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939" r:id="rId5"/>
    <p:sldId id="940" r:id="rId6"/>
    <p:sldId id="941" r:id="rId7"/>
    <p:sldId id="950" r:id="rId8"/>
    <p:sldId id="946" r:id="rId9"/>
    <p:sldId id="951" r:id="rId10"/>
    <p:sldId id="944" r:id="rId11"/>
    <p:sldId id="943" r:id="rId12"/>
    <p:sldId id="945" r:id="rId13"/>
    <p:sldId id="947" r:id="rId14"/>
    <p:sldId id="948" r:id="rId15"/>
    <p:sldId id="949" r:id="rId16"/>
    <p:sldId id="952" r:id="rId17"/>
    <p:sldId id="954" r:id="rId18"/>
    <p:sldId id="955" r:id="rId19"/>
    <p:sldId id="957" r:id="rId20"/>
    <p:sldId id="953" r:id="rId21"/>
    <p:sldId id="956" r:id="rId22"/>
    <p:sldId id="958" r:id="rId2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8E04FF"/>
    <a:srgbClr val="F09E18"/>
    <a:srgbClr val="104282"/>
    <a:srgbClr val="B8CCE4"/>
    <a:srgbClr val="B9DEFF"/>
    <a:srgbClr val="0016A0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52" autoAdjust="0"/>
    <p:restoredTop sz="97140" autoAdjust="0"/>
  </p:normalViewPr>
  <p:slideViewPr>
    <p:cSldViewPr snapToGrid="0" snapToObjects="1">
      <p:cViewPr varScale="1">
        <p:scale>
          <a:sx n="118" d="100"/>
          <a:sy n="118" d="100"/>
        </p:scale>
        <p:origin x="17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030B3F1-A230-494C-1D86-6E6C80990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781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D8675FD-26A6-A88C-9B77-4762D2AD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86204" y="6389520"/>
            <a:ext cx="743918" cy="3247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618B8-8257-F886-E748-C3FD8F81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144528" y="6280639"/>
            <a:ext cx="743918" cy="54247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0243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846" y="779095"/>
            <a:ext cx="9305510" cy="3161944"/>
          </a:xfrm>
        </p:spPr>
        <p:txBody>
          <a:bodyPr>
            <a:normAutofit/>
          </a:bodyPr>
          <a:lstStyle/>
          <a:p>
            <a:pPr algn="ctr"/>
            <a:r>
              <a:rPr lang="en-GB" sz="5400" noProof="0" dirty="0">
                <a:solidFill>
                  <a:srgbClr val="1A63A0"/>
                </a:solidFill>
                <a:latin typeface="Roboto" panose="02000000000000000000" pitchFamily="2" charset="0"/>
              </a:rPr>
              <a:t>Nb</a:t>
            </a:r>
            <a:r>
              <a:rPr lang="en-GB" sz="5400" baseline="-25000" noProof="0" dirty="0">
                <a:solidFill>
                  <a:srgbClr val="1A63A0"/>
                </a:solidFill>
                <a:latin typeface="Roboto" panose="02000000000000000000" pitchFamily="2" charset="0"/>
              </a:rPr>
              <a:t>3</a:t>
            </a:r>
            <a:r>
              <a:rPr lang="en-GB" sz="5400" noProof="0" dirty="0">
                <a:solidFill>
                  <a:srgbClr val="1A63A0"/>
                </a:solidFill>
                <a:latin typeface="Roboto" panose="02000000000000000000" pitchFamily="2" charset="0"/>
              </a:rPr>
              <a:t>Sn Strand</a:t>
            </a:r>
            <a:br>
              <a:rPr lang="en-GB" sz="5400" noProof="0" dirty="0">
                <a:solidFill>
                  <a:srgbClr val="1A63A0"/>
                </a:solidFill>
                <a:latin typeface="Roboto" panose="02000000000000000000" pitchFamily="2" charset="0"/>
              </a:rPr>
            </a:br>
            <a:r>
              <a:rPr lang="en-GB" sz="5400" noProof="0" dirty="0">
                <a:solidFill>
                  <a:srgbClr val="1A63A0"/>
                </a:solidFill>
                <a:latin typeface="Roboto" panose="02000000000000000000" pitchFamily="2" charset="0"/>
              </a:rPr>
              <a:t>Trilogy</a:t>
            </a:r>
            <a:endParaRPr lang="en-GB" noProof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9976466" y="530344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noProof="0" dirty="0"/>
              <a:t>.06.2025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9976466" y="5001913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noProof="0" dirty="0"/>
              <a:t>M. Wozniak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4BAD5-BADD-7F66-EF04-5028FD5346A3}"/>
              </a:ext>
            </a:extLst>
          </p:cNvPr>
          <p:cNvSpPr txBox="1"/>
          <p:nvPr/>
        </p:nvSpPr>
        <p:spPr>
          <a:xfrm>
            <a:off x="1495511" y="5071390"/>
            <a:ext cx="617413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>
                <a:solidFill>
                  <a:schemeClr val="bg2">
                    <a:lumMod val="10000"/>
                  </a:schemeClr>
                </a:solidFill>
              </a:rPr>
              <a:t>Conductors for protection – Nb</a:t>
            </a:r>
            <a:r>
              <a:rPr lang="en-GB" sz="1800" baseline="-25000" noProof="0" dirty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GB" sz="1800" noProof="0" dirty="0">
                <a:solidFill>
                  <a:schemeClr val="bg2">
                    <a:lumMod val="10000"/>
                  </a:schemeClr>
                </a:solidFill>
              </a:rPr>
              <a:t>Sn</a:t>
            </a:r>
            <a:br>
              <a:rPr lang="en-GB" noProof="0" dirty="0"/>
            </a:br>
            <a:r>
              <a:rPr lang="en-GB" sz="1600" noProof="0" dirty="0">
                <a:solidFill>
                  <a:schemeClr val="bg2">
                    <a:lumMod val="10000"/>
                  </a:schemeClr>
                </a:solidFill>
              </a:rPr>
              <a:t>WP4.5-T2-D1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09591-5787-D275-BB5D-40E7B35C3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Jc scaling - progress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F9A4D-D27A-1FB0-57C3-46D49351A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/>
              <a:t>Need more work for getting magnetization simulation and measurement to agree. This will give the Jc based on magnetization at low field.</a:t>
            </a:r>
          </a:p>
          <a:p>
            <a:pPr marL="36576" indent="0">
              <a:buNone/>
            </a:pPr>
            <a:r>
              <a:rPr lang="en-GB" dirty="0"/>
              <a:t>Do we simply tweak the pinning parameters (p and q) or introduce additional term in the equation? 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3ECC5-0357-7B1D-1258-E1E5EFAE1A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3B5F2-BC81-932A-03D9-E7FDAFCEC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BB633-1223-0655-8B2F-D3F6D5A02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D7DD-D008-9201-BE6B-D9A0618AC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Jc scaling – 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9C052-4559-6236-E61B-4A8678518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Need transport data for the same spool as magnetization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Need to align transport data and magnetization data and wire cross-sections.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We can simulate E-I curves to match transport data if available.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Do we work ‘only’ on RRP or also on PIT?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The self-field correction for Jc in transport measurements seems to be done with peak B. Are we sure this is correct? (sorry, a bit off topic)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012CC9-0027-4CAA-F8EC-01E0FA5E2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3E6C4-B9AC-D203-A8A0-0F41EBCAF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028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E05BE-69CD-23BC-F639-91E81E191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746D4-4441-063B-EFB5-91A847B60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Jc scaling – key paper conclusions?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63F9-A0FF-62DE-F64B-A11CCE2EE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New fitting parameters/equation valid for low field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Show the methodology of how the fit was obtained with supporting transport and magnetization data. Rely on magnetization paper for the Jc magnetization.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B98B1-6738-BA63-92B4-DAA13A506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3B3B1-A1BB-B98D-1464-A1ABCD234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600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0FDD1-2CBC-54A8-51C1-422B0A5B2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-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A24B8-EBEC-03E7-F69E-75A0C82E4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196730"/>
            <a:ext cx="11328400" cy="734922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dirty="0"/>
              <a:t>Mesh sensitivity study for 5 T DC, 50 </a:t>
            </a:r>
            <a:r>
              <a:rPr lang="en-GB" dirty="0" err="1"/>
              <a:t>mT</a:t>
            </a:r>
            <a:r>
              <a:rPr lang="en-GB" dirty="0"/>
              <a:t> AC, and 50, 500 and 1500 Hz, with geometry “3”</a:t>
            </a:r>
          </a:p>
          <a:p>
            <a:pPr marL="36576" indent="0">
              <a:buNone/>
            </a:pPr>
            <a:r>
              <a:rPr lang="en-GB" dirty="0"/>
              <a:t>As expected, the hysteresis loss is the most sensitive to mesh size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1DD11-0F48-AA30-BBA5-C19798064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FF3DE-65E9-FB76-47F8-F81219591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21418AFE-EC86-414B-69D8-DBB3541616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8" y="2395987"/>
            <a:ext cx="6391178" cy="383470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855CCC6-87D3-28C1-1B2A-FAB25F7FBDCB}"/>
              </a:ext>
            </a:extLst>
          </p:cNvPr>
          <p:cNvSpPr txBox="1">
            <a:spLocks/>
          </p:cNvSpPr>
          <p:nvPr/>
        </p:nvSpPr>
        <p:spPr>
          <a:xfrm>
            <a:off x="2772261" y="2007715"/>
            <a:ext cx="1259989" cy="5631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50 Hz</a:t>
            </a:r>
          </a:p>
        </p:txBody>
      </p: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BEE0B16E-7AC8-7AF6-E4DA-A23EBD4C0B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86" y="2430813"/>
            <a:ext cx="6255514" cy="375330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0A1D6D-819C-7F84-CF55-B4A01DCF7561}"/>
              </a:ext>
            </a:extLst>
          </p:cNvPr>
          <p:cNvSpPr txBox="1">
            <a:spLocks/>
          </p:cNvSpPr>
          <p:nvPr/>
        </p:nvSpPr>
        <p:spPr>
          <a:xfrm>
            <a:off x="8607911" y="2103881"/>
            <a:ext cx="1259989" cy="56311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500 Hz</a:t>
            </a:r>
          </a:p>
        </p:txBody>
      </p:sp>
    </p:spTree>
    <p:extLst>
      <p:ext uri="{BB962C8B-B14F-4D97-AF65-F5344CB8AC3E}">
        <p14:creationId xmlns:p14="http://schemas.microsoft.com/office/powerpoint/2010/main" val="162287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01C30-9D5D-8B2C-B0BD-9ACD29FFD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1D8A2-425B-28DE-CEA6-A682A3D8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- progress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2C04A-21D8-AA6A-D79D-6F059CFF5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B6C659-C8A5-94F5-A509-0CFB77056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219D584B-858E-D7CD-0ED2-556EA741C4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18449"/>
            <a:ext cx="6616700" cy="397002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3A8BCAB-4EB6-3AAA-26C4-BC5EC10B5870}"/>
              </a:ext>
            </a:extLst>
          </p:cNvPr>
          <p:cNvSpPr txBox="1">
            <a:spLocks/>
          </p:cNvSpPr>
          <p:nvPr/>
        </p:nvSpPr>
        <p:spPr>
          <a:xfrm>
            <a:off x="2222501" y="1395142"/>
            <a:ext cx="1809750" cy="5631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1500 Hz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82A242B-72BE-1DDB-514C-3BFF48A87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0" y="38825"/>
            <a:ext cx="6578600" cy="518413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GB" dirty="0"/>
              <a:t>Other loss components less sensitive to mesh</a:t>
            </a:r>
          </a:p>
        </p:txBody>
      </p:sp>
      <p:pic>
        <p:nvPicPr>
          <p:cNvPr id="18" name="Picture 17" descr="A graph of a graph showing a solution&#10;&#10;AI-generated content may be incorrect.">
            <a:extLst>
              <a:ext uri="{FF2B5EF4-FFF2-40B4-BE49-F238E27FC236}">
                <a16:creationId xmlns:a16="http://schemas.microsoft.com/office/drawing/2014/main" id="{4BD25AF0-4362-3531-2EF3-841062633D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851" y="396240"/>
            <a:ext cx="5054599" cy="3032760"/>
          </a:xfrm>
          <a:prstGeom prst="rect">
            <a:avLst/>
          </a:prstGeom>
        </p:spPr>
      </p:pic>
      <p:pic>
        <p:nvPicPr>
          <p:cNvPr id="20" name="Picture 19" descr="A graph of a function&#10;&#10;AI-generated content may be incorrect.">
            <a:extLst>
              <a:ext uri="{FF2B5EF4-FFF2-40B4-BE49-F238E27FC236}">
                <a16:creationId xmlns:a16="http://schemas.microsoft.com/office/drawing/2014/main" id="{EAE9FA3D-E4F4-5F75-38D6-5839D24FED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140" y="3323591"/>
            <a:ext cx="5054599" cy="303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81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76AB6-05A7-B74C-E807-5D696D629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1436B-2203-9E64-A8FF-580C6638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- progress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D8985-A48B-AFDD-C165-1E7A2A0BBB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320CA-5C7D-ECE4-62F4-C813AE9BD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4DB73C-6360-7336-6586-AF42A4F9D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05" y="2368550"/>
            <a:ext cx="5878045" cy="36666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DC55EE-A1C7-2B86-E2D1-24EDC7D56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339" y="2368550"/>
            <a:ext cx="5488656" cy="36666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B9A7CC-DD3C-798A-83C6-5587DAC6E18F}"/>
              </a:ext>
            </a:extLst>
          </p:cNvPr>
          <p:cNvSpPr txBox="1"/>
          <p:nvPr/>
        </p:nvSpPr>
        <p:spPr>
          <a:xfrm>
            <a:off x="1511300" y="1904484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Mesh 13 – too coarse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085EDB-049E-F64E-0315-DBA5AD91D406}"/>
              </a:ext>
            </a:extLst>
          </p:cNvPr>
          <p:cNvSpPr txBox="1"/>
          <p:nvPr/>
        </p:nvSpPr>
        <p:spPr>
          <a:xfrm>
            <a:off x="7702550" y="1897618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Mesh 14 – just about fine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3C36FC-7F4D-66EE-DABA-E89D75F96FCA}"/>
              </a:ext>
            </a:extLst>
          </p:cNvPr>
          <p:cNvSpPr txBox="1"/>
          <p:nvPr/>
        </p:nvSpPr>
        <p:spPr>
          <a:xfrm>
            <a:off x="6087083" y="66671"/>
            <a:ext cx="6066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Note:</a:t>
            </a:r>
          </a:p>
          <a:p>
            <a:r>
              <a:rPr lang="en-GB" dirty="0"/>
              <a:t>For mesh 14 there is good match of points spacing to mesh size.</a:t>
            </a:r>
          </a:p>
          <a:p>
            <a:r>
              <a:rPr lang="en-GB" dirty="0"/>
              <a:t>No penalty at the solution level for using 5091 points to resolve geometry “3” </a:t>
            </a:r>
          </a:p>
        </p:txBody>
      </p:sp>
    </p:spTree>
    <p:extLst>
      <p:ext uri="{BB962C8B-B14F-4D97-AF65-F5344CB8AC3E}">
        <p14:creationId xmlns:p14="http://schemas.microsoft.com/office/powerpoint/2010/main" val="83439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E87F5-B641-A284-A588-D29C16300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0E985-CBC6-0A22-02DD-D8F128FB2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 loss – progress – global diffusion barrier added to CATI model capability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1B172-5D84-2571-75F4-F53526849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F41975-DB64-06F6-5E69-DC4BC2AAA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FDC409B-E846-B3FD-EA65-91D91D9ED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479550"/>
            <a:ext cx="6142565" cy="460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3798B5-7C96-94F8-79D3-048245852812}"/>
              </a:ext>
            </a:extLst>
          </p:cNvPr>
          <p:cNvSpPr txBox="1"/>
          <p:nvPr/>
        </p:nvSpPr>
        <p:spPr>
          <a:xfrm>
            <a:off x="6987266" y="2060567"/>
            <a:ext cx="49253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functionality is needed for PIT</a:t>
            </a:r>
          </a:p>
          <a:p>
            <a:endParaRPr lang="en-GB" dirty="0"/>
          </a:p>
          <a:p>
            <a:r>
              <a:rPr lang="en-GB" dirty="0"/>
              <a:t>It allows discontinuity of coupling currents and should affect AC loss vs frequency</a:t>
            </a:r>
          </a:p>
          <a:p>
            <a:endParaRPr lang="en-GB" dirty="0"/>
          </a:p>
          <a:p>
            <a:r>
              <a:rPr lang="en-GB" dirty="0"/>
              <a:t>After update of PIT geometry a reference solution will give the first idea of how important this is.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433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09DCA-3562-1B18-6C8D-30E38CF02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899A7-A020-1AF7-039F-65703A8D4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-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760A-2C16-0B04-3883-942D6E98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1258550" cy="4900168"/>
          </a:xfrm>
        </p:spPr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Only preliminary result run as many things are still off in the inputs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Need to correct for diffusion barrier area. They are not present in the geometry but define as line with thickness. Surface of the barriers accounts for 3.34 % of total wire cross-section. Is this value expected from the wire design? How is the thickness calculation done?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What is the resistivity of diffusion barriers around filament and global for PIT?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What do we know about Cu RRR distribution in the wire cross-section (RRP and PIT)?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Could we introduce at the digitized geometry an additional region around filaments for RRP for which we assign lower RRR?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Need corrected dimensions and Cu/</a:t>
            </a:r>
            <a:r>
              <a:rPr lang="en-GB" dirty="0" err="1"/>
              <a:t>NonCu</a:t>
            </a:r>
            <a:r>
              <a:rPr lang="en-GB" dirty="0"/>
              <a:t> for PIT digitized strand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5D7F3-6393-CA12-5073-3BA9E37F9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3812B2-3899-C0A8-EFCB-C8EF48358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030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8B9B6-372D-7D4F-7B67-3EE514566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91C7-16F7-5C94-F7ED-3E23FDA99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–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A767B-A5F3-F4C0-DD62-760C6F19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1258550" cy="4900168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Work on magnetization and Jc scaling first as otherwise the AC loss hysteresis part (dominant in many cases) is going to be wrong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Measurement at 4 BDC, 4 B AC and 10 frequencies – agree with Arend what they will be and launch ‘reference’ simulations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Adjust material properties to see how sensitive the results are to RRR of Cu and diffusion barriers resistivity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Arrange a visit to Twente to participate in measurements – tbc.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C73B5C-7AB7-66D6-6F7C-412060EBF2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95504-A6FE-8FB6-3C44-CE948240C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692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7AC3D-8DBB-9CB1-8707-A10102AC5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0501E-3729-AC98-E871-F9994CB5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loss – key paper conclusion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8E721-3F27-6E21-F291-2B04BFEE6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1258550" cy="4900168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Reference AC loss for RRP and PIT wires as measured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Validation of model inputs to best match the measurements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With validated inputs, computation of full amplitude and frequency loss map for the two wires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Discussion of key loss components for AC loss-based protection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F64FAD-D845-D1C3-B84F-2971305AB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70B94-02E2-60B9-37AB-ACEC946506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9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6C96-CB62-02E5-7CF6-2509B1CF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trilogy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7F576-D84F-02CD-5BAE-6A2F33D74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4039892" cy="1846571"/>
          </a:xfrm>
        </p:spPr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GB" b="1" noProof="0" dirty="0"/>
              <a:t>Magnetization</a:t>
            </a:r>
          </a:p>
          <a:p>
            <a:pPr marL="550926" indent="-514350">
              <a:buFont typeface="+mj-lt"/>
              <a:buAutoNum type="arabicPeriod"/>
            </a:pPr>
            <a:r>
              <a:rPr lang="en-GB" b="1" noProof="0" dirty="0"/>
              <a:t>Jc scaling</a:t>
            </a:r>
          </a:p>
          <a:p>
            <a:pPr marL="550926" indent="-514350">
              <a:buFont typeface="+mj-lt"/>
              <a:buAutoNum type="arabicPeriod"/>
            </a:pPr>
            <a:r>
              <a:rPr lang="en-GB" b="1" noProof="0" dirty="0"/>
              <a:t>AC loss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AF784-1F6E-1AEA-3D40-E3474A40C6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9FDC2-9462-A2E7-D7F5-016E23838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DF3E35-A995-BE24-9AE3-8E990037B092}"/>
              </a:ext>
            </a:extLst>
          </p:cNvPr>
          <p:cNvSpPr txBox="1"/>
          <p:nvPr/>
        </p:nvSpPr>
        <p:spPr>
          <a:xfrm>
            <a:off x="6633275" y="1743559"/>
            <a:ext cx="26789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For each: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Progress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Issues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Next steps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Key paper conclusion</a:t>
            </a:r>
          </a:p>
        </p:txBody>
      </p:sp>
    </p:spTree>
    <p:extLst>
      <p:ext uri="{BB962C8B-B14F-4D97-AF65-F5344CB8AC3E}">
        <p14:creationId xmlns:p14="http://schemas.microsoft.com/office/powerpoint/2010/main" val="237254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E4DC6-F26B-8BC3-0D3D-FBC8B232A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Magnetization -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80307-0C49-914A-9C46-1D22B863A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noProof="0" dirty="0"/>
              <a:t>Measurements:</a:t>
            </a:r>
          </a:p>
          <a:p>
            <a:pPr>
              <a:buFontTx/>
              <a:buChar char="-"/>
            </a:pPr>
            <a:r>
              <a:rPr lang="en-GB" noProof="0" dirty="0"/>
              <a:t>done for MQXF strand at 2mm / 8 turns sample</a:t>
            </a:r>
          </a:p>
          <a:p>
            <a:pPr>
              <a:buFontTx/>
              <a:buChar char="-"/>
            </a:pPr>
            <a:r>
              <a:rPr lang="en-GB" noProof="0" dirty="0"/>
              <a:t>sample volume calculated and understood from linear density</a:t>
            </a:r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r>
              <a:rPr lang="en-GB" noProof="0" dirty="0"/>
              <a:t>Simulations:</a:t>
            </a:r>
          </a:p>
          <a:p>
            <a:pPr>
              <a:buFontTx/>
              <a:buChar char="-"/>
            </a:pPr>
            <a:r>
              <a:rPr lang="en-GB" noProof="0" dirty="0"/>
              <a:t>4.2 K sim with coarse mesh and guessed </a:t>
            </a:r>
            <a:r>
              <a:rPr lang="en-GB" i="1" noProof="0" dirty="0"/>
              <a:t>Jc</a:t>
            </a:r>
            <a:r>
              <a:rPr lang="en-GB" noProof="0" dirty="0"/>
              <a:t>(</a:t>
            </a:r>
            <a:r>
              <a:rPr lang="en-GB" i="1" noProof="0" dirty="0"/>
              <a:t>B</a:t>
            </a:r>
            <a:r>
              <a:rPr lang="en-GB" noProof="0" dirty="0"/>
              <a:t>, </a:t>
            </a:r>
            <a:r>
              <a:rPr lang="en-GB" i="1" noProof="0" dirty="0"/>
              <a:t>T</a:t>
            </a:r>
            <a:r>
              <a:rPr lang="en-GB" noProof="0" dirty="0"/>
              <a:t>) – next slides</a:t>
            </a:r>
          </a:p>
          <a:p>
            <a:pPr>
              <a:buFontTx/>
              <a:buChar char="-"/>
            </a:pPr>
            <a:r>
              <a:rPr lang="en-GB" noProof="0" dirty="0"/>
              <a:t>Wire size and area corrections are still</a:t>
            </a:r>
            <a:r>
              <a:rPr lang="en-GB" dirty="0"/>
              <a:t> needed</a:t>
            </a:r>
            <a:r>
              <a:rPr lang="en-GB" noProof="0" dirty="0"/>
              <a:t> – next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97255D-EF14-7D1A-D74F-91E1A94A5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849A9-523F-3582-D9CA-9F831F84F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8517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F89DE-A2A1-93A1-8944-91F9EB64D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247057"/>
            <a:ext cx="1212066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Digitized cross-sections (to be used across all 3 papers)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37235C-F7D3-CDAE-4A70-585AEB026A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861890"/>
              </p:ext>
            </p:extLst>
          </p:nvPr>
        </p:nvGraphicFramePr>
        <p:xfrm>
          <a:off x="724247" y="1548325"/>
          <a:ext cx="1052387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780">
                  <a:extLst>
                    <a:ext uri="{9D8B030D-6E8A-4147-A177-3AD203B41FA5}">
                      <a16:colId xmlns:a16="http://schemas.microsoft.com/office/drawing/2014/main" val="3686495391"/>
                    </a:ext>
                  </a:extLst>
                </a:gridCol>
                <a:gridCol w="1389380">
                  <a:extLst>
                    <a:ext uri="{9D8B030D-6E8A-4147-A177-3AD203B41FA5}">
                      <a16:colId xmlns:a16="http://schemas.microsoft.com/office/drawing/2014/main" val="3836720653"/>
                    </a:ext>
                  </a:extLst>
                </a:gridCol>
                <a:gridCol w="1951221">
                  <a:extLst>
                    <a:ext uri="{9D8B030D-6E8A-4147-A177-3AD203B41FA5}">
                      <a16:colId xmlns:a16="http://schemas.microsoft.com/office/drawing/2014/main" val="3578627339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3381683184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602731444"/>
                    </a:ext>
                  </a:extLst>
                </a:gridCol>
                <a:gridCol w="2002939">
                  <a:extLst>
                    <a:ext uri="{9D8B030D-6E8A-4147-A177-3AD203B41FA5}">
                      <a16:colId xmlns:a16="http://schemas.microsoft.com/office/drawing/2014/main" val="155668406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Measured values </a:t>
                      </a:r>
                      <a:r>
                        <a:rPr lang="en-GB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1)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-&gt;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0.8523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1.1455</a:t>
                      </a:r>
                      <a:endParaRPr lang="en-GB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73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Geometry 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points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Wire diameter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Cu/</a:t>
                      </a:r>
                      <a:r>
                        <a:rPr lang="en-GB" dirty="0" err="1"/>
                        <a:t>NonCu</a:t>
                      </a:r>
                      <a:r>
                        <a:rPr lang="en-GB" dirty="0"/>
                        <a:t> ratio</a:t>
                      </a:r>
                      <a:r>
                        <a:rPr lang="en-GB" baseline="30000" dirty="0"/>
                        <a:t>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Cu/Layer ratio</a:t>
                      </a:r>
                      <a:r>
                        <a:rPr lang="en-GB" baseline="30000" dirty="0"/>
                        <a:t>2),5)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840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2024.11.19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 older files not checked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224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2025.05.15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0.852393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1.236884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1.67188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39853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2025.05.21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FF0000"/>
                          </a:solidFill>
                        </a:rPr>
                        <a:t>0.871926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1.225278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1.65317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2080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2025.06.04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0.871926</a:t>
                      </a:r>
                      <a:r>
                        <a:rPr lang="en-GB" baseline="30000" dirty="0">
                          <a:solidFill>
                            <a:srgbClr val="FF0000"/>
                          </a:solidFill>
                        </a:rPr>
                        <a:t>3)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1.170553</a:t>
                      </a:r>
                      <a:r>
                        <a:rPr kumimoji="0" lang="en-GB" kern="1200" baseline="300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1.56585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5438380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79638-8564-CBE4-D824-F782817EF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FE45EF-A4D9-7E20-5DD7-F2F9C9AEB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2C289D-0397-6D63-0D75-BF16F1A76ACA}"/>
              </a:ext>
            </a:extLst>
          </p:cNvPr>
          <p:cNvSpPr txBox="1"/>
          <p:nvPr/>
        </p:nvSpPr>
        <p:spPr>
          <a:xfrm>
            <a:off x="406400" y="5268912"/>
            <a:ext cx="7193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/>
              <a:t>1) </a:t>
            </a:r>
            <a:r>
              <a:rPr lang="en-GB" dirty="0"/>
              <a:t>Simon’s email on 14.05.2025, </a:t>
            </a:r>
            <a:r>
              <a:rPr lang="en-GB" baseline="30000" dirty="0"/>
              <a:t>2)</a:t>
            </a:r>
            <a:r>
              <a:rPr lang="en-GB" dirty="0"/>
              <a:t> Neglecting diffusion barriers areas,</a:t>
            </a:r>
          </a:p>
          <a:p>
            <a:r>
              <a:rPr lang="en-GB" baseline="30000" dirty="0"/>
              <a:t>3) </a:t>
            </a:r>
            <a:r>
              <a:rPr lang="en-GB" dirty="0"/>
              <a:t>2.3% above measured,  </a:t>
            </a:r>
            <a:r>
              <a:rPr lang="en-GB" baseline="30000" dirty="0"/>
              <a:t>4) </a:t>
            </a:r>
            <a:r>
              <a:rPr lang="en-GB" dirty="0"/>
              <a:t>2.7 % above measured,</a:t>
            </a:r>
          </a:p>
          <a:p>
            <a:r>
              <a:rPr lang="en-GB" baseline="30000" dirty="0"/>
              <a:t>5)</a:t>
            </a:r>
            <a:r>
              <a:rPr lang="en-GB" dirty="0"/>
              <a:t> This ratio is used for </a:t>
            </a:r>
            <a:r>
              <a:rPr lang="en-GB" i="1" dirty="0" err="1"/>
              <a:t>J</a:t>
            </a:r>
            <a:r>
              <a:rPr lang="en-GB" i="1" baseline="-25000" dirty="0" err="1"/>
              <a:t>c,layer</a:t>
            </a:r>
            <a:r>
              <a:rPr lang="en-GB" dirty="0"/>
              <a:t> which is used directly in the simulation.</a:t>
            </a:r>
          </a:p>
        </p:txBody>
      </p:sp>
    </p:spTree>
    <p:extLst>
      <p:ext uri="{BB962C8B-B14F-4D97-AF65-F5344CB8AC3E}">
        <p14:creationId xmlns:p14="http://schemas.microsoft.com/office/powerpoint/2010/main" val="2465715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2AB02-FB08-FF16-037B-CA6E76B7C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B01DF-EE7E-1B31-4B4A-A0AD8E787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Jc scaling guess – transport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7972DF-19CD-678B-7CBC-DF06BB7BF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A69A3-83AB-06B8-F7EB-D0C95D7FA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6" name="Content Placeholder 5" descr="A graph of a graph&#10;&#10;AI-generated content may be incorrect.">
            <a:extLst>
              <a:ext uri="{FF2B5EF4-FFF2-40B4-BE49-F238E27FC236}">
                <a16:creationId xmlns:a16="http://schemas.microsoft.com/office/drawing/2014/main" id="{F16EA02F-0E68-3FAA-404F-A9F64E6210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16" y="1561451"/>
            <a:ext cx="6565089" cy="410318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8EF25-1E67-5167-7FB9-3D322D957B66}"/>
              </a:ext>
            </a:extLst>
          </p:cNvPr>
          <p:cNvSpPr txBox="1"/>
          <p:nvPr/>
        </p:nvSpPr>
        <p:spPr>
          <a:xfrm>
            <a:off x="7330698" y="3128961"/>
            <a:ext cx="32318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Tc0: </a:t>
            </a:r>
            <a:r>
              <a:rPr lang="en-GB" dirty="0"/>
              <a:t>17.7234</a:t>
            </a:r>
            <a:r>
              <a:rPr lang="en-GB" noProof="0" dirty="0"/>
              <a:t> K (vs 16.25 K)</a:t>
            </a:r>
          </a:p>
          <a:p>
            <a:r>
              <a:rPr lang="en-GB" noProof="0" dirty="0"/>
              <a:t>Bc20: </a:t>
            </a:r>
            <a:r>
              <a:rPr lang="en-GB" dirty="0"/>
              <a:t>28.9113</a:t>
            </a:r>
            <a:r>
              <a:rPr lang="en-GB" noProof="0" dirty="0"/>
              <a:t> T (vs 29.56 T)</a:t>
            </a:r>
          </a:p>
          <a:p>
            <a:r>
              <a:rPr lang="en-GB" noProof="0" dirty="0"/>
              <a:t>C0: 225615879888 AT/m²</a:t>
            </a:r>
          </a:p>
          <a:p>
            <a:r>
              <a:rPr lang="en-GB" noProof="0" dirty="0"/>
              <a:t>(vs: 220303000000)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A794D-4D18-82B6-FDB5-6D0AD38F3195}"/>
              </a:ext>
            </a:extLst>
          </p:cNvPr>
          <p:cNvSpPr txBox="1"/>
          <p:nvPr/>
        </p:nvSpPr>
        <p:spPr>
          <a:xfrm>
            <a:off x="7295343" y="587865"/>
            <a:ext cx="47623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noProof="0" dirty="0"/>
              <a:t>Used fit in Simon’s presentation: </a:t>
            </a:r>
          </a:p>
          <a:p>
            <a:r>
              <a:rPr lang="en-GB" noProof="0" dirty="0">
                <a:hlinkClick r:id="rId3"/>
              </a:rPr>
              <a:t>https://indico.cern.ch/event/1510243/</a:t>
            </a:r>
            <a:endParaRPr lang="en-GB" noProof="0" dirty="0"/>
          </a:p>
          <a:p>
            <a:r>
              <a:rPr lang="en-GB" noProof="0" dirty="0"/>
              <a:t>(numbers in brackets are Simon’s for MQXF)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018DC2-3DCE-F96B-2227-834961B822F8}"/>
                  </a:ext>
                </a:extLst>
              </p:cNvPr>
              <p:cNvSpPr txBox="1"/>
              <p:nvPr/>
            </p:nvSpPr>
            <p:spPr>
              <a:xfrm>
                <a:off x="6990627" y="1611072"/>
                <a:ext cx="5316489" cy="548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noProof="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Aptos" panose="020B00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𝐽</m:t>
                        </m:r>
                      </m:e>
                      <m:sub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𝑐</m:t>
                        </m:r>
                        <m:r>
                          <a:rPr lang="en-GB" sz="1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,</m:t>
                        </m:r>
                        <m:r>
                          <a:rPr lang="en-GB" sz="1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𝑛𝑜𝑛</m:t>
                        </m:r>
                        <m:r>
                          <a:rPr lang="en-GB" sz="1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−</m:t>
                        </m:r>
                        <m:r>
                          <a:rPr lang="en-GB" sz="1800" b="0" i="1" noProof="0" smtClean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𝐶𝑢</m:t>
                        </m:r>
                      </m:sub>
                    </m:sSub>
                    <m:d>
                      <m:d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𝐵</m:t>
                        </m:r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,</m:t>
                        </m:r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𝑇</m:t>
                        </m:r>
                      </m:e>
                    </m:d>
                    <m:r>
                      <a:rPr lang="en-GB" sz="1800" i="1" noProof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Aptos" panose="020B0004020202020204" pitchFamily="34" charset="0"/>
                      </a:rPr>
                      <m:t>=</m:t>
                    </m:r>
                    <m:f>
                      <m:f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noProof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 noProof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noProof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i="1" noProof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 noProof="0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GB" sz="1800" i="1" noProof="0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𝜈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noProof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GB" i="1" noProof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800" i="1" noProof="0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GB" sz="1800" i="1" noProof="0">
                                    <a:effectLst/>
                                    <a:latin typeface="Cambria Math" panose="02040503050406030204" pitchFamily="18" charset="0"/>
                                    <a:ea typeface="Aptos" panose="020B0004020202020204" pitchFamily="34" charset="0"/>
                                    <a:cs typeface="Aptos" panose="020B00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𝑏</m:t>
                        </m:r>
                      </m:e>
                      <m:sup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𝑝</m:t>
                        </m:r>
                      </m:sup>
                    </m:sSup>
                    <m:sSup>
                      <m:sSupPr>
                        <m:ctrlPr>
                          <a:rPr lang="en-GB" i="1" noProof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noProof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1−</m:t>
                            </m:r>
                            <m:r>
                              <a:rPr lang="en-GB" sz="1800" i="1" noProof="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Aptos" panose="020B0004020202020204" pitchFamily="34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GB" sz="1800" i="1" noProof="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Aptos" panose="020B0004020202020204" pitchFamily="34" charset="0"/>
                          </a:rPr>
                          <m:t>𝑞</m:t>
                        </m:r>
                      </m:sup>
                    </m:sSup>
                  </m:oMath>
                </a14:m>
                <a:endParaRPr lang="en-GB" noProof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018DC2-3DCE-F96B-2227-834961B82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0627" y="1611072"/>
                <a:ext cx="5316489" cy="548805"/>
              </a:xfrm>
              <a:prstGeom prst="rect">
                <a:avLst/>
              </a:prstGeom>
              <a:blipFill>
                <a:blip r:embed="rId4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A900297-2E36-00F2-BFB9-0A77F8310250}"/>
              </a:ext>
            </a:extLst>
          </p:cNvPr>
          <p:cNvSpPr txBox="1"/>
          <p:nvPr/>
        </p:nvSpPr>
        <p:spPr>
          <a:xfrm>
            <a:off x="7168691" y="2275087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With self-field correction as in the transport data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EA576A6-3E9A-93D5-E103-1B3543D1E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362527"/>
              </p:ext>
            </p:extLst>
          </p:nvPr>
        </p:nvGraphicFramePr>
        <p:xfrm>
          <a:off x="10941850" y="3173278"/>
          <a:ext cx="918210" cy="121920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341630">
                  <a:extLst>
                    <a:ext uri="{9D8B030D-6E8A-4147-A177-3AD203B41FA5}">
                      <a16:colId xmlns:a16="http://schemas.microsoft.com/office/drawing/2014/main" val="3270744156"/>
                    </a:ext>
                  </a:extLst>
                </a:gridCol>
                <a:gridCol w="576580">
                  <a:extLst>
                    <a:ext uri="{9D8B030D-6E8A-4147-A177-3AD203B41FA5}">
                      <a16:colId xmlns:a16="http://schemas.microsoft.com/office/drawing/2014/main" val="282184684"/>
                    </a:ext>
                  </a:extLst>
                </a:gridCol>
              </a:tblGrid>
              <a:tr h="203127">
                <a:tc>
                  <a:txBody>
                    <a:bodyPr/>
                    <a:lstStyle/>
                    <a:p>
                      <a:r>
                        <a:rPr lang="en-GB" sz="1400" i="1" noProof="0" dirty="0"/>
                        <a:t>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608131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n-GB" sz="1400" i="1" noProof="0" dirty="0"/>
                        <a:t>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1.52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859466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n-GB" sz="1400" i="1" noProof="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082122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r>
                        <a:rPr lang="en-GB" sz="1400" i="1" noProof="0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02435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87770A3-7DA9-E4F2-CCB1-BCE2CB7E20E1}"/>
              </a:ext>
            </a:extLst>
          </p:cNvPr>
          <p:cNvSpPr txBox="1"/>
          <p:nvPr/>
        </p:nvSpPr>
        <p:spPr>
          <a:xfrm>
            <a:off x="376160" y="5628536"/>
            <a:ext cx="645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Transport data from Joanna, no idea if this is the same strand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48B107-5612-18FC-A863-26801BC22184}"/>
              </a:ext>
            </a:extLst>
          </p:cNvPr>
          <p:cNvSpPr txBox="1"/>
          <p:nvPr/>
        </p:nvSpPr>
        <p:spPr>
          <a:xfrm>
            <a:off x="7196917" y="2702024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Calculated with Cu/</a:t>
            </a:r>
            <a:r>
              <a:rPr lang="en-GB" noProof="0" dirty="0" err="1"/>
              <a:t>noCu</a:t>
            </a:r>
            <a:r>
              <a:rPr lang="en-GB" noProof="0" dirty="0"/>
              <a:t> ratio: 1.2381 (vs 1.2)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97FA86-C026-B00E-0B95-BB8133D70C0E}"/>
              </a:ext>
            </a:extLst>
          </p:cNvPr>
          <p:cNvSpPr txBox="1"/>
          <p:nvPr/>
        </p:nvSpPr>
        <p:spPr>
          <a:xfrm>
            <a:off x="7117673" y="4369541"/>
            <a:ext cx="48740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Geometry data has these ratios:</a:t>
            </a:r>
          </a:p>
          <a:p>
            <a:r>
              <a:rPr lang="en-GB" noProof="0" dirty="0"/>
              <a:t>(without accounting for diffusion barriers area)</a:t>
            </a:r>
          </a:p>
          <a:p>
            <a:r>
              <a:rPr lang="en-GB" noProof="0" dirty="0"/>
              <a:t>Cu/</a:t>
            </a:r>
            <a:r>
              <a:rPr lang="en-GB" noProof="0" dirty="0" err="1"/>
              <a:t>noCu</a:t>
            </a:r>
            <a:r>
              <a:rPr lang="en-GB" noProof="0" dirty="0"/>
              <a:t> ratio: 1.236884</a:t>
            </a:r>
          </a:p>
          <a:p>
            <a:r>
              <a:rPr lang="en-GB" noProof="0" dirty="0"/>
              <a:t>Cu/Layer: 1.67188</a:t>
            </a:r>
          </a:p>
          <a:p>
            <a:r>
              <a:rPr lang="en-GB" noProof="0" dirty="0"/>
              <a:t>For </a:t>
            </a:r>
            <a:r>
              <a:rPr lang="en-GB" i="1" noProof="0" dirty="0" err="1"/>
              <a:t>J</a:t>
            </a:r>
            <a:r>
              <a:rPr lang="en-GB" i="1" baseline="-25000" noProof="0" dirty="0" err="1"/>
              <a:t>c,layer</a:t>
            </a:r>
            <a:r>
              <a:rPr lang="en-GB" i="1" baseline="-25000" noProof="0" dirty="0"/>
              <a:t> </a:t>
            </a:r>
            <a:r>
              <a:rPr lang="en-GB" noProof="0" dirty="0"/>
              <a:t>(which is used in the simulations):</a:t>
            </a:r>
          </a:p>
          <a:p>
            <a:r>
              <a:rPr lang="en-GB" noProof="0" dirty="0"/>
              <a:t>C0: </a:t>
            </a:r>
            <a:r>
              <a:rPr lang="en-GB" dirty="0"/>
              <a:t>279709748639</a:t>
            </a:r>
            <a:r>
              <a:rPr lang="en-GB" noProof="0" dirty="0"/>
              <a:t> AT/m²</a:t>
            </a:r>
          </a:p>
        </p:txBody>
      </p:sp>
    </p:spTree>
    <p:extLst>
      <p:ext uri="{BB962C8B-B14F-4D97-AF65-F5344CB8AC3E}">
        <p14:creationId xmlns:p14="http://schemas.microsoft.com/office/powerpoint/2010/main" val="1327428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C825E-EE7B-BC5B-D1CA-7500C229F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7"/>
            <a:ext cx="10969139" cy="940443"/>
          </a:xfrm>
        </p:spPr>
        <p:txBody>
          <a:bodyPr/>
          <a:lstStyle/>
          <a:p>
            <a:r>
              <a:rPr lang="en-GB" dirty="0"/>
              <a:t>Extracting Jc from magnetization at 4.2 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14C862-8BC3-C22B-258E-85248861D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FE1F5-D78B-1318-74BD-C7B501F4A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3B18DBE2-8351-F27F-F3C5-D403E15F11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49509"/>
            <a:ext cx="5610152" cy="4207614"/>
          </a:xfrm>
          <a:prstGeom prst="rect">
            <a:avLst/>
          </a:prstGeom>
        </p:spPr>
      </p:pic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B1D0667C-CBAA-F4FD-2079-C3FB308DE5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51" y="923680"/>
            <a:ext cx="6664349" cy="41652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437C1B-F7CB-9753-A699-3E9959EB96CE}"/>
              </a:ext>
            </a:extLst>
          </p:cNvPr>
          <p:cNvSpPr txBox="1"/>
          <p:nvPr/>
        </p:nvSpPr>
        <p:spPr>
          <a:xfrm>
            <a:off x="6308725" y="5018678"/>
            <a:ext cx="55484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C0    = 279709748639 A T/m²</a:t>
            </a:r>
          </a:p>
          <a:p>
            <a:r>
              <a:rPr lang="en-GB" dirty="0"/>
              <a:t>Bc20  = 28.9113 T</a:t>
            </a:r>
          </a:p>
          <a:p>
            <a:r>
              <a:rPr lang="en-GB" dirty="0"/>
              <a:t>Tc0   = 17.7234 K</a:t>
            </a:r>
          </a:p>
          <a:p>
            <a:r>
              <a:rPr lang="en-GB" dirty="0"/>
              <a:t>Jc = 5422147073 A /m² at B=10.0 T and T=4.25 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231A8-FA57-1824-6122-DC17006F7551}"/>
              </a:ext>
            </a:extLst>
          </p:cNvPr>
          <p:cNvSpPr txBox="1"/>
          <p:nvPr/>
        </p:nvSpPr>
        <p:spPr>
          <a:xfrm>
            <a:off x="79375" y="5295677"/>
            <a:ext cx="62293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d_eff</a:t>
            </a:r>
            <a:r>
              <a:rPr lang="en-GB" dirty="0"/>
              <a:t> for layer Jc and rod (circular) filaments is 25.99 um</a:t>
            </a:r>
          </a:p>
          <a:p>
            <a:endParaRPr lang="en-GB" dirty="0"/>
          </a:p>
          <a:p>
            <a:r>
              <a:rPr lang="en-GB" dirty="0"/>
              <a:t> </a:t>
            </a:r>
            <a:r>
              <a:rPr lang="en-GB" dirty="0" err="1"/>
              <a:t>delta_M</a:t>
            </a:r>
            <a:r>
              <a:rPr lang="en-GB" dirty="0"/>
              <a:t> (</a:t>
            </a:r>
            <a:r>
              <a:rPr lang="en-GB" dirty="0" err="1"/>
              <a:t>mT</a:t>
            </a:r>
            <a:r>
              <a:rPr lang="en-GB" dirty="0"/>
              <a:t>) = 4 / (3 * </a:t>
            </a:r>
            <a:r>
              <a:rPr lang="el-GR" dirty="0"/>
              <a:t>π</a:t>
            </a:r>
            <a:r>
              <a:rPr lang="en-GB" dirty="0"/>
              <a:t>) * </a:t>
            </a:r>
            <a:r>
              <a:rPr lang="en-GB" dirty="0" err="1"/>
              <a:t>d_eff</a:t>
            </a:r>
            <a:r>
              <a:rPr lang="en-GB" dirty="0"/>
              <a:t> * Jc * mu0</a:t>
            </a:r>
          </a:p>
        </p:txBody>
      </p:sp>
    </p:spTree>
    <p:extLst>
      <p:ext uri="{BB962C8B-B14F-4D97-AF65-F5344CB8AC3E}">
        <p14:creationId xmlns:p14="http://schemas.microsoft.com/office/powerpoint/2010/main" val="2277242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107E9-E7FB-A323-26C8-B86DA16B8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26418C-8D22-158C-9CEC-A62256DD4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D7BAA-7F4C-7E21-4C22-732A2F48E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BC0791-71F2-C1FA-48D8-6D0AF9EE8DF2}"/>
              </a:ext>
            </a:extLst>
          </p:cNvPr>
          <p:cNvSpPr txBox="1"/>
          <p:nvPr/>
        </p:nvSpPr>
        <p:spPr>
          <a:xfrm>
            <a:off x="7425381" y="571123"/>
            <a:ext cx="46044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Exact ramping scheme used in simulation</a:t>
            </a:r>
          </a:p>
          <a:p>
            <a:r>
              <a:rPr lang="en-GB" sz="1400" noProof="0" dirty="0"/>
              <a:t>Sample does not appear to be field cooled (</a:t>
            </a:r>
            <a:r>
              <a:rPr lang="en-GB" sz="1400" dirty="0"/>
              <a:t>it is not in virgin state).</a:t>
            </a:r>
          </a:p>
          <a:p>
            <a:r>
              <a:rPr lang="en-GB" sz="1400" noProof="0" dirty="0"/>
              <a:t>Is it possible to warm up above T</a:t>
            </a:r>
            <a:r>
              <a:rPr lang="en-GB" sz="1400" baseline="-25000" noProof="0" dirty="0"/>
              <a:t>c</a:t>
            </a:r>
            <a:r>
              <a:rPr lang="en-GB" sz="1400" noProof="0" dirty="0"/>
              <a:t> before ramp?</a:t>
            </a:r>
          </a:p>
          <a:p>
            <a:r>
              <a:rPr lang="en-GB" sz="1400" dirty="0"/>
              <a:t>Alternatively, we can simulate ‘from non-virgin state’.</a:t>
            </a:r>
            <a:endParaRPr lang="en-GB" sz="1400" noProof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2648E66-9799-D76C-958D-01A1B040E4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81" y="639708"/>
            <a:ext cx="7334250" cy="18335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E4ED08-DBCA-DFBF-060B-28C803616CEF}"/>
              </a:ext>
            </a:extLst>
          </p:cNvPr>
          <p:cNvSpPr txBox="1"/>
          <p:nvPr/>
        </p:nvSpPr>
        <p:spPr>
          <a:xfrm>
            <a:off x="7343382" y="2615886"/>
            <a:ext cx="3068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/>
              <a:t>Measurement volume normalization: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65988CF-8486-7948-D24F-82A73E13692A}"/>
                  </a:ext>
                </a:extLst>
              </p:cNvPr>
              <p:cNvSpPr txBox="1"/>
              <p:nvPr/>
            </p:nvSpPr>
            <p:spPr>
              <a:xfrm>
                <a:off x="7463613" y="3031990"/>
                <a:ext cx="354898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400" noProof="0" dirty="0"/>
                  <a:t>M(emu/cm³)</a:t>
                </a:r>
                <a14:m>
                  <m:oMath xmlns:m="http://schemas.openxmlformats.org/officeDocument/2006/math">
                    <m:r>
                      <a:rPr lang="en-GB" sz="140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400" b="0" i="0" noProof="0" smtClean="0">
                        <a:latin typeface="Cambria Math" panose="02040503050406030204" pitchFamily="18" charset="0"/>
                      </a:rPr>
                      <m:t>"</m:t>
                    </m:r>
                    <m:r>
                      <m:rPr>
                        <m:nor/>
                      </m:rPr>
                      <a:rPr lang="en-GB" sz="1400" noProof="0"/>
                      <m:t>m</m:t>
                    </m:r>
                    <m:r>
                      <m:rPr>
                        <m:nor/>
                      </m:rPr>
                      <a:rPr lang="en-GB" sz="1400" noProof="0"/>
                      <m:t>_</m:t>
                    </m:r>
                    <m:r>
                      <m:rPr>
                        <m:nor/>
                      </m:rPr>
                      <a:rPr lang="en-GB" sz="1400" noProof="0"/>
                      <m:t>raw</m:t>
                    </m:r>
                    <m:r>
                      <m:rPr>
                        <m:nor/>
                      </m:rPr>
                      <a:rPr lang="en-GB" sz="1400" noProof="0"/>
                      <m:t>_(</m:t>
                    </m:r>
                    <m:r>
                      <m:rPr>
                        <m:nor/>
                      </m:rPr>
                      <a:rPr lang="en-GB" sz="1400" noProof="0"/>
                      <m:t>emu</m:t>
                    </m:r>
                    <m:r>
                      <m:rPr>
                        <m:nor/>
                      </m:rPr>
                      <a:rPr lang="en-GB" sz="1400" noProof="0"/>
                      <m:t>)"</m:t>
                    </m:r>
                  </m:oMath>
                </a14:m>
                <a:r>
                  <a:rPr lang="en-GB" sz="1400" noProof="0" dirty="0"/>
                  <a:t>/ Volume (cm³)</a:t>
                </a:r>
              </a:p>
              <a:p>
                <a:r>
                  <a:rPr lang="en-GB" sz="1400" noProof="0" dirty="0"/>
                  <a:t>M(A/m)</a:t>
                </a:r>
                <a14:m>
                  <m:oMath xmlns:m="http://schemas.openxmlformats.org/officeDocument/2006/math">
                    <m:r>
                      <a:rPr lang="en-GB" sz="1400" i="1" noProof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400" noProof="0" dirty="0"/>
                  <a:t> M(emu/cm³) *1000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65988CF-8486-7948-D24F-82A73E136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3613" y="3031990"/>
                <a:ext cx="3548985" cy="430887"/>
              </a:xfrm>
              <a:prstGeom prst="rect">
                <a:avLst/>
              </a:prstGeom>
              <a:blipFill>
                <a:blip r:embed="rId3"/>
                <a:stretch>
                  <a:fillRect l="-3087" t="-12676" r="-2401" b="-23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96EAE7C-3B83-5285-D0E9-393A3722DD31}"/>
              </a:ext>
            </a:extLst>
          </p:cNvPr>
          <p:cNvSpPr txBox="1"/>
          <p:nvPr/>
        </p:nvSpPr>
        <p:spPr>
          <a:xfrm>
            <a:off x="7376695" y="3522319"/>
            <a:ext cx="46400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/>
              <a:t>Simulations volume normalization:</a:t>
            </a:r>
            <a:endParaRPr lang="en-GB" sz="1400" dirty="0"/>
          </a:p>
          <a:p>
            <a:endParaRPr lang="en-GB" sz="1400" noProof="0" dirty="0"/>
          </a:p>
          <a:p>
            <a:r>
              <a:rPr lang="en-GB" sz="1400" noProof="0" dirty="0"/>
              <a:t>m(A m)</a:t>
            </a:r>
            <a:r>
              <a:rPr lang="en-GB" sz="1400" dirty="0"/>
              <a:t> – magnetic moment is direct output of sim.</a:t>
            </a:r>
            <a:endParaRPr lang="en-GB" sz="1400" noProof="0" dirty="0"/>
          </a:p>
          <a:p>
            <a:endParaRPr lang="en-GB" sz="1400" dirty="0"/>
          </a:p>
          <a:p>
            <a:r>
              <a:rPr lang="en-GB" sz="1400" noProof="0" dirty="0"/>
              <a:t>M(A/m) = m(A m)</a:t>
            </a:r>
            <a:r>
              <a:rPr lang="en-GB" sz="1400" dirty="0">
                <a:effectLst/>
                <a:latin typeface="Segoe UI" panose="020B0502040204020203" pitchFamily="34" charset="0"/>
              </a:rPr>
              <a:t>/</a:t>
            </a:r>
            <a:r>
              <a:rPr lang="en-GB" sz="1400" dirty="0" err="1">
                <a:effectLst/>
                <a:latin typeface="Segoe UI" panose="020B0502040204020203" pitchFamily="34" charset="0"/>
              </a:rPr>
              <a:t>filaments_area</a:t>
            </a:r>
            <a:endParaRPr lang="en-GB" sz="1400" dirty="0">
              <a:effectLst/>
              <a:latin typeface="Segoe UI" panose="020B0502040204020203" pitchFamily="34" charset="0"/>
            </a:endParaRPr>
          </a:p>
          <a:p>
            <a:endParaRPr lang="en-GB" sz="1400" noProof="0" dirty="0">
              <a:latin typeface="Segoe UI" panose="020B0502040204020203" pitchFamily="34" charset="0"/>
            </a:endParaRPr>
          </a:p>
          <a:p>
            <a:r>
              <a:rPr lang="en-GB" sz="1400" dirty="0">
                <a:latin typeface="Segoe UI" panose="020B0502040204020203" pitchFamily="34" charset="0"/>
              </a:rPr>
              <a:t>Dividing by filaments area as this area is what the Jc is normalized to</a:t>
            </a:r>
            <a:endParaRPr lang="en-GB" sz="1400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302C4F-0C90-ABAB-8B03-732F07FFD17A}"/>
              </a:ext>
            </a:extLst>
          </p:cNvPr>
          <p:cNvSpPr txBox="1"/>
          <p:nvPr/>
        </p:nvSpPr>
        <p:spPr>
          <a:xfrm>
            <a:off x="7334250" y="2022877"/>
            <a:ext cx="49689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noProof="0" dirty="0"/>
              <a:t>Volume = 0.04225 cm³  (sample volume from linear density)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DA07EA-56C7-82E1-F3B9-D8298616F720}"/>
              </a:ext>
            </a:extLst>
          </p:cNvPr>
          <p:cNvSpPr txBox="1"/>
          <p:nvPr/>
        </p:nvSpPr>
        <p:spPr>
          <a:xfrm>
            <a:off x="7398931" y="5328771"/>
            <a:ext cx="4724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/>
              <a:t>The lower the field the worse is the agreement.</a:t>
            </a:r>
          </a:p>
          <a:p>
            <a:r>
              <a:rPr lang="en-GB" sz="1400" dirty="0"/>
              <a:t>Still a bit off at 10 T, wrong wires size?</a:t>
            </a:r>
            <a:endParaRPr lang="en-GB" sz="1400" noProof="0" dirty="0"/>
          </a:p>
          <a:p>
            <a:r>
              <a:rPr lang="en-GB" sz="1400" dirty="0"/>
              <a:t>Need to correct the Jc scaling to make this match.</a:t>
            </a:r>
          </a:p>
          <a:p>
            <a:r>
              <a:rPr lang="en-GB" sz="1400" noProof="0" dirty="0"/>
              <a:t>Still some thinking required.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987B61B-A006-5ED6-D328-97DCBA27085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477600"/>
            <a:ext cx="7463613" cy="373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10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38002-9516-C578-4E3F-D9213494E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7DB9C-0A60-A429-A51C-4010D9CEA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Magnetization –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5C58D-18ED-EE8F-82AD-459A8B6A9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noProof="0" dirty="0"/>
              <a:t>Measurements:</a:t>
            </a:r>
          </a:p>
          <a:p>
            <a:pPr>
              <a:buFontTx/>
              <a:buChar char="-"/>
            </a:pPr>
            <a:r>
              <a:rPr lang="en-GB" dirty="0"/>
              <a:t>Is more</a:t>
            </a:r>
            <a:r>
              <a:rPr lang="en-GB" noProof="0" dirty="0"/>
              <a:t> MQXF wires to be measured at at different geometry?</a:t>
            </a:r>
          </a:p>
          <a:p>
            <a:pPr>
              <a:buFontTx/>
              <a:buChar char="-"/>
            </a:pPr>
            <a:r>
              <a:rPr lang="en-GB" noProof="0" dirty="0"/>
              <a:t>PIT to be measured?</a:t>
            </a:r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r>
              <a:rPr lang="en-GB" noProof="0" dirty="0"/>
              <a:t>Simulations:</a:t>
            </a:r>
          </a:p>
          <a:p>
            <a:pPr>
              <a:buFontTx/>
              <a:buChar char="-"/>
            </a:pPr>
            <a:r>
              <a:rPr lang="en-GB" noProof="0" dirty="0"/>
              <a:t>Need to still correct the wire diameter and Cu/</a:t>
            </a:r>
            <a:r>
              <a:rPr lang="en-GB" noProof="0" dirty="0" err="1"/>
              <a:t>NonCu</a:t>
            </a:r>
            <a:r>
              <a:rPr lang="en-GB" noProof="0" dirty="0"/>
              <a:t> ratio</a:t>
            </a:r>
          </a:p>
          <a:p>
            <a:pPr>
              <a:buFontTx/>
              <a:buChar char="-"/>
            </a:pPr>
            <a:r>
              <a:rPr lang="en-GB" noProof="0" dirty="0"/>
              <a:t>Jc (B, T) – low filed scaling needs an update</a:t>
            </a:r>
          </a:p>
          <a:p>
            <a:pPr>
              <a:buFontTx/>
              <a:buChar char="-"/>
            </a:pPr>
            <a:r>
              <a:rPr lang="en-GB" noProof="0" dirty="0"/>
              <a:t>Mesh sensitivity (in progress)</a:t>
            </a:r>
          </a:p>
          <a:p>
            <a:pPr>
              <a:buFontTx/>
              <a:buChar char="-"/>
            </a:pPr>
            <a:r>
              <a:rPr lang="en-GB" noProof="0" dirty="0"/>
              <a:t>Disable CATI coupling as it has no impact for low ramps (speed up)</a:t>
            </a:r>
          </a:p>
          <a:p>
            <a:pPr>
              <a:buFontTx/>
              <a:buChar char="-"/>
            </a:pPr>
            <a:r>
              <a:rPr lang="en-GB" noProof="0" dirty="0"/>
              <a:t>Simulations for all measured </a:t>
            </a:r>
            <a:r>
              <a:rPr lang="en-GB" dirty="0" err="1"/>
              <a:t>temperatues</a:t>
            </a:r>
            <a:endParaRPr lang="en-GB" noProof="0" dirty="0"/>
          </a:p>
          <a:p>
            <a:pPr>
              <a:buFontTx/>
              <a:buChar char="-"/>
            </a:pPr>
            <a:r>
              <a:rPr lang="en-GB" noProof="0" dirty="0"/>
              <a:t>Transition from Mariusz to Josef running sims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B22C1B-66DC-B223-0F73-B5D96A728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B5193-6FEA-84D1-60CE-EE563A49B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035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1BD20-F890-2D20-D4D3-93EBF6743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DCF9-941F-BD1C-84A7-70159F337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Magnetization – key paper 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6E6265-B9E5-429E-9F17-C95C0A491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7DCCC-575B-191C-62D7-11D35B62F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656B7BF-F662-95F0-27F4-D35D5B938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GB" noProof="0" dirty="0"/>
              <a:t>Some ideas:</a:t>
            </a:r>
          </a:p>
          <a:p>
            <a:pPr marL="550926" indent="-514350">
              <a:buFont typeface="+mj-lt"/>
              <a:buAutoNum type="arabicPeriod"/>
            </a:pPr>
            <a:r>
              <a:rPr lang="en-GB" noProof="0" dirty="0"/>
              <a:t>Validation of simulation and model inputs for exact geometry and layer Jc.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/>
              <a:t>Obtain Jc magnetization from magnetization measurement in as corrected way as possible (preliminary using the simple formula is wrong). This is to be used in Jc scaling paper.</a:t>
            </a:r>
            <a:endParaRPr lang="en-GB" noProof="0" dirty="0"/>
          </a:p>
          <a:p>
            <a:pPr marL="550926" indent="-514350">
              <a:buFont typeface="+mj-lt"/>
              <a:buAutoNum type="arabicPeriod"/>
            </a:pPr>
            <a:r>
              <a:rPr lang="en-GB" noProof="0" dirty="0"/>
              <a:t>Comparison of magnetization for more geometries (all undeformed):</a:t>
            </a:r>
          </a:p>
          <a:p>
            <a:pPr marL="962406" lvl="1" indent="-514350">
              <a:buFont typeface="+mj-lt"/>
              <a:buAutoNum type="alphaLcParenR"/>
            </a:pPr>
            <a:r>
              <a:rPr lang="en-GB" noProof="0" dirty="0"/>
              <a:t>Exact geometry – with filament holes (i.e. using layer Jc)</a:t>
            </a:r>
          </a:p>
          <a:p>
            <a:pPr marL="962406" lvl="1" indent="-514350">
              <a:buFont typeface="+mj-lt"/>
              <a:buAutoNum type="alphaLcParenR"/>
            </a:pPr>
            <a:r>
              <a:rPr lang="en-GB" noProof="0" dirty="0"/>
              <a:t>Exact geometry – filled filament (i.e. using </a:t>
            </a:r>
            <a:r>
              <a:rPr lang="en-GB" noProof="0" dirty="0" err="1"/>
              <a:t>nonCu</a:t>
            </a:r>
            <a:r>
              <a:rPr lang="en-GB" noProof="0" dirty="0"/>
              <a:t> Jc)</a:t>
            </a:r>
          </a:p>
          <a:p>
            <a:pPr marL="962406" lvl="1" indent="-514350">
              <a:buFont typeface="+mj-lt"/>
              <a:buAutoNum type="alphaLcParenR"/>
            </a:pPr>
            <a:r>
              <a:rPr lang="en-GB" dirty="0"/>
              <a:t>The two</a:t>
            </a:r>
            <a:r>
              <a:rPr lang="en-GB" noProof="0" dirty="0"/>
              <a:t> </a:t>
            </a:r>
            <a:r>
              <a:rPr lang="en-GB" dirty="0"/>
              <a:t>above cases</a:t>
            </a:r>
            <a:r>
              <a:rPr lang="en-GB" noProof="0" dirty="0"/>
              <a:t>, but for hex (ideal) filaments</a:t>
            </a:r>
          </a:p>
          <a:p>
            <a:pPr marL="962406" lvl="1" indent="-514350">
              <a:buFont typeface="+mj-lt"/>
              <a:buAutoNum type="alphaLcParenR"/>
            </a:pPr>
            <a:r>
              <a:rPr lang="en-GB" noProof="0" dirty="0"/>
              <a:t>As above but for round filaments</a:t>
            </a:r>
          </a:p>
          <a:p>
            <a:pPr marL="550926" indent="-514350">
              <a:buFont typeface="+mj-lt"/>
              <a:buAutoNum type="arabicPeriod"/>
            </a:pPr>
            <a:r>
              <a:rPr lang="en-GB" noProof="0" dirty="0"/>
              <a:t>Discussion of the meaning of </a:t>
            </a:r>
            <a:r>
              <a:rPr lang="en-GB" i="1" noProof="0" dirty="0" err="1"/>
              <a:t>d</a:t>
            </a:r>
            <a:r>
              <a:rPr lang="en-GB" i="1" baseline="-25000" noProof="0" dirty="0" err="1"/>
              <a:t>eff</a:t>
            </a:r>
            <a:r>
              <a:rPr lang="en-GB" noProof="0" dirty="0"/>
              <a:t> as geometrical quantity and how does it compare to the diameter of filaments in the above cases</a:t>
            </a:r>
          </a:p>
          <a:p>
            <a:pPr marL="550926" indent="-514350">
              <a:buFont typeface="+mj-lt"/>
              <a:buAutoNum type="arabicPeriod"/>
            </a:pPr>
            <a:r>
              <a:rPr lang="en-GB" noProof="0" dirty="0"/>
              <a:t>Deformed geometry magnetization simulation – how much different is it (need for additional exact deformed geometry if this is in scope)?</a:t>
            </a:r>
          </a:p>
          <a:p>
            <a:pPr marL="550926" indent="-514350">
              <a:buFont typeface="+mj-lt"/>
              <a:buAutoNum type="arabicPeriod"/>
            </a:pPr>
            <a:r>
              <a:rPr lang="en-GB" noProof="0" dirty="0"/>
              <a:t>Direction of applied filed (strands are not rotationally symmetric), so this already has impact on the simulated result and it would be nice to discuss it</a:t>
            </a:r>
            <a:r>
              <a:rPr lang="en-GB" dirty="0"/>
              <a:t>. Simulations at varying angle of applied field are possible. </a:t>
            </a:r>
            <a:r>
              <a:rPr lang="en-GB" noProof="0" dirty="0"/>
              <a:t>In the measurement it is averaged for twisted strand.</a:t>
            </a:r>
          </a:p>
        </p:txBody>
      </p:sp>
    </p:spTree>
    <p:extLst>
      <p:ext uri="{BB962C8B-B14F-4D97-AF65-F5344CB8AC3E}">
        <p14:creationId xmlns:p14="http://schemas.microsoft.com/office/powerpoint/2010/main" val="3304126735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69630</TotalTime>
  <Words>1598</Words>
  <Application>Microsoft Office PowerPoint</Application>
  <PresentationFormat>Widescreen</PresentationFormat>
  <Paragraphs>221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Aptos</vt:lpstr>
      <vt:lpstr>Arial</vt:lpstr>
      <vt:lpstr>Calibri</vt:lpstr>
      <vt:lpstr>Cambria Math</vt:lpstr>
      <vt:lpstr>Roboto</vt:lpstr>
      <vt:lpstr>Segoe UI</vt:lpstr>
      <vt:lpstr>HFM(4-3)</vt:lpstr>
      <vt:lpstr>Nb3Sn Strand Trilogy</vt:lpstr>
      <vt:lpstr>The trilogy</vt:lpstr>
      <vt:lpstr>Magnetization - progress</vt:lpstr>
      <vt:lpstr>Digitized cross-sections (to be used across all 3 papers)</vt:lpstr>
      <vt:lpstr>Jc scaling guess – transport</vt:lpstr>
      <vt:lpstr>Extracting Jc from magnetization at 4.2 K</vt:lpstr>
      <vt:lpstr>PowerPoint Presentation</vt:lpstr>
      <vt:lpstr>Magnetization – Next steps</vt:lpstr>
      <vt:lpstr>Magnetization – key paper conclusions</vt:lpstr>
      <vt:lpstr>Jc scaling - progress</vt:lpstr>
      <vt:lpstr>Jc scaling – next steps</vt:lpstr>
      <vt:lpstr>Jc scaling – key paper conclusions?</vt:lpstr>
      <vt:lpstr>AC loss - progress</vt:lpstr>
      <vt:lpstr>AC loss - progress</vt:lpstr>
      <vt:lpstr>AC loss - progress</vt:lpstr>
      <vt:lpstr>AC loss – progress – global diffusion barrier added to CATI model capability</vt:lpstr>
      <vt:lpstr>AC loss - issues</vt:lpstr>
      <vt:lpstr>AC loss – next steps</vt:lpstr>
      <vt:lpstr>AC loss – key paper conclusion steps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1256</cp:revision>
  <cp:lastPrinted>2022-04-29T08:24:36Z</cp:lastPrinted>
  <dcterms:created xsi:type="dcterms:W3CDTF">2012-11-30T11:04:26Z</dcterms:created>
  <dcterms:modified xsi:type="dcterms:W3CDTF">2025-06-08T18:28:30Z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