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337" r:id="rId3"/>
    <p:sldId id="338" r:id="rId4"/>
    <p:sldId id="299" r:id="rId5"/>
    <p:sldId id="340" r:id="rId6"/>
    <p:sldId id="339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86"/>
  </p:normalViewPr>
  <p:slideViewPr>
    <p:cSldViewPr snapToGrid="0" snapToObjects="1">
      <p:cViewPr varScale="1">
        <p:scale>
          <a:sx n="102" d="100"/>
          <a:sy n="102" d="100"/>
        </p:scale>
        <p:origin x="144" y="2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16 June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16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Achieving Productivity Gains using AI in CERN FHR Sector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Lucy Lockwood</a:t>
            </a:r>
          </a:p>
          <a:p>
            <a:r>
              <a:rPr lang="en-GB" b="0" dirty="0"/>
              <a:t>17 June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A20970-C5D3-B033-15DC-76FC50767206}"/>
              </a:ext>
            </a:extLst>
          </p:cNvPr>
          <p:cNvSpPr txBox="1"/>
          <p:nvPr/>
        </p:nvSpPr>
        <p:spPr>
          <a:xfrm>
            <a:off x="584462" y="4920792"/>
            <a:ext cx="84181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Through Prioritised Use Cases for Finance and Human Resources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95901F-0F58-580E-6DA1-DD3523038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DDA8F-7422-A13F-F4DD-F94FCBBF4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066631" cy="1065742"/>
          </a:xfrm>
        </p:spPr>
        <p:txBody>
          <a:bodyPr/>
          <a:lstStyle/>
          <a:p>
            <a:r>
              <a:rPr lang="en-US" sz="2400" dirty="0"/>
              <a:t>FHR Sector AI Strategy lays out plans to test commercial AI for productivity gains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40B2B-AC81-ADB0-175D-42D3BA5E04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3381" y="1439335"/>
            <a:ext cx="5616575" cy="4602117"/>
          </a:xfrm>
        </p:spPr>
        <p:txBody>
          <a:bodyPr>
            <a:normAutofit fontScale="92500"/>
          </a:bodyPr>
          <a:lstStyle/>
          <a:p>
            <a:r>
              <a:rPr lang="en-US" dirty="0"/>
              <a:t>A 3-phase strategy has been adopted for AI use in FHR+: Enable, Experiment, Educate</a:t>
            </a:r>
          </a:p>
          <a:p>
            <a:endParaRPr lang="en-US" dirty="0"/>
          </a:p>
          <a:p>
            <a:r>
              <a:rPr lang="en-GB" dirty="0"/>
              <a:t>A suite of commercial AI is being tested</a:t>
            </a:r>
          </a:p>
          <a:p>
            <a:endParaRPr lang="en-US" dirty="0"/>
          </a:p>
          <a:p>
            <a:r>
              <a:rPr lang="en-US" dirty="0"/>
              <a:t>Efficiency gains using AI for increased productivity and quality are being measured</a:t>
            </a:r>
          </a:p>
          <a:p>
            <a:endParaRPr lang="en-US" dirty="0"/>
          </a:p>
          <a:p>
            <a:r>
              <a:rPr lang="en-US" dirty="0"/>
              <a:t>Safe use of AI guidelines are being prepared through the CERN AI Steering committee</a:t>
            </a:r>
          </a:p>
          <a:p>
            <a:endParaRPr lang="en-US" dirty="0"/>
          </a:p>
          <a:p>
            <a:r>
              <a:rPr lang="en-US" dirty="0"/>
              <a:t>A range of AI-related learning is being prepared to answer Organizational-wide needs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3A3552-2096-88DB-352C-65AD092A4E55}"/>
              </a:ext>
            </a:extLst>
          </p:cNvPr>
          <p:cNvSpPr txBox="1"/>
          <p:nvPr/>
        </p:nvSpPr>
        <p:spPr>
          <a:xfrm>
            <a:off x="6463134" y="710316"/>
            <a:ext cx="131107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-12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Enable</a:t>
            </a:r>
            <a:endParaRPr kumimoji="0" lang="en-GB" sz="30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A113B2-1ACF-AD3A-0F7D-C8526E7369AE}"/>
              </a:ext>
            </a:extLst>
          </p:cNvPr>
          <p:cNvSpPr txBox="1"/>
          <p:nvPr/>
        </p:nvSpPr>
        <p:spPr>
          <a:xfrm>
            <a:off x="5737274" y="2817457"/>
            <a:ext cx="236464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-12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Experiment</a:t>
            </a:r>
            <a:endParaRPr kumimoji="0" lang="en-GB" sz="30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6F08E1-68FB-9E91-398E-A84891D45A60}"/>
              </a:ext>
            </a:extLst>
          </p:cNvPr>
          <p:cNvSpPr txBox="1"/>
          <p:nvPr/>
        </p:nvSpPr>
        <p:spPr>
          <a:xfrm>
            <a:off x="6474620" y="5396150"/>
            <a:ext cx="143351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-12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Educate</a:t>
            </a:r>
            <a:endParaRPr kumimoji="0" lang="en-GB" sz="30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9668554-FCCD-D556-6EFD-7001D2E8C8D2}"/>
              </a:ext>
            </a:extLst>
          </p:cNvPr>
          <p:cNvSpPr/>
          <p:nvPr/>
        </p:nvSpPr>
        <p:spPr>
          <a:xfrm>
            <a:off x="7908130" y="2264121"/>
            <a:ext cx="4113814" cy="290781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Increase availability of AI for FHR+ through regulated use of commercial chatbots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Explore &amp; demonstrate efficiency gain using a CERN chatbot and AI interface for a few well-defined use cases in FHR+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Assess and increase organizational maturity level with AI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Increase attractivity of FHR+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5FD0CB-205E-8487-A873-9BA6282C653B}"/>
              </a:ext>
            </a:extLst>
          </p:cNvPr>
          <p:cNvSpPr/>
          <p:nvPr/>
        </p:nvSpPr>
        <p:spPr>
          <a:xfrm>
            <a:off x="7932738" y="5267763"/>
            <a:ext cx="4113813" cy="933012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Increase understanding and use of AI in FHR+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3520A89-00F6-876D-17CB-9A9F9A9317A1}"/>
              </a:ext>
            </a:extLst>
          </p:cNvPr>
          <p:cNvSpPr/>
          <p:nvPr/>
        </p:nvSpPr>
        <p:spPr>
          <a:xfrm>
            <a:off x="7908130" y="331531"/>
            <a:ext cx="3935416" cy="1662113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Safeguard AI use in FHR+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Address risks, challenges &amp; ethical concerns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Actively seek strategic direction &amp; explore future opportunities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85473DB-26BE-B4D7-5DF8-1AE3650B8021}"/>
              </a:ext>
            </a:extLst>
          </p:cNvPr>
          <p:cNvSpPr txBox="1">
            <a:spLocks/>
          </p:cNvSpPr>
          <p:nvPr/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2</a:t>
            </a:fld>
            <a:endParaRPr lang="en-US" sz="1400"/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C9BE3B10-3FCD-FD6B-6DEF-D748F99305E4}"/>
              </a:ext>
            </a:extLst>
          </p:cNvPr>
          <p:cNvSpPr txBox="1">
            <a:spLocks/>
          </p:cNvSpPr>
          <p:nvPr/>
        </p:nvSpPr>
        <p:spPr>
          <a:xfrm>
            <a:off x="8254315" y="6427714"/>
            <a:ext cx="17739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17 June 2025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9649C10-65ED-967F-425D-16A00460FE90}"/>
              </a:ext>
            </a:extLst>
          </p:cNvPr>
          <p:cNvSpPr txBox="1">
            <a:spLocks/>
          </p:cNvSpPr>
          <p:nvPr/>
        </p:nvSpPr>
        <p:spPr>
          <a:xfrm>
            <a:off x="986818" y="6490898"/>
            <a:ext cx="6787386" cy="23331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b="0" dirty="0">
                <a:solidFill>
                  <a:schemeClr val="tx1"/>
                </a:solidFill>
              </a:rPr>
              <a:t>Lucy Lockwood | Achieving Productivity Gains using AI in CERN FHR Sector</a:t>
            </a:r>
          </a:p>
        </p:txBody>
      </p:sp>
    </p:spTree>
    <p:extLst>
      <p:ext uri="{BB962C8B-B14F-4D97-AF65-F5344CB8AC3E}">
        <p14:creationId xmlns:p14="http://schemas.microsoft.com/office/powerpoint/2010/main" val="2021138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A7FC1-78B6-11BF-F9C2-3FB720B9E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4B5E36-81C9-5E55-0052-5748DFC36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Two-phase tests to be run on different AI solutions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DC138-7E3C-6043-4F9A-01B8A03E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5ADE3-8A56-7CF3-AD21-0724F8F7B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Lucy Lockwood | Achieving Productivity Gains using AI in CERN FHR Sector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351C9-A732-92C9-7AA2-04D65572A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2F88EC8-B9FF-6800-9A05-EB040C27AB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397822" y="1544625"/>
            <a:ext cx="5182107" cy="2862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rPr>
              <a:t>CERN-specific AI Interface accessing internal and external data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rPr>
              <a:t>Of the 40+ use cases identified, 4 use cases have been selected to run measured tests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Infrastructure to be designed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altLang="en-US" sz="2000" b="0" dirty="0">
              <a:solidFill>
                <a:srgbClr val="000000"/>
              </a:solidFill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Data to be made AI-ready</a:t>
            </a: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834F1B3F-2E8F-862F-E638-B89A9324EF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537538"/>
            <a:ext cx="5606312" cy="40934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</a:rPr>
              <a:t>Commercial AI chat interface accessing external data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000" b="0" dirty="0">
              <a:solidFill>
                <a:srgbClr val="000000"/>
              </a:solidFill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0" dirty="0">
                <a:solidFill>
                  <a:srgbClr val="000000"/>
                </a:solidFill>
              </a:rPr>
              <a:t>Tests to be run using AI commercial chat interfaces in a measured pilot for ca. 50-100 people, aiming for productivity gains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000" b="0" dirty="0">
              <a:solidFill>
                <a:srgbClr val="000000"/>
              </a:solidFill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0" dirty="0">
                <a:solidFill>
                  <a:srgbClr val="000000"/>
                </a:solidFill>
              </a:rPr>
              <a:t>Data Privacy documents and Security Review to be prepared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000" b="0" dirty="0">
              <a:solidFill>
                <a:srgbClr val="000000"/>
              </a:solidFill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0" dirty="0">
                <a:solidFill>
                  <a:srgbClr val="000000"/>
                </a:solidFill>
              </a:rPr>
              <a:t>No specific need for data to remain on-site, but CERN’s needs as an International Organization must be respected</a:t>
            </a:r>
            <a:endParaRPr lang="en-GB" altLang="en-US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53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20E050-1679-8843-7B42-870054EC6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FHR use cases have been identified and prioritized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BE74E-EDF3-1ADD-6D27-3C20DFF58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3D2A1-E0C4-1A78-1211-40530F384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Lucy Lockwood | Achieving Productivity Gains using AI in CERN FHR Sector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7753B-171E-4FCD-5411-A71B14D6B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1E13F5-F61D-3C6E-E472-0ED21133A8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07986" y="1149146"/>
            <a:ext cx="90380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rPr>
              <a:t>Selected use cases – accessing internal CERN content + external content</a:t>
            </a: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74BA50-C988-DA9D-B35D-9F72BAA02746}"/>
              </a:ext>
            </a:extLst>
          </p:cNvPr>
          <p:cNvSpPr txBox="1"/>
          <p:nvPr/>
        </p:nvSpPr>
        <p:spPr>
          <a:xfrm>
            <a:off x="5922390" y="2278204"/>
            <a:ext cx="6094428" cy="3826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A bot able to answer questions and advise about rules and procedures to CERN Users or CERN Procurement Officers :</a:t>
            </a:r>
          </a:p>
          <a:p>
            <a:pPr algn="l">
              <a:spcBef>
                <a:spcPts val="750"/>
              </a:spcBef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"I need to buy a XXX in the US for a total amount of 35000 USD, what is the procedure ?"</a:t>
            </a:r>
          </a:p>
          <a:p>
            <a:pPr algn="l">
              <a:spcBef>
                <a:spcPts val="750"/>
              </a:spcBef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"I am launching a limited tendering, which countries are concerned and what are the specific procedures I need to know"</a:t>
            </a:r>
          </a:p>
          <a:p>
            <a:pPr algn="l">
              <a:spcBef>
                <a:spcPts val="750"/>
              </a:spcBef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"Where can I find the template for XXXX“</a:t>
            </a:r>
          </a:p>
          <a:p>
            <a:pPr algn="l">
              <a:spcBef>
                <a:spcPts val="750"/>
              </a:spcBef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Text analysis on more than 10 years of publications on HFM scientific publications, to identify trends and create a map of collaboration partners, as input for a WP in the HFM program</a:t>
            </a:r>
          </a:p>
          <a:p>
            <a:pPr algn="l">
              <a:spcBef>
                <a:spcPts val="750"/>
              </a:spcBef>
            </a:pPr>
            <a:endParaRPr lang="en-GB" sz="1400" dirty="0">
              <a:solidFill>
                <a:srgbClr val="172B4D"/>
              </a:solidFill>
            </a:endParaRPr>
          </a:p>
          <a:p>
            <a:pPr algn="l">
              <a:spcBef>
                <a:spcPts val="750"/>
              </a:spcBef>
            </a:pPr>
            <a:endParaRPr lang="en-GB" sz="1400" dirty="0">
              <a:solidFill>
                <a:srgbClr val="172B4D"/>
              </a:solidFill>
            </a:endParaRPr>
          </a:p>
          <a:p>
            <a:pPr algn="l">
              <a:spcBef>
                <a:spcPts val="750"/>
              </a:spcBef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A similar use cases exists requiring integration of HR Rules and Policies, from 4 different internal sources, including Core HR system data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8D645A22-108E-2FDD-DB79-1C82619F5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2390" y="1865789"/>
            <a:ext cx="54361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000" dirty="0">
                <a:solidFill>
                  <a:schemeClr val="tx1"/>
                </a:solidFill>
                <a:ea typeface="Aptos" panose="020B0004020202020204" pitchFamily="34" charset="0"/>
                <a:cs typeface="Aptos" panose="020B0004020202020204" pitchFamily="34" charset="0"/>
              </a:rPr>
              <a:t>Procurement rules / legal / market research</a:t>
            </a: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A38D68D6-0F9C-5E15-1D7D-9206B7DF71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6" y="1847912"/>
            <a:ext cx="53960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2000" dirty="0">
                <a:solidFill>
                  <a:schemeClr val="tx1"/>
                </a:solidFill>
                <a:ea typeface="Times New Roman" panose="02020603050405020304" pitchFamily="18" charset="0"/>
                <a:cs typeface="Aptos" panose="020B0004020202020204" pitchFamily="34" charset="0"/>
              </a:rPr>
              <a:t>Support ticket analysis or code refactoring</a:t>
            </a:r>
            <a:endParaRPr lang="en-GB" altLang="en-US" sz="2000" dirty="0">
              <a:solidFill>
                <a:schemeClr val="tx1"/>
              </a:solidFill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E4AF0A-6A28-9D1C-EE35-C23846023A6E}"/>
              </a:ext>
            </a:extLst>
          </p:cNvPr>
          <p:cNvSpPr txBox="1"/>
          <p:nvPr/>
        </p:nvSpPr>
        <p:spPr>
          <a:xfrm>
            <a:off x="407986" y="2317106"/>
            <a:ext cx="539602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0" dirty="0">
                <a:solidFill>
                  <a:srgbClr val="3F4350"/>
                </a:solidFill>
                <a:effectLst/>
              </a:rPr>
              <a:t>Analyse incident and request tickets that reach the 3rd (or 4th) lines under the responsibility of </a:t>
            </a:r>
            <a:r>
              <a:rPr lang="en-GB" sz="1400" dirty="0">
                <a:solidFill>
                  <a:srgbClr val="3F4350"/>
                </a:solidFill>
              </a:rPr>
              <a:t>a specific IT support team</a:t>
            </a:r>
          </a:p>
          <a:p>
            <a:pPr algn="l"/>
            <a:endParaRPr lang="en-GB" sz="1400" b="0" i="0" dirty="0">
              <a:solidFill>
                <a:srgbClr val="172B4D"/>
              </a:solidFill>
              <a:effectLst/>
            </a:endParaRPr>
          </a:p>
          <a:p>
            <a:pPr algn="l"/>
            <a:r>
              <a:rPr lang="en-GB" sz="1400" b="0" i="0" dirty="0">
                <a:solidFill>
                  <a:srgbClr val="3F4350"/>
                </a:solidFill>
                <a:effectLst/>
              </a:rPr>
              <a:t>Detect incident and request patterns with the aim to identify points that, if improved, can significantly reduce the support load</a:t>
            </a:r>
          </a:p>
          <a:p>
            <a:pPr algn="l"/>
            <a:endParaRPr lang="en-GB" sz="1400" b="0" i="0" dirty="0">
              <a:solidFill>
                <a:srgbClr val="172B4D"/>
              </a:solidFill>
              <a:effectLst/>
            </a:endParaRPr>
          </a:p>
          <a:p>
            <a:pPr algn="l"/>
            <a:r>
              <a:rPr lang="en-GB" sz="1400" b="0" i="0" dirty="0">
                <a:solidFill>
                  <a:srgbClr val="3F4350"/>
                </a:solidFill>
                <a:effectLst/>
              </a:rPr>
              <a:t>Correlate support ticket volume with team workloads</a:t>
            </a:r>
          </a:p>
          <a:p>
            <a:pPr algn="l"/>
            <a:endParaRPr lang="en-GB" sz="1400" dirty="0">
              <a:solidFill>
                <a:srgbClr val="3F4350"/>
              </a:solidFill>
            </a:endParaRPr>
          </a:p>
          <a:p>
            <a:pPr algn="l"/>
            <a:r>
              <a:rPr lang="en-GB" sz="1400" b="0" i="0" dirty="0">
                <a:solidFill>
                  <a:srgbClr val="172B4D"/>
                </a:solidFill>
                <a:effectLst/>
              </a:rPr>
              <a:t>Assisting in different phases of coding, including writing new code, refactoring, and generating unit tests</a:t>
            </a:r>
          </a:p>
          <a:p>
            <a:pPr algn="l"/>
            <a:endParaRPr lang="en-GB" sz="1400" dirty="0">
              <a:solidFill>
                <a:srgbClr val="172B4D"/>
              </a:solidFill>
            </a:endParaRPr>
          </a:p>
          <a:p>
            <a:pPr algn="l"/>
            <a:r>
              <a:rPr lang="en-GB" sz="1400" b="0" i="0" dirty="0">
                <a:solidFill>
                  <a:srgbClr val="172B4D"/>
                </a:solidFill>
                <a:effectLst/>
              </a:rPr>
              <a:t>Expanding on ideas or new technologies to provide more context, helping to assess their feasibility or usefulness</a:t>
            </a:r>
          </a:p>
          <a:p>
            <a:pPr algn="l"/>
            <a:endParaRPr lang="en-GB" sz="1400" b="0" i="0" dirty="0">
              <a:solidFill>
                <a:srgbClr val="172B4D"/>
              </a:solidFill>
              <a:effectLst/>
            </a:endParaRPr>
          </a:p>
          <a:p>
            <a:pPr algn="l"/>
            <a:r>
              <a:rPr lang="en-GB" sz="1400" b="0" i="0" dirty="0">
                <a:solidFill>
                  <a:srgbClr val="172B4D"/>
                </a:solidFill>
                <a:effectLst/>
              </a:rPr>
              <a:t>Writing clear and understandable documentation, whether for code or Confluence pages</a:t>
            </a:r>
          </a:p>
          <a:p>
            <a:pPr algn="l"/>
            <a:endParaRPr lang="en-GB" sz="1400" b="0" i="0" dirty="0">
              <a:solidFill>
                <a:srgbClr val="172B4D"/>
              </a:solidFill>
              <a:effectLst/>
            </a:endParaRPr>
          </a:p>
          <a:p>
            <a:pPr algn="l"/>
            <a:r>
              <a:rPr lang="en-GB" sz="1400" b="0" i="0" dirty="0">
                <a:solidFill>
                  <a:srgbClr val="172B4D"/>
                </a:solidFill>
                <a:effectLst/>
              </a:rPr>
              <a:t>Help with the writing and improvement of user stories</a:t>
            </a:r>
          </a:p>
        </p:txBody>
      </p:sp>
    </p:spTree>
    <p:extLst>
      <p:ext uri="{BB962C8B-B14F-4D97-AF65-F5344CB8AC3E}">
        <p14:creationId xmlns:p14="http://schemas.microsoft.com/office/powerpoint/2010/main" val="2299907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7FAF3B-81C2-18D9-A932-42A75A804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B0311C-46E6-4EB6-CF5D-D67825E7E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FHR use cases have been identified and prioritized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C947E-ABEC-8663-CE06-EE8747F5D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D6426B-7239-0BE4-4B0D-93E9A1AEE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Lucy Lockwood | Achieving Productivity Gains using AI in CERN FHR Sector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0A5E9-6BD3-D646-D19C-26E139A6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86A84193-0A17-0F68-6C4A-1A037A8C06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12697" y="1044201"/>
            <a:ext cx="91230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rPr>
              <a:t>Selected use cases – accessing internal CERN content + external content</a:t>
            </a: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3A141683-5618-7436-38F1-0B8898D7D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688002"/>
            <a:ext cx="821477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000" dirty="0">
                <a:solidFill>
                  <a:schemeClr val="tx1"/>
                </a:solidFill>
                <a:ea typeface="Aptos" panose="020B0004020202020204" pitchFamily="34" charset="0"/>
                <a:cs typeface="Aptos" panose="020B0004020202020204" pitchFamily="34" charset="0"/>
              </a:rPr>
              <a:t>Integrating an AI interface with internal CERN applications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896BA1-7998-52D4-7A05-82983ACD7C4F}"/>
              </a:ext>
            </a:extLst>
          </p:cNvPr>
          <p:cNvSpPr txBox="1"/>
          <p:nvPr/>
        </p:nvSpPr>
        <p:spPr>
          <a:xfrm>
            <a:off x="407988" y="2197473"/>
            <a:ext cx="8066709" cy="4144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To have an integrated AI Chat module in ATOM applications for 2 types of use :</a:t>
            </a:r>
          </a:p>
          <a:p>
            <a:pPr algn="l">
              <a:spcBef>
                <a:spcPts val="750"/>
              </a:spcBef>
              <a:buFont typeface="+mj-lt"/>
              <a:buAutoNum type="arabicPeriod"/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Ask questions to the chatbot as it would be through an AI chat interface,</a:t>
            </a:r>
          </a:p>
          <a:p>
            <a:pPr marL="742950" lvl="1" indent="-285750" algn="l">
              <a:spcBef>
                <a:spcPts val="750"/>
              </a:spcBef>
              <a:buFont typeface="+mj-lt"/>
              <a:buAutoNum type="arabicPeriod"/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Make instant calculations (ex : surface or volume of complex room from a list of data or plans)</a:t>
            </a:r>
          </a:p>
          <a:p>
            <a:pPr marL="742950" lvl="1" indent="-285750" algn="l">
              <a:spcBef>
                <a:spcPts val="750"/>
              </a:spcBef>
              <a:buFont typeface="+mj-lt"/>
              <a:buAutoNum type="arabicPeriod"/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Search for material quickly (ex : find an equipment or an accessory regarding a few characteristics)</a:t>
            </a:r>
          </a:p>
          <a:p>
            <a:pPr marL="742950" lvl="1" indent="-285750" algn="l">
              <a:spcBef>
                <a:spcPts val="750"/>
              </a:spcBef>
              <a:buFont typeface="+mj-lt"/>
              <a:buAutoNum type="arabicPeriod"/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Ask about </a:t>
            </a:r>
            <a:r>
              <a:rPr lang="en-GB" sz="1400" dirty="0">
                <a:solidFill>
                  <a:srgbClr val="172B4D"/>
                </a:solidFill>
              </a:rPr>
              <a:t>S</a:t>
            </a:r>
            <a:r>
              <a:rPr lang="en-GB" sz="1400" b="0" i="0" dirty="0">
                <a:solidFill>
                  <a:srgbClr val="172B4D"/>
                </a:solidFill>
                <a:effectLst/>
              </a:rPr>
              <a:t>wiss and French regulations (ex : how many power sockets re allowed in a certain type of room)</a:t>
            </a:r>
          </a:p>
          <a:p>
            <a:pPr algn="l">
              <a:spcBef>
                <a:spcPts val="750"/>
              </a:spcBef>
              <a:buFont typeface="+mj-lt"/>
              <a:buAutoNum type="arabicPeriod"/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Ask questions to the chatbot regarding data in our database,</a:t>
            </a:r>
          </a:p>
          <a:p>
            <a:pPr marL="742950" lvl="1" indent="-285750" algn="l">
              <a:spcBef>
                <a:spcPts val="750"/>
              </a:spcBef>
              <a:buFont typeface="+mj-lt"/>
              <a:buAutoNum type="arabicPeriod"/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Generate any statistics in the most suitable format needed (ex : make a bar chart displaying the number of offers per month for the year 2024)</a:t>
            </a:r>
          </a:p>
          <a:p>
            <a:pPr marL="742950" lvl="1" indent="-285750" algn="l">
              <a:spcBef>
                <a:spcPts val="750"/>
              </a:spcBef>
              <a:buFont typeface="+mj-lt"/>
              <a:buAutoNum type="arabicPeriod"/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Search for pages of the websites with couple and organized results (ex : all pages related to a work order or equipment)</a:t>
            </a:r>
          </a:p>
          <a:p>
            <a:pPr marL="742950" lvl="1" indent="-285750" algn="l">
              <a:spcBef>
                <a:spcPts val="750"/>
              </a:spcBef>
              <a:buFont typeface="+mj-lt"/>
              <a:buAutoNum type="arabicPeriod"/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Display a custom welcome page depending on the id of the user (ex : showing all jobs, documents or tasks manage by the user)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418AF0-4CA0-1782-1596-8C341E7C1BEF}"/>
              </a:ext>
            </a:extLst>
          </p:cNvPr>
          <p:cNvSpPr txBox="1"/>
          <p:nvPr/>
        </p:nvSpPr>
        <p:spPr>
          <a:xfrm>
            <a:off x="8607179" y="2628781"/>
            <a:ext cx="347708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1400" b="0" i="0" dirty="0">
                <a:solidFill>
                  <a:srgbClr val="172B4D"/>
                </a:solidFill>
                <a:effectLst/>
              </a:rPr>
              <a:t>AI Chatbot to provide technical and logistics answers for CERN catalogue items based on all technical documentation (calls for tender, technical specifications, material specifications, certificates, etc...) and a regular report on logistics data extracted from Infor LN/</a:t>
            </a:r>
            <a:r>
              <a:rPr lang="en-GB" sz="1400" b="0" i="0" dirty="0" err="1">
                <a:solidFill>
                  <a:srgbClr val="172B4D"/>
                </a:solidFill>
                <a:effectLst/>
              </a:rPr>
              <a:t>Qualiac</a:t>
            </a:r>
            <a:endParaRPr lang="en-GB" sz="1400" b="0" i="0" dirty="0">
              <a:solidFill>
                <a:srgbClr val="172B4D"/>
              </a:solidFill>
              <a:effectLst/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F5EC5CBE-83B5-46B8-F90E-123DFF11B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7179" y="1683509"/>
            <a:ext cx="317683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2000" dirty="0">
                <a:solidFill>
                  <a:schemeClr val="tx1"/>
                </a:solidFill>
                <a:ea typeface="Times New Roman" panose="02020603050405020304" pitchFamily="18" charset="0"/>
                <a:cs typeface="Aptos" panose="020B0004020202020204" pitchFamily="34" charset="0"/>
              </a:rPr>
              <a:t>CERN stores catalogue (for Supply Chain)</a:t>
            </a:r>
            <a:endParaRPr lang="en-GB" altLang="en-US" sz="2000" dirty="0">
              <a:solidFill>
                <a:schemeClr val="tx1"/>
              </a:solidFill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152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69CB7-C14D-C651-B3AE-DF9686B6E5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D41CDA-383D-E745-DE80-280187D55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C963E-0BDA-0328-59A7-75EC96A46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150F4-12AC-76C6-27C4-5E94DA1F6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Lucy Lockwood | Achieving Productivity Gains using AI in CERN FHR Sector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54ADF-0301-D689-BD8E-0DE673009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ED27B85-759D-5752-B4E6-B6A1591AFC3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07988" y="2440238"/>
            <a:ext cx="21843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rPr>
              <a:t>Procurement to be discussed</a:t>
            </a: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7709F6F9-1ABC-714B-7B64-3E97853355C5}"/>
              </a:ext>
            </a:extLst>
          </p:cNvPr>
          <p:cNvSpPr/>
          <p:nvPr/>
        </p:nvSpPr>
        <p:spPr>
          <a:xfrm>
            <a:off x="688157" y="3238372"/>
            <a:ext cx="10737130" cy="518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177743AC-4280-53CC-F948-83770EDCA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8136" y="2089463"/>
            <a:ext cx="185237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0" dirty="0">
                <a:solidFill>
                  <a:srgbClr val="000000"/>
                </a:solidFill>
                <a:ea typeface="Aptos" panose="020B0004020202020204" pitchFamily="34" charset="0"/>
                <a:cs typeface="Aptos" panose="020B0004020202020204" pitchFamily="34" charset="0"/>
              </a:rPr>
              <a:t>Infrastructure  &amp; Architecture to be agreed</a:t>
            </a:r>
            <a:endParaRPr lang="en-GB" altLang="en-US" sz="2000" b="0" dirty="0">
              <a:solidFill>
                <a:schemeClr val="tx1"/>
              </a:solidFill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F8E2382F-0AEB-9792-B687-CD1B1171B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7585" y="3756846"/>
            <a:ext cx="288146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0" dirty="0">
                <a:solidFill>
                  <a:srgbClr val="000000"/>
                </a:solidFill>
                <a:ea typeface="Aptos" panose="020B0004020202020204" pitchFamily="34" charset="0"/>
                <a:cs typeface="Aptos" panose="020B0004020202020204" pitchFamily="34" charset="0"/>
              </a:rPr>
              <a:t>Data Privacy and Computer Security Review to be completed</a:t>
            </a: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CF89C4F1-01EA-B425-73B5-059465019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6759" y="3847094"/>
            <a:ext cx="12948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0" i="1" dirty="0">
                <a:solidFill>
                  <a:srgbClr val="000000"/>
                </a:solidFill>
              </a:rPr>
              <a:t>end 2025</a:t>
            </a:r>
            <a:endParaRPr lang="en-GB" altLang="en-US" sz="2000" b="0" i="1" dirty="0">
              <a:solidFill>
                <a:schemeClr val="tx1"/>
              </a:solidFill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533446E7-A041-BD43-2586-85506A902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368" y="3799439"/>
            <a:ext cx="12948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0" i="1" dirty="0">
                <a:solidFill>
                  <a:srgbClr val="000000"/>
                </a:solidFill>
              </a:rPr>
              <a:t>Today</a:t>
            </a:r>
            <a:endParaRPr lang="en-GB" altLang="en-US" sz="2000" b="0" i="1" dirty="0">
              <a:solidFill>
                <a:schemeClr val="tx1"/>
              </a:solidFill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7B7BB2A0-3E58-8432-E269-D679EB77D2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4623" y="1351584"/>
            <a:ext cx="368922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0" dirty="0">
                <a:solidFill>
                  <a:srgbClr val="000000"/>
                </a:solidFill>
              </a:rPr>
              <a:t>Productivity gains to be measured and reports sent to CERN Management with recommendations on an AI suite for FHR Sector needs by end 2025</a:t>
            </a:r>
            <a:endParaRPr lang="en-GB" altLang="en-US" sz="2000" b="0" dirty="0">
              <a:solidFill>
                <a:schemeClr val="tx1"/>
              </a:solidFill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ACBCA1B5-8DCE-CBD3-5182-1600981FA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0508" y="3931368"/>
            <a:ext cx="41383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0" dirty="0">
                <a:solidFill>
                  <a:srgbClr val="000000"/>
                </a:solidFill>
                <a:ea typeface="Aptos" panose="020B0004020202020204" pitchFamily="34" charset="0"/>
                <a:cs typeface="Aptos" panose="020B0004020202020204" pitchFamily="34" charset="0"/>
              </a:rPr>
              <a:t>Tests to be run over H2 2025</a:t>
            </a:r>
          </a:p>
        </p:txBody>
      </p:sp>
    </p:spTree>
    <p:extLst>
      <p:ext uri="{BB962C8B-B14F-4D97-AF65-F5344CB8AC3E}">
        <p14:creationId xmlns:p14="http://schemas.microsoft.com/office/powerpoint/2010/main" val="2055388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975</TotalTime>
  <Words>945</Words>
  <Application>Microsoft Office PowerPoint</Application>
  <PresentationFormat>Widescreen</PresentationFormat>
  <Paragraphs>107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Times New Roman</vt:lpstr>
      <vt:lpstr>Office Theme</vt:lpstr>
      <vt:lpstr>Achieving Productivity Gains using AI in CERN FHR Sector</vt:lpstr>
      <vt:lpstr>FHR Sector AI Strategy lays out plans to test commercial AI for productivity gains</vt:lpstr>
      <vt:lpstr>Two-phase tests to be run on different AI solutions</vt:lpstr>
      <vt:lpstr>FHR use cases have been identified and prioritized</vt:lpstr>
      <vt:lpstr>FHR use cases have been identified and prioritized</vt:lpstr>
      <vt:lpstr>Next steps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Lucy Lockwood</dc:creator>
  <cp:lastModifiedBy>Lucy Lockwood</cp:lastModifiedBy>
  <cp:revision>11</cp:revision>
  <dcterms:created xsi:type="dcterms:W3CDTF">2025-06-06T07:11:15Z</dcterms:created>
  <dcterms:modified xsi:type="dcterms:W3CDTF">2025-06-17T08:26:54Z</dcterms:modified>
</cp:coreProperties>
</file>