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9" r:id="rId2"/>
    <p:sldId id="339" r:id="rId3"/>
    <p:sldId id="336" r:id="rId4"/>
    <p:sldId id="337" r:id="rId5"/>
    <p:sldId id="342" r:id="rId6"/>
    <p:sldId id="298" r:id="rId7"/>
    <p:sldId id="299" r:id="rId8"/>
    <p:sldId id="304" r:id="rId9"/>
    <p:sldId id="329" r:id="rId10"/>
    <p:sldId id="300" r:id="rId11"/>
    <p:sldId id="358" r:id="rId12"/>
    <p:sldId id="301" r:id="rId13"/>
    <p:sldId id="332" r:id="rId14"/>
    <p:sldId id="303" r:id="rId15"/>
    <p:sldId id="305" r:id="rId16"/>
    <p:sldId id="351" r:id="rId17"/>
    <p:sldId id="330" r:id="rId18"/>
    <p:sldId id="310" r:id="rId19"/>
    <p:sldId id="311" r:id="rId20"/>
    <p:sldId id="331" r:id="rId21"/>
    <p:sldId id="340" r:id="rId22"/>
    <p:sldId id="307" r:id="rId23"/>
    <p:sldId id="361" r:id="rId24"/>
    <p:sldId id="308" r:id="rId25"/>
    <p:sldId id="312" r:id="rId26"/>
    <p:sldId id="313" r:id="rId27"/>
    <p:sldId id="316" r:id="rId28"/>
    <p:sldId id="320" r:id="rId29"/>
    <p:sldId id="324" r:id="rId30"/>
    <p:sldId id="327" r:id="rId31"/>
    <p:sldId id="362" r:id="rId32"/>
    <p:sldId id="314" r:id="rId33"/>
    <p:sldId id="346" r:id="rId34"/>
    <p:sldId id="350" r:id="rId35"/>
    <p:sldId id="348" r:id="rId36"/>
    <p:sldId id="349" r:id="rId37"/>
    <p:sldId id="323" r:id="rId38"/>
    <p:sldId id="322" r:id="rId39"/>
    <p:sldId id="363" r:id="rId40"/>
    <p:sldId id="318" r:id="rId41"/>
    <p:sldId id="317" r:id="rId42"/>
    <p:sldId id="326" r:id="rId43"/>
    <p:sldId id="328" r:id="rId44"/>
    <p:sldId id="364" r:id="rId45"/>
    <p:sldId id="338" r:id="rId46"/>
    <p:sldId id="344" r:id="rId47"/>
    <p:sldId id="365" r:id="rId48"/>
    <p:sldId id="315" r:id="rId49"/>
    <p:sldId id="319" r:id="rId50"/>
    <p:sldId id="345" r:id="rId51"/>
    <p:sldId id="288" r:id="rId5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C88800"/>
    <a:srgbClr val="00AA48"/>
    <a:srgbClr val="303030"/>
    <a:srgbClr val="6FCAD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25" autoAdjust="0"/>
    <p:restoredTop sz="75294" autoAdjust="0"/>
  </p:normalViewPr>
  <p:slideViewPr>
    <p:cSldViewPr snapToGrid="0" snapToObjects="1">
      <p:cViewPr varScale="1">
        <p:scale>
          <a:sx n="62" d="100"/>
          <a:sy n="62" d="100"/>
        </p:scale>
        <p:origin x="1162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svg"/><Relationship Id="rId1" Type="http://schemas.openxmlformats.org/officeDocument/2006/relationships/image" Target="../media/image59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7C7E37-59FE-4386-A3D0-FA4D03B2276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C938972-C751-4A9D-B190-3C77A50AFA8B}">
      <dgm:prSet/>
      <dgm:spPr/>
      <dgm:t>
        <a:bodyPr/>
        <a:lstStyle/>
        <a:p>
          <a:r>
            <a:rPr lang="en-US" b="1" dirty="0"/>
            <a:t>Cover all PTS testing needs within ATS</a:t>
          </a:r>
          <a:endParaRPr lang="en-US" dirty="0"/>
        </a:p>
      </dgm:t>
    </dgm:pt>
    <dgm:pt modelId="{1A24D67A-38C2-43B6-AB5A-B6BEDB9B8C1B}" type="parTrans" cxnId="{28877473-CEE0-430C-945D-E06D7C87300B}">
      <dgm:prSet/>
      <dgm:spPr/>
      <dgm:t>
        <a:bodyPr/>
        <a:lstStyle/>
        <a:p>
          <a:endParaRPr lang="en-US"/>
        </a:p>
      </dgm:t>
    </dgm:pt>
    <dgm:pt modelId="{AB87316D-F99D-4035-B61B-6D8F64D6964F}" type="sibTrans" cxnId="{28877473-CEE0-430C-945D-E06D7C87300B}">
      <dgm:prSet/>
      <dgm:spPr/>
      <dgm:t>
        <a:bodyPr/>
        <a:lstStyle/>
        <a:p>
          <a:endParaRPr lang="en-US"/>
        </a:p>
      </dgm:t>
    </dgm:pt>
    <dgm:pt modelId="{559B6397-E0A9-401E-A497-181DA972F4AB}">
      <dgm:prSet/>
      <dgm:spPr/>
      <dgm:t>
        <a:bodyPr/>
        <a:lstStyle/>
        <a:p>
          <a:r>
            <a:rPr lang="en-US" b="1" dirty="0"/>
            <a:t>Provide comprehensive documentation, examples and drivers to streamline workflow</a:t>
          </a:r>
          <a:endParaRPr lang="en-US" dirty="0"/>
        </a:p>
      </dgm:t>
    </dgm:pt>
    <dgm:pt modelId="{43EDF0D0-B2F3-4396-ADEA-83C782E9CF92}" type="parTrans" cxnId="{575D9173-0E40-4886-BEA7-3BAAF3CB1805}">
      <dgm:prSet/>
      <dgm:spPr/>
      <dgm:t>
        <a:bodyPr/>
        <a:lstStyle/>
        <a:p>
          <a:endParaRPr lang="en-US"/>
        </a:p>
      </dgm:t>
    </dgm:pt>
    <dgm:pt modelId="{1A95110A-7CD2-47A2-B1F3-A62DC35C5768}" type="sibTrans" cxnId="{575D9173-0E40-4886-BEA7-3BAAF3CB1805}">
      <dgm:prSet/>
      <dgm:spPr/>
      <dgm:t>
        <a:bodyPr/>
        <a:lstStyle/>
        <a:p>
          <a:endParaRPr lang="en-US"/>
        </a:p>
      </dgm:t>
    </dgm:pt>
    <dgm:pt modelId="{F7E7C782-DEF7-40BC-A5AB-FE3CF440E74E}">
      <dgm:prSet/>
      <dgm:spPr/>
      <dgm:t>
        <a:bodyPr/>
        <a:lstStyle/>
        <a:p>
          <a:r>
            <a:rPr lang="en-US" b="1" dirty="0"/>
            <a:t>Create and maintain templates covering main interfaces</a:t>
          </a:r>
          <a:endParaRPr lang="en-US" dirty="0"/>
        </a:p>
      </dgm:t>
    </dgm:pt>
    <dgm:pt modelId="{C22F0B5E-F2C2-41CB-8BC7-1D8964B2DAC9}" type="parTrans" cxnId="{B72F2CDF-75F9-4488-886D-13BE879ABF59}">
      <dgm:prSet/>
      <dgm:spPr/>
      <dgm:t>
        <a:bodyPr/>
        <a:lstStyle/>
        <a:p>
          <a:endParaRPr lang="en-US"/>
        </a:p>
      </dgm:t>
    </dgm:pt>
    <dgm:pt modelId="{BDE84854-77AF-433E-97FC-3F8E0528D80E}" type="sibTrans" cxnId="{B72F2CDF-75F9-4488-886D-13BE879ABF59}">
      <dgm:prSet/>
      <dgm:spPr/>
      <dgm:t>
        <a:bodyPr/>
        <a:lstStyle/>
        <a:p>
          <a:endParaRPr lang="en-US"/>
        </a:p>
      </dgm:t>
    </dgm:pt>
    <dgm:pt modelId="{365A5855-A4F1-4656-9A4C-7755745703F7}" type="pres">
      <dgm:prSet presAssocID="{207C7E37-59FE-4386-A3D0-FA4D03B22761}" presName="root" presStyleCnt="0">
        <dgm:presLayoutVars>
          <dgm:dir/>
          <dgm:resizeHandles val="exact"/>
        </dgm:presLayoutVars>
      </dgm:prSet>
      <dgm:spPr/>
    </dgm:pt>
    <dgm:pt modelId="{69B0A586-4BD6-41C4-9AC7-2080AD53826D}" type="pres">
      <dgm:prSet presAssocID="{CC938972-C751-4A9D-B190-3C77A50AFA8B}" presName="compNode" presStyleCnt="0"/>
      <dgm:spPr/>
    </dgm:pt>
    <dgm:pt modelId="{9D45708E-9E64-49FE-A3BB-71C440C150ED}" type="pres">
      <dgm:prSet presAssocID="{CC938972-C751-4A9D-B190-3C77A50AFA8B}" presName="bgRect" presStyleLbl="bgShp" presStyleIdx="0" presStyleCnt="3"/>
      <dgm:spPr/>
    </dgm:pt>
    <dgm:pt modelId="{0E524F71-78FC-4E56-986B-04F2D81AFEE3}" type="pres">
      <dgm:prSet presAssocID="{CC938972-C751-4A9D-B190-3C77A50AFA8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11EBA02C-92DB-446F-9F31-DA2573BBEF47}" type="pres">
      <dgm:prSet presAssocID="{CC938972-C751-4A9D-B190-3C77A50AFA8B}" presName="spaceRect" presStyleCnt="0"/>
      <dgm:spPr/>
    </dgm:pt>
    <dgm:pt modelId="{6F8FB482-ED55-48B1-B6BC-3462F18D2DAA}" type="pres">
      <dgm:prSet presAssocID="{CC938972-C751-4A9D-B190-3C77A50AFA8B}" presName="parTx" presStyleLbl="revTx" presStyleIdx="0" presStyleCnt="3">
        <dgm:presLayoutVars>
          <dgm:chMax val="0"/>
          <dgm:chPref val="0"/>
        </dgm:presLayoutVars>
      </dgm:prSet>
      <dgm:spPr/>
    </dgm:pt>
    <dgm:pt modelId="{77BF61BA-D569-4AA2-A59D-4F2C0ECF32B7}" type="pres">
      <dgm:prSet presAssocID="{AB87316D-F99D-4035-B61B-6D8F64D6964F}" presName="sibTrans" presStyleCnt="0"/>
      <dgm:spPr/>
    </dgm:pt>
    <dgm:pt modelId="{B59EEDEC-6AAA-440D-BC76-336E13F9C75F}" type="pres">
      <dgm:prSet presAssocID="{559B6397-E0A9-401E-A497-181DA972F4AB}" presName="compNode" presStyleCnt="0"/>
      <dgm:spPr/>
    </dgm:pt>
    <dgm:pt modelId="{611B5224-16A8-42A5-B6CF-AB700866F624}" type="pres">
      <dgm:prSet presAssocID="{559B6397-E0A9-401E-A497-181DA972F4AB}" presName="bgRect" presStyleLbl="bgShp" presStyleIdx="1" presStyleCnt="3"/>
      <dgm:spPr/>
    </dgm:pt>
    <dgm:pt modelId="{70A8D771-A3CB-401A-B66E-2D3D0302C491}" type="pres">
      <dgm:prSet presAssocID="{559B6397-E0A9-401E-A497-181DA972F4A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D21D7564-7170-48F8-A08E-F4FD41E464BB}" type="pres">
      <dgm:prSet presAssocID="{559B6397-E0A9-401E-A497-181DA972F4AB}" presName="spaceRect" presStyleCnt="0"/>
      <dgm:spPr/>
    </dgm:pt>
    <dgm:pt modelId="{19A46B83-4E52-4902-A0B9-92BAA3490582}" type="pres">
      <dgm:prSet presAssocID="{559B6397-E0A9-401E-A497-181DA972F4AB}" presName="parTx" presStyleLbl="revTx" presStyleIdx="1" presStyleCnt="3">
        <dgm:presLayoutVars>
          <dgm:chMax val="0"/>
          <dgm:chPref val="0"/>
        </dgm:presLayoutVars>
      </dgm:prSet>
      <dgm:spPr/>
    </dgm:pt>
    <dgm:pt modelId="{34B849A6-BA73-4F68-A928-442C93A63FBD}" type="pres">
      <dgm:prSet presAssocID="{1A95110A-7CD2-47A2-B1F3-A62DC35C5768}" presName="sibTrans" presStyleCnt="0"/>
      <dgm:spPr/>
    </dgm:pt>
    <dgm:pt modelId="{7E94F95E-9847-4FB1-9E06-B354047E4702}" type="pres">
      <dgm:prSet presAssocID="{F7E7C782-DEF7-40BC-A5AB-FE3CF440E74E}" presName="compNode" presStyleCnt="0"/>
      <dgm:spPr/>
    </dgm:pt>
    <dgm:pt modelId="{7BF53EB8-9B50-41D2-9D9E-64D4D3547C2F}" type="pres">
      <dgm:prSet presAssocID="{F7E7C782-DEF7-40BC-A5AB-FE3CF440E74E}" presName="bgRect" presStyleLbl="bgShp" presStyleIdx="2" presStyleCnt="3" custLinFactNeighborX="-42" custLinFactNeighborY="43"/>
      <dgm:spPr/>
    </dgm:pt>
    <dgm:pt modelId="{AD534ED9-E725-4333-958A-46556A36E37C}" type="pres">
      <dgm:prSet presAssocID="{F7E7C782-DEF7-40BC-A5AB-FE3CF440E74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98680E53-55FA-46B6-A7BE-E131672F9BAA}" type="pres">
      <dgm:prSet presAssocID="{F7E7C782-DEF7-40BC-A5AB-FE3CF440E74E}" presName="spaceRect" presStyleCnt="0"/>
      <dgm:spPr/>
    </dgm:pt>
    <dgm:pt modelId="{958531A9-3983-46C1-9B37-0EE03CFBA6C9}" type="pres">
      <dgm:prSet presAssocID="{F7E7C782-DEF7-40BC-A5AB-FE3CF440E74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D19A604-CFAD-4FD3-82B5-A8807F2B003C}" type="presOf" srcId="{F7E7C782-DEF7-40BC-A5AB-FE3CF440E74E}" destId="{958531A9-3983-46C1-9B37-0EE03CFBA6C9}" srcOrd="0" destOrd="0" presId="urn:microsoft.com/office/officeart/2018/2/layout/IconVerticalSolidList"/>
    <dgm:cxn modelId="{03624A24-99B1-448A-BDD3-B7ED20A83713}" type="presOf" srcId="{207C7E37-59FE-4386-A3D0-FA4D03B22761}" destId="{365A5855-A4F1-4656-9A4C-7755745703F7}" srcOrd="0" destOrd="0" presId="urn:microsoft.com/office/officeart/2018/2/layout/IconVerticalSolidList"/>
    <dgm:cxn modelId="{F6C2B640-421F-45A7-A83C-158D4DD922CE}" type="presOf" srcId="{559B6397-E0A9-401E-A497-181DA972F4AB}" destId="{19A46B83-4E52-4902-A0B9-92BAA3490582}" srcOrd="0" destOrd="0" presId="urn:microsoft.com/office/officeart/2018/2/layout/IconVerticalSolidList"/>
    <dgm:cxn modelId="{28877473-CEE0-430C-945D-E06D7C87300B}" srcId="{207C7E37-59FE-4386-A3D0-FA4D03B22761}" destId="{CC938972-C751-4A9D-B190-3C77A50AFA8B}" srcOrd="0" destOrd="0" parTransId="{1A24D67A-38C2-43B6-AB5A-B6BEDB9B8C1B}" sibTransId="{AB87316D-F99D-4035-B61B-6D8F64D6964F}"/>
    <dgm:cxn modelId="{575D9173-0E40-4886-BEA7-3BAAF3CB1805}" srcId="{207C7E37-59FE-4386-A3D0-FA4D03B22761}" destId="{559B6397-E0A9-401E-A497-181DA972F4AB}" srcOrd="1" destOrd="0" parTransId="{43EDF0D0-B2F3-4396-ADEA-83C782E9CF92}" sibTransId="{1A95110A-7CD2-47A2-B1F3-A62DC35C5768}"/>
    <dgm:cxn modelId="{0D33CEC6-D3CC-4D0A-9B02-C7213232D315}" type="presOf" srcId="{CC938972-C751-4A9D-B190-3C77A50AFA8B}" destId="{6F8FB482-ED55-48B1-B6BC-3462F18D2DAA}" srcOrd="0" destOrd="0" presId="urn:microsoft.com/office/officeart/2018/2/layout/IconVerticalSolidList"/>
    <dgm:cxn modelId="{B72F2CDF-75F9-4488-886D-13BE879ABF59}" srcId="{207C7E37-59FE-4386-A3D0-FA4D03B22761}" destId="{F7E7C782-DEF7-40BC-A5AB-FE3CF440E74E}" srcOrd="2" destOrd="0" parTransId="{C22F0B5E-F2C2-41CB-8BC7-1D8964B2DAC9}" sibTransId="{BDE84854-77AF-433E-97FC-3F8E0528D80E}"/>
    <dgm:cxn modelId="{1A516C1E-CD75-4864-B181-4226CA1F9E15}" type="presParOf" srcId="{365A5855-A4F1-4656-9A4C-7755745703F7}" destId="{69B0A586-4BD6-41C4-9AC7-2080AD53826D}" srcOrd="0" destOrd="0" presId="urn:microsoft.com/office/officeart/2018/2/layout/IconVerticalSolidList"/>
    <dgm:cxn modelId="{86C4B61B-9876-4179-9917-6893975E8D05}" type="presParOf" srcId="{69B0A586-4BD6-41C4-9AC7-2080AD53826D}" destId="{9D45708E-9E64-49FE-A3BB-71C440C150ED}" srcOrd="0" destOrd="0" presId="urn:microsoft.com/office/officeart/2018/2/layout/IconVerticalSolidList"/>
    <dgm:cxn modelId="{3BABBBE3-FD0C-4468-8BE8-C7A9A0407085}" type="presParOf" srcId="{69B0A586-4BD6-41C4-9AC7-2080AD53826D}" destId="{0E524F71-78FC-4E56-986B-04F2D81AFEE3}" srcOrd="1" destOrd="0" presId="urn:microsoft.com/office/officeart/2018/2/layout/IconVerticalSolidList"/>
    <dgm:cxn modelId="{5E72B6B4-266A-446F-8A54-8D1951172142}" type="presParOf" srcId="{69B0A586-4BD6-41C4-9AC7-2080AD53826D}" destId="{11EBA02C-92DB-446F-9F31-DA2573BBEF47}" srcOrd="2" destOrd="0" presId="urn:microsoft.com/office/officeart/2018/2/layout/IconVerticalSolidList"/>
    <dgm:cxn modelId="{574DDF60-284F-41C6-A5D7-D0B6387ABBAF}" type="presParOf" srcId="{69B0A586-4BD6-41C4-9AC7-2080AD53826D}" destId="{6F8FB482-ED55-48B1-B6BC-3462F18D2DAA}" srcOrd="3" destOrd="0" presId="urn:microsoft.com/office/officeart/2018/2/layout/IconVerticalSolidList"/>
    <dgm:cxn modelId="{FE6FFB6B-6BAF-4D29-891B-4DE20FBE23CF}" type="presParOf" srcId="{365A5855-A4F1-4656-9A4C-7755745703F7}" destId="{77BF61BA-D569-4AA2-A59D-4F2C0ECF32B7}" srcOrd="1" destOrd="0" presId="urn:microsoft.com/office/officeart/2018/2/layout/IconVerticalSolidList"/>
    <dgm:cxn modelId="{18F05324-1CFD-43F2-B4B9-88259584A16D}" type="presParOf" srcId="{365A5855-A4F1-4656-9A4C-7755745703F7}" destId="{B59EEDEC-6AAA-440D-BC76-336E13F9C75F}" srcOrd="2" destOrd="0" presId="urn:microsoft.com/office/officeart/2018/2/layout/IconVerticalSolidList"/>
    <dgm:cxn modelId="{2AF63DBB-4218-433F-8048-39105B765223}" type="presParOf" srcId="{B59EEDEC-6AAA-440D-BC76-336E13F9C75F}" destId="{611B5224-16A8-42A5-B6CF-AB700866F624}" srcOrd="0" destOrd="0" presId="urn:microsoft.com/office/officeart/2018/2/layout/IconVerticalSolidList"/>
    <dgm:cxn modelId="{4A2377DE-EF90-497D-9909-0CA413D6DD02}" type="presParOf" srcId="{B59EEDEC-6AAA-440D-BC76-336E13F9C75F}" destId="{70A8D771-A3CB-401A-B66E-2D3D0302C491}" srcOrd="1" destOrd="0" presId="urn:microsoft.com/office/officeart/2018/2/layout/IconVerticalSolidList"/>
    <dgm:cxn modelId="{B62DDDEC-0CBD-447E-8EE9-17F3A654A7C6}" type="presParOf" srcId="{B59EEDEC-6AAA-440D-BC76-336E13F9C75F}" destId="{D21D7564-7170-48F8-A08E-F4FD41E464BB}" srcOrd="2" destOrd="0" presId="urn:microsoft.com/office/officeart/2018/2/layout/IconVerticalSolidList"/>
    <dgm:cxn modelId="{EAC0A8FB-7BD4-4480-96E3-607DA11730E7}" type="presParOf" srcId="{B59EEDEC-6AAA-440D-BC76-336E13F9C75F}" destId="{19A46B83-4E52-4902-A0B9-92BAA3490582}" srcOrd="3" destOrd="0" presId="urn:microsoft.com/office/officeart/2018/2/layout/IconVerticalSolidList"/>
    <dgm:cxn modelId="{B1AEF129-FD8C-4B71-B77C-433AC527EF72}" type="presParOf" srcId="{365A5855-A4F1-4656-9A4C-7755745703F7}" destId="{34B849A6-BA73-4F68-A928-442C93A63FBD}" srcOrd="3" destOrd="0" presId="urn:microsoft.com/office/officeart/2018/2/layout/IconVerticalSolidList"/>
    <dgm:cxn modelId="{511A55DC-BF70-419D-8438-F578BB759EF8}" type="presParOf" srcId="{365A5855-A4F1-4656-9A4C-7755745703F7}" destId="{7E94F95E-9847-4FB1-9E06-B354047E4702}" srcOrd="4" destOrd="0" presId="urn:microsoft.com/office/officeart/2018/2/layout/IconVerticalSolidList"/>
    <dgm:cxn modelId="{3596E7E7-25BE-4388-9CCD-C18D80674907}" type="presParOf" srcId="{7E94F95E-9847-4FB1-9E06-B354047E4702}" destId="{7BF53EB8-9B50-41D2-9D9E-64D4D3547C2F}" srcOrd="0" destOrd="0" presId="urn:microsoft.com/office/officeart/2018/2/layout/IconVerticalSolidList"/>
    <dgm:cxn modelId="{02837693-41A8-43CB-AB7D-2D50AB6B50C6}" type="presParOf" srcId="{7E94F95E-9847-4FB1-9E06-B354047E4702}" destId="{AD534ED9-E725-4333-958A-46556A36E37C}" srcOrd="1" destOrd="0" presId="urn:microsoft.com/office/officeart/2018/2/layout/IconVerticalSolidList"/>
    <dgm:cxn modelId="{D42F600E-558A-41AF-A09D-42FD1C90767A}" type="presParOf" srcId="{7E94F95E-9847-4FB1-9E06-B354047E4702}" destId="{98680E53-55FA-46B6-A7BE-E131672F9BAA}" srcOrd="2" destOrd="0" presId="urn:microsoft.com/office/officeart/2018/2/layout/IconVerticalSolidList"/>
    <dgm:cxn modelId="{8EBF3334-3D23-4292-B7DE-F3A45879F1A4}" type="presParOf" srcId="{7E94F95E-9847-4FB1-9E06-B354047E4702}" destId="{958531A9-3983-46C1-9B37-0EE03CFBA6C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5708E-9E64-49FE-A3BB-71C440C150ED}">
      <dsp:nvSpPr>
        <dsp:cNvPr id="0" name=""/>
        <dsp:cNvSpPr/>
      </dsp:nvSpPr>
      <dsp:spPr>
        <a:xfrm>
          <a:off x="0" y="562"/>
          <a:ext cx="11376024" cy="1316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524F71-78FC-4E56-986B-04F2D81AFEE3}">
      <dsp:nvSpPr>
        <dsp:cNvPr id="0" name=""/>
        <dsp:cNvSpPr/>
      </dsp:nvSpPr>
      <dsp:spPr>
        <a:xfrm>
          <a:off x="398209" y="296751"/>
          <a:ext cx="724017" cy="7240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8FB482-ED55-48B1-B6BC-3462F18D2DAA}">
      <dsp:nvSpPr>
        <dsp:cNvPr id="0" name=""/>
        <dsp:cNvSpPr/>
      </dsp:nvSpPr>
      <dsp:spPr>
        <a:xfrm>
          <a:off x="1520437" y="562"/>
          <a:ext cx="9855586" cy="1316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319" tIns="139319" rIns="139319" bIns="13931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Cover all PTS testing needs within ATS</a:t>
          </a:r>
          <a:endParaRPr lang="en-US" sz="2500" kern="1200" dirty="0"/>
        </a:p>
      </dsp:txBody>
      <dsp:txXfrm>
        <a:off x="1520437" y="562"/>
        <a:ext cx="9855586" cy="1316396"/>
      </dsp:txXfrm>
    </dsp:sp>
    <dsp:sp modelId="{611B5224-16A8-42A5-B6CF-AB700866F624}">
      <dsp:nvSpPr>
        <dsp:cNvPr id="0" name=""/>
        <dsp:cNvSpPr/>
      </dsp:nvSpPr>
      <dsp:spPr>
        <a:xfrm>
          <a:off x="0" y="1646057"/>
          <a:ext cx="11376024" cy="1316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A8D771-A3CB-401A-B66E-2D3D0302C491}">
      <dsp:nvSpPr>
        <dsp:cNvPr id="0" name=""/>
        <dsp:cNvSpPr/>
      </dsp:nvSpPr>
      <dsp:spPr>
        <a:xfrm>
          <a:off x="398209" y="1942247"/>
          <a:ext cx="724017" cy="7240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A46B83-4E52-4902-A0B9-92BAA3490582}">
      <dsp:nvSpPr>
        <dsp:cNvPr id="0" name=""/>
        <dsp:cNvSpPr/>
      </dsp:nvSpPr>
      <dsp:spPr>
        <a:xfrm>
          <a:off x="1520437" y="1646057"/>
          <a:ext cx="9855586" cy="1316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319" tIns="139319" rIns="139319" bIns="13931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Provide comprehensive documentation, examples and drivers to streamline workflow</a:t>
          </a:r>
          <a:endParaRPr lang="en-US" sz="2500" kern="1200" dirty="0"/>
        </a:p>
      </dsp:txBody>
      <dsp:txXfrm>
        <a:off x="1520437" y="1646057"/>
        <a:ext cx="9855586" cy="1316396"/>
      </dsp:txXfrm>
    </dsp:sp>
    <dsp:sp modelId="{7BF53EB8-9B50-41D2-9D9E-64D4D3547C2F}">
      <dsp:nvSpPr>
        <dsp:cNvPr id="0" name=""/>
        <dsp:cNvSpPr/>
      </dsp:nvSpPr>
      <dsp:spPr>
        <a:xfrm>
          <a:off x="0" y="3292115"/>
          <a:ext cx="11376024" cy="13163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534ED9-E725-4333-958A-46556A36E37C}">
      <dsp:nvSpPr>
        <dsp:cNvPr id="0" name=""/>
        <dsp:cNvSpPr/>
      </dsp:nvSpPr>
      <dsp:spPr>
        <a:xfrm>
          <a:off x="398209" y="3587742"/>
          <a:ext cx="724017" cy="7240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531A9-3983-46C1-9B37-0EE03CFBA6C9}">
      <dsp:nvSpPr>
        <dsp:cNvPr id="0" name=""/>
        <dsp:cNvSpPr/>
      </dsp:nvSpPr>
      <dsp:spPr>
        <a:xfrm>
          <a:off x="1520437" y="3291553"/>
          <a:ext cx="9855586" cy="1316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319" tIns="139319" rIns="139319" bIns="13931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Create and maintain templates covering main interfaces</a:t>
          </a:r>
          <a:endParaRPr lang="en-US" sz="2500" kern="1200" dirty="0"/>
        </a:p>
      </dsp:txBody>
      <dsp:txXfrm>
        <a:off x="1520437" y="3291553"/>
        <a:ext cx="9855586" cy="1316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Why we design custom electronics at CERN?</a:t>
            </a:r>
          </a:p>
          <a:p>
            <a:pPr marL="171450" indent="-171450">
              <a:buFontTx/>
              <a:buChar char="-"/>
            </a:pPr>
            <a:r>
              <a:rPr lang="en-US" dirty="0"/>
              <a:t>LHC tunnel is a harsh environment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Radiation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Toxic gases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02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Emphasize the situation of being prototypes</a:t>
            </a:r>
            <a:r>
              <a:rPr lang="en-GB" dirty="0"/>
              <a:t>, design issues were discovered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93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Stress testing, what does it mean at design level</a:t>
            </a:r>
          </a:p>
          <a:p>
            <a:pPr marL="171450" indent="-171450">
              <a:buFontTx/>
              <a:buChar char="-"/>
            </a:pPr>
            <a:r>
              <a:rPr lang="en-GB"/>
              <a:t>Arrhenius </a:t>
            </a:r>
            <a:r>
              <a:rPr lang="en-GB" dirty="0"/>
              <a:t>law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0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97EB2-B096-0E53-5173-65B5A11A8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CA242C-C61F-0069-F92B-53252B0A49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7BBA78-EEB7-BC2F-E4EB-B00BA0BCB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Characterization of the MFE inside the climatic chamber</a:t>
            </a:r>
          </a:p>
          <a:p>
            <a:pPr marL="171450" indent="-171450">
              <a:buFontTx/>
              <a:buChar char="-"/>
            </a:pPr>
            <a:r>
              <a:rPr lang="en-US" dirty="0"/>
              <a:t>Usage of a Fluke calibrator as a reference to validate its specs thoroughly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A7436-1078-6FB8-7C90-72137ADF74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25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53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Pytest is used for testing the framework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1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Emphasize tester and test logic, so test logic is easy to write</a:t>
            </a:r>
          </a:p>
          <a:p>
            <a:pPr marL="171450" indent="-171450">
              <a:buFontTx/>
              <a:buChar char="-"/>
            </a:pPr>
            <a:r>
              <a:rPr lang="en-US" dirty="0"/>
              <a:t>Quicker onboarding by using pure Python for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46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Licensing costs, limitations on usage</a:t>
            </a:r>
          </a:p>
          <a:p>
            <a:pPr marL="171450" indent="-171450">
              <a:buFontTx/>
              <a:buChar char="-"/>
            </a:pPr>
            <a:r>
              <a:rPr lang="en-US" dirty="0"/>
              <a:t>Future-proof? How about running them in 10 years?</a:t>
            </a:r>
          </a:p>
          <a:p>
            <a:pPr marL="171450" indent="-171450">
              <a:buFontTx/>
              <a:buChar char="-"/>
            </a:pPr>
            <a:r>
              <a:rPr lang="en-US" dirty="0"/>
              <a:t>Some technical limitations: TestStand doesn’t run on Linux</a:t>
            </a:r>
          </a:p>
          <a:p>
            <a:pPr marL="171450" indent="-171450">
              <a:buFontTx/>
              <a:buChar char="-"/>
            </a:pPr>
            <a:r>
              <a:rPr lang="en-US" dirty="0"/>
              <a:t>XJTAG only works when the DUT has a JTAG interface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64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Hacer </a:t>
            </a:r>
            <a:r>
              <a:rPr lang="en-US" dirty="0" err="1"/>
              <a:t>hincapié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que </a:t>
            </a:r>
            <a:r>
              <a:rPr lang="en-US" dirty="0" err="1"/>
              <a:t>esto</a:t>
            </a:r>
            <a:r>
              <a:rPr lang="en-US" dirty="0"/>
              <a:t> se </a:t>
            </a:r>
            <a:r>
              <a:rPr lang="en-US" dirty="0" err="1"/>
              <a:t>convierte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framework!</a:t>
            </a:r>
          </a:p>
          <a:p>
            <a:pPr marL="171450" indent="-171450">
              <a:buFontTx/>
              <a:buChar char="-"/>
            </a:pPr>
            <a:r>
              <a:rPr lang="en-US" dirty="0"/>
              <a:t>Being something: one hardware component, one functionality of the firmware, the </a:t>
            </a:r>
            <a:r>
              <a:rPr lang="en-US" dirty="0" err="1"/>
              <a:t>gateware</a:t>
            </a:r>
            <a:r>
              <a:rPr lang="en-US" dirty="0"/>
              <a:t>…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51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Pragmatic and functional GUI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1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Test types: functional, reliability,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1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Testing is a very broad concept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 formal definition from IEEE nor similar organizations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</a:t>
            </a:r>
          </a:p>
          <a:p>
            <a:r>
              <a:rPr lang="en-US" dirty="0"/>
              <a:t>what is testing? What do we use it for when developing electronics?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04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E9D97-7697-94FE-4B18-95DEA3BA0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8C963C-2763-D9B6-F935-74CA3FDC58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CB3421-68E9-EF0B-8087-586B6FAA3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Test types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C8B0A-A6D1-719B-26EB-CDC099DB3A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53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8732B-EF0C-FE7D-0985-0B3A89FCB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E315D5-9CD1-CC19-CAC0-D3BB54B957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DB6313-84BD-D587-2ABB-F26A95731B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Test types: functional, reliability, </a:t>
            </a:r>
          </a:p>
          <a:p>
            <a:pPr marL="171450" indent="-171450">
              <a:buFontTx/>
              <a:buChar char="-"/>
            </a:pPr>
            <a:r>
              <a:rPr lang="en-US" dirty="0"/>
              <a:t>Mention how flexible and agnostic this approach 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E6F98-36B3-E8A2-41B5-002525A17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32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141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So, how is an application using the framework built?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70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- How is it to install?</a:t>
            </a:r>
          </a:p>
          <a:p>
            <a:r>
              <a:rPr lang="en-US" dirty="0">
                <a:solidFill>
                  <a:srgbClr val="FF0000"/>
                </a:solidFill>
              </a:rPr>
              <a:t>- Where do I get it?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49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E9DFA-41F9-AA3A-5424-B177BEA22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F501A3-52D2-67D1-CE29-A29095FACD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9E0BF0-FE5E-D2E9-FA46-9D785E4A4B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- How is it to install?</a:t>
            </a:r>
          </a:p>
          <a:p>
            <a:r>
              <a:rPr lang="en-US" dirty="0">
                <a:solidFill>
                  <a:srgbClr val="FF0000"/>
                </a:solidFill>
              </a:rPr>
              <a:t>- Where do I get it?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FD144-A743-A601-E218-A857E769A7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016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How do I write tests?</a:t>
            </a: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Do I need to translate?</a:t>
            </a: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How long does it take to translate?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762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Where do I write my pass criteria?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397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Acc-Py services run Sphinx server and pip repositories as well as providing templates for 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PTS Framework will be used as the basis for the PTS of the next generation (V4) White Rabbit switch.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51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068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sz="18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Development of an automated test bench for Wire Positioning System data acquisition electronic cards</a:t>
            </a:r>
          </a:p>
          <a:p>
            <a:pPr marL="285750" indent="-285750">
              <a:buFontTx/>
              <a:buChar char="-"/>
            </a:pPr>
            <a:r>
              <a:rPr lang="en-GB" sz="18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Test bench used at CERN</a:t>
            </a:r>
          </a:p>
          <a:p>
            <a:pPr marL="285750" indent="-285750">
              <a:buFontTx/>
              <a:buChar char="-"/>
            </a:pPr>
            <a:r>
              <a:rPr lang="en-GB" sz="18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Storage of results directly into 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67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Difference between functional and EOL</a:t>
            </a:r>
          </a:p>
          <a:p>
            <a:pPr marL="171450" indent="-171450">
              <a:buFontTx/>
              <a:buChar char="-"/>
            </a:pPr>
            <a:r>
              <a:rPr lang="en-US" dirty="0"/>
              <a:t>Functional validates specs that may require sophisticated instruments</a:t>
            </a:r>
          </a:p>
          <a:p>
            <a:pPr marL="171450" indent="-171450">
              <a:buFontTx/>
              <a:buChar char="-"/>
            </a:pPr>
            <a:r>
              <a:rPr lang="en-US" dirty="0"/>
              <a:t>EOL may be simpler, as the it’s only testing the assembly</a:t>
            </a:r>
          </a:p>
          <a:p>
            <a:pPr marL="171450" indent="-171450">
              <a:buFontTx/>
              <a:buChar char="-"/>
            </a:pPr>
            <a:r>
              <a:rPr lang="en-US" dirty="0"/>
              <a:t>Testing three MFE in sambuca chassis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10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Gateware</a:t>
            </a:r>
            <a:r>
              <a:rPr lang="en-US" dirty="0"/>
              <a:t> can also be know as ‘FPGA firmware’, as an FPGA contains gates that are interconnected as desired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53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Speak of the bathtub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Explain more in detail the consequences of the burn-in, goals…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Better scheduling because it can complement or improve models provided by components manufacturers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11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team had plenty of experience developing test systems using LabVIEW and NI equipment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Several solutions were considered to use as test manager.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After studying them, Pytest was chosen due to being open-source and flexible for our purposes.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00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started developing EOL tests, but we ended up covering all stages</a:t>
            </a:r>
          </a:p>
          <a:p>
            <a:pPr marL="171450" indent="-171450">
              <a:buFontTx/>
              <a:buChar char="-"/>
            </a:pPr>
            <a:r>
              <a:rPr lang="en-US" dirty="0"/>
              <a:t>Emphasis on collaboration with EDL, EPR, MRO, IN…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52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As we briefly mentioned, we need a specification for testing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3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0A8F-371D-40CE-95CD-1CA2FA98AFC6}" type="datetime1">
              <a:rPr lang="en-GB" smtClean="0"/>
              <a:t>25/06/2025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0" y="186630"/>
            <a:ext cx="2601987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014C-C54F-4917-A592-B9E22A7AE58C}" type="datetime1">
              <a:rPr lang="en-GB" smtClean="0"/>
              <a:t>25/06/2025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0FA66-1862-486B-BBBC-A235480C76E3}" type="datetime1">
              <a:rPr lang="en-GB" smtClean="0"/>
              <a:t>25/06/2025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76" y="156341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FCCD02D-0916-46BF-9378-530C2A903D63}" type="datetime1">
              <a:rPr lang="en-GB" smtClean="0"/>
              <a:t>25/06/2025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172524" y="307760"/>
            <a:ext cx="898889" cy="713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A5FCA-3145-4637-9A27-A42F112E02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1226" y="6357407"/>
            <a:ext cx="476250" cy="44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65" r:id="rId4"/>
    <p:sldLayoutId id="2147483652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gif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2.0/?ref=openverse" TargetMode="External"/><Relationship Id="rId5" Type="http://schemas.openxmlformats.org/officeDocument/2006/relationships/hyperlink" Target="https://www.flickr.com/photos/201732949@N07" TargetMode="External"/><Relationship Id="rId4" Type="http://schemas.openxmlformats.org/officeDocument/2006/relationships/hyperlink" Target="https://www.flickr.com/photos/201732949@N07/5411366849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Production Test Suite as testing platform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ctr"/>
            <a:r>
              <a:rPr lang="en-US" sz="1800" dirty="0"/>
              <a:t>Alvaro Martinez Landete</a:t>
            </a:r>
          </a:p>
          <a:p>
            <a:pPr algn="ctr"/>
            <a:r>
              <a:rPr lang="en-US" sz="1800" dirty="0"/>
              <a:t>BE-CEM-MTA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4019FB-D7D6-AF0F-8182-E376BC429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428346"/>
            <a:ext cx="5683224" cy="4608512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MTA section takes care of developing test benches for CEM group’s electronics designs</a:t>
            </a:r>
          </a:p>
          <a:p>
            <a:pPr marL="0" indent="0">
              <a:buNone/>
            </a:pPr>
            <a:r>
              <a:rPr lang="en-US" b="0" dirty="0"/>
              <a:t>Initially, we started developing end-of-line testing for </a:t>
            </a:r>
            <a:r>
              <a:rPr lang="en-US" b="0" dirty="0" err="1"/>
              <a:t>SamBuCA</a:t>
            </a:r>
            <a:r>
              <a:rPr lang="en-US" b="0" dirty="0"/>
              <a:t> project components</a:t>
            </a:r>
          </a:p>
          <a:p>
            <a:pPr marL="0" indent="0">
              <a:buNone/>
            </a:pPr>
            <a:r>
              <a:rPr lang="en-US" b="0" dirty="0"/>
              <a:t>Pytest (pytest.org) as a test sequencer/manager </a:t>
            </a:r>
          </a:p>
          <a:p>
            <a:pPr marL="0" indent="0">
              <a:buNone/>
            </a:pPr>
            <a:r>
              <a:rPr lang="en-US" b="0" dirty="0"/>
              <a:t>By developing test benches, we learned what fits our needs</a:t>
            </a:r>
          </a:p>
          <a:p>
            <a:pPr marL="0" indent="0">
              <a:buNone/>
            </a:pPr>
            <a:r>
              <a:rPr lang="en-US" b="0" dirty="0"/>
              <a:t>These test benches are known as Production Test Suites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DF5E0D-EFD6-803E-3E6F-7E3171CD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 descr="A group of men standing in a room&#10;&#10;AI-generated content may be incorrect.">
            <a:extLst>
              <a:ext uri="{FF2B5EF4-FFF2-40B4-BE49-F238E27FC236}">
                <a16:creationId xmlns:a16="http://schemas.microsoft.com/office/drawing/2014/main" id="{CC1630E5-765C-F5E5-44D5-F71DB6BEC1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88" t="13273" r="7832" b="10101"/>
          <a:stretch/>
        </p:blipFill>
        <p:spPr>
          <a:xfrm rot="5400000">
            <a:off x="6928879" y="1511202"/>
            <a:ext cx="4250534" cy="4106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F75890-DDFE-5BC1-CD34-6CDCB69B3C1E}"/>
              </a:ext>
            </a:extLst>
          </p:cNvPr>
          <p:cNvSpPr txBox="1"/>
          <p:nvPr/>
        </p:nvSpPr>
        <p:spPr>
          <a:xfrm>
            <a:off x="7226722" y="5759859"/>
            <a:ext cx="36548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Original </a:t>
            </a:r>
            <a:r>
              <a:rPr lang="en-US" i="1" dirty="0"/>
              <a:t>PTS</a:t>
            </a:r>
            <a:r>
              <a:rPr lang="en-US" dirty="0"/>
              <a:t> team, December 2022</a:t>
            </a:r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12F9FAF-CB52-545F-96CA-A6D894ACA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30D01-6A87-8038-FCA3-246FBE061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4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EA0F3-413D-1768-E64A-9BA7C600C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7F76205-01F1-89C9-317D-943D6887A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rgbClr val="2F2F2F"/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0562D6-A5E2-F61D-FD28-826D6BE29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74FDC-B1BF-3AAA-C7C0-905489DAF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367D38-560B-F744-B75F-6FB559533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714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44257E-D263-3589-B020-622319306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683224" cy="4608512"/>
          </a:xfrm>
        </p:spPr>
        <p:txBody>
          <a:bodyPr/>
          <a:lstStyle/>
          <a:p>
            <a:r>
              <a:rPr lang="en-US" b="0" dirty="0"/>
              <a:t>Family of validation test benches developed at BE-CEM-MTA targeted at BE-CEM electronics</a:t>
            </a:r>
          </a:p>
          <a:p>
            <a:r>
              <a:rPr lang="en-GB" b="0" dirty="0"/>
              <a:t>Covering all kinds of testing stages for </a:t>
            </a:r>
            <a:r>
              <a:rPr lang="en-GB" b="0" dirty="0" err="1"/>
              <a:t>SamBuCA</a:t>
            </a:r>
            <a:r>
              <a:rPr lang="en-GB" b="0" dirty="0"/>
              <a:t> and DI/OT components</a:t>
            </a:r>
          </a:p>
          <a:p>
            <a:r>
              <a:rPr lang="en-GB" b="0" dirty="0"/>
              <a:t>Test and validation process:</a:t>
            </a:r>
          </a:p>
          <a:p>
            <a:pPr lvl="1"/>
            <a:r>
              <a:rPr lang="en-GB" dirty="0"/>
              <a:t>Factory Acceptance Test plans (with CEM-EDL)</a:t>
            </a:r>
          </a:p>
          <a:p>
            <a:pPr lvl="1"/>
            <a:r>
              <a:rPr lang="en-GB" dirty="0"/>
              <a:t>Reliability Test Plans (with CEM-EPR)</a:t>
            </a:r>
          </a:p>
          <a:p>
            <a:pPr lvl="1"/>
            <a:r>
              <a:rPr lang="en-GB" dirty="0" err="1"/>
              <a:t>Gateware</a:t>
            </a:r>
            <a:r>
              <a:rPr lang="en-GB" dirty="0"/>
              <a:t> validation (with CEM-MRO)</a:t>
            </a:r>
          </a:p>
          <a:p>
            <a:pPr lvl="1"/>
            <a:r>
              <a:rPr lang="en-GB" dirty="0"/>
              <a:t>Development and integration of tests (with CEM-IN)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F53346-474C-87CF-A4B2-2061BDA7B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Test Suite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B9A34BF-9D9A-567E-2C50-B23A9666F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5" name="Picture 4" descr="A close up of a machine&#10;&#10;AI-generated content may be incorrect.">
            <a:extLst>
              <a:ext uri="{FF2B5EF4-FFF2-40B4-BE49-F238E27FC236}">
                <a16:creationId xmlns:a16="http://schemas.microsoft.com/office/drawing/2014/main" id="{8BDFB9D0-5527-8DDD-CE62-81572EB8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947" y="1055976"/>
            <a:ext cx="3559536" cy="4746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3302D0-6BF0-FAAC-7947-C561A64D23CF}"/>
              </a:ext>
            </a:extLst>
          </p:cNvPr>
          <p:cNvSpPr txBox="1"/>
          <p:nvPr/>
        </p:nvSpPr>
        <p:spPr>
          <a:xfrm>
            <a:off x="6969731" y="5894926"/>
            <a:ext cx="4304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High Availability Chassis (</a:t>
            </a:r>
            <a:r>
              <a:rPr lang="en-US" dirty="0" err="1"/>
              <a:t>SamBuCA</a:t>
            </a:r>
            <a:r>
              <a:rPr lang="en-US" dirty="0"/>
              <a:t>) PTS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DF506-0B05-0E62-D020-CAA5F333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46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327CE0-ACA1-5999-31AD-F74FC376F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4468143" cy="4608512"/>
          </a:xfrm>
        </p:spPr>
        <p:txBody>
          <a:bodyPr/>
          <a:lstStyle/>
          <a:p>
            <a:r>
              <a:rPr lang="en-US" b="0" dirty="0"/>
              <a:t>Test plans are defined with the stakeholders</a:t>
            </a:r>
          </a:p>
          <a:p>
            <a:r>
              <a:rPr lang="en-US" b="0" dirty="0"/>
              <a:t>Define:</a:t>
            </a:r>
          </a:p>
          <a:p>
            <a:pPr lvl="1"/>
            <a:r>
              <a:rPr lang="en-US" dirty="0"/>
              <a:t>What to test</a:t>
            </a:r>
          </a:p>
          <a:p>
            <a:pPr lvl="1"/>
            <a:r>
              <a:rPr lang="en-US" dirty="0"/>
              <a:t>How to test</a:t>
            </a:r>
          </a:p>
          <a:p>
            <a:pPr lvl="1"/>
            <a:r>
              <a:rPr lang="en-US" dirty="0"/>
              <a:t>Pass/fail criteria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023ABA-E90E-9A3B-2320-2C013FF8D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8874"/>
          </a:xfrm>
        </p:spPr>
        <p:txBody>
          <a:bodyPr/>
          <a:lstStyle/>
          <a:p>
            <a:r>
              <a:rPr lang="en-US" dirty="0"/>
              <a:t>Production Test Suite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E4B21-909E-7BA1-61F0-67EDC383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DA27FF-6523-C668-F17C-647BC7EDA9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8522"/>
          <a:stretch/>
        </p:blipFill>
        <p:spPr>
          <a:xfrm>
            <a:off x="5203350" y="1611922"/>
            <a:ext cx="6575874" cy="4042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24EDC-265D-810F-B26C-E19574703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47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9DFD4-EF5C-376C-7C9F-F49BBF762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659" y="1097522"/>
            <a:ext cx="11037103" cy="2962586"/>
          </a:xfrm>
        </p:spPr>
        <p:txBody>
          <a:bodyPr/>
          <a:lstStyle/>
          <a:p>
            <a:r>
              <a:rPr lang="en-US" dirty="0"/>
              <a:t>Many challenges were discovered during our end-of-line testing development:</a:t>
            </a:r>
          </a:p>
          <a:p>
            <a:pPr lvl="1"/>
            <a:r>
              <a:rPr lang="en-US" dirty="0"/>
              <a:t>Specifications were sometimes not met</a:t>
            </a:r>
          </a:p>
          <a:p>
            <a:pPr lvl="1"/>
            <a:r>
              <a:rPr lang="en-US" dirty="0"/>
              <a:t>Hardware issues that required redesigns, iterations</a:t>
            </a:r>
          </a:p>
          <a:p>
            <a:r>
              <a:rPr lang="en-US" dirty="0"/>
              <a:t>Issues found lead to discussions with designers to report, clarify, troubleshoot</a:t>
            </a:r>
          </a:p>
          <a:p>
            <a:r>
              <a:rPr lang="en-US" dirty="0"/>
              <a:t>This experience allowed us to broaden our know-how on testing electronics:</a:t>
            </a:r>
          </a:p>
          <a:p>
            <a:pPr lvl="1"/>
            <a:r>
              <a:rPr lang="en-US" dirty="0"/>
              <a:t>Developing Python interfaces for instruments</a:t>
            </a:r>
          </a:p>
          <a:p>
            <a:pPr lvl="1"/>
            <a:r>
              <a:rPr lang="en-US" dirty="0"/>
              <a:t>Gaining expertise using Pytest, LabVIEW and custom software developed at the group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B10444-BC4F-51C2-0BA6-ECD8D7F58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Test Suite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AEFFA-27DE-2FD1-BBB0-A3E5FEB66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F2F97AF-CCEF-93A4-F6E6-0B5296D1FC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49" r="33603"/>
          <a:stretch/>
        </p:blipFill>
        <p:spPr>
          <a:xfrm>
            <a:off x="2386716" y="4242670"/>
            <a:ext cx="7418567" cy="19586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AD0E7-F47B-C522-D0C4-671AC5FE8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51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21704-28A9-1B94-3D7C-27B1A72A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6F369D-776F-9806-4C9B-297AAD093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7" y="1563413"/>
            <a:ext cx="5683224" cy="3642571"/>
          </a:xfrm>
        </p:spPr>
        <p:txBody>
          <a:bodyPr/>
          <a:lstStyle/>
          <a:p>
            <a:r>
              <a:rPr lang="en-GB" dirty="0"/>
              <a:t>PTS started to be used for many other test cases:</a:t>
            </a:r>
          </a:p>
          <a:p>
            <a:pPr lvl="1"/>
            <a:r>
              <a:rPr lang="en-GB" dirty="0"/>
              <a:t>Characterization in climatic chamber</a:t>
            </a:r>
          </a:p>
          <a:p>
            <a:pPr lvl="1"/>
            <a:r>
              <a:rPr lang="en-GB" dirty="0"/>
              <a:t>Stress testing</a:t>
            </a:r>
          </a:p>
          <a:p>
            <a:pPr lvl="2"/>
            <a:r>
              <a:rPr lang="en-GB" dirty="0"/>
              <a:t>Destructive, push to the limits</a:t>
            </a:r>
          </a:p>
          <a:p>
            <a:pPr lvl="1"/>
            <a:r>
              <a:rPr lang="en-GB" dirty="0"/>
              <a:t>Functional testing</a:t>
            </a:r>
          </a:p>
          <a:p>
            <a:pPr lvl="1"/>
            <a:r>
              <a:rPr lang="en-GB" dirty="0"/>
              <a:t>Reliability testing</a:t>
            </a:r>
          </a:p>
          <a:p>
            <a:pPr lvl="2"/>
            <a:r>
              <a:rPr lang="en-GB" dirty="0"/>
              <a:t>To get to know how long devices will last, under normal working conditions</a:t>
            </a:r>
          </a:p>
          <a:p>
            <a:pPr lvl="2"/>
            <a:r>
              <a:rPr lang="en-GB" dirty="0"/>
              <a:t>Lifetime estimation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2265DC-D489-5DA0-F3F6-B3DB0026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Test Suite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C7E2D-4C34-8D64-F1B1-394A355D4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7" name="Picture 6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FA3D1E5B-F418-9B4C-97E9-A66A2F960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537" y="800828"/>
            <a:ext cx="3893946" cy="5191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D867F-A1AA-2046-D7D8-E8F8A6C40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3ECA54-CDAF-60D6-105C-3DAE0FCB0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369" y="5102479"/>
            <a:ext cx="3144788" cy="108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9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2D995-F0D4-DF68-DED7-BB71452AB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machine&#10;&#10;AI-generated content may be incorrect.">
            <a:extLst>
              <a:ext uri="{FF2B5EF4-FFF2-40B4-BE49-F238E27FC236}">
                <a16:creationId xmlns:a16="http://schemas.microsoft.com/office/drawing/2014/main" id="{8D043492-1D18-46EE-A7FE-9334B3AD8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5735048" y="1603785"/>
            <a:ext cx="5097903" cy="3823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75005F8-D924-6FFD-BCC3-53470C57D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2954"/>
          </a:xfrm>
        </p:spPr>
        <p:txBody>
          <a:bodyPr/>
          <a:lstStyle/>
          <a:p>
            <a:r>
              <a:rPr lang="en-US" dirty="0"/>
              <a:t>Production Test Suite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468B2-6596-EC5D-580C-DDADB96B0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10" name="Picture 9" descr="A large grey machine with a black panel&#10;&#10;AI-generated content may be incorrect.">
            <a:extLst>
              <a:ext uri="{FF2B5EF4-FFF2-40B4-BE49-F238E27FC236}">
                <a16:creationId xmlns:a16="http://schemas.microsoft.com/office/drawing/2014/main" id="{3533B22E-8A7E-C8F2-0774-2C8144678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51857" y="1603787"/>
            <a:ext cx="5097900" cy="3823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E28ED-EEFD-EF55-1D79-BEEAA4B7B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83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795513-2E41-12B3-30CA-AFCF86B6F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2456"/>
          </a:xfrm>
        </p:spPr>
        <p:txBody>
          <a:bodyPr/>
          <a:lstStyle/>
          <a:p>
            <a:r>
              <a:rPr lang="en-US" dirty="0"/>
              <a:t>Production Test Suite: software considerations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0069D-3F48-EFC3-6D23-1369821A8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094D7D-B92C-FA9E-52B0-AA69C6C48A07}"/>
              </a:ext>
            </a:extLst>
          </p:cNvPr>
          <p:cNvSpPr txBox="1"/>
          <p:nvPr/>
        </p:nvSpPr>
        <p:spPr>
          <a:xfrm>
            <a:off x="7442742" y="1543285"/>
            <a:ext cx="37525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A golden rule of testing: if there’s no report, the test didn’t happen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19DCD-C8BB-8E28-3846-DC5FBB61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5F4790A3-988A-DE97-E2B3-CB50F7F5F044}"/>
              </a:ext>
            </a:extLst>
          </p:cNvPr>
          <p:cNvSpPr/>
          <p:nvPr/>
        </p:nvSpPr>
        <p:spPr>
          <a:xfrm>
            <a:off x="5521975" y="4698637"/>
            <a:ext cx="1590261" cy="92923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Instrument drivers</a:t>
            </a:r>
            <a:endParaRPr lang="en-GB" dirty="0"/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A41ECE45-2336-1A5B-0CFA-4737653C9774}"/>
              </a:ext>
            </a:extLst>
          </p:cNvPr>
          <p:cNvSpPr/>
          <p:nvPr/>
        </p:nvSpPr>
        <p:spPr>
          <a:xfrm>
            <a:off x="5517410" y="2496149"/>
            <a:ext cx="1590261" cy="929235"/>
          </a:xfrm>
          <a:prstGeom prst="flowChartAlternateProcess">
            <a:avLst/>
          </a:prstGeom>
          <a:solidFill>
            <a:srgbClr val="C888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 themselves</a:t>
            </a:r>
            <a:endParaRPr lang="en-GB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CC76D63E-1322-2393-F394-A09EC621AAB4}"/>
              </a:ext>
            </a:extLst>
          </p:cNvPr>
          <p:cNvSpPr/>
          <p:nvPr/>
        </p:nvSpPr>
        <p:spPr>
          <a:xfrm>
            <a:off x="5521974" y="3647540"/>
            <a:ext cx="1590261" cy="929235"/>
          </a:xfrm>
          <a:prstGeom prst="flowChartAlternateProcess">
            <a:avLst/>
          </a:prstGeom>
          <a:solidFill>
            <a:srgbClr val="00AA4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Sequencer</a:t>
            </a:r>
            <a:endParaRPr lang="en-GB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50E63F24-A6E4-AAD7-3B21-C1DCF9600E06}"/>
              </a:ext>
            </a:extLst>
          </p:cNvPr>
          <p:cNvSpPr/>
          <p:nvPr/>
        </p:nvSpPr>
        <p:spPr>
          <a:xfrm>
            <a:off x="5521975" y="1355667"/>
            <a:ext cx="1590261" cy="929235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Report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4640D8-BA75-458C-675B-6DBC5A90884F}"/>
              </a:ext>
            </a:extLst>
          </p:cNvPr>
          <p:cNvSpPr/>
          <p:nvPr/>
        </p:nvSpPr>
        <p:spPr>
          <a:xfrm>
            <a:off x="2452638" y="3026916"/>
            <a:ext cx="1590261" cy="9292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Production Test Suite</a:t>
            </a:r>
            <a:endParaRPr lang="en-GB" sz="1400" dirty="0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71E95CC9-EDB3-E355-BC73-1E820C18D29B}"/>
              </a:ext>
            </a:extLst>
          </p:cNvPr>
          <p:cNvSpPr/>
          <p:nvPr/>
        </p:nvSpPr>
        <p:spPr>
          <a:xfrm>
            <a:off x="4361290" y="1355667"/>
            <a:ext cx="830179" cy="42722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4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0905A1-4FCB-379D-4B43-673944AD1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66374"/>
            <a:ext cx="5683224" cy="5018055"/>
          </a:xfrm>
        </p:spPr>
        <p:txBody>
          <a:bodyPr/>
          <a:lstStyle/>
          <a:p>
            <a:r>
              <a:rPr lang="en-US" b="0" dirty="0"/>
              <a:t>Abstraction model doesn’t fit our needs</a:t>
            </a:r>
          </a:p>
          <a:p>
            <a:r>
              <a:rPr lang="en-US" b="0" dirty="0"/>
              <a:t>Difficult to fix test order</a:t>
            </a:r>
          </a:p>
          <a:p>
            <a:pPr lvl="1"/>
            <a:r>
              <a:rPr lang="en-US" dirty="0"/>
              <a:t>When testing hardware, sometimes it’s crucial!</a:t>
            </a:r>
          </a:p>
          <a:p>
            <a:r>
              <a:rPr lang="en-US" b="0" dirty="0"/>
              <a:t>No GUI, need to include one each time</a:t>
            </a:r>
          </a:p>
          <a:p>
            <a:r>
              <a:rPr lang="en-US" b="0" dirty="0"/>
              <a:t>No conditional execution</a:t>
            </a:r>
          </a:p>
          <a:p>
            <a:r>
              <a:rPr lang="en-US" b="0" dirty="0"/>
              <a:t>Difficult to access test data from another test</a:t>
            </a:r>
          </a:p>
          <a:p>
            <a:pPr lvl="1"/>
            <a:r>
              <a:rPr lang="en-US" dirty="0"/>
              <a:t>This makes sense when testing software, but not for hardware</a:t>
            </a:r>
          </a:p>
          <a:p>
            <a:r>
              <a:rPr lang="en-US" b="0" dirty="0"/>
              <a:t>Project structure using Pytest doesn’t allow for a quick, small development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629BB4-B2C8-B96C-BD5D-8466CEFA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SW considerations: Pytest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F5EC89B-578E-C440-D4DE-E8A8F1044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Picture 8" descr="A logo with colorful bars&#10;&#10;AI-generated content may be incorrect.">
            <a:extLst>
              <a:ext uri="{FF2B5EF4-FFF2-40B4-BE49-F238E27FC236}">
                <a16:creationId xmlns:a16="http://schemas.microsoft.com/office/drawing/2014/main" id="{902989C9-1C88-7EC5-68EA-0862CC3ED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228" y="1411841"/>
            <a:ext cx="4034318" cy="40343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63715B-D990-68AE-28E0-F64F0836BFC5}"/>
              </a:ext>
            </a:extLst>
          </p:cNvPr>
          <p:cNvSpPr txBox="1"/>
          <p:nvPr/>
        </p:nvSpPr>
        <p:spPr>
          <a:xfrm>
            <a:off x="7429676" y="5652160"/>
            <a:ext cx="33214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https://docs.pytest.org/en/stable/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538DA-B1AD-2894-0F5E-F712BA8D6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518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51069F-97B4-F8C7-2C0E-D5503A384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7418"/>
            <a:ext cx="5683224" cy="4778823"/>
          </a:xfrm>
        </p:spPr>
        <p:txBody>
          <a:bodyPr/>
          <a:lstStyle/>
          <a:p>
            <a:r>
              <a:rPr lang="en-US" sz="2000" b="0" dirty="0"/>
              <a:t>Domain-Specific Language</a:t>
            </a:r>
          </a:p>
          <a:p>
            <a:pPr lvl="1"/>
            <a:r>
              <a:rPr lang="en-GB" sz="1600" dirty="0"/>
              <a:t>Uses a dedicated syntax, which may require some initial learning for new users.</a:t>
            </a:r>
            <a:endParaRPr lang="en-US" sz="1600" dirty="0"/>
          </a:p>
          <a:p>
            <a:r>
              <a:rPr lang="en-US" sz="2000" b="0" dirty="0"/>
              <a:t>No GUI, need to include one each time</a:t>
            </a:r>
          </a:p>
          <a:p>
            <a:r>
              <a:rPr lang="en-US" sz="2000" b="0" dirty="0"/>
              <a:t>Looks simpler for end-user, but this overhead doesn’t add much value apart from that</a:t>
            </a:r>
          </a:p>
          <a:p>
            <a:r>
              <a:rPr lang="en-GB" sz="2000" b="0" dirty="0">
                <a:solidFill>
                  <a:srgbClr val="2F2F2F"/>
                </a:solidFill>
              </a:rPr>
              <a:t>Well-documented, though there are not so many examples</a:t>
            </a:r>
          </a:p>
          <a:p>
            <a:r>
              <a:rPr lang="en-US" sz="2000" b="0" dirty="0"/>
              <a:t>Very generic and customizable, but requires significant work to use it as desired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6B695-912F-E4C6-E261-ABF1FA8F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549744" cy="490524"/>
          </a:xfrm>
        </p:spPr>
        <p:txBody>
          <a:bodyPr/>
          <a:lstStyle/>
          <a:p>
            <a:r>
              <a:rPr lang="en-US" dirty="0"/>
              <a:t>PTS SW considerations: Robot Framework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6E0B813-5684-5E71-293D-925830F20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Picture 8" descr="A black and white square with a face and a line&#10;&#10;AI-generated content may be incorrect.">
            <a:extLst>
              <a:ext uri="{FF2B5EF4-FFF2-40B4-BE49-F238E27FC236}">
                <a16:creationId xmlns:a16="http://schemas.microsoft.com/office/drawing/2014/main" id="{6B921A37-943B-53C4-143B-9EB36C7FB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093" y="1171575"/>
            <a:ext cx="4514850" cy="4514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1B50F6-7B51-C359-C1C8-9B053DC6E0BF}"/>
              </a:ext>
            </a:extLst>
          </p:cNvPr>
          <p:cNvSpPr txBox="1"/>
          <p:nvPr/>
        </p:nvSpPr>
        <p:spPr>
          <a:xfrm>
            <a:off x="7994935" y="5799391"/>
            <a:ext cx="27571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https://robotframework.org/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33A5-BFA6-B506-6169-446843D2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8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C5C4AF-6726-E5E3-8D19-8DCE73DD6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/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5E3989-8FEB-15F1-38FB-4A89E22F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626D-4A6B-0375-BC84-8876C5449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3C14D9-65A7-89D8-4DC9-09EB127E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950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DD202-4983-1E44-FB46-AA82402F0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3EA246-EB5E-1818-0BD3-381B14347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SW considerations: Commercial options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20DC9F-0DAE-8E00-3C2C-B36EB04EC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5" name="Picture 4" descr="A black and white logo&#10;&#10;AI-generated content may be incorrect.">
            <a:extLst>
              <a:ext uri="{FF2B5EF4-FFF2-40B4-BE49-F238E27FC236}">
                <a16:creationId xmlns:a16="http://schemas.microsoft.com/office/drawing/2014/main" id="{BBB4A4A5-91B0-6280-F00C-CF44923F7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594" y="1555378"/>
            <a:ext cx="6644253" cy="94126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12B2A81-4642-275D-9977-20FEAEB6C2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88008" y="4088286"/>
            <a:ext cx="4943475" cy="1238250"/>
          </a:xfrm>
          <a:prstGeom prst="rect">
            <a:avLst/>
          </a:prstGeom>
        </p:spPr>
      </p:pic>
      <p:pic>
        <p:nvPicPr>
          <p:cNvPr id="15" name="Picture 14" descr="A yellow and black sign with a letter x&#10;&#10;AI-generated content may be incorrect.">
            <a:extLst>
              <a:ext uri="{FF2B5EF4-FFF2-40B4-BE49-F238E27FC236}">
                <a16:creationId xmlns:a16="http://schemas.microsoft.com/office/drawing/2014/main" id="{0E6D184C-1403-3B12-1634-8342A18A05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6257" y="3334194"/>
            <a:ext cx="1992342" cy="19923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8172B-AD43-AD59-3D21-F2C01302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738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1B8BC65-8707-22CC-85BD-C1C2052E39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509536"/>
              </p:ext>
            </p:extLst>
          </p:nvPr>
        </p:nvGraphicFramePr>
        <p:xfrm>
          <a:off x="412776" y="1912620"/>
          <a:ext cx="11376024" cy="3032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96004">
                  <a:extLst>
                    <a:ext uri="{9D8B030D-6E8A-4147-A177-3AD203B41FA5}">
                      <a16:colId xmlns:a16="http://schemas.microsoft.com/office/drawing/2014/main" val="238235927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3538520315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139021252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820755186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644969097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8929748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Native 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Cross-platform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Quick onboarding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Open-source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Fits our needs natively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051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Pytest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✅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✅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12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Robot Framework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❌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45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TestStand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802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Qabench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629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XJTAG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230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4AD7FFB-AC27-66DA-9616-D7F788C94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SW considerations: summary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AF1B45-3597-8525-17A4-C7DBE2D5F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0B1A24-2589-8506-3B70-421E60E7C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2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28733A-7689-4442-4308-0EFAE5884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14701"/>
            <a:ext cx="11376024" cy="3993776"/>
          </a:xfrm>
        </p:spPr>
        <p:txBody>
          <a:bodyPr/>
          <a:lstStyle/>
          <a:p>
            <a:r>
              <a:rPr lang="en-US" dirty="0"/>
              <a:t>One PTS application per use-case, per device means:</a:t>
            </a:r>
          </a:p>
          <a:p>
            <a:pPr lvl="1"/>
            <a:r>
              <a:rPr lang="en-US" dirty="0"/>
              <a:t>Rewrite the same application over and over again</a:t>
            </a:r>
          </a:p>
          <a:p>
            <a:pPr lvl="1"/>
            <a:r>
              <a:rPr lang="en-US" dirty="0"/>
              <a:t>Code reusability is limited, especially since each PTS has different configuration that is often hard-coded for Pytest to use.</a:t>
            </a:r>
          </a:p>
          <a:p>
            <a:pPr lvl="1"/>
            <a:r>
              <a:rPr lang="en-US" dirty="0"/>
              <a:t>Long-term maintenance becomes difficult</a:t>
            </a:r>
          </a:p>
          <a:p>
            <a:pPr lvl="2"/>
            <a:r>
              <a:rPr lang="en-US" dirty="0"/>
              <a:t>Improvements get to each application individually</a:t>
            </a:r>
          </a:p>
          <a:p>
            <a:pPr lvl="2"/>
            <a:r>
              <a:rPr lang="en-US" dirty="0"/>
              <a:t>Documentation is different for each application</a:t>
            </a:r>
          </a:p>
          <a:p>
            <a:pPr lvl="1"/>
            <a:r>
              <a:rPr lang="en-US" dirty="0"/>
              <a:t>Pytest is software-oriented, requires many adjustments each time to make it work as desired:</a:t>
            </a:r>
          </a:p>
          <a:p>
            <a:pPr lvl="3"/>
            <a:r>
              <a:rPr lang="en-US" dirty="0"/>
              <a:t>Conditional execution</a:t>
            </a:r>
          </a:p>
          <a:p>
            <a:pPr lvl="3"/>
            <a:r>
              <a:rPr lang="en-US" dirty="0"/>
              <a:t>Error handling</a:t>
            </a:r>
          </a:p>
          <a:p>
            <a:pPr lvl="3"/>
            <a:r>
              <a:rPr lang="en-US" dirty="0"/>
              <a:t>Test order execution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DA23B7-984B-ABD8-29A7-4FB8B9D10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47501"/>
          </a:xfrm>
        </p:spPr>
        <p:txBody>
          <a:bodyPr/>
          <a:lstStyle/>
          <a:p>
            <a:r>
              <a:rPr lang="en-US" dirty="0"/>
              <a:t>Production Test Suites considerations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378B8B-B785-AC6F-1F45-B6E162A98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43E2C5-0AEE-A5F7-F57A-9712B8991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C206473A-79ED-F98F-FB45-6779B51184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763389"/>
              </p:ext>
            </p:extLst>
          </p:nvPr>
        </p:nvGraphicFramePr>
        <p:xfrm>
          <a:off x="412776" y="5208477"/>
          <a:ext cx="11376024" cy="10058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96004">
                  <a:extLst>
                    <a:ext uri="{9D8B030D-6E8A-4147-A177-3AD203B41FA5}">
                      <a16:colId xmlns:a16="http://schemas.microsoft.com/office/drawing/2014/main" val="238235927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3538520315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139021252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820755186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644969097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8929748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Native 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Cross-platform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Quick onboarding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Open-source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Fits our needs natively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051506"/>
                  </a:ext>
                </a:extLst>
              </a:tr>
              <a:tr h="28594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MTA tool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037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466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88196-A8A1-C3D6-50F9-2625BB8A0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5158649-4B27-616F-61AA-4E4CA006D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E4005E-4588-246F-A20D-7F67D09E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F2901-4D16-9F9F-04EC-368B9A9AB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F4CF8F-EBD3-574B-5707-3D43BB627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4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B2262D-0950-40C3-799E-DE56EF2A4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r>
              <a:rPr lang="en-US" dirty="0"/>
              <a:t>In order to improve and formalize this workflow:</a:t>
            </a:r>
          </a:p>
          <a:p>
            <a:pPr lvl="1"/>
            <a:r>
              <a:rPr lang="en-US" dirty="0"/>
              <a:t>Tests should be detached from the test sequencer itself</a:t>
            </a:r>
          </a:p>
          <a:p>
            <a:pPr lvl="2"/>
            <a:r>
              <a:rPr lang="en-US" dirty="0"/>
              <a:t>Each test is an independent, executable piece of code that validates something of the device</a:t>
            </a:r>
          </a:p>
          <a:p>
            <a:pPr lvl="2"/>
            <a:r>
              <a:rPr lang="en-US" dirty="0"/>
              <a:t>Being language-agnostic, developers can write tests in any language they already know</a:t>
            </a:r>
          </a:p>
          <a:p>
            <a:pPr lvl="2"/>
            <a:r>
              <a:rPr lang="en-US" dirty="0"/>
              <a:t>Gentle learning curve</a:t>
            </a:r>
          </a:p>
          <a:p>
            <a:pPr lvl="1"/>
            <a:r>
              <a:rPr lang="en-US" dirty="0"/>
              <a:t>Unify:</a:t>
            </a:r>
          </a:p>
          <a:p>
            <a:pPr lvl="2"/>
            <a:r>
              <a:rPr lang="en-GB" dirty="0"/>
              <a:t>GUI, as both Robot Framework and Pytest lack of a GUI for operators</a:t>
            </a:r>
          </a:p>
          <a:p>
            <a:pPr lvl="2"/>
            <a:r>
              <a:rPr lang="en-GB" dirty="0"/>
              <a:t>Reporting, only storing what we care about in a sensible, parsable format</a:t>
            </a:r>
          </a:p>
          <a:p>
            <a:pPr lvl="1"/>
            <a:r>
              <a:rPr lang="en-GB" dirty="0"/>
              <a:t>Hardware-oriented:</a:t>
            </a:r>
          </a:p>
          <a:p>
            <a:pPr lvl="2"/>
            <a:r>
              <a:rPr lang="en-GB" dirty="0"/>
              <a:t>Conditional execution</a:t>
            </a:r>
          </a:p>
          <a:p>
            <a:pPr lvl="2"/>
            <a:r>
              <a:rPr lang="en-GB" dirty="0"/>
              <a:t>Strict test order execution</a:t>
            </a:r>
          </a:p>
          <a:p>
            <a:pPr lvl="1"/>
            <a:r>
              <a:rPr lang="en-GB" dirty="0"/>
              <a:t>Flexible enough to run any kind test mentioned: functional, EOL, calibration…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2CB251-35C2-496C-8D9F-29846E27F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Test Suite Framework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18AEE-F678-6268-C89E-D7FF118C7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2835B-1245-F22B-82DE-01BDF2FB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 descr="A green and yellow pixelated letters&#10;&#10;AI-generated content may be incorrect.">
            <a:extLst>
              <a:ext uri="{FF2B5EF4-FFF2-40B4-BE49-F238E27FC236}">
                <a16:creationId xmlns:a16="http://schemas.microsoft.com/office/drawing/2014/main" id="{4C631744-30A9-B3D7-24BD-4D0FD7E98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295" y="176730"/>
            <a:ext cx="1632456" cy="948014"/>
          </a:xfrm>
          <a:prstGeom prst="rect">
            <a:avLst/>
          </a:prstGeom>
        </p:spPr>
      </p:pic>
      <p:pic>
        <p:nvPicPr>
          <p:cNvPr id="7" name="Picture 6" descr="A blue square with white text and black text&#10;&#10;AI-generated content may be incorrect.">
            <a:extLst>
              <a:ext uri="{FF2B5EF4-FFF2-40B4-BE49-F238E27FC236}">
                <a16:creationId xmlns:a16="http://schemas.microsoft.com/office/drawing/2014/main" id="{F9AEA8D1-E4F7-13EC-CEB2-3E26A94CB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2751" y="176730"/>
            <a:ext cx="948014" cy="94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8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78B09DA-EE6D-6459-3E19-728875170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991349" y="905307"/>
            <a:ext cx="8209302" cy="531884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C6B289A-2070-FA52-FCF9-42B5C6C88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5945"/>
          </a:xfrm>
        </p:spPr>
        <p:txBody>
          <a:bodyPr/>
          <a:lstStyle/>
          <a:p>
            <a:r>
              <a:rPr lang="en-US" dirty="0"/>
              <a:t>PTS Framework GUI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F0075-E878-82C7-3078-4C123A996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E511D6-9FE4-89EB-C7DB-671D0BA2452E}"/>
              </a:ext>
            </a:extLst>
          </p:cNvPr>
          <p:cNvSpPr/>
          <p:nvPr/>
        </p:nvSpPr>
        <p:spPr>
          <a:xfrm>
            <a:off x="5176434" y="4670854"/>
            <a:ext cx="5024217" cy="1553300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8FF15C-8E4D-97B6-E495-8B800B39BCDD}"/>
              </a:ext>
            </a:extLst>
          </p:cNvPr>
          <p:cNvSpPr/>
          <p:nvPr/>
        </p:nvSpPr>
        <p:spPr>
          <a:xfrm>
            <a:off x="5176434" y="1061634"/>
            <a:ext cx="5024217" cy="3609220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FFE60C-A69F-029E-8E6A-3B17A48B6591}"/>
              </a:ext>
            </a:extLst>
          </p:cNvPr>
          <p:cNvSpPr/>
          <p:nvPr/>
        </p:nvSpPr>
        <p:spPr>
          <a:xfrm>
            <a:off x="1991349" y="1061634"/>
            <a:ext cx="3185085" cy="2367366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4CB07E2-DE46-CD26-4DA1-88FDD20B3EB3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1343608" y="2245317"/>
            <a:ext cx="647741" cy="2886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7AA936-6349-9D16-FAB6-FA24F9E07F96}"/>
              </a:ext>
            </a:extLst>
          </p:cNvPr>
          <p:cNvCxnSpPr>
            <a:cxnSpLocks/>
          </p:cNvCxnSpPr>
          <p:nvPr/>
        </p:nvCxnSpPr>
        <p:spPr>
          <a:xfrm flipH="1" flipV="1">
            <a:off x="10200651" y="2533973"/>
            <a:ext cx="731431" cy="4959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F07C42-2F89-56FE-99FB-56BA57227CFE}"/>
              </a:ext>
            </a:extLst>
          </p:cNvPr>
          <p:cNvCxnSpPr>
            <a:cxnSpLocks/>
          </p:cNvCxnSpPr>
          <p:nvPr/>
        </p:nvCxnSpPr>
        <p:spPr>
          <a:xfrm flipH="1" flipV="1">
            <a:off x="10200651" y="4857264"/>
            <a:ext cx="731431" cy="4959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B1AA7F-159C-201A-E532-AF4DF532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5053D5-67CB-0453-B593-D93662234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426" y="3763551"/>
            <a:ext cx="2973092" cy="1379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19B497-A81C-0C1E-E415-6245DFF993C6}"/>
              </a:ext>
            </a:extLst>
          </p:cNvPr>
          <p:cNvSpPr/>
          <p:nvPr/>
        </p:nvSpPr>
        <p:spPr>
          <a:xfrm>
            <a:off x="2068427" y="3763551"/>
            <a:ext cx="2973092" cy="2375387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1E22B1-997D-AC07-9293-FA21704C374C}"/>
              </a:ext>
            </a:extLst>
          </p:cNvPr>
          <p:cNvCxnSpPr>
            <a:cxnSpLocks/>
          </p:cNvCxnSpPr>
          <p:nvPr/>
        </p:nvCxnSpPr>
        <p:spPr>
          <a:xfrm flipV="1">
            <a:off x="1420684" y="4630069"/>
            <a:ext cx="647741" cy="2886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8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69C6A5-F569-5E84-2E73-ED021BFA2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276589"/>
            <a:ext cx="7569689" cy="4608512"/>
          </a:xfrm>
        </p:spPr>
        <p:txBody>
          <a:bodyPr/>
          <a:lstStyle/>
          <a:p>
            <a:r>
              <a:rPr lang="en-US" b="0" dirty="0">
                <a:solidFill>
                  <a:srgbClr val="2F2F2F"/>
                </a:solidFill>
              </a:rPr>
              <a:t>Due to the varied nature of the test scenarios, the framework architecture must be flexible enough to cover all these cases</a:t>
            </a:r>
          </a:p>
          <a:p>
            <a:r>
              <a:rPr lang="en-US" b="0" dirty="0"/>
              <a:t>There’s an API that creates all the basic inputs/outputs, so it can be easily invoked with and without GUI</a:t>
            </a:r>
          </a:p>
          <a:p>
            <a:pPr lvl="1"/>
            <a:r>
              <a:rPr lang="en-US" dirty="0"/>
              <a:t>Code is robust, as it allows to test and develop the logic independently from the GUI</a:t>
            </a:r>
          </a:p>
          <a:p>
            <a:pPr lvl="1"/>
            <a:r>
              <a:rPr lang="en-US" dirty="0"/>
              <a:t>Easy integration into CI for automated functional testing</a:t>
            </a:r>
          </a:p>
          <a:p>
            <a:pPr lvl="1"/>
            <a:r>
              <a:rPr lang="en-US" dirty="0"/>
              <a:t>Custom interfaces can be developed, for example to be used in embedded systems if required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162BED-76DD-EF6D-77C5-47E60BA74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Framework architecture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1A243-CF11-043C-A3CC-D37AAD8E3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BE-CEM TM: Production Test Suite as testing platform</a:t>
            </a:r>
            <a:endParaRPr lang="en-US" dirty="0"/>
          </a:p>
        </p:txBody>
      </p:sp>
      <p:pic>
        <p:nvPicPr>
          <p:cNvPr id="9" name="Picture 8" descr="A diagram of a diagram&#10;&#10;AI-generated content may be incorrect.">
            <a:extLst>
              <a:ext uri="{FF2B5EF4-FFF2-40B4-BE49-F238E27FC236}">
                <a16:creationId xmlns:a16="http://schemas.microsoft.com/office/drawing/2014/main" id="{83B11C2B-B459-0038-9A24-38982324A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325" y="1135645"/>
            <a:ext cx="2148591" cy="45867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B1338-B252-D3F4-6528-17FA3F0C7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27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60597-0621-E3B2-84CA-E36E191B5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A0ED91-9DCA-0660-1082-EB1782DF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4432184" cy="4293476"/>
          </a:xfrm>
        </p:spPr>
        <p:txBody>
          <a:bodyPr/>
          <a:lstStyle/>
          <a:p>
            <a:r>
              <a:rPr lang="en-US" b="0" dirty="0"/>
              <a:t>The sequence is written in a .YML containing:</a:t>
            </a:r>
          </a:p>
          <a:p>
            <a:pPr lvl="1"/>
            <a:r>
              <a:rPr lang="en-US" dirty="0"/>
              <a:t>Where tests (executables) are located within the package</a:t>
            </a:r>
          </a:p>
          <a:p>
            <a:pPr lvl="1"/>
            <a:r>
              <a:rPr lang="en-US" dirty="0"/>
              <a:t>Which ones to run</a:t>
            </a:r>
          </a:p>
          <a:p>
            <a:pPr lvl="1"/>
            <a:r>
              <a:rPr lang="en-US" dirty="0"/>
              <a:t>Which methods to run</a:t>
            </a:r>
          </a:p>
          <a:p>
            <a:pPr lvl="1"/>
            <a:r>
              <a:rPr lang="en-US" dirty="0"/>
              <a:t>Pass/fail criteria</a:t>
            </a:r>
          </a:p>
          <a:p>
            <a:pPr lvl="1"/>
            <a:r>
              <a:rPr lang="en-US" dirty="0"/>
              <a:t>Parameters of each test</a:t>
            </a:r>
          </a:p>
          <a:p>
            <a:pPr marL="423862"/>
            <a:r>
              <a:rPr lang="en-US" b="0" dirty="0"/>
              <a:t>A </a:t>
            </a:r>
            <a:r>
              <a:rPr lang="en-US" b="0" i="1" dirty="0"/>
              <a:t>recipe</a:t>
            </a:r>
            <a:r>
              <a:rPr lang="en-US" b="0" dirty="0"/>
              <a:t> contains </a:t>
            </a:r>
            <a:r>
              <a:rPr lang="en-US" b="0" i="1" dirty="0"/>
              <a:t>sequences</a:t>
            </a:r>
            <a:r>
              <a:rPr lang="en-US" b="0" dirty="0"/>
              <a:t>, that include </a:t>
            </a:r>
            <a:r>
              <a:rPr lang="en-US" b="0" i="1" dirty="0"/>
              <a:t>steps</a:t>
            </a:r>
            <a:endParaRPr lang="en-GB" b="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AE901-442D-5295-0379-BB1651118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Framework architecture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0C963-83D9-551B-722A-0EF3383C6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2AFCCB-519B-8591-B816-79773A6262FB}"/>
              </a:ext>
            </a:extLst>
          </p:cNvPr>
          <p:cNvSpPr txBox="1"/>
          <p:nvPr/>
        </p:nvSpPr>
        <p:spPr>
          <a:xfrm>
            <a:off x="1844298" y="5856889"/>
            <a:ext cx="8472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https://acc-py.web.cern.ch/gitlab/pts/framework/pypts/docs/stable/yaml_format.html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4B947F-57C3-A960-B05D-FB5FB82B2E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64" t="2106" r="10174" b="6709"/>
          <a:stretch/>
        </p:blipFill>
        <p:spPr>
          <a:xfrm>
            <a:off x="5958623" y="1078054"/>
            <a:ext cx="5513071" cy="2653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0D624-4267-69B6-50BC-FF793FCBF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279" y="3855618"/>
            <a:ext cx="6314415" cy="17513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1F320-1FD8-FB8B-50E6-6F06ADBB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323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4EFF8-884E-B51C-1339-B214BEC45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8A1D08-5AAE-3B6B-9083-C3EE3DF4C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63413"/>
            <a:ext cx="11512925" cy="365125"/>
          </a:xfrm>
        </p:spPr>
        <p:txBody>
          <a:bodyPr/>
          <a:lstStyle/>
          <a:p>
            <a:pPr marL="423862"/>
            <a:r>
              <a:rPr lang="en-US" b="0" dirty="0"/>
              <a:t>Each test is defined by one or more ‘steps’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9DAB47-128E-79FF-9211-4E7E41980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PTS Framework architecture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C30B7-76B6-013C-DC69-241DA20C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BB7CD5-5AF6-D753-2965-2BA6CD913435}"/>
              </a:ext>
            </a:extLst>
          </p:cNvPr>
          <p:cNvSpPr txBox="1"/>
          <p:nvPr/>
        </p:nvSpPr>
        <p:spPr>
          <a:xfrm>
            <a:off x="1844298" y="5856889"/>
            <a:ext cx="8472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https://acc-py.web.cern.ch/gitlab/pts/framework/pypts/docs/stable/yaml_format.html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DACFB7-4325-3C29-7225-E7BBE0CCA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887" y="2067339"/>
            <a:ext cx="5462225" cy="36006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C2990-9C65-CC50-4AB4-FCF316A3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041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74CD94-24F0-AA6E-319C-E0E5436D0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1359305"/>
            <a:ext cx="3856061" cy="4608512"/>
          </a:xfrm>
        </p:spPr>
        <p:txBody>
          <a:bodyPr/>
          <a:lstStyle/>
          <a:p>
            <a:r>
              <a:rPr lang="en-US" b="0" dirty="0"/>
              <a:t>Reporting is a </a:t>
            </a:r>
            <a:r>
              <a:rPr lang="en-US" dirty="0"/>
              <a:t>fundamental</a:t>
            </a:r>
            <a:r>
              <a:rPr lang="en-US" b="0" dirty="0"/>
              <a:t> step while testing</a:t>
            </a:r>
          </a:p>
          <a:p>
            <a:r>
              <a:rPr lang="en-US" b="0" dirty="0"/>
              <a:t>A test that hasn’t been logged, has never happened</a:t>
            </a:r>
          </a:p>
          <a:p>
            <a:r>
              <a:rPr lang="en-US" b="0" dirty="0"/>
              <a:t>The file format chosen is </a:t>
            </a:r>
            <a:r>
              <a:rPr lang="en-US" dirty="0"/>
              <a:t>HTML</a:t>
            </a:r>
            <a:r>
              <a:rPr lang="en-US" b="0" dirty="0"/>
              <a:t> because it is:</a:t>
            </a:r>
          </a:p>
          <a:p>
            <a:pPr lvl="1"/>
            <a:r>
              <a:rPr lang="en-US" b="0" dirty="0"/>
              <a:t>Lightweight</a:t>
            </a:r>
          </a:p>
          <a:p>
            <a:pPr lvl="1"/>
            <a:r>
              <a:rPr lang="en-US" b="0" dirty="0"/>
              <a:t>Easily-parsable</a:t>
            </a:r>
          </a:p>
          <a:p>
            <a:pPr lvl="1"/>
            <a:r>
              <a:rPr lang="en-US" b="0" dirty="0"/>
              <a:t>Flexible, can be very rich in media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315B46-0B74-E890-3F26-974F2BEC9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569683"/>
          </a:xfrm>
        </p:spPr>
        <p:txBody>
          <a:bodyPr/>
          <a:lstStyle/>
          <a:p>
            <a:r>
              <a:rPr lang="en-US" dirty="0"/>
              <a:t>PTS Framework reporting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EBC5799-93C1-E0D1-63C9-0C88A1E71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501CDA-E53B-BF04-9956-7D3787F7E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957" y="1359305"/>
            <a:ext cx="7528337" cy="44432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C693A-F5EC-6033-91D1-1C4CAD66E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61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1DC4DC-2D53-9412-882D-FF8BD56B1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683224" cy="4608512"/>
          </a:xfrm>
        </p:spPr>
        <p:txBody>
          <a:bodyPr/>
          <a:lstStyle/>
          <a:p>
            <a:r>
              <a:rPr lang="en-US" dirty="0"/>
              <a:t>COTS components cannot always meet CERN requirements</a:t>
            </a:r>
          </a:p>
          <a:p>
            <a:pPr lvl="1"/>
            <a:r>
              <a:rPr lang="en-US" dirty="0"/>
              <a:t>Support across decades</a:t>
            </a:r>
          </a:p>
          <a:p>
            <a:pPr lvl="1"/>
            <a:r>
              <a:rPr lang="en-US" dirty="0"/>
              <a:t>Radiation tolerance</a:t>
            </a:r>
          </a:p>
          <a:p>
            <a:pPr lvl="1"/>
            <a:r>
              <a:rPr lang="en-US" dirty="0"/>
              <a:t>Redundancy</a:t>
            </a:r>
          </a:p>
          <a:p>
            <a:pPr lvl="1"/>
            <a:r>
              <a:rPr lang="en-US" dirty="0"/>
              <a:t>In-field repairability</a:t>
            </a:r>
          </a:p>
          <a:p>
            <a:pPr lvl="1"/>
            <a:endParaRPr lang="en-US" dirty="0"/>
          </a:p>
          <a:p>
            <a:r>
              <a:rPr lang="en-US" dirty="0"/>
              <a:t>Test and validation strategies</a:t>
            </a:r>
          </a:p>
          <a:p>
            <a:pPr lvl="1"/>
            <a:r>
              <a:rPr lang="en-US" dirty="0"/>
              <a:t>Every test and validation has a cost</a:t>
            </a:r>
          </a:p>
          <a:p>
            <a:pPr lvl="1"/>
            <a:r>
              <a:rPr lang="en-US" dirty="0"/>
              <a:t>Lack of test and validation has even higher costs</a:t>
            </a:r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F75682-90AC-0581-E41C-3AA001676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pic>
        <p:nvPicPr>
          <p:cNvPr id="9" name="Picture 8" descr="A silver computer tower with many small components&#10;&#10;AI-generated content may be incorrect.">
            <a:extLst>
              <a:ext uri="{FF2B5EF4-FFF2-40B4-BE49-F238E27FC236}">
                <a16:creationId xmlns:a16="http://schemas.microsoft.com/office/drawing/2014/main" id="{5A4CCD22-1538-28C1-E990-2F3DC79DE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890" y="1366392"/>
            <a:ext cx="5500840" cy="4125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E026DA-8AAA-144F-CA59-F3DCE40CCA96}"/>
              </a:ext>
            </a:extLst>
          </p:cNvPr>
          <p:cNvSpPr txBox="1"/>
          <p:nvPr/>
        </p:nvSpPr>
        <p:spPr>
          <a:xfrm>
            <a:off x="7162646" y="5637078"/>
            <a:ext cx="35353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Sambuca High Availability Chassis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E1B48EC-BD8A-AD09-6CD1-1736C7B22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923B0-770F-40CE-CAB7-FAF5708B9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59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5DC58-AFE7-F0C4-71FD-415D99510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396AAC-D92A-30FC-B082-01B522D1B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5517"/>
          </a:xfrm>
        </p:spPr>
        <p:txBody>
          <a:bodyPr/>
          <a:lstStyle/>
          <a:p>
            <a:r>
              <a:rPr lang="en-US" dirty="0"/>
              <a:t>PTS Framework reporting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F211D6-0565-49FE-3EB0-FEEF4FEB1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CAB97F3-F828-7D0B-E62B-853F388A8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735" y="1038560"/>
            <a:ext cx="11260529" cy="49197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98E5E-2230-2C6E-A8E3-3A6C71263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16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51FAD-68D4-AD72-1810-A768072E0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5D9D1E-DF6B-3585-E56D-1CF08C9D9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rgbClr val="2F2F2F"/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172466-FCEF-A378-D9C9-BE9975302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11056-4D96-E068-663F-3CA6F3F1A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317DCE-3CC8-DCCA-94C7-D49F4F06B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7990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487A53-7F94-6033-316D-9D3AF4A1A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63413"/>
            <a:ext cx="7066053" cy="4608512"/>
          </a:xfrm>
        </p:spPr>
        <p:txBody>
          <a:bodyPr/>
          <a:lstStyle/>
          <a:p>
            <a:r>
              <a:rPr lang="en-US" b="0" dirty="0"/>
              <a:t>The PTS application becomes a plug-in of the framework, by adding the corresponding tests and resources</a:t>
            </a:r>
          </a:p>
          <a:p>
            <a:r>
              <a:rPr lang="en-US" b="0" dirty="0"/>
              <a:t>The PTS only contains what’s required for the specific DUT, and relying on the framework as a dependency that provides:</a:t>
            </a:r>
          </a:p>
          <a:p>
            <a:pPr lvl="1"/>
            <a:r>
              <a:rPr lang="en-US" dirty="0"/>
              <a:t>The GUI</a:t>
            </a:r>
          </a:p>
          <a:p>
            <a:pPr lvl="1"/>
            <a:r>
              <a:rPr lang="en-US" dirty="0"/>
              <a:t>Execution sequencing</a:t>
            </a:r>
          </a:p>
          <a:p>
            <a:pPr lvl="1"/>
            <a:r>
              <a:rPr lang="en-US" dirty="0"/>
              <a:t>Error handling</a:t>
            </a:r>
          </a:p>
          <a:p>
            <a:pPr lvl="1"/>
            <a:r>
              <a:rPr lang="en-US" dirty="0"/>
              <a:t>Reporting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97F3CE-1D88-EBE9-BDA3-513915F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1762"/>
          </a:xfrm>
        </p:spPr>
        <p:txBody>
          <a:bodyPr/>
          <a:lstStyle/>
          <a:p>
            <a:r>
              <a:rPr lang="en-US" dirty="0"/>
              <a:t>Developing an application</a:t>
            </a:r>
            <a:endParaRPr lang="en-GB" dirty="0"/>
          </a:p>
        </p:txBody>
      </p:sp>
      <p:pic>
        <p:nvPicPr>
          <p:cNvPr id="12" name="Picture 11" descr="A diagram of a load sequence&#10;&#10;AI-generated content may be incorrect.">
            <a:extLst>
              <a:ext uri="{FF2B5EF4-FFF2-40B4-BE49-F238E27FC236}">
                <a16:creationId xmlns:a16="http://schemas.microsoft.com/office/drawing/2014/main" id="{614C30A3-AB1F-45B8-AE32-1B96DBD4E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211" y="1077278"/>
            <a:ext cx="1678810" cy="470344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F7359F-EBF5-8667-F412-75A2B04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4BB9D-6513-B58D-6C36-8D47B762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58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D412EC-B121-3A04-C64D-0378BDB9E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7" y="1563413"/>
            <a:ext cx="5195544" cy="4608512"/>
          </a:xfrm>
        </p:spPr>
        <p:txBody>
          <a:bodyPr/>
          <a:lstStyle/>
          <a:p>
            <a:r>
              <a:rPr lang="en-US" b="0" dirty="0"/>
              <a:t>Project is published in Acc-</a:t>
            </a:r>
            <a:r>
              <a:rPr lang="en-US" b="0" dirty="0" err="1"/>
              <a:t>PyPI</a:t>
            </a:r>
            <a:endParaRPr lang="en-US" b="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A519B-5C00-994F-6EDF-255B41AB3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6A88C-5FB0-8C40-D572-EE14FE8E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7A25DF-2537-F7F6-6560-448D4F94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916306-D80D-1370-F209-16D3717C46C2}"/>
              </a:ext>
            </a:extLst>
          </p:cNvPr>
          <p:cNvSpPr txBox="1"/>
          <p:nvPr/>
        </p:nvSpPr>
        <p:spPr>
          <a:xfrm>
            <a:off x="5957117" y="5730240"/>
            <a:ext cx="58221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https://acc-py-repo.cern.ch/browse/project/pts-framework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10D403-DE6F-E858-1974-9536B1520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640" y="1563413"/>
            <a:ext cx="4534533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96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58ED8-99BA-A707-7CF8-27B5317C6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8C8227-3ACB-B016-66A2-76B53ABBE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7" y="1563413"/>
            <a:ext cx="5195544" cy="4608512"/>
          </a:xfrm>
        </p:spPr>
        <p:txBody>
          <a:bodyPr/>
          <a:lstStyle/>
          <a:p>
            <a:r>
              <a:rPr lang="en-US" b="0" dirty="0"/>
              <a:t>Project is published in Acc-</a:t>
            </a:r>
            <a:r>
              <a:rPr lang="en-US" b="0" dirty="0" err="1"/>
              <a:t>PyPI</a:t>
            </a:r>
            <a:endParaRPr lang="en-US" b="0" dirty="0"/>
          </a:p>
          <a:p>
            <a:r>
              <a:rPr lang="en-GB" b="0" dirty="0"/>
              <a:t>Add it as a dependency in the project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AFFB25-50C9-BC55-4D47-1FA27E1A6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9CA39-C15E-DD9F-2E78-C4E506AF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4B22-221C-05F0-39B0-F1C19A06B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52B9C-6AFB-E9AA-17F4-C75EFCCF6B6A}"/>
              </a:ext>
            </a:extLst>
          </p:cNvPr>
          <p:cNvSpPr txBox="1"/>
          <p:nvPr/>
        </p:nvSpPr>
        <p:spPr>
          <a:xfrm>
            <a:off x="5957117" y="5730240"/>
            <a:ext cx="58221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https://acc-py-repo.cern.ch/browse/project/pts-framework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E9EE65-5C36-A9AD-1F20-BA9EAE86A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640" y="1563413"/>
            <a:ext cx="4534533" cy="26292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E726C5-16E8-96D5-B1FF-B857A2E91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1649" y="1516807"/>
            <a:ext cx="5513041" cy="40015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0EE764-A147-FDD3-2C4A-CE1EF4CEDE0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55579" y="3153554"/>
            <a:ext cx="4650653" cy="141573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ED9520-9CCF-9931-DFE0-AEB394EAABFC}"/>
              </a:ext>
            </a:extLst>
          </p:cNvPr>
          <p:cNvCxnSpPr>
            <a:cxnSpLocks/>
          </p:cNvCxnSpPr>
          <p:nvPr/>
        </p:nvCxnSpPr>
        <p:spPr>
          <a:xfrm flipV="1">
            <a:off x="7766304" y="4270152"/>
            <a:ext cx="158496" cy="6527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11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EFF9D1-8934-D8BF-ADDF-0A9DF5169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110200" cy="4608512"/>
          </a:xfrm>
        </p:spPr>
        <p:txBody>
          <a:bodyPr/>
          <a:lstStyle/>
          <a:p>
            <a:r>
              <a:rPr lang="en-GB" b="0" dirty="0"/>
              <a:t>Tests are self-runnable pieces of code that return the data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A02B9-43B0-1284-388D-1DAF3AEC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B6096-DA2C-449D-827D-8A2BDA6F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03EF5-6157-1980-EE59-CF843E8E4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550DC3-1231-35D4-4A37-F5858328F1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84372" y="1592555"/>
            <a:ext cx="5663801" cy="36728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606E8A-3245-754F-5C80-6E81A10B1FCC}"/>
              </a:ext>
            </a:extLst>
          </p:cNvPr>
          <p:cNvSpPr txBox="1"/>
          <p:nvPr/>
        </p:nvSpPr>
        <p:spPr>
          <a:xfrm>
            <a:off x="7334563" y="5456853"/>
            <a:ext cx="3235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‘</a:t>
            </a:r>
            <a:r>
              <a:rPr lang="en-US" dirty="0" err="1"/>
              <a:t>PythonModuleStep</a:t>
            </a:r>
            <a:r>
              <a:rPr lang="en-US" dirty="0"/>
              <a:t>’ type of test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0F723D-AD2E-4B57-F12D-3C9C712A3B29}"/>
              </a:ext>
            </a:extLst>
          </p:cNvPr>
          <p:cNvCxnSpPr/>
          <p:nvPr/>
        </p:nvCxnSpPr>
        <p:spPr>
          <a:xfrm flipH="1">
            <a:off x="6778752" y="2987040"/>
            <a:ext cx="2173754" cy="539496"/>
          </a:xfrm>
          <a:prstGeom prst="straightConnector1">
            <a:avLst/>
          </a:prstGeom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0134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85E48-F681-5547-8094-7E0810FFD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0D6D59-C008-090B-D1BF-50E59733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215220" cy="4608512"/>
          </a:xfrm>
        </p:spPr>
        <p:txBody>
          <a:bodyPr/>
          <a:lstStyle/>
          <a:p>
            <a:r>
              <a:rPr lang="en-GB" b="0" dirty="0"/>
              <a:t>Tests are self-runnable pieces of code that return the data</a:t>
            </a:r>
          </a:p>
          <a:p>
            <a:r>
              <a:rPr lang="en-GB" b="0" dirty="0"/>
              <a:t>Return is compared against the pass criteria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943B47-8346-71CF-08E3-047229296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604B8-6949-5B1C-929A-C2627F3D6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0D199-2ADA-71FD-133A-EA576A6A7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CE0D85-025E-8FD4-CDEE-638A8589B6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84372" y="1592555"/>
            <a:ext cx="5663801" cy="36728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43711E-EB24-7C60-86BE-738624C05035}"/>
              </a:ext>
            </a:extLst>
          </p:cNvPr>
          <p:cNvSpPr txBox="1"/>
          <p:nvPr/>
        </p:nvSpPr>
        <p:spPr>
          <a:xfrm>
            <a:off x="7334563" y="5456853"/>
            <a:ext cx="3235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‘</a:t>
            </a:r>
            <a:r>
              <a:rPr lang="en-US" dirty="0" err="1"/>
              <a:t>PythonModuleStep</a:t>
            </a:r>
            <a:r>
              <a:rPr lang="en-US" dirty="0"/>
              <a:t>’ type of test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E09421-0FC4-955B-C857-3D7395D83E70}"/>
              </a:ext>
            </a:extLst>
          </p:cNvPr>
          <p:cNvCxnSpPr/>
          <p:nvPr/>
        </p:nvCxnSpPr>
        <p:spPr>
          <a:xfrm flipH="1">
            <a:off x="6778752" y="2987040"/>
            <a:ext cx="2173754" cy="539496"/>
          </a:xfrm>
          <a:prstGeom prst="straightConnector1">
            <a:avLst/>
          </a:prstGeom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36372FE-F60E-D4F4-FB14-ED8CCCC91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646" y="1563412"/>
            <a:ext cx="6143154" cy="42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72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6DEA71-2692-AA1B-34BC-95594E1CE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63413"/>
            <a:ext cx="11638053" cy="1728892"/>
          </a:xfrm>
        </p:spPr>
        <p:txBody>
          <a:bodyPr/>
          <a:lstStyle/>
          <a:p>
            <a:r>
              <a:rPr lang="en-US" b="0" dirty="0"/>
              <a:t>The file structure of a PTS becomes minimal</a:t>
            </a:r>
          </a:p>
          <a:p>
            <a:r>
              <a:rPr lang="en-US" b="0" dirty="0"/>
              <a:t>Only test files and relevant resources are included in the deployed application</a:t>
            </a:r>
          </a:p>
          <a:p>
            <a:r>
              <a:rPr lang="en-US" b="0" dirty="0"/>
              <a:t>Every PTS application is the same, except for the tests that are run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213286-400A-6D9D-20CB-91CB2B24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3CFE1D5-9E3D-FD1A-6C58-F031767FB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4BFAE6-5A50-A172-1379-D48FE28EE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244" y="3292305"/>
            <a:ext cx="5287113" cy="22196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E404C-7522-6849-5535-4E2815F22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8299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D7437A-99C9-F8CD-2B4A-490E11480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073624" cy="4608512"/>
          </a:xfrm>
        </p:spPr>
        <p:txBody>
          <a:bodyPr/>
          <a:lstStyle/>
          <a:p>
            <a:r>
              <a:rPr lang="en-US" b="0" dirty="0"/>
              <a:t>Acc-Py: Python service offered by BE-CSS </a:t>
            </a:r>
          </a:p>
          <a:p>
            <a:r>
              <a:rPr lang="en-US" b="0" dirty="0"/>
              <a:t>By leveraging Acc-Py services it’s possible to:</a:t>
            </a:r>
          </a:p>
          <a:p>
            <a:pPr lvl="1"/>
            <a:r>
              <a:rPr lang="en-US" dirty="0"/>
              <a:t>Build a PTS</a:t>
            </a:r>
          </a:p>
          <a:p>
            <a:pPr lvl="1"/>
            <a:r>
              <a:rPr lang="en-US" dirty="0"/>
              <a:t>Build its documentation</a:t>
            </a:r>
          </a:p>
          <a:p>
            <a:pPr lvl="1"/>
            <a:r>
              <a:rPr lang="en-US" dirty="0"/>
              <a:t>Publish everything</a:t>
            </a:r>
          </a:p>
          <a:p>
            <a:pPr lvl="1"/>
            <a:r>
              <a:rPr lang="en-US" dirty="0"/>
              <a:t>Deploy efficiently on the test benches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81AF01-B1EC-9109-6559-BDFE5082F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as end-user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74813B5-4D2B-F2A8-74E5-CA12219B5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34A102-F42F-D82C-49C1-BC42A1D94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707" y="1409270"/>
            <a:ext cx="5745466" cy="4477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D0CE51-200C-9299-C997-AB97140981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40" t="24172" r="10473" b="12655"/>
          <a:stretch/>
        </p:blipFill>
        <p:spPr>
          <a:xfrm>
            <a:off x="996517" y="4677062"/>
            <a:ext cx="4117661" cy="697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2C3498-2A06-2481-12B7-1CB110D29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2846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ECF96-7840-1807-AF89-055434A90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5DF7E0-0C75-6F83-60DA-C07C45B2F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2D387B-B90F-EDA9-244C-3128643D1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5884E-33A8-9466-E61E-64792ED2B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16BDE0-85AF-5E19-FF47-9D894675C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14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9D4C2-FFFA-EC72-0114-44C9809CD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77915"/>
            <a:ext cx="11376024" cy="4608512"/>
          </a:xfrm>
        </p:spPr>
        <p:txBody>
          <a:bodyPr/>
          <a:lstStyle/>
          <a:p>
            <a:r>
              <a:rPr lang="en-US" dirty="0"/>
              <a:t>Cost during development vs cost during production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6D9344-24D3-551C-7E39-0D90F7D9C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1D715B-DB5F-9DCE-96B4-7FC14E26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pic>
        <p:nvPicPr>
          <p:cNvPr id="9" name="Picture 8" descr="A white and blue text on a blue background&#10;&#10;AI-generated content may be incorrect.">
            <a:extLst>
              <a:ext uri="{FF2B5EF4-FFF2-40B4-BE49-F238E27FC236}">
                <a16:creationId xmlns:a16="http://schemas.microsoft.com/office/drawing/2014/main" id="{1F0A4CBE-C0C9-F1A2-067C-7C8FC53E8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793" y="1396793"/>
            <a:ext cx="5964380" cy="4483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2D118A-D8CE-A9B1-25C0-528197092D23}"/>
              </a:ext>
            </a:extLst>
          </p:cNvPr>
          <p:cNvSpPr txBox="1"/>
          <p:nvPr/>
        </p:nvSpPr>
        <p:spPr>
          <a:xfrm>
            <a:off x="1896221" y="5393448"/>
            <a:ext cx="999097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Improving Product Reliability through HALT &amp; HASS Testing of Electronics and PCB’s </a:t>
            </a:r>
          </a:p>
          <a:p>
            <a:pPr algn="l"/>
            <a:r>
              <a:rPr lang="en-GB" dirty="0"/>
              <a:t>Mark R. Chrusciel </a:t>
            </a:r>
          </a:p>
          <a:p>
            <a:pPr algn="l"/>
            <a:r>
              <a:rPr lang="en-GB" dirty="0"/>
              <a:t>Cincinnati Sub Zero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A47F79-80AD-B130-1FCC-BB1216C122E9}"/>
              </a:ext>
            </a:extLst>
          </p:cNvPr>
          <p:cNvSpPr txBox="1"/>
          <p:nvPr/>
        </p:nvSpPr>
        <p:spPr>
          <a:xfrm>
            <a:off x="743827" y="3143672"/>
            <a:ext cx="41914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2F2F2F"/>
                </a:solidFill>
              </a:rPr>
              <a:t>1 hour of LHC downtime -&gt; Estimated 130 </a:t>
            </a:r>
            <a:r>
              <a:rPr lang="en-US" b="1" dirty="0" err="1">
                <a:solidFill>
                  <a:srgbClr val="2F2F2F"/>
                </a:solidFill>
              </a:rPr>
              <a:t>kCHF</a:t>
            </a:r>
            <a:endParaRPr lang="en-GB" b="1" dirty="0">
              <a:solidFill>
                <a:srgbClr val="2F2F2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C9503-7FB9-66B7-8B37-FA27B601C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348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F36BDF7-CF90-5873-ABD8-13A679E56C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407987" y="1439334"/>
            <a:ext cx="6365598" cy="4811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9DFBFEE-72E9-44DE-A7F4-5407BBFA6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8352"/>
          </a:xfrm>
        </p:spPr>
        <p:txBody>
          <a:bodyPr/>
          <a:lstStyle/>
          <a:p>
            <a:r>
              <a:rPr lang="en-US" dirty="0"/>
              <a:t>External users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3410255-59DF-4F05-B434-8EE390ABD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51FC2C1-1BEC-0981-A866-A886F4B50B38}"/>
              </a:ext>
            </a:extLst>
          </p:cNvPr>
          <p:cNvSpPr txBox="1">
            <a:spLocks/>
          </p:cNvSpPr>
          <p:nvPr/>
        </p:nvSpPr>
        <p:spPr>
          <a:xfrm>
            <a:off x="407987" y="1064498"/>
            <a:ext cx="11376024" cy="3748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White Rabbit Switch V4 </a:t>
            </a:r>
            <a:r>
              <a:rPr lang="en-US" dirty="0">
                <a:solidFill>
                  <a:srgbClr val="2F2F2F"/>
                </a:solidFill>
              </a:rPr>
              <a:t>(White Rabbit Collaboration)</a:t>
            </a:r>
            <a:endParaRPr lang="en-GB" dirty="0">
              <a:solidFill>
                <a:srgbClr val="2F2F2F"/>
              </a:solidFill>
            </a:endParaRPr>
          </a:p>
        </p:txBody>
      </p:sp>
      <p:pic>
        <p:nvPicPr>
          <p:cNvPr id="8" name="Picture 7" descr="A blue and white logo&#10;&#10;AI-generated content may be incorrect.">
            <a:extLst>
              <a:ext uri="{FF2B5EF4-FFF2-40B4-BE49-F238E27FC236}">
                <a16:creationId xmlns:a16="http://schemas.microsoft.com/office/drawing/2014/main" id="{F2C8D572-7EE3-5255-3A7A-BA4E8FEF4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5034" y="4630724"/>
            <a:ext cx="2485537" cy="15534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8CB467-5020-8BB4-2E82-EE9413081C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39199" y="3055715"/>
            <a:ext cx="10841372" cy="1096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200E36-8878-0FF1-C950-479008A707B3}"/>
              </a:ext>
            </a:extLst>
          </p:cNvPr>
          <p:cNvCxnSpPr>
            <a:cxnSpLocks/>
          </p:cNvCxnSpPr>
          <p:nvPr/>
        </p:nvCxnSpPr>
        <p:spPr>
          <a:xfrm flipV="1">
            <a:off x="5820560" y="4232450"/>
            <a:ext cx="352688" cy="1326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A56539-5246-E5BC-2E17-E2B979A8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025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94602B-D178-6154-CD8C-E9A573A9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64498"/>
            <a:ext cx="11376024" cy="602800"/>
          </a:xfrm>
        </p:spPr>
        <p:txBody>
          <a:bodyPr/>
          <a:lstStyle/>
          <a:p>
            <a:r>
              <a:rPr lang="en-US" dirty="0"/>
              <a:t>Wire Positioning System Test Bench (Bauke Robbert Spoelstra, BE-GM-HPA)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ED455D-182A-0C7E-6EB2-4C66A381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2800"/>
          </a:xfrm>
        </p:spPr>
        <p:txBody>
          <a:bodyPr/>
          <a:lstStyle/>
          <a:p>
            <a:r>
              <a:rPr lang="en-US" dirty="0"/>
              <a:t>External users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A60870F-F64D-4867-B570-2184ABD4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11" name="Picture 10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11393EC6-A92F-00F9-5322-E8A343FEC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43075" y="1941773"/>
            <a:ext cx="4818373" cy="3613780"/>
          </a:xfrm>
          <a:prstGeom prst="rect">
            <a:avLst/>
          </a:prstGeom>
        </p:spPr>
      </p:pic>
      <p:pic>
        <p:nvPicPr>
          <p:cNvPr id="13" name="Picture 12" descr="A computer monitor with a screen&#10;&#10;AI-generated content may be incorrect.">
            <a:extLst>
              <a:ext uri="{FF2B5EF4-FFF2-40B4-BE49-F238E27FC236}">
                <a16:creationId xmlns:a16="http://schemas.microsoft.com/office/drawing/2014/main" id="{1045B589-8403-CFEC-3AF6-16026BAB20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70" t="21052" r="23311" b="12679"/>
          <a:stretch/>
        </p:blipFill>
        <p:spPr>
          <a:xfrm>
            <a:off x="524268" y="1365898"/>
            <a:ext cx="6695359" cy="468554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AEEA6F-8C8C-A9FB-727D-5DBD3877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1309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71A80-CB33-7DAD-96E7-4BB66566E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4706D3-9585-EF45-E588-5D5B15F18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06464"/>
            <a:ext cx="11376024" cy="365125"/>
          </a:xfrm>
        </p:spPr>
        <p:txBody>
          <a:bodyPr/>
          <a:lstStyle/>
          <a:p>
            <a:r>
              <a:rPr lang="en-US" dirty="0"/>
              <a:t>Wire Positioning System Test Bench (Bauke Robbert Spoelstra, BE-GM-HPA)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20E99E-A558-A8D8-4A8B-D10C83415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315"/>
          </a:xfrm>
        </p:spPr>
        <p:txBody>
          <a:bodyPr/>
          <a:lstStyle/>
          <a:p>
            <a:r>
              <a:rPr lang="en-US" dirty="0"/>
              <a:t>External users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8DA7FFF-5F9F-B214-EE96-5FD74FDF3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5" name="Picture 4" descr="A computer monitor with a white screen&#10;&#10;AI-generated content may be incorrect.">
            <a:extLst>
              <a:ext uri="{FF2B5EF4-FFF2-40B4-BE49-F238E27FC236}">
                <a16:creationId xmlns:a16="http://schemas.microsoft.com/office/drawing/2014/main" id="{E4B493FF-F57C-36FE-70C2-8407DB8C8E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925" t="12214" r="7549" b="17716"/>
          <a:stretch/>
        </p:blipFill>
        <p:spPr>
          <a:xfrm>
            <a:off x="2267320" y="1271589"/>
            <a:ext cx="7657359" cy="481783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F7581-7806-EF8B-F51C-A57B2435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327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762C4C-F7BE-5F02-3A13-EF93C2AB6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5683224" cy="4608512"/>
          </a:xfrm>
        </p:spPr>
        <p:txBody>
          <a:bodyPr/>
          <a:lstStyle/>
          <a:p>
            <a:r>
              <a:rPr lang="en-US" b="0" dirty="0"/>
              <a:t>Following BE-CEM-EDL </a:t>
            </a:r>
            <a:r>
              <a:rPr lang="en-US" b="0" dirty="0" err="1"/>
              <a:t>licences</a:t>
            </a:r>
            <a:r>
              <a:rPr lang="en-US" b="0" dirty="0"/>
              <a:t> guidelines:</a:t>
            </a:r>
          </a:p>
          <a:p>
            <a:pPr lvl="1"/>
            <a:r>
              <a:rPr lang="en-US" dirty="0"/>
              <a:t>LGPL-2.1-or-later is used for source code</a:t>
            </a:r>
          </a:p>
          <a:p>
            <a:pPr lvl="1"/>
            <a:r>
              <a:rPr lang="en-US" dirty="0"/>
              <a:t>CC-BY-SA-4.0 is used for documentation</a:t>
            </a:r>
          </a:p>
          <a:p>
            <a:r>
              <a:rPr lang="en-US" b="0" dirty="0"/>
              <a:t>Allow external users, companies, developers to benefit from the framework</a:t>
            </a:r>
          </a:p>
          <a:p>
            <a:r>
              <a:rPr lang="en-US" b="0" dirty="0"/>
              <a:t>REUSE specification compliant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F123F7-38B7-9E1A-B22D-027924C63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Open-source framework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CB5F7-8887-8187-F394-317B18207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pic>
        <p:nvPicPr>
          <p:cNvPr id="9" name="Picture 8" descr="A colorful triangle logo on a black background&#10;&#10;AI-generated content may be incorrect.">
            <a:extLst>
              <a:ext uri="{FF2B5EF4-FFF2-40B4-BE49-F238E27FC236}">
                <a16:creationId xmlns:a16="http://schemas.microsoft.com/office/drawing/2014/main" id="{1996F2CD-C2AC-1174-4C98-B366B8FCC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986" y="1563413"/>
            <a:ext cx="3849497" cy="40120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7B377-EB07-3B5E-9461-F672ECD5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34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15516-0675-B042-239B-C67EE6715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FCB057-ED45-AE7D-BAA1-78A62818C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868BA8-2ECD-EB64-3099-304742BFE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7E5D7-13EA-6519-4173-C8A97A975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F882EB-7C64-17B2-4AD8-8579146F9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9394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801730-28B8-1134-3646-8CB2083D7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7" y="1563413"/>
            <a:ext cx="5326286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F2F2F"/>
                </a:solidFill>
              </a:rPr>
              <a:t>SamBuCa chassis</a:t>
            </a:r>
          </a:p>
          <a:p>
            <a:r>
              <a:rPr lang="en-GB" sz="1800" b="0" dirty="0">
                <a:solidFill>
                  <a:srgbClr val="2F2F2F"/>
                </a:solidFill>
              </a:rPr>
              <a:t>Invalid BNC reboot wiring</a:t>
            </a:r>
            <a:endParaRPr lang="en-US" sz="1800" b="0" dirty="0">
              <a:solidFill>
                <a:srgbClr val="2F2F2F"/>
              </a:solidFill>
            </a:endParaRPr>
          </a:p>
          <a:p>
            <a:pPr lvl="1"/>
            <a:r>
              <a:rPr lang="en-US" dirty="0">
                <a:solidFill>
                  <a:srgbClr val="2F2F2F"/>
                </a:solidFill>
              </a:rPr>
              <a:t>BNC was wired as GPIO, and sometimes would not work </a:t>
            </a:r>
          </a:p>
          <a:p>
            <a:r>
              <a:rPr lang="en-US" sz="1800" b="0" dirty="0">
                <a:solidFill>
                  <a:srgbClr val="2F2F2F"/>
                </a:solidFill>
              </a:rPr>
              <a:t>Ethernet communication lost after 1-3 months</a:t>
            </a:r>
          </a:p>
          <a:p>
            <a:pPr lvl="1"/>
            <a:r>
              <a:rPr lang="en-US" dirty="0">
                <a:solidFill>
                  <a:srgbClr val="2F2F2F"/>
                </a:solidFill>
              </a:rPr>
              <a:t>With 160 deployed, would mean one/week</a:t>
            </a:r>
          </a:p>
          <a:p>
            <a:endParaRPr lang="en-US" dirty="0">
              <a:solidFill>
                <a:srgbClr val="2F2F2F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64D76E-9AC4-4C4B-F786-1B7F002C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BFC5A-C92B-6504-7B71-0761B524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07B876-75C0-2954-B59E-2B0E00ED4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63C36AD0-323F-D274-99E4-62D9017FE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39335"/>
            <a:ext cx="5465011" cy="40987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ACAD6A-A193-F03C-81F8-2B4F0A1568DE}"/>
              </a:ext>
            </a:extLst>
          </p:cNvPr>
          <p:cNvSpPr txBox="1"/>
          <p:nvPr/>
        </p:nvSpPr>
        <p:spPr>
          <a:xfrm>
            <a:off x="7732018" y="5683971"/>
            <a:ext cx="21929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SamBuCA</a:t>
            </a:r>
            <a:r>
              <a:rPr lang="en-US" dirty="0"/>
              <a:t> test bench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4553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117C0-4955-1638-0B06-DB526E45E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EDBFA9-0BB2-DB99-8381-FE45F1E64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387115"/>
            <a:ext cx="9638221" cy="20418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Motion Front-End</a:t>
            </a:r>
          </a:p>
          <a:p>
            <a:pPr lvl="1"/>
            <a:r>
              <a:rPr lang="en-US" dirty="0"/>
              <a:t>ADC characterization in the climatic chamber</a:t>
            </a:r>
          </a:p>
          <a:p>
            <a:pPr lvl="1"/>
            <a:r>
              <a:rPr lang="en-US" dirty="0"/>
              <a:t>DAC amplifiers thermal characterization</a:t>
            </a:r>
          </a:p>
          <a:p>
            <a:pPr lvl="2"/>
            <a:r>
              <a:rPr lang="en-US" dirty="0"/>
              <a:t>Allowed to use the amplifier design with no changes on the schematic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98EA4-B512-6473-7D53-4E64FB592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64CFD-3F1D-0567-706E-BF3E1CB2A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pic>
        <p:nvPicPr>
          <p:cNvPr id="7" name="Picture 6" descr="A infrared image of a machine&#10;&#10;AI-generated content may be incorrect.">
            <a:extLst>
              <a:ext uri="{FF2B5EF4-FFF2-40B4-BE49-F238E27FC236}">
                <a16:creationId xmlns:a16="http://schemas.microsoft.com/office/drawing/2014/main" id="{73ABBA18-5FB0-C1EF-C4CE-BC983F506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514" y="3157369"/>
            <a:ext cx="3298170" cy="2473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A close-up of a computer equipment&#10;&#10;AI-generated content may be incorrect.">
            <a:extLst>
              <a:ext uri="{FF2B5EF4-FFF2-40B4-BE49-F238E27FC236}">
                <a16:creationId xmlns:a16="http://schemas.microsoft.com/office/drawing/2014/main" id="{34A22B90-553E-1FCB-0C1C-5D9FA8572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313" y="3157369"/>
            <a:ext cx="3298170" cy="2473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76D03-0C80-4893-1934-9CBEE305C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DBDC7-6438-36BE-DC09-FA4729C88120}"/>
              </a:ext>
            </a:extLst>
          </p:cNvPr>
          <p:cNvSpPr txBox="1"/>
          <p:nvPr/>
        </p:nvSpPr>
        <p:spPr>
          <a:xfrm>
            <a:off x="1288237" y="5794615"/>
            <a:ext cx="40010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MFE running underload, thermal image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91B140-FB9A-67EB-BFB4-4A8F548C3657}"/>
              </a:ext>
            </a:extLst>
          </p:cNvPr>
          <p:cNvSpPr txBox="1"/>
          <p:nvPr/>
        </p:nvSpPr>
        <p:spPr>
          <a:xfrm>
            <a:off x="7002314" y="5790226"/>
            <a:ext cx="43601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MFE running underload, visible light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8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EEB28-6FF4-77FF-8BE7-5B8A0513B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A72062-2677-C07D-3715-BAE2504FF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14398"/>
            <a:ext cx="11376024" cy="53008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(PTS)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Software considerations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Production Test Suite Framework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Developing an application</a:t>
            </a:r>
          </a:p>
          <a:p>
            <a:pPr lvl="1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Workflow as end-user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External users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Impact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Goals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Further steps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2F2F2F"/>
                </a:solidFill>
              </a:rPr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6FE6F0-8853-667F-8AFD-C7DFF6BDE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5"/>
          </a:xfrm>
        </p:spPr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2084D-B9C6-720A-1A58-8F7B4A38C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0CAE4F-0709-9E17-563D-5958B1F6C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9383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4686FF-A49F-C834-5834-3E0FCDE9F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Medium to long term goals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8698D-5B3D-B09F-5359-DAB9E3415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BE-CEM TM: Production Test Suite as testing platform</a:t>
            </a:r>
            <a:endParaRPr lang="en-US"/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EFDDF9EF-A3D6-DEFF-D445-CD5A057968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936080"/>
              </p:ext>
            </p:extLst>
          </p:nvPr>
        </p:nvGraphicFramePr>
        <p:xfrm>
          <a:off x="412776" y="156341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27618D-44D9-C300-8D3D-2ACE9FDAA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26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CC5034-CE19-EFB9-D178-66BDE25C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63413"/>
            <a:ext cx="4956178" cy="4608512"/>
          </a:xfrm>
        </p:spPr>
        <p:txBody>
          <a:bodyPr/>
          <a:lstStyle/>
          <a:p>
            <a:r>
              <a:rPr lang="en-US" b="0" dirty="0"/>
              <a:t>Use the framework in all PTS developed in the group</a:t>
            </a:r>
          </a:p>
          <a:p>
            <a:r>
              <a:rPr lang="en-GB" b="0" dirty="0"/>
              <a:t>Get more feedback </a:t>
            </a:r>
            <a:r>
              <a:rPr lang="en-GB" b="0"/>
              <a:t>from stakeholders and users</a:t>
            </a:r>
            <a:endParaRPr lang="en-GB" b="0" dirty="0"/>
          </a:p>
          <a:p>
            <a:pPr lvl="1"/>
            <a:r>
              <a:rPr lang="en-GB" dirty="0"/>
              <a:t>Already meeting an external company during the WR Workshop</a:t>
            </a:r>
          </a:p>
          <a:p>
            <a:r>
              <a:rPr lang="en-GB" b="0" dirty="0"/>
              <a:t>Ensure support to answer questions, maintain the framework itself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B291C3-75B2-CE9E-F1F4-5AC3951AE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steps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B35EF-4E7B-12CB-19A2-05633A016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BD61B5C-246B-D73F-BDB6-980F169FB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954" y="1799394"/>
            <a:ext cx="6410270" cy="3501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74061B-310D-F5FF-3E05-10A56E5B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B85E2C-1107-7DD2-8669-DD6AAA9E6537}"/>
              </a:ext>
            </a:extLst>
          </p:cNvPr>
          <p:cNvSpPr txBox="1"/>
          <p:nvPr/>
        </p:nvSpPr>
        <p:spPr>
          <a:xfrm>
            <a:off x="6926893" y="5660689"/>
            <a:ext cx="35523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Tool to assist writing the config file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75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6EB5F3-F947-0500-DF78-414840A18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573D0-D814-5B13-F5F9-21AF71822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36A7AE-38CD-778F-B90A-9911B4F872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59657" y="3346001"/>
            <a:ext cx="277506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I</a:t>
            </a:r>
            <a:r>
              <a:rPr lang="en-GB" sz="2800" b="1" dirty="0">
                <a:solidFill>
                  <a:schemeClr val="tx2"/>
                </a:solidFill>
              </a:rPr>
              <a:t>SO9000:2015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E217C8-154F-59BD-3680-16BB35B3E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483" y="3760540"/>
            <a:ext cx="7440063" cy="7144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CC4198-CD6E-920E-40E0-3645CA9A47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1613"/>
          <a:stretch/>
        </p:blipFill>
        <p:spPr>
          <a:xfrm>
            <a:off x="3667483" y="2575520"/>
            <a:ext cx="7954485" cy="9733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E49271-C1D1-3AE1-4A95-C84B775F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808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FA273-3B6C-FC7B-5390-B2DFFBE99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1ACE92F-89AA-2FEF-DA15-FC0123178B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979024" y="1274128"/>
            <a:ext cx="8238714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83F5ED-C8C2-E404-CC69-E6997344C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98A55-B5C6-E533-B6E8-FE5E579B6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BE-CEM TM: Production Test Suite as testing platform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E10B64-1645-26C5-D5F4-D38964CD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9249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C2420F-789E-AF6B-DB52-7B6F32042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70127"/>
            <a:ext cx="11376024" cy="356326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What is testing?</a:t>
            </a:r>
          </a:p>
          <a:p>
            <a:r>
              <a:rPr lang="en-GB" i="1" dirty="0"/>
              <a:t>“A systematic process of applying a stimulus to a component, sub-assembly, or final product and measuring and evaluating the corresponding response to determine if it meets specified requirements.”</a:t>
            </a:r>
          </a:p>
          <a:p>
            <a:pPr marL="0" indent="0">
              <a:buNone/>
            </a:pPr>
            <a:r>
              <a:rPr lang="en-GB" dirty="0"/>
              <a:t>Testing allows to:</a:t>
            </a:r>
          </a:p>
          <a:p>
            <a:pPr lvl="1"/>
            <a:r>
              <a:rPr lang="en-GB" dirty="0"/>
              <a:t>Ensure compliance to performance and reliability standards</a:t>
            </a:r>
          </a:p>
          <a:p>
            <a:pPr lvl="1"/>
            <a:r>
              <a:rPr lang="en-GB" dirty="0"/>
              <a:t>Schedule interventions</a:t>
            </a:r>
          </a:p>
          <a:p>
            <a:pPr lvl="1"/>
            <a:r>
              <a:rPr lang="en-GB" dirty="0"/>
              <a:t>Plan preventive and corrective maintenance ahead, by considering failure metrics</a:t>
            </a:r>
          </a:p>
          <a:p>
            <a:pPr lvl="1"/>
            <a:r>
              <a:rPr lang="en-GB" dirty="0"/>
              <a:t>And many </a:t>
            </a:r>
            <a:r>
              <a:rPr lang="en-GB" dirty="0" err="1"/>
              <a:t>many</a:t>
            </a:r>
            <a:r>
              <a:rPr lang="en-GB" dirty="0"/>
              <a:t> more</a:t>
            </a:r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C3BF8A-CD88-48F7-230F-2BDDB78A6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7D2FBB-8729-B17B-02FD-BFA1F5E7E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D7C30C-F873-02E2-F4CD-8583566A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952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ECB7B4-3AEB-482D-DDE4-FD857BC1D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683224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Different testing stages:</a:t>
            </a:r>
          </a:p>
          <a:p>
            <a:pPr lvl="1"/>
            <a:r>
              <a:rPr lang="en-US" dirty="0">
                <a:solidFill>
                  <a:srgbClr val="2F2F2F"/>
                </a:solidFill>
              </a:rPr>
              <a:t>Burn-in</a:t>
            </a:r>
          </a:p>
          <a:p>
            <a:pPr lvl="2"/>
            <a:r>
              <a:rPr lang="en-GB" dirty="0">
                <a:solidFill>
                  <a:srgbClr val="2F2F2F"/>
                </a:solidFill>
              </a:rPr>
              <a:t>Eliminates early-failure units by operating them under stress conditions before deployment</a:t>
            </a:r>
            <a:endParaRPr lang="en-US" dirty="0">
              <a:solidFill>
                <a:srgbClr val="2F2F2F"/>
              </a:solidFill>
            </a:endParaRPr>
          </a:p>
          <a:p>
            <a:pPr lvl="1"/>
            <a:r>
              <a:rPr lang="en-US" dirty="0"/>
              <a:t>Functional testing</a:t>
            </a:r>
          </a:p>
          <a:p>
            <a:pPr lvl="2"/>
            <a:r>
              <a:rPr lang="en-US" dirty="0"/>
              <a:t>Validation of design functionality against specification</a:t>
            </a:r>
          </a:p>
          <a:p>
            <a:pPr lvl="2"/>
            <a:r>
              <a:rPr lang="en-US" dirty="0"/>
              <a:t>Sophisticated instrumentation may be required</a:t>
            </a:r>
          </a:p>
          <a:p>
            <a:pPr lvl="1"/>
            <a:r>
              <a:rPr lang="en-GB" dirty="0"/>
              <a:t>End-of-line testing</a:t>
            </a:r>
          </a:p>
          <a:p>
            <a:pPr lvl="2"/>
            <a:r>
              <a:rPr lang="en-GB" dirty="0"/>
              <a:t>Validation of each unit straight after production</a:t>
            </a:r>
          </a:p>
          <a:p>
            <a:pPr lvl="2"/>
            <a:r>
              <a:rPr lang="en-GB" dirty="0"/>
              <a:t>A manual process description may be required</a:t>
            </a:r>
          </a:p>
          <a:p>
            <a:pPr lvl="1"/>
            <a:r>
              <a:rPr lang="en-GB" dirty="0"/>
              <a:t>Characterization, calibration and referencing</a:t>
            </a:r>
          </a:p>
          <a:p>
            <a:pPr lvl="2"/>
            <a:r>
              <a:rPr lang="en-GB" dirty="0"/>
              <a:t>Transfer function characterization</a:t>
            </a:r>
          </a:p>
          <a:p>
            <a:pPr marL="366712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E4CC37-036D-3FD2-1EA4-0501AF196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0B884-C147-E092-FCA6-E9ABA62C3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9" name="Picture 8" descr="A close-up of a computer&#10;&#10;AI-generated content may be incorrect.">
            <a:extLst>
              <a:ext uri="{FF2B5EF4-FFF2-40B4-BE49-F238E27FC236}">
                <a16:creationId xmlns:a16="http://schemas.microsoft.com/office/drawing/2014/main" id="{5B7A7C8B-CA6B-8EF8-E1E2-6D6CB4CE4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76721" y="1496687"/>
            <a:ext cx="4721780" cy="3541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9AD878-4E87-6520-8038-44CB1CB1C30D}"/>
              </a:ext>
            </a:extLst>
          </p:cNvPr>
          <p:cNvSpPr txBox="1"/>
          <p:nvPr/>
        </p:nvSpPr>
        <p:spPr>
          <a:xfrm>
            <a:off x="7975809" y="5951536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MFEs being tested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2BC2B-8702-6613-735B-1CEE8AF9E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3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9A71E-AA49-7C2C-798E-04BC91183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439335"/>
            <a:ext cx="5683225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Additional Testing stages during development:</a:t>
            </a:r>
          </a:p>
          <a:p>
            <a:r>
              <a:rPr lang="en-US" b="0" dirty="0"/>
              <a:t>Regression testing allows developers to test new software and </a:t>
            </a:r>
            <a:r>
              <a:rPr lang="en-US" b="0" dirty="0" err="1"/>
              <a:t>gateware</a:t>
            </a:r>
            <a:r>
              <a:rPr lang="en-US" b="0" dirty="0"/>
              <a:t> builds</a:t>
            </a:r>
          </a:p>
          <a:p>
            <a:r>
              <a:rPr lang="en-US" b="0" dirty="0"/>
              <a:t>Continuously testing functionalities against specification is a form of regression testing</a:t>
            </a:r>
          </a:p>
          <a:p>
            <a:r>
              <a:rPr lang="en-US" b="0" dirty="0"/>
              <a:t>In software, Continuous Integration is the practice of integrating changes frequently</a:t>
            </a:r>
          </a:p>
          <a:p>
            <a:pPr lvl="1"/>
            <a:r>
              <a:rPr lang="en-US" dirty="0"/>
              <a:t>By integrating HW testing into CI, </a:t>
            </a:r>
            <a:r>
              <a:rPr lang="en-US" dirty="0" err="1"/>
              <a:t>gateware</a:t>
            </a:r>
            <a:r>
              <a:rPr lang="en-US" dirty="0"/>
              <a:t> and software issues may be detected early during development</a:t>
            </a:r>
          </a:p>
          <a:p>
            <a:pPr lvl="1"/>
            <a:r>
              <a:rPr lang="en-US" dirty="0"/>
              <a:t>Allows extending test catalog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555F9A-7BE3-CC52-114C-15DD532B3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8EFFD-1EA9-D8BB-5A4D-001B2DB64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7" name="Picture 6" descr="A diagram of software development&#10;&#10;AI-generated content may be incorrect.">
            <a:extLst>
              <a:ext uri="{FF2B5EF4-FFF2-40B4-BE49-F238E27FC236}">
                <a16:creationId xmlns:a16="http://schemas.microsoft.com/office/drawing/2014/main" id="{F420CFDA-427E-0768-7A9B-F1991720E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8566" y="1702188"/>
            <a:ext cx="4762500" cy="30956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96A752-8A28-0513-A61D-68E4ACC98FE1}"/>
              </a:ext>
            </a:extLst>
          </p:cNvPr>
          <p:cNvSpPr txBox="1"/>
          <p:nvPr/>
        </p:nvSpPr>
        <p:spPr>
          <a:xfrm>
            <a:off x="8180562" y="5060666"/>
            <a:ext cx="265092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"</a:t>
            </a:r>
            <a:r>
              <a:rPr lang="en-GB" sz="1200" dirty="0">
                <a:hlinkClick r:id="rId4"/>
              </a:rPr>
              <a:t>ci-cd-process</a:t>
            </a:r>
            <a:r>
              <a:rPr lang="en-GB" sz="1200" dirty="0"/>
              <a:t>" by </a:t>
            </a:r>
            <a:r>
              <a:rPr lang="en-GB" sz="1200" dirty="0" err="1">
                <a:hlinkClick r:id="rId5"/>
              </a:rPr>
              <a:t>riberagorka</a:t>
            </a:r>
            <a:endParaRPr lang="en-GB" sz="1200" dirty="0"/>
          </a:p>
          <a:p>
            <a:pPr algn="l"/>
            <a:r>
              <a:rPr lang="en-GB" sz="1200" dirty="0"/>
              <a:t> licensed under </a:t>
            </a:r>
            <a:r>
              <a:rPr lang="en-GB" sz="1200" dirty="0">
                <a:hlinkClick r:id="rId6"/>
              </a:rPr>
              <a:t>CC BY-SA 2.0</a:t>
            </a:r>
            <a:r>
              <a:rPr lang="en-GB" sz="12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D60187-44EA-FB3B-510A-0A1C51F5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FDCE36-0DFC-A37A-0033-AC62DF51F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07778"/>
            <a:ext cx="5600612" cy="480881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Lifecycle of Electronics Testing at CERN</a:t>
            </a:r>
          </a:p>
          <a:p>
            <a:pPr marL="0" indent="0">
              <a:buNone/>
            </a:pPr>
            <a:r>
              <a:rPr lang="en-US" dirty="0"/>
              <a:t>Prototyping and Design:</a:t>
            </a:r>
          </a:p>
          <a:p>
            <a:pPr lvl="1"/>
            <a:r>
              <a:rPr lang="en-US" dirty="0"/>
              <a:t>Functional design to validate design against specs</a:t>
            </a:r>
          </a:p>
          <a:p>
            <a:pPr lvl="1"/>
            <a:r>
              <a:rPr lang="en-US" dirty="0"/>
              <a:t>Characterization and calibration to understand the hardware’s transfer function</a:t>
            </a:r>
          </a:p>
          <a:p>
            <a:pPr marL="0" indent="0">
              <a:buNone/>
            </a:pPr>
            <a:r>
              <a:rPr lang="en-US" dirty="0"/>
              <a:t>Production and commissioning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Pre-burn-in to remove early-life failure </a:t>
            </a:r>
          </a:p>
          <a:p>
            <a:pPr lvl="1"/>
            <a:r>
              <a:rPr lang="en-GB" dirty="0"/>
              <a:t>End-of-line testing to validate every unit</a:t>
            </a:r>
          </a:p>
          <a:p>
            <a:pPr marL="0" indent="0">
              <a:buNone/>
            </a:pPr>
            <a:r>
              <a:rPr lang="en-GB" dirty="0"/>
              <a:t>Operation and maintenance:</a:t>
            </a:r>
          </a:p>
          <a:p>
            <a:pPr lvl="1"/>
            <a:r>
              <a:rPr lang="en-GB" dirty="0"/>
              <a:t>Better scheduling interventions and planning preventive/corrective maintenance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8A53E9-B312-D135-BCA7-0B0A9DD06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8071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F36D5DA-10F2-74AE-7A0E-158E59F3D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BE-CEM TM: Production Test Suite as testing platform</a:t>
            </a:r>
          </a:p>
        </p:txBody>
      </p:sp>
      <p:pic>
        <p:nvPicPr>
          <p:cNvPr id="14" name="Picture 13" descr="A diagram of a failure rate&#10;&#10;AI-generated content may be incorrect.">
            <a:extLst>
              <a:ext uri="{FF2B5EF4-FFF2-40B4-BE49-F238E27FC236}">
                <a16:creationId xmlns:a16="http://schemas.microsoft.com/office/drawing/2014/main" id="{22DF2454-E9C1-76F1-61CF-DF08DBD13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20875"/>
            <a:ext cx="5357539" cy="3783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2C58FDD-8639-66F5-1B24-C4BBD69593E4}"/>
              </a:ext>
            </a:extLst>
          </p:cNvPr>
          <p:cNvSpPr txBox="1"/>
          <p:nvPr/>
        </p:nvSpPr>
        <p:spPr>
          <a:xfrm>
            <a:off x="7434658" y="5742183"/>
            <a:ext cx="26802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WikiMedia</a:t>
            </a:r>
            <a:r>
              <a:rPr lang="en-US" dirty="0"/>
              <a:t>, Public Domain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E2F0F-483E-5F6A-4983-AE84387E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15382</TotalTime>
  <Words>2971</Words>
  <Application>Microsoft Office PowerPoint</Application>
  <PresentationFormat>Widescreen</PresentationFormat>
  <Paragraphs>572</Paragraphs>
  <Slides>51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Arial</vt:lpstr>
      <vt:lpstr>Calibri</vt:lpstr>
      <vt:lpstr>Office Theme</vt:lpstr>
      <vt:lpstr>Production Test Suite as testing platform</vt:lpstr>
      <vt:lpstr>Table of contents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Table of contents</vt:lpstr>
      <vt:lpstr>Production Test Suite</vt:lpstr>
      <vt:lpstr>Production Test Suite</vt:lpstr>
      <vt:lpstr>Production Test Suite</vt:lpstr>
      <vt:lpstr>Production Test Suite</vt:lpstr>
      <vt:lpstr>Production Test Suite</vt:lpstr>
      <vt:lpstr>Production Test Suite: software considerations</vt:lpstr>
      <vt:lpstr>PTS SW considerations: Pytest</vt:lpstr>
      <vt:lpstr>PTS SW considerations: Robot Framework</vt:lpstr>
      <vt:lpstr>PTS SW considerations: Commercial options</vt:lpstr>
      <vt:lpstr>PTS SW considerations: summary</vt:lpstr>
      <vt:lpstr>Production Test Suites considerations</vt:lpstr>
      <vt:lpstr>Table of contents</vt:lpstr>
      <vt:lpstr>Production Test Suite Framework</vt:lpstr>
      <vt:lpstr>PTS Framework GUI</vt:lpstr>
      <vt:lpstr>PTS Framework architecture</vt:lpstr>
      <vt:lpstr>PTS Framework architecture</vt:lpstr>
      <vt:lpstr>PTS Framework architecture</vt:lpstr>
      <vt:lpstr>PTS Framework reporting</vt:lpstr>
      <vt:lpstr>PTS Framework reporting</vt:lpstr>
      <vt:lpstr>Table of contents</vt:lpstr>
      <vt:lpstr>Developing an application</vt:lpstr>
      <vt:lpstr>Workflow as end-user</vt:lpstr>
      <vt:lpstr>Workflow as end-user</vt:lpstr>
      <vt:lpstr>Workflow as end-user</vt:lpstr>
      <vt:lpstr>Workflow as end-user</vt:lpstr>
      <vt:lpstr>Workflow as end-user</vt:lpstr>
      <vt:lpstr>Workflow as end-user</vt:lpstr>
      <vt:lpstr>Table of contents</vt:lpstr>
      <vt:lpstr>External users</vt:lpstr>
      <vt:lpstr>External users</vt:lpstr>
      <vt:lpstr>External users</vt:lpstr>
      <vt:lpstr>Open-source framework</vt:lpstr>
      <vt:lpstr>Table of contents</vt:lpstr>
      <vt:lpstr>Impact</vt:lpstr>
      <vt:lpstr>Impact</vt:lpstr>
      <vt:lpstr>Table of contents</vt:lpstr>
      <vt:lpstr>Medium to long term goals</vt:lpstr>
      <vt:lpstr>Further steps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Peter Sollander</dc:creator>
  <cp:lastModifiedBy>Alvaro Martinez Landete</cp:lastModifiedBy>
  <cp:revision>393</cp:revision>
  <cp:lastPrinted>2025-06-20T08:47:55Z</cp:lastPrinted>
  <dcterms:created xsi:type="dcterms:W3CDTF">2021-01-06T15:04:58Z</dcterms:created>
  <dcterms:modified xsi:type="dcterms:W3CDTF">2025-06-25T06:31:19Z</dcterms:modified>
</cp:coreProperties>
</file>