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1"/>
  </p:notesMasterIdLst>
  <p:handoutMasterIdLst>
    <p:handoutMasterId r:id="rId22"/>
  </p:handoutMasterIdLst>
  <p:sldIdLst>
    <p:sldId id="497" r:id="rId5"/>
    <p:sldId id="2434" r:id="rId6"/>
    <p:sldId id="2435" r:id="rId7"/>
    <p:sldId id="2444" r:id="rId8"/>
    <p:sldId id="2438" r:id="rId9"/>
    <p:sldId id="2439" r:id="rId10"/>
    <p:sldId id="2443" r:id="rId11"/>
    <p:sldId id="2440" r:id="rId12"/>
    <p:sldId id="2441" r:id="rId13"/>
    <p:sldId id="2445" r:id="rId14"/>
    <p:sldId id="2447" r:id="rId15"/>
    <p:sldId id="2449" r:id="rId16"/>
    <p:sldId id="2448" r:id="rId17"/>
    <p:sldId id="366" r:id="rId18"/>
    <p:sldId id="2446" r:id="rId19"/>
    <p:sldId id="1875" r:id="rId20"/>
  </p:sldIdLst>
  <p:sldSz cx="12192000" cy="6858000"/>
  <p:notesSz cx="7104063" cy="10234613"/>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2B2B2"/>
    <a:srgbClr val="00FF00"/>
    <a:srgbClr val="CCCC00"/>
    <a:srgbClr val="FFFFFF"/>
    <a:srgbClr val="64BCD9"/>
    <a:srgbClr val="E0F2F7"/>
    <a:srgbClr val="00B050"/>
    <a:srgbClr val="3333FF"/>
    <a:srgbClr val="99FF66"/>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559" autoAdjust="0"/>
    <p:restoredTop sz="87055" autoAdjust="0"/>
  </p:normalViewPr>
  <p:slideViewPr>
    <p:cSldViewPr snapToObjects="1" showGuides="1">
      <p:cViewPr varScale="1">
        <p:scale>
          <a:sx n="72" d="100"/>
          <a:sy n="72" d="100"/>
        </p:scale>
        <p:origin x="1354" y="43"/>
      </p:cViewPr>
      <p:guideLst>
        <p:guide orient="horz" pos="408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00" d="100"/>
        <a:sy n="2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78427" cy="511731"/>
          </a:xfrm>
          <a:prstGeom prst="rect">
            <a:avLst/>
          </a:prstGeom>
        </p:spPr>
        <p:txBody>
          <a:bodyPr vert="horz" lIns="99075" tIns="49538" rIns="99075" bIns="49538" rtlCol="0"/>
          <a:lstStyle>
            <a:lvl1pPr algn="l">
              <a:defRPr sz="1300"/>
            </a:lvl1pPr>
          </a:lstStyle>
          <a:p>
            <a:endParaRPr lang="fr-FR"/>
          </a:p>
        </p:txBody>
      </p:sp>
      <p:sp>
        <p:nvSpPr>
          <p:cNvPr id="3" name="Espace réservé de la date 2"/>
          <p:cNvSpPr>
            <a:spLocks noGrp="1"/>
          </p:cNvSpPr>
          <p:nvPr>
            <p:ph type="dt" sz="quarter" idx="1"/>
          </p:nvPr>
        </p:nvSpPr>
        <p:spPr>
          <a:xfrm>
            <a:off x="4023992" y="0"/>
            <a:ext cx="3078427" cy="511731"/>
          </a:xfrm>
          <a:prstGeom prst="rect">
            <a:avLst/>
          </a:prstGeom>
        </p:spPr>
        <p:txBody>
          <a:bodyPr vert="horz" lIns="99075" tIns="49538" rIns="99075" bIns="49538" rtlCol="0"/>
          <a:lstStyle>
            <a:lvl1pPr algn="r">
              <a:defRPr sz="1300"/>
            </a:lvl1pPr>
          </a:lstStyle>
          <a:p>
            <a:fld id="{B3F5CDDF-3246-6843-A314-FDDEB3F3DF8E}" type="datetimeFigureOut">
              <a:rPr lang="fr-FR" smtClean="0"/>
              <a:pPr/>
              <a:t>10/06/2025</a:t>
            </a:fld>
            <a:endParaRPr lang="fr-FR"/>
          </a:p>
        </p:txBody>
      </p:sp>
      <p:sp>
        <p:nvSpPr>
          <p:cNvPr id="4" name="Espace réservé du pied de page 3"/>
          <p:cNvSpPr>
            <a:spLocks noGrp="1"/>
          </p:cNvSpPr>
          <p:nvPr>
            <p:ph type="ftr" sz="quarter" idx="2"/>
          </p:nvPr>
        </p:nvSpPr>
        <p:spPr>
          <a:xfrm>
            <a:off x="0" y="9721106"/>
            <a:ext cx="3078427" cy="511731"/>
          </a:xfrm>
          <a:prstGeom prst="rect">
            <a:avLst/>
          </a:prstGeom>
        </p:spPr>
        <p:txBody>
          <a:bodyPr vert="horz" lIns="99075" tIns="49538" rIns="99075" bIns="49538" rtlCol="0" anchor="b"/>
          <a:lstStyle>
            <a:lvl1pPr algn="l">
              <a:defRPr sz="1300"/>
            </a:lvl1pPr>
          </a:lstStyle>
          <a:p>
            <a:endParaRPr lang="fr-FR"/>
          </a:p>
        </p:txBody>
      </p:sp>
      <p:sp>
        <p:nvSpPr>
          <p:cNvPr id="5" name="Espace réservé du numéro de diapositive 4"/>
          <p:cNvSpPr>
            <a:spLocks noGrp="1"/>
          </p:cNvSpPr>
          <p:nvPr>
            <p:ph type="sldNum" sz="quarter" idx="3"/>
          </p:nvPr>
        </p:nvSpPr>
        <p:spPr>
          <a:xfrm>
            <a:off x="4023992" y="9721106"/>
            <a:ext cx="3078427" cy="511731"/>
          </a:xfrm>
          <a:prstGeom prst="rect">
            <a:avLst/>
          </a:prstGeom>
        </p:spPr>
        <p:txBody>
          <a:bodyPr vert="horz" lIns="99075" tIns="49538" rIns="99075" bIns="49538" rtlCol="0" anchor="b"/>
          <a:lstStyle>
            <a:lvl1pPr algn="r">
              <a:defRPr sz="1300"/>
            </a:lvl1pPr>
          </a:lstStyle>
          <a:p>
            <a:fld id="{5C405983-79D5-E84D-A19B-6B5F52179104}" type="slidenum">
              <a:rPr lang="fr-FR" smtClean="0"/>
              <a:pPr/>
              <a:t>‹N›</a:t>
            </a:fld>
            <a:endParaRPr lang="fr-FR"/>
          </a:p>
        </p:txBody>
      </p:sp>
    </p:spTree>
    <p:extLst>
      <p:ext uri="{BB962C8B-B14F-4D97-AF65-F5344CB8AC3E}">
        <p14:creationId xmlns:p14="http://schemas.microsoft.com/office/powerpoint/2010/main" val="3802729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78427" cy="511731"/>
          </a:xfrm>
          <a:prstGeom prst="rect">
            <a:avLst/>
          </a:prstGeom>
        </p:spPr>
        <p:txBody>
          <a:bodyPr vert="horz" lIns="99075" tIns="49538" rIns="99075" bIns="49538" rtlCol="0"/>
          <a:lstStyle>
            <a:lvl1pPr algn="l">
              <a:defRPr sz="1300"/>
            </a:lvl1pPr>
          </a:lstStyle>
          <a:p>
            <a:endParaRPr lang="fr-FR"/>
          </a:p>
        </p:txBody>
      </p:sp>
      <p:sp>
        <p:nvSpPr>
          <p:cNvPr id="3" name="Espace réservé de la date 2"/>
          <p:cNvSpPr>
            <a:spLocks noGrp="1"/>
          </p:cNvSpPr>
          <p:nvPr>
            <p:ph type="dt" idx="1"/>
          </p:nvPr>
        </p:nvSpPr>
        <p:spPr>
          <a:xfrm>
            <a:off x="4023992" y="0"/>
            <a:ext cx="3078427" cy="511731"/>
          </a:xfrm>
          <a:prstGeom prst="rect">
            <a:avLst/>
          </a:prstGeom>
        </p:spPr>
        <p:txBody>
          <a:bodyPr vert="horz" lIns="99075" tIns="49538" rIns="99075" bIns="49538" rtlCol="0"/>
          <a:lstStyle>
            <a:lvl1pPr algn="r">
              <a:defRPr sz="1300"/>
            </a:lvl1pPr>
          </a:lstStyle>
          <a:p>
            <a:fld id="{781D8F6D-3354-BF4D-834B-467E3215D30A}" type="datetimeFigureOut">
              <a:rPr lang="fr-FR" smtClean="0"/>
              <a:pPr/>
              <a:t>06/06/2025</a:t>
            </a:fld>
            <a:endParaRPr lang="fr-FR"/>
          </a:p>
        </p:txBody>
      </p:sp>
      <p:sp>
        <p:nvSpPr>
          <p:cNvPr id="4" name="Espace réservé de l'image des diapositives 3"/>
          <p:cNvSpPr>
            <a:spLocks noGrp="1" noRot="1" noChangeAspect="1"/>
          </p:cNvSpPr>
          <p:nvPr>
            <p:ph type="sldImg" idx="2"/>
          </p:nvPr>
        </p:nvSpPr>
        <p:spPr>
          <a:xfrm>
            <a:off x="142875" y="768350"/>
            <a:ext cx="6818313" cy="3836988"/>
          </a:xfrm>
          <a:prstGeom prst="rect">
            <a:avLst/>
          </a:prstGeom>
          <a:noFill/>
          <a:ln w="12700">
            <a:solidFill>
              <a:prstClr val="black"/>
            </a:solidFill>
          </a:ln>
        </p:spPr>
        <p:txBody>
          <a:bodyPr vert="horz" lIns="99075" tIns="49538" rIns="99075" bIns="49538" rtlCol="0" anchor="ctr"/>
          <a:lstStyle/>
          <a:p>
            <a:endParaRPr lang="fr-FR"/>
          </a:p>
        </p:txBody>
      </p:sp>
      <p:sp>
        <p:nvSpPr>
          <p:cNvPr id="5" name="Espace réservé des commentaires 4"/>
          <p:cNvSpPr>
            <a:spLocks noGrp="1"/>
          </p:cNvSpPr>
          <p:nvPr>
            <p:ph type="body" sz="quarter" idx="3"/>
          </p:nvPr>
        </p:nvSpPr>
        <p:spPr>
          <a:xfrm>
            <a:off x="710407" y="4861441"/>
            <a:ext cx="5683250" cy="4605576"/>
          </a:xfrm>
          <a:prstGeom prst="rect">
            <a:avLst/>
          </a:prstGeom>
        </p:spPr>
        <p:txBody>
          <a:bodyPr vert="horz" lIns="99075" tIns="49538" rIns="99075" bIns="49538"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721106"/>
            <a:ext cx="3078427" cy="511731"/>
          </a:xfrm>
          <a:prstGeom prst="rect">
            <a:avLst/>
          </a:prstGeom>
        </p:spPr>
        <p:txBody>
          <a:bodyPr vert="horz" lIns="99075" tIns="49538" rIns="99075" bIns="49538" rtlCol="0" anchor="b"/>
          <a:lstStyle>
            <a:lvl1pPr algn="l">
              <a:defRPr sz="1300"/>
            </a:lvl1pPr>
          </a:lstStyle>
          <a:p>
            <a:endParaRPr lang="fr-FR"/>
          </a:p>
        </p:txBody>
      </p:sp>
      <p:sp>
        <p:nvSpPr>
          <p:cNvPr id="7" name="Espace réservé du numéro de diapositive 6"/>
          <p:cNvSpPr>
            <a:spLocks noGrp="1"/>
          </p:cNvSpPr>
          <p:nvPr>
            <p:ph type="sldNum" sz="quarter" idx="5"/>
          </p:nvPr>
        </p:nvSpPr>
        <p:spPr>
          <a:xfrm>
            <a:off x="4023992" y="9721106"/>
            <a:ext cx="3078427" cy="511731"/>
          </a:xfrm>
          <a:prstGeom prst="rect">
            <a:avLst/>
          </a:prstGeom>
        </p:spPr>
        <p:txBody>
          <a:bodyPr vert="horz" lIns="99075" tIns="49538" rIns="99075" bIns="49538" rtlCol="0" anchor="b"/>
          <a:lstStyle>
            <a:lvl1pPr algn="r">
              <a:defRPr sz="1300"/>
            </a:lvl1pPr>
          </a:lstStyle>
          <a:p>
            <a:fld id="{624B141A-D04E-DD49-88DC-EFA90428BA41}" type="slidenum">
              <a:rPr lang="fr-FR" smtClean="0"/>
              <a:pPr/>
              <a:t>‹N›</a:t>
            </a:fld>
            <a:endParaRPr lang="fr-FR"/>
          </a:p>
        </p:txBody>
      </p:sp>
    </p:spTree>
    <p:extLst>
      <p:ext uri="{BB962C8B-B14F-4D97-AF65-F5344CB8AC3E}">
        <p14:creationId xmlns:p14="http://schemas.microsoft.com/office/powerpoint/2010/main" val="6832168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D9BEF37-0BAC-444B-B536-67B6A6A4583E}" type="slidenum">
              <a:rPr lang="en-US"/>
              <a:pPr/>
              <a:t>14</a:t>
            </a:fld>
            <a:endParaRPr lang="en-US"/>
          </a:p>
        </p:txBody>
      </p:sp>
      <p:sp>
        <p:nvSpPr>
          <p:cNvPr id="632834" name="Rectangle 2"/>
          <p:cNvSpPr>
            <a:spLocks noGrp="1" noRot="1" noChangeAspect="1" noChangeArrowheads="1" noTextEdit="1"/>
          </p:cNvSpPr>
          <p:nvPr>
            <p:ph type="sldImg"/>
          </p:nvPr>
        </p:nvSpPr>
        <p:spPr bwMode="auto">
          <a:xfrm>
            <a:off x="381000" y="685800"/>
            <a:ext cx="6096000" cy="3429000"/>
          </a:xfrm>
          <a:prstGeom prst="rect">
            <a:avLst/>
          </a:prstGeom>
          <a:solidFill>
            <a:srgbClr val="FFFFFF"/>
          </a:solidFill>
          <a:ln>
            <a:solidFill>
              <a:srgbClr val="000000"/>
            </a:solidFill>
            <a:miter lim="800000"/>
            <a:headEnd/>
            <a:tailEnd/>
          </a:ln>
        </p:spPr>
      </p:sp>
      <p:sp>
        <p:nvSpPr>
          <p:cNvPr id="632835" name="Rectangle 3"/>
          <p:cNvSpPr>
            <a:spLocks noGrp="1" noChangeArrowheads="1"/>
          </p:cNvSpPr>
          <p:nvPr>
            <p:ph type="body" idx="1"/>
          </p:nvPr>
        </p:nvSpPr>
        <p:spPr bwMode="auto">
          <a:xfrm>
            <a:off x="913652" y="4342778"/>
            <a:ext cx="5030698" cy="4115752"/>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828800" y="2819400"/>
            <a:ext cx="9600000" cy="1800000"/>
          </a:xfrm>
        </p:spPr>
        <p:txBody>
          <a:bodyPr lIns="0" tIns="0" rIns="0" bIns="0" anchor="t" anchorCtr="0">
            <a:noAutofit/>
          </a:bodyPr>
          <a:lstStyle>
            <a:lvl1pPr algn="l">
              <a:defRPr sz="2800" b="1" baseline="0">
                <a:solidFill>
                  <a:schemeClr val="accent5"/>
                </a:solidFill>
              </a:defRPr>
            </a:lvl1pPr>
          </a:lstStyle>
          <a:p>
            <a:r>
              <a:rPr lang="en-GB" noProof="0" dirty="0"/>
              <a:t>Presentation title - line 1 - Arial 30pt - bold </a:t>
            </a:r>
            <a:r>
              <a:rPr lang="en-GB" noProof="0" dirty="0" err="1"/>
              <a:t>HiLumi</a:t>
            </a:r>
            <a:r>
              <a:rPr lang="en-GB" noProof="0" dirty="0"/>
              <a:t> dark grey - line 2</a:t>
            </a:r>
            <a:br>
              <a:rPr lang="en-GB" noProof="0" dirty="0"/>
            </a:br>
            <a:r>
              <a:rPr lang="en-GB" noProof="0" dirty="0"/>
              <a:t>line 3</a:t>
            </a:r>
            <a:br>
              <a:rPr lang="en-GB" noProof="0" dirty="0"/>
            </a:br>
            <a:r>
              <a:rPr lang="en-GB" noProof="0" dirty="0"/>
              <a:t>line 4   </a:t>
            </a:r>
          </a:p>
        </p:txBody>
      </p:sp>
      <p:sp>
        <p:nvSpPr>
          <p:cNvPr id="3" name="Sous-titre 2"/>
          <p:cNvSpPr>
            <a:spLocks noGrp="1"/>
          </p:cNvSpPr>
          <p:nvPr>
            <p:ph type="subTitle" idx="1" hasCustomPrompt="1"/>
          </p:nvPr>
        </p:nvSpPr>
        <p:spPr>
          <a:xfrm>
            <a:off x="1828800" y="4800600"/>
            <a:ext cx="864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828800" y="6356350"/>
            <a:ext cx="8412000" cy="360000"/>
          </a:xfrm>
        </p:spPr>
        <p:txBody>
          <a:bodyPr lIns="0" tIns="0" rIns="0" bIns="0" anchor="b" anchorCtr="0"/>
          <a:lstStyle>
            <a:lvl1pPr algn="r">
              <a:defRPr>
                <a:solidFill>
                  <a:schemeClr val="accent1"/>
                </a:solidFill>
              </a:defRPr>
            </a:lvl1pPr>
          </a:lstStyle>
          <a:p>
            <a:r>
              <a:rPr lang="es-ES" dirty="0"/>
              <a:t>Susana Izquierdo Bermudez</a:t>
            </a:r>
            <a:endParaRPr lang="en-GB" noProof="0" dirty="0"/>
          </a:p>
        </p:txBody>
      </p:sp>
      <p:sp>
        <p:nvSpPr>
          <p:cNvPr id="6" name="Espace réservé du numéro de diapositive 5"/>
          <p:cNvSpPr>
            <a:spLocks noGrp="1"/>
          </p:cNvSpPr>
          <p:nvPr>
            <p:ph type="sldNum" sz="quarter" idx="12"/>
          </p:nvPr>
        </p:nvSpPr>
        <p:spPr>
          <a:xfrm>
            <a:off x="11582400" y="6356350"/>
            <a:ext cx="48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‹N›</a:t>
            </a:fld>
            <a:endParaRPr lang="fr-FR" dirty="0"/>
          </a:p>
        </p:txBody>
      </p:sp>
      <p:pic>
        <p:nvPicPr>
          <p:cNvPr id="12" name="Image 11" descr="HLU-logoN-title.png"/>
          <p:cNvPicPr>
            <a:picLocks noChangeAspect="1"/>
          </p:cNvPicPr>
          <p:nvPr userDrawn="1"/>
        </p:nvPicPr>
        <p:blipFill>
          <a:blip r:embed="rId3"/>
          <a:stretch>
            <a:fillRect/>
          </a:stretch>
        </p:blipFill>
        <p:spPr>
          <a:xfrm>
            <a:off x="1828800" y="673710"/>
            <a:ext cx="3907160" cy="1534388"/>
          </a:xfrm>
          <a:prstGeom prst="rect">
            <a:avLst/>
          </a:prstGeom>
        </p:spPr>
      </p:pic>
      <p:sp>
        <p:nvSpPr>
          <p:cNvPr id="15" name="Espace réservé du texte 14"/>
          <p:cNvSpPr>
            <a:spLocks noGrp="1"/>
          </p:cNvSpPr>
          <p:nvPr>
            <p:ph type="body" sz="quarter" idx="14" hasCustomPrompt="1"/>
          </p:nvPr>
        </p:nvSpPr>
        <p:spPr>
          <a:xfrm>
            <a:off x="1828800" y="5899150"/>
            <a:ext cx="864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609600" y="6071400"/>
            <a:ext cx="6096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7" name="Image 4" descr="CERN-logo_outline.jpg"/>
          <p:cNvPicPr>
            <a:picLocks noChangeAspect="1"/>
          </p:cNvPicPr>
          <p:nvPr userDrawn="1"/>
        </p:nvPicPr>
        <p:blipFill>
          <a:blip r:embed="rId4"/>
          <a:stretch>
            <a:fillRect/>
          </a:stretch>
        </p:blipFill>
        <p:spPr>
          <a:xfrm>
            <a:off x="502920" y="5946775"/>
            <a:ext cx="81788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816000" y="1219201"/>
            <a:ext cx="10560000" cy="4906963"/>
          </a:xfrm>
        </p:spPr>
        <p:txBody>
          <a:bodyPr lIns="0" tIns="0" rIns="0" bIns="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2512988" y="6356350"/>
            <a:ext cx="8836000" cy="441319"/>
          </a:xfrm>
        </p:spPr>
        <p:txBody>
          <a:bodyPr/>
          <a:lstStyle>
            <a:lvl1pPr algn="r">
              <a:defRPr/>
            </a:lvl1pPr>
          </a:lstStyle>
          <a:p>
            <a:r>
              <a:rPr lang="es-ES" dirty="0"/>
              <a:t>Susana Izquierdo Bermudez</a:t>
            </a:r>
            <a:endParaRPr lang="en-GB" dirty="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‹N›</a:t>
            </a:fld>
            <a:endParaRPr lang="fr-F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02132" y="6247562"/>
            <a:ext cx="577444" cy="577444"/>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090405"/>
            <a:ext cx="1645563" cy="76759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609600" y="1215232"/>
            <a:ext cx="5386917"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609600" y="2057400"/>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6193368" y="1215232"/>
            <a:ext cx="5389033"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6193368" y="2057400"/>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2540000" y="6356350"/>
            <a:ext cx="8836000" cy="360000"/>
          </a:xfrm>
        </p:spPr>
        <p:txBody>
          <a:bodyPr/>
          <a:lstStyle/>
          <a:p>
            <a:r>
              <a:rPr lang="es-ES" dirty="0"/>
              <a:t>Susana Izquierdo Bermudez</a:t>
            </a:r>
            <a:endParaRPr lang="en-GB" noProof="0" dirty="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‹N›</a:t>
            </a:fld>
            <a:endParaRPr lang="fr-FR"/>
          </a:p>
        </p:txBody>
      </p:sp>
      <p:grpSp>
        <p:nvGrpSpPr>
          <p:cNvPr id="11" name="Grouper 10"/>
          <p:cNvGrpSpPr/>
          <p:nvPr userDrawn="1"/>
        </p:nvGrpSpPr>
        <p:grpSpPr>
          <a:xfrm>
            <a:off x="1920000" y="6300000"/>
            <a:ext cx="6096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5" descr="CERN-logo_outline.jpg"/>
          <p:cNvPicPr>
            <a:picLocks noChangeAspect="1"/>
          </p:cNvPicPr>
          <p:nvPr userDrawn="1"/>
        </p:nvPicPr>
        <p:blipFill>
          <a:blip r:embed="rId2"/>
          <a:stretch>
            <a:fillRect/>
          </a:stretch>
        </p:blipFill>
        <p:spPr>
          <a:xfrm>
            <a:off x="1896001" y="6282000"/>
            <a:ext cx="658913" cy="486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2540000" y="6356350"/>
            <a:ext cx="8836000" cy="360000"/>
          </a:xfrm>
        </p:spPr>
        <p:txBody>
          <a:bodyPr/>
          <a:lstStyle/>
          <a:p>
            <a:r>
              <a:rPr lang="es-ES" dirty="0"/>
              <a:t>Susana Izquierdo Bermudez</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‹N›</a:t>
            </a:fld>
            <a:endParaRPr lang="fr-FR"/>
          </a:p>
        </p:txBody>
      </p:sp>
      <p:grpSp>
        <p:nvGrpSpPr>
          <p:cNvPr id="7" name="Grouper 6"/>
          <p:cNvGrpSpPr/>
          <p:nvPr userDrawn="1"/>
        </p:nvGrpSpPr>
        <p:grpSpPr>
          <a:xfrm>
            <a:off x="1920000" y="6300000"/>
            <a:ext cx="6096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0" name="Image 5" descr="CERN-logo_outline.jpg"/>
          <p:cNvPicPr>
            <a:picLocks noChangeAspect="1"/>
          </p:cNvPicPr>
          <p:nvPr userDrawn="1"/>
        </p:nvPicPr>
        <p:blipFill>
          <a:blip r:embed="rId2"/>
          <a:stretch>
            <a:fillRect/>
          </a:stretch>
        </p:blipFill>
        <p:spPr>
          <a:xfrm>
            <a:off x="1896001" y="6282000"/>
            <a:ext cx="658913" cy="486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BFDCA1C4-9514-7B4F-976F-D92F7E296653}" type="slidenum">
              <a:rPr lang="fr-FR" smtClean="0"/>
              <a:pPr/>
              <a:t>‹N›</a:t>
            </a:fld>
            <a:endParaRPr lang="fr-FR"/>
          </a:p>
        </p:txBody>
      </p:sp>
      <p:grpSp>
        <p:nvGrpSpPr>
          <p:cNvPr id="6" name="Grouper 5"/>
          <p:cNvGrpSpPr/>
          <p:nvPr userDrawn="1"/>
        </p:nvGrpSpPr>
        <p:grpSpPr>
          <a:xfrm>
            <a:off x="1920000" y="6300000"/>
            <a:ext cx="6096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9" name="Image 5" descr="CERN-logo_outline.jpg"/>
          <p:cNvPicPr>
            <a:picLocks noChangeAspect="1"/>
          </p:cNvPicPr>
          <p:nvPr userDrawn="1"/>
        </p:nvPicPr>
        <p:blipFill>
          <a:blip r:embed="rId2"/>
          <a:stretch>
            <a:fillRect/>
          </a:stretch>
        </p:blipFill>
        <p:spPr>
          <a:xfrm>
            <a:off x="1896001" y="6282000"/>
            <a:ext cx="658913" cy="486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816000" y="457200"/>
            <a:ext cx="1056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816000" y="5105400"/>
            <a:ext cx="1056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‹N›</a:t>
            </a:fld>
            <a:endParaRPr lang="fr-FR"/>
          </a:p>
        </p:txBody>
      </p:sp>
      <p:sp>
        <p:nvSpPr>
          <p:cNvPr id="9" name="Espace réservé du contenu 8"/>
          <p:cNvSpPr>
            <a:spLocks noGrp="1"/>
          </p:cNvSpPr>
          <p:nvPr>
            <p:ph sz="quarter" idx="14" hasCustomPrompt="1"/>
          </p:nvPr>
        </p:nvSpPr>
        <p:spPr>
          <a:xfrm>
            <a:off x="818067" y="4648200"/>
            <a:ext cx="10557933" cy="381000"/>
          </a:xfrm>
        </p:spPr>
        <p:txBody>
          <a:bodyPr/>
          <a:lstStyle>
            <a:lvl1pPr>
              <a:buFontTx/>
              <a:buNone/>
              <a:defRPr sz="1800">
                <a:solidFill>
                  <a:schemeClr val="bg2"/>
                </a:solidFill>
              </a:defRPr>
            </a:lvl1pPr>
          </a:lstStyle>
          <a:p>
            <a:pPr lvl="0"/>
            <a:r>
              <a:rPr lang="en-GB" dirty="0"/>
              <a:t>Image title</a:t>
            </a:r>
          </a:p>
        </p:txBody>
      </p:sp>
      <p:grpSp>
        <p:nvGrpSpPr>
          <p:cNvPr id="10" name="Grouper 9"/>
          <p:cNvGrpSpPr/>
          <p:nvPr userDrawn="1"/>
        </p:nvGrpSpPr>
        <p:grpSpPr>
          <a:xfrm>
            <a:off x="1920000" y="6300000"/>
            <a:ext cx="6096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896001" y="6282000"/>
            <a:ext cx="658913" cy="486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802400" y="2709000"/>
            <a:ext cx="8587200" cy="1634400"/>
          </a:xfrm>
        </p:spPr>
        <p:txBody>
          <a:bodyPr/>
          <a:lstStyle>
            <a:lvl1pPr>
              <a:defRPr b="1" i="1">
                <a:solidFill>
                  <a:schemeClr val="tx2"/>
                </a:solidFill>
              </a:defRPr>
            </a:lvl1pPr>
          </a:lstStyle>
          <a:p>
            <a:r>
              <a:rPr lang="en-GB" noProof="0"/>
              <a:t>Thank you message....</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‹N›</a:t>
            </a:fld>
            <a:endParaRPr lang="fr-FR" dirty="0"/>
          </a:p>
        </p:txBody>
      </p:sp>
      <p:pic>
        <p:nvPicPr>
          <p:cNvPr id="12" name="Image 11" descr="HLU-logoN-title.png"/>
          <p:cNvPicPr>
            <a:picLocks noChangeAspect="1"/>
          </p:cNvPicPr>
          <p:nvPr userDrawn="1"/>
        </p:nvPicPr>
        <p:blipFill>
          <a:blip r:embed="rId3"/>
          <a:stretch>
            <a:fillRect/>
          </a:stretch>
        </p:blipFill>
        <p:spPr>
          <a:xfrm>
            <a:off x="1828800" y="673710"/>
            <a:ext cx="5047152" cy="1534388"/>
          </a:xfrm>
          <a:prstGeom prst="rect">
            <a:avLst/>
          </a:prstGeom>
        </p:spPr>
      </p:pic>
      <p:sp>
        <p:nvSpPr>
          <p:cNvPr id="8" name="Espace réservé du texte 7"/>
          <p:cNvSpPr>
            <a:spLocks noGrp="1"/>
          </p:cNvSpPr>
          <p:nvPr>
            <p:ph type="body" sz="quarter" idx="14" hasCustomPrompt="1"/>
          </p:nvPr>
        </p:nvSpPr>
        <p:spPr>
          <a:xfrm>
            <a:off x="1802400" y="4953000"/>
            <a:ext cx="85872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grpSp>
        <p:nvGrpSpPr>
          <p:cNvPr id="9" name="Grouper 8"/>
          <p:cNvGrpSpPr/>
          <p:nvPr userDrawn="1"/>
        </p:nvGrpSpPr>
        <p:grpSpPr>
          <a:xfrm>
            <a:off x="609600" y="6071400"/>
            <a:ext cx="6096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4" descr="CERN-logo_outline.jpg"/>
          <p:cNvPicPr>
            <a:picLocks noChangeAspect="1"/>
          </p:cNvPicPr>
          <p:nvPr userDrawn="1"/>
        </p:nvPicPr>
        <p:blipFill>
          <a:blip r:embed="rId4"/>
          <a:stretch>
            <a:fillRect/>
          </a:stretch>
        </p:blipFill>
        <p:spPr>
          <a:xfrm>
            <a:off x="502920" y="5946775"/>
            <a:ext cx="81788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16000" y="180000"/>
            <a:ext cx="1056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816000" y="1371601"/>
            <a:ext cx="1056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2641600" y="6356350"/>
            <a:ext cx="8734400" cy="360000"/>
          </a:xfrm>
          <a:prstGeom prst="rect">
            <a:avLst/>
          </a:prstGeom>
        </p:spPr>
        <p:txBody>
          <a:bodyPr vert="horz" lIns="0" tIns="0" rIns="0" bIns="0" rtlCol="0" anchor="b"/>
          <a:lstStyle>
            <a:lvl1pPr algn="r">
              <a:defRPr sz="1200">
                <a:solidFill>
                  <a:schemeClr val="accent1"/>
                </a:solidFill>
              </a:defRPr>
            </a:lvl1pPr>
          </a:lstStyle>
          <a:p>
            <a:r>
              <a:rPr lang="es-ES" dirty="0"/>
              <a:t>Susana Izquierdo Bermudez</a:t>
            </a:r>
            <a:endParaRPr lang="en-GB" noProof="0" dirty="0"/>
          </a:p>
        </p:txBody>
      </p:sp>
      <p:sp>
        <p:nvSpPr>
          <p:cNvPr id="6" name="Espace réservé du numéro de diapositive 5"/>
          <p:cNvSpPr>
            <a:spLocks noGrp="1"/>
          </p:cNvSpPr>
          <p:nvPr>
            <p:ph type="sldNum" sz="quarter" idx="4"/>
          </p:nvPr>
        </p:nvSpPr>
        <p:spPr>
          <a:xfrm>
            <a:off x="11582400" y="6356350"/>
            <a:ext cx="48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‹N›</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hyperlink" Target="https://edms.cern.ch/document/2051868" TargetMode="Externa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edms.cern.ch/document/2051868"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7.emf"/><Relationship Id="rId5" Type="http://schemas.openxmlformats.org/officeDocument/2006/relationships/image" Target="file:///D:\Mes%20Documents\Papers\2000Review\Figures\SSC_Magnetic_Design.gif" TargetMode="External"/><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hyperlink" Target="https://indico.cern.ch/event/1421594/contributions/5979581/attachments/2943540/5172186/pres_24_hllhc_correct_d2_a2.pdf" TargetMode="External"/><Relationship Id="rId2" Type="http://schemas.openxmlformats.org/officeDocument/2006/relationships/hyperlink" Target="https://docs.google.com/document/d/1eMs_jPFzSWx_ZJIHeAAAlSXCmFS8tsvJA9iybpqaMqM/edit?usp=sharing"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indico.cern.ch/event/1421594/contributions/5979581/attachments/2943540/5172186/pres_24_hllhc_correct_d2_a2.pd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tiff"/><Relationship Id="rId1" Type="http://schemas.openxmlformats.org/officeDocument/2006/relationships/slideLayout" Target="../slideLayouts/slideLayout2.xml"/><Relationship Id="rId4" Type="http://schemas.openxmlformats.org/officeDocument/2006/relationships/hyperlink" Target="https://edms.cern.ch/document/2051868"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hyperlink" Target="https://edms.cern.ch/document/3194189" TargetMode="Externa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828800" y="3068960"/>
            <a:ext cx="8496944" cy="1802088"/>
          </a:xfrm>
        </p:spPr>
        <p:txBody>
          <a:bodyPr/>
          <a:lstStyle/>
          <a:p>
            <a:pPr algn="ctr"/>
            <a:r>
              <a:rPr lang="en-GB" sz="4000" dirty="0">
                <a:solidFill>
                  <a:schemeClr val="tx1"/>
                </a:solidFill>
              </a:rPr>
              <a:t>D2 Field Quality Updates</a:t>
            </a:r>
          </a:p>
        </p:txBody>
      </p:sp>
      <p:sp>
        <p:nvSpPr>
          <p:cNvPr id="3" name="Sous-titre 2"/>
          <p:cNvSpPr>
            <a:spLocks noGrp="1"/>
          </p:cNvSpPr>
          <p:nvPr>
            <p:ph type="subTitle" idx="1"/>
          </p:nvPr>
        </p:nvSpPr>
        <p:spPr>
          <a:xfrm>
            <a:off x="828092" y="4567396"/>
            <a:ext cx="9372364" cy="1112613"/>
          </a:xfrm>
        </p:spPr>
        <p:txBody>
          <a:bodyPr>
            <a:normAutofit/>
          </a:bodyPr>
          <a:lstStyle/>
          <a:p>
            <a:pPr marL="0" indent="0" algn="l">
              <a:tabLst>
                <a:tab pos="304800" algn="l"/>
                <a:tab pos="622300" algn="l"/>
                <a:tab pos="927100" algn="l"/>
                <a:tab pos="1244600" algn="l"/>
                <a:tab pos="1549400" algn="l"/>
                <a:tab pos="1866900" algn="l"/>
                <a:tab pos="2171700" algn="l"/>
                <a:tab pos="2489200" algn="l"/>
                <a:tab pos="2794000" algn="l"/>
                <a:tab pos="3111500" algn="l"/>
                <a:tab pos="3416300" algn="l"/>
                <a:tab pos="3733800" algn="l"/>
                <a:tab pos="4038600" algn="l"/>
                <a:tab pos="4356100" algn="l"/>
                <a:tab pos="4660900" algn="l"/>
                <a:tab pos="4978400" algn="l"/>
              </a:tabLst>
              <a:defRPr>
                <a:solidFill>
                  <a:schemeClr val="accent5"/>
                </a:solidFill>
              </a:defRPr>
            </a:pPr>
            <a:r>
              <a:rPr lang="fr-CH" sz="1800" u="sng" dirty="0">
                <a:solidFill>
                  <a:schemeClr val="tx1"/>
                </a:solidFill>
                <a:latin typeface="+mj-lt"/>
                <a:cs typeface="Times New Roman" panose="02020603050405020304" pitchFamily="18" charset="0"/>
              </a:rPr>
              <a:t>S. Izquierdo Bermudez </a:t>
            </a:r>
            <a:r>
              <a:rPr lang="fr-CH" sz="1800" dirty="0" err="1">
                <a:solidFill>
                  <a:schemeClr val="tx1"/>
                </a:solidFill>
                <a:latin typeface="+mj-lt"/>
                <a:cs typeface="Times New Roman" panose="02020603050405020304" pitchFamily="18" charset="0"/>
              </a:rPr>
              <a:t>based</a:t>
            </a:r>
            <a:r>
              <a:rPr lang="fr-CH" sz="1800" dirty="0">
                <a:solidFill>
                  <a:schemeClr val="tx1"/>
                </a:solidFill>
                <a:latin typeface="+mj-lt"/>
                <a:cs typeface="Times New Roman" panose="02020603050405020304" pitchFamily="18" charset="0"/>
              </a:rPr>
              <a:t> on data and discussions </a:t>
            </a:r>
            <a:r>
              <a:rPr lang="fr-CH" sz="1800" dirty="0" err="1">
                <a:solidFill>
                  <a:schemeClr val="tx1"/>
                </a:solidFill>
                <a:latin typeface="+mj-lt"/>
                <a:cs typeface="Times New Roman" panose="02020603050405020304" pitchFamily="18" charset="0"/>
              </a:rPr>
              <a:t>with</a:t>
            </a:r>
            <a:r>
              <a:rPr lang="fr-CH" sz="1800" dirty="0">
                <a:solidFill>
                  <a:schemeClr val="tx1"/>
                </a:solidFill>
                <a:latin typeface="+mj-lt"/>
                <a:cs typeface="Times New Roman" panose="02020603050405020304" pitchFamily="18" charset="0"/>
              </a:rPr>
              <a:t> </a:t>
            </a:r>
            <a:r>
              <a:rPr lang="it-IT" sz="1800" u="sng" dirty="0">
                <a:solidFill>
                  <a:schemeClr val="tx1"/>
                </a:solidFill>
                <a:latin typeface="+mj-lt"/>
                <a:cs typeface="Times New Roman" panose="02020603050405020304" pitchFamily="18" charset="0"/>
              </a:rPr>
              <a:t>A. Pampaloni, </a:t>
            </a:r>
            <a:r>
              <a:rPr lang="it-IT" sz="1800" dirty="0">
                <a:solidFill>
                  <a:schemeClr val="tx1"/>
                </a:solidFill>
                <a:latin typeface="+mj-lt"/>
                <a:cs typeface="Times New Roman" panose="02020603050405020304" pitchFamily="18" charset="0"/>
              </a:rPr>
              <a:t>B. Caiffi, </a:t>
            </a:r>
          </a:p>
          <a:p>
            <a:pPr marL="0" indent="0" algn="l">
              <a:tabLst>
                <a:tab pos="304800" algn="l"/>
                <a:tab pos="622300" algn="l"/>
                <a:tab pos="927100" algn="l"/>
                <a:tab pos="1244600" algn="l"/>
                <a:tab pos="1549400" algn="l"/>
                <a:tab pos="1866900" algn="l"/>
                <a:tab pos="2171700" algn="l"/>
                <a:tab pos="2489200" algn="l"/>
                <a:tab pos="2794000" algn="l"/>
                <a:tab pos="3111500" algn="l"/>
                <a:tab pos="3416300" algn="l"/>
                <a:tab pos="3733800" algn="l"/>
                <a:tab pos="4038600" algn="l"/>
                <a:tab pos="4356100" algn="l"/>
                <a:tab pos="4660900" algn="l"/>
                <a:tab pos="4978400" algn="l"/>
              </a:tabLst>
              <a:defRPr>
                <a:solidFill>
                  <a:schemeClr val="accent5"/>
                </a:solidFill>
              </a:defRPr>
            </a:pPr>
            <a:r>
              <a:rPr lang="it-IT" sz="1800" dirty="0">
                <a:solidFill>
                  <a:schemeClr val="tx1"/>
                </a:solidFill>
                <a:latin typeface="+mj-lt"/>
                <a:cs typeface="Times New Roman" panose="02020603050405020304" pitchFamily="18" charset="0"/>
              </a:rPr>
              <a:t>S. Farinon, A. Foussat</a:t>
            </a:r>
            <a:endParaRPr lang="fr-CH" sz="1800" dirty="0">
              <a:solidFill>
                <a:schemeClr val="tx1"/>
              </a:solidFill>
              <a:latin typeface="+mj-lt"/>
              <a:cs typeface="Times New Roman" panose="02020603050405020304" pitchFamily="18" charset="0"/>
            </a:endParaRPr>
          </a:p>
        </p:txBody>
      </p:sp>
      <p:pic>
        <p:nvPicPr>
          <p:cNvPr id="5" name="Image 4" descr="CERN-logo_outline.jpg"/>
          <p:cNvPicPr>
            <a:picLocks noChangeAspect="1"/>
          </p:cNvPicPr>
          <p:nvPr/>
        </p:nvPicPr>
        <p:blipFill>
          <a:blip r:embed="rId2"/>
          <a:stretch>
            <a:fillRect/>
          </a:stretch>
        </p:blipFill>
        <p:spPr>
          <a:xfrm>
            <a:off x="430202" y="5772150"/>
            <a:ext cx="985542" cy="969218"/>
          </a:xfrm>
          <a:prstGeom prst="rect">
            <a:avLst/>
          </a:prstGeom>
        </p:spPr>
      </p:pic>
      <p:sp>
        <p:nvSpPr>
          <p:cNvPr id="6" name="Text Placeholder 5">
            <a:extLst>
              <a:ext uri="{FF2B5EF4-FFF2-40B4-BE49-F238E27FC236}">
                <a16:creationId xmlns:a16="http://schemas.microsoft.com/office/drawing/2014/main" id="{0E275CFF-6A8D-F52D-6761-98E0383CF9B8}"/>
              </a:ext>
            </a:extLst>
          </p:cNvPr>
          <p:cNvSpPr>
            <a:spLocks noGrp="1"/>
          </p:cNvSpPr>
          <p:nvPr>
            <p:ph type="body" sz="quarter" idx="14"/>
          </p:nvPr>
        </p:nvSpPr>
        <p:spPr/>
        <p:txBody>
          <a:bodyPr/>
          <a:lstStyle/>
          <a:p>
            <a:r>
              <a:rPr lang="en-US" dirty="0"/>
              <a:t>WP2/WP3 Joint meeting – 17</a:t>
            </a:r>
            <a:r>
              <a:rPr lang="en-US" baseline="30000" dirty="0"/>
              <a:t>th</a:t>
            </a:r>
            <a:r>
              <a:rPr lang="en-US" dirty="0"/>
              <a:t> June 2025</a:t>
            </a:r>
            <a:endParaRPr lang="en-GB" dirty="0"/>
          </a:p>
        </p:txBody>
      </p:sp>
    </p:spTree>
    <p:extLst>
      <p:ext uri="{BB962C8B-B14F-4D97-AF65-F5344CB8AC3E}">
        <p14:creationId xmlns:p14="http://schemas.microsoft.com/office/powerpoint/2010/main" val="10270514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73181D-F323-C030-0F70-BC07B8801EEA}"/>
              </a:ext>
            </a:extLst>
          </p:cNvPr>
          <p:cNvSpPr>
            <a:spLocks noGrp="1"/>
          </p:cNvSpPr>
          <p:nvPr>
            <p:ph type="title"/>
          </p:nvPr>
        </p:nvSpPr>
        <p:spPr/>
        <p:txBody>
          <a:bodyPr/>
          <a:lstStyle/>
          <a:p>
            <a:r>
              <a:rPr lang="en-US" dirty="0"/>
              <a:t>a</a:t>
            </a:r>
            <a:r>
              <a:rPr lang="en-US" baseline="-25000" dirty="0"/>
              <a:t>2</a:t>
            </a:r>
            <a:endParaRPr lang="en-GB" baseline="-25000" dirty="0"/>
          </a:p>
        </p:txBody>
      </p:sp>
      <p:sp>
        <p:nvSpPr>
          <p:cNvPr id="4" name="Footer Placeholder 3">
            <a:extLst>
              <a:ext uri="{FF2B5EF4-FFF2-40B4-BE49-F238E27FC236}">
                <a16:creationId xmlns:a16="http://schemas.microsoft.com/office/drawing/2014/main" id="{D3A7EE66-F910-3F7F-E233-8E6627E9BE54}"/>
              </a:ext>
            </a:extLst>
          </p:cNvPr>
          <p:cNvSpPr>
            <a:spLocks noGrp="1"/>
          </p:cNvSpPr>
          <p:nvPr>
            <p:ph type="ftr" sz="quarter" idx="11"/>
          </p:nvPr>
        </p:nvSpPr>
        <p:spPr>
          <a:xfrm>
            <a:off x="2540000" y="6371347"/>
            <a:ext cx="8836000" cy="441319"/>
          </a:xfrm>
        </p:spPr>
        <p:txBody>
          <a:bodyPr/>
          <a:lstStyle/>
          <a:p>
            <a:r>
              <a:rPr lang="es-ES"/>
              <a:t>Susana Izquierdo Bermudez</a:t>
            </a:r>
            <a:endParaRPr lang="en-GB" dirty="0"/>
          </a:p>
        </p:txBody>
      </p:sp>
      <p:sp>
        <p:nvSpPr>
          <p:cNvPr id="5" name="Slide Number Placeholder 4">
            <a:extLst>
              <a:ext uri="{FF2B5EF4-FFF2-40B4-BE49-F238E27FC236}">
                <a16:creationId xmlns:a16="http://schemas.microsoft.com/office/drawing/2014/main" id="{FE0A5239-F55B-C6F3-0058-69C6D60ED211}"/>
              </a:ext>
            </a:extLst>
          </p:cNvPr>
          <p:cNvSpPr>
            <a:spLocks noGrp="1"/>
          </p:cNvSpPr>
          <p:nvPr>
            <p:ph type="sldNum" sz="quarter" idx="12"/>
          </p:nvPr>
        </p:nvSpPr>
        <p:spPr/>
        <p:txBody>
          <a:bodyPr/>
          <a:lstStyle/>
          <a:p>
            <a:fld id="{BFDCA1C4-9514-7B4F-976F-D92F7E296653}" type="slidenum">
              <a:rPr lang="fr-FR" smtClean="0"/>
              <a:pPr/>
              <a:t>10</a:t>
            </a:fld>
            <a:endParaRPr lang="fr-FR"/>
          </a:p>
        </p:txBody>
      </p:sp>
      <p:sp>
        <p:nvSpPr>
          <p:cNvPr id="8" name="TextBox 7">
            <a:extLst>
              <a:ext uri="{FF2B5EF4-FFF2-40B4-BE49-F238E27FC236}">
                <a16:creationId xmlns:a16="http://schemas.microsoft.com/office/drawing/2014/main" id="{14B7E928-8AB4-C176-8715-58045935E2DF}"/>
              </a:ext>
            </a:extLst>
          </p:cNvPr>
          <p:cNvSpPr txBox="1"/>
          <p:nvPr/>
        </p:nvSpPr>
        <p:spPr>
          <a:xfrm>
            <a:off x="160532" y="6432139"/>
            <a:ext cx="2520280" cy="307777"/>
          </a:xfrm>
          <a:prstGeom prst="rect">
            <a:avLst/>
          </a:prstGeom>
          <a:solidFill>
            <a:schemeClr val="bg1"/>
          </a:solidFill>
        </p:spPr>
        <p:txBody>
          <a:bodyPr wrap="square">
            <a:spAutoFit/>
          </a:bodyPr>
          <a:lstStyle/>
          <a:p>
            <a:r>
              <a:rPr lang="en-GB" sz="1400" b="0" i="0" u="none" strike="noStrike" dirty="0">
                <a:solidFill>
                  <a:srgbClr val="000000"/>
                </a:solidFill>
                <a:effectLst/>
                <a:latin typeface="Aptos Narrow" panose="020B0004020202020204" pitchFamily="34" charset="0"/>
              </a:rPr>
              <a:t>*Magnet disassembled</a:t>
            </a:r>
            <a:endParaRPr lang="en-GB" sz="1400" dirty="0"/>
          </a:p>
        </p:txBody>
      </p:sp>
      <p:graphicFrame>
        <p:nvGraphicFramePr>
          <p:cNvPr id="11" name="Table 10">
            <a:extLst>
              <a:ext uri="{FF2B5EF4-FFF2-40B4-BE49-F238E27FC236}">
                <a16:creationId xmlns:a16="http://schemas.microsoft.com/office/drawing/2014/main" id="{0E1609F7-D51C-51E6-6421-DC0173795E3E}"/>
              </a:ext>
            </a:extLst>
          </p:cNvPr>
          <p:cNvGraphicFramePr>
            <a:graphicFrameLocks noGrp="1"/>
          </p:cNvGraphicFramePr>
          <p:nvPr>
            <p:extLst>
              <p:ext uri="{D42A27DB-BD31-4B8C-83A1-F6EECF244321}">
                <p14:modId xmlns:p14="http://schemas.microsoft.com/office/powerpoint/2010/main" val="3049881509"/>
              </p:ext>
            </p:extLst>
          </p:nvPr>
        </p:nvGraphicFramePr>
        <p:xfrm>
          <a:off x="208477" y="2846286"/>
          <a:ext cx="7080693" cy="3580130"/>
        </p:xfrm>
        <a:graphic>
          <a:graphicData uri="http://schemas.openxmlformats.org/drawingml/2006/table">
            <a:tbl>
              <a:tblPr/>
              <a:tblGrid>
                <a:gridCol w="759333">
                  <a:extLst>
                    <a:ext uri="{9D8B030D-6E8A-4147-A177-3AD203B41FA5}">
                      <a16:colId xmlns:a16="http://schemas.microsoft.com/office/drawing/2014/main" val="3351158247"/>
                    </a:ext>
                  </a:extLst>
                </a:gridCol>
                <a:gridCol w="665996">
                  <a:extLst>
                    <a:ext uri="{9D8B030D-6E8A-4147-A177-3AD203B41FA5}">
                      <a16:colId xmlns:a16="http://schemas.microsoft.com/office/drawing/2014/main" val="3049787931"/>
                    </a:ext>
                  </a:extLst>
                </a:gridCol>
                <a:gridCol w="665996">
                  <a:extLst>
                    <a:ext uri="{9D8B030D-6E8A-4147-A177-3AD203B41FA5}">
                      <a16:colId xmlns:a16="http://schemas.microsoft.com/office/drawing/2014/main" val="2521394457"/>
                    </a:ext>
                  </a:extLst>
                </a:gridCol>
                <a:gridCol w="665996">
                  <a:extLst>
                    <a:ext uri="{9D8B030D-6E8A-4147-A177-3AD203B41FA5}">
                      <a16:colId xmlns:a16="http://schemas.microsoft.com/office/drawing/2014/main" val="89848410"/>
                    </a:ext>
                  </a:extLst>
                </a:gridCol>
                <a:gridCol w="758496">
                  <a:extLst>
                    <a:ext uri="{9D8B030D-6E8A-4147-A177-3AD203B41FA5}">
                      <a16:colId xmlns:a16="http://schemas.microsoft.com/office/drawing/2014/main" val="3699943667"/>
                    </a:ext>
                  </a:extLst>
                </a:gridCol>
                <a:gridCol w="838662">
                  <a:extLst>
                    <a:ext uri="{9D8B030D-6E8A-4147-A177-3AD203B41FA5}">
                      <a16:colId xmlns:a16="http://schemas.microsoft.com/office/drawing/2014/main" val="2167188535"/>
                    </a:ext>
                  </a:extLst>
                </a:gridCol>
                <a:gridCol w="665996">
                  <a:extLst>
                    <a:ext uri="{9D8B030D-6E8A-4147-A177-3AD203B41FA5}">
                      <a16:colId xmlns:a16="http://schemas.microsoft.com/office/drawing/2014/main" val="2666423309"/>
                    </a:ext>
                  </a:extLst>
                </a:gridCol>
                <a:gridCol w="1296606">
                  <a:extLst>
                    <a:ext uri="{9D8B030D-6E8A-4147-A177-3AD203B41FA5}">
                      <a16:colId xmlns:a16="http://schemas.microsoft.com/office/drawing/2014/main" val="1272093276"/>
                    </a:ext>
                  </a:extLst>
                </a:gridCol>
                <a:gridCol w="381806">
                  <a:extLst>
                    <a:ext uri="{9D8B030D-6E8A-4147-A177-3AD203B41FA5}">
                      <a16:colId xmlns:a16="http://schemas.microsoft.com/office/drawing/2014/main" val="2412504131"/>
                    </a:ext>
                  </a:extLst>
                </a:gridCol>
                <a:gridCol w="381806">
                  <a:extLst>
                    <a:ext uri="{9D8B030D-6E8A-4147-A177-3AD203B41FA5}">
                      <a16:colId xmlns:a16="http://schemas.microsoft.com/office/drawing/2014/main" val="2530245463"/>
                    </a:ext>
                  </a:extLst>
                </a:gridCol>
              </a:tblGrid>
              <a:tr h="116744">
                <a:tc rowSpan="5" gridSpan="2">
                  <a:txBody>
                    <a:bodyPr/>
                    <a:lstStyle/>
                    <a:p>
                      <a:pPr algn="ctr" fontAlgn="b"/>
                      <a:r>
                        <a:rPr lang="en-GB" sz="1200" b="0" i="0" u="none" strike="noStrike" dirty="0">
                          <a:solidFill>
                            <a:srgbClr val="000000"/>
                          </a:solidFill>
                          <a:effectLst/>
                          <a:latin typeface="Aptos Narrow" panose="020B0004020202020204" pitchFamily="34" charset="0"/>
                        </a:rPr>
                        <a:t>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5" hMerge="1">
                  <a:txBody>
                    <a:bodyPr/>
                    <a:lstStyle/>
                    <a:p>
                      <a:endParaRPr lang="en-GB"/>
                    </a:p>
                  </a:txBody>
                  <a:tcPr/>
                </a:tc>
                <a:tc gridSpan="6">
                  <a:txBody>
                    <a:bodyPr/>
                    <a:lstStyle/>
                    <a:p>
                      <a:pPr algn="ctr" fontAlgn="b"/>
                      <a:r>
                        <a:rPr lang="en-GB" sz="1200" b="0" i="0" u="none" strike="noStrike" dirty="0">
                          <a:solidFill>
                            <a:srgbClr val="000000"/>
                          </a:solidFill>
                          <a:effectLst/>
                          <a:latin typeface="Aptos Narrow" panose="020B0004020202020204" pitchFamily="34" charset="0"/>
                        </a:rPr>
                        <a:t>Room temperature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dirty="0"/>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rowSpan="3" gridSpan="2">
                  <a:txBody>
                    <a:bodyPr/>
                    <a:lstStyle/>
                    <a:p>
                      <a:pPr algn="ctr" fontAlgn="b"/>
                      <a:r>
                        <a:rPr lang="en-US" sz="1200" b="0" i="0" u="none" strike="noStrike" dirty="0">
                          <a:solidFill>
                            <a:srgbClr val="000000"/>
                          </a:solidFill>
                          <a:effectLst/>
                          <a:latin typeface="Aptos Narrow" panose="020B0004020202020204" pitchFamily="34" charset="0"/>
                        </a:rPr>
                        <a:t>1.9 K, I</a:t>
                      </a:r>
                      <a:r>
                        <a:rPr lang="en-US" sz="1200" b="0" i="0" u="none" strike="noStrike" baseline="-25000" dirty="0">
                          <a:solidFill>
                            <a:srgbClr val="000000"/>
                          </a:solidFill>
                          <a:effectLst/>
                          <a:latin typeface="Aptos Narrow" panose="020B0004020202020204" pitchFamily="34" charset="0"/>
                        </a:rPr>
                        <a:t>nom</a:t>
                      </a:r>
                      <a:endParaRPr lang="en-GB" sz="1200" b="0" i="0" u="none" strike="noStrike" baseline="-25000" dirty="0">
                        <a:solidFill>
                          <a:srgbClr val="000000"/>
                        </a:solidFill>
                        <a:effectLst/>
                        <a:latin typeface="Aptos Narrow" panose="020B00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solidFill>
                  </a:tcPr>
                </a:tc>
                <a:tc rowSpan="3" hMerge="1">
                  <a:txBody>
                    <a:bodyPr/>
                    <a:lstStyle/>
                    <a:p>
                      <a:pPr algn="ctr" fontAlgn="b"/>
                      <a:endParaRPr lang="en-GB" sz="1200" b="0" i="0" u="none" strike="noStrike" baseline="-25000" dirty="0">
                        <a:solidFill>
                          <a:srgbClr val="000000"/>
                        </a:solidFill>
                        <a:effectLst/>
                        <a:latin typeface="Aptos Narrow" panose="020B00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44136982"/>
                  </a:ext>
                </a:extLst>
              </a:tr>
              <a:tr h="116744">
                <a:tc gridSpan="2" vMerge="1">
                  <a:txBody>
                    <a:bodyPr/>
                    <a:lstStyle/>
                    <a:p>
                      <a:endParaRPr lang="en-GB"/>
                    </a:p>
                  </a:txBody>
                  <a:tcPr/>
                </a:tc>
                <a:tc hMerge="1" vMerge="1">
                  <a:txBody>
                    <a:bodyPr/>
                    <a:lstStyle/>
                    <a:p>
                      <a:endParaRPr lang="en-GB"/>
                    </a:p>
                  </a:txBody>
                  <a:tcPr/>
                </a:tc>
                <a:tc gridSpan="3">
                  <a:txBody>
                    <a:bodyPr/>
                    <a:lstStyle/>
                    <a:p>
                      <a:pPr algn="ctr" fontAlgn="b"/>
                      <a:r>
                        <a:rPr lang="en-GB" sz="1200" b="0" i="0" u="none" strike="noStrike" dirty="0">
                          <a:solidFill>
                            <a:srgbClr val="000000"/>
                          </a:solidFill>
                          <a:effectLst/>
                          <a:latin typeface="Aptos Narrow" panose="020B0004020202020204" pitchFamily="34" charset="0"/>
                        </a:rPr>
                        <a:t>Collared coil (CC)</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GB"/>
                    </a:p>
                  </a:txBody>
                  <a:tcPr/>
                </a:tc>
                <a:tc hMerge="1">
                  <a:txBody>
                    <a:bodyPr/>
                    <a:lstStyle/>
                    <a:p>
                      <a:endParaRPr lang="en-GB"/>
                    </a:p>
                  </a:txBody>
                  <a:tcPr/>
                </a:tc>
                <a:tc gridSpan="2">
                  <a:txBody>
                    <a:bodyPr/>
                    <a:lstStyle/>
                    <a:p>
                      <a:pPr algn="ctr" fontAlgn="b"/>
                      <a:r>
                        <a:rPr lang="en-GB" sz="1200" b="0" i="0" u="none" strike="noStrike" dirty="0">
                          <a:solidFill>
                            <a:srgbClr val="000000"/>
                          </a:solidFill>
                          <a:effectLst/>
                          <a:latin typeface="Aptos Narrow" panose="020B0004020202020204" pitchFamily="34" charset="0"/>
                        </a:rPr>
                        <a:t>After yoking</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GB"/>
                    </a:p>
                  </a:txBody>
                  <a:tcPr/>
                </a:tc>
                <a:tc rowSpan="4">
                  <a:txBody>
                    <a:bodyPr/>
                    <a:lstStyle/>
                    <a:p>
                      <a:pPr algn="ctr" fontAlgn="ctr"/>
                      <a:r>
                        <a:rPr lang="en-GB" sz="1200" b="0" i="1" u="none" strike="noStrike" dirty="0">
                          <a:solidFill>
                            <a:srgbClr val="B2B2B2"/>
                          </a:solidFill>
                          <a:effectLst/>
                          <a:latin typeface="Aptos Narrow" panose="020B0004020202020204" pitchFamily="34" charset="0"/>
                        </a:rPr>
                        <a:t>CC </a:t>
                      </a:r>
                    </a:p>
                    <a:p>
                      <a:pPr algn="ctr" fontAlgn="ctr"/>
                      <a:r>
                        <a:rPr lang="en-GB" sz="1200" b="0" i="1" u="none" strike="noStrike" dirty="0">
                          <a:solidFill>
                            <a:srgbClr val="B2B2B2"/>
                          </a:solidFill>
                          <a:effectLst/>
                          <a:latin typeface="Aptos Narrow" panose="020B0004020202020204" pitchFamily="34" charset="0"/>
                        </a:rPr>
                        <a:t>(a2  - average a2)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gridSpan="2" vMerge="1">
                  <a:txBody>
                    <a:bodyPr/>
                    <a:lstStyle/>
                    <a:p>
                      <a:pPr algn="ctr" fontAlgn="b"/>
                      <a:endParaRPr lang="en-GB" sz="1200" b="0" i="0" u="none" strike="noStrike" dirty="0">
                        <a:solidFill>
                          <a:srgbClr val="000000"/>
                        </a:solidFill>
                        <a:effectLst/>
                        <a:latin typeface="Aptos Narrow" panose="020B00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vMerge="1">
                  <a:txBody>
                    <a:bodyPr/>
                    <a:lstStyle/>
                    <a:p>
                      <a:endParaRPr lang="en-GB"/>
                    </a:p>
                  </a:txBody>
                  <a:tcPr/>
                </a:tc>
                <a:extLst>
                  <a:ext uri="{0D108BD9-81ED-4DB2-BD59-A6C34878D82A}">
                    <a16:rowId xmlns:a16="http://schemas.microsoft.com/office/drawing/2014/main" val="2399682942"/>
                  </a:ext>
                </a:extLst>
              </a:tr>
              <a:tr h="0">
                <a:tc gridSpan="2" vMerge="1">
                  <a:txBody>
                    <a:bodyPr/>
                    <a:lstStyle/>
                    <a:p>
                      <a:endParaRPr lang="en-GB"/>
                    </a:p>
                  </a:txBody>
                  <a:tcPr/>
                </a:tc>
                <a:tc hMerge="1" vMerge="1">
                  <a:txBody>
                    <a:bodyPr/>
                    <a:lstStyle/>
                    <a:p>
                      <a:endParaRPr lang="en-GB"/>
                    </a:p>
                  </a:txBody>
                  <a:tcPr/>
                </a:tc>
                <a:tc rowSpan="2">
                  <a:txBody>
                    <a:bodyPr/>
                    <a:lstStyle/>
                    <a:p>
                      <a:pPr algn="ctr" fontAlgn="b"/>
                      <a:r>
                        <a:rPr lang="en-GB" sz="1200" b="0" i="0" u="none" strike="noStrike">
                          <a:solidFill>
                            <a:srgbClr val="000000"/>
                          </a:solidFill>
                          <a:effectLst/>
                          <a:latin typeface="Aptos Narrow" panose="020B0004020202020204" pitchFamily="34" charset="0"/>
                        </a:rPr>
                        <a:t>SIMU</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gridSpan="2">
                  <a:txBody>
                    <a:bodyPr/>
                    <a:lstStyle/>
                    <a:p>
                      <a:pPr algn="ctr" fontAlgn="b"/>
                      <a:r>
                        <a:rPr lang="en-GB" sz="1200" b="0" i="0" u="none" strike="noStrike">
                          <a:solidFill>
                            <a:srgbClr val="000000"/>
                          </a:solidFill>
                          <a:effectLst/>
                          <a:latin typeface="Aptos Narrow" panose="020B0004020202020204" pitchFamily="34" charset="0"/>
                        </a:rPr>
                        <a:t>MEAS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hMerge="1">
                  <a:txBody>
                    <a:bodyPr/>
                    <a:lstStyle/>
                    <a:p>
                      <a:endParaRPr lang="en-GB"/>
                    </a:p>
                  </a:txBody>
                  <a:tcPr/>
                </a:tc>
                <a:tc rowSpan="2">
                  <a:txBody>
                    <a:bodyPr/>
                    <a:lstStyle/>
                    <a:p>
                      <a:pPr algn="ctr" fontAlgn="b"/>
                      <a:r>
                        <a:rPr lang="en-GB" sz="1200" b="0" i="0" u="none" strike="noStrike" dirty="0">
                          <a:solidFill>
                            <a:srgbClr val="000000"/>
                          </a:solidFill>
                          <a:effectLst/>
                          <a:latin typeface="Aptos Narrow" panose="020B0004020202020204" pitchFamily="34" charset="0"/>
                        </a:rPr>
                        <a:t>SIMU</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pPr algn="ctr" fontAlgn="b"/>
                      <a:r>
                        <a:rPr lang="en-GB" sz="1200" b="0" i="0" u="none" strike="noStrike" dirty="0">
                          <a:solidFill>
                            <a:srgbClr val="000000"/>
                          </a:solidFill>
                          <a:effectLst/>
                          <a:latin typeface="Aptos Narrow" panose="020B0004020202020204" pitchFamily="34" charset="0"/>
                        </a:rPr>
                        <a:t>MEAS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lang="en-GB"/>
                    </a:p>
                  </a:txBody>
                  <a:tcPr/>
                </a:tc>
                <a:tc gridSpan="2" vMerge="1">
                  <a:txBody>
                    <a:bodyPr/>
                    <a:lstStyle/>
                    <a:p>
                      <a:endParaRPr lang="en-GB" dirty="0"/>
                    </a:p>
                  </a:txBody>
                  <a:tcPr/>
                </a:tc>
                <a:tc hMerge="1" vMerge="1">
                  <a:txBody>
                    <a:bodyPr/>
                    <a:lstStyle/>
                    <a:p>
                      <a:endParaRPr lang="en-GB" dirty="0"/>
                    </a:p>
                  </a:txBody>
                  <a:tcPr/>
                </a:tc>
                <a:extLst>
                  <a:ext uri="{0D108BD9-81ED-4DB2-BD59-A6C34878D82A}">
                    <a16:rowId xmlns:a16="http://schemas.microsoft.com/office/drawing/2014/main" val="3441191733"/>
                  </a:ext>
                </a:extLst>
              </a:tr>
              <a:tr h="0">
                <a:tc gridSpan="2" vMerge="1">
                  <a:txBody>
                    <a:bodyPr/>
                    <a:lstStyle/>
                    <a:p>
                      <a:endParaRPr lang="en-GB"/>
                    </a:p>
                  </a:txBody>
                  <a:tcPr/>
                </a:tc>
                <a:tc hMerge="1" vMerge="1">
                  <a:txBody>
                    <a:bodyPr/>
                    <a:lstStyle/>
                    <a:p>
                      <a:endParaRPr lang="en-GB"/>
                    </a:p>
                  </a:txBody>
                  <a:tcPr/>
                </a:tc>
                <a:tc vMerge="1">
                  <a:txBody>
                    <a:bodyPr/>
                    <a:lstStyle/>
                    <a:p>
                      <a:endParaRPr lang="en-GB"/>
                    </a:p>
                  </a:txBody>
                  <a:tcPr/>
                </a:tc>
                <a:tc gridSpan="2" vMerge="1">
                  <a:txBody>
                    <a:bodyPr/>
                    <a:lstStyle/>
                    <a:p>
                      <a:endParaRPr lang="en-GB"/>
                    </a:p>
                  </a:txBody>
                  <a:tcPr/>
                </a:tc>
                <a:tc hMerge="1"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b"/>
                      <a:r>
                        <a:rPr lang="en-GB" sz="1200" b="0" i="0" u="none" strike="noStrike" dirty="0">
                          <a:solidFill>
                            <a:srgbClr val="000000"/>
                          </a:solidFill>
                          <a:effectLst/>
                          <a:latin typeface="Aptos Narrow" panose="020B0004020202020204" pitchFamily="34" charset="0"/>
                        </a:rPr>
                        <a:t>SIMU</a:t>
                      </a:r>
                    </a:p>
                  </a:txBody>
                  <a:tcPr marL="9525" marR="9525" marT="9525" marB="0"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latin typeface="Aptos Narrow" panose="020B0004020202020204" pitchFamily="34" charset="0"/>
                        </a:rPr>
                        <a:t>MEAS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55796194"/>
                  </a:ext>
                </a:extLst>
              </a:tr>
              <a:tr h="0">
                <a:tc gridSpan="2" vMerge="1">
                  <a:txBody>
                    <a:bodyPr/>
                    <a:lstStyle/>
                    <a:p>
                      <a:endParaRPr lang="en-GB"/>
                    </a:p>
                  </a:txBody>
                  <a:tcPr/>
                </a:tc>
                <a:tc hMerge="1" vMerge="1">
                  <a:txBody>
                    <a:bodyPr/>
                    <a:lstStyle/>
                    <a:p>
                      <a:endParaRPr lang="en-GB"/>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200" b="0" i="0" u="none" strike="noStrike" kern="1200" dirty="0">
                          <a:solidFill>
                            <a:srgbClr val="000000"/>
                          </a:solidFill>
                          <a:effectLst/>
                          <a:latin typeface="Aptos Narrow" panose="020B0004020202020204" pitchFamily="34" charset="0"/>
                          <a:ea typeface="+mn-ea"/>
                          <a:cs typeface="+mn-cs"/>
                        </a:rPr>
                        <a:t>a</a:t>
                      </a:r>
                      <a:r>
                        <a:rPr lang="en-GB" sz="1200" b="0" i="0" u="none" strike="noStrike" kern="1200" baseline="-25000" dirty="0">
                          <a:solidFill>
                            <a:srgbClr val="000000"/>
                          </a:solidFill>
                          <a:effectLst/>
                          <a:latin typeface="Aptos Narrow" panose="020B0004020202020204" pitchFamily="34" charset="0"/>
                          <a:ea typeface="+mn-ea"/>
                          <a:cs typeface="+mn-cs"/>
                        </a:rPr>
                        <a:t>2</a:t>
                      </a:r>
                    </a:p>
                  </a:txBody>
                  <a:tcPr marL="9525" marR="9525" marT="9525"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200" b="0" i="0" u="none" strike="noStrike" kern="1200" dirty="0">
                          <a:solidFill>
                            <a:srgbClr val="000000"/>
                          </a:solidFill>
                          <a:effectLst/>
                          <a:latin typeface="Aptos Narrow" panose="020B0004020202020204" pitchFamily="34" charset="0"/>
                          <a:ea typeface="+mn-ea"/>
                          <a:cs typeface="+mn-cs"/>
                        </a:rPr>
                        <a:t>a</a:t>
                      </a:r>
                      <a:r>
                        <a:rPr lang="en-GB" sz="1200" b="0" i="0" u="none" strike="noStrike" kern="1200" baseline="-25000" dirty="0">
                          <a:solidFill>
                            <a:srgbClr val="000000"/>
                          </a:solidFill>
                          <a:effectLst/>
                          <a:latin typeface="Aptos Narrow" panose="020B0004020202020204" pitchFamily="34" charset="0"/>
                          <a:ea typeface="+mn-ea"/>
                          <a:cs typeface="+mn-cs"/>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en-GB" sz="1200" b="0" i="0" u="none" strike="noStrike" dirty="0">
                          <a:solidFill>
                            <a:srgbClr val="000000"/>
                          </a:solidFill>
                          <a:effectLst/>
                          <a:latin typeface="Aptos Narrow" panose="020B0004020202020204" pitchFamily="34" charset="0"/>
                        </a:rPr>
                        <a:t>average </a:t>
                      </a:r>
                      <a:r>
                        <a:rPr lang="en-GB" sz="1200" b="0" i="0" u="none" strike="noStrike" kern="1200" dirty="0">
                          <a:solidFill>
                            <a:srgbClr val="000000"/>
                          </a:solidFill>
                          <a:effectLst/>
                          <a:latin typeface="Aptos Narrow" panose="020B0004020202020204" pitchFamily="34" charset="0"/>
                          <a:ea typeface="+mn-ea"/>
                          <a:cs typeface="+mn-cs"/>
                        </a:rPr>
                        <a:t>a</a:t>
                      </a:r>
                      <a:r>
                        <a:rPr lang="en-GB" sz="1200" b="0" i="0" u="none" strike="noStrike" kern="1200" baseline="-25000" dirty="0">
                          <a:solidFill>
                            <a:srgbClr val="000000"/>
                          </a:solidFill>
                          <a:effectLst/>
                          <a:latin typeface="Aptos Narrow" panose="020B0004020202020204" pitchFamily="34" charset="0"/>
                          <a:ea typeface="+mn-ea"/>
                          <a:cs typeface="+mn-cs"/>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200" b="0" i="0" u="none" strike="noStrike" kern="1200" dirty="0">
                          <a:solidFill>
                            <a:srgbClr val="000000"/>
                          </a:solidFill>
                          <a:effectLst/>
                          <a:latin typeface="Aptos Narrow" panose="020B0004020202020204" pitchFamily="34" charset="0"/>
                          <a:ea typeface="+mn-ea"/>
                          <a:cs typeface="+mn-cs"/>
                        </a:rPr>
                        <a:t>a</a:t>
                      </a:r>
                      <a:r>
                        <a:rPr lang="en-GB" sz="1200" b="0" i="0" u="none" strike="noStrike" kern="1200" baseline="-25000" dirty="0">
                          <a:solidFill>
                            <a:srgbClr val="000000"/>
                          </a:solidFill>
                          <a:effectLst/>
                          <a:latin typeface="Aptos Narrow" panose="020B0004020202020204" pitchFamily="34" charset="0"/>
                          <a:ea typeface="+mn-ea"/>
                          <a:cs typeface="+mn-cs"/>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200" b="0" i="0" u="none" strike="noStrike" kern="1200" dirty="0">
                          <a:solidFill>
                            <a:srgbClr val="000000"/>
                          </a:solidFill>
                          <a:effectLst/>
                          <a:latin typeface="Aptos Narrow" panose="020B0004020202020204" pitchFamily="34" charset="0"/>
                          <a:ea typeface="+mn-ea"/>
                          <a:cs typeface="+mn-cs"/>
                        </a:rPr>
                        <a:t>a</a:t>
                      </a:r>
                      <a:r>
                        <a:rPr lang="en-GB" sz="1200" b="0" i="0" u="none" strike="noStrike" kern="1200" baseline="-25000" dirty="0">
                          <a:solidFill>
                            <a:srgbClr val="000000"/>
                          </a:solidFill>
                          <a:effectLst/>
                          <a:latin typeface="Aptos Narrow" panose="020B0004020202020204" pitchFamily="34" charset="0"/>
                          <a:ea typeface="+mn-ea"/>
                          <a:cs typeface="+mn-cs"/>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lang="en-GB"/>
                    </a:p>
                  </a:txBody>
                  <a:tcPr>
                    <a:lnL w="12700" cap="flat" cmpd="sng" algn="ctr">
                      <a:solidFill>
                        <a:schemeClr val="tx1"/>
                      </a:solidFill>
                      <a:prstDash val="solid"/>
                      <a:round/>
                      <a:headEnd type="none" w="med" len="med"/>
                      <a:tailEnd type="none" w="med" len="med"/>
                    </a:ln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200" b="0" i="0" u="none" strike="noStrike" kern="1200" dirty="0">
                          <a:solidFill>
                            <a:srgbClr val="000000"/>
                          </a:solidFill>
                          <a:effectLst/>
                          <a:latin typeface="Aptos Narrow" panose="020B0004020202020204" pitchFamily="34" charset="0"/>
                          <a:ea typeface="+mn-ea"/>
                          <a:cs typeface="+mn-cs"/>
                        </a:rPr>
                        <a:t>a</a:t>
                      </a:r>
                      <a:r>
                        <a:rPr lang="en-GB" sz="1200" b="0" i="0" u="none" strike="noStrike" kern="1200" baseline="-25000" dirty="0">
                          <a:solidFill>
                            <a:srgbClr val="000000"/>
                          </a:solidFill>
                          <a:effectLst/>
                          <a:latin typeface="Aptos Narrow" panose="020B0004020202020204" pitchFamily="34" charset="0"/>
                          <a:ea typeface="+mn-ea"/>
                          <a:cs typeface="+mn-cs"/>
                        </a:rPr>
                        <a:t>2</a:t>
                      </a:r>
                    </a:p>
                  </a:txBody>
                  <a:tcPr marL="9525" marR="9525" marT="9525"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200" b="0" i="0" u="none" strike="noStrike" kern="1200" dirty="0">
                          <a:solidFill>
                            <a:srgbClr val="000000"/>
                          </a:solidFill>
                          <a:effectLst/>
                          <a:latin typeface="Aptos Narrow" panose="020B0004020202020204" pitchFamily="34" charset="0"/>
                          <a:ea typeface="+mn-ea"/>
                          <a:cs typeface="+mn-cs"/>
                        </a:rPr>
                        <a:t>a</a:t>
                      </a:r>
                      <a:r>
                        <a:rPr lang="en-GB" sz="1200" b="0" i="0" u="none" strike="noStrike" kern="1200" baseline="-25000" dirty="0">
                          <a:solidFill>
                            <a:srgbClr val="000000"/>
                          </a:solidFill>
                          <a:effectLst/>
                          <a:latin typeface="Aptos Narrow" panose="020B0004020202020204" pitchFamily="34" charset="0"/>
                          <a:ea typeface="+mn-ea"/>
                          <a:cs typeface="+mn-cs"/>
                        </a:rPr>
                        <a:t>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37780427"/>
                  </a:ext>
                </a:extLst>
              </a:tr>
              <a:tr h="96203">
                <a:tc rowSpan="2">
                  <a:txBody>
                    <a:bodyPr/>
                    <a:lstStyle/>
                    <a:p>
                      <a:pPr algn="ctr" fontAlgn="ctr"/>
                      <a:r>
                        <a:rPr lang="en-US" sz="1200" b="0" i="0" u="none" strike="noStrike" dirty="0">
                          <a:solidFill>
                            <a:srgbClr val="000000"/>
                          </a:solidFill>
                          <a:effectLst/>
                          <a:latin typeface="Aptos Narrow" panose="020B0004020202020204" pitchFamily="34" charset="0"/>
                        </a:rPr>
                        <a:t>PROTO</a:t>
                      </a:r>
                      <a:endParaRPr lang="en-GB" sz="1200" b="0" i="0" u="none" strike="noStrike" dirty="0">
                        <a:solidFill>
                          <a:srgbClr val="000000"/>
                        </a:solidFill>
                        <a:effectLst/>
                        <a:latin typeface="Aptos Narrow" panose="020B00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GB" sz="1200" b="0" i="0" u="none" strike="noStrike" dirty="0">
                        <a:solidFill>
                          <a:srgbClr val="000000"/>
                        </a:solidFill>
                        <a:effectLst/>
                        <a:latin typeface="Aptos Narrow" panose="020B00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-0.19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-16.55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pPr algn="ctr" fontAlgn="ctr"/>
                      <a:endParaRPr lang="en-GB" sz="1200" b="0" i="0" u="none" strike="noStrike" dirty="0">
                        <a:solidFill>
                          <a:srgbClr val="000000"/>
                        </a:solidFill>
                        <a:effectLst/>
                        <a:latin typeface="Aptos Narrow" panose="020B00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-0.14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-0.34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GB" sz="1200" b="0" i="1" u="none" strike="noStrike" dirty="0">
                        <a:solidFill>
                          <a:srgbClr val="B2B2B2"/>
                        </a:solidFill>
                        <a:effectLst/>
                        <a:latin typeface="Aptos Narrow" panose="020B00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-0.16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1.07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68176080"/>
                  </a:ext>
                </a:extLst>
              </a:tr>
              <a:tr h="0">
                <a:tc vMerge="1">
                  <a:txBody>
                    <a:bodyPr/>
                    <a:lstStyle/>
                    <a:p>
                      <a:endParaRPr lang="en-GB"/>
                    </a:p>
                  </a:txBody>
                  <a:tcPr/>
                </a:tc>
                <a:tc>
                  <a:txBody>
                    <a:bodyPr/>
                    <a:lstStyle/>
                    <a:p>
                      <a:pPr algn="ctr" fontAlgn="b"/>
                      <a:endParaRPr lang="en-GB" sz="1200" b="0" i="0" u="none" strike="noStrike" dirty="0">
                        <a:solidFill>
                          <a:srgbClr val="000000"/>
                        </a:solidFill>
                        <a:effectLst/>
                        <a:latin typeface="Aptos Narrow" panose="020B00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0.19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-7.57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lang="en-GB"/>
                    </a:p>
                  </a:txBody>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0.14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-4.23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GB" sz="1200" b="0" i="1" u="none" strike="noStrike" dirty="0">
                        <a:solidFill>
                          <a:srgbClr val="B2B2B2"/>
                        </a:solidFill>
                        <a:effectLst/>
                        <a:latin typeface="Aptos Narrow" panose="020B00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0.16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5.69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55454093"/>
                  </a:ext>
                </a:extLst>
              </a:tr>
              <a:tr h="96203">
                <a:tc rowSpan="2">
                  <a:txBody>
                    <a:bodyPr/>
                    <a:lstStyle/>
                    <a:p>
                      <a:pPr marL="0" marR="0" lvl="0" indent="0" algn="ctr" defTabSz="457200" rtl="0" eaLnBrk="1" fontAlgn="ctr" latinLnBrk="0" hangingPunct="1">
                        <a:lnSpc>
                          <a:spcPct val="100000"/>
                        </a:lnSpc>
                        <a:spcBef>
                          <a:spcPts val="0"/>
                        </a:spcBef>
                        <a:spcAft>
                          <a:spcPts val="0"/>
                        </a:spcAft>
                        <a:buClrTx/>
                        <a:buSzTx/>
                        <a:buFontTx/>
                        <a:buNone/>
                        <a:tabLst/>
                        <a:defRPr/>
                      </a:pPr>
                      <a:r>
                        <a:rPr lang="en-GB" sz="1200" b="0" i="0" u="none" strike="noStrike" dirty="0">
                          <a:solidFill>
                            <a:srgbClr val="000000"/>
                          </a:solidFill>
                          <a:effectLst/>
                          <a:latin typeface="Aptos Narrow" panose="020B0004020202020204" pitchFamily="34" charset="0"/>
                        </a:rPr>
                        <a:t>MAGNET 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latin typeface="Aptos Narrow" panose="020B0004020202020204" pitchFamily="34" charset="0"/>
                        </a:rPr>
                        <a:t>AP01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latin typeface="Aptos Narrow" panose="020B0004020202020204" pitchFamily="34" charset="0"/>
                        </a:rPr>
                        <a:t>1.0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latin typeface="Aptos Narrow" panose="020B0004020202020204" pitchFamily="34" charset="0"/>
                        </a:rPr>
                        <a:t>-34.9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pPr algn="ctr" fontAlgn="ctr"/>
                      <a:r>
                        <a:rPr lang="en-GB" sz="1200" b="0" i="0" u="none" strike="noStrike" dirty="0">
                          <a:solidFill>
                            <a:srgbClr val="000000"/>
                          </a:solidFill>
                          <a:effectLst/>
                          <a:latin typeface="Aptos Narrow" panose="020B0004020202020204" pitchFamily="34" charset="0"/>
                        </a:rPr>
                        <a:t>-27.9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latin typeface="Aptos Narrow" panose="020B0004020202020204" pitchFamily="34" charset="0"/>
                        </a:rPr>
                        <a:t>-0.8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latin typeface="Aptos Narrow" panose="020B0004020202020204" pitchFamily="34" charset="0"/>
                        </a:rPr>
                        <a:t>6.0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1" u="none" strike="noStrike" dirty="0">
                          <a:solidFill>
                            <a:srgbClr val="B2B2B2"/>
                          </a:solidFill>
                          <a:effectLst/>
                          <a:latin typeface="Aptos Narrow" panose="020B0004020202020204" pitchFamily="34" charset="0"/>
                        </a:rPr>
                        <a:t>-6.93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ctr"/>
                      <a:r>
                        <a:rPr lang="it-IT" sz="1200" b="0" i="0" u="none" strike="noStrike" dirty="0">
                          <a:solidFill>
                            <a:srgbClr val="000000"/>
                          </a:solidFill>
                          <a:effectLst/>
                          <a:latin typeface="Calibri" panose="020F0502020204030204" pitchFamily="34" charset="0"/>
                        </a:rPr>
                        <a:t>0.9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endParaRPr lang="it-IT" sz="12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39499821"/>
                  </a:ext>
                </a:extLst>
              </a:tr>
              <a:tr h="0">
                <a:tc vMerge="1">
                  <a:txBody>
                    <a:bodyPr/>
                    <a:lstStyle/>
                    <a:p>
                      <a:endParaRPr lang="en-GB"/>
                    </a:p>
                  </a:txBody>
                  <a:tcPr/>
                </a:tc>
                <a:tc>
                  <a:txBody>
                    <a:bodyPr/>
                    <a:lstStyle/>
                    <a:p>
                      <a:pPr algn="ctr" fontAlgn="b"/>
                      <a:r>
                        <a:rPr lang="en-GB" sz="1200" b="0" i="0" u="none" strike="noStrike" dirty="0">
                          <a:solidFill>
                            <a:srgbClr val="000000"/>
                          </a:solidFill>
                          <a:effectLst/>
                          <a:latin typeface="Aptos Narrow" panose="020B0004020202020204" pitchFamily="34" charset="0"/>
                        </a:rPr>
                        <a:t>AP02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latin typeface="Aptos Narrow" panose="020B0004020202020204" pitchFamily="34" charset="0"/>
                        </a:rPr>
                        <a:t>-1.0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latin typeface="Aptos Narrow" panose="020B0004020202020204" pitchFamily="34" charset="0"/>
                        </a:rPr>
                        <a:t>-21.0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lang="en-GB"/>
                    </a:p>
                  </a:txBody>
                  <a:tcPr/>
                </a:tc>
                <a:tc>
                  <a:txBody>
                    <a:bodyPr/>
                    <a:lstStyle/>
                    <a:p>
                      <a:pPr algn="ctr" fontAlgn="b"/>
                      <a:r>
                        <a:rPr lang="en-GB" sz="1200" b="0" i="0" u="none" strike="noStrike" dirty="0">
                          <a:solidFill>
                            <a:srgbClr val="000000"/>
                          </a:solidFill>
                          <a:effectLst/>
                          <a:latin typeface="Aptos Narrow" panose="020B0004020202020204" pitchFamily="34" charset="0"/>
                        </a:rPr>
                        <a:t>-0.8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latin typeface="Aptos Narrow" panose="020B0004020202020204" pitchFamily="34" charset="0"/>
                        </a:rPr>
                        <a:t>3.7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1" u="none" strike="noStrike" dirty="0">
                          <a:solidFill>
                            <a:srgbClr val="B2B2B2"/>
                          </a:solidFill>
                          <a:effectLst/>
                          <a:latin typeface="Aptos Narrow" panose="020B0004020202020204" pitchFamily="34" charset="0"/>
                        </a:rPr>
                        <a:t>6.93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it-IT" sz="1200" b="0" i="0" u="none" strike="noStrike" dirty="0">
                          <a:solidFill>
                            <a:srgbClr val="000000"/>
                          </a:solidFill>
                          <a:effectLst/>
                          <a:latin typeface="Calibri" panose="020F0502020204030204" pitchFamily="34" charset="0"/>
                        </a:rPr>
                        <a:t>-0.9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lang="it-IT" sz="12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45690205"/>
                  </a:ext>
                </a:extLst>
              </a:tr>
              <a:tr h="116744">
                <a:tc rowSpan="2">
                  <a:txBody>
                    <a:bodyPr/>
                    <a:lstStyle/>
                    <a:p>
                      <a:pPr algn="ctr" fontAlgn="ctr"/>
                      <a:r>
                        <a:rPr lang="en-GB" sz="1200" b="0" i="0" u="none" strike="noStrike">
                          <a:solidFill>
                            <a:srgbClr val="000000"/>
                          </a:solidFill>
                          <a:effectLst/>
                          <a:latin typeface="Aptos Narrow" panose="020B0004020202020204" pitchFamily="34" charset="0"/>
                        </a:rPr>
                        <a:t>MAGNET 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a:solidFill>
                            <a:srgbClr val="000000"/>
                          </a:solidFill>
                          <a:effectLst/>
                          <a:latin typeface="Aptos Narrow" panose="020B0004020202020204" pitchFamily="34" charset="0"/>
                        </a:rPr>
                        <a:t>AP04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a:solidFill>
                            <a:srgbClr val="000000"/>
                          </a:solidFill>
                          <a:effectLst/>
                          <a:latin typeface="Aptos Narrow" panose="020B0004020202020204" pitchFamily="34" charset="0"/>
                        </a:rPr>
                        <a:t>1.0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a:solidFill>
                            <a:srgbClr val="000000"/>
                          </a:solidFill>
                          <a:effectLst/>
                          <a:latin typeface="Aptos Narrow" panose="020B0004020202020204" pitchFamily="34" charset="0"/>
                        </a:rPr>
                        <a:t>-23.6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pPr algn="ctr" fontAlgn="ctr"/>
                      <a:r>
                        <a:rPr lang="en-GB" sz="1200" b="0" i="0" u="none" strike="noStrike" dirty="0">
                          <a:solidFill>
                            <a:srgbClr val="000000"/>
                          </a:solidFill>
                          <a:effectLst/>
                          <a:latin typeface="Aptos Narrow" panose="020B0004020202020204" pitchFamily="34" charset="0"/>
                        </a:rPr>
                        <a:t>-25.8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latin typeface="Aptos Narrow" panose="020B0004020202020204" pitchFamily="34" charset="0"/>
                        </a:rPr>
                        <a:t>0.8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latin typeface="Aptos Narrow" panose="020B0004020202020204" pitchFamily="34" charset="0"/>
                        </a:rPr>
                        <a:t>-1.1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1" u="none" strike="noStrike" dirty="0">
                          <a:solidFill>
                            <a:srgbClr val="B2B2B2"/>
                          </a:solidFill>
                          <a:effectLst/>
                          <a:latin typeface="Aptos Narrow" panose="020B0004020202020204" pitchFamily="34" charset="0"/>
                        </a:rPr>
                        <a:t>2.15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US" sz="1200" b="0" i="0" u="none" strike="noStrike" dirty="0">
                          <a:solidFill>
                            <a:srgbClr val="000000"/>
                          </a:solidFill>
                          <a:effectLst/>
                          <a:latin typeface="Aptos Narrow" panose="020B0004020202020204" pitchFamily="34" charset="0"/>
                        </a:rPr>
                        <a:t>0.9</a:t>
                      </a:r>
                      <a:endParaRPr lang="en-GB" sz="1200" b="0" i="0" u="none" strike="noStrike" dirty="0">
                        <a:solidFill>
                          <a:srgbClr val="000000"/>
                        </a:solidFill>
                        <a:effectLst/>
                        <a:latin typeface="Aptos Narrow" panose="020B00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GB" sz="1200" b="0" i="0" u="none" strike="noStrike" dirty="0">
                        <a:solidFill>
                          <a:srgbClr val="000000"/>
                        </a:solidFill>
                        <a:effectLst/>
                        <a:latin typeface="Aptos Narrow" panose="020B00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42290831"/>
                  </a:ext>
                </a:extLst>
              </a:tr>
              <a:tr h="116744">
                <a:tc vMerge="1">
                  <a:txBody>
                    <a:bodyPr/>
                    <a:lstStyle/>
                    <a:p>
                      <a:endParaRPr lang="en-GB"/>
                    </a:p>
                  </a:txBody>
                  <a:tcPr/>
                </a:tc>
                <a:tc>
                  <a:txBody>
                    <a:bodyPr/>
                    <a:lstStyle/>
                    <a:p>
                      <a:pPr algn="ctr" fontAlgn="b"/>
                      <a:r>
                        <a:rPr lang="en-GB" sz="1200" b="0" i="0" u="none" strike="noStrike">
                          <a:solidFill>
                            <a:srgbClr val="000000"/>
                          </a:solidFill>
                          <a:effectLst/>
                          <a:latin typeface="Aptos Narrow" panose="020B0004020202020204" pitchFamily="34" charset="0"/>
                        </a:rPr>
                        <a:t>AP03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a:solidFill>
                            <a:srgbClr val="000000"/>
                          </a:solidFill>
                          <a:effectLst/>
                          <a:latin typeface="Aptos Narrow" panose="020B0004020202020204" pitchFamily="34" charset="0"/>
                        </a:rPr>
                        <a:t>-1.0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latin typeface="Aptos Narrow" panose="020B0004020202020204" pitchFamily="34" charset="0"/>
                        </a:rPr>
                        <a:t>-27.9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lang="en-GB"/>
                    </a:p>
                  </a:txBody>
                  <a:tcPr/>
                </a:tc>
                <a:tc>
                  <a:txBody>
                    <a:bodyPr/>
                    <a:lstStyle/>
                    <a:p>
                      <a:pPr algn="ctr" fontAlgn="b"/>
                      <a:r>
                        <a:rPr lang="en-GB" sz="1200" b="0" i="0" u="none" strike="noStrike" dirty="0">
                          <a:solidFill>
                            <a:srgbClr val="000000"/>
                          </a:solidFill>
                          <a:effectLst/>
                          <a:latin typeface="Aptos Narrow" panose="020B0004020202020204" pitchFamily="34" charset="0"/>
                        </a:rPr>
                        <a:t>-0.8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latin typeface="Aptos Narrow" panose="020B0004020202020204" pitchFamily="34" charset="0"/>
                        </a:rPr>
                        <a:t>1.3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1" u="none" strike="noStrike" dirty="0">
                          <a:solidFill>
                            <a:srgbClr val="B2B2B2"/>
                          </a:solidFill>
                          <a:effectLst/>
                          <a:latin typeface="Aptos Narrow" panose="020B0004020202020204" pitchFamily="34" charset="0"/>
                        </a:rPr>
                        <a:t>-2.15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it-IT" sz="1200" b="0" i="0" u="none" strike="noStrike" dirty="0">
                          <a:solidFill>
                            <a:srgbClr val="000000"/>
                          </a:solidFill>
                          <a:effectLst/>
                          <a:latin typeface="Calibri" panose="020F0502020204030204" pitchFamily="34" charset="0"/>
                        </a:rPr>
                        <a:t>-0.9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lang="it-IT" sz="12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92712638"/>
                  </a:ext>
                </a:extLst>
              </a:tr>
              <a:tr h="116744">
                <a:tc rowSpan="2">
                  <a:txBody>
                    <a:bodyPr/>
                    <a:lstStyle/>
                    <a:p>
                      <a:pPr algn="ctr" fontAlgn="ctr"/>
                      <a:r>
                        <a:rPr lang="en-GB" sz="1200" b="0" i="0" u="none" strike="noStrike" dirty="0">
                          <a:solidFill>
                            <a:srgbClr val="000000"/>
                          </a:solidFill>
                          <a:effectLst/>
                          <a:latin typeface="Aptos Narrow" panose="020B0004020202020204" pitchFamily="34" charset="0"/>
                        </a:rPr>
                        <a:t>MAGNET 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a:solidFill>
                            <a:srgbClr val="000000"/>
                          </a:solidFill>
                          <a:effectLst/>
                          <a:latin typeface="Aptos Narrow" panose="020B0004020202020204" pitchFamily="34" charset="0"/>
                        </a:rPr>
                        <a:t>AP05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a:solidFill>
                            <a:srgbClr val="000000"/>
                          </a:solidFill>
                          <a:effectLst/>
                          <a:latin typeface="Aptos Narrow" panose="020B0004020202020204" pitchFamily="34" charset="0"/>
                        </a:rPr>
                        <a:t>1.0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a:solidFill>
                            <a:srgbClr val="000000"/>
                          </a:solidFill>
                          <a:effectLst/>
                          <a:latin typeface="Aptos Narrow" panose="020B0004020202020204" pitchFamily="34" charset="0"/>
                        </a:rPr>
                        <a:t>-38.8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pPr algn="ctr" fontAlgn="ctr"/>
                      <a:r>
                        <a:rPr lang="en-GB" sz="1200" b="0" i="0" u="none" strike="noStrike" dirty="0">
                          <a:solidFill>
                            <a:srgbClr val="000000"/>
                          </a:solidFill>
                          <a:effectLst/>
                          <a:latin typeface="Aptos Narrow" panose="020B0004020202020204" pitchFamily="34" charset="0"/>
                        </a:rPr>
                        <a:t>-29.6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latin typeface="Aptos Narrow" panose="020B0004020202020204" pitchFamily="34" charset="0"/>
                        </a:rPr>
                        <a:t>0.8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FF0000"/>
                          </a:solidFill>
                          <a:effectLst/>
                          <a:latin typeface="Aptos Narrow" panose="020B0004020202020204" pitchFamily="34" charset="0"/>
                        </a:rPr>
                        <a:t>-4.0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1" u="none" strike="noStrike" dirty="0">
                          <a:solidFill>
                            <a:srgbClr val="B2B2B2"/>
                          </a:solidFill>
                          <a:effectLst/>
                          <a:latin typeface="Aptos Narrow" panose="020B0004020202020204" pitchFamily="34" charset="0"/>
                        </a:rPr>
                        <a:t>-9.19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US" sz="1200" b="0" i="0" u="none" strike="noStrike" dirty="0">
                          <a:solidFill>
                            <a:srgbClr val="000000"/>
                          </a:solidFill>
                          <a:effectLst/>
                          <a:latin typeface="Aptos Narrow" panose="020B0004020202020204" pitchFamily="34" charset="0"/>
                        </a:rPr>
                        <a:t>0.9</a:t>
                      </a:r>
                      <a:endParaRPr lang="en-GB" sz="1200" b="0" i="0" u="none" strike="noStrike" dirty="0">
                        <a:solidFill>
                          <a:srgbClr val="000000"/>
                        </a:solidFill>
                        <a:effectLst/>
                        <a:latin typeface="Aptos Narrow" panose="020B00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GB" sz="1200" b="0" i="0" u="none" strike="noStrike" dirty="0">
                        <a:solidFill>
                          <a:srgbClr val="000000"/>
                        </a:solidFill>
                        <a:effectLst/>
                        <a:latin typeface="Aptos Narrow" panose="020B00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641828693"/>
                  </a:ext>
                </a:extLst>
              </a:tr>
              <a:tr h="116744">
                <a:tc vMerge="1">
                  <a:txBody>
                    <a:bodyPr/>
                    <a:lstStyle/>
                    <a:p>
                      <a:endParaRPr lang="en-GB"/>
                    </a:p>
                  </a:txBody>
                  <a:tcPr/>
                </a:tc>
                <a:tc>
                  <a:txBody>
                    <a:bodyPr/>
                    <a:lstStyle/>
                    <a:p>
                      <a:pPr algn="ctr" fontAlgn="b"/>
                      <a:r>
                        <a:rPr lang="en-GB" sz="1200" b="0" i="0" u="none" strike="noStrike">
                          <a:solidFill>
                            <a:srgbClr val="000000"/>
                          </a:solidFill>
                          <a:effectLst/>
                          <a:latin typeface="Aptos Narrow" panose="020B0004020202020204" pitchFamily="34" charset="0"/>
                        </a:rPr>
                        <a:t>AP06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a:solidFill>
                            <a:srgbClr val="000000"/>
                          </a:solidFill>
                          <a:effectLst/>
                          <a:latin typeface="Aptos Narrow" panose="020B0004020202020204" pitchFamily="34" charset="0"/>
                        </a:rPr>
                        <a:t>-1.0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a:solidFill>
                            <a:srgbClr val="000000"/>
                          </a:solidFill>
                          <a:effectLst/>
                          <a:latin typeface="Aptos Narrow" panose="020B0004020202020204" pitchFamily="34" charset="0"/>
                        </a:rPr>
                        <a:t>-20.4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lang="en-GB"/>
                    </a:p>
                  </a:txBody>
                  <a:tcPr/>
                </a:tc>
                <a:tc>
                  <a:txBody>
                    <a:bodyPr/>
                    <a:lstStyle/>
                    <a:p>
                      <a:pPr algn="ctr" fontAlgn="b"/>
                      <a:r>
                        <a:rPr lang="en-GB" sz="1200" b="0" i="0" u="none" strike="noStrike" dirty="0">
                          <a:solidFill>
                            <a:srgbClr val="000000"/>
                          </a:solidFill>
                          <a:effectLst/>
                          <a:latin typeface="Aptos Narrow" panose="020B0004020202020204" pitchFamily="34" charset="0"/>
                        </a:rPr>
                        <a:t>-0.8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FF0000"/>
                          </a:solidFill>
                          <a:effectLst/>
                          <a:latin typeface="Aptos Narrow" panose="020B0004020202020204" pitchFamily="34" charset="0"/>
                        </a:rPr>
                        <a:t>1.2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1" u="none" strike="noStrike" dirty="0">
                          <a:solidFill>
                            <a:srgbClr val="B2B2B2"/>
                          </a:solidFill>
                          <a:effectLst/>
                          <a:latin typeface="Aptos Narrow" panose="020B0004020202020204" pitchFamily="34" charset="0"/>
                        </a:rPr>
                        <a:t>9.19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it-IT" sz="1200" b="0" i="0" u="none" strike="noStrike" kern="1200" dirty="0">
                          <a:solidFill>
                            <a:srgbClr val="000000"/>
                          </a:solidFill>
                          <a:effectLst/>
                          <a:latin typeface="Aptos Narrow" panose="020B0004020202020204" pitchFamily="34" charset="0"/>
                          <a:ea typeface="+mn-ea"/>
                          <a:cs typeface="+mn-cs"/>
                        </a:rPr>
                        <a:t>-0.9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lang="it-IT" sz="1200" b="0" i="0" u="none" strike="noStrike" kern="1200" dirty="0">
                        <a:solidFill>
                          <a:srgbClr val="000000"/>
                        </a:solidFill>
                        <a:effectLst/>
                        <a:latin typeface="Aptos Narrow" panose="020B0004020202020204" pitchFamily="34" charset="0"/>
                        <a:ea typeface="+mn-ea"/>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02794599"/>
                  </a:ext>
                </a:extLst>
              </a:tr>
              <a:tr h="116744">
                <a:tc rowSpan="2">
                  <a:txBody>
                    <a:bodyPr/>
                    <a:lstStyle/>
                    <a:p>
                      <a:pPr algn="ctr" fontAlgn="ctr"/>
                      <a:r>
                        <a:rPr lang="en-GB" sz="1200" b="0" i="0" u="none" strike="noStrike">
                          <a:solidFill>
                            <a:srgbClr val="000000"/>
                          </a:solidFill>
                          <a:effectLst/>
                          <a:latin typeface="Aptos Narrow" panose="020B0004020202020204" pitchFamily="34" charset="0"/>
                        </a:rPr>
                        <a:t>MAGNET 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latin typeface="Aptos Narrow" panose="020B0004020202020204" pitchFamily="34" charset="0"/>
                        </a:rPr>
                        <a:t>AP07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latin typeface="Aptos Narrow" panose="020B0004020202020204" pitchFamily="34" charset="0"/>
                        </a:rPr>
                        <a:t>1.0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latin typeface="Aptos Narrow" panose="020B0004020202020204" pitchFamily="34" charset="0"/>
                        </a:rPr>
                        <a:t>-22.5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pPr algn="ctr" fontAlgn="ctr"/>
                      <a:r>
                        <a:rPr lang="en-GB" sz="1200" b="0" i="0" u="none" strike="noStrike" dirty="0">
                          <a:solidFill>
                            <a:srgbClr val="000000"/>
                          </a:solidFill>
                          <a:effectLst/>
                          <a:latin typeface="Aptos Narrow" panose="020B0004020202020204" pitchFamily="34" charset="0"/>
                        </a:rPr>
                        <a:t>-24.7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latin typeface="Aptos Narrow" panose="020B0004020202020204" pitchFamily="34" charset="0"/>
                        </a:rPr>
                        <a:t>0.8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latin typeface="Aptos Narrow" panose="020B0004020202020204" pitchFamily="34" charset="0"/>
                        </a:rPr>
                        <a:t>-1.8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1" u="none" strike="noStrike" dirty="0">
                          <a:solidFill>
                            <a:srgbClr val="B2B2B2"/>
                          </a:solidFill>
                          <a:effectLst/>
                          <a:latin typeface="Aptos Narrow" panose="020B0004020202020204" pitchFamily="34" charset="0"/>
                        </a:rPr>
                        <a:t>2.26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US" sz="1200" b="0" i="0" u="none" strike="noStrike" kern="1200" dirty="0">
                          <a:solidFill>
                            <a:srgbClr val="000000"/>
                          </a:solidFill>
                          <a:effectLst/>
                          <a:latin typeface="Aptos Narrow" panose="020B0004020202020204" pitchFamily="34" charset="0"/>
                          <a:ea typeface="+mn-ea"/>
                          <a:cs typeface="+mn-cs"/>
                        </a:rPr>
                        <a:t>0.9</a:t>
                      </a:r>
                      <a:endParaRPr lang="en-GB" sz="1200" b="0" i="0" u="none" strike="noStrike" kern="1200" dirty="0">
                        <a:solidFill>
                          <a:srgbClr val="000000"/>
                        </a:solidFill>
                        <a:effectLst/>
                        <a:latin typeface="Aptos Narrow" panose="020B0004020202020204" pitchFamily="34" charset="0"/>
                        <a:ea typeface="+mn-ea"/>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GB" sz="1200" b="0" i="0" u="none" strike="noStrike" kern="1200" dirty="0">
                        <a:solidFill>
                          <a:srgbClr val="000000"/>
                        </a:solidFill>
                        <a:effectLst/>
                        <a:latin typeface="Aptos Narrow" panose="020B0004020202020204" pitchFamily="34" charset="0"/>
                        <a:ea typeface="+mn-ea"/>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71544929"/>
                  </a:ext>
                </a:extLst>
              </a:tr>
              <a:tr h="116744">
                <a:tc vMerge="1">
                  <a:txBody>
                    <a:bodyPr/>
                    <a:lstStyle/>
                    <a:p>
                      <a:endParaRPr lang="en-GB"/>
                    </a:p>
                  </a:txBody>
                  <a:tcPr/>
                </a:tc>
                <a:tc>
                  <a:txBody>
                    <a:bodyPr/>
                    <a:lstStyle/>
                    <a:p>
                      <a:pPr algn="ctr" fontAlgn="b"/>
                      <a:r>
                        <a:rPr lang="en-GB" sz="1200" b="0" i="0" u="none" strike="noStrike">
                          <a:solidFill>
                            <a:srgbClr val="000000"/>
                          </a:solidFill>
                          <a:effectLst/>
                          <a:latin typeface="Aptos Narrow" panose="020B0004020202020204" pitchFamily="34" charset="0"/>
                        </a:rPr>
                        <a:t>AP08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a:solidFill>
                            <a:srgbClr val="000000"/>
                          </a:solidFill>
                          <a:effectLst/>
                          <a:latin typeface="Aptos Narrow" panose="020B0004020202020204" pitchFamily="34" charset="0"/>
                        </a:rPr>
                        <a:t>-1.0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latin typeface="Aptos Narrow" panose="020B0004020202020204" pitchFamily="34" charset="0"/>
                        </a:rPr>
                        <a:t>-27.0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lang="en-GB"/>
                    </a:p>
                  </a:txBody>
                  <a:tcPr/>
                </a:tc>
                <a:tc>
                  <a:txBody>
                    <a:bodyPr/>
                    <a:lstStyle/>
                    <a:p>
                      <a:pPr algn="ctr" fontAlgn="b"/>
                      <a:r>
                        <a:rPr lang="en-GB" sz="1200" b="0" i="0" u="none" strike="noStrike" dirty="0">
                          <a:solidFill>
                            <a:srgbClr val="000000"/>
                          </a:solidFill>
                          <a:effectLst/>
                          <a:latin typeface="Aptos Narrow" panose="020B0004020202020204" pitchFamily="34" charset="0"/>
                        </a:rPr>
                        <a:t>-0.8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latin typeface="Aptos Narrow" panose="020B0004020202020204" pitchFamily="34" charset="0"/>
                        </a:rPr>
                        <a:t>-0.4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1" u="none" strike="noStrike" dirty="0">
                          <a:solidFill>
                            <a:srgbClr val="B2B2B2"/>
                          </a:solidFill>
                          <a:effectLst/>
                          <a:latin typeface="Aptos Narrow" panose="020B0004020202020204" pitchFamily="34" charset="0"/>
                        </a:rPr>
                        <a:t>-2.26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it-IT" sz="1200" b="0" i="0" u="none" strike="noStrike" kern="1200" dirty="0">
                          <a:solidFill>
                            <a:srgbClr val="000000"/>
                          </a:solidFill>
                          <a:effectLst/>
                          <a:latin typeface="Aptos Narrow" panose="020B0004020202020204" pitchFamily="34" charset="0"/>
                          <a:ea typeface="+mn-ea"/>
                          <a:cs typeface="+mn-cs"/>
                        </a:rPr>
                        <a:t>-0.9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lang="it-IT" sz="1200" b="0" i="0" u="none" strike="noStrike" kern="1200" dirty="0">
                        <a:solidFill>
                          <a:srgbClr val="000000"/>
                        </a:solidFill>
                        <a:effectLst/>
                        <a:latin typeface="Aptos Narrow" panose="020B0004020202020204" pitchFamily="34" charset="0"/>
                        <a:ea typeface="+mn-ea"/>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61240176"/>
                  </a:ext>
                </a:extLst>
              </a:tr>
              <a:tr h="116744">
                <a:tc rowSpan="2">
                  <a:txBody>
                    <a:bodyPr/>
                    <a:lstStyle/>
                    <a:p>
                      <a:pPr algn="ctr" fontAlgn="ctr"/>
                      <a:r>
                        <a:rPr lang="en-GB" sz="1200" b="0" i="0" u="none" strike="noStrike" dirty="0">
                          <a:solidFill>
                            <a:srgbClr val="000000"/>
                          </a:solidFill>
                          <a:effectLst/>
                          <a:latin typeface="Aptos Narrow" panose="020B0004020202020204" pitchFamily="34" charset="0"/>
                        </a:rPr>
                        <a:t>MAGNET 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a:solidFill>
                            <a:srgbClr val="000000"/>
                          </a:solidFill>
                          <a:effectLst/>
                          <a:latin typeface="Aptos Narrow" panose="020B0004020202020204" pitchFamily="34" charset="0"/>
                        </a:rPr>
                        <a:t>AP09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a:solidFill>
                            <a:srgbClr val="000000"/>
                          </a:solidFill>
                          <a:effectLst/>
                          <a:latin typeface="Aptos Narrow" panose="020B0004020202020204" pitchFamily="34" charset="0"/>
                        </a:rPr>
                        <a:t>1.0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latin typeface="Aptos Narrow" panose="020B0004020202020204" pitchFamily="34" charset="0"/>
                        </a:rPr>
                        <a:t>-22.3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pPr algn="ctr" fontAlgn="b"/>
                      <a:r>
                        <a:rPr lang="en-GB" sz="1200" b="0" i="0" u="none" strike="noStrike" dirty="0">
                          <a:solidFill>
                            <a:srgbClr val="000000"/>
                          </a:solidFill>
                          <a:effectLst/>
                          <a:latin typeface="Aptos Narrow" panose="020B0004020202020204" pitchFamily="34" charset="0"/>
                        </a:rPr>
                        <a:t>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0.78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latin typeface="Aptos Narrow" panose="020B0004020202020204" pitchFamily="34" charset="0"/>
                        </a:rPr>
                        <a:t>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B2B2B2"/>
                          </a:solidFill>
                          <a:effectLst/>
                          <a:latin typeface="Aptos Narrow" panose="020B0004020202020204" pitchFamily="34" charset="0"/>
                        </a:rPr>
                        <a:t>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US" sz="1200" b="0" i="0" u="none" strike="noStrike" kern="1200" dirty="0">
                          <a:solidFill>
                            <a:srgbClr val="000000"/>
                          </a:solidFill>
                          <a:effectLst/>
                          <a:latin typeface="Aptos Narrow" panose="020B0004020202020204" pitchFamily="34" charset="0"/>
                          <a:ea typeface="+mn-ea"/>
                          <a:cs typeface="+mn-cs"/>
                        </a:rPr>
                        <a:t>0.9</a:t>
                      </a:r>
                      <a:endParaRPr lang="en-GB" sz="1200" b="0" i="0" u="none" strike="noStrike" kern="1200" dirty="0">
                        <a:solidFill>
                          <a:srgbClr val="000000"/>
                        </a:solidFill>
                        <a:effectLst/>
                        <a:latin typeface="Aptos Narrow" panose="020B0004020202020204" pitchFamily="34" charset="0"/>
                        <a:ea typeface="+mn-ea"/>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GB" sz="1200" b="0" i="0" u="none" strike="noStrike" kern="1200" dirty="0">
                        <a:solidFill>
                          <a:srgbClr val="000000"/>
                        </a:solidFill>
                        <a:effectLst/>
                        <a:latin typeface="Aptos Narrow" panose="020B0004020202020204" pitchFamily="34" charset="0"/>
                        <a:ea typeface="+mn-ea"/>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46214862"/>
                  </a:ext>
                </a:extLst>
              </a:tr>
              <a:tr h="69506">
                <a:tc vMerge="1">
                  <a:txBody>
                    <a:bodyPr/>
                    <a:lstStyle/>
                    <a:p>
                      <a:endParaRPr lang="en-GB"/>
                    </a:p>
                  </a:txBody>
                  <a:tcPr/>
                </a:tc>
                <a:tc>
                  <a:txBody>
                    <a:bodyPr/>
                    <a:lstStyle/>
                    <a:p>
                      <a:pPr algn="ctr" fontAlgn="b"/>
                      <a:r>
                        <a:rPr lang="en-GB" sz="1200" b="0" i="0" u="none" strike="noStrike">
                          <a:solidFill>
                            <a:srgbClr val="000000"/>
                          </a:solidFill>
                          <a:effectLst/>
                          <a:latin typeface="Aptos Narrow" panose="020B0004020202020204" pitchFamily="34" charset="0"/>
                        </a:rPr>
                        <a:t>AP10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-1.1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latin typeface="Aptos Narrow" panose="020B0004020202020204" pitchFamily="34" charset="0"/>
                        </a:rPr>
                        <a:t>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lang="en-GB"/>
                    </a:p>
                  </a:txBody>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-0.79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latin typeface="Aptos Narrow" panose="020B0004020202020204" pitchFamily="34" charset="0"/>
                        </a:rPr>
                        <a:t>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B2B2B2"/>
                          </a:solidFill>
                          <a:effectLst/>
                          <a:latin typeface="Aptos Narrow" panose="020B0004020202020204" pitchFamily="34" charset="0"/>
                        </a:rPr>
                        <a:t>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it-IT" sz="1200" b="0" i="0" u="none" strike="noStrike" kern="1200" dirty="0">
                          <a:solidFill>
                            <a:srgbClr val="000000"/>
                          </a:solidFill>
                          <a:effectLst/>
                          <a:latin typeface="Aptos Narrow" panose="020B0004020202020204" pitchFamily="34" charset="0"/>
                          <a:ea typeface="+mn-ea"/>
                          <a:cs typeface="+mn-cs"/>
                        </a:rPr>
                        <a:t>-0.9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lang="it-IT" sz="1200" b="0" i="0" u="none" strike="noStrike" kern="1200" dirty="0">
                        <a:solidFill>
                          <a:srgbClr val="000000"/>
                        </a:solidFill>
                        <a:effectLst/>
                        <a:latin typeface="Aptos Narrow" panose="020B0004020202020204" pitchFamily="34" charset="0"/>
                        <a:ea typeface="+mn-ea"/>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40137710"/>
                  </a:ext>
                </a:extLst>
              </a:tr>
              <a:tr h="116744">
                <a:tc rowSpan="2">
                  <a:txBody>
                    <a:bodyPr/>
                    <a:lstStyle/>
                    <a:p>
                      <a:pPr algn="ctr" fontAlgn="ctr"/>
                      <a:r>
                        <a:rPr lang="en-GB" sz="1200" b="0" i="0" u="none" strike="noStrike">
                          <a:solidFill>
                            <a:srgbClr val="000000"/>
                          </a:solidFill>
                          <a:effectLst/>
                          <a:latin typeface="Aptos Narrow" panose="020B0004020202020204" pitchFamily="34" charset="0"/>
                        </a:rPr>
                        <a:t>MAGNET 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a:solidFill>
                            <a:srgbClr val="000000"/>
                          </a:solidFill>
                          <a:effectLst/>
                          <a:latin typeface="Aptos Narrow" panose="020B0004020202020204" pitchFamily="34" charset="0"/>
                        </a:rPr>
                        <a:t>AP11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-2.53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a:solidFill>
                            <a:srgbClr val="000000"/>
                          </a:solidFill>
                          <a:effectLst/>
                          <a:latin typeface="Aptos Narrow" panose="020B0004020202020204" pitchFamily="34" charset="0"/>
                        </a:rPr>
                        <a:t>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pPr algn="ctr" fontAlgn="b"/>
                      <a:r>
                        <a:rPr lang="en-GB" sz="1200" b="0" i="0" u="none" strike="noStrike" dirty="0">
                          <a:solidFill>
                            <a:srgbClr val="000000"/>
                          </a:solidFill>
                          <a:effectLst/>
                          <a:latin typeface="Aptos Narrow" panose="020B0004020202020204" pitchFamily="34" charset="0"/>
                        </a:rPr>
                        <a:t>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-1.81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latin typeface="Aptos Narrow" panose="020B0004020202020204" pitchFamily="34" charset="0"/>
                        </a:rPr>
                        <a:t>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B2B2B2"/>
                          </a:solidFill>
                          <a:effectLst/>
                          <a:latin typeface="Aptos Narrow" panose="020B0004020202020204" pitchFamily="34" charset="0"/>
                        </a:rPr>
                        <a:t>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US" sz="1200" b="0" i="0" u="none" strike="noStrike" kern="1200" dirty="0">
                          <a:solidFill>
                            <a:srgbClr val="000000"/>
                          </a:solidFill>
                          <a:effectLst/>
                          <a:latin typeface="Aptos Narrow" panose="020B0004020202020204" pitchFamily="34" charset="0"/>
                          <a:ea typeface="+mn-ea"/>
                          <a:cs typeface="+mn-cs"/>
                        </a:rPr>
                        <a:t>9.7</a:t>
                      </a:r>
                      <a:endParaRPr lang="en-GB" sz="1200" b="0" i="0" u="none" strike="noStrike" kern="1200" dirty="0">
                        <a:solidFill>
                          <a:srgbClr val="000000"/>
                        </a:solidFill>
                        <a:effectLst/>
                        <a:latin typeface="Aptos Narrow" panose="020B0004020202020204" pitchFamily="34" charset="0"/>
                        <a:ea typeface="+mn-ea"/>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GB" sz="1200" b="0" i="0" u="none" strike="noStrike" kern="1200" dirty="0">
                        <a:solidFill>
                          <a:srgbClr val="000000"/>
                        </a:solidFill>
                        <a:effectLst/>
                        <a:latin typeface="Aptos Narrow" panose="020B0004020202020204" pitchFamily="34" charset="0"/>
                        <a:ea typeface="+mn-ea"/>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29198073"/>
                  </a:ext>
                </a:extLst>
              </a:tr>
              <a:tr h="116744">
                <a:tc vMerge="1">
                  <a:txBody>
                    <a:bodyPr/>
                    <a:lstStyle/>
                    <a:p>
                      <a:endParaRPr lang="en-GB"/>
                    </a:p>
                  </a:txBody>
                  <a:tcPr/>
                </a:tc>
                <a:tc>
                  <a:txBody>
                    <a:bodyPr/>
                    <a:lstStyle/>
                    <a:p>
                      <a:pPr algn="ctr" fontAlgn="b"/>
                      <a:r>
                        <a:rPr lang="en-GB" sz="1200" b="0" i="0" u="none" strike="noStrike" dirty="0">
                          <a:solidFill>
                            <a:srgbClr val="000000"/>
                          </a:solidFill>
                          <a:effectLst/>
                          <a:latin typeface="Aptos Narrow" panose="020B0004020202020204" pitchFamily="34" charset="0"/>
                        </a:rPr>
                        <a:t>AP12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-7.79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a:solidFill>
                            <a:srgbClr val="000000"/>
                          </a:solidFill>
                          <a:effectLst/>
                          <a:latin typeface="Aptos Narrow" panose="020B0004020202020204" pitchFamily="34" charset="0"/>
                        </a:rPr>
                        <a:t>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lang="en-GB"/>
                    </a:p>
                  </a:txBody>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-5.61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latin typeface="Aptos Narrow" panose="020B0004020202020204" pitchFamily="34" charset="0"/>
                        </a:rPr>
                        <a:t>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B2B2B2"/>
                          </a:solidFill>
                          <a:effectLst/>
                          <a:latin typeface="Aptos Narrow" panose="020B0004020202020204" pitchFamily="34" charset="0"/>
                        </a:rPr>
                        <a:t>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US" sz="1200" b="0" i="0" u="none" strike="noStrike" kern="1200" dirty="0">
                          <a:solidFill>
                            <a:srgbClr val="000000"/>
                          </a:solidFill>
                          <a:effectLst/>
                          <a:latin typeface="Aptos Narrow" panose="020B0004020202020204" pitchFamily="34" charset="0"/>
                          <a:ea typeface="+mn-ea"/>
                          <a:cs typeface="+mn-cs"/>
                        </a:rPr>
                        <a:t>-1.2</a:t>
                      </a:r>
                      <a:endParaRPr lang="en-GB" sz="1200" b="0" i="0" u="none" strike="noStrike" kern="1200" dirty="0">
                        <a:solidFill>
                          <a:srgbClr val="000000"/>
                        </a:solidFill>
                        <a:effectLst/>
                        <a:latin typeface="Aptos Narrow" panose="020B0004020202020204" pitchFamily="34" charset="0"/>
                        <a:ea typeface="+mn-ea"/>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GB" sz="1200" b="0" i="0" u="none" strike="noStrike" kern="1200" dirty="0">
                        <a:solidFill>
                          <a:srgbClr val="000000"/>
                        </a:solidFill>
                        <a:effectLst/>
                        <a:latin typeface="Aptos Narrow" panose="020B0004020202020204" pitchFamily="34" charset="0"/>
                        <a:ea typeface="+mn-ea"/>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55914223"/>
                  </a:ext>
                </a:extLst>
              </a:tr>
            </a:tbl>
          </a:graphicData>
        </a:graphic>
      </p:graphicFrame>
      <p:pic>
        <p:nvPicPr>
          <p:cNvPr id="12" name="Picture 11">
            <a:extLst>
              <a:ext uri="{FF2B5EF4-FFF2-40B4-BE49-F238E27FC236}">
                <a16:creationId xmlns:a16="http://schemas.microsoft.com/office/drawing/2014/main" id="{280211F0-54DC-9739-7FDF-B81B8BE43561}"/>
              </a:ext>
            </a:extLst>
          </p:cNvPr>
          <p:cNvPicPr>
            <a:picLocks noChangeAspect="1"/>
          </p:cNvPicPr>
          <p:nvPr/>
        </p:nvPicPr>
        <p:blipFill>
          <a:blip r:embed="rId2"/>
          <a:stretch>
            <a:fillRect/>
          </a:stretch>
        </p:blipFill>
        <p:spPr>
          <a:xfrm>
            <a:off x="7752184" y="862111"/>
            <a:ext cx="4516664" cy="2568046"/>
          </a:xfrm>
          <a:prstGeom prst="rect">
            <a:avLst/>
          </a:prstGeom>
        </p:spPr>
      </p:pic>
      <p:pic>
        <p:nvPicPr>
          <p:cNvPr id="13" name="Picture 12">
            <a:extLst>
              <a:ext uri="{FF2B5EF4-FFF2-40B4-BE49-F238E27FC236}">
                <a16:creationId xmlns:a16="http://schemas.microsoft.com/office/drawing/2014/main" id="{84AD0961-DB7D-6EF2-A6B3-C85DC2D115F4}"/>
              </a:ext>
            </a:extLst>
          </p:cNvPr>
          <p:cNvPicPr>
            <a:picLocks noChangeAspect="1"/>
          </p:cNvPicPr>
          <p:nvPr/>
        </p:nvPicPr>
        <p:blipFill>
          <a:blip r:embed="rId3"/>
          <a:stretch>
            <a:fillRect/>
          </a:stretch>
        </p:blipFill>
        <p:spPr>
          <a:xfrm>
            <a:off x="7700019" y="3673466"/>
            <a:ext cx="4568829" cy="2597705"/>
          </a:xfrm>
          <a:prstGeom prst="rect">
            <a:avLst/>
          </a:prstGeom>
        </p:spPr>
      </p:pic>
      <p:pic>
        <p:nvPicPr>
          <p:cNvPr id="14" name="Picture 13">
            <a:extLst>
              <a:ext uri="{FF2B5EF4-FFF2-40B4-BE49-F238E27FC236}">
                <a16:creationId xmlns:a16="http://schemas.microsoft.com/office/drawing/2014/main" id="{06258FBE-57F1-DD0C-06D7-E6BF7FCF7E99}"/>
              </a:ext>
            </a:extLst>
          </p:cNvPr>
          <p:cNvPicPr>
            <a:picLocks noChangeAspect="1"/>
          </p:cNvPicPr>
          <p:nvPr/>
        </p:nvPicPr>
        <p:blipFill>
          <a:blip r:embed="rId4"/>
          <a:stretch>
            <a:fillRect/>
          </a:stretch>
        </p:blipFill>
        <p:spPr>
          <a:xfrm>
            <a:off x="8040215" y="6162222"/>
            <a:ext cx="3821353" cy="309551"/>
          </a:xfrm>
          <a:prstGeom prst="rect">
            <a:avLst/>
          </a:prstGeom>
        </p:spPr>
      </p:pic>
      <p:sp>
        <p:nvSpPr>
          <p:cNvPr id="15" name="TextBox 14">
            <a:extLst>
              <a:ext uri="{FF2B5EF4-FFF2-40B4-BE49-F238E27FC236}">
                <a16:creationId xmlns:a16="http://schemas.microsoft.com/office/drawing/2014/main" id="{3E4BEF89-FFF6-23DD-2B59-8D1090D01C92}"/>
              </a:ext>
            </a:extLst>
          </p:cNvPr>
          <p:cNvSpPr txBox="1"/>
          <p:nvPr/>
        </p:nvSpPr>
        <p:spPr>
          <a:xfrm>
            <a:off x="8544272" y="5316984"/>
            <a:ext cx="585417" cy="215444"/>
          </a:xfrm>
          <a:prstGeom prst="rect">
            <a:avLst/>
          </a:prstGeom>
          <a:noFill/>
        </p:spPr>
        <p:txBody>
          <a:bodyPr wrap="none" rtlCol="0">
            <a:spAutoFit/>
          </a:bodyPr>
          <a:lstStyle/>
          <a:p>
            <a:r>
              <a:rPr lang="en-US" sz="800" dirty="0"/>
              <a:t>0.43 mm</a:t>
            </a:r>
            <a:endParaRPr lang="en-GB" sz="800" dirty="0"/>
          </a:p>
        </p:txBody>
      </p:sp>
      <p:sp>
        <p:nvSpPr>
          <p:cNvPr id="16" name="TextBox 15">
            <a:extLst>
              <a:ext uri="{FF2B5EF4-FFF2-40B4-BE49-F238E27FC236}">
                <a16:creationId xmlns:a16="http://schemas.microsoft.com/office/drawing/2014/main" id="{F5B4131E-B726-65D9-F6AF-91A7F0CF930E}"/>
              </a:ext>
            </a:extLst>
          </p:cNvPr>
          <p:cNvSpPr txBox="1"/>
          <p:nvPr/>
        </p:nvSpPr>
        <p:spPr>
          <a:xfrm>
            <a:off x="10704512" y="5316984"/>
            <a:ext cx="585417" cy="215444"/>
          </a:xfrm>
          <a:prstGeom prst="rect">
            <a:avLst/>
          </a:prstGeom>
          <a:noFill/>
        </p:spPr>
        <p:txBody>
          <a:bodyPr wrap="none" rtlCol="0">
            <a:spAutoFit/>
          </a:bodyPr>
          <a:lstStyle/>
          <a:p>
            <a:r>
              <a:rPr lang="en-US" sz="800" dirty="0"/>
              <a:t>0.65 mm</a:t>
            </a:r>
            <a:endParaRPr lang="en-GB" sz="800" dirty="0"/>
          </a:p>
        </p:txBody>
      </p:sp>
      <p:sp>
        <p:nvSpPr>
          <p:cNvPr id="17" name="TextBox 16">
            <a:extLst>
              <a:ext uri="{FF2B5EF4-FFF2-40B4-BE49-F238E27FC236}">
                <a16:creationId xmlns:a16="http://schemas.microsoft.com/office/drawing/2014/main" id="{51AD0B5F-953E-3BB9-94E4-CDA213381688}"/>
              </a:ext>
            </a:extLst>
          </p:cNvPr>
          <p:cNvSpPr txBox="1"/>
          <p:nvPr/>
        </p:nvSpPr>
        <p:spPr>
          <a:xfrm>
            <a:off x="8603331" y="4560045"/>
            <a:ext cx="585417" cy="215444"/>
          </a:xfrm>
          <a:prstGeom prst="rect">
            <a:avLst/>
          </a:prstGeom>
          <a:noFill/>
        </p:spPr>
        <p:txBody>
          <a:bodyPr wrap="none" rtlCol="0">
            <a:spAutoFit/>
          </a:bodyPr>
          <a:lstStyle/>
          <a:p>
            <a:r>
              <a:rPr lang="en-US" sz="800" dirty="0"/>
              <a:t>0.63 mm</a:t>
            </a:r>
            <a:endParaRPr lang="en-GB" sz="800" dirty="0"/>
          </a:p>
        </p:txBody>
      </p:sp>
      <p:sp>
        <p:nvSpPr>
          <p:cNvPr id="18" name="TextBox 17">
            <a:extLst>
              <a:ext uri="{FF2B5EF4-FFF2-40B4-BE49-F238E27FC236}">
                <a16:creationId xmlns:a16="http://schemas.microsoft.com/office/drawing/2014/main" id="{4C429BCB-FC67-8D86-7114-8FA5F4C8EC1C}"/>
              </a:ext>
            </a:extLst>
          </p:cNvPr>
          <p:cNvSpPr txBox="1"/>
          <p:nvPr/>
        </p:nvSpPr>
        <p:spPr>
          <a:xfrm>
            <a:off x="10763571" y="4560045"/>
            <a:ext cx="585417" cy="215444"/>
          </a:xfrm>
          <a:prstGeom prst="rect">
            <a:avLst/>
          </a:prstGeom>
          <a:noFill/>
        </p:spPr>
        <p:txBody>
          <a:bodyPr wrap="none" rtlCol="0">
            <a:spAutoFit/>
          </a:bodyPr>
          <a:lstStyle/>
          <a:p>
            <a:r>
              <a:rPr lang="en-US" sz="800" dirty="0"/>
              <a:t>0.67 mm</a:t>
            </a:r>
            <a:endParaRPr lang="en-GB" sz="800" dirty="0"/>
          </a:p>
        </p:txBody>
      </p:sp>
      <p:sp>
        <p:nvSpPr>
          <p:cNvPr id="19" name="TextBox 18">
            <a:extLst>
              <a:ext uri="{FF2B5EF4-FFF2-40B4-BE49-F238E27FC236}">
                <a16:creationId xmlns:a16="http://schemas.microsoft.com/office/drawing/2014/main" id="{55D7418A-C372-C03E-491D-02B4BC757AA2}"/>
              </a:ext>
            </a:extLst>
          </p:cNvPr>
          <p:cNvSpPr txBox="1"/>
          <p:nvPr/>
        </p:nvSpPr>
        <p:spPr>
          <a:xfrm>
            <a:off x="8603330" y="2481977"/>
            <a:ext cx="585417" cy="215444"/>
          </a:xfrm>
          <a:prstGeom prst="rect">
            <a:avLst/>
          </a:prstGeom>
          <a:noFill/>
        </p:spPr>
        <p:txBody>
          <a:bodyPr wrap="none" rtlCol="0">
            <a:spAutoFit/>
          </a:bodyPr>
          <a:lstStyle/>
          <a:p>
            <a:r>
              <a:rPr lang="en-US" sz="800" dirty="0"/>
              <a:t>0.43 mm</a:t>
            </a:r>
            <a:endParaRPr lang="en-GB" sz="800" dirty="0"/>
          </a:p>
        </p:txBody>
      </p:sp>
      <p:sp>
        <p:nvSpPr>
          <p:cNvPr id="20" name="TextBox 19">
            <a:extLst>
              <a:ext uri="{FF2B5EF4-FFF2-40B4-BE49-F238E27FC236}">
                <a16:creationId xmlns:a16="http://schemas.microsoft.com/office/drawing/2014/main" id="{864AF984-AABB-D8DA-30AD-5801845D8567}"/>
              </a:ext>
            </a:extLst>
          </p:cNvPr>
          <p:cNvSpPr txBox="1"/>
          <p:nvPr/>
        </p:nvSpPr>
        <p:spPr>
          <a:xfrm>
            <a:off x="8568061" y="1699216"/>
            <a:ext cx="585417" cy="215444"/>
          </a:xfrm>
          <a:prstGeom prst="rect">
            <a:avLst/>
          </a:prstGeom>
          <a:noFill/>
        </p:spPr>
        <p:txBody>
          <a:bodyPr wrap="none" rtlCol="0">
            <a:spAutoFit/>
          </a:bodyPr>
          <a:lstStyle/>
          <a:p>
            <a:r>
              <a:rPr lang="en-US" sz="800" dirty="0"/>
              <a:t>0.46 mm</a:t>
            </a:r>
            <a:endParaRPr lang="en-GB" sz="800" dirty="0"/>
          </a:p>
        </p:txBody>
      </p:sp>
      <p:sp>
        <p:nvSpPr>
          <p:cNvPr id="21" name="TextBox 20">
            <a:extLst>
              <a:ext uri="{FF2B5EF4-FFF2-40B4-BE49-F238E27FC236}">
                <a16:creationId xmlns:a16="http://schemas.microsoft.com/office/drawing/2014/main" id="{21735F62-363A-4B3A-9DF5-6C831122DB1D}"/>
              </a:ext>
            </a:extLst>
          </p:cNvPr>
          <p:cNvSpPr txBox="1"/>
          <p:nvPr/>
        </p:nvSpPr>
        <p:spPr>
          <a:xfrm>
            <a:off x="10791512" y="2497173"/>
            <a:ext cx="585417" cy="215444"/>
          </a:xfrm>
          <a:prstGeom prst="rect">
            <a:avLst/>
          </a:prstGeom>
          <a:noFill/>
        </p:spPr>
        <p:txBody>
          <a:bodyPr wrap="none" rtlCol="0">
            <a:spAutoFit/>
          </a:bodyPr>
          <a:lstStyle/>
          <a:p>
            <a:r>
              <a:rPr lang="en-US" sz="800" dirty="0"/>
              <a:t>0.57 mm</a:t>
            </a:r>
            <a:endParaRPr lang="en-GB" sz="800" dirty="0"/>
          </a:p>
        </p:txBody>
      </p:sp>
      <p:sp>
        <p:nvSpPr>
          <p:cNvPr id="22" name="TextBox 21">
            <a:extLst>
              <a:ext uri="{FF2B5EF4-FFF2-40B4-BE49-F238E27FC236}">
                <a16:creationId xmlns:a16="http://schemas.microsoft.com/office/drawing/2014/main" id="{6C7EABB4-C297-385A-4D2A-DCCA418F4F00}"/>
              </a:ext>
            </a:extLst>
          </p:cNvPr>
          <p:cNvSpPr txBox="1"/>
          <p:nvPr/>
        </p:nvSpPr>
        <p:spPr>
          <a:xfrm>
            <a:off x="10756243" y="1714412"/>
            <a:ext cx="585417" cy="215444"/>
          </a:xfrm>
          <a:prstGeom prst="rect">
            <a:avLst/>
          </a:prstGeom>
          <a:noFill/>
        </p:spPr>
        <p:txBody>
          <a:bodyPr wrap="none" rtlCol="0">
            <a:spAutoFit/>
          </a:bodyPr>
          <a:lstStyle/>
          <a:p>
            <a:r>
              <a:rPr lang="en-US" sz="800" dirty="0"/>
              <a:t>0.54 mm</a:t>
            </a:r>
            <a:endParaRPr lang="en-GB" sz="800" dirty="0"/>
          </a:p>
        </p:txBody>
      </p:sp>
      <p:sp>
        <p:nvSpPr>
          <p:cNvPr id="24" name="TextBox 23">
            <a:extLst>
              <a:ext uri="{FF2B5EF4-FFF2-40B4-BE49-F238E27FC236}">
                <a16:creationId xmlns:a16="http://schemas.microsoft.com/office/drawing/2014/main" id="{1ACBC789-6115-C222-2F3C-487940F4033B}"/>
              </a:ext>
            </a:extLst>
          </p:cNvPr>
          <p:cNvSpPr txBox="1"/>
          <p:nvPr/>
        </p:nvSpPr>
        <p:spPr>
          <a:xfrm>
            <a:off x="7032104" y="487183"/>
            <a:ext cx="6134100" cy="369332"/>
          </a:xfrm>
          <a:prstGeom prst="rect">
            <a:avLst/>
          </a:prstGeom>
          <a:noFill/>
        </p:spPr>
        <p:txBody>
          <a:bodyPr wrap="square">
            <a:spAutoFit/>
          </a:bodyPr>
          <a:lstStyle/>
          <a:p>
            <a:pPr algn="ctr" fontAlgn="ctr"/>
            <a:r>
              <a:rPr lang="en-GB" sz="1800" b="0" i="0" u="none" strike="noStrike">
                <a:solidFill>
                  <a:srgbClr val="000000"/>
                </a:solidFill>
                <a:effectLst/>
                <a:latin typeface="Aptos Narrow" panose="020B0004020202020204" pitchFamily="34" charset="0"/>
              </a:rPr>
              <a:t>MAGNET 5</a:t>
            </a:r>
            <a:endParaRPr lang="en-GB" sz="1800" b="0" i="0" u="none" strike="noStrike" dirty="0">
              <a:solidFill>
                <a:srgbClr val="000000"/>
              </a:solidFill>
              <a:effectLst/>
              <a:latin typeface="Aptos Narrow" panose="020B0004020202020204" pitchFamily="34" charset="0"/>
            </a:endParaRPr>
          </a:p>
        </p:txBody>
      </p:sp>
      <p:sp>
        <p:nvSpPr>
          <p:cNvPr id="25" name="TextBox 24">
            <a:extLst>
              <a:ext uri="{FF2B5EF4-FFF2-40B4-BE49-F238E27FC236}">
                <a16:creationId xmlns:a16="http://schemas.microsoft.com/office/drawing/2014/main" id="{47D44536-193A-B882-2646-CFC653E88F63}"/>
              </a:ext>
            </a:extLst>
          </p:cNvPr>
          <p:cNvSpPr txBox="1"/>
          <p:nvPr/>
        </p:nvSpPr>
        <p:spPr>
          <a:xfrm>
            <a:off x="6883841" y="3304448"/>
            <a:ext cx="6134100" cy="369332"/>
          </a:xfrm>
          <a:prstGeom prst="rect">
            <a:avLst/>
          </a:prstGeom>
          <a:noFill/>
        </p:spPr>
        <p:txBody>
          <a:bodyPr wrap="square">
            <a:spAutoFit/>
          </a:bodyPr>
          <a:lstStyle/>
          <a:p>
            <a:pPr algn="ctr" fontAlgn="ctr"/>
            <a:r>
              <a:rPr lang="en-GB" sz="1800" b="0" i="0" u="none" strike="noStrike" dirty="0">
                <a:solidFill>
                  <a:srgbClr val="000000"/>
                </a:solidFill>
                <a:effectLst/>
                <a:latin typeface="Aptos Narrow" panose="020B0004020202020204" pitchFamily="34" charset="0"/>
              </a:rPr>
              <a:t>MAGNET 6</a:t>
            </a:r>
          </a:p>
        </p:txBody>
      </p:sp>
      <p:sp>
        <p:nvSpPr>
          <p:cNvPr id="28" name="Content Placeholder 2">
            <a:extLst>
              <a:ext uri="{FF2B5EF4-FFF2-40B4-BE49-F238E27FC236}">
                <a16:creationId xmlns:a16="http://schemas.microsoft.com/office/drawing/2014/main" id="{D4FCF045-1105-EFB9-C685-2FF90D9C869B}"/>
              </a:ext>
            </a:extLst>
          </p:cNvPr>
          <p:cNvSpPr>
            <a:spLocks noGrp="1"/>
          </p:cNvSpPr>
          <p:nvPr>
            <p:ph idx="1"/>
          </p:nvPr>
        </p:nvSpPr>
        <p:spPr>
          <a:xfrm>
            <a:off x="553007" y="1000176"/>
            <a:ext cx="6822422" cy="1591335"/>
          </a:xfrm>
        </p:spPr>
        <p:txBody>
          <a:bodyPr>
            <a:normAutofit fontScale="92500"/>
          </a:bodyPr>
          <a:lstStyle/>
          <a:p>
            <a:r>
              <a:rPr lang="en-US" sz="1200" dirty="0"/>
              <a:t>Systematic offset in the collared coil of ≈ 27 units on a</a:t>
            </a:r>
            <a:r>
              <a:rPr lang="en-US" sz="1200" baseline="-25000" dirty="0"/>
              <a:t>2 </a:t>
            </a:r>
            <a:r>
              <a:rPr lang="en-US" sz="1200" dirty="0"/>
              <a:t>(average </a:t>
            </a:r>
            <a:r>
              <a:rPr lang="el-GR" sz="1200" b="0" i="0" dirty="0">
                <a:solidFill>
                  <a:srgbClr val="001D35"/>
                </a:solidFill>
                <a:effectLst/>
                <a:latin typeface="Google Sans"/>
              </a:rPr>
              <a:t>Δ</a:t>
            </a:r>
            <a:r>
              <a:rPr lang="en-US" sz="1200" b="0" i="0" baseline="-25000" dirty="0" err="1">
                <a:solidFill>
                  <a:srgbClr val="001D35"/>
                </a:solidFill>
                <a:effectLst/>
                <a:latin typeface="Google Sans"/>
              </a:rPr>
              <a:t>meas</a:t>
            </a:r>
            <a:r>
              <a:rPr lang="en-US" sz="1200" b="0" i="0" baseline="-25000" dirty="0">
                <a:solidFill>
                  <a:srgbClr val="001D35"/>
                </a:solidFill>
                <a:effectLst/>
                <a:latin typeface="Google Sans"/>
              </a:rPr>
              <a:t>-sim</a:t>
            </a:r>
            <a:r>
              <a:rPr lang="en-US" sz="1200" dirty="0"/>
              <a:t> = 26.52, STD = 5.95, for a measured average a</a:t>
            </a:r>
            <a:r>
              <a:rPr lang="en-US" sz="1200" baseline="-25000" dirty="0"/>
              <a:t>2</a:t>
            </a:r>
            <a:r>
              <a:rPr lang="en-US" sz="1200" dirty="0"/>
              <a:t> of -29.52  units)</a:t>
            </a:r>
          </a:p>
          <a:p>
            <a:r>
              <a:rPr lang="en-US" sz="1200" dirty="0"/>
              <a:t>Most of the unexplained a</a:t>
            </a:r>
            <a:r>
              <a:rPr lang="en-US" sz="1200" baseline="-25000" dirty="0"/>
              <a:t>2</a:t>
            </a:r>
            <a:r>
              <a:rPr lang="en-US" sz="1200" dirty="0"/>
              <a:t> measured in the collared coils is compensated when assembling the two apertures together </a:t>
            </a:r>
            <a:r>
              <a:rPr lang="en-US" sz="1200" dirty="0">
                <a:sym typeface="Wingdings" panose="05000000000000000000" pitchFamily="2" charset="2"/>
              </a:rPr>
              <a:t></a:t>
            </a:r>
          </a:p>
          <a:p>
            <a:r>
              <a:rPr lang="en-US" sz="1200" dirty="0">
                <a:highlight>
                  <a:srgbClr val="FFFF00"/>
                </a:highlight>
              </a:rPr>
              <a:t>Maybe something to say if we add the data from the prototype (what we say during yoking remains at cold?</a:t>
            </a:r>
          </a:p>
          <a:p>
            <a:r>
              <a:rPr lang="en-US" sz="1200" dirty="0"/>
              <a:t>Based on the data we have so far, the difference in a</a:t>
            </a:r>
            <a:r>
              <a:rPr lang="en-US" sz="1200" baseline="-25000" dirty="0"/>
              <a:t>2</a:t>
            </a:r>
            <a:r>
              <a:rPr lang="en-US" sz="1200" dirty="0"/>
              <a:t> between the two apertures remains below 5 units</a:t>
            </a:r>
          </a:p>
          <a:p>
            <a:pPr lvl="1"/>
            <a:r>
              <a:rPr lang="en-US" sz="1000" dirty="0"/>
              <a:t>The target a</a:t>
            </a:r>
            <a:r>
              <a:rPr lang="en-US" sz="1000" baseline="-25000" dirty="0"/>
              <a:t>2</a:t>
            </a:r>
            <a:r>
              <a:rPr lang="en-US" sz="1000" dirty="0"/>
              <a:t> (</a:t>
            </a:r>
            <a:r>
              <a:rPr lang="en-GB" sz="800" b="0" u="none" strike="noStrike" dirty="0">
                <a:solidFill>
                  <a:srgbClr val="0645AD"/>
                </a:solidFill>
                <a:effectLst/>
                <a:latin typeface="Helvetica Neue"/>
                <a:hlinkClick r:id="rId5"/>
              </a:rPr>
              <a:t>EDMS 2051868</a:t>
            </a:r>
            <a:r>
              <a:rPr lang="en-US" sz="1000" dirty="0"/>
              <a:t>) is -2.7/2.7 units, so this remains still within the expected range in terms of difference in a</a:t>
            </a:r>
            <a:r>
              <a:rPr lang="en-US" sz="1000" baseline="-25000" dirty="0"/>
              <a:t>2</a:t>
            </a:r>
            <a:r>
              <a:rPr lang="en-US" sz="1000" dirty="0"/>
              <a:t> between the two apertures.</a:t>
            </a:r>
          </a:p>
          <a:p>
            <a:pPr lvl="1"/>
            <a:endParaRPr lang="en-US" sz="800" dirty="0"/>
          </a:p>
          <a:p>
            <a:endParaRPr lang="en-US" sz="1200" baseline="-25000" dirty="0"/>
          </a:p>
          <a:p>
            <a:endParaRPr lang="en-US" sz="1200" dirty="0"/>
          </a:p>
        </p:txBody>
      </p:sp>
    </p:spTree>
    <p:extLst>
      <p:ext uri="{BB962C8B-B14F-4D97-AF65-F5344CB8AC3E}">
        <p14:creationId xmlns:p14="http://schemas.microsoft.com/office/powerpoint/2010/main" val="35672256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014C8E-CF3C-92B4-71A0-6D9A665622E2}"/>
              </a:ext>
            </a:extLst>
          </p:cNvPr>
          <p:cNvSpPr>
            <a:spLocks noGrp="1"/>
          </p:cNvSpPr>
          <p:nvPr>
            <p:ph type="title"/>
          </p:nvPr>
        </p:nvSpPr>
        <p:spPr/>
        <p:txBody>
          <a:bodyPr/>
          <a:lstStyle/>
          <a:p>
            <a:r>
              <a:rPr lang="en-US" dirty="0"/>
              <a:t>Positive mitigations</a:t>
            </a:r>
            <a:endParaRPr lang="en-GB" dirty="0"/>
          </a:p>
        </p:txBody>
      </p:sp>
      <p:sp>
        <p:nvSpPr>
          <p:cNvPr id="3" name="Content Placeholder 2">
            <a:extLst>
              <a:ext uri="{FF2B5EF4-FFF2-40B4-BE49-F238E27FC236}">
                <a16:creationId xmlns:a16="http://schemas.microsoft.com/office/drawing/2014/main" id="{0689D21D-210F-5CAF-588F-E015FA168347}"/>
              </a:ext>
            </a:extLst>
          </p:cNvPr>
          <p:cNvSpPr>
            <a:spLocks noGrp="1"/>
          </p:cNvSpPr>
          <p:nvPr>
            <p:ph idx="1"/>
          </p:nvPr>
        </p:nvSpPr>
        <p:spPr>
          <a:xfrm>
            <a:off x="503002" y="1263545"/>
            <a:ext cx="5934374" cy="3289919"/>
          </a:xfrm>
        </p:spPr>
        <p:txBody>
          <a:bodyPr>
            <a:normAutofit lnSpcReduction="10000"/>
          </a:bodyPr>
          <a:lstStyle/>
          <a:p>
            <a:pPr algn="just"/>
            <a:r>
              <a:rPr lang="en-US" sz="1800" dirty="0"/>
              <a:t>Assemble only coils with similar arc length</a:t>
            </a:r>
          </a:p>
          <a:p>
            <a:pPr lvl="1" algn="just"/>
            <a:r>
              <a:rPr lang="en-US" sz="1400" dirty="0"/>
              <a:t>We can control coil size to ± 0.120 mm (similar to what was reached during LHC-MB dipole production, and our experience with MQXFB coils)</a:t>
            </a:r>
          </a:p>
          <a:p>
            <a:pPr lvl="1" algn="just"/>
            <a:r>
              <a:rPr lang="en-US" sz="1400" dirty="0"/>
              <a:t>If we produce one new coil, we cannot control the coil geometry better than ± 0.120 mm, so there is a high risk we will not solve the problem</a:t>
            </a:r>
          </a:p>
          <a:p>
            <a:pPr lvl="1" algn="just"/>
            <a:r>
              <a:rPr lang="en-US" sz="1400" dirty="0"/>
              <a:t>a</a:t>
            </a:r>
            <a:r>
              <a:rPr lang="en-US" sz="1400" baseline="-25000" dirty="0"/>
              <a:t>2 </a:t>
            </a:r>
            <a:r>
              <a:rPr lang="en-US" sz="1400" dirty="0"/>
              <a:t>remains a harmonic difficult to control, in the assembled magnets so far, we have differences between the two apertures up to 3.6 units where the source is not identified.</a:t>
            </a:r>
          </a:p>
          <a:p>
            <a:pPr lvl="2" algn="just"/>
            <a:r>
              <a:rPr lang="en-US" sz="1000" dirty="0"/>
              <a:t>This is still well within the target a</a:t>
            </a:r>
            <a:r>
              <a:rPr lang="en-US" sz="1000" baseline="-25000" dirty="0"/>
              <a:t>2</a:t>
            </a:r>
            <a:r>
              <a:rPr lang="en-US" sz="1000" dirty="0"/>
              <a:t> (</a:t>
            </a:r>
            <a:r>
              <a:rPr lang="en-GB" sz="700" b="0" u="none" strike="noStrike" dirty="0">
                <a:solidFill>
                  <a:srgbClr val="0645AD"/>
                </a:solidFill>
                <a:effectLst/>
                <a:latin typeface="Helvetica Neue"/>
                <a:hlinkClick r:id="rId2"/>
              </a:rPr>
              <a:t>EDMS 2051868</a:t>
            </a:r>
            <a:r>
              <a:rPr lang="en-US" sz="1000" dirty="0"/>
              <a:t>) in terms of difference in a</a:t>
            </a:r>
            <a:r>
              <a:rPr lang="en-US" sz="1000" baseline="-25000" dirty="0"/>
              <a:t>2</a:t>
            </a:r>
            <a:r>
              <a:rPr lang="en-US" sz="1000" dirty="0"/>
              <a:t> between the two apertures (5.4 units).</a:t>
            </a:r>
          </a:p>
          <a:p>
            <a:pPr lvl="1" algn="just"/>
            <a:endParaRPr lang="en-US" sz="1400" dirty="0"/>
          </a:p>
          <a:p>
            <a:pPr lvl="1" algn="just"/>
            <a:r>
              <a:rPr lang="en-US" sz="1400" dirty="0">
                <a:highlight>
                  <a:srgbClr val="FFFF00"/>
                </a:highlight>
              </a:rPr>
              <a:t>There are enough components to produce an extra-coil, check with Stefania/Arnaud what to say such that it is clear we cannot afford it</a:t>
            </a:r>
          </a:p>
          <a:p>
            <a:pPr lvl="1" algn="just"/>
            <a:endParaRPr lang="en-US" sz="1600" dirty="0"/>
          </a:p>
          <a:p>
            <a:pPr algn="just"/>
            <a:endParaRPr lang="en-US" sz="1800" dirty="0"/>
          </a:p>
          <a:p>
            <a:pPr algn="just"/>
            <a:endParaRPr lang="en-US" sz="1800" dirty="0"/>
          </a:p>
          <a:p>
            <a:pPr algn="just"/>
            <a:endParaRPr lang="en-US" sz="1800" dirty="0"/>
          </a:p>
          <a:p>
            <a:pPr algn="just"/>
            <a:endParaRPr lang="en-US" sz="1800" dirty="0"/>
          </a:p>
          <a:p>
            <a:pPr algn="just"/>
            <a:endParaRPr lang="en-US" sz="1800" dirty="0"/>
          </a:p>
          <a:p>
            <a:pPr algn="just"/>
            <a:endParaRPr lang="en-US" sz="1800" dirty="0"/>
          </a:p>
        </p:txBody>
      </p:sp>
      <p:sp>
        <p:nvSpPr>
          <p:cNvPr id="4" name="Footer Placeholder 3">
            <a:extLst>
              <a:ext uri="{FF2B5EF4-FFF2-40B4-BE49-F238E27FC236}">
                <a16:creationId xmlns:a16="http://schemas.microsoft.com/office/drawing/2014/main" id="{1F68715F-7A32-6449-3714-564D5717AB8E}"/>
              </a:ext>
            </a:extLst>
          </p:cNvPr>
          <p:cNvSpPr>
            <a:spLocks noGrp="1"/>
          </p:cNvSpPr>
          <p:nvPr>
            <p:ph type="ftr" sz="quarter" idx="11"/>
          </p:nvPr>
        </p:nvSpPr>
        <p:spPr/>
        <p:txBody>
          <a:bodyPr/>
          <a:lstStyle/>
          <a:p>
            <a:r>
              <a:rPr lang="es-ES"/>
              <a:t>Susana Izquierdo Bermudez</a:t>
            </a:r>
            <a:endParaRPr lang="en-GB" dirty="0"/>
          </a:p>
        </p:txBody>
      </p:sp>
      <p:sp>
        <p:nvSpPr>
          <p:cNvPr id="5" name="Slide Number Placeholder 4">
            <a:extLst>
              <a:ext uri="{FF2B5EF4-FFF2-40B4-BE49-F238E27FC236}">
                <a16:creationId xmlns:a16="http://schemas.microsoft.com/office/drawing/2014/main" id="{A127C6FC-BE76-22DE-675F-B160FE9EFA5A}"/>
              </a:ext>
            </a:extLst>
          </p:cNvPr>
          <p:cNvSpPr>
            <a:spLocks noGrp="1"/>
          </p:cNvSpPr>
          <p:nvPr>
            <p:ph type="sldNum" sz="quarter" idx="12"/>
          </p:nvPr>
        </p:nvSpPr>
        <p:spPr/>
        <p:txBody>
          <a:bodyPr/>
          <a:lstStyle/>
          <a:p>
            <a:fld id="{BFDCA1C4-9514-7B4F-976F-D92F7E296653}" type="slidenum">
              <a:rPr lang="fr-FR" smtClean="0"/>
              <a:pPr/>
              <a:t>11</a:t>
            </a:fld>
            <a:endParaRPr lang="fr-FR"/>
          </a:p>
        </p:txBody>
      </p:sp>
      <p:pic>
        <p:nvPicPr>
          <p:cNvPr id="6" name="Picture 5">
            <a:extLst>
              <a:ext uri="{FF2B5EF4-FFF2-40B4-BE49-F238E27FC236}">
                <a16:creationId xmlns:a16="http://schemas.microsoft.com/office/drawing/2014/main" id="{9E5E2083-1653-8000-1D92-3D18B7E7AB68}"/>
              </a:ext>
            </a:extLst>
          </p:cNvPr>
          <p:cNvPicPr>
            <a:picLocks noChangeAspect="1"/>
          </p:cNvPicPr>
          <p:nvPr/>
        </p:nvPicPr>
        <p:blipFill>
          <a:blip r:embed="rId3"/>
          <a:stretch>
            <a:fillRect/>
          </a:stretch>
        </p:blipFill>
        <p:spPr>
          <a:xfrm>
            <a:off x="6600056" y="1719091"/>
            <a:ext cx="5042634" cy="2734702"/>
          </a:xfrm>
          <a:prstGeom prst="rect">
            <a:avLst/>
          </a:prstGeom>
        </p:spPr>
      </p:pic>
      <p:sp>
        <p:nvSpPr>
          <p:cNvPr id="8" name="Content Placeholder 2">
            <a:extLst>
              <a:ext uri="{FF2B5EF4-FFF2-40B4-BE49-F238E27FC236}">
                <a16:creationId xmlns:a16="http://schemas.microsoft.com/office/drawing/2014/main" id="{46071C5F-804A-00BC-3AFF-EBD11AEFB788}"/>
              </a:ext>
            </a:extLst>
          </p:cNvPr>
          <p:cNvSpPr txBox="1">
            <a:spLocks/>
          </p:cNvSpPr>
          <p:nvPr/>
        </p:nvSpPr>
        <p:spPr>
          <a:xfrm>
            <a:off x="492778" y="4653136"/>
            <a:ext cx="10560000" cy="2321867"/>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000" dirty="0"/>
              <a:t>Local correction</a:t>
            </a:r>
          </a:p>
          <a:p>
            <a:pPr lvl="1"/>
            <a:r>
              <a:rPr lang="en-US" sz="1800" dirty="0"/>
              <a:t>The area is very crowded, based on a quick discussion with Paolo Fessia, integration will be almost impossible.</a:t>
            </a:r>
          </a:p>
          <a:p>
            <a:pPr lvl="2"/>
            <a:r>
              <a:rPr lang="en-US" sz="1600" dirty="0"/>
              <a:t>Study could be done after LS3 installation, since it is mitigation for the second spare magnet. </a:t>
            </a:r>
            <a:endParaRPr lang="en-GB" sz="1600" dirty="0"/>
          </a:p>
        </p:txBody>
      </p:sp>
      <p:sp>
        <p:nvSpPr>
          <p:cNvPr id="10" name="Content Placeholder 2">
            <a:extLst>
              <a:ext uri="{FF2B5EF4-FFF2-40B4-BE49-F238E27FC236}">
                <a16:creationId xmlns:a16="http://schemas.microsoft.com/office/drawing/2014/main" id="{846D2310-0DD0-4F31-252B-C7400BB30DDD}"/>
              </a:ext>
            </a:extLst>
          </p:cNvPr>
          <p:cNvSpPr txBox="1">
            <a:spLocks/>
          </p:cNvSpPr>
          <p:nvPr/>
        </p:nvSpPr>
        <p:spPr>
          <a:xfrm>
            <a:off x="7355900" y="3783306"/>
            <a:ext cx="592092" cy="221758"/>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a:t>0.9/-0.9</a:t>
            </a:r>
          </a:p>
          <a:p>
            <a:endParaRPr lang="en-US" sz="1200" dirty="0"/>
          </a:p>
          <a:p>
            <a:endParaRPr lang="en-US" sz="1200" dirty="0"/>
          </a:p>
        </p:txBody>
      </p:sp>
      <p:sp>
        <p:nvSpPr>
          <p:cNvPr id="11" name="Content Placeholder 2">
            <a:extLst>
              <a:ext uri="{FF2B5EF4-FFF2-40B4-BE49-F238E27FC236}">
                <a16:creationId xmlns:a16="http://schemas.microsoft.com/office/drawing/2014/main" id="{0948CD54-1EEB-9B8D-6188-828A846204CF}"/>
              </a:ext>
            </a:extLst>
          </p:cNvPr>
          <p:cNvSpPr txBox="1">
            <a:spLocks/>
          </p:cNvSpPr>
          <p:nvPr/>
        </p:nvSpPr>
        <p:spPr>
          <a:xfrm>
            <a:off x="8045821" y="3794712"/>
            <a:ext cx="592092" cy="221758"/>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a:t>0.9/-0.9</a:t>
            </a:r>
          </a:p>
          <a:p>
            <a:endParaRPr lang="en-US" sz="1200" dirty="0"/>
          </a:p>
          <a:p>
            <a:endParaRPr lang="en-US" sz="1200" dirty="0"/>
          </a:p>
        </p:txBody>
      </p:sp>
      <p:sp>
        <p:nvSpPr>
          <p:cNvPr id="12" name="Content Placeholder 2">
            <a:extLst>
              <a:ext uri="{FF2B5EF4-FFF2-40B4-BE49-F238E27FC236}">
                <a16:creationId xmlns:a16="http://schemas.microsoft.com/office/drawing/2014/main" id="{B03C1382-2934-9E35-7C31-04DD5AAD8517}"/>
              </a:ext>
            </a:extLst>
          </p:cNvPr>
          <p:cNvSpPr txBox="1">
            <a:spLocks/>
          </p:cNvSpPr>
          <p:nvPr/>
        </p:nvSpPr>
        <p:spPr>
          <a:xfrm>
            <a:off x="8754285" y="3812127"/>
            <a:ext cx="592092" cy="221758"/>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a:t>0.9/-0.9</a:t>
            </a:r>
          </a:p>
          <a:p>
            <a:endParaRPr lang="en-US" sz="1200" dirty="0"/>
          </a:p>
          <a:p>
            <a:endParaRPr lang="en-US" sz="1200" dirty="0"/>
          </a:p>
        </p:txBody>
      </p:sp>
      <p:sp>
        <p:nvSpPr>
          <p:cNvPr id="13" name="Content Placeholder 2">
            <a:extLst>
              <a:ext uri="{FF2B5EF4-FFF2-40B4-BE49-F238E27FC236}">
                <a16:creationId xmlns:a16="http://schemas.microsoft.com/office/drawing/2014/main" id="{D353A03F-1E20-61CF-837C-F329E87907F1}"/>
              </a:ext>
            </a:extLst>
          </p:cNvPr>
          <p:cNvSpPr txBox="1">
            <a:spLocks/>
          </p:cNvSpPr>
          <p:nvPr/>
        </p:nvSpPr>
        <p:spPr>
          <a:xfrm>
            <a:off x="9474062" y="3824827"/>
            <a:ext cx="592092" cy="221758"/>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a:t>0.9/-0.9</a:t>
            </a:r>
          </a:p>
          <a:p>
            <a:endParaRPr lang="en-US" sz="1200" dirty="0"/>
          </a:p>
          <a:p>
            <a:endParaRPr lang="en-US" sz="1200" dirty="0"/>
          </a:p>
        </p:txBody>
      </p:sp>
      <p:sp>
        <p:nvSpPr>
          <p:cNvPr id="14" name="Content Placeholder 2">
            <a:extLst>
              <a:ext uri="{FF2B5EF4-FFF2-40B4-BE49-F238E27FC236}">
                <a16:creationId xmlns:a16="http://schemas.microsoft.com/office/drawing/2014/main" id="{91DD2001-2A73-64B6-9EE8-8FA361AA73BF}"/>
              </a:ext>
            </a:extLst>
          </p:cNvPr>
          <p:cNvSpPr txBox="1">
            <a:spLocks/>
          </p:cNvSpPr>
          <p:nvPr/>
        </p:nvSpPr>
        <p:spPr>
          <a:xfrm>
            <a:off x="10192820" y="3812127"/>
            <a:ext cx="592092" cy="221758"/>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a:t>0.9/-0.9</a:t>
            </a:r>
          </a:p>
          <a:p>
            <a:endParaRPr lang="en-US" sz="1200" dirty="0"/>
          </a:p>
          <a:p>
            <a:endParaRPr lang="en-US" sz="1200" dirty="0"/>
          </a:p>
        </p:txBody>
      </p:sp>
      <p:sp>
        <p:nvSpPr>
          <p:cNvPr id="15" name="Content Placeholder 2">
            <a:extLst>
              <a:ext uri="{FF2B5EF4-FFF2-40B4-BE49-F238E27FC236}">
                <a16:creationId xmlns:a16="http://schemas.microsoft.com/office/drawing/2014/main" id="{A623503C-75CB-2AB8-63DC-B6F8CE72897F}"/>
              </a:ext>
            </a:extLst>
          </p:cNvPr>
          <p:cNvSpPr txBox="1">
            <a:spLocks/>
          </p:cNvSpPr>
          <p:nvPr/>
        </p:nvSpPr>
        <p:spPr>
          <a:xfrm>
            <a:off x="10901284" y="3794712"/>
            <a:ext cx="592092" cy="221758"/>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a:t>9.7/-0.9</a:t>
            </a:r>
          </a:p>
          <a:p>
            <a:endParaRPr lang="en-US" sz="1200" dirty="0"/>
          </a:p>
          <a:p>
            <a:endParaRPr lang="en-US" sz="1200" dirty="0"/>
          </a:p>
        </p:txBody>
      </p:sp>
    </p:spTree>
    <p:extLst>
      <p:ext uri="{BB962C8B-B14F-4D97-AF65-F5344CB8AC3E}">
        <p14:creationId xmlns:p14="http://schemas.microsoft.com/office/powerpoint/2010/main" val="24866673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FE76C-B6A1-B2DA-6BBA-70E402EA97F7}"/>
              </a:ext>
            </a:extLst>
          </p:cNvPr>
          <p:cNvSpPr>
            <a:spLocks noGrp="1"/>
          </p:cNvSpPr>
          <p:nvPr>
            <p:ph type="title"/>
          </p:nvPr>
        </p:nvSpPr>
        <p:spPr/>
        <p:txBody>
          <a:bodyPr/>
          <a:lstStyle/>
          <a:p>
            <a:r>
              <a:rPr lang="en-US" dirty="0"/>
              <a:t>Conclusion</a:t>
            </a:r>
            <a:endParaRPr lang="en-GB" dirty="0"/>
          </a:p>
        </p:txBody>
      </p:sp>
      <p:sp>
        <p:nvSpPr>
          <p:cNvPr id="3" name="Content Placeholder 2">
            <a:extLst>
              <a:ext uri="{FF2B5EF4-FFF2-40B4-BE49-F238E27FC236}">
                <a16:creationId xmlns:a16="http://schemas.microsoft.com/office/drawing/2014/main" id="{2BEA8094-1CB8-7BFE-A794-5132124401BD}"/>
              </a:ext>
            </a:extLst>
          </p:cNvPr>
          <p:cNvSpPr>
            <a:spLocks noGrp="1"/>
          </p:cNvSpPr>
          <p:nvPr>
            <p:ph idx="1"/>
          </p:nvPr>
        </p:nvSpPr>
        <p:spPr/>
        <p:txBody>
          <a:bodyPr>
            <a:normAutofit/>
          </a:bodyPr>
          <a:lstStyle/>
          <a:p>
            <a:r>
              <a:rPr lang="en-US" sz="2400" dirty="0"/>
              <a:t>Produce one extra coil does not guarantee the problem mitigation</a:t>
            </a:r>
          </a:p>
          <a:p>
            <a:endParaRPr lang="en-US" sz="2400" dirty="0"/>
          </a:p>
          <a:p>
            <a:r>
              <a:rPr lang="en-US" sz="2400" dirty="0"/>
              <a:t>Today we expect to have a difference in a</a:t>
            </a:r>
            <a:r>
              <a:rPr lang="en-US" sz="2400" baseline="-25000" dirty="0"/>
              <a:t>2</a:t>
            </a:r>
            <a:r>
              <a:rPr lang="en-US" sz="2400" dirty="0"/>
              <a:t> between the two apertures of 10.6 units, but the uncertainty is high</a:t>
            </a:r>
          </a:p>
          <a:p>
            <a:pPr lvl="1"/>
            <a:r>
              <a:rPr lang="en-US" sz="2000" dirty="0"/>
              <a:t>This is a factor 2 what was specified in terms of difference in a</a:t>
            </a:r>
            <a:r>
              <a:rPr lang="en-US" sz="2000" baseline="-25000" dirty="0"/>
              <a:t>2</a:t>
            </a:r>
            <a:r>
              <a:rPr lang="en-US" sz="2000" dirty="0"/>
              <a:t> between the two apertures 5.4 units </a:t>
            </a:r>
          </a:p>
          <a:p>
            <a:pPr lvl="1"/>
            <a:endParaRPr lang="en-US" sz="2000" dirty="0"/>
          </a:p>
          <a:p>
            <a:r>
              <a:rPr lang="en-US" sz="2400" dirty="0"/>
              <a:t>In ≈ 1 year time, all magnetic measurements after yoking will be available for all magnets, and two magnets will be measured at cold, so we can have a more precise assessment</a:t>
            </a:r>
          </a:p>
          <a:p>
            <a:endParaRPr lang="en-GB" sz="2400" dirty="0"/>
          </a:p>
        </p:txBody>
      </p:sp>
      <p:sp>
        <p:nvSpPr>
          <p:cNvPr id="4" name="Footer Placeholder 3">
            <a:extLst>
              <a:ext uri="{FF2B5EF4-FFF2-40B4-BE49-F238E27FC236}">
                <a16:creationId xmlns:a16="http://schemas.microsoft.com/office/drawing/2014/main" id="{C02FC838-1D08-6B5F-44C5-77B89EBD6417}"/>
              </a:ext>
            </a:extLst>
          </p:cNvPr>
          <p:cNvSpPr>
            <a:spLocks noGrp="1"/>
          </p:cNvSpPr>
          <p:nvPr>
            <p:ph type="ftr" sz="quarter" idx="11"/>
          </p:nvPr>
        </p:nvSpPr>
        <p:spPr/>
        <p:txBody>
          <a:bodyPr/>
          <a:lstStyle/>
          <a:p>
            <a:r>
              <a:rPr lang="es-ES"/>
              <a:t>Susana Izquierdo Bermudez</a:t>
            </a:r>
            <a:endParaRPr lang="en-GB" dirty="0"/>
          </a:p>
        </p:txBody>
      </p:sp>
      <p:sp>
        <p:nvSpPr>
          <p:cNvPr id="5" name="Slide Number Placeholder 4">
            <a:extLst>
              <a:ext uri="{FF2B5EF4-FFF2-40B4-BE49-F238E27FC236}">
                <a16:creationId xmlns:a16="http://schemas.microsoft.com/office/drawing/2014/main" id="{2E798491-6EE5-F70B-0D7A-107031ECCAB6}"/>
              </a:ext>
            </a:extLst>
          </p:cNvPr>
          <p:cNvSpPr>
            <a:spLocks noGrp="1"/>
          </p:cNvSpPr>
          <p:nvPr>
            <p:ph type="sldNum" sz="quarter" idx="12"/>
          </p:nvPr>
        </p:nvSpPr>
        <p:spPr/>
        <p:txBody>
          <a:bodyPr/>
          <a:lstStyle/>
          <a:p>
            <a:fld id="{BFDCA1C4-9514-7B4F-976F-D92F7E296653}" type="slidenum">
              <a:rPr lang="fr-FR" smtClean="0"/>
              <a:pPr/>
              <a:t>12</a:t>
            </a:fld>
            <a:endParaRPr lang="fr-FR"/>
          </a:p>
        </p:txBody>
      </p:sp>
    </p:spTree>
    <p:extLst>
      <p:ext uri="{BB962C8B-B14F-4D97-AF65-F5344CB8AC3E}">
        <p14:creationId xmlns:p14="http://schemas.microsoft.com/office/powerpoint/2010/main" val="34160274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6AE938-6C34-DBF4-227D-5B08BCD63014}"/>
              </a:ext>
            </a:extLst>
          </p:cNvPr>
          <p:cNvSpPr>
            <a:spLocks noGrp="1"/>
          </p:cNvSpPr>
          <p:nvPr>
            <p:ph type="ctrTitle"/>
          </p:nvPr>
        </p:nvSpPr>
        <p:spPr/>
        <p:txBody>
          <a:bodyPr/>
          <a:lstStyle/>
          <a:p>
            <a:r>
              <a:rPr lang="en-US" dirty="0"/>
              <a:t>Additional slides</a:t>
            </a:r>
            <a:endParaRPr lang="en-GB" dirty="0"/>
          </a:p>
        </p:txBody>
      </p:sp>
      <p:sp>
        <p:nvSpPr>
          <p:cNvPr id="3" name="Subtitle 2">
            <a:extLst>
              <a:ext uri="{FF2B5EF4-FFF2-40B4-BE49-F238E27FC236}">
                <a16:creationId xmlns:a16="http://schemas.microsoft.com/office/drawing/2014/main" id="{E6133BBB-D8CB-A932-C937-EAFAC56A640B}"/>
              </a:ext>
            </a:extLst>
          </p:cNvPr>
          <p:cNvSpPr>
            <a:spLocks noGrp="1"/>
          </p:cNvSpPr>
          <p:nvPr>
            <p:ph type="subTitle" idx="1"/>
          </p:nvPr>
        </p:nvSpPr>
        <p:spPr/>
        <p:txBody>
          <a:bodyPr/>
          <a:lstStyle/>
          <a:p>
            <a:endParaRPr lang="en-GB"/>
          </a:p>
        </p:txBody>
      </p:sp>
      <p:sp>
        <p:nvSpPr>
          <p:cNvPr id="4" name="Text Placeholder 3">
            <a:extLst>
              <a:ext uri="{FF2B5EF4-FFF2-40B4-BE49-F238E27FC236}">
                <a16:creationId xmlns:a16="http://schemas.microsoft.com/office/drawing/2014/main" id="{6EB7D67E-344F-2558-A8B5-E155574D2212}"/>
              </a:ext>
            </a:extLst>
          </p:cNvPr>
          <p:cNvSpPr>
            <a:spLocks noGrp="1"/>
          </p:cNvSpPr>
          <p:nvPr>
            <p:ph type="body" sz="quarter" idx="14"/>
          </p:nvPr>
        </p:nvSpPr>
        <p:spPr/>
        <p:txBody>
          <a:bodyPr/>
          <a:lstStyle/>
          <a:p>
            <a:endParaRPr lang="en-GB"/>
          </a:p>
        </p:txBody>
      </p:sp>
    </p:spTree>
    <p:extLst>
      <p:ext uri="{BB962C8B-B14F-4D97-AF65-F5344CB8AC3E}">
        <p14:creationId xmlns:p14="http://schemas.microsoft.com/office/powerpoint/2010/main" val="7577292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3"/>
          <p:cNvSpPr>
            <a:spLocks noGrp="1"/>
          </p:cNvSpPr>
          <p:nvPr>
            <p:ph type="sldNum" sz="quarter" idx="10"/>
          </p:nvPr>
        </p:nvSpPr>
        <p:spPr>
          <a:xfrm>
            <a:off x="457200" y="6356350"/>
            <a:ext cx="21336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Erice 03/05/2013</a:t>
            </a:r>
            <a:endParaRPr lang="en-US">
              <a:solidFill>
                <a:srgbClr val="3399FF"/>
              </a:solidFill>
            </a:endParaRPr>
          </a:p>
        </p:txBody>
      </p:sp>
      <p:sp>
        <p:nvSpPr>
          <p:cNvPr id="631810" name="Rectangle 2"/>
          <p:cNvSpPr>
            <a:spLocks noGrp="1" noChangeArrowheads="1"/>
          </p:cNvSpPr>
          <p:nvPr>
            <p:ph type="title"/>
          </p:nvPr>
        </p:nvSpPr>
        <p:spPr>
          <a:xfrm>
            <a:off x="1524000" y="0"/>
            <a:ext cx="9144000" cy="1125538"/>
          </a:xfrm>
        </p:spPr>
        <p:txBody>
          <a:bodyPr>
            <a:normAutofit/>
          </a:bodyPr>
          <a:lstStyle/>
          <a:p>
            <a:r>
              <a:rPr lang="en-US"/>
              <a:t>Critical Process</a:t>
            </a:r>
            <a:br>
              <a:rPr lang="en-US"/>
            </a:br>
            <a:r>
              <a:rPr lang="en-US"/>
              <a:t>Winding-Curing-Coil</a:t>
            </a:r>
          </a:p>
        </p:txBody>
      </p:sp>
      <p:pic>
        <p:nvPicPr>
          <p:cNvPr id="6318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143001"/>
            <a:ext cx="6400800" cy="3711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631812" name="Group 4"/>
          <p:cNvGrpSpPr>
            <a:grpSpLocks/>
          </p:cNvGrpSpPr>
          <p:nvPr/>
        </p:nvGrpSpPr>
        <p:grpSpPr bwMode="auto">
          <a:xfrm>
            <a:off x="1905000" y="4572000"/>
            <a:ext cx="2895600" cy="2286000"/>
            <a:chOff x="144" y="2736"/>
            <a:chExt cx="1968" cy="1541"/>
          </a:xfrm>
        </p:grpSpPr>
        <p:pic>
          <p:nvPicPr>
            <p:cNvPr id="631813" name="Picture 5" descr="D:\Mes Documents\Papers\2000Review\Figures\SSC_Magnetic_Design.gif"/>
            <p:cNvPicPr>
              <a:picLocks noChangeAspect="1" noChangeArrowheads="1"/>
            </p:cNvPicPr>
            <p:nvPr/>
          </p:nvPicPr>
          <p:blipFill>
            <a:blip r:embed="rId4" r:link="rId5" cstate="print">
              <a:extLst>
                <a:ext uri="{28A0092B-C50C-407E-A947-70E740481C1C}">
                  <a14:useLocalDpi xmlns:a14="http://schemas.microsoft.com/office/drawing/2010/main" val="0"/>
                </a:ext>
              </a:extLst>
            </a:blip>
            <a:srcRect/>
            <a:stretch>
              <a:fillRect/>
            </a:stretch>
          </p:blipFill>
          <p:spPr bwMode="auto">
            <a:xfrm>
              <a:off x="144" y="2736"/>
              <a:ext cx="1968" cy="1541"/>
            </a:xfrm>
            <a:prstGeom prst="rect">
              <a:avLst/>
            </a:prstGeom>
            <a:noFill/>
            <a:extLst>
              <a:ext uri="{909E8E84-426E-40DD-AFC4-6F175D3DCCD1}">
                <a14:hiddenFill xmlns:a14="http://schemas.microsoft.com/office/drawing/2010/main">
                  <a:solidFill>
                    <a:srgbClr val="FFFFFF"/>
                  </a:solidFill>
                </a14:hiddenFill>
              </a:ext>
            </a:extLst>
          </p:spPr>
        </p:pic>
        <p:sp>
          <p:nvSpPr>
            <p:cNvPr id="631814" name="Line 6"/>
            <p:cNvSpPr>
              <a:spLocks noChangeShapeType="1"/>
            </p:cNvSpPr>
            <p:nvPr/>
          </p:nvSpPr>
          <p:spPr bwMode="auto">
            <a:xfrm>
              <a:off x="1104" y="4128"/>
              <a:ext cx="816" cy="0"/>
            </a:xfrm>
            <a:prstGeom prst="line">
              <a:avLst/>
            </a:prstGeom>
            <a:noFill/>
            <a:ln w="25400">
              <a:solidFill>
                <a:srgbClr val="FF060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31815" name="Line 7"/>
            <p:cNvSpPr>
              <a:spLocks noChangeShapeType="1"/>
            </p:cNvSpPr>
            <p:nvPr/>
          </p:nvSpPr>
          <p:spPr bwMode="auto">
            <a:xfrm flipV="1">
              <a:off x="528" y="2976"/>
              <a:ext cx="96" cy="384"/>
            </a:xfrm>
            <a:prstGeom prst="line">
              <a:avLst/>
            </a:prstGeom>
            <a:noFill/>
            <a:ln w="5080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31816" name="Line 8"/>
            <p:cNvSpPr>
              <a:spLocks noChangeShapeType="1"/>
            </p:cNvSpPr>
            <p:nvPr/>
          </p:nvSpPr>
          <p:spPr bwMode="auto">
            <a:xfrm flipV="1">
              <a:off x="1104" y="2976"/>
              <a:ext cx="288" cy="240"/>
            </a:xfrm>
            <a:prstGeom prst="line">
              <a:avLst/>
            </a:prstGeom>
            <a:noFill/>
            <a:ln w="5080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pic>
        <p:nvPicPr>
          <p:cNvPr id="631820" name="Picture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43514" y="3482975"/>
            <a:ext cx="5424487" cy="338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31821" name="Rectangle 13"/>
          <p:cNvSpPr>
            <a:spLocks noChangeArrowheads="1"/>
          </p:cNvSpPr>
          <p:nvPr/>
        </p:nvSpPr>
        <p:spPr bwMode="auto">
          <a:xfrm>
            <a:off x="9172576" y="5105400"/>
            <a:ext cx="83067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30 µm</a:t>
            </a:r>
          </a:p>
        </p:txBody>
      </p:sp>
      <p:sp>
        <p:nvSpPr>
          <p:cNvPr id="2" name="Date Placeholder 1"/>
          <p:cNvSpPr>
            <a:spLocks noGrp="1"/>
          </p:cNvSpPr>
          <p:nvPr>
            <p:ph type="dt" sz="half" idx="10"/>
          </p:nvPr>
        </p:nvSpPr>
        <p:spPr>
          <a:xfrm>
            <a:off x="457200" y="6356350"/>
            <a:ext cx="21336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Erice 03/05/2013</a:t>
            </a:r>
            <a:endParaRPr lang="en-GB"/>
          </a:p>
        </p:txBody>
      </p:sp>
      <p:sp>
        <p:nvSpPr>
          <p:cNvPr id="3" name="Footer Placeholder 2"/>
          <p:cNvSpPr>
            <a:spLocks noGrp="1"/>
          </p:cNvSpPr>
          <p:nvPr>
            <p:ph type="ftr" sz="quarter" idx="11"/>
          </p:nvPr>
        </p:nvSpPr>
        <p:spPr/>
        <p:txBody>
          <a:bodyPr/>
          <a:lstStyle/>
          <a:p>
            <a:r>
              <a:rPr lang="en-GB"/>
              <a:t>LRossi - CAS on SC</a:t>
            </a:r>
          </a:p>
        </p:txBody>
      </p:sp>
    </p:spTree>
    <p:extLst>
      <p:ext uri="{BB962C8B-B14F-4D97-AF65-F5344CB8AC3E}">
        <p14:creationId xmlns:p14="http://schemas.microsoft.com/office/powerpoint/2010/main" val="16143601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0F7902-7D19-D484-1890-1F0D2B3537F4}"/>
              </a:ext>
            </a:extLst>
          </p:cNvPr>
          <p:cNvSpPr>
            <a:spLocks noGrp="1"/>
          </p:cNvSpPr>
          <p:nvPr>
            <p:ph type="title"/>
          </p:nvPr>
        </p:nvSpPr>
        <p:spPr/>
        <p:txBody>
          <a:bodyPr/>
          <a:lstStyle/>
          <a:p>
            <a:r>
              <a:rPr lang="en-US" dirty="0"/>
              <a:t>References</a:t>
            </a:r>
            <a:endParaRPr lang="en-GB" dirty="0"/>
          </a:p>
        </p:txBody>
      </p:sp>
      <p:sp>
        <p:nvSpPr>
          <p:cNvPr id="3" name="Content Placeholder 2">
            <a:extLst>
              <a:ext uri="{FF2B5EF4-FFF2-40B4-BE49-F238E27FC236}">
                <a16:creationId xmlns:a16="http://schemas.microsoft.com/office/drawing/2014/main" id="{00B308BE-616A-E56A-F953-838D1CFE204C}"/>
              </a:ext>
            </a:extLst>
          </p:cNvPr>
          <p:cNvSpPr>
            <a:spLocks noGrp="1"/>
          </p:cNvSpPr>
          <p:nvPr>
            <p:ph idx="1"/>
          </p:nvPr>
        </p:nvSpPr>
        <p:spPr/>
        <p:txBody>
          <a:bodyPr/>
          <a:lstStyle/>
          <a:p>
            <a:r>
              <a:rPr lang="en-GB" sz="2800" u="sng" dirty="0">
                <a:solidFill>
                  <a:srgbClr val="000000"/>
                </a:solidFill>
                <a:effectLst/>
                <a:latin typeface="Aptos" panose="020B0004020202020204" pitchFamily="34" charset="0"/>
                <a:ea typeface="Aptos" panose="020B0004020202020204" pitchFamily="34" charset="0"/>
                <a:cs typeface="Aptos" panose="020B0004020202020204" pitchFamily="34" charset="0"/>
                <a:hlinkClick r:id="rId2"/>
              </a:rPr>
              <a:t>https://docs.google.com/document/d/1eMs_jPFzSWx_ZJIHeAAAlSXCmFS8tsvJA9iybpqaMqM/edit?usp=sharing</a:t>
            </a:r>
            <a:endParaRPr lang="en-GB" sz="2800" u="sng" dirty="0">
              <a:solidFill>
                <a:srgbClr val="000000"/>
              </a:solidFill>
              <a:effectLst/>
              <a:latin typeface="Aptos" panose="020B0004020202020204" pitchFamily="34" charset="0"/>
              <a:ea typeface="Aptos" panose="020B0004020202020204" pitchFamily="34" charset="0"/>
              <a:cs typeface="Aptos" panose="020B0004020202020204" pitchFamily="34" charset="0"/>
            </a:endParaRPr>
          </a:p>
          <a:p>
            <a:r>
              <a:rPr lang="en-US" sz="2800" dirty="0">
                <a:hlinkClick r:id="rId3"/>
              </a:rPr>
              <a:t>HL-LHC collaboration meeting, 2024</a:t>
            </a:r>
            <a:endParaRPr lang="en-GB" sz="2800" dirty="0">
              <a:effectLst/>
              <a:latin typeface="Aptos" panose="020B0004020202020204" pitchFamily="34" charset="0"/>
              <a:ea typeface="Aptos" panose="020B0004020202020204" pitchFamily="34" charset="0"/>
              <a:cs typeface="Aptos" panose="020B0004020202020204" pitchFamily="34" charset="0"/>
            </a:endParaRPr>
          </a:p>
          <a:p>
            <a:endParaRPr lang="en-GB" dirty="0"/>
          </a:p>
        </p:txBody>
      </p:sp>
      <p:sp>
        <p:nvSpPr>
          <p:cNvPr id="4" name="Footer Placeholder 3">
            <a:extLst>
              <a:ext uri="{FF2B5EF4-FFF2-40B4-BE49-F238E27FC236}">
                <a16:creationId xmlns:a16="http://schemas.microsoft.com/office/drawing/2014/main" id="{AFF57BCF-FD90-4C36-3E5E-F376B55D5093}"/>
              </a:ext>
            </a:extLst>
          </p:cNvPr>
          <p:cNvSpPr>
            <a:spLocks noGrp="1"/>
          </p:cNvSpPr>
          <p:nvPr>
            <p:ph type="ftr" sz="quarter" idx="11"/>
          </p:nvPr>
        </p:nvSpPr>
        <p:spPr/>
        <p:txBody>
          <a:bodyPr/>
          <a:lstStyle/>
          <a:p>
            <a:r>
              <a:rPr lang="es-ES"/>
              <a:t>Susana Izquierdo Bermudez</a:t>
            </a:r>
            <a:endParaRPr lang="en-GB" dirty="0"/>
          </a:p>
        </p:txBody>
      </p:sp>
      <p:sp>
        <p:nvSpPr>
          <p:cNvPr id="5" name="Slide Number Placeholder 4">
            <a:extLst>
              <a:ext uri="{FF2B5EF4-FFF2-40B4-BE49-F238E27FC236}">
                <a16:creationId xmlns:a16="http://schemas.microsoft.com/office/drawing/2014/main" id="{49C21DE1-589B-0759-F342-17B21DF18E7E}"/>
              </a:ext>
            </a:extLst>
          </p:cNvPr>
          <p:cNvSpPr>
            <a:spLocks noGrp="1"/>
          </p:cNvSpPr>
          <p:nvPr>
            <p:ph type="sldNum" sz="quarter" idx="12"/>
          </p:nvPr>
        </p:nvSpPr>
        <p:spPr/>
        <p:txBody>
          <a:bodyPr/>
          <a:lstStyle/>
          <a:p>
            <a:fld id="{BFDCA1C4-9514-7B4F-976F-D92F7E296653}" type="slidenum">
              <a:rPr lang="fr-FR" smtClean="0"/>
              <a:pPr/>
              <a:t>15</a:t>
            </a:fld>
            <a:endParaRPr lang="fr-FR"/>
          </a:p>
        </p:txBody>
      </p:sp>
    </p:spTree>
    <p:extLst>
      <p:ext uri="{BB962C8B-B14F-4D97-AF65-F5344CB8AC3E}">
        <p14:creationId xmlns:p14="http://schemas.microsoft.com/office/powerpoint/2010/main" val="33321530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783A4A-BBD6-41D3-63EB-E735AF61EC18}"/>
              </a:ext>
            </a:extLst>
          </p:cNvPr>
          <p:cNvSpPr>
            <a:spLocks noGrp="1"/>
          </p:cNvSpPr>
          <p:nvPr>
            <p:ph type="title"/>
          </p:nvPr>
        </p:nvSpPr>
        <p:spPr/>
        <p:txBody>
          <a:bodyPr/>
          <a:lstStyle/>
          <a:p>
            <a:r>
              <a:rPr lang="en-US" dirty="0"/>
              <a:t>Correction options</a:t>
            </a:r>
            <a:endParaRPr lang="en-GB" dirty="0"/>
          </a:p>
        </p:txBody>
      </p:sp>
      <p:sp>
        <p:nvSpPr>
          <p:cNvPr id="4" name="Footer Placeholder 3">
            <a:extLst>
              <a:ext uri="{FF2B5EF4-FFF2-40B4-BE49-F238E27FC236}">
                <a16:creationId xmlns:a16="http://schemas.microsoft.com/office/drawing/2014/main" id="{43C4836A-0A99-A735-8EAB-77D7DE1DC7F5}"/>
              </a:ext>
            </a:extLst>
          </p:cNvPr>
          <p:cNvSpPr>
            <a:spLocks noGrp="1"/>
          </p:cNvSpPr>
          <p:nvPr>
            <p:ph type="ftr" sz="quarter" idx="11"/>
          </p:nvPr>
        </p:nvSpPr>
        <p:spPr/>
        <p:txBody>
          <a:bodyPr/>
          <a:lstStyle/>
          <a:p>
            <a:r>
              <a:rPr lang="es-ES" dirty="0"/>
              <a:t>Susana Izquierdo Bermudez, </a:t>
            </a:r>
            <a:r>
              <a:rPr lang="en-US" dirty="0"/>
              <a:t>Chamonix 2025</a:t>
            </a:r>
            <a:endParaRPr lang="en-GB" dirty="0"/>
          </a:p>
        </p:txBody>
      </p:sp>
      <p:sp>
        <p:nvSpPr>
          <p:cNvPr id="5" name="Slide Number Placeholder 4">
            <a:extLst>
              <a:ext uri="{FF2B5EF4-FFF2-40B4-BE49-F238E27FC236}">
                <a16:creationId xmlns:a16="http://schemas.microsoft.com/office/drawing/2014/main" id="{143B5E82-8070-3287-FADC-8772E61D0BB0}"/>
              </a:ext>
            </a:extLst>
          </p:cNvPr>
          <p:cNvSpPr>
            <a:spLocks noGrp="1"/>
          </p:cNvSpPr>
          <p:nvPr>
            <p:ph type="sldNum" sz="quarter" idx="12"/>
          </p:nvPr>
        </p:nvSpPr>
        <p:spPr/>
        <p:txBody>
          <a:bodyPr/>
          <a:lstStyle/>
          <a:p>
            <a:fld id="{BFDCA1C4-9514-7B4F-976F-D92F7E296653}" type="slidenum">
              <a:rPr lang="fr-FR" smtClean="0"/>
              <a:pPr/>
              <a:t>16</a:t>
            </a:fld>
            <a:endParaRPr lang="fr-FR"/>
          </a:p>
        </p:txBody>
      </p:sp>
      <p:sp>
        <p:nvSpPr>
          <p:cNvPr id="7" name="TextBox 6">
            <a:extLst>
              <a:ext uri="{FF2B5EF4-FFF2-40B4-BE49-F238E27FC236}">
                <a16:creationId xmlns:a16="http://schemas.microsoft.com/office/drawing/2014/main" id="{BB862495-2374-A73A-0052-4B88A55942D6}"/>
              </a:ext>
            </a:extLst>
          </p:cNvPr>
          <p:cNvSpPr txBox="1"/>
          <p:nvPr/>
        </p:nvSpPr>
        <p:spPr>
          <a:xfrm>
            <a:off x="239688" y="3933056"/>
            <a:ext cx="11712624" cy="2031325"/>
          </a:xfrm>
          <a:prstGeom prst="rect">
            <a:avLst/>
          </a:prstGeom>
          <a:noFill/>
        </p:spPr>
        <p:txBody>
          <a:bodyPr wrap="square">
            <a:spAutoFit/>
          </a:bodyPr>
          <a:lstStyle/>
          <a:p>
            <a:pPr>
              <a:buNone/>
            </a:pPr>
            <a:r>
              <a:rPr lang="en-GB" sz="18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I reviewed the discussions with Tobias and Paolo but these were not so conclusive. </a:t>
            </a:r>
            <a:endParaRPr lang="en-GB" sz="1800" dirty="0">
              <a:effectLst/>
              <a:latin typeface="Aptos" panose="020B0004020202020204" pitchFamily="34" charset="0"/>
              <a:ea typeface="Aptos" panose="020B0004020202020204" pitchFamily="34" charset="0"/>
              <a:cs typeface="Aptos" panose="020B0004020202020204" pitchFamily="34" charset="0"/>
            </a:endParaRPr>
          </a:p>
          <a:p>
            <a:pPr>
              <a:buNone/>
            </a:pPr>
            <a:r>
              <a:rPr lang="en-GB" sz="18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In the radiation task force they studied using the magnet SPLQS__NWP next to D1, but this is not helping us and it is a bulky normal conducing quadrupole that would not fit where beams are separated next to Q4.</a:t>
            </a:r>
            <a:endParaRPr lang="en-GB" sz="1800" dirty="0">
              <a:effectLst/>
              <a:latin typeface="Aptos" panose="020B0004020202020204" pitchFamily="34" charset="0"/>
              <a:ea typeface="Aptos" panose="020B0004020202020204" pitchFamily="34" charset="0"/>
              <a:cs typeface="Aptos" panose="020B0004020202020204" pitchFamily="34" charset="0"/>
            </a:endParaRPr>
          </a:p>
          <a:p>
            <a:pPr>
              <a:buNone/>
            </a:pPr>
            <a:r>
              <a:rPr lang="en-GB" sz="18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There is some space next to Q4, that is reserved for the BBLR wire with some space margin. Integration would no be easy, powering, FRAS, etc.</a:t>
            </a:r>
            <a:endParaRPr lang="en-GB" sz="1800" dirty="0">
              <a:effectLst/>
              <a:latin typeface="Aptos" panose="020B0004020202020204" pitchFamily="34" charset="0"/>
              <a:ea typeface="Aptos" panose="020B0004020202020204" pitchFamily="34" charset="0"/>
              <a:cs typeface="Aptos" panose="020B0004020202020204" pitchFamily="34" charset="0"/>
            </a:endParaRPr>
          </a:p>
          <a:p>
            <a:r>
              <a:rPr lang="en-GB" sz="18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Would you see possible a warm design with the same integrated strength as the 8 units of a2 fitting in between the 2 beams? FQ might not be an issue so maybe some long air coils (2-3m?)?</a:t>
            </a:r>
            <a:endParaRPr lang="en-GB" sz="1800" dirty="0">
              <a:effectLst/>
              <a:latin typeface="Aptos" panose="020B0004020202020204" pitchFamily="34" charset="0"/>
              <a:ea typeface="Aptos" panose="020B0004020202020204" pitchFamily="34" charset="0"/>
              <a:cs typeface="Aptos" panose="020B0004020202020204" pitchFamily="34" charset="0"/>
            </a:endParaRPr>
          </a:p>
        </p:txBody>
      </p:sp>
      <p:pic>
        <p:nvPicPr>
          <p:cNvPr id="1026" name="Picture 2">
            <a:extLst>
              <a:ext uri="{FF2B5EF4-FFF2-40B4-BE49-F238E27FC236}">
                <a16:creationId xmlns:a16="http://schemas.microsoft.com/office/drawing/2014/main" id="{DC4C4F67-8A61-BA0B-C821-E76E00A2F66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8588" y="1240306"/>
            <a:ext cx="1082040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734726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150169-0848-54E4-8270-B4F82DB1B66A}"/>
              </a:ext>
            </a:extLst>
          </p:cNvPr>
          <p:cNvSpPr>
            <a:spLocks noGrp="1"/>
          </p:cNvSpPr>
          <p:nvPr>
            <p:ph type="title"/>
          </p:nvPr>
        </p:nvSpPr>
        <p:spPr/>
        <p:txBody>
          <a:bodyPr/>
          <a:lstStyle/>
          <a:p>
            <a:r>
              <a:rPr lang="en-US" dirty="0"/>
              <a:t>Introduction</a:t>
            </a:r>
            <a:endParaRPr lang="en-GB" dirty="0"/>
          </a:p>
        </p:txBody>
      </p:sp>
      <p:sp>
        <p:nvSpPr>
          <p:cNvPr id="3" name="Content Placeholder 2">
            <a:extLst>
              <a:ext uri="{FF2B5EF4-FFF2-40B4-BE49-F238E27FC236}">
                <a16:creationId xmlns:a16="http://schemas.microsoft.com/office/drawing/2014/main" id="{3B517595-198C-67ED-EBB3-125781FE5712}"/>
              </a:ext>
            </a:extLst>
          </p:cNvPr>
          <p:cNvSpPr>
            <a:spLocks noGrp="1"/>
          </p:cNvSpPr>
          <p:nvPr>
            <p:ph idx="1"/>
          </p:nvPr>
        </p:nvSpPr>
        <p:spPr>
          <a:xfrm>
            <a:off x="816000" y="1196752"/>
            <a:ext cx="10560000" cy="4929412"/>
          </a:xfrm>
        </p:spPr>
        <p:txBody>
          <a:bodyPr>
            <a:normAutofit/>
          </a:bodyPr>
          <a:lstStyle/>
          <a:p>
            <a:r>
              <a:rPr lang="en-US" sz="2000" dirty="0"/>
              <a:t>WP2 (see </a:t>
            </a:r>
            <a:r>
              <a:rPr lang="en-US" sz="2000" dirty="0">
                <a:hlinkClick r:id="rId2"/>
              </a:rPr>
              <a:t>HL-LHC collaboration meeting, 2024</a:t>
            </a:r>
            <a:r>
              <a:rPr lang="en-US" sz="2000" dirty="0"/>
              <a:t>) pointed out the difficulty to deal with magnets with a large difference in a</a:t>
            </a:r>
            <a:r>
              <a:rPr lang="en-US" sz="2000" baseline="-25000" dirty="0"/>
              <a:t>2</a:t>
            </a:r>
            <a:r>
              <a:rPr lang="en-US" sz="2000" dirty="0"/>
              <a:t> between the two apertures</a:t>
            </a:r>
          </a:p>
          <a:p>
            <a:endParaRPr lang="en-US" sz="2000" dirty="0"/>
          </a:p>
          <a:p>
            <a:r>
              <a:rPr lang="en-US" sz="2000" dirty="0"/>
              <a:t>With our current understanding, we expect MBRD6 (last series magnets, in the baseline today is a spare) to have large a</a:t>
            </a:r>
            <a:r>
              <a:rPr lang="en-US" sz="2000" baseline="-25000" dirty="0"/>
              <a:t>2</a:t>
            </a:r>
            <a:r>
              <a:rPr lang="en-US" sz="2000" dirty="0"/>
              <a:t>.</a:t>
            </a:r>
          </a:p>
          <a:p>
            <a:endParaRPr lang="en-US" sz="2000" dirty="0"/>
          </a:p>
          <a:p>
            <a:r>
              <a:rPr lang="en-US" sz="2000" dirty="0"/>
              <a:t> Goal of today:</a:t>
            </a:r>
          </a:p>
          <a:p>
            <a:pPr lvl="1"/>
            <a:r>
              <a:rPr lang="en-US" sz="1800" dirty="0"/>
              <a:t>Describe the process to predict field harmonics and quantify the reliability of our predictions</a:t>
            </a:r>
          </a:p>
          <a:p>
            <a:pPr lvl="1"/>
            <a:r>
              <a:rPr lang="en-US" sz="1800" dirty="0"/>
              <a:t>Possible mitigations?</a:t>
            </a:r>
          </a:p>
          <a:p>
            <a:pPr lvl="1"/>
            <a:endParaRPr lang="en-GB" sz="1800" dirty="0"/>
          </a:p>
        </p:txBody>
      </p:sp>
      <p:sp>
        <p:nvSpPr>
          <p:cNvPr id="4" name="Footer Placeholder 3">
            <a:extLst>
              <a:ext uri="{FF2B5EF4-FFF2-40B4-BE49-F238E27FC236}">
                <a16:creationId xmlns:a16="http://schemas.microsoft.com/office/drawing/2014/main" id="{AC89E893-72DE-59DA-9F3A-062E999185B8}"/>
              </a:ext>
            </a:extLst>
          </p:cNvPr>
          <p:cNvSpPr>
            <a:spLocks noGrp="1"/>
          </p:cNvSpPr>
          <p:nvPr>
            <p:ph type="ftr" sz="quarter" idx="11"/>
          </p:nvPr>
        </p:nvSpPr>
        <p:spPr/>
        <p:txBody>
          <a:bodyPr/>
          <a:lstStyle/>
          <a:p>
            <a:r>
              <a:rPr lang="es-ES"/>
              <a:t>Susana Izquierdo Bermudez</a:t>
            </a:r>
            <a:endParaRPr lang="en-GB" dirty="0"/>
          </a:p>
        </p:txBody>
      </p:sp>
      <p:sp>
        <p:nvSpPr>
          <p:cNvPr id="5" name="Slide Number Placeholder 4">
            <a:extLst>
              <a:ext uri="{FF2B5EF4-FFF2-40B4-BE49-F238E27FC236}">
                <a16:creationId xmlns:a16="http://schemas.microsoft.com/office/drawing/2014/main" id="{0C8D533D-36F8-8BEA-BCD1-DE2F8C75E249}"/>
              </a:ext>
            </a:extLst>
          </p:cNvPr>
          <p:cNvSpPr>
            <a:spLocks noGrp="1"/>
          </p:cNvSpPr>
          <p:nvPr>
            <p:ph type="sldNum" sz="quarter" idx="12"/>
          </p:nvPr>
        </p:nvSpPr>
        <p:spPr/>
        <p:txBody>
          <a:bodyPr/>
          <a:lstStyle/>
          <a:p>
            <a:fld id="{BFDCA1C4-9514-7B4F-976F-D92F7E296653}" type="slidenum">
              <a:rPr lang="fr-FR" smtClean="0"/>
              <a:pPr/>
              <a:t>2</a:t>
            </a:fld>
            <a:endParaRPr lang="fr-FR"/>
          </a:p>
        </p:txBody>
      </p:sp>
    </p:spTree>
    <p:extLst>
      <p:ext uri="{BB962C8B-B14F-4D97-AF65-F5344CB8AC3E}">
        <p14:creationId xmlns:p14="http://schemas.microsoft.com/office/powerpoint/2010/main" val="37168163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3ECC98-7C3E-09FE-A981-77D6F404EBD3}"/>
              </a:ext>
            </a:extLst>
          </p:cNvPr>
          <p:cNvSpPr>
            <a:spLocks noGrp="1"/>
          </p:cNvSpPr>
          <p:nvPr>
            <p:ph type="title"/>
          </p:nvPr>
        </p:nvSpPr>
        <p:spPr/>
        <p:txBody>
          <a:bodyPr/>
          <a:lstStyle/>
          <a:p>
            <a:r>
              <a:rPr lang="en-US" dirty="0"/>
              <a:t>D2 Field Quality Challenge: ideal case</a:t>
            </a:r>
            <a:endParaRPr lang="en-GB" dirty="0"/>
          </a:p>
        </p:txBody>
      </p:sp>
      <p:pic>
        <p:nvPicPr>
          <p:cNvPr id="8" name="Content Placeholder 7">
            <a:extLst>
              <a:ext uri="{FF2B5EF4-FFF2-40B4-BE49-F238E27FC236}">
                <a16:creationId xmlns:a16="http://schemas.microsoft.com/office/drawing/2014/main" id="{B766FECE-5EF5-88E2-82B0-31A4F09AC5C0}"/>
              </a:ext>
            </a:extLst>
          </p:cNvPr>
          <p:cNvPicPr>
            <a:picLocks noGrp="1" noChangeAspect="1"/>
          </p:cNvPicPr>
          <p:nvPr>
            <p:ph idx="1"/>
          </p:nvPr>
        </p:nvPicPr>
        <p:blipFill>
          <a:blip r:embed="rId2"/>
          <a:srcRect t="2477"/>
          <a:stretch/>
        </p:blipFill>
        <p:spPr>
          <a:xfrm>
            <a:off x="4245747" y="3014357"/>
            <a:ext cx="3972716" cy="2730541"/>
          </a:xfrm>
        </p:spPr>
      </p:pic>
      <p:sp>
        <p:nvSpPr>
          <p:cNvPr id="4" name="Footer Placeholder 3">
            <a:extLst>
              <a:ext uri="{FF2B5EF4-FFF2-40B4-BE49-F238E27FC236}">
                <a16:creationId xmlns:a16="http://schemas.microsoft.com/office/drawing/2014/main" id="{42600C53-5EC5-ABC4-8F0E-2BB5B62ED943}"/>
              </a:ext>
            </a:extLst>
          </p:cNvPr>
          <p:cNvSpPr>
            <a:spLocks noGrp="1"/>
          </p:cNvSpPr>
          <p:nvPr>
            <p:ph type="ftr" sz="quarter" idx="11"/>
          </p:nvPr>
        </p:nvSpPr>
        <p:spPr/>
        <p:txBody>
          <a:bodyPr/>
          <a:lstStyle/>
          <a:p>
            <a:r>
              <a:rPr lang="es-ES" dirty="0"/>
              <a:t>Susana Izquierdo Bermudez</a:t>
            </a:r>
            <a:endParaRPr lang="en-GB" dirty="0"/>
          </a:p>
        </p:txBody>
      </p:sp>
      <p:sp>
        <p:nvSpPr>
          <p:cNvPr id="5" name="Slide Number Placeholder 4">
            <a:extLst>
              <a:ext uri="{FF2B5EF4-FFF2-40B4-BE49-F238E27FC236}">
                <a16:creationId xmlns:a16="http://schemas.microsoft.com/office/drawing/2014/main" id="{95680E0C-65C6-8B35-90AE-B04B3E6EA8AC}"/>
              </a:ext>
            </a:extLst>
          </p:cNvPr>
          <p:cNvSpPr>
            <a:spLocks noGrp="1"/>
          </p:cNvSpPr>
          <p:nvPr>
            <p:ph type="sldNum" sz="quarter" idx="12"/>
          </p:nvPr>
        </p:nvSpPr>
        <p:spPr/>
        <p:txBody>
          <a:bodyPr/>
          <a:lstStyle/>
          <a:p>
            <a:fld id="{BFDCA1C4-9514-7B4F-976F-D92F7E296653}" type="slidenum">
              <a:rPr lang="fr-FR" smtClean="0"/>
              <a:pPr/>
              <a:t>3</a:t>
            </a:fld>
            <a:endParaRPr lang="fr-FR"/>
          </a:p>
        </p:txBody>
      </p:sp>
      <p:pic>
        <p:nvPicPr>
          <p:cNvPr id="11" name="Immagine 635523038">
            <a:extLst>
              <a:ext uri="{FF2B5EF4-FFF2-40B4-BE49-F238E27FC236}">
                <a16:creationId xmlns:a16="http://schemas.microsoft.com/office/drawing/2014/main" id="{33AB7AAE-2683-E66C-45AC-F184888A209D}"/>
              </a:ext>
            </a:extLst>
          </p:cNvPr>
          <p:cNvPicPr>
            <a:picLocks noChangeAspect="1"/>
          </p:cNvPicPr>
          <p:nvPr/>
        </p:nvPicPr>
        <p:blipFill>
          <a:blip r:embed="rId3">
            <a:extLst>
              <a:ext uri="{28A0092B-C50C-407E-A947-70E740481C1C}">
                <a14:useLocalDpi xmlns:a14="http://schemas.microsoft.com/office/drawing/2010/main" val="0"/>
              </a:ext>
            </a:extLst>
          </a:blip>
          <a:srcRect l="22847" t="36687" r="49990" b="36034"/>
          <a:stretch/>
        </p:blipFill>
        <p:spPr>
          <a:xfrm>
            <a:off x="1860908" y="2494820"/>
            <a:ext cx="1224136" cy="1226741"/>
          </a:xfrm>
          <a:prstGeom prst="rect">
            <a:avLst/>
          </a:prstGeom>
        </p:spPr>
      </p:pic>
      <p:sp>
        <p:nvSpPr>
          <p:cNvPr id="12" name="TextBox 11">
            <a:extLst>
              <a:ext uri="{FF2B5EF4-FFF2-40B4-BE49-F238E27FC236}">
                <a16:creationId xmlns:a16="http://schemas.microsoft.com/office/drawing/2014/main" id="{3B5D4F1B-735C-138C-1D75-843AE294E278}"/>
              </a:ext>
            </a:extLst>
          </p:cNvPr>
          <p:cNvSpPr txBox="1"/>
          <p:nvPr/>
        </p:nvSpPr>
        <p:spPr>
          <a:xfrm>
            <a:off x="355260" y="2646525"/>
            <a:ext cx="1080745" cy="923330"/>
          </a:xfrm>
          <a:prstGeom prst="rect">
            <a:avLst/>
          </a:prstGeom>
          <a:noFill/>
        </p:spPr>
        <p:txBody>
          <a:bodyPr wrap="none" rtlCol="0">
            <a:spAutoFit/>
          </a:bodyPr>
          <a:lstStyle/>
          <a:p>
            <a:pPr algn="ctr"/>
            <a:r>
              <a:rPr lang="en-US" dirty="0"/>
              <a:t>AP1:</a:t>
            </a:r>
          </a:p>
          <a:p>
            <a:pPr algn="ctr"/>
            <a:r>
              <a:rPr lang="en-US" dirty="0"/>
              <a:t>b2 ≈ 200</a:t>
            </a:r>
          </a:p>
          <a:p>
            <a:pPr algn="ctr"/>
            <a:r>
              <a:rPr lang="en-US" dirty="0"/>
              <a:t>b3 ≈ 150</a:t>
            </a:r>
            <a:endParaRPr lang="en-GB" dirty="0"/>
          </a:p>
        </p:txBody>
      </p:sp>
      <p:pic>
        <p:nvPicPr>
          <p:cNvPr id="13" name="Immagine 635523038">
            <a:extLst>
              <a:ext uri="{FF2B5EF4-FFF2-40B4-BE49-F238E27FC236}">
                <a16:creationId xmlns:a16="http://schemas.microsoft.com/office/drawing/2014/main" id="{1C072994-5D14-1CDC-B054-4953A9D8599A}"/>
              </a:ext>
            </a:extLst>
          </p:cNvPr>
          <p:cNvPicPr>
            <a:picLocks noChangeAspect="1"/>
          </p:cNvPicPr>
          <p:nvPr/>
        </p:nvPicPr>
        <p:blipFill>
          <a:blip r:embed="rId3">
            <a:extLst>
              <a:ext uri="{28A0092B-C50C-407E-A947-70E740481C1C}">
                <a14:useLocalDpi xmlns:a14="http://schemas.microsoft.com/office/drawing/2010/main" val="0"/>
              </a:ext>
            </a:extLst>
          </a:blip>
          <a:srcRect l="22847" t="36687" r="49990" b="36034"/>
          <a:stretch/>
        </p:blipFill>
        <p:spPr>
          <a:xfrm>
            <a:off x="1899258" y="4726704"/>
            <a:ext cx="1224136" cy="1226741"/>
          </a:xfrm>
          <a:prstGeom prst="rect">
            <a:avLst/>
          </a:prstGeom>
        </p:spPr>
      </p:pic>
      <p:sp>
        <p:nvSpPr>
          <p:cNvPr id="16" name="TextBox 15">
            <a:extLst>
              <a:ext uri="{FF2B5EF4-FFF2-40B4-BE49-F238E27FC236}">
                <a16:creationId xmlns:a16="http://schemas.microsoft.com/office/drawing/2014/main" id="{D9102CDC-00D7-5E55-EEEA-85ACEC36DA9B}"/>
              </a:ext>
            </a:extLst>
          </p:cNvPr>
          <p:cNvSpPr txBox="1"/>
          <p:nvPr/>
        </p:nvSpPr>
        <p:spPr>
          <a:xfrm>
            <a:off x="355260" y="4653136"/>
            <a:ext cx="1157689" cy="923330"/>
          </a:xfrm>
          <a:prstGeom prst="rect">
            <a:avLst/>
          </a:prstGeom>
          <a:noFill/>
        </p:spPr>
        <p:txBody>
          <a:bodyPr wrap="none" rtlCol="0">
            <a:spAutoFit/>
          </a:bodyPr>
          <a:lstStyle/>
          <a:p>
            <a:pPr algn="ctr"/>
            <a:r>
              <a:rPr lang="en-US" dirty="0"/>
              <a:t>AP2:</a:t>
            </a:r>
          </a:p>
          <a:p>
            <a:pPr algn="ctr"/>
            <a:r>
              <a:rPr lang="en-US" dirty="0"/>
              <a:t>b2 ≈ -200</a:t>
            </a:r>
          </a:p>
          <a:p>
            <a:pPr algn="ctr"/>
            <a:r>
              <a:rPr lang="en-US" dirty="0"/>
              <a:t>b3 ≈ 150</a:t>
            </a:r>
            <a:endParaRPr lang="en-GB" dirty="0"/>
          </a:p>
        </p:txBody>
      </p:sp>
      <p:pic>
        <p:nvPicPr>
          <p:cNvPr id="17" name="Content Placeholder 7">
            <a:extLst>
              <a:ext uri="{FF2B5EF4-FFF2-40B4-BE49-F238E27FC236}">
                <a16:creationId xmlns:a16="http://schemas.microsoft.com/office/drawing/2014/main" id="{E45A78EC-7BF5-8A70-9E57-FF9CAE5A7E95}"/>
              </a:ext>
            </a:extLst>
          </p:cNvPr>
          <p:cNvPicPr>
            <a:picLocks noChangeAspect="1"/>
          </p:cNvPicPr>
          <p:nvPr/>
        </p:nvPicPr>
        <p:blipFill>
          <a:blip r:embed="rId2"/>
          <a:srcRect t="2477"/>
          <a:stretch/>
        </p:blipFill>
        <p:spPr>
          <a:xfrm>
            <a:off x="8306384" y="3014357"/>
            <a:ext cx="3972716" cy="2730541"/>
          </a:xfrm>
          <a:prstGeom prst="rect">
            <a:avLst/>
          </a:prstGeom>
        </p:spPr>
      </p:pic>
      <p:cxnSp>
        <p:nvCxnSpPr>
          <p:cNvPr id="19" name="Straight Arrow Connector 18">
            <a:extLst>
              <a:ext uri="{FF2B5EF4-FFF2-40B4-BE49-F238E27FC236}">
                <a16:creationId xmlns:a16="http://schemas.microsoft.com/office/drawing/2014/main" id="{43CACFC8-46D7-D323-76C0-301B06B6E662}"/>
              </a:ext>
            </a:extLst>
          </p:cNvPr>
          <p:cNvCxnSpPr/>
          <p:nvPr/>
        </p:nvCxnSpPr>
        <p:spPr>
          <a:xfrm>
            <a:off x="3544521" y="3583560"/>
            <a:ext cx="629594" cy="71753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4BBAF71D-0AD2-4523-A517-A626AFD7A07E}"/>
              </a:ext>
            </a:extLst>
          </p:cNvPr>
          <p:cNvCxnSpPr>
            <a:cxnSpLocks/>
          </p:cNvCxnSpPr>
          <p:nvPr/>
        </p:nvCxnSpPr>
        <p:spPr>
          <a:xfrm flipV="1">
            <a:off x="3472889" y="4581128"/>
            <a:ext cx="701226" cy="71398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2" name="Straight Arrow Connector 21">
            <a:extLst>
              <a:ext uri="{FF2B5EF4-FFF2-40B4-BE49-F238E27FC236}">
                <a16:creationId xmlns:a16="http://schemas.microsoft.com/office/drawing/2014/main" id="{D6033A58-88B1-4AA2-E854-251BB2F6C04C}"/>
              </a:ext>
            </a:extLst>
          </p:cNvPr>
          <p:cNvCxnSpPr>
            <a:cxnSpLocks/>
          </p:cNvCxnSpPr>
          <p:nvPr/>
        </p:nvCxnSpPr>
        <p:spPr>
          <a:xfrm>
            <a:off x="7918600" y="4346063"/>
            <a:ext cx="75576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5" name="TextBox 24">
            <a:extLst>
              <a:ext uri="{FF2B5EF4-FFF2-40B4-BE49-F238E27FC236}">
                <a16:creationId xmlns:a16="http://schemas.microsoft.com/office/drawing/2014/main" id="{EB78CDEC-BA6E-A555-9535-BAD354FF732A}"/>
              </a:ext>
            </a:extLst>
          </p:cNvPr>
          <p:cNvSpPr txBox="1"/>
          <p:nvPr/>
        </p:nvSpPr>
        <p:spPr>
          <a:xfrm>
            <a:off x="9724195" y="1138808"/>
            <a:ext cx="1213794" cy="369332"/>
          </a:xfrm>
          <a:prstGeom prst="rect">
            <a:avLst/>
          </a:prstGeom>
          <a:noFill/>
        </p:spPr>
        <p:txBody>
          <a:bodyPr wrap="none" rtlCol="0">
            <a:spAutoFit/>
          </a:bodyPr>
          <a:lstStyle/>
          <a:p>
            <a:pPr algn="ctr"/>
            <a:r>
              <a:rPr lang="en-US" dirty="0"/>
              <a:t>1.9 K, I</a:t>
            </a:r>
            <a:r>
              <a:rPr lang="en-US" baseline="-25000" dirty="0"/>
              <a:t>nom</a:t>
            </a:r>
            <a:endParaRPr lang="en-GB" baseline="-25000" dirty="0"/>
          </a:p>
        </p:txBody>
      </p:sp>
      <p:sp>
        <p:nvSpPr>
          <p:cNvPr id="26" name="TextBox 25">
            <a:extLst>
              <a:ext uri="{FF2B5EF4-FFF2-40B4-BE49-F238E27FC236}">
                <a16:creationId xmlns:a16="http://schemas.microsoft.com/office/drawing/2014/main" id="{B571FB4A-D560-9658-A804-3184EAB54210}"/>
              </a:ext>
            </a:extLst>
          </p:cNvPr>
          <p:cNvSpPr txBox="1"/>
          <p:nvPr/>
        </p:nvSpPr>
        <p:spPr>
          <a:xfrm>
            <a:off x="5015880" y="1039718"/>
            <a:ext cx="2304256" cy="646331"/>
          </a:xfrm>
          <a:prstGeom prst="rect">
            <a:avLst/>
          </a:prstGeom>
          <a:noFill/>
        </p:spPr>
        <p:txBody>
          <a:bodyPr wrap="square" rtlCol="0">
            <a:spAutoFit/>
          </a:bodyPr>
          <a:lstStyle/>
          <a:p>
            <a:pPr algn="ctr"/>
            <a:r>
              <a:rPr lang="en-US" dirty="0"/>
              <a:t>Room Temperature after yoking</a:t>
            </a:r>
            <a:endParaRPr lang="en-GB" baseline="-25000" dirty="0"/>
          </a:p>
        </p:txBody>
      </p:sp>
      <p:sp>
        <p:nvSpPr>
          <p:cNvPr id="27" name="TextBox 26">
            <a:extLst>
              <a:ext uri="{FF2B5EF4-FFF2-40B4-BE49-F238E27FC236}">
                <a16:creationId xmlns:a16="http://schemas.microsoft.com/office/drawing/2014/main" id="{FE3A0B7D-04D1-9040-84FA-5C71901B907E}"/>
              </a:ext>
            </a:extLst>
          </p:cNvPr>
          <p:cNvSpPr txBox="1"/>
          <p:nvPr/>
        </p:nvSpPr>
        <p:spPr>
          <a:xfrm>
            <a:off x="5589280" y="1997388"/>
            <a:ext cx="1274708" cy="646331"/>
          </a:xfrm>
          <a:prstGeom prst="rect">
            <a:avLst/>
          </a:prstGeom>
          <a:noFill/>
        </p:spPr>
        <p:txBody>
          <a:bodyPr wrap="none" rtlCol="0">
            <a:spAutoFit/>
          </a:bodyPr>
          <a:lstStyle/>
          <a:p>
            <a:pPr algn="ctr"/>
            <a:r>
              <a:rPr lang="en-US" dirty="0"/>
              <a:t>AP1&amp;AP2:</a:t>
            </a:r>
          </a:p>
          <a:p>
            <a:pPr algn="ctr"/>
            <a:r>
              <a:rPr lang="en-US" dirty="0"/>
              <a:t>b2, b3 ≈ 0</a:t>
            </a:r>
            <a:endParaRPr lang="en-GB" dirty="0"/>
          </a:p>
        </p:txBody>
      </p:sp>
      <p:sp>
        <p:nvSpPr>
          <p:cNvPr id="34" name="TextBox 33">
            <a:extLst>
              <a:ext uri="{FF2B5EF4-FFF2-40B4-BE49-F238E27FC236}">
                <a16:creationId xmlns:a16="http://schemas.microsoft.com/office/drawing/2014/main" id="{F87DCD06-EB16-7F58-D62A-6795A0933F72}"/>
              </a:ext>
            </a:extLst>
          </p:cNvPr>
          <p:cNvSpPr txBox="1"/>
          <p:nvPr/>
        </p:nvSpPr>
        <p:spPr>
          <a:xfrm>
            <a:off x="9693738" y="1917879"/>
            <a:ext cx="1274708" cy="646331"/>
          </a:xfrm>
          <a:prstGeom prst="rect">
            <a:avLst/>
          </a:prstGeom>
          <a:noFill/>
        </p:spPr>
        <p:txBody>
          <a:bodyPr wrap="none" rtlCol="0">
            <a:spAutoFit/>
          </a:bodyPr>
          <a:lstStyle/>
          <a:p>
            <a:pPr algn="ctr"/>
            <a:r>
              <a:rPr lang="en-US" dirty="0"/>
              <a:t>AP1&amp;AP2:</a:t>
            </a:r>
          </a:p>
          <a:p>
            <a:pPr algn="ctr"/>
            <a:r>
              <a:rPr lang="en-US" dirty="0"/>
              <a:t>b2, b3 ≈ 0</a:t>
            </a:r>
            <a:endParaRPr lang="en-GB" dirty="0"/>
          </a:p>
        </p:txBody>
      </p:sp>
    </p:spTree>
    <p:extLst>
      <p:ext uri="{BB962C8B-B14F-4D97-AF65-F5344CB8AC3E}">
        <p14:creationId xmlns:p14="http://schemas.microsoft.com/office/powerpoint/2010/main" val="33769076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BC27F9-4488-4CB3-4A59-463DF3B03FD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21C8E4D-E2A3-C0A5-8AF7-7E58F4D7D696}"/>
              </a:ext>
            </a:extLst>
          </p:cNvPr>
          <p:cNvSpPr>
            <a:spLocks noGrp="1"/>
          </p:cNvSpPr>
          <p:nvPr>
            <p:ph type="title"/>
          </p:nvPr>
        </p:nvSpPr>
        <p:spPr/>
        <p:txBody>
          <a:bodyPr/>
          <a:lstStyle/>
          <a:p>
            <a:r>
              <a:rPr lang="en-US" dirty="0"/>
              <a:t>D2 Field Quality Challenge: ideal case</a:t>
            </a:r>
            <a:endParaRPr lang="en-GB" dirty="0"/>
          </a:p>
        </p:txBody>
      </p:sp>
      <p:sp>
        <p:nvSpPr>
          <p:cNvPr id="4" name="Footer Placeholder 3">
            <a:extLst>
              <a:ext uri="{FF2B5EF4-FFF2-40B4-BE49-F238E27FC236}">
                <a16:creationId xmlns:a16="http://schemas.microsoft.com/office/drawing/2014/main" id="{E34336AC-DA83-447D-08A0-CBC2B7A1DA24}"/>
              </a:ext>
            </a:extLst>
          </p:cNvPr>
          <p:cNvSpPr>
            <a:spLocks noGrp="1"/>
          </p:cNvSpPr>
          <p:nvPr>
            <p:ph type="ftr" sz="quarter" idx="11"/>
          </p:nvPr>
        </p:nvSpPr>
        <p:spPr/>
        <p:txBody>
          <a:bodyPr/>
          <a:lstStyle/>
          <a:p>
            <a:r>
              <a:rPr lang="es-ES" dirty="0"/>
              <a:t>Susana Izquierdo Bermudez</a:t>
            </a:r>
            <a:endParaRPr lang="en-GB" dirty="0"/>
          </a:p>
        </p:txBody>
      </p:sp>
      <p:sp>
        <p:nvSpPr>
          <p:cNvPr id="5" name="Slide Number Placeholder 4">
            <a:extLst>
              <a:ext uri="{FF2B5EF4-FFF2-40B4-BE49-F238E27FC236}">
                <a16:creationId xmlns:a16="http://schemas.microsoft.com/office/drawing/2014/main" id="{FF878096-7CD1-6C13-CB7F-7DBFB4BD16B8}"/>
              </a:ext>
            </a:extLst>
          </p:cNvPr>
          <p:cNvSpPr>
            <a:spLocks noGrp="1"/>
          </p:cNvSpPr>
          <p:nvPr>
            <p:ph type="sldNum" sz="quarter" idx="12"/>
          </p:nvPr>
        </p:nvSpPr>
        <p:spPr/>
        <p:txBody>
          <a:bodyPr/>
          <a:lstStyle/>
          <a:p>
            <a:fld id="{BFDCA1C4-9514-7B4F-976F-D92F7E296653}" type="slidenum">
              <a:rPr lang="fr-FR" smtClean="0"/>
              <a:pPr/>
              <a:t>4</a:t>
            </a:fld>
            <a:endParaRPr lang="fr-FR"/>
          </a:p>
        </p:txBody>
      </p:sp>
      <p:graphicFrame>
        <p:nvGraphicFramePr>
          <p:cNvPr id="9" name="Table 8">
            <a:extLst>
              <a:ext uri="{FF2B5EF4-FFF2-40B4-BE49-F238E27FC236}">
                <a16:creationId xmlns:a16="http://schemas.microsoft.com/office/drawing/2014/main" id="{F6D76EFA-C4B6-B378-2A87-73CD35DB3234}"/>
              </a:ext>
            </a:extLst>
          </p:cNvPr>
          <p:cNvGraphicFramePr>
            <a:graphicFrameLocks noGrp="1"/>
          </p:cNvGraphicFramePr>
          <p:nvPr>
            <p:extLst>
              <p:ext uri="{D42A27DB-BD31-4B8C-83A1-F6EECF244321}">
                <p14:modId xmlns:p14="http://schemas.microsoft.com/office/powerpoint/2010/main" val="3700144097"/>
              </p:ext>
            </p:extLst>
          </p:nvPr>
        </p:nvGraphicFramePr>
        <p:xfrm>
          <a:off x="496790" y="3779798"/>
          <a:ext cx="5869828" cy="2007870"/>
        </p:xfrm>
        <a:graphic>
          <a:graphicData uri="http://schemas.openxmlformats.org/drawingml/2006/table">
            <a:tbl>
              <a:tblPr/>
              <a:tblGrid>
                <a:gridCol w="684940">
                  <a:extLst>
                    <a:ext uri="{9D8B030D-6E8A-4147-A177-3AD203B41FA5}">
                      <a16:colId xmlns:a16="http://schemas.microsoft.com/office/drawing/2014/main" val="2118094188"/>
                    </a:ext>
                  </a:extLst>
                </a:gridCol>
                <a:gridCol w="1043252">
                  <a:extLst>
                    <a:ext uri="{9D8B030D-6E8A-4147-A177-3AD203B41FA5}">
                      <a16:colId xmlns:a16="http://schemas.microsoft.com/office/drawing/2014/main" val="515638992"/>
                    </a:ext>
                  </a:extLst>
                </a:gridCol>
                <a:gridCol w="797280">
                  <a:extLst>
                    <a:ext uri="{9D8B030D-6E8A-4147-A177-3AD203B41FA5}">
                      <a16:colId xmlns:a16="http://schemas.microsoft.com/office/drawing/2014/main" val="3378715916"/>
                    </a:ext>
                  </a:extLst>
                </a:gridCol>
                <a:gridCol w="998030">
                  <a:extLst>
                    <a:ext uri="{9D8B030D-6E8A-4147-A177-3AD203B41FA5}">
                      <a16:colId xmlns:a16="http://schemas.microsoft.com/office/drawing/2014/main" val="3216705889"/>
                    </a:ext>
                  </a:extLst>
                </a:gridCol>
                <a:gridCol w="795338">
                  <a:extLst>
                    <a:ext uri="{9D8B030D-6E8A-4147-A177-3AD203B41FA5}">
                      <a16:colId xmlns:a16="http://schemas.microsoft.com/office/drawing/2014/main" val="3470752404"/>
                    </a:ext>
                  </a:extLst>
                </a:gridCol>
                <a:gridCol w="755650">
                  <a:extLst>
                    <a:ext uri="{9D8B030D-6E8A-4147-A177-3AD203B41FA5}">
                      <a16:colId xmlns:a16="http://schemas.microsoft.com/office/drawing/2014/main" val="740494688"/>
                    </a:ext>
                  </a:extLst>
                </a:gridCol>
                <a:gridCol w="795338">
                  <a:extLst>
                    <a:ext uri="{9D8B030D-6E8A-4147-A177-3AD203B41FA5}">
                      <a16:colId xmlns:a16="http://schemas.microsoft.com/office/drawing/2014/main" val="205029307"/>
                    </a:ext>
                  </a:extLst>
                </a:gridCol>
              </a:tblGrid>
              <a:tr h="187643">
                <a:tc>
                  <a:txBody>
                    <a:bodyPr/>
                    <a:lstStyle/>
                    <a:p>
                      <a:pPr algn="ctr" fontAlgn="ctr"/>
                      <a:r>
                        <a:rPr lang="en-GB" sz="2400" b="0" i="0" u="none" strike="noStrike" dirty="0">
                          <a:solidFill>
                            <a:srgbClr val="000000"/>
                          </a:solidFill>
                          <a:effectLst/>
                          <a:latin typeface="Arial" panose="020B0604020202020204" pitchFamily="34" charset="0"/>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lgn="ctr" rtl="0" fontAlgn="ctr"/>
                      <a:r>
                        <a:rPr lang="en-GB" sz="1600" b="1" i="0" u="none" strike="noStrike" dirty="0">
                          <a:solidFill>
                            <a:srgbClr val="000000"/>
                          </a:solidFill>
                          <a:effectLst/>
                          <a:latin typeface="Calibri" panose="020F0502020204030204" pitchFamily="34" charset="0"/>
                        </a:rPr>
                        <a:t>Room temperature, </a:t>
                      </a:r>
                    </a:p>
                    <a:p>
                      <a:pPr algn="ctr" rtl="0" fontAlgn="ctr"/>
                      <a:r>
                        <a:rPr lang="en-GB" sz="1600" b="1" i="0" u="none" strike="noStrike" dirty="0">
                          <a:solidFill>
                            <a:srgbClr val="000000"/>
                          </a:solidFill>
                          <a:effectLst/>
                          <a:latin typeface="Calibri" panose="020F0502020204030204" pitchFamily="34" charset="0"/>
                        </a:rPr>
                        <a:t>Collared coil</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ctr" rtl="0" fontAlgn="ctr"/>
                      <a:endParaRPr lang="en-GB" sz="12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CE4D6"/>
                    </a:solidFill>
                  </a:tcPr>
                </a:tc>
                <a:tc gridSpan="2">
                  <a:txBody>
                    <a:bodyPr/>
                    <a:lstStyle/>
                    <a:p>
                      <a:pPr algn="ctr" rtl="0" fontAlgn="ctr"/>
                      <a:r>
                        <a:rPr lang="en-GB" sz="1600" b="1" i="0" u="none" strike="noStrike" dirty="0">
                          <a:solidFill>
                            <a:srgbClr val="000000"/>
                          </a:solidFill>
                          <a:effectLst/>
                          <a:latin typeface="Calibri" panose="020F0502020204030204" pitchFamily="34" charset="0"/>
                        </a:rPr>
                        <a:t>Room temperature,</a:t>
                      </a:r>
                    </a:p>
                    <a:p>
                      <a:pPr algn="ctr" rtl="0" fontAlgn="ctr"/>
                      <a:r>
                        <a:rPr lang="en-GB" sz="1600" b="1" i="0" u="none" strike="noStrike" dirty="0">
                          <a:solidFill>
                            <a:srgbClr val="000000"/>
                          </a:solidFill>
                          <a:effectLst/>
                          <a:latin typeface="Calibri" panose="020F0502020204030204" pitchFamily="34" charset="0"/>
                        </a:rPr>
                        <a:t> after yoking</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dirty="0"/>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CE4D6"/>
                    </a:solidFill>
                  </a:tcPr>
                </a:tc>
                <a:tc gridSpan="2">
                  <a:txBody>
                    <a:bodyPr/>
                    <a:lstStyle/>
                    <a:p>
                      <a:pPr marL="0" algn="ctr" defTabSz="457200" rtl="0" eaLnBrk="1" fontAlgn="ctr" latinLnBrk="0" hangingPunct="1"/>
                      <a:r>
                        <a:rPr lang="en-GB" sz="1600" b="1" i="0" u="none" strike="noStrike" kern="1200" dirty="0">
                          <a:solidFill>
                            <a:srgbClr val="000000"/>
                          </a:solidFill>
                          <a:effectLst/>
                          <a:latin typeface="Calibri" panose="020F0502020204030204" pitchFamily="34" charset="0"/>
                          <a:ea typeface="+mn-ea"/>
                          <a:cs typeface="+mn-cs"/>
                        </a:rPr>
                        <a:t>1.9 K ,</a:t>
                      </a:r>
                      <a:r>
                        <a:rPr lang="en-US" sz="1600" dirty="0"/>
                        <a:t> I</a:t>
                      </a:r>
                      <a:r>
                        <a:rPr lang="en-US" sz="1600" baseline="-25000" dirty="0"/>
                        <a:t>nom</a:t>
                      </a:r>
                      <a:endParaRPr lang="en-GB" sz="1600" b="1" i="0" u="none" strike="noStrike" kern="1200" dirty="0">
                        <a:solidFill>
                          <a:srgbClr val="000000"/>
                        </a:solidFill>
                        <a:effectLst/>
                        <a:latin typeface="Calibri" panose="020F0502020204030204" pitchFamily="34" charset="0"/>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dirty="0"/>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CBAD"/>
                    </a:solidFill>
                  </a:tcPr>
                </a:tc>
                <a:extLst>
                  <a:ext uri="{0D108BD9-81ED-4DB2-BD59-A6C34878D82A}">
                    <a16:rowId xmlns:a16="http://schemas.microsoft.com/office/drawing/2014/main" val="3068865662"/>
                  </a:ext>
                </a:extLst>
              </a:tr>
              <a:tr h="187643">
                <a:tc>
                  <a:txBody>
                    <a:bodyPr/>
                    <a:lstStyle/>
                    <a:p>
                      <a:pPr algn="ctr" fontAlgn="ctr"/>
                      <a:endParaRPr lang="en-GB" sz="24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en-GB" sz="1600" b="1" i="0" u="none" strike="noStrike" dirty="0">
                          <a:solidFill>
                            <a:srgbClr val="000000"/>
                          </a:solidFill>
                          <a:effectLst/>
                          <a:latin typeface="Calibri" panose="020F0502020204030204" pitchFamily="34" charset="0"/>
                        </a:rPr>
                        <a:t>AP1</a:t>
                      </a:r>
                    </a:p>
                    <a:p>
                      <a:pPr algn="ctr" rtl="0" fontAlgn="ctr"/>
                      <a:r>
                        <a:rPr lang="en-GB" sz="1600" b="1" i="0" u="none" strike="noStrike" dirty="0">
                          <a:solidFill>
                            <a:srgbClr val="000000"/>
                          </a:solidFill>
                          <a:effectLst/>
                          <a:latin typeface="Calibri" panose="020F0502020204030204" pitchFamily="34" charset="0"/>
                        </a:rPr>
                        <a:t>-94 mm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fontAlgn="ctr"/>
                      <a:r>
                        <a:rPr lang="en-GB" sz="1600" b="1" i="0" u="none" strike="noStrike" dirty="0">
                          <a:solidFill>
                            <a:srgbClr val="000000"/>
                          </a:solidFill>
                          <a:effectLst/>
                          <a:latin typeface="Calibri" panose="020F0502020204030204" pitchFamily="34" charset="0"/>
                        </a:rPr>
                        <a:t>AP2</a:t>
                      </a:r>
                    </a:p>
                    <a:p>
                      <a:pPr algn="ctr" rtl="0" fontAlgn="ctr"/>
                      <a:r>
                        <a:rPr lang="en-GB" sz="1600" b="1" i="0" u="none" strike="noStrike" dirty="0">
                          <a:solidFill>
                            <a:srgbClr val="000000"/>
                          </a:solidFill>
                          <a:effectLst/>
                          <a:latin typeface="Calibri" panose="020F0502020204030204" pitchFamily="34" charset="0"/>
                        </a:rPr>
                        <a:t>+94 mm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fontAlgn="ctr"/>
                      <a:r>
                        <a:rPr lang="en-GB" sz="1600" b="1" i="0" u="none" strike="noStrike" dirty="0">
                          <a:solidFill>
                            <a:srgbClr val="000000"/>
                          </a:solidFill>
                          <a:effectLst/>
                          <a:latin typeface="Calibri" panose="020F0502020204030204" pitchFamily="34" charset="0"/>
                        </a:rPr>
                        <a:t>AP1</a:t>
                      </a:r>
                    </a:p>
                    <a:p>
                      <a:pPr algn="ctr" rtl="0" fontAlgn="ctr"/>
                      <a:r>
                        <a:rPr lang="en-GB" sz="1600" b="1" i="0" u="none" strike="noStrike" dirty="0">
                          <a:solidFill>
                            <a:srgbClr val="000000"/>
                          </a:solidFill>
                          <a:effectLst/>
                          <a:latin typeface="Calibri" panose="020F0502020204030204" pitchFamily="34" charset="0"/>
                        </a:rPr>
                        <a:t>-94 mm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fontAlgn="ctr"/>
                      <a:r>
                        <a:rPr lang="en-GB" sz="1600" b="1" i="0" u="none" strike="noStrike" dirty="0">
                          <a:solidFill>
                            <a:srgbClr val="000000"/>
                          </a:solidFill>
                          <a:effectLst/>
                          <a:latin typeface="Calibri" panose="020F0502020204030204" pitchFamily="34" charset="0"/>
                        </a:rPr>
                        <a:t>AP2</a:t>
                      </a:r>
                    </a:p>
                    <a:p>
                      <a:pPr algn="ctr" rtl="0" fontAlgn="ctr"/>
                      <a:r>
                        <a:rPr lang="en-GB" sz="1600" b="1" i="0" u="none" strike="noStrike" dirty="0">
                          <a:solidFill>
                            <a:srgbClr val="000000"/>
                          </a:solidFill>
                          <a:effectLst/>
                          <a:latin typeface="Calibri" panose="020F0502020204030204" pitchFamily="34" charset="0"/>
                        </a:rPr>
                        <a:t>+94 mm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defTabSz="457200" rtl="0" eaLnBrk="1" fontAlgn="ctr" latinLnBrk="0" hangingPunct="1"/>
                      <a:r>
                        <a:rPr lang="en-GB" sz="1600" b="1" i="0" u="none" strike="noStrike" kern="1200" dirty="0">
                          <a:solidFill>
                            <a:srgbClr val="000000"/>
                          </a:solidFill>
                          <a:effectLst/>
                          <a:latin typeface="Calibri" panose="020F0502020204030204" pitchFamily="34" charset="0"/>
                          <a:ea typeface="+mn-ea"/>
                          <a:cs typeface="+mn-cs"/>
                        </a:rPr>
                        <a:t>AP1</a:t>
                      </a:r>
                    </a:p>
                    <a:p>
                      <a:pPr marL="0" algn="ctr" defTabSz="457200" rtl="0" eaLnBrk="1" fontAlgn="ctr" latinLnBrk="0" hangingPunct="1"/>
                      <a:r>
                        <a:rPr lang="en-GB" sz="1600" b="1" i="0" u="none" strike="noStrike" kern="1200" dirty="0">
                          <a:solidFill>
                            <a:srgbClr val="000000"/>
                          </a:solidFill>
                          <a:effectLst/>
                          <a:latin typeface="Calibri" panose="020F0502020204030204" pitchFamily="34" charset="0"/>
                          <a:ea typeface="+mn-ea"/>
                          <a:cs typeface="+mn-cs"/>
                        </a:rPr>
                        <a:t>-94 mm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defTabSz="457200" rtl="0" eaLnBrk="1" fontAlgn="ctr" latinLnBrk="0" hangingPunct="1"/>
                      <a:r>
                        <a:rPr lang="en-GB" sz="1600" b="1" i="0" u="none" strike="noStrike" kern="1200" dirty="0">
                          <a:solidFill>
                            <a:srgbClr val="000000"/>
                          </a:solidFill>
                          <a:effectLst/>
                          <a:latin typeface="Calibri" panose="020F0502020204030204" pitchFamily="34" charset="0"/>
                          <a:ea typeface="+mn-ea"/>
                          <a:cs typeface="+mn-cs"/>
                        </a:rPr>
                        <a:t>AP2</a:t>
                      </a:r>
                    </a:p>
                    <a:p>
                      <a:pPr marL="0" algn="ctr" defTabSz="457200" rtl="0" eaLnBrk="1" fontAlgn="ctr" latinLnBrk="0" hangingPunct="1"/>
                      <a:r>
                        <a:rPr lang="en-GB" sz="1600" b="1" i="0" u="none" strike="noStrike" kern="1200" dirty="0">
                          <a:solidFill>
                            <a:srgbClr val="000000"/>
                          </a:solidFill>
                          <a:effectLst/>
                          <a:latin typeface="Calibri" panose="020F0502020204030204" pitchFamily="34" charset="0"/>
                          <a:ea typeface="+mn-ea"/>
                          <a:cs typeface="+mn-cs"/>
                        </a:rPr>
                        <a:t>+94 mm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39568337"/>
                  </a:ext>
                </a:extLst>
              </a:tr>
              <a:tr h="200025">
                <a:tc>
                  <a:txBody>
                    <a:bodyPr/>
                    <a:lstStyle/>
                    <a:p>
                      <a:pPr algn="ctr" rtl="0" fontAlgn="ctr"/>
                      <a:r>
                        <a:rPr lang="en-GB" sz="1600" b="1" i="0" u="none" strike="noStrike">
                          <a:solidFill>
                            <a:srgbClr val="000000"/>
                          </a:solidFill>
                          <a:effectLst/>
                          <a:latin typeface="Calibri" panose="020F0502020204030204" pitchFamily="34" charset="0"/>
                        </a:rPr>
                        <a:t>b2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CECE"/>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-210,92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210,92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-9,68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9,68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-2,30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2,30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38648661"/>
                  </a:ext>
                </a:extLst>
              </a:tr>
              <a:tr h="0">
                <a:tc>
                  <a:txBody>
                    <a:bodyPr/>
                    <a:lstStyle/>
                    <a:p>
                      <a:pPr algn="ctr" rtl="0" fontAlgn="ctr"/>
                      <a:r>
                        <a:rPr lang="en-GB" sz="1600" b="1" i="0" u="none" strike="noStrike">
                          <a:solidFill>
                            <a:srgbClr val="000000"/>
                          </a:solidFill>
                          <a:effectLst/>
                          <a:latin typeface="Calibri" panose="020F0502020204030204" pitchFamily="34" charset="0"/>
                        </a:rPr>
                        <a:t>b3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CECE"/>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61,76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61,76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-0,15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-0,15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2,29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2,29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77680024"/>
                  </a:ext>
                </a:extLst>
              </a:tr>
              <a:tr h="200025">
                <a:tc>
                  <a:txBody>
                    <a:bodyPr/>
                    <a:lstStyle/>
                    <a:p>
                      <a:pPr algn="ctr" rtl="0" fontAlgn="ctr"/>
                      <a:r>
                        <a:rPr lang="en-GB" sz="1600" b="1" i="0" u="none" strike="noStrike">
                          <a:solidFill>
                            <a:srgbClr val="000000"/>
                          </a:solidFill>
                          <a:effectLst/>
                          <a:latin typeface="Calibri" panose="020F0502020204030204" pitchFamily="34" charset="0"/>
                        </a:rPr>
                        <a:t>b5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CECE"/>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-7,61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-7,61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1,44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1,44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-0,27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-0,27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27547988"/>
                  </a:ext>
                </a:extLst>
              </a:tr>
              <a:tr h="200025">
                <a:tc>
                  <a:txBody>
                    <a:bodyPr/>
                    <a:lstStyle/>
                    <a:p>
                      <a:pPr algn="ctr" rtl="0" fontAlgn="ctr"/>
                      <a:r>
                        <a:rPr lang="en-GB" sz="1600" b="1" i="0" u="none" strike="noStrike">
                          <a:solidFill>
                            <a:srgbClr val="000000"/>
                          </a:solidFill>
                          <a:effectLst/>
                          <a:latin typeface="Calibri" panose="020F0502020204030204" pitchFamily="34" charset="0"/>
                        </a:rPr>
                        <a:t>a2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CECE"/>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-3,20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3,20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2,87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-2,87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-1,41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1,41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18778361"/>
                  </a:ext>
                </a:extLst>
              </a:tr>
            </a:tbl>
          </a:graphicData>
        </a:graphic>
      </p:graphicFrame>
      <p:pic>
        <p:nvPicPr>
          <p:cNvPr id="10" name="Immagine 635523038">
            <a:extLst>
              <a:ext uri="{FF2B5EF4-FFF2-40B4-BE49-F238E27FC236}">
                <a16:creationId xmlns:a16="http://schemas.microsoft.com/office/drawing/2014/main" id="{58DAAE3C-AE0A-8828-5301-CB8F08D04091}"/>
              </a:ext>
            </a:extLst>
          </p:cNvPr>
          <p:cNvPicPr>
            <a:picLocks noChangeAspect="1"/>
          </p:cNvPicPr>
          <p:nvPr/>
        </p:nvPicPr>
        <p:blipFill>
          <a:blip r:embed="rId2">
            <a:extLst>
              <a:ext uri="{28A0092B-C50C-407E-A947-70E740481C1C}">
                <a14:useLocalDpi xmlns:a14="http://schemas.microsoft.com/office/drawing/2010/main" val="0"/>
              </a:ext>
            </a:extLst>
          </a:blip>
          <a:srcRect l="22847" t="36687" r="49990" b="36034"/>
          <a:stretch/>
        </p:blipFill>
        <p:spPr>
          <a:xfrm>
            <a:off x="1542082" y="2152732"/>
            <a:ext cx="792088" cy="793774"/>
          </a:xfrm>
          <a:prstGeom prst="rect">
            <a:avLst/>
          </a:prstGeom>
        </p:spPr>
      </p:pic>
      <p:pic>
        <p:nvPicPr>
          <p:cNvPr id="14" name="Content Placeholder 7">
            <a:extLst>
              <a:ext uri="{FF2B5EF4-FFF2-40B4-BE49-F238E27FC236}">
                <a16:creationId xmlns:a16="http://schemas.microsoft.com/office/drawing/2014/main" id="{22B5E197-69D8-2185-B897-D9D68D8A7E05}"/>
              </a:ext>
            </a:extLst>
          </p:cNvPr>
          <p:cNvPicPr>
            <a:picLocks noGrp="1" noChangeAspect="1"/>
          </p:cNvPicPr>
          <p:nvPr>
            <p:ph idx="1"/>
          </p:nvPr>
        </p:nvPicPr>
        <p:blipFill>
          <a:blip r:embed="rId3"/>
          <a:srcRect t="2477"/>
          <a:stretch/>
        </p:blipFill>
        <p:spPr>
          <a:xfrm>
            <a:off x="2550194" y="1825166"/>
            <a:ext cx="2088232" cy="1435291"/>
          </a:xfrm>
        </p:spPr>
      </p:pic>
      <p:pic>
        <p:nvPicPr>
          <p:cNvPr id="15" name="Content Placeholder 7">
            <a:extLst>
              <a:ext uri="{FF2B5EF4-FFF2-40B4-BE49-F238E27FC236}">
                <a16:creationId xmlns:a16="http://schemas.microsoft.com/office/drawing/2014/main" id="{A40AC434-A157-5E7C-A7B3-107E7CE1F90F}"/>
              </a:ext>
            </a:extLst>
          </p:cNvPr>
          <p:cNvPicPr>
            <a:picLocks noChangeAspect="1"/>
          </p:cNvPicPr>
          <p:nvPr/>
        </p:nvPicPr>
        <p:blipFill>
          <a:blip r:embed="rId3"/>
          <a:srcRect t="2477"/>
          <a:stretch/>
        </p:blipFill>
        <p:spPr>
          <a:xfrm>
            <a:off x="4278386" y="1775825"/>
            <a:ext cx="2088232" cy="1435291"/>
          </a:xfrm>
          <a:prstGeom prst="rect">
            <a:avLst/>
          </a:prstGeom>
        </p:spPr>
      </p:pic>
      <p:graphicFrame>
        <p:nvGraphicFramePr>
          <p:cNvPr id="18" name="Content Placeholder 6">
            <a:extLst>
              <a:ext uri="{FF2B5EF4-FFF2-40B4-BE49-F238E27FC236}">
                <a16:creationId xmlns:a16="http://schemas.microsoft.com/office/drawing/2014/main" id="{7B566711-D41D-E583-C892-AA95196EE208}"/>
              </a:ext>
            </a:extLst>
          </p:cNvPr>
          <p:cNvGraphicFramePr>
            <a:graphicFrameLocks/>
          </p:cNvGraphicFramePr>
          <p:nvPr>
            <p:extLst>
              <p:ext uri="{D42A27DB-BD31-4B8C-83A1-F6EECF244321}">
                <p14:modId xmlns:p14="http://schemas.microsoft.com/office/powerpoint/2010/main" val="1890037821"/>
              </p:ext>
            </p:extLst>
          </p:nvPr>
        </p:nvGraphicFramePr>
        <p:xfrm>
          <a:off x="7236648" y="2323858"/>
          <a:ext cx="4224972" cy="3840480"/>
        </p:xfrm>
        <a:graphic>
          <a:graphicData uri="http://schemas.openxmlformats.org/drawingml/2006/table">
            <a:tbl>
              <a:tblPr firstRow="1" firstCol="1" bandRow="1"/>
              <a:tblGrid>
                <a:gridCol w="746760">
                  <a:extLst>
                    <a:ext uri="{9D8B030D-6E8A-4147-A177-3AD203B41FA5}">
                      <a16:colId xmlns:a16="http://schemas.microsoft.com/office/drawing/2014/main" val="1502947895"/>
                    </a:ext>
                  </a:extLst>
                </a:gridCol>
                <a:gridCol w="881697">
                  <a:extLst>
                    <a:ext uri="{9D8B030D-6E8A-4147-A177-3AD203B41FA5}">
                      <a16:colId xmlns:a16="http://schemas.microsoft.com/office/drawing/2014/main" val="1357961614"/>
                    </a:ext>
                  </a:extLst>
                </a:gridCol>
                <a:gridCol w="658495">
                  <a:extLst>
                    <a:ext uri="{9D8B030D-6E8A-4147-A177-3AD203B41FA5}">
                      <a16:colId xmlns:a16="http://schemas.microsoft.com/office/drawing/2014/main" val="94995299"/>
                    </a:ext>
                  </a:extLst>
                </a:gridCol>
                <a:gridCol w="969010">
                  <a:extLst>
                    <a:ext uri="{9D8B030D-6E8A-4147-A177-3AD203B41FA5}">
                      <a16:colId xmlns:a16="http://schemas.microsoft.com/office/drawing/2014/main" val="725871468"/>
                    </a:ext>
                  </a:extLst>
                </a:gridCol>
                <a:gridCol w="969010">
                  <a:extLst>
                    <a:ext uri="{9D8B030D-6E8A-4147-A177-3AD203B41FA5}">
                      <a16:colId xmlns:a16="http://schemas.microsoft.com/office/drawing/2014/main" val="3764346678"/>
                    </a:ext>
                  </a:extLst>
                </a:gridCol>
              </a:tblGrid>
              <a:tr h="0">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 </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uncertainty</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dirty="0">
                          <a:effectLst/>
                          <a:latin typeface="Calibri" panose="020F0502020204030204" pitchFamily="34" charset="0"/>
                          <a:ea typeface="Times New Roman" panose="02020603050405020304" pitchFamily="18" charset="0"/>
                          <a:cs typeface="Calibri" panose="020F0502020204030204" pitchFamily="34" charset="0"/>
                        </a:rPr>
                        <a:t>random</a:t>
                      </a:r>
                      <a:endParaRPr lang="en-GB" sz="16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lower limit</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upper limit</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71387895"/>
                  </a:ext>
                </a:extLst>
              </a:tr>
              <a:tr h="0">
                <a:tc>
                  <a:txBody>
                    <a:bodyPr/>
                    <a:lstStyle/>
                    <a:p>
                      <a:pPr algn="ctr">
                        <a:buNone/>
                      </a:pPr>
                      <a:r>
                        <a:rPr lang="en-GB" sz="1200" i="1" kern="1400" dirty="0">
                          <a:effectLst/>
                          <a:latin typeface="Calibri" panose="020F0502020204030204" pitchFamily="34" charset="0"/>
                          <a:ea typeface="Times New Roman" panose="02020603050405020304" pitchFamily="18" charset="0"/>
                          <a:cs typeface="Calibri" panose="020F0502020204030204" pitchFamily="34" charset="0"/>
                        </a:rPr>
                        <a:t>b</a:t>
                      </a:r>
                      <a:r>
                        <a:rPr lang="en-GB" sz="1200" i="1" kern="1400" baseline="-25000" dirty="0">
                          <a:effectLst/>
                          <a:latin typeface="Calibri" panose="020F0502020204030204" pitchFamily="34" charset="0"/>
                          <a:ea typeface="Times New Roman" panose="02020603050405020304" pitchFamily="18" charset="0"/>
                          <a:cs typeface="Calibri" panose="020F0502020204030204" pitchFamily="34" charset="0"/>
                        </a:rPr>
                        <a:t>2</a:t>
                      </a:r>
                      <a:endParaRPr lang="en-GB" sz="16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dirty="0">
                          <a:effectLst/>
                          <a:latin typeface="Calibri" panose="020F0502020204030204" pitchFamily="34" charset="0"/>
                          <a:ea typeface="Times New Roman" panose="02020603050405020304" pitchFamily="18" charset="0"/>
                          <a:cs typeface="Calibri" panose="020F0502020204030204" pitchFamily="34" charset="0"/>
                        </a:rPr>
                        <a:t>1.000</a:t>
                      </a:r>
                      <a:endParaRPr lang="en-GB" sz="16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dirty="0">
                          <a:effectLst/>
                          <a:latin typeface="Calibri" panose="020F0502020204030204" pitchFamily="34" charset="0"/>
                          <a:ea typeface="Times New Roman" panose="02020603050405020304" pitchFamily="18" charset="0"/>
                          <a:cs typeface="Calibri" panose="020F0502020204030204" pitchFamily="34" charset="0"/>
                        </a:rPr>
                        <a:t>1.000</a:t>
                      </a:r>
                      <a:endParaRPr lang="en-GB" sz="16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-4.000</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dirty="0">
                          <a:effectLst/>
                          <a:latin typeface="Calibri" panose="020F0502020204030204" pitchFamily="34" charset="0"/>
                          <a:ea typeface="Times New Roman" panose="02020603050405020304" pitchFamily="18" charset="0"/>
                          <a:cs typeface="Calibri" panose="020F0502020204030204" pitchFamily="34" charset="0"/>
                        </a:rPr>
                        <a:t>4.000</a:t>
                      </a:r>
                      <a:endParaRPr lang="en-GB" sz="16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38378534"/>
                  </a:ext>
                </a:extLst>
              </a:tr>
              <a:tr h="0">
                <a:tc>
                  <a:txBody>
                    <a:bodyPr/>
                    <a:lstStyle/>
                    <a:p>
                      <a:pPr algn="ctr">
                        <a:buNone/>
                      </a:pPr>
                      <a:r>
                        <a:rPr lang="en-GB" sz="1200" i="1" kern="1400">
                          <a:effectLst/>
                          <a:latin typeface="Calibri" panose="020F0502020204030204" pitchFamily="34" charset="0"/>
                          <a:ea typeface="Times New Roman" panose="02020603050405020304" pitchFamily="18" charset="0"/>
                          <a:cs typeface="Calibri" panose="020F0502020204030204" pitchFamily="34" charset="0"/>
                        </a:rPr>
                        <a:t>b</a:t>
                      </a:r>
                      <a:r>
                        <a:rPr lang="en-GB" sz="1200" i="1" kern="1400" baseline="-25000">
                          <a:effectLst/>
                          <a:latin typeface="Calibri" panose="020F0502020204030204" pitchFamily="34" charset="0"/>
                          <a:ea typeface="Times New Roman" panose="02020603050405020304" pitchFamily="18" charset="0"/>
                          <a:cs typeface="Calibri" panose="020F0502020204030204" pitchFamily="34" charset="0"/>
                        </a:rPr>
                        <a:t>3</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dirty="0">
                          <a:effectLst/>
                          <a:latin typeface="Calibri" panose="020F0502020204030204" pitchFamily="34" charset="0"/>
                          <a:ea typeface="Times New Roman" panose="02020603050405020304" pitchFamily="18" charset="0"/>
                          <a:cs typeface="Calibri" panose="020F0502020204030204" pitchFamily="34" charset="0"/>
                        </a:rPr>
                        <a:t>1.667</a:t>
                      </a:r>
                      <a:endParaRPr lang="en-GB" sz="16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dirty="0">
                          <a:effectLst/>
                          <a:latin typeface="Calibri" panose="020F0502020204030204" pitchFamily="34" charset="0"/>
                          <a:ea typeface="Times New Roman" panose="02020603050405020304" pitchFamily="18" charset="0"/>
                          <a:cs typeface="Calibri" panose="020F0502020204030204" pitchFamily="34" charset="0"/>
                        </a:rPr>
                        <a:t>1.667</a:t>
                      </a:r>
                      <a:endParaRPr lang="en-GB" sz="16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dirty="0">
                          <a:effectLst/>
                          <a:latin typeface="Calibri" panose="020F0502020204030204" pitchFamily="34" charset="0"/>
                          <a:ea typeface="Times New Roman" panose="02020603050405020304" pitchFamily="18" charset="0"/>
                          <a:cs typeface="Calibri" panose="020F0502020204030204" pitchFamily="34" charset="0"/>
                        </a:rPr>
                        <a:t>-6.667</a:t>
                      </a:r>
                      <a:endParaRPr lang="en-GB" sz="16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dirty="0">
                          <a:effectLst/>
                          <a:latin typeface="Calibri" panose="020F0502020204030204" pitchFamily="34" charset="0"/>
                          <a:ea typeface="Times New Roman" panose="02020603050405020304" pitchFamily="18" charset="0"/>
                          <a:cs typeface="Calibri" panose="020F0502020204030204" pitchFamily="34" charset="0"/>
                        </a:rPr>
                        <a:t>6.667</a:t>
                      </a:r>
                      <a:endParaRPr lang="en-GB" sz="16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56644118"/>
                  </a:ext>
                </a:extLst>
              </a:tr>
              <a:tr h="0">
                <a:tc>
                  <a:txBody>
                    <a:bodyPr/>
                    <a:lstStyle/>
                    <a:p>
                      <a:pPr algn="ctr">
                        <a:buNone/>
                      </a:pPr>
                      <a:r>
                        <a:rPr lang="en-GB" sz="1200" i="1" kern="1400">
                          <a:effectLst/>
                          <a:latin typeface="Calibri" panose="020F0502020204030204" pitchFamily="34" charset="0"/>
                          <a:ea typeface="Times New Roman" panose="02020603050405020304" pitchFamily="18" charset="0"/>
                          <a:cs typeface="Calibri" panose="020F0502020204030204" pitchFamily="34" charset="0"/>
                        </a:rPr>
                        <a:t>b</a:t>
                      </a:r>
                      <a:r>
                        <a:rPr lang="en-GB" sz="1200" i="1" kern="1400" baseline="-25000">
                          <a:effectLst/>
                          <a:latin typeface="Calibri" panose="020F0502020204030204" pitchFamily="34" charset="0"/>
                          <a:ea typeface="Times New Roman" panose="02020603050405020304" pitchFamily="18" charset="0"/>
                          <a:cs typeface="Calibri" panose="020F0502020204030204" pitchFamily="34" charset="0"/>
                        </a:rPr>
                        <a:t>4</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0.600</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0.600</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-2.400</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dirty="0">
                          <a:effectLst/>
                          <a:latin typeface="Calibri" panose="020F0502020204030204" pitchFamily="34" charset="0"/>
                          <a:ea typeface="Times New Roman" panose="02020603050405020304" pitchFamily="18" charset="0"/>
                          <a:cs typeface="Calibri" panose="020F0502020204030204" pitchFamily="34" charset="0"/>
                        </a:rPr>
                        <a:t>2.400</a:t>
                      </a:r>
                      <a:endParaRPr lang="en-GB" sz="16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68792660"/>
                  </a:ext>
                </a:extLst>
              </a:tr>
              <a:tr h="0">
                <a:tc>
                  <a:txBody>
                    <a:bodyPr/>
                    <a:lstStyle/>
                    <a:p>
                      <a:pPr algn="ctr">
                        <a:buNone/>
                      </a:pPr>
                      <a:r>
                        <a:rPr lang="en-GB" sz="1200" i="1" kern="1400">
                          <a:effectLst/>
                          <a:latin typeface="Calibri" panose="020F0502020204030204" pitchFamily="34" charset="0"/>
                          <a:ea typeface="Times New Roman" panose="02020603050405020304" pitchFamily="18" charset="0"/>
                          <a:cs typeface="Calibri" panose="020F0502020204030204" pitchFamily="34" charset="0"/>
                        </a:rPr>
                        <a:t>b</a:t>
                      </a:r>
                      <a:r>
                        <a:rPr lang="en-GB" sz="1200" i="1" kern="1400" baseline="-25000">
                          <a:effectLst/>
                          <a:latin typeface="Calibri" panose="020F0502020204030204" pitchFamily="34" charset="0"/>
                          <a:ea typeface="Times New Roman" panose="02020603050405020304" pitchFamily="18" charset="0"/>
                          <a:cs typeface="Calibri" panose="020F0502020204030204" pitchFamily="34" charset="0"/>
                        </a:rPr>
                        <a:t>5</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1.000</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1.000</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-4.000</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dirty="0">
                          <a:effectLst/>
                          <a:latin typeface="Calibri" panose="020F0502020204030204" pitchFamily="34" charset="0"/>
                          <a:ea typeface="Times New Roman" panose="02020603050405020304" pitchFamily="18" charset="0"/>
                          <a:cs typeface="Calibri" panose="020F0502020204030204" pitchFamily="34" charset="0"/>
                        </a:rPr>
                        <a:t>4.000</a:t>
                      </a:r>
                      <a:endParaRPr lang="en-GB" sz="16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74553962"/>
                  </a:ext>
                </a:extLst>
              </a:tr>
              <a:tr h="0">
                <a:tc>
                  <a:txBody>
                    <a:bodyPr/>
                    <a:lstStyle/>
                    <a:p>
                      <a:pPr algn="ctr">
                        <a:buNone/>
                      </a:pPr>
                      <a:r>
                        <a:rPr lang="en-GB" sz="1200" i="1" kern="1400">
                          <a:effectLst/>
                          <a:latin typeface="Calibri" panose="020F0502020204030204" pitchFamily="34" charset="0"/>
                          <a:ea typeface="Times New Roman" panose="02020603050405020304" pitchFamily="18" charset="0"/>
                          <a:cs typeface="Calibri" panose="020F0502020204030204" pitchFamily="34" charset="0"/>
                        </a:rPr>
                        <a:t>b</a:t>
                      </a:r>
                      <a:r>
                        <a:rPr lang="en-GB" sz="1200" i="1" kern="1400" baseline="-25000">
                          <a:effectLst/>
                          <a:latin typeface="Calibri" panose="020F0502020204030204" pitchFamily="34" charset="0"/>
                          <a:ea typeface="Times New Roman" panose="02020603050405020304" pitchFamily="18" charset="0"/>
                          <a:cs typeface="Calibri" panose="020F0502020204030204" pitchFamily="34" charset="0"/>
                        </a:rPr>
                        <a:t>6</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0.060</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0.060</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-0.240</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dirty="0">
                          <a:effectLst/>
                          <a:latin typeface="Calibri" panose="020F0502020204030204" pitchFamily="34" charset="0"/>
                          <a:ea typeface="Times New Roman" panose="02020603050405020304" pitchFamily="18" charset="0"/>
                          <a:cs typeface="Calibri" panose="020F0502020204030204" pitchFamily="34" charset="0"/>
                        </a:rPr>
                        <a:t>0.240</a:t>
                      </a:r>
                      <a:endParaRPr lang="en-GB" sz="16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28681648"/>
                  </a:ext>
                </a:extLst>
              </a:tr>
              <a:tr h="0">
                <a:tc>
                  <a:txBody>
                    <a:bodyPr/>
                    <a:lstStyle/>
                    <a:p>
                      <a:pPr algn="ctr">
                        <a:buNone/>
                      </a:pPr>
                      <a:r>
                        <a:rPr lang="en-GB" sz="1200" i="1" kern="1400">
                          <a:effectLst/>
                          <a:latin typeface="Calibri" panose="020F0502020204030204" pitchFamily="34" charset="0"/>
                          <a:ea typeface="Times New Roman" panose="02020603050405020304" pitchFamily="18" charset="0"/>
                          <a:cs typeface="Calibri" panose="020F0502020204030204" pitchFamily="34" charset="0"/>
                        </a:rPr>
                        <a:t>b</a:t>
                      </a:r>
                      <a:r>
                        <a:rPr lang="en-GB" sz="1200" i="1" kern="1400" baseline="-25000">
                          <a:effectLst/>
                          <a:latin typeface="Calibri" panose="020F0502020204030204" pitchFamily="34" charset="0"/>
                          <a:ea typeface="Times New Roman" panose="02020603050405020304" pitchFamily="18" charset="0"/>
                          <a:cs typeface="Calibri" panose="020F0502020204030204" pitchFamily="34" charset="0"/>
                        </a:rPr>
                        <a:t>7</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0.165</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0.165</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-0.660</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dirty="0">
                          <a:effectLst/>
                          <a:latin typeface="Calibri" panose="020F0502020204030204" pitchFamily="34" charset="0"/>
                          <a:ea typeface="Times New Roman" panose="02020603050405020304" pitchFamily="18" charset="0"/>
                          <a:cs typeface="Calibri" panose="020F0502020204030204" pitchFamily="34" charset="0"/>
                        </a:rPr>
                        <a:t>0.660</a:t>
                      </a:r>
                      <a:endParaRPr lang="en-GB" sz="16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42932343"/>
                  </a:ext>
                </a:extLst>
              </a:tr>
              <a:tr h="0">
                <a:tc>
                  <a:txBody>
                    <a:bodyPr/>
                    <a:lstStyle/>
                    <a:p>
                      <a:pPr algn="ctr">
                        <a:buNone/>
                      </a:pPr>
                      <a:r>
                        <a:rPr lang="en-GB" sz="1200" i="1" kern="1400">
                          <a:effectLst/>
                          <a:latin typeface="Calibri" panose="020F0502020204030204" pitchFamily="34" charset="0"/>
                          <a:ea typeface="Times New Roman" panose="02020603050405020304" pitchFamily="18" charset="0"/>
                          <a:cs typeface="Calibri" panose="020F0502020204030204" pitchFamily="34" charset="0"/>
                        </a:rPr>
                        <a:t>b</a:t>
                      </a:r>
                      <a:r>
                        <a:rPr lang="en-GB" sz="1200" i="1" kern="1400" baseline="-25000">
                          <a:effectLst/>
                          <a:latin typeface="Calibri" panose="020F0502020204030204" pitchFamily="34" charset="0"/>
                          <a:ea typeface="Times New Roman" panose="02020603050405020304" pitchFamily="18" charset="0"/>
                          <a:cs typeface="Calibri" panose="020F0502020204030204" pitchFamily="34" charset="0"/>
                        </a:rPr>
                        <a:t>8</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0.027</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0.027</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-0.110</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dirty="0">
                          <a:effectLst/>
                          <a:latin typeface="Calibri" panose="020F0502020204030204" pitchFamily="34" charset="0"/>
                          <a:ea typeface="Times New Roman" panose="02020603050405020304" pitchFamily="18" charset="0"/>
                          <a:cs typeface="Calibri" panose="020F0502020204030204" pitchFamily="34" charset="0"/>
                        </a:rPr>
                        <a:t>0.110</a:t>
                      </a:r>
                      <a:endParaRPr lang="en-GB" sz="16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39111021"/>
                  </a:ext>
                </a:extLst>
              </a:tr>
              <a:tr h="0">
                <a:tc>
                  <a:txBody>
                    <a:bodyPr/>
                    <a:lstStyle/>
                    <a:p>
                      <a:pPr algn="ctr">
                        <a:buNone/>
                      </a:pPr>
                      <a:r>
                        <a:rPr lang="en-GB" sz="1200" i="1" kern="1400">
                          <a:effectLst/>
                          <a:latin typeface="Calibri" panose="020F0502020204030204" pitchFamily="34" charset="0"/>
                          <a:ea typeface="Times New Roman" panose="02020603050405020304" pitchFamily="18" charset="0"/>
                          <a:cs typeface="Calibri" panose="020F0502020204030204" pitchFamily="34" charset="0"/>
                        </a:rPr>
                        <a:t>b</a:t>
                      </a:r>
                      <a:r>
                        <a:rPr lang="en-GB" sz="1200" i="1" kern="1400" baseline="-25000">
                          <a:effectLst/>
                          <a:latin typeface="Calibri" panose="020F0502020204030204" pitchFamily="34" charset="0"/>
                          <a:ea typeface="Times New Roman" panose="02020603050405020304" pitchFamily="18" charset="0"/>
                          <a:cs typeface="Calibri" panose="020F0502020204030204" pitchFamily="34" charset="0"/>
                        </a:rPr>
                        <a:t>9</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0.065</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0.065</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-0.260</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dirty="0">
                          <a:effectLst/>
                          <a:latin typeface="Calibri" panose="020F0502020204030204" pitchFamily="34" charset="0"/>
                          <a:ea typeface="Times New Roman" panose="02020603050405020304" pitchFamily="18" charset="0"/>
                          <a:cs typeface="Calibri" panose="020F0502020204030204" pitchFamily="34" charset="0"/>
                        </a:rPr>
                        <a:t>0.260</a:t>
                      </a:r>
                      <a:endParaRPr lang="en-GB" sz="16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19632981"/>
                  </a:ext>
                </a:extLst>
              </a:tr>
              <a:tr h="0">
                <a:tc>
                  <a:txBody>
                    <a:bodyPr/>
                    <a:lstStyle/>
                    <a:p>
                      <a:pPr algn="ctr">
                        <a:buNone/>
                      </a:pPr>
                      <a:r>
                        <a:rPr lang="en-GB" sz="1200" i="1" kern="1400">
                          <a:effectLst/>
                          <a:latin typeface="Calibri" panose="020F0502020204030204" pitchFamily="34" charset="0"/>
                          <a:ea typeface="Times New Roman" panose="02020603050405020304" pitchFamily="18" charset="0"/>
                          <a:cs typeface="Calibri" panose="020F0502020204030204" pitchFamily="34" charset="0"/>
                        </a:rPr>
                        <a:t>b</a:t>
                      </a:r>
                      <a:r>
                        <a:rPr lang="en-GB" sz="1200" i="1" kern="1400" baseline="-25000">
                          <a:effectLst/>
                          <a:latin typeface="Calibri" panose="020F0502020204030204" pitchFamily="34" charset="0"/>
                          <a:ea typeface="Times New Roman" panose="02020603050405020304" pitchFamily="18" charset="0"/>
                          <a:cs typeface="Calibri" panose="020F0502020204030204" pitchFamily="34" charset="0"/>
                        </a:rPr>
                        <a:t>10</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0.008</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0.008</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-0.030</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dirty="0">
                          <a:effectLst/>
                          <a:latin typeface="Calibri" panose="020F0502020204030204" pitchFamily="34" charset="0"/>
                          <a:ea typeface="Times New Roman" panose="02020603050405020304" pitchFamily="18" charset="0"/>
                          <a:cs typeface="Calibri" panose="020F0502020204030204" pitchFamily="34" charset="0"/>
                        </a:rPr>
                        <a:t>0.030</a:t>
                      </a:r>
                      <a:endParaRPr lang="en-GB" sz="16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71219567"/>
                  </a:ext>
                </a:extLst>
              </a:tr>
              <a:tr h="0">
                <a:tc>
                  <a:txBody>
                    <a:bodyPr/>
                    <a:lstStyle/>
                    <a:p>
                      <a:pPr algn="ctr">
                        <a:buNone/>
                      </a:pPr>
                      <a:r>
                        <a:rPr lang="en-GB" sz="1200" i="1" kern="1400">
                          <a:effectLst/>
                          <a:latin typeface="Calibri" panose="020F0502020204030204" pitchFamily="34" charset="0"/>
                          <a:ea typeface="Times New Roman" panose="02020603050405020304" pitchFamily="18" charset="0"/>
                          <a:cs typeface="Calibri" panose="020F0502020204030204" pitchFamily="34" charset="0"/>
                        </a:rPr>
                        <a:t>b</a:t>
                      </a:r>
                      <a:r>
                        <a:rPr lang="en-GB" sz="1200" i="1" kern="1400" baseline="-25000">
                          <a:effectLst/>
                          <a:latin typeface="Calibri" panose="020F0502020204030204" pitchFamily="34" charset="0"/>
                          <a:ea typeface="Times New Roman" panose="02020603050405020304" pitchFamily="18" charset="0"/>
                          <a:cs typeface="Calibri" panose="020F0502020204030204" pitchFamily="34" charset="0"/>
                        </a:rPr>
                        <a:t>11</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0.019</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0.019</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-0.076</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dirty="0">
                          <a:effectLst/>
                          <a:latin typeface="Calibri" panose="020F0502020204030204" pitchFamily="34" charset="0"/>
                          <a:ea typeface="Times New Roman" panose="02020603050405020304" pitchFamily="18" charset="0"/>
                          <a:cs typeface="Calibri" panose="020F0502020204030204" pitchFamily="34" charset="0"/>
                        </a:rPr>
                        <a:t>0.076</a:t>
                      </a:r>
                      <a:endParaRPr lang="en-GB" sz="16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29001173"/>
                  </a:ext>
                </a:extLst>
              </a:tr>
              <a:tr h="0">
                <a:tc>
                  <a:txBody>
                    <a:bodyPr/>
                    <a:lstStyle/>
                    <a:p>
                      <a:pPr algn="ctr">
                        <a:buNone/>
                      </a:pPr>
                      <a:r>
                        <a:rPr lang="en-GB" sz="1200" i="1" kern="1400" dirty="0">
                          <a:effectLst/>
                          <a:latin typeface="Calibri" panose="020F0502020204030204" pitchFamily="34" charset="0"/>
                          <a:ea typeface="Times New Roman" panose="02020603050405020304" pitchFamily="18" charset="0"/>
                          <a:cs typeface="Calibri" panose="020F0502020204030204" pitchFamily="34" charset="0"/>
                        </a:rPr>
                        <a:t>a</a:t>
                      </a:r>
                      <a:r>
                        <a:rPr lang="en-GB" sz="1200" i="1" kern="1400" baseline="-25000" dirty="0">
                          <a:effectLst/>
                          <a:latin typeface="Calibri" panose="020F0502020204030204" pitchFamily="34" charset="0"/>
                          <a:ea typeface="Times New Roman" panose="02020603050405020304" pitchFamily="18" charset="0"/>
                          <a:cs typeface="Calibri" panose="020F0502020204030204" pitchFamily="34" charset="0"/>
                        </a:rPr>
                        <a:t>2</a:t>
                      </a:r>
                      <a:endParaRPr lang="en-GB" sz="16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0.679</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0.679</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dirty="0">
                          <a:effectLst/>
                          <a:latin typeface="Calibri" panose="020F0502020204030204" pitchFamily="34" charset="0"/>
                          <a:ea typeface="Times New Roman" panose="02020603050405020304" pitchFamily="18" charset="0"/>
                          <a:cs typeface="Calibri" panose="020F0502020204030204" pitchFamily="34" charset="0"/>
                        </a:rPr>
                        <a:t>-2.716</a:t>
                      </a:r>
                      <a:endParaRPr lang="en-GB" sz="16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dirty="0">
                          <a:effectLst/>
                          <a:latin typeface="Calibri" panose="020F0502020204030204" pitchFamily="34" charset="0"/>
                          <a:ea typeface="Times New Roman" panose="02020603050405020304" pitchFamily="18" charset="0"/>
                          <a:cs typeface="Calibri" panose="020F0502020204030204" pitchFamily="34" charset="0"/>
                        </a:rPr>
                        <a:t>2.716</a:t>
                      </a:r>
                      <a:endParaRPr lang="en-GB" sz="16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30022935"/>
                  </a:ext>
                </a:extLst>
              </a:tr>
              <a:tr h="0">
                <a:tc>
                  <a:txBody>
                    <a:bodyPr/>
                    <a:lstStyle/>
                    <a:p>
                      <a:pPr algn="ctr">
                        <a:buNone/>
                      </a:pPr>
                      <a:r>
                        <a:rPr lang="en-GB" sz="1200" i="1" kern="1400" dirty="0">
                          <a:effectLst/>
                          <a:latin typeface="Calibri" panose="020F0502020204030204" pitchFamily="34" charset="0"/>
                          <a:ea typeface="Times New Roman" panose="02020603050405020304" pitchFamily="18" charset="0"/>
                          <a:cs typeface="Calibri" panose="020F0502020204030204" pitchFamily="34" charset="0"/>
                        </a:rPr>
                        <a:t>a</a:t>
                      </a:r>
                      <a:r>
                        <a:rPr lang="en-GB" sz="1200" i="1" kern="1400" baseline="-25000" dirty="0">
                          <a:effectLst/>
                          <a:latin typeface="Calibri" panose="020F0502020204030204" pitchFamily="34" charset="0"/>
                          <a:ea typeface="Times New Roman" panose="02020603050405020304" pitchFamily="18" charset="0"/>
                          <a:cs typeface="Calibri" panose="020F0502020204030204" pitchFamily="34" charset="0"/>
                        </a:rPr>
                        <a:t>3</a:t>
                      </a:r>
                      <a:endParaRPr lang="en-GB" sz="16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dirty="0">
                          <a:effectLst/>
                          <a:latin typeface="Calibri" panose="020F0502020204030204" pitchFamily="34" charset="0"/>
                          <a:ea typeface="Times New Roman" panose="02020603050405020304" pitchFamily="18" charset="0"/>
                          <a:cs typeface="Calibri" panose="020F0502020204030204" pitchFamily="34" charset="0"/>
                        </a:rPr>
                        <a:t>0.282</a:t>
                      </a:r>
                      <a:endParaRPr lang="en-GB" sz="16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dirty="0">
                          <a:effectLst/>
                          <a:latin typeface="Calibri" panose="020F0502020204030204" pitchFamily="34" charset="0"/>
                          <a:ea typeface="Times New Roman" panose="02020603050405020304" pitchFamily="18" charset="0"/>
                          <a:cs typeface="Calibri" panose="020F0502020204030204" pitchFamily="34" charset="0"/>
                        </a:rPr>
                        <a:t>0.282</a:t>
                      </a:r>
                      <a:endParaRPr lang="en-GB" sz="16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dirty="0">
                          <a:effectLst/>
                          <a:latin typeface="Calibri" panose="020F0502020204030204" pitchFamily="34" charset="0"/>
                          <a:ea typeface="Times New Roman" panose="02020603050405020304" pitchFamily="18" charset="0"/>
                          <a:cs typeface="Calibri" panose="020F0502020204030204" pitchFamily="34" charset="0"/>
                        </a:rPr>
                        <a:t>-1.128</a:t>
                      </a:r>
                      <a:endParaRPr lang="en-GB" sz="16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dirty="0">
                          <a:effectLst/>
                          <a:latin typeface="Calibri" panose="020F0502020204030204" pitchFamily="34" charset="0"/>
                          <a:ea typeface="Times New Roman" panose="02020603050405020304" pitchFamily="18" charset="0"/>
                          <a:cs typeface="Calibri" panose="020F0502020204030204" pitchFamily="34" charset="0"/>
                        </a:rPr>
                        <a:t>1.128</a:t>
                      </a:r>
                      <a:endParaRPr lang="en-GB" sz="16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4887290"/>
                  </a:ext>
                </a:extLst>
              </a:tr>
              <a:tr h="0">
                <a:tc>
                  <a:txBody>
                    <a:bodyPr/>
                    <a:lstStyle/>
                    <a:p>
                      <a:pPr algn="ctr">
                        <a:buNone/>
                      </a:pPr>
                      <a:r>
                        <a:rPr lang="en-GB" sz="1200" i="1" kern="1400">
                          <a:effectLst/>
                          <a:latin typeface="Calibri" panose="020F0502020204030204" pitchFamily="34" charset="0"/>
                          <a:ea typeface="Times New Roman" panose="02020603050405020304" pitchFamily="18" charset="0"/>
                          <a:cs typeface="Calibri" panose="020F0502020204030204" pitchFamily="34" charset="0"/>
                        </a:rPr>
                        <a:t>a</a:t>
                      </a:r>
                      <a:r>
                        <a:rPr lang="en-GB" sz="1200" i="1" kern="1400" baseline="-25000">
                          <a:effectLst/>
                          <a:latin typeface="Calibri" panose="020F0502020204030204" pitchFamily="34" charset="0"/>
                          <a:ea typeface="Times New Roman" panose="02020603050405020304" pitchFamily="18" charset="0"/>
                          <a:cs typeface="Calibri" panose="020F0502020204030204" pitchFamily="34" charset="0"/>
                        </a:rPr>
                        <a:t>4</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0.444</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0.444</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-1.776</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dirty="0">
                          <a:effectLst/>
                          <a:latin typeface="Calibri" panose="020F0502020204030204" pitchFamily="34" charset="0"/>
                          <a:ea typeface="Times New Roman" panose="02020603050405020304" pitchFamily="18" charset="0"/>
                          <a:cs typeface="Calibri" panose="020F0502020204030204" pitchFamily="34" charset="0"/>
                        </a:rPr>
                        <a:t>1.776</a:t>
                      </a:r>
                      <a:endParaRPr lang="en-GB" sz="16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81897922"/>
                  </a:ext>
                </a:extLst>
              </a:tr>
              <a:tr h="0">
                <a:tc>
                  <a:txBody>
                    <a:bodyPr/>
                    <a:lstStyle/>
                    <a:p>
                      <a:pPr algn="ctr">
                        <a:buNone/>
                      </a:pPr>
                      <a:r>
                        <a:rPr lang="en-GB" sz="1200" i="1" kern="1400">
                          <a:effectLst/>
                          <a:latin typeface="Calibri" panose="020F0502020204030204" pitchFamily="34" charset="0"/>
                          <a:ea typeface="Times New Roman" panose="02020603050405020304" pitchFamily="18" charset="0"/>
                          <a:cs typeface="Calibri" panose="020F0502020204030204" pitchFamily="34" charset="0"/>
                        </a:rPr>
                        <a:t>a</a:t>
                      </a:r>
                      <a:r>
                        <a:rPr lang="en-GB" sz="1200" i="1" kern="1400" baseline="-25000">
                          <a:effectLst/>
                          <a:latin typeface="Calibri" panose="020F0502020204030204" pitchFamily="34" charset="0"/>
                          <a:ea typeface="Times New Roman" panose="02020603050405020304" pitchFamily="18" charset="0"/>
                          <a:cs typeface="Calibri" panose="020F0502020204030204" pitchFamily="34" charset="0"/>
                        </a:rPr>
                        <a:t>5</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0.152</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0.152</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-0.608</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dirty="0">
                          <a:effectLst/>
                          <a:latin typeface="Calibri" panose="020F0502020204030204" pitchFamily="34" charset="0"/>
                          <a:ea typeface="Times New Roman" panose="02020603050405020304" pitchFamily="18" charset="0"/>
                          <a:cs typeface="Calibri" panose="020F0502020204030204" pitchFamily="34" charset="0"/>
                        </a:rPr>
                        <a:t>0.608</a:t>
                      </a:r>
                      <a:endParaRPr lang="en-GB" sz="16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34482980"/>
                  </a:ext>
                </a:extLst>
              </a:tr>
              <a:tr h="0">
                <a:tc>
                  <a:txBody>
                    <a:bodyPr/>
                    <a:lstStyle/>
                    <a:p>
                      <a:pPr algn="ctr">
                        <a:buNone/>
                      </a:pPr>
                      <a:r>
                        <a:rPr lang="en-GB" sz="1200" i="1" kern="1400">
                          <a:effectLst/>
                          <a:latin typeface="Calibri" panose="020F0502020204030204" pitchFamily="34" charset="0"/>
                          <a:ea typeface="Times New Roman" panose="02020603050405020304" pitchFamily="18" charset="0"/>
                          <a:cs typeface="Calibri" panose="020F0502020204030204" pitchFamily="34" charset="0"/>
                        </a:rPr>
                        <a:t>a</a:t>
                      </a:r>
                      <a:r>
                        <a:rPr lang="en-GB" sz="1200" i="1" kern="1400" baseline="-25000">
                          <a:effectLst/>
                          <a:latin typeface="Calibri" panose="020F0502020204030204" pitchFamily="34" charset="0"/>
                          <a:ea typeface="Times New Roman" panose="02020603050405020304" pitchFamily="18" charset="0"/>
                          <a:cs typeface="Calibri" panose="020F0502020204030204" pitchFamily="34" charset="0"/>
                        </a:rPr>
                        <a:t>6</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0.176</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0.176</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-0.704</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dirty="0">
                          <a:effectLst/>
                          <a:latin typeface="Calibri" panose="020F0502020204030204" pitchFamily="34" charset="0"/>
                          <a:ea typeface="Times New Roman" panose="02020603050405020304" pitchFamily="18" charset="0"/>
                          <a:cs typeface="Calibri" panose="020F0502020204030204" pitchFamily="34" charset="0"/>
                        </a:rPr>
                        <a:t>0.704</a:t>
                      </a:r>
                      <a:endParaRPr lang="en-GB" sz="16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26124866"/>
                  </a:ext>
                </a:extLst>
              </a:tr>
              <a:tr h="0">
                <a:tc>
                  <a:txBody>
                    <a:bodyPr/>
                    <a:lstStyle/>
                    <a:p>
                      <a:pPr algn="ctr">
                        <a:buNone/>
                      </a:pPr>
                      <a:r>
                        <a:rPr lang="en-GB" sz="1200" i="1" kern="1400">
                          <a:effectLst/>
                          <a:latin typeface="Calibri" panose="020F0502020204030204" pitchFamily="34" charset="0"/>
                          <a:ea typeface="Times New Roman" panose="02020603050405020304" pitchFamily="18" charset="0"/>
                          <a:cs typeface="Calibri" panose="020F0502020204030204" pitchFamily="34" charset="0"/>
                        </a:rPr>
                        <a:t>a</a:t>
                      </a:r>
                      <a:r>
                        <a:rPr lang="en-GB" sz="1200" i="1" kern="1400" baseline="-25000">
                          <a:effectLst/>
                          <a:latin typeface="Calibri" panose="020F0502020204030204" pitchFamily="34" charset="0"/>
                          <a:ea typeface="Times New Roman" panose="02020603050405020304" pitchFamily="18" charset="0"/>
                          <a:cs typeface="Calibri" panose="020F0502020204030204" pitchFamily="34" charset="0"/>
                        </a:rPr>
                        <a:t>7</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0.057</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0.057</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-0.228</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0.228</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76995466"/>
                  </a:ext>
                </a:extLst>
              </a:tr>
              <a:tr h="0">
                <a:tc>
                  <a:txBody>
                    <a:bodyPr/>
                    <a:lstStyle/>
                    <a:p>
                      <a:pPr algn="ctr">
                        <a:buNone/>
                      </a:pPr>
                      <a:r>
                        <a:rPr lang="en-GB" sz="1200" i="1" kern="1400">
                          <a:effectLst/>
                          <a:latin typeface="Calibri" panose="020F0502020204030204" pitchFamily="34" charset="0"/>
                          <a:ea typeface="Times New Roman" panose="02020603050405020304" pitchFamily="18" charset="0"/>
                          <a:cs typeface="Calibri" panose="020F0502020204030204" pitchFamily="34" charset="0"/>
                        </a:rPr>
                        <a:t>a</a:t>
                      </a:r>
                      <a:r>
                        <a:rPr lang="en-GB" sz="1200" i="1" kern="1400" baseline="-25000">
                          <a:effectLst/>
                          <a:latin typeface="Calibri" panose="020F0502020204030204" pitchFamily="34" charset="0"/>
                          <a:ea typeface="Times New Roman" panose="02020603050405020304" pitchFamily="18" charset="0"/>
                          <a:cs typeface="Calibri" panose="020F0502020204030204" pitchFamily="34" charset="0"/>
                        </a:rPr>
                        <a:t>8</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0.061</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0.061</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-0.244</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dirty="0">
                          <a:effectLst/>
                          <a:latin typeface="Calibri" panose="020F0502020204030204" pitchFamily="34" charset="0"/>
                          <a:ea typeface="Times New Roman" panose="02020603050405020304" pitchFamily="18" charset="0"/>
                          <a:cs typeface="Calibri" panose="020F0502020204030204" pitchFamily="34" charset="0"/>
                        </a:rPr>
                        <a:t>0.244</a:t>
                      </a:r>
                      <a:endParaRPr lang="en-GB" sz="16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60220706"/>
                  </a:ext>
                </a:extLst>
              </a:tr>
              <a:tr h="0">
                <a:tc>
                  <a:txBody>
                    <a:bodyPr/>
                    <a:lstStyle/>
                    <a:p>
                      <a:pPr algn="ctr">
                        <a:buNone/>
                      </a:pPr>
                      <a:r>
                        <a:rPr lang="en-GB" sz="1200" i="1" kern="1400">
                          <a:effectLst/>
                          <a:latin typeface="Calibri" panose="020F0502020204030204" pitchFamily="34" charset="0"/>
                          <a:ea typeface="Times New Roman" panose="02020603050405020304" pitchFamily="18" charset="0"/>
                          <a:cs typeface="Calibri" panose="020F0502020204030204" pitchFamily="34" charset="0"/>
                        </a:rPr>
                        <a:t>a</a:t>
                      </a:r>
                      <a:r>
                        <a:rPr lang="en-GB" sz="1200" i="1" kern="1400" baseline="-25000">
                          <a:effectLst/>
                          <a:latin typeface="Calibri" panose="020F0502020204030204" pitchFamily="34" charset="0"/>
                          <a:ea typeface="Times New Roman" panose="02020603050405020304" pitchFamily="18" charset="0"/>
                          <a:cs typeface="Calibri" panose="020F0502020204030204" pitchFamily="34" charset="0"/>
                        </a:rPr>
                        <a:t>9</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0.020</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0.020</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-0.080</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dirty="0">
                          <a:effectLst/>
                          <a:latin typeface="Calibri" panose="020F0502020204030204" pitchFamily="34" charset="0"/>
                          <a:ea typeface="Times New Roman" panose="02020603050405020304" pitchFamily="18" charset="0"/>
                          <a:cs typeface="Calibri" panose="020F0502020204030204" pitchFamily="34" charset="0"/>
                        </a:rPr>
                        <a:t>0.080</a:t>
                      </a:r>
                      <a:endParaRPr lang="en-GB" sz="16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96678454"/>
                  </a:ext>
                </a:extLst>
              </a:tr>
              <a:tr h="37465">
                <a:tc>
                  <a:txBody>
                    <a:bodyPr/>
                    <a:lstStyle/>
                    <a:p>
                      <a:pPr algn="ctr">
                        <a:buNone/>
                      </a:pPr>
                      <a:r>
                        <a:rPr lang="en-GB" sz="1200" i="1" kern="1400">
                          <a:effectLst/>
                          <a:latin typeface="Calibri" panose="020F0502020204030204" pitchFamily="34" charset="0"/>
                          <a:ea typeface="Times New Roman" panose="02020603050405020304" pitchFamily="18" charset="0"/>
                          <a:cs typeface="Calibri" panose="020F0502020204030204" pitchFamily="34" charset="0"/>
                        </a:rPr>
                        <a:t>a</a:t>
                      </a:r>
                      <a:r>
                        <a:rPr lang="en-GB" sz="1200" i="1" kern="1400" baseline="-25000">
                          <a:effectLst/>
                          <a:latin typeface="Calibri" panose="020F0502020204030204" pitchFamily="34" charset="0"/>
                          <a:ea typeface="Times New Roman" panose="02020603050405020304" pitchFamily="18" charset="0"/>
                          <a:cs typeface="Calibri" panose="020F0502020204030204" pitchFamily="34" charset="0"/>
                        </a:rPr>
                        <a:t>10</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0.025</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0.025</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-0.100</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0.100</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97094482"/>
                  </a:ext>
                </a:extLst>
              </a:tr>
              <a:tr h="37465">
                <a:tc>
                  <a:txBody>
                    <a:bodyPr/>
                    <a:lstStyle/>
                    <a:p>
                      <a:pPr algn="ctr">
                        <a:buNone/>
                      </a:pPr>
                      <a:r>
                        <a:rPr lang="en-GB" sz="1200" i="1" kern="1400" dirty="0">
                          <a:effectLst/>
                          <a:latin typeface="Calibri" panose="020F0502020204030204" pitchFamily="34" charset="0"/>
                          <a:ea typeface="Times New Roman" panose="02020603050405020304" pitchFamily="18" charset="0"/>
                          <a:cs typeface="Calibri" panose="020F0502020204030204" pitchFamily="34" charset="0"/>
                        </a:rPr>
                        <a:t>a</a:t>
                      </a:r>
                      <a:r>
                        <a:rPr lang="en-GB" sz="1200" i="1" kern="1400" baseline="-25000" dirty="0">
                          <a:effectLst/>
                          <a:latin typeface="Calibri" panose="020F0502020204030204" pitchFamily="34" charset="0"/>
                          <a:ea typeface="Times New Roman" panose="02020603050405020304" pitchFamily="18" charset="0"/>
                          <a:cs typeface="Calibri" panose="020F0502020204030204" pitchFamily="34" charset="0"/>
                        </a:rPr>
                        <a:t>11</a:t>
                      </a:r>
                      <a:endParaRPr lang="en-GB" sz="16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0.007</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0.007</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a:effectLst/>
                          <a:latin typeface="Calibri" panose="020F0502020204030204" pitchFamily="34" charset="0"/>
                          <a:ea typeface="Times New Roman" panose="02020603050405020304" pitchFamily="18" charset="0"/>
                          <a:cs typeface="Calibri" panose="020F0502020204030204" pitchFamily="34" charset="0"/>
                        </a:rPr>
                        <a:t>-0.028</a:t>
                      </a:r>
                      <a:endParaRPr lang="en-GB"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GB" sz="1200" kern="1400" dirty="0">
                          <a:effectLst/>
                          <a:latin typeface="Calibri" panose="020F0502020204030204" pitchFamily="34" charset="0"/>
                          <a:ea typeface="Times New Roman" panose="02020603050405020304" pitchFamily="18" charset="0"/>
                          <a:cs typeface="Calibri" panose="020F0502020204030204" pitchFamily="34" charset="0"/>
                        </a:rPr>
                        <a:t>0.028</a:t>
                      </a:r>
                      <a:endParaRPr lang="en-GB" sz="16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19693869"/>
                  </a:ext>
                </a:extLst>
              </a:tr>
            </a:tbl>
          </a:graphicData>
        </a:graphic>
      </p:graphicFrame>
      <p:sp>
        <p:nvSpPr>
          <p:cNvPr id="21" name="TextBox 20">
            <a:extLst>
              <a:ext uri="{FF2B5EF4-FFF2-40B4-BE49-F238E27FC236}">
                <a16:creationId xmlns:a16="http://schemas.microsoft.com/office/drawing/2014/main" id="{2BD7B44D-4CB5-888E-1F71-EED504387547}"/>
              </a:ext>
            </a:extLst>
          </p:cNvPr>
          <p:cNvSpPr txBox="1"/>
          <p:nvPr/>
        </p:nvSpPr>
        <p:spPr>
          <a:xfrm>
            <a:off x="7032104" y="1585519"/>
            <a:ext cx="4511824" cy="646331"/>
          </a:xfrm>
          <a:prstGeom prst="rect">
            <a:avLst/>
          </a:prstGeom>
          <a:noFill/>
        </p:spPr>
        <p:txBody>
          <a:bodyPr wrap="square">
            <a:spAutoFit/>
          </a:bodyPr>
          <a:lstStyle/>
          <a:p>
            <a:pPr algn="ctr">
              <a:spcBef>
                <a:spcPts val="300"/>
              </a:spcBef>
              <a:spcAft>
                <a:spcPts val="300"/>
              </a:spcAft>
            </a:pPr>
            <a:r>
              <a:rPr lang="en-GB" sz="1800" b="1" kern="1400" dirty="0">
                <a:effectLst/>
                <a:latin typeface="Calibri" panose="020F0502020204030204" pitchFamily="34" charset="0"/>
                <a:ea typeface="Times New Roman" panose="02020603050405020304" pitchFamily="18" charset="0"/>
                <a:cs typeface="Times New Roman" panose="02020603050405020304" pitchFamily="18" charset="0"/>
              </a:rPr>
              <a:t>Target table for multipole errors, in units 10</a:t>
            </a:r>
            <a:r>
              <a:rPr lang="en-GB" sz="1800" b="1" kern="1400" baseline="30000" dirty="0">
                <a:effectLst/>
                <a:latin typeface="Calibri" panose="020F0502020204030204" pitchFamily="34" charset="0"/>
                <a:ea typeface="Times New Roman" panose="02020603050405020304" pitchFamily="18" charset="0"/>
                <a:cs typeface="Times New Roman" panose="02020603050405020304" pitchFamily="18" charset="0"/>
              </a:rPr>
              <a:t>-4</a:t>
            </a:r>
            <a:r>
              <a:rPr lang="en-GB" sz="1800" b="1" kern="1400" dirty="0">
                <a:effectLst/>
                <a:latin typeface="Calibri" panose="020F0502020204030204" pitchFamily="34" charset="0"/>
                <a:ea typeface="Times New Roman" panose="02020603050405020304" pitchFamily="18" charset="0"/>
                <a:cs typeface="Times New Roman" panose="02020603050405020304" pitchFamily="18" charset="0"/>
              </a:rPr>
              <a:t> relative to main field at </a:t>
            </a:r>
            <a:r>
              <a:rPr lang="en-GB" sz="1800" b="1" kern="1400" dirty="0" err="1">
                <a:effectLst/>
                <a:latin typeface="Calibri" panose="020F0502020204030204" pitchFamily="34" charset="0"/>
                <a:ea typeface="Times New Roman" panose="02020603050405020304" pitchFamily="18" charset="0"/>
                <a:cs typeface="Times New Roman" panose="02020603050405020304" pitchFamily="18" charset="0"/>
              </a:rPr>
              <a:t>R</a:t>
            </a:r>
            <a:r>
              <a:rPr lang="en-GB" sz="1800" b="1" kern="1400" baseline="-25000" dirty="0" err="1">
                <a:effectLst/>
                <a:latin typeface="Calibri" panose="020F0502020204030204" pitchFamily="34" charset="0"/>
                <a:ea typeface="Times New Roman" panose="02020603050405020304" pitchFamily="18" charset="0"/>
                <a:cs typeface="Times New Roman" panose="02020603050405020304" pitchFamily="18" charset="0"/>
              </a:rPr>
              <a:t>ref</a:t>
            </a:r>
            <a:r>
              <a:rPr lang="en-GB" sz="1800" b="1" kern="1400" dirty="0">
                <a:effectLst/>
                <a:latin typeface="Calibri" panose="020F0502020204030204" pitchFamily="34" charset="0"/>
                <a:ea typeface="Times New Roman" panose="02020603050405020304" pitchFamily="18" charset="0"/>
                <a:cs typeface="Times New Roman" panose="02020603050405020304" pitchFamily="18" charset="0"/>
              </a:rPr>
              <a:t> = 35 mm</a:t>
            </a:r>
          </a:p>
        </p:txBody>
      </p:sp>
      <p:sp>
        <p:nvSpPr>
          <p:cNvPr id="23" name="TextBox 22">
            <a:extLst>
              <a:ext uri="{FF2B5EF4-FFF2-40B4-BE49-F238E27FC236}">
                <a16:creationId xmlns:a16="http://schemas.microsoft.com/office/drawing/2014/main" id="{1C4A0DCD-E93F-D5CB-F70E-C6CE1FB4F81B}"/>
              </a:ext>
            </a:extLst>
          </p:cNvPr>
          <p:cNvSpPr txBox="1"/>
          <p:nvPr/>
        </p:nvSpPr>
        <p:spPr>
          <a:xfrm>
            <a:off x="7032104" y="846882"/>
            <a:ext cx="6984776" cy="1238801"/>
          </a:xfrm>
          <a:prstGeom prst="rect">
            <a:avLst/>
          </a:prstGeom>
          <a:noFill/>
        </p:spPr>
        <p:txBody>
          <a:bodyPr wrap="square">
            <a:spAutoFit/>
          </a:bodyPr>
          <a:lstStyle/>
          <a:p>
            <a:pPr algn="just">
              <a:spcAft>
                <a:spcPts val="300"/>
              </a:spcAft>
            </a:pPr>
            <a:br>
              <a:rPr lang="en-GB" b="0" u="none" strike="noStrike" dirty="0">
                <a:solidFill>
                  <a:srgbClr val="0645AD"/>
                </a:solidFill>
                <a:effectLst/>
                <a:latin typeface="Helvetica Neue"/>
                <a:hlinkClick r:id="rId4"/>
              </a:rPr>
            </a:br>
            <a:r>
              <a:rPr lang="en-GB" b="0" dirty="0">
                <a:solidFill>
                  <a:srgbClr val="000000"/>
                </a:solidFill>
                <a:effectLst/>
                <a:latin typeface="Helvetica Neue"/>
              </a:rPr>
              <a:t>MBRD Acceptance Criter</a:t>
            </a:r>
            <a:r>
              <a:rPr lang="en-GB" dirty="0">
                <a:solidFill>
                  <a:srgbClr val="000000"/>
                </a:solidFill>
                <a:latin typeface="Helvetica Neue"/>
              </a:rPr>
              <a:t>ia: </a:t>
            </a:r>
            <a:r>
              <a:rPr lang="en-GB" b="0" u="none" strike="noStrike" dirty="0">
                <a:solidFill>
                  <a:srgbClr val="0645AD"/>
                </a:solidFill>
                <a:effectLst/>
                <a:latin typeface="Helvetica Neue"/>
                <a:hlinkClick r:id="rId4"/>
              </a:rPr>
              <a:t>EDMS 2051868</a:t>
            </a:r>
            <a:endParaRPr lang="en-GB" b="0" dirty="0">
              <a:solidFill>
                <a:srgbClr val="000000"/>
              </a:solidFill>
              <a:effectLst/>
              <a:latin typeface="Helvetica Neue"/>
            </a:endParaRPr>
          </a:p>
          <a:p>
            <a:pPr algn="just">
              <a:spcAft>
                <a:spcPts val="300"/>
              </a:spcAft>
              <a:buNone/>
            </a:pPr>
            <a:br>
              <a:rPr lang="en-GB" b="0" dirty="0">
                <a:solidFill>
                  <a:srgbClr val="000000"/>
                </a:solidFill>
                <a:effectLst/>
                <a:latin typeface="Helvetica Neue"/>
              </a:rPr>
            </a:br>
            <a:endParaRPr lang="en-GB" dirty="0"/>
          </a:p>
        </p:txBody>
      </p:sp>
    </p:spTree>
    <p:extLst>
      <p:ext uri="{BB962C8B-B14F-4D97-AF65-F5344CB8AC3E}">
        <p14:creationId xmlns:p14="http://schemas.microsoft.com/office/powerpoint/2010/main" val="13197748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762243-2E21-A0D0-06F4-4A9495E807CA}"/>
              </a:ext>
            </a:extLst>
          </p:cNvPr>
          <p:cNvSpPr>
            <a:spLocks noGrp="1"/>
          </p:cNvSpPr>
          <p:nvPr>
            <p:ph type="title"/>
          </p:nvPr>
        </p:nvSpPr>
        <p:spPr/>
        <p:txBody>
          <a:bodyPr/>
          <a:lstStyle/>
          <a:p>
            <a:r>
              <a:rPr lang="en-US" dirty="0"/>
              <a:t>Reality</a:t>
            </a:r>
            <a:endParaRPr lang="en-GB" dirty="0"/>
          </a:p>
        </p:txBody>
      </p:sp>
      <p:sp>
        <p:nvSpPr>
          <p:cNvPr id="3" name="Content Placeholder 2">
            <a:extLst>
              <a:ext uri="{FF2B5EF4-FFF2-40B4-BE49-F238E27FC236}">
                <a16:creationId xmlns:a16="http://schemas.microsoft.com/office/drawing/2014/main" id="{268067B2-DDCF-F98D-13C2-E58C34190E24}"/>
              </a:ext>
            </a:extLst>
          </p:cNvPr>
          <p:cNvSpPr>
            <a:spLocks noGrp="1"/>
          </p:cNvSpPr>
          <p:nvPr>
            <p:ph idx="1"/>
          </p:nvPr>
        </p:nvSpPr>
        <p:spPr/>
        <p:txBody>
          <a:bodyPr>
            <a:normAutofit/>
          </a:bodyPr>
          <a:lstStyle/>
          <a:p>
            <a:r>
              <a:rPr lang="en-US" sz="2000" dirty="0"/>
              <a:t>The coils have not nominal size, shims are used to compensate difference I side</a:t>
            </a:r>
          </a:p>
          <a:p>
            <a:pPr lvl="1"/>
            <a:r>
              <a:rPr lang="en-US" sz="1800" dirty="0"/>
              <a:t>The effect of the shimming can be predicted. </a:t>
            </a:r>
          </a:p>
          <a:p>
            <a:r>
              <a:rPr lang="en-US" sz="2000" dirty="0"/>
              <a:t>Manufacturing and assembly tolerances introduce errors</a:t>
            </a:r>
            <a:endParaRPr lang="en-GB" sz="2000" dirty="0"/>
          </a:p>
        </p:txBody>
      </p:sp>
      <p:sp>
        <p:nvSpPr>
          <p:cNvPr id="4" name="Footer Placeholder 3">
            <a:extLst>
              <a:ext uri="{FF2B5EF4-FFF2-40B4-BE49-F238E27FC236}">
                <a16:creationId xmlns:a16="http://schemas.microsoft.com/office/drawing/2014/main" id="{CEAA64A5-388B-13B8-9F58-EBBCFBDAA071}"/>
              </a:ext>
            </a:extLst>
          </p:cNvPr>
          <p:cNvSpPr>
            <a:spLocks noGrp="1"/>
          </p:cNvSpPr>
          <p:nvPr>
            <p:ph type="ftr" sz="quarter" idx="11"/>
          </p:nvPr>
        </p:nvSpPr>
        <p:spPr>
          <a:xfrm>
            <a:off x="2244964" y="6249989"/>
            <a:ext cx="8836000" cy="441319"/>
          </a:xfrm>
        </p:spPr>
        <p:txBody>
          <a:bodyPr/>
          <a:lstStyle/>
          <a:p>
            <a:r>
              <a:rPr lang="es-ES" dirty="0"/>
              <a:t>Susana Izquierdo Bermudez</a:t>
            </a:r>
            <a:endParaRPr lang="en-GB" dirty="0"/>
          </a:p>
        </p:txBody>
      </p:sp>
      <p:sp>
        <p:nvSpPr>
          <p:cNvPr id="5" name="Slide Number Placeholder 4">
            <a:extLst>
              <a:ext uri="{FF2B5EF4-FFF2-40B4-BE49-F238E27FC236}">
                <a16:creationId xmlns:a16="http://schemas.microsoft.com/office/drawing/2014/main" id="{935B26C1-181D-2B8B-B44E-8D80794F4545}"/>
              </a:ext>
            </a:extLst>
          </p:cNvPr>
          <p:cNvSpPr>
            <a:spLocks noGrp="1"/>
          </p:cNvSpPr>
          <p:nvPr>
            <p:ph type="sldNum" sz="quarter" idx="12"/>
          </p:nvPr>
        </p:nvSpPr>
        <p:spPr/>
        <p:txBody>
          <a:bodyPr/>
          <a:lstStyle/>
          <a:p>
            <a:fld id="{BFDCA1C4-9514-7B4F-976F-D92F7E296653}" type="slidenum">
              <a:rPr lang="fr-FR" smtClean="0"/>
              <a:pPr/>
              <a:t>5</a:t>
            </a:fld>
            <a:endParaRPr lang="fr-FR"/>
          </a:p>
        </p:txBody>
      </p:sp>
      <p:pic>
        <p:nvPicPr>
          <p:cNvPr id="9" name="Immagine 29">
            <a:extLst>
              <a:ext uri="{FF2B5EF4-FFF2-40B4-BE49-F238E27FC236}">
                <a16:creationId xmlns:a16="http://schemas.microsoft.com/office/drawing/2014/main" id="{7ED2BEFD-EC2E-1F83-3BB4-5B85C49EC7F9}"/>
              </a:ext>
            </a:extLst>
          </p:cNvPr>
          <p:cNvPicPr>
            <a:picLocks noChangeAspect="1"/>
          </p:cNvPicPr>
          <p:nvPr/>
        </p:nvPicPr>
        <p:blipFill>
          <a:blip r:embed="rId2" cstate="print">
            <a:extLst>
              <a:ext uri="{28A0092B-C50C-407E-A947-70E740481C1C}">
                <a14:useLocalDpi xmlns:a14="http://schemas.microsoft.com/office/drawing/2010/main" val="0"/>
              </a:ext>
            </a:extLst>
          </a:blip>
          <a:srcRect t="50821"/>
          <a:stretch/>
        </p:blipFill>
        <p:spPr>
          <a:xfrm flipV="1">
            <a:off x="1056451" y="3623589"/>
            <a:ext cx="2010067" cy="963179"/>
          </a:xfrm>
          <a:prstGeom prst="rect">
            <a:avLst/>
          </a:prstGeom>
          <a:effectLst>
            <a:outerShdw blurRad="254000" dist="127000" dir="2700000" algn="ctr" rotWithShape="0">
              <a:srgbClr val="000000">
                <a:alpha val="40000"/>
              </a:srgbClr>
            </a:outerShdw>
          </a:effectLst>
        </p:spPr>
      </p:pic>
      <p:pic>
        <p:nvPicPr>
          <p:cNvPr id="23" name="Immagine 635523038">
            <a:extLst>
              <a:ext uri="{FF2B5EF4-FFF2-40B4-BE49-F238E27FC236}">
                <a16:creationId xmlns:a16="http://schemas.microsoft.com/office/drawing/2014/main" id="{63D82E79-329D-3268-26AE-1BD10063FDB4}"/>
              </a:ext>
            </a:extLst>
          </p:cNvPr>
          <p:cNvPicPr>
            <a:picLocks noChangeAspect="1"/>
          </p:cNvPicPr>
          <p:nvPr/>
        </p:nvPicPr>
        <p:blipFill>
          <a:blip r:embed="rId3">
            <a:extLst>
              <a:ext uri="{28A0092B-C50C-407E-A947-70E740481C1C}">
                <a14:useLocalDpi xmlns:a14="http://schemas.microsoft.com/office/drawing/2010/main" val="0"/>
              </a:ext>
            </a:extLst>
          </a:blip>
          <a:srcRect l="22847" t="36687" r="49990" b="36034"/>
          <a:stretch/>
        </p:blipFill>
        <p:spPr>
          <a:xfrm>
            <a:off x="9139268" y="3373200"/>
            <a:ext cx="2236732" cy="2241492"/>
          </a:xfrm>
          <a:prstGeom prst="rect">
            <a:avLst/>
          </a:prstGeom>
        </p:spPr>
      </p:pic>
      <p:grpSp>
        <p:nvGrpSpPr>
          <p:cNvPr id="26" name="Group 25">
            <a:extLst>
              <a:ext uri="{FF2B5EF4-FFF2-40B4-BE49-F238E27FC236}">
                <a16:creationId xmlns:a16="http://schemas.microsoft.com/office/drawing/2014/main" id="{6CF47ECA-EC54-79E1-5C1D-99F01DAB0332}"/>
              </a:ext>
            </a:extLst>
          </p:cNvPr>
          <p:cNvGrpSpPr/>
          <p:nvPr/>
        </p:nvGrpSpPr>
        <p:grpSpPr>
          <a:xfrm>
            <a:off x="4928061" y="3270137"/>
            <a:ext cx="2216846" cy="2235626"/>
            <a:chOff x="97359" y="1236124"/>
            <a:chExt cx="2216846" cy="2235626"/>
          </a:xfrm>
        </p:grpSpPr>
        <p:pic>
          <p:nvPicPr>
            <p:cNvPr id="27" name="Immagine 29">
              <a:extLst>
                <a:ext uri="{FF2B5EF4-FFF2-40B4-BE49-F238E27FC236}">
                  <a16:creationId xmlns:a16="http://schemas.microsoft.com/office/drawing/2014/main" id="{7CBF676E-94FA-5DA4-D60F-2623C421792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359" y="1311750"/>
              <a:ext cx="2216846" cy="2160000"/>
            </a:xfrm>
            <a:prstGeom prst="rect">
              <a:avLst/>
            </a:prstGeom>
            <a:effectLst>
              <a:outerShdw blurRad="254000" dist="127000" dir="2700000" algn="ctr" rotWithShape="0">
                <a:srgbClr val="000000">
                  <a:alpha val="40000"/>
                </a:srgbClr>
              </a:outerShdw>
            </a:effectLst>
          </p:spPr>
        </p:pic>
        <p:cxnSp>
          <p:nvCxnSpPr>
            <p:cNvPr id="28" name="Connettore diritto 16">
              <a:extLst>
                <a:ext uri="{FF2B5EF4-FFF2-40B4-BE49-F238E27FC236}">
                  <a16:creationId xmlns:a16="http://schemas.microsoft.com/office/drawing/2014/main" id="{FFF68223-418E-106A-FABF-33F5542C8263}"/>
                </a:ext>
              </a:extLst>
            </p:cNvPr>
            <p:cNvCxnSpPr>
              <a:cxnSpLocks/>
            </p:cNvCxnSpPr>
            <p:nvPr/>
          </p:nvCxnSpPr>
          <p:spPr>
            <a:xfrm flipH="1">
              <a:off x="2055225" y="2382908"/>
              <a:ext cx="252000" cy="0"/>
            </a:xfrm>
            <a:prstGeom prst="line">
              <a:avLst/>
            </a:prstGeom>
            <a:ln w="38100">
              <a:solidFill>
                <a:srgbClr val="0070C0"/>
              </a:solidFill>
            </a:ln>
          </p:spPr>
          <p:style>
            <a:lnRef idx="1">
              <a:schemeClr val="dk1"/>
            </a:lnRef>
            <a:fillRef idx="0">
              <a:schemeClr val="dk1"/>
            </a:fillRef>
            <a:effectRef idx="0">
              <a:schemeClr val="dk1"/>
            </a:effectRef>
            <a:fontRef idx="minor">
              <a:schemeClr val="tx1"/>
            </a:fontRef>
          </p:style>
        </p:cxnSp>
        <p:grpSp>
          <p:nvGrpSpPr>
            <p:cNvPr id="29" name="Group 28">
              <a:extLst>
                <a:ext uri="{FF2B5EF4-FFF2-40B4-BE49-F238E27FC236}">
                  <a16:creationId xmlns:a16="http://schemas.microsoft.com/office/drawing/2014/main" id="{995A2C1F-0881-7CA3-63CA-C2B7805F8DB1}"/>
                </a:ext>
              </a:extLst>
            </p:cNvPr>
            <p:cNvGrpSpPr/>
            <p:nvPr/>
          </p:nvGrpSpPr>
          <p:grpSpPr>
            <a:xfrm>
              <a:off x="1171587" y="1236124"/>
              <a:ext cx="216173" cy="324000"/>
              <a:chOff x="1612800" y="1233427"/>
              <a:chExt cx="216173" cy="395244"/>
            </a:xfrm>
          </p:grpSpPr>
          <p:cxnSp>
            <p:nvCxnSpPr>
              <p:cNvPr id="35" name="Connettore diritto 16">
                <a:extLst>
                  <a:ext uri="{FF2B5EF4-FFF2-40B4-BE49-F238E27FC236}">
                    <a16:creationId xmlns:a16="http://schemas.microsoft.com/office/drawing/2014/main" id="{6553B604-4060-CE7A-558F-E5BE648C33C5}"/>
                  </a:ext>
                </a:extLst>
              </p:cNvPr>
              <p:cNvCxnSpPr>
                <a:cxnSpLocks/>
              </p:cNvCxnSpPr>
              <p:nvPr/>
            </p:nvCxnSpPr>
            <p:spPr>
              <a:xfrm rot="-4380000" flipH="1">
                <a:off x="1666973" y="1466671"/>
                <a:ext cx="324000" cy="0"/>
              </a:xfrm>
              <a:prstGeom prst="line">
                <a:avLst/>
              </a:prstGeom>
              <a:ln w="38100">
                <a:solidFill>
                  <a:srgbClr val="0070C0"/>
                </a:solidFill>
              </a:ln>
            </p:spPr>
            <p:style>
              <a:lnRef idx="1">
                <a:schemeClr val="dk1"/>
              </a:lnRef>
              <a:fillRef idx="0">
                <a:schemeClr val="dk1"/>
              </a:fillRef>
              <a:effectRef idx="0">
                <a:schemeClr val="dk1"/>
              </a:effectRef>
              <a:fontRef idx="minor">
                <a:schemeClr val="tx1"/>
              </a:fontRef>
            </p:style>
          </p:cxnSp>
          <p:cxnSp>
            <p:nvCxnSpPr>
              <p:cNvPr id="36" name="Connettore diritto 16">
                <a:extLst>
                  <a:ext uri="{FF2B5EF4-FFF2-40B4-BE49-F238E27FC236}">
                    <a16:creationId xmlns:a16="http://schemas.microsoft.com/office/drawing/2014/main" id="{0B7CD2AB-DD67-8AF0-8AD5-E3A590EF508F}"/>
                  </a:ext>
                </a:extLst>
              </p:cNvPr>
              <p:cNvCxnSpPr>
                <a:cxnSpLocks/>
              </p:cNvCxnSpPr>
              <p:nvPr/>
            </p:nvCxnSpPr>
            <p:spPr>
              <a:xfrm rot="-4380000" flipH="1">
                <a:off x="1623600" y="1454400"/>
                <a:ext cx="324000" cy="0"/>
              </a:xfrm>
              <a:prstGeom prst="line">
                <a:avLst/>
              </a:prstGeom>
              <a:ln w="38100">
                <a:solidFill>
                  <a:srgbClr val="0070C0"/>
                </a:solidFill>
              </a:ln>
            </p:spPr>
            <p:style>
              <a:lnRef idx="1">
                <a:schemeClr val="dk1"/>
              </a:lnRef>
              <a:fillRef idx="0">
                <a:schemeClr val="dk1"/>
              </a:fillRef>
              <a:effectRef idx="0">
                <a:schemeClr val="dk1"/>
              </a:effectRef>
              <a:fontRef idx="minor">
                <a:schemeClr val="tx1"/>
              </a:fontRef>
            </p:style>
          </p:cxnSp>
          <p:cxnSp>
            <p:nvCxnSpPr>
              <p:cNvPr id="37" name="Connettore diritto 16">
                <a:extLst>
                  <a:ext uri="{FF2B5EF4-FFF2-40B4-BE49-F238E27FC236}">
                    <a16:creationId xmlns:a16="http://schemas.microsoft.com/office/drawing/2014/main" id="{C6F3FB87-D050-FC49-D56C-ED6536465C82}"/>
                  </a:ext>
                </a:extLst>
              </p:cNvPr>
              <p:cNvCxnSpPr>
                <a:cxnSpLocks/>
              </p:cNvCxnSpPr>
              <p:nvPr/>
            </p:nvCxnSpPr>
            <p:spPr>
              <a:xfrm rot="-4380000" flipH="1">
                <a:off x="1582336" y="1439315"/>
                <a:ext cx="324000" cy="0"/>
              </a:xfrm>
              <a:prstGeom prst="line">
                <a:avLst/>
              </a:prstGeom>
              <a:ln w="38100">
                <a:solidFill>
                  <a:srgbClr val="0070C0"/>
                </a:solidFill>
              </a:ln>
            </p:spPr>
            <p:style>
              <a:lnRef idx="1">
                <a:schemeClr val="dk1"/>
              </a:lnRef>
              <a:fillRef idx="0">
                <a:schemeClr val="dk1"/>
              </a:fillRef>
              <a:effectRef idx="0">
                <a:schemeClr val="dk1"/>
              </a:effectRef>
              <a:fontRef idx="minor">
                <a:schemeClr val="tx1"/>
              </a:fontRef>
            </p:style>
          </p:cxnSp>
          <p:cxnSp>
            <p:nvCxnSpPr>
              <p:cNvPr id="38" name="Connettore diritto 16">
                <a:extLst>
                  <a:ext uri="{FF2B5EF4-FFF2-40B4-BE49-F238E27FC236}">
                    <a16:creationId xmlns:a16="http://schemas.microsoft.com/office/drawing/2014/main" id="{F13CA388-D02C-C06C-E597-540BA119FE32}"/>
                  </a:ext>
                </a:extLst>
              </p:cNvPr>
              <p:cNvCxnSpPr>
                <a:cxnSpLocks/>
              </p:cNvCxnSpPr>
              <p:nvPr/>
            </p:nvCxnSpPr>
            <p:spPr>
              <a:xfrm rot="-4380000" flipH="1">
                <a:off x="1537200" y="1425600"/>
                <a:ext cx="324000" cy="0"/>
              </a:xfrm>
              <a:prstGeom prst="line">
                <a:avLst/>
              </a:prstGeom>
              <a:ln w="38100">
                <a:solidFill>
                  <a:srgbClr val="FFC000"/>
                </a:solidFill>
              </a:ln>
            </p:spPr>
            <p:style>
              <a:lnRef idx="1">
                <a:schemeClr val="dk1"/>
              </a:lnRef>
              <a:fillRef idx="0">
                <a:schemeClr val="dk1"/>
              </a:fillRef>
              <a:effectRef idx="0">
                <a:schemeClr val="dk1"/>
              </a:effectRef>
              <a:fontRef idx="minor">
                <a:schemeClr val="tx1"/>
              </a:fontRef>
            </p:style>
          </p:cxnSp>
          <p:cxnSp>
            <p:nvCxnSpPr>
              <p:cNvPr id="39" name="Connettore diritto 16">
                <a:extLst>
                  <a:ext uri="{FF2B5EF4-FFF2-40B4-BE49-F238E27FC236}">
                    <a16:creationId xmlns:a16="http://schemas.microsoft.com/office/drawing/2014/main" id="{617ED678-E5C0-AC81-FB23-BA398244AC9C}"/>
                  </a:ext>
                </a:extLst>
              </p:cNvPr>
              <p:cNvCxnSpPr>
                <a:cxnSpLocks/>
              </p:cNvCxnSpPr>
              <p:nvPr/>
            </p:nvCxnSpPr>
            <p:spPr>
              <a:xfrm rot="-4380000" flipH="1">
                <a:off x="1494000" y="1410514"/>
                <a:ext cx="324000" cy="0"/>
              </a:xfrm>
              <a:prstGeom prst="line">
                <a:avLst/>
              </a:prstGeom>
              <a:ln w="38100">
                <a:solidFill>
                  <a:srgbClr val="FFC000"/>
                </a:solidFill>
              </a:ln>
            </p:spPr>
            <p:style>
              <a:lnRef idx="1">
                <a:schemeClr val="dk1"/>
              </a:lnRef>
              <a:fillRef idx="0">
                <a:schemeClr val="dk1"/>
              </a:fillRef>
              <a:effectRef idx="0">
                <a:schemeClr val="dk1"/>
              </a:effectRef>
              <a:fontRef idx="minor">
                <a:schemeClr val="tx1"/>
              </a:fontRef>
            </p:style>
          </p:cxnSp>
          <p:cxnSp>
            <p:nvCxnSpPr>
              <p:cNvPr id="40" name="Connettore diritto 16">
                <a:extLst>
                  <a:ext uri="{FF2B5EF4-FFF2-40B4-BE49-F238E27FC236}">
                    <a16:creationId xmlns:a16="http://schemas.microsoft.com/office/drawing/2014/main" id="{3423837B-1493-E0CC-EF1A-CEB040CAD5B2}"/>
                  </a:ext>
                </a:extLst>
              </p:cNvPr>
              <p:cNvCxnSpPr>
                <a:cxnSpLocks/>
              </p:cNvCxnSpPr>
              <p:nvPr/>
            </p:nvCxnSpPr>
            <p:spPr>
              <a:xfrm rot="-4380000" flipH="1">
                <a:off x="1450800" y="1395427"/>
                <a:ext cx="324000" cy="0"/>
              </a:xfrm>
              <a:prstGeom prst="line">
                <a:avLst/>
              </a:prstGeom>
              <a:ln w="38100">
                <a:solidFill>
                  <a:srgbClr val="92D050"/>
                </a:solidFill>
              </a:ln>
            </p:spPr>
            <p:style>
              <a:lnRef idx="1">
                <a:schemeClr val="dk1"/>
              </a:lnRef>
              <a:fillRef idx="0">
                <a:schemeClr val="dk1"/>
              </a:fillRef>
              <a:effectRef idx="0">
                <a:schemeClr val="dk1"/>
              </a:effectRef>
              <a:fontRef idx="minor">
                <a:schemeClr val="tx1"/>
              </a:fontRef>
            </p:style>
          </p:cxnSp>
        </p:grpSp>
        <p:cxnSp>
          <p:nvCxnSpPr>
            <p:cNvPr id="30" name="Connettore 2 23">
              <a:extLst>
                <a:ext uri="{FF2B5EF4-FFF2-40B4-BE49-F238E27FC236}">
                  <a16:creationId xmlns:a16="http://schemas.microsoft.com/office/drawing/2014/main" id="{1E5F3269-C706-488D-129B-49C9FBF3D669}"/>
                </a:ext>
              </a:extLst>
            </p:cNvPr>
            <p:cNvCxnSpPr>
              <a:cxnSpLocks/>
            </p:cNvCxnSpPr>
            <p:nvPr/>
          </p:nvCxnSpPr>
          <p:spPr>
            <a:xfrm flipV="1">
              <a:off x="1259575" y="1548289"/>
              <a:ext cx="0" cy="432000"/>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cxnSp>
          <p:nvCxnSpPr>
            <p:cNvPr id="31" name="Connettore 2 34">
              <a:extLst>
                <a:ext uri="{FF2B5EF4-FFF2-40B4-BE49-F238E27FC236}">
                  <a16:creationId xmlns:a16="http://schemas.microsoft.com/office/drawing/2014/main" id="{11CEB773-F3DC-A3CD-4F99-39B17D149A01}"/>
                </a:ext>
              </a:extLst>
            </p:cNvPr>
            <p:cNvCxnSpPr>
              <a:cxnSpLocks/>
            </p:cNvCxnSpPr>
            <p:nvPr/>
          </p:nvCxnSpPr>
          <p:spPr>
            <a:xfrm flipV="1">
              <a:off x="1571396" y="2389888"/>
              <a:ext cx="432000" cy="471"/>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0C5E5163-3B45-345E-BB0C-322533102B60}"/>
                    </a:ext>
                  </a:extLst>
                </p:cNvPr>
                <p:cNvSpPr txBox="1"/>
                <p:nvPr/>
              </p:nvSpPr>
              <p:spPr>
                <a:xfrm>
                  <a:off x="1102109" y="2133531"/>
                  <a:ext cx="374526" cy="1538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14:m>
                    <m:oMathPara xmlns:m="http://schemas.openxmlformats.org/officeDocument/2006/math">
                      <m:oMathParaPr>
                        <m:jc m:val="centerGroup"/>
                      </m:oMathParaPr>
                      <m:oMath xmlns:m="http://schemas.openxmlformats.org/officeDocument/2006/math">
                        <m:r>
                          <a:rPr kumimoji="0" lang="en-US" sz="1000" b="0" i="1" u="none" strike="noStrike" cap="none" spc="0" normalizeH="0" baseline="0" smtClean="0">
                            <a:ln>
                              <a:noFill/>
                            </a:ln>
                            <a:solidFill>
                              <a:srgbClr val="000000"/>
                            </a:solidFill>
                            <a:effectLst/>
                            <a:uFillTx/>
                            <a:latin typeface="Cambria Math" panose="02040503050406030204" pitchFamily="18" charset="0"/>
                            <a:ea typeface="Cambria Math" panose="02040503050406030204" pitchFamily="18" charset="0"/>
                            <a:sym typeface="Arial"/>
                          </a:rPr>
                          <m:t>𝑠h𝑖𝑚𝑠</m:t>
                        </m:r>
                      </m:oMath>
                    </m:oMathPara>
                  </a14:m>
                  <a:endParaRPr kumimoji="0" lang="it-IT" sz="1000" b="0" i="0" u="none" strike="noStrike" cap="none" spc="0" normalizeH="0" baseline="0" dirty="0">
                    <a:ln>
                      <a:noFill/>
                    </a:ln>
                    <a:solidFill>
                      <a:srgbClr val="000000"/>
                    </a:solidFill>
                    <a:effectLst/>
                    <a:uFillTx/>
                    <a:ea typeface="Cambria Math" panose="02040503050406030204" pitchFamily="18" charset="0"/>
                    <a:sym typeface="Arial"/>
                  </a:endParaRPr>
                </a:p>
              </p:txBody>
            </p:sp>
          </mc:Choice>
          <mc:Fallback xmlns="">
            <p:sp>
              <p:nvSpPr>
                <p:cNvPr id="33" name="TextBox 32">
                  <a:extLst>
                    <a:ext uri="{FF2B5EF4-FFF2-40B4-BE49-F238E27FC236}">
                      <a16:creationId xmlns:a16="http://schemas.microsoft.com/office/drawing/2014/main" id="{0C5E5163-3B45-345E-BB0C-322533102B60}"/>
                    </a:ext>
                  </a:extLst>
                </p:cNvPr>
                <p:cNvSpPr txBox="1">
                  <a:spLocks noRot="1" noChangeAspect="1" noMove="1" noResize="1" noEditPoints="1" noAdjustHandles="1" noChangeArrowheads="1" noChangeShapeType="1" noTextEdit="1"/>
                </p:cNvSpPr>
                <p:nvPr/>
              </p:nvSpPr>
              <p:spPr>
                <a:xfrm>
                  <a:off x="1102109" y="2133531"/>
                  <a:ext cx="374526" cy="153888"/>
                </a:xfrm>
                <a:prstGeom prst="rect">
                  <a:avLst/>
                </a:prstGeom>
                <a:blipFill>
                  <a:blip r:embed="rId4"/>
                  <a:stretch>
                    <a:fillRect l="-8065" r="-8065" b="-12000"/>
                  </a:stretch>
                </a:blipFill>
                <a:ln w="12700" cap="flat">
                  <a:noFill/>
                  <a:miter lim="400000"/>
                </a:ln>
                <a:effectLst/>
              </p:spPr>
              <p:txBody>
                <a:bodyPr/>
                <a:lstStyle/>
                <a:p>
                  <a:r>
                    <a:rPr lang="en-GB">
                      <a:noFill/>
                    </a:rPr>
                    <a:t> </a:t>
                  </a:r>
                </a:p>
              </p:txBody>
            </p:sp>
          </mc:Fallback>
        </mc:AlternateContent>
      </p:grpSp>
      <p:sp>
        <p:nvSpPr>
          <p:cNvPr id="41" name="TextBox 40">
            <a:extLst>
              <a:ext uri="{FF2B5EF4-FFF2-40B4-BE49-F238E27FC236}">
                <a16:creationId xmlns:a16="http://schemas.microsoft.com/office/drawing/2014/main" id="{95593ECD-5581-79C7-5791-762478C0DA9A}"/>
              </a:ext>
            </a:extLst>
          </p:cNvPr>
          <p:cNvSpPr txBox="1"/>
          <p:nvPr/>
        </p:nvSpPr>
        <p:spPr>
          <a:xfrm>
            <a:off x="936225" y="2629608"/>
            <a:ext cx="2250518" cy="646331"/>
          </a:xfrm>
          <a:prstGeom prst="rect">
            <a:avLst/>
          </a:prstGeom>
          <a:noFill/>
        </p:spPr>
        <p:txBody>
          <a:bodyPr wrap="square" rtlCol="0">
            <a:spAutoFit/>
          </a:bodyPr>
          <a:lstStyle/>
          <a:p>
            <a:pPr algn="ctr"/>
            <a:r>
              <a:rPr lang="en-US" dirty="0"/>
              <a:t>Coil geometry measurements</a:t>
            </a:r>
            <a:endParaRPr lang="en-GB" dirty="0"/>
          </a:p>
        </p:txBody>
      </p:sp>
      <p:sp>
        <p:nvSpPr>
          <p:cNvPr id="42" name="TextBox 41">
            <a:extLst>
              <a:ext uri="{FF2B5EF4-FFF2-40B4-BE49-F238E27FC236}">
                <a16:creationId xmlns:a16="http://schemas.microsoft.com/office/drawing/2014/main" id="{D04C6CF1-950E-D200-1BBB-9D5ED2D06A0F}"/>
              </a:ext>
            </a:extLst>
          </p:cNvPr>
          <p:cNvSpPr txBox="1"/>
          <p:nvPr/>
        </p:nvSpPr>
        <p:spPr>
          <a:xfrm>
            <a:off x="5047393" y="2664034"/>
            <a:ext cx="2250518" cy="369332"/>
          </a:xfrm>
          <a:prstGeom prst="rect">
            <a:avLst/>
          </a:prstGeom>
          <a:noFill/>
        </p:spPr>
        <p:txBody>
          <a:bodyPr wrap="square" rtlCol="0">
            <a:spAutoFit/>
          </a:bodyPr>
          <a:lstStyle/>
          <a:p>
            <a:pPr algn="ctr"/>
            <a:r>
              <a:rPr lang="en-US" dirty="0"/>
              <a:t>shimming layout</a:t>
            </a:r>
            <a:endParaRPr lang="en-GB" dirty="0"/>
          </a:p>
        </p:txBody>
      </p:sp>
      <p:sp>
        <p:nvSpPr>
          <p:cNvPr id="43" name="TextBox 42">
            <a:extLst>
              <a:ext uri="{FF2B5EF4-FFF2-40B4-BE49-F238E27FC236}">
                <a16:creationId xmlns:a16="http://schemas.microsoft.com/office/drawing/2014/main" id="{97535EC7-A79C-B8DD-9377-D0BA63310370}"/>
              </a:ext>
            </a:extLst>
          </p:cNvPr>
          <p:cNvSpPr txBox="1"/>
          <p:nvPr/>
        </p:nvSpPr>
        <p:spPr>
          <a:xfrm>
            <a:off x="8829323" y="2538562"/>
            <a:ext cx="2753077" cy="646331"/>
          </a:xfrm>
          <a:prstGeom prst="rect">
            <a:avLst/>
          </a:prstGeom>
          <a:noFill/>
        </p:spPr>
        <p:txBody>
          <a:bodyPr wrap="square" rtlCol="0">
            <a:spAutoFit/>
          </a:bodyPr>
          <a:lstStyle/>
          <a:p>
            <a:pPr algn="ctr"/>
            <a:r>
              <a:rPr lang="en-US" dirty="0"/>
              <a:t>Field quality after collaring</a:t>
            </a:r>
            <a:endParaRPr lang="en-GB" dirty="0"/>
          </a:p>
        </p:txBody>
      </p:sp>
      <p:sp>
        <p:nvSpPr>
          <p:cNvPr id="45" name="TextBox 44">
            <a:extLst>
              <a:ext uri="{FF2B5EF4-FFF2-40B4-BE49-F238E27FC236}">
                <a16:creationId xmlns:a16="http://schemas.microsoft.com/office/drawing/2014/main" id="{5935A42C-45CB-989F-2BE4-52BD99772BE4}"/>
              </a:ext>
            </a:extLst>
          </p:cNvPr>
          <p:cNvSpPr txBox="1"/>
          <p:nvPr/>
        </p:nvSpPr>
        <p:spPr>
          <a:xfrm>
            <a:off x="3837927" y="2739670"/>
            <a:ext cx="6096000" cy="369332"/>
          </a:xfrm>
          <a:prstGeom prst="rect">
            <a:avLst/>
          </a:prstGeom>
          <a:noFill/>
        </p:spPr>
        <p:txBody>
          <a:bodyPr wrap="square">
            <a:spAutoFit/>
          </a:bodyPr>
          <a:lstStyle/>
          <a:p>
            <a:r>
              <a:rPr lang="en-US" dirty="0"/>
              <a:t>+</a:t>
            </a:r>
            <a:endParaRPr lang="en-GB" dirty="0"/>
          </a:p>
        </p:txBody>
      </p:sp>
      <p:sp>
        <p:nvSpPr>
          <p:cNvPr id="47" name="TextBox 46">
            <a:extLst>
              <a:ext uri="{FF2B5EF4-FFF2-40B4-BE49-F238E27FC236}">
                <a16:creationId xmlns:a16="http://schemas.microsoft.com/office/drawing/2014/main" id="{F8BC014E-30A5-FF78-CB7C-AE0C0AA11F1E}"/>
              </a:ext>
            </a:extLst>
          </p:cNvPr>
          <p:cNvSpPr txBox="1"/>
          <p:nvPr/>
        </p:nvSpPr>
        <p:spPr>
          <a:xfrm>
            <a:off x="8095393" y="2701937"/>
            <a:ext cx="592895" cy="369332"/>
          </a:xfrm>
          <a:prstGeom prst="rect">
            <a:avLst/>
          </a:prstGeom>
          <a:noFill/>
        </p:spPr>
        <p:txBody>
          <a:bodyPr wrap="square">
            <a:spAutoFit/>
          </a:bodyPr>
          <a:lstStyle/>
          <a:p>
            <a:r>
              <a:rPr lang="en-US" dirty="0"/>
              <a:t>= </a:t>
            </a:r>
            <a:endParaRPr lang="en-GB" dirty="0"/>
          </a:p>
        </p:txBody>
      </p:sp>
    </p:spTree>
    <p:extLst>
      <p:ext uri="{BB962C8B-B14F-4D97-AF65-F5344CB8AC3E}">
        <p14:creationId xmlns:p14="http://schemas.microsoft.com/office/powerpoint/2010/main" val="2665492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1120BF-A1B0-BF0D-9912-1D039811A70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4FC2184-F5EF-0AC7-3C44-C98CA7F2B4E3}"/>
              </a:ext>
            </a:extLst>
          </p:cNvPr>
          <p:cNvSpPr>
            <a:spLocks noGrp="1"/>
          </p:cNvSpPr>
          <p:nvPr>
            <p:ph type="title"/>
          </p:nvPr>
        </p:nvSpPr>
        <p:spPr/>
        <p:txBody>
          <a:bodyPr/>
          <a:lstStyle/>
          <a:p>
            <a:r>
              <a:rPr lang="en-US" dirty="0"/>
              <a:t>Available data from series production</a:t>
            </a:r>
            <a:endParaRPr lang="en-GB" dirty="0"/>
          </a:p>
        </p:txBody>
      </p:sp>
      <p:sp>
        <p:nvSpPr>
          <p:cNvPr id="4" name="Footer Placeholder 3">
            <a:extLst>
              <a:ext uri="{FF2B5EF4-FFF2-40B4-BE49-F238E27FC236}">
                <a16:creationId xmlns:a16="http://schemas.microsoft.com/office/drawing/2014/main" id="{727D259F-CFBD-152E-2718-801CA1C6F582}"/>
              </a:ext>
            </a:extLst>
          </p:cNvPr>
          <p:cNvSpPr>
            <a:spLocks noGrp="1"/>
          </p:cNvSpPr>
          <p:nvPr>
            <p:ph type="ftr" sz="quarter" idx="11"/>
          </p:nvPr>
        </p:nvSpPr>
        <p:spPr>
          <a:xfrm>
            <a:off x="2244964" y="6249989"/>
            <a:ext cx="8836000" cy="441319"/>
          </a:xfrm>
        </p:spPr>
        <p:txBody>
          <a:bodyPr/>
          <a:lstStyle/>
          <a:p>
            <a:r>
              <a:rPr lang="es-ES" dirty="0"/>
              <a:t>Susana Izquierdo Bermudez</a:t>
            </a:r>
            <a:endParaRPr lang="en-GB" dirty="0"/>
          </a:p>
        </p:txBody>
      </p:sp>
      <p:sp>
        <p:nvSpPr>
          <p:cNvPr id="5" name="Slide Number Placeholder 4">
            <a:extLst>
              <a:ext uri="{FF2B5EF4-FFF2-40B4-BE49-F238E27FC236}">
                <a16:creationId xmlns:a16="http://schemas.microsoft.com/office/drawing/2014/main" id="{E4F706F3-CD89-9658-1E73-D755E0822C86}"/>
              </a:ext>
            </a:extLst>
          </p:cNvPr>
          <p:cNvSpPr>
            <a:spLocks noGrp="1"/>
          </p:cNvSpPr>
          <p:nvPr>
            <p:ph type="sldNum" sz="quarter" idx="12"/>
          </p:nvPr>
        </p:nvSpPr>
        <p:spPr/>
        <p:txBody>
          <a:bodyPr/>
          <a:lstStyle/>
          <a:p>
            <a:fld id="{BFDCA1C4-9514-7B4F-976F-D92F7E296653}" type="slidenum">
              <a:rPr lang="fr-FR" smtClean="0"/>
              <a:pPr/>
              <a:t>6</a:t>
            </a:fld>
            <a:endParaRPr lang="fr-FR"/>
          </a:p>
        </p:txBody>
      </p:sp>
      <p:pic>
        <p:nvPicPr>
          <p:cNvPr id="9" name="Immagine 29">
            <a:extLst>
              <a:ext uri="{FF2B5EF4-FFF2-40B4-BE49-F238E27FC236}">
                <a16:creationId xmlns:a16="http://schemas.microsoft.com/office/drawing/2014/main" id="{19FB568E-AC0F-FCA9-DB71-FF9D5120476F}"/>
              </a:ext>
            </a:extLst>
          </p:cNvPr>
          <p:cNvPicPr>
            <a:picLocks noChangeAspect="1"/>
          </p:cNvPicPr>
          <p:nvPr/>
        </p:nvPicPr>
        <p:blipFill>
          <a:blip r:embed="rId2" cstate="print">
            <a:extLst>
              <a:ext uri="{28A0092B-C50C-407E-A947-70E740481C1C}">
                <a14:useLocalDpi xmlns:a14="http://schemas.microsoft.com/office/drawing/2010/main" val="0"/>
              </a:ext>
            </a:extLst>
          </a:blip>
          <a:srcRect t="50821"/>
          <a:stretch/>
        </p:blipFill>
        <p:spPr>
          <a:xfrm flipV="1">
            <a:off x="1035790" y="2315041"/>
            <a:ext cx="2010067" cy="963179"/>
          </a:xfrm>
          <a:prstGeom prst="rect">
            <a:avLst/>
          </a:prstGeom>
          <a:effectLst>
            <a:outerShdw blurRad="254000" dist="127000" dir="2700000" algn="ctr" rotWithShape="0">
              <a:srgbClr val="000000">
                <a:alpha val="40000"/>
              </a:srgbClr>
            </a:outerShdw>
          </a:effectLst>
        </p:spPr>
      </p:pic>
      <p:pic>
        <p:nvPicPr>
          <p:cNvPr id="23" name="Immagine 635523038">
            <a:extLst>
              <a:ext uri="{FF2B5EF4-FFF2-40B4-BE49-F238E27FC236}">
                <a16:creationId xmlns:a16="http://schemas.microsoft.com/office/drawing/2014/main" id="{E133B87A-0764-EF49-2335-BC2F450FA2CF}"/>
              </a:ext>
            </a:extLst>
          </p:cNvPr>
          <p:cNvPicPr>
            <a:picLocks noChangeAspect="1"/>
          </p:cNvPicPr>
          <p:nvPr/>
        </p:nvPicPr>
        <p:blipFill>
          <a:blip r:embed="rId3">
            <a:extLst>
              <a:ext uri="{28A0092B-C50C-407E-A947-70E740481C1C}">
                <a14:useLocalDpi xmlns:a14="http://schemas.microsoft.com/office/drawing/2010/main" val="0"/>
              </a:ext>
            </a:extLst>
          </a:blip>
          <a:srcRect l="22847" t="36687" r="49990" b="36034"/>
          <a:stretch/>
        </p:blipFill>
        <p:spPr>
          <a:xfrm>
            <a:off x="9039704" y="1887663"/>
            <a:ext cx="2236732" cy="2241492"/>
          </a:xfrm>
          <a:prstGeom prst="rect">
            <a:avLst/>
          </a:prstGeom>
        </p:spPr>
      </p:pic>
      <p:grpSp>
        <p:nvGrpSpPr>
          <p:cNvPr id="26" name="Group 25">
            <a:extLst>
              <a:ext uri="{FF2B5EF4-FFF2-40B4-BE49-F238E27FC236}">
                <a16:creationId xmlns:a16="http://schemas.microsoft.com/office/drawing/2014/main" id="{83BB3124-12AB-58D2-EEF4-789F4DE7094E}"/>
              </a:ext>
            </a:extLst>
          </p:cNvPr>
          <p:cNvGrpSpPr/>
          <p:nvPr/>
        </p:nvGrpSpPr>
        <p:grpSpPr>
          <a:xfrm>
            <a:off x="4910542" y="1742497"/>
            <a:ext cx="2216846" cy="2235626"/>
            <a:chOff x="97359" y="1236124"/>
            <a:chExt cx="2216846" cy="2235626"/>
          </a:xfrm>
        </p:grpSpPr>
        <p:pic>
          <p:nvPicPr>
            <p:cNvPr id="27" name="Immagine 29">
              <a:extLst>
                <a:ext uri="{FF2B5EF4-FFF2-40B4-BE49-F238E27FC236}">
                  <a16:creationId xmlns:a16="http://schemas.microsoft.com/office/drawing/2014/main" id="{4B067F0A-F48E-2D57-799C-987D4E1AECD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359" y="1311750"/>
              <a:ext cx="2216846" cy="2160000"/>
            </a:xfrm>
            <a:prstGeom prst="rect">
              <a:avLst/>
            </a:prstGeom>
            <a:effectLst>
              <a:outerShdw blurRad="254000" dist="127000" dir="2700000" algn="ctr" rotWithShape="0">
                <a:srgbClr val="000000">
                  <a:alpha val="40000"/>
                </a:srgbClr>
              </a:outerShdw>
            </a:effectLst>
          </p:spPr>
        </p:pic>
        <p:cxnSp>
          <p:nvCxnSpPr>
            <p:cNvPr id="28" name="Connettore diritto 16">
              <a:extLst>
                <a:ext uri="{FF2B5EF4-FFF2-40B4-BE49-F238E27FC236}">
                  <a16:creationId xmlns:a16="http://schemas.microsoft.com/office/drawing/2014/main" id="{593D814A-29E5-B307-FF08-E12955B0B11F}"/>
                </a:ext>
              </a:extLst>
            </p:cNvPr>
            <p:cNvCxnSpPr>
              <a:cxnSpLocks/>
            </p:cNvCxnSpPr>
            <p:nvPr/>
          </p:nvCxnSpPr>
          <p:spPr>
            <a:xfrm flipH="1">
              <a:off x="2055225" y="2382908"/>
              <a:ext cx="252000" cy="0"/>
            </a:xfrm>
            <a:prstGeom prst="line">
              <a:avLst/>
            </a:prstGeom>
            <a:ln w="38100">
              <a:solidFill>
                <a:srgbClr val="0070C0"/>
              </a:solidFill>
            </a:ln>
          </p:spPr>
          <p:style>
            <a:lnRef idx="1">
              <a:schemeClr val="dk1"/>
            </a:lnRef>
            <a:fillRef idx="0">
              <a:schemeClr val="dk1"/>
            </a:fillRef>
            <a:effectRef idx="0">
              <a:schemeClr val="dk1"/>
            </a:effectRef>
            <a:fontRef idx="minor">
              <a:schemeClr val="tx1"/>
            </a:fontRef>
          </p:style>
        </p:cxnSp>
        <p:grpSp>
          <p:nvGrpSpPr>
            <p:cNvPr id="29" name="Group 28">
              <a:extLst>
                <a:ext uri="{FF2B5EF4-FFF2-40B4-BE49-F238E27FC236}">
                  <a16:creationId xmlns:a16="http://schemas.microsoft.com/office/drawing/2014/main" id="{A63EBC6D-FC36-9A07-70E4-91DF85D8F1B6}"/>
                </a:ext>
              </a:extLst>
            </p:cNvPr>
            <p:cNvGrpSpPr/>
            <p:nvPr/>
          </p:nvGrpSpPr>
          <p:grpSpPr>
            <a:xfrm>
              <a:off x="1171587" y="1236124"/>
              <a:ext cx="216173" cy="324000"/>
              <a:chOff x="1612800" y="1233427"/>
              <a:chExt cx="216173" cy="395244"/>
            </a:xfrm>
          </p:grpSpPr>
          <p:cxnSp>
            <p:nvCxnSpPr>
              <p:cNvPr id="35" name="Connettore diritto 16">
                <a:extLst>
                  <a:ext uri="{FF2B5EF4-FFF2-40B4-BE49-F238E27FC236}">
                    <a16:creationId xmlns:a16="http://schemas.microsoft.com/office/drawing/2014/main" id="{CC964150-3E2C-ECF2-50A2-71B41574D136}"/>
                  </a:ext>
                </a:extLst>
              </p:cNvPr>
              <p:cNvCxnSpPr>
                <a:cxnSpLocks/>
              </p:cNvCxnSpPr>
              <p:nvPr/>
            </p:nvCxnSpPr>
            <p:spPr>
              <a:xfrm rot="-4380000" flipH="1">
                <a:off x="1666973" y="1466671"/>
                <a:ext cx="324000" cy="0"/>
              </a:xfrm>
              <a:prstGeom prst="line">
                <a:avLst/>
              </a:prstGeom>
              <a:ln w="38100">
                <a:solidFill>
                  <a:srgbClr val="0070C0"/>
                </a:solidFill>
              </a:ln>
            </p:spPr>
            <p:style>
              <a:lnRef idx="1">
                <a:schemeClr val="dk1"/>
              </a:lnRef>
              <a:fillRef idx="0">
                <a:schemeClr val="dk1"/>
              </a:fillRef>
              <a:effectRef idx="0">
                <a:schemeClr val="dk1"/>
              </a:effectRef>
              <a:fontRef idx="minor">
                <a:schemeClr val="tx1"/>
              </a:fontRef>
            </p:style>
          </p:cxnSp>
          <p:cxnSp>
            <p:nvCxnSpPr>
              <p:cNvPr id="36" name="Connettore diritto 16">
                <a:extLst>
                  <a:ext uri="{FF2B5EF4-FFF2-40B4-BE49-F238E27FC236}">
                    <a16:creationId xmlns:a16="http://schemas.microsoft.com/office/drawing/2014/main" id="{C15027D4-FF0A-AFE5-1C19-B8E791873CA3}"/>
                  </a:ext>
                </a:extLst>
              </p:cNvPr>
              <p:cNvCxnSpPr>
                <a:cxnSpLocks/>
              </p:cNvCxnSpPr>
              <p:nvPr/>
            </p:nvCxnSpPr>
            <p:spPr>
              <a:xfrm rot="-4380000" flipH="1">
                <a:off x="1623600" y="1454400"/>
                <a:ext cx="324000" cy="0"/>
              </a:xfrm>
              <a:prstGeom prst="line">
                <a:avLst/>
              </a:prstGeom>
              <a:ln w="38100">
                <a:solidFill>
                  <a:srgbClr val="0070C0"/>
                </a:solidFill>
              </a:ln>
            </p:spPr>
            <p:style>
              <a:lnRef idx="1">
                <a:schemeClr val="dk1"/>
              </a:lnRef>
              <a:fillRef idx="0">
                <a:schemeClr val="dk1"/>
              </a:fillRef>
              <a:effectRef idx="0">
                <a:schemeClr val="dk1"/>
              </a:effectRef>
              <a:fontRef idx="minor">
                <a:schemeClr val="tx1"/>
              </a:fontRef>
            </p:style>
          </p:cxnSp>
          <p:cxnSp>
            <p:nvCxnSpPr>
              <p:cNvPr id="37" name="Connettore diritto 16">
                <a:extLst>
                  <a:ext uri="{FF2B5EF4-FFF2-40B4-BE49-F238E27FC236}">
                    <a16:creationId xmlns:a16="http://schemas.microsoft.com/office/drawing/2014/main" id="{5E06580F-0A88-635A-628A-13304119C84E}"/>
                  </a:ext>
                </a:extLst>
              </p:cNvPr>
              <p:cNvCxnSpPr>
                <a:cxnSpLocks/>
              </p:cNvCxnSpPr>
              <p:nvPr/>
            </p:nvCxnSpPr>
            <p:spPr>
              <a:xfrm rot="-4380000" flipH="1">
                <a:off x="1582336" y="1439315"/>
                <a:ext cx="324000" cy="0"/>
              </a:xfrm>
              <a:prstGeom prst="line">
                <a:avLst/>
              </a:prstGeom>
              <a:ln w="38100">
                <a:solidFill>
                  <a:srgbClr val="0070C0"/>
                </a:solidFill>
              </a:ln>
            </p:spPr>
            <p:style>
              <a:lnRef idx="1">
                <a:schemeClr val="dk1"/>
              </a:lnRef>
              <a:fillRef idx="0">
                <a:schemeClr val="dk1"/>
              </a:fillRef>
              <a:effectRef idx="0">
                <a:schemeClr val="dk1"/>
              </a:effectRef>
              <a:fontRef idx="minor">
                <a:schemeClr val="tx1"/>
              </a:fontRef>
            </p:style>
          </p:cxnSp>
          <p:cxnSp>
            <p:nvCxnSpPr>
              <p:cNvPr id="38" name="Connettore diritto 16">
                <a:extLst>
                  <a:ext uri="{FF2B5EF4-FFF2-40B4-BE49-F238E27FC236}">
                    <a16:creationId xmlns:a16="http://schemas.microsoft.com/office/drawing/2014/main" id="{41D9B31B-972A-CD67-AEED-2008DBECCE8D}"/>
                  </a:ext>
                </a:extLst>
              </p:cNvPr>
              <p:cNvCxnSpPr>
                <a:cxnSpLocks/>
              </p:cNvCxnSpPr>
              <p:nvPr/>
            </p:nvCxnSpPr>
            <p:spPr>
              <a:xfrm rot="-4380000" flipH="1">
                <a:off x="1537200" y="1425600"/>
                <a:ext cx="324000" cy="0"/>
              </a:xfrm>
              <a:prstGeom prst="line">
                <a:avLst/>
              </a:prstGeom>
              <a:ln w="38100">
                <a:solidFill>
                  <a:srgbClr val="FFC000"/>
                </a:solidFill>
              </a:ln>
            </p:spPr>
            <p:style>
              <a:lnRef idx="1">
                <a:schemeClr val="dk1"/>
              </a:lnRef>
              <a:fillRef idx="0">
                <a:schemeClr val="dk1"/>
              </a:fillRef>
              <a:effectRef idx="0">
                <a:schemeClr val="dk1"/>
              </a:effectRef>
              <a:fontRef idx="minor">
                <a:schemeClr val="tx1"/>
              </a:fontRef>
            </p:style>
          </p:cxnSp>
          <p:cxnSp>
            <p:nvCxnSpPr>
              <p:cNvPr id="39" name="Connettore diritto 16">
                <a:extLst>
                  <a:ext uri="{FF2B5EF4-FFF2-40B4-BE49-F238E27FC236}">
                    <a16:creationId xmlns:a16="http://schemas.microsoft.com/office/drawing/2014/main" id="{C78D368D-E1F3-3FB2-79AA-37078276B0AE}"/>
                  </a:ext>
                </a:extLst>
              </p:cNvPr>
              <p:cNvCxnSpPr>
                <a:cxnSpLocks/>
              </p:cNvCxnSpPr>
              <p:nvPr/>
            </p:nvCxnSpPr>
            <p:spPr>
              <a:xfrm rot="-4380000" flipH="1">
                <a:off x="1494000" y="1410514"/>
                <a:ext cx="324000" cy="0"/>
              </a:xfrm>
              <a:prstGeom prst="line">
                <a:avLst/>
              </a:prstGeom>
              <a:ln w="38100">
                <a:solidFill>
                  <a:srgbClr val="FFC000"/>
                </a:solidFill>
              </a:ln>
            </p:spPr>
            <p:style>
              <a:lnRef idx="1">
                <a:schemeClr val="dk1"/>
              </a:lnRef>
              <a:fillRef idx="0">
                <a:schemeClr val="dk1"/>
              </a:fillRef>
              <a:effectRef idx="0">
                <a:schemeClr val="dk1"/>
              </a:effectRef>
              <a:fontRef idx="minor">
                <a:schemeClr val="tx1"/>
              </a:fontRef>
            </p:style>
          </p:cxnSp>
          <p:cxnSp>
            <p:nvCxnSpPr>
              <p:cNvPr id="40" name="Connettore diritto 16">
                <a:extLst>
                  <a:ext uri="{FF2B5EF4-FFF2-40B4-BE49-F238E27FC236}">
                    <a16:creationId xmlns:a16="http://schemas.microsoft.com/office/drawing/2014/main" id="{E755CC0B-D0F2-EA0A-7EC7-6A627061885A}"/>
                  </a:ext>
                </a:extLst>
              </p:cNvPr>
              <p:cNvCxnSpPr>
                <a:cxnSpLocks/>
              </p:cNvCxnSpPr>
              <p:nvPr/>
            </p:nvCxnSpPr>
            <p:spPr>
              <a:xfrm rot="-4380000" flipH="1">
                <a:off x="1450800" y="1395427"/>
                <a:ext cx="324000" cy="0"/>
              </a:xfrm>
              <a:prstGeom prst="line">
                <a:avLst/>
              </a:prstGeom>
              <a:ln w="38100">
                <a:solidFill>
                  <a:srgbClr val="92D050"/>
                </a:solidFill>
              </a:ln>
            </p:spPr>
            <p:style>
              <a:lnRef idx="1">
                <a:schemeClr val="dk1"/>
              </a:lnRef>
              <a:fillRef idx="0">
                <a:schemeClr val="dk1"/>
              </a:fillRef>
              <a:effectRef idx="0">
                <a:schemeClr val="dk1"/>
              </a:effectRef>
              <a:fontRef idx="minor">
                <a:schemeClr val="tx1"/>
              </a:fontRef>
            </p:style>
          </p:cxnSp>
        </p:grpSp>
        <p:cxnSp>
          <p:nvCxnSpPr>
            <p:cNvPr id="30" name="Connettore 2 23">
              <a:extLst>
                <a:ext uri="{FF2B5EF4-FFF2-40B4-BE49-F238E27FC236}">
                  <a16:creationId xmlns:a16="http://schemas.microsoft.com/office/drawing/2014/main" id="{5145F305-6BC5-AD76-576F-70C2D0F18387}"/>
                </a:ext>
              </a:extLst>
            </p:cNvPr>
            <p:cNvCxnSpPr>
              <a:cxnSpLocks/>
            </p:cNvCxnSpPr>
            <p:nvPr/>
          </p:nvCxnSpPr>
          <p:spPr>
            <a:xfrm flipV="1">
              <a:off x="1259575" y="1548289"/>
              <a:ext cx="0" cy="432000"/>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cxnSp>
          <p:nvCxnSpPr>
            <p:cNvPr id="31" name="Connettore 2 34">
              <a:extLst>
                <a:ext uri="{FF2B5EF4-FFF2-40B4-BE49-F238E27FC236}">
                  <a16:creationId xmlns:a16="http://schemas.microsoft.com/office/drawing/2014/main" id="{DD2E0762-4044-7A1F-C4CB-9E366FE6C5E1}"/>
                </a:ext>
              </a:extLst>
            </p:cNvPr>
            <p:cNvCxnSpPr>
              <a:cxnSpLocks/>
            </p:cNvCxnSpPr>
            <p:nvPr/>
          </p:nvCxnSpPr>
          <p:spPr>
            <a:xfrm flipV="1">
              <a:off x="1571396" y="2389888"/>
              <a:ext cx="432000" cy="471"/>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B066ADBE-ECAA-2F32-97DA-39B46D634FB5}"/>
                    </a:ext>
                  </a:extLst>
                </p:cNvPr>
                <p:cNvSpPr txBox="1"/>
                <p:nvPr/>
              </p:nvSpPr>
              <p:spPr>
                <a:xfrm>
                  <a:off x="1102109" y="2133531"/>
                  <a:ext cx="374526" cy="1538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14:m>
                    <m:oMathPara xmlns:m="http://schemas.openxmlformats.org/officeDocument/2006/math">
                      <m:oMathParaPr>
                        <m:jc m:val="centerGroup"/>
                      </m:oMathParaPr>
                      <m:oMath xmlns:m="http://schemas.openxmlformats.org/officeDocument/2006/math">
                        <m:r>
                          <a:rPr kumimoji="0" lang="en-US" sz="1000" b="0" i="1" u="none" strike="noStrike" cap="none" spc="0" normalizeH="0" baseline="0" smtClean="0">
                            <a:ln>
                              <a:noFill/>
                            </a:ln>
                            <a:solidFill>
                              <a:srgbClr val="000000"/>
                            </a:solidFill>
                            <a:effectLst/>
                            <a:uFillTx/>
                            <a:latin typeface="Cambria Math" panose="02040503050406030204" pitchFamily="18" charset="0"/>
                            <a:ea typeface="Cambria Math" panose="02040503050406030204" pitchFamily="18" charset="0"/>
                            <a:sym typeface="Arial"/>
                          </a:rPr>
                          <m:t>𝑠h𝑖𝑚𝑠</m:t>
                        </m:r>
                      </m:oMath>
                    </m:oMathPara>
                  </a14:m>
                  <a:endParaRPr kumimoji="0" lang="it-IT" sz="1000" b="0" i="0" u="none" strike="noStrike" cap="none" spc="0" normalizeH="0" baseline="0" dirty="0">
                    <a:ln>
                      <a:noFill/>
                    </a:ln>
                    <a:solidFill>
                      <a:srgbClr val="000000"/>
                    </a:solidFill>
                    <a:effectLst/>
                    <a:uFillTx/>
                    <a:ea typeface="Cambria Math" panose="02040503050406030204" pitchFamily="18" charset="0"/>
                    <a:sym typeface="Arial"/>
                  </a:endParaRPr>
                </a:p>
              </p:txBody>
            </p:sp>
          </mc:Choice>
          <mc:Fallback xmlns="">
            <p:sp>
              <p:nvSpPr>
                <p:cNvPr id="33" name="TextBox 32">
                  <a:extLst>
                    <a:ext uri="{FF2B5EF4-FFF2-40B4-BE49-F238E27FC236}">
                      <a16:creationId xmlns:a16="http://schemas.microsoft.com/office/drawing/2014/main" id="{B066ADBE-ECAA-2F32-97DA-39B46D634FB5}"/>
                    </a:ext>
                  </a:extLst>
                </p:cNvPr>
                <p:cNvSpPr txBox="1">
                  <a:spLocks noRot="1" noChangeAspect="1" noMove="1" noResize="1" noEditPoints="1" noAdjustHandles="1" noChangeArrowheads="1" noChangeShapeType="1" noTextEdit="1"/>
                </p:cNvSpPr>
                <p:nvPr/>
              </p:nvSpPr>
              <p:spPr>
                <a:xfrm>
                  <a:off x="1102109" y="2133531"/>
                  <a:ext cx="374526" cy="153888"/>
                </a:xfrm>
                <a:prstGeom prst="rect">
                  <a:avLst/>
                </a:prstGeom>
                <a:blipFill>
                  <a:blip r:embed="rId4"/>
                  <a:stretch>
                    <a:fillRect l="-8065" r="-8065" b="-12000"/>
                  </a:stretch>
                </a:blipFill>
                <a:ln w="12700" cap="flat">
                  <a:noFill/>
                  <a:miter lim="400000"/>
                </a:ln>
                <a:effectLst/>
              </p:spPr>
              <p:txBody>
                <a:bodyPr/>
                <a:lstStyle/>
                <a:p>
                  <a:r>
                    <a:rPr lang="en-GB">
                      <a:noFill/>
                    </a:rPr>
                    <a:t> </a:t>
                  </a:r>
                </a:p>
              </p:txBody>
            </p:sp>
          </mc:Fallback>
        </mc:AlternateContent>
      </p:grpSp>
      <p:sp>
        <p:nvSpPr>
          <p:cNvPr id="41" name="TextBox 40">
            <a:extLst>
              <a:ext uri="{FF2B5EF4-FFF2-40B4-BE49-F238E27FC236}">
                <a16:creationId xmlns:a16="http://schemas.microsoft.com/office/drawing/2014/main" id="{83BF5557-F074-92BD-D9C7-3E9B4A46D875}"/>
              </a:ext>
            </a:extLst>
          </p:cNvPr>
          <p:cNvSpPr txBox="1"/>
          <p:nvPr/>
        </p:nvSpPr>
        <p:spPr>
          <a:xfrm>
            <a:off x="915564" y="1321060"/>
            <a:ext cx="2250518" cy="646331"/>
          </a:xfrm>
          <a:prstGeom prst="rect">
            <a:avLst/>
          </a:prstGeom>
          <a:noFill/>
        </p:spPr>
        <p:txBody>
          <a:bodyPr wrap="square" rtlCol="0">
            <a:spAutoFit/>
          </a:bodyPr>
          <a:lstStyle/>
          <a:p>
            <a:pPr algn="ctr"/>
            <a:r>
              <a:rPr lang="en-US" dirty="0"/>
              <a:t>Coil geometry measurements</a:t>
            </a:r>
            <a:endParaRPr lang="en-GB" dirty="0"/>
          </a:p>
        </p:txBody>
      </p:sp>
      <p:sp>
        <p:nvSpPr>
          <p:cNvPr id="42" name="TextBox 41">
            <a:extLst>
              <a:ext uri="{FF2B5EF4-FFF2-40B4-BE49-F238E27FC236}">
                <a16:creationId xmlns:a16="http://schemas.microsoft.com/office/drawing/2014/main" id="{2BE82ADB-306A-7613-235E-2CEBA22F0098}"/>
              </a:ext>
            </a:extLst>
          </p:cNvPr>
          <p:cNvSpPr txBox="1"/>
          <p:nvPr/>
        </p:nvSpPr>
        <p:spPr>
          <a:xfrm>
            <a:off x="5029874" y="1136394"/>
            <a:ext cx="2250518" cy="369332"/>
          </a:xfrm>
          <a:prstGeom prst="rect">
            <a:avLst/>
          </a:prstGeom>
          <a:noFill/>
        </p:spPr>
        <p:txBody>
          <a:bodyPr wrap="square" rtlCol="0">
            <a:spAutoFit/>
          </a:bodyPr>
          <a:lstStyle/>
          <a:p>
            <a:pPr algn="ctr"/>
            <a:r>
              <a:rPr lang="en-US" dirty="0"/>
              <a:t>shimming layout</a:t>
            </a:r>
            <a:endParaRPr lang="en-GB" dirty="0"/>
          </a:p>
        </p:txBody>
      </p:sp>
      <p:sp>
        <p:nvSpPr>
          <p:cNvPr id="43" name="TextBox 42">
            <a:extLst>
              <a:ext uri="{FF2B5EF4-FFF2-40B4-BE49-F238E27FC236}">
                <a16:creationId xmlns:a16="http://schemas.microsoft.com/office/drawing/2014/main" id="{D1570391-358F-7AEC-630E-B3EBFAF77993}"/>
              </a:ext>
            </a:extLst>
          </p:cNvPr>
          <p:cNvSpPr txBox="1"/>
          <p:nvPr/>
        </p:nvSpPr>
        <p:spPr>
          <a:xfrm>
            <a:off x="8688288" y="1035896"/>
            <a:ext cx="2753077" cy="646331"/>
          </a:xfrm>
          <a:prstGeom prst="rect">
            <a:avLst/>
          </a:prstGeom>
          <a:noFill/>
        </p:spPr>
        <p:txBody>
          <a:bodyPr wrap="square" rtlCol="0">
            <a:spAutoFit/>
          </a:bodyPr>
          <a:lstStyle/>
          <a:p>
            <a:pPr algn="ctr"/>
            <a:r>
              <a:rPr lang="en-US" dirty="0"/>
              <a:t>Field quality after collaring</a:t>
            </a:r>
            <a:endParaRPr lang="en-GB" dirty="0"/>
          </a:p>
        </p:txBody>
      </p:sp>
      <p:sp>
        <p:nvSpPr>
          <p:cNvPr id="45" name="TextBox 44">
            <a:extLst>
              <a:ext uri="{FF2B5EF4-FFF2-40B4-BE49-F238E27FC236}">
                <a16:creationId xmlns:a16="http://schemas.microsoft.com/office/drawing/2014/main" id="{DBD5CB5F-E1AE-9219-A238-0B1186E9DB8D}"/>
              </a:ext>
            </a:extLst>
          </p:cNvPr>
          <p:cNvSpPr txBox="1"/>
          <p:nvPr/>
        </p:nvSpPr>
        <p:spPr>
          <a:xfrm>
            <a:off x="3837927" y="2739670"/>
            <a:ext cx="6096000" cy="369332"/>
          </a:xfrm>
          <a:prstGeom prst="rect">
            <a:avLst/>
          </a:prstGeom>
          <a:noFill/>
        </p:spPr>
        <p:txBody>
          <a:bodyPr wrap="square">
            <a:spAutoFit/>
          </a:bodyPr>
          <a:lstStyle/>
          <a:p>
            <a:r>
              <a:rPr lang="en-US" dirty="0"/>
              <a:t>+</a:t>
            </a:r>
            <a:endParaRPr lang="en-GB" dirty="0"/>
          </a:p>
        </p:txBody>
      </p:sp>
      <p:sp>
        <p:nvSpPr>
          <p:cNvPr id="47" name="TextBox 46">
            <a:extLst>
              <a:ext uri="{FF2B5EF4-FFF2-40B4-BE49-F238E27FC236}">
                <a16:creationId xmlns:a16="http://schemas.microsoft.com/office/drawing/2014/main" id="{6BA4EF69-7348-1B49-0EA7-FEA8E0B4AC5C}"/>
              </a:ext>
            </a:extLst>
          </p:cNvPr>
          <p:cNvSpPr txBox="1"/>
          <p:nvPr/>
        </p:nvSpPr>
        <p:spPr>
          <a:xfrm>
            <a:off x="8095393" y="2658544"/>
            <a:ext cx="6096000" cy="369332"/>
          </a:xfrm>
          <a:prstGeom prst="rect">
            <a:avLst/>
          </a:prstGeom>
          <a:noFill/>
        </p:spPr>
        <p:txBody>
          <a:bodyPr wrap="square">
            <a:spAutoFit/>
          </a:bodyPr>
          <a:lstStyle/>
          <a:p>
            <a:r>
              <a:rPr lang="en-US" dirty="0"/>
              <a:t>= </a:t>
            </a:r>
            <a:endParaRPr lang="en-GB" dirty="0"/>
          </a:p>
        </p:txBody>
      </p:sp>
      <p:sp>
        <p:nvSpPr>
          <p:cNvPr id="7" name="TextBox 6">
            <a:extLst>
              <a:ext uri="{FF2B5EF4-FFF2-40B4-BE49-F238E27FC236}">
                <a16:creationId xmlns:a16="http://schemas.microsoft.com/office/drawing/2014/main" id="{A1980E42-A228-4E73-FA05-BDE39A2B5029}"/>
              </a:ext>
            </a:extLst>
          </p:cNvPr>
          <p:cNvSpPr txBox="1"/>
          <p:nvPr/>
        </p:nvSpPr>
        <p:spPr>
          <a:xfrm>
            <a:off x="316789" y="4209283"/>
            <a:ext cx="3402947" cy="923330"/>
          </a:xfrm>
          <a:prstGeom prst="rect">
            <a:avLst/>
          </a:prstGeom>
          <a:noFill/>
        </p:spPr>
        <p:txBody>
          <a:bodyPr wrap="square">
            <a:spAutoFit/>
          </a:bodyPr>
          <a:lstStyle/>
          <a:p>
            <a:pPr algn="ctr"/>
            <a:r>
              <a:rPr lang="en-US" dirty="0"/>
              <a:t>All coils (24 manufactured), </a:t>
            </a:r>
          </a:p>
          <a:p>
            <a:pPr algn="ctr"/>
            <a:r>
              <a:rPr lang="en-US" dirty="0"/>
              <a:t>all geometrical measurements available</a:t>
            </a:r>
            <a:endParaRPr lang="en-GB" dirty="0"/>
          </a:p>
        </p:txBody>
      </p:sp>
      <p:sp>
        <p:nvSpPr>
          <p:cNvPr id="11" name="TextBox 10">
            <a:extLst>
              <a:ext uri="{FF2B5EF4-FFF2-40B4-BE49-F238E27FC236}">
                <a16:creationId xmlns:a16="http://schemas.microsoft.com/office/drawing/2014/main" id="{75BE6653-2596-2647-41F7-F8129AD2AC4D}"/>
              </a:ext>
            </a:extLst>
          </p:cNvPr>
          <p:cNvSpPr txBox="1"/>
          <p:nvPr/>
        </p:nvSpPr>
        <p:spPr>
          <a:xfrm>
            <a:off x="4188943" y="4299591"/>
            <a:ext cx="3600400" cy="1200329"/>
          </a:xfrm>
          <a:prstGeom prst="rect">
            <a:avLst/>
          </a:prstGeom>
          <a:noFill/>
        </p:spPr>
        <p:txBody>
          <a:bodyPr wrap="square">
            <a:spAutoFit/>
          </a:bodyPr>
          <a:lstStyle/>
          <a:p>
            <a:pPr algn="ctr"/>
            <a:r>
              <a:rPr lang="en-US" dirty="0"/>
              <a:t>Defined for all apertures (12)</a:t>
            </a:r>
            <a:br>
              <a:rPr lang="en-GB" b="0" u="none" strike="noStrike" dirty="0">
                <a:solidFill>
                  <a:srgbClr val="0645AD"/>
                </a:solidFill>
                <a:effectLst/>
                <a:latin typeface="Helvetica Neue"/>
                <a:hlinkClick r:id="rId5"/>
              </a:rPr>
            </a:br>
            <a:r>
              <a:rPr lang="en-GB" b="0" u="none" strike="noStrike" dirty="0">
                <a:solidFill>
                  <a:srgbClr val="0645AD"/>
                </a:solidFill>
                <a:effectLst/>
                <a:latin typeface="Helvetica Neue"/>
                <a:hlinkClick r:id="rId5"/>
              </a:rPr>
              <a:t>EDMS 3194189</a:t>
            </a:r>
            <a:endParaRPr lang="en-GB" b="0" dirty="0">
              <a:solidFill>
                <a:srgbClr val="000000"/>
              </a:solidFill>
              <a:effectLst/>
              <a:latin typeface="Helvetica Neue"/>
            </a:endParaRPr>
          </a:p>
          <a:p>
            <a:pPr>
              <a:buNone/>
            </a:pPr>
            <a:br>
              <a:rPr lang="en-GB" b="0" dirty="0">
                <a:solidFill>
                  <a:srgbClr val="000000"/>
                </a:solidFill>
                <a:effectLst/>
                <a:latin typeface="Helvetica Neue"/>
              </a:rPr>
            </a:br>
            <a:endParaRPr lang="en-GB" dirty="0"/>
          </a:p>
        </p:txBody>
      </p:sp>
      <p:sp>
        <p:nvSpPr>
          <p:cNvPr id="12" name="TextBox 11">
            <a:extLst>
              <a:ext uri="{FF2B5EF4-FFF2-40B4-BE49-F238E27FC236}">
                <a16:creationId xmlns:a16="http://schemas.microsoft.com/office/drawing/2014/main" id="{20B5F553-791B-1EFD-4456-855BC01D8C8B}"/>
              </a:ext>
            </a:extLst>
          </p:cNvPr>
          <p:cNvSpPr txBox="1"/>
          <p:nvPr/>
        </p:nvSpPr>
        <p:spPr>
          <a:xfrm>
            <a:off x="8274811" y="4200154"/>
            <a:ext cx="3600400" cy="1200329"/>
          </a:xfrm>
          <a:prstGeom prst="rect">
            <a:avLst/>
          </a:prstGeom>
          <a:noFill/>
        </p:spPr>
        <p:txBody>
          <a:bodyPr wrap="square">
            <a:spAutoFit/>
          </a:bodyPr>
          <a:lstStyle/>
          <a:p>
            <a:pPr algn="ctr"/>
            <a:r>
              <a:rPr lang="en-US" dirty="0"/>
              <a:t>9* out of 12 collared coils have been assembled </a:t>
            </a:r>
            <a:endParaRPr lang="en-GB" b="0" dirty="0">
              <a:solidFill>
                <a:srgbClr val="000000"/>
              </a:solidFill>
              <a:effectLst/>
              <a:latin typeface="Helvetica Neue"/>
            </a:endParaRPr>
          </a:p>
          <a:p>
            <a:pPr>
              <a:buNone/>
            </a:pPr>
            <a:br>
              <a:rPr lang="en-GB" b="0" dirty="0">
                <a:solidFill>
                  <a:srgbClr val="000000"/>
                </a:solidFill>
                <a:effectLst/>
                <a:latin typeface="Helvetica Neue"/>
              </a:rPr>
            </a:br>
            <a:endParaRPr lang="en-GB" dirty="0"/>
          </a:p>
        </p:txBody>
      </p:sp>
      <p:sp>
        <p:nvSpPr>
          <p:cNvPr id="14" name="TextBox 13">
            <a:extLst>
              <a:ext uri="{FF2B5EF4-FFF2-40B4-BE49-F238E27FC236}">
                <a16:creationId xmlns:a16="http://schemas.microsoft.com/office/drawing/2014/main" id="{FFDA6C30-1C04-462C-6463-4D8CC39D9417}"/>
              </a:ext>
            </a:extLst>
          </p:cNvPr>
          <p:cNvSpPr txBox="1"/>
          <p:nvPr/>
        </p:nvSpPr>
        <p:spPr>
          <a:xfrm>
            <a:off x="8411031" y="5672255"/>
            <a:ext cx="3307589" cy="430887"/>
          </a:xfrm>
          <a:prstGeom prst="rect">
            <a:avLst/>
          </a:prstGeom>
          <a:noFill/>
        </p:spPr>
        <p:txBody>
          <a:bodyPr wrap="square">
            <a:spAutoFit/>
          </a:bodyPr>
          <a:lstStyle/>
          <a:p>
            <a:r>
              <a:rPr lang="en-US" sz="1100" dirty="0"/>
              <a:t>*1 to 2 apertures to be disassembled after magnet completion due to an NCR</a:t>
            </a:r>
            <a:endParaRPr lang="en-GB" sz="1100" dirty="0"/>
          </a:p>
        </p:txBody>
      </p:sp>
    </p:spTree>
    <p:extLst>
      <p:ext uri="{BB962C8B-B14F-4D97-AF65-F5344CB8AC3E}">
        <p14:creationId xmlns:p14="http://schemas.microsoft.com/office/powerpoint/2010/main" val="3316562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5D3D57-B2FE-5B04-0A06-DD9719AFB2F2}"/>
              </a:ext>
            </a:extLst>
          </p:cNvPr>
          <p:cNvSpPr>
            <a:spLocks noGrp="1"/>
          </p:cNvSpPr>
          <p:nvPr>
            <p:ph type="title"/>
          </p:nvPr>
        </p:nvSpPr>
        <p:spPr/>
        <p:txBody>
          <a:bodyPr/>
          <a:lstStyle/>
          <a:p>
            <a:r>
              <a:rPr lang="en-US" dirty="0"/>
              <a:t>Data overview</a:t>
            </a:r>
            <a:endParaRPr lang="en-GB" dirty="0"/>
          </a:p>
        </p:txBody>
      </p:sp>
      <p:graphicFrame>
        <p:nvGraphicFramePr>
          <p:cNvPr id="6" name="Content Placeholder 5">
            <a:extLst>
              <a:ext uri="{FF2B5EF4-FFF2-40B4-BE49-F238E27FC236}">
                <a16:creationId xmlns:a16="http://schemas.microsoft.com/office/drawing/2014/main" id="{0A8AC55D-8BCD-C2CE-51EE-534AD17EBB0D}"/>
              </a:ext>
            </a:extLst>
          </p:cNvPr>
          <p:cNvGraphicFramePr>
            <a:graphicFrameLocks noGrp="1"/>
          </p:cNvGraphicFramePr>
          <p:nvPr>
            <p:ph idx="1"/>
            <p:extLst>
              <p:ext uri="{D42A27DB-BD31-4B8C-83A1-F6EECF244321}">
                <p14:modId xmlns:p14="http://schemas.microsoft.com/office/powerpoint/2010/main" val="696960238"/>
              </p:ext>
            </p:extLst>
          </p:nvPr>
        </p:nvGraphicFramePr>
        <p:xfrm>
          <a:off x="1889538" y="1018924"/>
          <a:ext cx="8418575" cy="4775200"/>
        </p:xfrm>
        <a:graphic>
          <a:graphicData uri="http://schemas.openxmlformats.org/drawingml/2006/table">
            <a:tbl>
              <a:tblPr firstRow="1" bandRow="1">
                <a:tableStyleId>{5940675A-B579-460E-94D1-54222C63F5DA}</a:tableStyleId>
              </a:tblPr>
              <a:tblGrid>
                <a:gridCol w="1046480">
                  <a:extLst>
                    <a:ext uri="{9D8B030D-6E8A-4147-A177-3AD203B41FA5}">
                      <a16:colId xmlns:a16="http://schemas.microsoft.com/office/drawing/2014/main" val="417945883"/>
                    </a:ext>
                  </a:extLst>
                </a:gridCol>
                <a:gridCol w="1760008">
                  <a:extLst>
                    <a:ext uri="{9D8B030D-6E8A-4147-A177-3AD203B41FA5}">
                      <a16:colId xmlns:a16="http://schemas.microsoft.com/office/drawing/2014/main" val="369929341"/>
                    </a:ext>
                  </a:extLst>
                </a:gridCol>
                <a:gridCol w="2092071">
                  <a:extLst>
                    <a:ext uri="{9D8B030D-6E8A-4147-A177-3AD203B41FA5}">
                      <a16:colId xmlns:a16="http://schemas.microsoft.com/office/drawing/2014/main" val="3437527648"/>
                    </a:ext>
                  </a:extLst>
                </a:gridCol>
                <a:gridCol w="3520016">
                  <a:extLst>
                    <a:ext uri="{9D8B030D-6E8A-4147-A177-3AD203B41FA5}">
                      <a16:colId xmlns:a16="http://schemas.microsoft.com/office/drawing/2014/main" val="3336148810"/>
                    </a:ext>
                  </a:extLst>
                </a:gridCol>
              </a:tblGrid>
              <a:tr h="370840">
                <a:tc>
                  <a:txBody>
                    <a:bodyPr/>
                    <a:lstStyle/>
                    <a:p>
                      <a:pPr algn="ctr"/>
                      <a:endParaRPr lang="en-GB" dirty="0"/>
                    </a:p>
                  </a:txBody>
                  <a:tcPr anchor="ctr"/>
                </a:tc>
                <a:tc>
                  <a:txBody>
                    <a:bodyPr/>
                    <a:lstStyle/>
                    <a:p>
                      <a:pPr algn="ctr"/>
                      <a:r>
                        <a:rPr lang="en-US" dirty="0"/>
                        <a:t>After collaring</a:t>
                      </a:r>
                      <a:endParaRPr lang="en-GB" dirty="0"/>
                    </a:p>
                  </a:txBody>
                  <a:tcPr anchor="ctr"/>
                </a:tc>
                <a:tc>
                  <a:txBody>
                    <a:bodyPr/>
                    <a:lstStyle/>
                    <a:p>
                      <a:pPr algn="ctr"/>
                      <a:r>
                        <a:rPr lang="en-US" dirty="0"/>
                        <a:t>Warm after yoking</a:t>
                      </a:r>
                      <a:endParaRPr lang="en-GB" dirty="0"/>
                    </a:p>
                  </a:txBody>
                  <a:tcPr anchor="ctr"/>
                </a:tc>
                <a:tc>
                  <a:txBody>
                    <a:bodyPr/>
                    <a:lstStyle/>
                    <a:p>
                      <a:pPr algn="ctr"/>
                      <a:r>
                        <a:rPr lang="en-US" dirty="0"/>
                        <a:t>Cold at I</a:t>
                      </a:r>
                      <a:r>
                        <a:rPr lang="en-US" baseline="-25000" dirty="0"/>
                        <a:t>nom</a:t>
                      </a:r>
                      <a:endParaRPr lang="en-GB" baseline="-25000" dirty="0"/>
                    </a:p>
                  </a:txBody>
                  <a:tcPr anchor="ctr"/>
                </a:tc>
                <a:extLst>
                  <a:ext uri="{0D108BD9-81ED-4DB2-BD59-A6C34878D82A}">
                    <a16:rowId xmlns:a16="http://schemas.microsoft.com/office/drawing/2014/main" val="2414406328"/>
                  </a:ext>
                </a:extLst>
              </a:tr>
              <a:tr h="370840">
                <a:tc rowSpan="2">
                  <a:txBody>
                    <a:bodyPr/>
                    <a:lstStyle/>
                    <a:p>
                      <a:pPr algn="ctr"/>
                      <a:r>
                        <a:rPr lang="en-US" dirty="0"/>
                        <a:t>MBRD1</a:t>
                      </a:r>
                      <a:endParaRPr lang="en-GB" dirty="0"/>
                    </a:p>
                  </a:txBody>
                  <a:tcPr anchor="ctr"/>
                </a:tc>
                <a:tc>
                  <a:txBody>
                    <a:bodyPr/>
                    <a:lstStyle/>
                    <a:p>
                      <a:pPr algn="ctr"/>
                      <a:endParaRPr lang="en-GB" dirty="0"/>
                    </a:p>
                  </a:txBody>
                  <a:tcPr anchor="ctr">
                    <a:solidFill>
                      <a:srgbClr val="00B050"/>
                    </a:solidFill>
                  </a:tcPr>
                </a:tc>
                <a:tc rowSpan="2">
                  <a:txBody>
                    <a:bodyPr/>
                    <a:lstStyle/>
                    <a:p>
                      <a:pPr algn="ctr"/>
                      <a:endParaRPr lang="en-GB" dirty="0"/>
                    </a:p>
                  </a:txBody>
                  <a:tcPr anchor="ctr">
                    <a:solidFill>
                      <a:srgbClr val="00B050"/>
                    </a:solidFill>
                  </a:tcPr>
                </a:tc>
                <a:tc rowSpan="2">
                  <a:txBody>
                    <a:bodyPr/>
                    <a:lstStyle/>
                    <a:p>
                      <a:pPr algn="ctr"/>
                      <a:r>
                        <a:rPr lang="en-US" dirty="0"/>
                        <a:t>09/2025</a:t>
                      </a:r>
                      <a:endParaRPr lang="en-GB" dirty="0"/>
                    </a:p>
                  </a:txBody>
                  <a:tcPr anchor="ctr"/>
                </a:tc>
                <a:extLst>
                  <a:ext uri="{0D108BD9-81ED-4DB2-BD59-A6C34878D82A}">
                    <a16:rowId xmlns:a16="http://schemas.microsoft.com/office/drawing/2014/main" val="789260574"/>
                  </a:ext>
                </a:extLst>
              </a:tr>
              <a:tr h="370840">
                <a:tc vMerge="1">
                  <a:txBody>
                    <a:bodyPr/>
                    <a:lstStyle/>
                    <a:p>
                      <a:endParaRPr lang="en-GB" dirty="0"/>
                    </a:p>
                  </a:txBody>
                  <a:tcPr/>
                </a:tc>
                <a:tc>
                  <a:txBody>
                    <a:bodyPr/>
                    <a:lstStyle/>
                    <a:p>
                      <a:pPr algn="ctr"/>
                      <a:endParaRPr lang="en-GB" dirty="0"/>
                    </a:p>
                  </a:txBody>
                  <a:tcPr anchor="ctr">
                    <a:solidFill>
                      <a:srgbClr val="00B050"/>
                    </a:solidFill>
                  </a:tcPr>
                </a:tc>
                <a:tc vMerge="1">
                  <a:txBody>
                    <a:bodyPr/>
                    <a:lstStyle/>
                    <a:p>
                      <a:endParaRPr lang="en-GB" dirty="0"/>
                    </a:p>
                  </a:txBody>
                  <a:tcPr/>
                </a:tc>
                <a:tc vMerge="1">
                  <a:txBody>
                    <a:bodyPr/>
                    <a:lstStyle/>
                    <a:p>
                      <a:endParaRPr lang="en-GB" dirty="0"/>
                    </a:p>
                  </a:txBody>
                  <a:tcPr/>
                </a:tc>
                <a:extLst>
                  <a:ext uri="{0D108BD9-81ED-4DB2-BD59-A6C34878D82A}">
                    <a16:rowId xmlns:a16="http://schemas.microsoft.com/office/drawing/2014/main" val="467362795"/>
                  </a:ext>
                </a:extLst>
              </a:tr>
              <a:tr h="370840">
                <a:tc rowSpan="2">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t>MBRD2</a:t>
                      </a:r>
                      <a:endParaRPr lang="en-GB" dirty="0"/>
                    </a:p>
                  </a:txBody>
                  <a:tcPr anchor="ctr"/>
                </a:tc>
                <a:tc>
                  <a:txBody>
                    <a:bodyPr/>
                    <a:lstStyle/>
                    <a:p>
                      <a:pPr algn="ctr"/>
                      <a:endParaRPr lang="en-GB" dirty="0"/>
                    </a:p>
                  </a:txBody>
                  <a:tcPr anchor="ctr">
                    <a:solidFill>
                      <a:srgbClr val="00B050"/>
                    </a:solidFill>
                  </a:tcPr>
                </a:tc>
                <a:tc rowSpan="2">
                  <a:txBody>
                    <a:bodyPr/>
                    <a:lstStyle/>
                    <a:p>
                      <a:pPr algn="ctr"/>
                      <a:endParaRPr lang="en-GB" sz="1800" kern="1200" dirty="0">
                        <a:solidFill>
                          <a:schemeClr val="tx1"/>
                        </a:solidFill>
                        <a:latin typeface="+mn-lt"/>
                        <a:ea typeface="+mn-ea"/>
                        <a:cs typeface="+mn-cs"/>
                      </a:endParaRPr>
                    </a:p>
                  </a:txBody>
                  <a:tcPr anchor="ctr">
                    <a:solidFill>
                      <a:srgbClr val="00B050"/>
                    </a:solidFill>
                  </a:tcPr>
                </a:tc>
                <a:tc rowSpan="2">
                  <a:txBody>
                    <a:bodyPr/>
                    <a:lstStyle/>
                    <a:p>
                      <a:pPr algn="ctr"/>
                      <a:r>
                        <a:rPr lang="en-US" dirty="0"/>
                        <a:t>11/2025</a:t>
                      </a:r>
                      <a:endParaRPr lang="en-GB" dirty="0"/>
                    </a:p>
                  </a:txBody>
                  <a:tcPr anchor="ctr"/>
                </a:tc>
                <a:extLst>
                  <a:ext uri="{0D108BD9-81ED-4DB2-BD59-A6C34878D82A}">
                    <a16:rowId xmlns:a16="http://schemas.microsoft.com/office/drawing/2014/main" val="1229811083"/>
                  </a:ext>
                </a:extLst>
              </a:tr>
              <a:tr h="0">
                <a:tc vMerge="1">
                  <a:txBody>
                    <a:bodyPr/>
                    <a:lstStyle/>
                    <a:p>
                      <a:endParaRPr lang="en-GB" dirty="0"/>
                    </a:p>
                  </a:txBody>
                  <a:tcPr/>
                </a:tc>
                <a:tc>
                  <a:txBody>
                    <a:bodyPr/>
                    <a:lstStyle/>
                    <a:p>
                      <a:pPr algn="ctr"/>
                      <a:endParaRPr lang="en-GB" dirty="0"/>
                    </a:p>
                  </a:txBody>
                  <a:tcPr anchor="ctr">
                    <a:solidFill>
                      <a:srgbClr val="00B050"/>
                    </a:solidFill>
                  </a:tcPr>
                </a:tc>
                <a:tc vMerge="1">
                  <a:txBody>
                    <a:bodyPr/>
                    <a:lstStyle/>
                    <a:p>
                      <a:endParaRPr lang="en-GB" sz="1800" kern="1200" dirty="0">
                        <a:solidFill>
                          <a:schemeClr val="tx1"/>
                        </a:solidFill>
                        <a:latin typeface="+mn-lt"/>
                        <a:ea typeface="+mn-ea"/>
                        <a:cs typeface="+mn-cs"/>
                      </a:endParaRPr>
                    </a:p>
                  </a:txBody>
                  <a:tcPr/>
                </a:tc>
                <a:tc vMerge="1">
                  <a:txBody>
                    <a:bodyPr/>
                    <a:lstStyle/>
                    <a:p>
                      <a:endParaRPr lang="en-GB" dirty="0"/>
                    </a:p>
                  </a:txBody>
                  <a:tcPr/>
                </a:tc>
                <a:extLst>
                  <a:ext uri="{0D108BD9-81ED-4DB2-BD59-A6C34878D82A}">
                    <a16:rowId xmlns:a16="http://schemas.microsoft.com/office/drawing/2014/main" val="2981409454"/>
                  </a:ext>
                </a:extLst>
              </a:tr>
              <a:tr h="273050">
                <a:tc rowSpan="2">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t>MBRD3</a:t>
                      </a:r>
                      <a:endParaRPr lang="en-GB" dirty="0"/>
                    </a:p>
                  </a:txBody>
                  <a:tcPr anchor="ctr"/>
                </a:tc>
                <a:tc>
                  <a:txBody>
                    <a:bodyPr/>
                    <a:lstStyle/>
                    <a:p>
                      <a:pPr algn="ctr"/>
                      <a:r>
                        <a:rPr lang="en-US" dirty="0"/>
                        <a:t>* disassembled</a:t>
                      </a:r>
                      <a:endParaRPr lang="en-GB" dirty="0"/>
                    </a:p>
                  </a:txBody>
                  <a:tcPr anchor="ctr">
                    <a:solidFill>
                      <a:srgbClr val="00B050"/>
                    </a:solidFill>
                  </a:tcPr>
                </a:tc>
                <a:tc rowSpan="2">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t>* disassembled</a:t>
                      </a:r>
                      <a:endParaRPr lang="en-GB" dirty="0"/>
                    </a:p>
                  </a:txBody>
                  <a:tcPr anchor="ctr">
                    <a:solidFill>
                      <a:srgbClr val="00B050"/>
                    </a:solidFill>
                  </a:tcPr>
                </a:tc>
                <a:tc rowSpan="2">
                  <a:txBody>
                    <a:bodyPr/>
                    <a:lstStyle/>
                    <a:p>
                      <a:pPr algn="ctr"/>
                      <a:r>
                        <a:rPr lang="en-US" dirty="0"/>
                        <a:t>05/2026</a:t>
                      </a:r>
                      <a:endParaRPr lang="en-GB" dirty="0"/>
                    </a:p>
                  </a:txBody>
                  <a:tcPr anchor="ctr"/>
                </a:tc>
                <a:extLst>
                  <a:ext uri="{0D108BD9-81ED-4DB2-BD59-A6C34878D82A}">
                    <a16:rowId xmlns:a16="http://schemas.microsoft.com/office/drawing/2014/main" val="1640699428"/>
                  </a:ext>
                </a:extLst>
              </a:tr>
              <a:tr h="169540">
                <a:tc vMerge="1">
                  <a:txBody>
                    <a:bodyPr/>
                    <a:lstStyle/>
                    <a:p>
                      <a:endParaRPr lang="en-GB" dirty="0"/>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t>* disassembled</a:t>
                      </a:r>
                      <a:endParaRPr lang="en-GB" dirty="0"/>
                    </a:p>
                  </a:txBody>
                  <a:tcPr anchor="ctr">
                    <a:solidFill>
                      <a:srgbClr val="00B050"/>
                    </a:solidFill>
                  </a:tcPr>
                </a:tc>
                <a:tc vMerge="1">
                  <a:txBody>
                    <a:bodyPr/>
                    <a:lstStyle/>
                    <a:p>
                      <a:endParaRPr lang="en-GB" sz="1800" kern="1200" dirty="0">
                        <a:solidFill>
                          <a:schemeClr val="tx1"/>
                        </a:solidFill>
                        <a:latin typeface="+mn-lt"/>
                        <a:ea typeface="+mn-ea"/>
                        <a:cs typeface="+mn-cs"/>
                      </a:endParaRPr>
                    </a:p>
                  </a:txBody>
                  <a:tcPr/>
                </a:tc>
                <a:tc vMerge="1">
                  <a:txBody>
                    <a:bodyPr/>
                    <a:lstStyle/>
                    <a:p>
                      <a:endParaRPr lang="en-GB" dirty="0"/>
                    </a:p>
                  </a:txBody>
                  <a:tcPr/>
                </a:tc>
                <a:extLst>
                  <a:ext uri="{0D108BD9-81ED-4DB2-BD59-A6C34878D82A}">
                    <a16:rowId xmlns:a16="http://schemas.microsoft.com/office/drawing/2014/main" val="2705268"/>
                  </a:ext>
                </a:extLst>
              </a:tr>
              <a:tr h="0">
                <a:tc rowSpan="2">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t>MBRD4</a:t>
                      </a:r>
                      <a:endParaRPr lang="en-GB" dirty="0"/>
                    </a:p>
                  </a:txBody>
                  <a:tcPr anchor="ctr"/>
                </a:tc>
                <a:tc>
                  <a:txBody>
                    <a:bodyPr/>
                    <a:lstStyle/>
                    <a:p>
                      <a:pPr algn="ctr"/>
                      <a:endParaRPr lang="en-GB" dirty="0"/>
                    </a:p>
                  </a:txBody>
                  <a:tcPr anchor="ctr">
                    <a:solidFill>
                      <a:srgbClr val="00B050"/>
                    </a:solidFill>
                  </a:tcPr>
                </a:tc>
                <a:tc rowSpan="2">
                  <a:txBody>
                    <a:bodyPr/>
                    <a:lstStyle/>
                    <a:p>
                      <a:pPr algn="ctr"/>
                      <a:endParaRPr lang="en-GB" sz="1800" kern="1200" dirty="0">
                        <a:solidFill>
                          <a:schemeClr val="tx1"/>
                        </a:solidFill>
                        <a:latin typeface="+mn-lt"/>
                        <a:ea typeface="+mn-ea"/>
                        <a:cs typeface="+mn-cs"/>
                      </a:endParaRPr>
                    </a:p>
                  </a:txBody>
                  <a:tcPr anchor="ctr">
                    <a:solidFill>
                      <a:srgbClr val="00B050"/>
                    </a:solidFill>
                  </a:tcPr>
                </a:tc>
                <a:tc rowSpan="2">
                  <a:txBody>
                    <a:bodyPr/>
                    <a:lstStyle/>
                    <a:p>
                      <a:pPr algn="ctr"/>
                      <a:r>
                        <a:rPr lang="en-US" dirty="0"/>
                        <a:t>02/2026</a:t>
                      </a:r>
                      <a:endParaRPr lang="en-GB" dirty="0"/>
                    </a:p>
                  </a:txBody>
                  <a:tcPr anchor="ctr"/>
                </a:tc>
                <a:extLst>
                  <a:ext uri="{0D108BD9-81ED-4DB2-BD59-A6C34878D82A}">
                    <a16:rowId xmlns:a16="http://schemas.microsoft.com/office/drawing/2014/main" val="3582884844"/>
                  </a:ext>
                </a:extLst>
              </a:tr>
              <a:tr h="0">
                <a:tc vMerge="1">
                  <a:txBody>
                    <a:bodyPr/>
                    <a:lstStyle/>
                    <a:p>
                      <a:endParaRPr lang="en-GB" dirty="0"/>
                    </a:p>
                  </a:txBody>
                  <a:tcPr/>
                </a:tc>
                <a:tc>
                  <a:txBody>
                    <a:bodyPr/>
                    <a:lstStyle/>
                    <a:p>
                      <a:pPr algn="ctr"/>
                      <a:endParaRPr lang="en-GB" dirty="0"/>
                    </a:p>
                  </a:txBody>
                  <a:tcPr anchor="ctr">
                    <a:solidFill>
                      <a:srgbClr val="00B050"/>
                    </a:solidFill>
                  </a:tcPr>
                </a:tc>
                <a:tc vMerge="1">
                  <a:txBody>
                    <a:bodyPr/>
                    <a:lstStyle/>
                    <a:p>
                      <a:endParaRPr lang="en-GB" sz="1800" kern="1200" dirty="0">
                        <a:solidFill>
                          <a:schemeClr val="tx1"/>
                        </a:solidFill>
                        <a:latin typeface="+mn-lt"/>
                        <a:ea typeface="+mn-ea"/>
                        <a:cs typeface="+mn-cs"/>
                      </a:endParaRPr>
                    </a:p>
                  </a:txBody>
                  <a:tcPr/>
                </a:tc>
                <a:tc vMerge="1">
                  <a:txBody>
                    <a:bodyPr/>
                    <a:lstStyle/>
                    <a:p>
                      <a:endParaRPr lang="en-GB" dirty="0"/>
                    </a:p>
                  </a:txBody>
                  <a:tcPr/>
                </a:tc>
                <a:extLst>
                  <a:ext uri="{0D108BD9-81ED-4DB2-BD59-A6C34878D82A}">
                    <a16:rowId xmlns:a16="http://schemas.microsoft.com/office/drawing/2014/main" val="4280055018"/>
                  </a:ext>
                </a:extLst>
              </a:tr>
              <a:tr h="273050">
                <a:tc rowSpan="2">
                  <a:txBody>
                    <a:bodyPr/>
                    <a:lstStyle/>
                    <a:p>
                      <a:pPr algn="ctr"/>
                      <a:r>
                        <a:rPr lang="en-US" dirty="0"/>
                        <a:t>MBRD5</a:t>
                      </a:r>
                      <a:endParaRPr lang="en-GB" dirty="0"/>
                    </a:p>
                  </a:txBody>
                  <a:tcPr anchor="ctr"/>
                </a:tc>
                <a:tc>
                  <a:txBody>
                    <a:bodyPr/>
                    <a:lstStyle/>
                    <a:p>
                      <a:pPr algn="ctr"/>
                      <a:endParaRPr lang="en-GB" dirty="0"/>
                    </a:p>
                  </a:txBody>
                  <a:tcPr anchor="ctr">
                    <a:solidFill>
                      <a:srgbClr val="00B050"/>
                    </a:solidFill>
                  </a:tcPr>
                </a:tc>
                <a:tc rowSpan="2">
                  <a:txBody>
                    <a:bodyPr/>
                    <a:lstStyle/>
                    <a:p>
                      <a:pPr algn="ctr"/>
                      <a:r>
                        <a:rPr lang="en-US" sz="1800" kern="1200" dirty="0">
                          <a:solidFill>
                            <a:schemeClr val="tx1"/>
                          </a:solidFill>
                          <a:latin typeface="+mn-lt"/>
                          <a:ea typeface="+mn-ea"/>
                          <a:cs typeface="+mn-cs"/>
                        </a:rPr>
                        <a:t>11/2025</a:t>
                      </a:r>
                      <a:endParaRPr lang="en-GB" sz="1800" kern="1200" dirty="0">
                        <a:solidFill>
                          <a:schemeClr val="tx1"/>
                        </a:solidFill>
                        <a:latin typeface="+mn-lt"/>
                        <a:ea typeface="+mn-ea"/>
                        <a:cs typeface="+mn-cs"/>
                      </a:endParaRPr>
                    </a:p>
                  </a:txBody>
                  <a:tcPr anchor="ctr"/>
                </a:tc>
                <a:tc rowSpan="2">
                  <a:txBody>
                    <a:bodyPr/>
                    <a:lstStyle/>
                    <a:p>
                      <a:pPr algn="ctr"/>
                      <a:r>
                        <a:rPr lang="en-US" dirty="0"/>
                        <a:t>08/2026</a:t>
                      </a:r>
                      <a:endParaRPr lang="en-GB" dirty="0"/>
                    </a:p>
                  </a:txBody>
                  <a:tcPr anchor="ctr"/>
                </a:tc>
                <a:extLst>
                  <a:ext uri="{0D108BD9-81ED-4DB2-BD59-A6C34878D82A}">
                    <a16:rowId xmlns:a16="http://schemas.microsoft.com/office/drawing/2014/main" val="1397832132"/>
                  </a:ext>
                </a:extLst>
              </a:tr>
              <a:tr h="180340">
                <a:tc vMerge="1">
                  <a:txBody>
                    <a:bodyPr/>
                    <a:lstStyle/>
                    <a:p>
                      <a:endParaRPr lang="en-GB" dirty="0"/>
                    </a:p>
                  </a:txBody>
                  <a:tcPr/>
                </a:tc>
                <a:tc>
                  <a:txBody>
                    <a:bodyPr/>
                    <a:lstStyle/>
                    <a:p>
                      <a:pPr algn="ctr"/>
                      <a:r>
                        <a:rPr lang="en-US" dirty="0"/>
                        <a:t>09/2025</a:t>
                      </a:r>
                      <a:endParaRPr lang="en-GB" dirty="0"/>
                    </a:p>
                  </a:txBody>
                  <a:tcPr anchor="ctr"/>
                </a:tc>
                <a:tc vMerge="1">
                  <a:txBody>
                    <a:bodyPr/>
                    <a:lstStyle/>
                    <a:p>
                      <a:endParaRPr lang="en-GB" sz="1800" kern="1200" dirty="0">
                        <a:solidFill>
                          <a:schemeClr val="tx1"/>
                        </a:solidFill>
                        <a:latin typeface="+mn-lt"/>
                        <a:ea typeface="+mn-ea"/>
                        <a:cs typeface="+mn-cs"/>
                      </a:endParaRPr>
                    </a:p>
                  </a:txBody>
                  <a:tcPr/>
                </a:tc>
                <a:tc vMerge="1">
                  <a:txBody>
                    <a:bodyPr/>
                    <a:lstStyle/>
                    <a:p>
                      <a:endParaRPr lang="en-GB" dirty="0"/>
                    </a:p>
                  </a:txBody>
                  <a:tcPr/>
                </a:tc>
                <a:extLst>
                  <a:ext uri="{0D108BD9-81ED-4DB2-BD59-A6C34878D82A}">
                    <a16:rowId xmlns:a16="http://schemas.microsoft.com/office/drawing/2014/main" val="2057690070"/>
                  </a:ext>
                </a:extLst>
              </a:tr>
              <a:tr h="182880">
                <a:tc rowSpan="2">
                  <a:txBody>
                    <a:bodyPr/>
                    <a:lstStyle/>
                    <a:p>
                      <a:pPr algn="ctr"/>
                      <a:r>
                        <a:rPr lang="en-US" dirty="0"/>
                        <a:t>MBRD6</a:t>
                      </a:r>
                      <a:endParaRPr lang="en-GB" dirty="0"/>
                    </a:p>
                  </a:txBody>
                  <a:tcPr anchor="ctr"/>
                </a:tc>
                <a:tc>
                  <a:txBody>
                    <a:bodyPr/>
                    <a:lstStyle/>
                    <a:p>
                      <a:pPr algn="ctr"/>
                      <a:r>
                        <a:rPr lang="en-US" dirty="0"/>
                        <a:t>01/2026</a:t>
                      </a:r>
                      <a:endParaRPr lang="en-GB" dirty="0"/>
                    </a:p>
                  </a:txBody>
                  <a:tcPr anchor="ctr"/>
                </a:tc>
                <a:tc rowSpan="2">
                  <a:txBody>
                    <a:bodyPr/>
                    <a:lstStyle/>
                    <a:p>
                      <a:pPr algn="ctr"/>
                      <a:r>
                        <a:rPr lang="en-US" sz="1800" kern="1200" dirty="0">
                          <a:solidFill>
                            <a:schemeClr val="tx1"/>
                          </a:solidFill>
                          <a:latin typeface="+mn-lt"/>
                          <a:ea typeface="+mn-ea"/>
                          <a:cs typeface="+mn-cs"/>
                        </a:rPr>
                        <a:t>04/2026</a:t>
                      </a:r>
                      <a:endParaRPr lang="en-GB" sz="1800" kern="1200" dirty="0">
                        <a:solidFill>
                          <a:schemeClr val="tx1"/>
                        </a:solidFill>
                        <a:latin typeface="+mn-lt"/>
                        <a:ea typeface="+mn-ea"/>
                        <a:cs typeface="+mn-cs"/>
                      </a:endParaRPr>
                    </a:p>
                  </a:txBody>
                  <a:tcPr anchor="ctr"/>
                </a:tc>
                <a:tc rowSpan="2">
                  <a:txBody>
                    <a:bodyPr/>
                    <a:lstStyle/>
                    <a:p>
                      <a:pPr algn="ctr"/>
                      <a:r>
                        <a:rPr lang="en-US" dirty="0"/>
                        <a:t>01/2027</a:t>
                      </a:r>
                      <a:endParaRPr lang="en-GB" dirty="0"/>
                    </a:p>
                  </a:txBody>
                  <a:tcPr anchor="ctr"/>
                </a:tc>
                <a:extLst>
                  <a:ext uri="{0D108BD9-81ED-4DB2-BD59-A6C34878D82A}">
                    <a16:rowId xmlns:a16="http://schemas.microsoft.com/office/drawing/2014/main" val="2074481796"/>
                  </a:ext>
                </a:extLst>
              </a:tr>
              <a:tr h="182880">
                <a:tc vMerge="1">
                  <a:txBody>
                    <a:bodyPr/>
                    <a:lstStyle/>
                    <a:p>
                      <a:endParaRPr lang="en-GB" dirty="0"/>
                    </a:p>
                  </a:txBody>
                  <a:tcPr/>
                </a:tc>
                <a:tc>
                  <a:txBody>
                    <a:bodyPr/>
                    <a:lstStyle/>
                    <a:p>
                      <a:pPr algn="ctr"/>
                      <a:r>
                        <a:rPr lang="en-US" dirty="0"/>
                        <a:t>01/2026</a:t>
                      </a:r>
                      <a:endParaRPr lang="en-GB" dirty="0"/>
                    </a:p>
                  </a:txBody>
                  <a:tcPr anchor="ctr"/>
                </a:tc>
                <a:tc vMerge="1">
                  <a:txBody>
                    <a:bodyPr/>
                    <a:lstStyle/>
                    <a:p>
                      <a:endParaRPr lang="en-GB" sz="1800" kern="1200" dirty="0">
                        <a:solidFill>
                          <a:schemeClr val="tx1"/>
                        </a:solidFill>
                        <a:latin typeface="+mn-lt"/>
                        <a:ea typeface="+mn-ea"/>
                        <a:cs typeface="+mn-cs"/>
                      </a:endParaRPr>
                    </a:p>
                  </a:txBody>
                  <a:tcPr/>
                </a:tc>
                <a:tc vMerge="1">
                  <a:txBody>
                    <a:bodyPr/>
                    <a:lstStyle/>
                    <a:p>
                      <a:endParaRPr lang="en-GB" dirty="0"/>
                    </a:p>
                  </a:txBody>
                  <a:tcPr/>
                </a:tc>
                <a:extLst>
                  <a:ext uri="{0D108BD9-81ED-4DB2-BD59-A6C34878D82A}">
                    <a16:rowId xmlns:a16="http://schemas.microsoft.com/office/drawing/2014/main" val="135654923"/>
                  </a:ext>
                </a:extLst>
              </a:tr>
            </a:tbl>
          </a:graphicData>
        </a:graphic>
      </p:graphicFrame>
      <p:sp>
        <p:nvSpPr>
          <p:cNvPr id="4" name="Footer Placeholder 3">
            <a:extLst>
              <a:ext uri="{FF2B5EF4-FFF2-40B4-BE49-F238E27FC236}">
                <a16:creationId xmlns:a16="http://schemas.microsoft.com/office/drawing/2014/main" id="{92168166-87F2-AA1B-3104-1C506685C088}"/>
              </a:ext>
            </a:extLst>
          </p:cNvPr>
          <p:cNvSpPr>
            <a:spLocks noGrp="1"/>
          </p:cNvSpPr>
          <p:nvPr>
            <p:ph type="ftr" sz="quarter" idx="11"/>
          </p:nvPr>
        </p:nvSpPr>
        <p:spPr/>
        <p:txBody>
          <a:bodyPr/>
          <a:lstStyle/>
          <a:p>
            <a:r>
              <a:rPr lang="es-ES"/>
              <a:t>Susana Izquierdo Bermudez</a:t>
            </a:r>
            <a:endParaRPr lang="en-GB" dirty="0"/>
          </a:p>
        </p:txBody>
      </p:sp>
      <p:sp>
        <p:nvSpPr>
          <p:cNvPr id="5" name="Slide Number Placeholder 4">
            <a:extLst>
              <a:ext uri="{FF2B5EF4-FFF2-40B4-BE49-F238E27FC236}">
                <a16:creationId xmlns:a16="http://schemas.microsoft.com/office/drawing/2014/main" id="{1B0E5950-AF25-8948-6827-6B2560195497}"/>
              </a:ext>
            </a:extLst>
          </p:cNvPr>
          <p:cNvSpPr>
            <a:spLocks noGrp="1"/>
          </p:cNvSpPr>
          <p:nvPr>
            <p:ph type="sldNum" sz="quarter" idx="12"/>
          </p:nvPr>
        </p:nvSpPr>
        <p:spPr/>
        <p:txBody>
          <a:bodyPr/>
          <a:lstStyle/>
          <a:p>
            <a:fld id="{BFDCA1C4-9514-7B4F-976F-D92F7E296653}" type="slidenum">
              <a:rPr lang="fr-FR" smtClean="0"/>
              <a:pPr/>
              <a:t>7</a:t>
            </a:fld>
            <a:endParaRPr lang="fr-FR"/>
          </a:p>
        </p:txBody>
      </p:sp>
      <p:sp>
        <p:nvSpPr>
          <p:cNvPr id="8" name="TextBox 7">
            <a:extLst>
              <a:ext uri="{FF2B5EF4-FFF2-40B4-BE49-F238E27FC236}">
                <a16:creationId xmlns:a16="http://schemas.microsoft.com/office/drawing/2014/main" id="{86C6B74E-093F-BED6-551F-9062447449D2}"/>
              </a:ext>
            </a:extLst>
          </p:cNvPr>
          <p:cNvSpPr txBox="1"/>
          <p:nvPr/>
        </p:nvSpPr>
        <p:spPr>
          <a:xfrm>
            <a:off x="2321694" y="6080453"/>
            <a:ext cx="8418574" cy="430887"/>
          </a:xfrm>
          <a:prstGeom prst="rect">
            <a:avLst/>
          </a:prstGeom>
          <a:noFill/>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en-US" sz="1100" dirty="0"/>
              <a:t>* disassembled: the data presented here corresponds to the first assembly of MBRD3. The magnet was fully disassembled, field errors in the final assembled magnets expected to be similar to the ones of the first assembly/</a:t>
            </a:r>
            <a:endParaRPr lang="en-GB" sz="1100" dirty="0"/>
          </a:p>
        </p:txBody>
      </p:sp>
    </p:spTree>
    <p:extLst>
      <p:ext uri="{BB962C8B-B14F-4D97-AF65-F5344CB8AC3E}">
        <p14:creationId xmlns:p14="http://schemas.microsoft.com/office/powerpoint/2010/main" val="9589515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BC51E2-6D13-5F3D-CAE7-5EEF193F4EE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0E4455A-C2E5-FC79-ADAD-A36A0F984A6F}"/>
              </a:ext>
            </a:extLst>
          </p:cNvPr>
          <p:cNvSpPr>
            <a:spLocks noGrp="1"/>
          </p:cNvSpPr>
          <p:nvPr>
            <p:ph type="title"/>
          </p:nvPr>
        </p:nvSpPr>
        <p:spPr/>
        <p:txBody>
          <a:bodyPr/>
          <a:lstStyle/>
          <a:p>
            <a:r>
              <a:rPr lang="en-US" dirty="0"/>
              <a:t>How good predictions are? Collared coil MM</a:t>
            </a:r>
            <a:endParaRPr lang="en-GB" dirty="0"/>
          </a:p>
        </p:txBody>
      </p:sp>
      <p:sp>
        <p:nvSpPr>
          <p:cNvPr id="4" name="Footer Placeholder 3">
            <a:extLst>
              <a:ext uri="{FF2B5EF4-FFF2-40B4-BE49-F238E27FC236}">
                <a16:creationId xmlns:a16="http://schemas.microsoft.com/office/drawing/2014/main" id="{4893FDD3-3EA8-3C8F-E3A7-6B03B56CAEA5}"/>
              </a:ext>
            </a:extLst>
          </p:cNvPr>
          <p:cNvSpPr>
            <a:spLocks noGrp="1"/>
          </p:cNvSpPr>
          <p:nvPr>
            <p:ph type="ftr" sz="quarter" idx="11"/>
          </p:nvPr>
        </p:nvSpPr>
        <p:spPr>
          <a:xfrm>
            <a:off x="2244964" y="6249989"/>
            <a:ext cx="8836000" cy="441319"/>
          </a:xfrm>
        </p:spPr>
        <p:txBody>
          <a:bodyPr/>
          <a:lstStyle/>
          <a:p>
            <a:r>
              <a:rPr lang="es-ES" dirty="0"/>
              <a:t>Susana Izquierdo Bermudez</a:t>
            </a:r>
            <a:endParaRPr lang="en-GB" dirty="0"/>
          </a:p>
        </p:txBody>
      </p:sp>
      <p:sp>
        <p:nvSpPr>
          <p:cNvPr id="5" name="Slide Number Placeholder 4">
            <a:extLst>
              <a:ext uri="{FF2B5EF4-FFF2-40B4-BE49-F238E27FC236}">
                <a16:creationId xmlns:a16="http://schemas.microsoft.com/office/drawing/2014/main" id="{21DFFC29-C31D-E87F-D1DC-113D6B1CE751}"/>
              </a:ext>
            </a:extLst>
          </p:cNvPr>
          <p:cNvSpPr>
            <a:spLocks noGrp="1"/>
          </p:cNvSpPr>
          <p:nvPr>
            <p:ph type="sldNum" sz="quarter" idx="12"/>
          </p:nvPr>
        </p:nvSpPr>
        <p:spPr/>
        <p:txBody>
          <a:bodyPr/>
          <a:lstStyle/>
          <a:p>
            <a:fld id="{BFDCA1C4-9514-7B4F-976F-D92F7E296653}" type="slidenum">
              <a:rPr lang="fr-FR" smtClean="0"/>
              <a:pPr/>
              <a:t>8</a:t>
            </a:fld>
            <a:endParaRPr lang="fr-FR"/>
          </a:p>
        </p:txBody>
      </p:sp>
      <p:graphicFrame>
        <p:nvGraphicFramePr>
          <p:cNvPr id="6" name="Table 5">
            <a:extLst>
              <a:ext uri="{FF2B5EF4-FFF2-40B4-BE49-F238E27FC236}">
                <a16:creationId xmlns:a16="http://schemas.microsoft.com/office/drawing/2014/main" id="{7826CAA0-4DB4-498C-A27D-20EC7BFE4FA8}"/>
              </a:ext>
            </a:extLst>
          </p:cNvPr>
          <p:cNvGraphicFramePr>
            <a:graphicFrameLocks noGrp="1"/>
          </p:cNvGraphicFramePr>
          <p:nvPr>
            <p:extLst>
              <p:ext uri="{D42A27DB-BD31-4B8C-83A1-F6EECF244321}">
                <p14:modId xmlns:p14="http://schemas.microsoft.com/office/powerpoint/2010/main" val="2164373025"/>
              </p:ext>
            </p:extLst>
          </p:nvPr>
        </p:nvGraphicFramePr>
        <p:xfrm>
          <a:off x="2423592" y="3104211"/>
          <a:ext cx="8079942" cy="3617595"/>
        </p:xfrm>
        <a:graphic>
          <a:graphicData uri="http://schemas.openxmlformats.org/drawingml/2006/table">
            <a:tbl>
              <a:tblPr/>
              <a:tblGrid>
                <a:gridCol w="547449">
                  <a:extLst>
                    <a:ext uri="{9D8B030D-6E8A-4147-A177-3AD203B41FA5}">
                      <a16:colId xmlns:a16="http://schemas.microsoft.com/office/drawing/2014/main" val="2331356856"/>
                    </a:ext>
                  </a:extLst>
                </a:gridCol>
                <a:gridCol w="547449">
                  <a:extLst>
                    <a:ext uri="{9D8B030D-6E8A-4147-A177-3AD203B41FA5}">
                      <a16:colId xmlns:a16="http://schemas.microsoft.com/office/drawing/2014/main" val="2813347570"/>
                    </a:ext>
                  </a:extLst>
                </a:gridCol>
                <a:gridCol w="547449">
                  <a:extLst>
                    <a:ext uri="{9D8B030D-6E8A-4147-A177-3AD203B41FA5}">
                      <a16:colId xmlns:a16="http://schemas.microsoft.com/office/drawing/2014/main" val="880809821"/>
                    </a:ext>
                  </a:extLst>
                </a:gridCol>
                <a:gridCol w="631087">
                  <a:extLst>
                    <a:ext uri="{9D8B030D-6E8A-4147-A177-3AD203B41FA5}">
                      <a16:colId xmlns:a16="http://schemas.microsoft.com/office/drawing/2014/main" val="2448669465"/>
                    </a:ext>
                  </a:extLst>
                </a:gridCol>
                <a:gridCol w="547449">
                  <a:extLst>
                    <a:ext uri="{9D8B030D-6E8A-4147-A177-3AD203B41FA5}">
                      <a16:colId xmlns:a16="http://schemas.microsoft.com/office/drawing/2014/main" val="4179933311"/>
                    </a:ext>
                  </a:extLst>
                </a:gridCol>
                <a:gridCol w="547449">
                  <a:extLst>
                    <a:ext uri="{9D8B030D-6E8A-4147-A177-3AD203B41FA5}">
                      <a16:colId xmlns:a16="http://schemas.microsoft.com/office/drawing/2014/main" val="1952871056"/>
                    </a:ext>
                  </a:extLst>
                </a:gridCol>
                <a:gridCol w="631087">
                  <a:extLst>
                    <a:ext uri="{9D8B030D-6E8A-4147-A177-3AD203B41FA5}">
                      <a16:colId xmlns:a16="http://schemas.microsoft.com/office/drawing/2014/main" val="512493094"/>
                    </a:ext>
                  </a:extLst>
                </a:gridCol>
                <a:gridCol w="81104">
                  <a:extLst>
                    <a:ext uri="{9D8B030D-6E8A-4147-A177-3AD203B41FA5}">
                      <a16:colId xmlns:a16="http://schemas.microsoft.com/office/drawing/2014/main" val="1267515664"/>
                    </a:ext>
                  </a:extLst>
                </a:gridCol>
                <a:gridCol w="547449">
                  <a:extLst>
                    <a:ext uri="{9D8B030D-6E8A-4147-A177-3AD203B41FA5}">
                      <a16:colId xmlns:a16="http://schemas.microsoft.com/office/drawing/2014/main" val="4197124963"/>
                    </a:ext>
                  </a:extLst>
                </a:gridCol>
                <a:gridCol w="547449">
                  <a:extLst>
                    <a:ext uri="{9D8B030D-6E8A-4147-A177-3AD203B41FA5}">
                      <a16:colId xmlns:a16="http://schemas.microsoft.com/office/drawing/2014/main" val="2095809060"/>
                    </a:ext>
                  </a:extLst>
                </a:gridCol>
                <a:gridCol w="547449">
                  <a:extLst>
                    <a:ext uri="{9D8B030D-6E8A-4147-A177-3AD203B41FA5}">
                      <a16:colId xmlns:a16="http://schemas.microsoft.com/office/drawing/2014/main" val="2556951051"/>
                    </a:ext>
                  </a:extLst>
                </a:gridCol>
                <a:gridCol w="631087">
                  <a:extLst>
                    <a:ext uri="{9D8B030D-6E8A-4147-A177-3AD203B41FA5}">
                      <a16:colId xmlns:a16="http://schemas.microsoft.com/office/drawing/2014/main" val="724548220"/>
                    </a:ext>
                  </a:extLst>
                </a:gridCol>
                <a:gridCol w="547449">
                  <a:extLst>
                    <a:ext uri="{9D8B030D-6E8A-4147-A177-3AD203B41FA5}">
                      <a16:colId xmlns:a16="http://schemas.microsoft.com/office/drawing/2014/main" val="1895854104"/>
                    </a:ext>
                  </a:extLst>
                </a:gridCol>
                <a:gridCol w="547449">
                  <a:extLst>
                    <a:ext uri="{9D8B030D-6E8A-4147-A177-3AD203B41FA5}">
                      <a16:colId xmlns:a16="http://schemas.microsoft.com/office/drawing/2014/main" val="2455341812"/>
                    </a:ext>
                  </a:extLst>
                </a:gridCol>
                <a:gridCol w="631087">
                  <a:extLst>
                    <a:ext uri="{9D8B030D-6E8A-4147-A177-3AD203B41FA5}">
                      <a16:colId xmlns:a16="http://schemas.microsoft.com/office/drawing/2014/main" val="3123474465"/>
                    </a:ext>
                  </a:extLst>
                </a:gridCol>
              </a:tblGrid>
              <a:tr h="254140">
                <a:tc>
                  <a:txBody>
                    <a:bodyPr/>
                    <a:lstStyle/>
                    <a:p>
                      <a:pPr algn="l" fontAlgn="b"/>
                      <a:endParaRPr lang="en-GB" sz="1800" b="0" i="0" u="none" strike="noStrike" dirty="0">
                        <a:solidFill>
                          <a:srgbClr val="000000"/>
                        </a:solidFill>
                        <a:effectLst/>
                        <a:latin typeface="Arial" panose="020B0604020202020204" pitchFamily="34" charset="0"/>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noFill/>
                  </a:tcPr>
                </a:tc>
                <a:tc gridSpan="6">
                  <a:txBody>
                    <a:bodyPr/>
                    <a:lstStyle/>
                    <a:p>
                      <a:pPr algn="ctr" rtl="0" fontAlgn="ctr"/>
                      <a:r>
                        <a:rPr lang="en-GB" sz="1200" b="1" i="0" u="none" strike="noStrike" dirty="0">
                          <a:solidFill>
                            <a:srgbClr val="000000"/>
                          </a:solidFill>
                          <a:effectLst/>
                          <a:latin typeface="Calibri" panose="020F0502020204030204" pitchFamily="34" charset="0"/>
                        </a:rPr>
                        <a:t>MAGNET 1 - INTEGRATED - SA @ RT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b"/>
                      <a:endParaRPr lang="en-GB" sz="1200" b="0" i="0" u="none" strike="noStrike">
                        <a:solidFill>
                          <a:srgbClr val="000000"/>
                        </a:solidFill>
                        <a:effectLst/>
                        <a:latin typeface="Aptos Narrow" panose="020B00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ctr"/>
                      <a:r>
                        <a:rPr lang="en-GB" sz="1800" b="0" i="0" u="none" strike="noStrike">
                          <a:solidFill>
                            <a:srgbClr val="000000"/>
                          </a:solidFill>
                          <a:effectLst/>
                          <a:latin typeface="Arial" panose="020B0604020202020204" pitchFamily="34" charset="0"/>
                        </a:rPr>
                        <a:t> </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noFill/>
                  </a:tcPr>
                </a:tc>
                <a:tc gridSpan="6">
                  <a:txBody>
                    <a:bodyPr/>
                    <a:lstStyle/>
                    <a:p>
                      <a:pPr algn="ctr" rtl="0" fontAlgn="ctr"/>
                      <a:r>
                        <a:rPr lang="en-GB" sz="1200" b="1" i="0" u="none" strike="noStrike">
                          <a:solidFill>
                            <a:srgbClr val="000000"/>
                          </a:solidFill>
                          <a:effectLst/>
                          <a:latin typeface="Calibri" panose="020F0502020204030204" pitchFamily="34" charset="0"/>
                        </a:rPr>
                        <a:t>MAGNET 2 - INTEGRATED - SA @ RT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730393783"/>
                  </a:ext>
                </a:extLst>
              </a:tr>
              <a:tr h="254140">
                <a:tc>
                  <a:txBody>
                    <a:bodyPr/>
                    <a:lstStyle/>
                    <a:p>
                      <a:pPr algn="ctr" fontAlgn="ctr"/>
                      <a:r>
                        <a:rPr lang="en-GB" sz="1800" b="0" i="0" u="none" strike="noStrike">
                          <a:solidFill>
                            <a:srgbClr val="000000"/>
                          </a:solidFill>
                          <a:effectLst/>
                          <a:latin typeface="Arial" panose="020B0604020202020204" pitchFamily="34" charset="0"/>
                        </a:rPr>
                        <a:t> </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noFill/>
                  </a:tcPr>
                </a:tc>
                <a:tc gridSpan="3">
                  <a:txBody>
                    <a:bodyPr/>
                    <a:lstStyle/>
                    <a:p>
                      <a:pPr algn="ctr" rtl="0" fontAlgn="ctr"/>
                      <a:r>
                        <a:rPr lang="en-GB" sz="1200" b="1" i="0" u="none" strike="noStrike" dirty="0">
                          <a:solidFill>
                            <a:srgbClr val="000000"/>
                          </a:solidFill>
                          <a:effectLst/>
                          <a:latin typeface="Calibri" panose="020F0502020204030204" pitchFamily="34" charset="0"/>
                        </a:rPr>
                        <a:t>AP01 @ -94 mm (AP1)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hMerge="1">
                  <a:txBody>
                    <a:bodyPr/>
                    <a:lstStyle/>
                    <a:p>
                      <a:endParaRPr lang="en-GB"/>
                    </a:p>
                  </a:txBody>
                  <a:tcPr/>
                </a:tc>
                <a:tc hMerge="1">
                  <a:txBody>
                    <a:bodyPr/>
                    <a:lstStyle/>
                    <a:p>
                      <a:endParaRPr lang="en-GB"/>
                    </a:p>
                  </a:txBody>
                  <a:tcPr/>
                </a:tc>
                <a:tc gridSpan="3">
                  <a:txBody>
                    <a:bodyPr/>
                    <a:lstStyle/>
                    <a:p>
                      <a:pPr algn="ctr" rtl="0" fontAlgn="ctr"/>
                      <a:r>
                        <a:rPr lang="en-GB" sz="1200" b="1" i="0" u="none" strike="noStrike">
                          <a:solidFill>
                            <a:srgbClr val="000000"/>
                          </a:solidFill>
                          <a:effectLst/>
                          <a:latin typeface="Calibri" panose="020F0502020204030204" pitchFamily="34" charset="0"/>
                        </a:rPr>
                        <a:t>AP02 @ +94 mm (AP2)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hMerge="1">
                  <a:txBody>
                    <a:bodyPr/>
                    <a:lstStyle/>
                    <a:p>
                      <a:endParaRPr lang="en-GB"/>
                    </a:p>
                  </a:txBody>
                  <a:tcPr/>
                </a:tc>
                <a:tc hMerge="1">
                  <a:txBody>
                    <a:bodyPr/>
                    <a:lstStyle/>
                    <a:p>
                      <a:endParaRPr lang="en-GB"/>
                    </a:p>
                  </a:txBody>
                  <a:tcPr/>
                </a:tc>
                <a:tc>
                  <a:txBody>
                    <a:bodyPr/>
                    <a:lstStyle/>
                    <a:p>
                      <a:pPr algn="l" fontAlgn="b"/>
                      <a:endParaRPr lang="en-GB" sz="1200" b="0" i="0" u="none" strike="noStrike">
                        <a:solidFill>
                          <a:srgbClr val="000000"/>
                        </a:solidFill>
                        <a:effectLst/>
                        <a:latin typeface="Aptos Narrow" panose="020B00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ctr"/>
                      <a:r>
                        <a:rPr lang="en-GB" sz="1800" b="0" i="0" u="none" strike="noStrike">
                          <a:solidFill>
                            <a:srgbClr val="000000"/>
                          </a:solidFill>
                          <a:effectLst/>
                          <a:latin typeface="Arial" panose="020B0604020202020204" pitchFamily="34" charset="0"/>
                        </a:rPr>
                        <a:t> </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noFill/>
                  </a:tcPr>
                </a:tc>
                <a:tc gridSpan="3">
                  <a:txBody>
                    <a:bodyPr/>
                    <a:lstStyle/>
                    <a:p>
                      <a:pPr algn="ctr" rtl="0" fontAlgn="ctr"/>
                      <a:r>
                        <a:rPr lang="en-GB" sz="1200" b="1" i="0" u="none" strike="noStrike">
                          <a:solidFill>
                            <a:srgbClr val="000000"/>
                          </a:solidFill>
                          <a:effectLst/>
                          <a:latin typeface="Calibri" panose="020F0502020204030204" pitchFamily="34" charset="0"/>
                        </a:rPr>
                        <a:t>AP04 @ -94 mm (AP1)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hMerge="1">
                  <a:txBody>
                    <a:bodyPr/>
                    <a:lstStyle/>
                    <a:p>
                      <a:endParaRPr lang="en-GB"/>
                    </a:p>
                  </a:txBody>
                  <a:tcPr/>
                </a:tc>
                <a:tc hMerge="1">
                  <a:txBody>
                    <a:bodyPr/>
                    <a:lstStyle/>
                    <a:p>
                      <a:endParaRPr lang="en-GB"/>
                    </a:p>
                  </a:txBody>
                  <a:tcPr/>
                </a:tc>
                <a:tc gridSpan="3">
                  <a:txBody>
                    <a:bodyPr/>
                    <a:lstStyle/>
                    <a:p>
                      <a:pPr algn="ctr" rtl="0" fontAlgn="ctr"/>
                      <a:r>
                        <a:rPr lang="en-GB" sz="1200" b="1" i="0" u="none" strike="noStrike">
                          <a:solidFill>
                            <a:srgbClr val="000000"/>
                          </a:solidFill>
                          <a:effectLst/>
                          <a:latin typeface="Calibri" panose="020F0502020204030204" pitchFamily="34" charset="0"/>
                        </a:rPr>
                        <a:t>AP03 @ +94 mm (AP2)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697247988"/>
                  </a:ext>
                </a:extLst>
              </a:tr>
              <a:tr h="336010">
                <a:tc>
                  <a:txBody>
                    <a:bodyPr/>
                    <a:lstStyle/>
                    <a:p>
                      <a:pPr algn="ctr" fontAlgn="ctr"/>
                      <a:r>
                        <a:rPr lang="en-GB" sz="1800" b="0" i="0" u="none" strike="noStrike">
                          <a:solidFill>
                            <a:srgbClr val="000000"/>
                          </a:solidFill>
                          <a:effectLst/>
                          <a:latin typeface="Arial" panose="020B0604020202020204" pitchFamily="34" charset="0"/>
                        </a:rPr>
                        <a:t> </a:t>
                      </a: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a:txBody>
                    <a:bodyPr/>
                    <a:lstStyle/>
                    <a:p>
                      <a:pPr algn="ctr" rtl="0" fontAlgn="ctr"/>
                      <a:r>
                        <a:rPr lang="en-GB" sz="1200" b="1" i="0" u="none" strike="noStrike">
                          <a:solidFill>
                            <a:srgbClr val="000000"/>
                          </a:solidFill>
                          <a:effectLst/>
                          <a:latin typeface="Calibri" panose="020F0502020204030204" pitchFamily="34" charset="0"/>
                        </a:rPr>
                        <a:t>SIMU</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1" i="0" u="none" strike="noStrike" dirty="0">
                          <a:solidFill>
                            <a:srgbClr val="000000"/>
                          </a:solidFill>
                          <a:effectLst/>
                          <a:latin typeface="Calibri" panose="020F0502020204030204" pitchFamily="34" charset="0"/>
                        </a:rPr>
                        <a:t>MEAS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1" i="0" u="none" strike="noStrike" dirty="0">
                          <a:solidFill>
                            <a:srgbClr val="000000"/>
                          </a:solidFill>
                          <a:effectLst/>
                          <a:latin typeface="Aptos Narrow" panose="020B0004020202020204" pitchFamily="34" charset="0"/>
                        </a:rPr>
                        <a:t>MEAS-SIMU</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rtl="0" fontAlgn="ctr"/>
                      <a:r>
                        <a:rPr lang="en-GB" sz="1200" b="1" i="0" u="none" strike="noStrike" dirty="0">
                          <a:solidFill>
                            <a:srgbClr val="000000"/>
                          </a:solidFill>
                          <a:effectLst/>
                          <a:latin typeface="Calibri" panose="020F0502020204030204" pitchFamily="34" charset="0"/>
                        </a:rPr>
                        <a:t>SIMU</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1" i="0" u="none" strike="noStrike">
                          <a:solidFill>
                            <a:srgbClr val="000000"/>
                          </a:solidFill>
                          <a:effectLst/>
                          <a:latin typeface="Calibri" panose="020F0502020204030204" pitchFamily="34" charset="0"/>
                        </a:rPr>
                        <a:t>MEAS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1" i="0" u="none" strike="noStrike" dirty="0">
                          <a:solidFill>
                            <a:srgbClr val="000000"/>
                          </a:solidFill>
                          <a:effectLst/>
                          <a:latin typeface="Aptos Narrow" panose="020B0004020202020204" pitchFamily="34" charset="0"/>
                        </a:rPr>
                        <a:t>MEAS-SIMU</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l" fontAlgn="b"/>
                      <a:endParaRPr lang="en-GB" sz="1200" b="0" i="0" u="none" strike="noStrike">
                        <a:solidFill>
                          <a:srgbClr val="000000"/>
                        </a:solidFill>
                        <a:effectLst/>
                        <a:latin typeface="Aptos Narrow" panose="020B00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ctr"/>
                      <a:r>
                        <a:rPr lang="en-GB" sz="1800" b="0" i="0" u="none" strike="noStrike">
                          <a:solidFill>
                            <a:srgbClr val="000000"/>
                          </a:solidFill>
                          <a:effectLst/>
                          <a:latin typeface="Arial" panose="020B0604020202020204" pitchFamily="34" charset="0"/>
                        </a:rPr>
                        <a:t> </a:t>
                      </a: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a:txBody>
                    <a:bodyPr/>
                    <a:lstStyle/>
                    <a:p>
                      <a:pPr algn="ctr" rtl="0" fontAlgn="ctr"/>
                      <a:r>
                        <a:rPr lang="en-GB" sz="1200" b="1" i="0" u="none" strike="noStrike">
                          <a:solidFill>
                            <a:srgbClr val="000000"/>
                          </a:solidFill>
                          <a:effectLst/>
                          <a:latin typeface="Calibri" panose="020F0502020204030204" pitchFamily="34" charset="0"/>
                        </a:rPr>
                        <a:t>SIMU</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1" i="0" u="none" strike="noStrike">
                          <a:solidFill>
                            <a:srgbClr val="000000"/>
                          </a:solidFill>
                          <a:effectLst/>
                          <a:latin typeface="Calibri" panose="020F0502020204030204" pitchFamily="34" charset="0"/>
                        </a:rPr>
                        <a:t>MEAS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1" i="0" u="none" strike="noStrike">
                          <a:solidFill>
                            <a:srgbClr val="000000"/>
                          </a:solidFill>
                          <a:effectLst/>
                          <a:latin typeface="Aptos Narrow" panose="020B0004020202020204" pitchFamily="34" charset="0"/>
                        </a:rPr>
                        <a:t>MEAS-SIMU</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rtl="0" fontAlgn="ctr"/>
                      <a:r>
                        <a:rPr lang="en-GB" sz="1200" b="1" i="0" u="none" strike="noStrike">
                          <a:solidFill>
                            <a:srgbClr val="000000"/>
                          </a:solidFill>
                          <a:effectLst/>
                          <a:latin typeface="Calibri" panose="020F0502020204030204" pitchFamily="34" charset="0"/>
                        </a:rPr>
                        <a:t>SIMU</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1" i="0" u="none" strike="noStrike">
                          <a:solidFill>
                            <a:srgbClr val="000000"/>
                          </a:solidFill>
                          <a:effectLst/>
                          <a:latin typeface="Calibri" panose="020F0502020204030204" pitchFamily="34" charset="0"/>
                        </a:rPr>
                        <a:t>MEAS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1" i="0" u="none" strike="noStrike">
                          <a:solidFill>
                            <a:srgbClr val="000000"/>
                          </a:solidFill>
                          <a:effectLst/>
                          <a:latin typeface="Aptos Narrow" panose="020B0004020202020204" pitchFamily="34" charset="0"/>
                        </a:rPr>
                        <a:t>MEAS-SIMU</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extLst>
                  <a:ext uri="{0D108BD9-81ED-4DB2-BD59-A6C34878D82A}">
                    <a16:rowId xmlns:a16="http://schemas.microsoft.com/office/drawing/2014/main" val="1929668743"/>
                  </a:ext>
                </a:extLst>
              </a:tr>
              <a:tr h="172269">
                <a:tc>
                  <a:txBody>
                    <a:bodyPr/>
                    <a:lstStyle/>
                    <a:p>
                      <a:pPr algn="ctr" rtl="0" fontAlgn="ctr"/>
                      <a:r>
                        <a:rPr lang="en-GB" sz="1200" b="1" i="0" u="none" strike="noStrike">
                          <a:solidFill>
                            <a:srgbClr val="000000"/>
                          </a:solidFill>
                          <a:effectLst/>
                          <a:latin typeface="Calibri" panose="020F0502020204030204" pitchFamily="34" charset="0"/>
                        </a:rPr>
                        <a:t>b2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rtl="0" fontAlgn="ctr"/>
                      <a:r>
                        <a:rPr lang="en-GB" sz="1200" b="0" i="0" u="none" strike="noStrike" dirty="0">
                          <a:solidFill>
                            <a:srgbClr val="000000"/>
                          </a:solidFill>
                          <a:effectLst/>
                          <a:latin typeface="Calibri" panose="020F0502020204030204" pitchFamily="34" charset="0"/>
                        </a:rPr>
                        <a:t>209.79</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dirty="0">
                          <a:solidFill>
                            <a:srgbClr val="000000"/>
                          </a:solidFill>
                          <a:effectLst/>
                          <a:latin typeface="Calibri" panose="020F0502020204030204" pitchFamily="34" charset="0"/>
                        </a:rPr>
                        <a:t>197.93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dirty="0">
                          <a:solidFill>
                            <a:srgbClr val="000000"/>
                          </a:solidFill>
                          <a:effectLst/>
                          <a:latin typeface="Calibri" panose="020F0502020204030204" pitchFamily="34" charset="0"/>
                        </a:rPr>
                        <a:t>-11.87</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rtl="0" fontAlgn="ctr"/>
                      <a:r>
                        <a:rPr lang="en-GB" sz="1200" b="0" i="0" u="none" strike="noStrike" dirty="0">
                          <a:solidFill>
                            <a:srgbClr val="000000"/>
                          </a:solidFill>
                          <a:effectLst/>
                          <a:latin typeface="Calibri" panose="020F0502020204030204" pitchFamily="34" charset="0"/>
                        </a:rPr>
                        <a:t>-209.93</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dirty="0">
                          <a:solidFill>
                            <a:srgbClr val="000000"/>
                          </a:solidFill>
                          <a:effectLst/>
                          <a:latin typeface="Calibri" panose="020F0502020204030204" pitchFamily="34" charset="0"/>
                        </a:rPr>
                        <a:t>-199.88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dirty="0">
                          <a:solidFill>
                            <a:srgbClr val="000000"/>
                          </a:solidFill>
                          <a:effectLst/>
                          <a:latin typeface="Calibri" panose="020F0502020204030204" pitchFamily="34" charset="0"/>
                        </a:rPr>
                        <a:t>10.06</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l" fontAlgn="b"/>
                      <a:endParaRPr lang="en-GB" sz="1200" b="0" i="0" u="none" strike="noStrike" dirty="0">
                        <a:solidFill>
                          <a:srgbClr val="000000"/>
                        </a:solidFill>
                        <a:effectLst/>
                        <a:latin typeface="Aptos Narrow" panose="020B00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rtl="0" fontAlgn="ctr"/>
                      <a:r>
                        <a:rPr lang="en-GB" sz="1200" b="1" i="0" u="none" strike="noStrike" dirty="0">
                          <a:solidFill>
                            <a:srgbClr val="000000"/>
                          </a:solidFill>
                          <a:effectLst/>
                          <a:latin typeface="Calibri" panose="020F0502020204030204" pitchFamily="34" charset="0"/>
                        </a:rPr>
                        <a:t>b2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rtl="0" fontAlgn="ctr"/>
                      <a:r>
                        <a:rPr lang="en-GB" sz="1200" b="0" i="0" u="none" strike="noStrike" dirty="0">
                          <a:solidFill>
                            <a:srgbClr val="000000"/>
                          </a:solidFill>
                          <a:effectLst/>
                          <a:latin typeface="Calibri" panose="020F0502020204030204" pitchFamily="34" charset="0"/>
                        </a:rPr>
                        <a:t>209.93</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dirty="0">
                          <a:solidFill>
                            <a:srgbClr val="000000"/>
                          </a:solidFill>
                          <a:effectLst/>
                          <a:latin typeface="Calibri" panose="020F0502020204030204" pitchFamily="34" charset="0"/>
                        </a:rPr>
                        <a:t>198.44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a:solidFill>
                            <a:srgbClr val="000000"/>
                          </a:solidFill>
                          <a:effectLst/>
                          <a:latin typeface="Calibri" panose="020F0502020204030204" pitchFamily="34" charset="0"/>
                        </a:rPr>
                        <a:t>-11.49</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rtl="0" fontAlgn="ctr"/>
                      <a:r>
                        <a:rPr lang="en-GB" sz="1200" b="0" i="0" u="none" strike="noStrike">
                          <a:solidFill>
                            <a:srgbClr val="000000"/>
                          </a:solidFill>
                          <a:effectLst/>
                          <a:latin typeface="Calibri" panose="020F0502020204030204" pitchFamily="34" charset="0"/>
                        </a:rPr>
                        <a:t>-209.93</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a:solidFill>
                            <a:srgbClr val="000000"/>
                          </a:solidFill>
                          <a:effectLst/>
                          <a:latin typeface="Calibri" panose="020F0502020204030204" pitchFamily="34" charset="0"/>
                        </a:rPr>
                        <a:t>-202.97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a:solidFill>
                            <a:srgbClr val="000000"/>
                          </a:solidFill>
                          <a:effectLst/>
                          <a:latin typeface="Calibri" panose="020F0502020204030204" pitchFamily="34" charset="0"/>
                        </a:rPr>
                        <a:t>6.96</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extLst>
                  <a:ext uri="{0D108BD9-81ED-4DB2-BD59-A6C34878D82A}">
                    <a16:rowId xmlns:a16="http://schemas.microsoft.com/office/drawing/2014/main" val="255393459"/>
                  </a:ext>
                </a:extLst>
              </a:tr>
              <a:tr h="172269">
                <a:tc>
                  <a:txBody>
                    <a:bodyPr/>
                    <a:lstStyle/>
                    <a:p>
                      <a:pPr algn="ctr" rtl="0" fontAlgn="ctr"/>
                      <a:r>
                        <a:rPr lang="en-GB" sz="1200" b="1" i="0" u="none" strike="noStrike">
                          <a:solidFill>
                            <a:srgbClr val="000000"/>
                          </a:solidFill>
                          <a:effectLst/>
                          <a:latin typeface="Calibri" panose="020F0502020204030204" pitchFamily="34" charset="0"/>
                        </a:rPr>
                        <a:t>b3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rtl="0" fontAlgn="ctr"/>
                      <a:r>
                        <a:rPr lang="en-GB" sz="1200" b="0" i="0" u="none" strike="noStrike" dirty="0">
                          <a:solidFill>
                            <a:srgbClr val="000000"/>
                          </a:solidFill>
                          <a:effectLst/>
                          <a:latin typeface="Calibri" panose="020F0502020204030204" pitchFamily="34" charset="0"/>
                        </a:rPr>
                        <a:t>156.85</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a:solidFill>
                            <a:srgbClr val="000000"/>
                          </a:solidFill>
                          <a:effectLst/>
                          <a:latin typeface="Calibri" panose="020F0502020204030204" pitchFamily="34" charset="0"/>
                        </a:rPr>
                        <a:t>154.31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a:solidFill>
                            <a:srgbClr val="000000"/>
                          </a:solidFill>
                          <a:effectLst/>
                          <a:latin typeface="Calibri" panose="020F0502020204030204" pitchFamily="34" charset="0"/>
                        </a:rPr>
                        <a:t>-2.55</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rtl="0" fontAlgn="ctr"/>
                      <a:r>
                        <a:rPr lang="en-GB" sz="1200" b="0" i="0" u="none" strike="noStrike">
                          <a:solidFill>
                            <a:srgbClr val="000000"/>
                          </a:solidFill>
                          <a:effectLst/>
                          <a:latin typeface="Calibri" panose="020F0502020204030204" pitchFamily="34" charset="0"/>
                        </a:rPr>
                        <a:t>153.19</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a:solidFill>
                            <a:srgbClr val="000000"/>
                          </a:solidFill>
                          <a:effectLst/>
                          <a:latin typeface="Calibri" panose="020F0502020204030204" pitchFamily="34" charset="0"/>
                        </a:rPr>
                        <a:t>156.43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dirty="0">
                          <a:solidFill>
                            <a:srgbClr val="000000"/>
                          </a:solidFill>
                          <a:effectLst/>
                          <a:latin typeface="Calibri" panose="020F0502020204030204" pitchFamily="34" charset="0"/>
                        </a:rPr>
                        <a:t>3.24</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l" fontAlgn="b"/>
                      <a:endParaRPr lang="en-GB" sz="1200" b="0" i="0" u="none" strike="noStrike">
                        <a:solidFill>
                          <a:srgbClr val="000000"/>
                        </a:solidFill>
                        <a:effectLst/>
                        <a:latin typeface="Aptos Narrow" panose="020B00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rtl="0" fontAlgn="ctr"/>
                      <a:r>
                        <a:rPr lang="en-GB" sz="1200" b="1" i="0" u="none" strike="noStrike">
                          <a:solidFill>
                            <a:srgbClr val="000000"/>
                          </a:solidFill>
                          <a:effectLst/>
                          <a:latin typeface="Calibri" panose="020F0502020204030204" pitchFamily="34" charset="0"/>
                        </a:rPr>
                        <a:t>b3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rtl="0" fontAlgn="ctr"/>
                      <a:r>
                        <a:rPr lang="en-GB" sz="1200" b="0" i="0" u="none" strike="noStrike">
                          <a:solidFill>
                            <a:srgbClr val="000000"/>
                          </a:solidFill>
                          <a:effectLst/>
                          <a:latin typeface="Calibri" panose="020F0502020204030204" pitchFamily="34" charset="0"/>
                        </a:rPr>
                        <a:t>153.19</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a:solidFill>
                            <a:srgbClr val="000000"/>
                          </a:solidFill>
                          <a:effectLst/>
                          <a:latin typeface="Calibri" panose="020F0502020204030204" pitchFamily="34" charset="0"/>
                        </a:rPr>
                        <a:t>157.97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a:solidFill>
                            <a:srgbClr val="000000"/>
                          </a:solidFill>
                          <a:effectLst/>
                          <a:latin typeface="Calibri" panose="020F0502020204030204" pitchFamily="34" charset="0"/>
                        </a:rPr>
                        <a:t>4.78</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rtl="0" fontAlgn="ctr"/>
                      <a:r>
                        <a:rPr lang="en-GB" sz="1200" b="0" i="0" u="none" strike="noStrike">
                          <a:solidFill>
                            <a:srgbClr val="000000"/>
                          </a:solidFill>
                          <a:effectLst/>
                          <a:latin typeface="Calibri" panose="020F0502020204030204" pitchFamily="34" charset="0"/>
                        </a:rPr>
                        <a:t>153.19</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a:solidFill>
                            <a:srgbClr val="000000"/>
                          </a:solidFill>
                          <a:effectLst/>
                          <a:latin typeface="Calibri" panose="020F0502020204030204" pitchFamily="34" charset="0"/>
                        </a:rPr>
                        <a:t>159.65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dirty="0">
                          <a:solidFill>
                            <a:srgbClr val="000000"/>
                          </a:solidFill>
                          <a:effectLst/>
                          <a:latin typeface="Calibri" panose="020F0502020204030204" pitchFamily="34" charset="0"/>
                        </a:rPr>
                        <a:t>6.46</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extLst>
                  <a:ext uri="{0D108BD9-81ED-4DB2-BD59-A6C34878D82A}">
                    <a16:rowId xmlns:a16="http://schemas.microsoft.com/office/drawing/2014/main" val="2338192045"/>
                  </a:ext>
                </a:extLst>
              </a:tr>
              <a:tr h="172269">
                <a:tc>
                  <a:txBody>
                    <a:bodyPr/>
                    <a:lstStyle/>
                    <a:p>
                      <a:pPr algn="ctr" rtl="0" fontAlgn="ctr"/>
                      <a:r>
                        <a:rPr lang="en-GB" sz="1200" b="1" i="0" u="none" strike="noStrike">
                          <a:solidFill>
                            <a:srgbClr val="000000"/>
                          </a:solidFill>
                          <a:effectLst/>
                          <a:latin typeface="Calibri" panose="020F0502020204030204" pitchFamily="34" charset="0"/>
                        </a:rPr>
                        <a:t>b5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rtl="0" fontAlgn="ctr"/>
                      <a:r>
                        <a:rPr lang="en-GB" sz="1200" b="0" i="0" u="none" strike="noStrike">
                          <a:solidFill>
                            <a:srgbClr val="000000"/>
                          </a:solidFill>
                          <a:effectLst/>
                          <a:latin typeface="Calibri" panose="020F0502020204030204" pitchFamily="34" charset="0"/>
                        </a:rPr>
                        <a:t>-3.53</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a:solidFill>
                            <a:srgbClr val="000000"/>
                          </a:solidFill>
                          <a:effectLst/>
                          <a:latin typeface="Calibri" panose="020F0502020204030204" pitchFamily="34" charset="0"/>
                        </a:rPr>
                        <a:t>1.58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a:solidFill>
                            <a:srgbClr val="000000"/>
                          </a:solidFill>
                          <a:effectLst/>
                          <a:latin typeface="Calibri" panose="020F0502020204030204" pitchFamily="34" charset="0"/>
                        </a:rPr>
                        <a:t>5.10</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rtl="0" fontAlgn="ctr"/>
                      <a:r>
                        <a:rPr lang="en-GB" sz="1200" b="0" i="0" u="none" strike="noStrike">
                          <a:solidFill>
                            <a:srgbClr val="000000"/>
                          </a:solidFill>
                          <a:effectLst/>
                          <a:latin typeface="Calibri" panose="020F0502020204030204" pitchFamily="34" charset="0"/>
                        </a:rPr>
                        <a:t>-3.15</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a:solidFill>
                            <a:srgbClr val="000000"/>
                          </a:solidFill>
                          <a:effectLst/>
                          <a:latin typeface="Calibri" panose="020F0502020204030204" pitchFamily="34" charset="0"/>
                        </a:rPr>
                        <a:t>1.94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dirty="0">
                          <a:solidFill>
                            <a:srgbClr val="000000"/>
                          </a:solidFill>
                          <a:effectLst/>
                          <a:latin typeface="Calibri" panose="020F0502020204030204" pitchFamily="34" charset="0"/>
                        </a:rPr>
                        <a:t>5.09</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l" fontAlgn="b"/>
                      <a:endParaRPr lang="en-GB" sz="1200" b="0" i="0" u="none" strike="noStrike">
                        <a:solidFill>
                          <a:srgbClr val="000000"/>
                        </a:solidFill>
                        <a:effectLst/>
                        <a:latin typeface="Aptos Narrow" panose="020B00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rtl="0" fontAlgn="ctr"/>
                      <a:r>
                        <a:rPr lang="en-GB" sz="1200" b="1" i="0" u="none" strike="noStrike">
                          <a:solidFill>
                            <a:srgbClr val="000000"/>
                          </a:solidFill>
                          <a:effectLst/>
                          <a:latin typeface="Calibri" panose="020F0502020204030204" pitchFamily="34" charset="0"/>
                        </a:rPr>
                        <a:t>b5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rtl="0" fontAlgn="ctr"/>
                      <a:r>
                        <a:rPr lang="en-GB" sz="1200" b="0" i="0" u="none" strike="noStrike" dirty="0">
                          <a:solidFill>
                            <a:srgbClr val="000000"/>
                          </a:solidFill>
                          <a:effectLst/>
                          <a:latin typeface="Calibri" panose="020F0502020204030204" pitchFamily="34" charset="0"/>
                        </a:rPr>
                        <a:t>-3.15</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a:solidFill>
                            <a:srgbClr val="000000"/>
                          </a:solidFill>
                          <a:effectLst/>
                          <a:latin typeface="Calibri" panose="020F0502020204030204" pitchFamily="34" charset="0"/>
                        </a:rPr>
                        <a:t>2.39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a:solidFill>
                            <a:srgbClr val="000000"/>
                          </a:solidFill>
                          <a:effectLst/>
                          <a:latin typeface="Calibri" panose="020F0502020204030204" pitchFamily="34" charset="0"/>
                        </a:rPr>
                        <a:t>5.55</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rtl="0" fontAlgn="ctr"/>
                      <a:r>
                        <a:rPr lang="en-GB" sz="1200" b="0" i="0" u="none" strike="noStrike">
                          <a:solidFill>
                            <a:srgbClr val="000000"/>
                          </a:solidFill>
                          <a:effectLst/>
                          <a:latin typeface="Calibri" panose="020F0502020204030204" pitchFamily="34" charset="0"/>
                        </a:rPr>
                        <a:t>-3.15</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a:solidFill>
                            <a:srgbClr val="000000"/>
                          </a:solidFill>
                          <a:effectLst/>
                          <a:latin typeface="Calibri" panose="020F0502020204030204" pitchFamily="34" charset="0"/>
                        </a:rPr>
                        <a:t>2.15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a:solidFill>
                            <a:srgbClr val="000000"/>
                          </a:solidFill>
                          <a:effectLst/>
                          <a:latin typeface="Calibri" panose="020F0502020204030204" pitchFamily="34" charset="0"/>
                        </a:rPr>
                        <a:t>5.30</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extLst>
                  <a:ext uri="{0D108BD9-81ED-4DB2-BD59-A6C34878D82A}">
                    <a16:rowId xmlns:a16="http://schemas.microsoft.com/office/drawing/2014/main" val="1819827864"/>
                  </a:ext>
                </a:extLst>
              </a:tr>
              <a:tr h="172269">
                <a:tc>
                  <a:txBody>
                    <a:bodyPr/>
                    <a:lstStyle/>
                    <a:p>
                      <a:pPr algn="ctr" rtl="0" fontAlgn="ctr"/>
                      <a:r>
                        <a:rPr lang="en-GB" sz="1200" b="1" i="0" u="none" strike="noStrike">
                          <a:solidFill>
                            <a:srgbClr val="000000"/>
                          </a:solidFill>
                          <a:effectLst/>
                          <a:latin typeface="Calibri" panose="020F0502020204030204" pitchFamily="34" charset="0"/>
                        </a:rPr>
                        <a:t>a2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rtl="0" fontAlgn="ctr"/>
                      <a:r>
                        <a:rPr lang="en-GB" sz="1200" b="0" i="0" u="none" strike="noStrike">
                          <a:solidFill>
                            <a:srgbClr val="000000"/>
                          </a:solidFill>
                          <a:effectLst/>
                          <a:latin typeface="Calibri" panose="020F0502020204030204" pitchFamily="34" charset="0"/>
                        </a:rPr>
                        <a:t>1.03</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dirty="0">
                          <a:solidFill>
                            <a:srgbClr val="000000"/>
                          </a:solidFill>
                          <a:effectLst/>
                          <a:latin typeface="Calibri" panose="020F0502020204030204" pitchFamily="34" charset="0"/>
                        </a:rPr>
                        <a:t>-34.87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a:solidFill>
                            <a:srgbClr val="000000"/>
                          </a:solidFill>
                          <a:effectLst/>
                          <a:latin typeface="Calibri" panose="020F0502020204030204" pitchFamily="34" charset="0"/>
                        </a:rPr>
                        <a:t>-35.90</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rtl="0" fontAlgn="ctr"/>
                      <a:r>
                        <a:rPr lang="en-GB" sz="1200" b="0" i="0" u="none" strike="noStrike">
                          <a:solidFill>
                            <a:srgbClr val="000000"/>
                          </a:solidFill>
                          <a:effectLst/>
                          <a:latin typeface="Calibri" panose="020F0502020204030204" pitchFamily="34" charset="0"/>
                        </a:rPr>
                        <a:t>-1.03</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dirty="0">
                          <a:solidFill>
                            <a:srgbClr val="000000"/>
                          </a:solidFill>
                          <a:effectLst/>
                          <a:latin typeface="Calibri" panose="020F0502020204030204" pitchFamily="34" charset="0"/>
                        </a:rPr>
                        <a:t>-21.01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dirty="0">
                          <a:solidFill>
                            <a:srgbClr val="000000"/>
                          </a:solidFill>
                          <a:effectLst/>
                          <a:latin typeface="Calibri" panose="020F0502020204030204" pitchFamily="34" charset="0"/>
                        </a:rPr>
                        <a:t>-19.98</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l" fontAlgn="b"/>
                      <a:endParaRPr lang="en-GB" sz="1200" b="0" i="0" u="none" strike="noStrike">
                        <a:solidFill>
                          <a:srgbClr val="000000"/>
                        </a:solidFill>
                        <a:effectLst/>
                        <a:latin typeface="Aptos Narrow" panose="020B00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rtl="0" fontAlgn="ctr"/>
                      <a:r>
                        <a:rPr lang="en-GB" sz="1200" b="1" i="0" u="none" strike="noStrike">
                          <a:solidFill>
                            <a:srgbClr val="000000"/>
                          </a:solidFill>
                          <a:effectLst/>
                          <a:latin typeface="Calibri" panose="020F0502020204030204" pitchFamily="34" charset="0"/>
                        </a:rPr>
                        <a:t>a2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rtl="0" fontAlgn="ctr"/>
                      <a:r>
                        <a:rPr lang="en-GB" sz="1200" b="0" i="0" u="none" strike="noStrike">
                          <a:solidFill>
                            <a:srgbClr val="000000"/>
                          </a:solidFill>
                          <a:effectLst/>
                          <a:latin typeface="Calibri" panose="020F0502020204030204" pitchFamily="34" charset="0"/>
                        </a:rPr>
                        <a:t>1.03</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a:solidFill>
                            <a:srgbClr val="000000"/>
                          </a:solidFill>
                          <a:effectLst/>
                          <a:latin typeface="Calibri" panose="020F0502020204030204" pitchFamily="34" charset="0"/>
                        </a:rPr>
                        <a:t>-23.64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a:solidFill>
                            <a:srgbClr val="000000"/>
                          </a:solidFill>
                          <a:effectLst/>
                          <a:latin typeface="Calibri" panose="020F0502020204030204" pitchFamily="34" charset="0"/>
                        </a:rPr>
                        <a:t>-24.66</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rtl="0" fontAlgn="ctr"/>
                      <a:r>
                        <a:rPr lang="en-GB" sz="1200" b="0" i="0" u="none" strike="noStrike">
                          <a:solidFill>
                            <a:srgbClr val="000000"/>
                          </a:solidFill>
                          <a:effectLst/>
                          <a:latin typeface="Calibri" panose="020F0502020204030204" pitchFamily="34" charset="0"/>
                        </a:rPr>
                        <a:t>-1.03</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a:solidFill>
                            <a:srgbClr val="000000"/>
                          </a:solidFill>
                          <a:effectLst/>
                          <a:latin typeface="Calibri" panose="020F0502020204030204" pitchFamily="34" charset="0"/>
                        </a:rPr>
                        <a:t>-27.94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a:solidFill>
                            <a:srgbClr val="000000"/>
                          </a:solidFill>
                          <a:effectLst/>
                          <a:latin typeface="Calibri" panose="020F0502020204030204" pitchFamily="34" charset="0"/>
                        </a:rPr>
                        <a:t>-26.91</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extLst>
                  <a:ext uri="{0D108BD9-81ED-4DB2-BD59-A6C34878D82A}">
                    <a16:rowId xmlns:a16="http://schemas.microsoft.com/office/drawing/2014/main" val="3523058166"/>
                  </a:ext>
                </a:extLst>
              </a:tr>
              <a:tr h="172269">
                <a:tc>
                  <a:txBody>
                    <a:bodyPr/>
                    <a:lstStyle/>
                    <a:p>
                      <a:pPr algn="l" fontAlgn="b"/>
                      <a:endParaRPr lang="en-GB" sz="1200" b="0" i="0" u="none" strike="noStrike">
                        <a:solidFill>
                          <a:srgbClr val="000000"/>
                        </a:solidFill>
                        <a:effectLst/>
                        <a:latin typeface="Aptos Narrow" panose="020B000402020202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n-GB" sz="1200" b="0" i="0" u="none" strike="noStrike">
                        <a:solidFill>
                          <a:srgbClr val="000000"/>
                        </a:solidFill>
                        <a:effectLst/>
                        <a:latin typeface="Aptos Narrow" panose="020B000402020202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endParaRPr lang="en-GB" sz="1200" b="0" i="0" u="none" strike="noStrike">
                        <a:solidFill>
                          <a:srgbClr val="000000"/>
                        </a:solidFill>
                        <a:effectLst/>
                        <a:latin typeface="Aptos Narrow" panose="020B000402020202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endParaRPr lang="en-GB" sz="1200" b="0" i="0" u="none" strike="noStrike">
                        <a:solidFill>
                          <a:srgbClr val="000000"/>
                        </a:solidFill>
                        <a:effectLst/>
                        <a:latin typeface="Aptos Narrow" panose="020B000402020202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endParaRPr lang="en-GB" sz="1200" b="0" i="0" u="none" strike="noStrike">
                        <a:solidFill>
                          <a:srgbClr val="000000"/>
                        </a:solidFill>
                        <a:effectLst/>
                        <a:latin typeface="Aptos Narrow" panose="020B000402020202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endParaRPr lang="en-GB" sz="1200" b="0" i="0" u="none" strike="noStrike">
                        <a:solidFill>
                          <a:srgbClr val="000000"/>
                        </a:solidFill>
                        <a:effectLst/>
                        <a:latin typeface="Aptos Narrow" panose="020B000402020202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endParaRPr lang="en-GB" sz="1200" b="0" i="0" u="none" strike="noStrike">
                        <a:solidFill>
                          <a:srgbClr val="000000"/>
                        </a:solidFill>
                        <a:effectLst/>
                        <a:latin typeface="Aptos Narrow" panose="020B000402020202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endParaRPr lang="en-GB" sz="1200" b="0" i="0" u="none" strike="noStrike">
                        <a:solidFill>
                          <a:srgbClr val="000000"/>
                        </a:solidFill>
                        <a:effectLst/>
                        <a:latin typeface="Aptos Narrow" panose="020B0004020202020204" pitchFamily="34" charset="0"/>
                      </a:endParaRPr>
                    </a:p>
                  </a:txBody>
                  <a:tcPr marL="9525" marR="9525" marT="9525" marB="0" anchor="b">
                    <a:lnL>
                      <a:noFill/>
                    </a:lnL>
                    <a:lnR>
                      <a:noFill/>
                    </a:lnR>
                    <a:lnT>
                      <a:noFill/>
                    </a:lnT>
                    <a:lnB>
                      <a:noFill/>
                    </a:lnB>
                    <a:noFill/>
                  </a:tcPr>
                </a:tc>
                <a:tc>
                  <a:txBody>
                    <a:bodyPr/>
                    <a:lstStyle/>
                    <a:p>
                      <a:pPr algn="l" fontAlgn="b"/>
                      <a:endParaRPr lang="en-GB" sz="1200" b="0" i="0" u="none" strike="noStrike">
                        <a:solidFill>
                          <a:srgbClr val="000000"/>
                        </a:solidFill>
                        <a:effectLst/>
                        <a:latin typeface="Aptos Narrow" panose="020B000402020202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n-GB" sz="1200" b="0" i="0" u="none" strike="noStrike" dirty="0">
                        <a:solidFill>
                          <a:srgbClr val="000000"/>
                        </a:solidFill>
                        <a:effectLst/>
                        <a:latin typeface="Aptos Narrow" panose="020B000402020202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endParaRPr lang="en-GB" sz="1200" b="0" i="0" u="none" strike="noStrike">
                        <a:solidFill>
                          <a:srgbClr val="000000"/>
                        </a:solidFill>
                        <a:effectLst/>
                        <a:latin typeface="Aptos Narrow" panose="020B000402020202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endParaRPr lang="en-GB" sz="1200" b="0" i="0" u="none" strike="noStrike">
                        <a:solidFill>
                          <a:srgbClr val="000000"/>
                        </a:solidFill>
                        <a:effectLst/>
                        <a:latin typeface="Aptos Narrow" panose="020B000402020202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endParaRPr lang="en-GB" sz="1200" b="0" i="0" u="none" strike="noStrike">
                        <a:solidFill>
                          <a:srgbClr val="000000"/>
                        </a:solidFill>
                        <a:effectLst/>
                        <a:latin typeface="Aptos Narrow" panose="020B000402020202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endParaRPr lang="en-GB" sz="1200" b="0" i="0" u="none" strike="noStrike">
                        <a:solidFill>
                          <a:srgbClr val="000000"/>
                        </a:solidFill>
                        <a:effectLst/>
                        <a:latin typeface="Aptos Narrow" panose="020B000402020202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endParaRPr lang="en-GB" sz="1200" b="0" i="0" u="none" strike="noStrike">
                        <a:solidFill>
                          <a:srgbClr val="000000"/>
                        </a:solidFill>
                        <a:effectLst/>
                        <a:latin typeface="Aptos Narrow" panose="020B000402020202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54083147"/>
                  </a:ext>
                </a:extLst>
              </a:tr>
              <a:tr h="254140">
                <a:tc>
                  <a:txBody>
                    <a:bodyPr/>
                    <a:lstStyle/>
                    <a:p>
                      <a:pPr algn="ctr" fontAlgn="ctr"/>
                      <a:r>
                        <a:rPr lang="en-GB" sz="1800" b="0" i="0" u="none" strike="noStrike">
                          <a:solidFill>
                            <a:srgbClr val="000000"/>
                          </a:solidFill>
                          <a:effectLst/>
                          <a:latin typeface="Arial" panose="020B0604020202020204" pitchFamily="34" charset="0"/>
                        </a:rPr>
                        <a:t> </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noFill/>
                  </a:tcPr>
                </a:tc>
                <a:tc gridSpan="6">
                  <a:txBody>
                    <a:bodyPr/>
                    <a:lstStyle/>
                    <a:p>
                      <a:pPr algn="ctr" rtl="0" fontAlgn="ctr"/>
                      <a:r>
                        <a:rPr lang="en-GB" sz="1200" b="1" i="0" u="none" strike="noStrike" dirty="0">
                          <a:solidFill>
                            <a:srgbClr val="000000"/>
                          </a:solidFill>
                          <a:effectLst/>
                          <a:latin typeface="Calibri" panose="020F0502020204030204" pitchFamily="34" charset="0"/>
                        </a:rPr>
                        <a:t>MAGNET 3 - INTEGRATED - SA @ RT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b"/>
                      <a:endParaRPr lang="en-GB" sz="1200" b="0" i="0" u="none" strike="noStrike">
                        <a:solidFill>
                          <a:srgbClr val="000000"/>
                        </a:solidFill>
                        <a:effectLst/>
                        <a:latin typeface="Aptos Narrow" panose="020B00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ctr"/>
                      <a:r>
                        <a:rPr lang="en-GB" sz="1800" b="0" i="0" u="none" strike="noStrike" dirty="0">
                          <a:solidFill>
                            <a:srgbClr val="000000"/>
                          </a:solidFill>
                          <a:effectLst/>
                          <a:latin typeface="Arial" panose="020B0604020202020204" pitchFamily="34" charset="0"/>
                        </a:rPr>
                        <a:t> </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noFill/>
                  </a:tcPr>
                </a:tc>
                <a:tc gridSpan="6">
                  <a:txBody>
                    <a:bodyPr/>
                    <a:lstStyle/>
                    <a:p>
                      <a:pPr algn="ctr" rtl="0" fontAlgn="ctr"/>
                      <a:r>
                        <a:rPr lang="en-GB" sz="1200" b="1" i="0" u="none" strike="noStrike" dirty="0">
                          <a:solidFill>
                            <a:srgbClr val="000000"/>
                          </a:solidFill>
                          <a:effectLst/>
                          <a:latin typeface="Calibri" panose="020F0502020204030204" pitchFamily="34" charset="0"/>
                        </a:rPr>
                        <a:t>MAGNET 4 - INTEGRATED - SA @ RT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728738761"/>
                  </a:ext>
                </a:extLst>
              </a:tr>
              <a:tr h="254140">
                <a:tc>
                  <a:txBody>
                    <a:bodyPr/>
                    <a:lstStyle/>
                    <a:p>
                      <a:pPr algn="ctr" fontAlgn="ctr"/>
                      <a:r>
                        <a:rPr lang="en-GB" sz="1800" b="0" i="0" u="none" strike="noStrike">
                          <a:solidFill>
                            <a:srgbClr val="000000"/>
                          </a:solidFill>
                          <a:effectLst/>
                          <a:latin typeface="Arial" panose="020B0604020202020204" pitchFamily="34" charset="0"/>
                        </a:rPr>
                        <a:t> </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noFill/>
                  </a:tcPr>
                </a:tc>
                <a:tc gridSpan="3">
                  <a:txBody>
                    <a:bodyPr/>
                    <a:lstStyle/>
                    <a:p>
                      <a:pPr algn="ctr" rtl="0" fontAlgn="ctr"/>
                      <a:r>
                        <a:rPr lang="en-GB" sz="1200" b="1" i="0" u="none" strike="noStrike">
                          <a:solidFill>
                            <a:srgbClr val="000000"/>
                          </a:solidFill>
                          <a:effectLst/>
                          <a:latin typeface="Calibri" panose="020F0502020204030204" pitchFamily="34" charset="0"/>
                        </a:rPr>
                        <a:t>AP05 @ -94 mm (AP1)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hMerge="1">
                  <a:txBody>
                    <a:bodyPr/>
                    <a:lstStyle/>
                    <a:p>
                      <a:endParaRPr lang="en-GB"/>
                    </a:p>
                  </a:txBody>
                  <a:tcPr/>
                </a:tc>
                <a:tc hMerge="1">
                  <a:txBody>
                    <a:bodyPr/>
                    <a:lstStyle/>
                    <a:p>
                      <a:endParaRPr lang="en-GB"/>
                    </a:p>
                  </a:txBody>
                  <a:tcPr/>
                </a:tc>
                <a:tc gridSpan="3">
                  <a:txBody>
                    <a:bodyPr/>
                    <a:lstStyle/>
                    <a:p>
                      <a:pPr algn="ctr" rtl="0" fontAlgn="ctr"/>
                      <a:r>
                        <a:rPr lang="en-GB" sz="1200" b="1" i="0" u="none" strike="noStrike">
                          <a:solidFill>
                            <a:srgbClr val="000000"/>
                          </a:solidFill>
                          <a:effectLst/>
                          <a:latin typeface="Calibri" panose="020F0502020204030204" pitchFamily="34" charset="0"/>
                        </a:rPr>
                        <a:t>AP06 @ +94 mm (AP2)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hMerge="1">
                  <a:txBody>
                    <a:bodyPr/>
                    <a:lstStyle/>
                    <a:p>
                      <a:endParaRPr lang="en-GB"/>
                    </a:p>
                  </a:txBody>
                  <a:tcPr/>
                </a:tc>
                <a:tc hMerge="1">
                  <a:txBody>
                    <a:bodyPr/>
                    <a:lstStyle/>
                    <a:p>
                      <a:endParaRPr lang="en-GB"/>
                    </a:p>
                  </a:txBody>
                  <a:tcPr/>
                </a:tc>
                <a:tc>
                  <a:txBody>
                    <a:bodyPr/>
                    <a:lstStyle/>
                    <a:p>
                      <a:pPr algn="l" fontAlgn="b"/>
                      <a:endParaRPr lang="en-GB" sz="1200" b="0" i="0" u="none" strike="noStrike">
                        <a:solidFill>
                          <a:srgbClr val="000000"/>
                        </a:solidFill>
                        <a:effectLst/>
                        <a:latin typeface="Aptos Narrow" panose="020B00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ctr"/>
                      <a:r>
                        <a:rPr lang="en-GB" sz="1800" b="0" i="0" u="none" strike="noStrike">
                          <a:solidFill>
                            <a:srgbClr val="000000"/>
                          </a:solidFill>
                          <a:effectLst/>
                          <a:latin typeface="Arial" panose="020B0604020202020204" pitchFamily="34" charset="0"/>
                        </a:rPr>
                        <a:t> </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noFill/>
                  </a:tcPr>
                </a:tc>
                <a:tc gridSpan="3">
                  <a:txBody>
                    <a:bodyPr/>
                    <a:lstStyle/>
                    <a:p>
                      <a:pPr algn="ctr" rtl="0" fontAlgn="ctr"/>
                      <a:r>
                        <a:rPr lang="en-GB" sz="1200" b="1" i="0" u="none" strike="noStrike" dirty="0">
                          <a:solidFill>
                            <a:srgbClr val="000000"/>
                          </a:solidFill>
                          <a:effectLst/>
                          <a:latin typeface="Calibri" panose="020F0502020204030204" pitchFamily="34" charset="0"/>
                        </a:rPr>
                        <a:t>AP07 @ -94 mm (AP1)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hMerge="1">
                  <a:txBody>
                    <a:bodyPr/>
                    <a:lstStyle/>
                    <a:p>
                      <a:endParaRPr lang="en-GB"/>
                    </a:p>
                  </a:txBody>
                  <a:tcPr/>
                </a:tc>
                <a:tc hMerge="1">
                  <a:txBody>
                    <a:bodyPr/>
                    <a:lstStyle/>
                    <a:p>
                      <a:endParaRPr lang="en-GB"/>
                    </a:p>
                  </a:txBody>
                  <a:tcPr/>
                </a:tc>
                <a:tc gridSpan="3">
                  <a:txBody>
                    <a:bodyPr/>
                    <a:lstStyle/>
                    <a:p>
                      <a:pPr algn="ctr" rtl="0" fontAlgn="ctr"/>
                      <a:r>
                        <a:rPr lang="en-GB" sz="1200" b="1" i="0" u="none" strike="noStrike">
                          <a:solidFill>
                            <a:srgbClr val="000000"/>
                          </a:solidFill>
                          <a:effectLst/>
                          <a:latin typeface="Calibri" panose="020F0502020204030204" pitchFamily="34" charset="0"/>
                        </a:rPr>
                        <a:t>AP08 @ +94 mm (AP2)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88935456"/>
                  </a:ext>
                </a:extLst>
              </a:tr>
              <a:tr h="336010">
                <a:tc>
                  <a:txBody>
                    <a:bodyPr/>
                    <a:lstStyle/>
                    <a:p>
                      <a:pPr algn="ctr" fontAlgn="ctr"/>
                      <a:r>
                        <a:rPr lang="en-GB" sz="1800" b="0" i="0" u="none" strike="noStrike">
                          <a:solidFill>
                            <a:srgbClr val="000000"/>
                          </a:solidFill>
                          <a:effectLst/>
                          <a:latin typeface="Arial" panose="020B0604020202020204" pitchFamily="34" charset="0"/>
                        </a:rPr>
                        <a:t> </a:t>
                      </a: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a:txBody>
                    <a:bodyPr/>
                    <a:lstStyle/>
                    <a:p>
                      <a:pPr algn="ctr" rtl="0" fontAlgn="ctr"/>
                      <a:r>
                        <a:rPr lang="en-GB" sz="1200" b="1" i="0" u="none" strike="noStrike">
                          <a:solidFill>
                            <a:srgbClr val="000000"/>
                          </a:solidFill>
                          <a:effectLst/>
                          <a:latin typeface="Calibri" panose="020F0502020204030204" pitchFamily="34" charset="0"/>
                        </a:rPr>
                        <a:t>SIMU</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1" i="0" u="none" strike="noStrike">
                          <a:solidFill>
                            <a:srgbClr val="000000"/>
                          </a:solidFill>
                          <a:effectLst/>
                          <a:latin typeface="Calibri" panose="020F0502020204030204" pitchFamily="34" charset="0"/>
                        </a:rPr>
                        <a:t>MEAS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1" i="0" u="none" strike="noStrike">
                          <a:solidFill>
                            <a:srgbClr val="000000"/>
                          </a:solidFill>
                          <a:effectLst/>
                          <a:latin typeface="Aptos Narrow" panose="020B0004020202020204" pitchFamily="34" charset="0"/>
                        </a:rPr>
                        <a:t>MEAS-SIMU</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rtl="0" fontAlgn="ctr"/>
                      <a:r>
                        <a:rPr lang="en-GB" sz="1200" b="1" i="0" u="none" strike="noStrike">
                          <a:solidFill>
                            <a:srgbClr val="000000"/>
                          </a:solidFill>
                          <a:effectLst/>
                          <a:latin typeface="Calibri" panose="020F0502020204030204" pitchFamily="34" charset="0"/>
                        </a:rPr>
                        <a:t>SIMU</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1" i="0" u="none" strike="noStrike">
                          <a:solidFill>
                            <a:srgbClr val="000000"/>
                          </a:solidFill>
                          <a:effectLst/>
                          <a:latin typeface="Calibri" panose="020F0502020204030204" pitchFamily="34" charset="0"/>
                        </a:rPr>
                        <a:t>MEAS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1" i="0" u="none" strike="noStrike">
                          <a:solidFill>
                            <a:srgbClr val="000000"/>
                          </a:solidFill>
                          <a:effectLst/>
                          <a:latin typeface="Aptos Narrow" panose="020B0004020202020204" pitchFamily="34" charset="0"/>
                        </a:rPr>
                        <a:t>MEAS-SIMU</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l" fontAlgn="b"/>
                      <a:endParaRPr lang="en-GB" sz="1200" b="0" i="0" u="none" strike="noStrike">
                        <a:solidFill>
                          <a:srgbClr val="000000"/>
                        </a:solidFill>
                        <a:effectLst/>
                        <a:latin typeface="Aptos Narrow" panose="020B00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ctr"/>
                      <a:r>
                        <a:rPr lang="en-GB" sz="1800" b="0" i="0" u="none" strike="noStrike">
                          <a:solidFill>
                            <a:srgbClr val="000000"/>
                          </a:solidFill>
                          <a:effectLst/>
                          <a:latin typeface="Arial" panose="020B0604020202020204" pitchFamily="34" charset="0"/>
                        </a:rPr>
                        <a:t> </a:t>
                      </a: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a:txBody>
                    <a:bodyPr/>
                    <a:lstStyle/>
                    <a:p>
                      <a:pPr algn="ctr" rtl="0" fontAlgn="ctr"/>
                      <a:r>
                        <a:rPr lang="en-GB" sz="1200" b="1" i="0" u="none" strike="noStrike">
                          <a:solidFill>
                            <a:srgbClr val="000000"/>
                          </a:solidFill>
                          <a:effectLst/>
                          <a:latin typeface="Calibri" panose="020F0502020204030204" pitchFamily="34" charset="0"/>
                        </a:rPr>
                        <a:t>SIMU</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1" i="0" u="none" strike="noStrike" dirty="0">
                          <a:solidFill>
                            <a:srgbClr val="000000"/>
                          </a:solidFill>
                          <a:effectLst/>
                          <a:latin typeface="Calibri" panose="020F0502020204030204" pitchFamily="34" charset="0"/>
                        </a:rPr>
                        <a:t>MEAS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1" i="0" u="none" strike="noStrike">
                          <a:solidFill>
                            <a:srgbClr val="000000"/>
                          </a:solidFill>
                          <a:effectLst/>
                          <a:latin typeface="Aptos Narrow" panose="020B0004020202020204" pitchFamily="34" charset="0"/>
                        </a:rPr>
                        <a:t>MEAS-SIMU</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rtl="0" fontAlgn="ctr"/>
                      <a:r>
                        <a:rPr lang="en-GB" sz="1200" b="1" i="0" u="none" strike="noStrike">
                          <a:solidFill>
                            <a:srgbClr val="000000"/>
                          </a:solidFill>
                          <a:effectLst/>
                          <a:latin typeface="Calibri" panose="020F0502020204030204" pitchFamily="34" charset="0"/>
                        </a:rPr>
                        <a:t>SIMU</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1" i="0" u="none" strike="noStrike">
                          <a:solidFill>
                            <a:srgbClr val="000000"/>
                          </a:solidFill>
                          <a:effectLst/>
                          <a:latin typeface="Calibri" panose="020F0502020204030204" pitchFamily="34" charset="0"/>
                        </a:rPr>
                        <a:t>MEAS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1" i="0" u="none" strike="noStrike">
                          <a:solidFill>
                            <a:srgbClr val="000000"/>
                          </a:solidFill>
                          <a:effectLst/>
                          <a:latin typeface="Aptos Narrow" panose="020B0004020202020204" pitchFamily="34" charset="0"/>
                        </a:rPr>
                        <a:t>MEAS-SIMU</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extLst>
                  <a:ext uri="{0D108BD9-81ED-4DB2-BD59-A6C34878D82A}">
                    <a16:rowId xmlns:a16="http://schemas.microsoft.com/office/drawing/2014/main" val="1120067905"/>
                  </a:ext>
                </a:extLst>
              </a:tr>
              <a:tr h="172269">
                <a:tc>
                  <a:txBody>
                    <a:bodyPr/>
                    <a:lstStyle/>
                    <a:p>
                      <a:pPr algn="ctr" rtl="0" fontAlgn="ctr"/>
                      <a:r>
                        <a:rPr lang="en-GB" sz="1200" b="1" i="0" u="none" strike="noStrike">
                          <a:solidFill>
                            <a:srgbClr val="000000"/>
                          </a:solidFill>
                          <a:effectLst/>
                          <a:latin typeface="Calibri" panose="020F0502020204030204" pitchFamily="34" charset="0"/>
                        </a:rPr>
                        <a:t>b2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rtl="0" fontAlgn="ctr"/>
                      <a:r>
                        <a:rPr lang="en-GB" sz="1200" b="0" i="0" u="none" strike="noStrike">
                          <a:solidFill>
                            <a:srgbClr val="000000"/>
                          </a:solidFill>
                          <a:effectLst/>
                          <a:latin typeface="Calibri" panose="020F0502020204030204" pitchFamily="34" charset="0"/>
                        </a:rPr>
                        <a:t>209.93</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a:solidFill>
                            <a:srgbClr val="000000"/>
                          </a:solidFill>
                          <a:effectLst/>
                          <a:latin typeface="Calibri" panose="020F0502020204030204" pitchFamily="34" charset="0"/>
                        </a:rPr>
                        <a:t>197.17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a:solidFill>
                            <a:srgbClr val="000000"/>
                          </a:solidFill>
                          <a:effectLst/>
                          <a:latin typeface="Calibri" panose="020F0502020204030204" pitchFamily="34" charset="0"/>
                        </a:rPr>
                        <a:t>-12.77</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rtl="0" fontAlgn="ctr"/>
                      <a:r>
                        <a:rPr lang="en-GB" sz="1200" b="0" i="0" u="none" strike="noStrike">
                          <a:solidFill>
                            <a:srgbClr val="000000"/>
                          </a:solidFill>
                          <a:effectLst/>
                          <a:latin typeface="Calibri" panose="020F0502020204030204" pitchFamily="34" charset="0"/>
                        </a:rPr>
                        <a:t>-209.88</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a:solidFill>
                            <a:srgbClr val="000000"/>
                          </a:solidFill>
                          <a:effectLst/>
                          <a:latin typeface="Calibri" panose="020F0502020204030204" pitchFamily="34" charset="0"/>
                        </a:rPr>
                        <a:t>-206.59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a:solidFill>
                            <a:srgbClr val="000000"/>
                          </a:solidFill>
                          <a:effectLst/>
                          <a:latin typeface="Calibri" panose="020F0502020204030204" pitchFamily="34" charset="0"/>
                        </a:rPr>
                        <a:t>3.29</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l" fontAlgn="b"/>
                      <a:endParaRPr lang="en-GB" sz="1200" b="0" i="0" u="none" strike="noStrike">
                        <a:solidFill>
                          <a:srgbClr val="000000"/>
                        </a:solidFill>
                        <a:effectLst/>
                        <a:latin typeface="Aptos Narrow" panose="020B00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rtl="0" fontAlgn="ctr"/>
                      <a:r>
                        <a:rPr lang="en-GB" sz="1200" b="1" i="0" u="none" strike="noStrike">
                          <a:solidFill>
                            <a:srgbClr val="000000"/>
                          </a:solidFill>
                          <a:effectLst/>
                          <a:latin typeface="Calibri" panose="020F0502020204030204" pitchFamily="34" charset="0"/>
                        </a:rPr>
                        <a:t>b2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rtl="0" fontAlgn="ctr"/>
                      <a:r>
                        <a:rPr lang="en-GB" sz="1200" b="0" i="0" u="none" strike="noStrike">
                          <a:solidFill>
                            <a:srgbClr val="000000"/>
                          </a:solidFill>
                          <a:effectLst/>
                          <a:latin typeface="Calibri" panose="020F0502020204030204" pitchFamily="34" charset="0"/>
                        </a:rPr>
                        <a:t>210.02</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a:solidFill>
                            <a:srgbClr val="000000"/>
                          </a:solidFill>
                          <a:effectLst/>
                          <a:latin typeface="Calibri" panose="020F0502020204030204" pitchFamily="34" charset="0"/>
                        </a:rPr>
                        <a:t>197.74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a:solidFill>
                            <a:srgbClr val="000000"/>
                          </a:solidFill>
                          <a:effectLst/>
                          <a:latin typeface="Calibri" panose="020F0502020204030204" pitchFamily="34" charset="0"/>
                        </a:rPr>
                        <a:t>-12.28</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rtl="0" fontAlgn="ctr"/>
                      <a:r>
                        <a:rPr lang="en-GB" sz="1200" b="0" i="0" u="none" strike="noStrike">
                          <a:solidFill>
                            <a:srgbClr val="000000"/>
                          </a:solidFill>
                          <a:effectLst/>
                          <a:latin typeface="Calibri" panose="020F0502020204030204" pitchFamily="34" charset="0"/>
                        </a:rPr>
                        <a:t>-209.79</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a:solidFill>
                            <a:srgbClr val="000000"/>
                          </a:solidFill>
                          <a:effectLst/>
                          <a:latin typeface="Calibri" panose="020F0502020204030204" pitchFamily="34" charset="0"/>
                        </a:rPr>
                        <a:t>-200.17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a:solidFill>
                            <a:srgbClr val="000000"/>
                          </a:solidFill>
                          <a:effectLst/>
                          <a:latin typeface="Calibri" panose="020F0502020204030204" pitchFamily="34" charset="0"/>
                        </a:rPr>
                        <a:t>9.62</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extLst>
                  <a:ext uri="{0D108BD9-81ED-4DB2-BD59-A6C34878D82A}">
                    <a16:rowId xmlns:a16="http://schemas.microsoft.com/office/drawing/2014/main" val="1954001608"/>
                  </a:ext>
                </a:extLst>
              </a:tr>
              <a:tr h="172269">
                <a:tc>
                  <a:txBody>
                    <a:bodyPr/>
                    <a:lstStyle/>
                    <a:p>
                      <a:pPr algn="ctr" rtl="0" fontAlgn="ctr"/>
                      <a:r>
                        <a:rPr lang="en-GB" sz="1200" b="1" i="0" u="none" strike="noStrike">
                          <a:solidFill>
                            <a:srgbClr val="000000"/>
                          </a:solidFill>
                          <a:effectLst/>
                          <a:latin typeface="Calibri" panose="020F0502020204030204" pitchFamily="34" charset="0"/>
                        </a:rPr>
                        <a:t>b3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rtl="0" fontAlgn="ctr"/>
                      <a:r>
                        <a:rPr lang="en-GB" sz="1200" b="0" i="0" u="none" strike="noStrike">
                          <a:solidFill>
                            <a:srgbClr val="000000"/>
                          </a:solidFill>
                          <a:effectLst/>
                          <a:latin typeface="Calibri" panose="020F0502020204030204" pitchFamily="34" charset="0"/>
                        </a:rPr>
                        <a:t>153.19</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a:solidFill>
                            <a:srgbClr val="000000"/>
                          </a:solidFill>
                          <a:effectLst/>
                          <a:latin typeface="Calibri" panose="020F0502020204030204" pitchFamily="34" charset="0"/>
                        </a:rPr>
                        <a:t>157.07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a:solidFill>
                            <a:srgbClr val="000000"/>
                          </a:solidFill>
                          <a:effectLst/>
                          <a:latin typeface="Calibri" panose="020F0502020204030204" pitchFamily="34" charset="0"/>
                        </a:rPr>
                        <a:t>3.88</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rtl="0" fontAlgn="ctr"/>
                      <a:r>
                        <a:rPr lang="en-GB" sz="1200" b="0" i="0" u="none" strike="noStrike">
                          <a:solidFill>
                            <a:srgbClr val="000000"/>
                          </a:solidFill>
                          <a:effectLst/>
                          <a:latin typeface="Calibri" panose="020F0502020204030204" pitchFamily="34" charset="0"/>
                        </a:rPr>
                        <a:t>154.41</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a:solidFill>
                            <a:srgbClr val="000000"/>
                          </a:solidFill>
                          <a:effectLst/>
                          <a:latin typeface="Calibri" panose="020F0502020204030204" pitchFamily="34" charset="0"/>
                        </a:rPr>
                        <a:t>156.79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a:solidFill>
                            <a:srgbClr val="000000"/>
                          </a:solidFill>
                          <a:effectLst/>
                          <a:latin typeface="Calibri" panose="020F0502020204030204" pitchFamily="34" charset="0"/>
                        </a:rPr>
                        <a:t>2.38</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l" fontAlgn="b"/>
                      <a:endParaRPr lang="en-GB" sz="1200" b="0" i="0" u="none" strike="noStrike">
                        <a:solidFill>
                          <a:srgbClr val="000000"/>
                        </a:solidFill>
                        <a:effectLst/>
                        <a:latin typeface="Aptos Narrow" panose="020B00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rtl="0" fontAlgn="ctr"/>
                      <a:r>
                        <a:rPr lang="en-GB" sz="1200" b="1" i="0" u="none" strike="noStrike">
                          <a:solidFill>
                            <a:srgbClr val="000000"/>
                          </a:solidFill>
                          <a:effectLst/>
                          <a:latin typeface="Calibri" panose="020F0502020204030204" pitchFamily="34" charset="0"/>
                        </a:rPr>
                        <a:t>b3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rtl="0" fontAlgn="ctr"/>
                      <a:r>
                        <a:rPr lang="en-GB" sz="1200" b="0" i="0" u="none" strike="noStrike">
                          <a:solidFill>
                            <a:srgbClr val="000000"/>
                          </a:solidFill>
                          <a:effectLst/>
                          <a:latin typeface="Calibri" panose="020F0502020204030204" pitchFamily="34" charset="0"/>
                        </a:rPr>
                        <a:t>150.75</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a:solidFill>
                            <a:srgbClr val="000000"/>
                          </a:solidFill>
                          <a:effectLst/>
                          <a:latin typeface="Calibri" panose="020F0502020204030204" pitchFamily="34" charset="0"/>
                        </a:rPr>
                        <a:t>156.81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a:solidFill>
                            <a:srgbClr val="000000"/>
                          </a:solidFill>
                          <a:effectLst/>
                          <a:latin typeface="Calibri" panose="020F0502020204030204" pitchFamily="34" charset="0"/>
                        </a:rPr>
                        <a:t>6.05</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rtl="0" fontAlgn="ctr"/>
                      <a:r>
                        <a:rPr lang="en-GB" sz="1200" b="0" i="0" u="none" strike="noStrike">
                          <a:solidFill>
                            <a:srgbClr val="000000"/>
                          </a:solidFill>
                          <a:effectLst/>
                          <a:latin typeface="Calibri" panose="020F0502020204030204" pitchFamily="34" charset="0"/>
                        </a:rPr>
                        <a:t>156.85</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a:solidFill>
                            <a:srgbClr val="000000"/>
                          </a:solidFill>
                          <a:effectLst/>
                          <a:latin typeface="Calibri" panose="020F0502020204030204" pitchFamily="34" charset="0"/>
                        </a:rPr>
                        <a:t>156.98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a:solidFill>
                            <a:srgbClr val="000000"/>
                          </a:solidFill>
                          <a:effectLst/>
                          <a:latin typeface="Calibri" panose="020F0502020204030204" pitchFamily="34" charset="0"/>
                        </a:rPr>
                        <a:t>0.13</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extLst>
                  <a:ext uri="{0D108BD9-81ED-4DB2-BD59-A6C34878D82A}">
                    <a16:rowId xmlns:a16="http://schemas.microsoft.com/office/drawing/2014/main" val="3709717494"/>
                  </a:ext>
                </a:extLst>
              </a:tr>
              <a:tr h="172269">
                <a:tc>
                  <a:txBody>
                    <a:bodyPr/>
                    <a:lstStyle/>
                    <a:p>
                      <a:pPr algn="ctr" rtl="0" fontAlgn="ctr"/>
                      <a:r>
                        <a:rPr lang="en-GB" sz="1200" b="1" i="0" u="none" strike="noStrike">
                          <a:solidFill>
                            <a:srgbClr val="000000"/>
                          </a:solidFill>
                          <a:effectLst/>
                          <a:latin typeface="Calibri" panose="020F0502020204030204" pitchFamily="34" charset="0"/>
                        </a:rPr>
                        <a:t>b5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rtl="0" fontAlgn="ctr"/>
                      <a:r>
                        <a:rPr lang="en-GB" sz="1200" b="0" i="0" u="none" strike="noStrike">
                          <a:solidFill>
                            <a:srgbClr val="000000"/>
                          </a:solidFill>
                          <a:effectLst/>
                          <a:latin typeface="Calibri" panose="020F0502020204030204" pitchFamily="34" charset="0"/>
                        </a:rPr>
                        <a:t>-3.15</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a:solidFill>
                            <a:srgbClr val="000000"/>
                          </a:solidFill>
                          <a:effectLst/>
                          <a:latin typeface="Calibri" panose="020F0502020204030204" pitchFamily="34" charset="0"/>
                        </a:rPr>
                        <a:t>2.00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a:solidFill>
                            <a:srgbClr val="000000"/>
                          </a:solidFill>
                          <a:effectLst/>
                          <a:latin typeface="Calibri" panose="020F0502020204030204" pitchFamily="34" charset="0"/>
                        </a:rPr>
                        <a:t>5.15</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rtl="0" fontAlgn="ctr"/>
                      <a:r>
                        <a:rPr lang="en-GB" sz="1200" b="0" i="0" u="none" strike="noStrike">
                          <a:solidFill>
                            <a:srgbClr val="000000"/>
                          </a:solidFill>
                          <a:effectLst/>
                          <a:latin typeface="Calibri" panose="020F0502020204030204" pitchFamily="34" charset="0"/>
                        </a:rPr>
                        <a:t>-3.28</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a:solidFill>
                            <a:srgbClr val="000000"/>
                          </a:solidFill>
                          <a:effectLst/>
                          <a:latin typeface="Calibri" panose="020F0502020204030204" pitchFamily="34" charset="0"/>
                        </a:rPr>
                        <a:t>3.37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a:solidFill>
                            <a:srgbClr val="000000"/>
                          </a:solidFill>
                          <a:effectLst/>
                          <a:latin typeface="Calibri" panose="020F0502020204030204" pitchFamily="34" charset="0"/>
                        </a:rPr>
                        <a:t>6.64</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l" fontAlgn="b"/>
                      <a:endParaRPr lang="en-GB" sz="1200" b="0" i="0" u="none" strike="noStrike">
                        <a:solidFill>
                          <a:srgbClr val="000000"/>
                        </a:solidFill>
                        <a:effectLst/>
                        <a:latin typeface="Aptos Narrow" panose="020B00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rtl="0" fontAlgn="ctr"/>
                      <a:r>
                        <a:rPr lang="en-GB" sz="1200" b="1" i="0" u="none" strike="noStrike">
                          <a:solidFill>
                            <a:srgbClr val="000000"/>
                          </a:solidFill>
                          <a:effectLst/>
                          <a:latin typeface="Calibri" panose="020F0502020204030204" pitchFamily="34" charset="0"/>
                        </a:rPr>
                        <a:t>b5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rtl="0" fontAlgn="ctr"/>
                      <a:r>
                        <a:rPr lang="en-GB" sz="1200" b="0" i="0" u="none" strike="noStrike">
                          <a:solidFill>
                            <a:srgbClr val="000000"/>
                          </a:solidFill>
                          <a:effectLst/>
                          <a:latin typeface="Calibri" panose="020F0502020204030204" pitchFamily="34" charset="0"/>
                        </a:rPr>
                        <a:t>-2.90</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a:solidFill>
                            <a:srgbClr val="000000"/>
                          </a:solidFill>
                          <a:effectLst/>
                          <a:latin typeface="Calibri" panose="020F0502020204030204" pitchFamily="34" charset="0"/>
                        </a:rPr>
                        <a:t>1.88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a:solidFill>
                            <a:srgbClr val="000000"/>
                          </a:solidFill>
                          <a:effectLst/>
                          <a:latin typeface="Calibri" panose="020F0502020204030204" pitchFamily="34" charset="0"/>
                        </a:rPr>
                        <a:t>4.79</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rtl="0" fontAlgn="ctr"/>
                      <a:r>
                        <a:rPr lang="en-GB" sz="1200" b="0" i="0" u="none" strike="noStrike">
                          <a:solidFill>
                            <a:srgbClr val="000000"/>
                          </a:solidFill>
                          <a:effectLst/>
                          <a:latin typeface="Calibri" panose="020F0502020204030204" pitchFamily="34" charset="0"/>
                        </a:rPr>
                        <a:t>-3.53</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a:solidFill>
                            <a:srgbClr val="000000"/>
                          </a:solidFill>
                          <a:effectLst/>
                          <a:latin typeface="Calibri" panose="020F0502020204030204" pitchFamily="34" charset="0"/>
                        </a:rPr>
                        <a:t>2.01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a:solidFill>
                            <a:srgbClr val="000000"/>
                          </a:solidFill>
                          <a:effectLst/>
                          <a:latin typeface="Calibri" panose="020F0502020204030204" pitchFamily="34" charset="0"/>
                        </a:rPr>
                        <a:t>5.53</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extLst>
                  <a:ext uri="{0D108BD9-81ED-4DB2-BD59-A6C34878D82A}">
                    <a16:rowId xmlns:a16="http://schemas.microsoft.com/office/drawing/2014/main" val="3768108838"/>
                  </a:ext>
                </a:extLst>
              </a:tr>
              <a:tr h="172269">
                <a:tc>
                  <a:txBody>
                    <a:bodyPr/>
                    <a:lstStyle/>
                    <a:p>
                      <a:pPr algn="ctr" rtl="0" fontAlgn="ctr"/>
                      <a:r>
                        <a:rPr lang="en-GB" sz="1200" b="1" i="0" u="none" strike="noStrike">
                          <a:solidFill>
                            <a:srgbClr val="000000"/>
                          </a:solidFill>
                          <a:effectLst/>
                          <a:latin typeface="Calibri" panose="020F0502020204030204" pitchFamily="34" charset="0"/>
                        </a:rPr>
                        <a:t>a2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rtl="0" fontAlgn="ctr"/>
                      <a:r>
                        <a:rPr lang="en-GB" sz="1200" b="0" i="0" u="none" strike="noStrike">
                          <a:solidFill>
                            <a:srgbClr val="000000"/>
                          </a:solidFill>
                          <a:effectLst/>
                          <a:latin typeface="Calibri" panose="020F0502020204030204" pitchFamily="34" charset="0"/>
                        </a:rPr>
                        <a:t>1.03</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a:solidFill>
                            <a:srgbClr val="000000"/>
                          </a:solidFill>
                          <a:effectLst/>
                          <a:latin typeface="Calibri" panose="020F0502020204030204" pitchFamily="34" charset="0"/>
                        </a:rPr>
                        <a:t>-38.77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dirty="0">
                          <a:solidFill>
                            <a:srgbClr val="000000"/>
                          </a:solidFill>
                          <a:effectLst/>
                          <a:latin typeface="Calibri" panose="020F0502020204030204" pitchFamily="34" charset="0"/>
                        </a:rPr>
                        <a:t>-39.80</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rtl="0" fontAlgn="ctr"/>
                      <a:r>
                        <a:rPr lang="en-GB" sz="1200" b="0" i="0" u="none" strike="noStrike">
                          <a:solidFill>
                            <a:srgbClr val="000000"/>
                          </a:solidFill>
                          <a:effectLst/>
                          <a:latin typeface="Calibri" panose="020F0502020204030204" pitchFamily="34" charset="0"/>
                        </a:rPr>
                        <a:t>-1.03</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a:solidFill>
                            <a:srgbClr val="000000"/>
                          </a:solidFill>
                          <a:effectLst/>
                          <a:latin typeface="Calibri" panose="020F0502020204030204" pitchFamily="34" charset="0"/>
                        </a:rPr>
                        <a:t>-20.39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a:solidFill>
                            <a:srgbClr val="000000"/>
                          </a:solidFill>
                          <a:effectLst/>
                          <a:latin typeface="Calibri" panose="020F0502020204030204" pitchFamily="34" charset="0"/>
                        </a:rPr>
                        <a:t>-19.36</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l" fontAlgn="b"/>
                      <a:endParaRPr lang="en-GB" sz="1200" b="0" i="0" u="none" strike="noStrike">
                        <a:solidFill>
                          <a:srgbClr val="000000"/>
                        </a:solidFill>
                        <a:effectLst/>
                        <a:latin typeface="Aptos Narrow" panose="020B00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rtl="0" fontAlgn="ctr"/>
                      <a:r>
                        <a:rPr lang="en-GB" sz="1200" b="1" i="0" u="none" strike="noStrike">
                          <a:solidFill>
                            <a:srgbClr val="000000"/>
                          </a:solidFill>
                          <a:effectLst/>
                          <a:latin typeface="Calibri" panose="020F0502020204030204" pitchFamily="34" charset="0"/>
                        </a:rPr>
                        <a:t>a2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rtl="0" fontAlgn="ctr"/>
                      <a:r>
                        <a:rPr lang="en-GB" sz="1200" b="0" i="0" u="none" strike="noStrike">
                          <a:solidFill>
                            <a:srgbClr val="000000"/>
                          </a:solidFill>
                          <a:effectLst/>
                          <a:latin typeface="Calibri" panose="020F0502020204030204" pitchFamily="34" charset="0"/>
                        </a:rPr>
                        <a:t>1.02</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a:solidFill>
                            <a:srgbClr val="000000"/>
                          </a:solidFill>
                          <a:effectLst/>
                          <a:latin typeface="Calibri" panose="020F0502020204030204" pitchFamily="34" charset="0"/>
                        </a:rPr>
                        <a:t>-22.47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a:solidFill>
                            <a:srgbClr val="000000"/>
                          </a:solidFill>
                          <a:effectLst/>
                          <a:latin typeface="Calibri" panose="020F0502020204030204" pitchFamily="34" charset="0"/>
                        </a:rPr>
                        <a:t>-23.50</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rtl="0" fontAlgn="ctr"/>
                      <a:r>
                        <a:rPr lang="en-GB" sz="1200" b="0" i="0" u="none" strike="noStrike">
                          <a:solidFill>
                            <a:srgbClr val="000000"/>
                          </a:solidFill>
                          <a:effectLst/>
                          <a:latin typeface="Calibri" panose="020F0502020204030204" pitchFamily="34" charset="0"/>
                        </a:rPr>
                        <a:t>-1.03</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a:solidFill>
                            <a:srgbClr val="000000"/>
                          </a:solidFill>
                          <a:effectLst/>
                          <a:latin typeface="Calibri" panose="020F0502020204030204" pitchFamily="34" charset="0"/>
                        </a:rPr>
                        <a:t>-27.00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dirty="0">
                          <a:solidFill>
                            <a:srgbClr val="000000"/>
                          </a:solidFill>
                          <a:effectLst/>
                          <a:latin typeface="Calibri" panose="020F0502020204030204" pitchFamily="34" charset="0"/>
                        </a:rPr>
                        <a:t>-25.97</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extLst>
                  <a:ext uri="{0D108BD9-81ED-4DB2-BD59-A6C34878D82A}">
                    <a16:rowId xmlns:a16="http://schemas.microsoft.com/office/drawing/2014/main" val="3369774415"/>
                  </a:ext>
                </a:extLst>
              </a:tr>
            </a:tbl>
          </a:graphicData>
        </a:graphic>
      </p:graphicFrame>
      <p:pic>
        <p:nvPicPr>
          <p:cNvPr id="8" name="Immagine 635523038">
            <a:extLst>
              <a:ext uri="{FF2B5EF4-FFF2-40B4-BE49-F238E27FC236}">
                <a16:creationId xmlns:a16="http://schemas.microsoft.com/office/drawing/2014/main" id="{D7C4A40A-0C59-6D92-F56D-5A4F73767450}"/>
              </a:ext>
            </a:extLst>
          </p:cNvPr>
          <p:cNvPicPr>
            <a:picLocks noChangeAspect="1"/>
          </p:cNvPicPr>
          <p:nvPr/>
        </p:nvPicPr>
        <p:blipFill>
          <a:blip r:embed="rId2">
            <a:extLst>
              <a:ext uri="{28A0092B-C50C-407E-A947-70E740481C1C}">
                <a14:useLocalDpi xmlns:a14="http://schemas.microsoft.com/office/drawing/2010/main" val="0"/>
              </a:ext>
            </a:extLst>
          </a:blip>
          <a:srcRect l="22847" t="36687" r="49990" b="36034"/>
          <a:stretch/>
        </p:blipFill>
        <p:spPr>
          <a:xfrm>
            <a:off x="479376" y="1388735"/>
            <a:ext cx="1224136" cy="1226741"/>
          </a:xfrm>
          <a:prstGeom prst="rect">
            <a:avLst/>
          </a:prstGeom>
        </p:spPr>
      </p:pic>
      <p:graphicFrame>
        <p:nvGraphicFramePr>
          <p:cNvPr id="10" name="Table 9">
            <a:extLst>
              <a:ext uri="{FF2B5EF4-FFF2-40B4-BE49-F238E27FC236}">
                <a16:creationId xmlns:a16="http://schemas.microsoft.com/office/drawing/2014/main" id="{2E8ED1B6-3481-BA42-B9B0-AF6533478DFC}"/>
              </a:ext>
            </a:extLst>
          </p:cNvPr>
          <p:cNvGraphicFramePr>
            <a:graphicFrameLocks noGrp="1"/>
          </p:cNvGraphicFramePr>
          <p:nvPr>
            <p:extLst>
              <p:ext uri="{D42A27DB-BD31-4B8C-83A1-F6EECF244321}">
                <p14:modId xmlns:p14="http://schemas.microsoft.com/office/powerpoint/2010/main" val="3228351630"/>
              </p:ext>
            </p:extLst>
          </p:nvPr>
        </p:nvGraphicFramePr>
        <p:xfrm>
          <a:off x="2228414" y="1285575"/>
          <a:ext cx="2054820" cy="1372553"/>
        </p:xfrm>
        <a:graphic>
          <a:graphicData uri="http://schemas.openxmlformats.org/drawingml/2006/table">
            <a:tbl>
              <a:tblPr/>
              <a:tblGrid>
                <a:gridCol w="684940">
                  <a:extLst>
                    <a:ext uri="{9D8B030D-6E8A-4147-A177-3AD203B41FA5}">
                      <a16:colId xmlns:a16="http://schemas.microsoft.com/office/drawing/2014/main" val="911299111"/>
                    </a:ext>
                  </a:extLst>
                </a:gridCol>
                <a:gridCol w="684940">
                  <a:extLst>
                    <a:ext uri="{9D8B030D-6E8A-4147-A177-3AD203B41FA5}">
                      <a16:colId xmlns:a16="http://schemas.microsoft.com/office/drawing/2014/main" val="3229389666"/>
                    </a:ext>
                  </a:extLst>
                </a:gridCol>
                <a:gridCol w="684940">
                  <a:extLst>
                    <a:ext uri="{9D8B030D-6E8A-4147-A177-3AD203B41FA5}">
                      <a16:colId xmlns:a16="http://schemas.microsoft.com/office/drawing/2014/main" val="981114215"/>
                    </a:ext>
                  </a:extLst>
                </a:gridCol>
              </a:tblGrid>
              <a:tr h="204788">
                <a:tc gridSpan="3">
                  <a:txBody>
                    <a:bodyPr/>
                    <a:lstStyle/>
                    <a:p>
                      <a:pPr algn="ctr" fontAlgn="ctr"/>
                      <a:r>
                        <a:rPr lang="en-GB" sz="1200" b="1" i="0" u="none" strike="noStrike" dirty="0">
                          <a:solidFill>
                            <a:srgbClr val="000000"/>
                          </a:solidFill>
                          <a:effectLst/>
                          <a:latin typeface="Arial" panose="020B0604020202020204" pitchFamily="34" charset="0"/>
                        </a:rPr>
                        <a:t>Nominal coil geometry</a:t>
                      </a:r>
                      <a:endParaRPr lang="en-GB" sz="10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hMerge="1">
                  <a:txBody>
                    <a:bodyPr/>
                    <a:lstStyle/>
                    <a:p>
                      <a:endParaRPr dirty="0"/>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extLst>
                  <a:ext uri="{0D108BD9-81ED-4DB2-BD59-A6C34878D82A}">
                    <a16:rowId xmlns:a16="http://schemas.microsoft.com/office/drawing/2014/main" val="1658160532"/>
                  </a:ext>
                </a:extLst>
              </a:tr>
              <a:tr h="204788">
                <a:tc>
                  <a:txBody>
                    <a:bodyPr/>
                    <a:lstStyle/>
                    <a:p>
                      <a:pPr algn="ctr" fontAlgn="ctr"/>
                      <a:r>
                        <a:rPr lang="en-GB" sz="1800" b="0" i="0" u="none" strike="noStrike" dirty="0">
                          <a:solidFill>
                            <a:srgbClr val="000000"/>
                          </a:solidFill>
                          <a:effectLst/>
                          <a:latin typeface="Arial" panose="020B0604020202020204" pitchFamily="34" charset="0"/>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en-GB" sz="1200" b="1" i="0" u="none" strike="noStrike" dirty="0">
                          <a:solidFill>
                            <a:srgbClr val="000000"/>
                          </a:solidFill>
                          <a:effectLst/>
                          <a:latin typeface="Calibri" panose="020F0502020204030204" pitchFamily="34" charset="0"/>
                        </a:rPr>
                        <a:t>AP01</a:t>
                      </a:r>
                    </a:p>
                    <a:p>
                      <a:pPr algn="ctr" rtl="0" fontAlgn="ctr"/>
                      <a:r>
                        <a:rPr lang="en-GB" sz="1200" b="1" i="0" u="none" strike="noStrike" dirty="0">
                          <a:solidFill>
                            <a:srgbClr val="000000"/>
                          </a:solidFill>
                          <a:effectLst/>
                          <a:latin typeface="Calibri" panose="020F0502020204030204" pitchFamily="34" charset="0"/>
                        </a:rPr>
                        <a:t>-94 mm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fontAlgn="ctr"/>
                      <a:r>
                        <a:rPr lang="en-GB" sz="1200" b="1" i="0" u="none" strike="noStrike" dirty="0">
                          <a:solidFill>
                            <a:srgbClr val="000000"/>
                          </a:solidFill>
                          <a:effectLst/>
                          <a:latin typeface="Calibri" panose="020F0502020204030204" pitchFamily="34" charset="0"/>
                        </a:rPr>
                        <a:t>AP02 </a:t>
                      </a:r>
                    </a:p>
                    <a:p>
                      <a:pPr algn="ctr" rtl="0" fontAlgn="ctr"/>
                      <a:r>
                        <a:rPr lang="en-GB" sz="1200" b="1" i="0" u="none" strike="noStrike" dirty="0">
                          <a:solidFill>
                            <a:srgbClr val="000000"/>
                          </a:solidFill>
                          <a:effectLst/>
                          <a:latin typeface="Calibri" panose="020F0502020204030204" pitchFamily="34" charset="0"/>
                        </a:rPr>
                        <a:t>+94 mm</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82928037"/>
                  </a:ext>
                </a:extLst>
              </a:tr>
              <a:tr h="200025">
                <a:tc>
                  <a:txBody>
                    <a:bodyPr/>
                    <a:lstStyle/>
                    <a:p>
                      <a:pPr algn="ctr" rtl="0" fontAlgn="ctr"/>
                      <a:r>
                        <a:rPr lang="en-GB" sz="1200" b="1" i="0" u="none" strike="noStrike">
                          <a:solidFill>
                            <a:srgbClr val="000000"/>
                          </a:solidFill>
                          <a:effectLst/>
                          <a:latin typeface="Calibri" panose="020F0502020204030204" pitchFamily="34" charset="0"/>
                        </a:rPr>
                        <a:t>b2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CECE"/>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-210,92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210,92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78472387"/>
                  </a:ext>
                </a:extLst>
              </a:tr>
              <a:tr h="0">
                <a:tc>
                  <a:txBody>
                    <a:bodyPr/>
                    <a:lstStyle/>
                    <a:p>
                      <a:pPr algn="ctr" rtl="0" fontAlgn="ctr"/>
                      <a:r>
                        <a:rPr lang="en-GB" sz="1200" b="1" i="0" u="none" strike="noStrike">
                          <a:solidFill>
                            <a:srgbClr val="000000"/>
                          </a:solidFill>
                          <a:effectLst/>
                          <a:latin typeface="Calibri" panose="020F0502020204030204" pitchFamily="34" charset="0"/>
                        </a:rPr>
                        <a:t>b3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CECE"/>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61,76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61,76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62223130"/>
                  </a:ext>
                </a:extLst>
              </a:tr>
              <a:tr h="200025">
                <a:tc>
                  <a:txBody>
                    <a:bodyPr/>
                    <a:lstStyle/>
                    <a:p>
                      <a:pPr algn="ctr" rtl="0" fontAlgn="ctr"/>
                      <a:r>
                        <a:rPr lang="en-GB" sz="1200" b="1" i="0" u="none" strike="noStrike">
                          <a:solidFill>
                            <a:srgbClr val="000000"/>
                          </a:solidFill>
                          <a:effectLst/>
                          <a:latin typeface="Calibri" panose="020F0502020204030204" pitchFamily="34" charset="0"/>
                        </a:rPr>
                        <a:t>b5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CECE"/>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-7,61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-7,61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92621003"/>
                  </a:ext>
                </a:extLst>
              </a:tr>
              <a:tr h="200025">
                <a:tc>
                  <a:txBody>
                    <a:bodyPr/>
                    <a:lstStyle/>
                    <a:p>
                      <a:pPr algn="ctr" rtl="0" fontAlgn="ctr"/>
                      <a:r>
                        <a:rPr lang="en-GB" sz="1200" b="1" i="0" u="none" strike="noStrike" dirty="0">
                          <a:solidFill>
                            <a:srgbClr val="000000"/>
                          </a:solidFill>
                          <a:effectLst/>
                          <a:latin typeface="Calibri" panose="020F0502020204030204" pitchFamily="34" charset="0"/>
                        </a:rPr>
                        <a:t>a2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CECE"/>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-3,20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3,20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51969998"/>
                  </a:ext>
                </a:extLst>
              </a:tr>
            </a:tbl>
          </a:graphicData>
        </a:graphic>
      </p:graphicFrame>
      <p:sp>
        <p:nvSpPr>
          <p:cNvPr id="13" name="Content Placeholder 2">
            <a:extLst>
              <a:ext uri="{FF2B5EF4-FFF2-40B4-BE49-F238E27FC236}">
                <a16:creationId xmlns:a16="http://schemas.microsoft.com/office/drawing/2014/main" id="{2B8CAC44-835F-6293-84F9-D4F4104E2A4C}"/>
              </a:ext>
            </a:extLst>
          </p:cNvPr>
          <p:cNvSpPr>
            <a:spLocks noGrp="1"/>
          </p:cNvSpPr>
          <p:nvPr>
            <p:ph idx="1"/>
          </p:nvPr>
        </p:nvSpPr>
        <p:spPr>
          <a:xfrm>
            <a:off x="4553986" y="900000"/>
            <a:ext cx="7508414" cy="4906963"/>
          </a:xfrm>
        </p:spPr>
        <p:txBody>
          <a:bodyPr>
            <a:normAutofit/>
          </a:bodyPr>
          <a:lstStyle/>
          <a:p>
            <a:r>
              <a:rPr lang="en-US" sz="1400" dirty="0"/>
              <a:t>Systematic offset of:</a:t>
            </a:r>
          </a:p>
          <a:p>
            <a:pPr lvl="1"/>
            <a:r>
              <a:rPr lang="en-US" sz="1100" dirty="0"/>
              <a:t>≈ 10 units on b</a:t>
            </a:r>
            <a:r>
              <a:rPr lang="en-US" sz="1100" baseline="-25000" dirty="0"/>
              <a:t>2</a:t>
            </a:r>
            <a:r>
              <a:rPr lang="en-US" sz="1100" dirty="0"/>
              <a:t> (average </a:t>
            </a:r>
            <a:r>
              <a:rPr lang="el-GR" sz="1100" b="0" i="0" dirty="0">
                <a:solidFill>
                  <a:srgbClr val="001D35"/>
                </a:solidFill>
                <a:effectLst/>
                <a:latin typeface="Google Sans"/>
              </a:rPr>
              <a:t>Δ</a:t>
            </a:r>
            <a:r>
              <a:rPr lang="en-US" sz="1100" b="0" i="0" baseline="-25000" dirty="0" err="1">
                <a:solidFill>
                  <a:srgbClr val="001D35"/>
                </a:solidFill>
                <a:effectLst/>
                <a:latin typeface="Google Sans"/>
              </a:rPr>
              <a:t>meas</a:t>
            </a:r>
            <a:r>
              <a:rPr lang="en-US" sz="1100" b="0" i="0" baseline="-25000" dirty="0">
                <a:solidFill>
                  <a:srgbClr val="001D35"/>
                </a:solidFill>
                <a:effectLst/>
                <a:latin typeface="Google Sans"/>
              </a:rPr>
              <a:t>-sim</a:t>
            </a:r>
            <a:r>
              <a:rPr lang="en-US" sz="1100" dirty="0"/>
              <a:t> = 9.7, STD = 2.93, for a measured average b</a:t>
            </a:r>
            <a:r>
              <a:rPr lang="en-US" sz="1100" baseline="-25000" dirty="0"/>
              <a:t>2</a:t>
            </a:r>
            <a:r>
              <a:rPr lang="en-US" sz="1100" dirty="0"/>
              <a:t> of 200.20 units) </a:t>
            </a:r>
          </a:p>
          <a:p>
            <a:pPr lvl="1"/>
            <a:r>
              <a:rPr lang="en-US" sz="1100" dirty="0"/>
              <a:t>≈ 5 units on b</a:t>
            </a:r>
            <a:r>
              <a:rPr lang="en-US" sz="1100" baseline="-25000" dirty="0"/>
              <a:t>5</a:t>
            </a:r>
            <a:r>
              <a:rPr lang="en-US" sz="1100" dirty="0"/>
              <a:t> (average </a:t>
            </a:r>
            <a:r>
              <a:rPr lang="el-GR" sz="1100" b="0" i="0" dirty="0">
                <a:solidFill>
                  <a:srgbClr val="001D35"/>
                </a:solidFill>
                <a:effectLst/>
                <a:latin typeface="Google Sans"/>
              </a:rPr>
              <a:t>Δ</a:t>
            </a:r>
            <a:r>
              <a:rPr lang="en-US" sz="1100" b="0" i="0" baseline="-25000" dirty="0" err="1">
                <a:solidFill>
                  <a:srgbClr val="001D35"/>
                </a:solidFill>
                <a:effectLst/>
                <a:latin typeface="Google Sans"/>
              </a:rPr>
              <a:t>meas</a:t>
            </a:r>
            <a:r>
              <a:rPr lang="en-US" sz="1100" b="0" i="0" baseline="-25000" dirty="0">
                <a:solidFill>
                  <a:srgbClr val="001D35"/>
                </a:solidFill>
                <a:effectLst/>
                <a:latin typeface="Google Sans"/>
              </a:rPr>
              <a:t>-sim</a:t>
            </a:r>
            <a:r>
              <a:rPr lang="en-US" sz="1100" dirty="0"/>
              <a:t> = 5.34 , STD = 0.57, for a measured average b</a:t>
            </a:r>
            <a:r>
              <a:rPr lang="en-US" sz="1100" baseline="-25000" dirty="0"/>
              <a:t>5</a:t>
            </a:r>
            <a:r>
              <a:rPr lang="en-US" sz="1100" dirty="0"/>
              <a:t> of 2.11 units) </a:t>
            </a:r>
          </a:p>
          <a:p>
            <a:r>
              <a:rPr lang="en-US" sz="1400" dirty="0"/>
              <a:t>No systematic effect on b</a:t>
            </a:r>
            <a:r>
              <a:rPr lang="en-US" sz="1400" baseline="-25000" dirty="0"/>
              <a:t>3 , </a:t>
            </a:r>
            <a:r>
              <a:rPr lang="en-US" sz="1400" dirty="0"/>
              <a:t>with an average </a:t>
            </a:r>
            <a:r>
              <a:rPr lang="el-GR" sz="1400" b="0" i="0" dirty="0">
                <a:solidFill>
                  <a:srgbClr val="001D35"/>
                </a:solidFill>
                <a:effectLst/>
                <a:latin typeface="Google Sans"/>
              </a:rPr>
              <a:t>Δ</a:t>
            </a:r>
            <a:r>
              <a:rPr lang="en-US" sz="1400" b="0" i="0" baseline="-25000" dirty="0" err="1">
                <a:solidFill>
                  <a:srgbClr val="001D35"/>
                </a:solidFill>
                <a:effectLst/>
                <a:latin typeface="Google Sans"/>
              </a:rPr>
              <a:t>meas</a:t>
            </a:r>
            <a:r>
              <a:rPr lang="en-US" sz="1400" b="0" i="0" baseline="-25000" dirty="0">
                <a:solidFill>
                  <a:srgbClr val="001D35"/>
                </a:solidFill>
                <a:effectLst/>
                <a:latin typeface="Google Sans"/>
              </a:rPr>
              <a:t>-sim</a:t>
            </a:r>
            <a:r>
              <a:rPr lang="en-US" sz="1400" dirty="0"/>
              <a:t> = 2.70 , STD = 2.89 for a measured average b</a:t>
            </a:r>
            <a:r>
              <a:rPr lang="en-US" sz="1400" baseline="-25000" dirty="0"/>
              <a:t>3 </a:t>
            </a:r>
            <a:r>
              <a:rPr lang="en-US" sz="1400" dirty="0"/>
              <a:t>of 156.65 units </a:t>
            </a:r>
          </a:p>
          <a:p>
            <a:r>
              <a:rPr lang="en-US" sz="1400" dirty="0"/>
              <a:t>Systematic offset of ≈ 27 units on a</a:t>
            </a:r>
            <a:r>
              <a:rPr lang="en-US" sz="1400" baseline="-25000" dirty="0"/>
              <a:t>2 </a:t>
            </a:r>
            <a:r>
              <a:rPr lang="en-US" sz="1400" dirty="0"/>
              <a:t>(average </a:t>
            </a:r>
            <a:r>
              <a:rPr lang="el-GR" sz="1400" b="0" i="0" dirty="0">
                <a:solidFill>
                  <a:srgbClr val="001D35"/>
                </a:solidFill>
                <a:effectLst/>
                <a:latin typeface="Google Sans"/>
              </a:rPr>
              <a:t>Δ</a:t>
            </a:r>
            <a:r>
              <a:rPr lang="en-US" sz="1400" b="0" i="0" baseline="-25000" dirty="0" err="1">
                <a:solidFill>
                  <a:srgbClr val="001D35"/>
                </a:solidFill>
                <a:effectLst/>
                <a:latin typeface="Google Sans"/>
              </a:rPr>
              <a:t>meas</a:t>
            </a:r>
            <a:r>
              <a:rPr lang="en-US" sz="1400" b="0" i="0" baseline="-25000" dirty="0">
                <a:solidFill>
                  <a:srgbClr val="001D35"/>
                </a:solidFill>
                <a:effectLst/>
                <a:latin typeface="Google Sans"/>
              </a:rPr>
              <a:t>-sim</a:t>
            </a:r>
            <a:r>
              <a:rPr lang="en-US" sz="1400" dirty="0"/>
              <a:t> = 26.52, STD = 5.95, for a measured average a</a:t>
            </a:r>
            <a:r>
              <a:rPr lang="en-US" sz="1400" baseline="-25000" dirty="0"/>
              <a:t>2</a:t>
            </a:r>
            <a:r>
              <a:rPr lang="en-US" sz="1400" dirty="0"/>
              <a:t> of -29.52  units)</a:t>
            </a:r>
            <a:endParaRPr lang="en-US" sz="1400" baseline="-25000" dirty="0"/>
          </a:p>
          <a:p>
            <a:pPr lvl="1"/>
            <a:r>
              <a:rPr lang="en-US" sz="1100" dirty="0"/>
              <a:t>Note that it has the same sign in AP1/AP2, while from the simulation we expect a change on sign in AP1/AP2 </a:t>
            </a:r>
            <a:r>
              <a:rPr lang="en-US" sz="1100" dirty="0">
                <a:sym typeface="Wingdings" panose="05000000000000000000" pitchFamily="2" charset="2"/>
              </a:rPr>
              <a:t> the source is not something with capture in our model. </a:t>
            </a:r>
            <a:endParaRPr lang="en-US" sz="1100" dirty="0"/>
          </a:p>
          <a:p>
            <a:endParaRPr lang="en-US" sz="1400" dirty="0"/>
          </a:p>
        </p:txBody>
      </p:sp>
    </p:spTree>
    <p:extLst>
      <p:ext uri="{BB962C8B-B14F-4D97-AF65-F5344CB8AC3E}">
        <p14:creationId xmlns:p14="http://schemas.microsoft.com/office/powerpoint/2010/main" val="3465800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637594-C659-6F07-BA44-74778D1BCEA4}"/>
              </a:ext>
            </a:extLst>
          </p:cNvPr>
          <p:cNvSpPr>
            <a:spLocks noGrp="1"/>
          </p:cNvSpPr>
          <p:nvPr>
            <p:ph type="title"/>
          </p:nvPr>
        </p:nvSpPr>
        <p:spPr/>
        <p:txBody>
          <a:bodyPr/>
          <a:lstStyle/>
          <a:p>
            <a:r>
              <a:rPr lang="en-US" dirty="0"/>
              <a:t>How good predictions are? Warm after yoking MM</a:t>
            </a:r>
            <a:endParaRPr lang="en-GB" dirty="0"/>
          </a:p>
        </p:txBody>
      </p:sp>
      <p:sp>
        <p:nvSpPr>
          <p:cNvPr id="4" name="Footer Placeholder 3">
            <a:extLst>
              <a:ext uri="{FF2B5EF4-FFF2-40B4-BE49-F238E27FC236}">
                <a16:creationId xmlns:a16="http://schemas.microsoft.com/office/drawing/2014/main" id="{A0662A38-DA08-D31B-7785-2A0FFB230B0E}"/>
              </a:ext>
            </a:extLst>
          </p:cNvPr>
          <p:cNvSpPr>
            <a:spLocks noGrp="1"/>
          </p:cNvSpPr>
          <p:nvPr>
            <p:ph type="ftr" sz="quarter" idx="11"/>
          </p:nvPr>
        </p:nvSpPr>
        <p:spPr/>
        <p:txBody>
          <a:bodyPr/>
          <a:lstStyle/>
          <a:p>
            <a:r>
              <a:rPr lang="es-ES"/>
              <a:t>Susana Izquierdo Bermudez</a:t>
            </a:r>
            <a:endParaRPr lang="en-GB" dirty="0"/>
          </a:p>
        </p:txBody>
      </p:sp>
      <p:sp>
        <p:nvSpPr>
          <p:cNvPr id="5" name="Slide Number Placeholder 4">
            <a:extLst>
              <a:ext uri="{FF2B5EF4-FFF2-40B4-BE49-F238E27FC236}">
                <a16:creationId xmlns:a16="http://schemas.microsoft.com/office/drawing/2014/main" id="{D6460DCE-1711-7219-95B6-865427F55759}"/>
              </a:ext>
            </a:extLst>
          </p:cNvPr>
          <p:cNvSpPr>
            <a:spLocks noGrp="1"/>
          </p:cNvSpPr>
          <p:nvPr>
            <p:ph type="sldNum" sz="quarter" idx="12"/>
          </p:nvPr>
        </p:nvSpPr>
        <p:spPr/>
        <p:txBody>
          <a:bodyPr/>
          <a:lstStyle/>
          <a:p>
            <a:fld id="{BFDCA1C4-9514-7B4F-976F-D92F7E296653}" type="slidenum">
              <a:rPr lang="fr-FR" smtClean="0"/>
              <a:pPr/>
              <a:t>9</a:t>
            </a:fld>
            <a:endParaRPr lang="fr-FR"/>
          </a:p>
        </p:txBody>
      </p:sp>
      <p:pic>
        <p:nvPicPr>
          <p:cNvPr id="6" name="Content Placeholder 7">
            <a:extLst>
              <a:ext uri="{FF2B5EF4-FFF2-40B4-BE49-F238E27FC236}">
                <a16:creationId xmlns:a16="http://schemas.microsoft.com/office/drawing/2014/main" id="{D01392F0-01CF-6275-B6E2-C54CE0E0C8D9}"/>
              </a:ext>
            </a:extLst>
          </p:cNvPr>
          <p:cNvPicPr>
            <a:picLocks noChangeAspect="1"/>
          </p:cNvPicPr>
          <p:nvPr/>
        </p:nvPicPr>
        <p:blipFill>
          <a:blip r:embed="rId2"/>
          <a:srcRect t="2477"/>
          <a:stretch/>
        </p:blipFill>
        <p:spPr>
          <a:xfrm>
            <a:off x="-168696" y="1123468"/>
            <a:ext cx="2397557" cy="1647897"/>
          </a:xfrm>
          <a:prstGeom prst="rect">
            <a:avLst/>
          </a:prstGeom>
        </p:spPr>
      </p:pic>
      <p:graphicFrame>
        <p:nvGraphicFramePr>
          <p:cNvPr id="7" name="Table 6">
            <a:extLst>
              <a:ext uri="{FF2B5EF4-FFF2-40B4-BE49-F238E27FC236}">
                <a16:creationId xmlns:a16="http://schemas.microsoft.com/office/drawing/2014/main" id="{E6A8361B-9C11-3B75-E5FE-27191FD98741}"/>
              </a:ext>
            </a:extLst>
          </p:cNvPr>
          <p:cNvGraphicFramePr>
            <a:graphicFrameLocks noGrp="1"/>
          </p:cNvGraphicFramePr>
          <p:nvPr>
            <p:extLst>
              <p:ext uri="{D42A27DB-BD31-4B8C-83A1-F6EECF244321}">
                <p14:modId xmlns:p14="http://schemas.microsoft.com/office/powerpoint/2010/main" val="3304067226"/>
              </p:ext>
            </p:extLst>
          </p:nvPr>
        </p:nvGraphicFramePr>
        <p:xfrm>
          <a:off x="2669878" y="1261139"/>
          <a:ext cx="2054820" cy="1372553"/>
        </p:xfrm>
        <a:graphic>
          <a:graphicData uri="http://schemas.openxmlformats.org/drawingml/2006/table">
            <a:tbl>
              <a:tblPr/>
              <a:tblGrid>
                <a:gridCol w="684940">
                  <a:extLst>
                    <a:ext uri="{9D8B030D-6E8A-4147-A177-3AD203B41FA5}">
                      <a16:colId xmlns:a16="http://schemas.microsoft.com/office/drawing/2014/main" val="911299111"/>
                    </a:ext>
                  </a:extLst>
                </a:gridCol>
                <a:gridCol w="684940">
                  <a:extLst>
                    <a:ext uri="{9D8B030D-6E8A-4147-A177-3AD203B41FA5}">
                      <a16:colId xmlns:a16="http://schemas.microsoft.com/office/drawing/2014/main" val="3229389666"/>
                    </a:ext>
                  </a:extLst>
                </a:gridCol>
                <a:gridCol w="684940">
                  <a:extLst>
                    <a:ext uri="{9D8B030D-6E8A-4147-A177-3AD203B41FA5}">
                      <a16:colId xmlns:a16="http://schemas.microsoft.com/office/drawing/2014/main" val="981114215"/>
                    </a:ext>
                  </a:extLst>
                </a:gridCol>
              </a:tblGrid>
              <a:tr h="204788">
                <a:tc gridSpan="3">
                  <a:txBody>
                    <a:bodyPr/>
                    <a:lstStyle/>
                    <a:p>
                      <a:pPr algn="ctr" fontAlgn="ctr"/>
                      <a:r>
                        <a:rPr lang="en-GB" sz="1200" b="1" i="0" u="none" strike="noStrike" dirty="0">
                          <a:solidFill>
                            <a:srgbClr val="000000"/>
                          </a:solidFill>
                          <a:effectLst/>
                          <a:latin typeface="Arial" panose="020B0604020202020204" pitchFamily="34" charset="0"/>
                        </a:rPr>
                        <a:t>Nominal coil geometry</a:t>
                      </a:r>
                      <a:endParaRPr lang="en-GB" sz="10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hMerge="1">
                  <a:txBody>
                    <a:bodyPr/>
                    <a:lstStyle/>
                    <a:p>
                      <a:endParaRPr dirty="0"/>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extLst>
                  <a:ext uri="{0D108BD9-81ED-4DB2-BD59-A6C34878D82A}">
                    <a16:rowId xmlns:a16="http://schemas.microsoft.com/office/drawing/2014/main" val="1658160532"/>
                  </a:ext>
                </a:extLst>
              </a:tr>
              <a:tr h="204788">
                <a:tc>
                  <a:txBody>
                    <a:bodyPr/>
                    <a:lstStyle/>
                    <a:p>
                      <a:pPr algn="ctr" fontAlgn="ctr"/>
                      <a:r>
                        <a:rPr lang="en-GB" sz="1800" b="0" i="0" u="none" strike="noStrike" dirty="0">
                          <a:solidFill>
                            <a:srgbClr val="000000"/>
                          </a:solidFill>
                          <a:effectLst/>
                          <a:latin typeface="Arial" panose="020B0604020202020204" pitchFamily="34" charset="0"/>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en-GB" sz="1200" b="1" i="0" u="none" strike="noStrike" dirty="0">
                          <a:solidFill>
                            <a:srgbClr val="000000"/>
                          </a:solidFill>
                          <a:effectLst/>
                          <a:latin typeface="Calibri" panose="020F0502020204030204" pitchFamily="34" charset="0"/>
                        </a:rPr>
                        <a:t>AP01</a:t>
                      </a:r>
                    </a:p>
                    <a:p>
                      <a:pPr algn="ctr" rtl="0" fontAlgn="ctr"/>
                      <a:r>
                        <a:rPr lang="en-GB" sz="1200" b="1" i="0" u="none" strike="noStrike" dirty="0">
                          <a:solidFill>
                            <a:srgbClr val="000000"/>
                          </a:solidFill>
                          <a:effectLst/>
                          <a:latin typeface="Calibri" panose="020F0502020204030204" pitchFamily="34" charset="0"/>
                        </a:rPr>
                        <a:t>-94 mm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en-GB" sz="1200" b="1" i="0" u="none" strike="noStrike" dirty="0">
                          <a:solidFill>
                            <a:srgbClr val="000000"/>
                          </a:solidFill>
                          <a:effectLst/>
                          <a:latin typeface="Calibri" panose="020F0502020204030204" pitchFamily="34" charset="0"/>
                        </a:rPr>
                        <a:t>AP02 </a:t>
                      </a:r>
                    </a:p>
                    <a:p>
                      <a:pPr algn="ctr" rtl="0" fontAlgn="ctr"/>
                      <a:r>
                        <a:rPr lang="en-GB" sz="1200" b="1" i="0" u="none" strike="noStrike" dirty="0">
                          <a:solidFill>
                            <a:srgbClr val="000000"/>
                          </a:solidFill>
                          <a:effectLst/>
                          <a:latin typeface="Calibri" panose="020F0502020204030204" pitchFamily="34" charset="0"/>
                        </a:rPr>
                        <a:t>+94 mm</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82928037"/>
                  </a:ext>
                </a:extLst>
              </a:tr>
              <a:tr h="200025">
                <a:tc>
                  <a:txBody>
                    <a:bodyPr/>
                    <a:lstStyle/>
                    <a:p>
                      <a:pPr algn="ctr" rtl="0" fontAlgn="ctr"/>
                      <a:r>
                        <a:rPr lang="en-GB" sz="1200" b="1" i="0" u="none" strike="noStrike">
                          <a:solidFill>
                            <a:srgbClr val="000000"/>
                          </a:solidFill>
                          <a:effectLst/>
                          <a:latin typeface="Calibri" panose="020F0502020204030204" pitchFamily="34" charset="0"/>
                        </a:rPr>
                        <a:t>b2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CECE"/>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-9,68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9,68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78472387"/>
                  </a:ext>
                </a:extLst>
              </a:tr>
              <a:tr h="0">
                <a:tc>
                  <a:txBody>
                    <a:bodyPr/>
                    <a:lstStyle/>
                    <a:p>
                      <a:pPr algn="ctr" rtl="0" fontAlgn="ctr"/>
                      <a:r>
                        <a:rPr lang="en-GB" sz="1200" b="1" i="0" u="none" strike="noStrike">
                          <a:solidFill>
                            <a:srgbClr val="000000"/>
                          </a:solidFill>
                          <a:effectLst/>
                          <a:latin typeface="Calibri" panose="020F0502020204030204" pitchFamily="34" charset="0"/>
                        </a:rPr>
                        <a:t>b3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CECE"/>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-0,15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-0,15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62223130"/>
                  </a:ext>
                </a:extLst>
              </a:tr>
              <a:tr h="200025">
                <a:tc>
                  <a:txBody>
                    <a:bodyPr/>
                    <a:lstStyle/>
                    <a:p>
                      <a:pPr algn="ctr" rtl="0" fontAlgn="ctr"/>
                      <a:r>
                        <a:rPr lang="en-GB" sz="1200" b="1" i="0" u="none" strike="noStrike">
                          <a:solidFill>
                            <a:srgbClr val="000000"/>
                          </a:solidFill>
                          <a:effectLst/>
                          <a:latin typeface="Calibri" panose="020F0502020204030204" pitchFamily="34" charset="0"/>
                        </a:rPr>
                        <a:t>b5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CECE"/>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1,44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1,44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92621003"/>
                  </a:ext>
                </a:extLst>
              </a:tr>
              <a:tr h="200025">
                <a:tc>
                  <a:txBody>
                    <a:bodyPr/>
                    <a:lstStyle/>
                    <a:p>
                      <a:pPr algn="ctr" rtl="0" fontAlgn="ctr"/>
                      <a:r>
                        <a:rPr lang="en-GB" sz="1200" b="1" i="0" u="none" strike="noStrike">
                          <a:solidFill>
                            <a:srgbClr val="000000"/>
                          </a:solidFill>
                          <a:effectLst/>
                          <a:latin typeface="Calibri" panose="020F0502020204030204" pitchFamily="34" charset="0"/>
                        </a:rPr>
                        <a:t>a2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CECE"/>
                    </a:solid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2,87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200" b="0" i="0" u="none" strike="noStrike" dirty="0">
                          <a:solidFill>
                            <a:srgbClr val="000000"/>
                          </a:solidFill>
                          <a:effectLst/>
                          <a:highlight>
                            <a:srgbClr val="FFFF00"/>
                          </a:highlight>
                          <a:latin typeface="Aptos Narrow" panose="020B0004020202020204" pitchFamily="34" charset="0"/>
                        </a:rPr>
                        <a:t>-2,87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1969998"/>
                  </a:ext>
                </a:extLst>
              </a:tr>
            </a:tbl>
          </a:graphicData>
        </a:graphic>
      </p:graphicFrame>
      <p:graphicFrame>
        <p:nvGraphicFramePr>
          <p:cNvPr id="11" name="Content Placeholder 10">
            <a:extLst>
              <a:ext uri="{FF2B5EF4-FFF2-40B4-BE49-F238E27FC236}">
                <a16:creationId xmlns:a16="http://schemas.microsoft.com/office/drawing/2014/main" id="{37351A71-1E91-EDA1-C995-434B7DFE37AB}"/>
              </a:ext>
            </a:extLst>
          </p:cNvPr>
          <p:cNvGraphicFramePr>
            <a:graphicFrameLocks noGrp="1"/>
          </p:cNvGraphicFramePr>
          <p:nvPr>
            <p:ph idx="1"/>
            <p:extLst>
              <p:ext uri="{D42A27DB-BD31-4B8C-83A1-F6EECF244321}">
                <p14:modId xmlns:p14="http://schemas.microsoft.com/office/powerpoint/2010/main" val="162678295"/>
              </p:ext>
            </p:extLst>
          </p:nvPr>
        </p:nvGraphicFramePr>
        <p:xfrm>
          <a:off x="1631504" y="2994831"/>
          <a:ext cx="8501611" cy="3617595"/>
        </p:xfrm>
        <a:graphic>
          <a:graphicData uri="http://schemas.openxmlformats.org/drawingml/2006/table">
            <a:tbl>
              <a:tblPr/>
              <a:tblGrid>
                <a:gridCol w="576019">
                  <a:extLst>
                    <a:ext uri="{9D8B030D-6E8A-4147-A177-3AD203B41FA5}">
                      <a16:colId xmlns:a16="http://schemas.microsoft.com/office/drawing/2014/main" val="1280594541"/>
                    </a:ext>
                  </a:extLst>
                </a:gridCol>
                <a:gridCol w="576019">
                  <a:extLst>
                    <a:ext uri="{9D8B030D-6E8A-4147-A177-3AD203B41FA5}">
                      <a16:colId xmlns:a16="http://schemas.microsoft.com/office/drawing/2014/main" val="2001365105"/>
                    </a:ext>
                  </a:extLst>
                </a:gridCol>
                <a:gridCol w="576019">
                  <a:extLst>
                    <a:ext uri="{9D8B030D-6E8A-4147-A177-3AD203B41FA5}">
                      <a16:colId xmlns:a16="http://schemas.microsoft.com/office/drawing/2014/main" val="2570868848"/>
                    </a:ext>
                  </a:extLst>
                </a:gridCol>
                <a:gridCol w="664021">
                  <a:extLst>
                    <a:ext uri="{9D8B030D-6E8A-4147-A177-3AD203B41FA5}">
                      <a16:colId xmlns:a16="http://schemas.microsoft.com/office/drawing/2014/main" val="1004132129"/>
                    </a:ext>
                  </a:extLst>
                </a:gridCol>
                <a:gridCol w="576019">
                  <a:extLst>
                    <a:ext uri="{9D8B030D-6E8A-4147-A177-3AD203B41FA5}">
                      <a16:colId xmlns:a16="http://schemas.microsoft.com/office/drawing/2014/main" val="1858030710"/>
                    </a:ext>
                  </a:extLst>
                </a:gridCol>
                <a:gridCol w="576019">
                  <a:extLst>
                    <a:ext uri="{9D8B030D-6E8A-4147-A177-3AD203B41FA5}">
                      <a16:colId xmlns:a16="http://schemas.microsoft.com/office/drawing/2014/main" val="3781252567"/>
                    </a:ext>
                  </a:extLst>
                </a:gridCol>
                <a:gridCol w="664021">
                  <a:extLst>
                    <a:ext uri="{9D8B030D-6E8A-4147-A177-3AD203B41FA5}">
                      <a16:colId xmlns:a16="http://schemas.microsoft.com/office/drawing/2014/main" val="4112511594"/>
                    </a:ext>
                  </a:extLst>
                </a:gridCol>
                <a:gridCol w="85337">
                  <a:extLst>
                    <a:ext uri="{9D8B030D-6E8A-4147-A177-3AD203B41FA5}">
                      <a16:colId xmlns:a16="http://schemas.microsoft.com/office/drawing/2014/main" val="1900866440"/>
                    </a:ext>
                  </a:extLst>
                </a:gridCol>
                <a:gridCol w="576019">
                  <a:extLst>
                    <a:ext uri="{9D8B030D-6E8A-4147-A177-3AD203B41FA5}">
                      <a16:colId xmlns:a16="http://schemas.microsoft.com/office/drawing/2014/main" val="4101452248"/>
                    </a:ext>
                  </a:extLst>
                </a:gridCol>
                <a:gridCol w="576019">
                  <a:extLst>
                    <a:ext uri="{9D8B030D-6E8A-4147-A177-3AD203B41FA5}">
                      <a16:colId xmlns:a16="http://schemas.microsoft.com/office/drawing/2014/main" val="2179685535"/>
                    </a:ext>
                  </a:extLst>
                </a:gridCol>
                <a:gridCol w="576019">
                  <a:extLst>
                    <a:ext uri="{9D8B030D-6E8A-4147-A177-3AD203B41FA5}">
                      <a16:colId xmlns:a16="http://schemas.microsoft.com/office/drawing/2014/main" val="1635723466"/>
                    </a:ext>
                  </a:extLst>
                </a:gridCol>
                <a:gridCol w="664021">
                  <a:extLst>
                    <a:ext uri="{9D8B030D-6E8A-4147-A177-3AD203B41FA5}">
                      <a16:colId xmlns:a16="http://schemas.microsoft.com/office/drawing/2014/main" val="1629907924"/>
                    </a:ext>
                  </a:extLst>
                </a:gridCol>
                <a:gridCol w="576019">
                  <a:extLst>
                    <a:ext uri="{9D8B030D-6E8A-4147-A177-3AD203B41FA5}">
                      <a16:colId xmlns:a16="http://schemas.microsoft.com/office/drawing/2014/main" val="2515526883"/>
                    </a:ext>
                  </a:extLst>
                </a:gridCol>
                <a:gridCol w="576019">
                  <a:extLst>
                    <a:ext uri="{9D8B030D-6E8A-4147-A177-3AD203B41FA5}">
                      <a16:colId xmlns:a16="http://schemas.microsoft.com/office/drawing/2014/main" val="3116061484"/>
                    </a:ext>
                  </a:extLst>
                </a:gridCol>
                <a:gridCol w="664021">
                  <a:extLst>
                    <a:ext uri="{9D8B030D-6E8A-4147-A177-3AD203B41FA5}">
                      <a16:colId xmlns:a16="http://schemas.microsoft.com/office/drawing/2014/main" val="2121932477"/>
                    </a:ext>
                  </a:extLst>
                </a:gridCol>
              </a:tblGrid>
              <a:tr h="238307">
                <a:tc>
                  <a:txBody>
                    <a:bodyPr/>
                    <a:lstStyle/>
                    <a:p>
                      <a:pPr algn="l" fontAlgn="b"/>
                      <a:endParaRPr lang="en-GB" sz="1800" b="0" i="0" u="none" strike="noStrike">
                        <a:solidFill>
                          <a:srgbClr val="000000"/>
                        </a:solidFill>
                        <a:effectLst/>
                        <a:latin typeface="Arial" panose="020B0604020202020204" pitchFamily="34" charset="0"/>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noFill/>
                  </a:tcPr>
                </a:tc>
                <a:tc gridSpan="6">
                  <a:txBody>
                    <a:bodyPr/>
                    <a:lstStyle/>
                    <a:p>
                      <a:pPr algn="ctr" rtl="0" fontAlgn="ctr"/>
                      <a:r>
                        <a:rPr lang="en-GB" sz="1200" b="1" i="0" u="none" strike="noStrike" dirty="0">
                          <a:solidFill>
                            <a:srgbClr val="000000"/>
                          </a:solidFill>
                          <a:effectLst/>
                          <a:latin typeface="Calibri" panose="020F0502020204030204" pitchFamily="34" charset="0"/>
                        </a:rPr>
                        <a:t>MAGNET 1 - INTEGRATED - SA @ RT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b"/>
                      <a:endParaRPr lang="en-GB" sz="1200" b="0" i="0" u="none" strike="noStrike">
                        <a:solidFill>
                          <a:srgbClr val="000000"/>
                        </a:solidFill>
                        <a:effectLst/>
                        <a:latin typeface="Aptos Narrow" panose="020B00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ctr"/>
                      <a:r>
                        <a:rPr lang="en-GB" sz="1800" b="0" i="0" u="none" strike="noStrike">
                          <a:solidFill>
                            <a:srgbClr val="000000"/>
                          </a:solidFill>
                          <a:effectLst/>
                          <a:latin typeface="Arial" panose="020B0604020202020204" pitchFamily="34" charset="0"/>
                        </a:rPr>
                        <a:t> </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noFill/>
                  </a:tcPr>
                </a:tc>
                <a:tc gridSpan="6">
                  <a:txBody>
                    <a:bodyPr/>
                    <a:lstStyle/>
                    <a:p>
                      <a:pPr algn="ctr" rtl="0" fontAlgn="ctr"/>
                      <a:r>
                        <a:rPr lang="en-GB" sz="1200" b="1" i="0" u="none" strike="noStrike">
                          <a:solidFill>
                            <a:srgbClr val="000000"/>
                          </a:solidFill>
                          <a:effectLst/>
                          <a:latin typeface="Calibri" panose="020F0502020204030204" pitchFamily="34" charset="0"/>
                        </a:rPr>
                        <a:t>MAGNET 2 - INTEGRATED - SA @ RT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59511440"/>
                  </a:ext>
                </a:extLst>
              </a:tr>
              <a:tr h="238307">
                <a:tc>
                  <a:txBody>
                    <a:bodyPr/>
                    <a:lstStyle/>
                    <a:p>
                      <a:pPr algn="ctr" fontAlgn="ctr"/>
                      <a:r>
                        <a:rPr lang="en-GB" sz="1800" b="0" i="0" u="none" strike="noStrike">
                          <a:solidFill>
                            <a:srgbClr val="000000"/>
                          </a:solidFill>
                          <a:effectLst/>
                          <a:latin typeface="Arial" panose="020B0604020202020204" pitchFamily="34" charset="0"/>
                        </a:rPr>
                        <a:t> </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noFill/>
                  </a:tcPr>
                </a:tc>
                <a:tc gridSpan="3">
                  <a:txBody>
                    <a:bodyPr/>
                    <a:lstStyle/>
                    <a:p>
                      <a:pPr algn="ctr" rtl="0" fontAlgn="ctr"/>
                      <a:r>
                        <a:rPr lang="en-GB" sz="1200" b="1" i="0" u="none" strike="noStrike">
                          <a:solidFill>
                            <a:srgbClr val="000000"/>
                          </a:solidFill>
                          <a:effectLst/>
                          <a:latin typeface="Calibri" panose="020F0502020204030204" pitchFamily="34" charset="0"/>
                        </a:rPr>
                        <a:t>AP01 @ -94 mm (AP1)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hMerge="1">
                  <a:txBody>
                    <a:bodyPr/>
                    <a:lstStyle/>
                    <a:p>
                      <a:endParaRPr lang="en-GB"/>
                    </a:p>
                  </a:txBody>
                  <a:tcPr/>
                </a:tc>
                <a:tc hMerge="1">
                  <a:txBody>
                    <a:bodyPr/>
                    <a:lstStyle/>
                    <a:p>
                      <a:endParaRPr lang="en-GB"/>
                    </a:p>
                  </a:txBody>
                  <a:tcPr/>
                </a:tc>
                <a:tc gridSpan="3">
                  <a:txBody>
                    <a:bodyPr/>
                    <a:lstStyle/>
                    <a:p>
                      <a:pPr algn="ctr" rtl="0" fontAlgn="ctr"/>
                      <a:r>
                        <a:rPr lang="en-GB" sz="1200" b="1" i="0" u="none" strike="noStrike">
                          <a:solidFill>
                            <a:srgbClr val="000000"/>
                          </a:solidFill>
                          <a:effectLst/>
                          <a:latin typeface="Calibri" panose="020F0502020204030204" pitchFamily="34" charset="0"/>
                        </a:rPr>
                        <a:t>AP02 @ +94 mm (AP2)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hMerge="1">
                  <a:txBody>
                    <a:bodyPr/>
                    <a:lstStyle/>
                    <a:p>
                      <a:endParaRPr lang="en-GB"/>
                    </a:p>
                  </a:txBody>
                  <a:tcPr/>
                </a:tc>
                <a:tc hMerge="1">
                  <a:txBody>
                    <a:bodyPr/>
                    <a:lstStyle/>
                    <a:p>
                      <a:endParaRPr lang="en-GB"/>
                    </a:p>
                  </a:txBody>
                  <a:tcPr/>
                </a:tc>
                <a:tc>
                  <a:txBody>
                    <a:bodyPr/>
                    <a:lstStyle/>
                    <a:p>
                      <a:pPr algn="l" fontAlgn="b"/>
                      <a:endParaRPr lang="en-GB" sz="1200" b="0" i="0" u="none" strike="noStrike">
                        <a:solidFill>
                          <a:srgbClr val="000000"/>
                        </a:solidFill>
                        <a:effectLst/>
                        <a:latin typeface="Aptos Narrow" panose="020B00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ctr"/>
                      <a:r>
                        <a:rPr lang="en-GB" sz="1800" b="0" i="0" u="none" strike="noStrike">
                          <a:solidFill>
                            <a:srgbClr val="000000"/>
                          </a:solidFill>
                          <a:effectLst/>
                          <a:latin typeface="Arial" panose="020B0604020202020204" pitchFamily="34" charset="0"/>
                        </a:rPr>
                        <a:t> </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noFill/>
                  </a:tcPr>
                </a:tc>
                <a:tc gridSpan="3">
                  <a:txBody>
                    <a:bodyPr/>
                    <a:lstStyle/>
                    <a:p>
                      <a:pPr algn="ctr" rtl="0" fontAlgn="ctr"/>
                      <a:r>
                        <a:rPr lang="en-GB" sz="1200" b="1" i="0" u="none" strike="noStrike">
                          <a:solidFill>
                            <a:srgbClr val="000000"/>
                          </a:solidFill>
                          <a:effectLst/>
                          <a:latin typeface="Calibri" panose="020F0502020204030204" pitchFamily="34" charset="0"/>
                        </a:rPr>
                        <a:t>AP04 @ -94 mm (AP1)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hMerge="1">
                  <a:txBody>
                    <a:bodyPr/>
                    <a:lstStyle/>
                    <a:p>
                      <a:endParaRPr lang="en-GB"/>
                    </a:p>
                  </a:txBody>
                  <a:tcPr/>
                </a:tc>
                <a:tc hMerge="1">
                  <a:txBody>
                    <a:bodyPr/>
                    <a:lstStyle/>
                    <a:p>
                      <a:endParaRPr lang="en-GB"/>
                    </a:p>
                  </a:txBody>
                  <a:tcPr/>
                </a:tc>
                <a:tc gridSpan="3">
                  <a:txBody>
                    <a:bodyPr/>
                    <a:lstStyle/>
                    <a:p>
                      <a:pPr algn="ctr" rtl="0" fontAlgn="ctr"/>
                      <a:r>
                        <a:rPr lang="en-GB" sz="1200" b="1" i="0" u="none" strike="noStrike">
                          <a:solidFill>
                            <a:srgbClr val="000000"/>
                          </a:solidFill>
                          <a:effectLst/>
                          <a:latin typeface="Calibri" panose="020F0502020204030204" pitchFamily="34" charset="0"/>
                        </a:rPr>
                        <a:t>AP03 @ +94 mm (AP2)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467997044"/>
                  </a:ext>
                </a:extLst>
              </a:tr>
              <a:tr h="320225">
                <a:tc>
                  <a:txBody>
                    <a:bodyPr/>
                    <a:lstStyle/>
                    <a:p>
                      <a:pPr algn="ctr" fontAlgn="ctr"/>
                      <a:r>
                        <a:rPr lang="en-GB" sz="1800" b="0" i="0" u="none" strike="noStrike">
                          <a:solidFill>
                            <a:srgbClr val="000000"/>
                          </a:solidFill>
                          <a:effectLst/>
                          <a:latin typeface="Arial" panose="020B0604020202020204" pitchFamily="34" charset="0"/>
                        </a:rPr>
                        <a:t> </a:t>
                      </a: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a:txBody>
                    <a:bodyPr/>
                    <a:lstStyle/>
                    <a:p>
                      <a:pPr algn="ctr" rtl="0" fontAlgn="ctr"/>
                      <a:r>
                        <a:rPr lang="en-GB" sz="1200" b="1" i="0" u="none" strike="noStrike">
                          <a:solidFill>
                            <a:srgbClr val="000000"/>
                          </a:solidFill>
                          <a:effectLst/>
                          <a:latin typeface="Calibri" panose="020F0502020204030204" pitchFamily="34" charset="0"/>
                        </a:rPr>
                        <a:t>SIMU</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1" i="0" u="none" strike="noStrike">
                          <a:solidFill>
                            <a:srgbClr val="000000"/>
                          </a:solidFill>
                          <a:effectLst/>
                          <a:latin typeface="Calibri" panose="020F0502020204030204" pitchFamily="34" charset="0"/>
                        </a:rPr>
                        <a:t>MEAS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1" i="0" u="none" strike="noStrike">
                          <a:solidFill>
                            <a:srgbClr val="000000"/>
                          </a:solidFill>
                          <a:effectLst/>
                          <a:latin typeface="Aptos Narrow" panose="020B0004020202020204" pitchFamily="34" charset="0"/>
                        </a:rPr>
                        <a:t>MEAS-SIMU</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rtl="0" fontAlgn="ctr"/>
                      <a:r>
                        <a:rPr lang="en-GB" sz="1200" b="1" i="0" u="none" strike="noStrike">
                          <a:solidFill>
                            <a:srgbClr val="000000"/>
                          </a:solidFill>
                          <a:effectLst/>
                          <a:latin typeface="Calibri" panose="020F0502020204030204" pitchFamily="34" charset="0"/>
                        </a:rPr>
                        <a:t>SIMU</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1" i="0" u="none" strike="noStrike">
                          <a:solidFill>
                            <a:srgbClr val="000000"/>
                          </a:solidFill>
                          <a:effectLst/>
                          <a:latin typeface="Calibri" panose="020F0502020204030204" pitchFamily="34" charset="0"/>
                        </a:rPr>
                        <a:t>MEAS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1" i="0" u="none" strike="noStrike">
                          <a:solidFill>
                            <a:srgbClr val="000000"/>
                          </a:solidFill>
                          <a:effectLst/>
                          <a:latin typeface="Aptos Narrow" panose="020B0004020202020204" pitchFamily="34" charset="0"/>
                        </a:rPr>
                        <a:t>MEAS-SIMU</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l" fontAlgn="b"/>
                      <a:endParaRPr lang="en-GB" sz="1200" b="0" i="0" u="none" strike="noStrike">
                        <a:solidFill>
                          <a:srgbClr val="000000"/>
                        </a:solidFill>
                        <a:effectLst/>
                        <a:latin typeface="Aptos Narrow" panose="020B00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ctr"/>
                      <a:r>
                        <a:rPr lang="en-GB" sz="1800" b="0" i="0" u="none" strike="noStrike">
                          <a:solidFill>
                            <a:srgbClr val="000000"/>
                          </a:solidFill>
                          <a:effectLst/>
                          <a:latin typeface="Arial" panose="020B0604020202020204" pitchFamily="34" charset="0"/>
                        </a:rPr>
                        <a:t> </a:t>
                      </a: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a:txBody>
                    <a:bodyPr/>
                    <a:lstStyle/>
                    <a:p>
                      <a:pPr algn="ctr" rtl="0" fontAlgn="ctr"/>
                      <a:r>
                        <a:rPr lang="en-GB" sz="1200" b="1" i="0" u="none" strike="noStrike">
                          <a:solidFill>
                            <a:srgbClr val="000000"/>
                          </a:solidFill>
                          <a:effectLst/>
                          <a:latin typeface="Calibri" panose="020F0502020204030204" pitchFamily="34" charset="0"/>
                        </a:rPr>
                        <a:t>SIMU</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1" i="0" u="none" strike="noStrike">
                          <a:solidFill>
                            <a:srgbClr val="000000"/>
                          </a:solidFill>
                          <a:effectLst/>
                          <a:latin typeface="Calibri" panose="020F0502020204030204" pitchFamily="34" charset="0"/>
                        </a:rPr>
                        <a:t>MEAS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1" i="0" u="none" strike="noStrike">
                          <a:solidFill>
                            <a:srgbClr val="000000"/>
                          </a:solidFill>
                          <a:effectLst/>
                          <a:latin typeface="Aptos Narrow" panose="020B0004020202020204" pitchFamily="34" charset="0"/>
                        </a:rPr>
                        <a:t>MEAS-SIMU</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rtl="0" fontAlgn="ctr"/>
                      <a:r>
                        <a:rPr lang="en-GB" sz="1200" b="1" i="0" u="none" strike="noStrike">
                          <a:solidFill>
                            <a:srgbClr val="000000"/>
                          </a:solidFill>
                          <a:effectLst/>
                          <a:latin typeface="Calibri" panose="020F0502020204030204" pitchFamily="34" charset="0"/>
                        </a:rPr>
                        <a:t>SIMU</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1" i="0" u="none" strike="noStrike">
                          <a:solidFill>
                            <a:srgbClr val="000000"/>
                          </a:solidFill>
                          <a:effectLst/>
                          <a:latin typeface="Calibri" panose="020F0502020204030204" pitchFamily="34" charset="0"/>
                        </a:rPr>
                        <a:t>MEAS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1" i="0" u="none" strike="noStrike">
                          <a:solidFill>
                            <a:srgbClr val="000000"/>
                          </a:solidFill>
                          <a:effectLst/>
                          <a:latin typeface="Aptos Narrow" panose="020B0004020202020204" pitchFamily="34" charset="0"/>
                        </a:rPr>
                        <a:t>MEAS-SIMU</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extLst>
                  <a:ext uri="{0D108BD9-81ED-4DB2-BD59-A6C34878D82A}">
                    <a16:rowId xmlns:a16="http://schemas.microsoft.com/office/drawing/2014/main" val="830097825"/>
                  </a:ext>
                </a:extLst>
              </a:tr>
              <a:tr h="156389">
                <a:tc>
                  <a:txBody>
                    <a:bodyPr/>
                    <a:lstStyle/>
                    <a:p>
                      <a:pPr algn="ctr" rtl="0" fontAlgn="ctr"/>
                      <a:r>
                        <a:rPr lang="en-GB" sz="1200" b="1" i="0" u="none" strike="noStrike">
                          <a:solidFill>
                            <a:srgbClr val="000000"/>
                          </a:solidFill>
                          <a:effectLst/>
                          <a:latin typeface="Calibri" panose="020F0502020204030204" pitchFamily="34" charset="0"/>
                        </a:rPr>
                        <a:t>b2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rtl="0" fontAlgn="ctr"/>
                      <a:r>
                        <a:rPr lang="en-GB" sz="1200" b="0" i="0" u="none" strike="noStrike">
                          <a:solidFill>
                            <a:srgbClr val="000000"/>
                          </a:solidFill>
                          <a:effectLst/>
                          <a:latin typeface="Calibri" panose="020F0502020204030204" pitchFamily="34" charset="0"/>
                        </a:rPr>
                        <a:t>-3.19</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dirty="0">
                          <a:solidFill>
                            <a:srgbClr val="000000"/>
                          </a:solidFill>
                          <a:effectLst/>
                          <a:latin typeface="Calibri" panose="020F0502020204030204" pitchFamily="34" charset="0"/>
                        </a:rPr>
                        <a:t>-5.19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a:solidFill>
                            <a:srgbClr val="000000"/>
                          </a:solidFill>
                          <a:effectLst/>
                          <a:latin typeface="Calibri" panose="020F0502020204030204" pitchFamily="34" charset="0"/>
                        </a:rPr>
                        <a:t>1.99</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rtl="0" fontAlgn="ctr"/>
                      <a:r>
                        <a:rPr lang="en-GB" sz="1200" b="0" i="0" u="none" strike="noStrike" dirty="0">
                          <a:solidFill>
                            <a:srgbClr val="000000"/>
                          </a:solidFill>
                          <a:effectLst/>
                          <a:latin typeface="Calibri" panose="020F0502020204030204" pitchFamily="34" charset="0"/>
                        </a:rPr>
                        <a:t>3.38</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dirty="0">
                          <a:solidFill>
                            <a:srgbClr val="000000"/>
                          </a:solidFill>
                          <a:effectLst/>
                          <a:latin typeface="Calibri" panose="020F0502020204030204" pitchFamily="34" charset="0"/>
                        </a:rPr>
                        <a:t>5.17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dirty="0">
                          <a:solidFill>
                            <a:srgbClr val="000000"/>
                          </a:solidFill>
                          <a:effectLst/>
                          <a:latin typeface="Calibri" panose="020F0502020204030204" pitchFamily="34" charset="0"/>
                        </a:rPr>
                        <a:t>-1.79</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l" fontAlgn="b"/>
                      <a:endParaRPr lang="en-GB" sz="1200" b="0" i="0" u="none" strike="noStrike">
                        <a:solidFill>
                          <a:srgbClr val="000000"/>
                        </a:solidFill>
                        <a:effectLst/>
                        <a:latin typeface="Aptos Narrow" panose="020B00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rtl="0" fontAlgn="ctr"/>
                      <a:r>
                        <a:rPr lang="en-GB" sz="1200" b="1" i="0" u="none" strike="noStrike" dirty="0">
                          <a:solidFill>
                            <a:srgbClr val="000000"/>
                          </a:solidFill>
                          <a:effectLst/>
                          <a:latin typeface="Calibri" panose="020F0502020204030204" pitchFamily="34" charset="0"/>
                        </a:rPr>
                        <a:t>b2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rtl="0" fontAlgn="ctr"/>
                      <a:r>
                        <a:rPr lang="en-GB" sz="1200" b="0" i="0" u="none" strike="noStrike">
                          <a:solidFill>
                            <a:srgbClr val="000000"/>
                          </a:solidFill>
                          <a:effectLst/>
                          <a:latin typeface="Calibri" panose="020F0502020204030204" pitchFamily="34" charset="0"/>
                        </a:rPr>
                        <a:t>-3.26</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a:solidFill>
                            <a:srgbClr val="000000"/>
                          </a:solidFill>
                          <a:effectLst/>
                          <a:latin typeface="Calibri" panose="020F0502020204030204" pitchFamily="34" charset="0"/>
                        </a:rPr>
                        <a:t>-3.59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dirty="0">
                          <a:solidFill>
                            <a:srgbClr val="000000"/>
                          </a:solidFill>
                          <a:effectLst/>
                          <a:latin typeface="Calibri" panose="020F0502020204030204" pitchFamily="34" charset="0"/>
                        </a:rPr>
                        <a:t>0.34</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rtl="0" fontAlgn="ctr"/>
                      <a:r>
                        <a:rPr lang="en-GB" sz="1200" b="0" i="0" u="none" strike="noStrike">
                          <a:solidFill>
                            <a:srgbClr val="000000"/>
                          </a:solidFill>
                          <a:effectLst/>
                          <a:latin typeface="Calibri" panose="020F0502020204030204" pitchFamily="34" charset="0"/>
                        </a:rPr>
                        <a:t>3.26</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a:solidFill>
                            <a:srgbClr val="000000"/>
                          </a:solidFill>
                          <a:effectLst/>
                          <a:latin typeface="Calibri" panose="020F0502020204030204" pitchFamily="34" charset="0"/>
                        </a:rPr>
                        <a:t>5.36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a:solidFill>
                            <a:srgbClr val="000000"/>
                          </a:solidFill>
                          <a:effectLst/>
                          <a:latin typeface="Calibri" panose="020F0502020204030204" pitchFamily="34" charset="0"/>
                        </a:rPr>
                        <a:t>-2.10</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extLst>
                  <a:ext uri="{0D108BD9-81ED-4DB2-BD59-A6C34878D82A}">
                    <a16:rowId xmlns:a16="http://schemas.microsoft.com/office/drawing/2014/main" val="1993403643"/>
                  </a:ext>
                </a:extLst>
              </a:tr>
              <a:tr h="156389">
                <a:tc>
                  <a:txBody>
                    <a:bodyPr/>
                    <a:lstStyle/>
                    <a:p>
                      <a:pPr algn="ctr" rtl="0" fontAlgn="ctr"/>
                      <a:r>
                        <a:rPr lang="en-GB" sz="1200" b="1" i="0" u="none" strike="noStrike">
                          <a:solidFill>
                            <a:srgbClr val="000000"/>
                          </a:solidFill>
                          <a:effectLst/>
                          <a:latin typeface="Calibri" panose="020F0502020204030204" pitchFamily="34" charset="0"/>
                        </a:rPr>
                        <a:t>b3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rtl="0" fontAlgn="ctr"/>
                      <a:r>
                        <a:rPr lang="en-GB" sz="1200" b="0" i="0" u="none" strike="noStrike">
                          <a:solidFill>
                            <a:srgbClr val="000000"/>
                          </a:solidFill>
                          <a:effectLst/>
                          <a:latin typeface="Calibri" panose="020F0502020204030204" pitchFamily="34" charset="0"/>
                        </a:rPr>
                        <a:t>-10.76</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dirty="0">
                          <a:solidFill>
                            <a:srgbClr val="000000"/>
                          </a:solidFill>
                          <a:effectLst/>
                          <a:latin typeface="Calibri" panose="020F0502020204030204" pitchFamily="34" charset="0"/>
                        </a:rPr>
                        <a:t>-3.26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a:solidFill>
                            <a:srgbClr val="000000"/>
                          </a:solidFill>
                          <a:effectLst/>
                          <a:latin typeface="Calibri" panose="020F0502020204030204" pitchFamily="34" charset="0"/>
                        </a:rPr>
                        <a:t>-7.50</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rtl="0" fontAlgn="ctr"/>
                      <a:r>
                        <a:rPr lang="en-GB" sz="1200" b="0" i="0" u="none" strike="noStrike">
                          <a:solidFill>
                            <a:srgbClr val="000000"/>
                          </a:solidFill>
                          <a:effectLst/>
                          <a:latin typeface="Calibri" panose="020F0502020204030204" pitchFamily="34" charset="0"/>
                        </a:rPr>
                        <a:t>-13.83</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a:solidFill>
                            <a:srgbClr val="000000"/>
                          </a:solidFill>
                          <a:effectLst/>
                          <a:latin typeface="Calibri" panose="020F0502020204030204" pitchFamily="34" charset="0"/>
                        </a:rPr>
                        <a:t>-0.87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a:solidFill>
                            <a:srgbClr val="000000"/>
                          </a:solidFill>
                          <a:effectLst/>
                          <a:latin typeface="Calibri" panose="020F0502020204030204" pitchFamily="34" charset="0"/>
                        </a:rPr>
                        <a:t>-12.96</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l" fontAlgn="b"/>
                      <a:endParaRPr lang="en-GB" sz="1200" b="0" i="0" u="none" strike="noStrike">
                        <a:solidFill>
                          <a:srgbClr val="000000"/>
                        </a:solidFill>
                        <a:effectLst/>
                        <a:latin typeface="Aptos Narrow" panose="020B00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rtl="0" fontAlgn="ctr"/>
                      <a:r>
                        <a:rPr lang="en-GB" sz="1200" b="1" i="0" u="none" strike="noStrike">
                          <a:solidFill>
                            <a:srgbClr val="000000"/>
                          </a:solidFill>
                          <a:effectLst/>
                          <a:latin typeface="Calibri" panose="020F0502020204030204" pitchFamily="34" charset="0"/>
                        </a:rPr>
                        <a:t>b3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rtl="0" fontAlgn="ctr"/>
                      <a:r>
                        <a:rPr lang="en-GB" sz="1200" b="0" i="0" u="none" strike="noStrike">
                          <a:solidFill>
                            <a:srgbClr val="000000"/>
                          </a:solidFill>
                          <a:effectLst/>
                          <a:latin typeface="Calibri" panose="020F0502020204030204" pitchFamily="34" charset="0"/>
                        </a:rPr>
                        <a:t>-13.76</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a:solidFill>
                            <a:srgbClr val="000000"/>
                          </a:solidFill>
                          <a:effectLst/>
                          <a:latin typeface="Calibri" panose="020F0502020204030204" pitchFamily="34" charset="0"/>
                        </a:rPr>
                        <a:t>0.29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a:solidFill>
                            <a:srgbClr val="000000"/>
                          </a:solidFill>
                          <a:effectLst/>
                          <a:latin typeface="Calibri" panose="020F0502020204030204" pitchFamily="34" charset="0"/>
                        </a:rPr>
                        <a:t>-14.05</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rtl="0" fontAlgn="ctr"/>
                      <a:r>
                        <a:rPr lang="en-GB" sz="1200" b="0" i="0" u="none" strike="noStrike">
                          <a:solidFill>
                            <a:srgbClr val="000000"/>
                          </a:solidFill>
                          <a:effectLst/>
                          <a:latin typeface="Calibri" panose="020F0502020204030204" pitchFamily="34" charset="0"/>
                        </a:rPr>
                        <a:t>-13.76</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a:solidFill>
                            <a:srgbClr val="000000"/>
                          </a:solidFill>
                          <a:effectLst/>
                          <a:latin typeface="Calibri" panose="020F0502020204030204" pitchFamily="34" charset="0"/>
                        </a:rPr>
                        <a:t>0.10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a:solidFill>
                            <a:srgbClr val="000000"/>
                          </a:solidFill>
                          <a:effectLst/>
                          <a:latin typeface="Calibri" panose="020F0502020204030204" pitchFamily="34" charset="0"/>
                        </a:rPr>
                        <a:t>-13.86</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extLst>
                  <a:ext uri="{0D108BD9-81ED-4DB2-BD59-A6C34878D82A}">
                    <a16:rowId xmlns:a16="http://schemas.microsoft.com/office/drawing/2014/main" val="4291223688"/>
                  </a:ext>
                </a:extLst>
              </a:tr>
              <a:tr h="156389">
                <a:tc>
                  <a:txBody>
                    <a:bodyPr/>
                    <a:lstStyle/>
                    <a:p>
                      <a:pPr algn="ctr" rtl="0" fontAlgn="ctr"/>
                      <a:r>
                        <a:rPr lang="en-GB" sz="1200" b="1" i="0" u="none" strike="noStrike">
                          <a:solidFill>
                            <a:srgbClr val="000000"/>
                          </a:solidFill>
                          <a:effectLst/>
                          <a:latin typeface="Calibri" panose="020F0502020204030204" pitchFamily="34" charset="0"/>
                        </a:rPr>
                        <a:t>b5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rtl="0" fontAlgn="ctr"/>
                      <a:r>
                        <a:rPr lang="en-GB" sz="1200" b="0" i="0" u="none" strike="noStrike">
                          <a:solidFill>
                            <a:srgbClr val="000000"/>
                          </a:solidFill>
                          <a:effectLst/>
                          <a:latin typeface="Calibri" panose="020F0502020204030204" pitchFamily="34" charset="0"/>
                        </a:rPr>
                        <a:t>-1.61</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dirty="0">
                          <a:solidFill>
                            <a:srgbClr val="000000"/>
                          </a:solidFill>
                          <a:effectLst/>
                          <a:latin typeface="Calibri" panose="020F0502020204030204" pitchFamily="34" charset="0"/>
                        </a:rPr>
                        <a:t>4.01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a:solidFill>
                            <a:srgbClr val="000000"/>
                          </a:solidFill>
                          <a:effectLst/>
                          <a:latin typeface="Calibri" panose="020F0502020204030204" pitchFamily="34" charset="0"/>
                        </a:rPr>
                        <a:t>-5.63</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rtl="0" fontAlgn="ctr"/>
                      <a:r>
                        <a:rPr lang="en-GB" sz="1200" b="0" i="0" u="none" strike="noStrike">
                          <a:solidFill>
                            <a:srgbClr val="000000"/>
                          </a:solidFill>
                          <a:effectLst/>
                          <a:latin typeface="Calibri" panose="020F0502020204030204" pitchFamily="34" charset="0"/>
                        </a:rPr>
                        <a:t>-1.32</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a:solidFill>
                            <a:srgbClr val="000000"/>
                          </a:solidFill>
                          <a:effectLst/>
                          <a:latin typeface="Calibri" panose="020F0502020204030204" pitchFamily="34" charset="0"/>
                        </a:rPr>
                        <a:t>3.61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a:solidFill>
                            <a:srgbClr val="000000"/>
                          </a:solidFill>
                          <a:effectLst/>
                          <a:latin typeface="Calibri" panose="020F0502020204030204" pitchFamily="34" charset="0"/>
                        </a:rPr>
                        <a:t>-4.93</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l" fontAlgn="b"/>
                      <a:endParaRPr lang="en-GB" sz="1200" b="0" i="0" u="none" strike="noStrike">
                        <a:solidFill>
                          <a:srgbClr val="000000"/>
                        </a:solidFill>
                        <a:effectLst/>
                        <a:latin typeface="Aptos Narrow" panose="020B00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rtl="0" fontAlgn="ctr"/>
                      <a:r>
                        <a:rPr lang="en-GB" sz="1200" b="1" i="0" u="none" strike="noStrike">
                          <a:solidFill>
                            <a:srgbClr val="000000"/>
                          </a:solidFill>
                          <a:effectLst/>
                          <a:latin typeface="Calibri" panose="020F0502020204030204" pitchFamily="34" charset="0"/>
                        </a:rPr>
                        <a:t>b5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rtl="0" fontAlgn="ctr"/>
                      <a:r>
                        <a:rPr lang="en-GB" sz="1200" b="0" i="0" u="none" strike="noStrike">
                          <a:solidFill>
                            <a:srgbClr val="000000"/>
                          </a:solidFill>
                          <a:effectLst/>
                          <a:latin typeface="Calibri" panose="020F0502020204030204" pitchFamily="34" charset="0"/>
                        </a:rPr>
                        <a:t>-1.31</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a:solidFill>
                            <a:srgbClr val="000000"/>
                          </a:solidFill>
                          <a:effectLst/>
                          <a:latin typeface="Calibri" panose="020F0502020204030204" pitchFamily="34" charset="0"/>
                        </a:rPr>
                        <a:t>4.38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a:solidFill>
                            <a:srgbClr val="000000"/>
                          </a:solidFill>
                          <a:effectLst/>
                          <a:latin typeface="Calibri" panose="020F0502020204030204" pitchFamily="34" charset="0"/>
                        </a:rPr>
                        <a:t>-5.69</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rtl="0" fontAlgn="ctr"/>
                      <a:r>
                        <a:rPr lang="en-GB" sz="1200" b="0" i="0" u="none" strike="noStrike">
                          <a:solidFill>
                            <a:srgbClr val="000000"/>
                          </a:solidFill>
                          <a:effectLst/>
                          <a:latin typeface="Calibri" panose="020F0502020204030204" pitchFamily="34" charset="0"/>
                        </a:rPr>
                        <a:t>-1.31</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a:solidFill>
                            <a:srgbClr val="000000"/>
                          </a:solidFill>
                          <a:effectLst/>
                          <a:latin typeface="Calibri" panose="020F0502020204030204" pitchFamily="34" charset="0"/>
                        </a:rPr>
                        <a:t>3.94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a:solidFill>
                            <a:srgbClr val="000000"/>
                          </a:solidFill>
                          <a:effectLst/>
                          <a:latin typeface="Calibri" panose="020F0502020204030204" pitchFamily="34" charset="0"/>
                        </a:rPr>
                        <a:t>-5.25</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extLst>
                  <a:ext uri="{0D108BD9-81ED-4DB2-BD59-A6C34878D82A}">
                    <a16:rowId xmlns:a16="http://schemas.microsoft.com/office/drawing/2014/main" val="2417375756"/>
                  </a:ext>
                </a:extLst>
              </a:tr>
              <a:tr h="156389">
                <a:tc>
                  <a:txBody>
                    <a:bodyPr/>
                    <a:lstStyle/>
                    <a:p>
                      <a:pPr algn="ctr" rtl="0" fontAlgn="ctr"/>
                      <a:r>
                        <a:rPr lang="en-GB" sz="1200" b="1" i="0" u="none" strike="noStrike" dirty="0">
                          <a:solidFill>
                            <a:srgbClr val="000000"/>
                          </a:solidFill>
                          <a:effectLst/>
                          <a:latin typeface="Calibri" panose="020F0502020204030204" pitchFamily="34" charset="0"/>
                        </a:rPr>
                        <a:t>a2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rtl="0" fontAlgn="ctr"/>
                      <a:r>
                        <a:rPr lang="en-GB" sz="1200" b="0" i="0" u="none" strike="noStrike" dirty="0">
                          <a:solidFill>
                            <a:srgbClr val="000000"/>
                          </a:solidFill>
                          <a:effectLst/>
                          <a:latin typeface="Calibri" panose="020F0502020204030204" pitchFamily="34" charset="0"/>
                        </a:rPr>
                        <a:t>0.79</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dirty="0">
                          <a:solidFill>
                            <a:srgbClr val="000000"/>
                          </a:solidFill>
                          <a:effectLst/>
                          <a:latin typeface="Calibri" panose="020F0502020204030204" pitchFamily="34" charset="0"/>
                        </a:rPr>
                        <a:t>6.00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dirty="0">
                          <a:solidFill>
                            <a:srgbClr val="000000"/>
                          </a:solidFill>
                          <a:effectLst/>
                          <a:latin typeface="Calibri" panose="020F0502020204030204" pitchFamily="34" charset="0"/>
                        </a:rPr>
                        <a:t>-5.21</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rtl="0" fontAlgn="ctr"/>
                      <a:r>
                        <a:rPr lang="en-GB" sz="1200" b="0" i="0" u="none" strike="noStrike" dirty="0">
                          <a:solidFill>
                            <a:srgbClr val="000000"/>
                          </a:solidFill>
                          <a:effectLst/>
                          <a:latin typeface="Calibri" panose="020F0502020204030204" pitchFamily="34" charset="0"/>
                        </a:rPr>
                        <a:t>-0.79</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dirty="0">
                          <a:solidFill>
                            <a:srgbClr val="000000"/>
                          </a:solidFill>
                          <a:effectLst/>
                          <a:latin typeface="Calibri" panose="020F0502020204030204" pitchFamily="34" charset="0"/>
                        </a:rPr>
                        <a:t>3.66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dirty="0">
                          <a:solidFill>
                            <a:srgbClr val="000000"/>
                          </a:solidFill>
                          <a:effectLst/>
                          <a:latin typeface="Calibri" panose="020F0502020204030204" pitchFamily="34" charset="0"/>
                        </a:rPr>
                        <a:t>-4.45</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l" fontAlgn="b"/>
                      <a:endParaRPr lang="en-GB" sz="1200" b="0" i="0" u="none" strike="noStrike">
                        <a:solidFill>
                          <a:srgbClr val="000000"/>
                        </a:solidFill>
                        <a:effectLst/>
                        <a:latin typeface="Aptos Narrow" panose="020B00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rtl="0" fontAlgn="ctr"/>
                      <a:r>
                        <a:rPr lang="en-GB" sz="1200" b="1" i="0" u="none" strike="noStrike" dirty="0">
                          <a:solidFill>
                            <a:srgbClr val="000000"/>
                          </a:solidFill>
                          <a:effectLst/>
                          <a:latin typeface="Calibri" panose="020F0502020204030204" pitchFamily="34" charset="0"/>
                        </a:rPr>
                        <a:t>a2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rtl="0" fontAlgn="ctr"/>
                      <a:r>
                        <a:rPr lang="en-GB" sz="1200" b="0" i="0" u="none" strike="noStrike" dirty="0">
                          <a:solidFill>
                            <a:srgbClr val="000000"/>
                          </a:solidFill>
                          <a:effectLst/>
                          <a:latin typeface="Calibri" panose="020F0502020204030204" pitchFamily="34" charset="0"/>
                        </a:rPr>
                        <a:t>0.79</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dirty="0">
                          <a:solidFill>
                            <a:srgbClr val="000000"/>
                          </a:solidFill>
                          <a:effectLst/>
                          <a:latin typeface="Calibri" panose="020F0502020204030204" pitchFamily="34" charset="0"/>
                        </a:rPr>
                        <a:t>-1.05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dirty="0">
                          <a:solidFill>
                            <a:srgbClr val="000000"/>
                          </a:solidFill>
                          <a:effectLst/>
                          <a:latin typeface="Calibri" panose="020F0502020204030204" pitchFamily="34" charset="0"/>
                        </a:rPr>
                        <a:t>1.84</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rtl="0" fontAlgn="ctr"/>
                      <a:r>
                        <a:rPr lang="en-GB" sz="1200" b="0" i="0" u="none" strike="noStrike">
                          <a:solidFill>
                            <a:srgbClr val="000000"/>
                          </a:solidFill>
                          <a:effectLst/>
                          <a:latin typeface="Calibri" panose="020F0502020204030204" pitchFamily="34" charset="0"/>
                        </a:rPr>
                        <a:t>-0.79</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a:solidFill>
                            <a:srgbClr val="000000"/>
                          </a:solidFill>
                          <a:effectLst/>
                          <a:latin typeface="Calibri" panose="020F0502020204030204" pitchFamily="34" charset="0"/>
                        </a:rPr>
                        <a:t>1.35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a:solidFill>
                            <a:srgbClr val="000000"/>
                          </a:solidFill>
                          <a:effectLst/>
                          <a:latin typeface="Calibri" panose="020F0502020204030204" pitchFamily="34" charset="0"/>
                        </a:rPr>
                        <a:t>-2.13</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extLst>
                  <a:ext uri="{0D108BD9-81ED-4DB2-BD59-A6C34878D82A}">
                    <a16:rowId xmlns:a16="http://schemas.microsoft.com/office/drawing/2014/main" val="870519877"/>
                  </a:ext>
                </a:extLst>
              </a:tr>
              <a:tr h="163836">
                <a:tc>
                  <a:txBody>
                    <a:bodyPr/>
                    <a:lstStyle/>
                    <a:p>
                      <a:pPr algn="l" fontAlgn="b"/>
                      <a:endParaRPr lang="en-GB" sz="1200" b="0" i="0" u="none" strike="noStrike">
                        <a:solidFill>
                          <a:srgbClr val="000000"/>
                        </a:solidFill>
                        <a:effectLst/>
                        <a:latin typeface="Aptos Narrow" panose="020B000402020202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n-GB" sz="1200" b="0" i="0" u="none" strike="noStrike">
                        <a:solidFill>
                          <a:srgbClr val="000000"/>
                        </a:solidFill>
                        <a:effectLst/>
                        <a:latin typeface="Aptos Narrow" panose="020B000402020202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endParaRPr lang="en-GB" sz="1200" b="0" i="0" u="none" strike="noStrike">
                        <a:solidFill>
                          <a:srgbClr val="000000"/>
                        </a:solidFill>
                        <a:effectLst/>
                        <a:latin typeface="Aptos Narrow" panose="020B000402020202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endParaRPr lang="en-GB" sz="1200" b="0" i="0" u="none" strike="noStrike" dirty="0">
                        <a:solidFill>
                          <a:srgbClr val="000000"/>
                        </a:solidFill>
                        <a:effectLst/>
                        <a:latin typeface="Aptos Narrow" panose="020B000402020202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endParaRPr lang="en-GB" sz="1200" b="0" i="0" u="none" strike="noStrike">
                        <a:solidFill>
                          <a:srgbClr val="000000"/>
                        </a:solidFill>
                        <a:effectLst/>
                        <a:latin typeface="Aptos Narrow" panose="020B000402020202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endParaRPr lang="en-GB" sz="1200" b="0" i="0" u="none" strike="noStrike">
                        <a:solidFill>
                          <a:srgbClr val="000000"/>
                        </a:solidFill>
                        <a:effectLst/>
                        <a:latin typeface="Aptos Narrow" panose="020B000402020202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endParaRPr lang="en-GB" sz="1200" b="0" i="0" u="none" strike="noStrike" dirty="0">
                        <a:solidFill>
                          <a:srgbClr val="000000"/>
                        </a:solidFill>
                        <a:effectLst/>
                        <a:latin typeface="Aptos Narrow" panose="020B000402020202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endParaRPr lang="en-GB" sz="1200" b="0" i="0" u="none" strike="noStrike">
                        <a:solidFill>
                          <a:srgbClr val="000000"/>
                        </a:solidFill>
                        <a:effectLst/>
                        <a:latin typeface="Aptos Narrow" panose="020B0004020202020204" pitchFamily="34" charset="0"/>
                      </a:endParaRPr>
                    </a:p>
                  </a:txBody>
                  <a:tcPr marL="9525" marR="9525" marT="9525" marB="0" anchor="b">
                    <a:lnL>
                      <a:noFill/>
                    </a:lnL>
                    <a:lnR>
                      <a:noFill/>
                    </a:lnR>
                    <a:lnT>
                      <a:noFill/>
                    </a:lnT>
                    <a:lnB>
                      <a:noFill/>
                    </a:lnB>
                    <a:noFill/>
                  </a:tcPr>
                </a:tc>
                <a:tc>
                  <a:txBody>
                    <a:bodyPr/>
                    <a:lstStyle/>
                    <a:p>
                      <a:pPr algn="l" fontAlgn="b"/>
                      <a:endParaRPr lang="en-GB" sz="1200" b="0" i="0" u="none" strike="noStrike">
                        <a:solidFill>
                          <a:srgbClr val="000000"/>
                        </a:solidFill>
                        <a:effectLst/>
                        <a:latin typeface="Aptos Narrow" panose="020B000402020202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n-GB" sz="1200" b="0" i="0" u="none" strike="noStrike">
                        <a:solidFill>
                          <a:srgbClr val="000000"/>
                        </a:solidFill>
                        <a:effectLst/>
                        <a:latin typeface="Aptos Narrow" panose="020B000402020202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endParaRPr lang="en-GB" sz="1200" b="0" i="0" u="none" strike="noStrike" dirty="0">
                        <a:solidFill>
                          <a:srgbClr val="000000"/>
                        </a:solidFill>
                        <a:effectLst/>
                        <a:latin typeface="Aptos Narrow" panose="020B000402020202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endParaRPr lang="en-GB" sz="1200" b="0" i="0" u="none" strike="noStrike" dirty="0">
                        <a:solidFill>
                          <a:srgbClr val="000000"/>
                        </a:solidFill>
                        <a:effectLst/>
                        <a:latin typeface="Aptos Narrow" panose="020B000402020202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endParaRPr lang="en-GB" sz="1200" b="0" i="0" u="none" strike="noStrike">
                        <a:solidFill>
                          <a:srgbClr val="000000"/>
                        </a:solidFill>
                        <a:effectLst/>
                        <a:latin typeface="Aptos Narrow" panose="020B000402020202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endParaRPr lang="en-GB" sz="1200" b="0" i="0" u="none" strike="noStrike">
                        <a:solidFill>
                          <a:srgbClr val="000000"/>
                        </a:solidFill>
                        <a:effectLst/>
                        <a:latin typeface="Aptos Narrow" panose="020B000402020202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endParaRPr lang="en-GB" sz="1200" b="0" i="0" u="none" strike="noStrike">
                        <a:solidFill>
                          <a:srgbClr val="000000"/>
                        </a:solidFill>
                        <a:effectLst/>
                        <a:latin typeface="Aptos Narrow" panose="020B000402020202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45438698"/>
                  </a:ext>
                </a:extLst>
              </a:tr>
              <a:tr h="238307">
                <a:tc>
                  <a:txBody>
                    <a:bodyPr/>
                    <a:lstStyle/>
                    <a:p>
                      <a:pPr algn="ctr" fontAlgn="ctr"/>
                      <a:r>
                        <a:rPr lang="en-GB" sz="1800" b="0" i="0" u="none" strike="noStrike">
                          <a:solidFill>
                            <a:srgbClr val="000000"/>
                          </a:solidFill>
                          <a:effectLst/>
                          <a:latin typeface="Arial" panose="020B0604020202020204" pitchFamily="34" charset="0"/>
                        </a:rPr>
                        <a:t> </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noFill/>
                  </a:tcPr>
                </a:tc>
                <a:tc gridSpan="6">
                  <a:txBody>
                    <a:bodyPr/>
                    <a:lstStyle/>
                    <a:p>
                      <a:pPr algn="ctr" rtl="0" fontAlgn="ctr"/>
                      <a:r>
                        <a:rPr lang="en-GB" sz="1200" b="1" i="0" u="none" strike="noStrike" dirty="0">
                          <a:solidFill>
                            <a:srgbClr val="000000"/>
                          </a:solidFill>
                          <a:effectLst/>
                          <a:latin typeface="Calibri" panose="020F0502020204030204" pitchFamily="34" charset="0"/>
                        </a:rPr>
                        <a:t>MAGNET 3 - INTEGRATED - SA @ RT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b"/>
                      <a:endParaRPr lang="en-GB" sz="1200" b="0" i="0" u="none" strike="noStrike">
                        <a:solidFill>
                          <a:srgbClr val="000000"/>
                        </a:solidFill>
                        <a:effectLst/>
                        <a:latin typeface="Aptos Narrow" panose="020B00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ctr"/>
                      <a:r>
                        <a:rPr lang="en-GB" sz="1800" b="0" i="0" u="none" strike="noStrike">
                          <a:solidFill>
                            <a:srgbClr val="000000"/>
                          </a:solidFill>
                          <a:effectLst/>
                          <a:latin typeface="Arial" panose="020B0604020202020204" pitchFamily="34" charset="0"/>
                        </a:rPr>
                        <a:t> </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noFill/>
                  </a:tcPr>
                </a:tc>
                <a:tc gridSpan="6">
                  <a:txBody>
                    <a:bodyPr/>
                    <a:lstStyle/>
                    <a:p>
                      <a:pPr algn="ctr" rtl="0" fontAlgn="ctr"/>
                      <a:r>
                        <a:rPr lang="en-GB" sz="1200" b="1" i="0" u="none" strike="noStrike" dirty="0">
                          <a:solidFill>
                            <a:srgbClr val="000000"/>
                          </a:solidFill>
                          <a:effectLst/>
                          <a:latin typeface="Calibri" panose="020F0502020204030204" pitchFamily="34" charset="0"/>
                        </a:rPr>
                        <a:t>MAGNET 4 - INTEGRATED - SA @ RT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137712634"/>
                  </a:ext>
                </a:extLst>
              </a:tr>
              <a:tr h="238307">
                <a:tc>
                  <a:txBody>
                    <a:bodyPr/>
                    <a:lstStyle/>
                    <a:p>
                      <a:pPr algn="ctr" fontAlgn="ctr"/>
                      <a:r>
                        <a:rPr lang="en-GB" sz="1800" b="0" i="0" u="none" strike="noStrike">
                          <a:solidFill>
                            <a:srgbClr val="000000"/>
                          </a:solidFill>
                          <a:effectLst/>
                          <a:latin typeface="Arial" panose="020B0604020202020204" pitchFamily="34" charset="0"/>
                        </a:rPr>
                        <a:t> </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noFill/>
                  </a:tcPr>
                </a:tc>
                <a:tc gridSpan="3">
                  <a:txBody>
                    <a:bodyPr/>
                    <a:lstStyle/>
                    <a:p>
                      <a:pPr algn="ctr" rtl="0" fontAlgn="ctr"/>
                      <a:r>
                        <a:rPr lang="en-GB" sz="1200" b="1" i="0" u="none" strike="noStrike">
                          <a:solidFill>
                            <a:srgbClr val="000000"/>
                          </a:solidFill>
                          <a:effectLst/>
                          <a:latin typeface="Calibri" panose="020F0502020204030204" pitchFamily="34" charset="0"/>
                        </a:rPr>
                        <a:t>AP05 @ -94 mm (AP1)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hMerge="1">
                  <a:txBody>
                    <a:bodyPr/>
                    <a:lstStyle/>
                    <a:p>
                      <a:endParaRPr lang="en-GB"/>
                    </a:p>
                  </a:txBody>
                  <a:tcPr/>
                </a:tc>
                <a:tc hMerge="1">
                  <a:txBody>
                    <a:bodyPr/>
                    <a:lstStyle/>
                    <a:p>
                      <a:endParaRPr lang="en-GB"/>
                    </a:p>
                  </a:txBody>
                  <a:tcPr/>
                </a:tc>
                <a:tc gridSpan="3">
                  <a:txBody>
                    <a:bodyPr/>
                    <a:lstStyle/>
                    <a:p>
                      <a:pPr algn="ctr" rtl="0" fontAlgn="ctr"/>
                      <a:r>
                        <a:rPr lang="en-GB" sz="1200" b="1" i="0" u="none" strike="noStrike" dirty="0">
                          <a:solidFill>
                            <a:srgbClr val="000000"/>
                          </a:solidFill>
                          <a:effectLst/>
                          <a:latin typeface="Calibri" panose="020F0502020204030204" pitchFamily="34" charset="0"/>
                        </a:rPr>
                        <a:t>AP06 @ +94 mm (AP2)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hMerge="1">
                  <a:txBody>
                    <a:bodyPr/>
                    <a:lstStyle/>
                    <a:p>
                      <a:endParaRPr lang="en-GB"/>
                    </a:p>
                  </a:txBody>
                  <a:tcPr/>
                </a:tc>
                <a:tc hMerge="1">
                  <a:txBody>
                    <a:bodyPr/>
                    <a:lstStyle/>
                    <a:p>
                      <a:endParaRPr lang="en-GB"/>
                    </a:p>
                  </a:txBody>
                  <a:tcPr/>
                </a:tc>
                <a:tc>
                  <a:txBody>
                    <a:bodyPr/>
                    <a:lstStyle/>
                    <a:p>
                      <a:pPr algn="l" fontAlgn="b"/>
                      <a:endParaRPr lang="en-GB" sz="1200" b="0" i="0" u="none" strike="noStrike">
                        <a:solidFill>
                          <a:srgbClr val="000000"/>
                        </a:solidFill>
                        <a:effectLst/>
                        <a:latin typeface="Aptos Narrow" panose="020B00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ctr"/>
                      <a:r>
                        <a:rPr lang="en-GB" sz="1800" b="0" i="0" u="none" strike="noStrike">
                          <a:solidFill>
                            <a:srgbClr val="000000"/>
                          </a:solidFill>
                          <a:effectLst/>
                          <a:latin typeface="Arial" panose="020B0604020202020204" pitchFamily="34" charset="0"/>
                        </a:rPr>
                        <a:t> </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noFill/>
                  </a:tcPr>
                </a:tc>
                <a:tc gridSpan="3">
                  <a:txBody>
                    <a:bodyPr/>
                    <a:lstStyle/>
                    <a:p>
                      <a:pPr algn="ctr" rtl="0" fontAlgn="ctr"/>
                      <a:r>
                        <a:rPr lang="en-GB" sz="1200" b="1" i="0" u="none" strike="noStrike">
                          <a:solidFill>
                            <a:srgbClr val="000000"/>
                          </a:solidFill>
                          <a:effectLst/>
                          <a:latin typeface="Calibri" panose="020F0502020204030204" pitchFamily="34" charset="0"/>
                        </a:rPr>
                        <a:t>AP07 @ -94 mm (AP1)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hMerge="1">
                  <a:txBody>
                    <a:bodyPr/>
                    <a:lstStyle/>
                    <a:p>
                      <a:endParaRPr lang="en-GB"/>
                    </a:p>
                  </a:txBody>
                  <a:tcPr/>
                </a:tc>
                <a:tc hMerge="1">
                  <a:txBody>
                    <a:bodyPr/>
                    <a:lstStyle/>
                    <a:p>
                      <a:endParaRPr lang="en-GB"/>
                    </a:p>
                  </a:txBody>
                  <a:tcPr/>
                </a:tc>
                <a:tc gridSpan="3">
                  <a:txBody>
                    <a:bodyPr/>
                    <a:lstStyle/>
                    <a:p>
                      <a:pPr algn="ctr" rtl="0" fontAlgn="ctr"/>
                      <a:r>
                        <a:rPr lang="en-GB" sz="1200" b="1" i="0" u="none" strike="noStrike">
                          <a:solidFill>
                            <a:srgbClr val="000000"/>
                          </a:solidFill>
                          <a:effectLst/>
                          <a:latin typeface="Calibri" panose="020F0502020204030204" pitchFamily="34" charset="0"/>
                        </a:rPr>
                        <a:t>AP08 @ +94 mm (AP2)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98602029"/>
                  </a:ext>
                </a:extLst>
              </a:tr>
              <a:tr h="320225">
                <a:tc>
                  <a:txBody>
                    <a:bodyPr/>
                    <a:lstStyle/>
                    <a:p>
                      <a:pPr algn="ctr" fontAlgn="ctr"/>
                      <a:r>
                        <a:rPr lang="en-GB" sz="1800" b="0" i="0" u="none" strike="noStrike">
                          <a:solidFill>
                            <a:srgbClr val="000000"/>
                          </a:solidFill>
                          <a:effectLst/>
                          <a:latin typeface="Arial" panose="020B0604020202020204" pitchFamily="34" charset="0"/>
                        </a:rPr>
                        <a:t> </a:t>
                      </a: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a:txBody>
                    <a:bodyPr/>
                    <a:lstStyle/>
                    <a:p>
                      <a:pPr algn="ctr" rtl="0" fontAlgn="ctr"/>
                      <a:r>
                        <a:rPr lang="en-GB" sz="1200" b="1" i="0" u="none" strike="noStrike">
                          <a:solidFill>
                            <a:srgbClr val="000000"/>
                          </a:solidFill>
                          <a:effectLst/>
                          <a:latin typeface="Calibri" panose="020F0502020204030204" pitchFamily="34" charset="0"/>
                        </a:rPr>
                        <a:t>SIMU</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1" i="0" u="none" strike="noStrike">
                          <a:solidFill>
                            <a:srgbClr val="000000"/>
                          </a:solidFill>
                          <a:effectLst/>
                          <a:latin typeface="Calibri" panose="020F0502020204030204" pitchFamily="34" charset="0"/>
                        </a:rPr>
                        <a:t>MEAS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1" i="0" u="none" strike="noStrike">
                          <a:solidFill>
                            <a:srgbClr val="000000"/>
                          </a:solidFill>
                          <a:effectLst/>
                          <a:latin typeface="Aptos Narrow" panose="020B0004020202020204" pitchFamily="34" charset="0"/>
                        </a:rPr>
                        <a:t>MEAS-SIMU</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rtl="0" fontAlgn="ctr"/>
                      <a:r>
                        <a:rPr lang="en-GB" sz="1200" b="1" i="0" u="none" strike="noStrike">
                          <a:solidFill>
                            <a:srgbClr val="000000"/>
                          </a:solidFill>
                          <a:effectLst/>
                          <a:latin typeface="Calibri" panose="020F0502020204030204" pitchFamily="34" charset="0"/>
                        </a:rPr>
                        <a:t>SIMU</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1" i="0" u="none" strike="noStrike">
                          <a:solidFill>
                            <a:srgbClr val="000000"/>
                          </a:solidFill>
                          <a:effectLst/>
                          <a:latin typeface="Calibri" panose="020F0502020204030204" pitchFamily="34" charset="0"/>
                        </a:rPr>
                        <a:t>MEAS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1" i="0" u="none" strike="noStrike" dirty="0">
                          <a:solidFill>
                            <a:srgbClr val="000000"/>
                          </a:solidFill>
                          <a:effectLst/>
                          <a:latin typeface="Aptos Narrow" panose="020B0004020202020204" pitchFamily="34" charset="0"/>
                        </a:rPr>
                        <a:t>MEAS-SIMU</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l" fontAlgn="b"/>
                      <a:endParaRPr lang="en-GB" sz="1200" b="0" i="0" u="none" strike="noStrike">
                        <a:solidFill>
                          <a:srgbClr val="000000"/>
                        </a:solidFill>
                        <a:effectLst/>
                        <a:latin typeface="Aptos Narrow" panose="020B00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ctr"/>
                      <a:r>
                        <a:rPr lang="en-GB" sz="1800" b="0" i="0" u="none" strike="noStrike">
                          <a:solidFill>
                            <a:srgbClr val="000000"/>
                          </a:solidFill>
                          <a:effectLst/>
                          <a:latin typeface="Arial" panose="020B0604020202020204" pitchFamily="34" charset="0"/>
                        </a:rPr>
                        <a:t> </a:t>
                      </a: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a:txBody>
                    <a:bodyPr/>
                    <a:lstStyle/>
                    <a:p>
                      <a:pPr algn="ctr" rtl="0" fontAlgn="ctr"/>
                      <a:r>
                        <a:rPr lang="en-GB" sz="1200" b="1" i="0" u="none" strike="noStrike">
                          <a:solidFill>
                            <a:srgbClr val="000000"/>
                          </a:solidFill>
                          <a:effectLst/>
                          <a:latin typeface="Calibri" panose="020F0502020204030204" pitchFamily="34" charset="0"/>
                        </a:rPr>
                        <a:t>SIMU</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1" i="0" u="none" strike="noStrike">
                          <a:solidFill>
                            <a:srgbClr val="000000"/>
                          </a:solidFill>
                          <a:effectLst/>
                          <a:latin typeface="Calibri" panose="020F0502020204030204" pitchFamily="34" charset="0"/>
                        </a:rPr>
                        <a:t>MEAS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1" i="0" u="none" strike="noStrike">
                          <a:solidFill>
                            <a:srgbClr val="000000"/>
                          </a:solidFill>
                          <a:effectLst/>
                          <a:latin typeface="Aptos Narrow" panose="020B0004020202020204" pitchFamily="34" charset="0"/>
                        </a:rPr>
                        <a:t>MEAS-SIMU</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rtl="0" fontAlgn="ctr"/>
                      <a:r>
                        <a:rPr lang="en-GB" sz="1200" b="1" i="0" u="none" strike="noStrike">
                          <a:solidFill>
                            <a:srgbClr val="000000"/>
                          </a:solidFill>
                          <a:effectLst/>
                          <a:latin typeface="Calibri" panose="020F0502020204030204" pitchFamily="34" charset="0"/>
                        </a:rPr>
                        <a:t>SIMU</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1" i="0" u="none" strike="noStrike">
                          <a:solidFill>
                            <a:srgbClr val="000000"/>
                          </a:solidFill>
                          <a:effectLst/>
                          <a:latin typeface="Calibri" panose="020F0502020204030204" pitchFamily="34" charset="0"/>
                        </a:rPr>
                        <a:t>MEAS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1" i="0" u="none" strike="noStrike" dirty="0">
                          <a:solidFill>
                            <a:srgbClr val="000000"/>
                          </a:solidFill>
                          <a:effectLst/>
                          <a:latin typeface="Aptos Narrow" panose="020B0004020202020204" pitchFamily="34" charset="0"/>
                        </a:rPr>
                        <a:t>MEAS-SIMU</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extLst>
                  <a:ext uri="{0D108BD9-81ED-4DB2-BD59-A6C34878D82A}">
                    <a16:rowId xmlns:a16="http://schemas.microsoft.com/office/drawing/2014/main" val="325155469"/>
                  </a:ext>
                </a:extLst>
              </a:tr>
              <a:tr h="156389">
                <a:tc>
                  <a:txBody>
                    <a:bodyPr/>
                    <a:lstStyle/>
                    <a:p>
                      <a:pPr algn="ctr" rtl="0" fontAlgn="ctr"/>
                      <a:r>
                        <a:rPr lang="en-GB" sz="1200" b="1" i="0" u="none" strike="noStrike">
                          <a:solidFill>
                            <a:srgbClr val="000000"/>
                          </a:solidFill>
                          <a:effectLst/>
                          <a:latin typeface="Calibri" panose="020F0502020204030204" pitchFamily="34" charset="0"/>
                        </a:rPr>
                        <a:t>b2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rtl="0" fontAlgn="ctr"/>
                      <a:r>
                        <a:rPr lang="en-GB" sz="1200" b="0" i="0" u="none" strike="noStrike">
                          <a:solidFill>
                            <a:srgbClr val="000000"/>
                          </a:solidFill>
                          <a:effectLst/>
                          <a:latin typeface="Calibri" panose="020F0502020204030204" pitchFamily="34" charset="0"/>
                        </a:rPr>
                        <a:t>-3.34</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a:solidFill>
                            <a:srgbClr val="000000"/>
                          </a:solidFill>
                          <a:effectLst/>
                          <a:latin typeface="Calibri" panose="020F0502020204030204" pitchFamily="34" charset="0"/>
                        </a:rPr>
                        <a:t>-4.73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a:solidFill>
                            <a:srgbClr val="000000"/>
                          </a:solidFill>
                          <a:effectLst/>
                          <a:latin typeface="Calibri" panose="020F0502020204030204" pitchFamily="34" charset="0"/>
                        </a:rPr>
                        <a:t>1.38</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rtl="0" fontAlgn="ctr"/>
                      <a:r>
                        <a:rPr lang="en-GB" sz="1200" b="0" i="0" u="none" strike="noStrike">
                          <a:solidFill>
                            <a:srgbClr val="000000"/>
                          </a:solidFill>
                          <a:effectLst/>
                          <a:latin typeface="Calibri" panose="020F0502020204030204" pitchFamily="34" charset="0"/>
                        </a:rPr>
                        <a:t>3.28</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a:solidFill>
                            <a:srgbClr val="000000"/>
                          </a:solidFill>
                          <a:effectLst/>
                          <a:latin typeface="Calibri" panose="020F0502020204030204" pitchFamily="34" charset="0"/>
                        </a:rPr>
                        <a:t>5.70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dirty="0">
                          <a:solidFill>
                            <a:srgbClr val="000000"/>
                          </a:solidFill>
                          <a:effectLst/>
                          <a:latin typeface="Calibri" panose="020F0502020204030204" pitchFamily="34" charset="0"/>
                        </a:rPr>
                        <a:t>-2.42</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l" fontAlgn="b"/>
                      <a:endParaRPr lang="en-GB" sz="1200" b="0" i="0" u="none" strike="noStrike">
                        <a:solidFill>
                          <a:srgbClr val="000000"/>
                        </a:solidFill>
                        <a:effectLst/>
                        <a:latin typeface="Aptos Narrow" panose="020B00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rtl="0" fontAlgn="ctr"/>
                      <a:r>
                        <a:rPr lang="en-GB" sz="1200" b="1" i="0" u="none" strike="noStrike">
                          <a:solidFill>
                            <a:srgbClr val="000000"/>
                          </a:solidFill>
                          <a:effectLst/>
                          <a:latin typeface="Calibri" panose="020F0502020204030204" pitchFamily="34" charset="0"/>
                        </a:rPr>
                        <a:t>b2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rtl="0" fontAlgn="ctr"/>
                      <a:r>
                        <a:rPr lang="en-GB" sz="1200" b="0" i="0" u="none" strike="noStrike">
                          <a:solidFill>
                            <a:srgbClr val="000000"/>
                          </a:solidFill>
                          <a:effectLst/>
                          <a:latin typeface="Calibri" panose="020F0502020204030204" pitchFamily="34" charset="0"/>
                        </a:rPr>
                        <a:t>-3.46</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a:solidFill>
                            <a:srgbClr val="000000"/>
                          </a:solidFill>
                          <a:effectLst/>
                          <a:latin typeface="Calibri" panose="020F0502020204030204" pitchFamily="34" charset="0"/>
                        </a:rPr>
                        <a:t>-6.66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a:solidFill>
                            <a:srgbClr val="000000"/>
                          </a:solidFill>
                          <a:effectLst/>
                          <a:latin typeface="Calibri" panose="020F0502020204030204" pitchFamily="34" charset="0"/>
                        </a:rPr>
                        <a:t>3.20</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rtl="0" fontAlgn="ctr"/>
                      <a:r>
                        <a:rPr lang="en-GB" sz="1200" b="0" i="0" u="none" strike="noStrike">
                          <a:solidFill>
                            <a:srgbClr val="000000"/>
                          </a:solidFill>
                          <a:effectLst/>
                          <a:latin typeface="Calibri" panose="020F0502020204030204" pitchFamily="34" charset="0"/>
                        </a:rPr>
                        <a:t>3.46</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a:solidFill>
                            <a:srgbClr val="000000"/>
                          </a:solidFill>
                          <a:effectLst/>
                          <a:latin typeface="Calibri" panose="020F0502020204030204" pitchFamily="34" charset="0"/>
                        </a:rPr>
                        <a:t>5.17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dirty="0">
                          <a:solidFill>
                            <a:srgbClr val="000000"/>
                          </a:solidFill>
                          <a:effectLst/>
                          <a:latin typeface="Calibri" panose="020F0502020204030204" pitchFamily="34" charset="0"/>
                        </a:rPr>
                        <a:t>-1.70</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extLst>
                  <a:ext uri="{0D108BD9-81ED-4DB2-BD59-A6C34878D82A}">
                    <a16:rowId xmlns:a16="http://schemas.microsoft.com/office/drawing/2014/main" val="3970228427"/>
                  </a:ext>
                </a:extLst>
              </a:tr>
              <a:tr h="156389">
                <a:tc>
                  <a:txBody>
                    <a:bodyPr/>
                    <a:lstStyle/>
                    <a:p>
                      <a:pPr algn="ctr" rtl="0" fontAlgn="ctr"/>
                      <a:r>
                        <a:rPr lang="en-GB" sz="1200" b="1" i="0" u="none" strike="noStrike">
                          <a:solidFill>
                            <a:srgbClr val="000000"/>
                          </a:solidFill>
                          <a:effectLst/>
                          <a:latin typeface="Calibri" panose="020F0502020204030204" pitchFamily="34" charset="0"/>
                        </a:rPr>
                        <a:t>b3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rtl="0" fontAlgn="ctr"/>
                      <a:r>
                        <a:rPr lang="en-GB" sz="1200" b="0" i="0" u="none" strike="noStrike">
                          <a:solidFill>
                            <a:srgbClr val="000000"/>
                          </a:solidFill>
                          <a:effectLst/>
                          <a:latin typeface="Calibri" panose="020F0502020204030204" pitchFamily="34" charset="0"/>
                        </a:rPr>
                        <a:t>-13.78</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a:solidFill>
                            <a:srgbClr val="000000"/>
                          </a:solidFill>
                          <a:effectLst/>
                          <a:latin typeface="Calibri" panose="020F0502020204030204" pitchFamily="34" charset="0"/>
                        </a:rPr>
                        <a:t>-0.27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a:solidFill>
                            <a:srgbClr val="000000"/>
                          </a:solidFill>
                          <a:effectLst/>
                          <a:latin typeface="Calibri" panose="020F0502020204030204" pitchFamily="34" charset="0"/>
                        </a:rPr>
                        <a:t>-13.51</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rtl="0" fontAlgn="ctr"/>
                      <a:r>
                        <a:rPr lang="en-GB" sz="1200" b="0" i="0" u="none" strike="noStrike">
                          <a:solidFill>
                            <a:srgbClr val="000000"/>
                          </a:solidFill>
                          <a:effectLst/>
                          <a:latin typeface="Calibri" panose="020F0502020204030204" pitchFamily="34" charset="0"/>
                        </a:rPr>
                        <a:t>-12.76</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a:solidFill>
                            <a:srgbClr val="000000"/>
                          </a:solidFill>
                          <a:effectLst/>
                          <a:latin typeface="Calibri" panose="020F0502020204030204" pitchFamily="34" charset="0"/>
                        </a:rPr>
                        <a:t>-3.97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dirty="0">
                          <a:solidFill>
                            <a:srgbClr val="000000"/>
                          </a:solidFill>
                          <a:effectLst/>
                          <a:latin typeface="Calibri" panose="020F0502020204030204" pitchFamily="34" charset="0"/>
                        </a:rPr>
                        <a:t>-8.79</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l" fontAlgn="b"/>
                      <a:endParaRPr lang="en-GB" sz="1200" b="0" i="0" u="none" strike="noStrike">
                        <a:solidFill>
                          <a:srgbClr val="000000"/>
                        </a:solidFill>
                        <a:effectLst/>
                        <a:latin typeface="Aptos Narrow" panose="020B00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rtl="0" fontAlgn="ctr"/>
                      <a:r>
                        <a:rPr lang="en-GB" sz="1200" b="1" i="0" u="none" strike="noStrike">
                          <a:solidFill>
                            <a:srgbClr val="000000"/>
                          </a:solidFill>
                          <a:effectLst/>
                          <a:latin typeface="Calibri" panose="020F0502020204030204" pitchFamily="34" charset="0"/>
                        </a:rPr>
                        <a:t>b3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rtl="0" fontAlgn="ctr"/>
                      <a:r>
                        <a:rPr lang="en-GB" sz="1200" b="0" i="0" u="none" strike="noStrike" dirty="0">
                          <a:solidFill>
                            <a:srgbClr val="000000"/>
                          </a:solidFill>
                          <a:effectLst/>
                          <a:latin typeface="Calibri" panose="020F0502020204030204" pitchFamily="34" charset="0"/>
                        </a:rPr>
                        <a:t>-10.81</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a:solidFill>
                            <a:srgbClr val="000000"/>
                          </a:solidFill>
                          <a:effectLst/>
                          <a:latin typeface="Calibri" panose="020F0502020204030204" pitchFamily="34" charset="0"/>
                        </a:rPr>
                        <a:t>-0.99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dirty="0">
                          <a:solidFill>
                            <a:srgbClr val="000000"/>
                          </a:solidFill>
                          <a:effectLst/>
                          <a:latin typeface="Calibri" panose="020F0502020204030204" pitchFamily="34" charset="0"/>
                        </a:rPr>
                        <a:t>-9.82</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rtl="0" fontAlgn="ctr"/>
                      <a:r>
                        <a:rPr lang="en-GB" sz="1200" b="0" i="0" u="none" strike="noStrike" dirty="0">
                          <a:solidFill>
                            <a:srgbClr val="000000"/>
                          </a:solidFill>
                          <a:effectLst/>
                          <a:latin typeface="Calibri" panose="020F0502020204030204" pitchFamily="34" charset="0"/>
                        </a:rPr>
                        <a:t>-10.81</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a:solidFill>
                            <a:srgbClr val="000000"/>
                          </a:solidFill>
                          <a:effectLst/>
                          <a:latin typeface="Calibri" panose="020F0502020204030204" pitchFamily="34" charset="0"/>
                        </a:rPr>
                        <a:t>-0.18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dirty="0">
                          <a:solidFill>
                            <a:srgbClr val="000000"/>
                          </a:solidFill>
                          <a:effectLst/>
                          <a:latin typeface="Calibri" panose="020F0502020204030204" pitchFamily="34" charset="0"/>
                        </a:rPr>
                        <a:t>-10.63</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extLst>
                  <a:ext uri="{0D108BD9-81ED-4DB2-BD59-A6C34878D82A}">
                    <a16:rowId xmlns:a16="http://schemas.microsoft.com/office/drawing/2014/main" val="1865160374"/>
                  </a:ext>
                </a:extLst>
              </a:tr>
              <a:tr h="156389">
                <a:tc>
                  <a:txBody>
                    <a:bodyPr/>
                    <a:lstStyle/>
                    <a:p>
                      <a:pPr algn="ctr" rtl="0" fontAlgn="ctr"/>
                      <a:r>
                        <a:rPr lang="en-GB" sz="1200" b="1" i="0" u="none" strike="noStrike">
                          <a:solidFill>
                            <a:srgbClr val="000000"/>
                          </a:solidFill>
                          <a:effectLst/>
                          <a:latin typeface="Calibri" panose="020F0502020204030204" pitchFamily="34" charset="0"/>
                        </a:rPr>
                        <a:t>b5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rtl="0" fontAlgn="ctr"/>
                      <a:r>
                        <a:rPr lang="en-GB" sz="1200" b="0" i="0" u="none" strike="noStrike">
                          <a:solidFill>
                            <a:srgbClr val="000000"/>
                          </a:solidFill>
                          <a:effectLst/>
                          <a:latin typeface="Calibri" panose="020F0502020204030204" pitchFamily="34" charset="0"/>
                        </a:rPr>
                        <a:t>-1.31</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a:solidFill>
                            <a:srgbClr val="000000"/>
                          </a:solidFill>
                          <a:effectLst/>
                          <a:latin typeface="Calibri" panose="020F0502020204030204" pitchFamily="34" charset="0"/>
                        </a:rPr>
                        <a:t>3.98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a:solidFill>
                            <a:srgbClr val="000000"/>
                          </a:solidFill>
                          <a:effectLst/>
                          <a:latin typeface="Calibri" panose="020F0502020204030204" pitchFamily="34" charset="0"/>
                        </a:rPr>
                        <a:t>-5.30</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rtl="0" fontAlgn="ctr"/>
                      <a:r>
                        <a:rPr lang="en-GB" sz="1200" b="0" i="0" u="none" strike="noStrike">
                          <a:solidFill>
                            <a:srgbClr val="000000"/>
                          </a:solidFill>
                          <a:effectLst/>
                          <a:latin typeface="Calibri" panose="020F0502020204030204" pitchFamily="34" charset="0"/>
                        </a:rPr>
                        <a:t>-1.41</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a:solidFill>
                            <a:srgbClr val="000000"/>
                          </a:solidFill>
                          <a:effectLst/>
                          <a:latin typeface="Calibri" panose="020F0502020204030204" pitchFamily="34" charset="0"/>
                        </a:rPr>
                        <a:t>4.15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dirty="0">
                          <a:solidFill>
                            <a:srgbClr val="000000"/>
                          </a:solidFill>
                          <a:effectLst/>
                          <a:latin typeface="Calibri" panose="020F0502020204030204" pitchFamily="34" charset="0"/>
                        </a:rPr>
                        <a:t>-5.56</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l" fontAlgn="b"/>
                      <a:endParaRPr lang="en-GB" sz="1200" b="0" i="0" u="none" strike="noStrike" dirty="0">
                        <a:solidFill>
                          <a:srgbClr val="000000"/>
                        </a:solidFill>
                        <a:effectLst/>
                        <a:latin typeface="Aptos Narrow" panose="020B00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rtl="0" fontAlgn="ctr"/>
                      <a:r>
                        <a:rPr lang="en-GB" sz="1200" b="1" i="0" u="none" strike="noStrike" dirty="0">
                          <a:solidFill>
                            <a:srgbClr val="000000"/>
                          </a:solidFill>
                          <a:effectLst/>
                          <a:latin typeface="Calibri" panose="020F0502020204030204" pitchFamily="34" charset="0"/>
                        </a:rPr>
                        <a:t>b5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rtl="0" fontAlgn="ctr"/>
                      <a:r>
                        <a:rPr lang="en-GB" sz="1200" b="0" i="0" u="none" strike="noStrike">
                          <a:solidFill>
                            <a:srgbClr val="000000"/>
                          </a:solidFill>
                          <a:effectLst/>
                          <a:latin typeface="Calibri" panose="020F0502020204030204" pitchFamily="34" charset="0"/>
                        </a:rPr>
                        <a:t>-1.62</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a:solidFill>
                            <a:srgbClr val="000000"/>
                          </a:solidFill>
                          <a:effectLst/>
                          <a:latin typeface="Calibri" panose="020F0502020204030204" pitchFamily="34" charset="0"/>
                        </a:rPr>
                        <a:t>3.21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a:solidFill>
                            <a:srgbClr val="000000"/>
                          </a:solidFill>
                          <a:effectLst/>
                          <a:latin typeface="Calibri" panose="020F0502020204030204" pitchFamily="34" charset="0"/>
                        </a:rPr>
                        <a:t>-4.82</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rtl="0" fontAlgn="ctr"/>
                      <a:r>
                        <a:rPr lang="en-GB" sz="1200" b="0" i="0" u="none" strike="noStrike" dirty="0">
                          <a:solidFill>
                            <a:srgbClr val="000000"/>
                          </a:solidFill>
                          <a:effectLst/>
                          <a:latin typeface="Calibri" panose="020F0502020204030204" pitchFamily="34" charset="0"/>
                        </a:rPr>
                        <a:t>-1.62</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a:solidFill>
                            <a:srgbClr val="000000"/>
                          </a:solidFill>
                          <a:effectLst/>
                          <a:latin typeface="Calibri" panose="020F0502020204030204" pitchFamily="34" charset="0"/>
                        </a:rPr>
                        <a:t>3.79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dirty="0">
                          <a:solidFill>
                            <a:srgbClr val="000000"/>
                          </a:solidFill>
                          <a:effectLst/>
                          <a:latin typeface="Calibri" panose="020F0502020204030204" pitchFamily="34" charset="0"/>
                        </a:rPr>
                        <a:t>-5.41</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extLst>
                  <a:ext uri="{0D108BD9-81ED-4DB2-BD59-A6C34878D82A}">
                    <a16:rowId xmlns:a16="http://schemas.microsoft.com/office/drawing/2014/main" val="2825689245"/>
                  </a:ext>
                </a:extLst>
              </a:tr>
              <a:tr h="156389">
                <a:tc>
                  <a:txBody>
                    <a:bodyPr/>
                    <a:lstStyle/>
                    <a:p>
                      <a:pPr algn="ctr" rtl="0" fontAlgn="ctr"/>
                      <a:r>
                        <a:rPr lang="en-GB" sz="1200" b="1" i="0" u="none" strike="noStrike">
                          <a:solidFill>
                            <a:srgbClr val="000000"/>
                          </a:solidFill>
                          <a:effectLst/>
                          <a:latin typeface="Calibri" panose="020F0502020204030204" pitchFamily="34" charset="0"/>
                        </a:rPr>
                        <a:t>a2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rtl="0" fontAlgn="ctr"/>
                      <a:r>
                        <a:rPr lang="en-GB" sz="1200" b="0" i="0" u="none" strike="noStrike">
                          <a:solidFill>
                            <a:srgbClr val="000000"/>
                          </a:solidFill>
                          <a:effectLst/>
                          <a:latin typeface="Calibri" panose="020F0502020204030204" pitchFamily="34" charset="0"/>
                        </a:rPr>
                        <a:t>0.79</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a:solidFill>
                            <a:srgbClr val="000000"/>
                          </a:solidFill>
                          <a:effectLst/>
                          <a:latin typeface="Calibri" panose="020F0502020204030204" pitchFamily="34" charset="0"/>
                        </a:rPr>
                        <a:t>-4.02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a:solidFill>
                            <a:srgbClr val="000000"/>
                          </a:solidFill>
                          <a:effectLst/>
                          <a:latin typeface="Calibri" panose="020F0502020204030204" pitchFamily="34" charset="0"/>
                        </a:rPr>
                        <a:t>4.80</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rtl="0" fontAlgn="ctr"/>
                      <a:r>
                        <a:rPr lang="en-GB" sz="1200" b="0" i="0" u="none" strike="noStrike">
                          <a:solidFill>
                            <a:srgbClr val="000000"/>
                          </a:solidFill>
                          <a:effectLst/>
                          <a:latin typeface="Calibri" panose="020F0502020204030204" pitchFamily="34" charset="0"/>
                        </a:rPr>
                        <a:t>-0.79</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a:solidFill>
                            <a:srgbClr val="000000"/>
                          </a:solidFill>
                          <a:effectLst/>
                          <a:latin typeface="Calibri" panose="020F0502020204030204" pitchFamily="34" charset="0"/>
                        </a:rPr>
                        <a:t>1.17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dirty="0">
                          <a:solidFill>
                            <a:srgbClr val="000000"/>
                          </a:solidFill>
                          <a:effectLst/>
                          <a:latin typeface="Calibri" panose="020F0502020204030204" pitchFamily="34" charset="0"/>
                        </a:rPr>
                        <a:t>-1.96</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l" fontAlgn="b"/>
                      <a:endParaRPr lang="en-GB" sz="1200" b="0" i="0" u="none" strike="noStrike">
                        <a:solidFill>
                          <a:srgbClr val="000000"/>
                        </a:solidFill>
                        <a:effectLst/>
                        <a:latin typeface="Aptos Narrow" panose="020B00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rtl="0" fontAlgn="ctr"/>
                      <a:r>
                        <a:rPr lang="en-GB" sz="1200" b="1" i="0" u="none" strike="noStrike">
                          <a:solidFill>
                            <a:srgbClr val="000000"/>
                          </a:solidFill>
                          <a:effectLst/>
                          <a:latin typeface="Calibri" panose="020F0502020204030204" pitchFamily="34" charset="0"/>
                        </a:rPr>
                        <a:t>a2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rtl="0" fontAlgn="ctr"/>
                      <a:r>
                        <a:rPr lang="en-GB" sz="1200" b="0" i="0" u="none" strike="noStrike">
                          <a:solidFill>
                            <a:srgbClr val="000000"/>
                          </a:solidFill>
                          <a:effectLst/>
                          <a:latin typeface="Calibri" panose="020F0502020204030204" pitchFamily="34" charset="0"/>
                        </a:rPr>
                        <a:t>0.79</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a:solidFill>
                            <a:srgbClr val="000000"/>
                          </a:solidFill>
                          <a:effectLst/>
                          <a:latin typeface="Calibri" panose="020F0502020204030204" pitchFamily="34" charset="0"/>
                        </a:rPr>
                        <a:t>-1.77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a:solidFill>
                            <a:srgbClr val="000000"/>
                          </a:solidFill>
                          <a:effectLst/>
                          <a:latin typeface="Calibri" panose="020F0502020204030204" pitchFamily="34" charset="0"/>
                        </a:rPr>
                        <a:t>2.55</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rtl="0" fontAlgn="ctr"/>
                      <a:r>
                        <a:rPr lang="en-GB" sz="1200" b="0" i="0" u="none" strike="noStrike" dirty="0">
                          <a:solidFill>
                            <a:srgbClr val="000000"/>
                          </a:solidFill>
                          <a:effectLst/>
                          <a:latin typeface="Calibri" panose="020F0502020204030204" pitchFamily="34" charset="0"/>
                        </a:rPr>
                        <a:t>-0.79</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GB" sz="1200" b="0" i="0" u="none" strike="noStrike" dirty="0">
                          <a:solidFill>
                            <a:srgbClr val="000000"/>
                          </a:solidFill>
                          <a:effectLst/>
                          <a:latin typeface="Calibri" panose="020F0502020204030204" pitchFamily="34" charset="0"/>
                        </a:rPr>
                        <a:t>-0.36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rtl="0" fontAlgn="ctr"/>
                      <a:r>
                        <a:rPr lang="en-GB" sz="1200" b="0" i="0" u="none" strike="noStrike" dirty="0">
                          <a:solidFill>
                            <a:srgbClr val="000000"/>
                          </a:solidFill>
                          <a:effectLst/>
                          <a:latin typeface="Calibri" panose="020F0502020204030204" pitchFamily="34" charset="0"/>
                        </a:rPr>
                        <a:t>-0.43</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extLst>
                  <a:ext uri="{0D108BD9-81ED-4DB2-BD59-A6C34878D82A}">
                    <a16:rowId xmlns:a16="http://schemas.microsoft.com/office/drawing/2014/main" val="763406861"/>
                  </a:ext>
                </a:extLst>
              </a:tr>
            </a:tbl>
          </a:graphicData>
        </a:graphic>
      </p:graphicFrame>
      <p:sp>
        <p:nvSpPr>
          <p:cNvPr id="12" name="Content Placeholder 2">
            <a:extLst>
              <a:ext uri="{FF2B5EF4-FFF2-40B4-BE49-F238E27FC236}">
                <a16:creationId xmlns:a16="http://schemas.microsoft.com/office/drawing/2014/main" id="{A4F13FF3-66C5-240A-3E2F-CF2032D55A80}"/>
              </a:ext>
            </a:extLst>
          </p:cNvPr>
          <p:cNvSpPr txBox="1">
            <a:spLocks/>
          </p:cNvSpPr>
          <p:nvPr/>
        </p:nvSpPr>
        <p:spPr>
          <a:xfrm>
            <a:off x="4839359" y="900000"/>
            <a:ext cx="7223041" cy="4683495"/>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dirty="0"/>
              <a:t>Good control on b</a:t>
            </a:r>
            <a:r>
              <a:rPr lang="en-US" sz="1600" baseline="-25000" dirty="0"/>
              <a:t>2</a:t>
            </a:r>
            <a:r>
              <a:rPr lang="en-US" sz="1600" dirty="0"/>
              <a:t>/b</a:t>
            </a:r>
            <a:r>
              <a:rPr lang="en-US" sz="1600" baseline="-25000" dirty="0"/>
              <a:t>3</a:t>
            </a:r>
            <a:r>
              <a:rPr lang="en-US" sz="1600" dirty="0"/>
              <a:t>/b</a:t>
            </a:r>
            <a:r>
              <a:rPr lang="en-US" sz="1600" baseline="-25000" dirty="0"/>
              <a:t>5</a:t>
            </a:r>
          </a:p>
          <a:p>
            <a:endParaRPr lang="en-US" sz="1600" dirty="0"/>
          </a:p>
          <a:p>
            <a:endParaRPr lang="en-US" sz="1600" dirty="0"/>
          </a:p>
          <a:p>
            <a:endParaRPr lang="en-US" sz="1600" dirty="0"/>
          </a:p>
          <a:p>
            <a:r>
              <a:rPr lang="en-US" sz="1600" dirty="0"/>
              <a:t>a</a:t>
            </a:r>
            <a:r>
              <a:rPr lang="en-US" sz="1600" baseline="-25000" dirty="0"/>
              <a:t>2  </a:t>
            </a:r>
            <a:r>
              <a:rPr lang="en-US" sz="1600" dirty="0"/>
              <a:t>is trickier:</a:t>
            </a:r>
          </a:p>
          <a:p>
            <a:pPr lvl="1"/>
            <a:r>
              <a:rPr lang="en-US" sz="1050" dirty="0"/>
              <a:t>Most of the unexplained a</a:t>
            </a:r>
            <a:r>
              <a:rPr lang="en-US" sz="1050" baseline="-25000" dirty="0"/>
              <a:t>2</a:t>
            </a:r>
            <a:r>
              <a:rPr lang="en-US" sz="1050" dirty="0"/>
              <a:t> measured in the collared coils is compensated when assembling the two apertures together </a:t>
            </a:r>
            <a:r>
              <a:rPr lang="en-US" sz="1050" dirty="0">
                <a:sym typeface="Wingdings" panose="05000000000000000000" pitchFamily="2" charset="2"/>
              </a:rPr>
              <a:t></a:t>
            </a:r>
          </a:p>
          <a:p>
            <a:pPr lvl="1"/>
            <a:r>
              <a:rPr lang="en-US" sz="1050" dirty="0">
                <a:sym typeface="Wingdings" panose="05000000000000000000" pitchFamily="2" charset="2"/>
              </a:rPr>
              <a:t>Still, not easy to predict the final a</a:t>
            </a:r>
            <a:r>
              <a:rPr lang="en-US" sz="1050" baseline="-25000" dirty="0">
                <a:sym typeface="Wingdings" panose="05000000000000000000" pitchFamily="2" charset="2"/>
              </a:rPr>
              <a:t>2</a:t>
            </a:r>
            <a:r>
              <a:rPr lang="en-US" sz="1050" dirty="0">
                <a:sym typeface="Wingdings" panose="05000000000000000000" pitchFamily="2" charset="2"/>
              </a:rPr>
              <a:t> based on the collared coil data (see next slide)</a:t>
            </a:r>
            <a:endParaRPr lang="en-US" sz="1050" dirty="0"/>
          </a:p>
          <a:p>
            <a:endParaRPr lang="en-US" sz="1600" dirty="0"/>
          </a:p>
        </p:txBody>
      </p:sp>
      <p:graphicFrame>
        <p:nvGraphicFramePr>
          <p:cNvPr id="13" name="Table 12">
            <a:extLst>
              <a:ext uri="{FF2B5EF4-FFF2-40B4-BE49-F238E27FC236}">
                <a16:creationId xmlns:a16="http://schemas.microsoft.com/office/drawing/2014/main" id="{303F2C65-1752-E877-7E06-C4094B0D9FAE}"/>
              </a:ext>
            </a:extLst>
          </p:cNvPr>
          <p:cNvGraphicFramePr>
            <a:graphicFrameLocks noGrp="1"/>
          </p:cNvGraphicFramePr>
          <p:nvPr>
            <p:extLst>
              <p:ext uri="{D42A27DB-BD31-4B8C-83A1-F6EECF244321}">
                <p14:modId xmlns:p14="http://schemas.microsoft.com/office/powerpoint/2010/main" val="2703431197"/>
              </p:ext>
            </p:extLst>
          </p:nvPr>
        </p:nvGraphicFramePr>
        <p:xfrm>
          <a:off x="7464152" y="1215877"/>
          <a:ext cx="1999669" cy="678180"/>
        </p:xfrm>
        <a:graphic>
          <a:graphicData uri="http://schemas.openxmlformats.org/drawingml/2006/table">
            <a:tbl>
              <a:tblPr>
                <a:tableStyleId>{5C22544A-7EE6-4342-B048-85BDC9FD1C3A}</a:tableStyleId>
              </a:tblPr>
              <a:tblGrid>
                <a:gridCol w="528637">
                  <a:extLst>
                    <a:ext uri="{9D8B030D-6E8A-4147-A177-3AD203B41FA5}">
                      <a16:colId xmlns:a16="http://schemas.microsoft.com/office/drawing/2014/main" val="2881029556"/>
                    </a:ext>
                  </a:extLst>
                </a:gridCol>
                <a:gridCol w="490344">
                  <a:extLst>
                    <a:ext uri="{9D8B030D-6E8A-4147-A177-3AD203B41FA5}">
                      <a16:colId xmlns:a16="http://schemas.microsoft.com/office/drawing/2014/main" val="3269373234"/>
                    </a:ext>
                  </a:extLst>
                </a:gridCol>
                <a:gridCol w="490344">
                  <a:extLst>
                    <a:ext uri="{9D8B030D-6E8A-4147-A177-3AD203B41FA5}">
                      <a16:colId xmlns:a16="http://schemas.microsoft.com/office/drawing/2014/main" val="1671777819"/>
                    </a:ext>
                  </a:extLst>
                </a:gridCol>
                <a:gridCol w="490344">
                  <a:extLst>
                    <a:ext uri="{9D8B030D-6E8A-4147-A177-3AD203B41FA5}">
                      <a16:colId xmlns:a16="http://schemas.microsoft.com/office/drawing/2014/main" val="3977041936"/>
                    </a:ext>
                  </a:extLst>
                </a:gridCol>
              </a:tblGrid>
              <a:tr h="139130">
                <a:tc rowSpan="2">
                  <a:txBody>
                    <a:bodyPr/>
                    <a:lstStyle/>
                    <a:p>
                      <a:pPr algn="ctr" fontAlgn="b"/>
                      <a:endParaRPr lang="en-GB" sz="1050" b="0" i="0" u="none" strike="noStrike" dirty="0">
                        <a:solidFill>
                          <a:srgbClr val="000000"/>
                        </a:solidFill>
                        <a:effectLst/>
                        <a:latin typeface="Aptos Narrow" panose="020B00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3">
                  <a:txBody>
                    <a:bodyPr/>
                    <a:lstStyle/>
                    <a:p>
                      <a:pPr algn="ctr" fontAlgn="b"/>
                      <a:r>
                        <a:rPr lang="el-GR" sz="1050" b="0" i="0" dirty="0">
                          <a:solidFill>
                            <a:srgbClr val="001D35"/>
                          </a:solidFill>
                          <a:effectLst/>
                          <a:latin typeface="Google Sans"/>
                        </a:rPr>
                        <a:t>Δ</a:t>
                      </a:r>
                      <a:r>
                        <a:rPr lang="en-US" sz="1050" b="0" i="0" baseline="-25000" dirty="0" err="1">
                          <a:solidFill>
                            <a:srgbClr val="001D35"/>
                          </a:solidFill>
                          <a:effectLst/>
                          <a:latin typeface="Google Sans"/>
                        </a:rPr>
                        <a:t>meas</a:t>
                      </a:r>
                      <a:r>
                        <a:rPr lang="en-US" sz="1050" b="0" i="0" baseline="-25000" dirty="0">
                          <a:solidFill>
                            <a:srgbClr val="001D35"/>
                          </a:solidFill>
                          <a:effectLst/>
                          <a:latin typeface="Google Sans"/>
                        </a:rPr>
                        <a:t>-sim</a:t>
                      </a:r>
                      <a:r>
                        <a:rPr lang="en-US" sz="1050" dirty="0"/>
                        <a:t>, units</a:t>
                      </a:r>
                      <a:endParaRPr lang="en-GB" sz="1050" b="0" i="0" u="none" strike="noStrike" dirty="0">
                        <a:solidFill>
                          <a:srgbClr val="000000"/>
                        </a:solidFill>
                        <a:effectLst/>
                        <a:latin typeface="Aptos Narrow" panose="020B00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a:p>
                  </a:txBody>
                  <a:tcPr marL="9525" marR="9525" marT="9525" marB="0" anchor="b"/>
                </a:tc>
                <a:tc hMerge="1">
                  <a:txBody>
                    <a:bodyPr/>
                    <a:lstStyle/>
                    <a:p>
                      <a:endParaRPr dirty="0"/>
                    </a:p>
                  </a:txBody>
                  <a:tcPr marL="9525" marR="9525" marT="9525" marB="0" anchor="b"/>
                </a:tc>
                <a:extLst>
                  <a:ext uri="{0D108BD9-81ED-4DB2-BD59-A6C34878D82A}">
                    <a16:rowId xmlns:a16="http://schemas.microsoft.com/office/drawing/2014/main" val="499061678"/>
                  </a:ext>
                </a:extLst>
              </a:tr>
              <a:tr h="139130">
                <a:tc vMerge="1">
                  <a:txBody>
                    <a:bodyPr/>
                    <a:lstStyle/>
                    <a:p>
                      <a:pPr algn="r" fontAlgn="b"/>
                      <a:endParaRPr lang="en-GB" sz="1200" b="0" i="0" u="none" strike="noStrike" dirty="0">
                        <a:solidFill>
                          <a:srgbClr val="FF0000"/>
                        </a:solidFill>
                        <a:effectLst/>
                        <a:latin typeface="Aptos Narrow" panose="020B0004020202020204" pitchFamily="34" charset="0"/>
                      </a:endParaRPr>
                    </a:p>
                  </a:txBody>
                  <a:tcPr marL="9525" marR="9525" marT="9525" marB="0" anchor="b"/>
                </a:tc>
                <a:tc>
                  <a:txBody>
                    <a:bodyPr/>
                    <a:lstStyle/>
                    <a:p>
                      <a:pPr algn="ctr" fontAlgn="b"/>
                      <a:r>
                        <a:rPr lang="el-GR" sz="1050" b="0" i="0" dirty="0">
                          <a:solidFill>
                            <a:srgbClr val="001D35"/>
                          </a:solidFill>
                          <a:effectLst/>
                          <a:latin typeface="Google Sans"/>
                        </a:rPr>
                        <a:t>Δ</a:t>
                      </a:r>
                      <a:r>
                        <a:rPr lang="en-GB" sz="1050" u="none" strike="noStrike" dirty="0">
                          <a:effectLst/>
                        </a:rPr>
                        <a:t>b</a:t>
                      </a:r>
                      <a:r>
                        <a:rPr lang="en-GB" sz="1050" u="none" strike="noStrike" baseline="-25000" dirty="0">
                          <a:effectLst/>
                        </a:rPr>
                        <a:t>2</a:t>
                      </a:r>
                      <a:endParaRPr lang="en-GB" sz="1050" b="0" i="0" u="none" strike="noStrike" baseline="-25000" dirty="0">
                        <a:solidFill>
                          <a:srgbClr val="000000"/>
                        </a:solidFill>
                        <a:effectLst/>
                        <a:latin typeface="Aptos Narrow" panose="020B00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l-GR" sz="1050" b="0" i="0" dirty="0">
                          <a:solidFill>
                            <a:srgbClr val="001D35"/>
                          </a:solidFill>
                          <a:effectLst/>
                          <a:latin typeface="Google Sans"/>
                        </a:rPr>
                        <a:t>Δ</a:t>
                      </a:r>
                      <a:r>
                        <a:rPr lang="en-GB" sz="1050" u="none" strike="noStrike" dirty="0">
                          <a:effectLst/>
                        </a:rPr>
                        <a:t>b</a:t>
                      </a:r>
                      <a:r>
                        <a:rPr lang="en-GB" sz="1050" u="none" strike="noStrike" baseline="-25000" dirty="0">
                          <a:effectLst/>
                        </a:rPr>
                        <a:t>3</a:t>
                      </a:r>
                      <a:endParaRPr lang="en-GB" sz="1050" b="0" i="0" u="none" strike="noStrike" baseline="-25000" dirty="0">
                        <a:solidFill>
                          <a:srgbClr val="000000"/>
                        </a:solidFill>
                        <a:effectLst/>
                        <a:latin typeface="Aptos Narrow" panose="020B00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l-GR" sz="1050" b="0" i="0" dirty="0">
                          <a:solidFill>
                            <a:srgbClr val="001D35"/>
                          </a:solidFill>
                          <a:effectLst/>
                          <a:latin typeface="Google Sans"/>
                        </a:rPr>
                        <a:t>Δ</a:t>
                      </a:r>
                      <a:r>
                        <a:rPr lang="en-GB" sz="1050" u="none" strike="noStrike" dirty="0">
                          <a:effectLst/>
                        </a:rPr>
                        <a:t>b</a:t>
                      </a:r>
                      <a:r>
                        <a:rPr lang="en-GB" sz="1050" u="none" strike="noStrike" baseline="-25000" dirty="0">
                          <a:effectLst/>
                        </a:rPr>
                        <a:t>5</a:t>
                      </a:r>
                      <a:endParaRPr lang="en-GB" sz="1050" b="0" i="0" u="none" strike="noStrike" baseline="-25000" dirty="0">
                        <a:solidFill>
                          <a:srgbClr val="000000"/>
                        </a:solidFill>
                        <a:effectLst/>
                        <a:latin typeface="Aptos Narrow" panose="020B00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46793615"/>
                  </a:ext>
                </a:extLst>
              </a:tr>
              <a:tr h="139549">
                <a:tc>
                  <a:txBody>
                    <a:bodyPr/>
                    <a:lstStyle/>
                    <a:p>
                      <a:pPr algn="ctr" fontAlgn="b"/>
                      <a:r>
                        <a:rPr lang="en-GB" sz="1050" u="none" strike="noStrike" dirty="0">
                          <a:effectLst/>
                        </a:rPr>
                        <a:t>average</a:t>
                      </a:r>
                      <a:endParaRPr lang="en-GB" sz="1050" b="0" i="0" u="none" strike="noStrike" dirty="0">
                        <a:solidFill>
                          <a:srgbClr val="000000"/>
                        </a:solidFill>
                        <a:effectLst/>
                        <a:latin typeface="Aptos Narrow" panose="020B00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050" u="none" strike="noStrike">
                          <a:effectLst/>
                        </a:rPr>
                        <a:t>-1.87</a:t>
                      </a:r>
                      <a:endParaRPr lang="en-GB" sz="1050" b="0" i="0" u="none" strike="noStrike">
                        <a:solidFill>
                          <a:srgbClr val="000000"/>
                        </a:solidFill>
                        <a:effectLst/>
                        <a:latin typeface="Aptos Narrow" panose="020B00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050" u="none" strike="noStrike" dirty="0">
                          <a:effectLst/>
                        </a:rPr>
                        <a:t>11.39</a:t>
                      </a:r>
                      <a:endParaRPr lang="en-GB" sz="1050" b="0" i="0" u="none" strike="noStrike" dirty="0">
                        <a:solidFill>
                          <a:srgbClr val="000000"/>
                        </a:solidFill>
                        <a:effectLst/>
                        <a:latin typeface="Aptos Narrow" panose="020B00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050" u="none" strike="noStrike" dirty="0">
                          <a:effectLst/>
                        </a:rPr>
                        <a:t>5.32</a:t>
                      </a:r>
                      <a:endParaRPr lang="en-GB" sz="1050" b="0" i="0" u="none" strike="noStrike" dirty="0">
                        <a:solidFill>
                          <a:srgbClr val="000000"/>
                        </a:solidFill>
                        <a:effectLst/>
                        <a:latin typeface="Aptos Narrow" panose="020B00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45961494"/>
                  </a:ext>
                </a:extLst>
              </a:tr>
              <a:tr h="139130">
                <a:tc>
                  <a:txBody>
                    <a:bodyPr/>
                    <a:lstStyle/>
                    <a:p>
                      <a:pPr algn="ctr" fontAlgn="b"/>
                      <a:r>
                        <a:rPr lang="en-GB" sz="1050" u="none" strike="noStrike">
                          <a:effectLst/>
                        </a:rPr>
                        <a:t>sigma</a:t>
                      </a:r>
                      <a:endParaRPr lang="en-GB" sz="1050" b="0" i="0" u="none" strike="noStrike">
                        <a:solidFill>
                          <a:srgbClr val="FF0000"/>
                        </a:solidFill>
                        <a:effectLst/>
                        <a:latin typeface="Aptos Narrow" panose="020B00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en-GB" sz="1050" u="none" strike="noStrike">
                          <a:effectLst/>
                        </a:rPr>
                        <a:t>0.77</a:t>
                      </a:r>
                      <a:endParaRPr lang="en-GB" sz="105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en-GB" sz="1050" u="none" strike="noStrike" dirty="0">
                          <a:effectLst/>
                        </a:rPr>
                        <a:t>2.37</a:t>
                      </a:r>
                      <a:endParaRPr lang="en-GB" sz="105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en-GB" sz="1050" u="none" strike="noStrike" dirty="0">
                          <a:effectLst/>
                        </a:rPr>
                        <a:t>0.30</a:t>
                      </a:r>
                      <a:endParaRPr lang="en-GB" sz="105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75934734"/>
                  </a:ext>
                </a:extLst>
              </a:tr>
            </a:tbl>
          </a:graphicData>
        </a:graphic>
      </p:graphicFrame>
    </p:spTree>
    <p:extLst>
      <p:ext uri="{BB962C8B-B14F-4D97-AF65-F5344CB8AC3E}">
        <p14:creationId xmlns:p14="http://schemas.microsoft.com/office/powerpoint/2010/main" val="3795017227"/>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Description0 xmlns="8946e33d-fd2f-4ae4-8ee9-d90c129cdf9e">HL-LHC PowerPoint Presentation, incl. CERN logo, 4:3 format</Description0>
    <Note xmlns="8946e33d-fd2f-4ae4-8ee9-d90c129cdf9e">For external collaborators: you may replace the CERN logo by your home institute logo if needed
https://edms.cern.ch/document/1586452/</Not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2" ma:contentTypeDescription="Create a new document." ma:contentTypeScope="" ma:versionID="adcd0aad5aed504a8f0da929d2112ad6">
  <xsd:schema xmlns:xsd="http://www.w3.org/2001/XMLSchema" xmlns:xs="http://www.w3.org/2001/XMLSchema" xmlns:p="http://schemas.microsoft.com/office/2006/metadata/properties" xmlns:ns2="8946e33d-fd2f-4ae4-8ee9-d90c129cdf9e" targetNamespace="http://schemas.microsoft.com/office/2006/metadata/properties" ma:root="true" ma:fieldsID="8f86ca1f070cacaf1fa8f62c9f76043c" ns2:_="">
    <xsd:import namespace="8946e33d-fd2f-4ae4-8ee9-d90c129cdf9e"/>
    <xsd:element name="properties">
      <xsd:complexType>
        <xsd:sequence>
          <xsd:element name="documentManagement">
            <xsd:complexType>
              <xsd:all>
                <xsd:element ref="ns2:Description0" minOccurs="0"/>
                <xsd:element ref="ns2:No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Note" ma:index="9" nillable="true" ma:displayName="Note" ma:internalName="Not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DA649C1-7B00-4ECC-98F2-E673362ECA3E}">
  <ds:schemaRefs>
    <ds:schemaRef ds:uri="http://schemas.openxmlformats.org/package/2006/metadata/core-properties"/>
    <ds:schemaRef ds:uri="http://schemas.microsoft.com/office/infopath/2007/PartnerControls"/>
    <ds:schemaRef ds:uri="http://schemas.microsoft.com/office/2006/metadata/properties"/>
    <ds:schemaRef ds:uri="http://www.w3.org/XML/1998/namespace"/>
    <ds:schemaRef ds:uri="http://purl.org/dc/elements/1.1/"/>
    <ds:schemaRef ds:uri="8946e33d-fd2f-4ae4-8ee9-d90c129cdf9e"/>
    <ds:schemaRef ds:uri="http://schemas.microsoft.com/office/2006/documentManagement/types"/>
    <ds:schemaRef ds:uri="http://purl.org/dc/dcmitype/"/>
    <ds:schemaRef ds:uri="http://purl.org/dc/terms/"/>
  </ds:schemaRefs>
</ds:datastoreItem>
</file>

<file path=customXml/itemProps2.xml><?xml version="1.0" encoding="utf-8"?>
<ds:datastoreItem xmlns:ds="http://schemas.openxmlformats.org/officeDocument/2006/customXml" ds:itemID="{9A55C745-3429-4486-A126-60D7C77FAA1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B3DAAED-59EA-473F-8797-807F21F6E6D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45890</TotalTime>
  <Words>2350</Words>
  <Application>Microsoft Office PowerPoint</Application>
  <PresentationFormat>Widescreen</PresentationFormat>
  <Paragraphs>827</Paragraphs>
  <Slides>16</Slides>
  <Notes>1</Notes>
  <HiddenSlides>0</HiddenSlides>
  <MMClips>0</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16</vt:i4>
      </vt:variant>
    </vt:vector>
  </HeadingPairs>
  <TitlesOfParts>
    <vt:vector size="25" baseType="lpstr">
      <vt:lpstr>Aptos</vt:lpstr>
      <vt:lpstr>Aptos Narrow</vt:lpstr>
      <vt:lpstr>Arial</vt:lpstr>
      <vt:lpstr>Calibri</vt:lpstr>
      <vt:lpstr>Cambria Math</vt:lpstr>
      <vt:lpstr>Google Sans</vt:lpstr>
      <vt:lpstr>Helvetica Neue</vt:lpstr>
      <vt:lpstr>Wingdings</vt:lpstr>
      <vt:lpstr>Thème Office</vt:lpstr>
      <vt:lpstr>D2 Field Quality Updates</vt:lpstr>
      <vt:lpstr>Introduction</vt:lpstr>
      <vt:lpstr>D2 Field Quality Challenge: ideal case</vt:lpstr>
      <vt:lpstr>D2 Field Quality Challenge: ideal case</vt:lpstr>
      <vt:lpstr>Reality</vt:lpstr>
      <vt:lpstr>Available data from series production</vt:lpstr>
      <vt:lpstr>Data overview</vt:lpstr>
      <vt:lpstr>How good predictions are? Collared coil MM</vt:lpstr>
      <vt:lpstr>How good predictions are? Warm after yoking MM</vt:lpstr>
      <vt:lpstr>a2</vt:lpstr>
      <vt:lpstr>Positive mitigations</vt:lpstr>
      <vt:lpstr>Conclusion</vt:lpstr>
      <vt:lpstr>Additional slides</vt:lpstr>
      <vt:lpstr>Critical Process Winding-Curing-Coil</vt:lpstr>
      <vt:lpstr>References</vt:lpstr>
      <vt:lpstr>Correction options</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HiLumi-Pres-Template-4-3-2logo-v2</dc:title>
  <dc:creator>André-Pierre OLIVIER</dc:creator>
  <cp:lastModifiedBy>Alessandra Pampaloni</cp:lastModifiedBy>
  <cp:revision>1211</cp:revision>
  <cp:lastPrinted>2025-01-20T16:41:18Z</cp:lastPrinted>
  <dcterms:created xsi:type="dcterms:W3CDTF">2016-02-12T10:02:27Z</dcterms:created>
  <dcterms:modified xsi:type="dcterms:W3CDTF">2025-06-10T16:26:04Z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