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87" r:id="rId2"/>
    <p:sldMasterId id="2147483704" r:id="rId3"/>
  </p:sldMasterIdLst>
  <p:notesMasterIdLst>
    <p:notesMasterId r:id="rId8"/>
  </p:notesMasterIdLst>
  <p:sldIdLst>
    <p:sldId id="1463" r:id="rId4"/>
    <p:sldId id="1465" r:id="rId5"/>
    <p:sldId id="1461" r:id="rId6"/>
    <p:sldId id="146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65"/>
    <p:restoredTop sz="94700"/>
  </p:normalViewPr>
  <p:slideViewPr>
    <p:cSldViewPr snapToGrid="0" snapToObjects="1">
      <p:cViewPr varScale="1">
        <p:scale>
          <a:sx n="110" d="100"/>
          <a:sy n="110" d="100"/>
        </p:scale>
        <p:origin x="18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87CF4-028C-A347-9678-2EF1391D2782}" type="datetimeFigureOut">
              <a:rPr lang="en-US" smtClean="0"/>
              <a:t>6/12/25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61D699-0277-0C49-9F2E-11DBEFD6D1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4424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016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733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939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2500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5244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3503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838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37498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2048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306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2657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9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5360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46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190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3931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64055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0630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6464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750"/>
            <a:ext cx="12192000" cy="806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838200"/>
            <a:ext cx="56896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838200"/>
            <a:ext cx="56896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657975"/>
            <a:ext cx="3149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June 12,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556000" y="6657975"/>
            <a:ext cx="52832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Sven Vahsen @ DRD1 WP8D Meeting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074400" y="6657975"/>
            <a:ext cx="508000" cy="304800"/>
          </a:xfrm>
        </p:spPr>
        <p:txBody>
          <a:bodyPr/>
          <a:lstStyle>
            <a:lvl1pPr>
              <a:defRPr/>
            </a:lvl1pPr>
          </a:lstStyle>
          <a:p>
            <a:fld id="{AE41F961-BE0F-4283-93DB-11D39335C119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30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1750"/>
            <a:ext cx="12192000" cy="8064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838200"/>
            <a:ext cx="5689600" cy="5638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838200"/>
            <a:ext cx="56896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97600" y="3733800"/>
            <a:ext cx="5689600" cy="2743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304800" y="6657975"/>
            <a:ext cx="31496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June 12, 2025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556000" y="6657975"/>
            <a:ext cx="52832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FFFFFF"/>
                </a:solidFill>
              </a:rPr>
              <a:t>Sven Vahsen @ DRD1 WP8D Meeting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11074400" y="6657975"/>
            <a:ext cx="508000" cy="304800"/>
          </a:xfrm>
        </p:spPr>
        <p:txBody>
          <a:bodyPr/>
          <a:lstStyle>
            <a:lvl1pPr>
              <a:defRPr/>
            </a:lvl1pPr>
          </a:lstStyle>
          <a:p>
            <a:fld id="{D697EB62-13FE-4243-8603-34CB57CA7FD4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3046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0"/>
            <a:ext cx="100076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11200" y="1193800"/>
            <a:ext cx="5071533" cy="248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985934" y="1193800"/>
            <a:ext cx="5071533" cy="248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711200" y="3835400"/>
            <a:ext cx="5071533" cy="248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5934" y="3835400"/>
            <a:ext cx="5071533" cy="2489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737600" y="6586538"/>
            <a:ext cx="2844800" cy="476250"/>
          </a:xfrm>
        </p:spPr>
        <p:txBody>
          <a:bodyPr/>
          <a:lstStyle>
            <a:lvl1pPr>
              <a:defRPr/>
            </a:lvl1pPr>
          </a:lstStyle>
          <a:p>
            <a:fld id="{F8E5FFEE-9B3A-42EE-815C-54D85BAAFBB8}" type="slidenum">
              <a:rPr lang="en-US" smtClean="0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52596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1200" y="83530"/>
            <a:ext cx="10160640" cy="10599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3026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8246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92333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3168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7785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June 12,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Sven Vahsen @ DRD1 WP8D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29822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89597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7533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28721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8735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09080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87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June 12,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Sven Vahsen @ DRD1 WP8D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30EA680-D336-4FF7-8B7A-9848BB0A1C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22272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8091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237190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6443200" y="1536633"/>
            <a:ext cx="53332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867"/>
            </a:lvl1pPr>
            <a:lvl2pPr marL="1219170" lvl="1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2pPr>
            <a:lvl3pPr marL="1828754" lvl="2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3pPr>
            <a:lvl4pPr marL="2438339" lvl="3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4pPr>
            <a:lvl5pPr marL="3047924" lvl="4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5pPr>
            <a:lvl6pPr marL="3657509" lvl="5" indent="-406390">
              <a:spcBef>
                <a:spcPts val="2133"/>
              </a:spcBef>
              <a:spcAft>
                <a:spcPts val="0"/>
              </a:spcAft>
              <a:buSzPts val="1200"/>
              <a:buChar char="■"/>
              <a:defRPr sz="1600"/>
            </a:lvl6pPr>
            <a:lvl7pPr marL="4267093" lvl="6" indent="-406390">
              <a:spcBef>
                <a:spcPts val="2133"/>
              </a:spcBef>
              <a:spcAft>
                <a:spcPts val="0"/>
              </a:spcAft>
              <a:buSzPts val="1200"/>
              <a:buChar char="●"/>
              <a:defRPr sz="1600"/>
            </a:lvl7pPr>
            <a:lvl8pPr marL="4876678" lvl="7" indent="-406390">
              <a:spcBef>
                <a:spcPts val="2133"/>
              </a:spcBef>
              <a:spcAft>
                <a:spcPts val="0"/>
              </a:spcAft>
              <a:buSzPts val="1200"/>
              <a:buChar char="○"/>
              <a:defRPr sz="1600"/>
            </a:lvl8pPr>
            <a:lvl9pPr marL="5486263" lvl="8" indent="-406390">
              <a:spcBef>
                <a:spcPts val="2133"/>
              </a:spcBef>
              <a:spcAft>
                <a:spcPts val="2133"/>
              </a:spcAft>
              <a:buSzPts val="1200"/>
              <a:buChar char="■"/>
              <a:defRPr sz="16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000000-1234-1234-1234-123412341234}" type="slidenum">
              <a:rPr kumimoji="0" lang="en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61374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solidFill>
          <a:schemeClr val="dk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4776800" y="2067600"/>
            <a:ext cx="7415200" cy="47904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1" name="Google Shape;51;p4"/>
          <p:cNvSpPr/>
          <p:nvPr/>
        </p:nvSpPr>
        <p:spPr>
          <a:xfrm>
            <a:off x="41" y="3766000"/>
            <a:ext cx="9827200" cy="3092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2" name="Google Shape;52;p4"/>
          <p:cNvSpPr/>
          <p:nvPr/>
        </p:nvSpPr>
        <p:spPr>
          <a:xfrm>
            <a:off x="270967" y="275000"/>
            <a:ext cx="11650000" cy="6308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sy="101000" algn="ctr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53" name="Google Shape;53;p4"/>
          <p:cNvSpPr txBox="1">
            <a:spLocks noGrp="1"/>
          </p:cNvSpPr>
          <p:nvPr>
            <p:ph type="title"/>
          </p:nvPr>
        </p:nvSpPr>
        <p:spPr>
          <a:xfrm>
            <a:off x="1092200" y="1127467"/>
            <a:ext cx="10007600" cy="1272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4000"/>
            </a:lvl9pPr>
          </a:lstStyle>
          <a:p>
            <a:endParaRPr/>
          </a:p>
        </p:txBody>
      </p:sp>
      <p:sp>
        <p:nvSpPr>
          <p:cNvPr id="54" name="Google Shape;54;p4"/>
          <p:cNvSpPr txBox="1">
            <a:spLocks noGrp="1"/>
          </p:cNvSpPr>
          <p:nvPr>
            <p:ph type="body" idx="1"/>
          </p:nvPr>
        </p:nvSpPr>
        <p:spPr>
          <a:xfrm>
            <a:off x="1092200" y="2654300"/>
            <a:ext cx="10007600" cy="3264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14856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marL="1219170" lvl="1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marL="1828754" lvl="2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marL="2438339" lvl="3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marL="3047924" lvl="4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marL="3657509" lvl="5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marL="4267093" lvl="6" indent="-397923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marL="4876678" lvl="7" indent="-397923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marL="5486263" lvl="8" indent="-397923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>
            <a:endParaRPr/>
          </a:p>
        </p:txBody>
      </p:sp>
      <p:sp>
        <p:nvSpPr>
          <p:cNvPr id="55" name="Google Shape;55;p4"/>
          <p:cNvSpPr txBox="1">
            <a:spLocks noGrp="1"/>
          </p:cNvSpPr>
          <p:nvPr>
            <p:ph type="sldNum" idx="12"/>
          </p:nvPr>
        </p:nvSpPr>
        <p:spPr>
          <a:xfrm>
            <a:off x="11187645" y="6058224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730059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14273" y="359400"/>
            <a:ext cx="10515962" cy="4351223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June 12, 2025</a:t>
            </a:r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Sven Vahsen @ DRD1 WP8D Meeting</a:t>
            </a:r>
            <a:endParaRPr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8FBC43-FC55-4954-BA41-DA0A5DC7C588}" type="slidenum">
              <a:rPr lang="ja-JP" altLang="en-US" smtClean="0"/>
              <a:pPr/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60757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008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267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5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5081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7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395046"/>
            <a:ext cx="10515600" cy="47819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8D460-0FD0-C141-97F9-B4C18A92E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6644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0" y="6629400"/>
            <a:ext cx="12192000" cy="228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532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June 12, 2025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55320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Sven Vahsen @ DRD1 WP8D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5532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83222DB-B359-4FF5-B628-A2930ED1057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38934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6777" y="0"/>
            <a:ext cx="11864197" cy="759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777" y="805132"/>
            <a:ext cx="11864197" cy="5371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9584" y="654613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June 12, 2025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54613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12221" y="654613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8D460-0FD0-C141-97F9-B4C18A92EC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9482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  <p:sldLayoutId id="2147483718" r:id="rId14"/>
    <p:sldLayoutId id="2147483719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24.170190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1.xml"/><Relationship Id="rId4" Type="http://schemas.openxmlformats.org/officeDocument/2006/relationships/hyperlink" Target="https://arxiv.org/abs/2502.12387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cern.ch/event/1458241/contributions/6544282/" TargetMode="External"/><Relationship Id="rId1" Type="http://schemas.openxmlformats.org/officeDocument/2006/relationships/slideLayout" Target="../slideLayouts/slideLayout3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5463C-C928-081F-C84D-39910D9F98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Brief update on Hawaii (Vahsen) group activities on MPGD </a:t>
            </a:r>
            <a:br>
              <a:rPr lang="en-US" dirty="0"/>
            </a:br>
            <a:r>
              <a:rPr lang="en-US" dirty="0"/>
              <a:t>based TPCs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48A32C-C0E3-5AEB-E140-92C2FCFD34E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Sven </a:t>
            </a:r>
            <a:r>
              <a:rPr lang="en-US" dirty="0" err="1"/>
              <a:t>Vahsen</a:t>
            </a:r>
            <a:r>
              <a:rPr lang="en-US" dirty="0"/>
              <a:t> (U. Hawaii)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C83246-9E89-C5C7-6C7B-1F7E3F7CAA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69450-6509-9C94-7CE5-F6548C2718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C1DB0E-37A9-0AB0-C59B-9EDFE5491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58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FC35C-9A1E-C52D-DBF3-13010EFCB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803" y="377204"/>
            <a:ext cx="11864197" cy="759125"/>
          </a:xfrm>
        </p:spPr>
        <p:txBody>
          <a:bodyPr>
            <a:normAutofit fontScale="90000"/>
          </a:bodyPr>
          <a:lstStyle/>
          <a:p>
            <a:r>
              <a:rPr lang="en-US" sz="4900" dirty="0"/>
              <a:t>Strip readouts for cost effective TPC scaleup</a:t>
            </a:r>
            <a:br>
              <a:rPr lang="en-US" dirty="0"/>
            </a:br>
            <a:r>
              <a:rPr lang="en-US" dirty="0"/>
              <a:t>	</a:t>
            </a:r>
            <a:r>
              <a:rPr lang="en-US" sz="2700" dirty="0"/>
              <a:t>(for directional detection of nuclear and electronic recoils*)</a:t>
            </a:r>
          </a:p>
        </p:txBody>
      </p:sp>
      <p:pic>
        <p:nvPicPr>
          <p:cNvPr id="8" name="Content Placeholder 7" descr="A collage of different machines&#10;&#10;Description automatically generated">
            <a:extLst>
              <a:ext uri="{FF2B5EF4-FFF2-40B4-BE49-F238E27FC236}">
                <a16:creationId xmlns:a16="http://schemas.microsoft.com/office/drawing/2014/main" id="{18960C19-90A2-F36A-EC01-0F04AE7314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261" t="5774" r="73321" b="43069"/>
          <a:stretch/>
        </p:blipFill>
        <p:spPr>
          <a:xfrm rot="16200000">
            <a:off x="6059934" y="219298"/>
            <a:ext cx="4365971" cy="695993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FD33E-415D-A770-D1D9-C2BFD6A2A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970B0-F2BD-465A-9720-949DE8C42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B86753-AF5B-DD19-DD61-51D6A7015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2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4B646F-0311-1442-99AA-C50288156DF0}"/>
              </a:ext>
            </a:extLst>
          </p:cNvPr>
          <p:cNvSpPr txBox="1"/>
          <p:nvPr/>
        </p:nvSpPr>
        <p:spPr>
          <a:xfrm>
            <a:off x="159584" y="1389374"/>
            <a:ext cx="468877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Micromegas amplification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200 um pitch x/y strips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CERN SRS DAQ system</a:t>
            </a:r>
            <a:endParaRPr lang="en-US" sz="2400" i="0" u="none" strike="noStrike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Nine strip configurations configurations compared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i="0" u="none" strike="noStrike" dirty="0">
                <a:effectLst/>
              </a:rPr>
              <a:t>Published in NIMA (2025):</a:t>
            </a:r>
            <a:br>
              <a:rPr lang="en-US" sz="2400" dirty="0">
                <a:solidFill>
                  <a:srgbClr val="00B0F0"/>
                </a:solidFill>
              </a:rPr>
            </a:br>
            <a:r>
              <a:rPr lang="en-US" sz="2400" u="none" strike="noStrike" dirty="0">
                <a:solidFill>
                  <a:srgbClr val="00B0F0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 Comparison of Micromegas with x/y Strip Charge Readouts for Directional Recoil Detection</a:t>
            </a:r>
            <a:r>
              <a:rPr lang="en-US" sz="2400" u="none" strike="noStrike" dirty="0">
                <a:solidFill>
                  <a:srgbClr val="00B0F0"/>
                </a:solidFill>
                <a:effectLst/>
              </a:rPr>
              <a:t> </a:t>
            </a:r>
            <a:endParaRPr lang="en-US" sz="2400" dirty="0">
              <a:solidFill>
                <a:srgbClr val="FFFF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Identified optimal Micromegas configuration for 40l demonstrator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85C520-5911-9F06-58A5-EDD01CCBBED3}"/>
              </a:ext>
            </a:extLst>
          </p:cNvPr>
          <p:cNvSpPr txBox="1"/>
          <p:nvPr/>
        </p:nvSpPr>
        <p:spPr>
          <a:xfrm>
            <a:off x="7525226" y="3699266"/>
            <a:ext cx="1527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cm x 10 cm</a:t>
            </a:r>
          </a:p>
          <a:p>
            <a:r>
              <a:rPr lang="en-US" dirty="0"/>
              <a:t>sensitive area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18446B4-8D00-B072-41D8-3C0B148750D1}"/>
              </a:ext>
            </a:extLst>
          </p:cNvPr>
          <p:cNvSpPr txBox="1"/>
          <p:nvPr/>
        </p:nvSpPr>
        <p:spPr>
          <a:xfrm>
            <a:off x="159584" y="6009158"/>
            <a:ext cx="116813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*Related publication currently in review: </a:t>
            </a:r>
            <a:r>
              <a:rPr lang="en-US" sz="2400" i="0" u="none" strike="noStrike" dirty="0">
                <a:solidFill>
                  <a:srgbClr val="FFFF00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Angular Resolution of Electrons in Gaseous Targets</a:t>
            </a:r>
            <a:endParaRPr lang="en-US" sz="2400" i="0" u="none" strike="noStrike" dirty="0">
              <a:solidFill>
                <a:srgbClr val="FFFF00"/>
              </a:solidFill>
              <a:effectLst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00065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F8F034-D115-6BAD-D9A4-3906FC996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6502" y="6415"/>
            <a:ext cx="11864197" cy="759125"/>
          </a:xfrm>
        </p:spPr>
        <p:txBody>
          <a:bodyPr/>
          <a:lstStyle/>
          <a:p>
            <a:r>
              <a:rPr lang="en-US" dirty="0"/>
              <a:t>40l TPC demonstrator with x/y strip readout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E0F909-741D-2E12-0BBF-F6290263B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June 12, 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3B075D-45A8-212F-8065-EF83608A4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Sven Vahsen @ DRD1 WP8D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92F5BA-FD64-3E16-72FB-253C892B4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30EA680-D336-4FF7-8B7A-9848BB0A1C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white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AutoShape 2">
            <a:extLst>
              <a:ext uri="{FF2B5EF4-FFF2-40B4-BE49-F238E27FC236}">
                <a16:creationId xmlns:a16="http://schemas.microsoft.com/office/drawing/2014/main" id="{54647E75-55A1-5B4A-B820-650C89AEE1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552700" y="953737"/>
            <a:ext cx="7086600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CEB5F1-1CCC-5A60-4A90-CC17D53B289D}"/>
              </a:ext>
            </a:extLst>
          </p:cNvPr>
          <p:cNvSpPr txBox="1"/>
          <p:nvPr/>
        </p:nvSpPr>
        <p:spPr>
          <a:xfrm>
            <a:off x="136579" y="4268227"/>
            <a:ext cx="12192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2 x 50 cm drift, double-sided cm x/y strip Micromegas readout; 20 cm x 20 cm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Two-vessel concept: only clean parts in sensitive volume –&gt;  improved gas- and radiopurity.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Digitization between inner and outer vessel –&gt; minimal vacuum feedthroughs </a:t>
            </a:r>
            <a:r>
              <a:rPr lang="en-US" sz="2000"/>
              <a:t>–&gt; simplified, less </a:t>
            </a:r>
            <a:r>
              <a:rPr lang="en-US" sz="2000" dirty="0"/>
              <a:t>costly design.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Readout planes completed June 2025 at CERN! Currently in transit to Hawaii.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HV and vacuum systems commissioning successful. Commissioning with test sources begins July 2025!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FF00"/>
                </a:solidFill>
              </a:rPr>
              <a:t>Investigating feasibility of directional neutrino-nucleus scattering (</a:t>
            </a:r>
            <a:r>
              <a:rPr lang="en-US" sz="2000" dirty="0" err="1">
                <a:solidFill>
                  <a:srgbClr val="FFFF00"/>
                </a:solidFill>
              </a:rPr>
              <a:t>CEvNS</a:t>
            </a:r>
            <a:r>
              <a:rPr lang="en-US" sz="2000" dirty="0">
                <a:solidFill>
                  <a:srgbClr val="FFFF00"/>
                </a:solidFill>
              </a:rPr>
              <a:t>) measurement, see</a:t>
            </a:r>
            <a:br>
              <a:rPr lang="en-US" sz="2000" dirty="0">
                <a:solidFill>
                  <a:srgbClr val="FFFF00"/>
                </a:solidFill>
              </a:rPr>
            </a:br>
            <a:r>
              <a:rPr lang="en-US" sz="2000" dirty="0">
                <a:solidFill>
                  <a:srgbClr val="92D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talk</a:t>
            </a:r>
            <a:r>
              <a:rPr lang="en-US" sz="2000" dirty="0">
                <a:solidFill>
                  <a:srgbClr val="FFFF00"/>
                </a:solidFill>
              </a:rPr>
              <a:t> by graduate student Michael </a:t>
            </a:r>
            <a:r>
              <a:rPr lang="en-US" sz="2000" dirty="0" err="1">
                <a:solidFill>
                  <a:srgbClr val="FFFF00"/>
                </a:solidFill>
              </a:rPr>
              <a:t>Litke</a:t>
            </a:r>
            <a:r>
              <a:rPr lang="en-US" sz="2000" dirty="0">
                <a:solidFill>
                  <a:srgbClr val="FFFF00"/>
                </a:solidFill>
              </a:rPr>
              <a:t> at 2025 Magnificent </a:t>
            </a:r>
            <a:r>
              <a:rPr lang="en-US" sz="2000" dirty="0" err="1">
                <a:solidFill>
                  <a:srgbClr val="FFFF00"/>
                </a:solidFill>
              </a:rPr>
              <a:t>CEvNS</a:t>
            </a:r>
            <a:r>
              <a:rPr lang="en-US" sz="2000" dirty="0">
                <a:solidFill>
                  <a:srgbClr val="FFFF00"/>
                </a:solidFill>
              </a:rPr>
              <a:t> conference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B8AEF79-026C-90A9-D461-5D8A87848EB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185"/>
          <a:stretch/>
        </p:blipFill>
        <p:spPr bwMode="auto">
          <a:xfrm>
            <a:off x="6969440" y="826202"/>
            <a:ext cx="4685562" cy="326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CAB2549-CA65-0525-2584-0CA29381BA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155" t="44894" r="9155"/>
          <a:stretch/>
        </p:blipFill>
        <p:spPr bwMode="auto">
          <a:xfrm>
            <a:off x="290591" y="851321"/>
            <a:ext cx="6446919" cy="326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756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1F7BF-568A-923C-28E3-915C942DA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805821-7835-E11D-EE16-57646F171D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are now two more PIs/ groups working with /on MPGDs at U. Hawaii:</a:t>
            </a:r>
          </a:p>
          <a:p>
            <a:pPr lvl="1"/>
            <a:r>
              <a:rPr lang="en-US" dirty="0"/>
              <a:t>Prof. Peter Lewis (HEP – also working on MPGD-based TPCs)</a:t>
            </a:r>
          </a:p>
          <a:p>
            <a:pPr lvl="1"/>
            <a:r>
              <a:rPr lang="en-US" dirty="0"/>
              <a:t>Prof. Peter Englert (Space Sciences and neutron detection)</a:t>
            </a:r>
          </a:p>
          <a:p>
            <a:r>
              <a:rPr lang="en-US" dirty="0"/>
              <a:t>Their activities were not covered here</a:t>
            </a:r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E2281-1732-D09C-D6F0-B0F212883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June 12,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A70322-4AB2-E3A2-7E02-B6D69870B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Sven Vahsen @ DRD1 WP8D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46DC24-95E1-4906-9562-30EF23AFDA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598835"/>
      </p:ext>
    </p:extLst>
  </p:cSld>
  <p:clrMapOvr>
    <a:masterClrMapping/>
  </p:clrMapOvr>
</p:sld>
</file>

<file path=ppt/theme/theme1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2.xml><?xml version="1.0" encoding="utf-8"?>
<a:theme xmlns:a="http://schemas.openxmlformats.org/drawingml/2006/main" name="2_Hawaii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475</TotalTime>
  <Words>314</Words>
  <Application>Microsoft Macintosh PowerPoint</Application>
  <PresentationFormat>Widescreen</PresentationFormat>
  <Paragraphs>35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2_Office Theme</vt:lpstr>
      <vt:lpstr>2_HawaiiTheme1</vt:lpstr>
      <vt:lpstr>3_Office Theme</vt:lpstr>
      <vt:lpstr>Brief update on Hawaii (Vahsen) group activities on MPGD  based TPCs</vt:lpstr>
      <vt:lpstr>Strip readouts for cost effective TPC scaleup  (for directional detection of nuclear and electronic recoils*)</vt:lpstr>
      <vt:lpstr>40l TPC demonstrator with x/y strip readout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Sven Vahsen</dc:creator>
  <cp:lastModifiedBy>Sven Vahsen</cp:lastModifiedBy>
  <cp:revision>20</cp:revision>
  <dcterms:created xsi:type="dcterms:W3CDTF">2024-03-26T05:59:29Z</dcterms:created>
  <dcterms:modified xsi:type="dcterms:W3CDTF">2025-06-12T21:25:39Z</dcterms:modified>
</cp:coreProperties>
</file>