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89" r:id="rId2"/>
    <p:sldId id="354" r:id="rId3"/>
    <p:sldId id="383" r:id="rId4"/>
    <p:sldId id="355" r:id="rId5"/>
    <p:sldId id="366" r:id="rId6"/>
    <p:sldId id="340" r:id="rId7"/>
    <p:sldId id="362" r:id="rId8"/>
    <p:sldId id="363" r:id="rId9"/>
    <p:sldId id="325" r:id="rId10"/>
    <p:sldId id="356" r:id="rId11"/>
    <p:sldId id="359" r:id="rId12"/>
    <p:sldId id="376" r:id="rId13"/>
    <p:sldId id="377" r:id="rId14"/>
    <p:sldId id="373" r:id="rId15"/>
    <p:sldId id="380" r:id="rId16"/>
    <p:sldId id="357" r:id="rId17"/>
    <p:sldId id="382" r:id="rId18"/>
    <p:sldId id="370" r:id="rId19"/>
    <p:sldId id="371" r:id="rId20"/>
    <p:sldId id="367" r:id="rId21"/>
    <p:sldId id="374" r:id="rId22"/>
    <p:sldId id="368" r:id="rId23"/>
    <p:sldId id="372" r:id="rId24"/>
    <p:sldId id="378" r:id="rId25"/>
    <p:sldId id="261" r:id="rId2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40FF"/>
    <a:srgbClr val="0432FF"/>
    <a:srgbClr val="FFD9DB"/>
    <a:srgbClr val="FF8E8A"/>
    <a:srgbClr val="FFC4C1"/>
    <a:srgbClr val="C70806"/>
    <a:srgbClr val="0070C0"/>
    <a:srgbClr val="FF2600"/>
    <a:srgbClr val="990000"/>
    <a:srgbClr val="0001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浅色样式 1 - 强调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2DE63D5-997A-4646-A377-4702673A728D}" styleName="浅色样式 2 - 强调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122"/>
    <p:restoredTop sz="73265"/>
  </p:normalViewPr>
  <p:slideViewPr>
    <p:cSldViewPr snapToGrid="0">
      <p:cViewPr varScale="1">
        <p:scale>
          <a:sx n="92" d="100"/>
          <a:sy n="92" d="100"/>
        </p:scale>
        <p:origin x="227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304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:a16="http://schemas.microsoft.com/office/drawing/2014/main" id="{9406017C-A243-3FF6-E247-47A345AC842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01D838D5-898C-ACAF-B63A-57118B88157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6EFF7B-7199-4C44-97FC-B47A840DC7A1}" type="datetimeFigureOut">
              <a:rPr kumimoji="1" lang="zh-CN" altLang="en-US" smtClean="0"/>
              <a:t>2025/11/6</a:t>
            </a:fld>
            <a:endParaRPr kumimoji="1"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7E8FC49B-E3B8-8983-4492-2C3127286A9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44DD65DB-D9C1-467B-EDAC-A51466F5B1F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C61E95-8795-884D-A71A-8AA51D6E5C9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851286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60FA54-BC34-E74B-B31A-75F9983C83B5}" type="datetimeFigureOut">
              <a:rPr kumimoji="1" lang="zh-CN" altLang="en-US" smtClean="0"/>
              <a:t>2025/11/6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1DB9B7-FBB8-4447-B239-6946993D6FE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462950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824E08-2AE0-5B83-DEED-9DFDB55445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9D101539-3FF6-46FC-E740-46246B501DC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9E30FF05-850C-1B53-FC15-B4CD0B7B2F4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B268BA7-8306-B360-3CB4-98B86193BF4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1DB9B7-FBB8-4447-B239-6946993D6FE1}" type="slidenum">
              <a:rPr kumimoji="1" lang="zh-CN" altLang="en-US" smtClean="0"/>
              <a:t>1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4647624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959B07-340C-D019-D7D2-47C03F53AA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36270BE7-96CF-5FCA-3DFF-6170590EFF3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备注占位符 2">
                <a:extLst>
                  <a:ext uri="{FF2B5EF4-FFF2-40B4-BE49-F238E27FC236}">
                    <a16:creationId xmlns:a16="http://schemas.microsoft.com/office/drawing/2014/main" id="{8F7418FF-3B0C-3354-6E40-C4E264F2ED66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endParaRPr kumimoji="1" lang="zh-CN" altLang="en-US" dirty="0"/>
              </a:p>
            </p:txBody>
          </p:sp>
        </mc:Choice>
        <mc:Fallback xmlns="">
          <p:sp>
            <p:nvSpPr>
              <p:cNvPr id="3" name="备注占位符 2">
                <a:extLst>
                  <a:ext uri="{FF2B5EF4-FFF2-40B4-BE49-F238E27FC236}">
                    <a16:creationId xmlns:a16="http://schemas.microsoft.com/office/drawing/2014/main" id="{8F7418FF-3B0C-3354-6E40-C4E264F2ED66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" altLang="zh-CN" dirty="0"/>
                  <a:t>In theory, </a:t>
                </a:r>
                <a:r>
                  <a:rPr lang="en" altLang="zh-CN" b="1" dirty="0"/>
                  <a:t>four physical 1P states</a:t>
                </a:r>
                <a:r>
                  <a:rPr lang="en" altLang="zh-CN" dirty="0"/>
                  <a:t> should exist, but due to photons missing from </a:t>
                </a:r>
                <a:r>
                  <a:rPr lang="ar-AE" altLang="zh-CN" sz="1200" i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𝐵_𝑐^∗</a:t>
                </a:r>
                <a:r>
                  <a:rPr lang="en" altLang="zh-CN" dirty="0"/>
                  <a:t> decays, we expect to see up to </a:t>
                </a:r>
                <a:r>
                  <a:rPr lang="en" altLang="zh-CN" b="1" dirty="0"/>
                  <a:t>six reconstructed peaks</a:t>
                </a:r>
                <a:r>
                  <a:rPr lang="en" altLang="zh-CN" dirty="0"/>
                  <a:t> in the mass spectrum.</a:t>
                </a:r>
              </a:p>
              <a:p>
                <a:endParaRPr kumimoji="1" lang="en" altLang="zh-CN" dirty="0"/>
              </a:p>
              <a:p>
                <a:endParaRPr kumimoji="1" lang="en" altLang="zh-CN" dirty="0"/>
              </a:p>
              <a:p>
                <a:r>
                  <a:rPr lang="en" altLang="zh-CN" dirty="0"/>
                  <a:t>For the </a:t>
                </a:r>
                <a:r>
                  <a:rPr lang="ar-AE" altLang="zh-CN" sz="1200" i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𝐵_𝑐^+</a:t>
                </a:r>
                <a:r>
                  <a:rPr lang="en" altLang="zh-CN" dirty="0"/>
                  <a:t>system, the orbital excitation corresponds to </a:t>
                </a:r>
                <a:r>
                  <a:rPr lang="en" altLang="zh-CN" sz="1200" i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𝐿=1</a:t>
                </a:r>
                <a:r>
                  <a:rPr lang="en" altLang="zh-CN" dirty="0"/>
                  <a:t>, that is, the P-wave.</a:t>
                </a:r>
                <a:br>
                  <a:rPr lang="en" altLang="zh-CN" dirty="0"/>
                </a:br>
                <a:r>
                  <a:rPr lang="en" altLang="zh-CN" dirty="0"/>
                  <a:t>The total spin of the </a:t>
                </a:r>
                <a:r>
                  <a:rPr lang="ar-AE" altLang="zh-CN" sz="1200" i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𝑏┴ˉ 𝑐</a:t>
                </a:r>
                <a:r>
                  <a:rPr lang="en" altLang="zh-CN" dirty="0"/>
                  <a:t>pair can be either </a:t>
                </a:r>
                <a:r>
                  <a:rPr lang="en" altLang="zh-CN" sz="1200" i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𝑆=0</a:t>
                </a:r>
                <a:r>
                  <a:rPr lang="en" altLang="zh-CN" dirty="0"/>
                  <a:t>or </a:t>
                </a:r>
                <a:r>
                  <a:rPr lang="en" altLang="zh-CN" sz="1200" i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𝑆=1</a:t>
                </a:r>
                <a:r>
                  <a:rPr lang="en" altLang="zh-CN" dirty="0"/>
                  <a:t>, leading to four possible combinations.</a:t>
                </a:r>
                <a:br>
                  <a:rPr lang="en" altLang="zh-CN" dirty="0"/>
                </a:br>
                <a:r>
                  <a:rPr lang="en" altLang="zh-CN" dirty="0"/>
                  <a:t>When </a:t>
                </a:r>
                <a:r>
                  <a:rPr lang="en" altLang="zh-CN" sz="1200" i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𝑆=0</a:t>
                </a:r>
                <a:r>
                  <a:rPr lang="en" altLang="zh-CN" dirty="0"/>
                  <a:t>, we obtain a singlet state </a:t>
                </a:r>
                <a:r>
                  <a:rPr lang="ar-AE" altLang="zh-CN" sz="1200" i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〖^1〗𝑃_1</a:t>
                </a:r>
                <a:r>
                  <a:rPr lang="ar-AE" altLang="zh-CN" dirty="0"/>
                  <a:t>; </a:t>
                </a:r>
                <a:r>
                  <a:rPr lang="en" altLang="zh-CN" dirty="0"/>
                  <a:t>when </a:t>
                </a:r>
                <a:r>
                  <a:rPr lang="en" altLang="zh-CN" sz="1200" i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𝑆=1</a:t>
                </a:r>
                <a:r>
                  <a:rPr lang="en" altLang="zh-CN" dirty="0"/>
                  <a:t>, we have a triplet of states </a:t>
                </a:r>
                <a:r>
                  <a:rPr lang="ar-AE" altLang="zh-CN" sz="1200" i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〖^3〗𝑃_0 ,^3 𝑃_1 ,^3 𝑃_2</a:t>
                </a:r>
                <a:r>
                  <a:rPr lang="ar-AE" altLang="zh-CN" dirty="0"/>
                  <a:t>.</a:t>
                </a:r>
                <a:br>
                  <a:rPr lang="ar-AE" altLang="zh-CN" dirty="0"/>
                </a:br>
                <a:r>
                  <a:rPr lang="en" altLang="zh-CN" dirty="0"/>
                  <a:t>Because the </a:t>
                </a:r>
                <a:r>
                  <a:rPr lang="ar-AE" altLang="zh-CN" sz="1200" i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𝐵_𝑐^+</a:t>
                </a:r>
                <a:r>
                  <a:rPr lang="en" altLang="zh-CN" dirty="0"/>
                  <a:t> system is not an eigenstate of C-parity, the two </a:t>
                </a:r>
                <a:r>
                  <a:rPr lang="en" altLang="zh-CN" sz="1200" i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𝐽=1</a:t>
                </a:r>
                <a:r>
                  <a:rPr lang="en" altLang="zh-CN" dirty="0"/>
                  <a:t>states can mix, producing four physical states in total.</a:t>
                </a:r>
                <a:endParaRPr kumimoji="1" lang="zh-CN" altLang="en-US" dirty="0"/>
              </a:p>
            </p:txBody>
          </p:sp>
        </mc:Fallback>
      </mc:AlternateContent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DFA1D141-81A7-6AA9-EBA9-D690FA30136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1DB9B7-FBB8-4447-B239-6946993D6FE1}" type="slidenum">
              <a:rPr kumimoji="1" lang="zh-CN" altLang="en-US" smtClean="0"/>
              <a:t>10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5420218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E94BF8-61F8-38C6-4992-D9D814F3FB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D48664F0-F5E0-E355-01FB-60777E6788D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BB053C7C-D119-4A9E-7194-972FBD394F0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F82D962-4702-E8CC-D552-7A489C3A185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1DB9B7-FBB8-4447-B239-6946993D6FE1}" type="slidenum">
              <a:rPr kumimoji="1" lang="zh-CN" altLang="en-US" smtClean="0"/>
              <a:t>11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0724909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92072F-46D8-C13E-0D8A-4A0AAADEBC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3C1031F7-653A-B1D1-AA03-4CC39ACB9E5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9194792A-DBDB-4B93-D9BA-1F301462611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F03890F-AC25-5A37-DE8B-ABDF4185818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1DB9B7-FBB8-4447-B239-6946993D6FE1}" type="slidenum">
              <a:rPr kumimoji="1" lang="zh-CN" altLang="en-US" smtClean="0"/>
              <a:t>12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1597759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备注占位符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endParaRPr kumimoji="1"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备注占位符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kumimoji="1" lang="en-US" altLang="zh-CN" dirty="0"/>
                  <a:t>So first let’s talk about some previous measurements.</a:t>
                </a:r>
              </a:p>
              <a:p>
                <a:r>
                  <a:rPr lang="en" altLang="zh-CN" dirty="0"/>
                  <a:t>The LHCb Collaboration has reported the </a:t>
                </a:r>
                <a:r>
                  <a:rPr lang="en" altLang="zh-CN" b="1" dirty="0"/>
                  <a:t>first observation of the decay </a:t>
                </a:r>
                <a:r>
                  <a:rPr lang="ar-AE" altLang="zh-CN" sz="1200" i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𝐵_𝑐^+→𝐷^0 𝐾^+</a:t>
                </a:r>
                <a:r>
                  <a:rPr lang="en" altLang="zh-CN" dirty="0"/>
                  <a:t> using the Run 1 dataset.</a:t>
                </a:r>
                <a:endParaRPr kumimoji="1" lang="en-US" altLang="zh-CN" dirty="0"/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zh-CN" dirty="0"/>
                  <a:t>This is the first observed </a:t>
                </a:r>
                <a:r>
                  <a:rPr kumimoji="1" lang="en-US" altLang="zh-CN" dirty="0" err="1"/>
                  <a:t>Bc</a:t>
                </a:r>
                <a:r>
                  <a:rPr kumimoji="1" lang="en-US" altLang="zh-CN" dirty="0"/>
                  <a:t> decay mode with an open-charm candidate.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" altLang="zh-CN" dirty="0"/>
                  <a:t>The </a:t>
                </a:r>
                <a:r>
                  <a:rPr lang="en" altLang="zh-CN" b="1" dirty="0"/>
                  <a:t>measured branching fraction</a:t>
                </a:r>
                <a:r>
                  <a:rPr lang="en" altLang="zh-CN" dirty="0"/>
                  <a:t> is significantly larger than most theoretical predictions, suggesting that the decay is </a:t>
                </a:r>
                <a:r>
                  <a:rPr lang="en" altLang="zh-CN" b="1" dirty="0"/>
                  <a:t>dominated by the weak annihilation process</a:t>
                </a:r>
                <a:r>
                  <a:rPr lang="en" altLang="zh-CN" dirty="0"/>
                  <a:t>.</a:t>
                </a:r>
                <a:endParaRPr kumimoji="1" lang="en-US" altLang="zh-CN" dirty="0"/>
              </a:p>
              <a:p>
                <a:r>
                  <a:rPr lang="en" altLang="zh-CN" dirty="0"/>
                  <a:t>In contrast, the decay </a:t>
                </a:r>
                <a:r>
                  <a:rPr lang="ar-AE" altLang="zh-CN" sz="1200" i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𝐵_𝑐^+→𝐷^0 𝜋^+</a:t>
                </a:r>
                <a:r>
                  <a:rPr lang="en" altLang="zh-CN" dirty="0"/>
                  <a:t>has not been confirmed, indicating that it is a </a:t>
                </a:r>
                <a:r>
                  <a:rPr lang="en" altLang="zh-CN" b="1" dirty="0"/>
                  <a:t>rare process</a:t>
                </a:r>
                <a:r>
                  <a:rPr lang="en" altLang="zh-CN" dirty="0"/>
                  <a:t>, mainly driven by a </a:t>
                </a:r>
                <a:r>
                  <a:rPr lang="en" altLang="zh-CN" b="1" dirty="0"/>
                  <a:t>tree-level </a:t>
                </a:r>
                <a:r>
                  <a:rPr lang="en" altLang="zh-CN" sz="1200" i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𝑏→𝑢</a:t>
                </a:r>
                <a:r>
                  <a:rPr lang="en" altLang="zh-CN" dirty="0"/>
                  <a:t>transition with a possible </a:t>
                </a:r>
                <a:r>
                  <a:rPr lang="en" altLang="zh-CN" sz="1200" i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𝑏→𝑠</a:t>
                </a:r>
                <a:r>
                  <a:rPr lang="en" altLang="zh-CN" dirty="0"/>
                  <a:t>electroweak penguin contribution.</a:t>
                </a:r>
              </a:p>
              <a:p>
                <a:endParaRPr kumimoji="1" lang="en" altLang="zh-CN" dirty="0"/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" altLang="zh-CN" dirty="0"/>
                  <a:t>To achieve a </a:t>
                </a:r>
                <a:r>
                  <a:rPr lang="en" altLang="zh-CN" b="1" dirty="0"/>
                  <a:t>comprehensive understanding of weak-annihilation–dominated single-charm </a:t>
                </a:r>
                <a:r>
                  <a:rPr lang="ar-AE" altLang="zh-CN" sz="1200" i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𝐵_𝑐^+</a:t>
                </a:r>
                <a:r>
                  <a:rPr lang="en" altLang="zh-CN" dirty="0"/>
                  <a:t>decays, this analysis is performed.</a:t>
                </a:r>
                <a:br>
                  <a:rPr lang="en" altLang="zh-CN" dirty="0"/>
                </a:br>
                <a:r>
                  <a:rPr lang="en" altLang="zh-CN" dirty="0"/>
                  <a:t>For</a:t>
                </a:r>
                <a:r>
                  <a:rPr lang="en" altLang="zh-CN" baseline="0" dirty="0"/>
                  <a:t> the </a:t>
                </a:r>
                <a:r>
                  <a:rPr lang="en" altLang="zh-CN" baseline="0" dirty="0" err="1"/>
                  <a:t>Bc</a:t>
                </a:r>
                <a:r>
                  <a:rPr lang="en" altLang="zh-CN" baseline="0" dirty="0"/>
                  <a:t>-&gt;DK decay, t</a:t>
                </a:r>
                <a:r>
                  <a:rPr lang="en" altLang="zh-CN" dirty="0"/>
                  <a:t>he </a:t>
                </a:r>
                <a:r>
                  <a:rPr lang="en" altLang="zh-CN" b="1" dirty="0"/>
                  <a:t>branching fraction</a:t>
                </a:r>
                <a:r>
                  <a:rPr lang="en" altLang="zh-CN" dirty="0"/>
                  <a:t> is measured with improved precision, and the </a:t>
                </a:r>
                <a:r>
                  <a:rPr lang="en" altLang="zh-CN" b="1" dirty="0"/>
                  <a:t>CP asymmetry</a:t>
                </a:r>
                <a:r>
                  <a:rPr lang="en" altLang="zh-CN" dirty="0"/>
                  <a:t> is studied to shed light on the underlying </a:t>
                </a:r>
                <a:r>
                  <a:rPr lang="en" altLang="zh-CN" b="1" dirty="0"/>
                  <a:t>quark-level transitions</a:t>
                </a:r>
                <a:r>
                  <a:rPr lang="en" altLang="zh-CN" dirty="0"/>
                  <a:t>.</a:t>
                </a:r>
              </a:p>
              <a:p>
                <a:r>
                  <a:rPr lang="en" altLang="zh-CN" dirty="0"/>
                  <a:t>In addition, the </a:t>
                </a:r>
                <a:r>
                  <a:rPr lang="ar-AE" altLang="zh-CN" sz="1200" i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𝐵_𝑐^+→𝐷^0 𝜋^+</a:t>
                </a:r>
                <a:r>
                  <a:rPr lang="en" altLang="zh-CN" dirty="0"/>
                  <a:t>decay is re-searched using the </a:t>
                </a:r>
                <a:r>
                  <a:rPr lang="en" altLang="zh-CN" b="1" dirty="0"/>
                  <a:t>Run 2 dataset</a:t>
                </a:r>
                <a:r>
                  <a:rPr lang="en" altLang="zh-CN" dirty="0"/>
                  <a:t>, and the decays</a:t>
                </a:r>
                <a:br>
                  <a:rPr lang="en" altLang="zh-CN" dirty="0"/>
                </a:br>
                <a:r>
                  <a:rPr lang="ar-AE" altLang="zh-CN" sz="1200" i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𝐵_𝑐^+→𝐷^∗ 𝐾^+</a:t>
                </a:r>
                <a:r>
                  <a:rPr lang="ar-AE" altLang="zh-CN" dirty="0"/>
                  <a:t>, </a:t>
                </a:r>
                <a:r>
                  <a:rPr lang="ar-AE" altLang="zh-CN" sz="1200" i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𝐵_𝑐^+→𝐷𝐾^(∗+)</a:t>
                </a:r>
                <a:r>
                  <a:rPr lang="ar-AE" altLang="zh-CN" dirty="0"/>
                  <a:t>, </a:t>
                </a:r>
                <a:r>
                  <a:rPr lang="en" altLang="zh-CN" dirty="0"/>
                  <a:t>and </a:t>
                </a:r>
                <a:r>
                  <a:rPr lang="ar-AE" altLang="zh-CN" sz="1200" i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𝐵_𝑐^+→𝐷_𝑠^+ 𝜙</a:t>
                </a:r>
                <a:r>
                  <a:rPr lang="en" altLang="zh-CN" dirty="0"/>
                  <a:t> are </a:t>
                </a:r>
                <a:r>
                  <a:rPr lang="en" altLang="zh-CN" b="1" dirty="0"/>
                  <a:t>investigated for the first time</a:t>
                </a:r>
                <a:r>
                  <a:rPr lang="en" altLang="zh-CN" dirty="0"/>
                  <a:t>.</a:t>
                </a:r>
                <a:endParaRPr kumimoji="1" lang="en" altLang="zh-CN" dirty="0"/>
              </a:p>
              <a:p>
                <a:endParaRPr kumimoji="1" lang="en" altLang="zh-CN" dirty="0"/>
              </a:p>
              <a:p>
                <a:endParaRPr kumimoji="1" lang="en" altLang="zh-CN" dirty="0"/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" altLang="zh-CN" dirty="0"/>
                  <a:t>###############################################################################################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en" altLang="zh-CN" dirty="0"/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en" altLang="zh-CN" dirty="0"/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en" altLang="zh-CN" dirty="0"/>
              </a:p>
              <a:p>
                <a:endParaRPr kumimoji="1" lang="en" altLang="zh-CN" dirty="0"/>
              </a:p>
              <a:p>
                <a:endParaRPr kumimoji="1" lang="en-US" altLang="zh-CN" dirty="0"/>
              </a:p>
              <a:p>
                <a:endParaRPr kumimoji="1" lang="en-US" altLang="zh-CN" dirty="0"/>
              </a:p>
              <a:p>
                <a:r>
                  <a:rPr kumimoji="1" lang="en-US" altLang="zh-CN" dirty="0"/>
                  <a:t>The LHCb collaboration reported the first observation of </a:t>
                </a:r>
                <a:r>
                  <a:rPr kumimoji="1" lang="en-US" altLang="zh-CN" dirty="0" err="1"/>
                  <a:t>Bc</a:t>
                </a:r>
                <a:r>
                  <a:rPr kumimoji="1" lang="en-US" altLang="zh-CN" dirty="0"/>
                  <a:t> -&gt; D0 K decay using LHCb run1 dataset.</a:t>
                </a:r>
              </a:p>
              <a:p>
                <a:r>
                  <a:rPr kumimoji="1" lang="en-US" altLang="zh-CN" dirty="0"/>
                  <a:t>This is the first observed </a:t>
                </a:r>
                <a:r>
                  <a:rPr kumimoji="1" lang="en-US" altLang="zh-CN" dirty="0" err="1"/>
                  <a:t>Bc</a:t>
                </a:r>
                <a:r>
                  <a:rPr kumimoji="1" lang="en-US" altLang="zh-CN" dirty="0"/>
                  <a:t> to open charm decay mode </a:t>
                </a:r>
              </a:p>
              <a:p>
                <a:r>
                  <a:rPr kumimoji="1" lang="en-US" altLang="zh-CN" dirty="0"/>
                  <a:t>and the larger measured Branching fraction comparing to the predicted values indicates the weak </a:t>
                </a:r>
                <a:r>
                  <a:rPr lang="e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annihilation dominance process.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Meanwhile the </a:t>
                </a:r>
                <a:r>
                  <a:rPr kumimoji="1" lang="en-US" altLang="zh-CN" i="0">
                    <a:latin typeface="Cambria Math" panose="02040503050406030204" pitchFamily="18" charset="0"/>
                    <a:cs typeface="Calibri" panose="020F0502020204030204" pitchFamily="34" charset="0"/>
                  </a:rPr>
                  <a:t>𝐵_𝑐^+→𝐷^0 </a:t>
                </a:r>
                <a:r>
                  <a:rPr kumimoji="1" lang="en-US" altLang="zh-CN" b="0" i="0">
                    <a:latin typeface="Cambria Math" panose="02040503050406030204" pitchFamily="18" charset="0"/>
                    <a:cs typeface="Calibri" panose="020F0502020204030204" pitchFamily="34" charset="0"/>
                  </a:rPr>
                  <a:t>𝜋^</a:t>
                </a:r>
                <a:r>
                  <a:rPr kumimoji="1" lang="en-US" altLang="zh-CN" i="0">
                    <a:latin typeface="Cambria Math" panose="02040503050406030204" pitchFamily="18" charset="0"/>
                    <a:cs typeface="Calibri" panose="020F0502020204030204" pitchFamily="34" charset="0"/>
                  </a:rPr>
                  <a:t>+</a:t>
                </a:r>
                <a:r>
                  <a:rPr kumimoji="1"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decay was</a:t>
                </a:r>
                <a:r>
                  <a:rPr kumimoji="1" lang="en-US" altLang="zh-CN" baseline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kumimoji="1"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not confirmed,</a:t>
                </a:r>
                <a:r>
                  <a:rPr kumimoji="1" lang="en-US" altLang="zh-CN" baseline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which indicate this is a rare decay dominated by tree-level b-&gt;u transition and b-&gt;s electroweak penguin contribution.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en-US" altLang="zh-CN" baseline="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zh-CN" baseline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To construct a </a:t>
                </a:r>
                <a:r>
                  <a:rPr kumimoji="1" lang="en-US" altLang="zh-CN" sz="1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comprehensive understanding of weak annihilation dominance single-charm </a:t>
                </a:r>
                <a:r>
                  <a:rPr kumimoji="1" lang="en-US" altLang="zh-CN" sz="1200" i="0">
                    <a:solidFill>
                      <a:schemeClr val="tx1"/>
                    </a:solidFill>
                    <a:latin typeface="Cambria Math" panose="02040503050406030204" pitchFamily="18" charset="0"/>
                    <a:cs typeface="Calibri" panose="020F0502020204030204" pitchFamily="34" charset="0"/>
                  </a:rPr>
                  <a:t>𝐵_𝑐^+</a:t>
                </a:r>
                <a:r>
                  <a:rPr kumimoji="1" lang="en-US" altLang="zh-CN" sz="1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decays, this</a:t>
                </a:r>
                <a:r>
                  <a:rPr kumimoji="1" lang="en-US" altLang="zh-CN" sz="1200" baseline="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analysis is performed.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zh-CN" sz="1200" baseline="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bf is measured to improve the precision and the cp asymmetry is measured to better understand the nature of quark level transition.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zh-CN" sz="1200" baseline="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</a:t>
                </a:r>
                <a:r>
                  <a:rPr kumimoji="1" lang="en-US" altLang="zh-CN" sz="1200" baseline="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bc</a:t>
                </a:r>
                <a:r>
                  <a:rPr kumimoji="1" lang="en-US" altLang="zh-CN" sz="1200" baseline="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-&gt; d0 pi decay is searched again using the run2 dataset. 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zh-CN" sz="1200" baseline="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And the </a:t>
                </a:r>
                <a:r>
                  <a:rPr kumimoji="1" lang="en-US" altLang="zh-CN" sz="1200" baseline="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Bc</a:t>
                </a:r>
                <a:r>
                  <a:rPr kumimoji="1" lang="en-US" altLang="zh-CN" sz="1200" baseline="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-&gt; D*K, </a:t>
                </a:r>
                <a:r>
                  <a:rPr kumimoji="1" lang="en-US" altLang="zh-CN" sz="1200" baseline="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Bc</a:t>
                </a:r>
                <a:r>
                  <a:rPr kumimoji="1" lang="en-US" altLang="zh-CN" sz="1200" baseline="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-&gt;DK* </a:t>
                </a:r>
                <a:r>
                  <a:rPr kumimoji="1" lang="en-US" altLang="zh-CN" sz="1200" baseline="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Bc</a:t>
                </a:r>
                <a:r>
                  <a:rPr kumimoji="1" lang="en-US" altLang="zh-CN" sz="1200" baseline="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-&gt;Ds phi decays are searched for the first time.</a:t>
                </a:r>
                <a:endParaRPr kumimoji="1"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1DB9B7-FBB8-4447-B239-6946993D6FE1}" type="slidenum">
              <a:rPr kumimoji="1" lang="zh-CN" altLang="en-US" smtClean="0"/>
              <a:t>13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70041119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8EC41C-1930-4FA7-FE9C-FC4495512D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680F4DA1-F638-351D-49EF-4281A03FC81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备注占位符 2">
                <a:extLst>
                  <a:ext uri="{FF2B5EF4-FFF2-40B4-BE49-F238E27FC236}">
                    <a16:creationId xmlns:a16="http://schemas.microsoft.com/office/drawing/2014/main" id="{C3888BC9-5940-CF1C-96E3-165F6B8F0F7C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endParaRPr kumimoji="1" lang="en-US" altLang="zh-CN" dirty="0"/>
              </a:p>
            </p:txBody>
          </p:sp>
        </mc:Choice>
        <mc:Fallback xmlns="">
          <p:sp>
            <p:nvSpPr>
              <p:cNvPr id="3" name="备注占位符 2">
                <a:extLst>
                  <a:ext uri="{FF2B5EF4-FFF2-40B4-BE49-F238E27FC236}">
                    <a16:creationId xmlns:a16="http://schemas.microsoft.com/office/drawing/2014/main" id="{C3888BC9-5940-CF1C-96E3-165F6B8F0F7C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kumimoji="1" lang="en-US" altLang="zh-CN" dirty="0"/>
                  <a:t>The right plots show the fit results for all </a:t>
                </a:r>
                <a:r>
                  <a:rPr kumimoji="1" lang="en-US" altLang="zh-CN" dirty="0" err="1"/>
                  <a:t>Bc</a:t>
                </a:r>
                <a:r>
                  <a:rPr kumimoji="1" lang="en-US" altLang="zh-CN" dirty="0"/>
                  <a:t> decay modes, and the yields and significances are listed below.</a:t>
                </a:r>
              </a:p>
              <a:p>
                <a:r>
                  <a:rPr kumimoji="1" lang="en-US" altLang="zh-CN" dirty="0"/>
                  <a:t>This analysis presents the first observation of </a:t>
                </a:r>
                <a:r>
                  <a:rPr kumimoji="1" lang="en-US" altLang="zh-CN" dirty="0" err="1"/>
                  <a:t>Bc</a:t>
                </a:r>
                <a:r>
                  <a:rPr kumimoji="1" lang="en-US" altLang="zh-CN" dirty="0"/>
                  <a:t>-&gt;DK* decay mode and gives strong evidences for the </a:t>
                </a:r>
                <a:r>
                  <a:rPr kumimoji="1" lang="en-US" altLang="zh-CN" dirty="0" err="1"/>
                  <a:t>Bc</a:t>
                </a:r>
                <a:r>
                  <a:rPr kumimoji="1" lang="en-US" altLang="zh-CN" dirty="0"/>
                  <a:t>-&gt;D*K and </a:t>
                </a:r>
                <a:r>
                  <a:rPr kumimoji="1" lang="en-US" altLang="zh-CN" dirty="0" err="1"/>
                  <a:t>Bc</a:t>
                </a:r>
                <a:r>
                  <a:rPr kumimoji="1" lang="en-US" altLang="zh-CN" dirty="0"/>
                  <a:t>-&gt;D* phi decay modes.</a:t>
                </a:r>
              </a:p>
              <a:p>
                <a:r>
                  <a:rPr kumimoji="1" lang="en-US" altLang="zh-CN" dirty="0"/>
                  <a:t>The measurement of CP asymmetry shows the absent of </a:t>
                </a:r>
                <a:r>
                  <a:rPr lang="en" altLang="zh-CN" i="0" dirty="0">
                    <a:latin typeface="Cambria Math" panose="02040503050406030204" pitchFamily="18" charset="0"/>
                    <a:cs typeface="Times New Roman" panose="02020603050405020304" pitchFamily="18" charset="0"/>
                  </a:rPr>
                  <a:t>𝑏→𝑢</a:t>
                </a:r>
                <a:r>
                  <a:rPr lang="e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amplitude in the </a:t>
                </a:r>
                <a:r>
                  <a:rPr lang="en" altLang="zh-CN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Bc</a:t>
                </a:r>
                <a:r>
                  <a:rPr lang="e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-&gt;DK</a:t>
                </a:r>
                <a:r>
                  <a:rPr lang="zh-CN" alt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decay.</a:t>
                </a:r>
              </a:p>
              <a:p>
                <a:endParaRPr kumimoji="1"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kumimoji="1"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" altLang="zh-CN" dirty="0"/>
                  <a:t>The measured RD0K+ and RD+K∗0 values are compatible with each other, consistent with similar probabilities for </a:t>
                </a:r>
                <a:r>
                  <a:rPr lang="en" altLang="zh-CN" dirty="0" err="1"/>
                  <a:t>uu</a:t>
                </a:r>
                <a:r>
                  <a:rPr lang="en" altLang="zh-CN" dirty="0"/>
                  <a:t>¯ and d ¯d </a:t>
                </a:r>
                <a:r>
                  <a:rPr lang="en" altLang="zh-CN" dirty="0" err="1"/>
                  <a:t>hadronisations</a:t>
                </a:r>
                <a:r>
                  <a:rPr lang="en" altLang="zh-CN" dirty="0"/>
                  <a:t>, </a:t>
                </a:r>
              </a:p>
              <a:p>
                <a:r>
                  <a:rPr lang="en" altLang="zh-CN" dirty="0"/>
                  <a:t>while RD + s </a:t>
                </a:r>
                <a:r>
                  <a:rPr lang="el-GR" altLang="zh-CN" dirty="0" err="1"/>
                  <a:t>ϕ</a:t>
                </a:r>
                <a:r>
                  <a:rPr lang="el-GR" altLang="zh-CN" dirty="0"/>
                  <a:t> </a:t>
                </a:r>
                <a:r>
                  <a:rPr lang="en" altLang="zh-CN" dirty="0"/>
                  <a:t>is measured at significantly smaller values, compatible with a lower ss¯ </a:t>
                </a:r>
                <a:r>
                  <a:rPr lang="en" altLang="zh-CN" dirty="0" err="1"/>
                  <a:t>hadronisation</a:t>
                </a:r>
                <a:r>
                  <a:rPr lang="en" altLang="zh-CN" dirty="0"/>
                  <a:t> probability by a factor 2-3.</a:t>
                </a:r>
                <a:endParaRPr kumimoji="1"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kumimoji="1"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kumimoji="1" lang="en-US" altLang="zh-CN" dirty="0"/>
              </a:p>
              <a:p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And the BF of vector meson modes (</a:t>
                </a:r>
                <a:r>
                  <a:rPr lang="en-US" altLang="zh-CN" i="0">
                    <a:latin typeface="Cambria Math" panose="02040503050406030204" pitchFamily="18" charset="0"/>
                    <a:cs typeface="Calibri" panose="020F0502020204030204" pitchFamily="34" charset="0"/>
                  </a:rPr>
                  <a:t>𝐷^(∗0) 𝐾^+,𝐷^+ 𝐾^(∗0)</a:t>
                </a:r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r>
                  <a:rPr lang="zh-CN" alt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are about 1.5× more likely than </a:t>
                </a:r>
                <a:r>
                  <a:rPr lang="en-US" altLang="zh-CN" i="0">
                    <a:latin typeface="Cambria Math" panose="02040503050406030204" pitchFamily="18" charset="0"/>
                    <a:cs typeface="Calibri" panose="020F0502020204030204" pitchFamily="34" charset="0"/>
                  </a:rPr>
                  <a:t>𝐷^0 𝐾^+</a:t>
                </a:r>
                <a:r>
                  <a:rPr kumimoji="1" lang="en-US" altLang="zh-CN" dirty="0"/>
                  <a:t>, </a:t>
                </a:r>
                <a:r>
                  <a:rPr lang="en" altLang="zh-CN" dirty="0"/>
                  <a:t>which is a pattern also seen in the B+,0→ D(∗)K(∗) decays.</a:t>
                </a:r>
              </a:p>
              <a:p>
                <a:endParaRPr kumimoji="1" lang="en" altLang="zh-CN" dirty="0"/>
              </a:p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" altLang="zh-CN" dirty="0"/>
                  <a:t>Also, the 2 orders of magnitude higher than expected from W-emission and penguin amplitudes, indicating the weak annihilation dominates in these 𝐵_𝑐^+ decays.</a:t>
                </a:r>
                <a:endParaRPr kumimoji="1" lang="en-US" altLang="zh-CN" dirty="0"/>
              </a:p>
            </p:txBody>
          </p:sp>
        </mc:Fallback>
      </mc:AlternateContent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84A3544-92D2-D38F-937F-C7A120B511C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1DB9B7-FBB8-4447-B239-6946993D6FE1}" type="slidenum">
              <a:rPr kumimoji="1" lang="zh-CN" altLang="en-US" smtClean="0"/>
              <a:t>14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563764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CE1FD0-D47A-A054-A0E6-A1BEACFCCA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9660A340-0CFA-91E3-6984-ED6A6A20557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FDFBF128-D194-556F-EA66-FD244FF137F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ABE04053-15DF-324E-2EEB-241B7118242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1DB9B7-FBB8-4447-B239-6946993D6FE1}" type="slidenum">
              <a:rPr kumimoji="1" lang="zh-CN" altLang="en-US" smtClean="0"/>
              <a:t>15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14241599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F8F01A-CACB-987E-F1FA-4B36118AD3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DF637DC8-707D-A2AD-4F53-4E085CFEA1E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备注占位符 2">
                <a:extLst>
                  <a:ext uri="{FF2B5EF4-FFF2-40B4-BE49-F238E27FC236}">
                    <a16:creationId xmlns:a16="http://schemas.microsoft.com/office/drawing/2014/main" id="{C002371B-AEAE-BDB4-7225-EA57DEF402A0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en-US" altLang="zh-CN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" name="备注占位符 2">
                <a:extLst>
                  <a:ext uri="{FF2B5EF4-FFF2-40B4-BE49-F238E27FC236}">
                    <a16:creationId xmlns:a16="http://schemas.microsoft.com/office/drawing/2014/main" id="{C002371B-AEAE-BDB4-7225-EA57DEF402A0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" altLang="zh-CN" dirty="0"/>
                  <a:t>This study is </a:t>
                </a:r>
                <a:r>
                  <a:rPr lang="en" altLang="zh-CN" b="1" dirty="0"/>
                  <a:t>complementary to the two-body </a:t>
                </a:r>
                <a:r>
                  <a:rPr lang="ar-AE" altLang="zh-CN" sz="1200" i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𝐵_𝑐^+→𝐷𝑋</a:t>
                </a:r>
                <a:r>
                  <a:rPr lang="en" altLang="zh-CN" b="1" dirty="0"/>
                  <a:t> decays</a:t>
                </a:r>
                <a:r>
                  <a:rPr lang="en" altLang="zh-CN" dirty="0"/>
                  <a:t>.</a:t>
                </a:r>
                <a:br>
                  <a:rPr lang="en" altLang="zh-CN" dirty="0"/>
                </a:br>
                <a:r>
                  <a:rPr lang="en" altLang="zh-CN" dirty="0"/>
                  <a:t>For </a:t>
                </a:r>
                <a:r>
                  <a:rPr lang="en" altLang="zh-CN" b="1" dirty="0"/>
                  <a:t>three-body decays</a:t>
                </a:r>
                <a:r>
                  <a:rPr lang="en" altLang="zh-CN" dirty="0"/>
                  <a:t>, theoretical calculations are much more challenging due to the complex dynamics involved.</a:t>
                </a:r>
              </a:p>
              <a:p>
                <a:r>
                  <a:rPr lang="en" altLang="zh-CN" dirty="0"/>
                  <a:t>In this analysis, we aim to </a:t>
                </a:r>
                <a:r>
                  <a:rPr lang="en" altLang="zh-CN" b="1" dirty="0"/>
                  <a:t>measure the branching fractions</a:t>
                </a:r>
                <a:r>
                  <a:rPr lang="en" altLang="zh-CN" dirty="0"/>
                  <a:t> of</a:t>
                </a:r>
                <a:br>
                  <a:rPr lang="en" altLang="zh-CN" dirty="0"/>
                </a:br>
                <a:r>
                  <a:rPr lang="ar-AE" altLang="zh-CN" sz="1200" i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𝐵_𝑐^+→𝐷^+ 𝐾^+ 𝜋^−</a:t>
                </a:r>
                <a:r>
                  <a:rPr lang="ar-AE" altLang="zh-CN" dirty="0"/>
                  <a:t>,</a:t>
                </a:r>
                <a:br>
                  <a:rPr lang="ar-AE" altLang="zh-CN" dirty="0"/>
                </a:br>
                <a:r>
                  <a:rPr lang="ar-AE" altLang="zh-CN" sz="1200" i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𝐵_𝑐^+→𝐷^((∗)+) 𝐾^+ 𝜋^−</a:t>
                </a:r>
                <a:r>
                  <a:rPr lang="ar-AE" altLang="zh-CN" dirty="0"/>
                  <a:t>, </a:t>
                </a:r>
                <a:r>
                  <a:rPr lang="en" altLang="zh-CN" dirty="0"/>
                  <a:t>and</a:t>
                </a:r>
                <a:br>
                  <a:rPr lang="en" altLang="zh-CN" dirty="0"/>
                </a:br>
                <a:r>
                  <a:rPr lang="ar-AE" altLang="zh-CN" sz="1200" i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𝐵_𝑐^+→𝐷_𝑠^+ 𝐾^+ 𝐾^−</a:t>
                </a:r>
                <a:r>
                  <a:rPr lang="ar-AE" altLang="zh-CN" dirty="0"/>
                  <a:t>,</a:t>
                </a:r>
                <a:br>
                  <a:rPr lang="ar-AE" altLang="zh-CN" dirty="0"/>
                </a:br>
                <a:r>
                  <a:rPr lang="en" altLang="zh-CN" dirty="0"/>
                  <a:t>using </a:t>
                </a:r>
                <a:r>
                  <a:rPr lang="ar-AE" altLang="zh-CN" sz="1200" i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𝐵_𝑐^+→𝐵_𝑠^0 𝜋^+</a:t>
                </a:r>
                <a:r>
                  <a:rPr lang="en" altLang="zh-CN" dirty="0"/>
                  <a:t>as the </a:t>
                </a:r>
                <a:r>
                  <a:rPr lang="en" altLang="zh-CN" b="1" dirty="0"/>
                  <a:t>normalization channel</a:t>
                </a:r>
                <a:r>
                  <a:rPr lang="en" altLang="zh-CN" dirty="0"/>
                  <a:t>.</a:t>
                </a:r>
              </a:p>
              <a:p>
                <a:r>
                  <a:rPr lang="en" altLang="zh-CN" dirty="0"/>
                  <a:t>The possible </a:t>
                </a:r>
                <a:r>
                  <a:rPr lang="en" altLang="zh-CN" b="1" dirty="0"/>
                  <a:t>Feynman diagrams</a:t>
                </a:r>
                <a:r>
                  <a:rPr lang="en" altLang="zh-CN" dirty="0"/>
                  <a:t> include contributions from </a:t>
                </a:r>
                <a:r>
                  <a:rPr lang="en" altLang="zh-CN" b="1" dirty="0"/>
                  <a:t>annihilation</a:t>
                </a:r>
                <a:r>
                  <a:rPr lang="en" altLang="zh-CN" dirty="0"/>
                  <a:t>, </a:t>
                </a:r>
                <a:r>
                  <a:rPr lang="en" altLang="zh-CN" b="1" dirty="0"/>
                  <a:t>tree-level</a:t>
                </a:r>
                <a:r>
                  <a:rPr lang="en" altLang="zh-CN" dirty="0"/>
                  <a:t>, and </a:t>
                </a:r>
                <a:r>
                  <a:rPr lang="en" altLang="zh-CN" b="1" dirty="0"/>
                  <a:t>electroweak penguin</a:t>
                </a:r>
                <a:r>
                  <a:rPr lang="en" altLang="zh-CN" dirty="0"/>
                  <a:t> processes.</a:t>
                </a:r>
              </a:p>
              <a:p>
                <a:endParaRPr kumimoji="1" lang="en-US" altLang="zh-CN" dirty="0"/>
              </a:p>
              <a:p>
                <a:endParaRPr kumimoji="1" lang="en-US" altLang="zh-CN" dirty="0"/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en-US" altLang="zh-CN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en-US" altLang="zh-CN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en-US" altLang="zh-CN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Fallback>
      </mc:AlternateContent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0F3ED3D-4A70-8A45-1E2C-AE17DC5472D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1DB9B7-FBB8-4447-B239-6946993D6FE1}" type="slidenum">
              <a:rPr kumimoji="1" lang="zh-CN" altLang="en-US" smtClean="0"/>
              <a:t>16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56134441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555DFE-8AF7-52FC-B843-FE3124DF4B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C8901373-158F-AC39-2A23-0FB8BACF483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备注占位符 2">
                <a:extLst>
                  <a:ext uri="{FF2B5EF4-FFF2-40B4-BE49-F238E27FC236}">
                    <a16:creationId xmlns:a16="http://schemas.microsoft.com/office/drawing/2014/main" id="{6863D3E9-0A24-A7C3-8114-9B5119E13FDF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endParaRPr kumimoji="1" lang="en-US" altLang="zh-CN" dirty="0"/>
              </a:p>
            </p:txBody>
          </p:sp>
        </mc:Choice>
        <mc:Fallback xmlns="">
          <p:sp>
            <p:nvSpPr>
              <p:cNvPr id="3" name="备注占位符 2">
                <a:extLst>
                  <a:ext uri="{FF2B5EF4-FFF2-40B4-BE49-F238E27FC236}">
                    <a16:creationId xmlns:a16="http://schemas.microsoft.com/office/drawing/2014/main" id="{6863D3E9-0A24-A7C3-8114-9B5119E13FDF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" altLang="zh-CN" dirty="0"/>
                  <a:t>The fits to the invariant mass distributions and the corresponding signal yields are shown on the right.</a:t>
                </a:r>
                <a:br>
                  <a:rPr lang="en" altLang="zh-CN" dirty="0"/>
                </a:br>
                <a:r>
                  <a:rPr lang="en" altLang="zh-CN" dirty="0"/>
                  <a:t>All these decay modes are </a:t>
                </a:r>
                <a:r>
                  <a:rPr lang="en" altLang="zh-CN" b="1" dirty="0"/>
                  <a:t>observed with significances exceeding five standard deviations</a:t>
                </a:r>
                <a:r>
                  <a:rPr lang="en" altLang="zh-CN" dirty="0"/>
                  <a:t>.</a:t>
                </a:r>
                <a:br>
                  <a:rPr lang="en" altLang="zh-CN" dirty="0"/>
                </a:br>
                <a:r>
                  <a:rPr lang="en" altLang="zh-CN" dirty="0"/>
                  <a:t>Assuming a branching fraction of </a:t>
                </a:r>
                <a:r>
                  <a:rPr lang="en" altLang="zh-CN" b="1" dirty="0"/>
                  <a:t>20% for </a:t>
                </a:r>
                <a:r>
                  <a:rPr lang="ar-AE" altLang="zh-CN" sz="1200" i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𝐵_𝑐^+→𝐵_𝑠^0 𝜋^+</a:t>
                </a:r>
                <a:r>
                  <a:rPr lang="ar-AE" altLang="zh-CN" dirty="0"/>
                  <a:t>, </a:t>
                </a:r>
                <a:r>
                  <a:rPr lang="en" altLang="zh-CN" dirty="0"/>
                  <a:t>the </a:t>
                </a:r>
                <a:r>
                  <a:rPr lang="en" altLang="zh-CN" b="1" dirty="0"/>
                  <a:t>absolute branching fractions</a:t>
                </a:r>
                <a:r>
                  <a:rPr lang="en" altLang="zh-CN" dirty="0"/>
                  <a:t> of these decays are found to be </a:t>
                </a:r>
                <a:r>
                  <a:rPr lang="en" altLang="zh-CN" b="1" dirty="0"/>
                  <a:t>of the order of </a:t>
                </a:r>
                <a:r>
                  <a:rPr lang="ar-AE" altLang="zh-CN" sz="1200" i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10^(−4)</a:t>
                </a:r>
                <a:endParaRPr lang="en-US" altLang="zh-CN" sz="1200" kern="1200" dirty="0">
                  <a:solidFill>
                    <a:schemeClr val="tx1"/>
                  </a:solidFill>
                  <a:ea typeface="+mn-ea"/>
                  <a:cs typeface="+mn-cs"/>
                </a:endParaRPr>
              </a:p>
              <a:p>
                <a:endParaRPr kumimoji="1" lang="en-US" altLang="zh-CN" dirty="0"/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" altLang="zh-CN" dirty="0"/>
                  <a:t>With a larger dataset, an </a:t>
                </a:r>
                <a:r>
                  <a:rPr lang="en" altLang="zh-CN" b="1" dirty="0"/>
                  <a:t>amplitude analysis</a:t>
                </a:r>
                <a:r>
                  <a:rPr lang="en" altLang="zh-CN" dirty="0"/>
                  <a:t> can be performed to </a:t>
                </a:r>
                <a:r>
                  <a:rPr lang="en" altLang="zh-CN" b="1" dirty="0"/>
                  <a:t>search for excited </a:t>
                </a:r>
                <a:r>
                  <a:rPr lang="ar-AE" altLang="zh-CN" sz="1200" i="0" kern="1200">
                    <a:solidFill>
                      <a:schemeClr val="tx1"/>
                    </a:solidFill>
                    <a:latin typeface="Cambria Math" panose="02040503050406030204" pitchFamily="18" charset="0"/>
                    <a:ea typeface="+mn-ea"/>
                    <a:cs typeface="+mn-cs"/>
                  </a:rPr>
                  <a:t>𝐷^∗</a:t>
                </a:r>
                <a:r>
                  <a:rPr lang="en" altLang="zh-CN" dirty="0"/>
                  <a:t>states and to </a:t>
                </a:r>
                <a:r>
                  <a:rPr lang="en" altLang="zh-CN" b="1" dirty="0"/>
                  <a:t>measure CP asymmetries</a:t>
                </a:r>
                <a:r>
                  <a:rPr lang="en" altLang="zh-CN" dirty="0"/>
                  <a:t> in these decays.</a:t>
                </a:r>
              </a:p>
              <a:p>
                <a:endParaRPr kumimoji="1" lang="en-US" altLang="zh-CN" dirty="0"/>
              </a:p>
            </p:txBody>
          </p:sp>
        </mc:Fallback>
      </mc:AlternateContent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56A9FFB-603B-EEBC-45AA-8D491B363DE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1DB9B7-FBB8-4447-B239-6946993D6FE1}" type="slidenum">
              <a:rPr kumimoji="1" lang="zh-CN" altLang="en-US" smtClean="0"/>
              <a:t>17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32215366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CB3991-50C7-9D0D-A86B-26828F826E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3CBA9B4A-C3A2-B549-2691-7B2CB9DA511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68EC998F-FD03-3CF2-B68F-CD128DC0B20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8B10BB66-BF8C-4F2A-A54E-05D81C1A4F2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1DB9B7-FBB8-4447-B239-6946993D6FE1}" type="slidenum">
              <a:rPr kumimoji="1" lang="zh-CN" altLang="en-US" smtClean="0"/>
              <a:t>18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76493142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0A4904-A366-4AB2-81D7-58700B5AB5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DA8A7F3E-7C74-F160-F7CE-7ECD6D51584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备注占位符 2">
                <a:extLst>
                  <a:ext uri="{FF2B5EF4-FFF2-40B4-BE49-F238E27FC236}">
                    <a16:creationId xmlns:a16="http://schemas.microsoft.com/office/drawing/2014/main" id="{ED216CC0-38D9-7F44-724D-01800FB39686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endParaRPr kumimoji="1" lang="zh-CN" altLang="en-US" dirty="0"/>
              </a:p>
            </p:txBody>
          </p:sp>
        </mc:Choice>
        <mc:Fallback xmlns="">
          <p:sp>
            <p:nvSpPr>
              <p:cNvPr id="3" name="备注占位符 2">
                <a:extLst>
                  <a:ext uri="{FF2B5EF4-FFF2-40B4-BE49-F238E27FC236}">
                    <a16:creationId xmlns:a16="http://schemas.microsoft.com/office/drawing/2014/main" id="{ED216CC0-38D9-7F44-724D-01800FB39686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" altLang="zh-CN" dirty="0"/>
                  <a:t>The </a:t>
                </a:r>
                <a:r>
                  <a:rPr kumimoji="1" lang="en-US" altLang="zh-CN" sz="1200" b="1" i="0">
                    <a:latin typeface="Cambria Math" panose="02040503050406030204" pitchFamily="18" charset="0"/>
                    <a:cs typeface="Calibri" panose="020F0502020204030204" pitchFamily="34" charset="0"/>
                  </a:rPr>
                  <a:t>𝑩^𝟎→𝒑 ̅</a:t>
                </a:r>
                <a:r>
                  <a:rPr kumimoji="1" lang="en-US" altLang="zh-CN" sz="1200" b="1" i="0" dirty="0">
                    <a:latin typeface="Cambria Math" panose="02040503050406030204" pitchFamily="18" charset="0"/>
                    <a:cs typeface="Calibri" panose="020F0502020204030204" pitchFamily="34" charset="0"/>
                  </a:rPr>
                  <a:t>𝒑𝒑 ̅𝒑</a:t>
                </a:r>
                <a:r>
                  <a:rPr lang="en" altLang="zh-CN" dirty="0"/>
                  <a:t> decay is the first observed fully baryonic B-meson decay.</a:t>
                </a:r>
              </a:p>
              <a:p>
                <a:r>
                  <a:rPr lang="en" altLang="zh-CN" dirty="0"/>
                  <a:t>Its branching fraction is roughly an order of magnitude smaller than other four-body baryonic decays,</a:t>
                </a:r>
                <a:br>
                  <a:rPr lang="en" altLang="zh-CN" dirty="0"/>
                </a:br>
                <a:r>
                  <a:rPr lang="en" altLang="zh-CN" dirty="0"/>
                  <a:t>suggesting suppression related to </a:t>
                </a:r>
                <a:r>
                  <a:rPr lang="en" altLang="zh-CN" b="1" dirty="0"/>
                  <a:t>baryon-pair formation</a:t>
                </a:r>
                <a:r>
                  <a:rPr lang="en" altLang="zh-CN" dirty="0"/>
                  <a:t> and </a:t>
                </a:r>
                <a:r>
                  <a:rPr lang="en" altLang="zh-CN" b="1" dirty="0"/>
                  <a:t>short-distance effects</a:t>
                </a:r>
                <a:r>
                  <a:rPr lang="en" altLang="zh-CN" dirty="0"/>
                  <a:t>.</a:t>
                </a:r>
              </a:p>
              <a:p>
                <a:endParaRPr lang="en" altLang="zh-CN" dirty="0"/>
              </a:p>
              <a:p>
                <a:r>
                  <a:rPr lang="en" altLang="zh-CN" dirty="0"/>
                  <a:t>So for the charged B-meson, we also want to search its fully baryonic decay. The predicted BF is at the magnitude of 10^-7.</a:t>
                </a:r>
              </a:p>
              <a:p>
                <a:r>
                  <a:rPr lang="en" altLang="zh-CN" dirty="0"/>
                  <a:t>This decay provides an opportunity to search for </a:t>
                </a:r>
                <a:r>
                  <a:rPr lang="en" altLang="zh-CN" b="1" dirty="0"/>
                  <a:t>baryonium-like states</a:t>
                </a:r>
                <a:r>
                  <a:rPr lang="en" altLang="zh-CN" dirty="0"/>
                  <a:t>, such as </a:t>
                </a:r>
                <a:r>
                  <a:rPr lang="en" altLang="zh-CN" sz="1200" i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𝑋</a:t>
                </a:r>
                <a:r>
                  <a:rPr lang="ar-AE" altLang="zh-CN" sz="1200" i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(1835)</a:t>
                </a:r>
                <a:r>
                  <a:rPr lang="en" altLang="zh-CN" dirty="0"/>
                  <a:t>and </a:t>
                </a:r>
                <a:r>
                  <a:rPr lang="en" altLang="zh-CN" sz="1200" i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𝑋</a:t>
                </a:r>
                <a:r>
                  <a:rPr lang="ar-AE" altLang="zh-CN" sz="1200" i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(2085)</a:t>
                </a:r>
                <a:r>
                  <a:rPr lang="ar-AE" altLang="zh-CN" dirty="0"/>
                  <a:t>,</a:t>
                </a:r>
                <a:r>
                  <a:rPr lang="en-US" altLang="zh-CN" dirty="0"/>
                  <a:t> </a:t>
                </a:r>
              </a:p>
              <a:p>
                <a:r>
                  <a:rPr lang="en" altLang="zh-CN" dirty="0"/>
                  <a:t>and to investigate </a:t>
                </a:r>
                <a:r>
                  <a:rPr lang="en" altLang="zh-CN" b="1" dirty="0"/>
                  <a:t>CP-violating interferences</a:t>
                </a:r>
                <a:r>
                  <a:rPr lang="en" altLang="zh-CN" dirty="0"/>
                  <a:t> between </a:t>
                </a:r>
                <a:r>
                  <a:rPr lang="en" altLang="zh-CN" sz="1200" i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𝑏→𝑢</a:t>
                </a:r>
                <a:r>
                  <a:rPr lang="en" altLang="zh-CN" dirty="0"/>
                  <a:t> tree-level and </a:t>
                </a:r>
                <a:r>
                  <a:rPr lang="en" altLang="zh-CN" sz="1200" i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𝑏→𝑠</a:t>
                </a:r>
                <a:r>
                  <a:rPr lang="ar-AE" altLang="zh-CN" sz="1200" i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(𝑑)</a:t>
                </a:r>
                <a:r>
                  <a:rPr lang="en" altLang="zh-CN" dirty="0"/>
                  <a:t> electroweak penguin</a:t>
                </a:r>
                <a:r>
                  <a:rPr lang="en" altLang="zh-CN" baseline="0" dirty="0"/>
                  <a:t> contributions</a:t>
                </a:r>
                <a:r>
                  <a:rPr lang="en" altLang="zh-CN" dirty="0"/>
                  <a:t>.</a:t>
                </a:r>
              </a:p>
              <a:p>
                <a:endParaRPr lang="en" altLang="zh-CN" dirty="0"/>
              </a:p>
              <a:p>
                <a:r>
                  <a:rPr lang="en" altLang="zh-CN" dirty="0"/>
                  <a:t>The </a:t>
                </a:r>
                <a:r>
                  <a:rPr lang="en" altLang="zh-CN" dirty="0" err="1"/>
                  <a:t>feynman</a:t>
                </a:r>
                <a:r>
                  <a:rPr lang="en" altLang="zh-CN" dirty="0"/>
                  <a:t> diagrams are shown.</a:t>
                </a:r>
              </a:p>
              <a:p>
                <a:endParaRPr lang="en" altLang="zh-CN" dirty="0"/>
              </a:p>
              <a:p>
                <a:endParaRPr lang="en" altLang="zh-CN" dirty="0"/>
              </a:p>
              <a:p>
                <a:endParaRPr lang="en" altLang="zh-CN" dirty="0"/>
              </a:p>
              <a:p>
                <a:endParaRPr lang="en" altLang="zh-CN" dirty="0"/>
              </a:p>
              <a:p>
                <a:r>
                  <a:rPr lang="en" altLang="zh-CN" dirty="0"/>
                  <a:t>The comparatively large branching fraction of this decay offers a promising opportunity to study the mass spectra of baryon pairs and explore baryon-pair formation mechanisms</a:t>
                </a:r>
                <a:endParaRPr kumimoji="1" lang="zh-CN" altLang="en-US" dirty="0"/>
              </a:p>
            </p:txBody>
          </p:sp>
        </mc:Fallback>
      </mc:AlternateContent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5865864-078B-56D8-2030-C8618646849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1DB9B7-FBB8-4447-B239-6946993D6FE1}" type="slidenum">
              <a:rPr kumimoji="1" lang="zh-CN" altLang="en-US" smtClean="0"/>
              <a:t>19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0569930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A3AA74-EF99-E5D4-B8D4-1E67AA0120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FA78E0C2-9C0C-DDEA-0D61-4F590FF6264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备注占位符 2">
                <a:extLst>
                  <a:ext uri="{FF2B5EF4-FFF2-40B4-BE49-F238E27FC236}">
                    <a16:creationId xmlns:a16="http://schemas.microsoft.com/office/drawing/2014/main" id="{5340F320-9B79-72F2-78DF-556278B43055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endParaRPr lang="en" altLang="zh-CN" dirty="0"/>
              </a:p>
            </p:txBody>
          </p:sp>
        </mc:Choice>
        <mc:Fallback xmlns="">
          <p:sp>
            <p:nvSpPr>
              <p:cNvPr id="3" name="备注占位符 2">
                <a:extLst>
                  <a:ext uri="{FF2B5EF4-FFF2-40B4-BE49-F238E27FC236}">
                    <a16:creationId xmlns:a16="http://schemas.microsoft.com/office/drawing/2014/main" id="{5340F320-9B79-72F2-78DF-556278B43055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kumimoji="1" lang="en-US" altLang="zh-CN" dirty="0"/>
                  <a:t>This talk will cover</a:t>
                </a:r>
                <a:r>
                  <a:rPr kumimoji="1" lang="zh-CN" altLang="en-US" dirty="0"/>
                  <a:t> </a:t>
                </a:r>
                <a:r>
                  <a:rPr kumimoji="1" lang="en-US" altLang="zh-CN" dirty="0"/>
                  <a:t>the most recent LHCb results on meson spectroscopy from my</a:t>
                </a:r>
                <a:r>
                  <a:rPr kumimoji="1" lang="zh-CN" altLang="en-US" dirty="0"/>
                  <a:t> </a:t>
                </a:r>
                <a:r>
                  <a:rPr kumimoji="1" lang="en" altLang="zh-CN" dirty="0"/>
                  <a:t>colleagues.</a:t>
                </a:r>
              </a:p>
              <a:p>
                <a:r>
                  <a:rPr lang="en" altLang="zh-CN" dirty="0"/>
                  <a:t>Two of these results concern the observation of new meson states, </a:t>
                </a:r>
              </a:p>
              <a:p>
                <a:r>
                  <a:rPr lang="en" altLang="zh-CN" dirty="0"/>
                  <a:t>two are related to newly discovered </a:t>
                </a:r>
                <a:r>
                  <a:rPr lang="ar-AE" altLang="zh-CN" sz="1200" i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𝐵_𝑐^+</a:t>
                </a:r>
                <a:r>
                  <a:rPr lang="en" altLang="zh-CN" dirty="0"/>
                  <a:t>decays,</a:t>
                </a:r>
                <a:br>
                  <a:rPr lang="en" altLang="zh-CN" dirty="0"/>
                </a:br>
                <a:r>
                  <a:rPr lang="en" altLang="zh-CN" dirty="0"/>
                  <a:t>and the remaining two involve baryonic decays of </a:t>
                </a:r>
                <a:r>
                  <a:rPr lang="en" altLang="zh-CN" sz="1200" i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𝐵</a:t>
                </a:r>
                <a:r>
                  <a:rPr lang="en" altLang="zh-CN" dirty="0"/>
                  <a:t> mesons.</a:t>
                </a:r>
              </a:p>
            </p:txBody>
          </p:sp>
        </mc:Fallback>
      </mc:AlternateContent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7E7361C-BECF-3C98-3682-7D758556FF2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1DB9B7-FBB8-4447-B239-6946993D6FE1}" type="slidenum">
              <a:rPr kumimoji="1" lang="zh-CN" altLang="en-US" smtClean="0"/>
              <a:t>2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81378258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0E7B52-4E78-05BE-4DC6-8EFD3C75FF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E3A62B9A-58DB-0156-3643-1872CC34DE1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BE677AF4-49FC-3826-73C8-49FF8E48198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814CA8FE-A61E-8BC7-E60D-3D28AF73D9F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1DB9B7-FBB8-4447-B239-6946993D6FE1}" type="slidenum">
              <a:rPr kumimoji="1" lang="zh-CN" altLang="en-US" smtClean="0"/>
              <a:t>20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71327405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49CD7E-D8C6-52F1-D1AA-3BAAE8A6F4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2A288FA5-1E14-9080-A04D-51172CCF168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备注占位符 2">
                <a:extLst>
                  <a:ext uri="{FF2B5EF4-FFF2-40B4-BE49-F238E27FC236}">
                    <a16:creationId xmlns:a16="http://schemas.microsoft.com/office/drawing/2014/main" id="{D0ADFE4B-E87B-577F-11FC-A7B9CA2E059D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endParaRPr kumimoji="1" lang="en-US" altLang="zh-CN" dirty="0"/>
              </a:p>
            </p:txBody>
          </p:sp>
        </mc:Choice>
        <mc:Fallback xmlns="">
          <p:sp>
            <p:nvSpPr>
              <p:cNvPr id="3" name="备注占位符 2">
                <a:extLst>
                  <a:ext uri="{FF2B5EF4-FFF2-40B4-BE49-F238E27FC236}">
                    <a16:creationId xmlns:a16="http://schemas.microsoft.com/office/drawing/2014/main" id="{D0ADFE4B-E87B-577F-11FC-A7B9CA2E059D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kumimoji="1" lang="en-US" altLang="zh-CN" dirty="0"/>
                  <a:t>This is last work.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altLang="zh-CN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Observation of the decay </a:t>
                </a:r>
                <a:r>
                  <a:rPr lang="en-US" altLang="zh-CN" sz="1200" b="1" i="0">
                    <a:latin typeface="Cambria Math" panose="02040503050406030204" pitchFamily="18" charset="0"/>
                  </a:rPr>
                  <a:t>𝑩_((𝒔))^𝟎→𝑲_𝑺^𝟎 𝒑𝒑 ̅</a:t>
                </a:r>
                <a:r>
                  <a:rPr lang="en-US" altLang="zh-CN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and branching fractions measurement.</a:t>
                </a:r>
              </a:p>
              <a:p>
                <a:endParaRPr kumimoji="1" lang="en-US" altLang="zh-CN" dirty="0"/>
              </a:p>
            </p:txBody>
          </p:sp>
        </mc:Fallback>
      </mc:AlternateContent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DE92390D-E103-5929-27B9-94080282D2F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1DB9B7-FBB8-4447-B239-6946993D6FE1}" type="slidenum">
              <a:rPr kumimoji="1" lang="zh-CN" altLang="en-US" smtClean="0"/>
              <a:t>21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55078352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9C429E-4A00-0861-2E5C-059C4B9689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51E2D818-C50E-DF49-0780-60F929C75EF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备注占位符 2">
                <a:extLst>
                  <a:ext uri="{FF2B5EF4-FFF2-40B4-BE49-F238E27FC236}">
                    <a16:creationId xmlns:a16="http://schemas.microsoft.com/office/drawing/2014/main" id="{1E661D47-9878-44E9-E8C4-98B292989151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endParaRPr lang="en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备注占位符 2">
                <a:extLst>
                  <a:ext uri="{FF2B5EF4-FFF2-40B4-BE49-F238E27FC236}">
                    <a16:creationId xmlns:a16="http://schemas.microsoft.com/office/drawing/2014/main" id="{1E661D47-9878-44E9-E8C4-98B292989151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" altLang="zh-CN" dirty="0"/>
                  <a:t>The </a:t>
                </a:r>
                <a:r>
                  <a:rPr lang="en" altLang="zh-CN" b="1" dirty="0"/>
                  <a:t>charmless B meson decays</a:t>
                </a:r>
                <a:r>
                  <a:rPr lang="en" altLang="zh-CN" dirty="0"/>
                  <a:t> include both </a:t>
                </a:r>
                <a:r>
                  <a:rPr lang="en" altLang="zh-CN" b="1" dirty="0"/>
                  <a:t>tree-level processes</a:t>
                </a:r>
                <a:r>
                  <a:rPr lang="en" altLang="zh-CN" dirty="0"/>
                  <a:t> and </a:t>
                </a:r>
                <a:r>
                  <a:rPr lang="en" altLang="zh-CN" b="1" dirty="0"/>
                  <a:t>electroweak penguin diagrams</a:t>
                </a:r>
                <a:r>
                  <a:rPr lang="en" altLang="zh-CN" dirty="0"/>
                  <a:t>, making them a valuable probe into the underlying </a:t>
                </a:r>
                <a:r>
                  <a:rPr lang="en" altLang="zh-CN" b="1" dirty="0"/>
                  <a:t>decay dynamics</a:t>
                </a:r>
                <a:r>
                  <a:rPr lang="en" altLang="zh-CN" dirty="0"/>
                  <a:t>.</a:t>
                </a:r>
              </a:p>
              <a:p>
                <a:endParaRPr lang="en" altLang="zh-CN" dirty="0"/>
              </a:p>
              <a:p>
                <a:r>
                  <a:rPr lang="en" altLang="zh-CN" dirty="0"/>
                  <a:t>The </a:t>
                </a:r>
                <a:r>
                  <a:rPr lang="en" altLang="zh-CN" b="1" dirty="0"/>
                  <a:t>branching fraction (BF)</a:t>
                </a:r>
                <a:r>
                  <a:rPr lang="en" altLang="zh-CN" dirty="0"/>
                  <a:t> measurements can be used to </a:t>
                </a:r>
                <a:r>
                  <a:rPr lang="en" altLang="zh-CN" b="1" dirty="0"/>
                  <a:t>test theoretical models</a:t>
                </a:r>
                <a:r>
                  <a:rPr lang="en" altLang="zh-CN" dirty="0"/>
                  <a:t>, while </a:t>
                </a:r>
                <a:r>
                  <a:rPr lang="en" altLang="zh-CN" b="1" dirty="0"/>
                  <a:t>relative BFs</a:t>
                </a:r>
                <a:r>
                  <a:rPr lang="en" altLang="zh-CN" dirty="0"/>
                  <a:t> between two decay modes can provide tests of </a:t>
                </a:r>
                <a:r>
                  <a:rPr lang="en" altLang="zh-CN" b="1" dirty="0"/>
                  <a:t>flavor symmetries</a:t>
                </a:r>
                <a:r>
                  <a:rPr lang="en" altLang="zh-CN" dirty="0"/>
                  <a:t>.</a:t>
                </a:r>
                <a:br>
                  <a:rPr lang="en" altLang="zh-CN" dirty="0"/>
                </a:br>
                <a:endParaRPr lang="en" altLang="zh-CN" dirty="0"/>
              </a:p>
              <a:p>
                <a:r>
                  <a:rPr lang="en" altLang="zh-CN" dirty="0"/>
                  <a:t>Measurements of </a:t>
                </a:r>
                <a:r>
                  <a:rPr lang="en" altLang="zh-CN" b="1" dirty="0"/>
                  <a:t>CP violation (CPV)</a:t>
                </a:r>
                <a:r>
                  <a:rPr lang="en" altLang="zh-CN" dirty="0"/>
                  <a:t> may shed light on </a:t>
                </a:r>
                <a:r>
                  <a:rPr lang="en" altLang="zh-CN" b="1" dirty="0"/>
                  <a:t>physics beyond the Standard Model</a:t>
                </a:r>
                <a:r>
                  <a:rPr lang="en" altLang="zh-CN" dirty="0"/>
                  <a:t>, and </a:t>
                </a:r>
                <a:r>
                  <a:rPr lang="en" altLang="zh-CN" b="1" dirty="0"/>
                  <a:t>Dalitz plot analyses</a:t>
                </a:r>
                <a:r>
                  <a:rPr lang="en" altLang="zh-CN" dirty="0"/>
                  <a:t> can be used to extract </a:t>
                </a:r>
                <a:r>
                  <a:rPr lang="en" altLang="zh-CN" b="1" dirty="0"/>
                  <a:t>CP-violating parameters</a:t>
                </a:r>
                <a:r>
                  <a:rPr lang="en" altLang="zh-CN" dirty="0"/>
                  <a:t>.</a:t>
                </a:r>
              </a:p>
              <a:p>
                <a:endParaRPr lang="en" altLang="zh-CN" dirty="0"/>
              </a:p>
              <a:p>
                <a:r>
                  <a:rPr lang="en" altLang="zh-CN" dirty="0"/>
                  <a:t>Similar to previous studies, the </a:t>
                </a:r>
                <a:r>
                  <a:rPr lang="en" altLang="zh-CN" b="1" dirty="0"/>
                  <a:t>proton–antiproton (𝑝𝑝̅) enhancement near threshold</a:t>
                </a:r>
                <a:r>
                  <a:rPr lang="en" altLang="zh-CN" dirty="0"/>
                  <a:t> provides an opportunity to investigate how </a:t>
                </a:r>
                <a:r>
                  <a:rPr lang="en" altLang="zh-CN" b="1" dirty="0"/>
                  <a:t>nontrivial intermediate states</a:t>
                </a:r>
                <a:r>
                  <a:rPr lang="en" altLang="zh-CN" dirty="0"/>
                  <a:t> affect the decay dynamics.</a:t>
                </a:r>
              </a:p>
              <a:p>
                <a:endParaRPr lang="en" altLang="zh-CN" dirty="0"/>
              </a:p>
              <a:p>
                <a:r>
                  <a:rPr lang="en" altLang="zh-CN" dirty="0"/>
                  <a:t>This analysis can also help to understand the </a:t>
                </a:r>
                <a:r>
                  <a:rPr lang="en" altLang="zh-CN" b="1" dirty="0"/>
                  <a:t>unusual hierarchy of decay rates</a:t>
                </a:r>
                <a:r>
                  <a:rPr lang="en" altLang="zh-CN" dirty="0"/>
                  <a:t> observed experimentally.</a:t>
                </a:r>
                <a:br>
                  <a:rPr lang="en" altLang="zh-CN" dirty="0"/>
                </a:br>
                <a:r>
                  <a:rPr lang="en" altLang="zh-CN" dirty="0"/>
                  <a:t>For example, the </a:t>
                </a:r>
                <a:r>
                  <a:rPr lang="en" altLang="zh-CN" b="1" dirty="0"/>
                  <a:t>𝐵⁰ → 𝐾⁰ 𝑝𝑝̅</a:t>
                </a:r>
                <a:r>
                  <a:rPr lang="en" altLang="zh-CN" dirty="0"/>
                  <a:t> decay rate is significantly lower than that of </a:t>
                </a:r>
                <a:r>
                  <a:rPr lang="en" altLang="zh-CN" b="1" dirty="0"/>
                  <a:t>𝐵⁺ → 𝐾⁺ 𝑝𝑝̅</a:t>
                </a:r>
                <a:r>
                  <a:rPr lang="en" altLang="zh-CN" dirty="0"/>
                  <a:t>,</a:t>
                </a:r>
                <a:br>
                  <a:rPr lang="en" altLang="zh-CN" dirty="0"/>
                </a:br>
                <a:r>
                  <a:rPr lang="en" altLang="zh-CN" dirty="0"/>
                  <a:t>while other decay modes such as </a:t>
                </a:r>
                <a:r>
                  <a:rPr lang="en" altLang="zh-CN" b="1" dirty="0"/>
                  <a:t>𝐵⁰,+ → </a:t>
                </a:r>
                <a:r>
                  <a:rPr lang="el-GR" altLang="zh-CN" b="1" dirty="0"/>
                  <a:t>π⁰𝐾⁰,+</a:t>
                </a:r>
                <a:r>
                  <a:rPr lang="el-GR" altLang="zh-CN" dirty="0"/>
                  <a:t> </a:t>
                </a:r>
                <a:r>
                  <a:rPr lang="en" altLang="zh-CN" dirty="0"/>
                  <a:t>and </a:t>
                </a:r>
                <a:r>
                  <a:rPr lang="en" altLang="zh-CN" b="1" dirty="0"/>
                  <a:t>𝐵⁰,+ → J/</a:t>
                </a:r>
                <a:r>
                  <a:rPr lang="el-GR" altLang="zh-CN" b="1" dirty="0"/>
                  <a:t>ψ𝐾⁰,+</a:t>
                </a:r>
                <a:r>
                  <a:rPr lang="el-GR" altLang="zh-CN" dirty="0"/>
                  <a:t> </a:t>
                </a:r>
                <a:r>
                  <a:rPr lang="en" altLang="zh-CN" dirty="0"/>
                  <a:t>exhibit </a:t>
                </a:r>
                <a:r>
                  <a:rPr lang="en" altLang="zh-CN" b="1" dirty="0"/>
                  <a:t>similar rates</a:t>
                </a:r>
                <a:r>
                  <a:rPr lang="en" altLang="zh-CN" dirty="0"/>
                  <a:t>.</a:t>
                </a:r>
              </a:p>
              <a:p>
                <a:endParaRPr kumimoji="1" lang="en-US" altLang="zh-CN" dirty="0"/>
              </a:p>
              <a:p>
                <a:endParaRPr kumimoji="1" lang="en-US" altLang="zh-CN" dirty="0"/>
              </a:p>
              <a:p>
                <a:endParaRPr kumimoji="1" lang="en-US" altLang="zh-CN" dirty="0"/>
              </a:p>
              <a:p>
                <a:endParaRPr kumimoji="1" lang="en-US" altLang="zh-CN" dirty="0"/>
              </a:p>
              <a:p>
                <a:r>
                  <a:rPr kumimoji="1" lang="en-US" altLang="zh-CN" dirty="0"/>
                  <a:t>The charmless B meson decays include the tree-level process and electroweak penguin diagrams. </a:t>
                </a:r>
              </a:p>
              <a:p>
                <a:r>
                  <a:rPr kumimoji="1" lang="en-US" altLang="zh-CN" dirty="0"/>
                  <a:t>This is a good probe into the decay dynamics.</a:t>
                </a:r>
              </a:p>
              <a:p>
                <a:endParaRPr kumimoji="1" lang="en-US" altLang="zh-CN" dirty="0"/>
              </a:p>
              <a:p>
                <a:r>
                  <a:rPr kumimoji="1" lang="en-US" altLang="zh-CN" dirty="0"/>
                  <a:t>The BF measurements can be used to test </a:t>
                </a:r>
                <a:r>
                  <a:rPr lang="en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theoretical models.</a:t>
                </a:r>
              </a:p>
              <a:p>
                <a:r>
                  <a:rPr kumimoji="1" lang="en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relative BF between two decays can test flavor symmetries.</a:t>
                </a:r>
              </a:p>
              <a:p>
                <a:r>
                  <a:rPr kumimoji="1" lang="en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CPV measurement</a:t>
                </a:r>
                <a:r>
                  <a:rPr kumimoji="1" lang="zh-CN" alt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kumimoji="1"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may shed light on beyond SM physics and the </a:t>
                </a:r>
                <a:r>
                  <a:rPr lang="en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Dalitz analyses can measure CP-violating parameters.</a:t>
                </a:r>
              </a:p>
              <a:p>
                <a:endParaRPr kumimoji="1" lang="en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Similar to the previous work, </a:t>
                </a:r>
                <a:r>
                  <a:rPr lang="en" altLang="zh-CN" sz="1200" i="0" dirty="0">
                    <a:latin typeface="Cambria Math" panose="02040503050406030204" pitchFamily="18" charset="0"/>
                  </a:rPr>
                  <a:t>𝑝𝑝</a:t>
                </a:r>
                <a:r>
                  <a:rPr lang="en-US" altLang="zh-CN" sz="1200" b="0" i="0" dirty="0">
                    <a:latin typeface="Cambria Math" panose="02040503050406030204" pitchFamily="18" charset="0"/>
                  </a:rPr>
                  <a:t> ̅</a:t>
                </a:r>
                <a:r>
                  <a:rPr lang="en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enhancement near threshold</a:t>
                </a:r>
                <a:r>
                  <a:rPr lang="en" altLang="zh-CN" sz="1200" baseline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can study how </a:t>
                </a:r>
                <a:r>
                  <a:rPr lang="en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nontrivial intermediate states influence the decay dynamics</a:t>
                </a:r>
                <a:r>
                  <a:rPr kumimoji="1"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It is can study the abnormal observed</a:t>
                </a:r>
                <a:r>
                  <a:rPr lang="zh-CN" alt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decay rate hierarchy.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" altLang="zh-CN" sz="2000" i="0" dirty="0">
                    <a:latin typeface="Cambria Math" panose="02040503050406030204" pitchFamily="18" charset="0"/>
                    <a:cs typeface="Times New Roman" panose="02020603050405020304" pitchFamily="18" charset="0"/>
                  </a:rPr>
                  <a:t>𝐵</a:t>
                </a:r>
                <a:r>
                  <a:rPr lang="en-US" altLang="zh-CN" sz="2000" b="0" i="0" dirty="0">
                    <a:latin typeface="Cambria Math" panose="02040503050406030204" pitchFamily="18" charset="0"/>
                    <a:cs typeface="Times New Roman" panose="02020603050405020304" pitchFamily="18" charset="0"/>
                  </a:rPr>
                  <a:t>^</a:t>
                </a:r>
                <a:r>
                  <a:rPr lang="en" altLang="zh-CN" sz="2000" i="0" dirty="0">
                    <a:latin typeface="Cambria Math" panose="02040503050406030204" pitchFamily="18" charset="0"/>
                    <a:cs typeface="Times New Roman" panose="02020603050405020304" pitchFamily="18" charset="0"/>
                  </a:rPr>
                  <a:t>0→𝐾</a:t>
                </a:r>
                <a:r>
                  <a:rPr lang="en-US" altLang="zh-CN" sz="2000" b="0" i="0" dirty="0">
                    <a:latin typeface="Cambria Math" panose="02040503050406030204" pitchFamily="18" charset="0"/>
                    <a:cs typeface="Times New Roman" panose="02020603050405020304" pitchFamily="18" charset="0"/>
                  </a:rPr>
                  <a:t>^</a:t>
                </a:r>
                <a:r>
                  <a:rPr lang="en" altLang="zh-CN" sz="2000" i="0" dirty="0">
                    <a:latin typeface="Cambria Math" panose="02040503050406030204" pitchFamily="18" charset="0"/>
                    <a:cs typeface="Times New Roman" panose="02020603050405020304" pitchFamily="18" charset="0"/>
                  </a:rPr>
                  <a:t>0 𝑝𝑝</a:t>
                </a:r>
                <a:r>
                  <a:rPr lang="en-US" altLang="zh-CN" sz="2000" b="0" i="0" dirty="0">
                    <a:latin typeface="Cambria Math" panose="02040503050406030204" pitchFamily="18" charset="0"/>
                    <a:cs typeface="Times New Roman" panose="02020603050405020304" pitchFamily="18" charset="0"/>
                  </a:rPr>
                  <a:t> ̅</a:t>
                </a:r>
                <a:r>
                  <a:rPr lang="en" altLang="zh-CN" sz="2000" b="0" i="0" dirty="0">
                    <a:latin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" altLang="zh-CN" sz="2000" i="0" dirty="0">
                    <a:latin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rate significantly lower than that of the </a:t>
                </a:r>
                <a:r>
                  <a:rPr lang="en" altLang="zh-CN" sz="2000" i="0" dirty="0">
                    <a:latin typeface="Cambria Math" panose="02040503050406030204" pitchFamily="18" charset="0"/>
                    <a:cs typeface="Times New Roman" panose="02020603050405020304" pitchFamily="18" charset="0"/>
                  </a:rPr>
                  <a:t>𝐵</a:t>
                </a:r>
                <a:r>
                  <a:rPr lang="en-US" altLang="zh-CN" sz="2000" b="0" i="0" dirty="0">
                    <a:latin typeface="Cambria Math" panose="02040503050406030204" pitchFamily="18" charset="0"/>
                    <a:cs typeface="Times New Roman" panose="02020603050405020304" pitchFamily="18" charset="0"/>
                  </a:rPr>
                  <a:t>^</a:t>
                </a:r>
                <a:r>
                  <a:rPr lang="en" altLang="zh-CN" sz="2000" i="0" dirty="0">
                    <a:latin typeface="Cambria Math" panose="02040503050406030204" pitchFamily="18" charset="0"/>
                    <a:cs typeface="Times New Roman" panose="02020603050405020304" pitchFamily="18" charset="0"/>
                  </a:rPr>
                  <a:t>+→</a:t>
                </a:r>
                <a:r>
                  <a:rPr lang="en" altLang="zh-CN" sz="2000" i="0" dirty="0" err="1">
                    <a:latin typeface="Cambria Math" panose="02040503050406030204" pitchFamily="18" charset="0"/>
                    <a:cs typeface="Times New Roman" panose="02020603050405020304" pitchFamily="18" charset="0"/>
                  </a:rPr>
                  <a:t>𝐾</a:t>
                </a:r>
                <a:r>
                  <a:rPr lang="en-US" altLang="zh-CN" sz="2000" b="0" i="0" dirty="0">
                    <a:latin typeface="Cambria Math" panose="02040503050406030204" pitchFamily="18" charset="0"/>
                    <a:cs typeface="Times New Roman" panose="02020603050405020304" pitchFamily="18" charset="0"/>
                  </a:rPr>
                  <a:t>^</a:t>
                </a:r>
                <a:r>
                  <a:rPr lang="en" altLang="zh-CN" sz="2000" i="0" dirty="0" err="1">
                    <a:latin typeface="Cambria Math" panose="02040503050406030204" pitchFamily="18" charset="0"/>
                    <a:cs typeface="Times New Roman" panose="02020603050405020304" pitchFamily="18" charset="0"/>
                  </a:rPr>
                  <a:t>+ 𝑝𝑝</a:t>
                </a:r>
                <a:r>
                  <a:rPr lang="en-US" altLang="zh-CN" sz="2000" b="0" i="0" dirty="0">
                    <a:latin typeface="Cambria Math" panose="02040503050406030204" pitchFamily="18" charset="0"/>
                    <a:cs typeface="Times New Roman" panose="02020603050405020304" pitchFamily="18" charset="0"/>
                  </a:rPr>
                  <a:t> ̅</a:t>
                </a:r>
                <a:r>
                  <a:rPr lang="e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mode, 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similar rate in other decay modes: </a:t>
                </a:r>
                <a:r>
                  <a:rPr lang="en" altLang="zh-CN" sz="2000" i="0" dirty="0">
                    <a:latin typeface="Cambria Math" panose="02040503050406030204" pitchFamily="18" charset="0"/>
                  </a:rPr>
                  <a:t>𝐵</a:t>
                </a:r>
                <a:r>
                  <a:rPr lang="en-US" altLang="zh-CN" sz="2000" b="0" i="0" dirty="0">
                    <a:latin typeface="Cambria Math" panose="02040503050406030204" pitchFamily="18" charset="0"/>
                  </a:rPr>
                  <a:t>^(</a:t>
                </a:r>
                <a:r>
                  <a:rPr lang="en" altLang="zh-CN" sz="2000" i="0" dirty="0">
                    <a:latin typeface="Cambria Math" panose="02040503050406030204" pitchFamily="18" charset="0"/>
                  </a:rPr>
                  <a:t>0</a:t>
                </a:r>
                <a:r>
                  <a:rPr lang="en-US" altLang="zh-CN" sz="2000" b="0" i="0" dirty="0">
                    <a:latin typeface="Cambria Math" panose="02040503050406030204" pitchFamily="18" charset="0"/>
                  </a:rPr>
                  <a:t>,+)</a:t>
                </a:r>
                <a:r>
                  <a:rPr lang="en" altLang="zh-CN" sz="2000" i="0" dirty="0">
                    <a:latin typeface="Cambria Math" panose="02040503050406030204" pitchFamily="18" charset="0"/>
                  </a:rPr>
                  <a:t>→ </a:t>
                </a:r>
                <a:r>
                  <a:rPr lang="el-GR" altLang="zh-CN" sz="2000" i="0" dirty="0">
                    <a:latin typeface="Cambria Math" panose="02040503050406030204" pitchFamily="18" charset="0"/>
                  </a:rPr>
                  <a:t>𝜋</a:t>
                </a:r>
                <a:r>
                  <a:rPr lang="en-US" altLang="zh-CN" sz="2000" b="0" i="0" dirty="0">
                    <a:latin typeface="Cambria Math" panose="02040503050406030204" pitchFamily="18" charset="0"/>
                  </a:rPr>
                  <a:t>^</a:t>
                </a:r>
                <a:r>
                  <a:rPr lang="el-GR" altLang="zh-CN" sz="2000" i="0" dirty="0">
                    <a:latin typeface="Cambria Math" panose="02040503050406030204" pitchFamily="18" charset="0"/>
                  </a:rPr>
                  <a:t>0</a:t>
                </a:r>
                <a:r>
                  <a:rPr lang="en-US" altLang="zh-CN" sz="2000" b="0" i="0" dirty="0">
                    <a:latin typeface="Cambria Math" panose="02040503050406030204" pitchFamily="18" charset="0"/>
                  </a:rPr>
                  <a:t> </a:t>
                </a:r>
                <a:r>
                  <a:rPr lang="en" altLang="zh-CN" sz="2000" i="0" dirty="0">
                    <a:latin typeface="Cambria Math" panose="02040503050406030204" pitchFamily="18" charset="0"/>
                  </a:rPr>
                  <a:t>𝐾</a:t>
                </a:r>
                <a:r>
                  <a:rPr lang="en-US" altLang="zh-CN" sz="2000" b="0" i="0" dirty="0">
                    <a:latin typeface="Cambria Math" panose="02040503050406030204" pitchFamily="18" charset="0"/>
                  </a:rPr>
                  <a:t>^(</a:t>
                </a:r>
                <a:r>
                  <a:rPr lang="en" altLang="zh-CN" sz="2000" i="0" dirty="0">
                    <a:latin typeface="Cambria Math" panose="02040503050406030204" pitchFamily="18" charset="0"/>
                  </a:rPr>
                  <a:t>0</a:t>
                </a:r>
                <a:r>
                  <a:rPr lang="en-US" altLang="zh-CN" sz="2000" b="0" i="0" dirty="0">
                    <a:latin typeface="Cambria Math" panose="02040503050406030204" pitchFamily="18" charset="0"/>
                  </a:rPr>
                  <a:t>,+)</a:t>
                </a:r>
                <a:r>
                  <a:rPr lang="en" altLang="zh-CN" sz="2000" b="0" i="0" dirty="0">
                    <a:latin typeface="Cambria Math" panose="02040503050406030204" pitchFamily="18" charset="0"/>
                  </a:rPr>
                  <a:t> </a:t>
                </a:r>
                <a:r>
                  <a:rPr lang="en" altLang="zh-CN" sz="2000" i="0" dirty="0">
                    <a:latin typeface="Cambria Math" panose="02040503050406030204" pitchFamily="18" charset="0"/>
                  </a:rPr>
                  <a:t> </a:t>
                </a:r>
                <a:r>
                  <a:rPr lang="e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and </a:t>
                </a:r>
                <a:r>
                  <a:rPr lang="en" altLang="zh-CN" sz="2000" i="0" dirty="0">
                    <a:latin typeface="Cambria Math" panose="02040503050406030204" pitchFamily="18" charset="0"/>
                  </a:rPr>
                  <a:t>𝐵</a:t>
                </a:r>
                <a:r>
                  <a:rPr lang="en-US" altLang="zh-CN" sz="2000" b="0" i="0" dirty="0">
                    <a:latin typeface="Cambria Math" panose="02040503050406030204" pitchFamily="18" charset="0"/>
                  </a:rPr>
                  <a:t>^(</a:t>
                </a:r>
                <a:r>
                  <a:rPr lang="en" altLang="zh-CN" sz="2000" i="0" dirty="0">
                    <a:latin typeface="Cambria Math" panose="02040503050406030204" pitchFamily="18" charset="0"/>
                  </a:rPr>
                  <a:t>0</a:t>
                </a:r>
                <a:r>
                  <a:rPr lang="en-US" altLang="zh-CN" sz="2000" b="0" i="0" dirty="0">
                    <a:latin typeface="Cambria Math" panose="02040503050406030204" pitchFamily="18" charset="0"/>
                  </a:rPr>
                  <a:t>,+)</a:t>
                </a:r>
                <a:r>
                  <a:rPr lang="en" altLang="zh-CN" sz="2000" i="0" dirty="0">
                    <a:latin typeface="Cambria Math" panose="02040503050406030204" pitchFamily="18" charset="0"/>
                  </a:rPr>
                  <a:t>→𝐽/</a:t>
                </a:r>
                <a:r>
                  <a:rPr lang="el-GR" altLang="zh-CN" sz="2000" i="0" dirty="0">
                    <a:latin typeface="Cambria Math" panose="02040503050406030204" pitchFamily="18" charset="0"/>
                  </a:rPr>
                  <a:t>𝜓</a:t>
                </a:r>
                <a:r>
                  <a:rPr lang="en" altLang="zh-CN" sz="2000" i="0" dirty="0">
                    <a:latin typeface="Cambria Math" panose="02040503050406030204" pitchFamily="18" charset="0"/>
                  </a:rPr>
                  <a:t>𝐾</a:t>
                </a:r>
                <a:r>
                  <a:rPr lang="en-US" altLang="zh-CN" sz="2000" b="0" i="0" dirty="0">
                    <a:latin typeface="Cambria Math" panose="02040503050406030204" pitchFamily="18" charset="0"/>
                  </a:rPr>
                  <a:t>^(</a:t>
                </a:r>
                <a:r>
                  <a:rPr lang="en" altLang="zh-CN" sz="2000" i="0" dirty="0">
                    <a:latin typeface="Cambria Math" panose="02040503050406030204" pitchFamily="18" charset="0"/>
                  </a:rPr>
                  <a:t>0</a:t>
                </a:r>
                <a:r>
                  <a:rPr lang="en-US" altLang="zh-CN" sz="2000" b="0" i="0" dirty="0">
                    <a:latin typeface="Cambria Math" panose="02040503050406030204" pitchFamily="18" charset="0"/>
                  </a:rPr>
                  <a:t>,+)</a:t>
                </a:r>
                <a:endParaRPr lang="en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Fallback>
      </mc:AlternateContent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FC11EE1-1F78-1825-5D58-FD682E561DC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1DB9B7-FBB8-4447-B239-6946993D6FE1}" type="slidenum">
              <a:rPr kumimoji="1" lang="zh-CN" altLang="en-US" smtClean="0"/>
              <a:t>22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8646219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BDB8B6-8FDC-A297-AC0D-11E159E78E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80B8B799-3FFF-95B1-5C3E-03D531FAFE5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备注占位符 2">
                <a:extLst>
                  <a:ext uri="{FF2B5EF4-FFF2-40B4-BE49-F238E27FC236}">
                    <a16:creationId xmlns:a16="http://schemas.microsoft.com/office/drawing/2014/main" id="{A0E7DA3F-BFC5-2623-6854-547D1C9E2F3F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endParaRPr kumimoji="1" lang="en-US" altLang="zh-CN" dirty="0"/>
              </a:p>
            </p:txBody>
          </p:sp>
        </mc:Choice>
        <mc:Fallback xmlns="">
          <p:sp>
            <p:nvSpPr>
              <p:cNvPr id="3" name="备注占位符 2">
                <a:extLst>
                  <a:ext uri="{FF2B5EF4-FFF2-40B4-BE49-F238E27FC236}">
                    <a16:creationId xmlns:a16="http://schemas.microsoft.com/office/drawing/2014/main" id="{A0E7DA3F-BFC5-2623-6854-547D1C9E2F3F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" altLang="zh-CN" dirty="0"/>
                  <a:t>In this analysis, two separately optimized procedures are used to extract the </a:t>
                </a:r>
                <a:r>
                  <a:rPr lang="en" altLang="zh-CN" b="1" dirty="0"/>
                  <a:t>𝐵⁰ → 𝐾ₛ⁰ 𝑝𝑝̅</a:t>
                </a:r>
                <a:r>
                  <a:rPr lang="en" altLang="zh-CN" dirty="0"/>
                  <a:t> and </a:t>
                </a:r>
                <a:r>
                  <a:rPr lang="en" altLang="zh-CN" b="1" dirty="0"/>
                  <a:t>𝐵ₛ⁰ → 𝐾ₛ⁰ 𝑝𝑝̅</a:t>
                </a:r>
                <a:r>
                  <a:rPr lang="en" altLang="zh-CN" dirty="0"/>
                  <a:t> decay modes.</a:t>
                </a:r>
                <a:br>
                  <a:rPr lang="en" altLang="zh-CN" dirty="0"/>
                </a:br>
                <a:r>
                  <a:rPr lang="en" altLang="zh-CN" dirty="0"/>
                  <a:t>The </a:t>
                </a:r>
                <a:r>
                  <a:rPr lang="en" altLang="zh-CN" b="1" dirty="0"/>
                  <a:t>left plot</a:t>
                </a:r>
                <a:r>
                  <a:rPr lang="en" altLang="zh-CN" dirty="0"/>
                  <a:t> shows the optimization for the </a:t>
                </a:r>
                <a:r>
                  <a:rPr lang="en" altLang="zh-CN" b="1" dirty="0"/>
                  <a:t>𝐵⁰</a:t>
                </a:r>
                <a:r>
                  <a:rPr lang="en" altLang="zh-CN" dirty="0"/>
                  <a:t> mode, while the </a:t>
                </a:r>
                <a:r>
                  <a:rPr lang="en" altLang="zh-CN" b="1" dirty="0"/>
                  <a:t>right plot</a:t>
                </a:r>
                <a:r>
                  <a:rPr lang="en" altLang="zh-CN" dirty="0"/>
                  <a:t> corresponds to the </a:t>
                </a:r>
                <a:r>
                  <a:rPr lang="en" altLang="zh-CN" b="1" dirty="0"/>
                  <a:t>𝐵ₛ⁰</a:t>
                </a:r>
                <a:r>
                  <a:rPr lang="en" altLang="zh-CN" dirty="0"/>
                  <a:t> mode.</a:t>
                </a:r>
              </a:p>
              <a:p>
                <a:r>
                  <a:rPr lang="en" altLang="zh-CN" dirty="0"/>
                  <a:t>This work reports the </a:t>
                </a:r>
                <a:r>
                  <a:rPr lang="en" altLang="zh-CN" b="1" dirty="0"/>
                  <a:t>first observation</a:t>
                </a:r>
                <a:r>
                  <a:rPr lang="en" altLang="zh-CN" dirty="0"/>
                  <a:t> of the </a:t>
                </a:r>
                <a:r>
                  <a:rPr lang="en" altLang="zh-CN" b="1" dirty="0"/>
                  <a:t>𝐵ₛ⁰ → 𝐾ₛ⁰ 𝑝𝑝̅</a:t>
                </a:r>
                <a:r>
                  <a:rPr lang="en" altLang="zh-CN" dirty="0"/>
                  <a:t> decay.</a:t>
                </a:r>
                <a:br>
                  <a:rPr lang="en" altLang="zh-CN" dirty="0"/>
                </a:br>
                <a:r>
                  <a:rPr lang="en" altLang="zh-CN" dirty="0"/>
                  <a:t>The </a:t>
                </a:r>
                <a:r>
                  <a:rPr lang="en" altLang="zh-CN" b="1" dirty="0"/>
                  <a:t>branching fraction</a:t>
                </a:r>
                <a:r>
                  <a:rPr lang="en" altLang="zh-CN" dirty="0"/>
                  <a:t> of the </a:t>
                </a:r>
                <a:r>
                  <a:rPr lang="en" altLang="zh-CN" b="1" dirty="0"/>
                  <a:t>𝐵⁰ → 𝐾ₛ⁰ 𝑝𝑝̅</a:t>
                </a:r>
                <a:r>
                  <a:rPr lang="en" altLang="zh-CN" dirty="0"/>
                  <a:t> decay is measured with the </a:t>
                </a:r>
                <a:r>
                  <a:rPr lang="en" altLang="zh-CN" b="1" dirty="0"/>
                  <a:t>highest precision to date</a:t>
                </a:r>
                <a:r>
                  <a:rPr lang="en" altLang="zh-CN" dirty="0"/>
                  <a:t>.</a:t>
                </a:r>
              </a:p>
              <a:p>
                <a:r>
                  <a:rPr lang="en" altLang="zh-CN" dirty="0"/>
                  <a:t>In the future, a </a:t>
                </a:r>
                <a:r>
                  <a:rPr lang="en" altLang="zh-CN" b="1" dirty="0"/>
                  <a:t>time-dependent Dalitz plot analysis</a:t>
                </a:r>
                <a:r>
                  <a:rPr lang="en" altLang="zh-CN" dirty="0"/>
                  <a:t> will be particularly interesting for extracting </a:t>
                </a:r>
                <a:r>
                  <a:rPr lang="en" altLang="zh-CN" b="1" dirty="0"/>
                  <a:t>CP-violating parameters</a:t>
                </a:r>
                <a:r>
                  <a:rPr lang="en" altLang="zh-CN" dirty="0"/>
                  <a:t>.</a:t>
                </a:r>
              </a:p>
              <a:p>
                <a:endParaRPr kumimoji="1" lang="en-US" altLang="zh-CN" dirty="0"/>
              </a:p>
              <a:p>
                <a:endParaRPr kumimoji="1" lang="en-US" altLang="zh-CN" dirty="0"/>
              </a:p>
              <a:p>
                <a:endParaRPr kumimoji="1" lang="en-US" altLang="zh-CN" dirty="0"/>
              </a:p>
              <a:p>
                <a:endParaRPr kumimoji="1" lang="en-US" altLang="zh-CN" dirty="0"/>
              </a:p>
              <a:p>
                <a:r>
                  <a:rPr kumimoji="1" lang="en-US" altLang="zh-CN" dirty="0"/>
                  <a:t>In this analysis, two different </a:t>
                </a:r>
                <a:r>
                  <a:rPr kumimoji="1"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optimized procedures to extract </a:t>
                </a:r>
                <a:r>
                  <a:rPr lang="en-US" altLang="zh-CN" sz="1200" b="0" i="0">
                    <a:latin typeface="Cambria Math" panose="02040503050406030204" pitchFamily="18" charset="0"/>
                  </a:rPr>
                  <a:t>𝐵^0</a:t>
                </a:r>
                <a:r>
                  <a:rPr lang="en-US" altLang="zh-CN" sz="1200" i="0">
                    <a:latin typeface="Cambria Math" panose="02040503050406030204" pitchFamily="18" charset="0"/>
                  </a:rPr>
                  <a:t>→𝐾_𝑆^0 𝑝𝑝 ̅</a:t>
                </a:r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and </a:t>
                </a:r>
                <a:r>
                  <a:rPr lang="en-US" altLang="zh-CN" sz="1200" i="0">
                    <a:latin typeface="Cambria Math" panose="02040503050406030204" pitchFamily="18" charset="0"/>
                  </a:rPr>
                  <a:t>𝐵_𝑠^0→𝐾_𝑆^0 𝑝𝑝 ̅</a:t>
                </a:r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decays.</a:t>
                </a:r>
              </a:p>
              <a:p>
                <a:r>
                  <a:rPr kumimoji="1"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left plot corresponds to the optimization of B0 modes and right is for the Bs modes.</a:t>
                </a:r>
              </a:p>
              <a:p>
                <a:r>
                  <a:rPr kumimoji="1"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first observation of Bs-&gt;K pp mode is reported.</a:t>
                </a:r>
              </a:p>
              <a:p>
                <a:r>
                  <a:rPr kumimoji="1"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And the measured BF of B-&gt;Ks pp decay is most precise to date.</a:t>
                </a:r>
              </a:p>
              <a:p>
                <a:r>
                  <a:rPr kumimoji="1"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In. the future, the time-dependent Dalitz analysis extracting CP-violating parameters will be interesting.</a:t>
                </a:r>
                <a:endParaRPr kumimoji="1" lang="zh-CN" altLang="en-US" dirty="0"/>
              </a:p>
            </p:txBody>
          </p:sp>
        </mc:Fallback>
      </mc:AlternateContent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4C3DAF6-4DC0-1F13-129C-297D4E64BEA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1DB9B7-FBB8-4447-B239-6946993D6FE1}" type="slidenum">
              <a:rPr kumimoji="1" lang="zh-CN" altLang="en-US" smtClean="0"/>
              <a:t>23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57319359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7939F8-BD14-E6B4-26EF-D406654E76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697C59CE-0ABD-EC48-D88F-6F99A427FFA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E082D130-B3C6-79F7-553E-496FFBEA92E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EF80D68-5114-0417-8493-1F9C5870BEC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1DB9B7-FBB8-4447-B239-6946993D6FE1}" type="slidenum">
              <a:rPr kumimoji="1" lang="zh-CN" altLang="en-US" smtClean="0"/>
              <a:t>24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3752076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1DB9B7-FBB8-4447-B239-6946993D6FE1}" type="slidenum">
              <a:rPr kumimoji="1" lang="zh-CN" altLang="en-US" smtClean="0"/>
              <a:t>25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0267909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B47441-14D7-7B80-6F2C-BE8E68F6B5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AEF43C0F-E4F3-F714-78A1-9CB9B9499CE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备注占位符 2">
                <a:extLst>
                  <a:ext uri="{FF2B5EF4-FFF2-40B4-BE49-F238E27FC236}">
                    <a16:creationId xmlns:a16="http://schemas.microsoft.com/office/drawing/2014/main" id="{87ADB0A7-7354-72AA-A159-44AC60A40F9D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endParaRPr kumimoji="1" lang="zh-CN" altLang="en-US" dirty="0"/>
              </a:p>
            </p:txBody>
          </p:sp>
        </mc:Choice>
        <mc:Fallback xmlns="">
          <p:sp>
            <p:nvSpPr>
              <p:cNvPr id="3" name="备注占位符 2">
                <a:extLst>
                  <a:ext uri="{FF2B5EF4-FFF2-40B4-BE49-F238E27FC236}">
                    <a16:creationId xmlns:a16="http://schemas.microsoft.com/office/drawing/2014/main" id="{1EEE7459-DF49-C1D9-13E5-779D24DFA04E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" altLang="zh-CN" dirty="0"/>
                  <a:t>To set the stage, this slide provides an overview of the quark model and Quantum Chromodynamics,  which is the fundamental theory describing the strong interaction.</a:t>
                </a:r>
              </a:p>
              <a:p>
                <a:r>
                  <a:rPr lang="en" altLang="zh-CN" dirty="0"/>
                  <a:t>Conventional hadrons are composed of either </a:t>
                </a:r>
                <a:r>
                  <a:rPr lang="en" altLang="zh-CN" sz="1200" i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𝑞</a:t>
                </a:r>
                <a:r>
                  <a:rPr lang="ar-AE" altLang="zh-CN" sz="1200" i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 𝑞┴ˉ</a:t>
                </a:r>
                <a:r>
                  <a:rPr lang="en" altLang="zh-CN" dirty="0"/>
                  <a:t> mesons or </a:t>
                </a:r>
                <a:r>
                  <a:rPr lang="en" altLang="zh-CN" sz="1200" i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𝑞𝑞𝑞</a:t>
                </a:r>
                <a:r>
                  <a:rPr lang="en" altLang="zh-CN" dirty="0"/>
                  <a:t> baryons.</a:t>
                </a:r>
                <a:endParaRPr kumimoji="1" lang="en-US" altLang="zh-CN" dirty="0"/>
              </a:p>
              <a:p>
                <a:r>
                  <a:rPr lang="en" altLang="zh-CN" dirty="0"/>
                  <a:t>In addition, LHCb has observed a large number of </a:t>
                </a:r>
                <a:r>
                  <a:rPr lang="en" altLang="zh-CN" b="1" dirty="0"/>
                  <a:t>exotic states</a:t>
                </a:r>
                <a:r>
                  <a:rPr lang="en" altLang="zh-CN" dirty="0"/>
                  <a:t> such as tetraquarks and pentaquarks.</a:t>
                </a:r>
                <a:endParaRPr kumimoji="1" lang="en-US" altLang="zh-CN" dirty="0"/>
              </a:p>
              <a:p>
                <a:endParaRPr kumimoji="1" lang="en-US" altLang="zh-CN" dirty="0"/>
              </a:p>
              <a:p>
                <a:r>
                  <a:rPr lang="en" altLang="zh-CN" dirty="0"/>
                  <a:t>Hadron spectroscopy aims to understand both </a:t>
                </a:r>
                <a:r>
                  <a:rPr lang="en" altLang="zh-CN" b="1" dirty="0"/>
                  <a:t>structure</a:t>
                </a:r>
                <a:r>
                  <a:rPr lang="en" altLang="zh-CN" dirty="0"/>
                  <a:t> — how quarks and gluons combine to form bound states — </a:t>
                </a:r>
              </a:p>
              <a:p>
                <a:r>
                  <a:rPr lang="en" altLang="zh-CN" dirty="0"/>
                  <a:t>and </a:t>
                </a:r>
                <a:r>
                  <a:rPr lang="en" altLang="zh-CN" b="1" dirty="0"/>
                  <a:t>dynamics</a:t>
                </a:r>
                <a:r>
                  <a:rPr lang="en" altLang="zh-CN" dirty="0"/>
                  <a:t> — how the strong force, governed by QCD at low energies, determines their properties.</a:t>
                </a:r>
              </a:p>
              <a:p>
                <a:r>
                  <a:rPr lang="en" altLang="zh-CN" dirty="0"/>
                  <a:t>Experimental measurements of mass, width, and quantum numbers provide essential input to theoretical tools such as </a:t>
                </a:r>
                <a:r>
                  <a:rPr lang="en" altLang="zh-CN" b="1" dirty="0"/>
                  <a:t>lattice QCD</a:t>
                </a:r>
                <a:r>
                  <a:rPr lang="en" altLang="zh-CN" dirty="0"/>
                  <a:t>, the </a:t>
                </a:r>
                <a:r>
                  <a:rPr lang="en" altLang="zh-CN" b="1" dirty="0"/>
                  <a:t>quark model</a:t>
                </a:r>
                <a:r>
                  <a:rPr lang="en" altLang="zh-CN" dirty="0"/>
                  <a:t>, and </a:t>
                </a:r>
                <a:r>
                  <a:rPr lang="en" altLang="zh-CN" b="1" dirty="0"/>
                  <a:t>QCD sum rules</a:t>
                </a:r>
                <a:r>
                  <a:rPr lang="en" altLang="zh-CN" dirty="0"/>
                  <a:t>.</a:t>
                </a:r>
              </a:p>
              <a:p>
                <a:r>
                  <a:rPr kumimoji="1" lang="en" altLang="zh-CN" dirty="0"/>
                  <a:t>And these theories help us understand the potential dynamics.</a:t>
                </a:r>
              </a:p>
              <a:p>
                <a:endParaRPr kumimoji="1" lang="en" altLang="zh-CN" dirty="0"/>
              </a:p>
              <a:p>
                <a:r>
                  <a:rPr lang="en" altLang="zh-CN" dirty="0"/>
                  <a:t>Of course,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as the plot shows,</a:t>
                </a:r>
                <a:r>
                  <a:rPr lang="en" altLang="zh-CN" dirty="0"/>
                  <a:t> at low energies, perturbative QCD fails as the strong coupling constant </a:t>
                </a:r>
                <a:r>
                  <a:rPr lang="ar-AE" altLang="zh-CN" sz="1200" i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𝛼_𝑠</a:t>
                </a:r>
                <a:r>
                  <a:rPr lang="en" altLang="zh-CN" dirty="0"/>
                  <a:t> becomes larger and larger. Therefore, we need to develop new theoretical approaches to better understand and interpret the experimental results.</a:t>
                </a:r>
                <a:endParaRPr kumimoji="1" lang="en" altLang="zh-CN" dirty="0"/>
              </a:p>
              <a:p>
                <a:endParaRPr kumimoji="1" lang="zh-CN" altLang="en-US" dirty="0"/>
              </a:p>
            </p:txBody>
          </p:sp>
        </mc:Fallback>
      </mc:AlternateContent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8256251-A8C7-7B55-B118-09AE220C41F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1DB9B7-FBB8-4447-B239-6946993D6FE1}" type="slidenum">
              <a:rPr kumimoji="1" lang="zh-CN" altLang="en-US" smtClean="0"/>
              <a:t>3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3779243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7CC51C-EC76-8970-943A-04B33728F7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670F160E-A94F-90FC-CCE0-61C41B32FAA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367CF595-A66C-CFED-C745-53CBF60FDD0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A796E9F-6487-9FE8-39A5-C15B80CB1E4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1DB9B7-FBB8-4447-B239-6946993D6FE1}" type="slidenum">
              <a:rPr kumimoji="1" lang="zh-CN" altLang="en-US" smtClean="0"/>
              <a:t>4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5677590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4747BF-3D45-F564-E0CE-40BFBC35D8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665547B2-04E6-7296-9536-5153391A6E5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备注占位符 2">
                <a:extLst>
                  <a:ext uri="{FF2B5EF4-FFF2-40B4-BE49-F238E27FC236}">
                    <a16:creationId xmlns:a16="http://schemas.microsoft.com/office/drawing/2014/main" id="{B3B54C74-8641-4D17-D88F-8F00CE12616A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endParaRPr kumimoji="1" lang="zh-CN" altLang="en-US" dirty="0"/>
              </a:p>
            </p:txBody>
          </p:sp>
        </mc:Choice>
        <mc:Fallback xmlns="">
          <p:sp>
            <p:nvSpPr>
              <p:cNvPr id="3" name="备注占位符 2">
                <a:extLst>
                  <a:ext uri="{FF2B5EF4-FFF2-40B4-BE49-F238E27FC236}">
                    <a16:creationId xmlns:a16="http://schemas.microsoft.com/office/drawing/2014/main" id="{B3B54C74-8641-4D17-D88F-8F00CE12616A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kumimoji="1" lang="en-US" altLang="zh-CN" dirty="0"/>
                  <a:t>The first one is observation of new </a:t>
                </a:r>
                <a:r>
                  <a:rPr kumimoji="1" lang="en-US" altLang="zh-CN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charmonium(-like) states in</a:t>
                </a:r>
                <a:r>
                  <a:rPr kumimoji="1" lang="zh-CN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200" b="1" i="0">
                    <a:latin typeface="Cambria Math" panose="02040503050406030204" pitchFamily="18" charset="0"/>
                  </a:rPr>
                  <a:t>𝑩^+→𝑫^(∗±) 𝑫^∓  𝑲^+</a:t>
                </a:r>
                <a:r>
                  <a:rPr kumimoji="1" lang="en-US" altLang="zh-CN" dirty="0"/>
                  <a:t>.</a:t>
                </a:r>
                <a:endParaRPr kumimoji="1" lang="zh-CN" altLang="en-US" dirty="0"/>
              </a:p>
            </p:txBody>
          </p:sp>
        </mc:Fallback>
      </mc:AlternateContent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D6866B7-14A0-09CB-1F14-61FB01F0AB6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1DB9B7-FBB8-4447-B239-6946993D6FE1}" type="slidenum">
              <a:rPr kumimoji="1" lang="zh-CN" altLang="en-US" smtClean="0"/>
              <a:t>5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6649272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2CB568-B99B-F1BB-82E1-C97AFE6A3C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97EB6644-643E-99A3-9F22-7246E632164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备注占位符 2">
                <a:extLst>
                  <a:ext uri="{FF2B5EF4-FFF2-40B4-BE49-F238E27FC236}">
                    <a16:creationId xmlns:a16="http://schemas.microsoft.com/office/drawing/2014/main" id="{F2C9CEB4-7BE5-86BD-4BF4-999809BA3103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endParaRPr kumimoji="1" lang="zh-CN" alt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备注占位符 2">
                <a:extLst>
                  <a:ext uri="{FF2B5EF4-FFF2-40B4-BE49-F238E27FC236}">
                    <a16:creationId xmlns:a16="http://schemas.microsoft.com/office/drawing/2014/main" id="{F2C9CEB4-7BE5-86BD-4BF4-999809BA3103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kumimoji="1" lang="en-US" altLang="zh-CN" dirty="0"/>
                  <a:t>In 2020, the LHCb experiment reported the observation of open-charmed </a:t>
                </a:r>
                <a:r>
                  <a:rPr lang="en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resonant structures</a:t>
                </a:r>
                <a:r>
                  <a:rPr lang="zh-CN" alt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200" b="0" i="0">
                    <a:latin typeface="Cambria Math" panose="02040503050406030204" pitchFamily="18" charset="0"/>
                  </a:rPr>
                  <a:t>𝑇_(𝑐 ̅</a:t>
                </a:r>
                <a:r>
                  <a:rPr lang="en-US" altLang="zh-CN" sz="1200" b="0" i="0" dirty="0">
                    <a:latin typeface="Cambria Math" panose="02040503050406030204" pitchFamily="18" charset="0"/>
                  </a:rPr>
                  <a:t>𝑠 ̅0</a:t>
                </a:r>
                <a:r>
                  <a:rPr lang="en-US" altLang="zh-CN" sz="1200" b="0" i="0">
                    <a:latin typeface="Cambria Math" panose="02040503050406030204" pitchFamily="18" charset="0"/>
                  </a:rPr>
                  <a:t>)</a:t>
                </a:r>
                <a:r>
                  <a:rPr lang="en-US" altLang="zh-CN" sz="1200" b="0" i="0" dirty="0">
                    <a:latin typeface="Cambria Math" panose="02040503050406030204" pitchFamily="18" charset="0"/>
                  </a:rPr>
                  <a:t>^</a:t>
                </a:r>
                <a:r>
                  <a:rPr lang="en-US" altLang="zh-CN" sz="1200" b="0" i="0">
                    <a:latin typeface="Cambria Math" panose="02040503050406030204" pitchFamily="18" charset="0"/>
                  </a:rPr>
                  <a:t>∗ (2870)^0</a:t>
                </a:r>
                <a:r>
                  <a:rPr kumimoji="1"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:r>
                  <a:rPr lang="en-US" altLang="zh-CN" sz="1200" i="0">
                    <a:latin typeface="Cambria Math" panose="02040503050406030204" pitchFamily="18" charset="0"/>
                  </a:rPr>
                  <a:t>𝑇_(𝑐 ̅</a:t>
                </a:r>
                <a:r>
                  <a:rPr lang="en-US" altLang="zh-CN" sz="1200" i="0" dirty="0">
                    <a:latin typeface="Cambria Math" panose="02040503050406030204" pitchFamily="18" charset="0"/>
                  </a:rPr>
                  <a:t>𝑠 ̅</a:t>
                </a:r>
                <a:r>
                  <a:rPr lang="en-US" altLang="zh-CN" sz="1200" b="0" i="0" dirty="0">
                    <a:latin typeface="Cambria Math" panose="02040503050406030204" pitchFamily="18" charset="0"/>
                  </a:rPr>
                  <a:t>1</a:t>
                </a:r>
                <a:r>
                  <a:rPr lang="en-US" altLang="zh-CN" sz="1200" b="0" i="0">
                    <a:latin typeface="Cambria Math" panose="02040503050406030204" pitchFamily="18" charset="0"/>
                  </a:rPr>
                  <a:t>)</a:t>
                </a:r>
                <a:r>
                  <a:rPr lang="en-US" altLang="zh-CN" sz="1200" b="0" i="0" dirty="0">
                    <a:latin typeface="Cambria Math" panose="02040503050406030204" pitchFamily="18" charset="0"/>
                  </a:rPr>
                  <a:t>^</a:t>
                </a:r>
                <a:r>
                  <a:rPr lang="en-US" altLang="zh-CN" sz="1200" i="0">
                    <a:latin typeface="Cambria Math" panose="02040503050406030204" pitchFamily="18" charset="0"/>
                  </a:rPr>
                  <a:t>∗</a:t>
                </a:r>
                <a:r>
                  <a:rPr lang="en-US" altLang="zh-CN" sz="1200" b="0" i="0">
                    <a:latin typeface="Cambria Math" panose="02040503050406030204" pitchFamily="18" charset="0"/>
                  </a:rPr>
                  <a:t> </a:t>
                </a:r>
                <a:r>
                  <a:rPr lang="en-US" altLang="zh-CN" sz="1200" i="0">
                    <a:latin typeface="Cambria Math" panose="02040503050406030204" pitchFamily="18" charset="0"/>
                  </a:rPr>
                  <a:t>(2</a:t>
                </a:r>
                <a:r>
                  <a:rPr lang="en-US" altLang="zh-CN" sz="1200" b="0" i="0">
                    <a:latin typeface="Cambria Math" panose="02040503050406030204" pitchFamily="18" charset="0"/>
                  </a:rPr>
                  <a:t>90</a:t>
                </a:r>
                <a:r>
                  <a:rPr lang="en-US" altLang="zh-CN" sz="1200" i="0">
                    <a:latin typeface="Cambria Math" panose="02040503050406030204" pitchFamily="18" charset="0"/>
                  </a:rPr>
                  <a:t>0)</a:t>
                </a:r>
                <a:r>
                  <a:rPr lang="en-US" altLang="zh-CN" sz="1200" b="0" i="0">
                    <a:latin typeface="Cambria Math" panose="02040503050406030204" pitchFamily="18" charset="0"/>
                  </a:rPr>
                  <a:t>^0</a:t>
                </a:r>
                <a:r>
                  <a:rPr kumimoji="1" lang="en-US" altLang="zh-CN" dirty="0"/>
                  <a:t>.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zh-CN" dirty="0"/>
                  <a:t>This marks the first observation of tetraquark state with non-zero heavy </a:t>
                </a:r>
                <a:r>
                  <a:rPr kumimoji="1" lang="en-US" altLang="zh-CN" dirty="0" err="1"/>
                  <a:t>flavour</a:t>
                </a:r>
                <a:r>
                  <a:rPr kumimoji="1" lang="en-US" altLang="zh-CN" dirty="0"/>
                  <a:t> </a:t>
                </a:r>
                <a:r>
                  <a:rPr lang="en" altLang="zh-CN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quantum numbers. 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" altLang="zh-CN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Moreover, the charmonium states can be investigated in </a:t>
                </a:r>
                <a:r>
                  <a:rPr lang="en" altLang="zh-CN" sz="1200" kern="1200" dirty="0" err="1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DDbar</a:t>
                </a:r>
                <a:r>
                  <a:rPr lang="en" altLang="zh-CN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 system. 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" altLang="zh-CN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Similar candidates can be searched in </a:t>
                </a:r>
                <a:r>
                  <a:rPr lang="en-US" altLang="zh-CN" sz="1200" i="0">
                    <a:latin typeface="Cambria Math" panose="02040503050406030204" pitchFamily="18" charset="0"/>
                  </a:rPr>
                  <a:t>𝐵^+→𝐷^(∗±) 𝐷^∓  𝐾^+</a:t>
                </a:r>
                <a:r>
                  <a:rPr lang="en" altLang="zh-CN" dirty="0"/>
                  <a:t> decay based on amplitude analysis.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" altLang="zh-CN" dirty="0"/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" altLang="zh-CN" dirty="0"/>
                  <a:t>In this analysis, the </a:t>
                </a:r>
                <a:r>
                  <a:rPr lang="en" altLang="zh-CN" b="1" dirty="0"/>
                  <a:t>C-parities</a:t>
                </a:r>
                <a:r>
                  <a:rPr lang="en" altLang="zh-CN" dirty="0"/>
                  <a:t> of the charmonium states are determined through a </a:t>
                </a:r>
                <a:r>
                  <a:rPr lang="en" altLang="zh-CN" b="1" dirty="0"/>
                  <a:t>simultaneous fit</a:t>
                </a:r>
                <a:r>
                  <a:rPr lang="en" altLang="zh-CN" dirty="0"/>
                  <a:t> to the two decay channels.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" altLang="zh-CN" dirty="0"/>
                  <a:t>The fit is based on the following principles. 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" altLang="zh-CN" dirty="0"/>
                  <a:t>The fit relies on the following principles.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" altLang="zh-CN" dirty="0"/>
                  <a:t>First, due to </a:t>
                </a:r>
                <a:r>
                  <a:rPr lang="en" altLang="zh-CN" b="1" dirty="0"/>
                  <a:t>C-parity conservation in strong decays</a:t>
                </a:r>
                <a:r>
                  <a:rPr lang="en" altLang="zh-CN" dirty="0"/>
                  <a:t>, a single charmonium(-like) resonance </a:t>
                </a:r>
                <a:r>
                  <a:rPr lang="en" altLang="zh-CN" sz="1200" i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𝑅</a:t>
                </a:r>
                <a:r>
                  <a:rPr lang="en" altLang="zh-CN" dirty="0"/>
                  <a:t> contributes equally to both </a:t>
                </a:r>
                <a:r>
                  <a:rPr lang="en-US" altLang="zh-CN" i="0">
                    <a:latin typeface="Cambria Math" panose="02040503050406030204" pitchFamily="18" charset="0"/>
                  </a:rPr>
                  <a:t>𝐵^+→𝐷^(∗</a:t>
                </a:r>
                <a:r>
                  <a:rPr lang="en-US" altLang="zh-CN" b="0" i="0">
                    <a:latin typeface="Cambria Math" panose="02040503050406030204" pitchFamily="18" charset="0"/>
                  </a:rPr>
                  <a:t>+) </a:t>
                </a:r>
                <a:r>
                  <a:rPr lang="en-US" altLang="zh-CN" i="0">
                    <a:latin typeface="Cambria Math" panose="02040503050406030204" pitchFamily="18" charset="0"/>
                  </a:rPr>
                  <a:t>𝐷^</a:t>
                </a:r>
                <a:r>
                  <a:rPr lang="en-US" altLang="zh-CN" b="0" i="0">
                    <a:latin typeface="Cambria Math" panose="02040503050406030204" pitchFamily="18" charset="0"/>
                  </a:rPr>
                  <a:t>− </a:t>
                </a:r>
                <a:r>
                  <a:rPr lang="en-US" altLang="zh-CN" i="0">
                    <a:latin typeface="Cambria Math" panose="02040503050406030204" pitchFamily="18" charset="0"/>
                  </a:rPr>
                  <a:t> 𝐾^+</a:t>
                </a:r>
                <a:r>
                  <a:rPr lang="e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:r>
                  <a:rPr lang="en-US" altLang="zh-CN" i="0">
                    <a:latin typeface="Cambria Math" panose="02040503050406030204" pitchFamily="18" charset="0"/>
                  </a:rPr>
                  <a:t>𝐵^+→𝐷^(∗</a:t>
                </a:r>
                <a:r>
                  <a:rPr lang="en-US" altLang="zh-CN" b="0" i="0">
                    <a:latin typeface="Cambria Math" panose="02040503050406030204" pitchFamily="18" charset="0"/>
                  </a:rPr>
                  <a:t>−) </a:t>
                </a:r>
                <a:r>
                  <a:rPr lang="en-US" altLang="zh-CN" i="0">
                    <a:latin typeface="Cambria Math" panose="02040503050406030204" pitchFamily="18" charset="0"/>
                  </a:rPr>
                  <a:t>𝐷^</a:t>
                </a:r>
                <a:r>
                  <a:rPr lang="en-US" altLang="zh-CN" b="0" i="0">
                    <a:latin typeface="Cambria Math" panose="02040503050406030204" pitchFamily="18" charset="0"/>
                  </a:rPr>
                  <a:t>+ </a:t>
                </a:r>
                <a:r>
                  <a:rPr lang="en-US" altLang="zh-CN" i="0">
                    <a:latin typeface="Cambria Math" panose="02040503050406030204" pitchFamily="18" charset="0"/>
                  </a:rPr>
                  <a:t> 𝐾^+</a:t>
                </a:r>
                <a:r>
                  <a:rPr lang="en" altLang="zh-CN" dirty="0"/>
                  <a:t>.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However, Interference between resonances with different C parity result in differences between the two final states 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" altLang="zh-CN" dirty="0"/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zh-CN" dirty="0"/>
                  <a:t>This </a:t>
                </a:r>
                <a:r>
                  <a:rPr lang="en" altLang="zh-CN" dirty="0"/>
                  <a:t>represents the</a:t>
                </a:r>
                <a:r>
                  <a:rPr kumimoji="1" lang="en-US" altLang="zh-CN" dirty="0"/>
                  <a:t> </a:t>
                </a:r>
                <a:r>
                  <a:rPr kumimoji="1" lang="en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1st time such a method has been used </a:t>
                </a:r>
                <a:r>
                  <a:rPr kumimoji="1"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to </a:t>
                </a:r>
                <a:r>
                  <a:rPr kumimoji="1" lang="en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</a:t>
                </a:r>
                <a:r>
                  <a:rPr lang="en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etermine the C parities</a:t>
                </a:r>
                <a:r>
                  <a:rPr kumimoji="1"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kumimoji="1" lang="zh-CN" alt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Fallback>
      </mc:AlternateContent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2B59C85-9BEB-106D-03B5-6FC5D1D1EB1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1DB9B7-FBB8-4447-B239-6946993D6FE1}" type="slidenum">
              <a:rPr kumimoji="1" lang="zh-CN" altLang="en-US" smtClean="0"/>
              <a:t>6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5508414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3BB916-4838-45AE-181F-DF375DD305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D8AF8E37-F9A0-DAF8-AD05-B172963D267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备注占位符 2">
                <a:extLst>
                  <a:ext uri="{FF2B5EF4-FFF2-40B4-BE49-F238E27FC236}">
                    <a16:creationId xmlns:a16="http://schemas.microsoft.com/office/drawing/2014/main" id="{06F39809-1642-F898-3AE2-FD6D42864FDD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endParaRPr kumimoji="1" lang="en" altLang="zh-CN" b="1" dirty="0"/>
              </a:p>
            </p:txBody>
          </p:sp>
        </mc:Choice>
        <mc:Fallback xmlns="">
          <p:sp>
            <p:nvSpPr>
              <p:cNvPr id="3" name="备注占位符 2">
                <a:extLst>
                  <a:ext uri="{FF2B5EF4-FFF2-40B4-BE49-F238E27FC236}">
                    <a16:creationId xmlns:a16="http://schemas.microsoft.com/office/drawing/2014/main" id="{06F39809-1642-F898-3AE2-FD6D42864FDD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kumimoji="1" lang="en-US" altLang="zh-CN" dirty="0"/>
                  <a:t>This plot shows the fit projection to the </a:t>
                </a:r>
                <a:r>
                  <a:rPr lang="en-US" altLang="zh-CN" sz="1200" i="0">
                    <a:latin typeface="Cambria Math" panose="02040503050406030204" pitchFamily="18" charset="0"/>
                  </a:rPr>
                  <a:t>𝐷^∗</a:t>
                </a:r>
                <a:r>
                  <a:rPr lang="en-US" altLang="zh-CN" sz="1200" b="0" i="0">
                    <a:latin typeface="Cambria Math" panose="02040503050406030204" pitchFamily="18" charset="0"/>
                  </a:rPr>
                  <a:t> 𝐷</a:t>
                </a:r>
                <a:r>
                  <a:rPr kumimoji="1"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mass spectra.</a:t>
                </a:r>
              </a:p>
              <a:p>
                <a:endParaRPr kumimoji="1"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" altLang="zh-CN" b="0" dirty="0"/>
                  <a:t>The green dash line </a:t>
                </a:r>
                <a:r>
                  <a:rPr kumimoji="1" lang="en-US" altLang="zh-CN" sz="1200" b="0" dirty="0">
                    <a:latin typeface="+mn-lt"/>
                    <a:cs typeface="+mn-cs"/>
                  </a:rPr>
                  <a:t>indicates the fit including only the known states without any new resonances. 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" altLang="zh-CN" dirty="0"/>
                  <a:t>Significant discrepancies can be observed around 4000 MeV and 4300 MeV.</a:t>
                </a:r>
                <a:endParaRPr kumimoji="1" lang="en-US" altLang="zh-CN" sz="1200" b="0" dirty="0">
                  <a:latin typeface="+mn-lt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" altLang="zh-CN" dirty="0"/>
                  <a:t>To describe these structures, </a:t>
                </a:r>
                <a:r>
                  <a:rPr lang="en" altLang="zh-CN" b="0" dirty="0"/>
                  <a:t>three previously unobserved charmonium-like resonances are required.</a:t>
                </a:r>
              </a:p>
              <a:p>
                <a:r>
                  <a:rPr kumimoji="1" lang="en" altLang="zh-CN" b="0" dirty="0"/>
                  <a:t>Which are identified as </a:t>
                </a:r>
                <a:r>
                  <a:rPr kumimoji="1" lang="en" altLang="zh-CN" b="0" dirty="0" err="1"/>
                  <a:t>hc</a:t>
                </a:r>
                <a:r>
                  <a:rPr kumimoji="1" lang="en" altLang="zh-CN" b="0" dirty="0"/>
                  <a:t>(4000), </a:t>
                </a:r>
                <a:r>
                  <a:rPr kumimoji="1" lang="en" altLang="zh-CN" b="0" dirty="0" err="1"/>
                  <a:t>hc</a:t>
                </a:r>
                <a:r>
                  <a:rPr kumimoji="1" lang="en" altLang="zh-CN" b="0" dirty="0"/>
                  <a:t>(4300) and Xc1(4010).</a:t>
                </a:r>
              </a:p>
              <a:p>
                <a:endParaRPr kumimoji="1" lang="en" altLang="zh-CN" b="0" dirty="0"/>
              </a:p>
              <a:p>
                <a:r>
                  <a:rPr kumimoji="1" lang="en" altLang="zh-CN" b="0" dirty="0"/>
                  <a:t>The </a:t>
                </a:r>
                <a:r>
                  <a:rPr kumimoji="1" lang="en-US" altLang="zh-CN" sz="1200" i="0">
                    <a:solidFill>
                      <a:srgbClr val="0432FF"/>
                    </a:solidFill>
                    <a:latin typeface="Cambria Math" panose="02040503050406030204" pitchFamily="18" charset="0"/>
                  </a:rPr>
                  <a:t>𝜂_𝑐 (3945)</a:t>
                </a:r>
                <a:r>
                  <a:rPr kumimoji="1" lang="en" altLang="zh-CN" b="0" dirty="0"/>
                  <a:t> agrees </a:t>
                </a:r>
                <a:r>
                  <a:rPr lang="en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reasonably well with previously observed</a:t>
                </a:r>
                <a:r>
                  <a:rPr lang="en" altLang="zh-CN" sz="1200" baseline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" altLang="zh-CN" sz="1200" i="0" dirty="0">
                    <a:latin typeface="Cambria Math" panose="02040503050406030204" pitchFamily="18" charset="0"/>
                  </a:rPr>
                  <a:t>𝑋</a:t>
                </a:r>
                <a:r>
                  <a:rPr lang="en-US" altLang="zh-CN" sz="1200" b="0" i="0" dirty="0">
                    <a:latin typeface="Cambria Math" panose="02040503050406030204" pitchFamily="18" charset="0"/>
                  </a:rPr>
                  <a:t>(</a:t>
                </a:r>
                <a:r>
                  <a:rPr lang="en" altLang="zh-CN" sz="1200" i="0" dirty="0">
                    <a:latin typeface="Cambria Math" panose="02040503050406030204" pitchFamily="18" charset="0"/>
                  </a:rPr>
                  <a:t>3940</a:t>
                </a:r>
                <a:r>
                  <a:rPr lang="en-US" altLang="zh-CN" sz="1200" b="0" i="0" dirty="0">
                    <a:latin typeface="Cambria Math" panose="02040503050406030204" pitchFamily="18" charset="0"/>
                  </a:rPr>
                  <a:t>)</a:t>
                </a:r>
                <a:r>
                  <a:rPr lang="en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state reported</a:t>
                </a:r>
                <a:r>
                  <a:rPr lang="en" altLang="zh-CN" sz="1200" baseline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by belle collaboration.</a:t>
                </a:r>
                <a:endParaRPr kumimoji="1" lang="en" altLang="zh-CN" b="0" dirty="0"/>
              </a:p>
              <a:p>
                <a:endParaRPr kumimoji="1" lang="en" altLang="zh-CN" b="1" dirty="0"/>
              </a:p>
            </p:txBody>
          </p:sp>
        </mc:Fallback>
      </mc:AlternateContent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DE57361C-E2A5-9D5E-1456-76274CA9F9A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1DB9B7-FBB8-4447-B239-6946993D6FE1}" type="slidenum">
              <a:rPr kumimoji="1" lang="zh-CN" altLang="en-US" smtClean="0"/>
              <a:t>7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0909913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4B6738-9C23-F5F8-D9E8-1A38208181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7F0ED7E6-8D3D-2CCD-9683-77BEB5C7242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备注占位符 2">
                <a:extLst>
                  <a:ext uri="{FF2B5EF4-FFF2-40B4-BE49-F238E27FC236}">
                    <a16:creationId xmlns:a16="http://schemas.microsoft.com/office/drawing/2014/main" id="{A3C8FCFB-C3DC-2D5C-BD1A-823AE4B3EAC9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endParaRPr kumimoji="1" lang="zh-CN" altLang="en-US" dirty="0"/>
              </a:p>
            </p:txBody>
          </p:sp>
        </mc:Choice>
        <mc:Fallback xmlns="">
          <p:sp>
            <p:nvSpPr>
              <p:cNvPr id="3" name="备注占位符 2">
                <a:extLst>
                  <a:ext uri="{FF2B5EF4-FFF2-40B4-BE49-F238E27FC236}">
                    <a16:creationId xmlns:a16="http://schemas.microsoft.com/office/drawing/2014/main" id="{A3C8FCFB-C3DC-2D5C-BD1A-823AE4B3EAC9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kumimoji="1" lang="en-US" altLang="zh-CN" dirty="0"/>
                  <a:t>This slide shows the results, two </a:t>
                </a:r>
                <a:r>
                  <a:rPr kumimoji="1"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charmonium states are observed for the first time with high significance.</a:t>
                </a:r>
              </a:p>
              <a:p>
                <a:endParaRPr kumimoji="1"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kumimoji="1"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extracted quantum numbers including mass, width, spin and parity are listed here. </a:t>
                </a:r>
              </a:p>
              <a:p>
                <a:r>
                  <a:rPr kumimoji="1"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JPC quantum number is 1+- for both </a:t>
                </a:r>
                <a:r>
                  <a:rPr kumimoji="1" lang="en-US" altLang="zh-CN" sz="1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hc</a:t>
                </a:r>
                <a:r>
                  <a:rPr kumimoji="1"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states.</a:t>
                </a:r>
              </a:p>
              <a:p>
                <a:r>
                  <a:rPr kumimoji="1"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4000 MeV mass and 180 MeV width for the </a:t>
                </a:r>
                <a:r>
                  <a:rPr kumimoji="1" lang="en-US" altLang="zh-CN" sz="1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hc</a:t>
                </a:r>
                <a:r>
                  <a:rPr kumimoji="1"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(4000).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4300 MeV mass and sixty MeV width for the </a:t>
                </a:r>
                <a:r>
                  <a:rPr kumimoji="1" lang="en-US" altLang="zh-CN" sz="1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hc</a:t>
                </a:r>
                <a:r>
                  <a:rPr kumimoji="1"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(4300).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Their</a:t>
                </a:r>
                <a:r>
                  <a:rPr kumimoji="1" lang="zh-CN" alt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kumimoji="1"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measured mass, width and JPC numbers are </a:t>
                </a:r>
                <a:r>
                  <a:rPr lang="en" altLang="zh-CN" dirty="0"/>
                  <a:t>compatible with the predicted </a:t>
                </a:r>
                <a:r>
                  <a:rPr lang="en" altLang="zh-CN" b="1" dirty="0"/>
                  <a:t>2P and 3P charmonium states</a:t>
                </a:r>
                <a:r>
                  <a:rPr lang="en-US" altLang="zh-CN" dirty="0"/>
                  <a:t> in this paper. </a:t>
                </a:r>
              </a:p>
              <a:p>
                <a:r>
                  <a:rPr lang="en" altLang="zh-CN" dirty="0"/>
                  <a:t>Although the mass and width of </a:t>
                </a:r>
                <a:r>
                  <a:rPr lang="ar-AE" altLang="zh-CN" sz="1200" i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ℎ_𝑐 (4000)</a:t>
                </a:r>
                <a:r>
                  <a:rPr lang="en" altLang="zh-CN" dirty="0"/>
                  <a:t> shows a significant deviation from the theoretical prediction, the associated uncertainty is also quite large.</a:t>
                </a:r>
                <a:endParaRPr kumimoji="1" lang="en" altLang="zh-CN" dirty="0"/>
              </a:p>
              <a:p>
                <a:endParaRPr kumimoji="1" lang="en" altLang="zh-CN" dirty="0"/>
              </a:p>
              <a:p>
                <a:r>
                  <a:rPr lang="en" altLang="zh-CN" dirty="0"/>
                  <a:t>In particular, the JPC quantum number of </a:t>
                </a:r>
                <a:r>
                  <a:rPr lang="ar-AE" altLang="zh-CN" sz="1200" i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𝜒_𝑐1 (4010)</a:t>
                </a:r>
                <a:r>
                  <a:rPr lang="en" altLang="zh-CN" dirty="0"/>
                  <a:t> is 1++ which</a:t>
                </a:r>
                <a:r>
                  <a:rPr lang="en" altLang="zh-CN" baseline="0" dirty="0"/>
                  <a:t> is consistent with predicted Xc1(2P) state. However, the mass </a:t>
                </a:r>
                <a:r>
                  <a:rPr lang="en" altLang="zh-CN" baseline="0"/>
                  <a:t>and width of</a:t>
                </a:r>
                <a:endParaRPr lang="en" altLang="zh-CN" dirty="0"/>
              </a:p>
              <a:p>
                <a:endParaRPr lang="en" altLang="zh-CN" dirty="0"/>
              </a:p>
              <a:p>
                <a:r>
                  <a:rPr lang="en" altLang="zh-CN" dirty="0"/>
                  <a:t>mass lies between the established </a:t>
                </a:r>
                <a:r>
                  <a:rPr lang="ar-AE" altLang="zh-CN" sz="1200" i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𝜒_𝑐1 (3930)</a:t>
                </a:r>
                <a:r>
                  <a:rPr lang="en" altLang="zh-CN" dirty="0"/>
                  <a:t>and </a:t>
                </a:r>
                <a:r>
                  <a:rPr lang="ar-AE" altLang="zh-CN" sz="1200" i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𝜒_𝑐1 (4140)</a:t>
                </a:r>
                <a:r>
                  <a:rPr lang="ar-AE" altLang="zh-CN" dirty="0"/>
                  <a:t>, </a:t>
                </a:r>
                <a:r>
                  <a:rPr lang="en" altLang="zh-CN" dirty="0"/>
                  <a:t>hinting at molecular or tetraquark components.</a:t>
                </a:r>
                <a:endParaRPr kumimoji="1" lang="zh-CN" altLang="en-US" dirty="0"/>
              </a:p>
            </p:txBody>
          </p:sp>
        </mc:Fallback>
      </mc:AlternateContent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9D79440-366C-261C-7C14-F4B2700C9AA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1DB9B7-FBB8-4447-B239-6946993D6FE1}" type="slidenum">
              <a:rPr kumimoji="1" lang="zh-CN" altLang="en-US" smtClean="0"/>
              <a:t>8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6962548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4F5128-A4BA-0A28-CF65-4243F4D2B8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A02EFEEE-969E-93E7-0588-D64D8B784FB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备注占位符 2">
                <a:extLst>
                  <a:ext uri="{FF2B5EF4-FFF2-40B4-BE49-F238E27FC236}">
                    <a16:creationId xmlns:a16="http://schemas.microsoft.com/office/drawing/2014/main" id="{09981CC5-8C9E-AE49-B6B5-C1F966A06265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endParaRPr kumimoji="1" lang="zh-CN" altLang="en-US" dirty="0"/>
              </a:p>
            </p:txBody>
          </p:sp>
        </mc:Choice>
        <mc:Fallback xmlns="">
          <p:sp>
            <p:nvSpPr>
              <p:cNvPr id="3" name="备注占位符 2">
                <a:extLst>
                  <a:ext uri="{FF2B5EF4-FFF2-40B4-BE49-F238E27FC236}">
                    <a16:creationId xmlns:a16="http://schemas.microsoft.com/office/drawing/2014/main" id="{09981CC5-8C9E-AE49-B6B5-C1F966A06265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" altLang="zh-CN" dirty="0"/>
                  <a:t>Let’s now turn to the </a:t>
                </a:r>
                <a:r>
                  <a:rPr lang="ar-AE" altLang="zh-CN" sz="1200" i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𝐵_𝑐^+</a:t>
                </a:r>
                <a:r>
                  <a:rPr lang="zh-CN" altLang="en-US" dirty="0"/>
                  <a:t> </a:t>
                </a:r>
                <a:r>
                  <a:rPr lang="en" altLang="zh-CN" dirty="0"/>
                  <a:t>meson system</a:t>
                </a:r>
                <a:r>
                  <a:rPr lang="en-US" altLang="zh-CN" dirty="0"/>
                  <a:t>.</a:t>
                </a:r>
              </a:p>
              <a:p>
                <a:r>
                  <a:rPr kumimoji="1" lang="en-US" altLang="zh-CN" dirty="0"/>
                  <a:t>The topic is </a:t>
                </a:r>
                <a:r>
                  <a:rPr lang="en" altLang="zh-CN" dirty="0"/>
                  <a:t>observation of its </a:t>
                </a:r>
                <a:r>
                  <a:rPr lang="en" altLang="zh-CN" b="1" dirty="0"/>
                  <a:t>orbitally excited (1P) states</a:t>
                </a:r>
                <a:r>
                  <a:rPr lang="en" altLang="zh-CN" dirty="0"/>
                  <a:t>, which had long been predicted but not seen experimentally.</a:t>
                </a:r>
                <a:endParaRPr kumimoji="1" lang="zh-CN" altLang="en-US" dirty="0"/>
              </a:p>
            </p:txBody>
          </p:sp>
        </mc:Fallback>
      </mc:AlternateContent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1729D91-5450-2CA4-EAF9-B6319B0E604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1DB9B7-FBB8-4447-B239-6946993D6FE1}" type="slidenum">
              <a:rPr kumimoji="1" lang="zh-CN" altLang="en-US" smtClean="0"/>
              <a:t>9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7736790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0E6E192-6EAA-0841-7E2C-56DE70E4C5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7240" y="6418721"/>
            <a:ext cx="1323202" cy="321710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Cambria" panose="02040503050406030204" pitchFamily="18" charset="0"/>
                <a:cs typeface="Arima Madurai" pitchFamily="2" charset="0"/>
              </a:defRPr>
            </a:lvl1pPr>
          </a:lstStyle>
          <a:p>
            <a:r>
              <a:rPr kumimoji="1" lang="en-US" altLang="zh-CN" dirty="0"/>
              <a:t>Yuhao Wang</a:t>
            </a:r>
            <a:endParaRPr kumimoji="1" lang="zh-CN" alt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DA679B3-6177-662B-C3CF-079B8CBFEF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97013"/>
            <a:ext cx="4114800" cy="365125"/>
          </a:xfrm>
          <a:prstGeom prst="rect">
            <a:avLst/>
          </a:prstGeom>
        </p:spPr>
        <p:txBody>
          <a:bodyPr/>
          <a:lstStyle>
            <a:lvl1pPr marL="0" algn="ctr" defTabSz="914400" rtl="0" eaLnBrk="1" latinLnBrk="0" hangingPunct="1">
              <a:defRPr kumimoji="1" lang="en-US" altLang="zh-CN" sz="1600" kern="1200" smtClean="0">
                <a:solidFill>
                  <a:schemeClr val="tx1"/>
                </a:solidFill>
                <a:latin typeface="Cambria" panose="02040503050406030204" pitchFamily="18" charset="0"/>
                <a:ea typeface="+mn-ea"/>
                <a:cs typeface="Arima Madurai" pitchFamily="2" charset="0"/>
              </a:defRPr>
            </a:lvl1pPr>
          </a:lstStyle>
          <a:p>
            <a:r>
              <a:rPr lang="en-US" dirty="0"/>
              <a:t>EPS-HEP 2025, Marseille</a:t>
            </a: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52FC095-D903-5853-CB1E-A06E8AB6B1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26942" y="6385245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kumimoji="1" lang="zh-CN" altLang="en-US" sz="1600" kern="1200" smtClean="0">
                <a:solidFill>
                  <a:schemeClr val="tx1"/>
                </a:solidFill>
                <a:latin typeface="Cambria" panose="02040503050406030204" pitchFamily="18" charset="0"/>
                <a:ea typeface="+mn-ea"/>
                <a:cs typeface="Arima Madurai" pitchFamily="2" charset="0"/>
              </a:defRPr>
            </a:lvl1pPr>
          </a:lstStyle>
          <a:p>
            <a:fld id="{14E1ECF2-1F31-5846-B240-B8F26A565208}" type="slidenum">
              <a:rPr lang="en-US" altLang="zh-CN" smtClean="0"/>
              <a:pPr/>
              <a:t>‹#›</a:t>
            </a:fld>
            <a:endParaRPr lang="en-U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9202265-7997-8176-B7B6-8A7449CBFCA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675" y="6385245"/>
            <a:ext cx="715565" cy="429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直线连接符 10">
            <a:extLst>
              <a:ext uri="{FF2B5EF4-FFF2-40B4-BE49-F238E27FC236}">
                <a16:creationId xmlns:a16="http://schemas.microsoft.com/office/drawing/2014/main" id="{4419CF38-DC55-E340-FC96-73B8A0D96EF0}"/>
              </a:ext>
            </a:extLst>
          </p:cNvPr>
          <p:cNvCxnSpPr>
            <a:cxnSpLocks/>
          </p:cNvCxnSpPr>
          <p:nvPr userDrawn="1"/>
        </p:nvCxnSpPr>
        <p:spPr>
          <a:xfrm>
            <a:off x="321858" y="6325944"/>
            <a:ext cx="11548284" cy="0"/>
          </a:xfrm>
          <a:prstGeom prst="line">
            <a:avLst/>
          </a:prstGeom>
          <a:ln w="12700">
            <a:solidFill>
              <a:schemeClr val="tx1"/>
            </a:solidFill>
          </a:ln>
          <a:effectLst>
            <a:glow rad="63500">
              <a:schemeClr val="bg1">
                <a:lumMod val="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线连接符 11">
            <a:extLst>
              <a:ext uri="{FF2B5EF4-FFF2-40B4-BE49-F238E27FC236}">
                <a16:creationId xmlns:a16="http://schemas.microsoft.com/office/drawing/2014/main" id="{C220D27A-72A8-D064-DCB3-E9380D0FF818}"/>
              </a:ext>
            </a:extLst>
          </p:cNvPr>
          <p:cNvCxnSpPr>
            <a:cxnSpLocks/>
          </p:cNvCxnSpPr>
          <p:nvPr userDrawn="1"/>
        </p:nvCxnSpPr>
        <p:spPr>
          <a:xfrm>
            <a:off x="321858" y="862736"/>
            <a:ext cx="11548284" cy="0"/>
          </a:xfrm>
          <a:prstGeom prst="line">
            <a:avLst/>
          </a:prstGeom>
          <a:ln w="12700">
            <a:solidFill>
              <a:schemeClr val="tx1"/>
            </a:solidFill>
          </a:ln>
          <a:effectLst>
            <a:glow rad="63500">
              <a:schemeClr val="bg1">
                <a:lumMod val="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40712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DEDADF75-17D8-2C63-5A40-9772055A79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557489F-C51B-4C5F-84E1-1DB3EECA97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10" name="日期占位符 3">
            <a:extLst>
              <a:ext uri="{FF2B5EF4-FFF2-40B4-BE49-F238E27FC236}">
                <a16:creationId xmlns:a16="http://schemas.microsoft.com/office/drawing/2014/main" id="{1CBEBBCF-6446-16AE-8D1F-632CAE476B8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24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ma Madurai" pitchFamily="2" charset="0"/>
                <a:cs typeface="Arima Madurai" pitchFamily="2" charset="0"/>
              </a:defRPr>
            </a:lvl1pPr>
          </a:lstStyle>
          <a:p>
            <a:r>
              <a:rPr kumimoji="1" lang="en-US" altLang="zh-CN"/>
              <a:t>Yuhao Wang</a:t>
            </a:r>
            <a:endParaRPr kumimoji="1" lang="zh-CN" altLang="en-US" dirty="0"/>
          </a:p>
        </p:txBody>
      </p:sp>
      <p:sp>
        <p:nvSpPr>
          <p:cNvPr id="13" name="灯片编号占位符 5">
            <a:extLst>
              <a:ext uri="{FF2B5EF4-FFF2-40B4-BE49-F238E27FC236}">
                <a16:creationId xmlns:a16="http://schemas.microsoft.com/office/drawing/2014/main" id="{FF41B5DC-B5CF-126E-E630-D122665146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96400" y="6356350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kumimoji="1" lang="zh-CN" altLang="en-US" sz="1600" kern="1200" smtClean="0">
                <a:solidFill>
                  <a:schemeClr val="tx1"/>
                </a:solidFill>
                <a:latin typeface="Arima Madurai" pitchFamily="2" charset="0"/>
                <a:ea typeface="+mn-ea"/>
                <a:cs typeface="Arima Madurai" pitchFamily="2" charset="0"/>
              </a:defRPr>
            </a:lvl1pPr>
          </a:lstStyle>
          <a:p>
            <a:fld id="{14E1ECF2-1F31-5846-B240-B8F26A565208}" type="slidenum">
              <a:rPr lang="en-US" altLang="zh-CN" smtClean="0"/>
              <a:pPr/>
              <a:t>‹#›</a:t>
            </a:fld>
            <a:endParaRPr lang="en-US" dirty="0"/>
          </a:p>
        </p:txBody>
      </p:sp>
      <p:sp>
        <p:nvSpPr>
          <p:cNvPr id="4" name="页脚占位符 4">
            <a:extLst>
              <a:ext uri="{FF2B5EF4-FFF2-40B4-BE49-F238E27FC236}">
                <a16:creationId xmlns:a16="http://schemas.microsoft.com/office/drawing/2014/main" id="{8D2DEA5D-AD38-F12F-D9AC-736BDA1C93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97013"/>
            <a:ext cx="4114800" cy="365125"/>
          </a:xfrm>
          <a:prstGeom prst="rect">
            <a:avLst/>
          </a:prstGeom>
        </p:spPr>
        <p:txBody>
          <a:bodyPr/>
          <a:lstStyle>
            <a:lvl1pPr marL="0" algn="ctr" defTabSz="914400" rtl="0" eaLnBrk="1" latinLnBrk="0" hangingPunct="1">
              <a:defRPr kumimoji="1" lang="en-US" altLang="zh-CN" sz="1600" kern="1200" smtClean="0">
                <a:solidFill>
                  <a:schemeClr val="tx1"/>
                </a:solidFill>
                <a:latin typeface="Cambria" panose="02040503050406030204" pitchFamily="18" charset="0"/>
                <a:ea typeface="+mn-ea"/>
                <a:cs typeface="Arima Madurai" pitchFamily="2" charset="0"/>
              </a:defRPr>
            </a:lvl1pPr>
          </a:lstStyle>
          <a:p>
            <a:r>
              <a:rPr lang="en-US" dirty="0"/>
              <a:t>EPS-HEP 2025, Marseille</a:t>
            </a:r>
          </a:p>
        </p:txBody>
      </p:sp>
    </p:spTree>
    <p:extLst>
      <p:ext uri="{BB962C8B-B14F-4D97-AF65-F5344CB8AC3E}">
        <p14:creationId xmlns:p14="http://schemas.microsoft.com/office/powerpoint/2010/main" val="2084921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51.png"/><Relationship Id="rId3" Type="http://schemas.openxmlformats.org/officeDocument/2006/relationships/image" Target="../media/image440.png"/><Relationship Id="rId7" Type="http://schemas.openxmlformats.org/officeDocument/2006/relationships/hyperlink" Target="https://arxiv.org/abs/2507.02142" TargetMode="External"/><Relationship Id="rId12" Type="http://schemas.openxmlformats.org/officeDocument/2006/relationships/image" Target="../media/image50.png"/><Relationship Id="rId2" Type="http://schemas.openxmlformats.org/officeDocument/2006/relationships/notesSlide" Target="../notesSlides/notesSlide10.xml"/><Relationship Id="rId16" Type="http://schemas.openxmlformats.org/officeDocument/2006/relationships/hyperlink" Target="https://journals.aps.org/prd/abstract/10.1103/PhysRevD.70.054017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arxiv.org/abs/2507.02149" TargetMode="External"/><Relationship Id="rId11" Type="http://schemas.openxmlformats.org/officeDocument/2006/relationships/image" Target="../media/image49.png"/><Relationship Id="rId5" Type="http://schemas.openxmlformats.org/officeDocument/2006/relationships/hyperlink" Target="https://link.springer.com/article/10.1007/JHEP06(2025)013" TargetMode="External"/><Relationship Id="rId15" Type="http://schemas.openxmlformats.org/officeDocument/2006/relationships/image" Target="../media/image28.png"/><Relationship Id="rId10" Type="http://schemas.openxmlformats.org/officeDocument/2006/relationships/image" Target="../media/image27.png"/><Relationship Id="rId4" Type="http://schemas.openxmlformats.org/officeDocument/2006/relationships/image" Target="../media/image45.png"/><Relationship Id="rId9" Type="http://schemas.openxmlformats.org/officeDocument/2006/relationships/image" Target="../media/image47.png"/><Relationship Id="rId14" Type="http://schemas.openxmlformats.org/officeDocument/2006/relationships/image" Target="../media/image5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440.png"/><Relationship Id="rId7" Type="http://schemas.openxmlformats.org/officeDocument/2006/relationships/hyperlink" Target="https://arxiv.org/abs/2507.02142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arxiv.org/abs/2507.02149" TargetMode="External"/><Relationship Id="rId5" Type="http://schemas.openxmlformats.org/officeDocument/2006/relationships/hyperlink" Target="https://link.springer.com/article/10.1007/JHEP06(2025)013" TargetMode="External"/><Relationship Id="rId10" Type="http://schemas.openxmlformats.org/officeDocument/2006/relationships/image" Target="../media/image48.png"/><Relationship Id="rId4" Type="http://schemas.openxmlformats.org/officeDocument/2006/relationships/image" Target="../media/image44.png"/><Relationship Id="rId9" Type="http://schemas.openxmlformats.org/officeDocument/2006/relationships/image" Target="../media/image4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image" Target="../media/image53.png"/><Relationship Id="rId7" Type="http://schemas.openxmlformats.org/officeDocument/2006/relationships/image" Target="../media/image59.png"/><Relationship Id="rId12" Type="http://schemas.openxmlformats.org/officeDocument/2006/relationships/image" Target="../media/image5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11" Type="http://schemas.openxmlformats.org/officeDocument/2006/relationships/image" Target="../media/image65.png"/><Relationship Id="rId5" Type="http://schemas.openxmlformats.org/officeDocument/2006/relationships/image" Target="../media/image480.png"/><Relationship Id="rId10" Type="http://schemas.openxmlformats.org/officeDocument/2006/relationships/image" Target="../media/image55.png"/><Relationship Id="rId4" Type="http://schemas.openxmlformats.org/officeDocument/2006/relationships/image" Target="../media/image54.png"/><Relationship Id="rId9" Type="http://schemas.openxmlformats.org/officeDocument/2006/relationships/image" Target="../media/image6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3" Type="http://schemas.openxmlformats.org/officeDocument/2006/relationships/image" Target="../media/image67.png"/><Relationship Id="rId7" Type="http://schemas.openxmlformats.org/officeDocument/2006/relationships/image" Target="../media/image6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0.png"/><Relationship Id="rId11" Type="http://schemas.openxmlformats.org/officeDocument/2006/relationships/image" Target="../media/image71.png"/><Relationship Id="rId5" Type="http://schemas.openxmlformats.org/officeDocument/2006/relationships/image" Target="../media/image60.png"/><Relationship Id="rId10" Type="http://schemas.openxmlformats.org/officeDocument/2006/relationships/image" Target="../media/image69.png"/><Relationship Id="rId4" Type="http://schemas.openxmlformats.org/officeDocument/2006/relationships/image" Target="../media/image56.png"/><Relationship Id="rId9" Type="http://schemas.openxmlformats.org/officeDocument/2006/relationships/image" Target="../media/image6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arxiv.org/abs/2509.15873" TargetMode="External"/><Relationship Id="rId4" Type="http://schemas.openxmlformats.org/officeDocument/2006/relationships/image" Target="../media/image75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png"/><Relationship Id="rId3" Type="http://schemas.openxmlformats.org/officeDocument/2006/relationships/image" Target="../media/image76.png"/><Relationship Id="rId7" Type="http://schemas.openxmlformats.org/officeDocument/2006/relationships/image" Target="../media/image7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3.png"/><Relationship Id="rId5" Type="http://schemas.openxmlformats.org/officeDocument/2006/relationships/image" Target="../media/image68.png"/><Relationship Id="rId10" Type="http://schemas.openxmlformats.org/officeDocument/2006/relationships/hyperlink" Target="https://arxiv.org/abs/2509.15873" TargetMode="External"/><Relationship Id="rId4" Type="http://schemas.openxmlformats.org/officeDocument/2006/relationships/image" Target="../media/image72.png"/><Relationship Id="rId9" Type="http://schemas.openxmlformats.org/officeDocument/2006/relationships/image" Target="../media/image82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arxiv.org/abs/hep-ph/0211021" TargetMode="External"/><Relationship Id="rId3" Type="http://schemas.openxmlformats.org/officeDocument/2006/relationships/image" Target="../media/image76.png"/><Relationship Id="rId7" Type="http://schemas.openxmlformats.org/officeDocument/2006/relationships/image" Target="../media/image8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5.png"/><Relationship Id="rId11" Type="http://schemas.openxmlformats.org/officeDocument/2006/relationships/hyperlink" Target="https://arxiv.org/abs/2509.15873" TargetMode="External"/><Relationship Id="rId5" Type="http://schemas.openxmlformats.org/officeDocument/2006/relationships/image" Target="../media/image79.png"/><Relationship Id="rId10" Type="http://schemas.openxmlformats.org/officeDocument/2006/relationships/image" Target="../media/image80.png"/><Relationship Id="rId4" Type="http://schemas.openxmlformats.org/officeDocument/2006/relationships/image" Target="../media/image78.png"/><Relationship Id="rId9" Type="http://schemas.openxmlformats.org/officeDocument/2006/relationships/image" Target="../media/image8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arxiv.org/abs/2508.16259" TargetMode="External"/><Relationship Id="rId4" Type="http://schemas.openxmlformats.org/officeDocument/2006/relationships/image" Target="../media/image580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sciencedirect.com/science/article/pii/S0370269323004926?via%3Dihub" TargetMode="External"/><Relationship Id="rId3" Type="http://schemas.openxmlformats.org/officeDocument/2006/relationships/image" Target="../media/image81.png"/><Relationship Id="rId7" Type="http://schemas.openxmlformats.org/officeDocument/2006/relationships/image" Target="../media/image8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journals.aps.org/prl/pdf/10.1103/PhysRevLett.131.091901" TargetMode="External"/><Relationship Id="rId11" Type="http://schemas.openxmlformats.org/officeDocument/2006/relationships/hyperlink" Target="https://arxiv.org/abs/2508.16259" TargetMode="External"/><Relationship Id="rId5" Type="http://schemas.openxmlformats.org/officeDocument/2006/relationships/image" Target="../media/image86.png"/><Relationship Id="rId10" Type="http://schemas.openxmlformats.org/officeDocument/2006/relationships/image" Target="../media/image88.png"/><Relationship Id="rId4" Type="http://schemas.openxmlformats.org/officeDocument/2006/relationships/image" Target="../media/image600.png"/><Relationship Id="rId9" Type="http://schemas.openxmlformats.org/officeDocument/2006/relationships/image" Target="../media/image63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arxiv.org/abs/2509.15873" TargetMode="External"/><Relationship Id="rId3" Type="http://schemas.openxmlformats.org/officeDocument/2006/relationships/image" Target="../media/image5.png"/><Relationship Id="rId7" Type="http://schemas.openxmlformats.org/officeDocument/2006/relationships/hyperlink" Target="https://arxiv.org/abs/2507.02149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journals.aps.org/prl/abstract/10.1103/PhysRevLett.133.131902" TargetMode="External"/><Relationship Id="rId5" Type="http://schemas.openxmlformats.org/officeDocument/2006/relationships/image" Target="../media/image7.png"/><Relationship Id="rId10" Type="http://schemas.openxmlformats.org/officeDocument/2006/relationships/hyperlink" Target="https://doi.org/10.1007/JHEP07(2025)121" TargetMode="External"/><Relationship Id="rId4" Type="http://schemas.openxmlformats.org/officeDocument/2006/relationships/image" Target="../media/image6.png"/><Relationship Id="rId9" Type="http://schemas.openxmlformats.org/officeDocument/2006/relationships/hyperlink" Target="https://arxiv.org/abs/2508.16259" TargetMode="Externa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.png"/><Relationship Id="rId3" Type="http://schemas.openxmlformats.org/officeDocument/2006/relationships/image" Target="../media/image600.png"/><Relationship Id="rId7" Type="http://schemas.openxmlformats.org/officeDocument/2006/relationships/image" Target="../media/image9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1.png"/><Relationship Id="rId5" Type="http://schemas.openxmlformats.org/officeDocument/2006/relationships/image" Target="../media/image90.png"/><Relationship Id="rId4" Type="http://schemas.openxmlformats.org/officeDocument/2006/relationships/image" Target="../media/image89.png"/><Relationship Id="rId9" Type="http://schemas.openxmlformats.org/officeDocument/2006/relationships/hyperlink" Target="https://arxiv.org/abs/2508.16259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doi.org/10.1007/JHEP07(2025)121" TargetMode="External"/><Relationship Id="rId4" Type="http://schemas.openxmlformats.org/officeDocument/2006/relationships/image" Target="../media/image960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8.png"/><Relationship Id="rId3" Type="http://schemas.openxmlformats.org/officeDocument/2006/relationships/image" Target="../media/image97.png"/><Relationship Id="rId7" Type="http://schemas.openxmlformats.org/officeDocument/2006/relationships/image" Target="../media/image9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doi.org/10.1007/JHEP07(2025)121" TargetMode="External"/><Relationship Id="rId5" Type="http://schemas.openxmlformats.org/officeDocument/2006/relationships/image" Target="../media/image95.png"/><Relationship Id="rId4" Type="http://schemas.openxmlformats.org/officeDocument/2006/relationships/image" Target="../media/image93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5.png"/><Relationship Id="rId3" Type="http://schemas.openxmlformats.org/officeDocument/2006/relationships/image" Target="../media/image99.png"/><Relationship Id="rId7" Type="http://schemas.openxmlformats.org/officeDocument/2006/relationships/image" Target="../media/image10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0.png"/><Relationship Id="rId5" Type="http://schemas.openxmlformats.org/officeDocument/2006/relationships/image" Target="../media/image102.png"/><Relationship Id="rId4" Type="http://schemas.openxmlformats.org/officeDocument/2006/relationships/image" Target="../media/image97.png"/><Relationship Id="rId9" Type="http://schemas.openxmlformats.org/officeDocument/2006/relationships/hyperlink" Target="https://doi.org/10.1007/JHEP07(2025)121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7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gitlab.cern.ch/pkoppenb/LHC-Hadrons/-/blob/master/html/hadrons/Masses_mesons.pdf?ref_type=heads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journals.aps.org/prl/abstract/10.1103/PhysRevLett.133.131902" TargetMode="Externa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3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journals.aps.org/prd/abstract/10.1103/PhysRevD.102.112003" TargetMode="External"/><Relationship Id="rId5" Type="http://schemas.openxmlformats.org/officeDocument/2006/relationships/hyperlink" Target="https://journals.aps.org/prl/abstract/10.1103/PhysRevLett.125.242001" TargetMode="External"/><Relationship Id="rId4" Type="http://schemas.openxmlformats.org/officeDocument/2006/relationships/image" Target="../media/image10.png"/><Relationship Id="rId9" Type="http://schemas.openxmlformats.org/officeDocument/2006/relationships/hyperlink" Target="https://journals.aps.org/prl/abstract/10.1103/PhysRevLett.133.131902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hyperlink" Target="https://journals.aps.org/prl/abstract/10.1103/PhysRevLett.100.202001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journals.aps.org/prl/abstract/10.1103/PhysRevLett.98.082001" TargetMode="External"/><Relationship Id="rId5" Type="http://schemas.openxmlformats.org/officeDocument/2006/relationships/image" Target="../media/image19.png"/><Relationship Id="rId10" Type="http://schemas.openxmlformats.org/officeDocument/2006/relationships/hyperlink" Target="https://journals.aps.org/prl/abstract/10.1103/PhysRevLett.133.131902" TargetMode="External"/><Relationship Id="rId4" Type="http://schemas.openxmlformats.org/officeDocument/2006/relationships/image" Target="../media/image18.png"/><Relationship Id="rId9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journals.aps.org/prd/abstract/10.1103/PhysRevD.72.054026" TargetMode="External"/><Relationship Id="rId13" Type="http://schemas.openxmlformats.org/officeDocument/2006/relationships/image" Target="../media/image29.png"/><Relationship Id="rId18" Type="http://schemas.openxmlformats.org/officeDocument/2006/relationships/image" Target="../media/image34.png"/><Relationship Id="rId26" Type="http://schemas.openxmlformats.org/officeDocument/2006/relationships/image" Target="../media/image42.png"/><Relationship Id="rId3" Type="http://schemas.openxmlformats.org/officeDocument/2006/relationships/image" Target="../media/image200.png"/><Relationship Id="rId21" Type="http://schemas.openxmlformats.org/officeDocument/2006/relationships/image" Target="../media/image37.png"/><Relationship Id="rId7" Type="http://schemas.openxmlformats.org/officeDocument/2006/relationships/image" Target="../media/image24.png"/><Relationship Id="rId12" Type="http://schemas.openxmlformats.org/officeDocument/2006/relationships/image" Target="../media/image17.png"/><Relationship Id="rId17" Type="http://schemas.openxmlformats.org/officeDocument/2006/relationships/image" Target="../media/image33.png"/><Relationship Id="rId25" Type="http://schemas.openxmlformats.org/officeDocument/2006/relationships/image" Target="../media/image150.png"/><Relationship Id="rId2" Type="http://schemas.openxmlformats.org/officeDocument/2006/relationships/notesSlide" Target="../notesSlides/notesSlide8.xml"/><Relationship Id="rId16" Type="http://schemas.openxmlformats.org/officeDocument/2006/relationships/image" Target="../media/image32.png"/><Relationship Id="rId20" Type="http://schemas.openxmlformats.org/officeDocument/2006/relationships/image" Target="../media/image36.png"/><Relationship Id="rId29" Type="http://schemas.openxmlformats.org/officeDocument/2006/relationships/hyperlink" Target="https://arxiv.org/abs/2402.14541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11" Type="http://schemas.openxmlformats.org/officeDocument/2006/relationships/image" Target="../media/image151.png"/><Relationship Id="rId24" Type="http://schemas.openxmlformats.org/officeDocument/2006/relationships/image" Target="../media/image40.png"/><Relationship Id="rId32" Type="http://schemas.openxmlformats.org/officeDocument/2006/relationships/image" Target="../media/image171.png"/><Relationship Id="rId5" Type="http://schemas.openxmlformats.org/officeDocument/2006/relationships/image" Target="../media/image22.png"/><Relationship Id="rId15" Type="http://schemas.openxmlformats.org/officeDocument/2006/relationships/image" Target="../media/image31.png"/><Relationship Id="rId23" Type="http://schemas.openxmlformats.org/officeDocument/2006/relationships/image" Target="../media/image39.png"/><Relationship Id="rId28" Type="http://schemas.openxmlformats.org/officeDocument/2006/relationships/hyperlink" Target="https://arxiv.org/abs/2312.10296" TargetMode="External"/><Relationship Id="rId10" Type="http://schemas.openxmlformats.org/officeDocument/2006/relationships/image" Target="../media/image26.png"/><Relationship Id="rId19" Type="http://schemas.openxmlformats.org/officeDocument/2006/relationships/image" Target="../media/image35.png"/><Relationship Id="rId31" Type="http://schemas.openxmlformats.org/officeDocument/2006/relationships/hyperlink" Target="https://journals.aps.org/prl/abstract/10.1103/PhysRevLett.133.131902" TargetMode="External"/><Relationship Id="rId4" Type="http://schemas.openxmlformats.org/officeDocument/2006/relationships/image" Target="../media/image21.png"/><Relationship Id="rId9" Type="http://schemas.openxmlformats.org/officeDocument/2006/relationships/image" Target="../media/image25.png"/><Relationship Id="rId14" Type="http://schemas.openxmlformats.org/officeDocument/2006/relationships/image" Target="../media/image30.png"/><Relationship Id="rId22" Type="http://schemas.openxmlformats.org/officeDocument/2006/relationships/image" Target="../media/image38.png"/><Relationship Id="rId27" Type="http://schemas.openxmlformats.org/officeDocument/2006/relationships/hyperlink" Target="https://www.sciencedirect.com/science/article/pii/S2095927324004900?via%3Dihub" TargetMode="External"/><Relationship Id="rId30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0.png"/><Relationship Id="rId3" Type="http://schemas.openxmlformats.org/officeDocument/2006/relationships/image" Target="../media/image270.png"/><Relationship Id="rId7" Type="http://schemas.openxmlformats.org/officeDocument/2006/relationships/hyperlink" Target="https://arxiv.org/abs/2507.02142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arxiv.org/abs/2507.02149" TargetMode="External"/><Relationship Id="rId5" Type="http://schemas.openxmlformats.org/officeDocument/2006/relationships/hyperlink" Target="https://link.springer.com/article/10.1007/JHEP06(2025)013" TargetMode="External"/><Relationship Id="rId4" Type="http://schemas.openxmlformats.org/officeDocument/2006/relationships/image" Target="../media/image4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D3DADA-EE48-12DA-CB1E-B15CC2B463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B35B07C-818B-C20F-DE7B-DD29CD1997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43291" y="6408023"/>
            <a:ext cx="1323202" cy="321710"/>
          </a:xfrm>
        </p:spPr>
        <p:txBody>
          <a:bodyPr/>
          <a:lstStyle/>
          <a:p>
            <a:r>
              <a:rPr kumimoji="1" lang="en-US" altLang="zh-CN" dirty="0"/>
              <a:t>Yuhao Wang</a:t>
            </a:r>
            <a:endParaRPr kumimoji="1" lang="zh-CN" alt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CFFA6B6-47AD-8BBA-5215-6468A0A1F5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14651" y="6386315"/>
            <a:ext cx="4114800" cy="365125"/>
          </a:xfrm>
        </p:spPr>
        <p:txBody>
          <a:bodyPr/>
          <a:lstStyle/>
          <a:p>
            <a:r>
              <a:rPr lang="en-US"/>
              <a:t>Conventional hadron spectroscopy at LHCb</a:t>
            </a:r>
            <a:endParaRPr 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B0941E7-056A-3402-640B-692BA40581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1ECF2-1F31-5846-B240-B8F26A565208}" type="slidenum">
              <a:rPr lang="en-US" altLang="zh-CN" smtClean="0"/>
              <a:pPr/>
              <a:t>1</a:t>
            </a:fld>
            <a:endParaRPr lang="en-US" dirty="0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A710A0EA-75D0-052D-99A7-82083F478200}"/>
              </a:ext>
            </a:extLst>
          </p:cNvPr>
          <p:cNvSpPr/>
          <p:nvPr/>
        </p:nvSpPr>
        <p:spPr>
          <a:xfrm>
            <a:off x="-1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08419701-27B3-2040-2959-58DC536371A3}"/>
              </a:ext>
            </a:extLst>
          </p:cNvPr>
          <p:cNvSpPr txBox="1"/>
          <p:nvPr/>
        </p:nvSpPr>
        <p:spPr>
          <a:xfrm>
            <a:off x="920786" y="1792188"/>
            <a:ext cx="1044092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3600" b="1" dirty="0">
                <a:latin typeface="Cambria" panose="02040503050406030204" pitchFamily="18" charset="0"/>
              </a:rPr>
              <a:t>Meson spectroscopy at LHCb</a:t>
            </a:r>
          </a:p>
        </p:txBody>
      </p:sp>
      <p:sp>
        <p:nvSpPr>
          <p:cNvPr id="14" name="页脚占位符 4">
            <a:extLst>
              <a:ext uri="{FF2B5EF4-FFF2-40B4-BE49-F238E27FC236}">
                <a16:creationId xmlns:a16="http://schemas.microsoft.com/office/drawing/2014/main" id="{9917CB47-F250-4339-CFC5-70C2C3D20652}"/>
              </a:ext>
            </a:extLst>
          </p:cNvPr>
          <p:cNvSpPr txBox="1">
            <a:spLocks/>
          </p:cNvSpPr>
          <p:nvPr/>
        </p:nvSpPr>
        <p:spPr>
          <a:xfrm>
            <a:off x="4227052" y="2987872"/>
            <a:ext cx="3828393" cy="1344253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kumimoji="1" lang="en-US" altLang="zh-CN" sz="1600" kern="1200" smtClean="0">
                <a:solidFill>
                  <a:schemeClr val="tx1"/>
                </a:solidFill>
                <a:latin typeface="Arima Madurai" pitchFamily="2" charset="0"/>
                <a:ea typeface="+mn-ea"/>
                <a:cs typeface="Arima Madurai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sz="1800" b="1" dirty="0" err="1">
                <a:latin typeface="Calibri" panose="020F0502020204030204" pitchFamily="34" charset="0"/>
                <a:cs typeface="Calibri" panose="020F0502020204030204" pitchFamily="34" charset="0"/>
              </a:rPr>
              <a:t>Zeqing</a:t>
            </a:r>
            <a:r>
              <a:rPr lang="en-US" sz="1800" b="1" dirty="0">
                <a:latin typeface="Calibri" panose="020F0502020204030204" pitchFamily="34" charset="0"/>
                <a:cs typeface="Calibri" panose="020F0502020204030204" pitchFamily="34" charset="0"/>
              </a:rPr>
              <a:t> Mu</a:t>
            </a:r>
          </a:p>
          <a:p>
            <a:pPr algn="ctr">
              <a:lnSpc>
                <a:spcPct val="150000"/>
              </a:lnSpc>
            </a:pPr>
            <a:r>
              <a:rPr lang="en-US" altLang="zh-CN" sz="1800" dirty="0">
                <a:latin typeface="Calibri" panose="020F0502020204030204" pitchFamily="34" charset="0"/>
                <a:cs typeface="Calibri" panose="020F0502020204030204" pitchFamily="34" charset="0"/>
              </a:rPr>
              <a:t>on behalf of the LHCb collaboration</a:t>
            </a:r>
          </a:p>
          <a:p>
            <a:pPr algn="ctr">
              <a:lnSpc>
                <a:spcPct val="150000"/>
              </a:lnSpc>
            </a:pPr>
            <a:r>
              <a:rPr lang="en-US" altLang="zh-CN" sz="1800" dirty="0">
                <a:latin typeface="Calibri" panose="020F0502020204030204" pitchFamily="34" charset="0"/>
                <a:cs typeface="Calibri" panose="020F0502020204030204" pitchFamily="34" charset="0"/>
              </a:rPr>
              <a:t>Peking University</a:t>
            </a:r>
          </a:p>
        </p:txBody>
      </p:sp>
      <p:sp>
        <p:nvSpPr>
          <p:cNvPr id="17" name="页脚占位符 4">
            <a:extLst>
              <a:ext uri="{FF2B5EF4-FFF2-40B4-BE49-F238E27FC236}">
                <a16:creationId xmlns:a16="http://schemas.microsoft.com/office/drawing/2014/main" id="{45C3D006-49E6-14CC-8CB4-60342D0800C7}"/>
              </a:ext>
            </a:extLst>
          </p:cNvPr>
          <p:cNvSpPr txBox="1">
            <a:spLocks/>
          </p:cNvSpPr>
          <p:nvPr/>
        </p:nvSpPr>
        <p:spPr>
          <a:xfrm>
            <a:off x="920786" y="4686507"/>
            <a:ext cx="10309535" cy="967251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kumimoji="1" lang="en-US" altLang="zh-CN" sz="1600" kern="1200" smtClean="0">
                <a:solidFill>
                  <a:schemeClr val="tx1"/>
                </a:solidFill>
                <a:latin typeface="Arima Madurai" pitchFamily="2" charset="0"/>
                <a:ea typeface="+mn-ea"/>
                <a:cs typeface="Arima Madurai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sz="1800" dirty="0">
                <a:latin typeface="Cambria" panose="02040503050406030204" pitchFamily="18" charset="0"/>
              </a:rPr>
              <a:t>@ Implication Workshop</a:t>
            </a:r>
            <a:endParaRPr lang="en-US" altLang="zh-CN" sz="1800" dirty="0">
              <a:latin typeface="Cambria" panose="020405030504060302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en-US" sz="1800" dirty="0">
                <a:latin typeface="Cambria" panose="02040503050406030204" pitchFamily="18" charset="0"/>
              </a:rPr>
              <a:t>Nov. 6, 2025</a:t>
            </a:r>
          </a:p>
        </p:txBody>
      </p:sp>
      <p:cxnSp>
        <p:nvCxnSpPr>
          <p:cNvPr id="19" name="直线连接符 18">
            <a:extLst>
              <a:ext uri="{FF2B5EF4-FFF2-40B4-BE49-F238E27FC236}">
                <a16:creationId xmlns:a16="http://schemas.microsoft.com/office/drawing/2014/main" id="{F3D615F5-AD2B-2C45-D009-1BECD47CA4F0}"/>
              </a:ext>
            </a:extLst>
          </p:cNvPr>
          <p:cNvCxnSpPr>
            <a:cxnSpLocks/>
          </p:cNvCxnSpPr>
          <p:nvPr/>
        </p:nvCxnSpPr>
        <p:spPr>
          <a:xfrm>
            <a:off x="5805593" y="4560224"/>
            <a:ext cx="539920" cy="0"/>
          </a:xfrm>
          <a:prstGeom prst="line">
            <a:avLst/>
          </a:prstGeom>
          <a:ln w="28575">
            <a:solidFill>
              <a:srgbClr val="0432FF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图片 20">
            <a:extLst>
              <a:ext uri="{FF2B5EF4-FFF2-40B4-BE49-F238E27FC236}">
                <a16:creationId xmlns:a16="http://schemas.microsoft.com/office/drawing/2014/main" id="{B509E977-165D-E9EE-E8A9-CF04F2B4C3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1250" y="5685508"/>
            <a:ext cx="1381601" cy="838327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id="{3E2E7418-1213-7409-4AA1-A19B473252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7616" y="5721484"/>
            <a:ext cx="2602628" cy="797740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id="{8B81DF13-9E77-B610-F0FE-A1EAD3F4087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01212" y="5595108"/>
            <a:ext cx="1061085" cy="1134625"/>
          </a:xfrm>
          <a:prstGeom prst="rect">
            <a:avLst/>
          </a:prstGeom>
        </p:spPr>
      </p:pic>
      <p:cxnSp>
        <p:nvCxnSpPr>
          <p:cNvPr id="10" name="直线连接符 9">
            <a:extLst>
              <a:ext uri="{FF2B5EF4-FFF2-40B4-BE49-F238E27FC236}">
                <a16:creationId xmlns:a16="http://schemas.microsoft.com/office/drawing/2014/main" id="{177C47CA-9318-DCEB-F0D7-8962065C9759}"/>
              </a:ext>
            </a:extLst>
          </p:cNvPr>
          <p:cNvCxnSpPr>
            <a:cxnSpLocks/>
          </p:cNvCxnSpPr>
          <p:nvPr/>
        </p:nvCxnSpPr>
        <p:spPr>
          <a:xfrm>
            <a:off x="2132079" y="1611513"/>
            <a:ext cx="8021055" cy="0"/>
          </a:xfrm>
          <a:prstGeom prst="line">
            <a:avLst/>
          </a:prstGeom>
          <a:ln w="12700">
            <a:solidFill>
              <a:schemeClr val="tx1"/>
            </a:solidFill>
          </a:ln>
          <a:effectLst>
            <a:glow rad="63500">
              <a:schemeClr val="bg1">
                <a:lumMod val="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线连接符 14">
            <a:extLst>
              <a:ext uri="{FF2B5EF4-FFF2-40B4-BE49-F238E27FC236}">
                <a16:creationId xmlns:a16="http://schemas.microsoft.com/office/drawing/2014/main" id="{D978DBCB-20BA-C910-B20A-F207A5D1C158}"/>
              </a:ext>
            </a:extLst>
          </p:cNvPr>
          <p:cNvCxnSpPr>
            <a:cxnSpLocks/>
          </p:cNvCxnSpPr>
          <p:nvPr/>
        </p:nvCxnSpPr>
        <p:spPr>
          <a:xfrm>
            <a:off x="2132079" y="2633489"/>
            <a:ext cx="8021055" cy="0"/>
          </a:xfrm>
          <a:prstGeom prst="line">
            <a:avLst/>
          </a:prstGeom>
          <a:ln w="12700">
            <a:solidFill>
              <a:schemeClr val="tx1"/>
            </a:solidFill>
          </a:ln>
          <a:effectLst>
            <a:glow rad="63500">
              <a:schemeClr val="bg1">
                <a:lumMod val="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98103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8A9BC2-55DD-8A55-0BB1-DFA76CE2DF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66880D1-1C8B-C63B-7215-AFC69BA43D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1ECF2-1F31-5846-B240-B8F26A565208}" type="slidenum">
              <a:rPr lang="en-US" altLang="zh-CN" smtClean="0"/>
              <a:pPr/>
              <a:t>10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095DD2EB-FC07-6AD3-5607-101DAECC9CFD}"/>
                  </a:ext>
                </a:extLst>
              </p:cNvPr>
              <p:cNvSpPr txBox="1"/>
              <p:nvPr/>
            </p:nvSpPr>
            <p:spPr>
              <a:xfrm>
                <a:off x="844714" y="73432"/>
                <a:ext cx="10502572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3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Observation of the orbitally excited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3600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3600" b="1" i="1">
                            <a:latin typeface="Cambria Math" panose="02040503050406030204" pitchFamily="18" charset="0"/>
                          </a:rPr>
                          <m:t>𝑩</m:t>
                        </m:r>
                      </m:e>
                      <m:sub>
                        <m:r>
                          <a:rPr lang="en-US" altLang="zh-CN" sz="3600" b="1" i="1">
                            <a:latin typeface="Cambria Math" panose="02040503050406030204" pitchFamily="18" charset="0"/>
                          </a:rPr>
                          <m:t>𝒄</m:t>
                        </m:r>
                      </m:sub>
                      <m:sup>
                        <m:r>
                          <a:rPr lang="en-US" altLang="zh-CN" sz="3600" b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altLang="zh-CN" sz="3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states</a:t>
                </a:r>
              </a:p>
            </p:txBody>
          </p:sp>
        </mc:Choice>
        <mc:Fallback xmlns="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095DD2EB-FC07-6AD3-5607-101DAECC9C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4714" y="73432"/>
                <a:ext cx="10502572" cy="646331"/>
              </a:xfrm>
              <a:prstGeom prst="rect">
                <a:avLst/>
              </a:prstGeom>
              <a:blipFill>
                <a:blip r:embed="rId3"/>
                <a:stretch>
                  <a:fillRect t="-13462" b="-3269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5E31E480-3439-9134-4D73-C1F758B3DA67}"/>
                  </a:ext>
                </a:extLst>
              </p:cNvPr>
              <p:cNvSpPr txBox="1"/>
              <p:nvPr/>
            </p:nvSpPr>
            <p:spPr>
              <a:xfrm>
                <a:off x="264493" y="883065"/>
                <a:ext cx="11292717" cy="18581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ts val="2800"/>
                  </a:lnSpc>
                  <a:buFont typeface=".Hiragino Kaku Gothic Interface W3"/>
                  <a:buChar char="◉"/>
                </a:pPr>
                <a:r>
                  <a:rPr kumimoji="1"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kumimoji="1" lang="en-US" altLang="zh-CN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kumimoji="1" lang="en-US" altLang="zh-CN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𝐵</m:t>
                        </m:r>
                      </m:e>
                      <m:sub>
                        <m:r>
                          <a:rPr kumimoji="1" lang="en-US" altLang="zh-CN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𝑐</m:t>
                        </m:r>
                      </m:sub>
                      <m:sup>
                        <m:r>
                          <a:rPr kumimoji="1" lang="en-US" altLang="zh-CN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kumimoji="1"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meson family is the only mesons composed of two different heavy quarks </a:t>
                </a:r>
                <a14:m>
                  <m:oMath xmlns:m="http://schemas.openxmlformats.org/officeDocument/2006/math">
                    <m:r>
                      <a:rPr kumimoji="1" lang="en-US" altLang="zh-CN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(</m:t>
                    </m:r>
                    <m:acc>
                      <m:accPr>
                        <m:chr m:val="̅"/>
                        <m:ctrlPr>
                          <a:rPr kumimoji="1" lang="en-US" altLang="zh-CN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accPr>
                      <m:e>
                        <m:r>
                          <a:rPr kumimoji="1" lang="en-US" altLang="zh-CN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𝑏</m:t>
                        </m:r>
                      </m:e>
                    </m:acc>
                    <m:r>
                      <a:rPr kumimoji="1" lang="en-US" altLang="zh-CN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𝑐</m:t>
                    </m:r>
                    <m:r>
                      <a:rPr kumimoji="1" lang="en-US" altLang="zh-CN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)</m:t>
                    </m:r>
                  </m:oMath>
                </a14:m>
                <a:endParaRPr kumimoji="1"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lnSpc>
                    <a:spcPts val="2800"/>
                  </a:lnSpc>
                  <a:buFont typeface=".Hiragino Kaku Gothic Interface W3"/>
                  <a:buChar char="◉"/>
                </a:pPr>
                <a:r>
                  <a:rPr kumimoji="1"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Despite its ground state, </a:t>
                </a:r>
                <a:r>
                  <a:rPr kumimoji="1" lang="en-US" altLang="zh-CN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only the 2S excitations</a:t>
                </a:r>
                <a:r>
                  <a:rPr kumimoji="1"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have been observed at the LHC</a:t>
                </a:r>
              </a:p>
              <a:p>
                <a:pPr marL="285750" indent="-285750">
                  <a:lnSpc>
                    <a:spcPts val="2800"/>
                  </a:lnSpc>
                  <a:buFont typeface=".Hiragino Kaku Gothic Interface W3"/>
                  <a:buChar char="◉"/>
                </a:pPr>
                <a:r>
                  <a:rPr kumimoji="1"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</a:t>
                </a:r>
                <a:r>
                  <a:rPr kumimoji="1" lang="en-US" altLang="zh-CN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1P excited states </a:t>
                </a:r>
                <a:r>
                  <a:rPr kumimoji="1"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are predicted to decay solely </a:t>
                </a:r>
                <a:r>
                  <a:rPr kumimoji="1" lang="en-US" altLang="zh-CN" dirty="0">
                    <a:solidFill>
                      <a:srgbClr val="0432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via radiative transitions </a:t>
                </a:r>
              </a:p>
              <a:p>
                <a:pPr marL="742950" lvl="1" indent="-285750">
                  <a:lnSpc>
                    <a:spcPts val="2800"/>
                  </a:lnSpc>
                  <a:buFont typeface="Wingdings" pitchFamily="2" charset="2"/>
                  <a:buChar char="ü"/>
                </a:pPr>
                <a:r>
                  <a:rPr kumimoji="1"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most likely to be the next excitations to be observed, with predicted masses in the range of </a:t>
                </a:r>
                <a14:m>
                  <m:oMath xmlns:m="http://schemas.openxmlformats.org/officeDocument/2006/math">
                    <m:d>
                      <m:dPr>
                        <m:ctrlPr>
                          <a:rPr kumimoji="1" lang="en-US" altLang="zh-CN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kumimoji="1" lang="en-US" altLang="zh-CN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340, 520</m:t>
                        </m:r>
                      </m:e>
                    </m:d>
                    <m:r>
                      <a:rPr kumimoji="1" lang="en-US" altLang="zh-CN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 </m:t>
                    </m:r>
                    <m:r>
                      <m:rPr>
                        <m:sty m:val="p"/>
                      </m:rPr>
                      <a:rPr kumimoji="1" lang="en-US" altLang="zh-CN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MeV</m:t>
                    </m:r>
                  </m:oMath>
                </a14:m>
                <a:endParaRPr kumimoji="1"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742950" lvl="1" indent="-285750">
                  <a:lnSpc>
                    <a:spcPts val="2800"/>
                  </a:lnSpc>
                  <a:buFont typeface="Wingdings" pitchFamily="2" charset="2"/>
                  <a:buChar char="ü"/>
                </a:pPr>
                <a:r>
                  <a:rPr kumimoji="1" lang="en-US" altLang="zh-CN" dirty="0">
                    <a:solidFill>
                      <a:srgbClr val="0432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four states </a:t>
                </a:r>
                <a:r>
                  <a:rPr kumimoji="1"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are expected, leading to </a:t>
                </a:r>
                <a:r>
                  <a:rPr kumimoji="1" lang="en-US" altLang="zh-CN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six peaks </a:t>
                </a:r>
                <a:r>
                  <a:rPr kumimoji="1"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due to unreconstructed photons from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kumimoji="1" lang="en-US" altLang="zh-CN" b="0" i="1" smtClean="0">
                            <a:solidFill>
                              <a:srgbClr val="009A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kumimoji="1" lang="en-US" altLang="zh-CN" b="0" i="1" smtClean="0">
                            <a:solidFill>
                              <a:srgbClr val="009A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𝐵</m:t>
                        </m:r>
                      </m:e>
                      <m:sub>
                        <m:r>
                          <a:rPr kumimoji="1" lang="en-US" altLang="zh-CN" b="0" i="1" smtClean="0">
                            <a:solidFill>
                              <a:srgbClr val="009A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𝑐</m:t>
                        </m:r>
                      </m:sub>
                      <m:sup>
                        <m:r>
                          <a:rPr kumimoji="1" lang="en-US" altLang="zh-CN" b="0" i="1" smtClean="0">
                            <a:solidFill>
                              <a:srgbClr val="009A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kumimoji="1" lang="en-US" altLang="zh-CN" dirty="0">
                    <a:solidFill>
                      <a:srgbClr val="009A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decays</a:t>
                </a:r>
                <a:endParaRPr kumimoji="1"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5E31E480-3439-9134-4D73-C1F758B3DA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4493" y="883065"/>
                <a:ext cx="11292717" cy="1858137"/>
              </a:xfrm>
              <a:prstGeom prst="rect">
                <a:avLst/>
              </a:prstGeom>
              <a:blipFill>
                <a:blip r:embed="rId4"/>
                <a:stretch>
                  <a:fillRect l="-561" b="-337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文本框 3">
            <a:extLst>
              <a:ext uri="{FF2B5EF4-FFF2-40B4-BE49-F238E27FC236}">
                <a16:creationId xmlns:a16="http://schemas.microsoft.com/office/drawing/2014/main" id="{D307D347-3850-CA91-E6C0-D1F5173BE7D3}"/>
              </a:ext>
            </a:extLst>
          </p:cNvPr>
          <p:cNvSpPr txBox="1"/>
          <p:nvPr/>
        </p:nvSpPr>
        <p:spPr>
          <a:xfrm>
            <a:off x="10179397" y="892215"/>
            <a:ext cx="184099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600" u="sng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[</a:t>
            </a:r>
            <a:r>
              <a:rPr lang="en-US" altLang="zh-CN" sz="1600" u="sng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arXiv:2507.02149</a:t>
            </a:r>
            <a:r>
              <a:rPr lang="en-US" altLang="zh-CN" sz="1600" u="sng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]</a:t>
            </a:r>
            <a:endParaRPr lang="zh-CN" altLang="en-US" sz="1600" u="sng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9DB861C5-0F90-8793-11D1-88293E63E4C5}"/>
              </a:ext>
            </a:extLst>
          </p:cNvPr>
          <p:cNvSpPr txBox="1"/>
          <p:nvPr/>
        </p:nvSpPr>
        <p:spPr>
          <a:xfrm>
            <a:off x="10226433" y="1259076"/>
            <a:ext cx="17367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600" u="sng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[</a:t>
            </a:r>
            <a:r>
              <a:rPr lang="en-US" altLang="zh-CN" sz="1600" u="sng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arXiv:2507.02142</a:t>
            </a:r>
            <a:r>
              <a:rPr lang="en-US" altLang="zh-CN" sz="1600" u="sng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]</a:t>
            </a:r>
            <a:endParaRPr lang="zh-CN" altLang="en-US" sz="1600" u="sng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0A6F6AE7-D909-D22F-0F37-496AF51999B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35835" y="3144989"/>
            <a:ext cx="4909823" cy="317239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582BA355-7EAB-EA98-4BDC-47FE1FAA5CB3}"/>
                  </a:ext>
                </a:extLst>
              </p:cNvPr>
              <p:cNvSpPr txBox="1"/>
              <p:nvPr/>
            </p:nvSpPr>
            <p:spPr>
              <a:xfrm>
                <a:off x="6034825" y="3157957"/>
                <a:ext cx="210602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kumimoji="1"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1" lang="en-US" altLang="zh-CN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  <m:r>
                            <a:rPr kumimoji="1" lang="en-US" altLang="zh-CN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e>
                      </m:d>
                      <m:r>
                        <a:rPr kumimoji="1" lang="en-US" altLang="zh-CN" b="0" i="1" smtClean="0">
                          <a:latin typeface="Cambria Math" panose="02040503050406030204" pitchFamily="18" charset="0"/>
                        </a:rPr>
                        <m:t>⊗</m:t>
                      </m:r>
                      <m:d>
                        <m:dPr>
                          <m:ctrlPr>
                            <a:rPr kumimoji="1"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1" lang="en-US" altLang="zh-CN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  <m:r>
                            <a:rPr kumimoji="1" lang="en-US" altLang="zh-CN" b="0" i="1" smtClean="0">
                              <a:latin typeface="Cambria Math" panose="02040503050406030204" pitchFamily="18" charset="0"/>
                            </a:rPr>
                            <m:t>=0, 1</m:t>
                          </m:r>
                        </m:e>
                      </m:d>
                    </m:oMath>
                  </m:oMathPara>
                </a14:m>
                <a:endParaRPr kumimoji="1" lang="zh-CN" altLang="en-US" dirty="0"/>
              </a:p>
            </p:txBody>
          </p:sp>
        </mc:Choice>
        <mc:Fallback xmlns=""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582BA355-7EAB-EA98-4BDC-47FE1FAA5C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34825" y="3157957"/>
                <a:ext cx="2106025" cy="276999"/>
              </a:xfrm>
              <a:prstGeom prst="rect">
                <a:avLst/>
              </a:prstGeom>
              <a:blipFill>
                <a:blip r:embed="rId9"/>
                <a:stretch>
                  <a:fillRect b="-2173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" name="图片 19">
            <a:extLst>
              <a:ext uri="{FF2B5EF4-FFF2-40B4-BE49-F238E27FC236}">
                <a16:creationId xmlns:a16="http://schemas.microsoft.com/office/drawing/2014/main" id="{5D6B53BA-FC24-95C5-0FA7-50EDDEE34B1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512692" y="4232924"/>
            <a:ext cx="3287653" cy="663298"/>
          </a:xfrm>
          <a:prstGeom prst="rect">
            <a:avLst/>
          </a:prstGeom>
        </p:spPr>
      </p:pic>
      <p:sp>
        <p:nvSpPr>
          <p:cNvPr id="21" name="左大括号 20">
            <a:extLst>
              <a:ext uri="{FF2B5EF4-FFF2-40B4-BE49-F238E27FC236}">
                <a16:creationId xmlns:a16="http://schemas.microsoft.com/office/drawing/2014/main" id="{D21501DA-1D53-7FF1-406F-9F5A37237A0F}"/>
              </a:ext>
            </a:extLst>
          </p:cNvPr>
          <p:cNvSpPr/>
          <p:nvPr/>
        </p:nvSpPr>
        <p:spPr>
          <a:xfrm>
            <a:off x="8183347" y="3024300"/>
            <a:ext cx="161427" cy="589178"/>
          </a:xfrm>
          <a:prstGeom prst="leftBrace">
            <a:avLst>
              <a:gd name="adj1" fmla="val 50566"/>
              <a:gd name="adj2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文本框 21">
                <a:extLst>
                  <a:ext uri="{FF2B5EF4-FFF2-40B4-BE49-F238E27FC236}">
                    <a16:creationId xmlns:a16="http://schemas.microsoft.com/office/drawing/2014/main" id="{73E582C2-C868-0269-662A-E04AF9A8B30C}"/>
                  </a:ext>
                </a:extLst>
              </p:cNvPr>
              <p:cNvSpPr txBox="1"/>
              <p:nvPr/>
            </p:nvSpPr>
            <p:spPr>
              <a:xfrm>
                <a:off x="8403727" y="2937505"/>
                <a:ext cx="108170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zh-CN" b="0" i="1" smtClean="0">
                          <a:solidFill>
                            <a:srgbClr val="0432FF"/>
                          </a:solidFill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kumimoji="1" lang="en-US" altLang="zh-CN" b="0" i="1" smtClean="0">
                          <a:solidFill>
                            <a:srgbClr val="0432FF"/>
                          </a:solidFill>
                          <a:latin typeface="Cambria Math" panose="02040503050406030204" pitchFamily="18" charset="0"/>
                        </a:rPr>
                        <m:t>=0  →  </m:t>
                      </m:r>
                    </m:oMath>
                  </m:oMathPara>
                </a14:m>
                <a:endParaRPr kumimoji="1" lang="zh-CN" altLang="en-US" dirty="0"/>
              </a:p>
            </p:txBody>
          </p:sp>
        </mc:Choice>
        <mc:Fallback xmlns="">
          <p:sp>
            <p:nvSpPr>
              <p:cNvPr id="22" name="文本框 21">
                <a:extLst>
                  <a:ext uri="{FF2B5EF4-FFF2-40B4-BE49-F238E27FC236}">
                    <a16:creationId xmlns:a16="http://schemas.microsoft.com/office/drawing/2014/main" id="{73E582C2-C868-0269-662A-E04AF9A8B30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03727" y="2937505"/>
                <a:ext cx="1081706" cy="276999"/>
              </a:xfrm>
              <a:prstGeom prst="rect">
                <a:avLst/>
              </a:prstGeom>
              <a:blipFill>
                <a:blip r:embed="rId11"/>
                <a:stretch>
                  <a:fillRect l="-3488" t="-9091" r="-8140" b="-409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文本框 22">
                <a:extLst>
                  <a:ext uri="{FF2B5EF4-FFF2-40B4-BE49-F238E27FC236}">
                    <a16:creationId xmlns:a16="http://schemas.microsoft.com/office/drawing/2014/main" id="{9B108F1D-5A76-CA1B-E042-053F75B04B41}"/>
                  </a:ext>
                </a:extLst>
              </p:cNvPr>
              <p:cNvSpPr txBox="1"/>
              <p:nvPr/>
            </p:nvSpPr>
            <p:spPr>
              <a:xfrm>
                <a:off x="8422645" y="3408159"/>
                <a:ext cx="284981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zh-CN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kumimoji="1" lang="en-US" altLang="zh-CN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=1  →  </m:t>
                      </m:r>
                      <m:sSup>
                        <m:sSupPr>
                          <m:ctrlPr>
                            <a:rPr kumimoji="1" lang="en-US" altLang="zh-CN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1" lang="en-US" altLang="zh-CN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  <m:sup>
                          <m:r>
                            <a:rPr kumimoji="1" lang="en-US" altLang="zh-CN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sSub>
                        <m:sSubPr>
                          <m:ctrlPr>
                            <a:rPr kumimoji="1" lang="en-US" altLang="zh-CN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zh-CN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kumimoji="1" lang="en-US" altLang="zh-CN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kumimoji="1" lang="en-US" altLang="zh-CN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p>
                        <m:sSupPr>
                          <m:ctrlPr>
                            <a:rPr kumimoji="1" lang="en-US" altLang="zh-CN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1" lang="en-US" altLang="zh-CN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  </m:t>
                          </m:r>
                          <m:r>
                            <a:rPr kumimoji="1" lang="en-US" altLang="zh-CN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  <m:sup>
                          <m:r>
                            <a:rPr kumimoji="1" lang="en-US" altLang="zh-CN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sSub>
                        <m:sSubPr>
                          <m:ctrlPr>
                            <a:rPr kumimoji="1" lang="en-US" altLang="zh-CN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zh-CN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kumimoji="1" lang="en-US" altLang="zh-CN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kumimoji="1" lang="en-US" altLang="zh-CN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sSup>
                        <m:sSupPr>
                          <m:ctrlPr>
                            <a:rPr kumimoji="1" lang="en-US" altLang="zh-CN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1" lang="en-US" altLang="zh-CN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 1</m:t>
                          </m:r>
                        </m:e>
                        <m:sup>
                          <m:r>
                            <a:rPr kumimoji="1" lang="en-US" altLang="zh-CN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sSub>
                        <m:sSubPr>
                          <m:ctrlPr>
                            <a:rPr kumimoji="1" lang="en-US" altLang="zh-CN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zh-CN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kumimoji="1" lang="en-US" altLang="zh-CN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kumimoji="1" lang="zh-CN" alt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3" name="文本框 22">
                <a:extLst>
                  <a:ext uri="{FF2B5EF4-FFF2-40B4-BE49-F238E27FC236}">
                    <a16:creationId xmlns:a16="http://schemas.microsoft.com/office/drawing/2014/main" id="{9B108F1D-5A76-CA1B-E042-053F75B04B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22645" y="3408159"/>
                <a:ext cx="2849819" cy="276999"/>
              </a:xfrm>
              <a:prstGeom prst="rect">
                <a:avLst/>
              </a:prstGeom>
              <a:blipFill>
                <a:blip r:embed="rId12"/>
                <a:stretch>
                  <a:fillRect l="-1333" t="-8696" b="-347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文本框 23">
                <a:extLst>
                  <a:ext uri="{FF2B5EF4-FFF2-40B4-BE49-F238E27FC236}">
                    <a16:creationId xmlns:a16="http://schemas.microsoft.com/office/drawing/2014/main" id="{B40ADB5E-D53F-D852-2357-E902ACE9E335}"/>
                  </a:ext>
                </a:extLst>
              </p:cNvPr>
              <p:cNvSpPr txBox="1"/>
              <p:nvPr/>
            </p:nvSpPr>
            <p:spPr>
              <a:xfrm>
                <a:off x="10031438" y="2891338"/>
                <a:ext cx="683741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1" lang="en-US" altLang="zh-CN" b="0" i="1" smtClean="0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1" lang="en-US" altLang="zh-CN" b="0" i="1" smtClean="0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  <m:sup>
                          <m:r>
                            <a:rPr kumimoji="1" lang="en-US" altLang="zh-CN" b="0" i="1" smtClean="0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  <m:sSub>
                        <m:sSubPr>
                          <m:ctrlPr>
                            <a:rPr kumimoji="1" lang="en-US" altLang="zh-CN" b="0" i="1" smtClean="0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zh-CN" b="0" i="1" smtClean="0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kumimoji="1" lang="en-US" altLang="zh-CN" b="0" i="1" smtClean="0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24" name="文本框 23">
                <a:extLst>
                  <a:ext uri="{FF2B5EF4-FFF2-40B4-BE49-F238E27FC236}">
                    <a16:creationId xmlns:a16="http://schemas.microsoft.com/office/drawing/2014/main" id="{B40ADB5E-D53F-D852-2357-E902ACE9E3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31438" y="2891338"/>
                <a:ext cx="683741" cy="369332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矩形 24">
            <a:extLst>
              <a:ext uri="{FF2B5EF4-FFF2-40B4-BE49-F238E27FC236}">
                <a16:creationId xmlns:a16="http://schemas.microsoft.com/office/drawing/2014/main" id="{8DA2A90F-522B-9E29-9609-123052DDC21A}"/>
              </a:ext>
            </a:extLst>
          </p:cNvPr>
          <p:cNvSpPr/>
          <p:nvPr/>
        </p:nvSpPr>
        <p:spPr>
          <a:xfrm>
            <a:off x="10119636" y="2937505"/>
            <a:ext cx="510946" cy="813298"/>
          </a:xfrm>
          <a:prstGeom prst="rect">
            <a:avLst/>
          </a:prstGeom>
          <a:noFill/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cxnSp>
        <p:nvCxnSpPr>
          <p:cNvPr id="26" name="直线箭头连接符 25">
            <a:extLst>
              <a:ext uri="{FF2B5EF4-FFF2-40B4-BE49-F238E27FC236}">
                <a16:creationId xmlns:a16="http://schemas.microsoft.com/office/drawing/2014/main" id="{D7693F41-F615-B81D-7B60-29D103563EA8}"/>
              </a:ext>
            </a:extLst>
          </p:cNvPr>
          <p:cNvCxnSpPr>
            <a:cxnSpLocks/>
            <a:stCxn id="25" idx="2"/>
          </p:cNvCxnSpPr>
          <p:nvPr/>
        </p:nvCxnSpPr>
        <p:spPr>
          <a:xfrm>
            <a:off x="10375109" y="3750803"/>
            <a:ext cx="0" cy="461268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>
            <a:extLst>
              <a:ext uri="{FF2B5EF4-FFF2-40B4-BE49-F238E27FC236}">
                <a16:creationId xmlns:a16="http://schemas.microsoft.com/office/drawing/2014/main" id="{76998B8E-30AD-26C1-1D6E-E4905ABF892B}"/>
              </a:ext>
            </a:extLst>
          </p:cNvPr>
          <p:cNvSpPr txBox="1"/>
          <p:nvPr/>
        </p:nvSpPr>
        <p:spPr>
          <a:xfrm>
            <a:off x="9520923" y="3779502"/>
            <a:ext cx="108739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zh-CN" dirty="0">
                <a:latin typeface="Calibri" panose="020F0502020204030204" pitchFamily="34" charset="0"/>
                <a:cs typeface="Calibri" panose="020F0502020204030204" pitchFamily="34" charset="0"/>
              </a:rPr>
              <a:t>mixing</a:t>
            </a:r>
            <a:endParaRPr lang="zh-CN" altLang="en-US" dirty="0"/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337B453E-4706-63C8-748B-C93D4B713510}"/>
              </a:ext>
            </a:extLst>
          </p:cNvPr>
          <p:cNvSpPr txBox="1"/>
          <p:nvPr/>
        </p:nvSpPr>
        <p:spPr>
          <a:xfrm>
            <a:off x="6210376" y="3869736"/>
            <a:ext cx="20536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zh-CN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Four physical states</a:t>
            </a:r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id="{17F05CC7-56DC-C5A6-478D-F7C3EE82DC0D}"/>
              </a:ext>
            </a:extLst>
          </p:cNvPr>
          <p:cNvSpPr/>
          <p:nvPr/>
        </p:nvSpPr>
        <p:spPr>
          <a:xfrm>
            <a:off x="6174783" y="3891130"/>
            <a:ext cx="2053684" cy="991286"/>
          </a:xfrm>
          <a:prstGeom prst="rect">
            <a:avLst/>
          </a:prstGeom>
          <a:noFill/>
          <a:ln w="19050">
            <a:solidFill>
              <a:srgbClr val="C70806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文本框 29">
                <a:extLst>
                  <a:ext uri="{FF2B5EF4-FFF2-40B4-BE49-F238E27FC236}">
                    <a16:creationId xmlns:a16="http://schemas.microsoft.com/office/drawing/2014/main" id="{98E8EDF9-3364-503B-34EF-F7C3EE337EC9}"/>
                  </a:ext>
                </a:extLst>
              </p:cNvPr>
              <p:cNvSpPr txBox="1"/>
              <p:nvPr/>
            </p:nvSpPr>
            <p:spPr>
              <a:xfrm>
                <a:off x="6122446" y="4483597"/>
                <a:ext cx="162045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1" lang="en-US" altLang="zh-CN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1" lang="en-US" altLang="zh-CN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  <m:sup>
                          <m:r>
                            <a:rPr kumimoji="1" lang="en-US" altLang="zh-CN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sSub>
                        <m:sSubPr>
                          <m:ctrlPr>
                            <a:rPr kumimoji="1" lang="en-US" altLang="zh-CN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zh-CN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kumimoji="1" lang="en-US" altLang="zh-CN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kumimoji="1" lang="en-US" altLang="zh-CN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p>
                        <m:sSupPr>
                          <m:ctrlPr>
                            <a:rPr kumimoji="1" lang="en-US" altLang="zh-CN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1" lang="en-US" altLang="zh-C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kumimoji="1" lang="en-US" altLang="zh-CN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  <m:sup>
                          <m:r>
                            <a:rPr kumimoji="1" lang="en-US" altLang="zh-CN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sSub>
                        <m:sSubPr>
                          <m:ctrlPr>
                            <a:rPr kumimoji="1" lang="en-US" altLang="zh-CN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zh-CN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kumimoji="1" lang="en-US" altLang="zh-CN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30" name="文本框 29">
                <a:extLst>
                  <a:ext uri="{FF2B5EF4-FFF2-40B4-BE49-F238E27FC236}">
                    <a16:creationId xmlns:a16="http://schemas.microsoft.com/office/drawing/2014/main" id="{98E8EDF9-3364-503B-34EF-F7C3EE337E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2446" y="4483597"/>
                <a:ext cx="1620454" cy="369332"/>
              </a:xfrm>
              <a:prstGeom prst="rect">
                <a:avLst/>
              </a:prstGeom>
              <a:blipFill>
                <a:blip r:embed="rId14"/>
                <a:stretch>
                  <a:fillRect b="-1290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圆角矩形 30">
            <a:extLst>
              <a:ext uri="{FF2B5EF4-FFF2-40B4-BE49-F238E27FC236}">
                <a16:creationId xmlns:a16="http://schemas.microsoft.com/office/drawing/2014/main" id="{304B59A8-CDDC-6CDD-6E38-1701DD08AF1D}"/>
              </a:ext>
            </a:extLst>
          </p:cNvPr>
          <p:cNvSpPr/>
          <p:nvPr/>
        </p:nvSpPr>
        <p:spPr>
          <a:xfrm>
            <a:off x="5946139" y="2891339"/>
            <a:ext cx="5401147" cy="2031009"/>
          </a:xfrm>
          <a:prstGeom prst="roundRect">
            <a:avLst>
              <a:gd name="adj" fmla="val 6081"/>
            </a:avLst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32" name="图片 31">
            <a:extLst>
              <a:ext uri="{FF2B5EF4-FFF2-40B4-BE49-F238E27FC236}">
                <a16:creationId xmlns:a16="http://schemas.microsoft.com/office/drawing/2014/main" id="{C04D41CA-99E9-2474-C21D-557FBF3E7381}"/>
              </a:ext>
            </a:extLst>
          </p:cNvPr>
          <p:cNvPicPr>
            <a:picLocks noChangeAspect="1"/>
          </p:cNvPicPr>
          <p:nvPr/>
        </p:nvPicPr>
        <p:blipFill>
          <a:blip r:embed="rId15"/>
          <a:srcRect l="18282" t="3768"/>
          <a:stretch/>
        </p:blipFill>
        <p:spPr>
          <a:xfrm>
            <a:off x="5790600" y="5112533"/>
            <a:ext cx="5766611" cy="1104583"/>
          </a:xfrm>
          <a:prstGeom prst="rect">
            <a:avLst/>
          </a:prstGeom>
        </p:spPr>
      </p:pic>
      <p:sp>
        <p:nvSpPr>
          <p:cNvPr id="33" name="文本框 32">
            <a:extLst>
              <a:ext uri="{FF2B5EF4-FFF2-40B4-BE49-F238E27FC236}">
                <a16:creationId xmlns:a16="http://schemas.microsoft.com/office/drawing/2014/main" id="{2988F346-335F-466B-E5A8-606A891925ED}"/>
              </a:ext>
            </a:extLst>
          </p:cNvPr>
          <p:cNvSpPr txBox="1"/>
          <p:nvPr/>
        </p:nvSpPr>
        <p:spPr>
          <a:xfrm>
            <a:off x="3205952" y="2806435"/>
            <a:ext cx="21691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1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[PRD 70 (2004) 054017</a:t>
            </a:r>
            <a:r>
              <a:rPr lang="en-US" altLang="zh-CN" sz="1600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176700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3FA6A1-C3E3-7B29-02C1-541BF149B8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6A99CCA-9642-1D93-1259-5E3879D64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1ECF2-1F31-5846-B240-B8F26A565208}" type="slidenum">
              <a:rPr lang="en-US" altLang="zh-CN" smtClean="0"/>
              <a:pPr/>
              <a:t>11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6E214FB2-C931-1BAE-F636-AACB8C2B7C7C}"/>
                  </a:ext>
                </a:extLst>
              </p:cNvPr>
              <p:cNvSpPr txBox="1"/>
              <p:nvPr/>
            </p:nvSpPr>
            <p:spPr>
              <a:xfrm>
                <a:off x="844714" y="73432"/>
                <a:ext cx="10502572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3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Observation of the orbitally excited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3600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3600" b="1" i="1">
                            <a:latin typeface="Cambria Math" panose="02040503050406030204" pitchFamily="18" charset="0"/>
                          </a:rPr>
                          <m:t>𝑩</m:t>
                        </m:r>
                      </m:e>
                      <m:sub>
                        <m:r>
                          <a:rPr lang="en-US" altLang="zh-CN" sz="3600" b="1" i="1">
                            <a:latin typeface="Cambria Math" panose="02040503050406030204" pitchFamily="18" charset="0"/>
                          </a:rPr>
                          <m:t>𝒄</m:t>
                        </m:r>
                      </m:sub>
                      <m:sup>
                        <m:r>
                          <a:rPr lang="en-US" altLang="zh-CN" sz="3600" b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altLang="zh-CN" sz="3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states</a:t>
                </a:r>
              </a:p>
            </p:txBody>
          </p:sp>
        </mc:Choice>
        <mc:Fallback xmlns="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6E214FB2-C931-1BAE-F636-AACB8C2B7C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4714" y="73432"/>
                <a:ext cx="10502572" cy="646331"/>
              </a:xfrm>
              <a:prstGeom prst="rect">
                <a:avLst/>
              </a:prstGeom>
              <a:blipFill>
                <a:blip r:embed="rId3"/>
                <a:stretch>
                  <a:fillRect t="-13462" b="-3269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BA5EAA00-DCBF-A197-282E-1954AD0BAD3D}"/>
                  </a:ext>
                </a:extLst>
              </p:cNvPr>
              <p:cNvSpPr txBox="1"/>
              <p:nvPr/>
            </p:nvSpPr>
            <p:spPr>
              <a:xfrm>
                <a:off x="264492" y="883065"/>
                <a:ext cx="12032906" cy="18581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ts val="2800"/>
                  </a:lnSpc>
                  <a:buFont typeface=".Hiragino Kaku Gothic Interface W3"/>
                  <a:buChar char="◉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CN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kumimoji="1" lang="en-US" altLang="zh-CN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𝐵</m:t>
                        </m:r>
                      </m:e>
                      <m:sub>
                        <m:r>
                          <a:rPr kumimoji="1" lang="en-US" altLang="zh-CN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𝑐</m:t>
                        </m:r>
                      </m:sub>
                    </m:sSub>
                    <m:sSup>
                      <m:sSupPr>
                        <m:ctrlPr>
                          <a:rPr kumimoji="1" lang="en-US" altLang="zh-CN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kumimoji="1" lang="en-US" altLang="zh-CN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dPr>
                          <m:e>
                            <m:r>
                              <a:rPr kumimoji="1" lang="en-US" altLang="zh-CN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1</m:t>
                            </m:r>
                            <m:r>
                              <a:rPr kumimoji="1" lang="en-US" altLang="zh-CN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𝑃</m:t>
                            </m:r>
                          </m:e>
                        </m:d>
                      </m:e>
                      <m:sup>
                        <m:r>
                          <a:rPr kumimoji="1" lang="en-US" altLang="zh-CN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+</m:t>
                        </m:r>
                      </m:sup>
                    </m:sSup>
                    <m:r>
                      <a:rPr kumimoji="1" lang="en-US" altLang="zh-CN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→</m:t>
                    </m:r>
                    <m:sSubSup>
                      <m:sSubSupPr>
                        <m:ctrlPr>
                          <a:rPr kumimoji="1" lang="en-US" altLang="zh-CN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kumimoji="1" lang="en-US" altLang="zh-CN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𝐵</m:t>
                        </m:r>
                      </m:e>
                      <m:sub>
                        <m:r>
                          <a:rPr kumimoji="1" lang="en-US" altLang="zh-CN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𝑐</m:t>
                        </m:r>
                      </m:sub>
                      <m:sup>
                        <m:r>
                          <a:rPr kumimoji="1" lang="en-US" altLang="zh-CN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+</m:t>
                        </m:r>
                      </m:sup>
                    </m:sSubSup>
                    <m:r>
                      <a:rPr kumimoji="1" lang="en-US" altLang="zh-CN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𝛾</m:t>
                    </m:r>
                  </m:oMath>
                </a14:m>
                <a:r>
                  <a:rPr kumimoji="1"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where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kumimoji="1" lang="en-US" altLang="zh-CN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kumimoji="1" lang="en-US" altLang="zh-CN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𝐵</m:t>
                        </m:r>
                      </m:e>
                      <m:sub>
                        <m:r>
                          <a:rPr kumimoji="1" lang="en-US" altLang="zh-CN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𝑐</m:t>
                        </m:r>
                      </m:sub>
                      <m:sup>
                        <m:r>
                          <a:rPr kumimoji="1" lang="en-US" altLang="zh-CN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+</m:t>
                        </m:r>
                      </m:sup>
                    </m:sSubSup>
                    <m:r>
                      <a:rPr kumimoji="1" lang="en-US" altLang="zh-CN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→</m:t>
                    </m:r>
                    <m:r>
                      <a:rPr kumimoji="1" lang="en-US" altLang="zh-CN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𝐽</m:t>
                    </m:r>
                    <m:r>
                      <a:rPr kumimoji="1" lang="en-US" altLang="zh-CN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/</m:t>
                    </m:r>
                    <m:r>
                      <a:rPr kumimoji="1" lang="en-US" altLang="zh-CN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𝜓</m:t>
                    </m:r>
                    <m:r>
                      <a:rPr kumimoji="1" lang="en-US" altLang="zh-CN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 (→</m:t>
                    </m:r>
                    <m:sSup>
                      <m:sSupPr>
                        <m:ctrlPr>
                          <a:rPr kumimoji="1" lang="en-US" altLang="zh-CN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kumimoji="1" lang="en-US" altLang="zh-CN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𝜇</m:t>
                        </m:r>
                      </m:e>
                      <m:sup>
                        <m:r>
                          <a:rPr kumimoji="1" lang="en-US" altLang="zh-CN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kumimoji="1" lang="en-US" altLang="zh-CN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kumimoji="1" lang="en-US" altLang="zh-CN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𝜇</m:t>
                        </m:r>
                      </m:e>
                      <m:sup>
                        <m:r>
                          <a:rPr kumimoji="1" lang="en-US" altLang="zh-CN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−</m:t>
                        </m:r>
                      </m:sup>
                    </m:sSup>
                    <m:r>
                      <a:rPr kumimoji="1" lang="en-US" altLang="zh-CN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)</m:t>
                    </m:r>
                    <m:sSup>
                      <m:sSupPr>
                        <m:ctrlPr>
                          <a:rPr kumimoji="1" lang="en-US" altLang="zh-CN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kumimoji="1" lang="en-US" altLang="zh-CN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𝜋</m:t>
                        </m:r>
                      </m:e>
                      <m:sup>
                        <m:r>
                          <a:rPr kumimoji="1" lang="en-US" altLang="zh-CN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kumimoji="1"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photon reconstructed from calorimeter</a:t>
                </a:r>
              </a:p>
              <a:p>
                <a:pPr marL="285750" indent="-285750">
                  <a:lnSpc>
                    <a:spcPts val="2800"/>
                  </a:lnSpc>
                  <a:buFont typeface=".Hiragino Kaku Gothic Interface W3"/>
                  <a:buChar char="◉"/>
                </a:pPr>
                <a:r>
                  <a:rPr kumimoji="1"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 pronounced wide peaking structure is seen within the predicted mass range (significance </a:t>
                </a:r>
                <a14:m>
                  <m:oMath xmlns:m="http://schemas.openxmlformats.org/officeDocument/2006/math">
                    <m:r>
                      <a:rPr kumimoji="1" lang="en-US" altLang="zh-CN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&gt;7 </m:t>
                    </m:r>
                    <m:r>
                      <a:rPr kumimoji="1" lang="en-US" altLang="zh-CN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𝜎</m:t>
                    </m:r>
                  </m:oMath>
                </a14:m>
                <a:r>
                  <a:rPr kumimoji="1"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  <a:p>
                <a:pPr marL="285750" indent="-285750">
                  <a:lnSpc>
                    <a:spcPts val="2800"/>
                  </a:lnSpc>
                  <a:buFont typeface=".Hiragino Kaku Gothic Interface W3"/>
                  <a:buChar char="◉"/>
                </a:pPr>
                <a:r>
                  <a:rPr kumimoji="1"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</a:t>
                </a:r>
                <a:r>
                  <a:rPr lang="en-US" altLang="zh-CN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visible width exceed the expectation of</a:t>
                </a:r>
                <a:r>
                  <a:rPr lang="zh-CN" alt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 single-peak interpretation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solidFill>
                          <a:srgbClr val="0432FF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⇒</m:t>
                    </m:r>
                  </m:oMath>
                </a14:m>
                <a:r>
                  <a:rPr kumimoji="1" lang="en-US" altLang="zh-CN" dirty="0">
                    <a:solidFill>
                      <a:srgbClr val="0432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 minimal effective two-peak model used</a:t>
                </a:r>
                <a:endParaRPr kumimoji="1"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lnSpc>
                    <a:spcPts val="2800"/>
                  </a:lnSpc>
                  <a:buFont typeface=".Hiragino Kaku Gothic Interface W3"/>
                  <a:buChar char="◉"/>
                </a:pPr>
                <a:r>
                  <a:rPr kumimoji="1"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By fixing the peak positions and relative yields to theory, </a:t>
                </a:r>
                <a:r>
                  <a:rPr kumimoji="1" lang="en-US" altLang="zh-CN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different theoretical models were investigated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⇒</m:t>
                    </m:r>
                  </m:oMath>
                </a14:m>
                <a:r>
                  <a:rPr kumimoji="1" lang="en-US" altLang="zh-CN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all generally good</a:t>
                </a:r>
                <a:endParaRPr kumimoji="1"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lnSpc>
                    <a:spcPts val="2800"/>
                  </a:lnSpc>
                  <a:buFont typeface=".Hiragino Kaku Gothic Interface W3"/>
                  <a:buChar char="◉"/>
                </a:pPr>
                <a:r>
                  <a:rPr kumimoji="1"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</a:t>
                </a:r>
                <a:r>
                  <a:rPr kumimoji="1" lang="en-US" altLang="zh-CN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relative production rate</a:t>
                </a:r>
                <a:r>
                  <a:rPr kumimoji="1"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representing the fraction 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kumimoji="1" lang="en-US" altLang="zh-CN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kumimoji="1" lang="en-US" altLang="zh-CN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𝐵</m:t>
                        </m:r>
                      </m:e>
                      <m:sub>
                        <m:r>
                          <a:rPr kumimoji="1" lang="en-US" altLang="zh-CN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𝑐</m:t>
                        </m:r>
                      </m:sub>
                      <m:sup>
                        <m:r>
                          <a:rPr kumimoji="1" lang="en-US" altLang="zh-CN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kumimoji="1"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comes from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CN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kumimoji="1" lang="en-US" altLang="zh-CN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𝐵</m:t>
                        </m:r>
                      </m:e>
                      <m:sub>
                        <m:r>
                          <a:rPr kumimoji="1" lang="en-US" altLang="zh-CN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𝑐</m:t>
                        </m:r>
                      </m:sub>
                    </m:sSub>
                    <m:sSup>
                      <m:sSupPr>
                        <m:ctrlPr>
                          <a:rPr kumimoji="1" lang="en-US" altLang="zh-CN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kumimoji="1" lang="en-US" altLang="zh-CN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dPr>
                          <m:e>
                            <m:r>
                              <a:rPr kumimoji="1" lang="en-US" altLang="zh-CN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1</m:t>
                            </m:r>
                            <m:r>
                              <a:rPr kumimoji="1" lang="en-US" altLang="zh-CN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𝑃</m:t>
                            </m:r>
                          </m:e>
                        </m:d>
                      </m:e>
                      <m:sup>
                        <m:r>
                          <a:rPr kumimoji="1" lang="en-US" altLang="zh-CN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kumimoji="1"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determined using the</a:t>
                </a:r>
                <a:r>
                  <a:rPr kumimoji="1" lang="en-US" altLang="zh-CN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kumimoji="1"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LQCD model</a:t>
                </a:r>
              </a:p>
            </p:txBody>
          </p:sp>
        </mc:Choice>
        <mc:Fallback xmlns="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BA5EAA00-DCBF-A197-282E-1954AD0BAD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4492" y="883065"/>
                <a:ext cx="12032906" cy="1858137"/>
              </a:xfrm>
              <a:prstGeom prst="rect">
                <a:avLst/>
              </a:prstGeom>
              <a:blipFill>
                <a:blip r:embed="rId4"/>
                <a:stretch>
                  <a:fillRect l="-527" b="-4730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文本框 3">
            <a:extLst>
              <a:ext uri="{FF2B5EF4-FFF2-40B4-BE49-F238E27FC236}">
                <a16:creationId xmlns:a16="http://schemas.microsoft.com/office/drawing/2014/main" id="{73998A2C-5E37-FE17-C33A-08E79C2D16D9}"/>
              </a:ext>
            </a:extLst>
          </p:cNvPr>
          <p:cNvSpPr txBox="1"/>
          <p:nvPr/>
        </p:nvSpPr>
        <p:spPr>
          <a:xfrm>
            <a:off x="10179397" y="892215"/>
            <a:ext cx="184099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600" u="sng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[</a:t>
            </a:r>
            <a:r>
              <a:rPr lang="en-US" altLang="zh-CN" sz="1600" u="sng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arXiv:2507.02149</a:t>
            </a:r>
            <a:r>
              <a:rPr lang="en-US" altLang="zh-CN" sz="1600" u="sng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]</a:t>
            </a:r>
            <a:endParaRPr lang="zh-CN" altLang="en-US" sz="1600" u="sng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8967A81E-36AF-D46B-4B67-93E335D0D654}"/>
              </a:ext>
            </a:extLst>
          </p:cNvPr>
          <p:cNvSpPr txBox="1"/>
          <p:nvPr/>
        </p:nvSpPr>
        <p:spPr>
          <a:xfrm>
            <a:off x="10226433" y="1259076"/>
            <a:ext cx="17367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600" u="sng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[</a:t>
            </a:r>
            <a:r>
              <a:rPr lang="en-US" altLang="zh-CN" sz="1600" u="sng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arXiv:2507.02142</a:t>
            </a:r>
            <a:r>
              <a:rPr lang="en-US" altLang="zh-CN" sz="1600" u="sng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]</a:t>
            </a:r>
            <a:endParaRPr lang="zh-CN" altLang="en-US" sz="1600" u="sng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973CFAA7-BD6B-15B7-97B9-C5B94608BCD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02700" y="3174540"/>
            <a:ext cx="4184086" cy="318396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76C78188-3A82-2F51-8804-034359AE925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500011" y="3171664"/>
            <a:ext cx="4156596" cy="3163917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B79716E1-5489-E61C-9801-4BDE26ED629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488173" y="2762913"/>
            <a:ext cx="2857211" cy="338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535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0E20F1-C54E-07EB-6E71-94DE47E4FA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29ECB16-D326-45CA-2B84-17A92A25F6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zh-CN" dirty="0"/>
              <a:t>Yuhao Wang</a:t>
            </a:r>
            <a:endParaRPr kumimoji="1" lang="zh-CN" alt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2BD19BF-2DCF-8C4D-0DEF-EACCBF4C02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1ECF2-1F31-5846-B240-B8F26A565208}" type="slidenum">
              <a:rPr lang="en-US" altLang="zh-CN" smtClean="0"/>
              <a:pPr/>
              <a:t>12</a:t>
            </a:fld>
            <a:endParaRPr lang="en-US" dirty="0"/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4C5C181D-2726-5157-C98D-B0084D404092}"/>
              </a:ext>
            </a:extLst>
          </p:cNvPr>
          <p:cNvSpPr txBox="1"/>
          <p:nvPr/>
        </p:nvSpPr>
        <p:spPr>
          <a:xfrm>
            <a:off x="1510677" y="95862"/>
            <a:ext cx="917064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3600" b="1" dirty="0">
                <a:latin typeface="Cambria" panose="02040503050406030204" pitchFamily="18" charset="0"/>
              </a:rPr>
              <a:t>Quarkonium and Beauty Meson Spectrum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53E84A2B-91E2-7E92-C243-09F1EB8DCDA9}"/>
                  </a:ext>
                </a:extLst>
              </p:cNvPr>
              <p:cNvSpPr txBox="1"/>
              <p:nvPr/>
            </p:nvSpPr>
            <p:spPr>
              <a:xfrm>
                <a:off x="456194" y="954968"/>
                <a:ext cx="10601825" cy="12874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.Hiragino Kaku Gothic Interface W3"/>
                  <a:buChar char="◉"/>
                </a:pPr>
                <a:r>
                  <a:rPr kumimoji="1" lang="en-US" altLang="zh-CN" dirty="0">
                    <a:latin typeface="Cambria" panose="02040503050406030204" pitchFamily="18" charset="0"/>
                  </a:rPr>
                  <a:t>Charmonium spectrum is pretty well know. Bottomonium spectrum as well.</a:t>
                </a:r>
              </a:p>
              <a:p>
                <a:pPr marL="285750" indent="-285750">
                  <a:lnSpc>
                    <a:spcPct val="150000"/>
                  </a:lnSpc>
                  <a:buFont typeface=".Hiragino Kaku Gothic Interface W3"/>
                  <a:buChar char="◉"/>
                </a:pPr>
                <a:r>
                  <a:rPr kumimoji="1" lang="en-US" altLang="zh-CN" dirty="0">
                    <a:latin typeface="Cambria" panose="02040503050406030204" pitchFamily="18" charset="0"/>
                  </a:rPr>
                  <a:t>For </a:t>
                </a:r>
                <a:r>
                  <a:rPr kumimoji="1" lang="en-US" altLang="zh-CN" i="1" dirty="0">
                    <a:latin typeface="Cambria" panose="02040503050406030204" pitchFamily="18" charset="0"/>
                  </a:rPr>
                  <a:t>B</a:t>
                </a:r>
                <a:r>
                  <a:rPr kumimoji="1" lang="en-US" altLang="zh-CN" dirty="0">
                    <a:latin typeface="Cambria" panose="02040503050406030204" pitchFamily="18" charset="0"/>
                  </a:rPr>
                  <a:t> mesons, and in particular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zh-CN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kumimoji="1" lang="en-US" altLang="zh-CN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kumimoji="1" lang="en-US" altLang="zh-CN" dirty="0">
                    <a:latin typeface="Cambria" panose="02040503050406030204" pitchFamily="18" charset="0"/>
                  </a:rPr>
                  <a:t> 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zh-CN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kumimoji="1" lang="en-US" altLang="zh-CN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kumimoji="1" lang="en-US" altLang="zh-CN" dirty="0">
                    <a:latin typeface="Cambria" panose="02040503050406030204" pitchFamily="18" charset="0"/>
                  </a:rPr>
                  <a:t>, the knowledge is limited.</a:t>
                </a:r>
              </a:p>
              <a:p>
                <a:pPr marL="285750" indent="-285750">
                  <a:lnSpc>
                    <a:spcPct val="150000"/>
                  </a:lnSpc>
                  <a:buFont typeface=".Hiragino Kaku Gothic Interface W3"/>
                  <a:buChar char="◉"/>
                </a:pPr>
                <a:r>
                  <a:rPr kumimoji="1" lang="en-US" altLang="zh-CN" b="1" dirty="0">
                    <a:latin typeface="Cambria" panose="02040503050406030204" pitchFamily="18" charset="0"/>
                  </a:rPr>
                  <a:t>This talk will focus on the selected topics of beauty meson spectroscopy, includes</a:t>
                </a:r>
              </a:p>
            </p:txBody>
          </p:sp>
        </mc:Choice>
        <mc:Fallback xmlns="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6B3DF6FB-1573-1760-F323-264B4B960D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6194" y="954968"/>
                <a:ext cx="10601825" cy="1287468"/>
              </a:xfrm>
              <a:prstGeom prst="rect">
                <a:avLst/>
              </a:prstGeom>
              <a:blipFill>
                <a:blip r:embed="rId3"/>
                <a:stretch>
                  <a:fillRect l="-719" b="-784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页脚占位符 4">
            <a:extLst>
              <a:ext uri="{FF2B5EF4-FFF2-40B4-BE49-F238E27FC236}">
                <a16:creationId xmlns:a16="http://schemas.microsoft.com/office/drawing/2014/main" id="{D113408A-7273-4F1F-466A-1419BBCBAC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97013"/>
            <a:ext cx="4114800" cy="365125"/>
          </a:xfrm>
        </p:spPr>
        <p:txBody>
          <a:bodyPr/>
          <a:lstStyle/>
          <a:p>
            <a:r>
              <a:rPr lang="en-US" dirty="0" err="1"/>
              <a:t>LHCb</a:t>
            </a:r>
            <a:r>
              <a:rPr lang="en-US" dirty="0"/>
              <a:t> Implication Workshop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BBFB8F8D-3251-F19E-3B79-60B598F79303}"/>
              </a:ext>
            </a:extLst>
          </p:cNvPr>
          <p:cNvSpPr/>
          <p:nvPr/>
        </p:nvSpPr>
        <p:spPr>
          <a:xfrm>
            <a:off x="0" y="251682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cxnSp>
        <p:nvCxnSpPr>
          <p:cNvPr id="13" name="直线连接符 12">
            <a:extLst>
              <a:ext uri="{FF2B5EF4-FFF2-40B4-BE49-F238E27FC236}">
                <a16:creationId xmlns:a16="http://schemas.microsoft.com/office/drawing/2014/main" id="{0142A7EB-EC94-370D-0A38-2788AC50205A}"/>
              </a:ext>
            </a:extLst>
          </p:cNvPr>
          <p:cNvCxnSpPr>
            <a:cxnSpLocks/>
          </p:cNvCxnSpPr>
          <p:nvPr/>
        </p:nvCxnSpPr>
        <p:spPr>
          <a:xfrm>
            <a:off x="1152575" y="2616064"/>
            <a:ext cx="10050162" cy="0"/>
          </a:xfrm>
          <a:prstGeom prst="line">
            <a:avLst/>
          </a:prstGeom>
          <a:ln w="12700">
            <a:solidFill>
              <a:schemeClr val="tx1"/>
            </a:solidFill>
          </a:ln>
          <a:effectLst>
            <a:glow rad="63500">
              <a:schemeClr val="bg1">
                <a:lumMod val="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C7C034B8-FFC1-C297-FDE7-2803F0E9F005}"/>
                  </a:ext>
                </a:extLst>
              </p:cNvPr>
              <p:cNvSpPr txBox="1"/>
              <p:nvPr/>
            </p:nvSpPr>
            <p:spPr>
              <a:xfrm>
                <a:off x="1297294" y="2699367"/>
                <a:ext cx="9760725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3600" b="1" dirty="0">
                    <a:latin typeface="Cambria" panose="02040503050406030204" pitchFamily="18" charset="0"/>
                  </a:rPr>
                  <a:t>New measurement 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3600" b="1" i="1" dirty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3600" b="1" i="1" dirty="0">
                            <a:latin typeface="Cambria Math" panose="02040503050406030204" pitchFamily="18" charset="0"/>
                          </a:rPr>
                          <m:t>𝑩</m:t>
                        </m:r>
                      </m:e>
                      <m:sub>
                        <m:r>
                          <a:rPr lang="en-US" altLang="zh-CN" sz="3600" b="1" i="1" dirty="0">
                            <a:latin typeface="Cambria Math" panose="02040503050406030204" pitchFamily="18" charset="0"/>
                          </a:rPr>
                          <m:t>𝒄</m:t>
                        </m:r>
                      </m:sub>
                      <m:sup>
                        <m:r>
                          <a:rPr lang="en-US" altLang="zh-CN" sz="3600" b="1" i="1" dirty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US" altLang="zh-CN" sz="3600" b="1" i="1" dirty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altLang="zh-CN" sz="3600" b="1" i="1" dirty="0">
                        <a:latin typeface="Cambria Math" panose="02040503050406030204" pitchFamily="18" charset="0"/>
                      </a:rPr>
                      <m:t>𝑫𝑿</m:t>
                    </m:r>
                    <m:r>
                      <a:rPr lang="zh-CN" altLang="en-US" sz="3600" b="1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CN" sz="3600" b="1" dirty="0">
                    <a:latin typeface="Cambria" panose="02040503050406030204" pitchFamily="18" charset="0"/>
                  </a:rPr>
                  <a:t>decays </a:t>
                </a:r>
              </a:p>
            </p:txBody>
          </p:sp>
        </mc:Choice>
        <mc:Fallback xmlns=""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C7C034B8-FFC1-C297-FDE7-2803F0E9F0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7294" y="2699367"/>
                <a:ext cx="9760725" cy="646331"/>
              </a:xfrm>
              <a:prstGeom prst="rect">
                <a:avLst/>
              </a:prstGeom>
              <a:blipFill>
                <a:blip r:embed="rId4"/>
                <a:stretch>
                  <a:fillRect t="-15385" b="-3269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直线连接符 19">
            <a:extLst>
              <a:ext uri="{FF2B5EF4-FFF2-40B4-BE49-F238E27FC236}">
                <a16:creationId xmlns:a16="http://schemas.microsoft.com/office/drawing/2014/main" id="{B760071F-FA3C-75CC-C8DA-1E1203517574}"/>
              </a:ext>
            </a:extLst>
          </p:cNvPr>
          <p:cNvCxnSpPr>
            <a:cxnSpLocks/>
          </p:cNvCxnSpPr>
          <p:nvPr/>
        </p:nvCxnSpPr>
        <p:spPr>
          <a:xfrm>
            <a:off x="1152575" y="3429000"/>
            <a:ext cx="10050162" cy="0"/>
          </a:xfrm>
          <a:prstGeom prst="line">
            <a:avLst/>
          </a:prstGeom>
          <a:ln w="12700">
            <a:solidFill>
              <a:schemeClr val="tx1"/>
            </a:solidFill>
          </a:ln>
          <a:effectLst>
            <a:glow rad="63500">
              <a:schemeClr val="bg1">
                <a:lumMod val="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56">
            <a:extLst>
              <a:ext uri="{FF2B5EF4-FFF2-40B4-BE49-F238E27FC236}">
                <a16:creationId xmlns:a16="http://schemas.microsoft.com/office/drawing/2014/main" id="{95DCDF33-3753-9A6B-7943-2AD0B167A148}"/>
              </a:ext>
            </a:extLst>
          </p:cNvPr>
          <p:cNvSpPr txBox="1"/>
          <p:nvPr/>
        </p:nvSpPr>
        <p:spPr>
          <a:xfrm>
            <a:off x="4459940" y="3820079"/>
            <a:ext cx="327211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u="sng" dirty="0">
                <a:solidFill>
                  <a:srgbClr val="7030A0"/>
                </a:solidFill>
                <a:effectLst/>
                <a:latin typeface="CMR12"/>
              </a:rPr>
              <a:t>[LHCb-PAPER-2024-035, in prep.]</a:t>
            </a:r>
            <a:endParaRPr lang="en-US" altLang="zh-CN" u="sng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27064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B89122-40D3-EA69-BB0D-F3B791F380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图片 53">
            <a:extLst>
              <a:ext uri="{FF2B5EF4-FFF2-40B4-BE49-F238E27FC236}">
                <a16:creationId xmlns:a16="http://schemas.microsoft.com/office/drawing/2014/main" id="{2875556A-7E87-1561-BE0B-D84EBAA593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94652" y="4792371"/>
            <a:ext cx="4131460" cy="1239922"/>
          </a:xfrm>
          <a:prstGeom prst="rect">
            <a:avLst/>
          </a:prstGeom>
        </p:spPr>
      </p:pic>
      <p:pic>
        <p:nvPicPr>
          <p:cNvPr id="53" name="图片 52">
            <a:extLst>
              <a:ext uri="{FF2B5EF4-FFF2-40B4-BE49-F238E27FC236}">
                <a16:creationId xmlns:a16="http://schemas.microsoft.com/office/drawing/2014/main" id="{39C7040A-F5E9-F8E2-DFF3-10383149C1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3457109"/>
            <a:ext cx="6040265" cy="1156817"/>
          </a:xfrm>
          <a:prstGeom prst="rect">
            <a:avLst/>
          </a:prstGeom>
        </p:spPr>
      </p:pic>
      <p:grpSp>
        <p:nvGrpSpPr>
          <p:cNvPr id="34" name="组合 33">
            <a:extLst>
              <a:ext uri="{FF2B5EF4-FFF2-40B4-BE49-F238E27FC236}">
                <a16:creationId xmlns:a16="http://schemas.microsoft.com/office/drawing/2014/main" id="{DBA5349E-E50D-5CB7-B64B-180BBD3577EE}"/>
              </a:ext>
            </a:extLst>
          </p:cNvPr>
          <p:cNvGrpSpPr/>
          <p:nvPr/>
        </p:nvGrpSpPr>
        <p:grpSpPr>
          <a:xfrm>
            <a:off x="342212" y="1025258"/>
            <a:ext cx="11504800" cy="2403741"/>
            <a:chOff x="1882214" y="3532721"/>
            <a:chExt cx="2799846" cy="1644886"/>
          </a:xfrm>
        </p:grpSpPr>
        <p:sp>
          <p:nvSpPr>
            <p:cNvPr id="35" name="矩形 34">
              <a:extLst>
                <a:ext uri="{FF2B5EF4-FFF2-40B4-BE49-F238E27FC236}">
                  <a16:creationId xmlns:a16="http://schemas.microsoft.com/office/drawing/2014/main" id="{5CA44606-886A-970B-B062-02B6651627EF}"/>
                </a:ext>
              </a:extLst>
            </p:cNvPr>
            <p:cNvSpPr/>
            <p:nvPr/>
          </p:nvSpPr>
          <p:spPr>
            <a:xfrm>
              <a:off x="1882215" y="3532721"/>
              <a:ext cx="2799845" cy="1644886"/>
            </a:xfrm>
            <a:prstGeom prst="rect">
              <a:avLst/>
            </a:prstGeom>
            <a:solidFill>
              <a:srgbClr val="0432FF">
                <a:alpha val="32000"/>
              </a:srgbClr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  <p:sp>
          <p:nvSpPr>
            <p:cNvPr id="36" name="矩形 35">
              <a:extLst>
                <a:ext uri="{FF2B5EF4-FFF2-40B4-BE49-F238E27FC236}">
                  <a16:creationId xmlns:a16="http://schemas.microsoft.com/office/drawing/2014/main" id="{E120DC7C-AFB7-2E03-059F-437B99B8CC63}"/>
                </a:ext>
              </a:extLst>
            </p:cNvPr>
            <p:cNvSpPr/>
            <p:nvPr/>
          </p:nvSpPr>
          <p:spPr>
            <a:xfrm>
              <a:off x="1882214" y="3574704"/>
              <a:ext cx="2759975" cy="148134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D9DB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F914B25-7E9A-7AC4-65F6-2CE056A0B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03813" y="7256407"/>
            <a:ext cx="2743200" cy="365125"/>
          </a:xfrm>
        </p:spPr>
        <p:txBody>
          <a:bodyPr/>
          <a:lstStyle/>
          <a:p>
            <a:fld id="{14E1ECF2-1F31-5846-B240-B8F26A565208}" type="slidenum">
              <a:rPr lang="en-US" altLang="zh-CN" smtClean="0"/>
              <a:pPr/>
              <a:t>13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DF9EFA99-ECBB-A47D-4366-FAD3C25C504D}"/>
                  </a:ext>
                </a:extLst>
              </p:cNvPr>
              <p:cNvSpPr txBox="1"/>
              <p:nvPr/>
            </p:nvSpPr>
            <p:spPr>
              <a:xfrm>
                <a:off x="844714" y="73432"/>
                <a:ext cx="10502572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3600" b="1" dirty="0">
                    <a:latin typeface="Cambria" panose="02040503050406030204" pitchFamily="18" charset="0"/>
                  </a:rPr>
                  <a:t>New measurement 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3600" b="1" i="1" dirty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3600" b="1" i="1" dirty="0">
                            <a:latin typeface="Cambria Math" panose="02040503050406030204" pitchFamily="18" charset="0"/>
                          </a:rPr>
                          <m:t>𝑩</m:t>
                        </m:r>
                      </m:e>
                      <m:sub>
                        <m:r>
                          <a:rPr lang="en-US" altLang="zh-CN" sz="3600" b="1" i="1" dirty="0">
                            <a:latin typeface="Cambria Math" panose="02040503050406030204" pitchFamily="18" charset="0"/>
                          </a:rPr>
                          <m:t>𝒄</m:t>
                        </m:r>
                      </m:sub>
                      <m:sup>
                        <m:r>
                          <a:rPr lang="en-US" altLang="zh-CN" sz="3600" b="1" i="1" dirty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US" altLang="zh-CN" sz="3600" b="1" i="1" dirty="0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altLang="zh-CN" sz="3600" b="1" i="1" dirty="0" smtClean="0">
                        <a:latin typeface="Cambria Math" panose="02040503050406030204" pitchFamily="18" charset="0"/>
                      </a:rPr>
                      <m:t>𝑫𝑿</m:t>
                    </m:r>
                    <m:r>
                      <a:rPr lang="zh-CN" altLang="en-US" sz="3600" b="1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CN" sz="3600" b="1" dirty="0">
                    <a:latin typeface="Cambria" panose="02040503050406030204" pitchFamily="18" charset="0"/>
                  </a:rPr>
                  <a:t>decays </a:t>
                </a:r>
              </a:p>
            </p:txBody>
          </p:sp>
        </mc:Choice>
        <mc:Fallback xmlns="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DF9EFA99-ECBB-A47D-4366-FAD3C25C50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4714" y="73432"/>
                <a:ext cx="10502572" cy="646331"/>
              </a:xfrm>
              <a:prstGeom prst="rect">
                <a:avLst/>
              </a:prstGeom>
              <a:blipFill>
                <a:blip r:embed="rId5"/>
                <a:stretch>
                  <a:fillRect t="-13462" b="-3269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文本框 16">
            <a:extLst>
              <a:ext uri="{FF2B5EF4-FFF2-40B4-BE49-F238E27FC236}">
                <a16:creationId xmlns:a16="http://schemas.microsoft.com/office/drawing/2014/main" id="{1C8EDE9E-92FC-0761-3192-9C8A734D2A66}"/>
              </a:ext>
            </a:extLst>
          </p:cNvPr>
          <p:cNvSpPr txBox="1"/>
          <p:nvPr/>
        </p:nvSpPr>
        <p:spPr>
          <a:xfrm>
            <a:off x="8007207" y="2773930"/>
            <a:ext cx="222988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u="sng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PRL 118 (2017) 111803</a:t>
            </a: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id="{35BEA995-B507-C56D-20B8-D1080D1A6C9C}"/>
              </a:ext>
            </a:extLst>
          </p:cNvPr>
          <p:cNvSpPr txBox="1"/>
          <p:nvPr/>
        </p:nvSpPr>
        <p:spPr>
          <a:xfrm>
            <a:off x="4507314" y="1093188"/>
            <a:ext cx="31606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Previous achievements</a:t>
            </a:r>
            <a:endParaRPr kumimoji="1" lang="zh-CN" alt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文本框 37">
                <a:extLst>
                  <a:ext uri="{FF2B5EF4-FFF2-40B4-BE49-F238E27FC236}">
                    <a16:creationId xmlns:a16="http://schemas.microsoft.com/office/drawing/2014/main" id="{0E7EFD21-26F2-239A-ADCE-2914C27B4570}"/>
                  </a:ext>
                </a:extLst>
              </p:cNvPr>
              <p:cNvSpPr txBox="1"/>
              <p:nvPr/>
            </p:nvSpPr>
            <p:spPr>
              <a:xfrm>
                <a:off x="342212" y="3395325"/>
                <a:ext cx="6952440" cy="29096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lnSpc>
                    <a:spcPct val="150000"/>
                  </a:lnSpc>
                  <a:buFont typeface="系统字体常规体"/>
                  <a:buChar char="💡"/>
                </a:pPr>
                <a:r>
                  <a:rPr kumimoji="1" lang="en-US" altLang="zh-CN" sz="2400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Motivation</a:t>
                </a:r>
                <a:r>
                  <a:rPr kumimoji="1" lang="en-US" altLang="zh-CN" sz="20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comprehensive understanding of weak annihilation dominated single-charm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kumimoji="1"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kumimoji="1"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𝐵</m:t>
                        </m:r>
                      </m:e>
                      <m:sub>
                        <m:r>
                          <a:rPr kumimoji="1"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𝑐</m:t>
                        </m:r>
                      </m:sub>
                      <m:sup>
                        <m:r>
                          <a:rPr kumimoji="1"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kumimoji="1" lang="en-US" altLang="zh-CN" sz="20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decays</a:t>
                </a:r>
              </a:p>
              <a:p>
                <a:pPr marL="800100" lvl="1" indent="-342900">
                  <a:lnSpc>
                    <a:spcPct val="150000"/>
                  </a:lnSpc>
                  <a:buFont typeface="系统字体常规体"/>
                  <a:buChar char="✔️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kumimoji="1"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kumimoji="1"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𝐵</m:t>
                        </m:r>
                      </m:e>
                      <m:sub>
                        <m:r>
                          <a:rPr kumimoji="1"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𝑐</m:t>
                        </m:r>
                      </m:sub>
                      <m:sup>
                        <m:r>
                          <a:rPr kumimoji="1"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+</m:t>
                        </m:r>
                      </m:sup>
                    </m:sSubSup>
                    <m:r>
                      <a:rPr kumimoji="1" lang="en-US" altLang="zh-CN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→</m:t>
                    </m:r>
                    <m:sSup>
                      <m:sSupPr>
                        <m:ctrlPr>
                          <a:rPr kumimoji="1"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kumimoji="1"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𝐷</m:t>
                        </m:r>
                      </m:e>
                      <m:sup>
                        <m:r>
                          <a:rPr kumimoji="1"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0</m:t>
                        </m:r>
                      </m:sup>
                    </m:sSup>
                    <m:sSup>
                      <m:sSupPr>
                        <m:ctrlPr>
                          <a:rPr kumimoji="1"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kumimoji="1"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𝐾</m:t>
                        </m:r>
                      </m:e>
                      <m:sup>
                        <m:r>
                          <a:rPr kumimoji="1"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kumimoji="1" lang="en-US" altLang="zh-CN" sz="20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BF</a:t>
                </a:r>
                <a:r>
                  <a:rPr kumimoji="1" lang="en-US" altLang="zh-CN" sz="2000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/CP</a:t>
                </a:r>
                <a:r>
                  <a:rPr kumimoji="1"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kumimoji="1" lang="en-US" altLang="zh-CN" sz="20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measurement</a:t>
                </a:r>
                <a:endParaRPr kumimoji="1" lang="en-US" altLang="zh-CN" sz="2000" i="1" dirty="0">
                  <a:solidFill>
                    <a:schemeClr val="tx1"/>
                  </a:solidFill>
                  <a:latin typeface="Cambria Math" panose="02040503050406030204" pitchFamily="18" charset="0"/>
                  <a:cs typeface="Calibri" panose="020F0502020204030204" pitchFamily="34" charset="0"/>
                </a:endParaRPr>
              </a:p>
              <a:p>
                <a:pPr marL="800100" lvl="1" indent="-342900">
                  <a:lnSpc>
                    <a:spcPct val="150000"/>
                  </a:lnSpc>
                  <a:buFont typeface="系统字体常规体"/>
                  <a:buChar char="✔️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kumimoji="1"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kumimoji="1"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𝐵</m:t>
                        </m:r>
                      </m:e>
                      <m:sub>
                        <m:r>
                          <a:rPr kumimoji="1"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𝑐</m:t>
                        </m:r>
                      </m:sub>
                      <m:sup>
                        <m:r>
                          <a:rPr kumimoji="1"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+</m:t>
                        </m:r>
                      </m:sup>
                    </m:sSubSup>
                    <m:r>
                      <a:rPr kumimoji="1" lang="en-US" altLang="zh-CN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→</m:t>
                    </m:r>
                    <m:sSup>
                      <m:sSupPr>
                        <m:ctrlPr>
                          <a:rPr kumimoji="1"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kumimoji="1"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𝐷</m:t>
                        </m:r>
                      </m:e>
                      <m:sup>
                        <m:r>
                          <a:rPr kumimoji="1"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0</m:t>
                        </m:r>
                      </m:sup>
                    </m:sSup>
                    <m:sSup>
                      <m:sSupPr>
                        <m:ctrlPr>
                          <a:rPr kumimoji="1"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kumimoji="1" lang="en-US" altLang="zh-CN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𝜋</m:t>
                        </m:r>
                      </m:e>
                      <m:sup>
                        <m:r>
                          <a:rPr kumimoji="1"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kumimoji="1" lang="en-US" altLang="zh-CN" sz="20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searches using LHCb run2 data</a:t>
                </a:r>
              </a:p>
              <a:p>
                <a:pPr marL="800100" lvl="1" indent="-342900">
                  <a:lnSpc>
                    <a:spcPct val="150000"/>
                  </a:lnSpc>
                  <a:buFont typeface="系统字体常规体"/>
                  <a:buChar char="✔️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kumimoji="1"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kumimoji="1"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𝐵</m:t>
                        </m:r>
                      </m:e>
                      <m:sub>
                        <m:r>
                          <a:rPr kumimoji="1"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𝑐</m:t>
                        </m:r>
                      </m:sub>
                      <m:sup>
                        <m:r>
                          <a:rPr kumimoji="1"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+</m:t>
                        </m:r>
                      </m:sup>
                    </m:sSubSup>
                    <m:r>
                      <a:rPr kumimoji="1" lang="en-US" altLang="zh-CN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→</m:t>
                    </m:r>
                    <m:sSup>
                      <m:sSupPr>
                        <m:ctrlPr>
                          <a:rPr kumimoji="1"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kumimoji="1"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𝐷</m:t>
                        </m:r>
                      </m:e>
                      <m:sup>
                        <m:r>
                          <a:rPr kumimoji="1"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∗0</m:t>
                        </m:r>
                      </m:sup>
                    </m:sSup>
                    <m:sSup>
                      <m:sSupPr>
                        <m:ctrlPr>
                          <a:rPr kumimoji="1"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kumimoji="1"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𝐾</m:t>
                        </m:r>
                      </m:e>
                      <m:sup>
                        <m:r>
                          <a:rPr kumimoji="1"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+</m:t>
                        </m:r>
                      </m:sup>
                    </m:sSup>
                    <m:d>
                      <m:dPr>
                        <m:ctrlPr>
                          <a:rPr kumimoji="1"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acc>
                          <m:accPr>
                            <m:chr m:val="̅"/>
                            <m:ctrlPr>
                              <a:rPr kumimoji="1" lang="en-US" altLang="zh-CN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accPr>
                          <m:e>
                            <m:r>
                              <a:rPr kumimoji="1" lang="en-US" altLang="zh-CN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𝑢</m:t>
                            </m:r>
                          </m:e>
                        </m:acc>
                        <m:r>
                          <a:rPr kumimoji="1"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𝑢</m:t>
                        </m:r>
                      </m:e>
                    </m:d>
                    <m:r>
                      <a:rPr kumimoji="1" lang="en-US" altLang="zh-CN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,  </m:t>
                    </m:r>
                    <m:sSubSup>
                      <m:sSubSupPr>
                        <m:ctrlPr>
                          <a:rPr kumimoji="1"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kumimoji="1"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𝐵</m:t>
                        </m:r>
                      </m:e>
                      <m:sub>
                        <m:r>
                          <a:rPr kumimoji="1"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𝑐</m:t>
                        </m:r>
                      </m:sub>
                      <m:sup>
                        <m:r>
                          <a:rPr kumimoji="1"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+</m:t>
                        </m:r>
                      </m:sup>
                    </m:sSubSup>
                    <m:r>
                      <a:rPr kumimoji="1" lang="en-US" altLang="zh-CN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→</m:t>
                    </m:r>
                    <m:sSup>
                      <m:sSupPr>
                        <m:ctrlPr>
                          <a:rPr kumimoji="1"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kumimoji="1"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𝐷</m:t>
                        </m:r>
                      </m:e>
                      <m:sup>
                        <m:r>
                          <a:rPr kumimoji="1"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kumimoji="1"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kumimoji="1"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𝐾</m:t>
                        </m:r>
                      </m:e>
                      <m:sup>
                        <m:r>
                          <a:rPr kumimoji="1"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∗0</m:t>
                        </m:r>
                      </m:sup>
                    </m:sSup>
                    <m:r>
                      <a:rPr kumimoji="1" lang="en-US" altLang="zh-CN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(</m:t>
                    </m:r>
                    <m:acc>
                      <m:accPr>
                        <m:chr m:val="̅"/>
                        <m:ctrlPr>
                          <a:rPr kumimoji="1"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accPr>
                      <m:e>
                        <m:r>
                          <a:rPr kumimoji="1"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𝑑</m:t>
                        </m:r>
                      </m:e>
                    </m:acc>
                    <m:r>
                      <a:rPr kumimoji="1" lang="en-US" altLang="zh-CN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𝑑</m:t>
                    </m:r>
                    <m:r>
                      <a:rPr kumimoji="1" lang="en-US" altLang="zh-CN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),  </m:t>
                    </m:r>
                    <m:sSubSup>
                      <m:sSubSupPr>
                        <m:ctrlPr>
                          <a:rPr kumimoji="1"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kumimoji="1"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𝐵</m:t>
                        </m:r>
                      </m:e>
                      <m:sub>
                        <m:r>
                          <a:rPr kumimoji="1"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𝑐</m:t>
                        </m:r>
                      </m:sub>
                      <m:sup>
                        <m:r>
                          <a:rPr kumimoji="1"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+</m:t>
                        </m:r>
                      </m:sup>
                    </m:sSubSup>
                    <m:r>
                      <a:rPr kumimoji="1" lang="en-US" altLang="zh-CN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→</m:t>
                    </m:r>
                    <m:sSubSup>
                      <m:sSubSupPr>
                        <m:ctrlPr>
                          <a:rPr kumimoji="1"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kumimoji="1"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𝐷</m:t>
                        </m:r>
                      </m:e>
                      <m:sub>
                        <m:r>
                          <a:rPr kumimoji="1"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𝑠</m:t>
                        </m:r>
                      </m:sub>
                      <m:sup>
                        <m:r>
                          <a:rPr kumimoji="1"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+</m:t>
                        </m:r>
                      </m:sup>
                    </m:sSubSup>
                    <m:r>
                      <a:rPr kumimoji="1" lang="en-US" altLang="zh-CN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𝜙</m:t>
                    </m:r>
                    <m:r>
                      <a:rPr kumimoji="1" lang="en-US" altLang="zh-CN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 (</m:t>
                    </m:r>
                    <m:acc>
                      <m:accPr>
                        <m:chr m:val="̅"/>
                        <m:ctrlPr>
                          <a:rPr kumimoji="1"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accPr>
                      <m:e>
                        <m:r>
                          <a:rPr kumimoji="1"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𝑠</m:t>
                        </m:r>
                      </m:e>
                    </m:acc>
                    <m:r>
                      <a:rPr kumimoji="1" lang="en-US" altLang="zh-CN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𝑠</m:t>
                    </m:r>
                    <m:r>
                      <a:rPr kumimoji="1" lang="en-US" altLang="zh-CN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)</m:t>
                    </m:r>
                  </m:oMath>
                </a14:m>
                <a:r>
                  <a:rPr kumimoji="1" lang="en-US" altLang="zh-CN" sz="20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searches 1</a:t>
                </a:r>
                <a:r>
                  <a:rPr kumimoji="1" lang="en-US" altLang="zh-CN" sz="2000" baseline="300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</a:t>
                </a:r>
                <a:r>
                  <a:rPr kumimoji="1" lang="en-US" altLang="zh-CN" sz="20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time</a:t>
                </a:r>
                <a:endParaRPr kumimoji="1" lang="zh-CN" altLang="en-US" sz="2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8" name="文本框 37">
                <a:extLst>
                  <a:ext uri="{FF2B5EF4-FFF2-40B4-BE49-F238E27FC236}">
                    <a16:creationId xmlns:a16="http://schemas.microsoft.com/office/drawing/2014/main" id="{0E7EFD21-26F2-239A-ADCE-2914C27B45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212" y="3395325"/>
                <a:ext cx="6952440" cy="2909643"/>
              </a:xfrm>
              <a:prstGeom prst="rect">
                <a:avLst/>
              </a:prstGeom>
              <a:blipFill>
                <a:blip r:embed="rId7"/>
                <a:stretch>
                  <a:fillRect l="-1639" r="-1639" b="-304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圆角矩形 40">
            <a:extLst>
              <a:ext uri="{FF2B5EF4-FFF2-40B4-BE49-F238E27FC236}">
                <a16:creationId xmlns:a16="http://schemas.microsoft.com/office/drawing/2014/main" id="{DE21B830-D813-1EB5-84ED-FFD68B62F57E}"/>
              </a:ext>
            </a:extLst>
          </p:cNvPr>
          <p:cNvSpPr/>
          <p:nvPr/>
        </p:nvSpPr>
        <p:spPr>
          <a:xfrm>
            <a:off x="10013660" y="5069927"/>
            <a:ext cx="396035" cy="899982"/>
          </a:xfrm>
          <a:prstGeom prst="roundRect">
            <a:avLst/>
          </a:prstGeom>
          <a:noFill/>
          <a:ln w="19050">
            <a:solidFill>
              <a:srgbClr val="0432FF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2" name="圆角矩形 41">
            <a:extLst>
              <a:ext uri="{FF2B5EF4-FFF2-40B4-BE49-F238E27FC236}">
                <a16:creationId xmlns:a16="http://schemas.microsoft.com/office/drawing/2014/main" id="{DB1E4E28-3200-395C-1F89-4BE07D706C34}"/>
              </a:ext>
            </a:extLst>
          </p:cNvPr>
          <p:cNvSpPr/>
          <p:nvPr/>
        </p:nvSpPr>
        <p:spPr>
          <a:xfrm>
            <a:off x="10483693" y="5072545"/>
            <a:ext cx="299631" cy="894745"/>
          </a:xfrm>
          <a:prstGeom prst="roundRect">
            <a:avLst/>
          </a:prstGeom>
          <a:noFill/>
          <a:ln w="19050">
            <a:solidFill>
              <a:srgbClr val="0432FF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4" name="圆角矩形 43">
            <a:extLst>
              <a:ext uri="{FF2B5EF4-FFF2-40B4-BE49-F238E27FC236}">
                <a16:creationId xmlns:a16="http://schemas.microsoft.com/office/drawing/2014/main" id="{7375EDC8-4884-1CA9-A271-C9C00F03EB41}"/>
              </a:ext>
            </a:extLst>
          </p:cNvPr>
          <p:cNvSpPr/>
          <p:nvPr/>
        </p:nvSpPr>
        <p:spPr>
          <a:xfrm>
            <a:off x="10857322" y="5069927"/>
            <a:ext cx="299631" cy="894745"/>
          </a:xfrm>
          <a:prstGeom prst="roundRect">
            <a:avLst/>
          </a:prstGeom>
          <a:noFill/>
          <a:ln w="19050">
            <a:solidFill>
              <a:srgbClr val="0432FF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文本框 44">
                <a:extLst>
                  <a:ext uri="{FF2B5EF4-FFF2-40B4-BE49-F238E27FC236}">
                    <a16:creationId xmlns:a16="http://schemas.microsoft.com/office/drawing/2014/main" id="{EF1E3F2B-7865-3D45-2812-16AB944550C4}"/>
                  </a:ext>
                </a:extLst>
              </p:cNvPr>
              <p:cNvSpPr txBox="1"/>
              <p:nvPr/>
            </p:nvSpPr>
            <p:spPr>
              <a:xfrm>
                <a:off x="9990175" y="5998019"/>
                <a:ext cx="444731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kumimoji="1" lang="en-US" altLang="zh-CN" sz="1800" b="0" i="1" smtClean="0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accPr>
                        <m:e>
                          <m:r>
                            <a:rPr kumimoji="1" lang="en-US" altLang="zh-CN" sz="1800" b="0" i="1" smtClean="0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𝑢</m:t>
                          </m:r>
                        </m:e>
                      </m:acc>
                      <m:r>
                        <a:rPr kumimoji="1" lang="en-US" altLang="zh-CN" sz="1800" b="0" i="1" smtClean="0">
                          <a:solidFill>
                            <a:srgbClr val="0432FF"/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𝑢</m:t>
                      </m:r>
                    </m:oMath>
                  </m:oMathPara>
                </a14:m>
                <a:endParaRPr lang="zh-CN" altLang="en-US" dirty="0">
                  <a:solidFill>
                    <a:srgbClr val="0432FF"/>
                  </a:solidFill>
                </a:endParaRPr>
              </a:p>
            </p:txBody>
          </p:sp>
        </mc:Choice>
        <mc:Fallback xmlns="">
          <p:sp>
            <p:nvSpPr>
              <p:cNvPr id="45" name="文本框 44">
                <a:extLst>
                  <a:ext uri="{FF2B5EF4-FFF2-40B4-BE49-F238E27FC236}">
                    <a16:creationId xmlns:a16="http://schemas.microsoft.com/office/drawing/2014/main" id="{EF1E3F2B-7865-3D45-2812-16AB944550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90175" y="5998019"/>
                <a:ext cx="444731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文本框 45">
                <a:extLst>
                  <a:ext uri="{FF2B5EF4-FFF2-40B4-BE49-F238E27FC236}">
                    <a16:creationId xmlns:a16="http://schemas.microsoft.com/office/drawing/2014/main" id="{0EDFD84A-38F4-9A1D-D00C-0033A48C2ECB}"/>
                  </a:ext>
                </a:extLst>
              </p:cNvPr>
              <p:cNvSpPr txBox="1"/>
              <p:nvPr/>
            </p:nvSpPr>
            <p:spPr>
              <a:xfrm>
                <a:off x="10381995" y="5989202"/>
                <a:ext cx="444731" cy="37542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kumimoji="1" lang="en-US" altLang="zh-CN" sz="1800" b="0" i="1" smtClean="0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accPr>
                        <m:e>
                          <m:r>
                            <a:rPr kumimoji="1" lang="en-US" altLang="zh-CN" sz="1800" b="0" i="1" smtClean="0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𝑑</m:t>
                          </m:r>
                        </m:e>
                      </m:acc>
                      <m:r>
                        <a:rPr kumimoji="1" lang="en-US" altLang="zh-CN" sz="1800" b="0" i="1" smtClean="0">
                          <a:solidFill>
                            <a:srgbClr val="0432FF"/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𝑑</m:t>
                      </m:r>
                    </m:oMath>
                  </m:oMathPara>
                </a14:m>
                <a:endParaRPr lang="zh-CN" altLang="en-US" dirty="0">
                  <a:solidFill>
                    <a:srgbClr val="0432FF"/>
                  </a:solidFill>
                </a:endParaRPr>
              </a:p>
            </p:txBody>
          </p:sp>
        </mc:Choice>
        <mc:Fallback xmlns="">
          <p:sp>
            <p:nvSpPr>
              <p:cNvPr id="46" name="文本框 45">
                <a:extLst>
                  <a:ext uri="{FF2B5EF4-FFF2-40B4-BE49-F238E27FC236}">
                    <a16:creationId xmlns:a16="http://schemas.microsoft.com/office/drawing/2014/main" id="{0EDFD84A-38F4-9A1D-D00C-0033A48C2E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81995" y="5989202"/>
                <a:ext cx="444731" cy="375424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0" name="图片 49">
            <a:extLst>
              <a:ext uri="{FF2B5EF4-FFF2-40B4-BE49-F238E27FC236}">
                <a16:creationId xmlns:a16="http://schemas.microsoft.com/office/drawing/2014/main" id="{54B32B21-45A2-C1EF-0C9B-92B93AB0082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408155" y="1515584"/>
            <a:ext cx="5553583" cy="112274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8" name="文本框 47">
                <a:extLst>
                  <a:ext uri="{FF2B5EF4-FFF2-40B4-BE49-F238E27FC236}">
                    <a16:creationId xmlns:a16="http://schemas.microsoft.com/office/drawing/2014/main" id="{AF4418C7-BB8E-457F-6530-FB5169F434AF}"/>
                  </a:ext>
                </a:extLst>
              </p:cNvPr>
              <p:cNvSpPr txBox="1"/>
              <p:nvPr/>
            </p:nvSpPr>
            <p:spPr>
              <a:xfrm>
                <a:off x="10820090" y="5983965"/>
                <a:ext cx="444731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kumimoji="1" lang="en-US" altLang="zh-CN" sz="1800" b="0" i="1" smtClean="0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accPr>
                        <m:e>
                          <m:r>
                            <a:rPr kumimoji="1" lang="en-US" altLang="zh-CN" sz="1800" b="0" i="1" smtClean="0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𝑠</m:t>
                          </m:r>
                        </m:e>
                      </m:acc>
                      <m:r>
                        <a:rPr kumimoji="1" lang="en-US" altLang="zh-CN" sz="1800" b="0" i="1" smtClean="0">
                          <a:solidFill>
                            <a:srgbClr val="0432FF"/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𝑠</m:t>
                      </m:r>
                    </m:oMath>
                  </m:oMathPara>
                </a14:m>
                <a:endParaRPr lang="zh-CN" altLang="en-US" dirty="0">
                  <a:solidFill>
                    <a:srgbClr val="0432FF"/>
                  </a:solidFill>
                </a:endParaRPr>
              </a:p>
            </p:txBody>
          </p:sp>
        </mc:Choice>
        <mc:Fallback xmlns="">
          <p:sp>
            <p:nvSpPr>
              <p:cNvPr id="48" name="文本框 47">
                <a:extLst>
                  <a:ext uri="{FF2B5EF4-FFF2-40B4-BE49-F238E27FC236}">
                    <a16:creationId xmlns:a16="http://schemas.microsoft.com/office/drawing/2014/main" id="{AF4418C7-BB8E-457F-6530-FB5169F434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20090" y="5983965"/>
                <a:ext cx="444731" cy="369332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1" name="文本框 50">
            <a:extLst>
              <a:ext uri="{FF2B5EF4-FFF2-40B4-BE49-F238E27FC236}">
                <a16:creationId xmlns:a16="http://schemas.microsoft.com/office/drawing/2014/main" id="{19195BD3-BD43-F994-A936-4559020B082D}"/>
              </a:ext>
            </a:extLst>
          </p:cNvPr>
          <p:cNvSpPr txBox="1"/>
          <p:nvPr/>
        </p:nvSpPr>
        <p:spPr>
          <a:xfrm>
            <a:off x="10894346" y="1553406"/>
            <a:ext cx="79178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zh-CN" dirty="0">
                <a:solidFill>
                  <a:srgbClr val="0432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seen</a:t>
            </a:r>
            <a:endParaRPr lang="zh-CN" altLang="en-US" dirty="0"/>
          </a:p>
        </p:txBody>
      </p:sp>
      <p:sp>
        <p:nvSpPr>
          <p:cNvPr id="52" name="文本框 51">
            <a:extLst>
              <a:ext uri="{FF2B5EF4-FFF2-40B4-BE49-F238E27FC236}">
                <a16:creationId xmlns:a16="http://schemas.microsoft.com/office/drawing/2014/main" id="{5F3969AB-B115-E1F7-022A-D69B8866A908}"/>
              </a:ext>
            </a:extLst>
          </p:cNvPr>
          <p:cNvSpPr txBox="1"/>
          <p:nvPr/>
        </p:nvSpPr>
        <p:spPr>
          <a:xfrm>
            <a:off x="10532281" y="2173149"/>
            <a:ext cx="11350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zh-CN" dirty="0">
                <a:solidFill>
                  <a:srgbClr val="0432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not seen</a:t>
            </a:r>
            <a:endParaRPr lang="zh-CN" altLang="en-US" dirty="0">
              <a:solidFill>
                <a:srgbClr val="0432FF"/>
              </a:solidFill>
            </a:endParaRPr>
          </a:p>
        </p:txBody>
      </p:sp>
      <p:sp>
        <p:nvSpPr>
          <p:cNvPr id="4" name="文本框 56">
            <a:extLst>
              <a:ext uri="{FF2B5EF4-FFF2-40B4-BE49-F238E27FC236}">
                <a16:creationId xmlns:a16="http://schemas.microsoft.com/office/drawing/2014/main" id="{258AF934-1F27-EFC6-4CF0-8ED809D77C6B}"/>
              </a:ext>
            </a:extLst>
          </p:cNvPr>
          <p:cNvSpPr txBox="1"/>
          <p:nvPr/>
        </p:nvSpPr>
        <p:spPr>
          <a:xfrm>
            <a:off x="8968726" y="792656"/>
            <a:ext cx="327211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600" u="sng" dirty="0">
                <a:solidFill>
                  <a:srgbClr val="7030A0"/>
                </a:solidFill>
                <a:effectLst/>
                <a:latin typeface="CMR12"/>
              </a:rPr>
              <a:t>[LHCb-PAPER-2024-035, in prep.]</a:t>
            </a:r>
            <a:endParaRPr lang="en-US" altLang="zh-CN" sz="1600" u="sng" dirty="0">
              <a:solidFill>
                <a:srgbClr val="7030A0"/>
              </a:solidFill>
            </a:endParaRPr>
          </a:p>
        </p:txBody>
      </p:sp>
      <p:sp>
        <p:nvSpPr>
          <p:cNvPr id="5" name="灯片编号占位符 5">
            <a:extLst>
              <a:ext uri="{FF2B5EF4-FFF2-40B4-BE49-F238E27FC236}">
                <a16:creationId xmlns:a16="http://schemas.microsoft.com/office/drawing/2014/main" id="{3341627E-DF6F-643D-B97C-1DB6222A1699}"/>
              </a:ext>
            </a:extLst>
          </p:cNvPr>
          <p:cNvSpPr txBox="1">
            <a:spLocks/>
          </p:cNvSpPr>
          <p:nvPr/>
        </p:nvSpPr>
        <p:spPr>
          <a:xfrm>
            <a:off x="9126942" y="6385245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r" defTabSz="914400" rtl="0" eaLnBrk="1" latinLnBrk="0" hangingPunct="1">
              <a:defRPr kumimoji="1" lang="zh-CN" altLang="en-US" sz="1600" kern="1200" smtClean="0">
                <a:solidFill>
                  <a:schemeClr val="tx1"/>
                </a:solidFill>
                <a:latin typeface="Cambria" panose="02040503050406030204" pitchFamily="18" charset="0"/>
                <a:ea typeface="+mn-ea"/>
                <a:cs typeface="Arima Madurai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4E1ECF2-1F31-5846-B240-B8F26A565208}" type="slidenum">
              <a:rPr lang="en-US" altLang="zh-CN" smtClean="0"/>
              <a:pPr/>
              <a:t>13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6DF20371-7E3D-0782-065F-C7164CDED6F9}"/>
                  </a:ext>
                </a:extLst>
              </p:cNvPr>
              <p:cNvSpPr txBox="1"/>
              <p:nvPr/>
            </p:nvSpPr>
            <p:spPr>
              <a:xfrm>
                <a:off x="471118" y="1511853"/>
                <a:ext cx="5553583" cy="16006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40000"/>
                  </a:lnSpc>
                  <a:buFont typeface="系统字体常规体"/>
                  <a:buChar char="⭕️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kumimoji="1" lang="en-US" altLang="zh-CN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kumimoji="1" lang="en-US" altLang="zh-CN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𝐵</m:t>
                        </m:r>
                      </m:e>
                      <m:sub>
                        <m:r>
                          <a:rPr kumimoji="1" lang="en-US" altLang="zh-CN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𝑐</m:t>
                        </m:r>
                      </m:sub>
                      <m:sup>
                        <m:r>
                          <a:rPr kumimoji="1" lang="en-US" altLang="zh-CN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+</m:t>
                        </m:r>
                      </m:sup>
                    </m:sSubSup>
                    <m:r>
                      <a:rPr kumimoji="1" lang="en-US" altLang="zh-CN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→</m:t>
                    </m:r>
                    <m:sSup>
                      <m:sSupPr>
                        <m:ctrlPr>
                          <a:rPr kumimoji="1" lang="en-US" altLang="zh-CN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kumimoji="1" lang="en-US" altLang="zh-CN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𝐷</m:t>
                        </m:r>
                      </m:e>
                      <m:sup>
                        <m:r>
                          <a:rPr kumimoji="1" lang="en-US" altLang="zh-CN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0</m:t>
                        </m:r>
                      </m:sup>
                    </m:sSup>
                    <m:sSup>
                      <m:sSupPr>
                        <m:ctrlPr>
                          <a:rPr kumimoji="1" lang="en-US" altLang="zh-CN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kumimoji="1" lang="en-US" altLang="zh-CN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𝐾</m:t>
                        </m:r>
                      </m:e>
                      <m:sup>
                        <m:r>
                          <a:rPr kumimoji="1" lang="en-US" altLang="zh-CN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kumimoji="1"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observed using LHCb Run1 data</a:t>
                </a:r>
              </a:p>
              <a:p>
                <a:pPr marL="742950" lvl="1" indent="-285750">
                  <a:lnSpc>
                    <a:spcPct val="140000"/>
                  </a:lnSpc>
                  <a:buFont typeface="系统字体常规体"/>
                  <a:buChar char="🔆"/>
                </a:pPr>
                <a:r>
                  <a:rPr kumimoji="1"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BF </a:t>
                </a:r>
                <a14:m>
                  <m:oMath xmlns:m="http://schemas.openxmlformats.org/officeDocument/2006/math">
                    <m:r>
                      <a:rPr kumimoji="1" lang="en-US" altLang="zh-CN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≫</m:t>
                    </m:r>
                  </m:oMath>
                </a14:m>
                <a:r>
                  <a:rPr kumimoji="1"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W emission: Weak </a:t>
                </a:r>
                <a:r>
                  <a:rPr lang="en" altLang="zh-CN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annihilation</a:t>
                </a:r>
                <a:r>
                  <a:rPr lang="e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dominance </a:t>
                </a:r>
                <a:endParaRPr kumimoji="1"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lnSpc>
                    <a:spcPct val="140000"/>
                  </a:lnSpc>
                  <a:buFont typeface="系统字体常规体"/>
                  <a:buChar char="⭕️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kumimoji="1" lang="en-US" altLang="zh-CN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kumimoji="1" lang="en-US" altLang="zh-CN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𝐵</m:t>
                        </m:r>
                      </m:e>
                      <m:sub>
                        <m:r>
                          <a:rPr kumimoji="1" lang="en-US" altLang="zh-CN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𝑐</m:t>
                        </m:r>
                      </m:sub>
                      <m:sup>
                        <m:r>
                          <a:rPr kumimoji="1" lang="en-US" altLang="zh-CN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+</m:t>
                        </m:r>
                      </m:sup>
                    </m:sSubSup>
                    <m:r>
                      <a:rPr kumimoji="1" lang="en-US" altLang="zh-CN" i="1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→</m:t>
                    </m:r>
                    <m:sSup>
                      <m:sSupPr>
                        <m:ctrlPr>
                          <a:rPr kumimoji="1" lang="en-US" altLang="zh-CN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kumimoji="1" lang="en-US" altLang="zh-CN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𝐷</m:t>
                        </m:r>
                      </m:e>
                      <m:sup>
                        <m:r>
                          <a:rPr kumimoji="1" lang="en-US" altLang="zh-CN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0</m:t>
                        </m:r>
                      </m:sup>
                    </m:sSup>
                    <m:sSup>
                      <m:sSupPr>
                        <m:ctrlPr>
                          <a:rPr kumimoji="1" lang="en-US" altLang="zh-CN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kumimoji="1" lang="en-US" altLang="zh-CN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𝜋</m:t>
                        </m:r>
                      </m:e>
                      <m:sup>
                        <m:r>
                          <a:rPr kumimoji="1" lang="en-US" altLang="zh-CN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kumimoji="1"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not confirmed</a:t>
                </a:r>
              </a:p>
              <a:p>
                <a:pPr marL="800100" lvl="1" indent="-342900">
                  <a:lnSpc>
                    <a:spcPct val="140000"/>
                  </a:lnSpc>
                  <a:buFont typeface="系统字体常规体"/>
                  <a:buChar char="🔆"/>
                </a:pPr>
                <a:r>
                  <a:rPr kumimoji="1"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Rare decay: Tree-level </a:t>
                </a:r>
                <a14:m>
                  <m:oMath xmlns:m="http://schemas.openxmlformats.org/officeDocument/2006/math">
                    <m:r>
                      <a:rPr kumimoji="1" lang="en-US" altLang="zh-CN" i="1" dirty="0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𝑏</m:t>
                    </m:r>
                    <m:r>
                      <a:rPr kumimoji="1" lang="en-US" altLang="zh-CN" i="1" dirty="0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→</m:t>
                    </m:r>
                    <m:r>
                      <a:rPr kumimoji="1" lang="en-US" altLang="zh-CN" i="1" dirty="0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𝑢</m:t>
                    </m:r>
                  </m:oMath>
                </a14:m>
                <a:r>
                  <a:rPr kumimoji="1"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r>
                      <a:rPr kumimoji="1" lang="en-US" altLang="zh-CN" i="1" dirty="0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𝑏</m:t>
                    </m:r>
                    <m:r>
                      <a:rPr kumimoji="1" lang="en-US" altLang="zh-CN" i="1" dirty="0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→</m:t>
                    </m:r>
                    <m:r>
                      <a:rPr kumimoji="1" lang="en-US" altLang="zh-CN" i="1" dirty="0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𝑠</m:t>
                    </m:r>
                  </m:oMath>
                </a14:m>
                <a:r>
                  <a:rPr kumimoji="1"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loop</a:t>
                </a:r>
              </a:p>
            </p:txBody>
          </p:sp>
        </mc:Choice>
        <mc:Fallback xmlns="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6DF20371-7E3D-0782-065F-C7164CDED6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118" y="1511853"/>
                <a:ext cx="5553583" cy="1600695"/>
              </a:xfrm>
              <a:prstGeom prst="rect">
                <a:avLst/>
              </a:prstGeom>
              <a:blipFill>
                <a:blip r:embed="rId12"/>
                <a:stretch>
                  <a:fillRect l="-911" b="-6299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64AD6464-5D70-B12F-C0C0-EC1963C759C5}"/>
              </a:ext>
            </a:extLst>
          </p:cNvPr>
          <p:cNvSpPr txBox="1"/>
          <p:nvPr/>
        </p:nvSpPr>
        <p:spPr>
          <a:xfrm>
            <a:off x="9794317" y="4645482"/>
            <a:ext cx="17107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en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uark</a:t>
            </a:r>
            <a:r>
              <a:rPr lang="zh-CN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hadronization</a:t>
            </a:r>
            <a:r>
              <a:rPr lang="zh-CN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CN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34196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DA2E6D-73CD-6EEA-F6DE-52D7BA090E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>
            <a:extLst>
              <a:ext uri="{FF2B5EF4-FFF2-40B4-BE49-F238E27FC236}">
                <a16:creationId xmlns:a16="http://schemas.microsoft.com/office/drawing/2014/main" id="{CBB56C2D-B9E3-D612-A58C-339E26F5EEFC}"/>
              </a:ext>
            </a:extLst>
          </p:cNvPr>
          <p:cNvGrpSpPr/>
          <p:nvPr/>
        </p:nvGrpSpPr>
        <p:grpSpPr>
          <a:xfrm>
            <a:off x="214444" y="969280"/>
            <a:ext cx="4618291" cy="5426421"/>
            <a:chOff x="1882214" y="3554271"/>
            <a:chExt cx="2853343" cy="1554003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C488642D-12FD-4065-E905-8377AD7CA3B3}"/>
                </a:ext>
              </a:extLst>
            </p:cNvPr>
            <p:cNvSpPr/>
            <p:nvPr/>
          </p:nvSpPr>
          <p:spPr>
            <a:xfrm>
              <a:off x="1882215" y="3554271"/>
              <a:ext cx="2853342" cy="1554003"/>
            </a:xfrm>
            <a:prstGeom prst="rect">
              <a:avLst/>
            </a:prstGeom>
            <a:solidFill>
              <a:srgbClr val="0432FF">
                <a:alpha val="32000"/>
              </a:srgbClr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id="{A11148C2-137C-FFB4-CA6B-5DA8B59248D1}"/>
                </a:ext>
              </a:extLst>
            </p:cNvPr>
            <p:cNvSpPr/>
            <p:nvPr/>
          </p:nvSpPr>
          <p:spPr>
            <a:xfrm>
              <a:off x="1882214" y="3574704"/>
              <a:ext cx="2759975" cy="148134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D9DB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234DCAA-64A8-8912-275D-15756C8E63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1ECF2-1F31-5846-B240-B8F26A565208}" type="slidenum">
              <a:rPr lang="en-US" altLang="zh-CN" smtClean="0"/>
              <a:pPr/>
              <a:t>14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16A2582C-1111-072C-3BB9-A4343172CB9F}"/>
                  </a:ext>
                </a:extLst>
              </p:cNvPr>
              <p:cNvSpPr txBox="1"/>
              <p:nvPr/>
            </p:nvSpPr>
            <p:spPr>
              <a:xfrm>
                <a:off x="844714" y="73432"/>
                <a:ext cx="10502572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3600" b="1" dirty="0">
                    <a:latin typeface="Cambria" panose="02040503050406030204" pitchFamily="18" charset="0"/>
                  </a:rPr>
                  <a:t>New measurement 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3600" b="1" i="1" dirty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3600" b="1" i="1" dirty="0">
                            <a:latin typeface="Cambria Math" panose="02040503050406030204" pitchFamily="18" charset="0"/>
                          </a:rPr>
                          <m:t>𝑩</m:t>
                        </m:r>
                      </m:e>
                      <m:sub>
                        <m:r>
                          <a:rPr lang="en-US" altLang="zh-CN" sz="3600" b="1" i="1" dirty="0">
                            <a:latin typeface="Cambria Math" panose="02040503050406030204" pitchFamily="18" charset="0"/>
                          </a:rPr>
                          <m:t>𝒄</m:t>
                        </m:r>
                      </m:sub>
                      <m:sup>
                        <m:r>
                          <a:rPr lang="en-US" altLang="zh-CN" sz="3600" b="1" i="1" dirty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US" altLang="zh-CN" sz="3600" b="1" i="1" dirty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altLang="zh-CN" sz="3600" b="1" i="1" dirty="0">
                        <a:latin typeface="Cambria Math" panose="02040503050406030204" pitchFamily="18" charset="0"/>
                      </a:rPr>
                      <m:t>𝑫𝑿</m:t>
                    </m:r>
                    <m:r>
                      <a:rPr lang="zh-CN" altLang="en-US" sz="3600" b="1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CN" sz="3600" b="1" dirty="0">
                    <a:latin typeface="Cambria" panose="02040503050406030204" pitchFamily="18" charset="0"/>
                  </a:rPr>
                  <a:t>decays </a:t>
                </a:r>
              </a:p>
            </p:txBody>
          </p:sp>
        </mc:Choice>
        <mc:Fallback xmlns="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16A2582C-1111-072C-3BB9-A4343172CB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4714" y="73432"/>
                <a:ext cx="10502572" cy="646331"/>
              </a:xfrm>
              <a:prstGeom prst="rect">
                <a:avLst/>
              </a:prstGeom>
              <a:blipFill>
                <a:blip r:embed="rId3"/>
                <a:stretch>
                  <a:fillRect t="-13462" b="-3269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文本框 8">
            <a:extLst>
              <a:ext uri="{FF2B5EF4-FFF2-40B4-BE49-F238E27FC236}">
                <a16:creationId xmlns:a16="http://schemas.microsoft.com/office/drawing/2014/main" id="{F92F391D-C951-9D79-458B-5A8C95C3D071}"/>
              </a:ext>
            </a:extLst>
          </p:cNvPr>
          <p:cNvSpPr txBox="1"/>
          <p:nvPr/>
        </p:nvSpPr>
        <p:spPr>
          <a:xfrm>
            <a:off x="6935056" y="229113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09EE5609-6603-BB3D-4669-E4A5603501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2097" y="969280"/>
            <a:ext cx="7358263" cy="2205436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4A24377F-6E5C-9070-243F-9A3CB577E9F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40420" y="3089363"/>
            <a:ext cx="7441616" cy="220543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6" name="表格 15">
                <a:extLst>
                  <a:ext uri="{FF2B5EF4-FFF2-40B4-BE49-F238E27FC236}">
                    <a16:creationId xmlns:a16="http://schemas.microsoft.com/office/drawing/2014/main" id="{0E36873A-2045-36F8-FED1-D8F55FE3A8E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16891203"/>
                  </p:ext>
                </p:extLst>
              </p:nvPr>
            </p:nvGraphicFramePr>
            <p:xfrm>
              <a:off x="5258177" y="5294799"/>
              <a:ext cx="6611862" cy="913822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1101977">
                      <a:extLst>
                        <a:ext uri="{9D8B030D-6E8A-4147-A177-3AD203B41FA5}">
                          <a16:colId xmlns:a16="http://schemas.microsoft.com/office/drawing/2014/main" val="1322279388"/>
                        </a:ext>
                      </a:extLst>
                    </a:gridCol>
                    <a:gridCol w="1101977">
                      <a:extLst>
                        <a:ext uri="{9D8B030D-6E8A-4147-A177-3AD203B41FA5}">
                          <a16:colId xmlns:a16="http://schemas.microsoft.com/office/drawing/2014/main" val="2078143905"/>
                        </a:ext>
                      </a:extLst>
                    </a:gridCol>
                    <a:gridCol w="1101977">
                      <a:extLst>
                        <a:ext uri="{9D8B030D-6E8A-4147-A177-3AD203B41FA5}">
                          <a16:colId xmlns:a16="http://schemas.microsoft.com/office/drawing/2014/main" val="1092642532"/>
                        </a:ext>
                      </a:extLst>
                    </a:gridCol>
                    <a:gridCol w="1101977">
                      <a:extLst>
                        <a:ext uri="{9D8B030D-6E8A-4147-A177-3AD203B41FA5}">
                          <a16:colId xmlns:a16="http://schemas.microsoft.com/office/drawing/2014/main" val="3988972066"/>
                        </a:ext>
                      </a:extLst>
                    </a:gridCol>
                    <a:gridCol w="1101977">
                      <a:extLst>
                        <a:ext uri="{9D8B030D-6E8A-4147-A177-3AD203B41FA5}">
                          <a16:colId xmlns:a16="http://schemas.microsoft.com/office/drawing/2014/main" val="2085469593"/>
                        </a:ext>
                      </a:extLst>
                    </a:gridCol>
                    <a:gridCol w="1101977">
                      <a:extLst>
                        <a:ext uri="{9D8B030D-6E8A-4147-A177-3AD203B41FA5}">
                          <a16:colId xmlns:a16="http://schemas.microsoft.com/office/drawing/2014/main" val="2255912980"/>
                        </a:ext>
                      </a:extLst>
                    </a:gridCol>
                  </a:tblGrid>
                  <a:tr h="304222">
                    <a:tc>
                      <a:txBody>
                        <a:bodyPr/>
                        <a:lstStyle/>
                        <a:p>
                          <a:pPr algn="ctr"/>
                          <a:endParaRPr lang="zh-CN" altLang="en-US" sz="13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altLang="zh-CN" sz="1300" b="0" i="1" dirty="0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sz="1300" b="0" i="1" dirty="0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US" altLang="zh-CN" sz="1300" b="0" i="1" dirty="0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𝑐</m:t>
                                  </m:r>
                                </m:sub>
                                <m:sup>
                                  <m:r>
                                    <a:rPr lang="en-US" altLang="zh-CN" sz="1300" b="0" i="1" dirty="0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+</m:t>
                                  </m:r>
                                </m:sup>
                              </m:sSubSup>
                              <m:r>
                                <a:rPr lang="en-US" altLang="zh-CN" sz="1300" b="0" i="1" dirty="0" smtClean="0"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→</m:t>
                              </m:r>
                              <m:sSup>
                                <m:sSupPr>
                                  <m:ctrlPr>
                                    <a:rPr lang="en-US" altLang="zh-CN" sz="1300" b="0" i="1" dirty="0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300" b="0" i="1" dirty="0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𝐷</m:t>
                                  </m:r>
                                </m:e>
                                <m:sup>
                                  <m:r>
                                    <a:rPr lang="en-US" altLang="zh-CN" sz="1300" b="0" i="1" dirty="0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0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altLang="zh-CN" sz="1300" b="0" i="1" dirty="0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300" b="0" i="1" dirty="0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𝐾</m:t>
                                  </m:r>
                                </m:e>
                                <m:sup>
                                  <m:r>
                                    <a:rPr lang="en-US" altLang="zh-CN" sz="1300" b="0" i="1" dirty="0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+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zh-CN" sz="1300" b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endParaRPr lang="zh-CN" altLang="en-US" sz="1300" b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altLang="zh-CN" sz="1300" b="0" i="1" dirty="0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sz="1300" b="0" i="1" dirty="0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US" altLang="zh-CN" sz="1300" b="0" i="1" dirty="0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𝑐</m:t>
                                  </m:r>
                                </m:sub>
                                <m:sup>
                                  <m:r>
                                    <a:rPr lang="en-US" altLang="zh-CN" sz="1300" b="0" i="1" dirty="0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+</m:t>
                                  </m:r>
                                </m:sup>
                              </m:sSubSup>
                              <m:r>
                                <a:rPr lang="en-US" altLang="zh-CN" sz="1300" b="0" i="1" dirty="0" smtClean="0"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→</m:t>
                              </m:r>
                              <m:sSup>
                                <m:sSupPr>
                                  <m:ctrlPr>
                                    <a:rPr lang="en-US" altLang="zh-CN" sz="1300" b="0" i="1" dirty="0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300" b="0" i="1" dirty="0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𝐷</m:t>
                                  </m:r>
                                </m:e>
                                <m:sup>
                                  <m:r>
                                    <a:rPr lang="en-US" altLang="zh-CN" sz="1300" b="0" i="1" dirty="0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+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altLang="zh-CN" sz="1300" b="0" i="1" dirty="0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300" b="0" i="1" dirty="0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𝐾</m:t>
                                  </m:r>
                                </m:e>
                                <m:sup>
                                  <m:r>
                                    <a:rPr lang="en-US" altLang="zh-CN" sz="1300" b="0" i="1" dirty="0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∗0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zh-CN" sz="1300" b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endParaRPr lang="zh-CN" altLang="en-US" sz="1300" b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altLang="zh-CN" sz="1300" b="0" i="1" dirty="0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sz="1300" b="0" i="1" dirty="0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US" altLang="zh-CN" sz="1300" b="0" i="1" dirty="0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𝑐</m:t>
                                  </m:r>
                                </m:sub>
                                <m:sup>
                                  <m:r>
                                    <a:rPr lang="en-US" altLang="zh-CN" sz="1300" b="0" i="1" dirty="0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+</m:t>
                                  </m:r>
                                </m:sup>
                              </m:sSubSup>
                              <m:r>
                                <a:rPr lang="en-US" altLang="zh-CN" sz="1300" b="0" i="1" dirty="0" smtClean="0"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→</m:t>
                              </m:r>
                              <m:sSup>
                                <m:sSupPr>
                                  <m:ctrlPr>
                                    <a:rPr lang="en-US" altLang="zh-CN" sz="1300" b="0" i="1" dirty="0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300" b="0" i="1" dirty="0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𝐷</m:t>
                                  </m:r>
                                </m:e>
                                <m:sup>
                                  <m:r>
                                    <a:rPr lang="en-US" altLang="zh-CN" sz="1300" b="0" i="1" dirty="0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∗0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altLang="zh-CN" sz="1300" b="0" i="1" dirty="0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300" b="0" i="1" dirty="0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𝐾</m:t>
                                  </m:r>
                                </m:e>
                                <m:sup>
                                  <m:r>
                                    <a:rPr lang="en-US" altLang="zh-CN" sz="1300" b="0" i="1" dirty="0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+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zh-CN" sz="1300" b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endParaRPr lang="zh-CN" altLang="en-US" sz="1300" b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altLang="zh-CN" sz="1300" b="0" i="1" dirty="0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sz="1300" b="0" i="1" dirty="0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US" altLang="zh-CN" sz="1300" b="0" i="1" dirty="0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𝑐</m:t>
                                  </m:r>
                                </m:sub>
                                <m:sup>
                                  <m:r>
                                    <a:rPr lang="en-US" altLang="zh-CN" sz="1300" b="0" i="1" dirty="0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+</m:t>
                                  </m:r>
                                </m:sup>
                              </m:sSubSup>
                              <m:r>
                                <a:rPr lang="en-US" altLang="zh-CN" sz="1300" b="0" i="1" dirty="0" smtClean="0"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→</m:t>
                              </m:r>
                              <m:sSubSup>
                                <m:sSubSupPr>
                                  <m:ctrlPr>
                                    <a:rPr lang="en-US" altLang="zh-CN" sz="1300" b="0" i="1" dirty="0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sz="1300" b="0" i="1" dirty="0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en-US" altLang="zh-CN" sz="1300" b="0" i="1" dirty="0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𝑠</m:t>
                                  </m:r>
                                </m:sub>
                                <m:sup>
                                  <m:r>
                                    <a:rPr lang="en-US" altLang="zh-CN" sz="1300" b="0" i="1" dirty="0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+</m:t>
                                  </m:r>
                                </m:sup>
                              </m:sSubSup>
                              <m:r>
                                <a:rPr lang="en-US" altLang="zh-CN" sz="1300" b="0" i="1" dirty="0" smtClean="0"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𝜙</m:t>
                              </m:r>
                            </m:oMath>
                          </a14:m>
                          <a:r>
                            <a:rPr lang="en-US" altLang="zh-CN" sz="1300" b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endParaRPr lang="zh-CN" altLang="en-US" sz="1300" b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altLang="zh-CN" sz="1300" b="0" i="1" dirty="0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sz="1300" b="0" i="1" dirty="0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US" altLang="zh-CN" sz="1300" b="0" i="1" dirty="0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𝑐</m:t>
                                  </m:r>
                                </m:sub>
                                <m:sup>
                                  <m:r>
                                    <a:rPr lang="en-US" altLang="zh-CN" sz="1300" b="0" i="1" dirty="0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+</m:t>
                                  </m:r>
                                </m:sup>
                              </m:sSubSup>
                              <m:r>
                                <a:rPr lang="en-US" altLang="zh-CN" sz="1300" b="0" i="1" dirty="0" smtClean="0"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→</m:t>
                              </m:r>
                              <m:sSup>
                                <m:sSupPr>
                                  <m:ctrlPr>
                                    <a:rPr lang="en-US" altLang="zh-CN" sz="1300" b="0" i="1" dirty="0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300" b="0" i="1" dirty="0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𝐷</m:t>
                                  </m:r>
                                </m:e>
                                <m:sup>
                                  <m:r>
                                    <a:rPr lang="en-US" altLang="zh-CN" sz="1300" b="0" i="1" dirty="0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0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altLang="zh-CN" sz="1300" b="0" i="1" dirty="0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300" b="0" i="1" dirty="0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en-US" altLang="zh-CN" sz="1300" b="0" i="1" dirty="0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+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zh-CN" sz="1300" b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endParaRPr lang="zh-CN" altLang="en-US" sz="1300" b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512873029"/>
                      </a:ext>
                    </a:extLst>
                  </a:tr>
                  <a:tr h="30422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b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Yield</a:t>
                          </a:r>
                          <a:endParaRPr lang="zh-CN" altLang="en-US" sz="1400" b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zh-CN" sz="1400" b="0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129±14</m:t>
                                </m:r>
                              </m:oMath>
                            </m:oMathPara>
                          </a14:m>
                          <a:endParaRPr lang="zh-CN" altLang="en-US" sz="1400" dirty="0">
                            <a:solidFill>
                              <a:srgbClr val="7030A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zh-CN" sz="1400" b="0" i="1" smtClean="0">
                                    <a:solidFill>
                                      <a:srgbClr val="0432FF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64±11</m:t>
                                </m:r>
                              </m:oMath>
                            </m:oMathPara>
                          </a14:m>
                          <a:endParaRPr lang="zh-CN" altLang="en-US" sz="1400" dirty="0">
                            <a:solidFill>
                              <a:srgbClr val="0432FF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zh-CN" sz="1400" b="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152±32</m:t>
                                </m:r>
                              </m:oMath>
                            </m:oMathPara>
                          </a14:m>
                          <a:endParaRPr lang="zh-CN" altLang="en-US" sz="1400" dirty="0">
                            <a:solidFill>
                              <a:srgbClr val="00B05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zh-CN" sz="1400" b="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14±4</m:t>
                                </m:r>
                              </m:oMath>
                            </m:oMathPara>
                          </a14:m>
                          <a:endParaRPr lang="zh-CN" altLang="en-US" sz="1400" dirty="0">
                            <a:solidFill>
                              <a:srgbClr val="00B05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zh-CN" sz="1400" b="0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4±4</m:t>
                                </m:r>
                              </m:oMath>
                            </m:oMathPara>
                          </a14:m>
                          <a:endParaRPr lang="zh-CN" altLang="en-US" sz="1400" dirty="0">
                            <a:solidFill>
                              <a:srgbClr val="7030A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403182020"/>
                      </a:ext>
                    </a:extLst>
                  </a:tr>
                  <a:tr h="30422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b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Significance</a:t>
                          </a:r>
                          <a:endParaRPr lang="zh-CN" altLang="en-US" sz="1400" b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zh-CN" sz="1400" b="0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~14.5 </m:t>
                                </m:r>
                                <m:r>
                                  <a:rPr lang="en-US" altLang="zh-CN" sz="1400" b="0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𝜎</m:t>
                                </m:r>
                              </m:oMath>
                            </m:oMathPara>
                          </a14:m>
                          <a:endParaRPr lang="zh-CN" altLang="en-US" sz="1400" dirty="0">
                            <a:solidFill>
                              <a:srgbClr val="7030A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zh-CN" sz="1400" b="0" i="1" smtClean="0">
                                    <a:solidFill>
                                      <a:srgbClr val="0432FF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8.1 </m:t>
                                </m:r>
                                <m:r>
                                  <a:rPr lang="en-US" altLang="zh-CN" sz="1400" b="0" i="1" smtClean="0">
                                    <a:solidFill>
                                      <a:srgbClr val="0432FF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𝜎</m:t>
                                </m:r>
                              </m:oMath>
                            </m:oMathPara>
                          </a14:m>
                          <a:endParaRPr lang="zh-CN" altLang="en-US" sz="1400" dirty="0">
                            <a:solidFill>
                              <a:srgbClr val="0432FF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zh-CN" sz="1400" b="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4.9 </m:t>
                                </m:r>
                                <m:r>
                                  <a:rPr lang="en-US" altLang="zh-CN" sz="1400" b="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𝜎</m:t>
                                </m:r>
                              </m:oMath>
                            </m:oMathPara>
                          </a14:m>
                          <a:endParaRPr lang="zh-CN" altLang="en-US" sz="1400" dirty="0">
                            <a:solidFill>
                              <a:srgbClr val="00B05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zh-CN" sz="1400" b="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4.3 </m:t>
                                </m:r>
                                <m:r>
                                  <a:rPr lang="en-US" altLang="zh-CN" sz="1400" b="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𝜎</m:t>
                                </m:r>
                              </m:oMath>
                            </m:oMathPara>
                          </a14:m>
                          <a:endParaRPr lang="zh-CN" altLang="en-US" sz="1400" dirty="0">
                            <a:solidFill>
                              <a:srgbClr val="00B05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zh-CN" sz="1400" b="0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1.1 </m:t>
                                </m:r>
                                <m:r>
                                  <a:rPr lang="en-US" altLang="zh-CN" sz="1400" b="0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𝜎</m:t>
                                </m:r>
                              </m:oMath>
                            </m:oMathPara>
                          </a14:m>
                          <a:endParaRPr lang="zh-CN" altLang="en-US" sz="1400" dirty="0">
                            <a:solidFill>
                              <a:srgbClr val="7030A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06452201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6" name="表格 15">
                <a:extLst>
                  <a:ext uri="{FF2B5EF4-FFF2-40B4-BE49-F238E27FC236}">
                    <a16:creationId xmlns:a16="http://schemas.microsoft.com/office/drawing/2014/main" id="{0E36873A-2045-36F8-FED1-D8F55FE3A8E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16891203"/>
                  </p:ext>
                </p:extLst>
              </p:nvPr>
            </p:nvGraphicFramePr>
            <p:xfrm>
              <a:off x="5258177" y="5294799"/>
              <a:ext cx="6611862" cy="913822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1101977">
                      <a:extLst>
                        <a:ext uri="{9D8B030D-6E8A-4147-A177-3AD203B41FA5}">
                          <a16:colId xmlns:a16="http://schemas.microsoft.com/office/drawing/2014/main" val="1322279388"/>
                        </a:ext>
                      </a:extLst>
                    </a:gridCol>
                    <a:gridCol w="1101977">
                      <a:extLst>
                        <a:ext uri="{9D8B030D-6E8A-4147-A177-3AD203B41FA5}">
                          <a16:colId xmlns:a16="http://schemas.microsoft.com/office/drawing/2014/main" val="2078143905"/>
                        </a:ext>
                      </a:extLst>
                    </a:gridCol>
                    <a:gridCol w="1101977">
                      <a:extLst>
                        <a:ext uri="{9D8B030D-6E8A-4147-A177-3AD203B41FA5}">
                          <a16:colId xmlns:a16="http://schemas.microsoft.com/office/drawing/2014/main" val="1092642532"/>
                        </a:ext>
                      </a:extLst>
                    </a:gridCol>
                    <a:gridCol w="1101977">
                      <a:extLst>
                        <a:ext uri="{9D8B030D-6E8A-4147-A177-3AD203B41FA5}">
                          <a16:colId xmlns:a16="http://schemas.microsoft.com/office/drawing/2014/main" val="3988972066"/>
                        </a:ext>
                      </a:extLst>
                    </a:gridCol>
                    <a:gridCol w="1101977">
                      <a:extLst>
                        <a:ext uri="{9D8B030D-6E8A-4147-A177-3AD203B41FA5}">
                          <a16:colId xmlns:a16="http://schemas.microsoft.com/office/drawing/2014/main" val="2085469593"/>
                        </a:ext>
                      </a:extLst>
                    </a:gridCol>
                    <a:gridCol w="1101977">
                      <a:extLst>
                        <a:ext uri="{9D8B030D-6E8A-4147-A177-3AD203B41FA5}">
                          <a16:colId xmlns:a16="http://schemas.microsoft.com/office/drawing/2014/main" val="2255912980"/>
                        </a:ext>
                      </a:extLst>
                    </a:gridCol>
                  </a:tblGrid>
                  <a:tr h="304222">
                    <a:tc>
                      <a:txBody>
                        <a:bodyPr/>
                        <a:lstStyle/>
                        <a:p>
                          <a:pPr algn="ctr"/>
                          <a:endParaRPr lang="zh-CN" altLang="en-US" sz="13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101149" r="-400000" b="-2291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201149" r="-300000" b="-2291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304651" r="-203488" b="-2291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400000" r="-101149" b="-2291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500000" r="-1149" b="-2291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12873029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b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Yield</a:t>
                          </a:r>
                          <a:endParaRPr lang="zh-CN" altLang="en-US" sz="1400" b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101149" t="-96000" r="-400000" b="-1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201149" t="-96000" r="-300000" b="-1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304651" t="-96000" r="-203488" b="-1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400000" t="-96000" r="-101149" b="-1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500000" t="-96000" r="-1149" b="-12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03182020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b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Significance</a:t>
                          </a:r>
                          <a:endParaRPr lang="zh-CN" altLang="en-US" sz="1400" b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101149" t="-204167" r="-400000" b="-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201149" t="-204167" r="-300000" b="-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304651" t="-204167" r="-203488" b="-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400000" t="-204167" r="-101149" b="-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500000" t="-204167" r="-1149" b="-25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64522019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9" name="图片 18">
            <a:extLst>
              <a:ext uri="{FF2B5EF4-FFF2-40B4-BE49-F238E27FC236}">
                <a16:creationId xmlns:a16="http://schemas.microsoft.com/office/drawing/2014/main" id="{9D387E6D-1242-14AF-6903-CFA9149A12C2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r="2338" b="80126"/>
          <a:stretch>
            <a:fillRect/>
          </a:stretch>
        </p:blipFill>
        <p:spPr>
          <a:xfrm>
            <a:off x="319701" y="1624686"/>
            <a:ext cx="4208300" cy="265308"/>
          </a:xfrm>
          <a:prstGeom prst="rect">
            <a:avLst/>
          </a:prstGeom>
        </p:spPr>
      </p:pic>
      <p:sp>
        <p:nvSpPr>
          <p:cNvPr id="20" name="文本框 19">
            <a:extLst>
              <a:ext uri="{FF2B5EF4-FFF2-40B4-BE49-F238E27FC236}">
                <a16:creationId xmlns:a16="http://schemas.microsoft.com/office/drawing/2014/main" id="{F45EE5FA-B765-607D-A55E-78E0AAFB8F75}"/>
              </a:ext>
            </a:extLst>
          </p:cNvPr>
          <p:cNvSpPr txBox="1"/>
          <p:nvPr/>
        </p:nvSpPr>
        <p:spPr>
          <a:xfrm>
            <a:off x="210256" y="1297006"/>
            <a:ext cx="1582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系统字体常规体"/>
              <a:buChar char="⭕️"/>
            </a:pPr>
            <a:r>
              <a:rPr kumimoji="1"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kumimoji="1" lang="en-US" altLang="zh-CN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</a:t>
            </a:r>
            <a:r>
              <a:rPr kumimoji="1"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observed</a:t>
            </a:r>
          </a:p>
        </p:txBody>
      </p:sp>
      <p:pic>
        <p:nvPicPr>
          <p:cNvPr id="21" name="图片 20">
            <a:extLst>
              <a:ext uri="{FF2B5EF4-FFF2-40B4-BE49-F238E27FC236}">
                <a16:creationId xmlns:a16="http://schemas.microsoft.com/office/drawing/2014/main" id="{9DC3886C-7026-1C3F-62DE-CEC4900B204B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19162" b="39590"/>
          <a:stretch>
            <a:fillRect/>
          </a:stretch>
        </p:blipFill>
        <p:spPr>
          <a:xfrm>
            <a:off x="318853" y="2272470"/>
            <a:ext cx="4190944" cy="535558"/>
          </a:xfrm>
          <a:prstGeom prst="rect">
            <a:avLst/>
          </a:prstGeom>
        </p:spPr>
      </p:pic>
      <p:sp>
        <p:nvSpPr>
          <p:cNvPr id="22" name="文本框 21">
            <a:extLst>
              <a:ext uri="{FF2B5EF4-FFF2-40B4-BE49-F238E27FC236}">
                <a16:creationId xmlns:a16="http://schemas.microsoft.com/office/drawing/2014/main" id="{D0AE5104-2987-C7AE-EC11-95722767569E}"/>
              </a:ext>
            </a:extLst>
          </p:cNvPr>
          <p:cNvSpPr txBox="1"/>
          <p:nvPr/>
        </p:nvSpPr>
        <p:spPr>
          <a:xfrm>
            <a:off x="210255" y="1922510"/>
            <a:ext cx="1967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系统字体常规体"/>
              <a:buChar char="⭕️"/>
            </a:pPr>
            <a:r>
              <a:rPr kumimoji="1"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Strong evidence</a:t>
            </a:r>
            <a:endParaRPr kumimoji="1"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3" name="图片 22">
            <a:extLst>
              <a:ext uri="{FF2B5EF4-FFF2-40B4-BE49-F238E27FC236}">
                <a16:creationId xmlns:a16="http://schemas.microsoft.com/office/drawing/2014/main" id="{FB2AB1EB-D414-FC69-9866-13C2952194D8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61581" b="21274"/>
          <a:stretch>
            <a:fillRect/>
          </a:stretch>
        </p:blipFill>
        <p:spPr>
          <a:xfrm>
            <a:off x="318853" y="3326699"/>
            <a:ext cx="4190944" cy="22260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4" name="文本框 23">
                <a:extLst>
                  <a:ext uri="{FF2B5EF4-FFF2-40B4-BE49-F238E27FC236}">
                    <a16:creationId xmlns:a16="http://schemas.microsoft.com/office/drawing/2014/main" id="{CA98657A-5010-D8B1-2D82-E7F3913644BA}"/>
                  </a:ext>
                </a:extLst>
              </p:cNvPr>
              <p:cNvSpPr txBox="1"/>
              <p:nvPr/>
            </p:nvSpPr>
            <p:spPr>
              <a:xfrm>
                <a:off x="209407" y="2876348"/>
                <a:ext cx="443053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lvl="0" indent="-285750">
                  <a:buFont typeface="系统字体常规体"/>
                  <a:buChar char="⭕️"/>
                  <a:defRPr/>
                </a:pPr>
                <a:r>
                  <a:rPr kumimoji="1" lang="en-US" altLang="zh-CN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等线" panose="02010600030101010101" pitchFamily="2" charset="-122"/>
                    <a:cs typeface="Times New Roman" panose="02020603050405020304" pitchFamily="18" charset="0"/>
                  </a:rPr>
                  <a:t>CP symmetry: </a:t>
                </a:r>
                <a:r>
                  <a:rPr lang="e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absent of</a:t>
                </a:r>
                <a:r>
                  <a:rPr lang="zh-CN" alt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" altLang="zh-CN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𝑏</m:t>
                    </m:r>
                    <m:r>
                      <a:rPr lang="en" altLang="zh-CN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→</m:t>
                    </m:r>
                    <m:r>
                      <a:rPr lang="en" altLang="zh-CN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𝑢</m:t>
                    </m:r>
                  </m:oMath>
                </a14:m>
                <a:r>
                  <a:rPr lang="e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amplitude</a:t>
                </a:r>
                <a:endParaRPr kumimoji="1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等线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4" name="文本框 23">
                <a:extLst>
                  <a:ext uri="{FF2B5EF4-FFF2-40B4-BE49-F238E27FC236}">
                    <a16:creationId xmlns:a16="http://schemas.microsoft.com/office/drawing/2014/main" id="{CA98657A-5010-D8B1-2D82-E7F3913644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9407" y="2876348"/>
                <a:ext cx="4430530" cy="369332"/>
              </a:xfrm>
              <a:prstGeom prst="rect">
                <a:avLst/>
              </a:prstGeom>
              <a:blipFill>
                <a:blip r:embed="rId8"/>
                <a:stretch>
                  <a:fillRect l="-1429" t="-13333" b="-33333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6" name="图片 25">
            <a:extLst>
              <a:ext uri="{FF2B5EF4-FFF2-40B4-BE49-F238E27FC236}">
                <a16:creationId xmlns:a16="http://schemas.microsoft.com/office/drawing/2014/main" id="{F5FD363D-BC54-DF9A-9B15-55D5F34CA48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85736" y="3687719"/>
            <a:ext cx="3263215" cy="21580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7" name="文本框 26">
                <a:extLst>
                  <a:ext uri="{FF2B5EF4-FFF2-40B4-BE49-F238E27FC236}">
                    <a16:creationId xmlns:a16="http://schemas.microsoft.com/office/drawing/2014/main" id="{7C59AF1C-14F3-EFB5-3505-664533DC9923}"/>
                  </a:ext>
                </a:extLst>
              </p:cNvPr>
              <p:cNvSpPr txBox="1"/>
              <p:nvPr/>
            </p:nvSpPr>
            <p:spPr>
              <a:xfrm>
                <a:off x="167730" y="3953503"/>
                <a:ext cx="4572690" cy="22249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30000"/>
                  </a:lnSpc>
                  <a:buFont typeface="系统字体常规体"/>
                  <a:buChar char="👉"/>
                </a:pPr>
                <a14:m>
                  <m:oMath xmlns:m="http://schemas.openxmlformats.org/officeDocument/2006/math">
                    <m:r>
                      <a:rPr lang="en-US" altLang="zh-CN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𝑠</m:t>
                    </m:r>
                    <m:acc>
                      <m:accPr>
                        <m:chr m:val="̅"/>
                        <m:ctrlP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accPr>
                      <m:e>
                        <m: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𝑠</m:t>
                        </m:r>
                      </m:e>
                    </m:acc>
                  </m:oMath>
                </a14:m>
                <a:r>
                  <a:rPr lang="en-US" altLang="zh-CN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suppressed compared to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𝑢</m:t>
                    </m:r>
                    <m:acc>
                      <m:accPr>
                        <m:chr m:val="̅"/>
                        <m:ctrlPr>
                          <a:rPr lang="en-US" altLang="zh-CN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𝑢</m:t>
                        </m:r>
                      </m:e>
                    </m:acc>
                    <m:r>
                      <a:rPr lang="en-US" altLang="zh-CN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/</m:t>
                    </m:r>
                    <m:r>
                      <a:rPr lang="en-US" altLang="zh-CN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𝑑</m:t>
                    </m:r>
                    <m:acc>
                      <m:accPr>
                        <m:chr m:val="̅"/>
                        <m:ctrlPr>
                          <a:rPr lang="en-US" altLang="zh-CN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altLang="zh-CN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𝑑</m:t>
                        </m:r>
                      </m:e>
                    </m:acc>
                  </m:oMath>
                </a14:m>
                <a:endPara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lnSpc>
                    <a:spcPct val="130000"/>
                  </a:lnSpc>
                  <a:buFont typeface="系统字体常规体"/>
                  <a:buChar char="👉"/>
                </a:pPr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BF</a:t>
                </a:r>
                <a:r>
                  <a:rPr lang="zh-CN" alt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of</a:t>
                </a:r>
                <a:r>
                  <a:rPr lang="zh-CN" alt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vector meson modes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𝐷</m:t>
                        </m:r>
                      </m:e>
                      <m:sup>
                        <m:r>
                          <a:rPr lang="en-US" altLang="zh-CN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∗0</m:t>
                        </m:r>
                      </m:sup>
                    </m:sSup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𝐾</m:t>
                        </m:r>
                      </m:e>
                      <m:sup>
                        <m:r>
                          <a:rPr lang="en-US" altLang="zh-CN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+</m:t>
                        </m:r>
                      </m:sup>
                    </m:sSup>
                    <m:r>
                      <a:rPr lang="en-US" altLang="zh-CN" i="1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,</m:t>
                    </m:r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𝐷</m:t>
                        </m:r>
                      </m:e>
                      <m:sup>
                        <m:r>
                          <a:rPr lang="en-US" altLang="zh-CN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𝐾</m:t>
                        </m:r>
                      </m:e>
                      <m:sup>
                        <m:r>
                          <a:rPr lang="en-US" altLang="zh-CN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∗0</m:t>
                        </m:r>
                      </m:sup>
                    </m:sSup>
                  </m:oMath>
                </a14:m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1.5× more likely than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𝐷</m:t>
                        </m:r>
                      </m:e>
                      <m:sup>
                        <m:r>
                          <a:rPr lang="en-US" altLang="zh-CN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0</m:t>
                        </m:r>
                      </m:sup>
                    </m:sSup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𝐾</m:t>
                        </m:r>
                      </m:e>
                      <m:sup>
                        <m:r>
                          <a:rPr lang="en-US" altLang="zh-CN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+</m:t>
                        </m:r>
                      </m:sup>
                    </m:sSup>
                  </m:oMath>
                </a14:m>
                <a:endParaRPr lang="en-US" altLang="zh-CN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lnSpc>
                    <a:spcPct val="130000"/>
                  </a:lnSpc>
                  <a:buFont typeface="系统字体常规体"/>
                  <a:buChar char="👉"/>
                </a:pPr>
                <a:r>
                  <a:rPr lang="e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BF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~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higher than the expected W emission and penguin amplitudes</a:t>
                </a:r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annihilation dominance</a:t>
                </a:r>
              </a:p>
            </p:txBody>
          </p:sp>
        </mc:Choice>
        <mc:Fallback xmlns="">
          <p:sp>
            <p:nvSpPr>
              <p:cNvPr id="27" name="文本框 26">
                <a:extLst>
                  <a:ext uri="{FF2B5EF4-FFF2-40B4-BE49-F238E27FC236}">
                    <a16:creationId xmlns:a16="http://schemas.microsoft.com/office/drawing/2014/main" id="{7C59AF1C-14F3-EFB5-3505-664533DC99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730" y="3953503"/>
                <a:ext cx="4572690" cy="2224904"/>
              </a:xfrm>
              <a:prstGeom prst="rect">
                <a:avLst/>
              </a:prstGeom>
              <a:blipFill>
                <a:blip r:embed="rId10"/>
                <a:stretch>
                  <a:fillRect l="-1385" r="-1662" b="-3409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文本框 27">
            <a:extLst>
              <a:ext uri="{FF2B5EF4-FFF2-40B4-BE49-F238E27FC236}">
                <a16:creationId xmlns:a16="http://schemas.microsoft.com/office/drawing/2014/main" id="{29DA642A-57F8-C8AB-9990-79A7D46815B3}"/>
              </a:ext>
            </a:extLst>
          </p:cNvPr>
          <p:cNvSpPr txBox="1"/>
          <p:nvPr/>
        </p:nvSpPr>
        <p:spPr>
          <a:xfrm>
            <a:off x="1730745" y="975935"/>
            <a:ext cx="16562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  <a:endParaRPr kumimoji="1" lang="zh-CN" alt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文本框 56">
            <a:extLst>
              <a:ext uri="{FF2B5EF4-FFF2-40B4-BE49-F238E27FC236}">
                <a16:creationId xmlns:a16="http://schemas.microsoft.com/office/drawing/2014/main" id="{4EC9D749-4AE2-06CC-4E18-FDF2D34E298E}"/>
              </a:ext>
            </a:extLst>
          </p:cNvPr>
          <p:cNvSpPr txBox="1"/>
          <p:nvPr/>
        </p:nvSpPr>
        <p:spPr>
          <a:xfrm>
            <a:off x="8968726" y="792656"/>
            <a:ext cx="327211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600" u="sng" dirty="0">
                <a:solidFill>
                  <a:srgbClr val="7030A0"/>
                </a:solidFill>
                <a:effectLst/>
                <a:latin typeface="CMR12"/>
              </a:rPr>
              <a:t>[LHCb-PAPER-2024-035, in prep.]</a:t>
            </a:r>
            <a:endParaRPr lang="en-US" altLang="zh-CN" sz="1600" u="sng" dirty="0">
              <a:solidFill>
                <a:srgbClr val="7030A0"/>
              </a:solidFill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E0554F3-1E86-1B1D-9959-60B3C2D785FD}"/>
              </a:ext>
            </a:extLst>
          </p:cNvPr>
          <p:cNvSpPr txBox="1"/>
          <p:nvPr/>
        </p:nvSpPr>
        <p:spPr>
          <a:xfrm>
            <a:off x="7313993" y="1624686"/>
            <a:ext cx="10214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preliminary</a:t>
            </a:r>
            <a:endParaRPr kumimoji="1"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8D42B178-6F1F-332A-B09B-728EAD18A8E2}"/>
              </a:ext>
            </a:extLst>
          </p:cNvPr>
          <p:cNvSpPr txBox="1"/>
          <p:nvPr/>
        </p:nvSpPr>
        <p:spPr>
          <a:xfrm>
            <a:off x="11017342" y="1620263"/>
            <a:ext cx="10214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preliminary</a:t>
            </a:r>
            <a:endParaRPr kumimoji="1"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A03E7CCF-BCE5-0EA3-9A79-8421D4C92AF4}"/>
              </a:ext>
            </a:extLst>
          </p:cNvPr>
          <p:cNvSpPr txBox="1"/>
          <p:nvPr/>
        </p:nvSpPr>
        <p:spPr>
          <a:xfrm>
            <a:off x="11017341" y="3785577"/>
            <a:ext cx="10214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preliminary</a:t>
            </a:r>
            <a:endParaRPr kumimoji="1"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文本框 4">
            <a:extLst>
              <a:ext uri="{FF2B5EF4-FFF2-40B4-BE49-F238E27FC236}">
                <a16:creationId xmlns:a16="http://schemas.microsoft.com/office/drawing/2014/main" id="{8D42B178-6F1F-332A-B09B-728EAD18A8E2}"/>
              </a:ext>
            </a:extLst>
          </p:cNvPr>
          <p:cNvSpPr txBox="1"/>
          <p:nvPr/>
        </p:nvSpPr>
        <p:spPr>
          <a:xfrm>
            <a:off x="7313992" y="3785577"/>
            <a:ext cx="10214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preliminary</a:t>
            </a:r>
            <a:endParaRPr kumimoji="1"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5E09FAD6-0FFB-111E-FB4F-8F5435ABD02D}"/>
              </a:ext>
            </a:extLst>
          </p:cNvPr>
          <p:cNvSpPr txBox="1"/>
          <p:nvPr/>
        </p:nvSpPr>
        <p:spPr>
          <a:xfrm>
            <a:off x="2441918" y="1785034"/>
            <a:ext cx="4716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stat</a:t>
            </a:r>
            <a:endParaRPr kumimoji="1"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圆角矩形 16">
            <a:extLst>
              <a:ext uri="{FF2B5EF4-FFF2-40B4-BE49-F238E27FC236}">
                <a16:creationId xmlns:a16="http://schemas.microsoft.com/office/drawing/2014/main" id="{BA1BFE44-3FB8-C787-16FC-20C61B62AABD}"/>
              </a:ext>
            </a:extLst>
          </p:cNvPr>
          <p:cNvSpPr/>
          <p:nvPr/>
        </p:nvSpPr>
        <p:spPr>
          <a:xfrm>
            <a:off x="2481758" y="1502295"/>
            <a:ext cx="396035" cy="577083"/>
          </a:xfrm>
          <a:prstGeom prst="roundRect">
            <a:avLst/>
          </a:prstGeom>
          <a:noFill/>
          <a:ln w="19050">
            <a:solidFill>
              <a:srgbClr val="0432FF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1" name="圆角矩形 30">
            <a:extLst>
              <a:ext uri="{FF2B5EF4-FFF2-40B4-BE49-F238E27FC236}">
                <a16:creationId xmlns:a16="http://schemas.microsoft.com/office/drawing/2014/main" id="{1DA6C276-AB1D-4F68-B2B9-1DBEC7DB3266}"/>
              </a:ext>
            </a:extLst>
          </p:cNvPr>
          <p:cNvSpPr/>
          <p:nvPr/>
        </p:nvSpPr>
        <p:spPr>
          <a:xfrm>
            <a:off x="3010920" y="1502295"/>
            <a:ext cx="396035" cy="578937"/>
          </a:xfrm>
          <a:prstGeom prst="roundRect">
            <a:avLst/>
          </a:prstGeom>
          <a:noFill/>
          <a:ln w="19050">
            <a:solidFill>
              <a:srgbClr val="0432FF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2A11288C-12FF-C6D3-D560-AF85FF60516B}"/>
              </a:ext>
            </a:extLst>
          </p:cNvPr>
          <p:cNvSpPr txBox="1"/>
          <p:nvPr/>
        </p:nvSpPr>
        <p:spPr>
          <a:xfrm>
            <a:off x="2993581" y="1770816"/>
            <a:ext cx="4475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sys</a:t>
            </a:r>
            <a:endParaRPr kumimoji="1"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id="{6AF4026A-018F-AE4D-6DD0-93C283416679}"/>
              </a:ext>
            </a:extLst>
          </p:cNvPr>
          <p:cNvSpPr txBox="1"/>
          <p:nvPr/>
        </p:nvSpPr>
        <p:spPr>
          <a:xfrm>
            <a:off x="3510492" y="1779231"/>
            <a:ext cx="436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altLang="zh-CN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ext</a:t>
            </a:r>
            <a:endParaRPr kumimoji="1"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圆角矩形 33">
            <a:extLst>
              <a:ext uri="{FF2B5EF4-FFF2-40B4-BE49-F238E27FC236}">
                <a16:creationId xmlns:a16="http://schemas.microsoft.com/office/drawing/2014/main" id="{877A7AEF-8317-DBD6-E024-EC11F07C9852}"/>
              </a:ext>
            </a:extLst>
          </p:cNvPr>
          <p:cNvSpPr/>
          <p:nvPr/>
        </p:nvSpPr>
        <p:spPr>
          <a:xfrm>
            <a:off x="3550332" y="1496492"/>
            <a:ext cx="396035" cy="577083"/>
          </a:xfrm>
          <a:prstGeom prst="roundRect">
            <a:avLst/>
          </a:prstGeom>
          <a:noFill/>
          <a:ln w="19050">
            <a:solidFill>
              <a:srgbClr val="0432FF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D7CBC68-0A40-77C7-A2F4-3C5D729C04AC}"/>
                  </a:ext>
                </a:extLst>
              </p:cNvPr>
              <p:cNvSpPr txBox="1"/>
              <p:nvPr/>
            </p:nvSpPr>
            <p:spPr>
              <a:xfrm>
                <a:off x="3255070" y="4766516"/>
                <a:ext cx="1426544" cy="3270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also</a:t>
                </a:r>
                <a:r>
                  <a:rPr lang="zh-CN" alt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seen</a:t>
                </a:r>
                <a:r>
                  <a:rPr lang="zh-CN" alt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</a:t>
                </a:r>
                <a:r>
                  <a:rPr lang="zh-CN" alt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CN" sz="140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</m:e>
                      <m:sub>
                        <m:r>
                          <a:rPr lang="en-US" altLang="zh-CN" sz="1400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𝑢</m:t>
                        </m:r>
                        <m:r>
                          <a:rPr lang="en-US" altLang="zh-CN" sz="1400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/</m:t>
                        </m:r>
                        <m:r>
                          <a:rPr lang="en-US" altLang="zh-CN" sz="1400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𝑑</m:t>
                        </m:r>
                      </m:sub>
                    </m:sSub>
                  </m:oMath>
                </a14:m>
                <a:endParaRPr lang="en-CN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D7CBC68-0A40-77C7-A2F4-3C5D729C04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55070" y="4766516"/>
                <a:ext cx="1426544" cy="327077"/>
              </a:xfrm>
              <a:prstGeom prst="rect">
                <a:avLst/>
              </a:prstGeom>
              <a:blipFill>
                <a:blip r:embed="rId11"/>
                <a:stretch>
                  <a:fillRect l="-1770" t="-7407" b="-7407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111478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843EE8-9CD5-378E-3DC9-2EE0C820CE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5D99EB5-4855-DE48-9859-52029E1749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zh-CN" dirty="0"/>
              <a:t>Yuhao Wang</a:t>
            </a:r>
            <a:endParaRPr kumimoji="1" lang="zh-CN" alt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DBF44E9-CF9C-F84A-9395-B72A8F5C0C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1ECF2-1F31-5846-B240-B8F26A565208}" type="slidenum">
              <a:rPr lang="en-US" altLang="zh-CN" smtClean="0"/>
              <a:pPr/>
              <a:t>15</a:t>
            </a:fld>
            <a:endParaRPr lang="en-US" dirty="0"/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8C0CBE17-E8A5-E31D-9238-3B7A93A0757B}"/>
              </a:ext>
            </a:extLst>
          </p:cNvPr>
          <p:cNvSpPr txBox="1"/>
          <p:nvPr/>
        </p:nvSpPr>
        <p:spPr>
          <a:xfrm>
            <a:off x="1510677" y="95862"/>
            <a:ext cx="917064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3600" b="1" dirty="0">
                <a:latin typeface="Cambria" panose="02040503050406030204" pitchFamily="18" charset="0"/>
              </a:rPr>
              <a:t>Quarkonium and Beauty Meson Spectrum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DCA00C19-FF02-426F-2B44-1793B587E812}"/>
                  </a:ext>
                </a:extLst>
              </p:cNvPr>
              <p:cNvSpPr txBox="1"/>
              <p:nvPr/>
            </p:nvSpPr>
            <p:spPr>
              <a:xfrm>
                <a:off x="456194" y="954968"/>
                <a:ext cx="10601825" cy="12874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.Hiragino Kaku Gothic Interface W3"/>
                  <a:buChar char="◉"/>
                </a:pPr>
                <a:r>
                  <a:rPr kumimoji="1" lang="en-US" altLang="zh-CN" dirty="0">
                    <a:latin typeface="Cambria" panose="02040503050406030204" pitchFamily="18" charset="0"/>
                  </a:rPr>
                  <a:t>Charmonium spectrum is pretty well know. Bottomonium spectrum as well.</a:t>
                </a:r>
              </a:p>
              <a:p>
                <a:pPr marL="285750" indent="-285750">
                  <a:lnSpc>
                    <a:spcPct val="150000"/>
                  </a:lnSpc>
                  <a:buFont typeface=".Hiragino Kaku Gothic Interface W3"/>
                  <a:buChar char="◉"/>
                </a:pPr>
                <a:r>
                  <a:rPr kumimoji="1" lang="en-US" altLang="zh-CN" dirty="0">
                    <a:latin typeface="Cambria" panose="02040503050406030204" pitchFamily="18" charset="0"/>
                  </a:rPr>
                  <a:t>For </a:t>
                </a:r>
                <a:r>
                  <a:rPr kumimoji="1" lang="en-US" altLang="zh-CN" i="1" dirty="0">
                    <a:latin typeface="Cambria" panose="02040503050406030204" pitchFamily="18" charset="0"/>
                  </a:rPr>
                  <a:t>B</a:t>
                </a:r>
                <a:r>
                  <a:rPr kumimoji="1" lang="en-US" altLang="zh-CN" dirty="0">
                    <a:latin typeface="Cambria" panose="02040503050406030204" pitchFamily="18" charset="0"/>
                  </a:rPr>
                  <a:t> mesons, and in particular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zh-CN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kumimoji="1" lang="en-US" altLang="zh-CN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kumimoji="1" lang="en-US" altLang="zh-CN" dirty="0">
                    <a:latin typeface="Cambria" panose="02040503050406030204" pitchFamily="18" charset="0"/>
                  </a:rPr>
                  <a:t> 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zh-CN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kumimoji="1" lang="en-US" altLang="zh-CN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kumimoji="1" lang="en-US" altLang="zh-CN" dirty="0">
                    <a:latin typeface="Cambria" panose="02040503050406030204" pitchFamily="18" charset="0"/>
                  </a:rPr>
                  <a:t>, the knowledge is limited.</a:t>
                </a:r>
              </a:p>
              <a:p>
                <a:pPr marL="285750" indent="-285750">
                  <a:lnSpc>
                    <a:spcPct val="150000"/>
                  </a:lnSpc>
                  <a:buFont typeface=".Hiragino Kaku Gothic Interface W3"/>
                  <a:buChar char="◉"/>
                </a:pPr>
                <a:r>
                  <a:rPr kumimoji="1" lang="en-US" altLang="zh-CN" b="1" dirty="0">
                    <a:latin typeface="Cambria" panose="02040503050406030204" pitchFamily="18" charset="0"/>
                  </a:rPr>
                  <a:t>This talk will focus on the selected topics of beauty meson spectroscopy, includes</a:t>
                </a:r>
              </a:p>
            </p:txBody>
          </p:sp>
        </mc:Choice>
        <mc:Fallback xmlns="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6B3DF6FB-1573-1760-F323-264B4B960D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6194" y="954968"/>
                <a:ext cx="10601825" cy="1287468"/>
              </a:xfrm>
              <a:prstGeom prst="rect">
                <a:avLst/>
              </a:prstGeom>
              <a:blipFill>
                <a:blip r:embed="rId3"/>
                <a:stretch>
                  <a:fillRect l="-719" b="-784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页脚占位符 4">
            <a:extLst>
              <a:ext uri="{FF2B5EF4-FFF2-40B4-BE49-F238E27FC236}">
                <a16:creationId xmlns:a16="http://schemas.microsoft.com/office/drawing/2014/main" id="{213F5C6A-38FD-CAC5-F855-FAA97BDF45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97013"/>
            <a:ext cx="4114800" cy="365125"/>
          </a:xfrm>
        </p:spPr>
        <p:txBody>
          <a:bodyPr/>
          <a:lstStyle/>
          <a:p>
            <a:r>
              <a:rPr lang="en-US" dirty="0" err="1"/>
              <a:t>LHCb</a:t>
            </a:r>
            <a:r>
              <a:rPr lang="en-US" dirty="0"/>
              <a:t> Implication Workshop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3837CB68-8C0A-57B8-C655-0A206447DCD8}"/>
              </a:ext>
            </a:extLst>
          </p:cNvPr>
          <p:cNvSpPr/>
          <p:nvPr/>
        </p:nvSpPr>
        <p:spPr>
          <a:xfrm>
            <a:off x="0" y="251682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cxnSp>
        <p:nvCxnSpPr>
          <p:cNvPr id="13" name="直线连接符 12">
            <a:extLst>
              <a:ext uri="{FF2B5EF4-FFF2-40B4-BE49-F238E27FC236}">
                <a16:creationId xmlns:a16="http://schemas.microsoft.com/office/drawing/2014/main" id="{169B1099-027D-22F8-3329-EB1ABDE0AC9A}"/>
              </a:ext>
            </a:extLst>
          </p:cNvPr>
          <p:cNvCxnSpPr>
            <a:cxnSpLocks/>
          </p:cNvCxnSpPr>
          <p:nvPr/>
        </p:nvCxnSpPr>
        <p:spPr>
          <a:xfrm>
            <a:off x="1152575" y="2616064"/>
            <a:ext cx="10050162" cy="0"/>
          </a:xfrm>
          <a:prstGeom prst="line">
            <a:avLst/>
          </a:prstGeom>
          <a:ln w="12700">
            <a:solidFill>
              <a:schemeClr val="tx1"/>
            </a:solidFill>
          </a:ln>
          <a:effectLst>
            <a:glow rad="63500">
              <a:schemeClr val="bg1">
                <a:lumMod val="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9BDC8AC5-AF50-A568-EBF0-3ADDAB05B0E8}"/>
                  </a:ext>
                </a:extLst>
              </p:cNvPr>
              <p:cNvSpPr txBox="1"/>
              <p:nvPr/>
            </p:nvSpPr>
            <p:spPr>
              <a:xfrm>
                <a:off x="1297294" y="2699367"/>
                <a:ext cx="9760725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3600" b="1" dirty="0">
                    <a:latin typeface="Cambria" panose="02040503050406030204" pitchFamily="18" charset="0"/>
                  </a:rPr>
                  <a:t>Observation 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3600" b="1" i="1" dirty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3600" b="1" i="1" dirty="0">
                            <a:latin typeface="Cambria Math" panose="02040503050406030204" pitchFamily="18" charset="0"/>
                          </a:rPr>
                          <m:t>𝑩</m:t>
                        </m:r>
                      </m:e>
                      <m:sub>
                        <m:r>
                          <a:rPr lang="en-US" altLang="zh-CN" sz="3600" b="1" i="1" dirty="0">
                            <a:latin typeface="Cambria Math" panose="02040503050406030204" pitchFamily="18" charset="0"/>
                          </a:rPr>
                          <m:t>𝒄</m:t>
                        </m:r>
                      </m:sub>
                      <m:sup>
                        <m:r>
                          <a:rPr lang="en-US" altLang="zh-CN" sz="3600" b="1" i="1" dirty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US" altLang="zh-CN" sz="3600" b="1" i="1" dirty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altLang="zh-CN" sz="3600" b="1" i="1" dirty="0">
                        <a:latin typeface="Cambria Math" panose="02040503050406030204" pitchFamily="18" charset="0"/>
                      </a:rPr>
                      <m:t>𝑫</m:t>
                    </m:r>
                    <m:sSup>
                      <m:sSupPr>
                        <m:ctrlPr>
                          <a:rPr lang="en-US" altLang="zh-CN" sz="3600" b="1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3600" b="1" i="1" dirty="0" err="1"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p>
                        <m:r>
                          <a:rPr lang="en-US" altLang="zh-CN" sz="3600" b="1" i="1" dirty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altLang="zh-CN" sz="3600" b="1" i="1" dirty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altLang="zh-CN" sz="3600" b="1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3600" b="1" i="1" dirty="0" err="1"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p>
                        <m:r>
                          <a:rPr lang="en-US" altLang="zh-CN" sz="3600" b="1" i="1" dirty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altLang="zh-CN" sz="3600" b="1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CN" sz="3600" b="1" dirty="0">
                    <a:latin typeface="Cambria" panose="02040503050406030204" pitchFamily="18" charset="0"/>
                  </a:rPr>
                  <a:t>decays</a:t>
                </a:r>
              </a:p>
            </p:txBody>
          </p:sp>
        </mc:Choice>
        <mc:Fallback xmlns=""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9BDC8AC5-AF50-A568-EBF0-3ADDAB05B0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7294" y="2699367"/>
                <a:ext cx="9760725" cy="646331"/>
              </a:xfrm>
              <a:prstGeom prst="rect">
                <a:avLst/>
              </a:prstGeom>
              <a:blipFill>
                <a:blip r:embed="rId4"/>
                <a:stretch>
                  <a:fillRect t="-15385" b="-3269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直线连接符 19">
            <a:extLst>
              <a:ext uri="{FF2B5EF4-FFF2-40B4-BE49-F238E27FC236}">
                <a16:creationId xmlns:a16="http://schemas.microsoft.com/office/drawing/2014/main" id="{B9A5C614-F6FD-645E-633F-0887ECDBB15B}"/>
              </a:ext>
            </a:extLst>
          </p:cNvPr>
          <p:cNvCxnSpPr>
            <a:cxnSpLocks/>
          </p:cNvCxnSpPr>
          <p:nvPr/>
        </p:nvCxnSpPr>
        <p:spPr>
          <a:xfrm>
            <a:off x="1152575" y="3429000"/>
            <a:ext cx="10050162" cy="0"/>
          </a:xfrm>
          <a:prstGeom prst="line">
            <a:avLst/>
          </a:prstGeom>
          <a:ln w="12700">
            <a:solidFill>
              <a:schemeClr val="tx1"/>
            </a:solidFill>
          </a:ln>
          <a:effectLst>
            <a:glow rad="63500">
              <a:schemeClr val="bg1">
                <a:lumMod val="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>
            <a:extLst>
              <a:ext uri="{FF2B5EF4-FFF2-40B4-BE49-F238E27FC236}">
                <a16:creationId xmlns:a16="http://schemas.microsoft.com/office/drawing/2014/main" id="{4897EC23-A882-853F-DAED-8A7B9C8F438D}"/>
              </a:ext>
            </a:extLst>
          </p:cNvPr>
          <p:cNvSpPr txBox="1"/>
          <p:nvPr/>
        </p:nvSpPr>
        <p:spPr>
          <a:xfrm>
            <a:off x="5130029" y="3680682"/>
            <a:ext cx="19319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" altLang="zh-CN" dirty="0">
                <a:hlinkClick r:id="rId5"/>
              </a:rPr>
              <a:t>arXiv:2509.15873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205244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07E859-0296-C361-A12D-8A2B5FCB74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7462728-AC5C-9984-F71A-0B5246A6FA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1ECF2-1F31-5846-B240-B8F26A565208}" type="slidenum">
              <a:rPr lang="en-US" altLang="zh-CN" smtClean="0"/>
              <a:pPr/>
              <a:t>16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EE2EB9FB-0217-29A8-5397-D51D36FF0F47}"/>
                  </a:ext>
                </a:extLst>
              </p:cNvPr>
              <p:cNvSpPr txBox="1"/>
              <p:nvPr/>
            </p:nvSpPr>
            <p:spPr>
              <a:xfrm>
                <a:off x="844714" y="73432"/>
                <a:ext cx="10502572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3600" b="1" dirty="0">
                    <a:latin typeface="Cambria" panose="02040503050406030204" pitchFamily="18" charset="0"/>
                  </a:rPr>
                  <a:t>Observation 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3600" b="1" i="1" dirty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3600" b="1" i="1" dirty="0">
                            <a:latin typeface="Cambria Math" panose="02040503050406030204" pitchFamily="18" charset="0"/>
                          </a:rPr>
                          <m:t>𝑩</m:t>
                        </m:r>
                      </m:e>
                      <m:sub>
                        <m:r>
                          <a:rPr lang="en-US" altLang="zh-CN" sz="3600" b="1" i="1" dirty="0">
                            <a:latin typeface="Cambria Math" panose="02040503050406030204" pitchFamily="18" charset="0"/>
                          </a:rPr>
                          <m:t>𝒄</m:t>
                        </m:r>
                      </m:sub>
                      <m:sup>
                        <m:r>
                          <a:rPr lang="en-US" altLang="zh-CN" sz="3600" b="1" i="1" dirty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US" altLang="zh-CN" sz="3600" b="1" i="1" dirty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altLang="zh-CN" sz="3600" b="1" i="1" dirty="0">
                        <a:latin typeface="Cambria Math" panose="02040503050406030204" pitchFamily="18" charset="0"/>
                      </a:rPr>
                      <m:t>𝑫</m:t>
                    </m:r>
                    <m:sSup>
                      <m:sSupPr>
                        <m:ctrlPr>
                          <a:rPr lang="en-US" altLang="zh-CN" sz="3600" b="1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3600" b="1" i="1" dirty="0" err="1"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p>
                        <m:r>
                          <a:rPr lang="en-US" altLang="zh-CN" sz="3600" b="1" i="1" dirty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altLang="zh-CN" sz="3600" b="1" i="1" dirty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altLang="zh-CN" sz="3600" b="1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3600" b="1" i="1" dirty="0" err="1"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p>
                        <m:r>
                          <a:rPr lang="en-US" altLang="zh-CN" sz="3600" b="1" i="1" dirty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altLang="zh-CN" sz="3600" b="1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CN" sz="3600" b="1" dirty="0">
                    <a:latin typeface="Cambria" panose="02040503050406030204" pitchFamily="18" charset="0"/>
                  </a:rPr>
                  <a:t>decays</a:t>
                </a:r>
              </a:p>
            </p:txBody>
          </p:sp>
        </mc:Choice>
        <mc:Fallback xmlns="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EE2EB9FB-0217-29A8-5397-D51D36FF0F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4714" y="73432"/>
                <a:ext cx="10502572" cy="646331"/>
              </a:xfrm>
              <a:prstGeom prst="rect">
                <a:avLst/>
              </a:prstGeom>
              <a:blipFill>
                <a:blip r:embed="rId3"/>
                <a:stretch>
                  <a:fillRect t="-13462" b="-3269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0C624073-572D-A582-DC77-76A73A2196E6}"/>
                  </a:ext>
                </a:extLst>
              </p:cNvPr>
              <p:cNvSpPr txBox="1"/>
              <p:nvPr/>
            </p:nvSpPr>
            <p:spPr>
              <a:xfrm>
                <a:off x="379730" y="1163805"/>
                <a:ext cx="10443125" cy="23653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ts val="3000"/>
                  </a:lnSpc>
                  <a:buFont typeface="系统字体常规体"/>
                  <a:buChar char="⭕️"/>
                </a:pPr>
                <a:r>
                  <a:rPr kumimoji="1" lang="en-US" altLang="zh-CN" dirty="0">
                    <a:latin typeface="Calibri" panose="020F0502020204030204" pitchFamily="34" charset="0"/>
                    <a:cs typeface="Calibri" panose="020F0502020204030204" pitchFamily="34" charset="0"/>
                  </a:rPr>
                  <a:t>Complementary to the analysis 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kumimoji="1" lang="en-US" altLang="zh-CN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kumimoji="1" lang="en-US" altLang="zh-CN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𝐵</m:t>
                        </m:r>
                      </m:e>
                      <m:sub>
                        <m:r>
                          <a:rPr kumimoji="1" lang="en-US" altLang="zh-CN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𝑐</m:t>
                        </m:r>
                      </m:sub>
                      <m:sup>
                        <m:r>
                          <a:rPr kumimoji="1" lang="en-US" altLang="zh-CN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+</m:t>
                        </m:r>
                      </m:sup>
                    </m:sSubSup>
                    <m:r>
                      <a:rPr kumimoji="1" lang="en-US" altLang="zh-CN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→</m:t>
                    </m:r>
                    <m:r>
                      <a:rPr kumimoji="1" lang="en-US" altLang="zh-CN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𝐷𝑋</m:t>
                    </m:r>
                  </m:oMath>
                </a14:m>
                <a:r>
                  <a:rPr kumimoji="1" lang="en-US" altLang="zh-CN" dirty="0">
                    <a:latin typeface="Calibri" panose="020F0502020204030204" pitchFamily="34" charset="0"/>
                    <a:cs typeface="Calibri" panose="020F0502020204030204" pitchFamily="34" charset="0"/>
                  </a:rPr>
                  <a:t> decays</a:t>
                </a:r>
              </a:p>
              <a:p>
                <a:pPr marL="742950" lvl="1" indent="-285750">
                  <a:lnSpc>
                    <a:spcPts val="3000"/>
                  </a:lnSpc>
                  <a:buClr>
                    <a:srgbClr val="C00000"/>
                  </a:buClr>
                  <a:buFont typeface="系统字体常规体"/>
                  <a:buChar char="✔️"/>
                </a:pPr>
                <a:r>
                  <a:rPr kumimoji="1" lang="en-US" altLang="zh-CN" dirty="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Three-body decays, challenging to calculate</a:t>
                </a:r>
                <a:r>
                  <a:rPr kumimoji="1" lang="zh-CN" altLang="en-US" dirty="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kumimoji="1" lang="en-US" altLang="zh-CN" dirty="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theoretically</a:t>
                </a:r>
              </a:p>
              <a:p>
                <a:pPr marL="742950" lvl="1" indent="-285750">
                  <a:lnSpc>
                    <a:spcPts val="3000"/>
                  </a:lnSpc>
                  <a:buClr>
                    <a:srgbClr val="0432FF"/>
                  </a:buClr>
                  <a:buFont typeface="系统字体常规体"/>
                  <a:buChar char="✔️"/>
                </a:pPr>
                <a:r>
                  <a:rPr kumimoji="1" lang="en-US" altLang="zh-CN" dirty="0">
                    <a:solidFill>
                      <a:srgbClr val="0432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Experimentally, this study serves as a pathfinder for future CPV studies</a:t>
                </a:r>
              </a:p>
              <a:p>
                <a:pPr marL="285750" indent="-285750">
                  <a:lnSpc>
                    <a:spcPts val="3000"/>
                  </a:lnSpc>
                  <a:buFont typeface="系统字体常规体"/>
                  <a:buChar char="⭕️"/>
                </a:pPr>
                <a:r>
                  <a:rPr kumimoji="1" lang="en-US" altLang="zh-CN" dirty="0">
                    <a:latin typeface="Calibri" panose="020F0502020204030204" pitchFamily="34" charset="0"/>
                    <a:cs typeface="Calibri" panose="020F0502020204030204" pitchFamily="34" charset="0"/>
                  </a:rPr>
                  <a:t>Aim to measure the BFs 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kumimoji="1" lang="en-US" altLang="zh-CN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kumimoji="1" lang="en-US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𝐵</m:t>
                        </m:r>
                      </m:e>
                      <m:sub>
                        <m:r>
                          <a:rPr kumimoji="1" lang="en-US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𝑐</m:t>
                        </m:r>
                      </m:sub>
                      <m:sup>
                        <m:r>
                          <a:rPr kumimoji="1" lang="en-US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+</m:t>
                        </m:r>
                      </m:sup>
                    </m:sSubSup>
                    <m:r>
                      <a:rPr kumimoji="1" lang="en-US" altLang="zh-CN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→</m:t>
                    </m:r>
                    <m:sSup>
                      <m:sSupPr>
                        <m:ctrlPr>
                          <a:rPr kumimoji="1" lang="en-US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kumimoji="1" lang="en-US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𝐷</m:t>
                        </m:r>
                      </m:e>
                      <m:sup>
                        <m:r>
                          <a:rPr kumimoji="1" lang="en-US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kumimoji="1" lang="en-US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kumimoji="1" lang="en-US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𝐾</m:t>
                        </m:r>
                      </m:e>
                      <m:sup>
                        <m:r>
                          <a:rPr kumimoji="1" lang="en-US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kumimoji="1" lang="en-US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kumimoji="1" lang="en-US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𝜋</m:t>
                        </m:r>
                      </m:e>
                      <m:sup>
                        <m:r>
                          <a:rPr kumimoji="1" lang="en-US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−</m:t>
                        </m:r>
                      </m:sup>
                    </m:sSup>
                    <m:r>
                      <a:rPr kumimoji="1" lang="en-US" altLang="zh-CN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, </m:t>
                    </m:r>
                    <m:sSubSup>
                      <m:sSubSupPr>
                        <m:ctrlPr>
                          <a:rPr kumimoji="1" lang="en-US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kumimoji="1" lang="en-US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𝐵</m:t>
                        </m:r>
                      </m:e>
                      <m:sub>
                        <m:r>
                          <a:rPr kumimoji="1" lang="en-US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𝑐</m:t>
                        </m:r>
                      </m:sub>
                      <m:sup>
                        <m:r>
                          <a:rPr kumimoji="1" lang="en-US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+</m:t>
                        </m:r>
                      </m:sup>
                    </m:sSubSup>
                    <m:r>
                      <a:rPr kumimoji="1" lang="en-US" altLang="zh-CN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→</m:t>
                    </m:r>
                    <m:sSup>
                      <m:sSupPr>
                        <m:ctrlPr>
                          <a:rPr kumimoji="1" lang="en-US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kumimoji="1" lang="en-US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𝐷</m:t>
                        </m:r>
                      </m:e>
                      <m:sup>
                        <m:r>
                          <a:rPr kumimoji="1" lang="en-US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∗+</m:t>
                        </m:r>
                      </m:sup>
                    </m:sSup>
                    <m:sSup>
                      <m:sSupPr>
                        <m:ctrlPr>
                          <a:rPr kumimoji="1" lang="en-US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kumimoji="1" lang="en-US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𝐾</m:t>
                        </m:r>
                      </m:e>
                      <m:sup>
                        <m:r>
                          <a:rPr kumimoji="1" lang="en-US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kumimoji="1" lang="en-US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kumimoji="1" lang="en-US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𝜋</m:t>
                        </m:r>
                      </m:e>
                      <m:sup>
                        <m:r>
                          <a:rPr kumimoji="1" lang="en-US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−</m:t>
                        </m:r>
                      </m:sup>
                    </m:sSup>
                    <m:r>
                      <a:rPr kumimoji="1" lang="en-US" altLang="zh-CN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, </m:t>
                    </m:r>
                    <m:sSubSup>
                      <m:sSubSupPr>
                        <m:ctrlPr>
                          <a:rPr kumimoji="1" lang="en-US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kumimoji="1" lang="en-US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𝐵</m:t>
                        </m:r>
                      </m:e>
                      <m:sub>
                        <m:r>
                          <a:rPr kumimoji="1" lang="en-US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𝑐</m:t>
                        </m:r>
                      </m:sub>
                      <m:sup>
                        <m:r>
                          <a:rPr kumimoji="1" lang="en-US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+</m:t>
                        </m:r>
                      </m:sup>
                    </m:sSubSup>
                    <m:r>
                      <a:rPr kumimoji="1" lang="en-US" altLang="zh-CN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→</m:t>
                    </m:r>
                    <m:sSubSup>
                      <m:sSubSupPr>
                        <m:ctrlPr>
                          <a:rPr kumimoji="1" lang="en-US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kumimoji="1" lang="en-US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𝐷</m:t>
                        </m:r>
                      </m:e>
                      <m:sub>
                        <m:r>
                          <a:rPr kumimoji="1" lang="en-US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𝑠</m:t>
                        </m:r>
                      </m:sub>
                      <m:sup>
                        <m:r>
                          <a:rPr kumimoji="1" lang="en-US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+</m:t>
                        </m:r>
                      </m:sup>
                    </m:sSubSup>
                    <m:sSup>
                      <m:sSupPr>
                        <m:ctrlPr>
                          <a:rPr kumimoji="1" lang="en-US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kumimoji="1" lang="en-US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𝐾</m:t>
                        </m:r>
                      </m:e>
                      <m:sup>
                        <m:r>
                          <a:rPr kumimoji="1" lang="en-US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kumimoji="1" lang="en-US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kumimoji="1" lang="en-US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𝐾</m:t>
                        </m:r>
                      </m:e>
                      <m:sup>
                        <m:r>
                          <a:rPr kumimoji="1" lang="en-US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−</m:t>
                        </m:r>
                      </m:sup>
                    </m:sSup>
                    <m:r>
                      <a:rPr kumimoji="1" lang="en-US" altLang="zh-CN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 </m:t>
                    </m:r>
                  </m:oMath>
                </a14:m>
                <a:endParaRPr kumimoji="1" lang="en-US" altLang="zh-CN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285750" indent="-285750">
                  <a:lnSpc>
                    <a:spcPts val="3000"/>
                  </a:lnSpc>
                  <a:buFont typeface="系统字体常规体"/>
                  <a:buChar char="⭕️"/>
                </a:pPr>
                <a:r>
                  <a:rPr kumimoji="1" lang="en-US" altLang="zh-CN" dirty="0">
                    <a:latin typeface="Calibri" panose="020F0502020204030204" pitchFamily="34" charset="0"/>
                    <a:cs typeface="Calibri" panose="020F0502020204030204" pitchFamily="34" charset="0"/>
                  </a:rPr>
                  <a:t>Using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kumimoji="1" lang="en-US" altLang="zh-CN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kumimoji="1" lang="en-US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𝐵</m:t>
                        </m:r>
                      </m:e>
                      <m:sub>
                        <m:r>
                          <a:rPr kumimoji="1" lang="en-US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𝑐</m:t>
                        </m:r>
                      </m:sub>
                      <m:sup>
                        <m:r>
                          <a:rPr kumimoji="1" lang="en-US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+</m:t>
                        </m:r>
                      </m:sup>
                    </m:sSubSup>
                    <m:r>
                      <a:rPr kumimoji="1" lang="en-US" altLang="zh-CN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→</m:t>
                    </m:r>
                    <m:sSubSup>
                      <m:sSubSupPr>
                        <m:ctrlPr>
                          <a:rPr kumimoji="1" lang="en-US" altLang="zh-CN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kumimoji="1" lang="en-US" altLang="zh-CN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𝐵</m:t>
                        </m:r>
                      </m:e>
                      <m:sub>
                        <m:r>
                          <a:rPr kumimoji="1" lang="en-US" altLang="zh-CN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𝑠</m:t>
                        </m:r>
                      </m:sub>
                      <m:sup>
                        <m:r>
                          <a:rPr kumimoji="1" lang="en-US" altLang="zh-CN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0</m:t>
                        </m:r>
                      </m:sup>
                    </m:sSubSup>
                    <m:sSup>
                      <m:sSupPr>
                        <m:ctrlPr>
                          <a:rPr kumimoji="1" lang="en-US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kumimoji="1" lang="en-US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𝜋</m:t>
                        </m:r>
                      </m:e>
                      <m:sup>
                        <m:r>
                          <a:rPr kumimoji="1" lang="en-US" altLang="zh-CN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+</m:t>
                        </m:r>
                      </m:sup>
                    </m:sSup>
                    <m:r>
                      <a:rPr kumimoji="1" lang="en-US" altLang="zh-CN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 </m:t>
                    </m:r>
                  </m:oMath>
                </a14:m>
                <a:r>
                  <a:rPr kumimoji="1" lang="en-US" altLang="zh-CN" dirty="0">
                    <a:latin typeface="Calibri" panose="020F0502020204030204" pitchFamily="34" charset="0"/>
                    <a:cs typeface="Calibri" panose="020F0502020204030204" pitchFamily="34" charset="0"/>
                  </a:rPr>
                  <a:t>as the normalization channel</a:t>
                </a:r>
              </a:p>
              <a:p>
                <a:pPr marL="285750" indent="-285750">
                  <a:lnSpc>
                    <a:spcPts val="3000"/>
                  </a:lnSpc>
                  <a:buFont typeface="系统字体常规体"/>
                  <a:buChar char="⭕️"/>
                </a:pPr>
                <a:r>
                  <a:rPr kumimoji="1" lang="en-US" altLang="zh-CN" dirty="0">
                    <a:latin typeface="Calibri" panose="020F0502020204030204" pitchFamily="34" charset="0"/>
                    <a:cs typeface="Calibri" panose="020F0502020204030204" pitchFamily="34" charset="0"/>
                  </a:rPr>
                  <a:t>The BF ratios are measured using Run1+Run2 data</a:t>
                </a:r>
              </a:p>
            </p:txBody>
          </p:sp>
        </mc:Choice>
        <mc:Fallback xmlns="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0C624073-572D-A582-DC77-76A73A2196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730" y="1163805"/>
                <a:ext cx="10443125" cy="2365391"/>
              </a:xfrm>
              <a:prstGeom prst="rect">
                <a:avLst/>
              </a:prstGeom>
              <a:blipFill>
                <a:blip r:embed="rId4"/>
                <a:stretch>
                  <a:fillRect l="-607" b="-4813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组合 4">
            <a:extLst>
              <a:ext uri="{FF2B5EF4-FFF2-40B4-BE49-F238E27FC236}">
                <a16:creationId xmlns:a16="http://schemas.microsoft.com/office/drawing/2014/main" id="{75E6025A-F0D2-C8D2-4EC3-AA7A09B4FF41}"/>
              </a:ext>
            </a:extLst>
          </p:cNvPr>
          <p:cNvGrpSpPr/>
          <p:nvPr/>
        </p:nvGrpSpPr>
        <p:grpSpPr>
          <a:xfrm>
            <a:off x="520512" y="3973238"/>
            <a:ext cx="5503949" cy="1389507"/>
            <a:chOff x="431806" y="3904587"/>
            <a:chExt cx="5832329" cy="1398552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id="{0AA74650-FA5A-A241-D507-66C6BF0DADD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l="27076"/>
            <a:stretch/>
          </p:blipFill>
          <p:spPr>
            <a:xfrm>
              <a:off x="431806" y="3904587"/>
              <a:ext cx="5667895" cy="795170"/>
            </a:xfrm>
            <a:prstGeom prst="rect">
              <a:avLst/>
            </a:prstGeom>
          </p:spPr>
        </p:pic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id="{1FAC6830-AE68-020B-6A9F-408EF7D3990D}"/>
                </a:ext>
              </a:extLst>
            </p:cNvPr>
            <p:cNvSpPr txBox="1"/>
            <p:nvPr/>
          </p:nvSpPr>
          <p:spPr>
            <a:xfrm>
              <a:off x="2397724" y="4839357"/>
              <a:ext cx="1402148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kumimoji="1" lang="en-US" altLang="zh-CN" sz="1600" dirty="0">
                  <a:solidFill>
                    <a:schemeClr val="bg1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Signal yield</a:t>
              </a:r>
              <a:endParaRPr lang="zh-CN" altLang="en-US" sz="1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9" name="圆角矩形 8">
              <a:extLst>
                <a:ext uri="{FF2B5EF4-FFF2-40B4-BE49-F238E27FC236}">
                  <a16:creationId xmlns:a16="http://schemas.microsoft.com/office/drawing/2014/main" id="{00CD3A6B-D3EA-03D2-BA67-B95F2B51E3BA}"/>
                </a:ext>
              </a:extLst>
            </p:cNvPr>
            <p:cNvSpPr/>
            <p:nvPr/>
          </p:nvSpPr>
          <p:spPr>
            <a:xfrm>
              <a:off x="2482258" y="3904588"/>
              <a:ext cx="1233078" cy="795170"/>
            </a:xfrm>
            <a:prstGeom prst="roundRect">
              <a:avLst>
                <a:gd name="adj" fmla="val 10196"/>
              </a:avLst>
            </a:prstGeom>
            <a:solidFill>
              <a:schemeClr val="bg1">
                <a:lumMod val="65000"/>
                <a:alpha val="20393"/>
              </a:schemeClr>
            </a:solidFill>
            <a:ln>
              <a:solidFill>
                <a:schemeClr val="accent1">
                  <a:shade val="15000"/>
                  <a:alpha val="13365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0" name="圆角矩形 9">
              <a:extLst>
                <a:ext uri="{FF2B5EF4-FFF2-40B4-BE49-F238E27FC236}">
                  <a16:creationId xmlns:a16="http://schemas.microsoft.com/office/drawing/2014/main" id="{D57EC2A3-2C04-7D9A-4287-E11602275228}"/>
                </a:ext>
              </a:extLst>
            </p:cNvPr>
            <p:cNvSpPr/>
            <p:nvPr/>
          </p:nvSpPr>
          <p:spPr>
            <a:xfrm>
              <a:off x="5132759" y="3904588"/>
              <a:ext cx="975257" cy="795170"/>
            </a:xfrm>
            <a:prstGeom prst="roundRect">
              <a:avLst>
                <a:gd name="adj" fmla="val 10196"/>
              </a:avLst>
            </a:prstGeom>
            <a:solidFill>
              <a:srgbClr val="00B050">
                <a:alpha val="20090"/>
              </a:srgbClr>
            </a:solidFill>
            <a:ln>
              <a:solidFill>
                <a:schemeClr val="accent1">
                  <a:shade val="15000"/>
                  <a:alpha val="13365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1" name="圆角矩形 10">
              <a:extLst>
                <a:ext uri="{FF2B5EF4-FFF2-40B4-BE49-F238E27FC236}">
                  <a16:creationId xmlns:a16="http://schemas.microsoft.com/office/drawing/2014/main" id="{85981D24-958B-7335-7405-1E6A808323A3}"/>
                </a:ext>
              </a:extLst>
            </p:cNvPr>
            <p:cNvSpPr/>
            <p:nvPr/>
          </p:nvSpPr>
          <p:spPr>
            <a:xfrm>
              <a:off x="3866482" y="3904588"/>
              <a:ext cx="1153951" cy="795170"/>
            </a:xfrm>
            <a:prstGeom prst="roundRect">
              <a:avLst>
                <a:gd name="adj" fmla="val 5223"/>
              </a:avLst>
            </a:prstGeom>
            <a:solidFill>
              <a:srgbClr val="0432FF">
                <a:alpha val="20799"/>
              </a:srgbClr>
            </a:solidFill>
            <a:ln>
              <a:solidFill>
                <a:schemeClr val="accent1">
                  <a:shade val="15000"/>
                  <a:alpha val="13365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rgbClr val="0432FF"/>
                </a:solidFill>
              </a:endParaRPr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id="{BACE17F8-F656-0084-38CF-6E8A768A2A0F}"/>
                </a:ext>
              </a:extLst>
            </p:cNvPr>
            <p:cNvSpPr txBox="1"/>
            <p:nvPr/>
          </p:nvSpPr>
          <p:spPr>
            <a:xfrm>
              <a:off x="5129129" y="4718364"/>
              <a:ext cx="1135006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kumimoji="1" lang="en-US" altLang="zh-CN" sz="1600" dirty="0">
                  <a:solidFill>
                    <a:srgbClr val="00B05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BF rom PDG</a:t>
              </a:r>
              <a:endParaRPr lang="zh-CN" altLang="en-US" sz="1600" dirty="0">
                <a:solidFill>
                  <a:srgbClr val="00B050"/>
                </a:solidFill>
              </a:endParaRP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id="{89DD3B59-803E-F33F-81C9-4984083A7F4F}"/>
                </a:ext>
              </a:extLst>
            </p:cNvPr>
            <p:cNvSpPr txBox="1"/>
            <p:nvPr/>
          </p:nvSpPr>
          <p:spPr>
            <a:xfrm>
              <a:off x="3397582" y="4718363"/>
              <a:ext cx="2091750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kumimoji="1" lang="en-US" altLang="zh-CN" sz="1600" dirty="0">
                  <a:solidFill>
                    <a:srgbClr val="0432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Estimated from simulation</a:t>
              </a:r>
              <a:endParaRPr lang="zh-CN" altLang="en-US" sz="1600" dirty="0">
                <a:solidFill>
                  <a:srgbClr val="0432FF"/>
                </a:solidFill>
              </a:endParaRPr>
            </a:p>
          </p:txBody>
        </p:sp>
      </p:grpSp>
      <p:pic>
        <p:nvPicPr>
          <p:cNvPr id="14" name="图片 13">
            <a:extLst>
              <a:ext uri="{FF2B5EF4-FFF2-40B4-BE49-F238E27FC236}">
                <a16:creationId xmlns:a16="http://schemas.microsoft.com/office/drawing/2014/main" id="{5ED11903-B436-44FE-BFED-C51F447084E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76054" y="2689996"/>
            <a:ext cx="2612785" cy="1367340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030E239A-CF1E-788C-4969-52FC03E803F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13152" y="4428312"/>
            <a:ext cx="2575687" cy="1430937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96A5D359-21EC-CDFF-1E9D-96270F19B0D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095801" y="2689996"/>
            <a:ext cx="2575687" cy="151043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id="{FC734C39-2AAD-1D99-63C1-589098FA452D}"/>
                  </a:ext>
                </a:extLst>
              </p:cNvPr>
              <p:cNvSpPr txBox="1"/>
              <p:nvPr/>
            </p:nvSpPr>
            <p:spPr>
              <a:xfrm>
                <a:off x="9048368" y="4794159"/>
                <a:ext cx="2821774" cy="65780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kumimoji="1" lang="en-US" altLang="zh-CN" dirty="0">
                    <a:latin typeface="Calibri" panose="020F0502020204030204" pitchFamily="34" charset="0"/>
                    <a:cs typeface="Calibri" panose="020F0502020204030204" pitchFamily="34" charset="0"/>
                  </a:rPr>
                  <a:t>Possible diagrams for the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kumimoji="1" lang="en-US" altLang="zh-CN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kumimoji="1" lang="en-US" altLang="zh-CN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𝐵</m:t>
                        </m:r>
                      </m:e>
                      <m:sub>
                        <m:r>
                          <a:rPr kumimoji="1" lang="en-US" altLang="zh-CN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𝑐</m:t>
                        </m:r>
                      </m:sub>
                      <m:sup>
                        <m:r>
                          <a:rPr kumimoji="1" lang="en-US" altLang="zh-CN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+</m:t>
                        </m:r>
                      </m:sup>
                    </m:sSubSup>
                    <m:r>
                      <a:rPr kumimoji="1" lang="en-US" altLang="zh-CN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→</m:t>
                    </m:r>
                    <m:sSup>
                      <m:sSupPr>
                        <m:ctrlPr>
                          <a:rPr kumimoji="1" lang="en-US" altLang="zh-CN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kumimoji="1" lang="en-US" altLang="zh-CN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𝐷</m:t>
                        </m:r>
                      </m:e>
                      <m:sup>
                        <m:r>
                          <a:rPr kumimoji="1" lang="en-US" altLang="zh-CN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(∗)+</m:t>
                        </m:r>
                      </m:sup>
                    </m:sSup>
                    <m:sSup>
                      <m:sSupPr>
                        <m:ctrlPr>
                          <a:rPr kumimoji="1" lang="en-US" altLang="zh-CN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kumimoji="1" lang="en-US" altLang="zh-CN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𝐾</m:t>
                        </m:r>
                      </m:e>
                      <m:sup>
                        <m:r>
                          <a:rPr kumimoji="1" lang="en-US" altLang="zh-CN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kumimoji="1" lang="en-US" altLang="zh-CN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kumimoji="1" lang="en-US" altLang="zh-CN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𝜋</m:t>
                        </m:r>
                      </m:e>
                      <m:sup>
                        <m:r>
                          <a:rPr kumimoji="1" lang="en-US" altLang="zh-CN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kumimoji="1" lang="en-US" altLang="zh-CN" dirty="0">
                    <a:latin typeface="Calibri" panose="020F0502020204030204" pitchFamily="34" charset="0"/>
                    <a:cs typeface="Calibri" panose="020F0502020204030204" pitchFamily="34" charset="0"/>
                  </a:rPr>
                  <a:t> decay</a:t>
                </a:r>
              </a:p>
            </p:txBody>
          </p:sp>
        </mc:Choice>
        <mc:Fallback xmlns=""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id="{FC734C39-2AAD-1D99-63C1-589098FA452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48368" y="4794159"/>
                <a:ext cx="2821774" cy="657809"/>
              </a:xfrm>
              <a:prstGeom prst="rect">
                <a:avLst/>
              </a:prstGeom>
              <a:blipFill>
                <a:blip r:embed="rId9"/>
                <a:stretch>
                  <a:fillRect t="-3774" b="-1509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文本框 9">
            <a:extLst>
              <a:ext uri="{FF2B5EF4-FFF2-40B4-BE49-F238E27FC236}">
                <a16:creationId xmlns:a16="http://schemas.microsoft.com/office/drawing/2014/main" id="{16D3302E-BD59-EC4D-4975-7D24C47A729D}"/>
              </a:ext>
            </a:extLst>
          </p:cNvPr>
          <p:cNvSpPr txBox="1"/>
          <p:nvPr/>
        </p:nvSpPr>
        <p:spPr>
          <a:xfrm>
            <a:off x="9826688" y="974116"/>
            <a:ext cx="1729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" altLang="zh-CN" sz="1600" dirty="0">
                <a:hlinkClick r:id="rId10"/>
              </a:rPr>
              <a:t>arXiv:2509.15873 </a:t>
            </a:r>
            <a:endParaRPr kumimoji="1"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40145340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D8700A-AB1B-B037-D2CD-E8ADE9AB2E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3E47DC2-F4C7-7F5B-F6F2-0C2812D2E7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1ECF2-1F31-5846-B240-B8F26A565208}" type="slidenum">
              <a:rPr lang="en-US" altLang="zh-CN" smtClean="0"/>
              <a:pPr/>
              <a:t>17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109AA298-2869-0DF0-B253-C14D1E92C9FC}"/>
                  </a:ext>
                </a:extLst>
              </p:cNvPr>
              <p:cNvSpPr txBox="1"/>
              <p:nvPr/>
            </p:nvSpPr>
            <p:spPr>
              <a:xfrm>
                <a:off x="844714" y="73432"/>
                <a:ext cx="10502572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3600" b="1" dirty="0">
                    <a:latin typeface="Cambria" panose="02040503050406030204" pitchFamily="18" charset="0"/>
                  </a:rPr>
                  <a:t>Observation 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3600" b="1" i="1" dirty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3600" b="1" i="1" dirty="0">
                            <a:latin typeface="Cambria Math" panose="02040503050406030204" pitchFamily="18" charset="0"/>
                          </a:rPr>
                          <m:t>𝑩</m:t>
                        </m:r>
                      </m:e>
                      <m:sub>
                        <m:r>
                          <a:rPr lang="en-US" altLang="zh-CN" sz="3600" b="1" i="1" dirty="0">
                            <a:latin typeface="Cambria Math" panose="02040503050406030204" pitchFamily="18" charset="0"/>
                          </a:rPr>
                          <m:t>𝒄</m:t>
                        </m:r>
                      </m:sub>
                      <m:sup>
                        <m:r>
                          <a:rPr lang="en-US" altLang="zh-CN" sz="3600" b="1" i="1" dirty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US" altLang="zh-CN" sz="3600" b="1" i="1" dirty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altLang="zh-CN" sz="3600" b="1" i="1" dirty="0">
                        <a:latin typeface="Cambria Math" panose="02040503050406030204" pitchFamily="18" charset="0"/>
                      </a:rPr>
                      <m:t>𝑫</m:t>
                    </m:r>
                    <m:sSup>
                      <m:sSupPr>
                        <m:ctrlPr>
                          <a:rPr lang="en-US" altLang="zh-CN" sz="3600" b="1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3600" b="1" i="1" dirty="0" err="1"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p>
                        <m:r>
                          <a:rPr lang="en-US" altLang="zh-CN" sz="3600" b="1" i="1" dirty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altLang="zh-CN" sz="3600" b="1" i="1" dirty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altLang="zh-CN" sz="3600" b="1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3600" b="1" i="1" dirty="0" err="1"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p>
                        <m:r>
                          <a:rPr lang="en-US" altLang="zh-CN" sz="3600" b="1" i="1" dirty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altLang="zh-CN" sz="3600" b="1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CN" sz="3600" b="1" dirty="0">
                    <a:latin typeface="Cambria" panose="02040503050406030204" pitchFamily="18" charset="0"/>
                  </a:rPr>
                  <a:t>decays</a:t>
                </a:r>
              </a:p>
            </p:txBody>
          </p:sp>
        </mc:Choice>
        <mc:Fallback xmlns="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109AA298-2869-0DF0-B253-C14D1E92C9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4714" y="73432"/>
                <a:ext cx="10502572" cy="646331"/>
              </a:xfrm>
              <a:prstGeom prst="rect">
                <a:avLst/>
              </a:prstGeom>
              <a:blipFill>
                <a:blip r:embed="rId3"/>
                <a:stretch>
                  <a:fillRect t="-13462" b="-3269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图片 3">
            <a:extLst>
              <a:ext uri="{FF2B5EF4-FFF2-40B4-BE49-F238E27FC236}">
                <a16:creationId xmlns:a16="http://schemas.microsoft.com/office/drawing/2014/main" id="{5B638929-29F1-2B44-4A1C-360DB1A3C7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07052" y="2280784"/>
            <a:ext cx="5996437" cy="4013743"/>
          </a:xfrm>
          <a:prstGeom prst="rect">
            <a:avLst/>
          </a:prstGeom>
        </p:spPr>
      </p:pic>
      <p:grpSp>
        <p:nvGrpSpPr>
          <p:cNvPr id="21" name="组合 20">
            <a:extLst>
              <a:ext uri="{FF2B5EF4-FFF2-40B4-BE49-F238E27FC236}">
                <a16:creationId xmlns:a16="http://schemas.microsoft.com/office/drawing/2014/main" id="{87B39B92-7150-3EE3-D1BA-B3C6090B7C79}"/>
              </a:ext>
            </a:extLst>
          </p:cNvPr>
          <p:cNvGrpSpPr/>
          <p:nvPr/>
        </p:nvGrpSpPr>
        <p:grpSpPr>
          <a:xfrm>
            <a:off x="321858" y="1253852"/>
            <a:ext cx="5987504" cy="3273234"/>
            <a:chOff x="1882214" y="3532721"/>
            <a:chExt cx="2842187" cy="1590105"/>
          </a:xfrm>
        </p:grpSpPr>
        <p:sp>
          <p:nvSpPr>
            <p:cNvPr id="22" name="矩形 21">
              <a:extLst>
                <a:ext uri="{FF2B5EF4-FFF2-40B4-BE49-F238E27FC236}">
                  <a16:creationId xmlns:a16="http://schemas.microsoft.com/office/drawing/2014/main" id="{6DCFAEAA-6D93-6109-C43D-5548F76E5848}"/>
                </a:ext>
              </a:extLst>
            </p:cNvPr>
            <p:cNvSpPr/>
            <p:nvPr/>
          </p:nvSpPr>
          <p:spPr>
            <a:xfrm>
              <a:off x="1882215" y="3532721"/>
              <a:ext cx="2842186" cy="1590105"/>
            </a:xfrm>
            <a:prstGeom prst="rect">
              <a:avLst/>
            </a:prstGeom>
            <a:solidFill>
              <a:srgbClr val="0432FF">
                <a:alpha val="32000"/>
              </a:srgbClr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3" name="矩形 22">
              <a:extLst>
                <a:ext uri="{FF2B5EF4-FFF2-40B4-BE49-F238E27FC236}">
                  <a16:creationId xmlns:a16="http://schemas.microsoft.com/office/drawing/2014/main" id="{6CD3F02E-555E-A32A-A580-F29CDF200EE0}"/>
                </a:ext>
              </a:extLst>
            </p:cNvPr>
            <p:cNvSpPr/>
            <p:nvPr/>
          </p:nvSpPr>
          <p:spPr>
            <a:xfrm>
              <a:off x="1882214" y="3574704"/>
              <a:ext cx="2759975" cy="148134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24" name="文本框 23">
            <a:extLst>
              <a:ext uri="{FF2B5EF4-FFF2-40B4-BE49-F238E27FC236}">
                <a16:creationId xmlns:a16="http://schemas.microsoft.com/office/drawing/2014/main" id="{3338A47A-7FFF-5AC8-1851-C0EC2BED4121}"/>
              </a:ext>
            </a:extLst>
          </p:cNvPr>
          <p:cNvSpPr txBox="1"/>
          <p:nvPr/>
        </p:nvSpPr>
        <p:spPr>
          <a:xfrm>
            <a:off x="1860361" y="1293448"/>
            <a:ext cx="280222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1"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  <a:endParaRPr lang="zh-CN" alt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5" name="图片 24">
            <a:extLst>
              <a:ext uri="{FF2B5EF4-FFF2-40B4-BE49-F238E27FC236}">
                <a16:creationId xmlns:a16="http://schemas.microsoft.com/office/drawing/2014/main" id="{D7CFD0D1-99D8-1B63-83FE-D6509ED843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4142" y="2377926"/>
            <a:ext cx="4662938" cy="87557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6" name="文本框 25">
                <a:extLst>
                  <a:ext uri="{FF2B5EF4-FFF2-40B4-BE49-F238E27FC236}">
                    <a16:creationId xmlns:a16="http://schemas.microsoft.com/office/drawing/2014/main" id="{FB58782F-66DB-2207-4CB2-C31FBCA1C8FE}"/>
                  </a:ext>
                </a:extLst>
              </p:cNvPr>
              <p:cNvSpPr txBox="1"/>
              <p:nvPr/>
            </p:nvSpPr>
            <p:spPr>
              <a:xfrm>
                <a:off x="348492" y="1661754"/>
                <a:ext cx="5825960" cy="71359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lnSpc>
                    <a:spcPts val="2500"/>
                  </a:lnSpc>
                  <a:buFont typeface="系统字体常规体"/>
                  <a:buChar char="💡"/>
                </a:pPr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All </a:t>
                </a:r>
                <a:r>
                  <a:rPr lang="en-US" altLang="zh-CN" dirty="0">
                    <a:solidFill>
                      <a:srgbClr val="0432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three decay </a:t>
                </a:r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modes are observed with </a:t>
                </a:r>
                <a:r>
                  <a:rPr lang="en-US" altLang="zh-CN" dirty="0">
                    <a:solidFill>
                      <a:srgbClr val="0432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significance above</a:t>
                </a:r>
                <a:r>
                  <a:rPr lang="zh-CN" altLang="en-US" dirty="0">
                    <a:solidFill>
                      <a:srgbClr val="0432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432FF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5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432FF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σ</m:t>
                    </m:r>
                    <m:r>
                      <a:rPr lang="en-US" altLang="zh-CN" b="0" i="0" smtClean="0">
                        <a:solidFill>
                          <a:srgbClr val="0432FF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→</m:t>
                    </m:r>
                  </m:oMath>
                </a14:m>
                <a:r>
                  <a:rPr lang="en-US" altLang="zh-CN" dirty="0">
                    <a:solidFill>
                      <a:srgbClr val="0432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1</a:t>
                </a:r>
                <a:r>
                  <a:rPr lang="en-US" altLang="zh-CN" baseline="30000" dirty="0">
                    <a:solidFill>
                      <a:srgbClr val="0432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</a:t>
                </a:r>
                <a:r>
                  <a:rPr lang="en-US" altLang="zh-CN" dirty="0">
                    <a:solidFill>
                      <a:srgbClr val="0432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Observation</a:t>
                </a:r>
              </a:p>
            </p:txBody>
          </p:sp>
        </mc:Choice>
        <mc:Fallback xmlns="">
          <p:sp>
            <p:nvSpPr>
              <p:cNvPr id="26" name="文本框 25">
                <a:extLst>
                  <a:ext uri="{FF2B5EF4-FFF2-40B4-BE49-F238E27FC236}">
                    <a16:creationId xmlns:a16="http://schemas.microsoft.com/office/drawing/2014/main" id="{FB58782F-66DB-2207-4CB2-C31FBCA1C8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8492" y="1661754"/>
                <a:ext cx="5825960" cy="713593"/>
              </a:xfrm>
              <a:prstGeom prst="rect">
                <a:avLst/>
              </a:prstGeom>
              <a:blipFill>
                <a:blip r:embed="rId6"/>
                <a:stretch>
                  <a:fillRect l="-1087" t="-3509" b="-1052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文本框 26">
                <a:extLst>
                  <a:ext uri="{FF2B5EF4-FFF2-40B4-BE49-F238E27FC236}">
                    <a16:creationId xmlns:a16="http://schemas.microsoft.com/office/drawing/2014/main" id="{2F439153-4EFC-2420-6EAC-713D955C82E5}"/>
                  </a:ext>
                </a:extLst>
              </p:cNvPr>
              <p:cNvSpPr txBox="1"/>
              <p:nvPr/>
            </p:nvSpPr>
            <p:spPr>
              <a:xfrm>
                <a:off x="348492" y="3604502"/>
                <a:ext cx="5758560" cy="70602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lnSpc>
                    <a:spcPts val="2500"/>
                  </a:lnSpc>
                  <a:buFont typeface="系统字体常规体"/>
                  <a:buChar char="💡"/>
                </a:pPr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Assuming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i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BF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i="1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Sup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𝑐</m:t>
                            </m:r>
                          </m:sub>
                          <m:sup>
                            <m:r>
                              <a:rPr lang="en-US" altLang="zh-CN" i="1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+</m:t>
                            </m:r>
                          </m:sup>
                        </m:sSubSup>
                        <m:r>
                          <a:rPr lang="en-US" altLang="zh-CN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i="1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Sup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𝑠</m:t>
                            </m:r>
                          </m:sub>
                          <m:sup>
                            <m:r>
                              <a:rPr lang="en-US" altLang="zh-CN" i="1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0</m:t>
                            </m:r>
                          </m:sup>
                        </m:sSubSup>
                        <m:sSup>
                          <m:sSupPr>
                            <m:ctrlPr>
                              <a:rPr lang="en-US" altLang="zh-CN" i="1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𝜋</m:t>
                            </m:r>
                          </m:e>
                          <m:sup>
                            <m:r>
                              <a:rPr lang="en-US" altLang="zh-CN" i="1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+</m:t>
                            </m:r>
                          </m:sup>
                        </m:sSup>
                      </m:e>
                    </m:d>
                    <m:r>
                      <a:rPr lang="en-US" altLang="zh-CN" i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 ~ 16.4 %</m:t>
                    </m:r>
                  </m:oMath>
                </a14:m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, t</a:t>
                </a:r>
                <a:r>
                  <a:rPr lang="en-US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he absolute BFs of these decays 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~</m:t>
                    </m:r>
                    <m:sSup>
                      <m:sSupPr>
                        <m:ctrlP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n-US" altLang="zh-CN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10</m:t>
                        </m:r>
                      </m:e>
                      <m:sup>
                        <m:r>
                          <a:rPr lang="en-US" altLang="zh-CN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−4</m:t>
                        </m:r>
                      </m:sup>
                    </m:sSup>
                  </m:oMath>
                </a14:m>
                <a:endParaRPr lang="en-US" altLang="zh-CN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7" name="文本框 26">
                <a:extLst>
                  <a:ext uri="{FF2B5EF4-FFF2-40B4-BE49-F238E27FC236}">
                    <a16:creationId xmlns:a16="http://schemas.microsoft.com/office/drawing/2014/main" id="{2F439153-4EFC-2420-6EAC-713D955C82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8492" y="3604502"/>
                <a:ext cx="5758560" cy="706027"/>
              </a:xfrm>
              <a:prstGeom prst="rect">
                <a:avLst/>
              </a:prstGeom>
              <a:blipFill>
                <a:blip r:embed="rId7"/>
                <a:stretch>
                  <a:fillRect l="-1101" t="-1754" r="-881" b="-1228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文本框 27">
            <a:extLst>
              <a:ext uri="{FF2B5EF4-FFF2-40B4-BE49-F238E27FC236}">
                <a16:creationId xmlns:a16="http://schemas.microsoft.com/office/drawing/2014/main" id="{1191F8B8-18EF-90B8-DFF7-A4E112C5DA91}"/>
              </a:ext>
            </a:extLst>
          </p:cNvPr>
          <p:cNvSpPr txBox="1"/>
          <p:nvPr/>
        </p:nvSpPr>
        <p:spPr>
          <a:xfrm>
            <a:off x="3534817" y="3949102"/>
            <a:ext cx="280222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600" u="sng" dirty="0">
                <a:solidFill>
                  <a:srgbClr val="7030A0"/>
                </a:solidFill>
                <a:latin typeface="CMR12"/>
              </a:rPr>
              <a:t>[</a:t>
            </a:r>
            <a:r>
              <a:rPr lang="en-US" altLang="zh-CN" sz="1600" u="sng" dirty="0">
                <a:solidFill>
                  <a:srgbClr val="7030A0"/>
                </a:solidFill>
                <a:latin typeface="CMR12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arXiv:hep-ph/0211021</a:t>
            </a:r>
            <a:r>
              <a:rPr lang="en-US" altLang="zh-CN" sz="1600" u="sng" dirty="0">
                <a:solidFill>
                  <a:srgbClr val="7030A0"/>
                </a:solidFill>
                <a:latin typeface="CMR12"/>
              </a:rPr>
              <a:t>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0" name="表格 29">
                <a:extLst>
                  <a:ext uri="{FF2B5EF4-FFF2-40B4-BE49-F238E27FC236}">
                    <a16:creationId xmlns:a16="http://schemas.microsoft.com/office/drawing/2014/main" id="{C47FC472-A68A-C2D3-711F-D87B9472FAF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41161695"/>
                  </p:ext>
                </p:extLst>
              </p:nvPr>
            </p:nvGraphicFramePr>
            <p:xfrm>
              <a:off x="6971644" y="1347638"/>
              <a:ext cx="4421375" cy="608444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526985">
                      <a:extLst>
                        <a:ext uri="{9D8B030D-6E8A-4147-A177-3AD203B41FA5}">
                          <a16:colId xmlns:a16="http://schemas.microsoft.com/office/drawing/2014/main" val="2023739382"/>
                        </a:ext>
                      </a:extLst>
                    </a:gridCol>
                    <a:gridCol w="1281265">
                      <a:extLst>
                        <a:ext uri="{9D8B030D-6E8A-4147-A177-3AD203B41FA5}">
                          <a16:colId xmlns:a16="http://schemas.microsoft.com/office/drawing/2014/main" val="2179095646"/>
                        </a:ext>
                      </a:extLst>
                    </a:gridCol>
                    <a:gridCol w="1315092">
                      <a:extLst>
                        <a:ext uri="{9D8B030D-6E8A-4147-A177-3AD203B41FA5}">
                          <a16:colId xmlns:a16="http://schemas.microsoft.com/office/drawing/2014/main" val="3964240003"/>
                        </a:ext>
                      </a:extLst>
                    </a:gridCol>
                    <a:gridCol w="1298033">
                      <a:extLst>
                        <a:ext uri="{9D8B030D-6E8A-4147-A177-3AD203B41FA5}">
                          <a16:colId xmlns:a16="http://schemas.microsoft.com/office/drawing/2014/main" val="695305212"/>
                        </a:ext>
                      </a:extLst>
                    </a:gridCol>
                  </a:tblGrid>
                  <a:tr h="304222">
                    <a:tc>
                      <a:txBody>
                        <a:bodyPr/>
                        <a:lstStyle/>
                        <a:p>
                          <a:pPr algn="ctr"/>
                          <a:endParaRPr lang="zh-CN" altLang="en-US" sz="13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altLang="zh-CN" sz="1300" b="0" i="1" dirty="0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sz="1300" b="0" i="1" dirty="0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US" altLang="zh-CN" sz="1300" b="0" i="1" dirty="0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𝑐</m:t>
                                  </m:r>
                                </m:sub>
                                <m:sup>
                                  <m:r>
                                    <a:rPr lang="en-US" altLang="zh-CN" sz="1300" b="0" i="1" dirty="0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+</m:t>
                                  </m:r>
                                </m:sup>
                              </m:sSubSup>
                              <m:r>
                                <a:rPr lang="en-US" altLang="zh-CN" sz="1300" b="0" i="1" dirty="0" smtClean="0"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→</m:t>
                              </m:r>
                              <m:sSup>
                                <m:sSupPr>
                                  <m:ctrlPr>
                                    <a:rPr lang="en-US" altLang="zh-CN" sz="1300" b="0" i="1" dirty="0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300" b="0" i="1" dirty="0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𝐷</m:t>
                                  </m:r>
                                </m:e>
                                <m:sup>
                                  <m:r>
                                    <a:rPr lang="en-US" altLang="zh-CN" sz="1300" b="0" i="1" dirty="0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+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altLang="zh-CN" sz="1300" b="0" i="1" dirty="0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300" b="0" i="1" dirty="0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𝐾</m:t>
                                  </m:r>
                                </m:e>
                                <m:sup>
                                  <m:r>
                                    <a:rPr lang="en-US" altLang="zh-CN" sz="1300" b="0" i="1" dirty="0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+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altLang="zh-CN" sz="1300" b="0" i="1" dirty="0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300" b="0" i="1" dirty="0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en-US" altLang="zh-CN" sz="1300" b="0" i="1" dirty="0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−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zh-CN" sz="1300" b="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</a:t>
                          </a:r>
                          <a:endParaRPr lang="zh-CN" altLang="en-US" sz="1300" b="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altLang="zh-CN" sz="1300" b="0" i="1" dirty="0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sz="1300" b="0" i="1" dirty="0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US" altLang="zh-CN" sz="1300" b="0" i="1" dirty="0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𝑐</m:t>
                                  </m:r>
                                </m:sub>
                                <m:sup>
                                  <m:r>
                                    <a:rPr lang="en-US" altLang="zh-CN" sz="1300" b="0" i="1" dirty="0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+</m:t>
                                  </m:r>
                                </m:sup>
                              </m:sSubSup>
                              <m:r>
                                <a:rPr lang="en-US" altLang="zh-CN" sz="1300" b="0" i="1" dirty="0" smtClean="0"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→</m:t>
                              </m:r>
                              <m:sSup>
                                <m:sSupPr>
                                  <m:ctrlPr>
                                    <a:rPr lang="en-US" altLang="zh-CN" sz="1300" b="0" i="1" dirty="0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300" b="0" i="1" dirty="0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𝐷</m:t>
                                  </m:r>
                                </m:e>
                                <m:sup>
                                  <m:r>
                                    <a:rPr lang="en-US" altLang="zh-CN" sz="1300" b="0" i="1" dirty="0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∗+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altLang="zh-CN" sz="1300" b="0" i="1" dirty="0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300" b="0" i="1" dirty="0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𝐾</m:t>
                                  </m:r>
                                </m:e>
                                <m:sup>
                                  <m:r>
                                    <a:rPr lang="en-US" altLang="zh-CN" sz="1300" b="0" i="1" dirty="0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+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altLang="zh-CN" sz="1300" b="0" i="1" dirty="0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300" b="0" i="1" dirty="0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en-US" altLang="zh-CN" sz="1300" b="0" i="1" dirty="0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−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zh-CN" sz="1300" b="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</a:t>
                          </a:r>
                          <a:endParaRPr lang="zh-CN" altLang="en-US" sz="1300" b="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altLang="zh-CN" sz="1300" b="0" i="1" dirty="0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sz="1300" b="0" i="1" dirty="0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US" altLang="zh-CN" sz="1300" b="0" i="1" dirty="0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𝑐</m:t>
                                  </m:r>
                                </m:sub>
                                <m:sup>
                                  <m:r>
                                    <a:rPr lang="en-US" altLang="zh-CN" sz="1300" b="0" i="1" dirty="0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+</m:t>
                                  </m:r>
                                </m:sup>
                              </m:sSubSup>
                              <m:r>
                                <a:rPr lang="en-US" altLang="zh-CN" sz="1300" b="0" i="1" dirty="0" smtClean="0"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→</m:t>
                              </m:r>
                              <m:sSubSup>
                                <m:sSubSupPr>
                                  <m:ctrlPr>
                                    <a:rPr lang="en-US" altLang="zh-CN" sz="1300" b="0" i="1" dirty="0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sz="1300" b="0" i="1" dirty="0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en-US" altLang="zh-CN" sz="1300" b="0" i="1" dirty="0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𝑠</m:t>
                                  </m:r>
                                </m:sub>
                                <m:sup>
                                  <m:r>
                                    <a:rPr lang="en-US" altLang="zh-CN" sz="1300" b="0" i="1" dirty="0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+</m:t>
                                  </m:r>
                                </m:sup>
                              </m:sSubSup>
                              <m:sSup>
                                <m:sSupPr>
                                  <m:ctrlPr>
                                    <a:rPr lang="en-US" altLang="zh-CN" sz="1300" b="0" i="1" dirty="0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300" b="0" i="1" dirty="0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𝐾</m:t>
                                  </m:r>
                                </m:e>
                                <m:sup>
                                  <m:r>
                                    <a:rPr lang="en-US" altLang="zh-CN" sz="1300" b="0" i="1" dirty="0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+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altLang="zh-CN" sz="1300" b="0" i="1" dirty="0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300" b="0" i="1" dirty="0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𝐾</m:t>
                                  </m:r>
                                </m:e>
                                <m:sup>
                                  <m:r>
                                    <a:rPr lang="en-US" altLang="zh-CN" sz="1300" b="0" i="1" dirty="0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−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zh-CN" sz="1300" b="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</a:t>
                          </a:r>
                          <a:endParaRPr lang="zh-CN" altLang="en-US" sz="1300" b="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60861522"/>
                      </a:ext>
                    </a:extLst>
                  </a:tr>
                  <a:tr h="30422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300" b="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Yield</a:t>
                          </a:r>
                          <a:endParaRPr lang="zh-CN" altLang="en-US" sz="1300" b="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zh-CN" sz="1300" b="0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230±23</m:t>
                                </m:r>
                              </m:oMath>
                            </m:oMathPara>
                          </a14:m>
                          <a:endParaRPr lang="zh-CN" altLang="en-US" sz="1300" dirty="0">
                            <a:solidFill>
                              <a:srgbClr val="7030A0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zh-CN" sz="1300" b="0" i="1" smtClean="0">
                                    <a:solidFill>
                                      <a:srgbClr val="0432FF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87±12</m:t>
                                </m:r>
                              </m:oMath>
                            </m:oMathPara>
                          </a14:m>
                          <a:endParaRPr lang="zh-CN" altLang="en-US" sz="1300" dirty="0">
                            <a:solidFill>
                              <a:srgbClr val="0432FF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zh-CN" sz="1300" b="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68±13</m:t>
                                </m:r>
                              </m:oMath>
                            </m:oMathPara>
                          </a14:m>
                          <a:endParaRPr lang="zh-CN" altLang="en-US" sz="1300" dirty="0">
                            <a:solidFill>
                              <a:srgbClr val="00B050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3900605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0" name="表格 29">
                <a:extLst>
                  <a:ext uri="{FF2B5EF4-FFF2-40B4-BE49-F238E27FC236}">
                    <a16:creationId xmlns:a16="http://schemas.microsoft.com/office/drawing/2014/main" id="{C47FC472-A68A-C2D3-711F-D87B9472FAF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41161695"/>
                  </p:ext>
                </p:extLst>
              </p:nvPr>
            </p:nvGraphicFramePr>
            <p:xfrm>
              <a:off x="6971644" y="1347638"/>
              <a:ext cx="4421375" cy="608444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526985">
                      <a:extLst>
                        <a:ext uri="{9D8B030D-6E8A-4147-A177-3AD203B41FA5}">
                          <a16:colId xmlns:a16="http://schemas.microsoft.com/office/drawing/2014/main" val="2023739382"/>
                        </a:ext>
                      </a:extLst>
                    </a:gridCol>
                    <a:gridCol w="1281265">
                      <a:extLst>
                        <a:ext uri="{9D8B030D-6E8A-4147-A177-3AD203B41FA5}">
                          <a16:colId xmlns:a16="http://schemas.microsoft.com/office/drawing/2014/main" val="2179095646"/>
                        </a:ext>
                      </a:extLst>
                    </a:gridCol>
                    <a:gridCol w="1315092">
                      <a:extLst>
                        <a:ext uri="{9D8B030D-6E8A-4147-A177-3AD203B41FA5}">
                          <a16:colId xmlns:a16="http://schemas.microsoft.com/office/drawing/2014/main" val="3964240003"/>
                        </a:ext>
                      </a:extLst>
                    </a:gridCol>
                    <a:gridCol w="1298033">
                      <a:extLst>
                        <a:ext uri="{9D8B030D-6E8A-4147-A177-3AD203B41FA5}">
                          <a16:colId xmlns:a16="http://schemas.microsoft.com/office/drawing/2014/main" val="695305212"/>
                        </a:ext>
                      </a:extLst>
                    </a:gridCol>
                  </a:tblGrid>
                  <a:tr h="304222">
                    <a:tc>
                      <a:txBody>
                        <a:bodyPr/>
                        <a:lstStyle/>
                        <a:p>
                          <a:pPr algn="ctr"/>
                          <a:endParaRPr lang="zh-CN" altLang="en-US" sz="13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9"/>
                          <a:stretch>
                            <a:fillRect l="-41584" t="-4000" r="-204950" b="-108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9"/>
                          <a:stretch>
                            <a:fillRect l="-137500" t="-4000" r="-99038" b="-108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9"/>
                          <a:stretch>
                            <a:fillRect l="-239806" t="-4000" b="-108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0861522"/>
                      </a:ext>
                    </a:extLst>
                  </a:tr>
                  <a:tr h="30422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300" b="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Yield</a:t>
                          </a:r>
                          <a:endParaRPr lang="zh-CN" altLang="en-US" sz="1300" b="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9"/>
                          <a:stretch>
                            <a:fillRect l="-41584" t="-108333" r="-204950" b="-125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9"/>
                          <a:stretch>
                            <a:fillRect l="-137500" t="-108333" r="-99038" b="-125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9"/>
                          <a:stretch>
                            <a:fillRect l="-239806" t="-108333" b="-125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3900605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文本框 3">
                <a:extLst>
                  <a:ext uri="{FF2B5EF4-FFF2-40B4-BE49-F238E27FC236}">
                    <a16:creationId xmlns:a16="http://schemas.microsoft.com/office/drawing/2014/main" id="{A5100A6E-61D0-6AF8-C8AE-C799FEE599CC}"/>
                  </a:ext>
                </a:extLst>
              </p:cNvPr>
              <p:cNvSpPr txBox="1"/>
              <p:nvPr/>
            </p:nvSpPr>
            <p:spPr>
              <a:xfrm>
                <a:off x="570256" y="4635958"/>
                <a:ext cx="4641207" cy="142199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42900" indent="-342900">
                  <a:lnSpc>
                    <a:spcPct val="150000"/>
                  </a:lnSpc>
                  <a:buFont typeface="系统字体常规体"/>
                  <a:buChar char="⭕️"/>
                </a:pPr>
                <a:r>
                  <a:rPr kumimoji="1"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Amplitude analysis with</a:t>
                </a:r>
                <a:r>
                  <a:rPr kumimoji="1" lang="zh-CN" alt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kumimoji="1"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 larger dataset</a:t>
                </a:r>
              </a:p>
              <a:p>
                <a:pPr marL="800100" lvl="1" indent="-342900">
                  <a:lnSpc>
                    <a:spcPct val="150000"/>
                  </a:lnSpc>
                  <a:buFont typeface="系统字体常规体"/>
                  <a:buChar char="💡"/>
                </a:pPr>
                <a:r>
                  <a:rPr kumimoji="1" lang="en-US" altLang="zh-CN" sz="20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Excited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zh-CN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kumimoji="1" lang="en-US" altLang="zh-CN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𝐷</m:t>
                        </m:r>
                      </m:e>
                      <m:sup>
                        <m:r>
                          <a:rPr kumimoji="1" lang="en-US" altLang="zh-CN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kumimoji="1"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states </a:t>
                </a:r>
              </a:p>
              <a:p>
                <a:pPr marL="800100" lvl="1" indent="-342900">
                  <a:lnSpc>
                    <a:spcPct val="150000"/>
                  </a:lnSpc>
                  <a:buFont typeface="系统字体常规体"/>
                  <a:buChar char="💡"/>
                </a:pPr>
                <a:r>
                  <a:rPr kumimoji="1"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CP asymmetry</a:t>
                </a:r>
              </a:p>
            </p:txBody>
          </p:sp>
        </mc:Choice>
        <mc:Fallback xmlns="">
          <p:sp>
            <p:nvSpPr>
              <p:cNvPr id="7" name="文本框 3">
                <a:extLst>
                  <a:ext uri="{FF2B5EF4-FFF2-40B4-BE49-F238E27FC236}">
                    <a16:creationId xmlns:a16="http://schemas.microsoft.com/office/drawing/2014/main" id="{A5100A6E-61D0-6AF8-C8AE-C799FEE599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0256" y="4635958"/>
                <a:ext cx="4641207" cy="1421992"/>
              </a:xfrm>
              <a:prstGeom prst="rect">
                <a:avLst/>
              </a:prstGeom>
              <a:blipFill>
                <a:blip r:embed="rId10"/>
                <a:stretch>
                  <a:fillRect l="-1913" r="-273" b="-7895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文本框 2">
            <a:extLst>
              <a:ext uri="{FF2B5EF4-FFF2-40B4-BE49-F238E27FC236}">
                <a16:creationId xmlns:a16="http://schemas.microsoft.com/office/drawing/2014/main" id="{AE4876DF-57DC-05E8-CA8D-214BC407F447}"/>
              </a:ext>
            </a:extLst>
          </p:cNvPr>
          <p:cNvSpPr txBox="1"/>
          <p:nvPr/>
        </p:nvSpPr>
        <p:spPr>
          <a:xfrm>
            <a:off x="7800664" y="1944262"/>
            <a:ext cx="30877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Simultaneous</a:t>
            </a:r>
            <a:r>
              <a:rPr kumimoji="1"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fit</a:t>
            </a:r>
            <a:r>
              <a:rPr kumimoji="1"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  <a:endParaRPr kumimoji="1" lang="zh-CN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本框 9">
            <a:extLst>
              <a:ext uri="{FF2B5EF4-FFF2-40B4-BE49-F238E27FC236}">
                <a16:creationId xmlns:a16="http://schemas.microsoft.com/office/drawing/2014/main" id="{4897EC23-A882-853F-DAED-8A7B9C8F438D}"/>
              </a:ext>
            </a:extLst>
          </p:cNvPr>
          <p:cNvSpPr txBox="1"/>
          <p:nvPr/>
        </p:nvSpPr>
        <p:spPr>
          <a:xfrm>
            <a:off x="9826688" y="974116"/>
            <a:ext cx="1729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" altLang="zh-CN" sz="1600" dirty="0">
                <a:hlinkClick r:id="rId11"/>
              </a:rPr>
              <a:t>arXiv:2509.15873 </a:t>
            </a:r>
            <a:endParaRPr kumimoji="1" lang="zh-CN" altLang="en-US" sz="1600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08657980-9EC0-52AC-2936-BCF11CA8848E}"/>
              </a:ext>
            </a:extLst>
          </p:cNvPr>
          <p:cNvSpPr txBox="1"/>
          <p:nvPr/>
        </p:nvSpPr>
        <p:spPr>
          <a:xfrm>
            <a:off x="3494782" y="3142319"/>
            <a:ext cx="4716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stat</a:t>
            </a:r>
            <a:endParaRPr kumimoji="1"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圆角矩形 8">
            <a:extLst>
              <a:ext uri="{FF2B5EF4-FFF2-40B4-BE49-F238E27FC236}">
                <a16:creationId xmlns:a16="http://schemas.microsoft.com/office/drawing/2014/main" id="{C40E7773-FE4F-0038-F0D8-C9B6B49A9561}"/>
              </a:ext>
            </a:extLst>
          </p:cNvPr>
          <p:cNvSpPr/>
          <p:nvPr/>
        </p:nvSpPr>
        <p:spPr>
          <a:xfrm>
            <a:off x="3535085" y="2404023"/>
            <a:ext cx="396035" cy="1094985"/>
          </a:xfrm>
          <a:prstGeom prst="roundRect">
            <a:avLst/>
          </a:prstGeom>
          <a:noFill/>
          <a:ln w="19050">
            <a:solidFill>
              <a:srgbClr val="0432FF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圆角矩形 9">
            <a:extLst>
              <a:ext uri="{FF2B5EF4-FFF2-40B4-BE49-F238E27FC236}">
                <a16:creationId xmlns:a16="http://schemas.microsoft.com/office/drawing/2014/main" id="{E29F2E02-03B5-B973-2717-7DE2E9AC25DF}"/>
              </a:ext>
            </a:extLst>
          </p:cNvPr>
          <p:cNvSpPr/>
          <p:nvPr/>
        </p:nvSpPr>
        <p:spPr>
          <a:xfrm>
            <a:off x="4064247" y="2404023"/>
            <a:ext cx="396035" cy="1098503"/>
          </a:xfrm>
          <a:prstGeom prst="roundRect">
            <a:avLst/>
          </a:prstGeom>
          <a:noFill/>
          <a:ln w="19050">
            <a:solidFill>
              <a:srgbClr val="0432FF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7DE61440-1574-DDCB-4892-B12E7D648F12}"/>
              </a:ext>
            </a:extLst>
          </p:cNvPr>
          <p:cNvSpPr txBox="1"/>
          <p:nvPr/>
        </p:nvSpPr>
        <p:spPr>
          <a:xfrm>
            <a:off x="4046445" y="3128101"/>
            <a:ext cx="4475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sys</a:t>
            </a:r>
            <a:endParaRPr kumimoji="1"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6DF3CAC0-3324-7B4A-A0AF-4E9AC16F386B}"/>
              </a:ext>
            </a:extLst>
          </p:cNvPr>
          <p:cNvSpPr txBox="1"/>
          <p:nvPr/>
        </p:nvSpPr>
        <p:spPr>
          <a:xfrm>
            <a:off x="4597191" y="3136083"/>
            <a:ext cx="436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altLang="zh-CN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ext</a:t>
            </a:r>
            <a:endParaRPr kumimoji="1"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圆角矩形 12">
            <a:extLst>
              <a:ext uri="{FF2B5EF4-FFF2-40B4-BE49-F238E27FC236}">
                <a16:creationId xmlns:a16="http://schemas.microsoft.com/office/drawing/2014/main" id="{A3755BB1-D15D-2ED7-F5EC-0B64B5EEF553}"/>
              </a:ext>
            </a:extLst>
          </p:cNvPr>
          <p:cNvSpPr/>
          <p:nvPr/>
        </p:nvSpPr>
        <p:spPr>
          <a:xfrm>
            <a:off x="4637494" y="2397787"/>
            <a:ext cx="396035" cy="1094985"/>
          </a:xfrm>
          <a:prstGeom prst="roundRect">
            <a:avLst/>
          </a:prstGeom>
          <a:noFill/>
          <a:ln w="19050">
            <a:solidFill>
              <a:srgbClr val="0432FF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1976978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51818A-6136-8A37-A850-E652B29844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6430BF0-0689-4B5E-E4E5-790C98C81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zh-CN" dirty="0"/>
              <a:t>Yuhao Wang</a:t>
            </a:r>
            <a:endParaRPr kumimoji="1" lang="zh-CN" alt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A4A78E4-9FF2-4E2C-0AE0-B395D92B1E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1ECF2-1F31-5846-B240-B8F26A565208}" type="slidenum">
              <a:rPr lang="en-US" altLang="zh-CN" smtClean="0"/>
              <a:pPr/>
              <a:t>18</a:t>
            </a:fld>
            <a:endParaRPr lang="en-US" dirty="0"/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B7A33A4F-38BD-4289-3DDD-5D7B00F5E6A2}"/>
              </a:ext>
            </a:extLst>
          </p:cNvPr>
          <p:cNvSpPr txBox="1"/>
          <p:nvPr/>
        </p:nvSpPr>
        <p:spPr>
          <a:xfrm>
            <a:off x="1510677" y="95862"/>
            <a:ext cx="917064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3600" b="1" dirty="0">
                <a:latin typeface="Cambria" panose="02040503050406030204" pitchFamily="18" charset="0"/>
              </a:rPr>
              <a:t>Quarkonium and Beauty Meson Spectrum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CA7499A4-16B2-F95D-47E6-482293144AA0}"/>
                  </a:ext>
                </a:extLst>
              </p:cNvPr>
              <p:cNvSpPr txBox="1"/>
              <p:nvPr/>
            </p:nvSpPr>
            <p:spPr>
              <a:xfrm>
                <a:off x="456194" y="954968"/>
                <a:ext cx="10601825" cy="12874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.Hiragino Kaku Gothic Interface W3"/>
                  <a:buChar char="◉"/>
                </a:pPr>
                <a:r>
                  <a:rPr kumimoji="1" lang="en-US" altLang="zh-CN" dirty="0">
                    <a:latin typeface="Cambria" panose="02040503050406030204" pitchFamily="18" charset="0"/>
                  </a:rPr>
                  <a:t>Charmonium spectrum is pretty well know. Bottomonium spectrum as well.</a:t>
                </a:r>
              </a:p>
              <a:p>
                <a:pPr marL="285750" indent="-285750">
                  <a:lnSpc>
                    <a:spcPct val="150000"/>
                  </a:lnSpc>
                  <a:buFont typeface=".Hiragino Kaku Gothic Interface W3"/>
                  <a:buChar char="◉"/>
                </a:pPr>
                <a:r>
                  <a:rPr kumimoji="1" lang="en-US" altLang="zh-CN" dirty="0">
                    <a:latin typeface="Cambria" panose="02040503050406030204" pitchFamily="18" charset="0"/>
                  </a:rPr>
                  <a:t>For </a:t>
                </a:r>
                <a:r>
                  <a:rPr kumimoji="1" lang="en-US" altLang="zh-CN" i="1" dirty="0">
                    <a:latin typeface="Cambria" panose="02040503050406030204" pitchFamily="18" charset="0"/>
                  </a:rPr>
                  <a:t>B</a:t>
                </a:r>
                <a:r>
                  <a:rPr kumimoji="1" lang="en-US" altLang="zh-CN" dirty="0">
                    <a:latin typeface="Cambria" panose="02040503050406030204" pitchFamily="18" charset="0"/>
                  </a:rPr>
                  <a:t> mesons, and in particular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zh-CN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kumimoji="1" lang="en-US" altLang="zh-CN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kumimoji="1" lang="en-US" altLang="zh-CN" dirty="0">
                    <a:latin typeface="Cambria" panose="02040503050406030204" pitchFamily="18" charset="0"/>
                  </a:rPr>
                  <a:t> 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zh-CN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kumimoji="1" lang="en-US" altLang="zh-CN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kumimoji="1" lang="en-US" altLang="zh-CN" dirty="0">
                    <a:latin typeface="Cambria" panose="02040503050406030204" pitchFamily="18" charset="0"/>
                  </a:rPr>
                  <a:t>, the knowledge is limited.</a:t>
                </a:r>
              </a:p>
              <a:p>
                <a:pPr marL="285750" indent="-285750">
                  <a:lnSpc>
                    <a:spcPct val="150000"/>
                  </a:lnSpc>
                  <a:buFont typeface=".Hiragino Kaku Gothic Interface W3"/>
                  <a:buChar char="◉"/>
                </a:pPr>
                <a:r>
                  <a:rPr kumimoji="1" lang="en-US" altLang="zh-CN" b="1" dirty="0">
                    <a:latin typeface="Cambria" panose="02040503050406030204" pitchFamily="18" charset="0"/>
                  </a:rPr>
                  <a:t>This talk will focus on the selected topics of beauty meson spectroscopy, includes</a:t>
                </a:r>
              </a:p>
            </p:txBody>
          </p:sp>
        </mc:Choice>
        <mc:Fallback xmlns="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6B3DF6FB-1573-1760-F323-264B4B960D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6194" y="954968"/>
                <a:ext cx="10601825" cy="1287468"/>
              </a:xfrm>
              <a:prstGeom prst="rect">
                <a:avLst/>
              </a:prstGeom>
              <a:blipFill>
                <a:blip r:embed="rId3"/>
                <a:stretch>
                  <a:fillRect l="-719" b="-784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页脚占位符 4">
            <a:extLst>
              <a:ext uri="{FF2B5EF4-FFF2-40B4-BE49-F238E27FC236}">
                <a16:creationId xmlns:a16="http://schemas.microsoft.com/office/drawing/2014/main" id="{9E0C7B9D-7C63-41FF-071E-32A696411E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97013"/>
            <a:ext cx="4114800" cy="365125"/>
          </a:xfrm>
        </p:spPr>
        <p:txBody>
          <a:bodyPr/>
          <a:lstStyle/>
          <a:p>
            <a:r>
              <a:rPr lang="en-US" dirty="0" err="1"/>
              <a:t>LHCb</a:t>
            </a:r>
            <a:r>
              <a:rPr lang="en-US" dirty="0"/>
              <a:t> Implication Workshop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A825F15A-F4E2-7695-B784-126112758C7B}"/>
              </a:ext>
            </a:extLst>
          </p:cNvPr>
          <p:cNvSpPr/>
          <p:nvPr/>
        </p:nvSpPr>
        <p:spPr>
          <a:xfrm>
            <a:off x="0" y="251682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cxnSp>
        <p:nvCxnSpPr>
          <p:cNvPr id="13" name="直线连接符 12">
            <a:extLst>
              <a:ext uri="{FF2B5EF4-FFF2-40B4-BE49-F238E27FC236}">
                <a16:creationId xmlns:a16="http://schemas.microsoft.com/office/drawing/2014/main" id="{4DA17E2F-6D74-1008-156D-191CE4ACC7A2}"/>
              </a:ext>
            </a:extLst>
          </p:cNvPr>
          <p:cNvCxnSpPr>
            <a:cxnSpLocks/>
          </p:cNvCxnSpPr>
          <p:nvPr/>
        </p:nvCxnSpPr>
        <p:spPr>
          <a:xfrm>
            <a:off x="1152575" y="2124102"/>
            <a:ext cx="10050162" cy="0"/>
          </a:xfrm>
          <a:prstGeom prst="line">
            <a:avLst/>
          </a:prstGeom>
          <a:ln w="12700">
            <a:solidFill>
              <a:schemeClr val="tx1"/>
            </a:solidFill>
          </a:ln>
          <a:effectLst>
            <a:glow rad="63500">
              <a:schemeClr val="bg1">
                <a:lumMod val="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10E26463-118D-4AE6-14A2-40F237680F31}"/>
                  </a:ext>
                </a:extLst>
              </p:cNvPr>
              <p:cNvSpPr txBox="1"/>
              <p:nvPr/>
            </p:nvSpPr>
            <p:spPr>
              <a:xfrm>
                <a:off x="1297294" y="2237433"/>
                <a:ext cx="9760725" cy="120161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kumimoji="1" lang="en-US" altLang="zh-CN" sz="3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First observation of the charmless baryonic decay 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zh-CN" sz="3600" b="1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kumimoji="1" lang="en-US" altLang="zh-CN" sz="3600" b="1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𝑩</m:t>
                        </m:r>
                      </m:e>
                      <m:sup>
                        <m:r>
                          <a:rPr kumimoji="1" lang="en-US" altLang="zh-CN" sz="3600" b="1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+</m:t>
                        </m:r>
                      </m:sup>
                    </m:sSup>
                    <m:r>
                      <a:rPr kumimoji="1" lang="en-US" altLang="zh-CN" sz="3600" b="1" i="1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→</m:t>
                    </m:r>
                    <m:acc>
                      <m:accPr>
                        <m:chr m:val="̅"/>
                        <m:ctrlPr>
                          <a:rPr kumimoji="1" lang="en-US" altLang="zh-CN" sz="3600" b="1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accPr>
                      <m:e>
                        <m:r>
                          <a:rPr kumimoji="1" lang="en-US" altLang="zh-CN" sz="3600" b="1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𝜦</m:t>
                        </m:r>
                      </m:e>
                    </m:acc>
                    <m:r>
                      <a:rPr kumimoji="1" lang="en-US" altLang="zh-CN" sz="3600" b="1" i="1" dirty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𝒑</m:t>
                    </m:r>
                    <m:acc>
                      <m:accPr>
                        <m:chr m:val="̅"/>
                        <m:ctrlPr>
                          <a:rPr kumimoji="1" lang="en-US" altLang="zh-CN" sz="3600" b="1" i="1" dirty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accPr>
                      <m:e>
                        <m:r>
                          <a:rPr kumimoji="1" lang="en-US" altLang="zh-CN" sz="3600" b="1" i="1" dirty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𝒑</m:t>
                        </m:r>
                      </m:e>
                    </m:acc>
                    <m:r>
                      <a:rPr kumimoji="1" lang="en-US" altLang="zh-CN" sz="3600" b="1" i="1" dirty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𝒑</m:t>
                    </m:r>
                  </m:oMath>
                </a14:m>
                <a:endParaRPr kumimoji="1" lang="en-US" altLang="zh-CN" sz="3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10E26463-118D-4AE6-14A2-40F237680F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7294" y="2237433"/>
                <a:ext cx="9760725" cy="1201611"/>
              </a:xfrm>
              <a:prstGeom prst="rect">
                <a:avLst/>
              </a:prstGeom>
              <a:blipFill>
                <a:blip r:embed="rId4"/>
                <a:stretch>
                  <a:fillRect t="-8421" b="-178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直线连接符 19">
            <a:extLst>
              <a:ext uri="{FF2B5EF4-FFF2-40B4-BE49-F238E27FC236}">
                <a16:creationId xmlns:a16="http://schemas.microsoft.com/office/drawing/2014/main" id="{2B4C6FF2-5098-BCF8-EA8F-180CAA32E459}"/>
              </a:ext>
            </a:extLst>
          </p:cNvPr>
          <p:cNvCxnSpPr>
            <a:cxnSpLocks/>
          </p:cNvCxnSpPr>
          <p:nvPr/>
        </p:nvCxnSpPr>
        <p:spPr>
          <a:xfrm>
            <a:off x="1152575" y="3429000"/>
            <a:ext cx="10050162" cy="0"/>
          </a:xfrm>
          <a:prstGeom prst="line">
            <a:avLst/>
          </a:prstGeom>
          <a:ln w="12700">
            <a:solidFill>
              <a:schemeClr val="tx1"/>
            </a:solidFill>
          </a:ln>
          <a:effectLst>
            <a:glow rad="63500">
              <a:schemeClr val="bg1">
                <a:lumMod val="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>
            <a:extLst>
              <a:ext uri="{FF2B5EF4-FFF2-40B4-BE49-F238E27FC236}">
                <a16:creationId xmlns:a16="http://schemas.microsoft.com/office/drawing/2014/main" id="{B0BE281E-B753-4F31-6DBA-8E1509CE6A51}"/>
              </a:ext>
            </a:extLst>
          </p:cNvPr>
          <p:cNvSpPr txBox="1"/>
          <p:nvPr/>
        </p:nvSpPr>
        <p:spPr>
          <a:xfrm>
            <a:off x="5210884" y="3811857"/>
            <a:ext cx="1933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altLang="zh-CN" dirty="0">
                <a:hlinkClick r:id="rId5"/>
              </a:rPr>
              <a:t>arXiv:2508.16259</a:t>
            </a:r>
            <a:r>
              <a:rPr lang="en" altLang="zh-CN" b="1" dirty="0"/>
              <a:t> </a:t>
            </a:r>
            <a:endParaRPr kumimoji="1" lang="zh-CN" altLang="en-US" dirty="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EE23104-B0D5-B9E2-255D-F1BE19BF0B1D}"/>
              </a:ext>
            </a:extLst>
          </p:cNvPr>
          <p:cNvSpPr txBox="1"/>
          <p:nvPr/>
        </p:nvSpPr>
        <p:spPr>
          <a:xfrm>
            <a:off x="1067240" y="511741"/>
            <a:ext cx="26885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Baryonic B decays</a:t>
            </a:r>
            <a:endParaRPr kumimoji="1" lang="zh-CN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22261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2C11B1-873D-AE79-E82C-6D5698CCAA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>
            <a:extLst>
              <a:ext uri="{FF2B5EF4-FFF2-40B4-BE49-F238E27FC236}">
                <a16:creationId xmlns:a16="http://schemas.microsoft.com/office/drawing/2014/main" id="{F2DB60ED-07F6-DBD8-8E27-6EA57508D4DC}"/>
              </a:ext>
            </a:extLst>
          </p:cNvPr>
          <p:cNvGrpSpPr/>
          <p:nvPr/>
        </p:nvGrpSpPr>
        <p:grpSpPr>
          <a:xfrm>
            <a:off x="8132777" y="1624405"/>
            <a:ext cx="3662564" cy="4760839"/>
            <a:chOff x="1882212" y="3389977"/>
            <a:chExt cx="2781337" cy="2291380"/>
          </a:xfrm>
        </p:grpSpPr>
        <p:sp>
          <p:nvSpPr>
            <p:cNvPr id="24" name="矩形 23">
              <a:extLst>
                <a:ext uri="{FF2B5EF4-FFF2-40B4-BE49-F238E27FC236}">
                  <a16:creationId xmlns:a16="http://schemas.microsoft.com/office/drawing/2014/main" id="{484B8620-C6C9-EB58-E3FC-E48B44406B88}"/>
                </a:ext>
              </a:extLst>
            </p:cNvPr>
            <p:cNvSpPr/>
            <p:nvPr/>
          </p:nvSpPr>
          <p:spPr>
            <a:xfrm>
              <a:off x="1882217" y="3389977"/>
              <a:ext cx="2781332" cy="2291380"/>
            </a:xfrm>
            <a:prstGeom prst="rect">
              <a:avLst/>
            </a:prstGeom>
            <a:solidFill>
              <a:srgbClr val="0432FF">
                <a:alpha val="32000"/>
              </a:srgbClr>
            </a:solidFill>
            <a:ln>
              <a:solidFill>
                <a:srgbClr val="FFD9DB"/>
              </a:solidFill>
            </a:ln>
            <a:effectLst>
              <a:softEdge rad="12700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zh-CN" altLang="en-US" dirty="0"/>
            </a:p>
          </p:txBody>
        </p:sp>
        <p:sp>
          <p:nvSpPr>
            <p:cNvPr id="25" name="矩形 24">
              <a:extLst>
                <a:ext uri="{FF2B5EF4-FFF2-40B4-BE49-F238E27FC236}">
                  <a16:creationId xmlns:a16="http://schemas.microsoft.com/office/drawing/2014/main" id="{5550CB5B-430C-3336-DD08-BCA62D80956C}"/>
                </a:ext>
              </a:extLst>
            </p:cNvPr>
            <p:cNvSpPr/>
            <p:nvPr/>
          </p:nvSpPr>
          <p:spPr>
            <a:xfrm>
              <a:off x="1882212" y="3437301"/>
              <a:ext cx="2656871" cy="218902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D9DB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zh-CN" altLang="en-US" dirty="0"/>
            </a:p>
          </p:txBody>
        </p:sp>
      </p:grpSp>
      <p:pic>
        <p:nvPicPr>
          <p:cNvPr id="17" name="图片 16">
            <a:extLst>
              <a:ext uri="{FF2B5EF4-FFF2-40B4-BE49-F238E27FC236}">
                <a16:creationId xmlns:a16="http://schemas.microsoft.com/office/drawing/2014/main" id="{7BBAB4FC-AE49-F46E-FD91-0002FF13CEC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51180"/>
          <a:stretch>
            <a:fillRect/>
          </a:stretch>
        </p:blipFill>
        <p:spPr>
          <a:xfrm>
            <a:off x="8672559" y="1722731"/>
            <a:ext cx="2566728" cy="2216888"/>
          </a:xfrm>
          <a:prstGeom prst="rect">
            <a:avLst/>
          </a:prstGeom>
        </p:spPr>
      </p:pic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8575686-7366-AD8F-A43A-2BAA163010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1ECF2-1F31-5846-B240-B8F26A565208}" type="slidenum">
              <a:rPr lang="en-US" altLang="zh-CN" smtClean="0"/>
              <a:pPr/>
              <a:t>19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05BA2B56-CBD0-E1DA-73A5-8A68E9D1C26A}"/>
                  </a:ext>
                </a:extLst>
              </p:cNvPr>
              <p:cNvSpPr txBox="1"/>
              <p:nvPr/>
            </p:nvSpPr>
            <p:spPr>
              <a:xfrm>
                <a:off x="844714" y="73432"/>
                <a:ext cx="10502572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kumimoji="1" lang="en-US" altLang="zh-CN" sz="2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First observation of the charmless baryonic decay 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zh-CN" sz="2800" b="1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kumimoji="1" lang="en-US" altLang="zh-CN" sz="2800" b="1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𝑩</m:t>
                        </m:r>
                      </m:e>
                      <m:sup>
                        <m:r>
                          <a:rPr kumimoji="1" lang="en-US" altLang="zh-CN" sz="2800" b="1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+</m:t>
                        </m:r>
                      </m:sup>
                    </m:sSup>
                    <m:r>
                      <a:rPr kumimoji="1" lang="en-US" altLang="zh-CN" sz="2800" b="1" i="1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→</m:t>
                    </m:r>
                    <m:acc>
                      <m:accPr>
                        <m:chr m:val="̅"/>
                        <m:ctrlPr>
                          <a:rPr kumimoji="1" lang="en-US" altLang="zh-CN" sz="2800" b="1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accPr>
                      <m:e>
                        <m:r>
                          <a:rPr kumimoji="1" lang="en-US" altLang="zh-CN" sz="2800" b="1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𝜦</m:t>
                        </m:r>
                      </m:e>
                    </m:acc>
                    <m:r>
                      <a:rPr kumimoji="1" lang="en-US" altLang="zh-CN" sz="2800" b="1" i="1" dirty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𝒑</m:t>
                    </m:r>
                    <m:acc>
                      <m:accPr>
                        <m:chr m:val="̅"/>
                        <m:ctrlPr>
                          <a:rPr kumimoji="1" lang="en-US" altLang="zh-CN" sz="2800" b="1" i="1" dirty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accPr>
                      <m:e>
                        <m:r>
                          <a:rPr kumimoji="1" lang="en-US" altLang="zh-CN" sz="2800" b="1" i="1" dirty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𝒑</m:t>
                        </m:r>
                      </m:e>
                    </m:acc>
                    <m:r>
                      <a:rPr kumimoji="1" lang="en-US" altLang="zh-CN" sz="2800" b="1" i="1" dirty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𝒑</m:t>
                    </m:r>
                  </m:oMath>
                </a14:m>
                <a:endParaRPr kumimoji="1" lang="en-US" altLang="zh-CN" sz="28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05BA2B56-CBD0-E1DA-73A5-8A68E9D1C2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4714" y="73432"/>
                <a:ext cx="10502572" cy="523220"/>
              </a:xfrm>
              <a:prstGeom prst="rect">
                <a:avLst/>
              </a:prstGeom>
              <a:blipFill>
                <a:blip r:embed="rId4"/>
                <a:stretch>
                  <a:fillRect t="-11628" b="-302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50F73540-4110-5E57-A3BC-1B1AD6CE78B7}"/>
                  </a:ext>
                </a:extLst>
              </p:cNvPr>
              <p:cNvSpPr txBox="1"/>
              <p:nvPr/>
            </p:nvSpPr>
            <p:spPr>
              <a:xfrm>
                <a:off x="230366" y="1034701"/>
                <a:ext cx="11008921" cy="23690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lnSpc>
                    <a:spcPct val="120000"/>
                  </a:lnSpc>
                  <a:buFont typeface="Apple Color Emoji" pitchFamily="2" charset="0"/>
                  <a:buChar char="⭕️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zh-CN" sz="2000" b="1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kumimoji="1" lang="en-US" altLang="zh-CN" sz="2000" b="1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𝑩</m:t>
                        </m:r>
                      </m:e>
                      <m:sup>
                        <m:r>
                          <a:rPr kumimoji="1" lang="en-US" altLang="zh-CN" sz="2000" b="1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𝟎</m:t>
                        </m:r>
                      </m:sup>
                    </m:sSup>
                    <m:r>
                      <a:rPr kumimoji="1" lang="en-US" altLang="zh-CN" sz="2000" b="1" i="1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→</m:t>
                    </m:r>
                    <m:acc>
                      <m:accPr>
                        <m:chr m:val="̅"/>
                        <m:ctrlPr>
                          <a:rPr kumimoji="1" lang="en-US" altLang="zh-CN" sz="2000" b="1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accPr>
                      <m:e>
                        <m:r>
                          <a:rPr kumimoji="1" lang="en-US" altLang="zh-CN" sz="2000" b="1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𝒑</m:t>
                        </m:r>
                      </m:e>
                    </m:acc>
                    <m:r>
                      <a:rPr kumimoji="1" lang="en-US" altLang="zh-CN" sz="2000" b="1" i="1" dirty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𝒑</m:t>
                    </m:r>
                    <m:acc>
                      <m:accPr>
                        <m:chr m:val="̅"/>
                        <m:ctrlPr>
                          <a:rPr kumimoji="1" lang="en-US" altLang="zh-CN" sz="2000" b="1" i="1" dirty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accPr>
                      <m:e>
                        <m:r>
                          <a:rPr kumimoji="1" lang="en-US" altLang="zh-CN" sz="2000" b="1" i="1" dirty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𝒑</m:t>
                        </m:r>
                      </m:e>
                    </m:acc>
                    <m:r>
                      <a:rPr kumimoji="1" lang="en-US" altLang="zh-CN" sz="2000" b="1" i="1" dirty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𝒑</m:t>
                    </m:r>
                    <m:r>
                      <a:rPr kumimoji="1" lang="en-US" altLang="zh-CN" sz="2000" b="1" i="1" dirty="0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:</m:t>
                    </m:r>
                  </m:oMath>
                </a14:m>
                <a:r>
                  <a:rPr kumimoji="1"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First observed fully baryonic B-meson decay</a:t>
                </a:r>
              </a:p>
              <a:p>
                <a:pPr marL="800100" lvl="1" indent="-342900">
                  <a:lnSpc>
                    <a:spcPct val="120000"/>
                  </a:lnSpc>
                  <a:buFont typeface="系统字体常规体"/>
                  <a:buChar char="❗️"/>
                </a:pPr>
                <a:r>
                  <a:rPr lang="e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Measured branching fraction: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~10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lower than analogous four-body baryonic B decays</a:t>
                </a:r>
                <a:r>
                  <a:rPr lang="zh-CN" alt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zh-CN" b="1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kumimoji="1" lang="en-US" altLang="zh-CN" b="1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𝑩</m:t>
                        </m:r>
                      </m:e>
                      <m:sup>
                        <m:r>
                          <a:rPr kumimoji="1" lang="en-US" altLang="zh-CN" b="1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𝟎</m:t>
                        </m:r>
                      </m:sup>
                    </m:sSup>
                    <m:r>
                      <a:rPr kumimoji="1" lang="en-US" altLang="zh-CN" b="1" i="1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→</m:t>
                    </m:r>
                    <m:acc>
                      <m:accPr>
                        <m:chr m:val="̅"/>
                        <m:ctrlPr>
                          <a:rPr kumimoji="1" lang="en-US" altLang="zh-CN" b="1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accPr>
                      <m:e>
                        <m:r>
                          <a:rPr kumimoji="1" lang="en-US" altLang="zh-CN" b="1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𝒑</m:t>
                        </m:r>
                      </m:e>
                    </m:acc>
                    <m:r>
                      <a:rPr kumimoji="1" lang="en-US" altLang="zh-CN" b="1" i="1" dirty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𝒑</m:t>
                    </m:r>
                    <m:sSup>
                      <m:sSupPr>
                        <m:ctrlPr>
                          <a:rPr kumimoji="1" lang="en-US" altLang="zh-CN" b="1" i="1" dirty="0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kumimoji="1" lang="en-US" altLang="zh-CN" b="1" i="1" dirty="0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𝝅</m:t>
                        </m:r>
                      </m:e>
                      <m:sup>
                        <m:r>
                          <a:rPr kumimoji="1" lang="en-US" altLang="zh-CN" b="1" i="1" dirty="0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kumimoji="1" lang="en-US" altLang="zh-CN" b="1" i="1" dirty="0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kumimoji="1" lang="en-US" altLang="zh-CN" b="1" i="1" dirty="0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𝝅</m:t>
                        </m:r>
                      </m:e>
                      <m:sup>
                        <m:r>
                          <a:rPr kumimoji="1" lang="en-US" altLang="zh-CN" b="1" i="1" dirty="0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−</m:t>
                        </m:r>
                      </m:sup>
                    </m:sSup>
                  </m:oMath>
                </a14:m>
                <a:endParaRPr kumimoji="1" lang="zh-CN" alt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800100" lvl="1" indent="-342900">
                  <a:lnSpc>
                    <a:spcPct val="120000"/>
                  </a:lnSpc>
                  <a:buFont typeface="系统字体常规体"/>
                  <a:buChar char="❗️"/>
                </a:pPr>
                <a:endParaRPr kumimoji="1"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800100" lvl="1" indent="-342900">
                  <a:lnSpc>
                    <a:spcPct val="120000"/>
                  </a:lnSpc>
                  <a:buFont typeface="系统字体常规体"/>
                  <a:buChar char="❗️"/>
                </a:pPr>
                <a:endParaRPr kumimoji="1"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800100" lvl="1" indent="-342900">
                  <a:lnSpc>
                    <a:spcPct val="120000"/>
                  </a:lnSpc>
                  <a:buFont typeface="系统字体常规体"/>
                  <a:buChar char="💡"/>
                </a:pPr>
                <a:r>
                  <a:rPr kumimoji="1"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Theoretical work: </a:t>
                </a:r>
              </a:p>
              <a:p>
                <a:pPr marL="1257300" lvl="2" indent="-342900">
                  <a:lnSpc>
                    <a:spcPct val="120000"/>
                  </a:lnSpc>
                  <a:buFont typeface="系统字体常规体"/>
                  <a:buChar char="🔆"/>
                </a:pPr>
                <a:r>
                  <a:rPr kumimoji="1"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form</a:t>
                </a:r>
                <a:r>
                  <a:rPr kumimoji="1" lang="zh-CN" alt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kumimoji="1"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factors to</a:t>
                </a:r>
                <a:r>
                  <a:rPr kumimoji="1" lang="zh-CN" alt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kumimoji="1" lang="en-US" altLang="zh-CN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describe short-distance </a:t>
                </a:r>
                <a:r>
                  <a:rPr kumimoji="1"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effects with baryons</a:t>
                </a:r>
              </a:p>
              <a:p>
                <a:pPr marL="1257300" lvl="2" indent="-342900">
                  <a:lnSpc>
                    <a:spcPct val="120000"/>
                  </a:lnSpc>
                  <a:buFont typeface="系统字体常规体"/>
                  <a:buChar char="🔆"/>
                </a:pPr>
                <a:r>
                  <a:rPr kumimoji="1" lang="e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 double-enhancement mechanism in baryon-pair formation</a:t>
                </a:r>
                <a:endParaRPr kumimoji="1" lang="zh-CN" alt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50F73540-4110-5E57-A3BC-1B1AD6CE78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0366" y="1034701"/>
                <a:ext cx="11008921" cy="2369046"/>
              </a:xfrm>
              <a:prstGeom prst="rect">
                <a:avLst/>
              </a:prstGeom>
              <a:blipFill>
                <a:blip r:embed="rId5"/>
                <a:stretch>
                  <a:fillRect l="-691" t="-535" b="-4813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文本框 6">
            <a:extLst>
              <a:ext uri="{FF2B5EF4-FFF2-40B4-BE49-F238E27FC236}">
                <a16:creationId xmlns:a16="http://schemas.microsoft.com/office/drawing/2014/main" id="{D0A4C34E-8385-B0B4-F019-FBCEA9DDEA11}"/>
              </a:ext>
            </a:extLst>
          </p:cNvPr>
          <p:cNvSpPr txBox="1"/>
          <p:nvPr/>
        </p:nvSpPr>
        <p:spPr>
          <a:xfrm>
            <a:off x="6932382" y="1095830"/>
            <a:ext cx="2509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" altLang="zh-CN" dirty="0">
                <a:hlinkClick r:id="rId6"/>
              </a:rPr>
              <a:t>PRL 131, 091901 (2023)</a:t>
            </a:r>
            <a:endParaRPr kumimoji="1" lang="zh-CN" altLang="en-US" dirty="0"/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D447D3BC-E98B-E58C-D0E0-B142065A108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15197" y="1849104"/>
            <a:ext cx="5417123" cy="388397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id="{0EE07BDC-A59C-2F07-0605-2E7DA687C966}"/>
              </a:ext>
            </a:extLst>
          </p:cNvPr>
          <p:cNvSpPr txBox="1"/>
          <p:nvPr/>
        </p:nvSpPr>
        <p:spPr>
          <a:xfrm>
            <a:off x="4819860" y="3356105"/>
            <a:ext cx="2566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" altLang="zh-CN" dirty="0">
                <a:hlinkClick r:id="rId8"/>
              </a:rPr>
              <a:t>PLB 845, </a:t>
            </a:r>
            <a:r>
              <a:rPr lang="en-US" altLang="zh-CN" dirty="0">
                <a:hlinkClick r:id="rId8"/>
              </a:rPr>
              <a:t>138158</a:t>
            </a:r>
            <a:r>
              <a:rPr lang="en" altLang="zh-CN" dirty="0">
                <a:hlinkClick r:id="rId8"/>
              </a:rPr>
              <a:t> (2023) </a:t>
            </a:r>
            <a:endParaRPr kumimoji="1"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E93B3027-7CBD-95FB-E344-DD48BEC6D135}"/>
                  </a:ext>
                </a:extLst>
              </p:cNvPr>
              <p:cNvSpPr txBox="1"/>
              <p:nvPr/>
            </p:nvSpPr>
            <p:spPr>
              <a:xfrm>
                <a:off x="230366" y="3501895"/>
                <a:ext cx="7700894" cy="25932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lnSpc>
                    <a:spcPct val="120000"/>
                  </a:lnSpc>
                  <a:buFont typeface="Apple Color Emoji" pitchFamily="2" charset="0"/>
                  <a:buChar char="⭕️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zh-CN" sz="2000" b="1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kumimoji="1" lang="en-US" altLang="zh-CN" sz="2000" b="1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𝑩</m:t>
                        </m:r>
                      </m:e>
                      <m:sup>
                        <m:r>
                          <a:rPr kumimoji="1" lang="en-US" altLang="zh-CN" sz="2000" b="1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+</m:t>
                        </m:r>
                      </m:sup>
                    </m:sSup>
                    <m:r>
                      <a:rPr kumimoji="1" lang="en-US" altLang="zh-CN" sz="2000" b="1" i="1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→</m:t>
                    </m:r>
                    <m:acc>
                      <m:accPr>
                        <m:chr m:val="̅"/>
                        <m:ctrlPr>
                          <a:rPr kumimoji="1" lang="en-US" altLang="zh-CN" sz="2000" b="1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accPr>
                      <m:e>
                        <m:r>
                          <a:rPr kumimoji="1" lang="en-US" altLang="zh-CN" sz="2000" b="1" i="0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𝚲</m:t>
                        </m:r>
                      </m:e>
                    </m:acc>
                    <m:r>
                      <a:rPr kumimoji="1" lang="en-US" altLang="zh-CN" sz="2000" b="1" i="1" dirty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𝒑</m:t>
                    </m:r>
                    <m:acc>
                      <m:accPr>
                        <m:chr m:val="̅"/>
                        <m:ctrlPr>
                          <a:rPr kumimoji="1" lang="en-US" altLang="zh-CN" sz="2000" b="1" i="1" dirty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accPr>
                      <m:e>
                        <m:r>
                          <a:rPr kumimoji="1" lang="en-US" altLang="zh-CN" sz="2000" b="1" i="1" dirty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𝒑</m:t>
                        </m:r>
                      </m:e>
                    </m:acc>
                    <m:r>
                      <a:rPr kumimoji="1" lang="en-US" altLang="zh-CN" sz="2000" b="1" i="1" dirty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𝒑</m:t>
                    </m:r>
                    <m:r>
                      <a:rPr kumimoji="1" lang="en-US" altLang="zh-CN" sz="2000" b="1" i="1" dirty="0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:</m:t>
                    </m:r>
                  </m:oMath>
                </a14:m>
                <a:endParaRPr kumimoji="1"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800100" lvl="1" indent="-342900">
                  <a:lnSpc>
                    <a:spcPct val="120000"/>
                  </a:lnSpc>
                  <a:buFont typeface="Apple Color Emoji" pitchFamily="2" charset="0"/>
                  <a:buChar char="🔆"/>
                </a:pPr>
                <a:r>
                  <a:rPr lang="e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Predicted branching fraction: based on </a:t>
                </a:r>
                <a:r>
                  <a:rPr lang="en" altLang="zh-CN" dirty="0">
                    <a:latin typeface="Times New Roman" panose="02020603050405020304" pitchFamily="18" charset="0"/>
                    <a:cs typeface="Times New Roman" panose="02020603050405020304" pitchFamily="18" charset="0"/>
                    <a:hlinkClick r:id="rId8"/>
                  </a:rPr>
                  <a:t>PLB 845, </a:t>
                </a:r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  <a:hlinkClick r:id="rId8"/>
                  </a:rPr>
                  <a:t>138158</a:t>
                </a:r>
                <a:r>
                  <a:rPr lang="en" altLang="zh-CN" dirty="0">
                    <a:latin typeface="Times New Roman" panose="02020603050405020304" pitchFamily="18" charset="0"/>
                    <a:cs typeface="Times New Roman" panose="02020603050405020304" pitchFamily="18" charset="0"/>
                    <a:hlinkClick r:id="rId8"/>
                  </a:rPr>
                  <a:t> (2023) </a:t>
                </a:r>
                <a:endParaRPr kumimoji="1"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800100" lvl="1" indent="-342900">
                  <a:lnSpc>
                    <a:spcPct val="120000"/>
                  </a:lnSpc>
                  <a:buFont typeface="Apple Color Emoji" pitchFamily="2" charset="0"/>
                  <a:buChar char="🔆"/>
                </a:pPr>
                <a:endParaRPr kumimoji="1"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800100" lvl="1" indent="-342900">
                  <a:lnSpc>
                    <a:spcPct val="120000"/>
                  </a:lnSpc>
                  <a:buFont typeface="Apple Color Emoji" pitchFamily="2" charset="0"/>
                  <a:buChar char="🔆"/>
                </a:pPr>
                <a:endParaRPr kumimoji="1"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800100" lvl="1" indent="-342900">
                  <a:lnSpc>
                    <a:spcPct val="150000"/>
                  </a:lnSpc>
                  <a:buFont typeface="系统字体常规体"/>
                  <a:buChar char="✅"/>
                </a:pPr>
                <a:r>
                  <a:rPr kumimoji="1"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Chance to study baryonium-like bound states X(1835) and X(2085)</a:t>
                </a:r>
              </a:p>
              <a:p>
                <a:pPr marL="800100" lvl="1" indent="-342900">
                  <a:lnSpc>
                    <a:spcPct val="150000"/>
                  </a:lnSpc>
                  <a:buFont typeface="系统字体常规体"/>
                  <a:buChar char="✅"/>
                </a:pPr>
                <a:r>
                  <a:rPr lang="e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CP violation study</a:t>
                </a:r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  <a:r>
                  <a:rPr lang="e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interference between b → u and b → s(d) processes</a:t>
                </a:r>
              </a:p>
              <a:p>
                <a:pPr marL="800100" lvl="1" indent="-342900">
                  <a:lnSpc>
                    <a:spcPct val="120000"/>
                  </a:lnSpc>
                  <a:buFont typeface="系统字体常规体"/>
                  <a:buChar char="✅"/>
                </a:pPr>
                <a:endParaRPr kumimoji="1"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E93B3027-7CBD-95FB-E344-DD48BEC6D1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0366" y="3501895"/>
                <a:ext cx="7700894" cy="2593210"/>
              </a:xfrm>
              <a:prstGeom prst="rect">
                <a:avLst/>
              </a:prstGeom>
              <a:blipFill>
                <a:blip r:embed="rId9"/>
                <a:stretch>
                  <a:fillRect l="-988" t="-48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图片 15">
            <a:extLst>
              <a:ext uri="{FF2B5EF4-FFF2-40B4-BE49-F238E27FC236}">
                <a16:creationId xmlns:a16="http://schemas.microsoft.com/office/drawing/2014/main" id="{0C128CD7-B2B3-830A-27E4-3D1C7719728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715197" y="4406823"/>
            <a:ext cx="5245961" cy="397568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3C23BA45-4CD3-76C2-0660-77BDE267216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0000"/>
          <a:stretch>
            <a:fillRect/>
          </a:stretch>
        </p:blipFill>
        <p:spPr>
          <a:xfrm>
            <a:off x="8610517" y="4053988"/>
            <a:ext cx="2628770" cy="2216888"/>
          </a:xfrm>
          <a:prstGeom prst="rect">
            <a:avLst/>
          </a:prstGeom>
        </p:spPr>
      </p:pic>
      <p:sp>
        <p:nvSpPr>
          <p:cNvPr id="26" name="文本框 25">
            <a:extLst>
              <a:ext uri="{FF2B5EF4-FFF2-40B4-BE49-F238E27FC236}">
                <a16:creationId xmlns:a16="http://schemas.microsoft.com/office/drawing/2014/main" id="{FDFA6DDD-0AF4-72F8-44FA-53D948ED800B}"/>
              </a:ext>
            </a:extLst>
          </p:cNvPr>
          <p:cNvSpPr txBox="1"/>
          <p:nvPr/>
        </p:nvSpPr>
        <p:spPr>
          <a:xfrm>
            <a:off x="8132777" y="4037491"/>
            <a:ext cx="1951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Feynman diagrams</a:t>
            </a:r>
            <a:endParaRPr kumimoji="1"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1164785E-F80D-F7DC-0AD9-B8C9C7869AF1}"/>
              </a:ext>
            </a:extLst>
          </p:cNvPr>
          <p:cNvSpPr txBox="1"/>
          <p:nvPr/>
        </p:nvSpPr>
        <p:spPr>
          <a:xfrm>
            <a:off x="9901479" y="891842"/>
            <a:ext cx="1729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altLang="zh-CN" sz="1600" dirty="0">
                <a:hlinkClick r:id="rId11"/>
              </a:rPr>
              <a:t>arXiv:2508.16259</a:t>
            </a:r>
            <a:r>
              <a:rPr lang="en" altLang="zh-CN" sz="1600" b="1" dirty="0"/>
              <a:t> </a:t>
            </a:r>
            <a:endParaRPr kumimoji="1"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12161155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B8F435-1704-F5EC-DFC7-7EBD8F3315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611FC77-5851-BCF8-FF2C-1384DBDB20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1ECF2-1F31-5846-B240-B8F26A565208}" type="slidenum">
              <a:rPr lang="en-US" altLang="zh-CN" smtClean="0"/>
              <a:pPr/>
              <a:t>2</a:t>
            </a:fld>
            <a:endParaRPr lang="en-US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9F5B3FEA-FC6B-0FA2-F903-0D76C31EC5C9}"/>
              </a:ext>
            </a:extLst>
          </p:cNvPr>
          <p:cNvSpPr txBox="1"/>
          <p:nvPr/>
        </p:nvSpPr>
        <p:spPr>
          <a:xfrm>
            <a:off x="844714" y="73432"/>
            <a:ext cx="1050257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Overview of recent results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5CF718A8-0815-4AC1-215C-8E38B6805781}"/>
                  </a:ext>
                </a:extLst>
              </p:cNvPr>
              <p:cNvSpPr txBox="1"/>
              <p:nvPr/>
            </p:nvSpPr>
            <p:spPr>
              <a:xfrm>
                <a:off x="381000" y="1510499"/>
                <a:ext cx="10489603" cy="29355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342900" indent="-342900">
                  <a:lnSpc>
                    <a:spcPct val="150000"/>
                  </a:lnSpc>
                  <a:buFont typeface="Apple Color Emoji" pitchFamily="2" charset="0"/>
                  <a:buChar char="⭕️"/>
                </a:pPr>
                <a:r>
                  <a:rPr kumimoji="1"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Observation of new charmonium(-like) states in</a:t>
                </a:r>
                <a:r>
                  <a:rPr kumimoji="1" lang="zh-CN" alt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000" b="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p>
                        <m:r>
                          <a:rPr lang="en-US" altLang="zh-CN" sz="2000" b="0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altLang="zh-CN" sz="2000" b="0" i="1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altLang="zh-CN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000" b="0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p>
                        <m:r>
                          <a:rPr lang="en-US" altLang="zh-CN" sz="2000" b="0" i="1">
                            <a:latin typeface="Cambria Math" panose="02040503050406030204" pitchFamily="18" charset="0"/>
                          </a:rPr>
                          <m:t>∗±</m:t>
                        </m:r>
                      </m:sup>
                    </m:sSup>
                    <m:sSup>
                      <m:sSupPr>
                        <m:ctrlPr>
                          <a:rPr lang="en-US" altLang="zh-CN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000" b="0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p>
                        <m:r>
                          <a:rPr lang="en-US" altLang="zh-CN" sz="2000" b="0" i="1">
                            <a:latin typeface="Cambria Math" panose="02040503050406030204" pitchFamily="18" charset="0"/>
                          </a:rPr>
                          <m:t>∓</m:t>
                        </m:r>
                      </m:sup>
                    </m:sSup>
                    <m:r>
                      <a:rPr lang="en-US" altLang="zh-CN" sz="2000" b="0" i="1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altLang="zh-CN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000" b="0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en-US" altLang="zh-CN" sz="2000" b="0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:endParaRPr kumimoji="1"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lnSpc>
                    <a:spcPct val="150000"/>
                  </a:lnSpc>
                  <a:buFont typeface="Apple Color Emoji" pitchFamily="2" charset="0"/>
                  <a:buChar char="⭕️"/>
                </a:pPr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Observation of orbitally excited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000" b="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altLang="zh-CN" sz="2000" b="0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altLang="zh-CN" sz="2000" b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states</a:t>
                </a:r>
              </a:p>
              <a:p>
                <a:pPr marL="342900" indent="-342900">
                  <a:lnSpc>
                    <a:spcPct val="150000"/>
                  </a:lnSpc>
                  <a:buFont typeface="Apple Color Emoji" pitchFamily="2" charset="0"/>
                  <a:buChar char="⭕️"/>
                </a:pPr>
                <a:r>
                  <a:rPr lang="en-US" altLang="zh-CN" sz="2000" dirty="0">
                    <a:latin typeface="Cambria" panose="02040503050406030204" pitchFamily="18" charset="0"/>
                  </a:rPr>
                  <a:t>New measurement 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i="1" dirty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000" b="0" i="1" dirty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altLang="zh-CN" sz="2000" b="0" i="1" dirty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altLang="zh-CN" sz="2000" b="0" i="1" dirty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US" altLang="zh-CN" sz="2000" b="0" i="1" dirty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altLang="zh-CN" sz="2000" b="0" i="1" dirty="0">
                        <a:latin typeface="Cambria Math" panose="02040503050406030204" pitchFamily="18" charset="0"/>
                      </a:rPr>
                      <m:t>𝐷𝑋</m:t>
                    </m:r>
                    <m:r>
                      <a:rPr lang="zh-CN" altLang="en-US" sz="2000" b="0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CN" sz="2000" dirty="0">
                    <a:latin typeface="Cambria" panose="02040503050406030204" pitchFamily="18" charset="0"/>
                  </a:rPr>
                  <a:t>decays</a:t>
                </a:r>
                <a:endPara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lnSpc>
                    <a:spcPct val="150000"/>
                  </a:lnSpc>
                  <a:buFont typeface="Apple Color Emoji" pitchFamily="2" charset="0"/>
                  <a:buChar char="⭕️"/>
                </a:pPr>
                <a:r>
                  <a:rPr kumimoji="1"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Observation 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kumimoji="1" lang="en-US" altLang="zh-CN" sz="20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kumimoji="1" lang="en-US" altLang="zh-CN" sz="20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𝐵</m:t>
                        </m:r>
                      </m:e>
                      <m:sub>
                        <m:r>
                          <a:rPr kumimoji="1" lang="en-US" altLang="zh-CN" sz="20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𝑐</m:t>
                        </m:r>
                      </m:sub>
                      <m:sup>
                        <m:r>
                          <a:rPr kumimoji="1" lang="en-US" altLang="zh-CN" sz="20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+</m:t>
                        </m:r>
                      </m:sup>
                    </m:sSubSup>
                    <m:r>
                      <a:rPr kumimoji="1" lang="en-US" altLang="zh-CN" sz="2000" i="1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→</m:t>
                    </m:r>
                    <m:r>
                      <a:rPr kumimoji="1" lang="en-US" altLang="zh-CN" sz="2000" i="1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𝐷</m:t>
                    </m:r>
                    <m:sSup>
                      <m:sSupPr>
                        <m:ctrlPr>
                          <a:rPr kumimoji="1" lang="en-US" altLang="zh-CN" sz="20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kumimoji="1" lang="en-US" altLang="zh-CN" sz="20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h</m:t>
                        </m:r>
                      </m:e>
                      <m:sup>
                        <m:r>
                          <a:rPr kumimoji="1" lang="en-US" altLang="zh-CN" sz="20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kumimoji="1" lang="en-US" altLang="zh-CN" sz="20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kumimoji="1" lang="en-US" altLang="zh-CN" sz="20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h</m:t>
                        </m:r>
                      </m:e>
                      <m:sup>
                        <m:r>
                          <a:rPr kumimoji="1" lang="en-US" altLang="zh-CN" sz="20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kumimoji="1"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decays</a:t>
                </a:r>
              </a:p>
              <a:p>
                <a:pPr marL="342900" indent="-342900">
                  <a:lnSpc>
                    <a:spcPct val="150000"/>
                  </a:lnSpc>
                  <a:buFont typeface="Apple Color Emoji" pitchFamily="2" charset="0"/>
                  <a:buChar char="⭕️"/>
                </a:pPr>
                <a:r>
                  <a:rPr kumimoji="1"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First observation of the charmless baryonic decay 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zh-CN" sz="20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kumimoji="1" lang="en-US" altLang="zh-CN" sz="20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𝐵</m:t>
                        </m:r>
                      </m:e>
                      <m:sup>
                        <m:r>
                          <a:rPr kumimoji="1" lang="en-US" altLang="zh-CN" sz="20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+</m:t>
                        </m:r>
                      </m:sup>
                    </m:sSup>
                    <m:r>
                      <a:rPr kumimoji="1" lang="en-US" altLang="zh-CN" sz="2000" i="1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→</m:t>
                    </m:r>
                    <m:acc>
                      <m:accPr>
                        <m:chr m:val="̅"/>
                        <m:ctrlPr>
                          <a:rPr kumimoji="1" lang="en-US" altLang="zh-CN" sz="20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kumimoji="1" lang="en-US" altLang="zh-CN" sz="200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Λ</m:t>
                        </m:r>
                      </m:e>
                    </m:acc>
                    <m:r>
                      <a:rPr kumimoji="1" lang="en-US" altLang="zh-CN" sz="2000" i="1" dirty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𝑝</m:t>
                    </m:r>
                    <m:acc>
                      <m:accPr>
                        <m:chr m:val="̅"/>
                        <m:ctrlPr>
                          <a:rPr kumimoji="1" lang="en-US" altLang="zh-CN" sz="2000" i="1" dirty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accPr>
                      <m:e>
                        <m:r>
                          <a:rPr kumimoji="1" lang="en-US" altLang="zh-CN" sz="2000" i="1" dirty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𝑝</m:t>
                        </m:r>
                      </m:e>
                    </m:acc>
                    <m:r>
                      <a:rPr kumimoji="1" lang="en-US" altLang="zh-CN" sz="2000" i="1" dirty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𝑝</m:t>
                    </m:r>
                  </m:oMath>
                </a14:m>
                <a:endParaRPr kumimoji="1"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lnSpc>
                    <a:spcPct val="150000"/>
                  </a:lnSpc>
                  <a:buFont typeface="Apple Color Emoji" pitchFamily="2" charset="0"/>
                  <a:buChar char="⭕️"/>
                </a:pPr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Observation of the decay 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000" b="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altLang="zh-CN" sz="2000" b="0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altLang="zh-CN" sz="2000" b="0" i="1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r>
                      <a:rPr lang="en-US" altLang="zh-CN" sz="2000" b="0" i="1">
                        <a:latin typeface="Cambria Math" panose="02040503050406030204" pitchFamily="18" charset="0"/>
                      </a:rPr>
                      <m:t>→</m:t>
                    </m:r>
                    <m:sSubSup>
                      <m:sSubSupPr>
                        <m:ctrlPr>
                          <a:rPr lang="en-US" altLang="zh-CN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000" b="0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altLang="zh-CN" sz="2000" b="0" i="1"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  <m:sup>
                        <m:r>
                          <a:rPr lang="en-US" altLang="zh-CN" sz="2000" b="0" i="1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r>
                      <a:rPr lang="en-US" altLang="zh-CN" sz="2000" b="0" i="1">
                        <a:latin typeface="Cambria Math" panose="02040503050406030204" pitchFamily="18" charset="0"/>
                      </a:rPr>
                      <m:t>𝑝</m:t>
                    </m:r>
                    <m:acc>
                      <m:accPr>
                        <m:chr m:val="̅"/>
                        <m:ctrlPr>
                          <a:rPr lang="en-US" altLang="zh-CN" sz="20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sz="2000" b="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</m:oMath>
                </a14:m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and measurement of the 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000" b="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altLang="zh-CN" sz="2000" b="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altLang="zh-CN" sz="2000" b="0" i="1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altLang="zh-CN" sz="2000" b="0" i="1">
                            <a:latin typeface="Cambria Math" panose="02040503050406030204" pitchFamily="18" charset="0"/>
                          </a:rPr>
                          <m:t>)</m:t>
                        </m:r>
                      </m:sub>
                      <m:sup>
                        <m:r>
                          <a:rPr lang="en-US" altLang="zh-CN" sz="2000" b="0" i="1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r>
                      <a:rPr lang="en-US" altLang="zh-CN" sz="2000" b="0" i="1">
                        <a:latin typeface="Cambria Math" panose="02040503050406030204" pitchFamily="18" charset="0"/>
                      </a:rPr>
                      <m:t>→</m:t>
                    </m:r>
                    <m:sSubSup>
                      <m:sSubSupPr>
                        <m:ctrlPr>
                          <a:rPr lang="en-US" altLang="zh-CN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000" b="0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altLang="zh-CN" sz="2000" b="0" i="1"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  <m:sup>
                        <m:r>
                          <a:rPr lang="en-US" altLang="zh-CN" sz="2000" b="0" i="1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r>
                      <a:rPr lang="en-US" altLang="zh-CN" sz="2000" b="0" i="1">
                        <a:latin typeface="Cambria Math" panose="02040503050406030204" pitchFamily="18" charset="0"/>
                      </a:rPr>
                      <m:t>𝑝</m:t>
                    </m:r>
                    <m:acc>
                      <m:accPr>
                        <m:chr m:val="̅"/>
                        <m:ctrlPr>
                          <a:rPr lang="en-US" altLang="zh-CN" sz="20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sz="2000" b="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</m:oMath>
                </a14:m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 branching fractions</a:t>
                </a:r>
              </a:p>
            </p:txBody>
          </p:sp>
        </mc:Choice>
        <mc:Fallback xmlns="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5CF718A8-0815-4AC1-215C-8E38B68057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1510499"/>
                <a:ext cx="10489603" cy="2935547"/>
              </a:xfrm>
              <a:prstGeom prst="rect">
                <a:avLst/>
              </a:prstGeom>
              <a:blipFill>
                <a:blip r:embed="rId3"/>
                <a:stretch>
                  <a:fillRect l="-726" b="-216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E819E645-BEBD-441B-D5F2-886E07702008}"/>
                  </a:ext>
                </a:extLst>
              </p:cNvPr>
              <p:cNvSpPr txBox="1"/>
              <p:nvPr/>
            </p:nvSpPr>
            <p:spPr>
              <a:xfrm>
                <a:off x="7628357" y="1501847"/>
                <a:ext cx="1232965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zh-CN" b="1" i="1" smtClean="0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zh-CN" b="1" i="1" smtClean="0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kumimoji="1" lang="en-US" altLang="zh-CN" b="1" i="1" smtClean="0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</a:rPr>
                            <m:t>𝒄</m:t>
                          </m:r>
                        </m:sub>
                      </m:sSub>
                      <m:d>
                        <m:dPr>
                          <m:ctrlPr>
                            <a:rPr kumimoji="1" lang="en-US" altLang="zh-CN" b="1" i="1" smtClean="0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1" lang="en-US" altLang="zh-CN" b="1" i="1" smtClean="0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</a:rPr>
                            <m:t>𝟒𝟎𝟎𝟎</m:t>
                          </m:r>
                        </m:e>
                      </m:d>
                    </m:oMath>
                  </m:oMathPara>
                </a14:m>
                <a:endParaRPr kumimoji="1" lang="en-US" altLang="zh-CN" b="1" dirty="0">
                  <a:solidFill>
                    <a:srgbClr val="0432FF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zh-CN" b="1" i="1" smtClean="0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zh-CN" b="1" i="1" smtClean="0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kumimoji="1" lang="en-US" altLang="zh-CN" b="1" i="1" smtClean="0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</a:rPr>
                            <m:t>𝒄</m:t>
                          </m:r>
                        </m:sub>
                      </m:sSub>
                      <m:r>
                        <a:rPr kumimoji="1" lang="en-US" altLang="zh-CN" b="1" i="1" smtClean="0">
                          <a:solidFill>
                            <a:srgbClr val="0432FF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kumimoji="1" lang="en-US" altLang="zh-CN" b="1" i="1" smtClean="0">
                          <a:solidFill>
                            <a:srgbClr val="0432FF"/>
                          </a:solidFill>
                          <a:latin typeface="Cambria Math" panose="02040503050406030204" pitchFamily="18" charset="0"/>
                        </a:rPr>
                        <m:t>𝟒𝟑𝟎𝟎</m:t>
                      </m:r>
                      <m:r>
                        <a:rPr kumimoji="1" lang="en-US" altLang="zh-CN" b="1" i="1" smtClean="0">
                          <a:solidFill>
                            <a:srgbClr val="0432FF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kumimoji="1" lang="zh-CN" altLang="en-US" b="1" dirty="0">
                  <a:solidFill>
                    <a:srgbClr val="0432FF"/>
                  </a:solidFill>
                </a:endParaRPr>
              </a:p>
            </p:txBody>
          </p:sp>
        </mc:Choice>
        <mc:Fallback xmlns="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E819E645-BEBD-441B-D5F2-886E077020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8357" y="1501847"/>
                <a:ext cx="1232965" cy="646331"/>
              </a:xfrm>
              <a:prstGeom prst="rect">
                <a:avLst/>
              </a:prstGeom>
              <a:blipFill>
                <a:blip r:embed="rId4"/>
                <a:stretch>
                  <a:fillRect b="-784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0D7AE753-370F-C3AD-2C26-7FC6E25508FE}"/>
                  </a:ext>
                </a:extLst>
              </p:cNvPr>
              <p:cNvSpPr txBox="1"/>
              <p:nvPr/>
            </p:nvSpPr>
            <p:spPr>
              <a:xfrm>
                <a:off x="5847928" y="1991431"/>
                <a:ext cx="1290674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kumimoji="1" lang="en-US" altLang="zh-CN" b="1" i="1" smtClean="0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kumimoji="1" lang="en-US" altLang="zh-CN" b="1" i="1" smtClean="0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</a:rPr>
                            <m:t>𝑩</m:t>
                          </m:r>
                        </m:e>
                        <m:sub>
                          <m:r>
                            <a:rPr kumimoji="1" lang="en-US" altLang="zh-CN" b="1" i="1" smtClean="0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</a:rPr>
                            <m:t>𝒄</m:t>
                          </m:r>
                        </m:sub>
                        <m:sup>
                          <m:r>
                            <a:rPr kumimoji="1" lang="en-US" altLang="zh-CN" b="1" i="1" smtClean="0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  <m:d>
                        <m:dPr>
                          <m:ctrlPr>
                            <a:rPr kumimoji="1" lang="en-US" altLang="zh-CN" b="1" i="1" smtClean="0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1" lang="en-US" altLang="zh-CN" b="1" i="1" smtClean="0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</a:rPr>
                            <m:t>𝟔𝟕𝟎𝟎</m:t>
                          </m:r>
                        </m:e>
                      </m:d>
                    </m:oMath>
                  </m:oMathPara>
                </a14:m>
                <a:endParaRPr kumimoji="1" lang="en-US" altLang="zh-CN" b="1" dirty="0">
                  <a:solidFill>
                    <a:srgbClr val="0432FF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kumimoji="1" lang="en-US" altLang="zh-CN" b="1" i="1" smtClean="0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kumimoji="1" lang="en-US" altLang="zh-CN" b="1" i="1" smtClean="0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</a:rPr>
                            <m:t>𝑩</m:t>
                          </m:r>
                        </m:e>
                        <m:sub>
                          <m:r>
                            <a:rPr kumimoji="1" lang="en-US" altLang="zh-CN" b="1" i="1" smtClean="0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</a:rPr>
                            <m:t>𝒄</m:t>
                          </m:r>
                        </m:sub>
                        <m:sup>
                          <m:r>
                            <a:rPr kumimoji="1" lang="en-US" altLang="zh-CN" b="1" i="1" smtClean="0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  <m:r>
                        <a:rPr kumimoji="1" lang="en-US" altLang="zh-CN" b="1" i="1" smtClean="0">
                          <a:solidFill>
                            <a:srgbClr val="0432FF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kumimoji="1" lang="en-US" altLang="zh-CN" b="1" i="1" smtClean="0">
                          <a:solidFill>
                            <a:srgbClr val="0432FF"/>
                          </a:solidFill>
                          <a:latin typeface="Cambria Math" panose="02040503050406030204" pitchFamily="18" charset="0"/>
                        </a:rPr>
                        <m:t>𝟔𝟕𝟓𝟎</m:t>
                      </m:r>
                      <m:r>
                        <a:rPr kumimoji="1" lang="en-US" altLang="zh-CN" b="1" i="1" smtClean="0">
                          <a:solidFill>
                            <a:srgbClr val="0432FF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kumimoji="1" lang="zh-CN" altLang="en-US" b="1" dirty="0">
                  <a:solidFill>
                    <a:srgbClr val="0432FF"/>
                  </a:solidFill>
                </a:endParaRPr>
              </a:p>
            </p:txBody>
          </p:sp>
        </mc:Choice>
        <mc:Fallback xmlns=""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0D7AE753-370F-C3AD-2C26-7FC6E25508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47928" y="1991431"/>
                <a:ext cx="1290674" cy="646331"/>
              </a:xfrm>
              <a:prstGeom prst="rect">
                <a:avLst/>
              </a:prstGeom>
              <a:blipFill>
                <a:blip r:embed="rId5"/>
                <a:stretch>
                  <a:fillRect b="-769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文本框 12">
            <a:extLst>
              <a:ext uri="{FF2B5EF4-FFF2-40B4-BE49-F238E27FC236}">
                <a16:creationId xmlns:a16="http://schemas.microsoft.com/office/drawing/2014/main" id="{80216E39-FB21-055C-4448-87DBEFF05D3A}"/>
              </a:ext>
            </a:extLst>
          </p:cNvPr>
          <p:cNvSpPr txBox="1"/>
          <p:nvPr/>
        </p:nvSpPr>
        <p:spPr>
          <a:xfrm>
            <a:off x="8981424" y="1664387"/>
            <a:ext cx="22958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altLang="zh-CN" sz="1600" dirty="0">
                <a:hlinkClick r:id="rId6"/>
              </a:rPr>
              <a:t>PRL 133, 131902 (2024) </a:t>
            </a:r>
            <a:endParaRPr kumimoji="1" lang="zh-CN" altLang="en-US" sz="1600" dirty="0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5E877825-448F-77CE-1E72-C65FCD6BE232}"/>
              </a:ext>
            </a:extLst>
          </p:cNvPr>
          <p:cNvSpPr txBox="1"/>
          <p:nvPr/>
        </p:nvSpPr>
        <p:spPr>
          <a:xfrm>
            <a:off x="8244840" y="236497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BDBA6E98-E92B-9639-2DA4-B8AEC7996F61}"/>
              </a:ext>
            </a:extLst>
          </p:cNvPr>
          <p:cNvSpPr txBox="1"/>
          <p:nvPr/>
        </p:nvSpPr>
        <p:spPr>
          <a:xfrm>
            <a:off x="7177775" y="2156830"/>
            <a:ext cx="1729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altLang="zh-CN" sz="1600" dirty="0">
                <a:hlinkClick r:id="rId7"/>
              </a:rPr>
              <a:t>arXiv:2507.02149</a:t>
            </a:r>
            <a:r>
              <a:rPr lang="en" altLang="zh-CN" sz="1600" b="1" dirty="0"/>
              <a:t> </a:t>
            </a:r>
            <a:endParaRPr kumimoji="1" lang="zh-CN" altLang="en-US" sz="1600" dirty="0"/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7C7E84A6-E1DA-0FF4-3620-3F9C0F332621}"/>
              </a:ext>
            </a:extLst>
          </p:cNvPr>
          <p:cNvSpPr txBox="1"/>
          <p:nvPr/>
        </p:nvSpPr>
        <p:spPr>
          <a:xfrm>
            <a:off x="4695473" y="3060643"/>
            <a:ext cx="16738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altLang="zh-CN" sz="1600" dirty="0">
                <a:hlinkClick r:id="rId8"/>
              </a:rPr>
              <a:t>arXiv:2509.15873</a:t>
            </a:r>
            <a:endParaRPr kumimoji="1" lang="zh-CN" altLang="en-US" sz="1600" dirty="0"/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2891084F-EFC6-AD93-299E-BC79F5F7E9FE}"/>
              </a:ext>
            </a:extLst>
          </p:cNvPr>
          <p:cNvSpPr txBox="1"/>
          <p:nvPr/>
        </p:nvSpPr>
        <p:spPr>
          <a:xfrm>
            <a:off x="7251463" y="3529045"/>
            <a:ext cx="1729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altLang="zh-CN" sz="1600" dirty="0">
                <a:hlinkClick r:id="rId9"/>
              </a:rPr>
              <a:t>arXiv:2508.16259</a:t>
            </a:r>
            <a:r>
              <a:rPr lang="en" altLang="zh-CN" sz="1600" b="1" dirty="0"/>
              <a:t> </a:t>
            </a:r>
            <a:endParaRPr kumimoji="1" lang="zh-CN" altLang="en-US" sz="1600" dirty="0"/>
          </a:p>
        </p:txBody>
      </p:sp>
      <p:sp>
        <p:nvSpPr>
          <p:cNvPr id="37" name="文本框 36">
            <a:extLst>
              <a:ext uri="{FF2B5EF4-FFF2-40B4-BE49-F238E27FC236}">
                <a16:creationId xmlns:a16="http://schemas.microsoft.com/office/drawing/2014/main" id="{741142A2-A92C-2E33-AA41-9679C3DF1639}"/>
              </a:ext>
            </a:extLst>
          </p:cNvPr>
          <p:cNvSpPr txBox="1"/>
          <p:nvPr/>
        </p:nvSpPr>
        <p:spPr>
          <a:xfrm>
            <a:off x="10002323" y="4334948"/>
            <a:ext cx="18678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altLang="zh-CN" sz="1600" dirty="0">
                <a:hlinkClick r:id="rId10"/>
              </a:rPr>
              <a:t>JHEP 07 (2025) 121</a:t>
            </a:r>
            <a:endParaRPr kumimoji="1" lang="zh-CN" altLang="en-US" sz="1600" dirty="0"/>
          </a:p>
        </p:txBody>
      </p:sp>
      <p:sp>
        <p:nvSpPr>
          <p:cNvPr id="4" name="文本框 56">
            <a:extLst>
              <a:ext uri="{FF2B5EF4-FFF2-40B4-BE49-F238E27FC236}">
                <a16:creationId xmlns:a16="http://schemas.microsoft.com/office/drawing/2014/main" id="{CD5B1867-34D7-5DB8-792A-0A305483E0C2}"/>
              </a:ext>
            </a:extLst>
          </p:cNvPr>
          <p:cNvSpPr txBox="1"/>
          <p:nvPr/>
        </p:nvSpPr>
        <p:spPr>
          <a:xfrm>
            <a:off x="5245249" y="2614216"/>
            <a:ext cx="327211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600" u="sng" dirty="0">
                <a:solidFill>
                  <a:srgbClr val="7030A0"/>
                </a:solidFill>
                <a:effectLst/>
                <a:latin typeface="CMR12"/>
              </a:rPr>
              <a:t>[LHCb-PAPER-2024-035, in prep.]</a:t>
            </a:r>
            <a:endParaRPr lang="en-US" altLang="zh-CN" sz="1600" u="sng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47927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A6BF76-1316-CE6A-2B82-B92348835E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>
            <a:extLst>
              <a:ext uri="{FF2B5EF4-FFF2-40B4-BE49-F238E27FC236}">
                <a16:creationId xmlns:a16="http://schemas.microsoft.com/office/drawing/2014/main" id="{FC262274-2116-647C-33DE-0ED0BF0065B1}"/>
              </a:ext>
            </a:extLst>
          </p:cNvPr>
          <p:cNvGrpSpPr/>
          <p:nvPr/>
        </p:nvGrpSpPr>
        <p:grpSpPr>
          <a:xfrm>
            <a:off x="239071" y="789297"/>
            <a:ext cx="5987504" cy="5471652"/>
            <a:chOff x="1882214" y="3532721"/>
            <a:chExt cx="2842187" cy="1554786"/>
          </a:xfrm>
        </p:grpSpPr>
        <p:sp>
          <p:nvSpPr>
            <p:cNvPr id="28" name="矩形 27">
              <a:extLst>
                <a:ext uri="{FF2B5EF4-FFF2-40B4-BE49-F238E27FC236}">
                  <a16:creationId xmlns:a16="http://schemas.microsoft.com/office/drawing/2014/main" id="{AE4CEB39-6815-3218-4727-A184A0E3871E}"/>
                </a:ext>
              </a:extLst>
            </p:cNvPr>
            <p:cNvSpPr/>
            <p:nvPr/>
          </p:nvSpPr>
          <p:spPr>
            <a:xfrm>
              <a:off x="1882215" y="3532721"/>
              <a:ext cx="2842186" cy="1554786"/>
            </a:xfrm>
            <a:prstGeom prst="rect">
              <a:avLst/>
            </a:prstGeom>
            <a:solidFill>
              <a:srgbClr val="0432FF">
                <a:alpha val="32000"/>
              </a:srgbClr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  <p:sp>
          <p:nvSpPr>
            <p:cNvPr id="29" name="矩形 28">
              <a:extLst>
                <a:ext uri="{FF2B5EF4-FFF2-40B4-BE49-F238E27FC236}">
                  <a16:creationId xmlns:a16="http://schemas.microsoft.com/office/drawing/2014/main" id="{BE4BB4AE-ED93-23C1-73A6-65DD15B644C8}"/>
                </a:ext>
              </a:extLst>
            </p:cNvPr>
            <p:cNvSpPr/>
            <p:nvPr/>
          </p:nvSpPr>
          <p:spPr>
            <a:xfrm>
              <a:off x="1882214" y="3574704"/>
              <a:ext cx="2759975" cy="148134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D9DB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232F84A-06DB-D3B8-4700-BCE077B33A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1ECF2-1F31-5846-B240-B8F26A565208}" type="slidenum">
              <a:rPr lang="en-US" altLang="zh-CN" smtClean="0"/>
              <a:pPr/>
              <a:t>20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0146B839-9367-228C-E8A8-87D1B878CEDD}"/>
                  </a:ext>
                </a:extLst>
              </p:cNvPr>
              <p:cNvSpPr txBox="1"/>
              <p:nvPr/>
            </p:nvSpPr>
            <p:spPr>
              <a:xfrm>
                <a:off x="844714" y="73432"/>
                <a:ext cx="10502572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kumimoji="1" lang="en-US" altLang="zh-CN" sz="2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First observation of the charmless baryonic decay 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zh-CN" sz="2800" b="1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kumimoji="1" lang="en-US" altLang="zh-CN" sz="2800" b="1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𝑩</m:t>
                        </m:r>
                      </m:e>
                      <m:sup>
                        <m:r>
                          <a:rPr kumimoji="1" lang="en-US" altLang="zh-CN" sz="2800" b="1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+</m:t>
                        </m:r>
                      </m:sup>
                    </m:sSup>
                    <m:r>
                      <a:rPr kumimoji="1" lang="en-US" altLang="zh-CN" sz="2800" b="1" i="1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→</m:t>
                    </m:r>
                    <m:acc>
                      <m:accPr>
                        <m:chr m:val="̅"/>
                        <m:ctrlPr>
                          <a:rPr kumimoji="1" lang="en-US" altLang="zh-CN" sz="2800" b="1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accPr>
                      <m:e>
                        <m:r>
                          <a:rPr kumimoji="1" lang="en-US" altLang="zh-CN" sz="2800" b="1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𝜦</m:t>
                        </m:r>
                      </m:e>
                    </m:acc>
                    <m:r>
                      <a:rPr kumimoji="1" lang="en-US" altLang="zh-CN" sz="2800" b="1" i="1" dirty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𝒑</m:t>
                    </m:r>
                    <m:acc>
                      <m:accPr>
                        <m:chr m:val="̅"/>
                        <m:ctrlPr>
                          <a:rPr kumimoji="1" lang="en-US" altLang="zh-CN" sz="2800" b="1" i="1" dirty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accPr>
                      <m:e>
                        <m:r>
                          <a:rPr kumimoji="1" lang="en-US" altLang="zh-CN" sz="2800" b="1" i="1" dirty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𝒑</m:t>
                        </m:r>
                      </m:e>
                    </m:acc>
                    <m:r>
                      <a:rPr kumimoji="1" lang="en-US" altLang="zh-CN" sz="2800" b="1" i="1" dirty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𝒑</m:t>
                    </m:r>
                  </m:oMath>
                </a14:m>
                <a:endParaRPr kumimoji="1" lang="en-US" altLang="zh-CN" sz="28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0146B839-9367-228C-E8A8-87D1B878CE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4714" y="73432"/>
                <a:ext cx="10502572" cy="523220"/>
              </a:xfrm>
              <a:prstGeom prst="rect">
                <a:avLst/>
              </a:prstGeom>
              <a:blipFill>
                <a:blip r:embed="rId3"/>
                <a:stretch>
                  <a:fillRect t="-11628" b="-302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图片 4">
            <a:extLst>
              <a:ext uri="{FF2B5EF4-FFF2-40B4-BE49-F238E27FC236}">
                <a16:creationId xmlns:a16="http://schemas.microsoft.com/office/drawing/2014/main" id="{DD2AE5E3-3423-72F8-1911-C5EF878AA6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1195" y="1163343"/>
            <a:ext cx="2959822" cy="2132132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30B007AD-3B55-384F-BF27-D96DD3AE4BBF}"/>
              </a:ext>
            </a:extLst>
          </p:cNvPr>
          <p:cNvSpPr txBox="1"/>
          <p:nvPr/>
        </p:nvSpPr>
        <p:spPr>
          <a:xfrm>
            <a:off x="245751" y="1013806"/>
            <a:ext cx="56656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系统字体常规体"/>
              <a:buChar char="⭕️"/>
            </a:pPr>
            <a:r>
              <a:rPr kumimoji="1"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kumimoji="1" lang="en-US" altLang="zh-CN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</a:t>
            </a:r>
            <a:r>
              <a:rPr kumimoji="1"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observed </a:t>
            </a:r>
          </a:p>
          <a:p>
            <a:endParaRPr kumimoji="1" lang="en-US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1B3C325D-887A-5E12-97B1-18B9BD6622C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2662" y="1394437"/>
            <a:ext cx="4988784" cy="370397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C8844C40-CD5E-FC47-4070-6BF0AD1ADF31}"/>
              </a:ext>
            </a:extLst>
          </p:cNvPr>
          <p:cNvSpPr txBox="1"/>
          <p:nvPr/>
        </p:nvSpPr>
        <p:spPr>
          <a:xfrm>
            <a:off x="697971" y="2225632"/>
            <a:ext cx="13211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Influenced by</a:t>
            </a:r>
            <a:endParaRPr kumimoji="1"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3A7ABB7F-48DD-4D72-87CA-042FAA88D6D3}"/>
              </a:ext>
            </a:extLst>
          </p:cNvPr>
          <p:cNvSpPr/>
          <p:nvPr/>
        </p:nvSpPr>
        <p:spPr>
          <a:xfrm>
            <a:off x="1968031" y="2187944"/>
            <a:ext cx="3387123" cy="855939"/>
          </a:xfrm>
          <a:prstGeom prst="rect">
            <a:avLst/>
          </a:prstGeom>
          <a:noFill/>
          <a:ln w="19050">
            <a:solidFill>
              <a:srgbClr val="0432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38AA1F98-1E8A-1A38-B2D5-E7B702F256E2}"/>
              </a:ext>
            </a:extLst>
          </p:cNvPr>
          <p:cNvSpPr txBox="1"/>
          <p:nvPr/>
        </p:nvSpPr>
        <p:spPr>
          <a:xfrm>
            <a:off x="2070303" y="2187944"/>
            <a:ext cx="32848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系统字体常规体"/>
              <a:buChar char="❗️"/>
            </a:pPr>
            <a:r>
              <a:rPr lang="en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Nonfactorizable QCD corrections</a:t>
            </a:r>
          </a:p>
          <a:p>
            <a:pPr marL="285750" indent="-285750">
              <a:buFont typeface="系统字体常规体"/>
              <a:buChar char="❗️"/>
            </a:pPr>
            <a:r>
              <a:rPr lang="en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CKM matrix-element inputs </a:t>
            </a:r>
          </a:p>
          <a:p>
            <a:pPr marL="285750" indent="-285750">
              <a:buFont typeface="系统字体常规体"/>
              <a:buChar char="❗️"/>
            </a:pPr>
            <a:r>
              <a:rPr lang="en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Form-factor modeling</a:t>
            </a:r>
            <a:endParaRPr kumimoji="1"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FA249B42-60D4-30CB-0D52-6BC90225A1A2}"/>
              </a:ext>
            </a:extLst>
          </p:cNvPr>
          <p:cNvSpPr txBox="1"/>
          <p:nvPr/>
        </p:nvSpPr>
        <p:spPr>
          <a:xfrm>
            <a:off x="245751" y="3041835"/>
            <a:ext cx="31102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pple Color Emoji" pitchFamily="2" charset="0"/>
              <a:buChar char="⭕️"/>
            </a:pPr>
            <a:r>
              <a:rPr lang="en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Measured CP asymmetry</a:t>
            </a:r>
            <a:endParaRPr kumimoji="1"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C35FC2CE-2379-091E-E77D-F441D48A3D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48670" y="3542782"/>
            <a:ext cx="3057222" cy="384825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id="{70126DCD-A7FF-F55E-7ABF-BFA6D1CD6557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34893" r="34103"/>
          <a:stretch>
            <a:fillRect/>
          </a:stretch>
        </p:blipFill>
        <p:spPr>
          <a:xfrm>
            <a:off x="9232492" y="3513622"/>
            <a:ext cx="2959507" cy="2533813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id="{EFCC16C1-1E3A-8900-588C-9FDE0E9E495D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68996"/>
          <a:stretch>
            <a:fillRect/>
          </a:stretch>
        </p:blipFill>
        <p:spPr>
          <a:xfrm>
            <a:off x="9232491" y="1025074"/>
            <a:ext cx="2959507" cy="253381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3" name="文本框 22">
                <a:extLst>
                  <a:ext uri="{FF2B5EF4-FFF2-40B4-BE49-F238E27FC236}">
                    <a16:creationId xmlns:a16="http://schemas.microsoft.com/office/drawing/2014/main" id="{BA9F20F4-9D6B-96AF-757F-21E8FC07C6DD}"/>
                  </a:ext>
                </a:extLst>
              </p:cNvPr>
              <p:cNvSpPr txBox="1"/>
              <p:nvPr/>
            </p:nvSpPr>
            <p:spPr>
              <a:xfrm>
                <a:off x="245751" y="4363380"/>
                <a:ext cx="6015200" cy="17637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lnSpc>
                    <a:spcPct val="120000"/>
                  </a:lnSpc>
                  <a:buFont typeface="系统字体常规体"/>
                  <a:buChar char="⭕️"/>
                </a:pPr>
                <a14:m>
                  <m:oMath xmlns:m="http://schemas.openxmlformats.org/officeDocument/2006/math">
                    <m:r>
                      <a:rPr lang="en" altLang="zh-CN" sz="2000" i="1" dirty="0">
                        <a:latin typeface="Cambria Math" panose="02040503050406030204" pitchFamily="18" charset="0"/>
                      </a:rPr>
                      <m:t>𝑚</m:t>
                    </m:r>
                    <m:d>
                      <m:dPr>
                        <m:ctrlPr>
                          <a:rPr lang="en" altLang="zh-CN" sz="20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̅"/>
                            <m:ctrlPr>
                              <a:rPr lang="en-US" altLang="zh-CN" sz="2000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US" altLang="zh-CN" sz="2000" dirty="0">
                                <a:latin typeface="Cambria Math" panose="02040503050406030204" pitchFamily="18" charset="0"/>
                              </a:rPr>
                              <m:t>Λ</m:t>
                            </m:r>
                          </m:e>
                        </m:acc>
                        <m:sSub>
                          <m:sSubPr>
                            <m:ctrlPr>
                              <a:rPr lang="en-US" altLang="zh-CN" sz="20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000" i="1" dirty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dirty="0">
                                <a:latin typeface="Cambria Math" panose="02040503050406030204" pitchFamily="18" charset="0"/>
                              </a:rPr>
                              <m:t>Ⅰ</m:t>
                            </m:r>
                          </m:sub>
                        </m:sSub>
                      </m:e>
                    </m:d>
                    <m:r>
                      <a:rPr lang="en-US" altLang="zh-CN" sz="2000" dirty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" altLang="zh-CN" sz="2000" i="1" dirty="0">
                        <a:latin typeface="Cambria Math" panose="02040503050406030204" pitchFamily="18" charset="0"/>
                      </a:rPr>
                      <m:t>𝑚</m:t>
                    </m:r>
                    <m:d>
                      <m:dPr>
                        <m:ctrlPr>
                          <a:rPr lang="en" altLang="zh-CN" sz="20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̅"/>
                            <m:ctrlPr>
                              <a:rPr lang="en-US" altLang="zh-CN" sz="2000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zh-CN" sz="2000" i="1" dirty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</m:acc>
                        <m:sSub>
                          <m:sSubPr>
                            <m:ctrlPr>
                              <a:rPr lang="en-US" altLang="zh-CN" sz="20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000" i="1" dirty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i="1" dirty="0">
                                <a:latin typeface="Cambria Math" panose="02040503050406030204" pitchFamily="18" charset="0"/>
                              </a:rPr>
                              <m:t>Ⅱ</m:t>
                            </m:r>
                          </m:sub>
                        </m:sSub>
                      </m:e>
                    </m:d>
                  </m:oMath>
                </a14:m>
                <a:r>
                  <a:rPr kumimoji="1"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low mass region </a:t>
                </a:r>
                <a:r>
                  <a:rPr lang="e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enhancement</a:t>
                </a:r>
              </a:p>
              <a:p>
                <a:pPr marL="742950" lvl="1" indent="-285750">
                  <a:lnSpc>
                    <a:spcPct val="120000"/>
                  </a:lnSpc>
                  <a:buFont typeface="系统字体常规体"/>
                  <a:buChar char="🔆"/>
                </a:pPr>
                <a:r>
                  <a:rPr kumimoji="1" lang="e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Similar </a:t>
                </a:r>
                <a:r>
                  <a:rPr lang="e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enhancement in </a:t>
                </a:r>
                <a14:m>
                  <m:oMath xmlns:m="http://schemas.openxmlformats.org/officeDocument/2006/math">
                    <m:r>
                      <a:rPr lang="en" altLang="zh-CN" i="1" dirty="0">
                        <a:latin typeface="Cambria Math" panose="02040503050406030204" pitchFamily="18" charset="0"/>
                      </a:rPr>
                      <m:t>𝑚</m:t>
                    </m:r>
                    <m:d>
                      <m:dPr>
                        <m:ctrlPr>
                          <a:rPr lang="en" altLang="zh-CN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̅"/>
                            <m:ctrlPr>
                              <a:rPr lang="en-US" altLang="zh-CN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US" altLang="zh-CN" dirty="0">
                                <a:latin typeface="Cambria Math" panose="02040503050406030204" pitchFamily="18" charset="0"/>
                              </a:rPr>
                              <m:t>Λ</m:t>
                            </m:r>
                          </m:e>
                        </m:acc>
                        <m:sSub>
                          <m:sSubPr>
                            <m:ctrlPr>
                              <a:rPr lang="en-US" altLang="zh-CN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 dirty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i="1" dirty="0">
                                <a:latin typeface="Cambria Math" panose="02040503050406030204" pitchFamily="18" charset="0"/>
                              </a:rPr>
                              <m:t>Ⅱ</m:t>
                            </m:r>
                          </m:sub>
                        </m:sSub>
                      </m:e>
                    </m:d>
                    <m:r>
                      <a:rPr lang="en-US" altLang="zh-CN" dirty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" altLang="zh-CN" i="1" dirty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altLang="zh-CN" i="1" dirty="0">
                        <a:latin typeface="Cambria Math" panose="02040503050406030204" pitchFamily="18" charset="0"/>
                      </a:rPr>
                      <m:t>(</m:t>
                    </m:r>
                    <m:acc>
                      <m:accPr>
                        <m:chr m:val="̅"/>
                        <m:ctrlPr>
                          <a:rPr lang="en-US" altLang="zh-CN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i="1" dirty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 dirty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altLang="zh-CN" dirty="0">
                            <a:latin typeface="Cambria Math" panose="02040503050406030204" pitchFamily="18" charset="0"/>
                          </a:rPr>
                          <m:t>Ⅰ</m:t>
                        </m:r>
                      </m:sub>
                    </m:sSub>
                    <m:r>
                      <a:rPr lang="en-US" altLang="zh-CN" i="1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kumimoji="1"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low mass region</a:t>
                </a:r>
                <a:endParaRPr lang="en" altLang="zh-CN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742950" lvl="1" indent="-285750">
                  <a:lnSpc>
                    <a:spcPct val="120000"/>
                  </a:lnSpc>
                  <a:buFont typeface="系统字体常规体"/>
                  <a:buChar char="🔆"/>
                </a:pPr>
                <a:r>
                  <a:rPr lang="e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may reveal resonant structures such as the X(1835) baryonium bound state</a:t>
                </a:r>
              </a:p>
            </p:txBody>
          </p:sp>
        </mc:Choice>
        <mc:Fallback xmlns="">
          <p:sp>
            <p:nvSpPr>
              <p:cNvPr id="23" name="文本框 22">
                <a:extLst>
                  <a:ext uri="{FF2B5EF4-FFF2-40B4-BE49-F238E27FC236}">
                    <a16:creationId xmlns:a16="http://schemas.microsoft.com/office/drawing/2014/main" id="{BA9F20F4-9D6B-96AF-757F-21E8FC07C6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5751" y="4363380"/>
                <a:ext cx="6015200" cy="1763753"/>
              </a:xfrm>
              <a:prstGeom prst="rect">
                <a:avLst/>
              </a:prstGeom>
              <a:blipFill>
                <a:blip r:embed="rId8"/>
                <a:stretch>
                  <a:fillRect l="-1266" t="-714" b="-4286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文本框 23">
            <a:extLst>
              <a:ext uri="{FF2B5EF4-FFF2-40B4-BE49-F238E27FC236}">
                <a16:creationId xmlns:a16="http://schemas.microsoft.com/office/drawing/2014/main" id="{07D2ACFF-B9BC-6D1E-0E1C-B706682AAC9E}"/>
              </a:ext>
            </a:extLst>
          </p:cNvPr>
          <p:cNvSpPr txBox="1"/>
          <p:nvPr/>
        </p:nvSpPr>
        <p:spPr>
          <a:xfrm>
            <a:off x="592979" y="3927607"/>
            <a:ext cx="2106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Limited by statistics</a:t>
            </a:r>
            <a:endParaRPr kumimoji="1"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5" name="图片 24">
            <a:extLst>
              <a:ext uri="{FF2B5EF4-FFF2-40B4-BE49-F238E27FC236}">
                <a16:creationId xmlns:a16="http://schemas.microsoft.com/office/drawing/2014/main" id="{B833023C-C208-AA94-B6EA-B0016402327A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r="67972"/>
          <a:stretch>
            <a:fillRect/>
          </a:stretch>
        </p:blipFill>
        <p:spPr>
          <a:xfrm>
            <a:off x="6154857" y="3509973"/>
            <a:ext cx="3057222" cy="2533813"/>
          </a:xfrm>
          <a:prstGeom prst="rect">
            <a:avLst/>
          </a:prstGeom>
        </p:spPr>
      </p:pic>
      <p:sp>
        <p:nvSpPr>
          <p:cNvPr id="26" name="文本框 25">
            <a:extLst>
              <a:ext uri="{FF2B5EF4-FFF2-40B4-BE49-F238E27FC236}">
                <a16:creationId xmlns:a16="http://schemas.microsoft.com/office/drawing/2014/main" id="{AF6B232D-17AD-1F09-10E2-68C53309237E}"/>
              </a:ext>
            </a:extLst>
          </p:cNvPr>
          <p:cNvSpPr txBox="1"/>
          <p:nvPr/>
        </p:nvSpPr>
        <p:spPr>
          <a:xfrm>
            <a:off x="498404" y="1795718"/>
            <a:ext cx="5160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Lower than </a:t>
            </a:r>
            <a:r>
              <a:rPr lang="en" altLang="zh-CN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SM prediction</a:t>
            </a:r>
            <a:r>
              <a:rPr lang="en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but reasonable agreement</a:t>
            </a:r>
            <a:endParaRPr kumimoji="1" lang="zh-CN" altLang="en-US" dirty="0"/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FA3AEFD9-552C-D390-419F-7669EBD1F3D4}"/>
              </a:ext>
            </a:extLst>
          </p:cNvPr>
          <p:cNvSpPr txBox="1"/>
          <p:nvPr/>
        </p:nvSpPr>
        <p:spPr>
          <a:xfrm>
            <a:off x="7696903" y="5942888"/>
            <a:ext cx="28600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2-baryon invariant mass spectra </a:t>
            </a:r>
            <a:endParaRPr kumimoji="1"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2F1A5C52-148D-1440-FA4C-124CFD28F5F9}"/>
              </a:ext>
            </a:extLst>
          </p:cNvPr>
          <p:cNvSpPr txBox="1"/>
          <p:nvPr/>
        </p:nvSpPr>
        <p:spPr>
          <a:xfrm>
            <a:off x="7421468" y="825708"/>
            <a:ext cx="1729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altLang="zh-CN" sz="1600" dirty="0">
                <a:hlinkClick r:id="rId9"/>
              </a:rPr>
              <a:t>arXiv:2508.16259</a:t>
            </a:r>
            <a:r>
              <a:rPr lang="en" altLang="zh-CN" sz="1600" b="1" dirty="0"/>
              <a:t> </a:t>
            </a:r>
            <a:endParaRPr kumimoji="1"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30444985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ED3167-7F3E-894F-8194-97378099EF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2908B81-7D23-34B7-7A7B-EC4B00F7C0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zh-CN" dirty="0"/>
              <a:t>Yuhao Wang</a:t>
            </a:r>
            <a:endParaRPr kumimoji="1" lang="zh-CN" alt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03709B5-F2AD-0A02-CED4-22AFD41818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1ECF2-1F31-5846-B240-B8F26A565208}" type="slidenum">
              <a:rPr lang="en-US" altLang="zh-CN" smtClean="0"/>
              <a:pPr/>
              <a:t>21</a:t>
            </a:fld>
            <a:endParaRPr lang="en-US" dirty="0"/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3856D3DC-C571-9556-1A50-4FFECA910C15}"/>
              </a:ext>
            </a:extLst>
          </p:cNvPr>
          <p:cNvSpPr txBox="1"/>
          <p:nvPr/>
        </p:nvSpPr>
        <p:spPr>
          <a:xfrm>
            <a:off x="1510677" y="95862"/>
            <a:ext cx="917064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3600" b="1" dirty="0">
                <a:latin typeface="Cambria" panose="02040503050406030204" pitchFamily="18" charset="0"/>
              </a:rPr>
              <a:t>Quarkonium and Beauty Meson Spectrum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5DACBEE3-16CE-E531-DDED-68E152D3166A}"/>
                  </a:ext>
                </a:extLst>
              </p:cNvPr>
              <p:cNvSpPr txBox="1"/>
              <p:nvPr/>
            </p:nvSpPr>
            <p:spPr>
              <a:xfrm>
                <a:off x="456194" y="954968"/>
                <a:ext cx="10601825" cy="12874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.Hiragino Kaku Gothic Interface W3"/>
                  <a:buChar char="◉"/>
                </a:pPr>
                <a:r>
                  <a:rPr kumimoji="1" lang="en-US" altLang="zh-CN" dirty="0">
                    <a:latin typeface="Cambria" panose="02040503050406030204" pitchFamily="18" charset="0"/>
                  </a:rPr>
                  <a:t>Charmonium spectrum is pretty well know. Bottomonium spectrum as well.</a:t>
                </a:r>
              </a:p>
              <a:p>
                <a:pPr marL="285750" indent="-285750">
                  <a:lnSpc>
                    <a:spcPct val="150000"/>
                  </a:lnSpc>
                  <a:buFont typeface=".Hiragino Kaku Gothic Interface W3"/>
                  <a:buChar char="◉"/>
                </a:pPr>
                <a:r>
                  <a:rPr kumimoji="1" lang="en-US" altLang="zh-CN" dirty="0">
                    <a:latin typeface="Cambria" panose="02040503050406030204" pitchFamily="18" charset="0"/>
                  </a:rPr>
                  <a:t>For </a:t>
                </a:r>
                <a:r>
                  <a:rPr kumimoji="1" lang="en-US" altLang="zh-CN" i="1" dirty="0">
                    <a:latin typeface="Cambria" panose="02040503050406030204" pitchFamily="18" charset="0"/>
                  </a:rPr>
                  <a:t>B</a:t>
                </a:r>
                <a:r>
                  <a:rPr kumimoji="1" lang="en-US" altLang="zh-CN" dirty="0">
                    <a:latin typeface="Cambria" panose="02040503050406030204" pitchFamily="18" charset="0"/>
                  </a:rPr>
                  <a:t> mesons, and in particular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zh-CN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kumimoji="1" lang="en-US" altLang="zh-CN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kumimoji="1" lang="en-US" altLang="zh-CN" dirty="0">
                    <a:latin typeface="Cambria" panose="02040503050406030204" pitchFamily="18" charset="0"/>
                  </a:rPr>
                  <a:t> 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zh-CN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kumimoji="1" lang="en-US" altLang="zh-CN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kumimoji="1" lang="en-US" altLang="zh-CN" dirty="0">
                    <a:latin typeface="Cambria" panose="02040503050406030204" pitchFamily="18" charset="0"/>
                  </a:rPr>
                  <a:t>, the knowledge is limited.</a:t>
                </a:r>
              </a:p>
              <a:p>
                <a:pPr marL="285750" indent="-285750">
                  <a:lnSpc>
                    <a:spcPct val="150000"/>
                  </a:lnSpc>
                  <a:buFont typeface=".Hiragino Kaku Gothic Interface W3"/>
                  <a:buChar char="◉"/>
                </a:pPr>
                <a:r>
                  <a:rPr kumimoji="1" lang="en-US" altLang="zh-CN" b="1" dirty="0">
                    <a:latin typeface="Cambria" panose="02040503050406030204" pitchFamily="18" charset="0"/>
                  </a:rPr>
                  <a:t>This talk will focus on the selected topics of beauty meson spectroscopy, includes</a:t>
                </a:r>
              </a:p>
            </p:txBody>
          </p:sp>
        </mc:Choice>
        <mc:Fallback xmlns="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6B3DF6FB-1573-1760-F323-264B4B960D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6194" y="954968"/>
                <a:ext cx="10601825" cy="1287468"/>
              </a:xfrm>
              <a:prstGeom prst="rect">
                <a:avLst/>
              </a:prstGeom>
              <a:blipFill>
                <a:blip r:embed="rId3"/>
                <a:stretch>
                  <a:fillRect l="-719" b="-784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页脚占位符 4">
            <a:extLst>
              <a:ext uri="{FF2B5EF4-FFF2-40B4-BE49-F238E27FC236}">
                <a16:creationId xmlns:a16="http://schemas.microsoft.com/office/drawing/2014/main" id="{7FF1772B-0DC9-7F5D-5747-4141A1FAA6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97013"/>
            <a:ext cx="4114800" cy="365125"/>
          </a:xfrm>
        </p:spPr>
        <p:txBody>
          <a:bodyPr/>
          <a:lstStyle/>
          <a:p>
            <a:r>
              <a:rPr lang="en-US" dirty="0" err="1"/>
              <a:t>LHCb</a:t>
            </a:r>
            <a:r>
              <a:rPr lang="en-US" dirty="0"/>
              <a:t> Implication Workshop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4361327D-D8BA-1ADA-53E9-C5324608BC81}"/>
              </a:ext>
            </a:extLst>
          </p:cNvPr>
          <p:cNvSpPr/>
          <p:nvPr/>
        </p:nvSpPr>
        <p:spPr>
          <a:xfrm>
            <a:off x="0" y="251682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cxnSp>
        <p:nvCxnSpPr>
          <p:cNvPr id="13" name="直线连接符 12">
            <a:extLst>
              <a:ext uri="{FF2B5EF4-FFF2-40B4-BE49-F238E27FC236}">
                <a16:creationId xmlns:a16="http://schemas.microsoft.com/office/drawing/2014/main" id="{051BE5A1-D998-20FF-D871-1845C95BCE5B}"/>
              </a:ext>
            </a:extLst>
          </p:cNvPr>
          <p:cNvCxnSpPr>
            <a:cxnSpLocks/>
          </p:cNvCxnSpPr>
          <p:nvPr/>
        </p:nvCxnSpPr>
        <p:spPr>
          <a:xfrm>
            <a:off x="1151653" y="1801373"/>
            <a:ext cx="10050162" cy="0"/>
          </a:xfrm>
          <a:prstGeom prst="line">
            <a:avLst/>
          </a:prstGeom>
          <a:ln w="12700">
            <a:solidFill>
              <a:schemeClr val="tx1"/>
            </a:solidFill>
          </a:ln>
          <a:effectLst>
            <a:glow rad="63500">
              <a:schemeClr val="bg1">
                <a:lumMod val="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827252F5-5ADF-8540-ECE5-F8D6A6B99189}"/>
                  </a:ext>
                </a:extLst>
              </p:cNvPr>
              <p:cNvSpPr txBox="1"/>
              <p:nvPr/>
            </p:nvSpPr>
            <p:spPr>
              <a:xfrm>
                <a:off x="1069195" y="1928757"/>
                <a:ext cx="10216919" cy="136466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3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Observation of the decay 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3600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3600" b="1" i="1">
                            <a:latin typeface="Cambria Math" panose="02040503050406030204" pitchFamily="18" charset="0"/>
                          </a:rPr>
                          <m:t>𝑩</m:t>
                        </m:r>
                      </m:e>
                      <m:sub>
                        <m:r>
                          <a:rPr lang="en-US" altLang="zh-CN" sz="3600" b="1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altLang="zh-CN" sz="3600" b="1" i="1">
                            <a:latin typeface="Cambria Math" panose="02040503050406030204" pitchFamily="18" charset="0"/>
                          </a:rPr>
                          <m:t>𝒔</m:t>
                        </m:r>
                        <m:r>
                          <a:rPr lang="en-US" altLang="zh-CN" sz="3600" b="1" i="1" smtClean="0">
                            <a:latin typeface="Cambria Math" panose="02040503050406030204" pitchFamily="18" charset="0"/>
                          </a:rPr>
                          <m:t>)</m:t>
                        </m:r>
                      </m:sub>
                      <m:sup>
                        <m:r>
                          <a:rPr lang="en-US" altLang="zh-CN" sz="3600" b="1" i="1">
                            <a:latin typeface="Cambria Math" panose="02040503050406030204" pitchFamily="18" charset="0"/>
                          </a:rPr>
                          <m:t>𝟎</m:t>
                        </m:r>
                      </m:sup>
                    </m:sSubSup>
                    <m:r>
                      <a:rPr lang="en-US" altLang="zh-CN" sz="3600" b="1" i="1">
                        <a:latin typeface="Cambria Math" panose="02040503050406030204" pitchFamily="18" charset="0"/>
                      </a:rPr>
                      <m:t>→</m:t>
                    </m:r>
                    <m:sSubSup>
                      <m:sSubSupPr>
                        <m:ctrlPr>
                          <a:rPr lang="en-US" altLang="zh-CN" sz="3600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3600" b="1" i="1">
                            <a:latin typeface="Cambria Math" panose="02040503050406030204" pitchFamily="18" charset="0"/>
                          </a:rPr>
                          <m:t>𝑲</m:t>
                        </m:r>
                      </m:e>
                      <m:sub>
                        <m:r>
                          <a:rPr lang="en-US" altLang="zh-CN" sz="3600" b="1" i="1">
                            <a:latin typeface="Cambria Math" panose="02040503050406030204" pitchFamily="18" charset="0"/>
                          </a:rPr>
                          <m:t>𝑺</m:t>
                        </m:r>
                      </m:sub>
                      <m:sup>
                        <m:r>
                          <a:rPr lang="en-US" altLang="zh-CN" sz="3600" b="1" i="1">
                            <a:latin typeface="Cambria Math" panose="02040503050406030204" pitchFamily="18" charset="0"/>
                          </a:rPr>
                          <m:t>𝟎</m:t>
                        </m:r>
                      </m:sup>
                    </m:sSubSup>
                    <m:r>
                      <a:rPr lang="en-US" altLang="zh-CN" sz="3600" b="1" i="1">
                        <a:latin typeface="Cambria Math" panose="02040503050406030204" pitchFamily="18" charset="0"/>
                      </a:rPr>
                      <m:t>𝒑</m:t>
                    </m:r>
                    <m:acc>
                      <m:accPr>
                        <m:chr m:val="̅"/>
                        <m:ctrlPr>
                          <a:rPr lang="en-US" altLang="zh-CN" sz="3600" b="1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sz="3600" b="1" i="1"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</m:acc>
                  </m:oMath>
                </a14:m>
                <a:r>
                  <a:rPr lang="en-US" altLang="zh-CN" sz="3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and branching fractions measurement</a:t>
                </a:r>
              </a:p>
            </p:txBody>
          </p:sp>
        </mc:Choice>
        <mc:Fallback xmlns=""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827252F5-5ADF-8540-ECE5-F8D6A6B9918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9195" y="1928757"/>
                <a:ext cx="10216919" cy="1364669"/>
              </a:xfrm>
              <a:prstGeom prst="rect">
                <a:avLst/>
              </a:prstGeom>
              <a:blipFill>
                <a:blip r:embed="rId4"/>
                <a:stretch>
                  <a:fillRect t="-3670" b="-1284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直线连接符 19">
            <a:extLst>
              <a:ext uri="{FF2B5EF4-FFF2-40B4-BE49-F238E27FC236}">
                <a16:creationId xmlns:a16="http://schemas.microsoft.com/office/drawing/2014/main" id="{1105A6BD-04C7-A645-D46C-494CA751A015}"/>
              </a:ext>
            </a:extLst>
          </p:cNvPr>
          <p:cNvCxnSpPr>
            <a:cxnSpLocks/>
          </p:cNvCxnSpPr>
          <p:nvPr/>
        </p:nvCxnSpPr>
        <p:spPr>
          <a:xfrm>
            <a:off x="1152575" y="3429000"/>
            <a:ext cx="10050162" cy="0"/>
          </a:xfrm>
          <a:prstGeom prst="line">
            <a:avLst/>
          </a:prstGeom>
          <a:ln w="12700">
            <a:solidFill>
              <a:schemeClr val="tx1"/>
            </a:solidFill>
          </a:ln>
          <a:effectLst>
            <a:glow rad="63500">
              <a:schemeClr val="bg1">
                <a:lumMod val="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>
            <a:extLst>
              <a:ext uri="{FF2B5EF4-FFF2-40B4-BE49-F238E27FC236}">
                <a16:creationId xmlns:a16="http://schemas.microsoft.com/office/drawing/2014/main" id="{4F505CA6-7C50-1FFD-9222-F001ADEFE60E}"/>
              </a:ext>
            </a:extLst>
          </p:cNvPr>
          <p:cNvSpPr txBox="1"/>
          <p:nvPr/>
        </p:nvSpPr>
        <p:spPr>
          <a:xfrm>
            <a:off x="5162089" y="3744222"/>
            <a:ext cx="2084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altLang="zh-CN" dirty="0">
                <a:hlinkClick r:id="rId5"/>
              </a:rPr>
              <a:t>JHEP 07 (2025) 121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533171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70F03D-15DD-8B28-EBDA-417A5BF105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EF0FABF-F0C9-86B6-64D9-898DBDEDC4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1ECF2-1F31-5846-B240-B8F26A565208}" type="slidenum">
              <a:rPr lang="en-US" altLang="zh-CN" smtClean="0"/>
              <a:pPr/>
              <a:t>22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D12AB478-2B58-0773-570C-E1432923EFF4}"/>
                  </a:ext>
                </a:extLst>
              </p:cNvPr>
              <p:cNvSpPr txBox="1"/>
              <p:nvPr/>
            </p:nvSpPr>
            <p:spPr>
              <a:xfrm>
                <a:off x="844714" y="256312"/>
                <a:ext cx="10502572" cy="54386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2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Observation of the decay 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400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400" b="1" i="1">
                            <a:latin typeface="Cambria Math" panose="02040503050406030204" pitchFamily="18" charset="0"/>
                          </a:rPr>
                          <m:t>𝑩</m:t>
                        </m:r>
                      </m:e>
                      <m:sub>
                        <m:r>
                          <a:rPr lang="en-US" altLang="zh-CN" sz="2400" b="1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altLang="zh-CN" sz="2400" b="1" i="1">
                            <a:latin typeface="Cambria Math" panose="02040503050406030204" pitchFamily="18" charset="0"/>
                          </a:rPr>
                          <m:t>𝒔</m:t>
                        </m:r>
                        <m:r>
                          <a:rPr lang="en-US" altLang="zh-CN" sz="2400" b="1" i="1">
                            <a:latin typeface="Cambria Math" panose="02040503050406030204" pitchFamily="18" charset="0"/>
                          </a:rPr>
                          <m:t>)</m:t>
                        </m:r>
                      </m:sub>
                      <m:sup>
                        <m:r>
                          <a:rPr lang="en-US" altLang="zh-CN" sz="2400" b="1" i="1">
                            <a:latin typeface="Cambria Math" panose="02040503050406030204" pitchFamily="18" charset="0"/>
                          </a:rPr>
                          <m:t>𝟎</m:t>
                        </m:r>
                      </m:sup>
                    </m:sSubSup>
                    <m:r>
                      <a:rPr lang="en-US" altLang="zh-CN" sz="2400" b="1" i="1">
                        <a:latin typeface="Cambria Math" panose="02040503050406030204" pitchFamily="18" charset="0"/>
                      </a:rPr>
                      <m:t>→</m:t>
                    </m:r>
                    <m:sSubSup>
                      <m:sSubSupPr>
                        <m:ctrlPr>
                          <a:rPr lang="en-US" altLang="zh-CN" sz="2400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400" b="1" i="1">
                            <a:latin typeface="Cambria Math" panose="02040503050406030204" pitchFamily="18" charset="0"/>
                          </a:rPr>
                          <m:t>𝑲</m:t>
                        </m:r>
                      </m:e>
                      <m:sub>
                        <m:r>
                          <a:rPr lang="en-US" altLang="zh-CN" sz="2400" b="1" i="1">
                            <a:latin typeface="Cambria Math" panose="02040503050406030204" pitchFamily="18" charset="0"/>
                          </a:rPr>
                          <m:t>𝑺</m:t>
                        </m:r>
                      </m:sub>
                      <m:sup>
                        <m:r>
                          <a:rPr lang="en-US" altLang="zh-CN" sz="2400" b="1" i="1">
                            <a:latin typeface="Cambria Math" panose="02040503050406030204" pitchFamily="18" charset="0"/>
                          </a:rPr>
                          <m:t>𝟎</m:t>
                        </m:r>
                      </m:sup>
                    </m:sSubSup>
                    <m:r>
                      <a:rPr lang="en-US" altLang="zh-CN" sz="2400" b="1" i="1">
                        <a:latin typeface="Cambria Math" panose="02040503050406030204" pitchFamily="18" charset="0"/>
                      </a:rPr>
                      <m:t>𝒑</m:t>
                    </m:r>
                    <m:acc>
                      <m:accPr>
                        <m:chr m:val="̅"/>
                        <m:ctrlPr>
                          <a:rPr lang="en-US" altLang="zh-CN" sz="2400" b="1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sz="2400" b="1" i="1"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</m:acc>
                  </m:oMath>
                </a14:m>
                <a:r>
                  <a:rPr lang="en-US" altLang="zh-CN" sz="2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and branching fractions measurement</a:t>
                </a:r>
              </a:p>
            </p:txBody>
          </p:sp>
        </mc:Choice>
        <mc:Fallback xmlns="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D12AB478-2B58-0773-570C-E1432923EF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4714" y="256312"/>
                <a:ext cx="10502572" cy="543867"/>
              </a:xfrm>
              <a:prstGeom prst="rect">
                <a:avLst/>
              </a:prstGeom>
              <a:blipFill>
                <a:blip r:embed="rId3"/>
                <a:stretch>
                  <a:fillRect t="-4651" b="-1627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图片 6">
            <a:extLst>
              <a:ext uri="{FF2B5EF4-FFF2-40B4-BE49-F238E27FC236}">
                <a16:creationId xmlns:a16="http://schemas.microsoft.com/office/drawing/2014/main" id="{F8D1B6C4-B923-B171-9BA3-674ED71A08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05595" y="3626829"/>
            <a:ext cx="3498609" cy="180075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18DC906D-66AC-6B54-2BC2-6509DEA53DA1}"/>
                  </a:ext>
                </a:extLst>
              </p:cNvPr>
              <p:cNvSpPr txBox="1"/>
              <p:nvPr/>
            </p:nvSpPr>
            <p:spPr>
              <a:xfrm>
                <a:off x="396001" y="825723"/>
                <a:ext cx="8479058" cy="5206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lnSpc>
                    <a:spcPct val="150000"/>
                  </a:lnSpc>
                  <a:buFont typeface="Apple Color Emoji" pitchFamily="2" charset="0"/>
                  <a:buChar char="⭕️"/>
                </a:pPr>
                <a14:m>
                  <m:oMath xmlns:m="http://schemas.openxmlformats.org/officeDocument/2006/math">
                    <m:r>
                      <a:rPr lang="en" altLang="zh-CN" sz="2000" i="1" dirty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" altLang="zh-CN" sz="2000" i="1" dirty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" altLang="zh-CN" sz="2000" i="1" dirty="0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and</a:t>
                </a:r>
                <a:r>
                  <a:rPr lang="zh-CN" alt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" altLang="zh-CN" sz="2000" i="1" dirty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" altLang="zh-CN" sz="2000" i="1" dirty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" altLang="zh-CN" sz="2000" i="1" dirty="0" err="1">
                        <a:latin typeface="Cambria Math" panose="02040503050406030204" pitchFamily="18" charset="0"/>
                      </a:rPr>
                      <m:t>𝑞𝑞𝑠</m:t>
                    </m:r>
                    <m:r>
                      <a:rPr lang="en-US" altLang="zh-CN" sz="2000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sz="2000" i="1" dirty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US" altLang="zh-CN" sz="2000" i="1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  <a:r>
                  <a:rPr lang="e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 valuable probe into underlying dynamics of B meson decays</a:t>
                </a:r>
              </a:p>
              <a:p>
                <a:pPr marL="800100" lvl="1" indent="-342900">
                  <a:lnSpc>
                    <a:spcPct val="150000"/>
                  </a:lnSpc>
                  <a:buFont typeface="Apple Color Emoji" pitchFamily="2" charset="0"/>
                  <a:buChar char="✔️"/>
                </a:pPr>
                <a:r>
                  <a:rPr kumimoji="1" lang="e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Respective</a:t>
                </a:r>
                <a:r>
                  <a:rPr kumimoji="1" lang="zh-CN" alt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BF measurement: testing theoretical models</a:t>
                </a:r>
              </a:p>
              <a:p>
                <a:pPr marL="800100" lvl="1" indent="-342900">
                  <a:lnSpc>
                    <a:spcPct val="150000"/>
                  </a:lnSpc>
                  <a:buFont typeface="Apple Color Emoji" pitchFamily="2" charset="0"/>
                  <a:buChar char="✔️"/>
                </a:pPr>
                <a:r>
                  <a:rPr lang="e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Relative BF between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)</m:t>
                        </m:r>
                      </m:sub>
                      <m:sup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r>
                      <a:rPr lang="en-US" altLang="zh-CN" sz="2000" i="1">
                        <a:latin typeface="Cambria Math" panose="02040503050406030204" pitchFamily="18" charset="0"/>
                      </a:rPr>
                      <m:t>→</m:t>
                    </m:r>
                    <m:sSubSup>
                      <m:sSubSupPr>
                        <m:ctrlPr>
                          <a:rPr lang="en-US" altLang="zh-CN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  <m:sup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r>
                      <a:rPr lang="en-US" altLang="zh-CN" sz="2000" i="1">
                        <a:latin typeface="Cambria Math" panose="02040503050406030204" pitchFamily="18" charset="0"/>
                      </a:rPr>
                      <m:t>𝑝</m:t>
                    </m:r>
                    <m:acc>
                      <m:accPr>
                        <m:chr m:val="̅"/>
                        <m:ctrlPr>
                          <a:rPr lang="en-US" altLang="zh-CN" sz="20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</m:oMath>
                </a14:m>
                <a:r>
                  <a:rPr lang="e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tests of flavor symmetries</a:t>
                </a:r>
              </a:p>
              <a:p>
                <a:pPr marL="800100" lvl="1" indent="-342900">
                  <a:lnSpc>
                    <a:spcPct val="150000"/>
                  </a:lnSpc>
                  <a:buFont typeface="Apple Color Emoji" pitchFamily="2" charset="0"/>
                  <a:buChar char="✔️"/>
                </a:pPr>
                <a:r>
                  <a:rPr lang="e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CPV measurement: beyond SM physics (Dalitz analyses can measure CP-violating parameters)</a:t>
                </a:r>
              </a:p>
              <a:p>
                <a:pPr marL="342900" indent="-342900">
                  <a:lnSpc>
                    <a:spcPct val="150000"/>
                  </a:lnSpc>
                  <a:buFont typeface="Apple Color Emoji" pitchFamily="2" charset="0"/>
                  <a:buChar char="⭕️"/>
                </a:pPr>
                <a14:m>
                  <m:oMath xmlns:m="http://schemas.openxmlformats.org/officeDocument/2006/math">
                    <m:r>
                      <a:rPr lang="en" altLang="zh-CN" sz="2000" i="1" dirty="0" smtClean="0">
                        <a:latin typeface="Cambria Math" panose="02040503050406030204" pitchFamily="18" charset="0"/>
                      </a:rPr>
                      <m:t>𝑝</m:t>
                    </m:r>
                    <m:acc>
                      <m:accPr>
                        <m:chr m:val="̅"/>
                        <m:ctrlPr>
                          <a:rPr lang="en-US" altLang="zh-CN" sz="2000" b="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" altLang="zh-CN" sz="2000" i="1" dirty="0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</m:oMath>
                </a14:m>
                <a:r>
                  <a:rPr lang="e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enhancement near threshold: how nontrivial intermediate states influence the decay dynamics</a:t>
                </a:r>
              </a:p>
              <a:p>
                <a:pPr marL="342900" indent="-342900">
                  <a:lnSpc>
                    <a:spcPct val="150000"/>
                  </a:lnSpc>
                  <a:buFont typeface="Apple Color Emoji" pitchFamily="2" charset="0"/>
                  <a:buChar char="⭕️"/>
                </a:pPr>
                <a:r>
                  <a:rPr lang="e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Observed</a:t>
                </a:r>
                <a:r>
                  <a:rPr lang="zh-CN" alt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decay rate hierarchy</a:t>
                </a:r>
              </a:p>
              <a:p>
                <a:pPr marL="800100" lvl="1" indent="-342900">
                  <a:lnSpc>
                    <a:spcPct val="150000"/>
                  </a:lnSpc>
                  <a:buFont typeface="系统字体常规体"/>
                  <a:buChar char="❓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" altLang="zh-CN" sz="200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</m:e>
                      <m:sup>
                        <m:r>
                          <a:rPr lang="en" altLang="zh-CN" sz="200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p>
                    </m:sSup>
                    <m:r>
                      <a:rPr lang="en" altLang="zh-CN" sz="2000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→</m:t>
                    </m:r>
                    <m:sSup>
                      <m:sSupPr>
                        <m:ctrlPr>
                          <a:rPr lang="en-US" altLang="zh-CN" sz="2000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" altLang="zh-CN" sz="20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𝐾</m:t>
                        </m:r>
                      </m:e>
                      <m:sup>
                        <m:r>
                          <a:rPr lang="en" altLang="zh-CN" sz="20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p>
                    </m:sSup>
                    <m:r>
                      <a:rPr lang="en" altLang="zh-CN" sz="2000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𝑝</m:t>
                    </m:r>
                    <m:acc>
                      <m:accPr>
                        <m:chr m:val="̅"/>
                        <m:ctrlPr>
                          <a:rPr lang="en-US" altLang="zh-CN" sz="2000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" altLang="zh-CN" sz="20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𝑝</m:t>
                        </m:r>
                      </m:e>
                    </m:acc>
                    <m:r>
                      <a:rPr lang="en" altLang="zh-CN" sz="2000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rate significantly lower than that of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" altLang="zh-CN" sz="200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</m:e>
                      <m:sup>
                        <m:r>
                          <a:rPr lang="en" altLang="zh-CN" sz="200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</m:sup>
                    </m:sSup>
                    <m:r>
                      <a:rPr lang="en" altLang="zh-CN" sz="20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→</m:t>
                    </m:r>
                    <m:sSup>
                      <m:sSupPr>
                        <m:ctrlPr>
                          <a:rPr lang="en-US" altLang="zh-CN" sz="2000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" altLang="zh-CN" sz="2000" i="1" dirty="0" err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𝐾</m:t>
                        </m:r>
                      </m:e>
                      <m:sup>
                        <m:r>
                          <a:rPr lang="en" altLang="zh-CN" sz="2000" i="1" dirty="0" err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</m:sup>
                    </m:sSup>
                    <m:r>
                      <a:rPr lang="en" altLang="zh-CN" sz="2000" i="1" dirty="0" err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𝑝</m:t>
                    </m:r>
                    <m:acc>
                      <m:accPr>
                        <m:chr m:val="̅"/>
                        <m:ctrlPr>
                          <a:rPr lang="en-US" altLang="zh-CN" sz="2000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" altLang="zh-CN" sz="2000" i="1" dirty="0" err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𝑝</m:t>
                        </m:r>
                      </m:e>
                    </m:acc>
                  </m:oMath>
                </a14:m>
                <a:r>
                  <a:rPr lang="e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mode, </a:t>
                </a:r>
              </a:p>
              <a:p>
                <a:pPr marL="800100" lvl="1" indent="-342900">
                  <a:lnSpc>
                    <a:spcPct val="150000"/>
                  </a:lnSpc>
                  <a:buFont typeface="系统字体常规体"/>
                  <a:buChar char="✔️"/>
                </a:pPr>
                <a:r>
                  <a:rPr lang="e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similar rate in other decay modes: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" altLang="zh-CN" sz="200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p>
                        <m:r>
                          <a:rPr lang="en" altLang="zh-CN" sz="200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altLang="zh-CN" sz="2000" b="0" i="1" dirty="0" smtClean="0">
                            <a:latin typeface="Cambria Math" panose="02040503050406030204" pitchFamily="18" charset="0"/>
                          </a:rPr>
                          <m:t>,+</m:t>
                        </m:r>
                      </m:sup>
                    </m:sSup>
                    <m:r>
                      <a:rPr lang="en" altLang="zh-CN" sz="2000" i="1" dirty="0" smtClean="0">
                        <a:latin typeface="Cambria Math" panose="02040503050406030204" pitchFamily="18" charset="0"/>
                      </a:rPr>
                      <m:t>→ </m:t>
                    </m:r>
                    <m:sSup>
                      <m:sSupPr>
                        <m:ctrlPr>
                          <a:rPr lang="en-US" altLang="zh-CN" sz="20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l-GR" altLang="zh-CN" sz="2000" i="1" dirty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l-GR" altLang="zh-CN" sz="2000" i="1" dirty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sSup>
                      <m:sSupPr>
                        <m:ctrlPr>
                          <a:rPr lang="en-US" altLang="zh-CN" sz="20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" altLang="zh-CN" sz="2000" i="1" dirty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en" altLang="zh-CN" sz="2000" i="1" dirty="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altLang="zh-CN" sz="2000" b="0" i="1" dirty="0" smtClean="0">
                            <a:latin typeface="Cambria Math" panose="02040503050406030204" pitchFamily="18" charset="0"/>
                          </a:rPr>
                          <m:t>,+</m:t>
                        </m:r>
                      </m:sup>
                    </m:sSup>
                    <m:r>
                      <a:rPr lang="en" altLang="zh-CN" sz="2000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" altLang="zh-CN" sz="200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p>
                        <m:r>
                          <a:rPr lang="en" altLang="zh-CN" sz="200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altLang="zh-CN" sz="2000" b="0" i="1" dirty="0" smtClean="0">
                            <a:latin typeface="Cambria Math" panose="02040503050406030204" pitchFamily="18" charset="0"/>
                          </a:rPr>
                          <m:t>,+</m:t>
                        </m:r>
                      </m:sup>
                    </m:sSup>
                    <m:r>
                      <a:rPr lang="en" altLang="zh-CN" sz="2000" i="1" dirty="0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" altLang="zh-CN" sz="2000" i="1" dirty="0" smtClean="0">
                        <a:latin typeface="Cambria Math" panose="02040503050406030204" pitchFamily="18" charset="0"/>
                      </a:rPr>
                      <m:t>𝐽</m:t>
                    </m:r>
                    <m:r>
                      <a:rPr lang="en" altLang="zh-CN" sz="2000" i="1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l-GR" altLang="zh-CN" sz="2000" i="1" dirty="0">
                        <a:latin typeface="Cambria Math" panose="02040503050406030204" pitchFamily="18" charset="0"/>
                      </a:rPr>
                      <m:t>𝜓</m:t>
                    </m:r>
                    <m:sSup>
                      <m:sSupPr>
                        <m:ctrlPr>
                          <a:rPr lang="en-US" altLang="zh-CN" sz="20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" altLang="zh-CN" sz="2000" i="1" dirty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en" altLang="zh-CN" sz="2000" i="1" dirty="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altLang="zh-CN" sz="2000" b="0" i="1" dirty="0" smtClean="0">
                            <a:latin typeface="Cambria Math" panose="02040503050406030204" pitchFamily="18" charset="0"/>
                          </a:rPr>
                          <m:t>,+</m:t>
                        </m:r>
                      </m:sup>
                    </m:sSup>
                  </m:oMath>
                </a14:m>
                <a:endParaRPr kumimoji="1" lang="zh-CN" alt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18DC906D-66AC-6B54-2BC2-6509DEA53D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001" y="825723"/>
                <a:ext cx="8479058" cy="5206554"/>
              </a:xfrm>
              <a:prstGeom prst="rect">
                <a:avLst/>
              </a:prstGeom>
              <a:blipFill>
                <a:blip r:embed="rId5"/>
                <a:stretch>
                  <a:fillRect l="-1048" b="-1456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文本框 7">
            <a:extLst>
              <a:ext uri="{FF2B5EF4-FFF2-40B4-BE49-F238E27FC236}">
                <a16:creationId xmlns:a16="http://schemas.microsoft.com/office/drawing/2014/main" id="{BA88B134-B404-1675-7819-DFD7633F0FC3}"/>
              </a:ext>
            </a:extLst>
          </p:cNvPr>
          <p:cNvSpPr txBox="1"/>
          <p:nvPr/>
        </p:nvSpPr>
        <p:spPr>
          <a:xfrm>
            <a:off x="9386368" y="800178"/>
            <a:ext cx="18678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altLang="zh-CN" sz="1600" dirty="0">
                <a:hlinkClick r:id="rId6"/>
              </a:rPr>
              <a:t>JHEP 07 (2025) 121</a:t>
            </a:r>
            <a:endParaRPr kumimoji="1" lang="zh-CN" altLang="en-US" sz="1600" dirty="0"/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C76F7044-81C7-A394-9D9B-CECD87D76B3B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>
          <a:xfrm>
            <a:off x="8402083" y="1591480"/>
            <a:ext cx="3698779" cy="2035349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B8C2E22A-2BE7-DEF0-7023-A345895328E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991492" y="2520176"/>
            <a:ext cx="758284" cy="1181089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B40FB0C4-8EC1-C8E8-F9AB-3516050FE5E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712961" y="2747132"/>
            <a:ext cx="553822" cy="783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731157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1CD4B1-E133-E631-FF42-AA3893BF7C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A9E59514-72FC-050A-DD90-2745B386E34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50637"/>
          <a:stretch>
            <a:fillRect/>
          </a:stretch>
        </p:blipFill>
        <p:spPr>
          <a:xfrm>
            <a:off x="945751" y="3337842"/>
            <a:ext cx="4500000" cy="2932531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A50F8840-EC9E-8E15-3F56-E1AD6159673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49362"/>
          <a:stretch>
            <a:fillRect/>
          </a:stretch>
        </p:blipFill>
        <p:spPr>
          <a:xfrm>
            <a:off x="6096000" y="3242123"/>
            <a:ext cx="4500000" cy="3008259"/>
          </a:xfrm>
          <a:prstGeom prst="rect">
            <a:avLst/>
          </a:prstGeom>
        </p:spPr>
      </p:pic>
      <p:grpSp>
        <p:nvGrpSpPr>
          <p:cNvPr id="12" name="组合 11">
            <a:extLst>
              <a:ext uri="{FF2B5EF4-FFF2-40B4-BE49-F238E27FC236}">
                <a16:creationId xmlns:a16="http://schemas.microsoft.com/office/drawing/2014/main" id="{E4D5C564-665C-C257-F629-92B2CAFB09D0}"/>
              </a:ext>
            </a:extLst>
          </p:cNvPr>
          <p:cNvGrpSpPr/>
          <p:nvPr/>
        </p:nvGrpSpPr>
        <p:grpSpPr>
          <a:xfrm>
            <a:off x="580914" y="1342103"/>
            <a:ext cx="11005074" cy="2168013"/>
            <a:chOff x="1882214" y="3532721"/>
            <a:chExt cx="2794602" cy="1644886"/>
          </a:xfrm>
        </p:grpSpPr>
        <p:sp>
          <p:nvSpPr>
            <p:cNvPr id="13" name="矩形 12">
              <a:extLst>
                <a:ext uri="{FF2B5EF4-FFF2-40B4-BE49-F238E27FC236}">
                  <a16:creationId xmlns:a16="http://schemas.microsoft.com/office/drawing/2014/main" id="{801C4A8B-994A-A935-7D08-35EF97A4C37D}"/>
                </a:ext>
              </a:extLst>
            </p:cNvPr>
            <p:cNvSpPr/>
            <p:nvPr/>
          </p:nvSpPr>
          <p:spPr>
            <a:xfrm>
              <a:off x="1882215" y="3532721"/>
              <a:ext cx="2794601" cy="1644886"/>
            </a:xfrm>
            <a:prstGeom prst="rect">
              <a:avLst/>
            </a:prstGeom>
            <a:solidFill>
              <a:srgbClr val="0432FF">
                <a:alpha val="32000"/>
              </a:srgbClr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id="{44F327DD-DD1F-577E-BA70-CE741813A499}"/>
                </a:ext>
              </a:extLst>
            </p:cNvPr>
            <p:cNvSpPr/>
            <p:nvPr/>
          </p:nvSpPr>
          <p:spPr>
            <a:xfrm>
              <a:off x="1882214" y="3574704"/>
              <a:ext cx="2759975" cy="148134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D9DB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C4E4523-8F4C-90B1-9CA3-D0D01834A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1ECF2-1F31-5846-B240-B8F26A565208}" type="slidenum">
              <a:rPr lang="en-US" altLang="zh-CN" smtClean="0"/>
              <a:pPr/>
              <a:t>23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3911FD08-CCA6-D3DE-6459-85E5297E0C1F}"/>
                  </a:ext>
                </a:extLst>
              </p:cNvPr>
              <p:cNvSpPr txBox="1"/>
              <p:nvPr/>
            </p:nvSpPr>
            <p:spPr>
              <a:xfrm>
                <a:off x="844714" y="256312"/>
                <a:ext cx="10502572" cy="54386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2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Observation of the decay 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400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400" b="1" i="1">
                            <a:latin typeface="Cambria Math" panose="02040503050406030204" pitchFamily="18" charset="0"/>
                          </a:rPr>
                          <m:t>𝑩</m:t>
                        </m:r>
                      </m:e>
                      <m:sub>
                        <m:r>
                          <a:rPr lang="en-US" altLang="zh-CN" sz="2400" b="1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altLang="zh-CN" sz="2400" b="1" i="1">
                            <a:latin typeface="Cambria Math" panose="02040503050406030204" pitchFamily="18" charset="0"/>
                          </a:rPr>
                          <m:t>𝒔</m:t>
                        </m:r>
                        <m:r>
                          <a:rPr lang="en-US" altLang="zh-CN" sz="2400" b="1" i="1">
                            <a:latin typeface="Cambria Math" panose="02040503050406030204" pitchFamily="18" charset="0"/>
                          </a:rPr>
                          <m:t>)</m:t>
                        </m:r>
                      </m:sub>
                      <m:sup>
                        <m:r>
                          <a:rPr lang="en-US" altLang="zh-CN" sz="2400" b="1" i="1">
                            <a:latin typeface="Cambria Math" panose="02040503050406030204" pitchFamily="18" charset="0"/>
                          </a:rPr>
                          <m:t>𝟎</m:t>
                        </m:r>
                      </m:sup>
                    </m:sSubSup>
                    <m:r>
                      <a:rPr lang="en-US" altLang="zh-CN" sz="2400" b="1" i="1">
                        <a:latin typeface="Cambria Math" panose="02040503050406030204" pitchFamily="18" charset="0"/>
                      </a:rPr>
                      <m:t>→</m:t>
                    </m:r>
                    <m:sSubSup>
                      <m:sSubSupPr>
                        <m:ctrlPr>
                          <a:rPr lang="en-US" altLang="zh-CN" sz="2400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400" b="1" i="1">
                            <a:latin typeface="Cambria Math" panose="02040503050406030204" pitchFamily="18" charset="0"/>
                          </a:rPr>
                          <m:t>𝑲</m:t>
                        </m:r>
                      </m:e>
                      <m:sub>
                        <m:r>
                          <a:rPr lang="en-US" altLang="zh-CN" sz="2400" b="1" i="1">
                            <a:latin typeface="Cambria Math" panose="02040503050406030204" pitchFamily="18" charset="0"/>
                          </a:rPr>
                          <m:t>𝑺</m:t>
                        </m:r>
                      </m:sub>
                      <m:sup>
                        <m:r>
                          <a:rPr lang="en-US" altLang="zh-CN" sz="2400" b="1" i="1">
                            <a:latin typeface="Cambria Math" panose="02040503050406030204" pitchFamily="18" charset="0"/>
                          </a:rPr>
                          <m:t>𝟎</m:t>
                        </m:r>
                      </m:sup>
                    </m:sSubSup>
                    <m:r>
                      <a:rPr lang="en-US" altLang="zh-CN" sz="2400" b="1" i="1">
                        <a:latin typeface="Cambria Math" panose="02040503050406030204" pitchFamily="18" charset="0"/>
                      </a:rPr>
                      <m:t>𝒑</m:t>
                    </m:r>
                    <m:acc>
                      <m:accPr>
                        <m:chr m:val="̅"/>
                        <m:ctrlPr>
                          <a:rPr lang="en-US" altLang="zh-CN" sz="2400" b="1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sz="2400" b="1" i="1"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</m:acc>
                  </m:oMath>
                </a14:m>
                <a:r>
                  <a:rPr lang="en-US" altLang="zh-CN" sz="2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and branching fractions measurement</a:t>
                </a:r>
              </a:p>
            </p:txBody>
          </p:sp>
        </mc:Choice>
        <mc:Fallback xmlns="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3911FD08-CCA6-D3DE-6459-85E5297E0C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4714" y="256312"/>
                <a:ext cx="10502572" cy="543867"/>
              </a:xfrm>
              <a:prstGeom prst="rect">
                <a:avLst/>
              </a:prstGeom>
              <a:blipFill>
                <a:blip r:embed="rId4"/>
                <a:stretch>
                  <a:fillRect t="-4651" b="-1627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2001C01F-A53E-69DF-253C-383B1E78D817}"/>
                  </a:ext>
                </a:extLst>
              </p:cNvPr>
              <p:cNvSpPr txBox="1"/>
              <p:nvPr/>
            </p:nvSpPr>
            <p:spPr>
              <a:xfrm>
                <a:off x="689606" y="991593"/>
                <a:ext cx="8360430" cy="4101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Two optimized procedures to extract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p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en-US" altLang="zh-CN" sz="2000" i="1">
                        <a:latin typeface="Cambria Math" panose="02040503050406030204" pitchFamily="18" charset="0"/>
                      </a:rPr>
                      <m:t>→</m:t>
                    </m:r>
                    <m:sSubSup>
                      <m:sSubSupPr>
                        <m:ctrlPr>
                          <a:rPr lang="en-US" altLang="zh-CN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  <m:sup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r>
                      <a:rPr lang="en-US" altLang="zh-CN" sz="2000" i="1">
                        <a:latin typeface="Cambria Math" panose="02040503050406030204" pitchFamily="18" charset="0"/>
                      </a:rPr>
                      <m:t>𝑝</m:t>
                    </m:r>
                    <m:acc>
                      <m:accPr>
                        <m:chr m:val="̅"/>
                        <m:ctrlPr>
                          <a:rPr lang="en-US" altLang="zh-CN" sz="20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</m:oMath>
                </a14:m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and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r>
                      <a:rPr lang="en-US" altLang="zh-CN" sz="2000" i="1">
                        <a:latin typeface="Cambria Math" panose="02040503050406030204" pitchFamily="18" charset="0"/>
                      </a:rPr>
                      <m:t>→</m:t>
                    </m:r>
                    <m:sSubSup>
                      <m:sSubSupPr>
                        <m:ctrlPr>
                          <a:rPr lang="en-US" altLang="zh-CN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  <m:sup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r>
                      <a:rPr lang="en-US" altLang="zh-CN" sz="2000" i="1">
                        <a:latin typeface="Cambria Math" panose="02040503050406030204" pitchFamily="18" charset="0"/>
                      </a:rPr>
                      <m:t>𝑝</m:t>
                    </m:r>
                    <m:acc>
                      <m:accPr>
                        <m:chr m:val="̅"/>
                        <m:ctrlPr>
                          <a:rPr lang="en-US" altLang="zh-CN" sz="20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</m:oMath>
                </a14:m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signal yields</a:t>
                </a:r>
                <a:endParaRPr kumimoji="1" lang="zh-CN" alt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2001C01F-A53E-69DF-253C-383B1E78D8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9606" y="991593"/>
                <a:ext cx="8360430" cy="410112"/>
              </a:xfrm>
              <a:prstGeom prst="rect">
                <a:avLst/>
              </a:prstGeom>
              <a:blipFill>
                <a:blip r:embed="rId5"/>
                <a:stretch>
                  <a:fillRect l="-759" t="-6061" b="-2727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图片 7">
            <a:extLst>
              <a:ext uri="{FF2B5EF4-FFF2-40B4-BE49-F238E27FC236}">
                <a16:creationId xmlns:a16="http://schemas.microsoft.com/office/drawing/2014/main" id="{5B73B758-0CEE-A890-D65A-329BDE922D3A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r="12839" b="56577"/>
          <a:stretch>
            <a:fillRect/>
          </a:stretch>
        </p:blipFill>
        <p:spPr>
          <a:xfrm>
            <a:off x="1048093" y="2252416"/>
            <a:ext cx="5988595" cy="369331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461C7026-B586-D73D-24E8-2BB5498EC2A9}"/>
              </a:ext>
            </a:extLst>
          </p:cNvPr>
          <p:cNvSpPr txBox="1"/>
          <p:nvPr/>
        </p:nvSpPr>
        <p:spPr>
          <a:xfrm>
            <a:off x="7233699" y="2225759"/>
            <a:ext cx="36808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Most precise measurement to date</a:t>
            </a:r>
            <a:endParaRPr kumimoji="1"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16BFA41C-23D6-EA2D-5D2A-5368E2BB8E19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50000" r="1285" b="6578"/>
          <a:stretch>
            <a:fillRect/>
          </a:stretch>
        </p:blipFill>
        <p:spPr>
          <a:xfrm>
            <a:off x="1048093" y="1846200"/>
            <a:ext cx="6782458" cy="369331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683DB33C-884D-5F5F-DC47-461E7E78B296}"/>
              </a:ext>
            </a:extLst>
          </p:cNvPr>
          <p:cNvSpPr txBox="1"/>
          <p:nvPr/>
        </p:nvSpPr>
        <p:spPr>
          <a:xfrm>
            <a:off x="7990979" y="1815421"/>
            <a:ext cx="17508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kumimoji="1" lang="en-US" altLang="zh-CN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</a:t>
            </a:r>
            <a:r>
              <a:rPr kumimoji="1"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observation </a:t>
            </a:r>
            <a:endParaRPr kumimoji="1"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29112C06-770F-AC92-A552-B703DBA2DDAC}"/>
              </a:ext>
            </a:extLst>
          </p:cNvPr>
          <p:cNvSpPr txBox="1"/>
          <p:nvPr/>
        </p:nvSpPr>
        <p:spPr>
          <a:xfrm>
            <a:off x="5195174" y="1371657"/>
            <a:ext cx="16401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  <a:endParaRPr kumimoji="1" lang="zh-CN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E6E0DF42-046C-E8E9-ED7C-DA55A21CDFBB}"/>
              </a:ext>
            </a:extLst>
          </p:cNvPr>
          <p:cNvSpPr txBox="1"/>
          <p:nvPr/>
        </p:nvSpPr>
        <p:spPr>
          <a:xfrm>
            <a:off x="1048093" y="2667444"/>
            <a:ext cx="78021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Future: time-dependent Dalitz analysis extracting CP-violating parameters</a:t>
            </a:r>
            <a:endParaRPr kumimoji="1"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6574E171-4EC5-8C38-5552-574F4CE65C68}"/>
              </a:ext>
            </a:extLst>
          </p:cNvPr>
          <p:cNvSpPr txBox="1"/>
          <p:nvPr/>
        </p:nvSpPr>
        <p:spPr>
          <a:xfrm>
            <a:off x="643871" y="1883084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系统字体常规体"/>
              <a:buChar char="⭕️"/>
            </a:pPr>
            <a:r>
              <a:rPr kumimoji="1" lang="en-US" altLang="zh-CN" dirty="0"/>
              <a:t> </a:t>
            </a:r>
            <a:endParaRPr kumimoji="1" lang="zh-CN" altLang="en-US" dirty="0"/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2A382E92-331E-4E3F-A764-B2E594867BD4}"/>
              </a:ext>
            </a:extLst>
          </p:cNvPr>
          <p:cNvSpPr txBox="1"/>
          <p:nvPr/>
        </p:nvSpPr>
        <p:spPr>
          <a:xfrm>
            <a:off x="643871" y="2285271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系统字体常规体"/>
              <a:buChar char="⭕️"/>
            </a:pPr>
            <a:r>
              <a:rPr kumimoji="1" lang="en-US" altLang="zh-CN" dirty="0"/>
              <a:t> </a:t>
            </a:r>
            <a:endParaRPr kumimoji="1" lang="zh-CN" altLang="en-US" dirty="0"/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751BA95A-BAB1-6583-8DC6-CACEFBD1FC19}"/>
              </a:ext>
            </a:extLst>
          </p:cNvPr>
          <p:cNvSpPr txBox="1"/>
          <p:nvPr/>
        </p:nvSpPr>
        <p:spPr>
          <a:xfrm>
            <a:off x="652459" y="2722539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系统字体常规体"/>
              <a:buChar char="⭕️"/>
            </a:pPr>
            <a:r>
              <a:rPr kumimoji="1" lang="en-US" altLang="zh-CN" dirty="0"/>
              <a:t> </a:t>
            </a:r>
            <a:endParaRPr kumimoji="1"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文本框 18">
                <a:extLst>
                  <a:ext uri="{FF2B5EF4-FFF2-40B4-BE49-F238E27FC236}">
                    <a16:creationId xmlns:a16="http://schemas.microsoft.com/office/drawing/2014/main" id="{914DE4C4-A111-5198-A963-3BD7872E492D}"/>
                  </a:ext>
                </a:extLst>
              </p:cNvPr>
              <p:cNvSpPr txBox="1"/>
              <p:nvPr/>
            </p:nvSpPr>
            <p:spPr>
              <a:xfrm>
                <a:off x="2762629" y="5957289"/>
                <a:ext cx="1373838" cy="3783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p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en-US" altLang="zh-CN" i="1">
                        <a:latin typeface="Cambria Math" panose="02040503050406030204" pitchFamily="18" charset="0"/>
                      </a:rPr>
                      <m:t>→</m:t>
                    </m:r>
                    <m:sSubSup>
                      <m:sSubSup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  <m:sup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r>
                      <a:rPr lang="en-US" altLang="zh-CN" i="1">
                        <a:latin typeface="Cambria Math" panose="02040503050406030204" pitchFamily="18" charset="0"/>
                      </a:rPr>
                      <m:t>𝑝</m:t>
                    </m:r>
                    <m:acc>
                      <m:accPr>
                        <m:chr m:val="̅"/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</m:oMath>
                </a14:m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:endParaRPr kumimoji="1" lang="zh-CN" altLang="en-US" dirty="0"/>
              </a:p>
            </p:txBody>
          </p:sp>
        </mc:Choice>
        <mc:Fallback xmlns="">
          <p:sp>
            <p:nvSpPr>
              <p:cNvPr id="19" name="文本框 18">
                <a:extLst>
                  <a:ext uri="{FF2B5EF4-FFF2-40B4-BE49-F238E27FC236}">
                    <a16:creationId xmlns:a16="http://schemas.microsoft.com/office/drawing/2014/main" id="{914DE4C4-A111-5198-A963-3BD7872E492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62629" y="5957289"/>
                <a:ext cx="1373838" cy="378309"/>
              </a:xfrm>
              <a:prstGeom prst="rect">
                <a:avLst/>
              </a:prstGeom>
              <a:blipFill>
                <a:blip r:embed="rId7"/>
                <a:stretch>
                  <a:fillRect b="-967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文本框 19">
                <a:extLst>
                  <a:ext uri="{FF2B5EF4-FFF2-40B4-BE49-F238E27FC236}">
                    <a16:creationId xmlns:a16="http://schemas.microsoft.com/office/drawing/2014/main" id="{450A7FFC-F64D-76E4-F5C4-D06C7C46402D}"/>
                  </a:ext>
                </a:extLst>
              </p:cNvPr>
              <p:cNvSpPr txBox="1"/>
              <p:nvPr/>
            </p:nvSpPr>
            <p:spPr>
              <a:xfrm>
                <a:off x="7990979" y="5957290"/>
                <a:ext cx="1373838" cy="3783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r>
                      <a:rPr lang="en-US" altLang="zh-CN" i="1">
                        <a:latin typeface="Cambria Math" panose="02040503050406030204" pitchFamily="18" charset="0"/>
                      </a:rPr>
                      <m:t>→</m:t>
                    </m:r>
                    <m:sSubSup>
                      <m:sSubSup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  <m:sup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r>
                      <a:rPr lang="en-US" altLang="zh-CN" i="1">
                        <a:latin typeface="Cambria Math" panose="02040503050406030204" pitchFamily="18" charset="0"/>
                      </a:rPr>
                      <m:t>𝑝</m:t>
                    </m:r>
                    <m:acc>
                      <m:accPr>
                        <m:chr m:val="̅"/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</m:oMath>
                </a14:m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:endParaRPr kumimoji="1" lang="zh-CN" altLang="en-US" dirty="0"/>
              </a:p>
            </p:txBody>
          </p:sp>
        </mc:Choice>
        <mc:Fallback xmlns="">
          <p:sp>
            <p:nvSpPr>
              <p:cNvPr id="20" name="文本框 19">
                <a:extLst>
                  <a:ext uri="{FF2B5EF4-FFF2-40B4-BE49-F238E27FC236}">
                    <a16:creationId xmlns:a16="http://schemas.microsoft.com/office/drawing/2014/main" id="{450A7FFC-F64D-76E4-F5C4-D06C7C46402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90979" y="5957290"/>
                <a:ext cx="1373838" cy="378309"/>
              </a:xfrm>
              <a:prstGeom prst="rect">
                <a:avLst/>
              </a:prstGeom>
              <a:blipFill>
                <a:blip r:embed="rId8"/>
                <a:stretch>
                  <a:fillRect b="-967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文本框 20">
            <a:extLst>
              <a:ext uri="{FF2B5EF4-FFF2-40B4-BE49-F238E27FC236}">
                <a16:creationId xmlns:a16="http://schemas.microsoft.com/office/drawing/2014/main" id="{E86186B9-67DB-AD85-BFA7-A65CD5EA7C5E}"/>
              </a:ext>
            </a:extLst>
          </p:cNvPr>
          <p:cNvSpPr txBox="1"/>
          <p:nvPr/>
        </p:nvSpPr>
        <p:spPr>
          <a:xfrm>
            <a:off x="9386368" y="800178"/>
            <a:ext cx="18678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altLang="zh-CN" sz="1600" dirty="0">
                <a:hlinkClick r:id="rId9"/>
              </a:rPr>
              <a:t>JHEP 07 (2025) 121</a:t>
            </a:r>
            <a:endParaRPr kumimoji="1"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370668601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D2191F-B00D-10A6-56E5-0F2C4ECAAA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38E1093-BC6A-9A98-6FF9-C689DFCF1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1ECF2-1F31-5846-B240-B8F26A565208}" type="slidenum">
              <a:rPr lang="en-US" altLang="zh-CN" smtClean="0"/>
              <a:pPr/>
              <a:t>24</a:t>
            </a:fld>
            <a:endParaRPr lang="en-US" dirty="0"/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48A6EA5C-1A13-1E0C-A832-AB0F4066157B}"/>
              </a:ext>
            </a:extLst>
          </p:cNvPr>
          <p:cNvSpPr txBox="1"/>
          <p:nvPr/>
        </p:nvSpPr>
        <p:spPr>
          <a:xfrm>
            <a:off x="844714" y="73432"/>
            <a:ext cx="1050257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Summary</a:t>
            </a:r>
            <a:endParaRPr lang="en" altLang="zh-CN" sz="36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AB4B5A82-31C7-8BFA-CB97-EF7242D494F8}"/>
                  </a:ext>
                </a:extLst>
              </p:cNvPr>
              <p:cNvSpPr txBox="1"/>
              <p:nvPr/>
            </p:nvSpPr>
            <p:spPr>
              <a:xfrm>
                <a:off x="1007977" y="935185"/>
                <a:ext cx="8430991" cy="478220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lnSpc>
                    <a:spcPct val="150000"/>
                  </a:lnSpc>
                  <a:buFont typeface="Apple Color Emoji" pitchFamily="2" charset="0"/>
                  <a:buChar char="⭕️"/>
                </a:pPr>
                <a:r>
                  <a:rPr kumimoji="1"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Observation of new </a:t>
                </a:r>
                <a:r>
                  <a:rPr kumimoji="1" lang="en-US" altLang="zh-CN" sz="20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charmonium(-like) states </a:t>
                </a:r>
                <a:r>
                  <a:rPr kumimoji="1"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</a:t>
                </a:r>
                <a:r>
                  <a:rPr kumimoji="1" lang="zh-CN" alt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000" b="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p>
                        <m:r>
                          <a:rPr lang="en-US" altLang="zh-CN" sz="2000" b="0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altLang="zh-CN" sz="2000" b="0" i="1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altLang="zh-CN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000" b="0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p>
                        <m:r>
                          <a:rPr lang="en-US" altLang="zh-CN" sz="2000" b="0" i="1">
                            <a:latin typeface="Cambria Math" panose="02040503050406030204" pitchFamily="18" charset="0"/>
                          </a:rPr>
                          <m:t>∗±</m:t>
                        </m:r>
                      </m:sup>
                    </m:sSup>
                    <m:sSup>
                      <m:sSupPr>
                        <m:ctrlPr>
                          <a:rPr lang="en-US" altLang="zh-CN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000" b="0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p>
                        <m:r>
                          <a:rPr lang="en-US" altLang="zh-CN" sz="2000" b="0" i="1">
                            <a:latin typeface="Cambria Math" panose="02040503050406030204" pitchFamily="18" charset="0"/>
                          </a:rPr>
                          <m:t>∓</m:t>
                        </m:r>
                      </m:sup>
                    </m:sSup>
                    <m:r>
                      <a:rPr lang="en-US" altLang="zh-CN" sz="2000" b="0" i="1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altLang="zh-CN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000" b="0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en-US" altLang="zh-CN" sz="2000" b="0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</a:p>
              <a:p>
                <a:pPr marL="800100" lvl="1" indent="-342900">
                  <a:lnSpc>
                    <a:spcPct val="150000"/>
                  </a:lnSpc>
                  <a:buFont typeface="系统字体常规体"/>
                  <a:buChar char="✔️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CN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zh-CN" sz="20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kumimoji="1" lang="en-US" altLang="zh-CN" sz="20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d>
                      <m:dPr>
                        <m:ctrlPr>
                          <a:rPr kumimoji="1"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1" lang="en-US" altLang="zh-CN" sz="20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4000</m:t>
                        </m:r>
                      </m:e>
                    </m:d>
                  </m:oMath>
                </a14:m>
                <a:r>
                  <a:rPr kumimoji="1" lang="en-US" altLang="zh-CN" sz="20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zh-CN" sz="20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kumimoji="1" lang="en-US" altLang="zh-CN" sz="20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kumimoji="1" lang="en-US" altLang="zh-CN" sz="20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(4300)</m:t>
                    </m:r>
                  </m:oMath>
                </a14:m>
                <a:endParaRPr kumimoji="1" lang="en-US" altLang="zh-CN" sz="2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lnSpc>
                    <a:spcPct val="150000"/>
                  </a:lnSpc>
                  <a:buFont typeface="Apple Color Emoji" pitchFamily="2" charset="0"/>
                  <a:buChar char="⭕️"/>
                </a:pPr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Observation of orbitally </a:t>
                </a:r>
                <a:r>
                  <a:rPr lang="en-US" altLang="zh-CN" sz="20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excited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0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altLang="zh-CN" sz="20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altLang="zh-CN" sz="2000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altLang="zh-CN" sz="20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states</a:t>
                </a:r>
                <a:endPara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800100" lvl="1" indent="-342900">
                  <a:lnSpc>
                    <a:spcPct val="150000"/>
                  </a:lnSpc>
                  <a:buFont typeface="系统字体常规体"/>
                  <a:buChar char="✔️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CN" sz="20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kumimoji="1" lang="en-US" altLang="zh-CN" sz="20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𝐵</m:t>
                        </m:r>
                      </m:e>
                      <m:sub>
                        <m:r>
                          <a:rPr kumimoji="1" lang="en-US" altLang="zh-CN" sz="20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𝑐</m:t>
                        </m:r>
                      </m:sub>
                    </m:sSub>
                    <m:sSup>
                      <m:sSupPr>
                        <m:ctrlPr>
                          <a:rPr kumimoji="1" lang="en-US" altLang="zh-CN" sz="20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kumimoji="1" lang="en-US" altLang="zh-CN" sz="2000" i="1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dPr>
                          <m:e>
                            <m:r>
                              <a:rPr kumimoji="1" lang="en-US" altLang="zh-CN" sz="2000" i="1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1</m:t>
                            </m:r>
                            <m:r>
                              <a:rPr kumimoji="1" lang="en-US" altLang="zh-CN" sz="2000" i="1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𝑃</m:t>
                            </m:r>
                          </m:e>
                        </m:d>
                      </m:e>
                      <m:sup>
                        <m:r>
                          <a:rPr kumimoji="1" lang="en-US" altLang="zh-CN" sz="20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+</m:t>
                        </m:r>
                      </m:sup>
                    </m:sSup>
                  </m:oMath>
                </a14:m>
                <a:endPara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lnSpc>
                    <a:spcPct val="150000"/>
                  </a:lnSpc>
                  <a:buFont typeface="Apple Color Emoji" pitchFamily="2" charset="0"/>
                  <a:buChar char="⭕️"/>
                </a:pPr>
                <a:r>
                  <a:rPr kumimoji="1"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Observation 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kumimoji="1" lang="en-US" altLang="zh-CN" sz="2000" i="1" smtClean="0">
                            <a:solidFill>
                              <a:srgbClr val="0432FF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kumimoji="1" lang="en-US" altLang="zh-CN" sz="2000" i="1">
                            <a:solidFill>
                              <a:srgbClr val="0432FF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𝐵</m:t>
                        </m:r>
                      </m:e>
                      <m:sub>
                        <m:r>
                          <a:rPr kumimoji="1" lang="en-US" altLang="zh-CN" sz="2000" i="1">
                            <a:solidFill>
                              <a:srgbClr val="0432FF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𝑐</m:t>
                        </m:r>
                      </m:sub>
                      <m:sup>
                        <m:r>
                          <a:rPr kumimoji="1" lang="en-US" altLang="zh-CN" sz="2000" i="1">
                            <a:solidFill>
                              <a:srgbClr val="0432FF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+</m:t>
                        </m:r>
                      </m:sup>
                    </m:sSubSup>
                    <m:r>
                      <a:rPr kumimoji="1" lang="en-US" altLang="zh-CN" sz="2000" i="1">
                        <a:solidFill>
                          <a:srgbClr val="0432FF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→</m:t>
                    </m:r>
                    <m:r>
                      <a:rPr kumimoji="1" lang="en-US" altLang="zh-CN" sz="2000" i="1">
                        <a:solidFill>
                          <a:srgbClr val="0432FF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𝐷</m:t>
                    </m:r>
                    <m:sSup>
                      <m:sSupPr>
                        <m:ctrlPr>
                          <a:rPr kumimoji="1" lang="en-US" altLang="zh-CN" sz="2000" i="1">
                            <a:solidFill>
                              <a:srgbClr val="0432FF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kumimoji="1" lang="en-US" altLang="zh-CN" sz="2000" i="1">
                            <a:solidFill>
                              <a:srgbClr val="0432FF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h</m:t>
                        </m:r>
                      </m:e>
                      <m:sup>
                        <m:r>
                          <a:rPr kumimoji="1" lang="en-US" altLang="zh-CN" sz="2000" i="1">
                            <a:solidFill>
                              <a:srgbClr val="0432FF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kumimoji="1" lang="en-US" altLang="zh-CN" sz="2000" i="1">
                            <a:solidFill>
                              <a:srgbClr val="0432FF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kumimoji="1" lang="en-US" altLang="zh-CN" sz="2000" i="1">
                            <a:solidFill>
                              <a:srgbClr val="0432FF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h</m:t>
                        </m:r>
                      </m:e>
                      <m:sup>
                        <m:r>
                          <a:rPr kumimoji="1" lang="en-US" altLang="zh-CN" sz="2000" i="1">
                            <a:solidFill>
                              <a:srgbClr val="0432FF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kumimoji="1" lang="en-US" altLang="zh-CN" sz="2000" dirty="0">
                    <a:solidFill>
                      <a:srgbClr val="0432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decays</a:t>
                </a:r>
                <a:endParaRPr kumimoji="1"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800100" lvl="1" indent="-342900">
                  <a:lnSpc>
                    <a:spcPct val="150000"/>
                  </a:lnSpc>
                  <a:buFont typeface="系统字体常规体"/>
                  <a:buChar char="✔️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kumimoji="1" lang="en-US" altLang="zh-CN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kumimoji="1"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𝐵</m:t>
                        </m:r>
                      </m:e>
                      <m:sub>
                        <m:r>
                          <a:rPr kumimoji="1"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𝑐</m:t>
                        </m:r>
                      </m:sub>
                      <m:sup>
                        <m:r>
                          <a:rPr kumimoji="1"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+</m:t>
                        </m:r>
                      </m:sup>
                    </m:sSubSup>
                    <m:r>
                      <a:rPr kumimoji="1" lang="en-US" altLang="zh-CN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→</m:t>
                    </m:r>
                    <m:sSup>
                      <m:sSupPr>
                        <m:ctrlPr>
                          <a:rPr kumimoji="1"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kumimoji="1"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𝐷</m:t>
                        </m:r>
                      </m:e>
                      <m:sup>
                        <m:r>
                          <a:rPr kumimoji="1"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kumimoji="1"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kumimoji="1"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𝐾</m:t>
                        </m:r>
                      </m:e>
                      <m:sup>
                        <m:r>
                          <a:rPr kumimoji="1"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kumimoji="1"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kumimoji="1"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𝜋</m:t>
                        </m:r>
                      </m:e>
                      <m:sup>
                        <m:r>
                          <a:rPr kumimoji="1"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−</m:t>
                        </m:r>
                      </m:sup>
                    </m:sSup>
                    <m:r>
                      <a:rPr kumimoji="1" lang="en-US" altLang="zh-CN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, </m:t>
                    </m:r>
                    <m:sSubSup>
                      <m:sSubSupPr>
                        <m:ctrlPr>
                          <a:rPr kumimoji="1"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kumimoji="1"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𝐵</m:t>
                        </m:r>
                      </m:e>
                      <m:sub>
                        <m:r>
                          <a:rPr kumimoji="1"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𝑐</m:t>
                        </m:r>
                      </m:sub>
                      <m:sup>
                        <m:r>
                          <a:rPr kumimoji="1"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+</m:t>
                        </m:r>
                      </m:sup>
                    </m:sSubSup>
                    <m:r>
                      <a:rPr kumimoji="1" lang="en-US" altLang="zh-CN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→</m:t>
                    </m:r>
                    <m:sSup>
                      <m:sSupPr>
                        <m:ctrlPr>
                          <a:rPr kumimoji="1"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kumimoji="1"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𝐷</m:t>
                        </m:r>
                      </m:e>
                      <m:sup>
                        <m:r>
                          <a:rPr kumimoji="1"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∗+</m:t>
                        </m:r>
                      </m:sup>
                    </m:sSup>
                    <m:sSup>
                      <m:sSupPr>
                        <m:ctrlPr>
                          <a:rPr kumimoji="1"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kumimoji="1"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𝐾</m:t>
                        </m:r>
                      </m:e>
                      <m:sup>
                        <m:r>
                          <a:rPr kumimoji="1"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kumimoji="1"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kumimoji="1"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𝜋</m:t>
                        </m:r>
                      </m:e>
                      <m:sup>
                        <m:r>
                          <a:rPr kumimoji="1"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−</m:t>
                        </m:r>
                      </m:sup>
                    </m:sSup>
                    <m:r>
                      <a:rPr kumimoji="1" lang="en-US" altLang="zh-CN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, </m:t>
                    </m:r>
                    <m:sSubSup>
                      <m:sSubSupPr>
                        <m:ctrlPr>
                          <a:rPr kumimoji="1"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kumimoji="1"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𝐵</m:t>
                        </m:r>
                      </m:e>
                      <m:sub>
                        <m:r>
                          <a:rPr kumimoji="1"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𝑐</m:t>
                        </m:r>
                      </m:sub>
                      <m:sup>
                        <m:r>
                          <a:rPr kumimoji="1"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+</m:t>
                        </m:r>
                      </m:sup>
                    </m:sSubSup>
                    <m:r>
                      <a:rPr kumimoji="1" lang="en-US" altLang="zh-CN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→</m:t>
                    </m:r>
                    <m:sSubSup>
                      <m:sSubSupPr>
                        <m:ctrlPr>
                          <a:rPr kumimoji="1"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kumimoji="1"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𝐷</m:t>
                        </m:r>
                      </m:e>
                      <m:sub>
                        <m:r>
                          <a:rPr kumimoji="1"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𝑠</m:t>
                        </m:r>
                      </m:sub>
                      <m:sup>
                        <m:r>
                          <a:rPr kumimoji="1"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+</m:t>
                        </m:r>
                      </m:sup>
                    </m:sSubSup>
                    <m:sSup>
                      <m:sSupPr>
                        <m:ctrlPr>
                          <a:rPr kumimoji="1"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kumimoji="1"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𝐾</m:t>
                        </m:r>
                      </m:e>
                      <m:sup>
                        <m:r>
                          <a:rPr kumimoji="1"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kumimoji="1"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kumimoji="1"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𝐾</m:t>
                        </m:r>
                      </m:e>
                      <m:sup>
                        <m:r>
                          <a:rPr kumimoji="1"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−</m:t>
                        </m:r>
                      </m:sup>
                    </m:sSup>
                  </m:oMath>
                </a14:m>
                <a:endParaRPr kumimoji="1" lang="en-US" altLang="zh-CN" sz="2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lnSpc>
                    <a:spcPct val="150000"/>
                  </a:lnSpc>
                  <a:buFont typeface="Apple Color Emoji" pitchFamily="2" charset="0"/>
                  <a:buChar char="⭕️"/>
                </a:pPr>
                <a:r>
                  <a:rPr lang="en-US" altLang="zh-CN" sz="2000" dirty="0">
                    <a:latin typeface="Cambria" panose="02040503050406030204" pitchFamily="18" charset="0"/>
                  </a:rPr>
                  <a:t>New measurement 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i="1" dirty="0" smtClean="0">
                            <a:solidFill>
                              <a:srgbClr val="0432FF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000" b="0" i="1" dirty="0">
                            <a:solidFill>
                              <a:srgbClr val="0432FF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altLang="zh-CN" sz="2000" b="0" i="1" dirty="0">
                            <a:solidFill>
                              <a:srgbClr val="0432FF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altLang="zh-CN" sz="2000" b="0" i="1" dirty="0">
                            <a:solidFill>
                              <a:srgbClr val="0432FF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US" altLang="zh-CN" sz="2000" b="0" i="1" dirty="0">
                        <a:solidFill>
                          <a:srgbClr val="0432FF"/>
                        </a:solidFill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altLang="zh-CN" sz="2000" b="0" i="1" dirty="0">
                        <a:solidFill>
                          <a:srgbClr val="0432FF"/>
                        </a:solidFill>
                        <a:latin typeface="Cambria Math" panose="02040503050406030204" pitchFamily="18" charset="0"/>
                      </a:rPr>
                      <m:t>𝐷𝑋</m:t>
                    </m:r>
                    <m:r>
                      <a:rPr lang="zh-CN" altLang="en-US" sz="2000" b="0" i="1" dirty="0">
                        <a:solidFill>
                          <a:srgbClr val="0432FF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CN" sz="2000" dirty="0">
                    <a:solidFill>
                      <a:srgbClr val="0432FF"/>
                    </a:solidFill>
                    <a:latin typeface="Cambria" panose="02040503050406030204" pitchFamily="18" charset="0"/>
                  </a:rPr>
                  <a:t>decays </a:t>
                </a:r>
                <a:endParaRPr lang="en-US" altLang="zh-CN" sz="2000" dirty="0">
                  <a:latin typeface="Cambria" panose="02040503050406030204" pitchFamily="18" charset="0"/>
                </a:endParaRPr>
              </a:p>
              <a:p>
                <a:pPr marL="800100" lvl="1" indent="-342900">
                  <a:lnSpc>
                    <a:spcPct val="150000"/>
                  </a:lnSpc>
                  <a:buFont typeface="系统字体常规体"/>
                  <a:buChar char="✔️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kumimoji="1" lang="en-US" altLang="zh-CN" sz="20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kumimoji="1" lang="en-US" altLang="zh-CN" sz="20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𝐵</m:t>
                        </m:r>
                      </m:e>
                      <m:sub>
                        <m:r>
                          <a:rPr kumimoji="1" lang="en-US" altLang="zh-CN" sz="20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𝑐</m:t>
                        </m:r>
                      </m:sub>
                      <m:sup>
                        <m:r>
                          <a:rPr kumimoji="1" lang="en-US" altLang="zh-CN" sz="20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+</m:t>
                        </m:r>
                      </m:sup>
                    </m:sSubSup>
                    <m:r>
                      <a:rPr kumimoji="1" lang="en-US" altLang="zh-CN" sz="2000" i="1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→</m:t>
                    </m:r>
                    <m:sSup>
                      <m:sSupPr>
                        <m:ctrlPr>
                          <a:rPr kumimoji="1" lang="en-US" altLang="zh-CN" sz="20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kumimoji="1" lang="en-US" altLang="zh-CN" sz="20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𝐷</m:t>
                        </m:r>
                      </m:e>
                      <m:sup>
                        <m:r>
                          <a:rPr kumimoji="1" lang="en-US" altLang="zh-CN" sz="20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∗0</m:t>
                        </m:r>
                      </m:sup>
                    </m:sSup>
                    <m:sSup>
                      <m:sSupPr>
                        <m:ctrlPr>
                          <a:rPr kumimoji="1" lang="en-US" altLang="zh-CN" sz="20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kumimoji="1" lang="en-US" altLang="zh-CN" sz="20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𝐾</m:t>
                        </m:r>
                      </m:e>
                      <m:sup>
                        <m:r>
                          <a:rPr kumimoji="1" lang="en-US" altLang="zh-CN" sz="20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+</m:t>
                        </m:r>
                      </m:sup>
                    </m:sSup>
                    <m:r>
                      <a:rPr kumimoji="1" lang="en-US" altLang="zh-CN" sz="200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,</m:t>
                    </m:r>
                    <m:r>
                      <a:rPr kumimoji="1" lang="en-US" altLang="zh-CN" sz="2000" i="1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  </m:t>
                    </m:r>
                    <m:sSubSup>
                      <m:sSubSupPr>
                        <m:ctrlPr>
                          <a:rPr kumimoji="1" lang="en-US" altLang="zh-CN" sz="20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kumimoji="1" lang="en-US" altLang="zh-CN" sz="20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𝐵</m:t>
                        </m:r>
                      </m:e>
                      <m:sub>
                        <m:r>
                          <a:rPr kumimoji="1" lang="en-US" altLang="zh-CN" sz="20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𝑐</m:t>
                        </m:r>
                      </m:sub>
                      <m:sup>
                        <m:r>
                          <a:rPr kumimoji="1" lang="en-US" altLang="zh-CN" sz="20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+</m:t>
                        </m:r>
                      </m:sup>
                    </m:sSubSup>
                    <m:r>
                      <a:rPr kumimoji="1" lang="en-US" altLang="zh-CN" sz="2000" i="1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→</m:t>
                    </m:r>
                    <m:sSup>
                      <m:sSupPr>
                        <m:ctrlPr>
                          <a:rPr kumimoji="1" lang="en-US" altLang="zh-CN" sz="20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kumimoji="1" lang="en-US" altLang="zh-CN" sz="20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𝐷</m:t>
                        </m:r>
                      </m:e>
                      <m:sup>
                        <m:r>
                          <a:rPr kumimoji="1" lang="en-US" altLang="zh-CN" sz="20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kumimoji="1" lang="en-US" altLang="zh-CN" sz="20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kumimoji="1" lang="en-US" altLang="zh-CN" sz="20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𝐾</m:t>
                        </m:r>
                      </m:e>
                      <m:sup>
                        <m:r>
                          <a:rPr kumimoji="1" lang="en-US" altLang="zh-CN" sz="20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∗0</m:t>
                        </m:r>
                      </m:sup>
                    </m:sSup>
                    <m:r>
                      <a:rPr kumimoji="1" lang="en-US" altLang="zh-CN" sz="2000" i="1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,  </m:t>
                    </m:r>
                    <m:sSubSup>
                      <m:sSubSupPr>
                        <m:ctrlPr>
                          <a:rPr kumimoji="1" lang="en-US" altLang="zh-CN" sz="20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kumimoji="1" lang="en-US" altLang="zh-CN" sz="20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𝐵</m:t>
                        </m:r>
                      </m:e>
                      <m:sub>
                        <m:r>
                          <a:rPr kumimoji="1" lang="en-US" altLang="zh-CN" sz="20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𝑐</m:t>
                        </m:r>
                      </m:sub>
                      <m:sup>
                        <m:r>
                          <a:rPr kumimoji="1" lang="en-US" altLang="zh-CN" sz="20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+</m:t>
                        </m:r>
                      </m:sup>
                    </m:sSubSup>
                    <m:r>
                      <a:rPr kumimoji="1" lang="en-US" altLang="zh-CN" sz="2000" i="1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→</m:t>
                    </m:r>
                    <m:sSubSup>
                      <m:sSubSupPr>
                        <m:ctrlPr>
                          <a:rPr kumimoji="1" lang="en-US" altLang="zh-CN" sz="20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kumimoji="1" lang="en-US" altLang="zh-CN" sz="20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𝐷</m:t>
                        </m:r>
                      </m:e>
                      <m:sub>
                        <m:r>
                          <a:rPr kumimoji="1" lang="en-US" altLang="zh-CN" sz="20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𝑠</m:t>
                        </m:r>
                      </m:sub>
                      <m:sup>
                        <m:r>
                          <a:rPr kumimoji="1" lang="en-US" altLang="zh-CN" sz="20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+</m:t>
                        </m:r>
                      </m:sup>
                    </m:sSubSup>
                    <m:r>
                      <a:rPr kumimoji="1" lang="en-US" altLang="zh-CN" sz="2000" i="1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𝜙</m:t>
                    </m:r>
                  </m:oMath>
                </a14:m>
                <a:endParaRPr kumimoji="1"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lnSpc>
                    <a:spcPct val="150000"/>
                  </a:lnSpc>
                  <a:buFont typeface="Apple Color Emoji" pitchFamily="2" charset="0"/>
                  <a:buChar char="⭕️"/>
                </a:pPr>
                <a:r>
                  <a:rPr kumimoji="1"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First observation of the charmless </a:t>
                </a:r>
                <a:r>
                  <a:rPr kumimoji="1" lang="en-US" altLang="zh-CN" sz="2000" dirty="0">
                    <a:solidFill>
                      <a:srgbClr val="FF4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baryonic decay 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zh-CN" sz="2000" i="1">
                            <a:solidFill>
                              <a:srgbClr val="FF40FF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kumimoji="1" lang="en-US" altLang="zh-CN" sz="2000" i="1">
                            <a:solidFill>
                              <a:srgbClr val="FF40FF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𝐵</m:t>
                        </m:r>
                      </m:e>
                      <m:sup>
                        <m:r>
                          <a:rPr kumimoji="1" lang="en-US" altLang="zh-CN" sz="2000" i="1">
                            <a:solidFill>
                              <a:srgbClr val="FF40FF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+</m:t>
                        </m:r>
                      </m:sup>
                    </m:sSup>
                    <m:r>
                      <a:rPr kumimoji="1" lang="en-US" altLang="zh-CN" sz="2000" i="1">
                        <a:solidFill>
                          <a:srgbClr val="FF40FF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→</m:t>
                    </m:r>
                    <m:acc>
                      <m:accPr>
                        <m:chr m:val="̅"/>
                        <m:ctrlPr>
                          <a:rPr kumimoji="1" lang="en-US" altLang="zh-CN" sz="2000" i="1">
                            <a:solidFill>
                              <a:srgbClr val="FF40FF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kumimoji="1" lang="en-US" altLang="zh-CN" sz="2000">
                            <a:solidFill>
                              <a:srgbClr val="FF40FF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Λ</m:t>
                        </m:r>
                      </m:e>
                    </m:acc>
                    <m:r>
                      <a:rPr kumimoji="1" lang="en-US" altLang="zh-CN" sz="2000" i="1" dirty="0">
                        <a:solidFill>
                          <a:srgbClr val="FF40FF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𝑝</m:t>
                    </m:r>
                    <m:acc>
                      <m:accPr>
                        <m:chr m:val="̅"/>
                        <m:ctrlPr>
                          <a:rPr kumimoji="1" lang="en-US" altLang="zh-CN" sz="2000" i="1" dirty="0">
                            <a:solidFill>
                              <a:srgbClr val="FF40FF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accPr>
                      <m:e>
                        <m:r>
                          <a:rPr kumimoji="1" lang="en-US" altLang="zh-CN" sz="2000" i="1" dirty="0">
                            <a:solidFill>
                              <a:srgbClr val="FF40FF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𝑝</m:t>
                        </m:r>
                      </m:e>
                    </m:acc>
                    <m:r>
                      <a:rPr kumimoji="1" lang="en-US" altLang="zh-CN" sz="2000" i="1" dirty="0">
                        <a:solidFill>
                          <a:srgbClr val="FF40FF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𝑝</m:t>
                    </m:r>
                  </m:oMath>
                </a14:m>
                <a:endParaRPr kumimoji="1" lang="en-US" altLang="zh-CN" sz="2000" dirty="0">
                  <a:solidFill>
                    <a:srgbClr val="FF4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lnSpc>
                    <a:spcPct val="150000"/>
                  </a:lnSpc>
                  <a:buFont typeface="Apple Color Emoji" pitchFamily="2" charset="0"/>
                  <a:buChar char="⭕️"/>
                </a:pPr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Observation of the decay 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i="1" smtClean="0">
                            <a:solidFill>
                              <a:srgbClr val="FF40FF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000" b="0" i="1">
                            <a:solidFill>
                              <a:srgbClr val="FF40FF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altLang="zh-CN" sz="2000" b="0" i="1">
                            <a:solidFill>
                              <a:srgbClr val="FF40FF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altLang="zh-CN" sz="2000" b="0" i="1">
                            <a:solidFill>
                              <a:srgbClr val="FF40FF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altLang="zh-CN" sz="2000" b="0" i="1">
                            <a:solidFill>
                              <a:srgbClr val="FF40FF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sub>
                      <m:sup>
                        <m:r>
                          <a:rPr lang="en-US" altLang="zh-CN" sz="2000" b="0" i="1">
                            <a:solidFill>
                              <a:srgbClr val="FF40FF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r>
                      <a:rPr lang="en-US" altLang="zh-CN" sz="2000" b="0" i="1">
                        <a:solidFill>
                          <a:srgbClr val="FF40FF"/>
                        </a:solidFill>
                        <a:latin typeface="Cambria Math" panose="02040503050406030204" pitchFamily="18" charset="0"/>
                      </a:rPr>
                      <m:t>→</m:t>
                    </m:r>
                    <m:sSubSup>
                      <m:sSubSupPr>
                        <m:ctrlPr>
                          <a:rPr lang="en-US" altLang="zh-CN" sz="2000" i="1">
                            <a:solidFill>
                              <a:srgbClr val="FF40FF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000" b="0" i="1">
                            <a:solidFill>
                              <a:srgbClr val="FF40FF"/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altLang="zh-CN" sz="2000" b="0" i="1">
                            <a:solidFill>
                              <a:srgbClr val="FF40FF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  <m:sup>
                        <m:r>
                          <a:rPr lang="en-US" altLang="zh-CN" sz="2000" b="0" i="1">
                            <a:solidFill>
                              <a:srgbClr val="FF40FF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r>
                      <a:rPr lang="en-US" altLang="zh-CN" sz="2000" b="0" i="1">
                        <a:solidFill>
                          <a:srgbClr val="FF40FF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acc>
                      <m:accPr>
                        <m:chr m:val="̅"/>
                        <m:ctrlPr>
                          <a:rPr lang="en-US" altLang="zh-CN" sz="2000" i="1">
                            <a:solidFill>
                              <a:srgbClr val="FF40FF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sz="2000" b="0" i="1">
                            <a:solidFill>
                              <a:srgbClr val="FF40FF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</m:oMath>
                </a14:m>
                <a:r>
                  <a:rPr lang="en-US" altLang="zh-CN" sz="2000" dirty="0">
                    <a:solidFill>
                      <a:srgbClr val="FF4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and branching fractions measurement</a:t>
                </a:r>
              </a:p>
            </p:txBody>
          </p:sp>
        </mc:Choice>
        <mc:Fallback xmlns="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AB4B5A82-31C7-8BFA-CB97-EF7242D494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7977" y="935185"/>
                <a:ext cx="8430991" cy="4782207"/>
              </a:xfrm>
              <a:prstGeom prst="rect">
                <a:avLst/>
              </a:prstGeom>
              <a:blipFill>
                <a:blip r:embed="rId3"/>
                <a:stretch>
                  <a:fillRect l="-902" b="-794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文本框 7">
            <a:extLst>
              <a:ext uri="{FF2B5EF4-FFF2-40B4-BE49-F238E27FC236}">
                <a16:creationId xmlns:a16="http://schemas.microsoft.com/office/drawing/2014/main" id="{2D1C2F6E-BEA8-2E82-07F0-084F31C420BA}"/>
              </a:ext>
            </a:extLst>
          </p:cNvPr>
          <p:cNvSpPr txBox="1"/>
          <p:nvPr/>
        </p:nvSpPr>
        <p:spPr>
          <a:xfrm>
            <a:off x="6719123" y="1512436"/>
            <a:ext cx="17475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New states</a:t>
            </a:r>
            <a:endParaRPr kumimoji="1" lang="zh-CN" altLang="en-US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41D542B9-D0C0-7AA3-849A-A539B95B5A53}"/>
                  </a:ext>
                </a:extLst>
              </p:cNvPr>
              <p:cNvSpPr txBox="1"/>
              <p:nvPr/>
            </p:nvSpPr>
            <p:spPr>
              <a:xfrm>
                <a:off x="6285351" y="2416702"/>
                <a:ext cx="237718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zh-CN" sz="2800" dirty="0">
                    <a:solidFill>
                      <a:srgbClr val="0432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New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CN" sz="2800" i="1">
                            <a:solidFill>
                              <a:srgbClr val="0432FF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kumimoji="1" lang="en-US" altLang="zh-CN" sz="2800" i="1">
                            <a:solidFill>
                              <a:srgbClr val="0432FF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𝐵</m:t>
                        </m:r>
                      </m:e>
                      <m:sub>
                        <m:r>
                          <a:rPr kumimoji="1" lang="en-US" altLang="zh-CN" sz="2800" i="1">
                            <a:solidFill>
                              <a:srgbClr val="0432FF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kumimoji="1" lang="en-US" altLang="zh-CN" sz="2800" dirty="0">
                    <a:solidFill>
                      <a:srgbClr val="0432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decays</a:t>
                </a:r>
                <a:endParaRPr kumimoji="1" lang="zh-CN" altLang="en-US" sz="2800" dirty="0">
                  <a:solidFill>
                    <a:srgbClr val="0432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41D542B9-D0C0-7AA3-849A-A539B95B5A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5351" y="2416702"/>
                <a:ext cx="2377189" cy="523220"/>
              </a:xfrm>
              <a:prstGeom prst="rect">
                <a:avLst/>
              </a:prstGeom>
              <a:blipFill>
                <a:blip r:embed="rId4"/>
                <a:stretch>
                  <a:fillRect l="-5291" t="-11905" r="-4233" b="-333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文本框 11">
            <a:extLst>
              <a:ext uri="{FF2B5EF4-FFF2-40B4-BE49-F238E27FC236}">
                <a16:creationId xmlns:a16="http://schemas.microsoft.com/office/drawing/2014/main" id="{356A5234-C821-72F8-BE86-A8D5C2BB28C0}"/>
              </a:ext>
            </a:extLst>
          </p:cNvPr>
          <p:cNvSpPr txBox="1"/>
          <p:nvPr/>
        </p:nvSpPr>
        <p:spPr>
          <a:xfrm>
            <a:off x="8662540" y="4645093"/>
            <a:ext cx="32720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800" dirty="0">
                <a:solidFill>
                  <a:srgbClr val="FF4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New baryonic decays</a:t>
            </a:r>
            <a:endParaRPr kumimoji="1" lang="zh-CN" altLang="en-US" sz="2800" dirty="0">
              <a:solidFill>
                <a:srgbClr val="FF4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FFF583DC-6ACD-998B-AABA-189D352E8507}"/>
              </a:ext>
            </a:extLst>
          </p:cNvPr>
          <p:cNvSpPr txBox="1"/>
          <p:nvPr/>
        </p:nvSpPr>
        <p:spPr>
          <a:xfrm>
            <a:off x="1785999" y="5519532"/>
            <a:ext cx="4933124" cy="661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2800" b="1" i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Thanks for your attention!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729550D6-35AB-9D74-5EB0-868D2826B703}"/>
              </a:ext>
            </a:extLst>
          </p:cNvPr>
          <p:cNvSpPr txBox="1"/>
          <p:nvPr/>
        </p:nvSpPr>
        <p:spPr>
          <a:xfrm>
            <a:off x="5829747" y="1448384"/>
            <a:ext cx="71343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6000" dirty="0"/>
              <a:t>💥</a:t>
            </a:r>
            <a:endParaRPr kumimoji="1" lang="zh-CN" altLang="en-US" sz="6000" dirty="0"/>
          </a:p>
        </p:txBody>
      </p:sp>
      <p:sp>
        <p:nvSpPr>
          <p:cNvPr id="3" name="文本框 15">
            <a:extLst>
              <a:ext uri="{FF2B5EF4-FFF2-40B4-BE49-F238E27FC236}">
                <a16:creationId xmlns:a16="http://schemas.microsoft.com/office/drawing/2014/main" id="{729550D6-35AB-9D74-5EB0-868D2826B703}"/>
              </a:ext>
            </a:extLst>
          </p:cNvPr>
          <p:cNvSpPr txBox="1"/>
          <p:nvPr/>
        </p:nvSpPr>
        <p:spPr>
          <a:xfrm>
            <a:off x="5393511" y="2308387"/>
            <a:ext cx="71343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zh-CN" sz="6000" dirty="0"/>
              <a:t>💥</a:t>
            </a:r>
            <a:endParaRPr kumimoji="1" lang="zh-CN" altLang="en-US" sz="6000" dirty="0"/>
          </a:p>
        </p:txBody>
      </p:sp>
      <p:sp>
        <p:nvSpPr>
          <p:cNvPr id="5" name="文本框 15">
            <a:extLst>
              <a:ext uri="{FF2B5EF4-FFF2-40B4-BE49-F238E27FC236}">
                <a16:creationId xmlns:a16="http://schemas.microsoft.com/office/drawing/2014/main" id="{B94A8180-C8E9-A0AC-2C31-B1088730CD0B}"/>
              </a:ext>
            </a:extLst>
          </p:cNvPr>
          <p:cNvSpPr txBox="1"/>
          <p:nvPr/>
        </p:nvSpPr>
        <p:spPr>
          <a:xfrm>
            <a:off x="7854165" y="4527824"/>
            <a:ext cx="71343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zh-CN" sz="6000" dirty="0"/>
              <a:t>💥</a:t>
            </a:r>
            <a:endParaRPr kumimoji="1" lang="zh-CN" altLang="en-US" sz="6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AD57EE8-51D0-C9B9-817C-D95580199F74}"/>
              </a:ext>
            </a:extLst>
          </p:cNvPr>
          <p:cNvSpPr txBox="1"/>
          <p:nvPr/>
        </p:nvSpPr>
        <p:spPr>
          <a:xfrm>
            <a:off x="9880822" y="1436820"/>
            <a:ext cx="8354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QCD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550D0E5-1506-497E-90E1-86C025FA77E8}"/>
              </a:ext>
            </a:extLst>
          </p:cNvPr>
          <p:cNvSpPr txBox="1"/>
          <p:nvPr/>
        </p:nvSpPr>
        <p:spPr>
          <a:xfrm>
            <a:off x="9932118" y="3634349"/>
            <a:ext cx="7841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CPV</a:t>
            </a:r>
          </a:p>
        </p:txBody>
      </p:sp>
    </p:spTree>
    <p:extLst>
      <p:ext uri="{BB962C8B-B14F-4D97-AF65-F5344CB8AC3E}">
        <p14:creationId xmlns:p14="http://schemas.microsoft.com/office/powerpoint/2010/main" val="98978927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6B9B9E-DE2C-E417-0973-C3A8029458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EE1BE48-D806-AEBD-EE57-DFDFD81920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zh-CN" dirty="0"/>
              <a:t>Yuhao Wang</a:t>
            </a:r>
            <a:endParaRPr kumimoji="1" lang="zh-CN" alt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5DC5E7C-7D76-AB0C-22F6-B523F47954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Conventional hadron spectroscopy at </a:t>
            </a:r>
            <a:r>
              <a:rPr lang="en-US" dirty="0" err="1"/>
              <a:t>LHCb</a:t>
            </a:r>
            <a:endParaRPr 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D5158D6-004F-C9D1-031A-7558D330AA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1ECF2-1F31-5846-B240-B8F26A565208}" type="slidenum">
              <a:rPr lang="en-US" altLang="zh-CN" smtClean="0"/>
              <a:pPr/>
              <a:t>25</a:t>
            </a:fld>
            <a:endParaRPr lang="en-US" dirty="0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DF808286-672E-99E8-D5D9-C5661A1DF2A4}"/>
              </a:ext>
            </a:extLst>
          </p:cNvPr>
          <p:cNvSpPr txBox="1"/>
          <p:nvPr/>
        </p:nvSpPr>
        <p:spPr>
          <a:xfrm>
            <a:off x="493986" y="1177159"/>
            <a:ext cx="1934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.Hiragino Kaku Gothic Interface W3"/>
              <a:buChar char="◉"/>
            </a:pPr>
            <a:r>
              <a:rPr kumimoji="1" lang="en-US" altLang="zh-CN" dirty="0">
                <a:latin typeface="Cambria" panose="02040503050406030204" pitchFamily="18" charset="0"/>
              </a:rPr>
              <a:t>Selected topics</a:t>
            </a:r>
            <a:endParaRPr kumimoji="1" lang="zh-CN" altLang="en-US" dirty="0">
              <a:latin typeface="Cambria" panose="02040503050406030204" pitchFamily="18" charset="0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CFC6E093-93F1-9F55-5142-21D60B0DF3F1}"/>
              </a:ext>
            </a:extLst>
          </p:cNvPr>
          <p:cNvSpPr/>
          <p:nvPr/>
        </p:nvSpPr>
        <p:spPr>
          <a:xfrm>
            <a:off x="0" y="25801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9ED486FB-C055-E4AD-2735-FD857E987450}"/>
              </a:ext>
            </a:extLst>
          </p:cNvPr>
          <p:cNvSpPr txBox="1"/>
          <p:nvPr/>
        </p:nvSpPr>
        <p:spPr>
          <a:xfrm>
            <a:off x="3567594" y="2898411"/>
            <a:ext cx="505681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3600" b="1" dirty="0">
                <a:latin typeface="Cambria" panose="02040503050406030204" pitchFamily="18" charset="0"/>
              </a:rPr>
              <a:t>Backup</a:t>
            </a:r>
          </a:p>
        </p:txBody>
      </p:sp>
    </p:spTree>
    <p:extLst>
      <p:ext uri="{BB962C8B-B14F-4D97-AF65-F5344CB8AC3E}">
        <p14:creationId xmlns:p14="http://schemas.microsoft.com/office/powerpoint/2010/main" val="10883334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597203-387B-2875-A967-D08D97759A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:a16="http://schemas.microsoft.com/office/drawing/2014/main" id="{43AC69F0-2120-68F0-BB53-E2D00578EC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87442" y="1083750"/>
            <a:ext cx="4926351" cy="3558450"/>
          </a:xfrm>
          <a:prstGeom prst="rect">
            <a:avLst/>
          </a:prstGeom>
        </p:spPr>
      </p:pic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4A80180-425D-5ACD-42E0-0B490C178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1ECF2-1F31-5846-B240-B8F26A565208}" type="slidenum">
              <a:rPr lang="en-US" altLang="zh-CN" smtClean="0"/>
              <a:pPr/>
              <a:t>3</a:t>
            </a:fld>
            <a:endParaRPr lang="en-US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03145477-C524-18DC-967B-6BD510C4D449}"/>
              </a:ext>
            </a:extLst>
          </p:cNvPr>
          <p:cNvSpPr txBox="1"/>
          <p:nvPr/>
        </p:nvSpPr>
        <p:spPr>
          <a:xfrm>
            <a:off x="844714" y="73432"/>
            <a:ext cx="1050257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Hadron spectroscopy and QCD</a:t>
            </a:r>
          </a:p>
        </p:txBody>
      </p:sp>
      <p:sp>
        <p:nvSpPr>
          <p:cNvPr id="2" name="文本框 10">
            <a:extLst>
              <a:ext uri="{FF2B5EF4-FFF2-40B4-BE49-F238E27FC236}">
                <a16:creationId xmlns:a16="http://schemas.microsoft.com/office/drawing/2014/main" id="{C4F6547E-A5B8-2268-2AD0-7D000C164085}"/>
              </a:ext>
            </a:extLst>
          </p:cNvPr>
          <p:cNvSpPr txBox="1"/>
          <p:nvPr/>
        </p:nvSpPr>
        <p:spPr>
          <a:xfrm>
            <a:off x="519212" y="1078494"/>
            <a:ext cx="7387479" cy="2437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endParaRPr lang="en-US" altLang="zh-CN" sz="2000" dirty="0">
              <a:latin typeface="Times New Roman" panose="02020603050405020304" pitchFamily="18" charset="0"/>
              <a:cs typeface="Times New Roman" pitchFamily="18" charset="0"/>
            </a:endParaRPr>
          </a:p>
          <a:p>
            <a:pPr marL="342900" indent="-342900">
              <a:lnSpc>
                <a:spcPct val="150000"/>
              </a:lnSpc>
              <a:buFont typeface="Apple Color Emoji" pitchFamily="2" charset="0"/>
              <a:buChar char="⭕️"/>
            </a:pPr>
            <a:r>
              <a:rPr lang="en-US" altLang="zh-CN" sz="2400" dirty="0">
                <a:latin typeface="Times New Roman" panose="02020603050405020304" pitchFamily="18" charset="0"/>
                <a:cs typeface="Times New Roman" pitchFamily="18" charset="0"/>
              </a:rPr>
              <a:t>Hadron spectroscopy study</a:t>
            </a:r>
          </a:p>
          <a:p>
            <a:pPr marL="800100" lvl="1" indent="-342900">
              <a:lnSpc>
                <a:spcPct val="150000"/>
              </a:lnSpc>
              <a:buFont typeface="Apple Color Emoji" pitchFamily="2" charset="0"/>
              <a:buChar char="☑️"/>
            </a:pPr>
            <a:r>
              <a:rPr lang="en" altLang="zh-CN" sz="2000" dirty="0"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Structure: How do quarks and gluons form hadrons</a:t>
            </a:r>
          </a:p>
          <a:p>
            <a:pPr marL="800100" lvl="1" indent="-342900">
              <a:lnSpc>
                <a:spcPct val="150000"/>
              </a:lnSpc>
              <a:buFont typeface="Apple Color Emoji" pitchFamily="2" charset="0"/>
              <a:buChar char="☑️"/>
            </a:pPr>
            <a:r>
              <a:rPr lang="en" altLang="zh-CN" sz="2000" dirty="0"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Dynamics: How is the force governing hadron properties (</a:t>
            </a:r>
            <a:r>
              <a:rPr lang="en" altLang="zh-CN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QCD at low energy</a:t>
            </a:r>
            <a:r>
              <a:rPr lang="en" altLang="zh-CN" sz="2000" dirty="0"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D9903558-322B-9CA8-A336-99D83D8BE710}"/>
              </a:ext>
            </a:extLst>
          </p:cNvPr>
          <p:cNvSpPr txBox="1"/>
          <p:nvPr/>
        </p:nvSpPr>
        <p:spPr>
          <a:xfrm>
            <a:off x="8923748" y="4621134"/>
            <a:ext cx="2678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CPC 40 (2016) 10, 100001</a:t>
            </a:r>
          </a:p>
        </p:txBody>
      </p:sp>
      <p:sp>
        <p:nvSpPr>
          <p:cNvPr id="16" name="椭圆 15">
            <a:extLst>
              <a:ext uri="{FF2B5EF4-FFF2-40B4-BE49-F238E27FC236}">
                <a16:creationId xmlns:a16="http://schemas.microsoft.com/office/drawing/2014/main" id="{3DC23CCC-C6CF-FAD7-02CC-345ADE10831D}"/>
              </a:ext>
            </a:extLst>
          </p:cNvPr>
          <p:cNvSpPr/>
          <p:nvPr/>
        </p:nvSpPr>
        <p:spPr>
          <a:xfrm>
            <a:off x="1563292" y="4217006"/>
            <a:ext cx="1632297" cy="47202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0"/>
                  <a:lumOff val="100000"/>
                </a:schemeClr>
              </a:gs>
              <a:gs pos="100000">
                <a:schemeClr val="accent1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2000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Structure</a:t>
            </a:r>
            <a:endParaRPr kumimoji="1" lang="zh-CN" altLang="en-US" dirty="0">
              <a:solidFill>
                <a:srgbClr val="0432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椭圆 16">
            <a:extLst>
              <a:ext uri="{FF2B5EF4-FFF2-40B4-BE49-F238E27FC236}">
                <a16:creationId xmlns:a16="http://schemas.microsoft.com/office/drawing/2014/main" id="{9DAA41C2-EBCD-5841-2426-B8D731FDCE40}"/>
              </a:ext>
            </a:extLst>
          </p:cNvPr>
          <p:cNvSpPr/>
          <p:nvPr/>
        </p:nvSpPr>
        <p:spPr>
          <a:xfrm>
            <a:off x="1563292" y="5121237"/>
            <a:ext cx="1733837" cy="472020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0"/>
                  <a:lumOff val="100000"/>
                </a:schemeClr>
              </a:gs>
              <a:gs pos="0">
                <a:schemeClr val="accent6">
                  <a:lumMod val="0"/>
                  <a:lumOff val="100000"/>
                </a:schemeClr>
              </a:gs>
              <a:gs pos="100000">
                <a:schemeClr val="accent6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20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Dynamics</a:t>
            </a:r>
            <a:endParaRPr kumimoji="1" lang="zh-CN" altLang="en-US" dirty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左箭头 17">
            <a:extLst>
              <a:ext uri="{FF2B5EF4-FFF2-40B4-BE49-F238E27FC236}">
                <a16:creationId xmlns:a16="http://schemas.microsoft.com/office/drawing/2014/main" id="{187D69E0-C331-A687-D348-966EF442A8BD}"/>
              </a:ext>
            </a:extLst>
          </p:cNvPr>
          <p:cNvSpPr/>
          <p:nvPr/>
        </p:nvSpPr>
        <p:spPr>
          <a:xfrm rot="11313466">
            <a:off x="3302795" y="4507441"/>
            <a:ext cx="1621866" cy="191433"/>
          </a:xfrm>
          <a:prstGeom prst="leftArrow">
            <a:avLst/>
          </a:prstGeom>
          <a:solidFill>
            <a:srgbClr val="00B0F0">
              <a:alpha val="42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4DDF54B1-8264-918F-8B0C-8AC3A5E0C812}"/>
              </a:ext>
            </a:extLst>
          </p:cNvPr>
          <p:cNvSpPr txBox="1"/>
          <p:nvPr/>
        </p:nvSpPr>
        <p:spPr>
          <a:xfrm>
            <a:off x="278207" y="3882007"/>
            <a:ext cx="1160254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pple Color Emoji" pitchFamily="2" charset="0"/>
              <a:buChar char="✔️"/>
            </a:pPr>
            <a:r>
              <a:rPr lang="en" altLang="zh-CN" sz="2000" dirty="0">
                <a:highlight>
                  <a:srgbClr val="FFFFFF"/>
                </a:highlight>
                <a:latin typeface="TimesNewRomanPSMT"/>
              </a:rPr>
              <a:t>Mass</a:t>
            </a:r>
          </a:p>
          <a:p>
            <a:pPr marL="342900" indent="-342900">
              <a:buFont typeface="Apple Color Emoji" pitchFamily="2" charset="0"/>
              <a:buChar char="✔️"/>
            </a:pPr>
            <a:r>
              <a:rPr lang="en" altLang="zh-CN" sz="2000" dirty="0">
                <a:highlight>
                  <a:srgbClr val="FFFFFF"/>
                </a:highlight>
                <a:latin typeface="TimesNewRomanPSMT"/>
              </a:rPr>
              <a:t>Width</a:t>
            </a:r>
          </a:p>
          <a:p>
            <a:pPr marL="342900" indent="-342900">
              <a:buFont typeface="Apple Color Emoji" pitchFamily="2" charset="0"/>
              <a:buChar char="✔️"/>
            </a:pPr>
            <a:r>
              <a:rPr lang="en" altLang="zh-CN" sz="2000" dirty="0">
                <a:highlight>
                  <a:srgbClr val="FFFFFF"/>
                </a:highlight>
                <a:latin typeface="TimesNewRomanPSMT"/>
              </a:rPr>
              <a:t>Spin</a:t>
            </a:r>
          </a:p>
          <a:p>
            <a:pPr marL="342900" indent="-342900">
              <a:buFont typeface="Apple Color Emoji" pitchFamily="2" charset="0"/>
              <a:buChar char="✔️"/>
            </a:pPr>
            <a:r>
              <a:rPr lang="en" altLang="zh-CN" sz="2000" dirty="0">
                <a:highlight>
                  <a:srgbClr val="FFFFFF"/>
                </a:highlight>
                <a:latin typeface="TimesNewRomanPSMT"/>
              </a:rPr>
              <a:t>Parity</a:t>
            </a:r>
          </a:p>
          <a:p>
            <a:pPr marL="342900" indent="-342900">
              <a:buFont typeface="Apple Color Emoji" pitchFamily="2" charset="0"/>
              <a:buChar char="✔️"/>
            </a:pPr>
            <a:r>
              <a:rPr lang="en" altLang="zh-CN" sz="2000" dirty="0">
                <a:highlight>
                  <a:srgbClr val="FFFFFF"/>
                </a:highlight>
                <a:latin typeface="TimesNewRomanPSMT"/>
              </a:rPr>
              <a:t>…</a:t>
            </a:r>
          </a:p>
        </p:txBody>
      </p:sp>
      <p:sp>
        <p:nvSpPr>
          <p:cNvPr id="20" name="椭圆 19">
            <a:extLst>
              <a:ext uri="{FF2B5EF4-FFF2-40B4-BE49-F238E27FC236}">
                <a16:creationId xmlns:a16="http://schemas.microsoft.com/office/drawing/2014/main" id="{DDCDFFA1-03C3-9B8A-2AD0-3372A29280E0}"/>
              </a:ext>
            </a:extLst>
          </p:cNvPr>
          <p:cNvSpPr/>
          <p:nvPr/>
        </p:nvSpPr>
        <p:spPr>
          <a:xfrm>
            <a:off x="5031418" y="4660662"/>
            <a:ext cx="1632297" cy="472020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Theory</a:t>
            </a:r>
            <a:endParaRPr kumimoji="1"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左箭头 20">
            <a:extLst>
              <a:ext uri="{FF2B5EF4-FFF2-40B4-BE49-F238E27FC236}">
                <a16:creationId xmlns:a16="http://schemas.microsoft.com/office/drawing/2014/main" id="{3F35CF58-24C4-98AC-9C84-E7B0F44C79A1}"/>
              </a:ext>
            </a:extLst>
          </p:cNvPr>
          <p:cNvSpPr/>
          <p:nvPr/>
        </p:nvSpPr>
        <p:spPr>
          <a:xfrm rot="21060000">
            <a:off x="3302119" y="5116146"/>
            <a:ext cx="1621867" cy="191433"/>
          </a:xfrm>
          <a:prstGeom prst="leftArrow">
            <a:avLst/>
          </a:prstGeom>
          <a:solidFill>
            <a:schemeClr val="accent2">
              <a:lumMod val="60000"/>
              <a:lumOff val="40000"/>
              <a:alpha val="42016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D3FA6A80-43E8-DF76-E0D2-D296BE9C169F}"/>
              </a:ext>
            </a:extLst>
          </p:cNvPr>
          <p:cNvSpPr txBox="1"/>
          <p:nvPr/>
        </p:nvSpPr>
        <p:spPr>
          <a:xfrm>
            <a:off x="6663715" y="4474156"/>
            <a:ext cx="196720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系统字体常规体"/>
              <a:buChar char="✔️"/>
            </a:pPr>
            <a:r>
              <a:rPr lang="en" altLang="zh-CN" dirty="0"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Lattice QCD</a:t>
            </a:r>
          </a:p>
          <a:p>
            <a:pPr marL="285750" indent="-285750">
              <a:buFont typeface="系统字体常规体"/>
              <a:buChar char="✔️"/>
            </a:pPr>
            <a:r>
              <a:rPr lang="en" altLang="zh-CN" dirty="0"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Chiral theory</a:t>
            </a:r>
          </a:p>
          <a:p>
            <a:pPr marL="285750" indent="-285750">
              <a:buFont typeface="系统字体常规体"/>
              <a:buChar char="✔️"/>
            </a:pPr>
            <a:r>
              <a:rPr lang="en" altLang="zh-CN" dirty="0"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QCD sum rules </a:t>
            </a:r>
          </a:p>
        </p:txBody>
      </p:sp>
      <p:sp>
        <p:nvSpPr>
          <p:cNvPr id="23" name="上箭头 22">
            <a:extLst>
              <a:ext uri="{FF2B5EF4-FFF2-40B4-BE49-F238E27FC236}">
                <a16:creationId xmlns:a16="http://schemas.microsoft.com/office/drawing/2014/main" id="{41989AE8-A173-1BD5-C1EA-F6EE5A8036A4}"/>
              </a:ext>
            </a:extLst>
          </p:cNvPr>
          <p:cNvSpPr/>
          <p:nvPr/>
        </p:nvSpPr>
        <p:spPr>
          <a:xfrm>
            <a:off x="2190777" y="4787027"/>
            <a:ext cx="139844" cy="266253"/>
          </a:xfrm>
          <a:prstGeom prst="upArrow">
            <a:avLst/>
          </a:prstGeom>
          <a:solidFill>
            <a:srgbClr val="92D050">
              <a:alpha val="42024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4" name="上箭头 23">
            <a:extLst>
              <a:ext uri="{FF2B5EF4-FFF2-40B4-BE49-F238E27FC236}">
                <a16:creationId xmlns:a16="http://schemas.microsoft.com/office/drawing/2014/main" id="{AEEDC55C-538D-D3F9-1594-451834DFD897}"/>
              </a:ext>
            </a:extLst>
          </p:cNvPr>
          <p:cNvSpPr/>
          <p:nvPr/>
        </p:nvSpPr>
        <p:spPr>
          <a:xfrm rot="10800000">
            <a:off x="2432161" y="4785696"/>
            <a:ext cx="139844" cy="266253"/>
          </a:xfrm>
          <a:prstGeom prst="upArrow">
            <a:avLst/>
          </a:prstGeom>
          <a:solidFill>
            <a:srgbClr val="00B0F0">
              <a:alpha val="4159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CD5D47F4-B314-E952-92A3-D66EA0602842}"/>
              </a:ext>
            </a:extLst>
          </p:cNvPr>
          <p:cNvSpPr txBox="1"/>
          <p:nvPr/>
        </p:nvSpPr>
        <p:spPr>
          <a:xfrm>
            <a:off x="3103567" y="4107892"/>
            <a:ext cx="35605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altLang="zh-CN" sz="1600" dirty="0">
                <a:solidFill>
                  <a:srgbClr val="000000"/>
                </a:solidFill>
                <a:latin typeface="Times New Roman" panose="02020603050405020304" pitchFamily="18" charset="0"/>
              </a:rPr>
              <a:t>Important input to theoretical calculation</a:t>
            </a:r>
            <a:endParaRPr lang="en-US" altLang="zh-CN" sz="1600" dirty="0">
              <a:latin typeface="Times New Roman" panose="02020603050405020304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43579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A553F0-AE59-B36F-F12C-F00532051C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EABFD33-8E91-A1D3-25FB-F8D80B0E03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1ECF2-1F31-5846-B240-B8F26A565208}" type="slidenum">
              <a:rPr lang="en-US" altLang="zh-CN" smtClean="0"/>
              <a:pPr/>
              <a:t>4</a:t>
            </a:fld>
            <a:endParaRPr lang="en-US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38900CEE-1F15-2242-0919-0F29967A003A}"/>
              </a:ext>
            </a:extLst>
          </p:cNvPr>
          <p:cNvSpPr txBox="1"/>
          <p:nvPr/>
        </p:nvSpPr>
        <p:spPr>
          <a:xfrm>
            <a:off x="844714" y="73432"/>
            <a:ext cx="1050257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Conventional mesons observed at LHCb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AB49AF32-F300-7063-C2DB-20BEF75026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3249" y="1358453"/>
            <a:ext cx="8193872" cy="4552150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04F928C7-8EE3-E2DF-096E-19499369DEA2}"/>
              </a:ext>
            </a:extLst>
          </p:cNvPr>
          <p:cNvSpPr txBox="1"/>
          <p:nvPr/>
        </p:nvSpPr>
        <p:spPr>
          <a:xfrm>
            <a:off x="844714" y="5981056"/>
            <a:ext cx="6795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Following a hiatus of almost four years</a:t>
            </a:r>
            <a:r>
              <a:rPr kumimoji="1"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four new mesons are observed.</a:t>
            </a:r>
            <a:endParaRPr kumimoji="1"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椭圆 1">
            <a:extLst>
              <a:ext uri="{FF2B5EF4-FFF2-40B4-BE49-F238E27FC236}">
                <a16:creationId xmlns:a16="http://schemas.microsoft.com/office/drawing/2014/main" id="{36A1FDA2-A26B-5055-92A2-99E27150813D}"/>
              </a:ext>
            </a:extLst>
          </p:cNvPr>
          <p:cNvSpPr/>
          <p:nvPr/>
        </p:nvSpPr>
        <p:spPr>
          <a:xfrm>
            <a:off x="7952828" y="3971520"/>
            <a:ext cx="979017" cy="623450"/>
          </a:xfrm>
          <a:prstGeom prst="ellipse">
            <a:avLst/>
          </a:prstGeom>
          <a:noFill/>
          <a:ln w="28575">
            <a:solidFill>
              <a:srgbClr val="FF8E8A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椭圆 2">
            <a:extLst>
              <a:ext uri="{FF2B5EF4-FFF2-40B4-BE49-F238E27FC236}">
                <a16:creationId xmlns:a16="http://schemas.microsoft.com/office/drawing/2014/main" id="{A983A4F9-842C-7D8D-C233-4F6D41C522C0}"/>
              </a:ext>
            </a:extLst>
          </p:cNvPr>
          <p:cNvSpPr/>
          <p:nvPr/>
        </p:nvSpPr>
        <p:spPr>
          <a:xfrm>
            <a:off x="8504000" y="2505975"/>
            <a:ext cx="807368" cy="623450"/>
          </a:xfrm>
          <a:prstGeom prst="ellipse">
            <a:avLst/>
          </a:prstGeom>
          <a:noFill/>
          <a:ln w="28575">
            <a:solidFill>
              <a:srgbClr val="FF8E8A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cxnSp>
        <p:nvCxnSpPr>
          <p:cNvPr id="5" name="直线箭头连接符 4">
            <a:extLst>
              <a:ext uri="{FF2B5EF4-FFF2-40B4-BE49-F238E27FC236}">
                <a16:creationId xmlns:a16="http://schemas.microsoft.com/office/drawing/2014/main" id="{DB35A630-1228-9E11-4B01-6CA6AC579C4F}"/>
              </a:ext>
            </a:extLst>
          </p:cNvPr>
          <p:cNvCxnSpPr>
            <a:cxnSpLocks/>
          </p:cNvCxnSpPr>
          <p:nvPr/>
        </p:nvCxnSpPr>
        <p:spPr>
          <a:xfrm>
            <a:off x="9475582" y="3125670"/>
            <a:ext cx="850447" cy="229778"/>
          </a:xfrm>
          <a:prstGeom prst="straightConnector1">
            <a:avLst/>
          </a:prstGeom>
          <a:ln w="28575">
            <a:solidFill>
              <a:srgbClr val="FFC4C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线箭头连接符 10">
            <a:extLst>
              <a:ext uri="{FF2B5EF4-FFF2-40B4-BE49-F238E27FC236}">
                <a16:creationId xmlns:a16="http://schemas.microsoft.com/office/drawing/2014/main" id="{A3347655-14FE-57A9-F5CC-751D46A4FD1F}"/>
              </a:ext>
            </a:extLst>
          </p:cNvPr>
          <p:cNvCxnSpPr>
            <a:cxnSpLocks/>
          </p:cNvCxnSpPr>
          <p:nvPr/>
        </p:nvCxnSpPr>
        <p:spPr>
          <a:xfrm flipV="1">
            <a:off x="9126942" y="3886601"/>
            <a:ext cx="1199087" cy="461992"/>
          </a:xfrm>
          <a:prstGeom prst="straightConnector1">
            <a:avLst/>
          </a:prstGeom>
          <a:ln w="28575">
            <a:solidFill>
              <a:srgbClr val="FFC4C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>
            <a:extLst>
              <a:ext uri="{FF2B5EF4-FFF2-40B4-BE49-F238E27FC236}">
                <a16:creationId xmlns:a16="http://schemas.microsoft.com/office/drawing/2014/main" id="{16CEDEC2-0E2A-35EA-C81D-E416BB6EE946}"/>
              </a:ext>
            </a:extLst>
          </p:cNvPr>
          <p:cNvSpPr txBox="1"/>
          <p:nvPr/>
        </p:nvSpPr>
        <p:spPr>
          <a:xfrm>
            <a:off x="9900805" y="3415990"/>
            <a:ext cx="2066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Detailed in this talk</a:t>
            </a:r>
            <a:endParaRPr kumimoji="1"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02AA21AF-97D7-EA47-19F7-29A6C816E472}"/>
              </a:ext>
            </a:extLst>
          </p:cNvPr>
          <p:cNvSpPr txBox="1"/>
          <p:nvPr/>
        </p:nvSpPr>
        <p:spPr>
          <a:xfrm>
            <a:off x="9062748" y="5742492"/>
            <a:ext cx="6623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Mesons</a:t>
            </a:r>
            <a:endParaRPr kumimoji="1"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8B6907BF-BE67-ADA5-CE9C-DFF2A22F7A66}"/>
              </a:ext>
            </a:extLst>
          </p:cNvPr>
          <p:cNvSpPr txBox="1"/>
          <p:nvPr/>
        </p:nvSpPr>
        <p:spPr>
          <a:xfrm>
            <a:off x="705079" y="849455"/>
            <a:ext cx="55891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World’s largest dataset to study </a:t>
            </a:r>
            <a:r>
              <a:rPr lang="en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heavy-flavor mesons</a:t>
            </a:r>
            <a:endParaRPr kumimoji="1"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22497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C097F2-D1D6-C53F-B9D9-5255B90D0F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60EF52B-2D78-1AA7-D3C7-0D2BDAA33E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zh-CN" dirty="0"/>
              <a:t>Yuhao Wang</a:t>
            </a:r>
            <a:endParaRPr kumimoji="1" lang="zh-CN" alt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0FD7F3E-AFF7-F47E-2CD0-2674EB541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1ECF2-1F31-5846-B240-B8F26A565208}" type="slidenum">
              <a:rPr lang="en-US" altLang="zh-CN" smtClean="0"/>
              <a:pPr/>
              <a:t>5</a:t>
            </a:fld>
            <a:endParaRPr lang="en-US" dirty="0"/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CCF4FBB2-1AF6-FF87-728F-8BC6A49CE131}"/>
              </a:ext>
            </a:extLst>
          </p:cNvPr>
          <p:cNvSpPr txBox="1"/>
          <p:nvPr/>
        </p:nvSpPr>
        <p:spPr>
          <a:xfrm>
            <a:off x="1510677" y="95862"/>
            <a:ext cx="917064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3600" b="1" dirty="0">
                <a:latin typeface="Cambria" panose="02040503050406030204" pitchFamily="18" charset="0"/>
              </a:rPr>
              <a:t>Quarkonium and Beauty Meson Spectrum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DEC381FB-D128-9553-2327-EFF406915FDD}"/>
                  </a:ext>
                </a:extLst>
              </p:cNvPr>
              <p:cNvSpPr txBox="1"/>
              <p:nvPr/>
            </p:nvSpPr>
            <p:spPr>
              <a:xfrm>
                <a:off x="456194" y="954968"/>
                <a:ext cx="10601825" cy="12874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.Hiragino Kaku Gothic Interface W3"/>
                  <a:buChar char="◉"/>
                </a:pPr>
                <a:r>
                  <a:rPr kumimoji="1" lang="en-US" altLang="zh-CN" dirty="0">
                    <a:latin typeface="Cambria" panose="02040503050406030204" pitchFamily="18" charset="0"/>
                  </a:rPr>
                  <a:t>Charmonium spectrum is pretty well know. Bottomonium spectrum as well.</a:t>
                </a:r>
              </a:p>
              <a:p>
                <a:pPr marL="285750" indent="-285750">
                  <a:lnSpc>
                    <a:spcPct val="150000"/>
                  </a:lnSpc>
                  <a:buFont typeface=".Hiragino Kaku Gothic Interface W3"/>
                  <a:buChar char="◉"/>
                </a:pPr>
                <a:r>
                  <a:rPr kumimoji="1" lang="en-US" altLang="zh-CN" dirty="0">
                    <a:latin typeface="Cambria" panose="02040503050406030204" pitchFamily="18" charset="0"/>
                  </a:rPr>
                  <a:t>For </a:t>
                </a:r>
                <a:r>
                  <a:rPr kumimoji="1" lang="en-US" altLang="zh-CN" i="1" dirty="0">
                    <a:latin typeface="Cambria" panose="02040503050406030204" pitchFamily="18" charset="0"/>
                  </a:rPr>
                  <a:t>B</a:t>
                </a:r>
                <a:r>
                  <a:rPr kumimoji="1" lang="en-US" altLang="zh-CN" dirty="0">
                    <a:latin typeface="Cambria" panose="02040503050406030204" pitchFamily="18" charset="0"/>
                  </a:rPr>
                  <a:t> mesons, and in particular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zh-CN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kumimoji="1" lang="en-US" altLang="zh-CN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kumimoji="1" lang="en-US" altLang="zh-CN" dirty="0">
                    <a:latin typeface="Cambria" panose="02040503050406030204" pitchFamily="18" charset="0"/>
                  </a:rPr>
                  <a:t> 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zh-CN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kumimoji="1" lang="en-US" altLang="zh-CN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kumimoji="1" lang="en-US" altLang="zh-CN" dirty="0">
                    <a:latin typeface="Cambria" panose="02040503050406030204" pitchFamily="18" charset="0"/>
                  </a:rPr>
                  <a:t>, the knowledge is limited.</a:t>
                </a:r>
              </a:p>
              <a:p>
                <a:pPr marL="285750" indent="-285750">
                  <a:lnSpc>
                    <a:spcPct val="150000"/>
                  </a:lnSpc>
                  <a:buFont typeface=".Hiragino Kaku Gothic Interface W3"/>
                  <a:buChar char="◉"/>
                </a:pPr>
                <a:r>
                  <a:rPr kumimoji="1" lang="en-US" altLang="zh-CN" b="1" dirty="0">
                    <a:latin typeface="Cambria" panose="02040503050406030204" pitchFamily="18" charset="0"/>
                  </a:rPr>
                  <a:t>This talk will focus on the selected topics of beauty meson spectroscopy, includes</a:t>
                </a:r>
              </a:p>
            </p:txBody>
          </p:sp>
        </mc:Choice>
        <mc:Fallback xmlns="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6B3DF6FB-1573-1760-F323-264B4B960D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6194" y="954968"/>
                <a:ext cx="10601825" cy="1287468"/>
              </a:xfrm>
              <a:prstGeom prst="rect">
                <a:avLst/>
              </a:prstGeom>
              <a:blipFill>
                <a:blip r:embed="rId3"/>
                <a:stretch>
                  <a:fillRect l="-719" b="-784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页脚占位符 4">
            <a:extLst>
              <a:ext uri="{FF2B5EF4-FFF2-40B4-BE49-F238E27FC236}">
                <a16:creationId xmlns:a16="http://schemas.microsoft.com/office/drawing/2014/main" id="{22E40884-43FD-956E-2C20-24AD23E210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97013"/>
            <a:ext cx="4114800" cy="365125"/>
          </a:xfrm>
        </p:spPr>
        <p:txBody>
          <a:bodyPr/>
          <a:lstStyle/>
          <a:p>
            <a:r>
              <a:rPr lang="en-US" dirty="0" err="1"/>
              <a:t>LHCb</a:t>
            </a:r>
            <a:r>
              <a:rPr lang="en-US" dirty="0"/>
              <a:t> Implication Workshop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B6FCE707-9406-EF65-9F43-39E856AC0091}"/>
              </a:ext>
            </a:extLst>
          </p:cNvPr>
          <p:cNvSpPr/>
          <p:nvPr/>
        </p:nvSpPr>
        <p:spPr>
          <a:xfrm>
            <a:off x="0" y="251682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cxnSp>
        <p:nvCxnSpPr>
          <p:cNvPr id="13" name="直线连接符 12">
            <a:extLst>
              <a:ext uri="{FF2B5EF4-FFF2-40B4-BE49-F238E27FC236}">
                <a16:creationId xmlns:a16="http://schemas.microsoft.com/office/drawing/2014/main" id="{F07E9523-F28E-309C-C529-20B3EB0875B2}"/>
              </a:ext>
            </a:extLst>
          </p:cNvPr>
          <p:cNvCxnSpPr>
            <a:cxnSpLocks/>
          </p:cNvCxnSpPr>
          <p:nvPr/>
        </p:nvCxnSpPr>
        <p:spPr>
          <a:xfrm>
            <a:off x="1152575" y="2124102"/>
            <a:ext cx="10050162" cy="0"/>
          </a:xfrm>
          <a:prstGeom prst="line">
            <a:avLst/>
          </a:prstGeom>
          <a:ln w="12700">
            <a:solidFill>
              <a:schemeClr val="tx1"/>
            </a:solidFill>
          </a:ln>
          <a:effectLst>
            <a:glow rad="63500">
              <a:schemeClr val="bg1">
                <a:lumMod val="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C37E4D4B-BAC5-E276-E3E2-260B5EAE5D44}"/>
                  </a:ext>
                </a:extLst>
              </p:cNvPr>
              <p:cNvSpPr txBox="1"/>
              <p:nvPr/>
            </p:nvSpPr>
            <p:spPr>
              <a:xfrm>
                <a:off x="1297294" y="2237433"/>
                <a:ext cx="9760725" cy="12321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kumimoji="1" lang="en-US" altLang="zh-CN" sz="3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Observation of new charmonium(-like) states in</a:t>
                </a:r>
                <a:r>
                  <a:rPr kumimoji="1" lang="zh-CN" altLang="en-US" sz="3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36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3600" b="1" i="1">
                            <a:latin typeface="Cambria Math" panose="02040503050406030204" pitchFamily="18" charset="0"/>
                          </a:rPr>
                          <m:t>𝑩</m:t>
                        </m:r>
                      </m:e>
                      <m:sup>
                        <m:r>
                          <a:rPr lang="en-US" altLang="zh-CN" sz="3600" b="1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altLang="zh-CN" sz="3600" b="1" i="1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altLang="zh-CN" sz="36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3600" b="1" i="1">
                            <a:latin typeface="Cambria Math" panose="02040503050406030204" pitchFamily="18" charset="0"/>
                          </a:rPr>
                          <m:t>𝑫</m:t>
                        </m:r>
                      </m:e>
                      <m:sup>
                        <m:r>
                          <a:rPr lang="en-US" altLang="zh-CN" sz="3600" b="1" i="1">
                            <a:latin typeface="Cambria Math" panose="02040503050406030204" pitchFamily="18" charset="0"/>
                          </a:rPr>
                          <m:t>∗±</m:t>
                        </m:r>
                      </m:sup>
                    </m:sSup>
                    <m:sSup>
                      <m:sSupPr>
                        <m:ctrlPr>
                          <a:rPr lang="en-US" altLang="zh-CN" sz="36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3600" b="1" i="1">
                            <a:latin typeface="Cambria Math" panose="02040503050406030204" pitchFamily="18" charset="0"/>
                          </a:rPr>
                          <m:t>𝑫</m:t>
                        </m:r>
                      </m:e>
                      <m:sup>
                        <m:r>
                          <a:rPr lang="en-US" altLang="zh-CN" sz="3600" b="1" i="1">
                            <a:latin typeface="Cambria Math" panose="02040503050406030204" pitchFamily="18" charset="0"/>
                          </a:rPr>
                          <m:t>∓</m:t>
                        </m:r>
                      </m:sup>
                    </m:sSup>
                    <m:r>
                      <a:rPr lang="en-US" altLang="zh-CN" sz="3600" b="1" i="1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altLang="zh-CN" sz="36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3600" b="1" i="1">
                            <a:latin typeface="Cambria Math" panose="02040503050406030204" pitchFamily="18" charset="0"/>
                          </a:rPr>
                          <m:t>𝑲</m:t>
                        </m:r>
                      </m:e>
                      <m:sup>
                        <m:r>
                          <a:rPr lang="en-US" altLang="zh-CN" sz="3600" b="1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3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:endParaRPr kumimoji="1" lang="en-US" altLang="zh-CN" sz="3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C37E4D4B-BAC5-E276-E3E2-260B5EAE5D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7294" y="2237433"/>
                <a:ext cx="9760725" cy="1232132"/>
              </a:xfrm>
              <a:prstGeom prst="rect">
                <a:avLst/>
              </a:prstGeom>
              <a:blipFill>
                <a:blip r:embed="rId4"/>
                <a:stretch>
                  <a:fillRect l="-520" t="-8163" r="-520" b="-1428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直线连接符 19">
            <a:extLst>
              <a:ext uri="{FF2B5EF4-FFF2-40B4-BE49-F238E27FC236}">
                <a16:creationId xmlns:a16="http://schemas.microsoft.com/office/drawing/2014/main" id="{64E9ADC0-7869-3997-1B31-3DAAC5E63835}"/>
              </a:ext>
            </a:extLst>
          </p:cNvPr>
          <p:cNvCxnSpPr>
            <a:cxnSpLocks/>
          </p:cNvCxnSpPr>
          <p:nvPr/>
        </p:nvCxnSpPr>
        <p:spPr>
          <a:xfrm>
            <a:off x="1152575" y="3429000"/>
            <a:ext cx="10050162" cy="0"/>
          </a:xfrm>
          <a:prstGeom prst="line">
            <a:avLst/>
          </a:prstGeom>
          <a:ln w="12700">
            <a:solidFill>
              <a:schemeClr val="tx1"/>
            </a:solidFill>
          </a:ln>
          <a:effectLst>
            <a:glow rad="63500">
              <a:schemeClr val="bg1">
                <a:lumMod val="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>
            <a:extLst>
              <a:ext uri="{FF2B5EF4-FFF2-40B4-BE49-F238E27FC236}">
                <a16:creationId xmlns:a16="http://schemas.microsoft.com/office/drawing/2014/main" id="{0FD032C9-351E-CA84-6E3A-AE4ED9DC4411}"/>
              </a:ext>
            </a:extLst>
          </p:cNvPr>
          <p:cNvSpPr txBox="1"/>
          <p:nvPr/>
        </p:nvSpPr>
        <p:spPr>
          <a:xfrm>
            <a:off x="4948088" y="3680682"/>
            <a:ext cx="25715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altLang="zh-CN" dirty="0">
                <a:hlinkClick r:id="rId5"/>
              </a:rPr>
              <a:t>PRL 133, 131902 (2024) 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693185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C02221-E49A-F78D-82A4-551B7CC31C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组合 40">
            <a:extLst>
              <a:ext uri="{FF2B5EF4-FFF2-40B4-BE49-F238E27FC236}">
                <a16:creationId xmlns:a16="http://schemas.microsoft.com/office/drawing/2014/main" id="{BDC2258B-F98B-F673-7462-927D3A90F185}"/>
              </a:ext>
            </a:extLst>
          </p:cNvPr>
          <p:cNvGrpSpPr/>
          <p:nvPr/>
        </p:nvGrpSpPr>
        <p:grpSpPr>
          <a:xfrm>
            <a:off x="988681" y="5476971"/>
            <a:ext cx="5848414" cy="660902"/>
            <a:chOff x="1882214" y="3437301"/>
            <a:chExt cx="2838138" cy="2189027"/>
          </a:xfrm>
        </p:grpSpPr>
        <p:sp>
          <p:nvSpPr>
            <p:cNvPr id="43" name="矩形 42">
              <a:extLst>
                <a:ext uri="{FF2B5EF4-FFF2-40B4-BE49-F238E27FC236}">
                  <a16:creationId xmlns:a16="http://schemas.microsoft.com/office/drawing/2014/main" id="{6D402170-38BB-74B5-AF9D-99591FCD68BD}"/>
                </a:ext>
              </a:extLst>
            </p:cNvPr>
            <p:cNvSpPr/>
            <p:nvPr/>
          </p:nvSpPr>
          <p:spPr>
            <a:xfrm>
              <a:off x="1882217" y="3437301"/>
              <a:ext cx="2838135" cy="2189027"/>
            </a:xfrm>
            <a:prstGeom prst="rect">
              <a:avLst/>
            </a:prstGeom>
            <a:solidFill>
              <a:srgbClr val="0432FF">
                <a:alpha val="32000"/>
              </a:srgbClr>
            </a:solidFill>
            <a:ln>
              <a:solidFill>
                <a:srgbClr val="FFD9DB"/>
              </a:solidFill>
            </a:ln>
            <a:effectLst>
              <a:softEdge rad="12700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zh-CN" altLang="en-US" dirty="0"/>
            </a:p>
          </p:txBody>
        </p:sp>
        <p:sp>
          <p:nvSpPr>
            <p:cNvPr id="44" name="矩形 43">
              <a:extLst>
                <a:ext uri="{FF2B5EF4-FFF2-40B4-BE49-F238E27FC236}">
                  <a16:creationId xmlns:a16="http://schemas.microsoft.com/office/drawing/2014/main" id="{5ED56595-7CA1-96A5-1D54-2C90D3A7E6F9}"/>
                </a:ext>
              </a:extLst>
            </p:cNvPr>
            <p:cNvSpPr/>
            <p:nvPr/>
          </p:nvSpPr>
          <p:spPr>
            <a:xfrm>
              <a:off x="1882214" y="3574704"/>
              <a:ext cx="2759975" cy="148134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D9DB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zh-CN" altLang="en-US" dirty="0"/>
            </a:p>
          </p:txBody>
        </p:sp>
      </p:grp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FDBE52C-A3F3-83E5-7B60-38AEBBB112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1ECF2-1F31-5846-B240-B8F26A565208}" type="slidenum">
              <a:rPr lang="en-US" altLang="zh-CN" smtClean="0"/>
              <a:pPr/>
              <a:t>6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95AFFFD1-65F5-27FC-C425-186E4F28498D}"/>
                  </a:ext>
                </a:extLst>
              </p:cNvPr>
              <p:cNvSpPr txBox="1"/>
              <p:nvPr/>
            </p:nvSpPr>
            <p:spPr>
              <a:xfrm>
                <a:off x="844714" y="73432"/>
                <a:ext cx="10502572" cy="54790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kumimoji="1" lang="en-US" altLang="zh-CN" sz="2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Observation of new charmonium(-like) states in</a:t>
                </a:r>
                <a:r>
                  <a:rPr kumimoji="1" lang="zh-CN" altLang="en-US" sz="2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800" b="1" i="1">
                            <a:latin typeface="Cambria Math" panose="02040503050406030204" pitchFamily="18" charset="0"/>
                          </a:rPr>
                          <m:t>𝑩</m:t>
                        </m:r>
                      </m:e>
                      <m:sup>
                        <m:r>
                          <a:rPr lang="en-US" altLang="zh-CN" sz="2800" b="1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altLang="zh-CN" sz="2800" b="1" i="1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altLang="zh-CN" sz="28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800" b="1" i="1">
                            <a:latin typeface="Cambria Math" panose="02040503050406030204" pitchFamily="18" charset="0"/>
                          </a:rPr>
                          <m:t>𝑫</m:t>
                        </m:r>
                      </m:e>
                      <m:sup>
                        <m:r>
                          <a:rPr lang="en-US" altLang="zh-CN" sz="2800" b="1" i="1">
                            <a:latin typeface="Cambria Math" panose="02040503050406030204" pitchFamily="18" charset="0"/>
                          </a:rPr>
                          <m:t>∗±</m:t>
                        </m:r>
                      </m:sup>
                    </m:sSup>
                    <m:sSup>
                      <m:sSupPr>
                        <m:ctrlPr>
                          <a:rPr lang="en-US" altLang="zh-CN" sz="28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800" b="1" i="1">
                            <a:latin typeface="Cambria Math" panose="02040503050406030204" pitchFamily="18" charset="0"/>
                          </a:rPr>
                          <m:t>𝑫</m:t>
                        </m:r>
                      </m:e>
                      <m:sup>
                        <m:r>
                          <a:rPr lang="en-US" altLang="zh-CN" sz="2800" b="1" i="1">
                            <a:latin typeface="Cambria Math" panose="02040503050406030204" pitchFamily="18" charset="0"/>
                          </a:rPr>
                          <m:t>∓</m:t>
                        </m:r>
                      </m:sup>
                    </m:sSup>
                    <m:r>
                      <a:rPr lang="en-US" altLang="zh-CN" sz="2800" b="1" i="1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altLang="zh-CN" sz="28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800" b="1" i="1">
                            <a:latin typeface="Cambria Math" panose="02040503050406030204" pitchFamily="18" charset="0"/>
                          </a:rPr>
                          <m:t>𝑲</m:t>
                        </m:r>
                      </m:e>
                      <m:sup>
                        <m:r>
                          <a:rPr lang="en-US" altLang="zh-CN" sz="2800" b="1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:endParaRPr kumimoji="1" lang="en-US" altLang="zh-CN" sz="28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95AFFFD1-65F5-27FC-C425-186E4F2849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4714" y="73432"/>
                <a:ext cx="10502572" cy="547907"/>
              </a:xfrm>
              <a:prstGeom prst="rect">
                <a:avLst/>
              </a:prstGeom>
              <a:blipFill>
                <a:blip r:embed="rId3"/>
                <a:stretch>
                  <a:fillRect t="-6818" b="-318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79C7A455-D6BE-FBC6-BDA0-23723E7427BA}"/>
                  </a:ext>
                </a:extLst>
              </p:cNvPr>
              <p:cNvSpPr txBox="1"/>
              <p:nvPr/>
            </p:nvSpPr>
            <p:spPr>
              <a:xfrm>
                <a:off x="468810" y="1069814"/>
                <a:ext cx="7603136" cy="26028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30000"/>
                  </a:lnSpc>
                  <a:buFont typeface="Apple Color Emoji" pitchFamily="2" charset="0"/>
                  <a:buChar char="⭕️"/>
                </a:pPr>
                <a:r>
                  <a:rPr lang="e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Two open-charmed resonant structures</a:t>
                </a:r>
                <a:r>
                  <a:rPr lang="zh-CN" alt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acc>
                          <m:accPr>
                            <m:chr m:val="̅"/>
                            <m:ctrlPr>
                              <a:rPr lang="en-US" altLang="zh-CN" sz="20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zh-CN" sz="2000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</m:acc>
                        <m:acc>
                          <m:accPr>
                            <m:chr m:val="̅"/>
                            <m:ctrlPr>
                              <a:rPr lang="en-US" altLang="zh-CN" sz="2000" b="0" i="1" dirty="0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zh-CN" sz="2000" b="0" i="1" dirty="0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</m:acc>
                        <m:r>
                          <a:rPr lang="en-US" altLang="zh-CN" sz="2000" b="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sSup>
                      <m:sSupPr>
                        <m:ctrlP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sz="2000" b="0" i="1" smtClean="0">
                                <a:latin typeface="Cambria Math" panose="02040503050406030204" pitchFamily="18" charset="0"/>
                              </a:rPr>
                              <m:t>2870</m:t>
                            </m:r>
                          </m:e>
                        </m:d>
                      </m:e>
                      <m:sup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kumimoji="1"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acc>
                          <m:accPr>
                            <m:chr m:val="̅"/>
                            <m:ctrlPr>
                              <a:rPr lang="en-US" altLang="zh-CN" sz="20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</m:acc>
                        <m:acc>
                          <m:accPr>
                            <m:chr m:val="̅"/>
                            <m:ctrlPr>
                              <a:rPr lang="en-US" altLang="zh-CN" sz="2000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zh-CN" sz="2000" i="1" dirty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</m:acc>
                        <m:r>
                          <a:rPr lang="en-US" altLang="zh-CN" sz="2000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sSup>
                      <m:sSupPr>
                        <m:ctrlP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altLang="zh-CN" sz="2000" b="0" i="1" smtClean="0">
                                <a:latin typeface="Cambria Math" panose="02040503050406030204" pitchFamily="18" charset="0"/>
                              </a:rPr>
                              <m:t>90</m:t>
                            </m:r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e>
                        </m:d>
                      </m:e>
                      <m:sup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kumimoji="1"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observed in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p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altLang="zh-CN" sz="2000" i="1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altLang="zh-CN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p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zh-CN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p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altLang="zh-CN" sz="2000" i="1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altLang="zh-CN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</a:p>
              <a:p>
                <a:pPr marL="800100" lvl="1" indent="-342900">
                  <a:lnSpc>
                    <a:spcPct val="130000"/>
                  </a:lnSpc>
                  <a:buFont typeface="系统字体常规体"/>
                  <a:buChar char="🔆"/>
                </a:pPr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Tetraquark state with nonzero heavy flavor quantum numbers</a:t>
                </a:r>
              </a:p>
              <a:p>
                <a:pPr marL="800100" lvl="1" indent="-342900">
                  <a:lnSpc>
                    <a:spcPct val="130000"/>
                  </a:lnSpc>
                  <a:buFont typeface="系统字体常规体"/>
                  <a:buChar char="🔆"/>
                </a:pPr>
                <a:r>
                  <a:rPr kumimoji="1"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Charmonium searches</a:t>
                </a:r>
                <a:r>
                  <a:rPr kumimoji="1" lang="zh-CN" alt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kumimoji="1"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</a:t>
                </a:r>
                <a14:m>
                  <m:oMath xmlns:m="http://schemas.openxmlformats.org/officeDocument/2006/math">
                    <m:r>
                      <a:rPr kumimoji="1" lang="en-US" altLang="zh-CN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𝐷</m:t>
                    </m:r>
                    <m:acc>
                      <m:accPr>
                        <m:chr m:val="̅"/>
                        <m:ctrlPr>
                          <a:rPr kumimoji="1" lang="en-US" altLang="zh-CN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kumimoji="1" lang="en-US" altLang="zh-CN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𝐷</m:t>
                        </m:r>
                      </m:e>
                    </m:acc>
                  </m:oMath>
                </a14:m>
                <a:endPara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pple Color Emoji" pitchFamily="2" charset="0"/>
                  <a:buChar char="⭕️"/>
                </a:pPr>
                <a:r>
                  <a:rPr kumimoji="1"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Similar candidates searches 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p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altLang="zh-CN" sz="2000" i="1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altLang="zh-CN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p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∗±</m:t>
                        </m:r>
                      </m:sup>
                    </m:sSup>
                    <m:sSup>
                      <m:sSupPr>
                        <m:ctrlPr>
                          <a:rPr lang="en-US" altLang="zh-CN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p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∓</m:t>
                        </m:r>
                      </m:sup>
                    </m:sSup>
                    <m:r>
                      <a:rPr lang="en-US" altLang="zh-CN" sz="2000" i="1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altLang="zh-CN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endParaRPr lang="en-US" altLang="zh-CN" sz="2000" dirty="0">
                  <a:latin typeface="Times New Roman" panose="02020603050405020304" pitchFamily="18" charset="0"/>
                </a:endParaRPr>
              </a:p>
              <a:p>
                <a:pPr marL="742950" lvl="1" indent="-285750">
                  <a:buFont typeface="系统字体常规体"/>
                  <a:buChar char="✔️"/>
                </a:pPr>
                <a:r>
                  <a:rPr kumimoji="1"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Amplitude analysis</a:t>
                </a:r>
              </a:p>
            </p:txBody>
          </p:sp>
        </mc:Choice>
        <mc:Fallback xmlns="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79C7A455-D6BE-FBC6-BDA0-23723E7427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810" y="1069814"/>
                <a:ext cx="7603136" cy="2602892"/>
              </a:xfrm>
              <a:prstGeom prst="rect">
                <a:avLst/>
              </a:prstGeom>
              <a:blipFill>
                <a:blip r:embed="rId4"/>
                <a:stretch>
                  <a:fillRect l="-1000" b="-4878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文本框 10">
            <a:extLst>
              <a:ext uri="{FF2B5EF4-FFF2-40B4-BE49-F238E27FC236}">
                <a16:creationId xmlns:a16="http://schemas.microsoft.com/office/drawing/2014/main" id="{A137FD0C-A198-0BCB-64E3-32758282C38F}"/>
              </a:ext>
            </a:extLst>
          </p:cNvPr>
          <p:cNvSpPr txBox="1"/>
          <p:nvPr/>
        </p:nvSpPr>
        <p:spPr>
          <a:xfrm>
            <a:off x="757181" y="2548061"/>
            <a:ext cx="2560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altLang="zh-CN" dirty="0">
                <a:hlinkClick r:id="rId5"/>
              </a:rPr>
              <a:t>PRL 125, 242001 (2020)</a:t>
            </a:r>
            <a:endParaRPr kumimoji="1" lang="zh-CN" altLang="en-US" dirty="0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D5DC5913-A181-EBB6-813F-559FF351EB3F}"/>
              </a:ext>
            </a:extLst>
          </p:cNvPr>
          <p:cNvSpPr txBox="1"/>
          <p:nvPr/>
        </p:nvSpPr>
        <p:spPr>
          <a:xfrm>
            <a:off x="3317497" y="2548061"/>
            <a:ext cx="2560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altLang="zh-CN" dirty="0">
                <a:hlinkClick r:id="rId6"/>
              </a:rPr>
              <a:t>PRD 102, 112003 (2020)</a:t>
            </a:r>
            <a:endParaRPr kumimoji="1" lang="zh-CN" altLang="en-US" dirty="0"/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CF1F7C05-5D37-5FE5-415F-B1E56C2BD50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09490" y="1138013"/>
            <a:ext cx="3520966" cy="259439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7" name="文本框 26">
                <a:extLst>
                  <a:ext uri="{FF2B5EF4-FFF2-40B4-BE49-F238E27FC236}">
                    <a16:creationId xmlns:a16="http://schemas.microsoft.com/office/drawing/2014/main" id="{17C37871-384E-6752-FEE3-486BA15F701D}"/>
                  </a:ext>
                </a:extLst>
              </p:cNvPr>
              <p:cNvSpPr txBox="1"/>
              <p:nvPr/>
            </p:nvSpPr>
            <p:spPr>
              <a:xfrm>
                <a:off x="468810" y="3663961"/>
                <a:ext cx="11078756" cy="22950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30000"/>
                  </a:lnSpc>
                  <a:buFont typeface="Apple Color Emoji" pitchFamily="2" charset="0"/>
                  <a:buChar char="⭕️"/>
                </a:pPr>
                <a:r>
                  <a:rPr lang="e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Determine the</a:t>
                </a:r>
                <a:r>
                  <a:rPr lang="zh-CN" alt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 parities of </a:t>
                </a:r>
                <a14:m>
                  <m:oMath xmlns:m="http://schemas.openxmlformats.org/officeDocument/2006/math">
                    <m:r>
                      <a:rPr lang="en-US" altLang="zh-CN" sz="20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𝑐</m:t>
                    </m:r>
                    <m:acc>
                      <m:accPr>
                        <m:chr m:val="̅"/>
                        <m:ctrlPr>
                          <a:rPr lang="en-US" altLang="zh-CN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𝑐</m:t>
                        </m:r>
                      </m:e>
                    </m:acc>
                  </m:oMath>
                </a14:m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  <a:r>
                  <a:rPr lang="e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 simultaneous fit performed to the two channels</a:t>
                </a:r>
              </a:p>
              <a:p>
                <a:pPr marL="742950" lvl="1" indent="-285750">
                  <a:lnSpc>
                    <a:spcPct val="130000"/>
                  </a:lnSpc>
                  <a:buFont typeface="系统字体常规体"/>
                  <a:buChar char="✔️"/>
                </a:pPr>
                <a:r>
                  <a:rPr kumimoji="1" lang="en" altLang="zh-CN" sz="19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Linking </a:t>
                </a:r>
                <a:r>
                  <a:rPr lang="en" altLang="zh-CN" sz="19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decay amplitudes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9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19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p>
                        <m:r>
                          <a:rPr lang="en-US" altLang="zh-CN" sz="1900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altLang="zh-CN" sz="1900" i="1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altLang="zh-CN" sz="19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1900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p>
                        <m:r>
                          <a:rPr lang="en-US" altLang="zh-CN" sz="1900" i="1">
                            <a:latin typeface="Cambria Math" panose="02040503050406030204" pitchFamily="18" charset="0"/>
                          </a:rPr>
                          <m:t>∗+</m:t>
                        </m:r>
                      </m:sup>
                    </m:sSup>
                    <m:sSup>
                      <m:sSupPr>
                        <m:ctrlPr>
                          <a:rPr lang="en-US" altLang="zh-CN" sz="19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1900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p>
                        <m:r>
                          <a:rPr lang="en-US" altLang="zh-CN" sz="1900" i="1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altLang="zh-CN" sz="1900" i="1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altLang="zh-CN" sz="19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1900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en-US" altLang="zh-CN" sz="1900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" altLang="zh-CN" sz="19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9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19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p>
                        <m:r>
                          <a:rPr lang="en-US" altLang="zh-CN" sz="1900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altLang="zh-CN" sz="1900" i="1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altLang="zh-CN" sz="19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1900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p>
                        <m:r>
                          <a:rPr lang="en-US" altLang="zh-CN" sz="1900" i="1">
                            <a:latin typeface="Cambria Math" panose="02040503050406030204" pitchFamily="18" charset="0"/>
                          </a:rPr>
                          <m:t>∗−</m:t>
                        </m:r>
                      </m:sup>
                    </m:sSup>
                    <m:sSup>
                      <m:sSupPr>
                        <m:ctrlPr>
                          <a:rPr lang="en-US" altLang="zh-CN" sz="19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1900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p>
                        <m:r>
                          <a:rPr lang="en-US" altLang="zh-CN" sz="1900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altLang="zh-CN" sz="1900" i="1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altLang="zh-CN" sz="19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1900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en-US" altLang="zh-CN" sz="1900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" altLang="zh-CN" sz="19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by C parities of the resonances</a:t>
                </a:r>
              </a:p>
              <a:p>
                <a:pPr marL="1200150" lvl="2" indent="-285750">
                  <a:lnSpc>
                    <a:spcPct val="130000"/>
                  </a:lnSpc>
                  <a:buFont typeface="系统字体常规体"/>
                  <a:buChar char="💡"/>
                </a:pPr>
                <a:r>
                  <a:rPr lang="e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C-parity conservation in strong decays, single charmonium(like) resonance R contribute equally to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p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altLang="zh-CN" i="1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p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altLang="zh-CN" i="1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p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altLang="zh-CN" i="1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p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altLang="zh-CN" i="1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endParaRPr kumimoji="1"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1200150" lvl="2" indent="-285750">
                  <a:lnSpc>
                    <a:spcPct val="130000"/>
                  </a:lnSpc>
                  <a:buFont typeface="系统字体常规体"/>
                  <a:buChar char="💡"/>
                </a:pPr>
                <a:r>
                  <a:rPr lang="e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Interference between resonances with different C parity result in differences between the two decays</a:t>
                </a:r>
              </a:p>
              <a:p>
                <a:pPr marL="742950" lvl="1" indent="-285750">
                  <a:lnSpc>
                    <a:spcPct val="130000"/>
                  </a:lnSpc>
                  <a:buFont typeface="Apple Color Emoji" pitchFamily="2" charset="0"/>
                  <a:buChar char="✔️"/>
                </a:pPr>
                <a:r>
                  <a:rPr kumimoji="1" lang="en" altLang="zh-CN" sz="19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1st time using this method </a:t>
                </a:r>
                <a:r>
                  <a:rPr kumimoji="1" lang="en-US" altLang="zh-CN" sz="19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to </a:t>
                </a:r>
                <a:r>
                  <a:rPr kumimoji="1" lang="en" altLang="zh-CN" sz="19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</a:t>
                </a:r>
                <a:r>
                  <a:rPr lang="en" altLang="zh-CN" sz="19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etermine the C parities</a:t>
                </a:r>
                <a:endParaRPr kumimoji="1" lang="zh-CN" altLang="en-US" sz="19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7" name="文本框 26">
                <a:extLst>
                  <a:ext uri="{FF2B5EF4-FFF2-40B4-BE49-F238E27FC236}">
                    <a16:creationId xmlns:a16="http://schemas.microsoft.com/office/drawing/2014/main" id="{17C37871-384E-6752-FEE3-486BA15F70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810" y="3663961"/>
                <a:ext cx="11078756" cy="2295052"/>
              </a:xfrm>
              <a:prstGeom prst="rect">
                <a:avLst/>
              </a:prstGeom>
              <a:blipFill>
                <a:blip r:embed="rId8"/>
                <a:stretch>
                  <a:fillRect l="-686" b="-4945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文本框 1">
            <a:extLst>
              <a:ext uri="{FF2B5EF4-FFF2-40B4-BE49-F238E27FC236}">
                <a16:creationId xmlns:a16="http://schemas.microsoft.com/office/drawing/2014/main" id="{5E042B36-B2F3-4189-694A-3682A31017DC}"/>
              </a:ext>
            </a:extLst>
          </p:cNvPr>
          <p:cNvSpPr txBox="1"/>
          <p:nvPr/>
        </p:nvSpPr>
        <p:spPr>
          <a:xfrm>
            <a:off x="9427369" y="900537"/>
            <a:ext cx="22958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altLang="zh-CN" sz="1600" dirty="0">
                <a:hlinkClick r:id="rId9"/>
              </a:rPr>
              <a:t>PRL 133, 131902 (2024) </a:t>
            </a:r>
            <a:endParaRPr kumimoji="1"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20104399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FAD79B-D75D-B662-AA10-B7C817CADD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>
            <a:extLst>
              <a:ext uri="{FF2B5EF4-FFF2-40B4-BE49-F238E27FC236}">
                <a16:creationId xmlns:a16="http://schemas.microsoft.com/office/drawing/2014/main" id="{387E2E70-B8B2-A066-C065-23126F751B58}"/>
              </a:ext>
            </a:extLst>
          </p:cNvPr>
          <p:cNvGrpSpPr/>
          <p:nvPr/>
        </p:nvGrpSpPr>
        <p:grpSpPr>
          <a:xfrm>
            <a:off x="755512" y="969085"/>
            <a:ext cx="5087130" cy="659219"/>
            <a:chOff x="1882214" y="3437301"/>
            <a:chExt cx="2838138" cy="2189027"/>
          </a:xfrm>
        </p:grpSpPr>
        <p:sp>
          <p:nvSpPr>
            <p:cNvPr id="43" name="矩形 42">
              <a:extLst>
                <a:ext uri="{FF2B5EF4-FFF2-40B4-BE49-F238E27FC236}">
                  <a16:creationId xmlns:a16="http://schemas.microsoft.com/office/drawing/2014/main" id="{7B26DCE6-61FD-2D5C-ED35-D74A5E3E1123}"/>
                </a:ext>
              </a:extLst>
            </p:cNvPr>
            <p:cNvSpPr/>
            <p:nvPr/>
          </p:nvSpPr>
          <p:spPr>
            <a:xfrm>
              <a:off x="1882217" y="3437301"/>
              <a:ext cx="2838135" cy="2189027"/>
            </a:xfrm>
            <a:prstGeom prst="rect">
              <a:avLst/>
            </a:prstGeom>
            <a:solidFill>
              <a:srgbClr val="0432FF">
                <a:alpha val="32000"/>
              </a:srgbClr>
            </a:solidFill>
            <a:ln>
              <a:solidFill>
                <a:srgbClr val="FFD9DB"/>
              </a:solidFill>
            </a:ln>
            <a:effectLst>
              <a:softEdge rad="12700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zh-CN" altLang="en-US" dirty="0"/>
            </a:p>
          </p:txBody>
        </p:sp>
        <p:sp>
          <p:nvSpPr>
            <p:cNvPr id="44" name="矩形 43">
              <a:extLst>
                <a:ext uri="{FF2B5EF4-FFF2-40B4-BE49-F238E27FC236}">
                  <a16:creationId xmlns:a16="http://schemas.microsoft.com/office/drawing/2014/main" id="{272FF7BE-1C57-BDD4-1B8B-0119EEC22A26}"/>
                </a:ext>
              </a:extLst>
            </p:cNvPr>
            <p:cNvSpPr/>
            <p:nvPr/>
          </p:nvSpPr>
          <p:spPr>
            <a:xfrm>
              <a:off x="1882214" y="3574704"/>
              <a:ext cx="2759975" cy="148134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D9DB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zh-CN" altLang="en-US" dirty="0"/>
            </a:p>
          </p:txBody>
        </p:sp>
      </p:grpSp>
      <p:pic>
        <p:nvPicPr>
          <p:cNvPr id="16" name="图片 15">
            <a:extLst>
              <a:ext uri="{FF2B5EF4-FFF2-40B4-BE49-F238E27FC236}">
                <a16:creationId xmlns:a16="http://schemas.microsoft.com/office/drawing/2014/main" id="{164AF911-2B55-C628-BEE8-9B68E79AA4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4714" y="2926070"/>
            <a:ext cx="10511745" cy="3339874"/>
          </a:xfrm>
          <a:prstGeom prst="rect">
            <a:avLst/>
          </a:prstGeom>
          <a:ln>
            <a:solidFill>
              <a:schemeClr val="tx1"/>
            </a:solidFill>
            <a:prstDash val="solid"/>
          </a:ln>
        </p:spPr>
      </p:pic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8C2A212-8DF5-931B-6AC5-F35D8C7135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1ECF2-1F31-5846-B240-B8F26A565208}" type="slidenum">
              <a:rPr lang="en-US" altLang="zh-CN" smtClean="0"/>
              <a:pPr/>
              <a:t>7</a:t>
            </a:fld>
            <a:endParaRPr lang="en-US" dirty="0"/>
          </a:p>
        </p:txBody>
      </p:sp>
      <p:sp>
        <p:nvSpPr>
          <p:cNvPr id="18" name="椭圆 17">
            <a:extLst>
              <a:ext uri="{FF2B5EF4-FFF2-40B4-BE49-F238E27FC236}">
                <a16:creationId xmlns:a16="http://schemas.microsoft.com/office/drawing/2014/main" id="{ECF4C651-1280-B853-BFAC-BE534297B4A6}"/>
              </a:ext>
            </a:extLst>
          </p:cNvPr>
          <p:cNvSpPr/>
          <p:nvPr/>
        </p:nvSpPr>
        <p:spPr>
          <a:xfrm>
            <a:off x="4344988" y="2945997"/>
            <a:ext cx="1330672" cy="254846"/>
          </a:xfrm>
          <a:prstGeom prst="ellipse">
            <a:avLst/>
          </a:prstGeom>
          <a:noFill/>
          <a:ln w="38100">
            <a:solidFill>
              <a:srgbClr val="0432FF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文本框 40">
                <a:extLst>
                  <a:ext uri="{FF2B5EF4-FFF2-40B4-BE49-F238E27FC236}">
                    <a16:creationId xmlns:a16="http://schemas.microsoft.com/office/drawing/2014/main" id="{6C3A383B-6663-D53A-C484-6CEAA27C2109}"/>
                  </a:ext>
                </a:extLst>
              </p:cNvPr>
              <p:cNvSpPr txBox="1"/>
              <p:nvPr/>
            </p:nvSpPr>
            <p:spPr>
              <a:xfrm>
                <a:off x="792176" y="969085"/>
                <a:ext cx="489948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zh-CN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Fit projection to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400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p>
                        <m:r>
                          <a:rPr lang="en-US" altLang="zh-CN" sz="2400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altLang="zh-CN" sz="2400" b="0" i="1" smtClean="0"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kumimoji="1" lang="en-US" altLang="zh-CN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mass spectra</a:t>
                </a:r>
                <a:endParaRPr kumimoji="1" lang="zh-CN" alt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1" name="文本框 40">
                <a:extLst>
                  <a:ext uri="{FF2B5EF4-FFF2-40B4-BE49-F238E27FC236}">
                    <a16:creationId xmlns:a16="http://schemas.microsoft.com/office/drawing/2014/main" id="{6C3A383B-6663-D53A-C484-6CEAA27C21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176" y="969085"/>
                <a:ext cx="4899483" cy="461665"/>
              </a:xfrm>
              <a:prstGeom prst="rect">
                <a:avLst/>
              </a:prstGeom>
              <a:blipFill>
                <a:blip r:embed="rId4"/>
                <a:stretch>
                  <a:fillRect l="-2067" t="-10811" r="-1034" b="-2973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文本框 44">
                <a:extLst>
                  <a:ext uri="{FF2B5EF4-FFF2-40B4-BE49-F238E27FC236}">
                    <a16:creationId xmlns:a16="http://schemas.microsoft.com/office/drawing/2014/main" id="{E3347A3D-D253-67E5-BBA4-82F266D92441}"/>
                  </a:ext>
                </a:extLst>
              </p:cNvPr>
              <p:cNvSpPr txBox="1"/>
              <p:nvPr/>
            </p:nvSpPr>
            <p:spPr>
              <a:xfrm>
                <a:off x="673510" y="1557639"/>
                <a:ext cx="6116220" cy="1340752"/>
              </a:xfrm>
              <a:prstGeom prst="rect">
                <a:avLst/>
              </a:prstGeom>
              <a:noFill/>
              <a:ln>
                <a:solidFill>
                  <a:srgbClr val="FF40FF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342900" indent="-342900">
                  <a:lnSpc>
                    <a:spcPct val="150000"/>
                  </a:lnSpc>
                  <a:buFont typeface="Apple Color Emoji" pitchFamily="2" charset="0"/>
                  <a:buChar char="❎"/>
                </a:pPr>
                <a:r>
                  <a:rPr kumimoji="1" lang="en-US" altLang="zh-CN" sz="20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Green dash line: fit including only known states</a:t>
                </a:r>
                <a:endParaRPr lang="en" altLang="zh-CN" sz="2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lnSpc>
                    <a:spcPct val="150000"/>
                  </a:lnSpc>
                  <a:buFont typeface="系统字体常规体"/>
                  <a:buChar char="✅"/>
                </a:pPr>
                <a:r>
                  <a:rPr lang="e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zh-CN" alt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undiscovered</a:t>
                </a:r>
                <a:r>
                  <a:rPr lang="e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charmonium(like) resonances required</a:t>
                </a:r>
              </a:p>
              <a:p>
                <a:pPr marL="800100" lvl="1" indent="-342900">
                  <a:lnSpc>
                    <a:spcPct val="150000"/>
                  </a:lnSpc>
                  <a:buFont typeface="系统字体常规体"/>
                  <a:buChar char="🔆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CN" sz="1600" i="1">
                            <a:solidFill>
                              <a:srgbClr val="FF4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zh-CN" sz="1600" i="1">
                            <a:solidFill>
                              <a:srgbClr val="FF40FF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kumimoji="1" lang="en-US" altLang="zh-CN" sz="1600" i="1">
                            <a:solidFill>
                              <a:srgbClr val="FF40FF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d>
                      <m:dPr>
                        <m:ctrlPr>
                          <a:rPr kumimoji="1" lang="en-US" altLang="zh-CN" sz="1600" i="1">
                            <a:solidFill>
                              <a:srgbClr val="FF40F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1" lang="en-US" altLang="zh-CN" sz="1600" i="1">
                            <a:solidFill>
                              <a:srgbClr val="FF40FF"/>
                            </a:solidFill>
                            <a:latin typeface="Cambria Math" panose="02040503050406030204" pitchFamily="18" charset="0"/>
                          </a:rPr>
                          <m:t>4000</m:t>
                        </m:r>
                      </m:e>
                    </m:d>
                    <m:r>
                      <a:rPr kumimoji="1" lang="en-US" altLang="zh-CN" sz="1600" i="1">
                        <a:solidFill>
                          <a:srgbClr val="FF40FF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kumimoji="1" lang="en-US" altLang="zh-CN" sz="1600" i="1">
                            <a:solidFill>
                              <a:srgbClr val="FF4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zh-CN" sz="1600" i="1">
                            <a:solidFill>
                              <a:srgbClr val="FF40FF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kumimoji="1" lang="en-US" altLang="zh-CN" sz="1600" i="1">
                            <a:solidFill>
                              <a:srgbClr val="FF40FF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d>
                      <m:dPr>
                        <m:ctrlPr>
                          <a:rPr kumimoji="1" lang="en-US" altLang="zh-CN" sz="1600" i="1">
                            <a:solidFill>
                              <a:srgbClr val="FF40F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1" lang="en-US" altLang="zh-CN" sz="1600" i="1">
                            <a:solidFill>
                              <a:srgbClr val="FF40FF"/>
                            </a:solidFill>
                            <a:latin typeface="Cambria Math" panose="02040503050406030204" pitchFamily="18" charset="0"/>
                          </a:rPr>
                          <m:t>4300</m:t>
                        </m:r>
                      </m:e>
                    </m:d>
                    <m:r>
                      <a:rPr kumimoji="1" lang="en-US" altLang="zh-CN" sz="1600" i="1">
                        <a:solidFill>
                          <a:srgbClr val="FF40FF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kumimoji="1" lang="en-US" altLang="zh-CN" sz="1600" i="1">
                            <a:solidFill>
                              <a:srgbClr val="FF4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zh-CN" sz="1600" i="1">
                            <a:solidFill>
                              <a:srgbClr val="FF40FF"/>
                            </a:solidFill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kumimoji="1" lang="en-US" altLang="zh-CN" sz="1600" i="1">
                            <a:solidFill>
                              <a:srgbClr val="FF40FF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kumimoji="1" lang="en-US" altLang="zh-CN" sz="1600" i="1">
                            <a:solidFill>
                              <a:srgbClr val="FF40FF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kumimoji="1" lang="en-US" altLang="zh-CN" sz="1600" i="1">
                        <a:solidFill>
                          <a:srgbClr val="FF40FF"/>
                        </a:solidFill>
                        <a:latin typeface="Cambria Math" panose="02040503050406030204" pitchFamily="18" charset="0"/>
                      </a:rPr>
                      <m:t>(4010</m:t>
                    </m:r>
                    <m:r>
                      <a:rPr kumimoji="1" lang="en-US" altLang="zh-CN" sz="1600" b="0" i="1" smtClean="0">
                        <a:solidFill>
                          <a:srgbClr val="FF40FF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kumimoji="1" lang="en-US" altLang="zh-CN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5" name="文本框 44">
                <a:extLst>
                  <a:ext uri="{FF2B5EF4-FFF2-40B4-BE49-F238E27FC236}">
                    <a16:creationId xmlns:a16="http://schemas.microsoft.com/office/drawing/2014/main" id="{E3347A3D-D253-67E5-BBA4-82F266D924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510" y="1557639"/>
                <a:ext cx="6116220" cy="1340752"/>
              </a:xfrm>
              <a:prstGeom prst="rect">
                <a:avLst/>
              </a:prstGeom>
              <a:blipFill>
                <a:blip r:embed="rId5"/>
                <a:stretch>
                  <a:fillRect l="-1033" b="-7477"/>
                </a:stretch>
              </a:blipFill>
              <a:ln>
                <a:solidFill>
                  <a:srgbClr val="FF40FF"/>
                </a:solidFill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椭圆 46">
            <a:extLst>
              <a:ext uri="{FF2B5EF4-FFF2-40B4-BE49-F238E27FC236}">
                <a16:creationId xmlns:a16="http://schemas.microsoft.com/office/drawing/2014/main" id="{8307253A-0651-1624-C33C-157AA5E71EF2}"/>
              </a:ext>
            </a:extLst>
          </p:cNvPr>
          <p:cNvSpPr/>
          <p:nvPr/>
        </p:nvSpPr>
        <p:spPr>
          <a:xfrm>
            <a:off x="7923997" y="3200843"/>
            <a:ext cx="1330672" cy="254846"/>
          </a:xfrm>
          <a:prstGeom prst="ellipse">
            <a:avLst/>
          </a:prstGeom>
          <a:noFill/>
          <a:ln w="38100">
            <a:solidFill>
              <a:srgbClr val="FF40FF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8" name="椭圆 47">
            <a:extLst>
              <a:ext uri="{FF2B5EF4-FFF2-40B4-BE49-F238E27FC236}">
                <a16:creationId xmlns:a16="http://schemas.microsoft.com/office/drawing/2014/main" id="{5C764D81-0F40-DB1B-7630-6D1ED015DE7D}"/>
              </a:ext>
            </a:extLst>
          </p:cNvPr>
          <p:cNvSpPr/>
          <p:nvPr/>
        </p:nvSpPr>
        <p:spPr>
          <a:xfrm>
            <a:off x="6275910" y="3200843"/>
            <a:ext cx="1330672" cy="254846"/>
          </a:xfrm>
          <a:prstGeom prst="ellipse">
            <a:avLst/>
          </a:prstGeom>
          <a:noFill/>
          <a:ln w="38100">
            <a:solidFill>
              <a:srgbClr val="FF40FF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9" name="椭圆 48">
            <a:extLst>
              <a:ext uri="{FF2B5EF4-FFF2-40B4-BE49-F238E27FC236}">
                <a16:creationId xmlns:a16="http://schemas.microsoft.com/office/drawing/2014/main" id="{54067EFC-7895-C1AB-D676-676386712938}"/>
              </a:ext>
            </a:extLst>
          </p:cNvPr>
          <p:cNvSpPr/>
          <p:nvPr/>
        </p:nvSpPr>
        <p:spPr>
          <a:xfrm>
            <a:off x="4360987" y="3200843"/>
            <a:ext cx="1330672" cy="254846"/>
          </a:xfrm>
          <a:prstGeom prst="ellipse">
            <a:avLst/>
          </a:prstGeom>
          <a:noFill/>
          <a:ln w="38100">
            <a:solidFill>
              <a:srgbClr val="FF40FF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文本框 50">
                <a:extLst>
                  <a:ext uri="{FF2B5EF4-FFF2-40B4-BE49-F238E27FC236}">
                    <a16:creationId xmlns:a16="http://schemas.microsoft.com/office/drawing/2014/main" id="{B5369BB1-6A58-8053-4BA5-69FD1A947EE9}"/>
                  </a:ext>
                </a:extLst>
              </p:cNvPr>
              <p:cNvSpPr txBox="1"/>
              <p:nvPr/>
            </p:nvSpPr>
            <p:spPr>
              <a:xfrm>
                <a:off x="7303230" y="1324930"/>
                <a:ext cx="4215260" cy="1261884"/>
              </a:xfrm>
              <a:prstGeom prst="rect">
                <a:avLst/>
              </a:prstGeom>
              <a:noFill/>
              <a:ln>
                <a:solidFill>
                  <a:srgbClr val="0432FF"/>
                </a:solidFill>
              </a:ln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CN" sz="2000" i="1" smtClean="0">
                            <a:solidFill>
                              <a:srgbClr val="0432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zh-CN" sz="2000" i="1">
                            <a:solidFill>
                              <a:srgbClr val="0432FF"/>
                            </a:solidFill>
                            <a:latin typeface="Cambria Math" panose="02040503050406030204" pitchFamily="18" charset="0"/>
                          </a:rPr>
                          <m:t>𝜂</m:t>
                        </m:r>
                      </m:e>
                      <m:sub>
                        <m:r>
                          <a:rPr kumimoji="1" lang="en-US" altLang="zh-CN" sz="2000" i="1">
                            <a:solidFill>
                              <a:srgbClr val="0432FF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d>
                      <m:dPr>
                        <m:ctrlPr>
                          <a:rPr kumimoji="1" lang="en-US" altLang="zh-CN" sz="2000" i="1">
                            <a:solidFill>
                              <a:srgbClr val="0432F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1" lang="en-US" altLang="zh-CN" sz="2000" i="1">
                            <a:solidFill>
                              <a:srgbClr val="0432FF"/>
                            </a:solidFill>
                            <a:latin typeface="Cambria Math" panose="02040503050406030204" pitchFamily="18" charset="0"/>
                          </a:rPr>
                          <m:t>3945</m:t>
                        </m:r>
                      </m:e>
                    </m:d>
                  </m:oMath>
                </a14:m>
                <a:r>
                  <a:rPr lang="e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agrees reasonably well with previously observed </a:t>
                </a:r>
                <a14:m>
                  <m:oMath xmlns:m="http://schemas.openxmlformats.org/officeDocument/2006/math">
                    <m:r>
                      <a:rPr lang="en" altLang="zh-CN" sz="2000" i="1" dirty="0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altLang="zh-CN" sz="2000" b="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" altLang="zh-CN" sz="2000" i="1" dirty="0" smtClean="0">
                        <a:latin typeface="Cambria Math" panose="02040503050406030204" pitchFamily="18" charset="0"/>
                      </a:rPr>
                      <m:t>3940</m:t>
                    </m:r>
                    <m:r>
                      <a:rPr lang="en-US" altLang="zh-CN" sz="2000" b="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state</a:t>
                </a:r>
              </a:p>
              <a:p>
                <a:pPr lvl="2"/>
                <a:r>
                  <a:rPr lang="en" altLang="zh-CN" dirty="0">
                    <a:hlinkClick r:id="rId6"/>
                  </a:rPr>
                  <a:t>PRL 98, 082001 (2007)</a:t>
                </a:r>
                <a:endParaRPr lang="en" altLang="zh-CN" dirty="0"/>
              </a:p>
              <a:p>
                <a:pPr lvl="2"/>
                <a:r>
                  <a:rPr lang="en" altLang="zh-CN" dirty="0">
                    <a:hlinkClick r:id="rId7"/>
                  </a:rPr>
                  <a:t>PRL 100, 202001 (2008)</a:t>
                </a:r>
                <a:endParaRPr kumimoji="1" lang="zh-CN" altLang="en-US" dirty="0"/>
              </a:p>
            </p:txBody>
          </p:sp>
        </mc:Choice>
        <mc:Fallback xmlns="">
          <p:sp>
            <p:nvSpPr>
              <p:cNvPr id="51" name="文本框 50">
                <a:extLst>
                  <a:ext uri="{FF2B5EF4-FFF2-40B4-BE49-F238E27FC236}">
                    <a16:creationId xmlns:a16="http://schemas.microsoft.com/office/drawing/2014/main" id="{B5369BB1-6A58-8053-4BA5-69FD1A947E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03230" y="1324930"/>
                <a:ext cx="4215260" cy="1261884"/>
              </a:xfrm>
              <a:prstGeom prst="rect">
                <a:avLst/>
              </a:prstGeom>
              <a:blipFill>
                <a:blip r:embed="rId8"/>
                <a:stretch>
                  <a:fillRect l="-1198" t="-1961" b="-5882"/>
                </a:stretch>
              </a:blipFill>
              <a:ln>
                <a:solidFill>
                  <a:srgbClr val="0432FF"/>
                </a:solidFill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4" name="椭圆 53">
            <a:extLst>
              <a:ext uri="{FF2B5EF4-FFF2-40B4-BE49-F238E27FC236}">
                <a16:creationId xmlns:a16="http://schemas.microsoft.com/office/drawing/2014/main" id="{770DE746-163E-4545-9937-E5B276D4B780}"/>
              </a:ext>
            </a:extLst>
          </p:cNvPr>
          <p:cNvSpPr/>
          <p:nvPr/>
        </p:nvSpPr>
        <p:spPr>
          <a:xfrm>
            <a:off x="1557536" y="3749312"/>
            <a:ext cx="1330672" cy="1317210"/>
          </a:xfrm>
          <a:prstGeom prst="ellipse">
            <a:avLst/>
          </a:prstGeom>
          <a:noFill/>
          <a:ln w="38100">
            <a:solidFill>
              <a:srgbClr val="00B050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5" name="椭圆 54">
            <a:extLst>
              <a:ext uri="{FF2B5EF4-FFF2-40B4-BE49-F238E27FC236}">
                <a16:creationId xmlns:a16="http://schemas.microsoft.com/office/drawing/2014/main" id="{EEC26814-9D09-43CB-A344-36AFDDC88DA1}"/>
              </a:ext>
            </a:extLst>
          </p:cNvPr>
          <p:cNvSpPr/>
          <p:nvPr/>
        </p:nvSpPr>
        <p:spPr>
          <a:xfrm>
            <a:off x="8428174" y="4683748"/>
            <a:ext cx="1330672" cy="595425"/>
          </a:xfrm>
          <a:prstGeom prst="ellipse">
            <a:avLst/>
          </a:prstGeom>
          <a:noFill/>
          <a:ln w="38100">
            <a:solidFill>
              <a:srgbClr val="00B050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文本框 55">
                <a:extLst>
                  <a:ext uri="{FF2B5EF4-FFF2-40B4-BE49-F238E27FC236}">
                    <a16:creationId xmlns:a16="http://schemas.microsoft.com/office/drawing/2014/main" id="{EC676C92-77A5-A66B-C324-6C54DB754BBE}"/>
                  </a:ext>
                </a:extLst>
              </p:cNvPr>
              <p:cNvSpPr txBox="1"/>
              <p:nvPr/>
            </p:nvSpPr>
            <p:spPr>
              <a:xfrm>
                <a:off x="844714" y="73432"/>
                <a:ext cx="10502572" cy="54790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kumimoji="1" lang="en-US" altLang="zh-CN" sz="2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Observation of new charmonium(-like) states in</a:t>
                </a:r>
                <a:r>
                  <a:rPr kumimoji="1" lang="zh-CN" altLang="en-US" sz="2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800" b="1" i="1">
                            <a:latin typeface="Cambria Math" panose="02040503050406030204" pitchFamily="18" charset="0"/>
                          </a:rPr>
                          <m:t>𝑩</m:t>
                        </m:r>
                      </m:e>
                      <m:sup>
                        <m:r>
                          <a:rPr lang="en-US" altLang="zh-CN" sz="2800" b="1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altLang="zh-CN" sz="2800" b="1" i="1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altLang="zh-CN" sz="28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800" b="1" i="1">
                            <a:latin typeface="Cambria Math" panose="02040503050406030204" pitchFamily="18" charset="0"/>
                          </a:rPr>
                          <m:t>𝑫</m:t>
                        </m:r>
                      </m:e>
                      <m:sup>
                        <m:r>
                          <a:rPr lang="en-US" altLang="zh-CN" sz="2800" b="1" i="1">
                            <a:latin typeface="Cambria Math" panose="02040503050406030204" pitchFamily="18" charset="0"/>
                          </a:rPr>
                          <m:t>∗±</m:t>
                        </m:r>
                      </m:sup>
                    </m:sSup>
                    <m:sSup>
                      <m:sSupPr>
                        <m:ctrlPr>
                          <a:rPr lang="en-US" altLang="zh-CN" sz="28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800" b="1" i="1">
                            <a:latin typeface="Cambria Math" panose="02040503050406030204" pitchFamily="18" charset="0"/>
                          </a:rPr>
                          <m:t>𝑫</m:t>
                        </m:r>
                      </m:e>
                      <m:sup>
                        <m:r>
                          <a:rPr lang="en-US" altLang="zh-CN" sz="2800" b="1" i="1">
                            <a:latin typeface="Cambria Math" panose="02040503050406030204" pitchFamily="18" charset="0"/>
                          </a:rPr>
                          <m:t>∓</m:t>
                        </m:r>
                      </m:sup>
                    </m:sSup>
                    <m:r>
                      <a:rPr lang="en-US" altLang="zh-CN" sz="2800" b="1" i="1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altLang="zh-CN" sz="28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800" b="1" i="1">
                            <a:latin typeface="Cambria Math" panose="02040503050406030204" pitchFamily="18" charset="0"/>
                          </a:rPr>
                          <m:t>𝑲</m:t>
                        </m:r>
                      </m:e>
                      <m:sup>
                        <m:r>
                          <a:rPr lang="en-US" altLang="zh-CN" sz="2800" b="1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:endParaRPr kumimoji="1" lang="en-US" altLang="zh-CN" sz="28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6" name="文本框 55">
                <a:extLst>
                  <a:ext uri="{FF2B5EF4-FFF2-40B4-BE49-F238E27FC236}">
                    <a16:creationId xmlns:a16="http://schemas.microsoft.com/office/drawing/2014/main" id="{EC676C92-77A5-A66B-C324-6C54DB754B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4714" y="73432"/>
                <a:ext cx="10502572" cy="547907"/>
              </a:xfrm>
              <a:prstGeom prst="rect">
                <a:avLst/>
              </a:prstGeom>
              <a:blipFill>
                <a:blip r:embed="rId9"/>
                <a:stretch>
                  <a:fillRect t="-6818" b="-318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文本框 2">
            <a:extLst>
              <a:ext uri="{FF2B5EF4-FFF2-40B4-BE49-F238E27FC236}">
                <a16:creationId xmlns:a16="http://schemas.microsoft.com/office/drawing/2014/main" id="{65BB8AC6-DC06-63D7-3ACB-3E2491CF2D45}"/>
              </a:ext>
            </a:extLst>
          </p:cNvPr>
          <p:cNvSpPr txBox="1"/>
          <p:nvPr/>
        </p:nvSpPr>
        <p:spPr>
          <a:xfrm>
            <a:off x="9427369" y="900537"/>
            <a:ext cx="22958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altLang="zh-CN" sz="1600" dirty="0">
                <a:hlinkClick r:id="rId10"/>
              </a:rPr>
              <a:t>PRL 133, 131902 (2024) </a:t>
            </a:r>
            <a:endParaRPr kumimoji="1"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35538720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A38B4A-A773-036C-038A-0A249D7512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id="{11DE4A2E-B6A9-8C0E-D3A3-032D0C888102}"/>
              </a:ext>
            </a:extLst>
          </p:cNvPr>
          <p:cNvGrpSpPr/>
          <p:nvPr/>
        </p:nvGrpSpPr>
        <p:grpSpPr>
          <a:xfrm>
            <a:off x="512954" y="940953"/>
            <a:ext cx="6302321" cy="671953"/>
            <a:chOff x="1882214" y="3437301"/>
            <a:chExt cx="2838138" cy="2189027"/>
          </a:xfrm>
        </p:grpSpPr>
        <p:sp>
          <p:nvSpPr>
            <p:cNvPr id="14" name="矩形 13">
              <a:extLst>
                <a:ext uri="{FF2B5EF4-FFF2-40B4-BE49-F238E27FC236}">
                  <a16:creationId xmlns:a16="http://schemas.microsoft.com/office/drawing/2014/main" id="{100254A3-947C-204B-78A2-91BAD9D0E1C1}"/>
                </a:ext>
              </a:extLst>
            </p:cNvPr>
            <p:cNvSpPr/>
            <p:nvPr/>
          </p:nvSpPr>
          <p:spPr>
            <a:xfrm>
              <a:off x="1882217" y="3437301"/>
              <a:ext cx="2838135" cy="2189027"/>
            </a:xfrm>
            <a:prstGeom prst="rect">
              <a:avLst/>
            </a:prstGeom>
            <a:solidFill>
              <a:srgbClr val="0432FF">
                <a:alpha val="32000"/>
              </a:srgbClr>
            </a:solidFill>
            <a:ln>
              <a:solidFill>
                <a:srgbClr val="FFD9DB"/>
              </a:solidFill>
            </a:ln>
            <a:effectLst>
              <a:softEdge rad="12700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zh-CN" altLang="en-US" dirty="0"/>
            </a:p>
          </p:txBody>
        </p: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id="{F4652D3B-CA1B-D1F8-2EE6-632A4B780F57}"/>
                </a:ext>
              </a:extLst>
            </p:cNvPr>
            <p:cNvSpPr/>
            <p:nvPr/>
          </p:nvSpPr>
          <p:spPr>
            <a:xfrm>
              <a:off x="1882214" y="3574704"/>
              <a:ext cx="2759975" cy="148134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D9DB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zh-CN" altLang="en-US" dirty="0"/>
            </a:p>
          </p:txBody>
        </p:sp>
      </p:grp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AA4F1E2-768D-BB62-3177-1937B35591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1ECF2-1F31-5846-B240-B8F26A565208}" type="slidenum">
              <a:rPr lang="en-US" altLang="zh-CN" smtClean="0"/>
              <a:pPr/>
              <a:t>8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EDBFC4B8-18FB-4E87-AD95-21FA2FF3781D}"/>
                  </a:ext>
                </a:extLst>
              </p:cNvPr>
              <p:cNvSpPr txBox="1"/>
              <p:nvPr/>
            </p:nvSpPr>
            <p:spPr>
              <a:xfrm>
                <a:off x="478565" y="2083442"/>
                <a:ext cx="189789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zh-CN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zh-CN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kumimoji="1" lang="en-US" altLang="zh-CN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d>
                        <m:dPr>
                          <m:ctrlPr>
                            <a:rPr kumimoji="1" lang="en-US" altLang="zh-CN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1" lang="en-US" altLang="zh-CN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4000</m:t>
                          </m:r>
                        </m:e>
                      </m:d>
                      <m:r>
                        <a:rPr kumimoji="1" lang="en-US" altLang="zh-CN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:9.1</m:t>
                      </m:r>
                      <m:r>
                        <a:rPr kumimoji="1" lang="en-US" altLang="zh-CN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𝜎</m:t>
                      </m:r>
                    </m:oMath>
                  </m:oMathPara>
                </a14:m>
                <a:endParaRPr kumimoji="1" lang="en-US" altLang="zh-CN" sz="2000" b="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EDBFC4B8-18FB-4E87-AD95-21FA2FF378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565" y="2083442"/>
                <a:ext cx="1897892" cy="40011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676BBAEE-18A1-ECD9-2F99-97A0C1831222}"/>
                  </a:ext>
                </a:extLst>
              </p:cNvPr>
              <p:cNvSpPr txBox="1"/>
              <p:nvPr/>
            </p:nvSpPr>
            <p:spPr>
              <a:xfrm>
                <a:off x="476382" y="2758648"/>
                <a:ext cx="189789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zh-CN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zh-CN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kumimoji="1" lang="en-US" altLang="zh-CN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d>
                        <m:dPr>
                          <m:ctrlPr>
                            <a:rPr kumimoji="1" lang="en-US" altLang="zh-CN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1" lang="en-US" altLang="zh-CN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4300</m:t>
                          </m:r>
                        </m:e>
                      </m:d>
                      <m:r>
                        <a:rPr kumimoji="1" lang="en-US" altLang="zh-CN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:6.</m:t>
                      </m:r>
                      <m:r>
                        <a:rPr kumimoji="1" lang="en-US" altLang="zh-CN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kumimoji="1" lang="en-US" altLang="zh-CN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𝜎</m:t>
                      </m:r>
                    </m:oMath>
                  </m:oMathPara>
                </a14:m>
                <a:endParaRPr kumimoji="1" lang="zh-CN" alt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676BBAEE-18A1-ECD9-2F99-97A0C18312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6382" y="2758648"/>
                <a:ext cx="1897892" cy="40011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28F105BC-9577-DB55-62F4-BCAB889B6991}"/>
                  </a:ext>
                </a:extLst>
              </p:cNvPr>
              <p:cNvSpPr txBox="1"/>
              <p:nvPr/>
            </p:nvSpPr>
            <p:spPr>
              <a:xfrm>
                <a:off x="2317243" y="2063053"/>
                <a:ext cx="68101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1" lang="en-US" altLang="zh-CN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1" lang="en-US" altLang="zh-CN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  <m:sup>
                          <m:r>
                            <a:rPr kumimoji="1" lang="en-US" altLang="zh-CN" sz="2000" b="0" i="1" smtClean="0">
                              <a:latin typeface="Cambria Math" panose="02040503050406030204" pitchFamily="18" charset="0"/>
                            </a:rPr>
                            <m:t>+−</m:t>
                          </m:r>
                        </m:sup>
                      </m:sSup>
                    </m:oMath>
                  </m:oMathPara>
                </a14:m>
                <a:endParaRPr kumimoji="1" lang="zh-CN" altLang="en-US" sz="2000" dirty="0"/>
              </a:p>
            </p:txBody>
          </p:sp>
        </mc:Choice>
        <mc:Fallback xmlns="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28F105BC-9577-DB55-62F4-BCAB889B69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17243" y="2063053"/>
                <a:ext cx="681019" cy="40011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DB249C34-0883-8E23-A385-EE4ECD45DB19}"/>
                  </a:ext>
                </a:extLst>
              </p:cNvPr>
              <p:cNvSpPr txBox="1"/>
              <p:nvPr/>
            </p:nvSpPr>
            <p:spPr>
              <a:xfrm>
                <a:off x="2315060" y="2738259"/>
                <a:ext cx="68101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1" lang="en-US" altLang="zh-CN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1" lang="en-US" altLang="zh-CN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  <m:sup>
                          <m:r>
                            <a:rPr kumimoji="1" lang="en-US" altLang="zh-CN" sz="2000" b="0" i="1" smtClean="0">
                              <a:latin typeface="Cambria Math" panose="02040503050406030204" pitchFamily="18" charset="0"/>
                            </a:rPr>
                            <m:t>+−</m:t>
                          </m:r>
                        </m:sup>
                      </m:sSup>
                    </m:oMath>
                  </m:oMathPara>
                </a14:m>
                <a:endParaRPr kumimoji="1" lang="zh-CN" altLang="en-US" dirty="0"/>
              </a:p>
            </p:txBody>
          </p:sp>
        </mc:Choice>
        <mc:Fallback xmlns="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DB249C34-0883-8E23-A385-EE4ECD45DB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15060" y="2738259"/>
                <a:ext cx="681019" cy="40011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文本框 6">
            <a:extLst>
              <a:ext uri="{FF2B5EF4-FFF2-40B4-BE49-F238E27FC236}">
                <a16:creationId xmlns:a16="http://schemas.microsoft.com/office/drawing/2014/main" id="{2C81DAF6-0BAF-8024-214F-18D999B16B44}"/>
              </a:ext>
            </a:extLst>
          </p:cNvPr>
          <p:cNvSpPr txBox="1"/>
          <p:nvPr/>
        </p:nvSpPr>
        <p:spPr>
          <a:xfrm>
            <a:off x="580433" y="962742"/>
            <a:ext cx="60612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1st observation of two new charmonium states </a:t>
            </a:r>
            <a:endParaRPr kumimoji="1" lang="zh-CN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7854D75A-3E13-2ADB-B872-383B4EC02258}"/>
              </a:ext>
            </a:extLst>
          </p:cNvPr>
          <p:cNvSpPr txBox="1"/>
          <p:nvPr/>
        </p:nvSpPr>
        <p:spPr>
          <a:xfrm>
            <a:off x="852383" y="1625211"/>
            <a:ext cx="85792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States</a:t>
            </a:r>
            <a:endParaRPr kumimoji="1" lang="zh-CN" alt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文本框 22">
                <a:extLst>
                  <a:ext uri="{FF2B5EF4-FFF2-40B4-BE49-F238E27FC236}">
                    <a16:creationId xmlns:a16="http://schemas.microsoft.com/office/drawing/2014/main" id="{A9B6AD71-066C-91A0-2DF7-496CE2D755F7}"/>
                  </a:ext>
                </a:extLst>
              </p:cNvPr>
              <p:cNvSpPr txBox="1"/>
              <p:nvPr/>
            </p:nvSpPr>
            <p:spPr>
              <a:xfrm>
                <a:off x="2376457" y="1653463"/>
                <a:ext cx="605870" cy="4074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1" lang="en-US" altLang="zh-CN" sz="20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1" lang="en-US" altLang="zh-CN" sz="2000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p>
                          <m:r>
                            <m:rPr>
                              <m:sty m:val="p"/>
                            </m:rPr>
                            <a:rPr kumimoji="1" lang="en-US" altLang="zh-CN" sz="2000" b="0" i="0" smtClean="0">
                              <a:latin typeface="Cambria Math" panose="02040503050406030204" pitchFamily="18" charset="0"/>
                            </a:rPr>
                            <m:t>PC</m:t>
                          </m:r>
                        </m:sup>
                      </m:sSup>
                    </m:oMath>
                  </m:oMathPara>
                </a14:m>
                <a:endParaRPr kumimoji="1" lang="zh-CN" altLang="en-US" sz="2000" dirty="0"/>
              </a:p>
            </p:txBody>
          </p:sp>
        </mc:Choice>
        <mc:Fallback xmlns="">
          <p:sp>
            <p:nvSpPr>
              <p:cNvPr id="23" name="文本框 22">
                <a:extLst>
                  <a:ext uri="{FF2B5EF4-FFF2-40B4-BE49-F238E27FC236}">
                    <a16:creationId xmlns:a16="http://schemas.microsoft.com/office/drawing/2014/main" id="{A9B6AD71-066C-91A0-2DF7-496CE2D755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6457" y="1653463"/>
                <a:ext cx="605870" cy="407484"/>
              </a:xfrm>
              <a:prstGeom prst="rect">
                <a:avLst/>
              </a:prstGeom>
              <a:blipFill>
                <a:blip r:embed="rId7"/>
                <a:stretch>
                  <a:fillRect b="-90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文本框 23">
            <a:extLst>
              <a:ext uri="{FF2B5EF4-FFF2-40B4-BE49-F238E27FC236}">
                <a16:creationId xmlns:a16="http://schemas.microsoft.com/office/drawing/2014/main" id="{6AE68E52-1AF2-4FF2-8B14-EAD88C9CAAFB}"/>
              </a:ext>
            </a:extLst>
          </p:cNvPr>
          <p:cNvSpPr txBox="1"/>
          <p:nvPr/>
        </p:nvSpPr>
        <p:spPr>
          <a:xfrm>
            <a:off x="9312414" y="3159336"/>
            <a:ext cx="19415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altLang="zh-CN" sz="1400" dirty="0">
                <a:hlinkClick r:id="rId8"/>
              </a:rPr>
              <a:t>PRD 72, 054026 (2005)</a:t>
            </a:r>
            <a:endParaRPr kumimoji="1" lang="zh-CN" altLang="en-US" sz="1400" dirty="0"/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8007F8DE-AE1B-28D8-8FDE-CE10679F5909}"/>
              </a:ext>
            </a:extLst>
          </p:cNvPr>
          <p:cNvSpPr txBox="1"/>
          <p:nvPr/>
        </p:nvSpPr>
        <p:spPr>
          <a:xfrm>
            <a:off x="3057476" y="1603095"/>
            <a:ext cx="137249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Mass/Mev</a:t>
            </a:r>
            <a:endParaRPr kumimoji="1" lang="zh-CN" alt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3A0E7940-904C-1839-5642-50A15647762D}"/>
              </a:ext>
            </a:extLst>
          </p:cNvPr>
          <p:cNvSpPr txBox="1"/>
          <p:nvPr/>
        </p:nvSpPr>
        <p:spPr>
          <a:xfrm>
            <a:off x="4879183" y="1591944"/>
            <a:ext cx="87870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Width</a:t>
            </a:r>
            <a:endParaRPr kumimoji="1" lang="zh-CN" alt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文本框 27">
                <a:extLst>
                  <a:ext uri="{FF2B5EF4-FFF2-40B4-BE49-F238E27FC236}">
                    <a16:creationId xmlns:a16="http://schemas.microsoft.com/office/drawing/2014/main" id="{1E2DCFD1-5ECA-4457-B466-6A41B5B5AE20}"/>
                  </a:ext>
                </a:extLst>
              </p:cNvPr>
              <p:cNvSpPr txBox="1"/>
              <p:nvPr/>
            </p:nvSpPr>
            <p:spPr>
              <a:xfrm>
                <a:off x="3028654" y="2096234"/>
                <a:ext cx="1586716" cy="4058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CN" sz="2000" b="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" altLang="zh-CN" sz="200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4000</m:t>
                          </m:r>
                        </m:e>
                        <m:sub>
                          <m:r>
                            <a:rPr lang="en" altLang="zh-CN" sz="200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−14</m:t>
                          </m:r>
                          <m:r>
                            <a:rPr lang="en-US" altLang="zh-CN" sz="2000" b="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 −22</m:t>
                          </m:r>
                        </m:sub>
                        <m:sup>
                          <m:r>
                            <a:rPr lang="en-US" altLang="zh-CN" sz="2000" b="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+17 +29</m:t>
                          </m:r>
                        </m:sup>
                      </m:sSubSup>
                    </m:oMath>
                  </m:oMathPara>
                </a14:m>
                <a:endParaRPr sz="2000" dirty="0"/>
              </a:p>
            </p:txBody>
          </p:sp>
        </mc:Choice>
        <mc:Fallback xmlns="">
          <p:sp>
            <p:nvSpPr>
              <p:cNvPr id="28" name="文本框 27">
                <a:extLst>
                  <a:ext uri="{FF2B5EF4-FFF2-40B4-BE49-F238E27FC236}">
                    <a16:creationId xmlns:a16="http://schemas.microsoft.com/office/drawing/2014/main" id="{1E2DCFD1-5ECA-4457-B466-6A41B5B5AE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8654" y="2096234"/>
                <a:ext cx="1586716" cy="405880"/>
              </a:xfrm>
              <a:prstGeom prst="rect">
                <a:avLst/>
              </a:prstGeom>
              <a:blipFill>
                <a:blip r:embed="rId9"/>
                <a:stretch>
                  <a:fillRect t="-3125" b="-2187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文本框 28">
                <a:extLst>
                  <a:ext uri="{FF2B5EF4-FFF2-40B4-BE49-F238E27FC236}">
                    <a16:creationId xmlns:a16="http://schemas.microsoft.com/office/drawing/2014/main" id="{0ED7939B-990B-1D26-09CB-A1155575D8F0}"/>
                  </a:ext>
                </a:extLst>
              </p:cNvPr>
              <p:cNvSpPr txBox="1"/>
              <p:nvPr/>
            </p:nvSpPr>
            <p:spPr>
              <a:xfrm>
                <a:off x="3001323" y="2735371"/>
                <a:ext cx="1859227" cy="4080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CN" sz="2000" b="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" altLang="zh-CN" sz="200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4</m:t>
                          </m:r>
                          <m:r>
                            <a:rPr lang="en-US" altLang="zh-CN" sz="2000" b="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307.3</m:t>
                          </m:r>
                        </m:e>
                        <m:sub>
                          <m:r>
                            <a:rPr lang="en" altLang="zh-CN" sz="200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r>
                            <a:rPr lang="en-US" altLang="zh-CN" sz="2000" b="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6.6 −4.1</m:t>
                          </m:r>
                        </m:sub>
                        <m:sup>
                          <m:r>
                            <a:rPr lang="en-US" altLang="zh-CN" sz="2000" b="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+6.4 +3.3</m:t>
                          </m:r>
                        </m:sup>
                      </m:sSubSup>
                    </m:oMath>
                  </m:oMathPara>
                </a14:m>
                <a:endParaRPr sz="2000" dirty="0"/>
              </a:p>
            </p:txBody>
          </p:sp>
        </mc:Choice>
        <mc:Fallback xmlns="">
          <p:sp>
            <p:nvSpPr>
              <p:cNvPr id="29" name="文本框 28">
                <a:extLst>
                  <a:ext uri="{FF2B5EF4-FFF2-40B4-BE49-F238E27FC236}">
                    <a16:creationId xmlns:a16="http://schemas.microsoft.com/office/drawing/2014/main" id="{0ED7939B-990B-1D26-09CB-A1155575D8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01323" y="2735371"/>
                <a:ext cx="1859227" cy="408060"/>
              </a:xfrm>
              <a:prstGeom prst="rect">
                <a:avLst/>
              </a:prstGeom>
              <a:blipFill>
                <a:blip r:embed="rId10"/>
                <a:stretch>
                  <a:fillRect t="-3030" b="-1818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文本框 29">
                <a:extLst>
                  <a:ext uri="{FF2B5EF4-FFF2-40B4-BE49-F238E27FC236}">
                    <a16:creationId xmlns:a16="http://schemas.microsoft.com/office/drawing/2014/main" id="{0F2CD088-FB06-BCF3-63A0-442BE5BA9E97}"/>
                  </a:ext>
                </a:extLst>
              </p:cNvPr>
              <p:cNvSpPr txBox="1"/>
              <p:nvPr/>
            </p:nvSpPr>
            <p:spPr>
              <a:xfrm>
                <a:off x="4771202" y="2083910"/>
                <a:ext cx="1444050" cy="4122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CN" sz="2000" b="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altLang="zh-CN" sz="2000" b="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184</m:t>
                          </m:r>
                        </m:e>
                        <m:sub>
                          <m:r>
                            <a:rPr lang="en" altLang="zh-CN" sz="200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r>
                            <a:rPr lang="en-US" altLang="zh-CN" sz="2000" b="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45 −61</m:t>
                          </m:r>
                        </m:sub>
                        <m:sup>
                          <m:r>
                            <a:rPr lang="en-US" altLang="zh-CN" sz="2000" b="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+71 +97</m:t>
                          </m:r>
                        </m:sup>
                      </m:sSubSup>
                    </m:oMath>
                  </m:oMathPara>
                </a14:m>
                <a:endParaRPr sz="2000" dirty="0"/>
              </a:p>
            </p:txBody>
          </p:sp>
        </mc:Choice>
        <mc:Fallback xmlns="">
          <p:sp>
            <p:nvSpPr>
              <p:cNvPr id="30" name="文本框 29">
                <a:extLst>
                  <a:ext uri="{FF2B5EF4-FFF2-40B4-BE49-F238E27FC236}">
                    <a16:creationId xmlns:a16="http://schemas.microsoft.com/office/drawing/2014/main" id="{0F2CD088-FB06-BCF3-63A0-442BE5BA9E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71202" y="2083910"/>
                <a:ext cx="1444050" cy="412229"/>
              </a:xfrm>
              <a:prstGeom prst="rect">
                <a:avLst/>
              </a:prstGeom>
              <a:blipFill>
                <a:blip r:embed="rId11"/>
                <a:stretch>
                  <a:fillRect b="-21212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文本框 30">
                <a:extLst>
                  <a:ext uri="{FF2B5EF4-FFF2-40B4-BE49-F238E27FC236}">
                    <a16:creationId xmlns:a16="http://schemas.microsoft.com/office/drawing/2014/main" id="{D7C07A77-CC3D-1261-E049-757FDA34F1DB}"/>
                  </a:ext>
                </a:extLst>
              </p:cNvPr>
              <p:cNvSpPr txBox="1"/>
              <p:nvPr/>
            </p:nvSpPr>
            <p:spPr>
              <a:xfrm>
                <a:off x="4769019" y="2705663"/>
                <a:ext cx="1301382" cy="4126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CN" sz="2000" b="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altLang="zh-CN" sz="2000" b="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58</m:t>
                          </m:r>
                        </m:e>
                        <m:sub>
                          <m:r>
                            <a:rPr lang="en" altLang="zh-CN" sz="200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r>
                            <a:rPr lang="en-US" altLang="zh-CN" sz="2000" b="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16 −25</m:t>
                          </m:r>
                        </m:sub>
                        <m:sup>
                          <m:r>
                            <a:rPr lang="en-US" altLang="zh-CN" sz="2000" b="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+28 +28</m:t>
                          </m:r>
                        </m:sup>
                      </m:sSubSup>
                    </m:oMath>
                  </m:oMathPara>
                </a14:m>
                <a:endParaRPr sz="2000" dirty="0"/>
              </a:p>
            </p:txBody>
          </p:sp>
        </mc:Choice>
        <mc:Fallback xmlns="">
          <p:sp>
            <p:nvSpPr>
              <p:cNvPr id="31" name="文本框 30">
                <a:extLst>
                  <a:ext uri="{FF2B5EF4-FFF2-40B4-BE49-F238E27FC236}">
                    <a16:creationId xmlns:a16="http://schemas.microsoft.com/office/drawing/2014/main" id="{D7C07A77-CC3D-1261-E049-757FDA34F1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69019" y="2705663"/>
                <a:ext cx="1301382" cy="412677"/>
              </a:xfrm>
              <a:prstGeom prst="rect">
                <a:avLst/>
              </a:prstGeom>
              <a:blipFill>
                <a:blip r:embed="rId12"/>
                <a:stretch>
                  <a:fillRect b="-21212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文本框 9">
            <a:extLst>
              <a:ext uri="{FF2B5EF4-FFF2-40B4-BE49-F238E27FC236}">
                <a16:creationId xmlns:a16="http://schemas.microsoft.com/office/drawing/2014/main" id="{138DE374-2D2A-1106-00B9-C8377280EB1B}"/>
              </a:ext>
            </a:extLst>
          </p:cNvPr>
          <p:cNvSpPr txBox="1"/>
          <p:nvPr/>
        </p:nvSpPr>
        <p:spPr>
          <a:xfrm>
            <a:off x="7550092" y="1172104"/>
            <a:ext cx="30251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Theoretical predictions</a:t>
            </a:r>
            <a:endParaRPr kumimoji="1" lang="zh-CN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97AFF9AA-5C4C-90D0-6F32-56FBB057055F}"/>
              </a:ext>
            </a:extLst>
          </p:cNvPr>
          <p:cNvSpPr txBox="1"/>
          <p:nvPr/>
        </p:nvSpPr>
        <p:spPr>
          <a:xfrm>
            <a:off x="7324061" y="1679563"/>
            <a:ext cx="85792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States</a:t>
            </a:r>
            <a:endParaRPr kumimoji="1" lang="zh-CN" alt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8A87D4DF-01EF-AD01-1894-FAFEAA0AFE51}"/>
                  </a:ext>
                </a:extLst>
              </p:cNvPr>
              <p:cNvSpPr txBox="1"/>
              <p:nvPr/>
            </p:nvSpPr>
            <p:spPr>
              <a:xfrm>
                <a:off x="8375849" y="1688442"/>
                <a:ext cx="605870" cy="4074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1" lang="en-US" altLang="zh-CN" sz="20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1" lang="en-US" altLang="zh-CN" sz="2000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p>
                          <m:r>
                            <m:rPr>
                              <m:sty m:val="p"/>
                            </m:rPr>
                            <a:rPr kumimoji="1" lang="en-US" altLang="zh-CN" sz="2000" b="0" i="0" smtClean="0">
                              <a:latin typeface="Cambria Math" panose="02040503050406030204" pitchFamily="18" charset="0"/>
                            </a:rPr>
                            <m:t>PC</m:t>
                          </m:r>
                        </m:sup>
                      </m:sSup>
                    </m:oMath>
                  </m:oMathPara>
                </a14:m>
                <a:endParaRPr kumimoji="1" lang="zh-CN" altLang="en-US" sz="2000" dirty="0"/>
              </a:p>
            </p:txBody>
          </p:sp>
        </mc:Choice>
        <mc:Fallback xmlns=""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8A87D4DF-01EF-AD01-1894-FAFEAA0AFE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75849" y="1688442"/>
                <a:ext cx="605870" cy="407484"/>
              </a:xfrm>
              <a:prstGeom prst="rect">
                <a:avLst/>
              </a:prstGeom>
              <a:blipFill>
                <a:blip r:embed="rId13"/>
                <a:stretch>
                  <a:fillRect b="-88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文本框 12">
            <a:extLst>
              <a:ext uri="{FF2B5EF4-FFF2-40B4-BE49-F238E27FC236}">
                <a16:creationId xmlns:a16="http://schemas.microsoft.com/office/drawing/2014/main" id="{11E22518-C2A0-13C4-B883-7160FAE27A19}"/>
              </a:ext>
            </a:extLst>
          </p:cNvPr>
          <p:cNvSpPr txBox="1"/>
          <p:nvPr/>
        </p:nvSpPr>
        <p:spPr>
          <a:xfrm>
            <a:off x="9056868" y="1638074"/>
            <a:ext cx="137249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Mass/Mev</a:t>
            </a:r>
            <a:endParaRPr kumimoji="1" lang="zh-CN" alt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707F3404-FD41-3F18-F817-C92153726307}"/>
              </a:ext>
            </a:extLst>
          </p:cNvPr>
          <p:cNvSpPr txBox="1"/>
          <p:nvPr/>
        </p:nvSpPr>
        <p:spPr>
          <a:xfrm>
            <a:off x="10581474" y="1624083"/>
            <a:ext cx="87870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Width</a:t>
            </a:r>
            <a:endParaRPr kumimoji="1" lang="zh-CN" alt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文本框 26">
                <a:extLst>
                  <a:ext uri="{FF2B5EF4-FFF2-40B4-BE49-F238E27FC236}">
                    <a16:creationId xmlns:a16="http://schemas.microsoft.com/office/drawing/2014/main" id="{208D63ED-1BAE-E498-74CD-6412E2760AAC}"/>
                  </a:ext>
                </a:extLst>
              </p:cNvPr>
              <p:cNvSpPr txBox="1"/>
              <p:nvPr/>
            </p:nvSpPr>
            <p:spPr>
              <a:xfrm>
                <a:off x="7314770" y="2083442"/>
                <a:ext cx="102957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zh-CN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zh-CN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kumimoji="1" lang="en-US" altLang="zh-CN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d>
                        <m:dPr>
                          <m:ctrlPr>
                            <a:rPr kumimoji="1" lang="en-US" altLang="zh-CN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1" lang="en-US" altLang="zh-CN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kumimoji="1" lang="en-US" altLang="zh-CN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</m:d>
                    </m:oMath>
                  </m:oMathPara>
                </a14:m>
                <a:endParaRPr kumimoji="1" lang="en-US" altLang="zh-CN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7" name="文本框 26">
                <a:extLst>
                  <a:ext uri="{FF2B5EF4-FFF2-40B4-BE49-F238E27FC236}">
                    <a16:creationId xmlns:a16="http://schemas.microsoft.com/office/drawing/2014/main" id="{208D63ED-1BAE-E498-74CD-6412E2760A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14770" y="2083442"/>
                <a:ext cx="1029577" cy="400110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文本框 31">
                <a:extLst>
                  <a:ext uri="{FF2B5EF4-FFF2-40B4-BE49-F238E27FC236}">
                    <a16:creationId xmlns:a16="http://schemas.microsoft.com/office/drawing/2014/main" id="{F376CBA2-B6B2-3A28-DFEA-FE0C9EC21F08}"/>
                  </a:ext>
                </a:extLst>
              </p:cNvPr>
              <p:cNvSpPr txBox="1"/>
              <p:nvPr/>
            </p:nvSpPr>
            <p:spPr>
              <a:xfrm>
                <a:off x="7325058" y="2749892"/>
                <a:ext cx="102957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zh-CN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zh-CN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kumimoji="1" lang="en-US" altLang="zh-CN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d>
                        <m:dPr>
                          <m:ctrlPr>
                            <a:rPr kumimoji="1" lang="en-US" altLang="zh-CN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1" lang="en-US" altLang="zh-CN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kumimoji="1" lang="en-US" altLang="zh-CN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</m:d>
                    </m:oMath>
                  </m:oMathPara>
                </a14:m>
                <a:endParaRPr kumimoji="1" lang="en-US" altLang="zh-CN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2" name="文本框 31">
                <a:extLst>
                  <a:ext uri="{FF2B5EF4-FFF2-40B4-BE49-F238E27FC236}">
                    <a16:creationId xmlns:a16="http://schemas.microsoft.com/office/drawing/2014/main" id="{F376CBA2-B6B2-3A28-DFEA-FE0C9EC21F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25058" y="2749892"/>
                <a:ext cx="1029577" cy="400110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文本框 32">
                <a:extLst>
                  <a:ext uri="{FF2B5EF4-FFF2-40B4-BE49-F238E27FC236}">
                    <a16:creationId xmlns:a16="http://schemas.microsoft.com/office/drawing/2014/main" id="{026AF226-3874-B003-7EE6-5FCB21B6ABD7}"/>
                  </a:ext>
                </a:extLst>
              </p:cNvPr>
              <p:cNvSpPr txBox="1"/>
              <p:nvPr/>
            </p:nvSpPr>
            <p:spPr>
              <a:xfrm>
                <a:off x="8355100" y="2063053"/>
                <a:ext cx="68101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1" lang="en-US" altLang="zh-CN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1" lang="en-US" altLang="zh-CN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  <m:sup>
                          <m:r>
                            <a:rPr kumimoji="1" lang="en-US" altLang="zh-CN" sz="2000" b="0" i="1" smtClean="0">
                              <a:latin typeface="Cambria Math" panose="02040503050406030204" pitchFamily="18" charset="0"/>
                            </a:rPr>
                            <m:t>+−</m:t>
                          </m:r>
                        </m:sup>
                      </m:sSup>
                    </m:oMath>
                  </m:oMathPara>
                </a14:m>
                <a:endParaRPr kumimoji="1" lang="zh-CN" altLang="en-US" sz="2000" dirty="0"/>
              </a:p>
            </p:txBody>
          </p:sp>
        </mc:Choice>
        <mc:Fallback xmlns="">
          <p:sp>
            <p:nvSpPr>
              <p:cNvPr id="33" name="文本框 32">
                <a:extLst>
                  <a:ext uri="{FF2B5EF4-FFF2-40B4-BE49-F238E27FC236}">
                    <a16:creationId xmlns:a16="http://schemas.microsoft.com/office/drawing/2014/main" id="{026AF226-3874-B003-7EE6-5FCB21B6AB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55100" y="2063053"/>
                <a:ext cx="681019" cy="400110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文本框 33">
                <a:extLst>
                  <a:ext uri="{FF2B5EF4-FFF2-40B4-BE49-F238E27FC236}">
                    <a16:creationId xmlns:a16="http://schemas.microsoft.com/office/drawing/2014/main" id="{5CD37BC1-E67C-F36A-0975-04B44C7EE945}"/>
                  </a:ext>
                </a:extLst>
              </p:cNvPr>
              <p:cNvSpPr txBox="1"/>
              <p:nvPr/>
            </p:nvSpPr>
            <p:spPr>
              <a:xfrm>
                <a:off x="8365388" y="2750530"/>
                <a:ext cx="68101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1" lang="en-US" altLang="zh-CN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1" lang="en-US" altLang="zh-CN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  <m:sup>
                          <m:r>
                            <a:rPr kumimoji="1" lang="en-US" altLang="zh-CN" sz="2000" b="0" i="1" smtClean="0">
                              <a:latin typeface="Cambria Math" panose="02040503050406030204" pitchFamily="18" charset="0"/>
                            </a:rPr>
                            <m:t>+−</m:t>
                          </m:r>
                        </m:sup>
                      </m:sSup>
                    </m:oMath>
                  </m:oMathPara>
                </a14:m>
                <a:endParaRPr kumimoji="1" lang="zh-CN" altLang="en-US" dirty="0"/>
              </a:p>
            </p:txBody>
          </p:sp>
        </mc:Choice>
        <mc:Fallback xmlns="">
          <p:sp>
            <p:nvSpPr>
              <p:cNvPr id="34" name="文本框 33">
                <a:extLst>
                  <a:ext uri="{FF2B5EF4-FFF2-40B4-BE49-F238E27FC236}">
                    <a16:creationId xmlns:a16="http://schemas.microsoft.com/office/drawing/2014/main" id="{5CD37BC1-E67C-F36A-0975-04B44C7EE9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65388" y="2750530"/>
                <a:ext cx="681019" cy="400110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文本框 34">
            <a:extLst>
              <a:ext uri="{FF2B5EF4-FFF2-40B4-BE49-F238E27FC236}">
                <a16:creationId xmlns:a16="http://schemas.microsoft.com/office/drawing/2014/main" id="{D7FA7452-ECE2-E220-93F0-737B142B5234}"/>
              </a:ext>
            </a:extLst>
          </p:cNvPr>
          <p:cNvSpPr txBox="1"/>
          <p:nvPr/>
        </p:nvSpPr>
        <p:spPr>
          <a:xfrm>
            <a:off x="9394300" y="2079113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3956</a:t>
            </a:r>
            <a:endParaRPr kumimoji="1"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文本框 36">
            <a:extLst>
              <a:ext uri="{FF2B5EF4-FFF2-40B4-BE49-F238E27FC236}">
                <a16:creationId xmlns:a16="http://schemas.microsoft.com/office/drawing/2014/main" id="{CA7056ED-8A5D-74E6-730D-42AAAA18AC67}"/>
              </a:ext>
            </a:extLst>
          </p:cNvPr>
          <p:cNvSpPr txBox="1"/>
          <p:nvPr/>
        </p:nvSpPr>
        <p:spPr>
          <a:xfrm>
            <a:off x="9419813" y="2743321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4318</a:t>
            </a:r>
            <a:endParaRPr kumimoji="1"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文本框 37">
            <a:extLst>
              <a:ext uri="{FF2B5EF4-FFF2-40B4-BE49-F238E27FC236}">
                <a16:creationId xmlns:a16="http://schemas.microsoft.com/office/drawing/2014/main" id="{0644B610-7282-E9C3-ECE6-EBE94FBEF84F}"/>
              </a:ext>
            </a:extLst>
          </p:cNvPr>
          <p:cNvSpPr txBox="1"/>
          <p:nvPr/>
        </p:nvSpPr>
        <p:spPr>
          <a:xfrm>
            <a:off x="10813061" y="2081819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87</a:t>
            </a:r>
            <a:endParaRPr kumimoji="1"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文本框 38">
            <a:extLst>
              <a:ext uri="{FF2B5EF4-FFF2-40B4-BE49-F238E27FC236}">
                <a16:creationId xmlns:a16="http://schemas.microsoft.com/office/drawing/2014/main" id="{86A2BEC3-BE21-8D7B-EE34-54E928D6488E}"/>
              </a:ext>
            </a:extLst>
          </p:cNvPr>
          <p:cNvSpPr txBox="1"/>
          <p:nvPr/>
        </p:nvSpPr>
        <p:spPr>
          <a:xfrm>
            <a:off x="10823349" y="2762512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75</a:t>
            </a:r>
            <a:endParaRPr kumimoji="1"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文本框 39">
                <a:extLst>
                  <a:ext uri="{FF2B5EF4-FFF2-40B4-BE49-F238E27FC236}">
                    <a16:creationId xmlns:a16="http://schemas.microsoft.com/office/drawing/2014/main" id="{C16C35E8-DB1B-0B98-D606-6E907007E2B9}"/>
                  </a:ext>
                </a:extLst>
              </p:cNvPr>
              <p:cNvSpPr txBox="1"/>
              <p:nvPr/>
            </p:nvSpPr>
            <p:spPr>
              <a:xfrm>
                <a:off x="720521" y="3171692"/>
                <a:ext cx="159453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zh-CN" dirty="0">
                    <a:solidFill>
                      <a:schemeClr val="tx1"/>
                    </a:solidFill>
                  </a:rPr>
                  <a:t>(</a:t>
                </a:r>
                <a14:m>
                  <m:oMath xmlns:m="http://schemas.openxmlformats.org/officeDocument/2006/math">
                    <m:r>
                      <a:rPr kumimoji="1" lang="en-US" altLang="zh-CN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6.</m:t>
                    </m:r>
                    <m:r>
                      <a:rPr kumimoji="1" lang="en-US" altLang="zh-CN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1</m:t>
                    </m:r>
                    <m:r>
                      <a:rPr kumimoji="1" lang="en-US" altLang="zh-CN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kumimoji="1" lang="en-US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with sys)</a:t>
                </a:r>
                <a:endParaRPr kumimoji="1" lang="zh-CN" altLang="en-US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0" name="文本框 39">
                <a:extLst>
                  <a:ext uri="{FF2B5EF4-FFF2-40B4-BE49-F238E27FC236}">
                    <a16:creationId xmlns:a16="http://schemas.microsoft.com/office/drawing/2014/main" id="{C16C35E8-DB1B-0B98-D606-6E907007E2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521" y="3171692"/>
                <a:ext cx="1594539" cy="369332"/>
              </a:xfrm>
              <a:prstGeom prst="rect">
                <a:avLst/>
              </a:prstGeom>
              <a:blipFill>
                <a:blip r:embed="rId18"/>
                <a:stretch>
                  <a:fillRect l="-3150" t="-6667" r="-2362" b="-266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文本框 35">
                <a:extLst>
                  <a:ext uri="{FF2B5EF4-FFF2-40B4-BE49-F238E27FC236}">
                    <a16:creationId xmlns:a16="http://schemas.microsoft.com/office/drawing/2014/main" id="{E1BAB6E3-F780-D283-7642-F0070D209E97}"/>
                  </a:ext>
                </a:extLst>
              </p:cNvPr>
              <p:cNvSpPr txBox="1"/>
              <p:nvPr/>
            </p:nvSpPr>
            <p:spPr>
              <a:xfrm>
                <a:off x="485987" y="3847016"/>
                <a:ext cx="194944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zh-CN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zh-CN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a:rPr kumimoji="1" lang="en-US" altLang="zh-CN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kumimoji="1" lang="en-US" altLang="zh-CN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kumimoji="1" lang="en-US" altLang="zh-CN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1" lang="en-US" altLang="zh-CN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4010</m:t>
                          </m:r>
                        </m:e>
                      </m:d>
                      <m:r>
                        <a:rPr kumimoji="1" lang="en-US" altLang="zh-CN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:16</m:t>
                      </m:r>
                      <m:r>
                        <a:rPr kumimoji="1" lang="en-US" altLang="zh-CN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𝜎</m:t>
                      </m:r>
                    </m:oMath>
                  </m:oMathPara>
                </a14:m>
                <a:endParaRPr kumimoji="1" lang="zh-CN" alt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6" name="文本框 35">
                <a:extLst>
                  <a:ext uri="{FF2B5EF4-FFF2-40B4-BE49-F238E27FC236}">
                    <a16:creationId xmlns:a16="http://schemas.microsoft.com/office/drawing/2014/main" id="{E1BAB6E3-F780-D283-7642-F0070D209E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987" y="3847016"/>
                <a:ext cx="1949444" cy="400110"/>
              </a:xfrm>
              <a:prstGeom prst="rect">
                <a:avLst/>
              </a:prstGeom>
              <a:blipFill>
                <a:blip r:embed="rId19"/>
                <a:stretch>
                  <a:fillRect b="-606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文本框 40">
                <a:extLst>
                  <a:ext uri="{FF2B5EF4-FFF2-40B4-BE49-F238E27FC236}">
                    <a16:creationId xmlns:a16="http://schemas.microsoft.com/office/drawing/2014/main" id="{0643E1C1-1154-DD02-579B-6FB6CEE3BBC7}"/>
                  </a:ext>
                </a:extLst>
              </p:cNvPr>
              <p:cNvSpPr txBox="1"/>
              <p:nvPr/>
            </p:nvSpPr>
            <p:spPr>
              <a:xfrm>
                <a:off x="2346064" y="3847016"/>
                <a:ext cx="68102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1" lang="en-US" altLang="zh-CN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1" lang="en-US" altLang="zh-CN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  <m:sup>
                          <m:r>
                            <a:rPr kumimoji="1" lang="en-US" altLang="zh-CN" sz="2000" b="0" i="1" smtClean="0">
                              <a:latin typeface="Cambria Math" panose="02040503050406030204" pitchFamily="18" charset="0"/>
                            </a:rPr>
                            <m:t>++</m:t>
                          </m:r>
                        </m:sup>
                      </m:sSup>
                    </m:oMath>
                  </m:oMathPara>
                </a14:m>
                <a:endParaRPr kumimoji="1" lang="zh-CN" altLang="en-US" dirty="0"/>
              </a:p>
            </p:txBody>
          </p:sp>
        </mc:Choice>
        <mc:Fallback xmlns="">
          <p:sp>
            <p:nvSpPr>
              <p:cNvPr id="41" name="文本框 40">
                <a:extLst>
                  <a:ext uri="{FF2B5EF4-FFF2-40B4-BE49-F238E27FC236}">
                    <a16:creationId xmlns:a16="http://schemas.microsoft.com/office/drawing/2014/main" id="{0643E1C1-1154-DD02-579B-6FB6CEE3BB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6064" y="3847016"/>
                <a:ext cx="681020" cy="400110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文本框 41">
                <a:extLst>
                  <a:ext uri="{FF2B5EF4-FFF2-40B4-BE49-F238E27FC236}">
                    <a16:creationId xmlns:a16="http://schemas.microsoft.com/office/drawing/2014/main" id="{B87D7DC1-5D23-AFCB-7EEF-251CC4386C4A}"/>
                  </a:ext>
                </a:extLst>
              </p:cNvPr>
              <p:cNvSpPr txBox="1"/>
              <p:nvPr/>
            </p:nvSpPr>
            <p:spPr>
              <a:xfrm>
                <a:off x="3057476" y="3817030"/>
                <a:ext cx="1859227" cy="4078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CN" sz="2000" b="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" altLang="zh-CN" sz="200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4</m:t>
                          </m:r>
                          <m:r>
                            <a:rPr lang="en-US" altLang="zh-CN" sz="2000" b="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012.5</m:t>
                          </m:r>
                        </m:e>
                        <m:sub>
                          <m:r>
                            <a:rPr lang="en" altLang="zh-CN" sz="200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r>
                            <a:rPr lang="en-US" altLang="zh-CN" sz="2000" b="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3.9 −3.7</m:t>
                          </m:r>
                        </m:sub>
                        <m:sup>
                          <m:r>
                            <a:rPr lang="en-US" altLang="zh-CN" sz="2000" b="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+3.6 +4.1</m:t>
                          </m:r>
                        </m:sup>
                      </m:sSubSup>
                    </m:oMath>
                  </m:oMathPara>
                </a14:m>
                <a:endParaRPr sz="2000" dirty="0"/>
              </a:p>
            </p:txBody>
          </p:sp>
        </mc:Choice>
        <mc:Fallback xmlns="">
          <p:sp>
            <p:nvSpPr>
              <p:cNvPr id="42" name="文本框 41">
                <a:extLst>
                  <a:ext uri="{FF2B5EF4-FFF2-40B4-BE49-F238E27FC236}">
                    <a16:creationId xmlns:a16="http://schemas.microsoft.com/office/drawing/2014/main" id="{B87D7DC1-5D23-AFCB-7EEF-251CC4386C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57476" y="3817030"/>
                <a:ext cx="1859227" cy="407804"/>
              </a:xfrm>
              <a:prstGeom prst="rect">
                <a:avLst/>
              </a:prstGeom>
              <a:blipFill>
                <a:blip r:embed="rId21"/>
                <a:stretch>
                  <a:fillRect t="-3030" b="-1818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文本框 42">
                <a:extLst>
                  <a:ext uri="{FF2B5EF4-FFF2-40B4-BE49-F238E27FC236}">
                    <a16:creationId xmlns:a16="http://schemas.microsoft.com/office/drawing/2014/main" id="{1592052A-2B6B-030C-0677-EA4503597C81}"/>
                  </a:ext>
                </a:extLst>
              </p:cNvPr>
              <p:cNvSpPr txBox="1"/>
              <p:nvPr/>
            </p:nvSpPr>
            <p:spPr>
              <a:xfrm>
                <a:off x="4797681" y="3832906"/>
                <a:ext cx="1573892" cy="4080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CN" sz="2000" b="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altLang="zh-CN" sz="2000" b="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62.7</m:t>
                          </m:r>
                        </m:e>
                        <m:sub>
                          <m:r>
                            <a:rPr lang="en" altLang="zh-CN" sz="200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r>
                            <a:rPr lang="en-US" altLang="zh-CN" sz="2000" b="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6.4 −6.6</m:t>
                          </m:r>
                        </m:sub>
                        <m:sup>
                          <m:r>
                            <a:rPr lang="en-US" altLang="zh-CN" sz="2000" b="0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+7.0 +6.4</m:t>
                          </m:r>
                        </m:sup>
                      </m:sSubSup>
                    </m:oMath>
                  </m:oMathPara>
                </a14:m>
                <a:endParaRPr sz="2000" dirty="0"/>
              </a:p>
            </p:txBody>
          </p:sp>
        </mc:Choice>
        <mc:Fallback xmlns="">
          <p:sp>
            <p:nvSpPr>
              <p:cNvPr id="43" name="文本框 42">
                <a:extLst>
                  <a:ext uri="{FF2B5EF4-FFF2-40B4-BE49-F238E27FC236}">
                    <a16:creationId xmlns:a16="http://schemas.microsoft.com/office/drawing/2014/main" id="{1592052A-2B6B-030C-0677-EA4503597C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7681" y="3832906"/>
                <a:ext cx="1573892" cy="408060"/>
              </a:xfrm>
              <a:prstGeom prst="rect">
                <a:avLst/>
              </a:prstGeom>
              <a:blipFill>
                <a:blip r:embed="rId22"/>
                <a:stretch>
                  <a:fillRect t="-2941" b="-1470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文本框 44">
                <a:extLst>
                  <a:ext uri="{FF2B5EF4-FFF2-40B4-BE49-F238E27FC236}">
                    <a16:creationId xmlns:a16="http://schemas.microsoft.com/office/drawing/2014/main" id="{4D30C77E-803C-FE14-724A-3B401978536A}"/>
                  </a:ext>
                </a:extLst>
              </p:cNvPr>
              <p:cNvSpPr txBox="1"/>
              <p:nvPr/>
            </p:nvSpPr>
            <p:spPr>
              <a:xfrm>
                <a:off x="7324061" y="3857482"/>
                <a:ext cx="119013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zh-CN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zh-CN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a:rPr kumimoji="1" lang="en-US" altLang="zh-CN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kumimoji="1" lang="en-US" altLang="zh-CN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kumimoji="1" lang="en-US" altLang="zh-CN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kumimoji="1" lang="en-US" altLang="zh-CN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1" lang="en-US" altLang="zh-CN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kumimoji="1" lang="en-US" altLang="zh-CN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</m:d>
                    </m:oMath>
                  </m:oMathPara>
                </a14:m>
                <a:endParaRPr kumimoji="1" lang="en-US" altLang="zh-CN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5" name="文本框 44">
                <a:extLst>
                  <a:ext uri="{FF2B5EF4-FFF2-40B4-BE49-F238E27FC236}">
                    <a16:creationId xmlns:a16="http://schemas.microsoft.com/office/drawing/2014/main" id="{4D30C77E-803C-FE14-724A-3B40197853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24061" y="3857482"/>
                <a:ext cx="1190134" cy="400110"/>
              </a:xfrm>
              <a:prstGeom prst="rect">
                <a:avLst/>
              </a:prstGeom>
              <a:blipFill>
                <a:blip r:embed="rId23"/>
                <a:stretch>
                  <a:fillRect b="-1515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文本框 45">
                <a:extLst>
                  <a:ext uri="{FF2B5EF4-FFF2-40B4-BE49-F238E27FC236}">
                    <a16:creationId xmlns:a16="http://schemas.microsoft.com/office/drawing/2014/main" id="{4FD69197-E846-9648-F58E-EABCFB4AA23D}"/>
                  </a:ext>
                </a:extLst>
              </p:cNvPr>
              <p:cNvSpPr txBox="1"/>
              <p:nvPr/>
            </p:nvSpPr>
            <p:spPr>
              <a:xfrm>
                <a:off x="8424877" y="3884474"/>
                <a:ext cx="68102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1" lang="en-US" altLang="zh-CN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1" lang="en-US" altLang="zh-CN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  <m:sup>
                          <m:r>
                            <a:rPr kumimoji="1" lang="en-US" altLang="zh-CN" sz="2000" b="0" i="1" smtClean="0">
                              <a:latin typeface="Cambria Math" panose="02040503050406030204" pitchFamily="18" charset="0"/>
                            </a:rPr>
                            <m:t>++</m:t>
                          </m:r>
                        </m:sup>
                      </m:sSup>
                    </m:oMath>
                  </m:oMathPara>
                </a14:m>
                <a:endParaRPr kumimoji="1" lang="zh-CN" altLang="en-US" dirty="0"/>
              </a:p>
            </p:txBody>
          </p:sp>
        </mc:Choice>
        <mc:Fallback xmlns="">
          <p:sp>
            <p:nvSpPr>
              <p:cNvPr id="46" name="文本框 45">
                <a:extLst>
                  <a:ext uri="{FF2B5EF4-FFF2-40B4-BE49-F238E27FC236}">
                    <a16:creationId xmlns:a16="http://schemas.microsoft.com/office/drawing/2014/main" id="{4FD69197-E846-9648-F58E-EABCFB4AA2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24877" y="3884474"/>
                <a:ext cx="681020" cy="400110"/>
              </a:xfrm>
              <a:prstGeom prst="rect">
                <a:avLst/>
              </a:prstGeom>
              <a:blipFill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文本框 46">
            <a:extLst>
              <a:ext uri="{FF2B5EF4-FFF2-40B4-BE49-F238E27FC236}">
                <a16:creationId xmlns:a16="http://schemas.microsoft.com/office/drawing/2014/main" id="{3EEC5A73-E7E9-CD3A-07AA-E18B47949BF4}"/>
              </a:ext>
            </a:extLst>
          </p:cNvPr>
          <p:cNvSpPr txBox="1"/>
          <p:nvPr/>
        </p:nvSpPr>
        <p:spPr>
          <a:xfrm>
            <a:off x="9419813" y="3884474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3953</a:t>
            </a:r>
            <a:endParaRPr kumimoji="1"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" name="文本框 47">
            <a:extLst>
              <a:ext uri="{FF2B5EF4-FFF2-40B4-BE49-F238E27FC236}">
                <a16:creationId xmlns:a16="http://schemas.microsoft.com/office/drawing/2014/main" id="{A3C6D7CE-863D-5F1A-DDFE-27044D961E2C}"/>
              </a:ext>
            </a:extLst>
          </p:cNvPr>
          <p:cNvSpPr txBox="1"/>
          <p:nvPr/>
        </p:nvSpPr>
        <p:spPr>
          <a:xfrm>
            <a:off x="10742215" y="3895514"/>
            <a:ext cx="5693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165</a:t>
            </a:r>
            <a:endParaRPr kumimoji="1"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" name="矩形 48">
            <a:extLst>
              <a:ext uri="{FF2B5EF4-FFF2-40B4-BE49-F238E27FC236}">
                <a16:creationId xmlns:a16="http://schemas.microsoft.com/office/drawing/2014/main" id="{16E965C7-CA4A-8018-B140-E43E1018BB30}"/>
              </a:ext>
            </a:extLst>
          </p:cNvPr>
          <p:cNvSpPr/>
          <p:nvPr/>
        </p:nvSpPr>
        <p:spPr>
          <a:xfrm>
            <a:off x="478565" y="1638073"/>
            <a:ext cx="11119374" cy="1922625"/>
          </a:xfrm>
          <a:prstGeom prst="rect">
            <a:avLst/>
          </a:prstGeom>
          <a:noFill/>
          <a:ln w="19050">
            <a:solidFill>
              <a:srgbClr val="FF4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文本框 49">
                <a:extLst>
                  <a:ext uri="{FF2B5EF4-FFF2-40B4-BE49-F238E27FC236}">
                    <a16:creationId xmlns:a16="http://schemas.microsoft.com/office/drawing/2014/main" id="{87130AFA-4D72-5CC3-5762-661854552D3E}"/>
                  </a:ext>
                </a:extLst>
              </p:cNvPr>
              <p:cNvSpPr txBox="1"/>
              <p:nvPr/>
            </p:nvSpPr>
            <p:spPr>
              <a:xfrm>
                <a:off x="779626" y="4270963"/>
                <a:ext cx="4869795" cy="14330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342900" indent="-342900" eaLnBrk="0" fontAlgn="base" hangingPunct="0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Font typeface="系统字体常规体"/>
                  <a:buChar char="✅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zh-CN" sz="20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1" lang="en-US" altLang="zh-CN" sz="2000" i="1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p>
                        <m:r>
                          <m:rPr>
                            <m:sty m:val="p"/>
                          </m:rPr>
                          <a:rPr kumimoji="1" lang="en-US" altLang="zh-CN" sz="2000">
                            <a:latin typeface="Cambria Math" panose="02040503050406030204" pitchFamily="18" charset="0"/>
                          </a:rPr>
                          <m:t>PC</m:t>
                        </m:r>
                      </m:sup>
                    </m:sSup>
                  </m:oMath>
                </a14:m>
                <a:r>
                  <a:rPr lang="zh-CN" altLang="en-US" sz="2000" dirty="0">
                    <a:solidFill>
                      <a:srgbClr val="2A2B2E"/>
                    </a:solidFill>
                    <a:latin typeface="Times New Roman" panose="02020603050405020304" pitchFamily="18" charset="0"/>
                    <a:ea typeface="PingFang SC" panose="020B0400000000000000" pitchFamily="34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sz="2000" dirty="0">
                    <a:solidFill>
                      <a:srgbClr val="2A2B2E"/>
                    </a:solidFill>
                    <a:latin typeface="Times New Roman" panose="02020603050405020304" pitchFamily="18" charset="0"/>
                    <a:ea typeface="PingFang SC" panose="020B0400000000000000" pitchFamily="34" charset="-122"/>
                    <a:cs typeface="Times New Roman" panose="02020603050405020304" pitchFamily="18" charset="0"/>
                  </a:rPr>
                  <a:t>consistent with</a:t>
                </a:r>
                <a:r>
                  <a:rPr lang="zh-CN" altLang="en-US" sz="2000" dirty="0">
                    <a:solidFill>
                      <a:srgbClr val="2A2B2E"/>
                    </a:solidFill>
                    <a:latin typeface="Times New Roman" panose="02020603050405020304" pitchFamily="18" charset="0"/>
                    <a:ea typeface="PingFang SC" panose="020B0400000000000000" pitchFamily="34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zh-CN" sz="2000" i="1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kumimoji="1" lang="en-US" altLang="zh-CN" sz="2000" i="1"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kumimoji="1" lang="en-US" altLang="zh-CN" sz="20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zh-CN" altLang="zh-CN" sz="2000" dirty="0">
                    <a:solidFill>
                      <a:srgbClr val="2A2B2E"/>
                    </a:solidFill>
                    <a:latin typeface="Times New Roman" panose="02020603050405020304" pitchFamily="18" charset="0"/>
                    <a:ea typeface="PingFang SC" panose="020B0400000000000000" pitchFamily="34" charset="-122"/>
                    <a:cs typeface="Times New Roman" panose="02020603050405020304" pitchFamily="18" charset="0"/>
                  </a:rPr>
                  <a:t> state</a:t>
                </a:r>
                <a:endParaRPr lang="en-US" altLang="zh-CN" sz="2000" dirty="0">
                  <a:solidFill>
                    <a:srgbClr val="2A2B2E"/>
                  </a:solidFill>
                  <a:latin typeface="Times New Roman" panose="02020603050405020304" pitchFamily="18" charset="0"/>
                  <a:ea typeface="PingFang SC" panose="020B0400000000000000" pitchFamily="34" charset="-122"/>
                  <a:cs typeface="Times New Roman" panose="02020603050405020304" pitchFamily="18" charset="0"/>
                </a:endParaRPr>
              </a:p>
              <a:p>
                <a:pPr marL="342900" indent="-342900" eaLnBrk="0" fontAlgn="base" hangingPunct="0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Font typeface="系统字体常规体"/>
                  <a:buChar char="❎"/>
                </a:pPr>
                <a:r>
                  <a:rPr lang="e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Mass: larger than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altLang="zh-CN" sz="2000" i="1" dirty="0" smtClean="0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en" altLang="zh-CN" sz="2000" i="1" dirty="0" smtClean="0"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en" altLang="zh-CN" sz="200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zh-CN" sz="2000" b="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" altLang="zh-CN" sz="2000" i="1" dirty="0" smtClean="0">
                        <a:latin typeface="Cambria Math" panose="02040503050406030204" pitchFamily="18" charset="0"/>
                      </a:rPr>
                      <m:t>3872</m:t>
                    </m:r>
                    <m:r>
                      <a:rPr lang="en-US" altLang="zh-CN" sz="2000" b="0" i="1" dirty="0" smtClean="0"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altLang="zh-CN" sz="2000" i="1" dirty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" altLang="zh-CN" sz="2000" i="1" dirty="0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altLang="zh-CN" sz="20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en" altLang="zh-CN" sz="20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en-US" altLang="zh-CN" sz="20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altLang="zh-CN" sz="2000" b="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" altLang="zh-CN" sz="2000" i="1" dirty="0" smtClean="0">
                        <a:latin typeface="Cambria Math" panose="02040503050406030204" pitchFamily="18" charset="0"/>
                      </a:rPr>
                      <m:t>3930</m:t>
                    </m:r>
                    <m:r>
                      <a:rPr lang="en-US" altLang="zh-CN" sz="2000" b="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eaLnBrk="0" fontAlgn="base" hangingPunct="0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 smaller than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altLang="zh-CN" sz="2000" i="1" dirty="0" smtClean="0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en" altLang="zh-CN" sz="2000" i="1" dirty="0" smtClean="0"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en" altLang="zh-CN" sz="200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zh-CN" sz="2000" b="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" altLang="zh-CN" sz="2000" i="1" dirty="0" smtClean="0">
                        <a:latin typeface="Cambria Math" panose="02040503050406030204" pitchFamily="18" charset="0"/>
                      </a:rPr>
                      <m:t>4140</m:t>
                    </m:r>
                    <m:r>
                      <a:rPr lang="en-US" altLang="zh-CN" sz="2000" b="0" i="1" dirty="0" smtClean="0">
                        <a:latin typeface="Cambria Math" panose="02040503050406030204" pitchFamily="18" charset="0"/>
                      </a:rPr>
                      <m:t>)</m:t>
                    </m:r>
                    <m:r>
                      <a:rPr lang="en" altLang="zh-CN" sz="2000" i="1" dirty="0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altLang="zh-CN" sz="20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altLang="zh-CN" sz="2000" i="1" dirty="0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en" altLang="zh-CN" sz="2000" i="1" dirty="0" smtClean="0"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en" altLang="zh-CN" sz="200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zh-CN" sz="2000" b="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" altLang="zh-CN" sz="2000" i="1" dirty="0" smtClean="0">
                        <a:latin typeface="Cambria Math" panose="02040503050406030204" pitchFamily="18" charset="0"/>
                      </a:rPr>
                      <m:t>4274</m:t>
                    </m:r>
                    <m:r>
                      <a:rPr lang="en-US" altLang="zh-CN" sz="2000" b="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zh-CN" sz="2000" dirty="0">
                  <a:solidFill>
                    <a:srgbClr val="2A2B2E"/>
                  </a:solidFill>
                  <a:latin typeface="Times New Roman" panose="02020603050405020304" pitchFamily="18" charset="0"/>
                  <a:ea typeface="PingFang SC" panose="020B0400000000000000" pitchFamily="34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0" name="文本框 49">
                <a:extLst>
                  <a:ext uri="{FF2B5EF4-FFF2-40B4-BE49-F238E27FC236}">
                    <a16:creationId xmlns:a16="http://schemas.microsoft.com/office/drawing/2014/main" id="{87130AFA-4D72-5CC3-5762-661854552D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9626" y="4270963"/>
                <a:ext cx="4869795" cy="1433085"/>
              </a:xfrm>
              <a:prstGeom prst="rect">
                <a:avLst/>
              </a:prstGeom>
              <a:blipFill>
                <a:blip r:embed="rId25"/>
                <a:stretch>
                  <a:fillRect l="-1563" b="-614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5" name="矩形 54">
            <a:extLst>
              <a:ext uri="{FF2B5EF4-FFF2-40B4-BE49-F238E27FC236}">
                <a16:creationId xmlns:a16="http://schemas.microsoft.com/office/drawing/2014/main" id="{E688EC2E-F699-69A5-0BF7-54A20AD71A16}"/>
              </a:ext>
            </a:extLst>
          </p:cNvPr>
          <p:cNvSpPr/>
          <p:nvPr/>
        </p:nvSpPr>
        <p:spPr>
          <a:xfrm>
            <a:off x="499933" y="3735753"/>
            <a:ext cx="11119374" cy="2377565"/>
          </a:xfrm>
          <a:prstGeom prst="rect">
            <a:avLst/>
          </a:prstGeom>
          <a:noFill/>
          <a:ln w="19050">
            <a:solidFill>
              <a:srgbClr val="0432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文本框 55">
                <a:extLst>
                  <a:ext uri="{FF2B5EF4-FFF2-40B4-BE49-F238E27FC236}">
                    <a16:creationId xmlns:a16="http://schemas.microsoft.com/office/drawing/2014/main" id="{83453E95-10D7-4EB3-BE14-BCB150CE0D91}"/>
                  </a:ext>
                </a:extLst>
              </p:cNvPr>
              <p:cNvSpPr txBox="1"/>
              <p:nvPr/>
            </p:nvSpPr>
            <p:spPr>
              <a:xfrm>
                <a:off x="5427388" y="4378364"/>
                <a:ext cx="625613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342900" indent="-342900">
                  <a:buFont typeface="系统字体常规体"/>
                  <a:buChar char="❗️"/>
                </a:pPr>
                <a:r>
                  <a:rPr lang="en-US" altLang="zh-CN" sz="2400" dirty="0">
                    <a:solidFill>
                      <a:srgbClr val="2A2B2E"/>
                    </a:solidFill>
                    <a:latin typeface="Times New Roman" panose="02020603050405020304" pitchFamily="18" charset="0"/>
                    <a:ea typeface="PingFang SC" panose="020B0400000000000000" pitchFamily="34" charset="-122"/>
                    <a:cs typeface="Times New Roman" panose="02020603050405020304" pitchFamily="18" charset="0"/>
                  </a:rPr>
                  <a:t>Indicate the exotic contributions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CN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zh-CN" sz="2400" i="1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kumimoji="1" lang="en-US" altLang="zh-CN" sz="2400" i="1"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kumimoji="1" lang="en-US" altLang="zh-CN" sz="24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kumimoji="1" lang="en-US" altLang="zh-CN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1" lang="en-US" altLang="zh-CN" sz="2400" i="1">
                            <a:latin typeface="Cambria Math" panose="02040503050406030204" pitchFamily="18" charset="0"/>
                          </a:rPr>
                          <m:t>4010</m:t>
                        </m:r>
                      </m:e>
                    </m:d>
                  </m:oMath>
                </a14:m>
                <a:endParaRPr lang="en-US" altLang="zh-CN" sz="2400" dirty="0">
                  <a:solidFill>
                    <a:srgbClr val="2A2B2E"/>
                  </a:solidFill>
                  <a:latin typeface="Times New Roman" panose="02020603050405020304" pitchFamily="18" charset="0"/>
                  <a:ea typeface="PingFang SC" panose="020B0400000000000000" pitchFamily="34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6" name="文本框 55">
                <a:extLst>
                  <a:ext uri="{FF2B5EF4-FFF2-40B4-BE49-F238E27FC236}">
                    <a16:creationId xmlns:a16="http://schemas.microsoft.com/office/drawing/2014/main" id="{83453E95-10D7-4EB3-BE14-BCB150CE0D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27388" y="4378364"/>
                <a:ext cx="6256136" cy="461665"/>
              </a:xfrm>
              <a:prstGeom prst="rect">
                <a:avLst/>
              </a:prstGeom>
              <a:blipFill>
                <a:blip r:embed="rId26"/>
                <a:stretch>
                  <a:fillRect l="-1822" t="-15789" b="-342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7" name="文本框 56">
            <a:extLst>
              <a:ext uri="{FF2B5EF4-FFF2-40B4-BE49-F238E27FC236}">
                <a16:creationId xmlns:a16="http://schemas.microsoft.com/office/drawing/2014/main" id="{9A731CBE-D11C-157C-1C4A-9B1C802A5F38}"/>
              </a:ext>
            </a:extLst>
          </p:cNvPr>
          <p:cNvSpPr txBox="1"/>
          <p:nvPr/>
        </p:nvSpPr>
        <p:spPr>
          <a:xfrm>
            <a:off x="5994811" y="4809105"/>
            <a:ext cx="30620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altLang="zh-CN" dirty="0">
                <a:hlinkClick r:id="rId27"/>
              </a:rPr>
              <a:t>Sci.Bull. 69 (2024) 3036-3041</a:t>
            </a:r>
            <a:endParaRPr kumimoji="1" lang="zh-CN" altLang="en-US" dirty="0"/>
          </a:p>
        </p:txBody>
      </p:sp>
      <p:sp>
        <p:nvSpPr>
          <p:cNvPr id="65" name="文本框 64">
            <a:extLst>
              <a:ext uri="{FF2B5EF4-FFF2-40B4-BE49-F238E27FC236}">
                <a16:creationId xmlns:a16="http://schemas.microsoft.com/office/drawing/2014/main" id="{EC271448-4C26-6280-6EB4-353879136AF4}"/>
              </a:ext>
            </a:extLst>
          </p:cNvPr>
          <p:cNvSpPr txBox="1"/>
          <p:nvPr/>
        </p:nvSpPr>
        <p:spPr>
          <a:xfrm>
            <a:off x="5994811" y="5193190"/>
            <a:ext cx="1869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altLang="zh-CN" dirty="0">
                <a:hlinkClick r:id="rId28"/>
              </a:rPr>
              <a:t>arXiv:2312.10296</a:t>
            </a:r>
            <a:endParaRPr kumimoji="1" lang="zh-CN" altLang="en-US" dirty="0"/>
          </a:p>
        </p:txBody>
      </p:sp>
      <p:sp>
        <p:nvSpPr>
          <p:cNvPr id="66" name="文本框 65">
            <a:extLst>
              <a:ext uri="{FF2B5EF4-FFF2-40B4-BE49-F238E27FC236}">
                <a16:creationId xmlns:a16="http://schemas.microsoft.com/office/drawing/2014/main" id="{FC898639-2A83-2E36-4BA5-2B13E0069278}"/>
              </a:ext>
            </a:extLst>
          </p:cNvPr>
          <p:cNvSpPr txBox="1"/>
          <p:nvPr/>
        </p:nvSpPr>
        <p:spPr>
          <a:xfrm>
            <a:off x="5994810" y="5583235"/>
            <a:ext cx="1869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altLang="zh-CN" dirty="0">
                <a:hlinkClick r:id="rId29"/>
              </a:rPr>
              <a:t>arXiv:2402.14541</a:t>
            </a:r>
            <a:endParaRPr kumimoji="1"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7" name="文本框 66">
                <a:extLst>
                  <a:ext uri="{FF2B5EF4-FFF2-40B4-BE49-F238E27FC236}">
                    <a16:creationId xmlns:a16="http://schemas.microsoft.com/office/drawing/2014/main" id="{37985067-7D81-31FE-1C67-B5518A6A7959}"/>
                  </a:ext>
                </a:extLst>
              </p:cNvPr>
              <p:cNvSpPr txBox="1"/>
              <p:nvPr/>
            </p:nvSpPr>
            <p:spPr>
              <a:xfrm>
                <a:off x="844714" y="73432"/>
                <a:ext cx="10502572" cy="54790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kumimoji="1" lang="en-US" altLang="zh-CN" sz="2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Observation of new charmonium(-like) states in</a:t>
                </a:r>
                <a:r>
                  <a:rPr kumimoji="1" lang="zh-CN" altLang="en-US" sz="2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800" b="1" i="1">
                            <a:latin typeface="Cambria Math" panose="02040503050406030204" pitchFamily="18" charset="0"/>
                          </a:rPr>
                          <m:t>𝑩</m:t>
                        </m:r>
                      </m:e>
                      <m:sup>
                        <m:r>
                          <a:rPr lang="en-US" altLang="zh-CN" sz="2800" b="1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altLang="zh-CN" sz="2800" b="1" i="1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altLang="zh-CN" sz="28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800" b="1" i="1">
                            <a:latin typeface="Cambria Math" panose="02040503050406030204" pitchFamily="18" charset="0"/>
                          </a:rPr>
                          <m:t>𝑫</m:t>
                        </m:r>
                      </m:e>
                      <m:sup>
                        <m:r>
                          <a:rPr lang="en-US" altLang="zh-CN" sz="2800" b="1" i="1">
                            <a:latin typeface="Cambria Math" panose="02040503050406030204" pitchFamily="18" charset="0"/>
                          </a:rPr>
                          <m:t>∗±</m:t>
                        </m:r>
                      </m:sup>
                    </m:sSup>
                    <m:sSup>
                      <m:sSupPr>
                        <m:ctrlPr>
                          <a:rPr lang="en-US" altLang="zh-CN" sz="28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800" b="1" i="1">
                            <a:latin typeface="Cambria Math" panose="02040503050406030204" pitchFamily="18" charset="0"/>
                          </a:rPr>
                          <m:t>𝑫</m:t>
                        </m:r>
                      </m:e>
                      <m:sup>
                        <m:r>
                          <a:rPr lang="en-US" altLang="zh-CN" sz="2800" b="1" i="1">
                            <a:latin typeface="Cambria Math" panose="02040503050406030204" pitchFamily="18" charset="0"/>
                          </a:rPr>
                          <m:t>∓</m:t>
                        </m:r>
                      </m:sup>
                    </m:sSup>
                    <m:r>
                      <a:rPr lang="en-US" altLang="zh-CN" sz="2800" b="1" i="1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altLang="zh-CN" sz="28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800" b="1" i="1">
                            <a:latin typeface="Cambria Math" panose="02040503050406030204" pitchFamily="18" charset="0"/>
                          </a:rPr>
                          <m:t>𝑲</m:t>
                        </m:r>
                      </m:e>
                      <m:sup>
                        <m:r>
                          <a:rPr lang="en-US" altLang="zh-CN" sz="2800" b="1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:endParaRPr kumimoji="1" lang="en-US" altLang="zh-CN" sz="28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7" name="文本框 66">
                <a:extLst>
                  <a:ext uri="{FF2B5EF4-FFF2-40B4-BE49-F238E27FC236}">
                    <a16:creationId xmlns:a16="http://schemas.microsoft.com/office/drawing/2014/main" id="{37985067-7D81-31FE-1C67-B5518A6A79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4714" y="73432"/>
                <a:ext cx="10502572" cy="547907"/>
              </a:xfrm>
              <a:prstGeom prst="rect">
                <a:avLst/>
              </a:prstGeom>
              <a:blipFill>
                <a:blip r:embed="rId30"/>
                <a:stretch>
                  <a:fillRect t="-6818" b="-318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文本框 8">
            <a:extLst>
              <a:ext uri="{FF2B5EF4-FFF2-40B4-BE49-F238E27FC236}">
                <a16:creationId xmlns:a16="http://schemas.microsoft.com/office/drawing/2014/main" id="{97A9A6CF-B4EF-DD63-8999-1228148B296D}"/>
              </a:ext>
            </a:extLst>
          </p:cNvPr>
          <p:cNvSpPr txBox="1"/>
          <p:nvPr/>
        </p:nvSpPr>
        <p:spPr>
          <a:xfrm>
            <a:off x="9427369" y="900537"/>
            <a:ext cx="22958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altLang="zh-CN" sz="1600" dirty="0">
                <a:hlinkClick r:id="rId31"/>
              </a:rPr>
              <a:t>PRL 133, 131902 (2024) </a:t>
            </a:r>
            <a:endParaRPr kumimoji="1" lang="zh-CN" altLang="en-US" sz="1600" dirty="0"/>
          </a:p>
        </p:txBody>
      </p:sp>
      <p:sp>
        <p:nvSpPr>
          <p:cNvPr id="16" name="左大括号 15">
            <a:extLst>
              <a:ext uri="{FF2B5EF4-FFF2-40B4-BE49-F238E27FC236}">
                <a16:creationId xmlns:a16="http://schemas.microsoft.com/office/drawing/2014/main" id="{2A6F6C3F-E5F3-A460-86AD-974430EBC5DD}"/>
              </a:ext>
            </a:extLst>
          </p:cNvPr>
          <p:cNvSpPr/>
          <p:nvPr/>
        </p:nvSpPr>
        <p:spPr>
          <a:xfrm rot="10800000">
            <a:off x="9046407" y="4925734"/>
            <a:ext cx="197715" cy="1002431"/>
          </a:xfrm>
          <a:prstGeom prst="lef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id="{8F4E89BB-774D-786E-53EA-6CEC722BDF22}"/>
                  </a:ext>
                </a:extLst>
              </p:cNvPr>
              <p:cNvSpPr txBox="1"/>
              <p:nvPr/>
            </p:nvSpPr>
            <p:spPr>
              <a:xfrm>
                <a:off x="9229485" y="5080701"/>
                <a:ext cx="2371110" cy="6924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zh-CN" sz="19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Theoretical</a:t>
                </a:r>
                <a:r>
                  <a:rPr kumimoji="1" lang="zh-CN" altLang="en-US" sz="19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kumimoji="1" lang="en-US" altLang="zh-CN" sz="19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discussion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zh-CN" sz="2000" i="1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kumimoji="1" lang="en-US" altLang="zh-CN" sz="2000" i="1"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kumimoji="1" lang="en-US" altLang="zh-CN" sz="20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kumimoji="1" lang="en-US" altLang="zh-CN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1" lang="en-US" altLang="zh-CN" sz="2000" i="1">
                            <a:latin typeface="Cambria Math" panose="02040503050406030204" pitchFamily="18" charset="0"/>
                          </a:rPr>
                          <m:t>4010</m:t>
                        </m:r>
                      </m:e>
                    </m:d>
                  </m:oMath>
                </a14:m>
                <a:endParaRPr kumimoji="1" lang="zh-CN" altLang="en-US" sz="19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id="{8F4E89BB-774D-786E-53EA-6CEC722BDF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29485" y="5080701"/>
                <a:ext cx="2371110" cy="692497"/>
              </a:xfrm>
              <a:prstGeom prst="rect">
                <a:avLst/>
              </a:prstGeom>
              <a:blipFill>
                <a:blip r:embed="rId32"/>
                <a:stretch>
                  <a:fillRect l="-2128" t="-3571" r="-3723" b="-125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028450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394B4E-8C5F-D729-5C9E-5AF139A818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344BC73-621F-BC86-830A-409627F376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zh-CN" dirty="0"/>
              <a:t>Yuhao Wang</a:t>
            </a:r>
            <a:endParaRPr kumimoji="1" lang="zh-CN" alt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5AF2EEF-66FE-06F4-C11B-0D346FD40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1ECF2-1F31-5846-B240-B8F26A565208}" type="slidenum">
              <a:rPr lang="en-US" altLang="zh-CN" smtClean="0"/>
              <a:pPr/>
              <a:t>9</a:t>
            </a:fld>
            <a:endParaRPr lang="en-US" dirty="0"/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5D4C5793-E283-ABA4-3B8D-11835D6B73A4}"/>
              </a:ext>
            </a:extLst>
          </p:cNvPr>
          <p:cNvSpPr txBox="1"/>
          <p:nvPr/>
        </p:nvSpPr>
        <p:spPr>
          <a:xfrm>
            <a:off x="1510677" y="95862"/>
            <a:ext cx="917064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3600" b="1" dirty="0">
                <a:latin typeface="Cambria" panose="02040503050406030204" pitchFamily="18" charset="0"/>
              </a:rPr>
              <a:t>Quarkonium and Beauty Meson Spectrum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111240E4-87B5-E8F4-3B1F-DC4A4898D2E1}"/>
                  </a:ext>
                </a:extLst>
              </p:cNvPr>
              <p:cNvSpPr txBox="1"/>
              <p:nvPr/>
            </p:nvSpPr>
            <p:spPr>
              <a:xfrm>
                <a:off x="456194" y="954968"/>
                <a:ext cx="10601825" cy="12874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.Hiragino Kaku Gothic Interface W3"/>
                  <a:buChar char="◉"/>
                </a:pPr>
                <a:r>
                  <a:rPr kumimoji="1" lang="en-US" altLang="zh-CN" dirty="0">
                    <a:latin typeface="Cambria" panose="02040503050406030204" pitchFamily="18" charset="0"/>
                  </a:rPr>
                  <a:t>Charmonium spectrum is pretty well know. Bottomonium spectrum as well.</a:t>
                </a:r>
              </a:p>
              <a:p>
                <a:pPr marL="285750" indent="-285750">
                  <a:lnSpc>
                    <a:spcPct val="150000"/>
                  </a:lnSpc>
                  <a:buFont typeface=".Hiragino Kaku Gothic Interface W3"/>
                  <a:buChar char="◉"/>
                </a:pPr>
                <a:r>
                  <a:rPr kumimoji="1" lang="en-US" altLang="zh-CN" dirty="0">
                    <a:latin typeface="Cambria" panose="02040503050406030204" pitchFamily="18" charset="0"/>
                  </a:rPr>
                  <a:t>For </a:t>
                </a:r>
                <a:r>
                  <a:rPr kumimoji="1" lang="en-US" altLang="zh-CN" i="1" dirty="0">
                    <a:latin typeface="Cambria" panose="02040503050406030204" pitchFamily="18" charset="0"/>
                  </a:rPr>
                  <a:t>B</a:t>
                </a:r>
                <a:r>
                  <a:rPr kumimoji="1" lang="en-US" altLang="zh-CN" dirty="0">
                    <a:latin typeface="Cambria" panose="02040503050406030204" pitchFamily="18" charset="0"/>
                  </a:rPr>
                  <a:t> mesons, and in particular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zh-CN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kumimoji="1" lang="en-US" altLang="zh-CN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kumimoji="1" lang="en-US" altLang="zh-CN" dirty="0">
                    <a:latin typeface="Cambria" panose="02040503050406030204" pitchFamily="18" charset="0"/>
                  </a:rPr>
                  <a:t> 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zh-CN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kumimoji="1" lang="en-US" altLang="zh-CN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kumimoji="1" lang="en-US" altLang="zh-CN" dirty="0">
                    <a:latin typeface="Cambria" panose="02040503050406030204" pitchFamily="18" charset="0"/>
                  </a:rPr>
                  <a:t>, the knowledge is limited.</a:t>
                </a:r>
              </a:p>
              <a:p>
                <a:pPr marL="285750" indent="-285750">
                  <a:lnSpc>
                    <a:spcPct val="150000"/>
                  </a:lnSpc>
                  <a:buFont typeface=".Hiragino Kaku Gothic Interface W3"/>
                  <a:buChar char="◉"/>
                </a:pPr>
                <a:r>
                  <a:rPr kumimoji="1" lang="en-US" altLang="zh-CN" b="1" dirty="0">
                    <a:latin typeface="Cambria" panose="02040503050406030204" pitchFamily="18" charset="0"/>
                  </a:rPr>
                  <a:t>This talk will focus on the selected topics of beauty meson spectroscopy, includes</a:t>
                </a:r>
              </a:p>
            </p:txBody>
          </p:sp>
        </mc:Choice>
        <mc:Fallback xmlns="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6B3DF6FB-1573-1760-F323-264B4B960D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6194" y="954968"/>
                <a:ext cx="10601825" cy="1287468"/>
              </a:xfrm>
              <a:prstGeom prst="rect">
                <a:avLst/>
              </a:prstGeom>
              <a:blipFill>
                <a:blip r:embed="rId3"/>
                <a:stretch>
                  <a:fillRect l="-719" b="-784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页脚占位符 4">
            <a:extLst>
              <a:ext uri="{FF2B5EF4-FFF2-40B4-BE49-F238E27FC236}">
                <a16:creationId xmlns:a16="http://schemas.microsoft.com/office/drawing/2014/main" id="{E441E629-715D-D77D-E16A-A587BB0E41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97013"/>
            <a:ext cx="4114800" cy="365125"/>
          </a:xfrm>
        </p:spPr>
        <p:txBody>
          <a:bodyPr/>
          <a:lstStyle/>
          <a:p>
            <a:r>
              <a:rPr lang="en-US" dirty="0" err="1"/>
              <a:t>LHCb</a:t>
            </a:r>
            <a:r>
              <a:rPr lang="en-US" dirty="0"/>
              <a:t> Implication Workshop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37FFE273-91C7-1067-3BA1-B5840E5DE5F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cxnSp>
        <p:nvCxnSpPr>
          <p:cNvPr id="13" name="直线连接符 12">
            <a:extLst>
              <a:ext uri="{FF2B5EF4-FFF2-40B4-BE49-F238E27FC236}">
                <a16:creationId xmlns:a16="http://schemas.microsoft.com/office/drawing/2014/main" id="{9E7EC831-FCC3-BA54-3D99-D97614B6A452}"/>
              </a:ext>
            </a:extLst>
          </p:cNvPr>
          <p:cNvCxnSpPr>
            <a:cxnSpLocks/>
          </p:cNvCxnSpPr>
          <p:nvPr/>
        </p:nvCxnSpPr>
        <p:spPr>
          <a:xfrm>
            <a:off x="1136822" y="2416587"/>
            <a:ext cx="10050162" cy="0"/>
          </a:xfrm>
          <a:prstGeom prst="line">
            <a:avLst/>
          </a:prstGeom>
          <a:ln w="12700">
            <a:solidFill>
              <a:schemeClr val="tx1"/>
            </a:solidFill>
          </a:ln>
          <a:effectLst>
            <a:glow rad="63500">
              <a:schemeClr val="bg1">
                <a:lumMod val="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F000F5A0-1178-A015-54B7-0C4C1A22A578}"/>
                  </a:ext>
                </a:extLst>
              </p:cNvPr>
              <p:cNvSpPr txBox="1"/>
              <p:nvPr/>
            </p:nvSpPr>
            <p:spPr>
              <a:xfrm>
                <a:off x="1297294" y="2583685"/>
                <a:ext cx="9760725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3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Observation of the orbitally excited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3600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3600" b="1" i="1">
                            <a:latin typeface="Cambria Math" panose="02040503050406030204" pitchFamily="18" charset="0"/>
                          </a:rPr>
                          <m:t>𝑩</m:t>
                        </m:r>
                      </m:e>
                      <m:sub>
                        <m:r>
                          <a:rPr lang="en-US" altLang="zh-CN" sz="3600" b="1" i="1">
                            <a:latin typeface="Cambria Math" panose="02040503050406030204" pitchFamily="18" charset="0"/>
                          </a:rPr>
                          <m:t>𝒄</m:t>
                        </m:r>
                      </m:sub>
                      <m:sup>
                        <m:r>
                          <a:rPr lang="en-US" altLang="zh-CN" sz="3600" b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altLang="zh-CN" sz="3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states</a:t>
                </a:r>
              </a:p>
            </p:txBody>
          </p:sp>
        </mc:Choice>
        <mc:Fallback xmlns=""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F000F5A0-1178-A015-54B7-0C4C1A22A5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7294" y="2583685"/>
                <a:ext cx="9760725" cy="646331"/>
              </a:xfrm>
              <a:prstGeom prst="rect">
                <a:avLst/>
              </a:prstGeom>
              <a:blipFill>
                <a:blip r:embed="rId4"/>
                <a:stretch>
                  <a:fillRect t="-15385" b="-3269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直线连接符 19">
            <a:extLst>
              <a:ext uri="{FF2B5EF4-FFF2-40B4-BE49-F238E27FC236}">
                <a16:creationId xmlns:a16="http://schemas.microsoft.com/office/drawing/2014/main" id="{E69492BF-39E9-4795-D3F4-27E149270C07}"/>
              </a:ext>
            </a:extLst>
          </p:cNvPr>
          <p:cNvCxnSpPr>
            <a:cxnSpLocks/>
          </p:cNvCxnSpPr>
          <p:nvPr/>
        </p:nvCxnSpPr>
        <p:spPr>
          <a:xfrm>
            <a:off x="1152575" y="3429000"/>
            <a:ext cx="10050162" cy="0"/>
          </a:xfrm>
          <a:prstGeom prst="line">
            <a:avLst/>
          </a:prstGeom>
          <a:ln w="12700">
            <a:solidFill>
              <a:schemeClr val="tx1"/>
            </a:solidFill>
          </a:ln>
          <a:effectLst>
            <a:glow rad="63500">
              <a:schemeClr val="bg1">
                <a:lumMod val="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>
            <a:extLst>
              <a:ext uri="{FF2B5EF4-FFF2-40B4-BE49-F238E27FC236}">
                <a16:creationId xmlns:a16="http://schemas.microsoft.com/office/drawing/2014/main" id="{ACDCC694-9F41-EE1D-C483-E494E7BBBF45}"/>
              </a:ext>
            </a:extLst>
          </p:cNvPr>
          <p:cNvSpPr txBox="1"/>
          <p:nvPr/>
        </p:nvSpPr>
        <p:spPr>
          <a:xfrm>
            <a:off x="5145800" y="3689504"/>
            <a:ext cx="213969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u="sng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[</a:t>
            </a:r>
            <a:r>
              <a:rPr lang="en-US" altLang="zh-CN" u="sng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arXiv:2507.02149</a:t>
            </a:r>
            <a:r>
              <a:rPr lang="en-US" altLang="zh-CN" u="sng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]</a:t>
            </a:r>
            <a:endParaRPr lang="zh-CN" altLang="en-US" u="sng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34C29FA2-3912-A288-CF6F-FE7E09F32C6E}"/>
              </a:ext>
            </a:extLst>
          </p:cNvPr>
          <p:cNvSpPr txBox="1"/>
          <p:nvPr/>
        </p:nvSpPr>
        <p:spPr>
          <a:xfrm>
            <a:off x="5227610" y="4042387"/>
            <a:ext cx="19760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u="sng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[</a:t>
            </a:r>
            <a:r>
              <a:rPr lang="en-US" altLang="zh-CN" u="sng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arXiv:2507.02142</a:t>
            </a:r>
            <a:r>
              <a:rPr lang="en-US" altLang="zh-CN" u="sng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]</a:t>
            </a:r>
            <a:endParaRPr lang="zh-CN" altLang="en-US" u="sng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5BF6527D-04F1-B460-563D-24575A962F83}"/>
                  </a:ext>
                </a:extLst>
              </p:cNvPr>
              <p:cNvSpPr txBox="1"/>
              <p:nvPr/>
            </p:nvSpPr>
            <p:spPr>
              <a:xfrm>
                <a:off x="1133981" y="694401"/>
                <a:ext cx="155036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ar-AE" altLang="zh-CN" sz="2400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ar-AE" altLang="zh-CN" sz="2400" b="1" i="1">
                            <a:latin typeface="Cambria Math" panose="02040503050406030204" pitchFamily="18" charset="0"/>
                          </a:rPr>
                          <m:t>𝑩</m:t>
                        </m:r>
                      </m:e>
                      <m:sub>
                        <m:r>
                          <a:rPr lang="ar-AE" altLang="zh-CN" sz="2400" b="1" i="1">
                            <a:latin typeface="Cambria Math" panose="02040503050406030204" pitchFamily="18" charset="0"/>
                          </a:rPr>
                          <m:t>𝒄</m:t>
                        </m:r>
                      </m:sub>
                      <m:sup>
                        <m:r>
                          <a:rPr lang="ar-AE" altLang="zh-CN" sz="2400" b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zh-CN" altLang="en-US" sz="2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" altLang="zh-CN" sz="2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system</a:t>
                </a:r>
                <a:endParaRPr kumimoji="1" lang="zh-CN" altLang="en-US" sz="2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5BF6527D-04F1-B460-563D-24575A962F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3981" y="694401"/>
                <a:ext cx="1550361" cy="461665"/>
              </a:xfrm>
              <a:prstGeom prst="rect">
                <a:avLst/>
              </a:prstGeom>
              <a:blipFill>
                <a:blip r:embed="rId8"/>
                <a:stretch>
                  <a:fillRect l="-813" t="-10526" r="-4878" b="-2894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497657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FFD9DB"/>
        </a:solidFill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34091</TotalTime>
  <Words>2319</Words>
  <Application>Microsoft Macintosh PowerPoint</Application>
  <PresentationFormat>Widescreen</PresentationFormat>
  <Paragraphs>406</Paragraphs>
  <Slides>25</Slides>
  <Notes>25</Notes>
  <HiddenSlides>0</HiddenSlides>
  <MMClips>0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40" baseType="lpstr">
      <vt:lpstr>.Hiragino Kaku Gothic Interface W3</vt:lpstr>
      <vt:lpstr>CMR12</vt:lpstr>
      <vt:lpstr>等线</vt:lpstr>
      <vt:lpstr>等线 Light</vt:lpstr>
      <vt:lpstr>TimesNewRomanPSMT</vt:lpstr>
      <vt:lpstr>系统字体常规体</vt:lpstr>
      <vt:lpstr>Apple Color Emoji</vt:lpstr>
      <vt:lpstr>Arial</vt:lpstr>
      <vt:lpstr>Arima Madurai</vt:lpstr>
      <vt:lpstr>Calibri</vt:lpstr>
      <vt:lpstr>Cambria</vt:lpstr>
      <vt:lpstr>Cambria Math</vt:lpstr>
      <vt:lpstr>Times New Roman</vt:lpstr>
      <vt:lpstr>Wingdings</vt:lpstr>
      <vt:lpstr>Office 主题​​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Yuhao Wang</dc:creator>
  <cp:lastModifiedBy>泽清 牟</cp:lastModifiedBy>
  <cp:revision>391</cp:revision>
  <cp:lastPrinted>2025-10-23T08:12:42Z</cp:lastPrinted>
  <dcterms:created xsi:type="dcterms:W3CDTF">2024-09-17T05:23:32Z</dcterms:created>
  <dcterms:modified xsi:type="dcterms:W3CDTF">2025-11-05T21:24:25Z</dcterms:modified>
</cp:coreProperties>
</file>