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364" r:id="rId2"/>
    <p:sldId id="287" r:id="rId3"/>
    <p:sldId id="4348" r:id="rId4"/>
    <p:sldId id="659" r:id="rId5"/>
    <p:sldId id="4473" r:id="rId6"/>
    <p:sldId id="4474" r:id="rId7"/>
    <p:sldId id="4476" r:id="rId8"/>
    <p:sldId id="4477" r:id="rId9"/>
    <p:sldId id="4349" r:id="rId10"/>
    <p:sldId id="4354" r:id="rId11"/>
    <p:sldId id="4479" r:id="rId12"/>
    <p:sldId id="4478" r:id="rId13"/>
    <p:sldId id="4351" r:id="rId14"/>
    <p:sldId id="4352" r:id="rId15"/>
    <p:sldId id="4480" r:id="rId16"/>
    <p:sldId id="4481" r:id="rId17"/>
    <p:sldId id="665" r:id="rId18"/>
    <p:sldId id="4341" r:id="rId19"/>
    <p:sldId id="4344" r:id="rId20"/>
    <p:sldId id="4483" r:id="rId21"/>
    <p:sldId id="4346" r:id="rId2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lides" id="{379BACB6-D71E-42CF-938D-2369CBE1E9F9}">
          <p14:sldIdLst>
            <p14:sldId id="364"/>
            <p14:sldId id="287"/>
            <p14:sldId id="4348"/>
            <p14:sldId id="659"/>
            <p14:sldId id="4473"/>
            <p14:sldId id="4474"/>
            <p14:sldId id="4476"/>
            <p14:sldId id="4477"/>
            <p14:sldId id="4349"/>
            <p14:sldId id="4354"/>
            <p14:sldId id="4479"/>
            <p14:sldId id="4478"/>
            <p14:sldId id="4351"/>
            <p14:sldId id="4352"/>
            <p14:sldId id="4480"/>
            <p14:sldId id="4481"/>
            <p14:sldId id="665"/>
            <p14:sldId id="4341"/>
            <p14:sldId id="4344"/>
            <p14:sldId id="4483"/>
          </p14:sldIdLst>
        </p14:section>
        <p14:section name="Additional slides" id="{E95410BF-DD66-49BF-A54F-FBA470E5ED4B}">
          <p14:sldIdLst>
            <p14:sldId id="434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E78B729-CFB2-D7E7-3FBC-BAF981850E78}" name="Olivier Pirotte" initials="OP" userId="S::olivier.pirotte@cern.ch::617de18b-ebf3-440f-8bb3-9a7fda506e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0000"/>
    <a:srgbClr val="0A0AFF"/>
    <a:srgbClr val="CCFFFF"/>
    <a:srgbClr val="FFFF66"/>
    <a:srgbClr val="FF9900"/>
    <a:srgbClr val="7F7F7F"/>
    <a:srgbClr val="FFFF99"/>
    <a:srgbClr val="9966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79" autoAdjust="0"/>
    <p:restoredTop sz="96744" autoAdjust="0"/>
  </p:normalViewPr>
  <p:slideViewPr>
    <p:cSldViewPr snapToGrid="0">
      <p:cViewPr varScale="1">
        <p:scale>
          <a:sx n="120" d="100"/>
          <a:sy n="120" d="100"/>
        </p:scale>
        <p:origin x="426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32" y="7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AF6D5-0FE6-4ADF-AF7E-FAE1D18810A4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EB561-B51F-41DF-B3CD-78D451BF2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75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D3468-FDE8-42D0-B8AA-968974D04DD3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7C333-963C-491B-BB34-13BC37910F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624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568B9D-B392-4C4A-85A6-D59099722CE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742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568B9D-B392-4C4A-85A6-D59099722CE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097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920" y="2999946"/>
            <a:ext cx="1470128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2270"/>
            <a:ext cx="10969139" cy="94044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2507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4009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8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11" name="Image 4" descr="bande-01.eps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583" y="6389764"/>
            <a:ext cx="7989943" cy="468236"/>
          </a:xfrm>
          <a:prstGeom prst="rect">
            <a:avLst/>
          </a:prstGeom>
        </p:spPr>
      </p:pic>
      <p:pic>
        <p:nvPicPr>
          <p:cNvPr id="12" name="Image 4" descr="bande-01.eps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89764"/>
            <a:ext cx="6597650" cy="46823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609600" y="6485382"/>
            <a:ext cx="32239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0" dirty="0">
                <a:solidFill>
                  <a:schemeClr val="bg1"/>
                </a:solidFill>
              </a:rPr>
              <a:t>ATS for IPAC 2025, A. Perin, CERN, 18</a:t>
            </a:r>
            <a:r>
              <a:rPr lang="fr-CH" sz="1100" b="0" baseline="0" dirty="0">
                <a:solidFill>
                  <a:schemeClr val="bg1"/>
                </a:solidFill>
              </a:rPr>
              <a:t>.06.2025</a:t>
            </a:r>
            <a:endParaRPr lang="en-GB" sz="1100" b="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491263" y="6493077"/>
            <a:ext cx="356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04ADD903-8156-4618-9743-065003535763}" type="slidenum">
              <a:rPr lang="en-GB" sz="1100" b="0" smtClean="0">
                <a:solidFill>
                  <a:schemeClr val="bg1"/>
                </a:solidFill>
              </a:rPr>
              <a:t>‹#›</a:t>
            </a:fld>
            <a:endParaRPr lang="en-GB" sz="1100" b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5" r:id="rId14"/>
    <p:sldLayoutId id="2147483677" r:id="rId15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tiff"/><Relationship Id="rId7" Type="http://schemas.openxmlformats.org/officeDocument/2006/relationships/image" Target="../media/image21.jpe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02416" y="2844323"/>
            <a:ext cx="11282671" cy="169369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Cryogenic Efficiency and Sustainability Aspects for Particle Accelerators and Detectors</a:t>
            </a:r>
            <a:endParaRPr lang="en-US" sz="4000" dirty="0"/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402416" y="2260884"/>
            <a:ext cx="10936626" cy="71641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800" dirty="0"/>
              <a:t>IPAC25 presentations ATS Seminar 18 June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9695D5-B846-4135-A528-FD8646F097F5}"/>
              </a:ext>
            </a:extLst>
          </p:cNvPr>
          <p:cNvSpPr txBox="1"/>
          <p:nvPr/>
        </p:nvSpPr>
        <p:spPr>
          <a:xfrm>
            <a:off x="402416" y="4766993"/>
            <a:ext cx="8007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A. Perin</a:t>
            </a:r>
            <a:r>
              <a:rPr lang="en-GB" dirty="0"/>
              <a:t>, B. Bradu, J. Bremer, S. Claudet, D. Delikaris and F. Ferrand, CERN</a:t>
            </a:r>
          </a:p>
        </p:txBody>
      </p:sp>
      <p:pic>
        <p:nvPicPr>
          <p:cNvPr id="9" name="Image 4" descr="CERN-logo_outline.jpg">
            <a:extLst>
              <a:ext uri="{FF2B5EF4-FFF2-40B4-BE49-F238E27FC236}">
                <a16:creationId xmlns:a16="http://schemas.microsoft.com/office/drawing/2014/main" id="{B99C4A17-109D-E489-35DA-4FF8164740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416" y="506460"/>
            <a:ext cx="1152816" cy="11337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7A7F901-E507-A1EF-32DA-55119CC2EE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447" y="189930"/>
            <a:ext cx="5715922" cy="18016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3DFE8C-2CBF-37E7-DDDD-D7828D3A0587}"/>
              </a:ext>
            </a:extLst>
          </p:cNvPr>
          <p:cNvSpPr txBox="1"/>
          <p:nvPr/>
        </p:nvSpPr>
        <p:spPr>
          <a:xfrm>
            <a:off x="431124" y="5633397"/>
            <a:ext cx="112252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sz="1400" dirty="0"/>
              <a:t>As presented at the 16</a:t>
            </a:r>
            <a:r>
              <a:rPr lang="en-US" sz="1400" baseline="30000" dirty="0"/>
              <a:t>th</a:t>
            </a:r>
            <a:r>
              <a:rPr lang="en-US" sz="1400" dirty="0"/>
              <a:t> International Particle Accelerator Conference</a:t>
            </a:r>
            <a:endParaRPr lang="en-GB" sz="1400" dirty="0"/>
          </a:p>
          <a:p>
            <a:pPr marL="36576" indent="0">
              <a:buNone/>
            </a:pPr>
            <a:r>
              <a:rPr lang="en-US" sz="1400" dirty="0"/>
              <a:t>1 – 6 June 2025, </a:t>
            </a:r>
            <a:r>
              <a:rPr lang="en-GB" sz="1400" dirty="0"/>
              <a:t>Taipei, Taiwan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0148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5D3AFE-81A7-8FA0-A557-EB9653937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DC694212-B96F-924E-6FC4-8C59B3491A95}"/>
              </a:ext>
            </a:extLst>
          </p:cNvPr>
          <p:cNvSpPr txBox="1">
            <a:spLocks/>
          </p:cNvSpPr>
          <p:nvPr/>
        </p:nvSpPr>
        <p:spPr bwMode="auto">
          <a:xfrm>
            <a:off x="921957" y="-38513"/>
            <a:ext cx="10118783" cy="62040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dirty="0">
                <a:solidFill>
                  <a:schemeClr val="tx2"/>
                </a:solidFill>
              </a:rPr>
              <a:t>Refrigeration</a:t>
            </a:r>
            <a:endParaRPr lang="en-GB" sz="4400" dirty="0">
              <a:solidFill>
                <a:schemeClr val="tx2"/>
              </a:solidFill>
            </a:endParaRP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B3876EDA-DE3A-60E1-E9F4-11AFAED13E6C}"/>
              </a:ext>
            </a:extLst>
          </p:cNvPr>
          <p:cNvSpPr txBox="1">
            <a:spLocks/>
          </p:cNvSpPr>
          <p:nvPr/>
        </p:nvSpPr>
        <p:spPr bwMode="auto">
          <a:xfrm>
            <a:off x="498363" y="968833"/>
            <a:ext cx="6544784" cy="5318612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  <a:tabLst>
                <a:tab pos="1343025" algn="l"/>
              </a:tabLst>
              <a:defRPr/>
            </a:pPr>
            <a:r>
              <a:rPr lang="en-GB" sz="2000" b="1" dirty="0">
                <a:solidFill>
                  <a:schemeClr val="tx2"/>
                </a:solidFill>
              </a:rPr>
              <a:t>Refrigerators (Claude cycle)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000" dirty="0">
                <a:solidFill>
                  <a:schemeClr val="tx2"/>
                </a:solidFill>
              </a:rPr>
              <a:t>In practice the best </a:t>
            </a:r>
            <a:r>
              <a:rPr lang="en-GB" sz="2000" dirty="0" err="1">
                <a:solidFill>
                  <a:schemeClr val="tx2"/>
                </a:solidFill>
              </a:rPr>
              <a:t>cryoplants</a:t>
            </a:r>
            <a:r>
              <a:rPr lang="en-GB" sz="2000" dirty="0">
                <a:solidFill>
                  <a:schemeClr val="tx2"/>
                </a:solidFill>
              </a:rPr>
              <a:t> achieve about 25% -30% of ideal (Carnot) efficiency.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000" dirty="0">
                <a:solidFill>
                  <a:schemeClr val="tx2"/>
                </a:solidFill>
              </a:rPr>
              <a:t>The efficiency w.r.t Carnot does not depend on the temperature, but rather on the size !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000" dirty="0">
                <a:solidFill>
                  <a:schemeClr val="tx2"/>
                </a:solidFill>
              </a:rPr>
              <a:t>The largest possible, the best  !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>
              <a:solidFill>
                <a:schemeClr val="tx2"/>
              </a:solidFill>
            </a:endParaRP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sz="2000" b="1" dirty="0">
                <a:solidFill>
                  <a:schemeClr val="tx2"/>
                </a:solidFill>
              </a:rPr>
              <a:t>Cryocoolers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2000" dirty="0">
                <a:solidFill>
                  <a:schemeClr val="tx2"/>
                </a:solidFill>
              </a:rPr>
              <a:t>Convenient for low power and cryogen free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2000" dirty="0">
                <a:solidFill>
                  <a:schemeClr val="tx2"/>
                </a:solidFill>
              </a:rPr>
              <a:t>Power available up to 9 W @4.5 K, 6W @4.5 &amp; 100 W @55 K, etc.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2000" dirty="0">
                <a:solidFill>
                  <a:schemeClr val="tx2"/>
                </a:solidFill>
              </a:rPr>
              <a:t>Typical power requirements &gt; 1kW / W @4.5 K (&lt;10 % </a:t>
            </a:r>
            <a:r>
              <a:rPr lang="en-GB" sz="2000" dirty="0" err="1">
                <a:solidFill>
                  <a:schemeClr val="tx2"/>
                </a:solidFill>
              </a:rPr>
              <a:t>carnot</a:t>
            </a:r>
            <a:r>
              <a:rPr lang="en-GB" sz="2000" dirty="0">
                <a:solidFill>
                  <a:schemeClr val="tx2"/>
                </a:solidFill>
              </a:rPr>
              <a:t>).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GB" sz="2000" b="1" dirty="0">
              <a:solidFill>
                <a:schemeClr val="tx2"/>
              </a:solidFill>
            </a:endParaRPr>
          </a:p>
          <a:p>
            <a:pPr marL="0" indent="0" algn="l">
              <a:spcBef>
                <a:spcPts val="1200"/>
              </a:spcBef>
              <a:spcAft>
                <a:spcPts val="1200"/>
              </a:spcAft>
              <a:buNone/>
              <a:defRPr/>
            </a:pPr>
            <a:endParaRPr lang="en-GB" sz="2000" b="1" dirty="0">
              <a:solidFill>
                <a:schemeClr val="tx2"/>
              </a:solidFill>
            </a:endParaRPr>
          </a:p>
          <a:p>
            <a:pPr marL="0" indent="0" algn="l">
              <a:spcBef>
                <a:spcPts val="1200"/>
              </a:spcBef>
              <a:spcAft>
                <a:spcPts val="1200"/>
              </a:spcAft>
              <a:buNone/>
              <a:defRPr/>
            </a:pPr>
            <a:endParaRPr lang="en-GB" sz="2000" b="1" dirty="0">
              <a:solidFill>
                <a:schemeClr val="tx2"/>
              </a:solidFill>
            </a:endParaRPr>
          </a:p>
          <a:p>
            <a:pPr marL="0" indent="0" algn="l">
              <a:spcBef>
                <a:spcPts val="1200"/>
              </a:spcBef>
              <a:spcAft>
                <a:spcPts val="1200"/>
              </a:spcAft>
              <a:buNone/>
              <a:defRPr/>
            </a:pPr>
            <a:endParaRPr lang="en-GB" sz="2000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EFDF39-74A3-AF4E-F4B1-6B79E01A8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7750" y="3752284"/>
            <a:ext cx="3996392" cy="23124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21FDA2-FCC7-57C8-5ADC-3B0973F903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6056" y="745497"/>
            <a:ext cx="3609410" cy="27599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DD8ACD-7376-6673-D151-D8F3D974AF45}"/>
              </a:ext>
            </a:extLst>
          </p:cNvPr>
          <p:cNvSpPr txBox="1"/>
          <p:nvPr/>
        </p:nvSpPr>
        <p:spPr>
          <a:xfrm>
            <a:off x="9179494" y="498622"/>
            <a:ext cx="20633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The Strobridge diagram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8FA611-60DA-0800-97CA-4FA59ADBBF5F}"/>
              </a:ext>
            </a:extLst>
          </p:cNvPr>
          <p:cNvSpPr txBox="1"/>
          <p:nvPr/>
        </p:nvSpPr>
        <p:spPr>
          <a:xfrm>
            <a:off x="8286056" y="108202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A0AFF"/>
                </a:solidFill>
              </a:rPr>
              <a:t>30%</a:t>
            </a:r>
            <a:endParaRPr lang="en-GB" sz="1400" dirty="0">
              <a:solidFill>
                <a:srgbClr val="0A0AFF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F7AB644-DD07-3503-5708-AEBDF472388C}"/>
              </a:ext>
            </a:extLst>
          </p:cNvPr>
          <p:cNvCxnSpPr>
            <a:cxnSpLocks/>
          </p:cNvCxnSpPr>
          <p:nvPr/>
        </p:nvCxnSpPr>
        <p:spPr>
          <a:xfrm>
            <a:off x="8434339" y="4827584"/>
            <a:ext cx="3519803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C672038-2B3C-615B-401E-7B38F0A529C6}"/>
              </a:ext>
            </a:extLst>
          </p:cNvPr>
          <p:cNvSpPr txBox="1"/>
          <p:nvPr/>
        </p:nvSpPr>
        <p:spPr>
          <a:xfrm>
            <a:off x="10802865" y="4573668"/>
            <a:ext cx="115127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250 W/W@4.5K</a:t>
            </a:r>
            <a:endParaRPr lang="en-GB" sz="10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576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A32A3A-D02B-8130-FDCD-9A7AA65DC5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518CF8E4-1B39-D555-8BDE-5AB03C916589}"/>
              </a:ext>
            </a:extLst>
          </p:cNvPr>
          <p:cNvSpPr txBox="1">
            <a:spLocks/>
          </p:cNvSpPr>
          <p:nvPr/>
        </p:nvSpPr>
        <p:spPr bwMode="auto">
          <a:xfrm>
            <a:off x="515137" y="-68741"/>
            <a:ext cx="11161726" cy="62040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dirty="0">
                <a:solidFill>
                  <a:schemeClr val="tx2"/>
                </a:solidFill>
              </a:rPr>
              <a:t>Efficiency for refrigerators</a:t>
            </a:r>
            <a:endParaRPr lang="en-GB" sz="4400" dirty="0">
              <a:solidFill>
                <a:schemeClr val="tx2"/>
              </a:solidFill>
            </a:endParaRP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F3F51FE0-2EF0-4AA9-FFBF-6806A590D6CA}"/>
              </a:ext>
            </a:extLst>
          </p:cNvPr>
          <p:cNvSpPr txBox="1">
            <a:spLocks/>
          </p:cNvSpPr>
          <p:nvPr/>
        </p:nvSpPr>
        <p:spPr bwMode="auto">
          <a:xfrm>
            <a:off x="157876" y="660830"/>
            <a:ext cx="6544784" cy="4162449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600" dirty="0">
                <a:solidFill>
                  <a:schemeClr val="tx2"/>
                </a:solidFill>
              </a:rPr>
              <a:t>Expansion turbine efficiency is already high (Isentropic efficiency ~ 80 %)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600" dirty="0">
                <a:solidFill>
                  <a:schemeClr val="tx2"/>
                </a:solidFill>
              </a:rPr>
              <a:t>The </a:t>
            </a:r>
            <a:r>
              <a:rPr lang="en-GB" sz="1600" u="sng" dirty="0">
                <a:solidFill>
                  <a:schemeClr val="tx2"/>
                </a:solidFill>
              </a:rPr>
              <a:t>weak point remains the compression</a:t>
            </a:r>
            <a:r>
              <a:rPr lang="en-GB" sz="1600" dirty="0">
                <a:solidFill>
                  <a:schemeClr val="tx2"/>
                </a:solidFill>
              </a:rPr>
              <a:t>:</a:t>
            </a:r>
          </a:p>
          <a:p>
            <a:pPr lvl="1"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400" dirty="0">
                <a:solidFill>
                  <a:schemeClr val="tx2"/>
                </a:solidFill>
              </a:rPr>
              <a:t>Isothermal efficiency of oil-lubricated screw compressors are usually below 55 %.</a:t>
            </a:r>
          </a:p>
          <a:p>
            <a:pPr lvl="1"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400" dirty="0">
                <a:solidFill>
                  <a:schemeClr val="tx2"/>
                </a:solidFill>
              </a:rPr>
              <a:t>Alternatives in process arrangement or machinery should be considered for future projects requiring high-power refrigeration at high efficiency.</a:t>
            </a:r>
          </a:p>
          <a:p>
            <a:pPr lvl="1"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400" dirty="0">
                <a:solidFill>
                  <a:schemeClr val="tx2"/>
                </a:solidFill>
              </a:rPr>
              <a:t>Potential of improvements: turbo compression, combined turbo Brayton cycle with He-Ne process.  Commercial products exist for up to 150 kW at 77 K, with Carnot efficiency up to 40%.  Envisaged for FCC-</a:t>
            </a:r>
            <a:r>
              <a:rPr lang="en-GB" sz="1400" dirty="0" err="1">
                <a:solidFill>
                  <a:schemeClr val="tx2"/>
                </a:solidFill>
              </a:rPr>
              <a:t>hh</a:t>
            </a:r>
            <a:r>
              <a:rPr lang="en-GB" sz="1400" dirty="0">
                <a:solidFill>
                  <a:schemeClr val="tx2"/>
                </a:solidFill>
              </a:rPr>
              <a:t>, 3.6 MW between 40 K and 60 K. Also no oil !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600" u="sng" dirty="0">
                <a:solidFill>
                  <a:schemeClr val="tx2"/>
                </a:solidFill>
              </a:rPr>
              <a:t>Turn down efficiency matters </a:t>
            </a:r>
            <a:r>
              <a:rPr lang="en-GB" sz="1600" dirty="0">
                <a:solidFill>
                  <a:schemeClr val="tx2"/>
                </a:solidFill>
              </a:rPr>
              <a:t>! Non-negligible time spent in “standby modes”.</a:t>
            </a:r>
          </a:p>
          <a:p>
            <a:pPr lvl="1"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400" dirty="0">
                <a:solidFill>
                  <a:schemeClr val="tx2"/>
                </a:solidFill>
              </a:rPr>
              <a:t>Three-pressure Claude cycle allows for efficient turn-down capability by letting the medium and high pressures “float”, e.g. HL-LHC.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>
              <a:solidFill>
                <a:schemeClr val="tx2"/>
              </a:solidFill>
            </a:endParaRPr>
          </a:p>
          <a:p>
            <a:pPr marL="0" indent="0" algn="l">
              <a:spcBef>
                <a:spcPts val="1200"/>
              </a:spcBef>
              <a:spcAft>
                <a:spcPts val="1200"/>
              </a:spcAft>
              <a:buNone/>
              <a:defRPr/>
            </a:pPr>
            <a:endParaRPr lang="en-GB" sz="2000" b="1" dirty="0">
              <a:solidFill>
                <a:schemeClr val="tx2"/>
              </a:solidFill>
            </a:endParaRPr>
          </a:p>
          <a:p>
            <a:pPr marL="0" indent="0" algn="l">
              <a:spcBef>
                <a:spcPts val="1200"/>
              </a:spcBef>
              <a:spcAft>
                <a:spcPts val="1200"/>
              </a:spcAft>
              <a:buNone/>
              <a:defRPr/>
            </a:pPr>
            <a:endParaRPr lang="en-GB" sz="2000" b="1" dirty="0">
              <a:solidFill>
                <a:schemeClr val="tx2"/>
              </a:solidFill>
            </a:endParaRPr>
          </a:p>
          <a:p>
            <a:pPr marL="0" indent="0" algn="l">
              <a:spcBef>
                <a:spcPts val="1200"/>
              </a:spcBef>
              <a:spcAft>
                <a:spcPts val="1200"/>
              </a:spcAft>
              <a:buNone/>
              <a:defRPr/>
            </a:pPr>
            <a:endParaRPr lang="en-GB" sz="2000" dirty="0">
              <a:solidFill>
                <a:schemeClr val="tx2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955B8E4-A95E-1373-D6C0-1A8E6A7198C6}"/>
              </a:ext>
            </a:extLst>
          </p:cNvPr>
          <p:cNvGrpSpPr/>
          <p:nvPr/>
        </p:nvGrpSpPr>
        <p:grpSpPr>
          <a:xfrm>
            <a:off x="1907712" y="4826173"/>
            <a:ext cx="3392834" cy="1315160"/>
            <a:chOff x="101592" y="3224193"/>
            <a:chExt cx="7219377" cy="307981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34419C6-B6F7-1611-AD9E-E548BD3736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592" y="3224193"/>
              <a:ext cx="7133438" cy="2978475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271905C-BBEF-7DB8-348C-AE7E56B47D68}"/>
                </a:ext>
              </a:extLst>
            </p:cNvPr>
            <p:cNvSpPr txBox="1"/>
            <p:nvPr/>
          </p:nvSpPr>
          <p:spPr>
            <a:xfrm>
              <a:off x="6215831" y="5799488"/>
              <a:ext cx="1105138" cy="504523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700" i="1" dirty="0">
                  <a:solidFill>
                    <a:schemeClr val="tx2"/>
                  </a:solidFill>
                </a:rPr>
                <a:t>*prevision </a:t>
              </a:r>
            </a:p>
            <a:p>
              <a:pPr algn="l"/>
              <a:r>
                <a:rPr lang="en-US" sz="700" i="1" dirty="0">
                  <a:solidFill>
                    <a:schemeClr val="tx2"/>
                  </a:solidFill>
                </a:rPr>
                <a:t>until 31</a:t>
              </a:r>
              <a:r>
                <a:rPr lang="en-US" sz="700" i="1" baseline="30000" dirty="0">
                  <a:solidFill>
                    <a:schemeClr val="tx2"/>
                  </a:solidFill>
                </a:rPr>
                <a:t>st</a:t>
              </a:r>
              <a:r>
                <a:rPr lang="en-US" sz="700" i="1" dirty="0">
                  <a:solidFill>
                    <a:schemeClr val="tx2"/>
                  </a:solidFill>
                </a:rPr>
                <a:t> Dec</a:t>
              </a:r>
              <a:endParaRPr lang="en-GB" sz="700" i="1" dirty="0">
                <a:solidFill>
                  <a:schemeClr val="tx2"/>
                </a:solidFill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6C3AC05-4015-1BDD-F146-A82FE5C21203}"/>
                </a:ext>
              </a:extLst>
            </p:cNvPr>
            <p:cNvCxnSpPr>
              <a:cxnSpLocks/>
            </p:cNvCxnSpPr>
            <p:nvPr/>
          </p:nvCxnSpPr>
          <p:spPr>
            <a:xfrm>
              <a:off x="6537567" y="4104740"/>
              <a:ext cx="318845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7C212E-DE0B-AA55-5292-BDF2930EB02B}"/>
                </a:ext>
              </a:extLst>
            </p:cNvPr>
            <p:cNvCxnSpPr>
              <a:cxnSpLocks/>
            </p:cNvCxnSpPr>
            <p:nvPr/>
          </p:nvCxnSpPr>
          <p:spPr>
            <a:xfrm>
              <a:off x="6537567" y="3870922"/>
              <a:ext cx="318845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C4B6C97-05F1-D253-7726-681080300006}"/>
                </a:ext>
              </a:extLst>
            </p:cNvPr>
            <p:cNvSpPr txBox="1"/>
            <p:nvPr/>
          </p:nvSpPr>
          <p:spPr>
            <a:xfrm>
              <a:off x="6571504" y="3615278"/>
              <a:ext cx="524895" cy="432448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600" b="1" dirty="0">
                  <a:solidFill>
                    <a:srgbClr val="000000"/>
                  </a:solidFill>
                </a:rPr>
                <a:t>-9 GWh</a:t>
              </a:r>
              <a:endParaRPr lang="en-GB" sz="600" b="1" dirty="0">
                <a:solidFill>
                  <a:srgbClr val="00000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02AC52C-92C5-BEC6-74F6-34E91146295D}"/>
                </a:ext>
              </a:extLst>
            </p:cNvPr>
            <p:cNvSpPr txBox="1"/>
            <p:nvPr/>
          </p:nvSpPr>
          <p:spPr>
            <a:xfrm>
              <a:off x="4877438" y="3591649"/>
              <a:ext cx="378613" cy="432448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600" b="1" dirty="0">
                  <a:solidFill>
                    <a:srgbClr val="000000"/>
                  </a:solidFill>
                </a:rPr>
                <a:t>-20 </a:t>
              </a:r>
            </a:p>
            <a:p>
              <a:pPr algn="ctr"/>
              <a:r>
                <a:rPr lang="en-US" sz="600" b="1" dirty="0">
                  <a:solidFill>
                    <a:srgbClr val="000000"/>
                  </a:solidFill>
                </a:rPr>
                <a:t>GWh</a:t>
              </a:r>
              <a:endParaRPr lang="en-GB" sz="600" b="1" dirty="0">
                <a:solidFill>
                  <a:srgbClr val="00000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111E2B6-5B22-ABB9-9CE5-79859B2950D2}"/>
                </a:ext>
              </a:extLst>
            </p:cNvPr>
            <p:cNvSpPr txBox="1"/>
            <p:nvPr/>
          </p:nvSpPr>
          <p:spPr>
            <a:xfrm>
              <a:off x="5694274" y="4131186"/>
              <a:ext cx="378613" cy="432448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600" b="1" dirty="0">
                  <a:solidFill>
                    <a:srgbClr val="000000"/>
                  </a:solidFill>
                </a:rPr>
                <a:t>-26 </a:t>
              </a:r>
            </a:p>
            <a:p>
              <a:pPr algn="ctr"/>
              <a:r>
                <a:rPr lang="en-US" sz="600" b="1" dirty="0">
                  <a:solidFill>
                    <a:srgbClr val="000000"/>
                  </a:solidFill>
                </a:rPr>
                <a:t>GWh</a:t>
              </a:r>
              <a:endParaRPr lang="en-GB" sz="600" b="1" dirty="0">
                <a:solidFill>
                  <a:srgbClr val="000000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BBECDE0-671E-F9F3-A43C-9A176DFAE4EA}"/>
                </a:ext>
              </a:extLst>
            </p:cNvPr>
            <p:cNvSpPr txBox="1"/>
            <p:nvPr/>
          </p:nvSpPr>
          <p:spPr>
            <a:xfrm>
              <a:off x="6876778" y="4042442"/>
              <a:ext cx="71631" cy="10811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300" dirty="0"/>
                <a:t>v</a:t>
              </a:r>
              <a:r>
                <a:rPr lang="en-US" sz="300" baseline="-25000" dirty="0"/>
                <a:t>1</a:t>
              </a:r>
              <a:endParaRPr lang="en-GB" sz="300" baseline="-250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1B2E14B-5F01-B307-D26D-C7AAD467172B}"/>
                </a:ext>
              </a:extLst>
            </p:cNvPr>
            <p:cNvSpPr txBox="1"/>
            <p:nvPr/>
          </p:nvSpPr>
          <p:spPr>
            <a:xfrm>
              <a:off x="6910455" y="3792148"/>
              <a:ext cx="71631" cy="10811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300" dirty="0"/>
                <a:t>v</a:t>
              </a:r>
              <a:r>
                <a:rPr lang="en-US" sz="300" baseline="-25000" dirty="0"/>
                <a:t>2</a:t>
              </a:r>
              <a:endParaRPr lang="en-GB" sz="300" baseline="-25000" dirty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842570F0-BF6B-0330-7C0D-4ED19F09EDB6}"/>
              </a:ext>
            </a:extLst>
          </p:cNvPr>
          <p:cNvSpPr txBox="1"/>
          <p:nvPr/>
        </p:nvSpPr>
        <p:spPr>
          <a:xfrm>
            <a:off x="1301099" y="6090437"/>
            <a:ext cx="456567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LHC energy consumption with gains after introduction of economic mode </a:t>
            </a:r>
            <a:endParaRPr lang="en-GB" sz="1050" dirty="0">
              <a:solidFill>
                <a:srgbClr val="000000"/>
              </a:solidFill>
            </a:endParaRPr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A3F01AF7-1A0E-9C76-80E5-6A7B16A571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878286"/>
              </p:ext>
            </p:extLst>
          </p:nvPr>
        </p:nvGraphicFramePr>
        <p:xfrm>
          <a:off x="7162800" y="982937"/>
          <a:ext cx="4824615" cy="1069348"/>
        </p:xfrm>
        <a:graphic>
          <a:graphicData uri="http://schemas.openxmlformats.org/drawingml/2006/table">
            <a:tbl>
              <a:tblPr firstRow="1" bandRow="1"/>
              <a:tblGrid>
                <a:gridCol w="964923">
                  <a:extLst>
                    <a:ext uri="{9D8B030D-6E8A-4147-A177-3AD203B41FA5}">
                      <a16:colId xmlns:a16="http://schemas.microsoft.com/office/drawing/2014/main" val="2021182140"/>
                    </a:ext>
                  </a:extLst>
                </a:gridCol>
                <a:gridCol w="964923">
                  <a:extLst>
                    <a:ext uri="{9D8B030D-6E8A-4147-A177-3AD203B41FA5}">
                      <a16:colId xmlns:a16="http://schemas.microsoft.com/office/drawing/2014/main" val="4009076166"/>
                    </a:ext>
                  </a:extLst>
                </a:gridCol>
                <a:gridCol w="964923">
                  <a:extLst>
                    <a:ext uri="{9D8B030D-6E8A-4147-A177-3AD203B41FA5}">
                      <a16:colId xmlns:a16="http://schemas.microsoft.com/office/drawing/2014/main" val="2414950158"/>
                    </a:ext>
                  </a:extLst>
                </a:gridCol>
                <a:gridCol w="964923">
                  <a:extLst>
                    <a:ext uri="{9D8B030D-6E8A-4147-A177-3AD203B41FA5}">
                      <a16:colId xmlns:a16="http://schemas.microsoft.com/office/drawing/2014/main" val="3005876390"/>
                    </a:ext>
                  </a:extLst>
                </a:gridCol>
                <a:gridCol w="964923">
                  <a:extLst>
                    <a:ext uri="{9D8B030D-6E8A-4147-A177-3AD203B41FA5}">
                      <a16:colId xmlns:a16="http://schemas.microsoft.com/office/drawing/2014/main" val="1833973958"/>
                    </a:ext>
                  </a:extLst>
                </a:gridCol>
              </a:tblGrid>
              <a:tr h="27331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GB" sz="1100" noProof="0" dirty="0"/>
                        <a:t>Item</a:t>
                      </a:r>
                    </a:p>
                  </a:txBody>
                  <a:tcPr marL="55116" marR="55116" marT="27558" marB="275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GB" sz="1100" noProof="0" dirty="0"/>
                        <a:t>Machine</a:t>
                      </a:r>
                    </a:p>
                  </a:txBody>
                  <a:tcPr marL="55116" marR="55116" marT="27558" marB="2755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US" sz="1100" noProof="0" dirty="0"/>
                        <a:t>I</a:t>
                      </a:r>
                      <a:r>
                        <a:rPr lang="en-GB" sz="1100" noProof="0" dirty="0" err="1"/>
                        <a:t>nsertions</a:t>
                      </a:r>
                      <a:endParaRPr lang="en-GB" sz="1100" noProof="0" dirty="0"/>
                    </a:p>
                  </a:txBody>
                  <a:tcPr marL="55116" marR="55116" marT="27558" marB="2755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GB" sz="1100" noProof="0" dirty="0"/>
                        <a:t>Unit</a:t>
                      </a:r>
                    </a:p>
                  </a:txBody>
                  <a:tcPr marL="55116" marR="55116" marT="27558" marB="2755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GB" sz="1100" noProof="0" dirty="0"/>
                        <a:t>Comments</a:t>
                      </a:r>
                    </a:p>
                  </a:txBody>
                  <a:tcPr marL="55116" marR="55116" marT="27558" marB="27558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1580277"/>
                  </a:ext>
                </a:extLst>
              </a:tr>
              <a:tr h="25651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GB" sz="900" noProof="0" dirty="0">
                          <a:solidFill>
                            <a:srgbClr val="000000"/>
                          </a:solidFill>
                        </a:rPr>
                        <a:t>Turbo-brayton cooling capacity</a:t>
                      </a:r>
                    </a:p>
                  </a:txBody>
                  <a:tcPr marL="55116" marR="55116" marT="27558" marB="275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GB" sz="900" noProof="0" dirty="0">
                          <a:solidFill>
                            <a:srgbClr val="000000"/>
                          </a:solidFill>
                        </a:rPr>
                        <a:t>3454</a:t>
                      </a:r>
                    </a:p>
                  </a:txBody>
                  <a:tcPr marL="55116" marR="55116" marT="27558" marB="2755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GB" sz="900" noProof="0" dirty="0">
                          <a:solidFill>
                            <a:srgbClr val="000000"/>
                          </a:solidFill>
                        </a:rPr>
                        <a:t>182.8</a:t>
                      </a:r>
                    </a:p>
                  </a:txBody>
                  <a:tcPr marL="55116" marR="55116" marT="27558" marB="2755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GB" sz="900" noProof="0" dirty="0">
                          <a:solidFill>
                            <a:srgbClr val="000000"/>
                          </a:solidFill>
                        </a:rPr>
                        <a:t>kW @ [40-60] K</a:t>
                      </a:r>
                    </a:p>
                  </a:txBody>
                  <a:tcPr marL="55116" marR="55116" marT="27558" marB="2755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GB" sz="900" noProof="0" dirty="0">
                          <a:solidFill>
                            <a:srgbClr val="000000"/>
                          </a:solidFill>
                        </a:rPr>
                        <a:t>incl. current leads cooling</a:t>
                      </a:r>
                    </a:p>
                  </a:txBody>
                  <a:tcPr marL="55116" marR="55116" marT="27558" marB="27558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2642403"/>
                  </a:ext>
                </a:extLst>
              </a:tr>
              <a:tr h="36330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>
                          <a:solidFill>
                            <a:srgbClr val="000000"/>
                          </a:solidFill>
                        </a:rPr>
                        <a:t>Turbo-brayton electrical power consumption</a:t>
                      </a:r>
                    </a:p>
                  </a:txBody>
                  <a:tcPr marL="55116" marR="55116" marT="27558" marB="2755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GB" sz="900" noProof="0" dirty="0">
                          <a:solidFill>
                            <a:srgbClr val="000000"/>
                          </a:solidFill>
                        </a:rPr>
                        <a:t>46</a:t>
                      </a:r>
                    </a:p>
                  </a:txBody>
                  <a:tcPr marL="55116" marR="55116" marT="27558" marB="2755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GB" sz="900" noProof="0" dirty="0">
                          <a:solidFill>
                            <a:srgbClr val="000000"/>
                          </a:solidFill>
                        </a:rPr>
                        <a:t>2.8</a:t>
                      </a:r>
                    </a:p>
                  </a:txBody>
                  <a:tcPr marL="55116" marR="55116" marT="27558" marB="2755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GB" sz="900" noProof="0" dirty="0">
                          <a:solidFill>
                            <a:srgbClr val="000000"/>
                          </a:solidFill>
                        </a:rPr>
                        <a:t>MW_elec</a:t>
                      </a:r>
                    </a:p>
                  </a:txBody>
                  <a:tcPr marL="55116" marR="55116" marT="27558" marB="27558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GB" sz="900" noProof="0" dirty="0">
                          <a:solidFill>
                            <a:srgbClr val="000000"/>
                          </a:solidFill>
                        </a:rPr>
                        <a:t>/</a:t>
                      </a:r>
                    </a:p>
                  </a:txBody>
                  <a:tcPr marL="55116" marR="55116" marT="27558" marB="27558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9857568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E5790319-77F0-FF9E-6A8B-6923D30F2D53}"/>
              </a:ext>
            </a:extLst>
          </p:cNvPr>
          <p:cNvSpPr txBox="1"/>
          <p:nvPr/>
        </p:nvSpPr>
        <p:spPr>
          <a:xfrm>
            <a:off x="7061819" y="2019567"/>
            <a:ext cx="48934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</a:rPr>
              <a:t>Envisaged Turbo Brayton refrigeration for FCC-</a:t>
            </a:r>
            <a:r>
              <a:rPr lang="en-US" sz="900" dirty="0" err="1">
                <a:solidFill>
                  <a:srgbClr val="000000"/>
                </a:solidFill>
              </a:rPr>
              <a:t>hh</a:t>
            </a:r>
            <a:r>
              <a:rPr lang="en-US" sz="900" dirty="0">
                <a:solidFill>
                  <a:srgbClr val="000000"/>
                </a:solidFill>
              </a:rPr>
              <a:t> @1.9 K study  (courtesy L. Delprat) </a:t>
            </a:r>
            <a:endParaRPr lang="en-GB" sz="900" dirty="0">
              <a:solidFill>
                <a:srgbClr val="000000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616CC72-71D2-A72B-3633-802C4F3F9AC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589"/>
          <a:stretch/>
        </p:blipFill>
        <p:spPr>
          <a:xfrm>
            <a:off x="7209509" y="2929407"/>
            <a:ext cx="4824615" cy="272724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8AEA5AA-73A8-162D-7288-50240C7B779A}"/>
              </a:ext>
            </a:extLst>
          </p:cNvPr>
          <p:cNvSpPr txBox="1"/>
          <p:nvPr/>
        </p:nvSpPr>
        <p:spPr>
          <a:xfrm>
            <a:off x="7140713" y="5632797"/>
            <a:ext cx="48934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</a:rPr>
              <a:t>Typical capacity vs time for HL-LHC </a:t>
            </a:r>
            <a:r>
              <a:rPr lang="en-US" sz="900" dirty="0" err="1">
                <a:solidFill>
                  <a:srgbClr val="000000"/>
                </a:solidFill>
              </a:rPr>
              <a:t>cryoplants</a:t>
            </a:r>
            <a:r>
              <a:rPr lang="en-US" sz="900" dirty="0">
                <a:solidFill>
                  <a:srgbClr val="000000"/>
                </a:solidFill>
              </a:rPr>
              <a:t>  (courtesy E. Monneret) </a:t>
            </a:r>
            <a:endParaRPr lang="en-GB" sz="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912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0E3BF9-B5AF-941E-A80F-AAABD6A270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FDE17447-015F-6623-4D61-034B4B6E326F}"/>
              </a:ext>
            </a:extLst>
          </p:cNvPr>
          <p:cNvSpPr txBox="1">
            <a:spLocks/>
          </p:cNvSpPr>
          <p:nvPr/>
        </p:nvSpPr>
        <p:spPr bwMode="auto">
          <a:xfrm>
            <a:off x="914337" y="-39167"/>
            <a:ext cx="10118783" cy="620404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tx2"/>
                </a:solidFill>
              </a:rPr>
              <a:t>Efficiency for system design</a:t>
            </a:r>
            <a:endParaRPr lang="en-GB" sz="4000" dirty="0">
              <a:solidFill>
                <a:schemeClr val="tx2"/>
              </a:solidFill>
            </a:endParaRP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655B94E7-38D1-1765-6596-A72F91AFFED3}"/>
              </a:ext>
            </a:extLst>
          </p:cNvPr>
          <p:cNvSpPr txBox="1">
            <a:spLocks/>
          </p:cNvSpPr>
          <p:nvPr/>
        </p:nvSpPr>
        <p:spPr bwMode="auto">
          <a:xfrm>
            <a:off x="392564" y="834378"/>
            <a:ext cx="6198359" cy="5583149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spcBef>
                <a:spcPts val="600"/>
              </a:spcBef>
              <a:buNone/>
              <a:defRPr/>
            </a:pPr>
            <a:r>
              <a:rPr lang="en-GB" sz="2000" dirty="0">
                <a:solidFill>
                  <a:schemeClr val="tx2"/>
                </a:solidFill>
              </a:rPr>
              <a:t>The single most efficient way: </a:t>
            </a:r>
          </a:p>
          <a:p>
            <a:pPr lvl="1" algn="l">
              <a:spcBef>
                <a:spcPts val="0"/>
              </a:spcBef>
              <a:defRPr/>
            </a:pPr>
            <a:r>
              <a:rPr lang="en-GB" sz="1600" dirty="0">
                <a:solidFill>
                  <a:schemeClr val="tx2"/>
                </a:solidFill>
              </a:rPr>
              <a:t>Use the highest possible temperature</a:t>
            </a:r>
          </a:p>
          <a:p>
            <a:pPr lvl="1" algn="l">
              <a:spcBef>
                <a:spcPts val="0"/>
              </a:spcBef>
              <a:defRPr/>
            </a:pPr>
            <a:r>
              <a:rPr lang="en-GB" sz="1600" dirty="0">
                <a:solidFill>
                  <a:schemeClr val="tx2"/>
                </a:solidFill>
              </a:rPr>
              <a:t>Minimize heat load at low temperature: HTS current leads, heat shields, beam screens, etc.</a:t>
            </a:r>
          </a:p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sz="2000" dirty="0">
                <a:solidFill>
                  <a:schemeClr val="tx2"/>
                </a:solidFill>
              </a:rPr>
              <a:t>System configuration and cryogenic distribution optimization</a:t>
            </a:r>
            <a:r>
              <a:rPr lang="en-GB" sz="1600" dirty="0">
                <a:solidFill>
                  <a:schemeClr val="tx2"/>
                </a:solidFill>
              </a:rPr>
              <a:t> </a:t>
            </a:r>
          </a:p>
          <a:p>
            <a:pPr lvl="1"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600" dirty="0">
                <a:solidFill>
                  <a:schemeClr val="tx2"/>
                </a:solidFill>
              </a:rPr>
              <a:t>For large accelerators the cryogenic distribution can be a significant source of heat leads.</a:t>
            </a:r>
          </a:p>
          <a:p>
            <a:pPr lvl="1"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600" u="sng" dirty="0">
                <a:solidFill>
                  <a:schemeClr val="tx2"/>
                </a:solidFill>
              </a:rPr>
              <a:t>first-principle losses</a:t>
            </a:r>
            <a:r>
              <a:rPr lang="en-GB" sz="1600" dirty="0">
                <a:solidFill>
                  <a:schemeClr val="tx2"/>
                </a:solidFill>
              </a:rPr>
              <a:t>: including heat leaks and fluid friction within the distribution system</a:t>
            </a:r>
          </a:p>
          <a:p>
            <a:pPr lvl="1"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600" u="sng" dirty="0">
                <a:solidFill>
                  <a:schemeClr val="tx2"/>
                </a:solidFill>
              </a:rPr>
              <a:t>second-principle losses:</a:t>
            </a:r>
            <a:r>
              <a:rPr lang="en-GB" sz="1600" dirty="0">
                <a:solidFill>
                  <a:schemeClr val="tx2"/>
                </a:solidFill>
              </a:rPr>
              <a:t> when the cooling provided does not closely match the actual temperature requirements of the cooled system </a:t>
            </a:r>
          </a:p>
          <a:p>
            <a:pPr lvl="1" algn="l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sz="1600" dirty="0">
                <a:solidFill>
                  <a:schemeClr val="tx2"/>
                </a:solidFill>
              </a:rPr>
              <a:t>Low heat inleak distribution lines and, if possible, avoid cryogenic pumps.</a:t>
            </a:r>
          </a:p>
          <a:p>
            <a:pPr lvl="1" algn="l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sz="1600" dirty="0">
                <a:solidFill>
                  <a:schemeClr val="tx2"/>
                </a:solidFill>
              </a:rPr>
              <a:t>Match process temperatures with actual needs (possible trade-off with complexity).</a:t>
            </a:r>
          </a:p>
          <a:p>
            <a:pPr marL="0" indent="0" algn="l">
              <a:spcBef>
                <a:spcPts val="1200"/>
              </a:spcBef>
              <a:spcAft>
                <a:spcPts val="1200"/>
              </a:spcAft>
              <a:buNone/>
              <a:defRPr/>
            </a:pPr>
            <a:endParaRPr lang="en-GB" sz="2000" b="1" dirty="0">
              <a:solidFill>
                <a:schemeClr val="tx2"/>
              </a:solidFill>
            </a:endParaRPr>
          </a:p>
          <a:p>
            <a:pPr marL="0" indent="0" algn="l">
              <a:spcBef>
                <a:spcPts val="1200"/>
              </a:spcBef>
              <a:spcAft>
                <a:spcPts val="1200"/>
              </a:spcAft>
              <a:buNone/>
              <a:defRPr/>
            </a:pPr>
            <a:endParaRPr lang="en-GB" sz="2000" b="1" dirty="0">
              <a:solidFill>
                <a:schemeClr val="tx2"/>
              </a:solidFill>
            </a:endParaRPr>
          </a:p>
          <a:p>
            <a:pPr marL="0" indent="0" algn="l">
              <a:spcBef>
                <a:spcPts val="1200"/>
              </a:spcBef>
              <a:spcAft>
                <a:spcPts val="1200"/>
              </a:spcAft>
              <a:buNone/>
              <a:defRPr/>
            </a:pPr>
            <a:endParaRPr lang="en-GB" sz="2000" dirty="0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7C8006-DE69-C51A-429B-8A3197AAF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3769" y="629950"/>
            <a:ext cx="4687168" cy="26831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80237F2-52AA-A40F-BEC4-2C5D4B89EFE8}"/>
              </a:ext>
            </a:extLst>
          </p:cNvPr>
          <p:cNvSpPr txBox="1"/>
          <p:nvPr/>
        </p:nvSpPr>
        <p:spPr>
          <a:xfrm>
            <a:off x="6983562" y="3270142"/>
            <a:ext cx="5128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Comparison of FCC-</a:t>
            </a:r>
            <a:r>
              <a:rPr lang="en-US" sz="1200" dirty="0" err="1">
                <a:solidFill>
                  <a:srgbClr val="000000"/>
                </a:solidFill>
              </a:rPr>
              <a:t>hh</a:t>
            </a:r>
            <a:r>
              <a:rPr lang="en-US" sz="1200" dirty="0">
                <a:solidFill>
                  <a:srgbClr val="000000"/>
                </a:solidFill>
              </a:rPr>
              <a:t> @1.9 K and 4.5 K study (courtesy L. Delprat) </a:t>
            </a:r>
            <a:endParaRPr lang="en-GB" sz="1200" dirty="0">
              <a:solidFill>
                <a:srgbClr val="00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EA53AE-DBCF-57AE-CD8D-C446BB2CE4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9261" y="3669782"/>
            <a:ext cx="4110239" cy="249304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2F51FBD-60D2-DCC6-6B2D-AE7771EA32C4}"/>
              </a:ext>
            </a:extLst>
          </p:cNvPr>
          <p:cNvSpPr txBox="1"/>
          <p:nvPr/>
        </p:nvSpPr>
        <p:spPr>
          <a:xfrm>
            <a:off x="7063769" y="6140528"/>
            <a:ext cx="5128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Exergy flow diagram for an LHC sector</a:t>
            </a:r>
          </a:p>
        </p:txBody>
      </p:sp>
    </p:spTree>
    <p:extLst>
      <p:ext uri="{BB962C8B-B14F-4D97-AF65-F5344CB8AC3E}">
        <p14:creationId xmlns:p14="http://schemas.microsoft.com/office/powerpoint/2010/main" val="3304780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A9303A-1DFA-08F7-FD6E-DDA11E085A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8E88546F-2A05-C5E6-11C4-007C535671F4}"/>
              </a:ext>
            </a:extLst>
          </p:cNvPr>
          <p:cNvSpPr txBox="1">
            <a:spLocks/>
          </p:cNvSpPr>
          <p:nvPr/>
        </p:nvSpPr>
        <p:spPr bwMode="auto">
          <a:xfrm>
            <a:off x="696360" y="-7296"/>
            <a:ext cx="10368565" cy="5837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600" dirty="0">
                <a:solidFill>
                  <a:schemeClr val="tx2"/>
                </a:solidFill>
              </a:rPr>
              <a:t>Some perspectives for accelerators</a:t>
            </a:r>
            <a:endParaRPr lang="en-GB" sz="3600" dirty="0">
              <a:solidFill>
                <a:schemeClr val="tx2"/>
              </a:solidFill>
            </a:endParaRP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0AC42FDF-1513-3599-A90C-5830D1A1E67B}"/>
              </a:ext>
            </a:extLst>
          </p:cNvPr>
          <p:cNvSpPr txBox="1">
            <a:spLocks/>
          </p:cNvSpPr>
          <p:nvPr/>
        </p:nvSpPr>
        <p:spPr bwMode="auto">
          <a:xfrm>
            <a:off x="368413" y="747398"/>
            <a:ext cx="6982070" cy="5363204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sz="2400" b="1" dirty="0">
                <a:solidFill>
                  <a:schemeClr val="tx2"/>
                </a:solidFill>
              </a:rPr>
              <a:t>Superconducting magnets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600" dirty="0">
                <a:solidFill>
                  <a:schemeClr val="tx2"/>
                </a:solidFill>
              </a:rPr>
              <a:t>Medium term still require low temperature (1.9 K/ 4.5 K) for High field magnets. Most current accelerator under study plan to use Nb</a:t>
            </a:r>
            <a:r>
              <a:rPr lang="en-GB" sz="1600" baseline="-25000" dirty="0">
                <a:solidFill>
                  <a:schemeClr val="tx2"/>
                </a:solidFill>
              </a:rPr>
              <a:t>3</a:t>
            </a:r>
            <a:r>
              <a:rPr lang="en-GB" sz="1600" dirty="0">
                <a:solidFill>
                  <a:schemeClr val="tx2"/>
                </a:solidFill>
              </a:rPr>
              <a:t>Sn at 4.5 or 1.9 K.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600" dirty="0">
                <a:solidFill>
                  <a:schemeClr val="tx2"/>
                </a:solidFill>
              </a:rPr>
              <a:t>Use of Nb3sn opens the possibility to envisage channel/conduction cooled magnets.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600" dirty="0">
                <a:solidFill>
                  <a:schemeClr val="tx2"/>
                </a:solidFill>
              </a:rPr>
              <a:t>In the long-term, development of HTS could enable either low-field-high-temperature applications, or higher fields at intermediate temperature (20 K).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600" dirty="0">
                <a:solidFill>
                  <a:schemeClr val="tx2"/>
                </a:solidFill>
              </a:rPr>
              <a:t>Questions of transient heat load during ramping needs to be addressed.</a:t>
            </a:r>
            <a:endParaRPr lang="en-GB" sz="2000" dirty="0">
              <a:solidFill>
                <a:schemeClr val="tx2"/>
              </a:solidFill>
            </a:endParaRPr>
          </a:p>
          <a:p>
            <a:pPr marL="0" indent="0" algn="l">
              <a:spcBef>
                <a:spcPts val="1200"/>
              </a:spcBef>
              <a:spcAft>
                <a:spcPts val="1200"/>
              </a:spcAft>
              <a:buNone/>
              <a:defRPr/>
            </a:pPr>
            <a:r>
              <a:rPr lang="en-GB" sz="2400" b="1" dirty="0">
                <a:solidFill>
                  <a:schemeClr val="tx2"/>
                </a:solidFill>
              </a:rPr>
              <a:t>Superconducting RF cavities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600" dirty="0">
                <a:solidFill>
                  <a:schemeClr val="tx2"/>
                </a:solidFill>
              </a:rPr>
              <a:t>Most current accelerator under study plan to use Nb at 2 K, needed for achieving the required performance.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600" dirty="0">
                <a:solidFill>
                  <a:schemeClr val="tx2"/>
                </a:solidFill>
              </a:rPr>
              <a:t>Development is ongoing for use of Nb3Sn coated RF cavities. This could enable conduction/channel cooling. Possibly with a cryocooler, with however potential difficulties for scalability.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600" dirty="0">
                <a:solidFill>
                  <a:schemeClr val="tx2"/>
                </a:solidFill>
              </a:rPr>
              <a:t>Development for possible use of HTS coated cavities.</a:t>
            </a:r>
          </a:p>
          <a:p>
            <a:pPr algn="l">
              <a:spcBef>
                <a:spcPts val="0"/>
              </a:spcBef>
              <a:spcAft>
                <a:spcPts val="1200"/>
              </a:spcAft>
              <a:defRPr/>
            </a:pPr>
            <a:endParaRPr lang="en-GB" sz="1600" dirty="0">
              <a:solidFill>
                <a:schemeClr val="tx2"/>
              </a:solidFill>
            </a:endParaRPr>
          </a:p>
          <a:p>
            <a:pPr marL="0" indent="0" algn="l">
              <a:spcBef>
                <a:spcPts val="1200"/>
              </a:spcBef>
              <a:spcAft>
                <a:spcPts val="1200"/>
              </a:spcAft>
              <a:buNone/>
              <a:defRPr/>
            </a:pPr>
            <a:endParaRPr lang="en-GB" sz="2400" b="1" dirty="0">
              <a:solidFill>
                <a:schemeClr val="tx2"/>
              </a:solidFill>
            </a:endParaRPr>
          </a:p>
          <a:p>
            <a:pPr marL="0" indent="0" algn="l">
              <a:spcBef>
                <a:spcPts val="1200"/>
              </a:spcBef>
              <a:spcAft>
                <a:spcPts val="1200"/>
              </a:spcAft>
              <a:buNone/>
              <a:defRPr/>
            </a:pPr>
            <a:endParaRPr lang="en-GB" sz="2400" b="1" dirty="0">
              <a:solidFill>
                <a:schemeClr val="tx2"/>
              </a:solidFill>
            </a:endParaRPr>
          </a:p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479FD9-1A5F-79C6-9F35-7BE6A50CA4AA}"/>
              </a:ext>
            </a:extLst>
          </p:cNvPr>
          <p:cNvSpPr txBox="1"/>
          <p:nvPr/>
        </p:nvSpPr>
        <p:spPr>
          <a:xfrm>
            <a:off x="10565244" y="6142754"/>
            <a:ext cx="173519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REBCO cable 2 kA @ 77 K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1057EAB-516C-3C41-EF4E-B3AD69237654}"/>
              </a:ext>
            </a:extLst>
          </p:cNvPr>
          <p:cNvGrpSpPr/>
          <p:nvPr/>
        </p:nvGrpSpPr>
        <p:grpSpPr>
          <a:xfrm>
            <a:off x="8152847" y="705043"/>
            <a:ext cx="4024795" cy="2890323"/>
            <a:chOff x="1502860" y="823758"/>
            <a:chExt cx="8174431" cy="5870296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A759CF27-BC1B-873B-F2D8-57B23674BD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2860" y="823758"/>
              <a:ext cx="8174431" cy="5870296"/>
            </a:xfrm>
            <a:prstGeom prst="rect">
              <a:avLst/>
            </a:prstGeom>
          </p:spPr>
        </p:pic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EDD40A03-C6E5-5638-24BB-310A0BF5E2A2}"/>
                </a:ext>
              </a:extLst>
            </p:cNvPr>
            <p:cNvCxnSpPr>
              <a:cxnSpLocks/>
            </p:cNvCxnSpPr>
            <p:nvPr/>
          </p:nvCxnSpPr>
          <p:spPr>
            <a:xfrm>
              <a:off x="2763644" y="3885138"/>
              <a:ext cx="6553200" cy="0"/>
            </a:xfrm>
            <a:prstGeom prst="line">
              <a:avLst/>
            </a:prstGeom>
            <a:ln w="31750">
              <a:solidFill>
                <a:srgbClr val="FFC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84FF745-EE33-FD9E-2D4D-1916FCC99525}"/>
              </a:ext>
            </a:extLst>
          </p:cNvPr>
          <p:cNvSpPr txBox="1"/>
          <p:nvPr/>
        </p:nvSpPr>
        <p:spPr>
          <a:xfrm>
            <a:off x="8657174" y="3529607"/>
            <a:ext cx="31664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Current transport properties of superconductors (</a:t>
            </a:r>
            <a:r>
              <a:rPr lang="fr-CH" sz="1050" dirty="0" err="1">
                <a:solidFill>
                  <a:schemeClr val="accent6">
                    <a:lumMod val="50000"/>
                  </a:schemeClr>
                </a:solidFill>
              </a:rPr>
              <a:t>Courtesy</a:t>
            </a:r>
            <a:r>
              <a:rPr lang="fr-CH" sz="1050" dirty="0">
                <a:solidFill>
                  <a:schemeClr val="accent6">
                    <a:lumMod val="50000"/>
                  </a:schemeClr>
                </a:solidFill>
              </a:rPr>
              <a:t> A. Ballarino</a:t>
            </a:r>
            <a:r>
              <a:rPr lang="en-GB" sz="1050" dirty="0">
                <a:solidFill>
                  <a:srgbClr val="000000"/>
                </a:solidFill>
              </a:rPr>
              <a:t>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96D1A4-611F-D333-EED2-399876816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7174" y="4189781"/>
            <a:ext cx="3016139" cy="14636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12A7F1-72D3-1FF3-727A-760E028EE63F}"/>
              </a:ext>
            </a:extLst>
          </p:cNvPr>
          <p:cNvSpPr txBox="1"/>
          <p:nvPr/>
        </p:nvSpPr>
        <p:spPr>
          <a:xfrm>
            <a:off x="8582036" y="5653402"/>
            <a:ext cx="316641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000000"/>
                </a:solidFill>
              </a:rPr>
              <a:t>Mock-up 1.3 GHz Cu cavity with soldered cooling capillary tube for test at CERN (courtesy M. Chioteli).</a:t>
            </a:r>
            <a:r>
              <a:rPr lang="en-US" sz="1050" dirty="0">
                <a:solidFill>
                  <a:srgbClr val="000000"/>
                </a:solidFill>
              </a:rPr>
              <a:t> </a:t>
            </a:r>
            <a:endParaRPr lang="en-GB" sz="105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484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2604BA-3283-FB96-6055-AD58EEF1C7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11B715E4-BFFD-7CBD-8734-3A3F7E278588}"/>
              </a:ext>
            </a:extLst>
          </p:cNvPr>
          <p:cNvSpPr txBox="1">
            <a:spLocks/>
          </p:cNvSpPr>
          <p:nvPr/>
        </p:nvSpPr>
        <p:spPr bwMode="auto">
          <a:xfrm>
            <a:off x="664555" y="35028"/>
            <a:ext cx="10368565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dirty="0">
                <a:solidFill>
                  <a:schemeClr val="tx2"/>
                </a:solidFill>
              </a:rPr>
              <a:t>Some perspectives for detectors</a:t>
            </a:r>
            <a:endParaRPr lang="en-GB" sz="4400" dirty="0">
              <a:solidFill>
                <a:schemeClr val="tx2"/>
              </a:solidFill>
            </a:endParaRP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D2DD6B10-65A4-32AC-769C-97828DB1FA85}"/>
              </a:ext>
            </a:extLst>
          </p:cNvPr>
          <p:cNvSpPr txBox="1">
            <a:spLocks/>
          </p:cNvSpPr>
          <p:nvPr/>
        </p:nvSpPr>
        <p:spPr bwMode="auto">
          <a:xfrm>
            <a:off x="587572" y="1073174"/>
            <a:ext cx="6966167" cy="490696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GB" sz="2000" b="1" dirty="0">
                <a:solidFill>
                  <a:schemeClr val="tx2"/>
                </a:solidFill>
              </a:rPr>
              <a:t>Calorimeters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000" dirty="0">
                <a:solidFill>
                  <a:schemeClr val="tx2"/>
                </a:solidFill>
              </a:rPr>
              <a:t>In the typical temperature of 77 K – 80 K, efficiency improvement could be expected with the use of Turbo-Brayton refrigerators (e.g. </a:t>
            </a:r>
            <a:r>
              <a:rPr lang="en-GB" sz="2000" dirty="0" err="1">
                <a:solidFill>
                  <a:schemeClr val="tx2"/>
                </a:solidFill>
              </a:rPr>
              <a:t>FLArE</a:t>
            </a:r>
            <a:r>
              <a:rPr lang="en-GB" sz="2000" dirty="0">
                <a:solidFill>
                  <a:schemeClr val="tx2"/>
                </a:solidFill>
              </a:rPr>
              <a:t> experiment study at CERN). </a:t>
            </a:r>
          </a:p>
          <a:p>
            <a:pPr marL="0" indent="0" algn="l">
              <a:spcBef>
                <a:spcPts val="1200"/>
              </a:spcBef>
              <a:spcAft>
                <a:spcPts val="1200"/>
              </a:spcAft>
              <a:buNone/>
              <a:defRPr/>
            </a:pPr>
            <a:r>
              <a:rPr lang="en-GB" sz="2000" b="1" dirty="0">
                <a:solidFill>
                  <a:schemeClr val="tx2"/>
                </a:solidFill>
              </a:rPr>
              <a:t>Superconducting magnets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000" dirty="0">
                <a:solidFill>
                  <a:schemeClr val="tx2"/>
                </a:solidFill>
              </a:rPr>
              <a:t>Moderate magnetic fields and mostly static operation: potential for MgB</a:t>
            </a:r>
            <a:r>
              <a:rPr lang="en-GB" sz="2000" baseline="-25000" dirty="0">
                <a:solidFill>
                  <a:schemeClr val="tx2"/>
                </a:solidFill>
              </a:rPr>
              <a:t>2</a:t>
            </a:r>
            <a:r>
              <a:rPr lang="en-GB" sz="2000" dirty="0">
                <a:solidFill>
                  <a:schemeClr val="tx2"/>
                </a:solidFill>
              </a:rPr>
              <a:t> or HTS REBCO conduction cooled magnets.</a:t>
            </a:r>
          </a:p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000" dirty="0">
                <a:solidFill>
                  <a:schemeClr val="tx2"/>
                </a:solidFill>
              </a:rPr>
              <a:t>Several projects envisage using cryocoolers with MgB2 or REBCO (</a:t>
            </a:r>
            <a:r>
              <a:rPr lang="en-GB" sz="2000" dirty="0" err="1">
                <a:solidFill>
                  <a:schemeClr val="tx2"/>
                </a:solidFill>
              </a:rPr>
              <a:t>SHiP</a:t>
            </a:r>
            <a:r>
              <a:rPr lang="en-GB" sz="2000" dirty="0">
                <a:solidFill>
                  <a:schemeClr val="tx2"/>
                </a:solidFill>
              </a:rPr>
              <a:t>, IDEA, etc.). Great simplification of the cryogenic system.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7EED40-F26A-DA3B-E0C4-BDDEA2886D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69211" y="2971235"/>
            <a:ext cx="3187390" cy="10853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E241FFB-5F20-B88E-34D8-4455EFB41A5A}"/>
              </a:ext>
            </a:extLst>
          </p:cNvPr>
          <p:cNvSpPr txBox="1"/>
          <p:nvPr/>
        </p:nvSpPr>
        <p:spPr>
          <a:xfrm>
            <a:off x="8296236" y="4056200"/>
            <a:ext cx="313334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MgB</a:t>
            </a:r>
            <a:r>
              <a:rPr lang="en-GB" sz="1000" baseline="-25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000" dirty="0" err="1">
                <a:solidFill>
                  <a:schemeClr val="accent6">
                    <a:lumMod val="50000"/>
                  </a:schemeClr>
                </a:solidFill>
              </a:rPr>
              <a:t>Superferric</a:t>
            </a: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 magnets operating at 20 K, development for </a:t>
            </a:r>
            <a:r>
              <a:rPr lang="en-GB" sz="1000" dirty="0" err="1">
                <a:solidFill>
                  <a:schemeClr val="accent6">
                    <a:lumMod val="50000"/>
                  </a:schemeClr>
                </a:solidFill>
              </a:rPr>
              <a:t>SHiP</a:t>
            </a: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 experiment at CERN (courtesy L. Baudin)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989CDC-BAFA-685C-5B69-9878F5F4ED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7466"/>
          <a:stretch/>
        </p:blipFill>
        <p:spPr>
          <a:xfrm>
            <a:off x="8323261" y="842961"/>
            <a:ext cx="3336826" cy="16544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E47EE04-0C96-D4B7-1880-BBFB451FDE6E}"/>
              </a:ext>
            </a:extLst>
          </p:cNvPr>
          <p:cNvSpPr txBox="1"/>
          <p:nvPr/>
        </p:nvSpPr>
        <p:spPr>
          <a:xfrm>
            <a:off x="8323261" y="2571679"/>
            <a:ext cx="313334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GB" sz="1000" dirty="0" err="1">
                <a:solidFill>
                  <a:schemeClr val="accent6">
                    <a:lumMod val="50000"/>
                  </a:schemeClr>
                </a:solidFill>
              </a:rPr>
              <a:t>FLarE</a:t>
            </a: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 liquid Argon detector study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E3902D-9B25-8699-68A1-0CE8C27CC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5752" y="4744196"/>
            <a:ext cx="2887832" cy="10623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830A818-3732-81E1-7C16-CEDC76387B0A}"/>
              </a:ext>
            </a:extLst>
          </p:cNvPr>
          <p:cNvSpPr txBox="1"/>
          <p:nvPr/>
        </p:nvSpPr>
        <p:spPr>
          <a:xfrm>
            <a:off x="8296236" y="5718781"/>
            <a:ext cx="313334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Study for HTS-REBCO magnet at 30 K for the Muon Shield of the </a:t>
            </a:r>
            <a:r>
              <a:rPr lang="en-GB" sz="1000" dirty="0" err="1">
                <a:solidFill>
                  <a:schemeClr val="accent6">
                    <a:lumMod val="50000"/>
                  </a:schemeClr>
                </a:solidFill>
              </a:rPr>
              <a:t>SHiP</a:t>
            </a: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 experiment at CERN (courtesy M. Dam)</a:t>
            </a:r>
          </a:p>
        </p:txBody>
      </p:sp>
    </p:spTree>
    <p:extLst>
      <p:ext uri="{BB962C8B-B14F-4D97-AF65-F5344CB8AC3E}">
        <p14:creationId xmlns:p14="http://schemas.microsoft.com/office/powerpoint/2010/main" val="15377752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12EFC5-705B-82E5-D015-1DC2488147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C675D791-1B58-DAA5-032C-72671400A194}"/>
              </a:ext>
            </a:extLst>
          </p:cNvPr>
          <p:cNvSpPr txBox="1">
            <a:spLocks/>
          </p:cNvSpPr>
          <p:nvPr/>
        </p:nvSpPr>
        <p:spPr bwMode="auto">
          <a:xfrm>
            <a:off x="664555" y="124568"/>
            <a:ext cx="10368565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800" dirty="0">
                <a:solidFill>
                  <a:schemeClr val="tx2"/>
                </a:solidFill>
              </a:rPr>
              <a:t>Heat recovery</a:t>
            </a:r>
            <a:endParaRPr lang="en-GB" sz="4800" dirty="0">
              <a:solidFill>
                <a:schemeClr val="tx2"/>
              </a:solidFill>
            </a:endParaRP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DCC602C8-0282-A48E-67E3-75BC56252A25}"/>
              </a:ext>
            </a:extLst>
          </p:cNvPr>
          <p:cNvSpPr txBox="1">
            <a:spLocks/>
          </p:cNvSpPr>
          <p:nvPr/>
        </p:nvSpPr>
        <p:spPr bwMode="auto">
          <a:xfrm>
            <a:off x="317227" y="1058266"/>
            <a:ext cx="9685514" cy="5016531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sz="2000" dirty="0">
                <a:solidFill>
                  <a:schemeClr val="tx2"/>
                </a:solidFill>
              </a:rPr>
              <a:t>The extraction of heat at low temperature results in the release of large amount of heat to the ambient. Typical temperature &lt; 100°C. 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sz="2000" dirty="0">
                <a:solidFill>
                  <a:schemeClr val="tx2"/>
                </a:solidFill>
              </a:rPr>
              <a:t>Possibility to integrate heat recovery in specifications for </a:t>
            </a:r>
            <a:r>
              <a:rPr lang="en-GB" sz="2000" dirty="0" err="1">
                <a:solidFill>
                  <a:schemeClr val="tx2"/>
                </a:solidFill>
              </a:rPr>
              <a:t>cryoplants</a:t>
            </a:r>
            <a:r>
              <a:rPr lang="en-GB" sz="2000" dirty="0">
                <a:solidFill>
                  <a:schemeClr val="tx2"/>
                </a:solidFill>
              </a:rPr>
              <a:t> (cf. HL-LHC).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sz="2000" dirty="0">
                <a:solidFill>
                  <a:schemeClr val="tx2"/>
                </a:solidFill>
              </a:rPr>
              <a:t>Since 2015, CERN has studied and launched 3 multi-MW heat recovery projects. Two of them are under finalisation (heating plants) and a third one with major tenders on-going for a start of production expected respectively autumn 2025 to autumn 2026.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sz="2000" dirty="0">
                <a:solidFill>
                  <a:schemeClr val="tx2"/>
                </a:solidFill>
              </a:rPr>
              <a:t>Ongoing studies and projects at PSI, DESY, ESS and other research infrastructures.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sz="2000" dirty="0">
                <a:solidFill>
                  <a:schemeClr val="tx2"/>
                </a:solidFill>
              </a:rPr>
              <a:t>Future projects will be able to consider this highly visible societal acceptability factor. The synergy with large users (own site or a user community) will be key for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331254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6DECEF-08B4-7AE7-7A2B-FAADD6803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971" y="115525"/>
            <a:ext cx="10931154" cy="614996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71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6D8DD-8974-4E48-8609-18926A44A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853" y="-9091"/>
            <a:ext cx="10972800" cy="694645"/>
          </a:xfrm>
        </p:spPr>
        <p:txBody>
          <a:bodyPr>
            <a:noAutofit/>
          </a:bodyPr>
          <a:lstStyle/>
          <a:p>
            <a:pPr algn="ctr"/>
            <a:r>
              <a:rPr lang="en-US" sz="4000" dirty="0"/>
              <a:t>Managing helium</a:t>
            </a:r>
            <a:endParaRPr lang="en-US" sz="44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48500C4-FD70-CC8E-FC34-B13F9D0AD22F}"/>
              </a:ext>
            </a:extLst>
          </p:cNvPr>
          <p:cNvSpPr txBox="1"/>
          <p:nvPr/>
        </p:nvSpPr>
        <p:spPr>
          <a:xfrm>
            <a:off x="615936" y="5912213"/>
            <a:ext cx="4636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>
                    <a:lumMod val="10000"/>
                  </a:schemeClr>
                </a:solidFill>
              </a:rPr>
              <a:t>Helium losses during LHC operation: </a:t>
            </a:r>
            <a:r>
              <a:rPr lang="en-GB" sz="1200" dirty="0">
                <a:solidFill>
                  <a:srgbClr val="000000"/>
                </a:solidFill>
              </a:rPr>
              <a:t>LHC Inventory 140 to 150 T , &lt;10% of losses for the LHC machine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FA84DB0-4048-08AA-AF7B-27F62CFC2508}"/>
              </a:ext>
            </a:extLst>
          </p:cNvPr>
          <p:cNvSpPr/>
          <p:nvPr/>
        </p:nvSpPr>
        <p:spPr>
          <a:xfrm>
            <a:off x="4767272" y="5515485"/>
            <a:ext cx="457200" cy="373154"/>
          </a:xfrm>
          <a:prstGeom prst="rect">
            <a:avLst/>
          </a:prstGeom>
          <a:solidFill>
            <a:srgbClr val="9DD1FF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>
                <a:solidFill>
                  <a:schemeClr val="bg1">
                    <a:lumMod val="50000"/>
                  </a:schemeClr>
                </a:solidFill>
              </a:rPr>
              <a:t>RUN3</a:t>
            </a:r>
            <a:endParaRPr lang="en-US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48FFF6F-A70F-6FB4-A59E-F3D73BE1FBFA}"/>
              </a:ext>
            </a:extLst>
          </p:cNvPr>
          <p:cNvSpPr/>
          <p:nvPr/>
        </p:nvSpPr>
        <p:spPr>
          <a:xfrm>
            <a:off x="4005272" y="5513340"/>
            <a:ext cx="762000" cy="37315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>
                <a:solidFill>
                  <a:schemeClr val="bg1"/>
                </a:solidFill>
              </a:rPr>
              <a:t>LS2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5B3C156-B419-1B9E-F0E1-F9EB68682759}"/>
              </a:ext>
            </a:extLst>
          </p:cNvPr>
          <p:cNvSpPr/>
          <p:nvPr/>
        </p:nvSpPr>
        <p:spPr>
          <a:xfrm>
            <a:off x="2938472" y="5509359"/>
            <a:ext cx="1066800" cy="373154"/>
          </a:xfrm>
          <a:prstGeom prst="rect">
            <a:avLst/>
          </a:prstGeom>
          <a:solidFill>
            <a:srgbClr val="9DD1FF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>
                <a:solidFill>
                  <a:schemeClr val="bg1">
                    <a:lumMod val="50000"/>
                  </a:schemeClr>
                </a:solidFill>
              </a:rPr>
              <a:t>RUN2</a:t>
            </a:r>
            <a:endParaRPr lang="en-US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97FB780-78FA-3F61-CF01-644F9C1EB0CA}"/>
              </a:ext>
            </a:extLst>
          </p:cNvPr>
          <p:cNvSpPr/>
          <p:nvPr/>
        </p:nvSpPr>
        <p:spPr>
          <a:xfrm>
            <a:off x="2481272" y="5509359"/>
            <a:ext cx="457200" cy="37315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>
                <a:solidFill>
                  <a:schemeClr val="bg1"/>
                </a:solidFill>
              </a:rPr>
              <a:t>LS1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A3BCD9A-FA9E-D9B7-A112-92BE3BAE6EDB}"/>
              </a:ext>
            </a:extLst>
          </p:cNvPr>
          <p:cNvSpPr/>
          <p:nvPr/>
        </p:nvSpPr>
        <p:spPr>
          <a:xfrm>
            <a:off x="1418936" y="5510902"/>
            <a:ext cx="1066800" cy="373154"/>
          </a:xfrm>
          <a:prstGeom prst="rect">
            <a:avLst/>
          </a:prstGeom>
          <a:solidFill>
            <a:srgbClr val="9DD1FF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>
                <a:solidFill>
                  <a:schemeClr val="bg1">
                    <a:lumMod val="50000"/>
                  </a:schemeClr>
                </a:solidFill>
              </a:rPr>
              <a:t>RUN1</a:t>
            </a:r>
            <a:endParaRPr lang="en-US" sz="1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C1219EF-E3CE-A699-3E7D-457A306AF0F6}"/>
              </a:ext>
            </a:extLst>
          </p:cNvPr>
          <p:cNvSpPr/>
          <p:nvPr/>
        </p:nvSpPr>
        <p:spPr>
          <a:xfrm>
            <a:off x="963248" y="5511405"/>
            <a:ext cx="457200" cy="373154"/>
          </a:xfrm>
          <a:prstGeom prst="rect">
            <a:avLst/>
          </a:prstGeom>
          <a:solidFill>
            <a:schemeClr val="tx2">
              <a:lumMod val="60000"/>
              <a:lumOff val="4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800" b="1" dirty="0">
                <a:solidFill>
                  <a:schemeClr val="bg1">
                    <a:lumMod val="50000"/>
                  </a:schemeClr>
                </a:solidFill>
              </a:rPr>
              <a:t>LHC </a:t>
            </a:r>
            <a:r>
              <a:rPr lang="fr-CH" sz="800" b="1" dirty="0" err="1">
                <a:solidFill>
                  <a:schemeClr val="bg1">
                    <a:lumMod val="50000"/>
                  </a:schemeClr>
                </a:solidFill>
              </a:rPr>
              <a:t>Filling</a:t>
            </a:r>
            <a:endParaRPr lang="fr-CH" sz="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33B474-3AA8-84B8-ABFA-0BF2494FB6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372" y="2761654"/>
            <a:ext cx="5243296" cy="27335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6A9474-350E-8989-7B83-7368AFE9D8B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6480"/>
          <a:stretch/>
        </p:blipFill>
        <p:spPr>
          <a:xfrm>
            <a:off x="5857689" y="2521814"/>
            <a:ext cx="2147714" cy="3174122"/>
          </a:xfrm>
          <a:prstGeom prst="rect">
            <a:avLst/>
          </a:prstGeom>
        </p:spPr>
      </p:pic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D1DF63E1-9488-5E73-E743-26C305BC7DAB}"/>
              </a:ext>
            </a:extLst>
          </p:cNvPr>
          <p:cNvSpPr txBox="1">
            <a:spLocks/>
          </p:cNvSpPr>
          <p:nvPr/>
        </p:nvSpPr>
        <p:spPr>
          <a:xfrm>
            <a:off x="5555668" y="5603781"/>
            <a:ext cx="2839000" cy="61686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100" dirty="0">
                <a:solidFill>
                  <a:srgbClr val="000000"/>
                </a:solidFill>
                <a:sym typeface="Wingdings" panose="05000000000000000000" pitchFamily="2" charset="2"/>
              </a:rPr>
              <a:t>LHC: </a:t>
            </a:r>
            <a:r>
              <a:rPr lang="en-GB" sz="1000" dirty="0">
                <a:solidFill>
                  <a:srgbClr val="000000"/>
                </a:solidFill>
              </a:rPr>
              <a:t>Gaseous storage </a:t>
            </a:r>
            <a:r>
              <a:rPr lang="en-GB" sz="1000" b="1" dirty="0">
                <a:solidFill>
                  <a:srgbClr val="000000"/>
                </a:solidFill>
              </a:rPr>
              <a:t>15’200 m</a:t>
            </a:r>
            <a:r>
              <a:rPr lang="en-GB" sz="1000" b="1" baseline="30000" dirty="0">
                <a:solidFill>
                  <a:srgbClr val="000000"/>
                </a:solidFill>
              </a:rPr>
              <a:t>3</a:t>
            </a:r>
            <a:r>
              <a:rPr lang="en-GB" sz="1000" b="1" dirty="0">
                <a:solidFill>
                  <a:srgbClr val="000000"/>
                </a:solidFill>
              </a:rPr>
              <a:t> = 44 tons</a:t>
            </a:r>
            <a:r>
              <a:rPr lang="en-GB" sz="300" dirty="0">
                <a:solidFill>
                  <a:srgbClr val="000000"/>
                </a:solidFill>
              </a:rPr>
              <a:t>,</a:t>
            </a:r>
          </a:p>
          <a:p>
            <a:pPr marL="36576" indent="0">
              <a:buNone/>
            </a:pPr>
            <a:r>
              <a:rPr lang="en-GB" sz="1000" dirty="0">
                <a:solidFill>
                  <a:srgbClr val="000000"/>
                </a:solidFill>
              </a:rPr>
              <a:t>Liquid storage </a:t>
            </a:r>
            <a:r>
              <a:rPr lang="en-GB" sz="1000" b="1" dirty="0">
                <a:solidFill>
                  <a:srgbClr val="000000"/>
                </a:solidFill>
              </a:rPr>
              <a:t>720 m</a:t>
            </a:r>
            <a:r>
              <a:rPr lang="en-GB" sz="1000" b="1" baseline="30000" dirty="0">
                <a:solidFill>
                  <a:srgbClr val="000000"/>
                </a:solidFill>
              </a:rPr>
              <a:t>3</a:t>
            </a:r>
            <a:r>
              <a:rPr lang="en-GB" sz="1000" b="1" dirty="0">
                <a:solidFill>
                  <a:srgbClr val="000000"/>
                </a:solidFill>
              </a:rPr>
              <a:t> = 90 tons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61B7AF-888D-4422-1BA8-796ADB8D1B6D}"/>
              </a:ext>
            </a:extLst>
          </p:cNvPr>
          <p:cNvSpPr txBox="1"/>
          <p:nvPr/>
        </p:nvSpPr>
        <p:spPr>
          <a:xfrm>
            <a:off x="3549530" y="6096879"/>
            <a:ext cx="20639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Courtesy F. Ferrand, CERN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A62A7E-67C5-D8C7-A6CB-C0E9690CB17F}"/>
              </a:ext>
            </a:extLst>
          </p:cNvPr>
          <p:cNvSpPr txBox="1"/>
          <p:nvPr/>
        </p:nvSpPr>
        <p:spPr>
          <a:xfrm>
            <a:off x="360382" y="863582"/>
            <a:ext cx="114712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Helium is non-renewable. Losses happen ! Difficult to go below 10% 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Helium is mandatory for cryogenics below 20 K 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Annual production (2023) approx. 28’000 T but recent supply crisis with large price variation. Demand is expected to increase.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Save, plan, manage when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Reduce inventory when possible (possible trade-off of buffering at low temperature!)</a:t>
            </a:r>
            <a:endParaRPr lang="en-GB" sz="1600" dirty="0"/>
          </a:p>
        </p:txBody>
      </p:sp>
      <p:pic>
        <p:nvPicPr>
          <p:cNvPr id="8" name="Picture 7" descr="A rainbow colored tape with a black background&#10;&#10;AI-generated content may be incorrect.">
            <a:extLst>
              <a:ext uri="{FF2B5EF4-FFF2-40B4-BE49-F238E27FC236}">
                <a16:creationId xmlns:a16="http://schemas.microsoft.com/office/drawing/2014/main" id="{B0AB07FA-5E0F-4846-1737-8636386B68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9192" y="3771215"/>
            <a:ext cx="1952071" cy="19520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FEB1699-92F8-A408-2D20-F39D04DF97ED}"/>
              </a:ext>
            </a:extLst>
          </p:cNvPr>
          <p:cNvSpPr txBox="1"/>
          <p:nvPr/>
        </p:nvSpPr>
        <p:spPr>
          <a:xfrm>
            <a:off x="8960317" y="5578920"/>
            <a:ext cx="30034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Study for conduction cooling of FCC-</a:t>
            </a:r>
            <a:r>
              <a:rPr lang="en-US" sz="1050" dirty="0" err="1">
                <a:solidFill>
                  <a:srgbClr val="000000"/>
                </a:solidFill>
              </a:rPr>
              <a:t>hh</a:t>
            </a:r>
            <a:r>
              <a:rPr lang="en-US" sz="1050" dirty="0">
                <a:solidFill>
                  <a:srgbClr val="000000"/>
                </a:solidFill>
              </a:rPr>
              <a:t> magnets at 4.5 K with channel cooling and reduction of helium inventory (courtesy P. Borges de Sousa)</a:t>
            </a:r>
            <a:endParaRPr lang="en-GB" sz="1050" dirty="0">
              <a:solidFill>
                <a:srgbClr val="000000"/>
              </a:solidFill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211049DD-3F45-A9F8-3FF6-11C81CDAED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370805"/>
              </p:ext>
            </p:extLst>
          </p:nvPr>
        </p:nvGraphicFramePr>
        <p:xfrm>
          <a:off x="8638620" y="2550335"/>
          <a:ext cx="3374998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70072">
                  <a:extLst>
                    <a:ext uri="{9D8B030D-6E8A-4147-A177-3AD203B41FA5}">
                      <a16:colId xmlns:a16="http://schemas.microsoft.com/office/drawing/2014/main" val="2888847870"/>
                    </a:ext>
                  </a:extLst>
                </a:gridCol>
                <a:gridCol w="1304926">
                  <a:extLst>
                    <a:ext uri="{9D8B030D-6E8A-4147-A177-3AD203B41FA5}">
                      <a16:colId xmlns:a16="http://schemas.microsoft.com/office/drawing/2014/main" val="40987990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FCC-</a:t>
                      </a:r>
                      <a:r>
                        <a:rPr lang="en-US" sz="1050" dirty="0" err="1"/>
                        <a:t>hh</a:t>
                      </a:r>
                      <a:r>
                        <a:rPr lang="en-US" sz="1050" dirty="0"/>
                        <a:t> magnet configuration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Helium inventory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588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1.9 K immersed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820 T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691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4.5 channel/conduction cooled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390 T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14914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349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50AD0-2AFD-7D65-9CED-396D0A3AD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dirty="0"/>
          </a:p>
          <a:p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1DCCB77-20D4-4E1D-646A-9844927CE654}"/>
              </a:ext>
            </a:extLst>
          </p:cNvPr>
          <p:cNvSpPr txBox="1">
            <a:spLocks/>
          </p:cNvSpPr>
          <p:nvPr/>
        </p:nvSpPr>
        <p:spPr>
          <a:xfrm>
            <a:off x="609600" y="0"/>
            <a:ext cx="10972800" cy="893977"/>
          </a:xfrm>
          <a:prstGeom prst="rect">
            <a:avLst/>
          </a:prstGeom>
        </p:spPr>
        <p:txBody>
          <a:bodyPr vert="horz" lIns="45720" rIns="45720" anchor="ctr">
            <a:normAutofit fontScale="8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Helium: tentative forecast for the next century ?</a:t>
            </a:r>
          </a:p>
          <a:p>
            <a:pPr algn="ctr"/>
            <a:r>
              <a:rPr lang="en-GB" sz="3000" dirty="0"/>
              <a:t>Theoretical exercise with high level of uncertainty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427CCB-0B25-4349-8B8C-EE18B82C3A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8296" y="1344267"/>
            <a:ext cx="1359213" cy="512782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0C7FB2DB-495D-6FCE-D7AF-287C3C32D9B7}"/>
              </a:ext>
            </a:extLst>
          </p:cNvPr>
          <p:cNvSpPr txBox="1">
            <a:spLocks/>
          </p:cNvSpPr>
          <p:nvPr/>
        </p:nvSpPr>
        <p:spPr>
          <a:xfrm>
            <a:off x="240988" y="877626"/>
            <a:ext cx="4146814" cy="562590"/>
          </a:xfrm>
          <a:prstGeom prst="rect">
            <a:avLst/>
          </a:prstGeom>
        </p:spPr>
        <p:txBody>
          <a:bodyPr vert="horz" anchor="t">
            <a:normAutofit fontScale="925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/>
              <a:t>Long term projections are risky</a:t>
            </a:r>
            <a:r>
              <a:rPr lang="en-GB" sz="1400" b="0" dirty="0"/>
              <a:t>, but some models are published based on exponential decrease model:</a:t>
            </a:r>
            <a:endParaRPr lang="en-US" sz="1400" b="0" dirty="0"/>
          </a:p>
          <a:p>
            <a:endParaRPr lang="en-US" sz="1400" b="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F5D1E1C-786E-5C47-FDED-8418F7A5D8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321" y="1843594"/>
            <a:ext cx="3959661" cy="205028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86B2466-AA39-2C18-4EC7-EDC82B7B505D}"/>
              </a:ext>
            </a:extLst>
          </p:cNvPr>
          <p:cNvSpPr txBox="1"/>
          <p:nvPr/>
        </p:nvSpPr>
        <p:spPr>
          <a:xfrm>
            <a:off x="121580" y="3856156"/>
            <a:ext cx="43856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de-DE" sz="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Source Minerals 2014 </a:t>
            </a:r>
            <a:r>
              <a:rPr lang="en-GB" sz="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by Steve Mohr and James Ward </a:t>
            </a:r>
          </a:p>
          <a:p>
            <a:pPr marL="36576" indent="0" algn="ctr">
              <a:buNone/>
            </a:pPr>
            <a:r>
              <a:rPr lang="en-GB" sz="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based on WW estimated reserve of 8’300 Kt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D1773F6F-C844-4701-BDB0-91A56A21A6D5}"/>
              </a:ext>
            </a:extLst>
          </p:cNvPr>
          <p:cNvSpPr txBox="1">
            <a:spLocks/>
          </p:cNvSpPr>
          <p:nvPr/>
        </p:nvSpPr>
        <p:spPr>
          <a:xfrm>
            <a:off x="-62978" y="4402395"/>
            <a:ext cx="4574261" cy="599940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GB" sz="1400" b="0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A30BBF81-41AB-470B-8044-8CF5AB69A6D8}"/>
              </a:ext>
            </a:extLst>
          </p:cNvPr>
          <p:cNvSpPr txBox="1">
            <a:spLocks/>
          </p:cNvSpPr>
          <p:nvPr/>
        </p:nvSpPr>
        <p:spPr>
          <a:xfrm>
            <a:off x="127086" y="4297255"/>
            <a:ext cx="4542785" cy="1798746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/>
              <a:t>“The elephants” </a:t>
            </a:r>
            <a:r>
              <a:rPr lang="en-GB" sz="1400" b="0" dirty="0"/>
              <a:t>behind the figures:</a:t>
            </a:r>
          </a:p>
          <a:p>
            <a:pPr marL="285750" indent="-285750" algn="just">
              <a:buFontTx/>
              <a:buChar char="-"/>
            </a:pPr>
            <a:r>
              <a:rPr lang="en-GB" sz="1400" b="0" u="sng" dirty="0"/>
              <a:t>To obtain helium as a by-product, LNG must be extracted from the relevant sources</a:t>
            </a:r>
            <a:r>
              <a:rPr lang="en-GB" sz="1400" b="0" dirty="0"/>
              <a:t>. How does this align with the current fossil fuel trajectory?</a:t>
            </a:r>
          </a:p>
          <a:p>
            <a:pPr marL="285750" indent="-285750" algn="just">
              <a:buFontTx/>
              <a:buChar char="-"/>
            </a:pPr>
            <a:r>
              <a:rPr lang="en-GB" sz="1400" b="0" dirty="0"/>
              <a:t>Without a business model that justifies investment in helium liquefaction at the source, there is a high risk of losing the molecules anyway.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4104F64-1876-316B-462F-94A9F37B50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871" y="1222634"/>
            <a:ext cx="7434860" cy="428746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098FBA8-2441-CCCB-1947-1B5D5E15471F}"/>
              </a:ext>
            </a:extLst>
          </p:cNvPr>
          <p:cNvSpPr txBox="1"/>
          <p:nvPr/>
        </p:nvSpPr>
        <p:spPr>
          <a:xfrm>
            <a:off x="6324600" y="5598368"/>
            <a:ext cx="438562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fr-CH" sz="9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Exponential</a:t>
            </a:r>
            <a:r>
              <a:rPr lang="fr-CH" sz="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fr-CH" sz="9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decrease</a:t>
            </a:r>
            <a:r>
              <a:rPr lang="fr-CH" sz="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model (b) </a:t>
            </a:r>
            <a:r>
              <a:rPr lang="fr-CH" sz="9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compared</a:t>
            </a:r>
            <a:r>
              <a:rPr lang="fr-CH" sz="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to production </a:t>
            </a:r>
            <a:r>
              <a:rPr lang="fr-CH" sz="9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capacity</a:t>
            </a:r>
            <a:r>
              <a:rPr lang="fr-CH" sz="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fr-CH" sz="9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forecast</a:t>
            </a:r>
            <a:endParaRPr lang="en-GB" sz="9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E0D7B7-8E54-666F-CD87-9D27C11DA4DB}"/>
              </a:ext>
            </a:extLst>
          </p:cNvPr>
          <p:cNvSpPr txBox="1"/>
          <p:nvPr/>
        </p:nvSpPr>
        <p:spPr>
          <a:xfrm>
            <a:off x="9121450" y="5796008"/>
            <a:ext cx="2447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Slide Courtesy F. Ferrand, CERN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096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FA6FD-1DFE-4084-95C5-3BEA3B3F9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60" y="53460"/>
            <a:ext cx="9960864" cy="745335"/>
          </a:xfrm>
        </p:spPr>
        <p:txBody>
          <a:bodyPr>
            <a:normAutofit/>
          </a:bodyPr>
          <a:lstStyle/>
          <a:p>
            <a:r>
              <a:rPr lang="en-GB" sz="3600" dirty="0"/>
              <a:t>Conclusions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ECA836-1085-456B-9BA8-65F5D5A69E24}"/>
              </a:ext>
            </a:extLst>
          </p:cNvPr>
          <p:cNvSpPr txBox="1"/>
          <p:nvPr/>
        </p:nvSpPr>
        <p:spPr>
          <a:xfrm>
            <a:off x="307704" y="798795"/>
            <a:ext cx="1046432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Cryogenics can represent a significant portion of the total energy consumption of large facilities.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A careful design of the cryogenic system, matching as closely as possible the actual cooling needs, remains essential for efficiency.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Improvements in the efficiency of large cryogenic refrigerators can be expected from the future introduction of turbo compression.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Introduction of new materials has the potential to increase the operating temperatures and/or simplify the cryogenic systems.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Heat recovery can improve the social acceptability of large-scale refrigeration.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Cryogenic energy efficiency is essential to ensure the technical, financial, environmental, and societal viability of large-scale projects!</a:t>
            </a:r>
          </a:p>
        </p:txBody>
      </p:sp>
    </p:spTree>
    <p:extLst>
      <p:ext uri="{BB962C8B-B14F-4D97-AF65-F5344CB8AC3E}">
        <p14:creationId xmlns:p14="http://schemas.microsoft.com/office/powerpoint/2010/main" val="484624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C0C59AB1-79F6-39BB-9D4B-A52528BF89FF}"/>
              </a:ext>
            </a:extLst>
          </p:cNvPr>
          <p:cNvSpPr txBox="1">
            <a:spLocks/>
          </p:cNvSpPr>
          <p:nvPr/>
        </p:nvSpPr>
        <p:spPr bwMode="auto">
          <a:xfrm>
            <a:off x="664555" y="124568"/>
            <a:ext cx="10368565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4800" dirty="0">
                <a:solidFill>
                  <a:schemeClr val="tx2"/>
                </a:solidFill>
              </a:rPr>
              <a:t>Outline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A5B4DD53-7514-32C9-355D-B4BAD4BC4294}"/>
              </a:ext>
            </a:extLst>
          </p:cNvPr>
          <p:cNvSpPr txBox="1">
            <a:spLocks/>
          </p:cNvSpPr>
          <p:nvPr/>
        </p:nvSpPr>
        <p:spPr bwMode="auto">
          <a:xfrm>
            <a:off x="587572" y="1033418"/>
            <a:ext cx="11016856" cy="490696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dirty="0">
                <a:solidFill>
                  <a:schemeClr val="tx2"/>
                </a:solidFill>
              </a:rPr>
              <a:t>Introduction 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dirty="0">
                <a:solidFill>
                  <a:schemeClr val="tx2"/>
                </a:solidFill>
              </a:rPr>
              <a:t>Cryogenics for accelerators and detectors</a:t>
            </a:r>
            <a:endParaRPr lang="en-GB" sz="1600" dirty="0">
              <a:solidFill>
                <a:schemeClr val="tx2"/>
              </a:solidFill>
            </a:endParaRPr>
          </a:p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dirty="0">
                <a:solidFill>
                  <a:schemeClr val="tx2"/>
                </a:solidFill>
              </a:rPr>
              <a:t>Heat extraction at low temperature and efficiency 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dirty="0">
                <a:solidFill>
                  <a:schemeClr val="tx2"/>
                </a:solidFill>
              </a:rPr>
              <a:t>Some perspectives for accelerators and detectors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dirty="0">
                <a:solidFill>
                  <a:schemeClr val="tx2"/>
                </a:solidFill>
              </a:rPr>
              <a:t>Heat recovery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dirty="0">
                <a:solidFill>
                  <a:schemeClr val="tx2"/>
                </a:solidFill>
              </a:rPr>
              <a:t>Helium availability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dirty="0">
                <a:solidFill>
                  <a:schemeClr val="tx2"/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339296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6DEFB4D-A9F0-5625-8B73-39E52F48E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220" y="1957719"/>
            <a:ext cx="8659935" cy="272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0385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6">
            <a:extLst>
              <a:ext uri="{FF2B5EF4-FFF2-40B4-BE49-F238E27FC236}">
                <a16:creationId xmlns:a16="http://schemas.microsoft.com/office/drawing/2014/main" id="{D1D3715A-D79C-2F46-A30D-3B879A1623B6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>
          <a:xfrm>
            <a:off x="278536" y="654356"/>
            <a:ext cx="8921261" cy="2446830"/>
          </a:xfrm>
          <a:prstGeom prst="rect">
            <a:avLst/>
          </a:prstGeom>
          <a:noFill/>
        </p:spPr>
        <p:txBody>
          <a:bodyPr vert="horz" lIns="92075" tIns="46038" rIns="92075" bIns="46038" rtlCol="0">
            <a:noAutofit/>
          </a:bodyPr>
          <a:lstStyle/>
          <a:p>
            <a:pPr marL="85725" indent="360363">
              <a:spcBef>
                <a:spcPct val="20000"/>
              </a:spcBef>
              <a:buClr>
                <a:srgbClr val="FF0000"/>
              </a:buClr>
            </a:pPr>
            <a:r>
              <a:rPr lang="en-US" sz="2000" b="1" dirty="0">
                <a:solidFill>
                  <a:srgbClr val="FF0000"/>
                </a:solidFill>
                <a:latin typeface="Arial" charset="0"/>
              </a:rPr>
              <a:t>Helium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Arial" charset="0"/>
              </a:rPr>
              <a:t>inventory at CERN: </a:t>
            </a:r>
            <a:r>
              <a:rPr lang="en-US" sz="1800" b="1" dirty="0">
                <a:solidFill>
                  <a:srgbClr val="00B050"/>
                </a:solidFill>
                <a:latin typeface="Arial" charset="0"/>
              </a:rPr>
              <a:t>170 t (today) </a:t>
            </a:r>
            <a:r>
              <a:rPr lang="en-US" sz="1800" b="1" dirty="0">
                <a:solidFill>
                  <a:schemeClr val="accent1">
                    <a:lumMod val="10000"/>
                  </a:schemeClr>
                </a:solidFill>
                <a:latin typeface="Arial" charset="0"/>
              </a:rPr>
              <a:t>: needs to be managed !</a:t>
            </a:r>
          </a:p>
          <a:p>
            <a:pPr marL="821124" lvl="3" indent="-342900">
              <a:buClrTx/>
              <a:buSzTx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LHC (accelerator &amp; detectors) helium full inventory: </a:t>
            </a: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136</a:t>
            </a:r>
            <a:r>
              <a:rPr kumimoji="0" lang="en-US" sz="1400" i="0" u="none" strike="noStrike" kern="1200" cap="none" spc="0" normalizeH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t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821124" lvl="3" indent="-342900">
              <a:buClrTx/>
              <a:buSzTx/>
              <a:defRPr/>
            </a:pPr>
            <a:r>
              <a:rPr lang="en-US" sz="1400" b="0" dirty="0">
                <a:solidFill>
                  <a:schemeClr val="tx1"/>
                </a:solidFill>
                <a:latin typeface="Arial" charset="0"/>
              </a:rPr>
              <a:t>Strategic permanent storage </a:t>
            </a:r>
            <a:r>
              <a:rPr lang="en-US" sz="1400" dirty="0">
                <a:solidFill>
                  <a:schemeClr val="tx1"/>
                </a:solidFill>
                <a:latin typeface="Arial" charset="0"/>
              </a:rPr>
              <a:t>: </a:t>
            </a:r>
            <a:r>
              <a:rPr lang="en-US" sz="1400" dirty="0">
                <a:solidFill>
                  <a:srgbClr val="00B050"/>
                </a:solidFill>
                <a:latin typeface="Arial" charset="0"/>
              </a:rPr>
              <a:t>20 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Nitrogen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liquid for LHC (accelerator &amp; detectors) full cool down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11’500 t</a:t>
            </a:r>
          </a:p>
          <a:p>
            <a:pPr marL="648000" lvl="3" indent="0">
              <a:buClrTx/>
              <a:buSzTx/>
              <a:buNone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(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equivalent to 500 </a:t>
            </a:r>
            <a:r>
              <a:rPr lang="en-US" sz="1100" dirty="0">
                <a:solidFill>
                  <a:schemeClr val="tx1"/>
                </a:solidFill>
                <a:latin typeface="Arial" charset="0"/>
              </a:rPr>
              <a:t>ISO-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transportable containers delivered), normal consumption CERN wide about </a:t>
            </a:r>
            <a:r>
              <a:rPr kumimoji="0" lang="en-US" sz="110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6’000 t/year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i="0" u="none" strike="noStrike" kern="120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Argon</a:t>
            </a:r>
            <a:r>
              <a:rPr kumimoji="0" lang="en-US" sz="1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liquid for Neutrino platform and ATLAS calorimeter: up to </a:t>
            </a:r>
            <a:r>
              <a:rPr kumimoji="0" lang="en-US" sz="1800" i="0" u="none" strike="noStrike" kern="1200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1’800 t</a:t>
            </a:r>
            <a:endParaRPr lang="en-US" sz="1800" noProof="0" dirty="0">
              <a:solidFill>
                <a:schemeClr val="tx1"/>
              </a:solidFill>
              <a:latin typeface="Arial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i="0" u="none" strike="noStrike" kern="1200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Krypton</a:t>
            </a:r>
            <a:r>
              <a:rPr kumimoji="0" lang="en-US" sz="180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liquid for NA62 calorimeter: </a:t>
            </a:r>
            <a:r>
              <a:rPr kumimoji="0" lang="en-US" sz="1800" i="0" u="none" strike="noStrike" kern="1200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24 t </a:t>
            </a:r>
            <a:r>
              <a:rPr kumimoji="0" lang="en-US" sz="1800" b="0" i="0" u="none" strike="noStrike" kern="1200" cap="none" spc="0" normalizeH="0" baseline="0" dirty="0">
                <a:ln>
                  <a:noFill/>
                </a:ln>
                <a:solidFill>
                  <a:srgbClr val="03329B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(detector cryostat 30 years in continuous operation)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800" dirty="0">
                <a:solidFill>
                  <a:srgbClr val="FF0000"/>
                </a:solidFill>
                <a:latin typeface="Arial" charset="0"/>
              </a:rPr>
              <a:t>Hydrogen</a:t>
            </a:r>
            <a:r>
              <a:rPr lang="en-US" sz="1800" dirty="0">
                <a:solidFill>
                  <a:srgbClr val="03329B"/>
                </a:solidFill>
                <a:latin typeface="Arial" charset="0"/>
              </a:rPr>
              <a:t> small amount in targets</a:t>
            </a:r>
            <a:endParaRPr kumimoji="0" lang="en-US" sz="1800" b="0" i="0" u="none" strike="noStrike" kern="1200" cap="none" spc="0" normalizeH="0" baseline="0" dirty="0">
              <a:ln>
                <a:noFill/>
              </a:ln>
              <a:solidFill>
                <a:srgbClr val="03329B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3329B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2BE94039-740F-5330-8FE6-A25376B162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488287"/>
              </p:ext>
            </p:extLst>
          </p:nvPr>
        </p:nvGraphicFramePr>
        <p:xfrm>
          <a:off x="1098076" y="3893334"/>
          <a:ext cx="4728905" cy="2455808"/>
        </p:xfrm>
        <a:graphic>
          <a:graphicData uri="http://schemas.openxmlformats.org/drawingml/2006/table">
            <a:tbl>
              <a:tblPr firstRow="1" firstCol="1" bandRow="1"/>
              <a:tblGrid>
                <a:gridCol w="1064103">
                  <a:extLst>
                    <a:ext uri="{9D8B030D-6E8A-4147-A177-3AD203B41FA5}">
                      <a16:colId xmlns:a16="http://schemas.microsoft.com/office/drawing/2014/main" val="3282895152"/>
                    </a:ext>
                  </a:extLst>
                </a:gridCol>
                <a:gridCol w="980997">
                  <a:extLst>
                    <a:ext uri="{9D8B030D-6E8A-4147-A177-3AD203B41FA5}">
                      <a16:colId xmlns:a16="http://schemas.microsoft.com/office/drawing/2014/main" val="1985380525"/>
                    </a:ext>
                  </a:extLst>
                </a:gridCol>
                <a:gridCol w="1616433">
                  <a:extLst>
                    <a:ext uri="{9D8B030D-6E8A-4147-A177-3AD203B41FA5}">
                      <a16:colId xmlns:a16="http://schemas.microsoft.com/office/drawing/2014/main" val="1531803534"/>
                    </a:ext>
                  </a:extLst>
                </a:gridCol>
                <a:gridCol w="1067372">
                  <a:extLst>
                    <a:ext uri="{9D8B030D-6E8A-4147-A177-3AD203B41FA5}">
                      <a16:colId xmlns:a16="http://schemas.microsoft.com/office/drawing/2014/main" val="4088133058"/>
                    </a:ext>
                  </a:extLst>
                </a:gridCol>
              </a:tblGrid>
              <a:tr h="322367">
                <a:tc>
                  <a:txBody>
                    <a:bodyPr/>
                    <a:lstStyle/>
                    <a:p>
                      <a:pPr marL="77470" indent="-6350" algn="l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fr-CH" sz="1300" b="1" kern="100" dirty="0" err="1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Fluid</a:t>
                      </a:r>
                      <a:endParaRPr lang="en-GB" sz="1300" b="1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b="1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Triple point </a:t>
                      </a:r>
                      <a:endParaRPr lang="en-GB" sz="13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b="1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Normal boiling point </a:t>
                      </a:r>
                      <a:endParaRPr lang="en-GB" sz="13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b="1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Critical point </a:t>
                      </a:r>
                      <a:endParaRPr lang="en-GB" sz="13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198646"/>
                  </a:ext>
                </a:extLst>
              </a:tr>
              <a:tr h="323108">
                <a:tc>
                  <a:txBody>
                    <a:bodyPr/>
                    <a:lstStyle/>
                    <a:p>
                      <a:pPr marL="77470" indent="-6350" algn="l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Methane </a:t>
                      </a:r>
                      <a:endParaRPr lang="en-GB" sz="17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90.7 </a:t>
                      </a:r>
                      <a:endParaRPr lang="en-GB" sz="17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111.6 </a:t>
                      </a:r>
                      <a:endParaRPr lang="en-GB" sz="17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3655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190.5 </a:t>
                      </a:r>
                      <a:endParaRPr lang="en-GB" sz="17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9313792"/>
                  </a:ext>
                </a:extLst>
              </a:tr>
              <a:tr h="300269">
                <a:tc>
                  <a:txBody>
                    <a:bodyPr/>
                    <a:lstStyle/>
                    <a:p>
                      <a:pPr marL="77470" indent="-6350" algn="l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Oxygen </a:t>
                      </a:r>
                      <a:endParaRPr lang="en-GB" sz="17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54.4 </a:t>
                      </a:r>
                      <a:endParaRPr lang="en-GB" sz="17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90.2 </a:t>
                      </a:r>
                      <a:endParaRPr lang="en-GB" sz="17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3655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154.6 </a:t>
                      </a:r>
                      <a:endParaRPr lang="en-GB" sz="1700" kern="10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9662423"/>
                  </a:ext>
                </a:extLst>
              </a:tr>
              <a:tr h="300269">
                <a:tc>
                  <a:txBody>
                    <a:bodyPr/>
                    <a:lstStyle/>
                    <a:p>
                      <a:pPr marL="77470" indent="-6350" algn="l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Argon </a:t>
                      </a:r>
                      <a:endParaRPr lang="en-GB" sz="1700" kern="10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83.8 </a:t>
                      </a:r>
                      <a:endParaRPr lang="en-GB" sz="1700" kern="10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87.3 </a:t>
                      </a:r>
                      <a:endParaRPr lang="en-GB" sz="17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3655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150.9 </a:t>
                      </a:r>
                      <a:endParaRPr lang="en-GB" sz="17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7701227"/>
                  </a:ext>
                </a:extLst>
              </a:tr>
              <a:tr h="300269">
                <a:tc>
                  <a:txBody>
                    <a:bodyPr/>
                    <a:lstStyle/>
                    <a:p>
                      <a:pPr marL="77470" indent="-6350" algn="l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Nitrogen </a:t>
                      </a:r>
                      <a:endParaRPr lang="en-GB" sz="1700" kern="10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63.1 </a:t>
                      </a:r>
                      <a:endParaRPr lang="en-GB" sz="1700" kern="10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77.3 </a:t>
                      </a:r>
                      <a:endParaRPr lang="en-GB" sz="17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3655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126.2 </a:t>
                      </a:r>
                      <a:endParaRPr lang="en-GB" sz="17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5937032"/>
                  </a:ext>
                </a:extLst>
              </a:tr>
              <a:tr h="300269">
                <a:tc>
                  <a:txBody>
                    <a:bodyPr/>
                    <a:lstStyle/>
                    <a:p>
                      <a:pPr marL="77470" indent="-6350" algn="l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Neon </a:t>
                      </a:r>
                      <a:endParaRPr lang="en-GB" sz="1700" kern="10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24.6 </a:t>
                      </a:r>
                      <a:endParaRPr lang="en-GB" sz="1700" kern="10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27.1 </a:t>
                      </a:r>
                      <a:endParaRPr lang="en-GB" sz="17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5405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44.4 </a:t>
                      </a:r>
                      <a:endParaRPr lang="en-GB" sz="17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316832"/>
                  </a:ext>
                </a:extLst>
              </a:tr>
              <a:tr h="300269">
                <a:tc>
                  <a:txBody>
                    <a:bodyPr/>
                    <a:lstStyle/>
                    <a:p>
                      <a:pPr marL="77470" indent="-6350" algn="l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Hydrogen </a:t>
                      </a:r>
                      <a:endParaRPr lang="en-GB" sz="1700" kern="10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13.8 </a:t>
                      </a:r>
                      <a:endParaRPr lang="en-GB" sz="1700" kern="10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20.4 </a:t>
                      </a:r>
                      <a:endParaRPr lang="en-GB" sz="1700" kern="10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5405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33.2 </a:t>
                      </a:r>
                      <a:endParaRPr lang="en-GB" sz="17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1192381"/>
                  </a:ext>
                </a:extLst>
              </a:tr>
              <a:tr h="308988">
                <a:tc>
                  <a:txBody>
                    <a:bodyPr/>
                    <a:lstStyle/>
                    <a:p>
                      <a:pPr marL="77470" indent="-6350" algn="l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Helium </a:t>
                      </a:r>
                      <a:endParaRPr lang="en-GB" sz="1700" kern="10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2.2 </a:t>
                      </a:r>
                      <a:r>
                        <a:rPr lang="en-GB" sz="1300" kern="100" baseline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(</a:t>
                      </a:r>
                      <a:r>
                        <a:rPr lang="el-GR" sz="1300" kern="100" baseline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λ</a:t>
                      </a:r>
                      <a:r>
                        <a:rPr lang="en-US" sz="1300" kern="100" baseline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 point)</a:t>
                      </a:r>
                      <a:r>
                        <a:rPr lang="en-GB" sz="1300" kern="100" baseline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endParaRPr lang="en-GB" sz="1700" kern="100" baseline="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4.2 </a:t>
                      </a:r>
                      <a:endParaRPr lang="en-GB" sz="1700" kern="10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97155" indent="-6350" algn="ctr">
                        <a:lnSpc>
                          <a:spcPct val="107000"/>
                        </a:lnSpc>
                        <a:spcAft>
                          <a:spcPts val="575"/>
                        </a:spcAft>
                      </a:pPr>
                      <a:r>
                        <a:rPr lang="en-GB" sz="13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</a:rPr>
                        <a:t>5.2 </a:t>
                      </a:r>
                      <a:endParaRPr lang="en-GB" sz="1700" kern="100" dirty="0">
                        <a:solidFill>
                          <a:srgbClr val="000000"/>
                        </a:solidFill>
                        <a:effectLst/>
                        <a:latin typeface="Aptos" panose="020B00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0" marR="56138" marT="5204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6818304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3736CF-5D88-E711-C0A7-E65A9D51346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solidFill>
            <a:schemeClr val="tx1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33" name="Rectangle 1">
            <a:extLst>
              <a:ext uri="{FF2B5EF4-FFF2-40B4-BE49-F238E27FC236}">
                <a16:creationId xmlns:a16="http://schemas.microsoft.com/office/drawing/2014/main" id="{3CEA7135-634C-C6DC-CDC8-0A19C4796E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1021" y="3629857"/>
            <a:ext cx="3919165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5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Characteristic temperatures of cryogenic fluids [K] </a:t>
            </a:r>
            <a:endParaRPr kumimoji="0" lang="en-GB" alt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8AA9620-96E1-1C8C-7654-1CA6B23F9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6701" y="3813873"/>
            <a:ext cx="3491549" cy="196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EDF1599-CCE6-309B-077E-526C3E6D19CC}"/>
              </a:ext>
            </a:extLst>
          </p:cNvPr>
          <p:cNvSpPr txBox="1"/>
          <p:nvPr/>
        </p:nvSpPr>
        <p:spPr>
          <a:xfrm>
            <a:off x="7782427" y="5780610"/>
            <a:ext cx="359582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 err="1">
                <a:solidFill>
                  <a:schemeClr val="accent1">
                    <a:lumMod val="10000"/>
                  </a:schemeClr>
                </a:solidFill>
              </a:rPr>
              <a:t>ProtoDUNE</a:t>
            </a:r>
            <a:r>
              <a:rPr lang="en-GB" sz="1050" dirty="0">
                <a:solidFill>
                  <a:schemeClr val="accent1">
                    <a:lumMod val="10000"/>
                  </a:schemeClr>
                </a:solidFill>
              </a:rPr>
              <a:t> (NP04), liquid Argon submerged camera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BEE13E-37A6-D42B-CA8A-2399030AA2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3551" y="769620"/>
            <a:ext cx="3069043" cy="231183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492C845-2D74-9787-6D4C-EC3ECDDAD0CA}"/>
              </a:ext>
            </a:extLst>
          </p:cNvPr>
          <p:cNvSpPr txBox="1"/>
          <p:nvPr/>
        </p:nvSpPr>
        <p:spPr>
          <a:xfrm>
            <a:off x="9962478" y="3030060"/>
            <a:ext cx="141577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Phase diagram of helium &lt; 6 K</a:t>
            </a:r>
            <a:endParaRPr lang="en-GB" sz="7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765719F-3CCC-CCAA-7BC8-7DCE88E3E93E}"/>
              </a:ext>
            </a:extLst>
          </p:cNvPr>
          <p:cNvSpPr/>
          <p:nvPr/>
        </p:nvSpPr>
        <p:spPr>
          <a:xfrm>
            <a:off x="0" y="0"/>
            <a:ext cx="1656080" cy="548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97CFD7-E157-074A-BEFC-9462DDE6D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076" y="107652"/>
            <a:ext cx="10969139" cy="536127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Cryogenic fluids (helium, nitrogen, argon, krypton)</a:t>
            </a:r>
          </a:p>
        </p:txBody>
      </p:sp>
    </p:spTree>
    <p:extLst>
      <p:ext uri="{BB962C8B-B14F-4D97-AF65-F5344CB8AC3E}">
        <p14:creationId xmlns:p14="http://schemas.microsoft.com/office/powerpoint/2010/main" val="2524071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251551-E22C-A734-08E3-E11A3442AC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FA46531C-91B5-96D7-0B17-8F5D48514D8C}"/>
              </a:ext>
            </a:extLst>
          </p:cNvPr>
          <p:cNvSpPr txBox="1">
            <a:spLocks/>
          </p:cNvSpPr>
          <p:nvPr/>
        </p:nvSpPr>
        <p:spPr bwMode="auto">
          <a:xfrm>
            <a:off x="127807" y="0"/>
            <a:ext cx="11902569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schemeClr val="tx2"/>
                </a:solidFill>
              </a:rPr>
              <a:t>Cryogenics, particle accelerators and detectors</a:t>
            </a:r>
            <a:endParaRPr lang="en-GB" sz="4000" dirty="0">
              <a:solidFill>
                <a:schemeClr val="tx2"/>
              </a:solidFill>
            </a:endParaRP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2EF416E6-FE8A-2E20-76AB-052024C625D7}"/>
              </a:ext>
            </a:extLst>
          </p:cNvPr>
          <p:cNvSpPr txBox="1">
            <a:spLocks/>
          </p:cNvSpPr>
          <p:nvPr/>
        </p:nvSpPr>
        <p:spPr bwMode="auto">
          <a:xfrm>
            <a:off x="359479" y="982110"/>
            <a:ext cx="7957660" cy="357960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sz="1800" dirty="0">
                <a:solidFill>
                  <a:schemeClr val="tx2"/>
                </a:solidFill>
              </a:rPr>
              <a:t>Cryogenics </a:t>
            </a:r>
            <a:r>
              <a:rPr lang="en-GB" sz="1800" b="1" dirty="0">
                <a:solidFill>
                  <a:schemeClr val="tx2"/>
                </a:solidFill>
              </a:rPr>
              <a:t>has been a key enabling technology </a:t>
            </a:r>
            <a:r>
              <a:rPr lang="en-GB" sz="1800" dirty="0">
                <a:solidFill>
                  <a:schemeClr val="tx2"/>
                </a:solidFill>
              </a:rPr>
              <a:t>for particle accelerators and detectors since the 1950s.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sz="1800" dirty="0">
                <a:solidFill>
                  <a:schemeClr val="tx2"/>
                </a:solidFill>
              </a:rPr>
              <a:t>Non-exhaustive list of particle accelerators with major cryogenics: Tevatron, HERA, CEBAF, RHIC, SNS, LHC, SPIRAL2, European XFEL, LCLS-II, ESS, FAIR,  etc.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sz="1800" dirty="0">
                <a:solidFill>
                  <a:schemeClr val="tx2"/>
                </a:solidFill>
              </a:rPr>
              <a:t>Most future accelerator studies include cryogenics: EIC, ILC, FCC, Muon Collider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sz="1800" dirty="0">
                <a:solidFill>
                  <a:schemeClr val="tx2"/>
                </a:solidFill>
              </a:rPr>
              <a:t>Cryogenics has been used for detectors since the 1950’s for SC magnets and detection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E0B9AA-B287-8088-75C3-18EAF22EDC77}"/>
              </a:ext>
            </a:extLst>
          </p:cNvPr>
          <p:cNvSpPr txBox="1"/>
          <p:nvPr/>
        </p:nvSpPr>
        <p:spPr>
          <a:xfrm>
            <a:off x="9304055" y="2365224"/>
            <a:ext cx="11548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chemeClr val="accent1">
                    <a:lumMod val="50000"/>
                  </a:schemeClr>
                </a:solidFill>
              </a:rPr>
              <a:t>BEBC (1970)</a:t>
            </a:r>
            <a:endParaRPr lang="en-GB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9" name="Picture 18" descr="A group of people working on a machine&#10;&#10;AI-generated content may be incorrect.">
            <a:extLst>
              <a:ext uri="{FF2B5EF4-FFF2-40B4-BE49-F238E27FC236}">
                <a16:creationId xmlns:a16="http://schemas.microsoft.com/office/drawing/2014/main" id="{48DD547E-3934-C600-A1CE-E97ABE3388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9407" y="714593"/>
            <a:ext cx="1664053" cy="1655704"/>
          </a:xfrm>
          <a:prstGeom prst="rect">
            <a:avLst/>
          </a:prstGeom>
        </p:spPr>
      </p:pic>
      <p:pic>
        <p:nvPicPr>
          <p:cNvPr id="20" name="Picture 19" descr="Long blue machine in a tunnel">
            <a:extLst>
              <a:ext uri="{FF2B5EF4-FFF2-40B4-BE49-F238E27FC236}">
                <a16:creationId xmlns:a16="http://schemas.microsoft.com/office/drawing/2014/main" id="{E44BAE7E-EFC4-90EB-B848-3F105826F7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493" r="12743"/>
          <a:stretch/>
        </p:blipFill>
        <p:spPr>
          <a:xfrm>
            <a:off x="5180835" y="4823324"/>
            <a:ext cx="1249145" cy="115854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3534774-88A3-6B5E-FE0E-7E37F78BA017}"/>
              </a:ext>
            </a:extLst>
          </p:cNvPr>
          <p:cNvSpPr txBox="1"/>
          <p:nvPr/>
        </p:nvSpPr>
        <p:spPr>
          <a:xfrm>
            <a:off x="5139366" y="5981871"/>
            <a:ext cx="4683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accent1">
                    <a:lumMod val="50000"/>
                  </a:schemeClr>
                </a:solidFill>
              </a:rPr>
              <a:t>LHC</a:t>
            </a:r>
            <a:endParaRPr lang="en-GB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2" name="Picture 21" descr="A large machine inside a factory&#10;&#10;Description automatically generated">
            <a:extLst>
              <a:ext uri="{FF2B5EF4-FFF2-40B4-BE49-F238E27FC236}">
                <a16:creationId xmlns:a16="http://schemas.microsoft.com/office/drawing/2014/main" id="{CBE69D85-C6BA-1ABC-B691-B624C5D8632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8313" y="4823324"/>
            <a:ext cx="1803744" cy="1174947"/>
          </a:xfrm>
          <a:prstGeom prst="rect">
            <a:avLst/>
          </a:prstGeom>
          <a:effectLst/>
        </p:spPr>
      </p:pic>
      <p:pic>
        <p:nvPicPr>
          <p:cNvPr id="1029" name="Picture 5" descr="photo">
            <a:extLst>
              <a:ext uri="{FF2B5EF4-FFF2-40B4-BE49-F238E27FC236}">
                <a16:creationId xmlns:a16="http://schemas.microsoft.com/office/drawing/2014/main" id="{81417171-B819-9030-B6E6-3E3F6FB3B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88" y="4836496"/>
            <a:ext cx="1421256" cy="113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309A4A8-7ECB-390E-CBEA-38DA840D0D68}"/>
              </a:ext>
            </a:extLst>
          </p:cNvPr>
          <p:cNvSpPr txBox="1"/>
          <p:nvPr/>
        </p:nvSpPr>
        <p:spPr>
          <a:xfrm>
            <a:off x="143287" y="5981871"/>
            <a:ext cx="7409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>
                <a:solidFill>
                  <a:schemeClr val="accent1">
                    <a:lumMod val="50000"/>
                  </a:schemeClr>
                </a:solidFill>
              </a:rPr>
              <a:t>Tevatron</a:t>
            </a:r>
            <a:endParaRPr lang="en-GB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3220FF0-9156-73CF-58B8-0134ADF77052}"/>
              </a:ext>
            </a:extLst>
          </p:cNvPr>
          <p:cNvSpPr txBox="1"/>
          <p:nvPr/>
        </p:nvSpPr>
        <p:spPr>
          <a:xfrm>
            <a:off x="8175387" y="6010686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accent1">
                    <a:lumMod val="50000"/>
                  </a:schemeClr>
                </a:solidFill>
              </a:rPr>
              <a:t>ATLAS </a:t>
            </a:r>
            <a:endParaRPr lang="en-GB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CB24E97-9630-554B-B1FF-1C894FDD834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16294"/>
          <a:stretch/>
        </p:blipFill>
        <p:spPr>
          <a:xfrm>
            <a:off x="3530679" y="4813524"/>
            <a:ext cx="1501478" cy="115429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C099B22-CE9E-B0C3-0CD1-52EDECC40D27}"/>
              </a:ext>
            </a:extLst>
          </p:cNvPr>
          <p:cNvSpPr txBox="1"/>
          <p:nvPr/>
        </p:nvSpPr>
        <p:spPr>
          <a:xfrm>
            <a:off x="3530679" y="6011528"/>
            <a:ext cx="6575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accent1">
                    <a:lumMod val="50000"/>
                  </a:schemeClr>
                </a:solidFill>
              </a:rPr>
              <a:t>CEBAF</a:t>
            </a:r>
            <a:endParaRPr lang="en-GB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C9AD3CB-FB34-DBFE-5CFE-1D4159ADDFB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3361" r="3839"/>
          <a:stretch/>
        </p:blipFill>
        <p:spPr>
          <a:xfrm>
            <a:off x="1715553" y="4813525"/>
            <a:ext cx="1701823" cy="117494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4E9FBD1-C31C-CEB3-2B54-85406BD5EA6E}"/>
              </a:ext>
            </a:extLst>
          </p:cNvPr>
          <p:cNvSpPr txBox="1"/>
          <p:nvPr/>
        </p:nvSpPr>
        <p:spPr>
          <a:xfrm>
            <a:off x="1651263" y="6011107"/>
            <a:ext cx="5790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accent1">
                    <a:lumMod val="50000"/>
                  </a:schemeClr>
                </a:solidFill>
              </a:rPr>
              <a:t>HERA</a:t>
            </a:r>
            <a:endParaRPr lang="en-GB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33" name="Picture 9">
            <a:extLst>
              <a:ext uri="{FF2B5EF4-FFF2-40B4-BE49-F238E27FC236}">
                <a16:creationId xmlns:a16="http://schemas.microsoft.com/office/drawing/2014/main" id="{17C063B1-B90D-D34E-2D36-467812D86D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5921" y="2916490"/>
            <a:ext cx="1647539" cy="1099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5806D71F-7F0F-41F2-0683-4A3955C9AC60}"/>
              </a:ext>
            </a:extLst>
          </p:cNvPr>
          <p:cNvSpPr txBox="1"/>
          <p:nvPr/>
        </p:nvSpPr>
        <p:spPr>
          <a:xfrm>
            <a:off x="9338443" y="4099280"/>
            <a:ext cx="9621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>
                <a:solidFill>
                  <a:schemeClr val="accent1">
                    <a:lumMod val="50000"/>
                  </a:schemeClr>
                </a:solidFill>
              </a:rPr>
              <a:t>ProtoDUNE</a:t>
            </a:r>
            <a:r>
              <a:rPr lang="fr-CH" sz="11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7F6A027E-7D09-631D-D898-FCAD1B9DBBD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2988" y="4813523"/>
            <a:ext cx="1342797" cy="1174947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9144A135-2E28-20A7-ACCB-3666ABC1E2E9}"/>
              </a:ext>
            </a:extLst>
          </p:cNvPr>
          <p:cNvSpPr txBox="1"/>
          <p:nvPr/>
        </p:nvSpPr>
        <p:spPr>
          <a:xfrm>
            <a:off x="6485439" y="5975692"/>
            <a:ext cx="4683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accent1">
                    <a:lumMod val="50000"/>
                  </a:schemeClr>
                </a:solidFill>
              </a:rPr>
              <a:t>ESS</a:t>
            </a:r>
            <a:endParaRPr lang="en-GB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D1FB2552-6A52-E7D9-1E37-02519A01E865}"/>
              </a:ext>
            </a:extLst>
          </p:cNvPr>
          <p:cNvSpPr txBox="1"/>
          <p:nvPr/>
        </p:nvSpPr>
        <p:spPr>
          <a:xfrm>
            <a:off x="10361765" y="6042710"/>
            <a:ext cx="498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accent1">
                    <a:lumMod val="50000"/>
                  </a:schemeClr>
                </a:solidFill>
              </a:rPr>
              <a:t>CMS</a:t>
            </a:r>
            <a:endParaRPr lang="en-GB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" name="Picture 376" descr="Cliché 2007-05-17 17-15-01">
            <a:extLst>
              <a:ext uri="{FF2B5EF4-FFF2-40B4-BE49-F238E27FC236}">
                <a16:creationId xmlns:a16="http://schemas.microsoft.com/office/drawing/2014/main" id="{63A384C9-29C8-9F86-F630-B45B9DE86A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486013" y="4833284"/>
            <a:ext cx="776347" cy="11749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8868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8016A-7B7E-DF14-3897-DBB0570AB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057" y="86474"/>
            <a:ext cx="11475886" cy="762000"/>
          </a:xfrm>
        </p:spPr>
        <p:txBody>
          <a:bodyPr>
            <a:normAutofit/>
          </a:bodyPr>
          <a:lstStyle/>
          <a:p>
            <a:r>
              <a:rPr lang="en-GB" sz="4000" b="1" dirty="0"/>
              <a:t>Typical facility: cryogenics at CERN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9751EE-60E7-3DC5-1962-99DDD5839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3697" y="716888"/>
            <a:ext cx="5758879" cy="377206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F0F42C0-0A18-6359-50C0-96B9B8F2AA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057" y="986510"/>
            <a:ext cx="5357585" cy="3616369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94457DDD-F08B-B3D3-541B-2C51CE76C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5836" y="4522669"/>
            <a:ext cx="643183" cy="639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0119842-277B-A129-C876-A8996B7BA2C5}"/>
              </a:ext>
            </a:extLst>
          </p:cNvPr>
          <p:cNvSpPr txBox="1"/>
          <p:nvPr/>
        </p:nvSpPr>
        <p:spPr>
          <a:xfrm>
            <a:off x="6499148" y="5162593"/>
            <a:ext cx="570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accent1">
                    <a:lumMod val="50000"/>
                  </a:schemeClr>
                </a:solidFill>
              </a:rPr>
              <a:t>BEBC</a:t>
            </a:r>
            <a:endParaRPr lang="en-GB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0C098454-7E08-515C-B65C-A631B38ED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1020" y="4505475"/>
            <a:ext cx="1005694" cy="67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7037EB-EADF-B250-6337-29EC8353FF4A}"/>
              </a:ext>
            </a:extLst>
          </p:cNvPr>
          <p:cNvSpPr txBox="1"/>
          <p:nvPr/>
        </p:nvSpPr>
        <p:spPr>
          <a:xfrm>
            <a:off x="7568869" y="5162593"/>
            <a:ext cx="5309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accent1">
                    <a:lumMod val="50000"/>
                  </a:schemeClr>
                </a:solidFill>
              </a:rPr>
              <a:t>LEP2</a:t>
            </a:r>
            <a:endParaRPr lang="en-GB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 descr="Long blue machine in a tunnel">
            <a:extLst>
              <a:ext uri="{FF2B5EF4-FFF2-40B4-BE49-F238E27FC236}">
                <a16:creationId xmlns:a16="http://schemas.microsoft.com/office/drawing/2014/main" id="{F54C9FB8-E995-352F-615C-C24592C4C1C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6053" y="4488281"/>
            <a:ext cx="727043" cy="6743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B01055-F50E-981E-7893-7D111FE5944D}"/>
              </a:ext>
            </a:extLst>
          </p:cNvPr>
          <p:cNvSpPr txBox="1"/>
          <p:nvPr/>
        </p:nvSpPr>
        <p:spPr>
          <a:xfrm>
            <a:off x="8514769" y="5138206"/>
            <a:ext cx="4683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accent1">
                    <a:lumMod val="50000"/>
                  </a:schemeClr>
                </a:solidFill>
              </a:rPr>
              <a:t>LHC</a:t>
            </a:r>
            <a:endParaRPr lang="en-GB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6D1BD4-4A33-1BAB-CCC9-CEE6C389E9D0}"/>
              </a:ext>
            </a:extLst>
          </p:cNvPr>
          <p:cNvSpPr txBox="1"/>
          <p:nvPr/>
        </p:nvSpPr>
        <p:spPr>
          <a:xfrm>
            <a:off x="9893662" y="5162593"/>
            <a:ext cx="5533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accent1">
                    <a:lumMod val="50000"/>
                  </a:schemeClr>
                </a:solidFill>
              </a:rPr>
              <a:t>SM18</a:t>
            </a:r>
            <a:endParaRPr lang="en-GB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FED1F22-4F10-9E09-C45E-F64FFD52585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5422" y="4514490"/>
            <a:ext cx="896120" cy="672090"/>
          </a:xfrm>
          <a:prstGeom prst="rect">
            <a:avLst/>
          </a:prstGeom>
        </p:spPr>
      </p:pic>
      <p:pic>
        <p:nvPicPr>
          <p:cNvPr id="12" name="Picture 5">
            <a:extLst>
              <a:ext uri="{FF2B5EF4-FFF2-40B4-BE49-F238E27FC236}">
                <a16:creationId xmlns:a16="http://schemas.microsoft.com/office/drawing/2014/main" id="{127AAD0F-5E79-F03B-4894-0E679246B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0749841" y="4498681"/>
            <a:ext cx="1246202" cy="68789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C300225-2411-DF2A-1ED3-13159304E72E}"/>
              </a:ext>
            </a:extLst>
          </p:cNvPr>
          <p:cNvSpPr txBox="1"/>
          <p:nvPr/>
        </p:nvSpPr>
        <p:spPr>
          <a:xfrm>
            <a:off x="10922317" y="5179787"/>
            <a:ext cx="696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accent1">
                    <a:lumMod val="50000"/>
                  </a:schemeClr>
                </a:solidFill>
              </a:rPr>
              <a:t>HL-LHC</a:t>
            </a:r>
            <a:endParaRPr lang="en-GB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4" descr="A picture containing computer&#10;&#10;Description automatically generated">
            <a:extLst>
              <a:ext uri="{FF2B5EF4-FFF2-40B4-BE49-F238E27FC236}">
                <a16:creationId xmlns:a16="http://schemas.microsoft.com/office/drawing/2014/main" id="{FA4DFC27-C0B7-375C-03C6-F204B4C1760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15745" y="5399816"/>
            <a:ext cx="423526" cy="5592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322F791-1A79-6F0B-C695-4B32CEA8A266}"/>
              </a:ext>
            </a:extLst>
          </p:cNvPr>
          <p:cNvSpPr txBox="1"/>
          <p:nvPr/>
        </p:nvSpPr>
        <p:spPr>
          <a:xfrm>
            <a:off x="9347931" y="5741154"/>
            <a:ext cx="9076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chemeClr val="accent1">
                    <a:lumMod val="50000"/>
                  </a:schemeClr>
                </a:solidFill>
              </a:rPr>
              <a:t>HL-LHC P4</a:t>
            </a:r>
            <a:endParaRPr lang="en-GB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02CC5B-C000-D1E4-8553-563FCDAC5418}"/>
              </a:ext>
            </a:extLst>
          </p:cNvPr>
          <p:cNvSpPr txBox="1"/>
          <p:nvPr/>
        </p:nvSpPr>
        <p:spPr>
          <a:xfrm>
            <a:off x="876969" y="5093343"/>
            <a:ext cx="4701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Increasing cryogenic installed capacity 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09524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48C77-E090-1855-D12A-F321000D4D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A5B2D145-7CFF-2F16-8C9A-5E281F4A8D51}"/>
              </a:ext>
            </a:extLst>
          </p:cNvPr>
          <p:cNvSpPr txBox="1">
            <a:spLocks/>
          </p:cNvSpPr>
          <p:nvPr/>
        </p:nvSpPr>
        <p:spPr bwMode="auto">
          <a:xfrm>
            <a:off x="556907" y="0"/>
            <a:ext cx="11078186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800" dirty="0">
                <a:solidFill>
                  <a:schemeClr val="tx2"/>
                </a:solidFill>
              </a:rPr>
              <a:t>Cryogenics and energy </a:t>
            </a:r>
            <a:endParaRPr lang="en-GB" sz="4800" dirty="0">
              <a:solidFill>
                <a:schemeClr val="tx2"/>
              </a:solidFill>
            </a:endParaRP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66D73D93-7C4E-5C48-2A89-1426E1B8F0E9}"/>
              </a:ext>
            </a:extLst>
          </p:cNvPr>
          <p:cNvSpPr txBox="1">
            <a:spLocks/>
          </p:cNvSpPr>
          <p:nvPr/>
        </p:nvSpPr>
        <p:spPr bwMode="auto">
          <a:xfrm>
            <a:off x="445734" y="1076650"/>
            <a:ext cx="5650266" cy="4927104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sz="1800" dirty="0">
                <a:solidFill>
                  <a:schemeClr val="tx2"/>
                </a:solidFill>
              </a:rPr>
              <a:t>For existing and most future accelerator and detector projects, cryogenic systems play a major role in both capital and energy costs.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sz="1800" dirty="0">
                <a:solidFill>
                  <a:schemeClr val="tx2"/>
                </a:solidFill>
              </a:rPr>
              <a:t>Cryogenics can account for between </a:t>
            </a:r>
            <a:r>
              <a:rPr lang="en-GB" sz="1800" b="1" dirty="0">
                <a:solidFill>
                  <a:schemeClr val="tx2"/>
                </a:solidFill>
              </a:rPr>
              <a:t>20% and 60</a:t>
            </a:r>
            <a:r>
              <a:rPr lang="en-GB" sz="1800" dirty="0">
                <a:solidFill>
                  <a:schemeClr val="tx2"/>
                </a:solidFill>
              </a:rPr>
              <a:t>% of the total energy consumption, with yearly consumption of several hundred GWh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sz="1800" dirty="0">
                <a:solidFill>
                  <a:schemeClr val="tx2"/>
                </a:solidFill>
              </a:rPr>
              <a:t>Public acceptance of large scientific infrastructures is more and more dependent on the demonstration that sustainability aspects, like the energy consumption are considered. </a:t>
            </a:r>
          </a:p>
          <a:p>
            <a:pPr algn="l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sz="1800" dirty="0">
                <a:solidFill>
                  <a:schemeClr val="tx2"/>
                </a:solidFill>
              </a:rPr>
              <a:t>Cryogenic energy efficiency is essential to ensure the technical, financial, environmental, and societal viability of these projects.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1BAD92A-A055-CC53-4A57-807A2F030B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305814"/>
              </p:ext>
            </p:extLst>
          </p:nvPr>
        </p:nvGraphicFramePr>
        <p:xfrm>
          <a:off x="6735633" y="2108512"/>
          <a:ext cx="5086833" cy="2640976"/>
        </p:xfrm>
        <a:graphic>
          <a:graphicData uri="http://schemas.openxmlformats.org/drawingml/2006/table">
            <a:tbl>
              <a:tblPr firstRow="1" firstCol="1" bandRow="1"/>
              <a:tblGrid>
                <a:gridCol w="1854781">
                  <a:extLst>
                    <a:ext uri="{9D8B030D-6E8A-4147-A177-3AD203B41FA5}">
                      <a16:colId xmlns:a16="http://schemas.microsoft.com/office/drawing/2014/main" val="137361199"/>
                    </a:ext>
                  </a:extLst>
                </a:gridCol>
                <a:gridCol w="949894">
                  <a:extLst>
                    <a:ext uri="{9D8B030D-6E8A-4147-A177-3AD203B41FA5}">
                      <a16:colId xmlns:a16="http://schemas.microsoft.com/office/drawing/2014/main" val="1456308400"/>
                    </a:ext>
                  </a:extLst>
                </a:gridCol>
                <a:gridCol w="1141750">
                  <a:extLst>
                    <a:ext uri="{9D8B030D-6E8A-4147-A177-3AD203B41FA5}">
                      <a16:colId xmlns:a16="http://schemas.microsoft.com/office/drawing/2014/main" val="397820850"/>
                    </a:ext>
                  </a:extLst>
                </a:gridCol>
                <a:gridCol w="1140408">
                  <a:extLst>
                    <a:ext uri="{9D8B030D-6E8A-4147-A177-3AD203B41FA5}">
                      <a16:colId xmlns:a16="http://schemas.microsoft.com/office/drawing/2014/main" val="2131618017"/>
                    </a:ext>
                  </a:extLst>
                </a:gridCol>
              </a:tblGrid>
              <a:tr h="537137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Power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108000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LHC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FCC-ee </a:t>
                      </a:r>
                      <a:b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</a:b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(ttbar)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FCC-</a:t>
                      </a:r>
                      <a:r>
                        <a:rPr lang="en-GB" sz="1400" b="1" kern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hh</a:t>
                      </a:r>
                      <a:b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</a:b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(1.9 K)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1332387"/>
                  </a:ext>
                </a:extLst>
              </a:tr>
              <a:tr h="290363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Total Power (MW)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108000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100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360</a:t>
                      </a:r>
                      <a:endParaRPr lang="en-GB" sz="1600" kern="8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350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2173481"/>
                  </a:ext>
                </a:extLst>
              </a:tr>
              <a:tr h="290363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Cryogenics (MW)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108000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39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46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206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0918716"/>
                  </a:ext>
                </a:extLst>
              </a:tr>
              <a:tr h="314129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Cryogenics (%)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108000" marR="36195" marT="0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39%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3619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13%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3619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59%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36195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45053"/>
                  </a:ext>
                </a:extLst>
              </a:tr>
              <a:tr h="314129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Energy / year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108000" marR="36195" marT="0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943453"/>
                  </a:ext>
                </a:extLst>
              </a:tr>
              <a:tr h="290363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Total (GWh)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108000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700</a:t>
                      </a:r>
                      <a:endParaRPr lang="en-GB" sz="1600" kern="8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1800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2340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789349"/>
                  </a:ext>
                </a:extLst>
              </a:tr>
              <a:tr h="290363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Cryogenics (GWh)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108000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295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400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1360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1554900"/>
                  </a:ext>
                </a:extLst>
              </a:tr>
              <a:tr h="314129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Cryogenics (%)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108000" marR="36195" marT="0" marB="361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42%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3619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22%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3619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58%</a:t>
                      </a:r>
                      <a:endParaRPr lang="en-GB" sz="16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6195" marR="36195" marT="0" marB="36195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1419389"/>
                  </a:ext>
                </a:extLst>
              </a:tr>
            </a:tbl>
          </a:graphicData>
        </a:graphic>
      </p:graphicFrame>
      <p:sp>
        <p:nvSpPr>
          <p:cNvPr id="13" name="Rectangle 3">
            <a:extLst>
              <a:ext uri="{FF2B5EF4-FFF2-40B4-BE49-F238E27FC236}">
                <a16:creationId xmlns:a16="http://schemas.microsoft.com/office/drawing/2014/main" id="{0AD2DE85-FA47-7A73-83BE-3730D984F0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0720" y="21685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05F33B-228B-3150-649D-58BBF18D7CCE}"/>
              </a:ext>
            </a:extLst>
          </p:cNvPr>
          <p:cNvSpPr txBox="1"/>
          <p:nvPr/>
        </p:nvSpPr>
        <p:spPr>
          <a:xfrm>
            <a:off x="6927733" y="4844528"/>
            <a:ext cx="49756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accent6">
                    <a:lumMod val="50000"/>
                  </a:schemeClr>
                </a:solidFill>
              </a:rPr>
              <a:t>Power and energy consumption for CERN LHC and FCC studies</a:t>
            </a:r>
            <a:endParaRPr lang="en-GB" sz="11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5FFD20-E4E6-04FE-2708-FC35029C3C3E}"/>
              </a:ext>
            </a:extLst>
          </p:cNvPr>
          <p:cNvSpPr txBox="1"/>
          <p:nvPr/>
        </p:nvSpPr>
        <p:spPr>
          <a:xfrm>
            <a:off x="6819544" y="5358213"/>
            <a:ext cx="376737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NB. Geneva Canton 2023 (about 500 k person): 2700 GWh</a:t>
            </a:r>
          </a:p>
          <a:p>
            <a:r>
              <a:rPr lang="en-US" sz="1050" dirty="0"/>
              <a:t>       CERN total (2023): 1300 GWh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168935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FD2C1D-FED3-0113-6674-48D86C82C3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D4573586-663A-BF04-E318-11C4F3A86A6D}"/>
              </a:ext>
            </a:extLst>
          </p:cNvPr>
          <p:cNvSpPr txBox="1">
            <a:spLocks/>
          </p:cNvSpPr>
          <p:nvPr/>
        </p:nvSpPr>
        <p:spPr bwMode="auto">
          <a:xfrm>
            <a:off x="236851" y="8073"/>
            <a:ext cx="11040640" cy="68422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733" dirty="0">
                <a:solidFill>
                  <a:schemeClr val="tx1"/>
                </a:solidFill>
              </a:rPr>
              <a:t>C</a:t>
            </a:r>
            <a:r>
              <a:rPr lang="en-GB" sz="3733" dirty="0" err="1">
                <a:solidFill>
                  <a:schemeClr val="tx1"/>
                </a:solidFill>
              </a:rPr>
              <a:t>ryogenics</a:t>
            </a:r>
            <a:r>
              <a:rPr lang="en-GB" sz="3733" dirty="0">
                <a:solidFill>
                  <a:schemeClr val="tx1"/>
                </a:solidFill>
              </a:rPr>
              <a:t> for accelerators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D8D529-EF12-828C-4FC8-19605C1BB37D}"/>
              </a:ext>
            </a:extLst>
          </p:cNvPr>
          <p:cNvSpPr txBox="1"/>
          <p:nvPr/>
        </p:nvSpPr>
        <p:spPr>
          <a:xfrm>
            <a:off x="236851" y="692296"/>
            <a:ext cx="9292557" cy="5086097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342900" indent="-342900">
              <a:spcBef>
                <a:spcPct val="20000"/>
              </a:spcBef>
              <a:spcAft>
                <a:spcPts val="1200"/>
              </a:spcAft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GB" sz="1800" b="1" dirty="0">
                <a:solidFill>
                  <a:schemeClr val="tx1"/>
                </a:solidFill>
              </a:rPr>
              <a:t>Provide conditions for superconductors</a:t>
            </a:r>
          </a:p>
          <a:p>
            <a:pPr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“Compactness” and feasibility </a:t>
            </a:r>
            <a:endParaRPr lang="en-GB" sz="1600" u="sng" dirty="0">
              <a:solidFill>
                <a:schemeClr val="tx1"/>
              </a:solidFill>
            </a:endParaRPr>
          </a:p>
          <a:p>
            <a:pPr lvl="2" indent="-285750" algn="l">
              <a:spcBef>
                <a:spcPts val="0"/>
              </a:spcBef>
            </a:pPr>
            <a:r>
              <a:rPr lang="en-GB" sz="1400" u="sng" dirty="0">
                <a:solidFill>
                  <a:schemeClr val="accent6">
                    <a:lumMod val="50000"/>
                  </a:schemeClr>
                </a:solidFill>
              </a:rPr>
              <a:t>High field magnets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: focusing and high field for circular accelerators.</a:t>
            </a:r>
            <a:br>
              <a:rPr lang="en-GB" sz="1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400" dirty="0" err="1">
                <a:solidFill>
                  <a:schemeClr val="accent6">
                    <a:lumMod val="50000"/>
                  </a:schemeClr>
                </a:solidFill>
              </a:rPr>
              <a:t>e.g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for protons: </a:t>
            </a:r>
            <a:r>
              <a:rPr lang="en-GB" sz="1400" dirty="0" err="1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GB" sz="1400" baseline="-25000" dirty="0" err="1">
                <a:solidFill>
                  <a:schemeClr val="accent6">
                    <a:lumMod val="50000"/>
                  </a:schemeClr>
                </a:solidFill>
              </a:rPr>
              <a:t>beam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[GeV] ≈ 0.3 · 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</a:rPr>
              <a:t>B [T]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. R [m] </a:t>
            </a:r>
          </a:p>
          <a:p>
            <a:pPr lvl="2" indent="-285750" algn="l">
              <a:spcBef>
                <a:spcPts val="600"/>
              </a:spcBef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RF cavities: higher field possible: </a:t>
            </a:r>
            <a:r>
              <a:rPr lang="en-GB" sz="1400" dirty="0" err="1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n-GB" sz="1400" baseline="-25000" dirty="0" err="1">
                <a:solidFill>
                  <a:schemeClr val="accent6">
                    <a:lumMod val="50000"/>
                  </a:schemeClr>
                </a:solidFill>
              </a:rPr>
              <a:t>beam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[GeV] ≈ E [MV/m] · L [m]</a:t>
            </a:r>
            <a:endParaRPr lang="en-GB" sz="1800" dirty="0">
              <a:solidFill>
                <a:schemeClr val="accent6">
                  <a:lumMod val="50000"/>
                </a:schemeClr>
              </a:solidFill>
            </a:endParaRPr>
          </a:p>
          <a:p>
            <a:pPr marL="400050">
              <a:spcBef>
                <a:spcPts val="600"/>
              </a:spcBef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Saving energy: operation cost</a:t>
            </a:r>
          </a:p>
          <a:p>
            <a:pPr marL="57150" indent="0">
              <a:spcBef>
                <a:spcPts val="600"/>
              </a:spcBef>
              <a:spcAft>
                <a:spcPts val="0"/>
              </a:spcAft>
              <a:buNone/>
              <a:tabLst>
                <a:tab pos="541338" algn="l"/>
              </a:tabLst>
            </a:pPr>
            <a:r>
              <a:rPr lang="en-GB" sz="1600" dirty="0">
                <a:solidFill>
                  <a:schemeClr val="tx1"/>
                </a:solidFill>
              </a:rPr>
              <a:t>	</a:t>
            </a:r>
            <a:r>
              <a:rPr lang="en-GB" sz="1400" dirty="0">
                <a:solidFill>
                  <a:schemeClr val="tx1"/>
                </a:solidFill>
              </a:rPr>
              <a:t>Absent or very low resistance</a:t>
            </a:r>
          </a:p>
          <a:p>
            <a:pPr marL="571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	</a:t>
            </a:r>
          </a:p>
          <a:p>
            <a:pPr marL="5715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b="1" dirty="0">
              <a:solidFill>
                <a:schemeClr val="tx1"/>
              </a:solidFill>
            </a:endParaRPr>
          </a:p>
          <a:p>
            <a:pPr marL="5715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b="1" dirty="0">
              <a:solidFill>
                <a:schemeClr val="tx1"/>
              </a:solidFill>
            </a:endParaRPr>
          </a:p>
          <a:p>
            <a:pPr marL="5715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b="1" dirty="0">
              <a:solidFill>
                <a:schemeClr val="tx1"/>
              </a:solidFill>
            </a:endParaRPr>
          </a:p>
          <a:p>
            <a:pPr marL="5715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b="1" dirty="0">
              <a:solidFill>
                <a:schemeClr val="tx1"/>
              </a:solidFill>
            </a:endParaRPr>
          </a:p>
          <a:p>
            <a:pPr marL="57150" indent="0">
              <a:buNone/>
            </a:pPr>
            <a:r>
              <a:rPr lang="en-GB" sz="1800" b="1" dirty="0">
                <a:solidFill>
                  <a:schemeClr val="tx1"/>
                </a:solidFill>
              </a:rPr>
              <a:t>Low impedance for beam stability</a:t>
            </a:r>
          </a:p>
          <a:p>
            <a:pPr marL="57150" indent="0">
              <a:spcBef>
                <a:spcPts val="1200"/>
              </a:spcBef>
              <a:buNone/>
            </a:pPr>
            <a:r>
              <a:rPr lang="en-GB" sz="1800" b="1" dirty="0">
                <a:solidFill>
                  <a:schemeClr val="tx1"/>
                </a:solidFill>
              </a:rPr>
              <a:t>Distributed </a:t>
            </a:r>
            <a:r>
              <a:rPr lang="en-GB" sz="1800" b="1" dirty="0" err="1">
                <a:solidFill>
                  <a:schemeClr val="tx1"/>
                </a:solidFill>
              </a:rPr>
              <a:t>cryopumping</a:t>
            </a:r>
            <a:endParaRPr lang="fr-FR" sz="1800" baseline="-25000" dirty="0">
              <a:solidFill>
                <a:schemeClr val="accent6">
                  <a:lumMod val="50000"/>
                </a:schemeClr>
              </a:solidFill>
            </a:endParaRPr>
          </a:p>
          <a:p>
            <a:pPr marL="400050"/>
            <a:endParaRPr lang="en-GB" sz="1800" dirty="0">
              <a:solidFill>
                <a:schemeClr val="tx1"/>
              </a:solidFill>
            </a:endParaRPr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C6961C15-1296-6C61-9646-38D002C61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501" y="4509199"/>
            <a:ext cx="2199342" cy="1650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FB92878-D999-18B8-BD44-9BCA015E03A3}"/>
              </a:ext>
            </a:extLst>
          </p:cNvPr>
          <p:cNvSpPr txBox="1"/>
          <p:nvPr/>
        </p:nvSpPr>
        <p:spPr>
          <a:xfrm>
            <a:off x="6739634" y="6183236"/>
            <a:ext cx="19325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LHC dipole</a:t>
            </a:r>
            <a:endParaRPr lang="en-GB" sz="9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9564E8-5101-332B-B991-5A4660C107A7}"/>
              </a:ext>
            </a:extLst>
          </p:cNvPr>
          <p:cNvSpPr txBox="1"/>
          <p:nvPr/>
        </p:nvSpPr>
        <p:spPr>
          <a:xfrm>
            <a:off x="9529408" y="6159777"/>
            <a:ext cx="19325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LHC beam screen</a:t>
            </a:r>
            <a:endParaRPr lang="en-GB" sz="9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286C29B-82E8-A6CD-1B08-F5F9F078B1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9408" y="3281661"/>
            <a:ext cx="2490704" cy="117185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D062B56-9136-779E-5BA7-B22F413B3A0C}"/>
              </a:ext>
            </a:extLst>
          </p:cNvPr>
          <p:cNvSpPr txBox="1"/>
          <p:nvPr/>
        </p:nvSpPr>
        <p:spPr>
          <a:xfrm>
            <a:off x="9483232" y="4476975"/>
            <a:ext cx="19325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LEP SRF cavities</a:t>
            </a:r>
            <a:endParaRPr lang="en-GB" sz="9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5A71434-2B97-460B-3630-190B9E84C3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5172" y="692296"/>
            <a:ext cx="3755951" cy="201277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071578A-C7C4-7D8F-C568-9992EDFC4704}"/>
              </a:ext>
            </a:extLst>
          </p:cNvPr>
          <p:cNvSpPr txBox="1"/>
          <p:nvPr/>
        </p:nvSpPr>
        <p:spPr>
          <a:xfrm>
            <a:off x="7807520" y="2684444"/>
            <a:ext cx="27777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Rationale of cryogenics for accelerators</a:t>
            </a:r>
            <a:endParaRPr lang="en-GB" sz="9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9CC090-EBEC-A8A9-8D5C-E8729EA9AE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9408" y="4900351"/>
            <a:ext cx="2523268" cy="1235967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8B5DE11-E102-0BA9-AAF0-77DEAD8110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114578"/>
              </p:ext>
            </p:extLst>
          </p:nvPr>
        </p:nvGraphicFramePr>
        <p:xfrm>
          <a:off x="705233" y="2840617"/>
          <a:ext cx="7000696" cy="1198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96041">
                  <a:extLst>
                    <a:ext uri="{9D8B030D-6E8A-4147-A177-3AD203B41FA5}">
                      <a16:colId xmlns:a16="http://schemas.microsoft.com/office/drawing/2014/main" val="2452761836"/>
                    </a:ext>
                  </a:extLst>
                </a:gridCol>
                <a:gridCol w="1704806">
                  <a:extLst>
                    <a:ext uri="{9D8B030D-6E8A-4147-A177-3AD203B41FA5}">
                      <a16:colId xmlns:a16="http://schemas.microsoft.com/office/drawing/2014/main" val="1769062354"/>
                    </a:ext>
                  </a:extLst>
                </a:gridCol>
                <a:gridCol w="3599849">
                  <a:extLst>
                    <a:ext uri="{9D8B030D-6E8A-4147-A177-3AD203B41FA5}">
                      <a16:colId xmlns:a16="http://schemas.microsoft.com/office/drawing/2014/main" val="38534155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Magnets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RF cavities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0924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Resistive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</a:t>
                      </a:r>
                      <a:r>
                        <a:rPr lang="en-GB" sz="1200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input</a:t>
                      </a: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≈ </a:t>
                      </a:r>
                      <a:r>
                        <a:rPr lang="en-GB" sz="12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</a:t>
                      </a:r>
                      <a:r>
                        <a:rPr lang="en-GB" sz="1200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beam</a:t>
                      </a: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</a:t>
                      </a:r>
                      <a:r>
                        <a:rPr lang="en-GB" sz="1200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input</a:t>
                      </a:r>
                      <a:r>
                        <a:rPr lang="en-GB" sz="120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≈ R</a:t>
                      </a:r>
                      <a:r>
                        <a:rPr lang="en-GB" sz="120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</a:t>
                      </a: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· L · E</a:t>
                      </a:r>
                      <a:r>
                        <a:rPr lang="en-GB" sz="12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/</a:t>
                      </a:r>
                      <a:r>
                        <a:rPr lang="el-GR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ω</a:t>
                      </a:r>
                      <a:r>
                        <a:rPr lang="en-US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; Q </a:t>
                      </a:r>
                      <a:r>
                        <a:rPr lang="fr-FR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≈ 1 / </a:t>
                      </a: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</a:t>
                      </a:r>
                      <a:r>
                        <a:rPr lang="en-GB" sz="120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410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Superconducting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</a:t>
                      </a:r>
                      <a:r>
                        <a:rPr lang="en-GB" sz="1200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input</a:t>
                      </a: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≈  </a:t>
                      </a:r>
                      <a:r>
                        <a:rPr lang="en-GB" sz="12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</a:t>
                      </a:r>
                      <a:r>
                        <a:rPr lang="en-GB" sz="1200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cooling</a:t>
                      </a: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High Q: </a:t>
                      </a:r>
                      <a:r>
                        <a:rPr lang="fr-FR" sz="12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Rs</a:t>
                      </a:r>
                      <a:r>
                        <a:rPr lang="fr-FR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≈ R</a:t>
                      </a:r>
                      <a:r>
                        <a:rPr lang="fr-FR" sz="120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BCS</a:t>
                      </a:r>
                      <a:r>
                        <a:rPr lang="fr-FR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+ R</a:t>
                      </a:r>
                      <a:r>
                        <a:rPr lang="fr-FR" sz="120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 </a:t>
                      </a:r>
                      <a:br>
                        <a:rPr lang="fr-FR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</a:br>
                      <a:r>
                        <a:rPr lang="fr-FR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</a:t>
                      </a:r>
                      <a:r>
                        <a:rPr lang="fr-FR" sz="120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BCS</a:t>
                      </a:r>
                      <a:r>
                        <a:rPr lang="fr-FR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≈ (1/T) </a:t>
                      </a:r>
                      <a:r>
                        <a:rPr lang="fr-FR" sz="12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exp</a:t>
                      </a:r>
                      <a:r>
                        <a:rPr lang="fr-FR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(-B </a:t>
                      </a: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· </a:t>
                      </a:r>
                      <a:r>
                        <a:rPr lang="fr-FR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</a:t>
                      </a:r>
                      <a:r>
                        <a:rPr lang="fr-FR" sz="120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</a:t>
                      </a:r>
                      <a:r>
                        <a:rPr lang="fr-FR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/T)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1957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4259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A6E154-A11A-6FFB-867E-E228B7BEC8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BB48A07-4D42-C1FC-0B72-375E8E1572B0}"/>
              </a:ext>
            </a:extLst>
          </p:cNvPr>
          <p:cNvSpPr txBox="1">
            <a:spLocks/>
          </p:cNvSpPr>
          <p:nvPr/>
        </p:nvSpPr>
        <p:spPr bwMode="auto">
          <a:xfrm>
            <a:off x="236851" y="8073"/>
            <a:ext cx="11040640" cy="68422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733" dirty="0">
                <a:solidFill>
                  <a:schemeClr val="tx1"/>
                </a:solidFill>
              </a:rPr>
              <a:t>C</a:t>
            </a:r>
            <a:r>
              <a:rPr lang="en-GB" sz="3733" dirty="0" err="1">
                <a:solidFill>
                  <a:schemeClr val="tx1"/>
                </a:solidFill>
              </a:rPr>
              <a:t>ryogenics</a:t>
            </a:r>
            <a:r>
              <a:rPr lang="en-GB" sz="3733" dirty="0">
                <a:solidFill>
                  <a:schemeClr val="tx1"/>
                </a:solidFill>
              </a:rPr>
              <a:t> for detectors and other applications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347662-C356-1358-6F68-380E74F12D9A}"/>
              </a:ext>
            </a:extLst>
          </p:cNvPr>
          <p:cNvSpPr txBox="1"/>
          <p:nvPr/>
        </p:nvSpPr>
        <p:spPr>
          <a:xfrm>
            <a:off x="371240" y="804442"/>
            <a:ext cx="7177272" cy="5726193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342900" indent="-342900">
              <a:spcBef>
                <a:spcPct val="20000"/>
              </a:spcBef>
              <a:spcAft>
                <a:spcPts val="1200"/>
              </a:spcAft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GB" sz="1800" b="1" dirty="0">
                <a:solidFill>
                  <a:schemeClr val="tx1"/>
                </a:solidFill>
              </a:rPr>
              <a:t>Superconducting magnets for detectors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Particle detectors need moderate magnetic fields 2 T – 4 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Large volume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Transparency to particles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Solenoid or toroidal fields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Usually </a:t>
            </a:r>
            <a:r>
              <a:rPr lang="en-GB" sz="1600" dirty="0" err="1">
                <a:solidFill>
                  <a:schemeClr val="tx1"/>
                </a:solidFill>
              </a:rPr>
              <a:t>NbTi</a:t>
            </a:r>
            <a:r>
              <a:rPr lang="en-GB" sz="1600" dirty="0">
                <a:solidFill>
                  <a:schemeClr val="tx1"/>
                </a:solidFill>
              </a:rPr>
              <a:t> conductors at 4.5 K, cooled by forced flow or thermosyphon. 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GB" sz="1600" b="1" dirty="0">
                <a:solidFill>
                  <a:schemeClr val="tx1"/>
                </a:solidFill>
              </a:rPr>
              <a:t>Particle detection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Liquefied noble gases for calorimeters (</a:t>
            </a:r>
            <a:r>
              <a:rPr lang="en-GB" sz="1600" dirty="0" err="1">
                <a:solidFill>
                  <a:schemeClr val="tx1"/>
                </a:solidFill>
              </a:rPr>
              <a:t>Ar</a:t>
            </a:r>
            <a:r>
              <a:rPr lang="en-GB" sz="1600" dirty="0">
                <a:solidFill>
                  <a:schemeClr val="tx1"/>
                </a:solidFill>
              </a:rPr>
              <a:t>, Kr) around 80 K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Targets LH</a:t>
            </a:r>
            <a:r>
              <a:rPr lang="en-GB" sz="1600" baseline="-25000" dirty="0">
                <a:solidFill>
                  <a:schemeClr val="tx1"/>
                </a:solidFill>
              </a:rPr>
              <a:t>2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Other detectors: liquid </a:t>
            </a:r>
            <a:r>
              <a:rPr lang="en-GB" sz="1600" dirty="0" err="1">
                <a:solidFill>
                  <a:schemeClr val="tx1"/>
                </a:solidFill>
              </a:rPr>
              <a:t>Ar</a:t>
            </a:r>
            <a:r>
              <a:rPr lang="en-GB" sz="1600" dirty="0">
                <a:solidFill>
                  <a:schemeClr val="tx1"/>
                </a:solidFill>
              </a:rPr>
              <a:t>: ICARUS (neutrino), Dune (neutrino), Darkside (dark matter), etc. around 80K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Very low temperature Transition Edge Sensors (low power).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GB" sz="1600" b="1" dirty="0">
                <a:solidFill>
                  <a:schemeClr val="tx1"/>
                </a:solidFill>
              </a:rPr>
              <a:t>Quantum computing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Large capacity at very low temperature will potentially be needed.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C1B3E3-6765-D4A7-CE8E-8A9420FB1CD3}"/>
              </a:ext>
            </a:extLst>
          </p:cNvPr>
          <p:cNvSpPr txBox="1"/>
          <p:nvPr/>
        </p:nvSpPr>
        <p:spPr>
          <a:xfrm>
            <a:off x="10402532" y="2861019"/>
            <a:ext cx="1932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CMS solenoid thermosyphon cooled magnet</a:t>
            </a:r>
            <a:endParaRPr lang="en-GB" sz="9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0AAA14-3A46-4BC0-8209-2355A8501162}"/>
              </a:ext>
            </a:extLst>
          </p:cNvPr>
          <p:cNvSpPr txBox="1"/>
          <p:nvPr/>
        </p:nvSpPr>
        <p:spPr>
          <a:xfrm>
            <a:off x="7676629" y="2861019"/>
            <a:ext cx="25827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ATLAS forced flow cooled toroid magnets</a:t>
            </a:r>
            <a:endParaRPr lang="en-GB" sz="900" dirty="0"/>
          </a:p>
        </p:txBody>
      </p:sp>
      <p:pic>
        <p:nvPicPr>
          <p:cNvPr id="6" name="Picture 376" descr="Cliché 2007-05-17 17-15-01">
            <a:extLst>
              <a:ext uri="{FF2B5EF4-FFF2-40B4-BE49-F238E27FC236}">
                <a16:creationId xmlns:a16="http://schemas.microsoft.com/office/drawing/2014/main" id="{B8906D84-D4C9-082E-DB50-046F6695BA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15643" y="706412"/>
            <a:ext cx="1397608" cy="2115182"/>
          </a:xfrm>
          <a:prstGeom prst="rect">
            <a:avLst/>
          </a:prstGeom>
          <a:noFill/>
        </p:spPr>
      </p:pic>
      <p:pic>
        <p:nvPicPr>
          <p:cNvPr id="7" name="Picture 6" descr="A large machine inside a factory&#10;&#10;Description automatically generated">
            <a:extLst>
              <a:ext uri="{FF2B5EF4-FFF2-40B4-BE49-F238E27FC236}">
                <a16:creationId xmlns:a16="http://schemas.microsoft.com/office/drawing/2014/main" id="{D02B445B-88A4-77F9-7630-F30B201A1DD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6629" y="1100550"/>
            <a:ext cx="2582780" cy="1682406"/>
          </a:xfrm>
          <a:prstGeom prst="rect">
            <a:avLst/>
          </a:prstGeom>
          <a:effectLst/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4770A7FC-8777-D466-15EC-358EE7FBA0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052"/>
          <a:stretch/>
        </p:blipFill>
        <p:spPr bwMode="auto">
          <a:xfrm>
            <a:off x="10083172" y="4266377"/>
            <a:ext cx="1970729" cy="133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8A0B02B-5DC2-8CA9-A964-7FCF256E02E7}"/>
              </a:ext>
            </a:extLst>
          </p:cNvPr>
          <p:cNvSpPr txBox="1"/>
          <p:nvPr/>
        </p:nvSpPr>
        <p:spPr>
          <a:xfrm>
            <a:off x="9964354" y="5643621"/>
            <a:ext cx="2720177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 err="1">
                <a:solidFill>
                  <a:schemeClr val="accent1">
                    <a:lumMod val="10000"/>
                  </a:schemeClr>
                </a:solidFill>
              </a:rPr>
              <a:t>ProtoDUNE</a:t>
            </a:r>
            <a:r>
              <a:rPr lang="en-GB" sz="1050" dirty="0">
                <a:solidFill>
                  <a:schemeClr val="accent1">
                    <a:lumMod val="10000"/>
                  </a:schemeClr>
                </a:solidFill>
              </a:rPr>
              <a:t> (NP04), liquid Argon submerged camera 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AAED424-290C-DFC2-32A8-BB00CDFCA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975" y="3766150"/>
            <a:ext cx="2731379" cy="1838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280EE75-21C0-17C6-B216-B9F086524B60}"/>
              </a:ext>
            </a:extLst>
          </p:cNvPr>
          <p:cNvSpPr txBox="1"/>
          <p:nvPr/>
        </p:nvSpPr>
        <p:spPr>
          <a:xfrm>
            <a:off x="7651707" y="5604660"/>
            <a:ext cx="2312648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chemeClr val="accent1">
                    <a:lumMod val="10000"/>
                  </a:schemeClr>
                </a:solidFill>
              </a:rPr>
              <a:t>Liquid argon calorimeter of ATLAS</a:t>
            </a:r>
          </a:p>
        </p:txBody>
      </p:sp>
    </p:spTree>
    <p:extLst>
      <p:ext uri="{BB962C8B-B14F-4D97-AF65-F5344CB8AC3E}">
        <p14:creationId xmlns:p14="http://schemas.microsoft.com/office/powerpoint/2010/main" val="1466991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1E23C5-7B69-F5D8-3949-CE88B187C4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19C4B56E-1873-2D0B-0F9C-4C5328576662}"/>
              </a:ext>
            </a:extLst>
          </p:cNvPr>
          <p:cNvSpPr txBox="1">
            <a:spLocks/>
          </p:cNvSpPr>
          <p:nvPr/>
        </p:nvSpPr>
        <p:spPr bwMode="auto">
          <a:xfrm>
            <a:off x="252754" y="163350"/>
            <a:ext cx="11040640" cy="57130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733" dirty="0">
                <a:solidFill>
                  <a:schemeClr val="tx1"/>
                </a:solidFill>
              </a:rPr>
              <a:t>Cryogenics and superconductors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3070CC-70D3-A567-F6FC-BAEB925B5280}"/>
              </a:ext>
            </a:extLst>
          </p:cNvPr>
          <p:cNvSpPr txBox="1"/>
          <p:nvPr/>
        </p:nvSpPr>
        <p:spPr>
          <a:xfrm>
            <a:off x="559678" y="1358945"/>
            <a:ext cx="5750481" cy="3852635"/>
          </a:xfrm>
          <a:prstGeom prst="rect">
            <a:avLst/>
          </a:prstGeom>
        </p:spPr>
        <p:txBody>
          <a:bodyPr lIns="0" tIns="0" rIns="0" bIns="0"/>
          <a:lstStyle>
            <a:defPPr>
              <a:defRPr lang="fr-FR"/>
            </a:defPPr>
            <a:lvl1pPr marL="342900" indent="-342900">
              <a:spcBef>
                <a:spcPct val="20000"/>
              </a:spcBef>
              <a:spcAft>
                <a:spcPts val="1200"/>
              </a:spcAft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</a:rPr>
              <a:t>Superconductors need low temperatures !</a:t>
            </a:r>
          </a:p>
          <a:p>
            <a:r>
              <a:rPr lang="en-US" dirty="0">
                <a:solidFill>
                  <a:schemeClr val="tx1"/>
                </a:solidFill>
              </a:rPr>
              <a:t>LT conductors cooling at 1.9 K / 2 K (</a:t>
            </a:r>
            <a:r>
              <a:rPr lang="en-US" dirty="0" err="1">
                <a:solidFill>
                  <a:schemeClr val="tx1"/>
                </a:solidFill>
              </a:rPr>
              <a:t>HeII</a:t>
            </a:r>
            <a:r>
              <a:rPr lang="en-US" dirty="0">
                <a:solidFill>
                  <a:schemeClr val="tx1"/>
                </a:solidFill>
              </a:rPr>
              <a:t>) / 4.5 K (</a:t>
            </a:r>
            <a:r>
              <a:rPr lang="en-US" dirty="0" err="1">
                <a:solidFill>
                  <a:schemeClr val="tx1"/>
                </a:solidFill>
              </a:rPr>
              <a:t>LHe</a:t>
            </a:r>
            <a:r>
              <a:rPr lang="en-US" dirty="0">
                <a:solidFill>
                  <a:schemeClr val="tx1"/>
                </a:solidFill>
              </a:rPr>
              <a:t>) / 4.5 – 5.5 K (supercritical He cooling, SC links)</a:t>
            </a:r>
          </a:p>
          <a:p>
            <a:r>
              <a:rPr lang="en-US" dirty="0">
                <a:solidFill>
                  <a:schemeClr val="tx1"/>
                </a:solidFill>
              </a:rPr>
              <a:t>MgB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 or HTS at 20 K – 80 K</a:t>
            </a:r>
          </a:p>
          <a:p>
            <a:r>
              <a:rPr lang="en-US" dirty="0">
                <a:solidFill>
                  <a:schemeClr val="tx1"/>
                </a:solidFill>
              </a:rPr>
              <a:t>HTS current leads in the range 4.5 K – 50 K</a:t>
            </a:r>
          </a:p>
          <a:p>
            <a:r>
              <a:rPr lang="en-US" dirty="0">
                <a:solidFill>
                  <a:schemeClr val="tx1"/>
                </a:solidFill>
              </a:rPr>
              <a:t>Superconducting links:  MgB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 4.5 – 20 K and REBCO 20 K – 60 K</a:t>
            </a:r>
          </a:p>
          <a:p>
            <a:r>
              <a:rPr lang="en-US" dirty="0">
                <a:solidFill>
                  <a:schemeClr val="tx1"/>
                </a:solidFill>
              </a:rPr>
              <a:t>SC RF cavities 2 K, 4.5 K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2C84EEB-A42E-B8FD-649C-A809E4675BC8}"/>
              </a:ext>
            </a:extLst>
          </p:cNvPr>
          <p:cNvGrpSpPr/>
          <p:nvPr/>
        </p:nvGrpSpPr>
        <p:grpSpPr>
          <a:xfrm>
            <a:off x="6384256" y="1687219"/>
            <a:ext cx="5690522" cy="3785971"/>
            <a:chOff x="6368666" y="1159711"/>
            <a:chExt cx="5690522" cy="3785971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212224C-29A4-F383-5B99-93021D65F355}"/>
                </a:ext>
              </a:extLst>
            </p:cNvPr>
            <p:cNvSpPr txBox="1"/>
            <p:nvPr/>
          </p:nvSpPr>
          <p:spPr>
            <a:xfrm>
              <a:off x="9062807" y="4536141"/>
              <a:ext cx="122465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</a:rPr>
                <a:t>Temperature [K]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4E5F321-06C0-7520-3A05-98D6C61CAB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16860" y="1159711"/>
              <a:ext cx="5542328" cy="3429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258E6D0-48F7-A104-B20E-B71B1E2F9274}"/>
                </a:ext>
              </a:extLst>
            </p:cNvPr>
            <p:cNvSpPr txBox="1"/>
            <p:nvPr/>
          </p:nvSpPr>
          <p:spPr>
            <a:xfrm>
              <a:off x="7171422" y="4684072"/>
              <a:ext cx="146065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Low temp. SC (LTS)</a:t>
              </a:r>
              <a:endParaRPr lang="en-GB" sz="1100" dirty="0">
                <a:solidFill>
                  <a:schemeClr val="accent6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C280CE9-D195-D226-0656-B02A17493BBD}"/>
                </a:ext>
              </a:extLst>
            </p:cNvPr>
            <p:cNvSpPr txBox="1"/>
            <p:nvPr/>
          </p:nvSpPr>
          <p:spPr>
            <a:xfrm>
              <a:off x="8737685" y="4684072"/>
              <a:ext cx="151676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6"/>
                  </a:solidFill>
                </a:rPr>
                <a:t>High temp. SC (HTS)</a:t>
              </a:r>
              <a:endParaRPr lang="en-GB" sz="1100" dirty="0">
                <a:solidFill>
                  <a:schemeClr val="accent6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C723695-ACBE-EB25-6566-FEF8A82E0410}"/>
                </a:ext>
              </a:extLst>
            </p:cNvPr>
            <p:cNvSpPr txBox="1"/>
            <p:nvPr/>
          </p:nvSpPr>
          <p:spPr>
            <a:xfrm>
              <a:off x="6368666" y="2689022"/>
              <a:ext cx="8515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00B050"/>
                  </a:solidFill>
                </a:rPr>
                <a:t>He-Ne mix</a:t>
              </a:r>
              <a:endParaRPr lang="en-GB" sz="1100" dirty="0">
                <a:solidFill>
                  <a:srgbClr val="00B050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BCAA459E-0B74-0925-E181-7572080B476C}"/>
              </a:ext>
            </a:extLst>
          </p:cNvPr>
          <p:cNvSpPr txBox="1"/>
          <p:nvPr/>
        </p:nvSpPr>
        <p:spPr>
          <a:xfrm>
            <a:off x="7377446" y="1267485"/>
            <a:ext cx="385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Range of cryogens and applications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87F690-FE89-50C3-EF99-B18FF840B5EA}"/>
              </a:ext>
            </a:extLst>
          </p:cNvPr>
          <p:cNvSpPr/>
          <p:nvPr/>
        </p:nvSpPr>
        <p:spPr>
          <a:xfrm>
            <a:off x="8529516" y="3267986"/>
            <a:ext cx="1579418" cy="15869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485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C3070-2D4B-8122-CCA9-F1196A7C87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A2161EC9-E340-5A16-9BEA-C1C4D4BFE0FB}"/>
              </a:ext>
            </a:extLst>
          </p:cNvPr>
          <p:cNvSpPr txBox="1">
            <a:spLocks/>
          </p:cNvSpPr>
          <p:nvPr/>
        </p:nvSpPr>
        <p:spPr bwMode="auto">
          <a:xfrm>
            <a:off x="754981" y="-56214"/>
            <a:ext cx="10368565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400" dirty="0">
                <a:solidFill>
                  <a:schemeClr val="tx2"/>
                </a:solidFill>
              </a:rPr>
              <a:t>Extracting heat at low temperature</a:t>
            </a:r>
            <a:endParaRPr lang="en-GB" sz="44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DEB674E5-F028-B844-EE12-087DD73852A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57640" y="1070901"/>
                <a:ext cx="6171369" cy="5454353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l">
                  <a:spcBef>
                    <a:spcPts val="1200"/>
                  </a:spcBef>
                  <a:spcAft>
                    <a:spcPts val="1200"/>
                  </a:spcAft>
                  <a:buNone/>
                  <a:defRPr/>
                </a:pPr>
                <a:r>
                  <a:rPr lang="en-US" sz="1600" dirty="0">
                    <a:solidFill>
                      <a:schemeClr val="tx2"/>
                    </a:solidFill>
                  </a:rPr>
                  <a:t>Carnot efficiency:</a:t>
                </a:r>
              </a:p>
              <a:p>
                <a:pPr marL="540000" indent="0" algn="l">
                  <a:spcBef>
                    <a:spcPts val="1200"/>
                  </a:spcBef>
                  <a:spcAft>
                    <a:spcPts val="1200"/>
                  </a:spcAft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𝑾</m:t>
                      </m:r>
                      <m:r>
                        <a:rPr lang="en-US" sz="1400" b="1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sSub>
                        <m:sSubPr>
                          <m:ctrlPr>
                            <a:rPr lang="en-US" sz="14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1400" b="1" i="1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14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400" b="1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b="1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400" b="1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𝒐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400" b="1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400" b="1" i="1">
                                      <a:solidFill>
                                        <a:schemeClr val="accent6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4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</m:oMath>
                  </m:oMathPara>
                </a14:m>
                <a:endParaRPr lang="en-GB" sz="1400" b="1" dirty="0">
                  <a:solidFill>
                    <a:schemeClr val="tx2"/>
                  </a:solidFill>
                </a:endParaRPr>
              </a:p>
              <a:p>
                <a:pPr algn="l">
                  <a:spcBef>
                    <a:spcPts val="1200"/>
                  </a:spcBef>
                  <a:spcAft>
                    <a:spcPts val="1200"/>
                  </a:spcAft>
                  <a:defRPr/>
                </a:pPr>
                <a:endParaRPr lang="en-GB" sz="1600" dirty="0">
                  <a:solidFill>
                    <a:schemeClr val="tx2"/>
                  </a:solidFill>
                </a:endParaRP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en-GB" sz="1600" dirty="0">
                    <a:solidFill>
                      <a:schemeClr val="tx2"/>
                    </a:solidFill>
                  </a:rPr>
                  <a:t>Carnot factor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𝐶𝑎𝑟𝑛𝑜𝑡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US" sz="1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den>
                    </m:f>
                    <m:r>
                      <a:rPr lang="en-US" sz="1600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US" sz="16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𝑜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6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  <m:r>
                          <a:rPr lang="en-US" sz="1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en-GB" sz="1600" dirty="0">
                  <a:solidFill>
                    <a:schemeClr val="tx2"/>
                  </a:solidFill>
                </a:endParaRP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en-GB" sz="1600" dirty="0">
                    <a:solidFill>
                      <a:schemeClr val="tx2"/>
                    </a:solidFill>
                  </a:rPr>
                  <a:t>For non isothermal cooling, the minimum amount of work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6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𝑢𝑠𝑒𝑓𝑢𝑙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schemeClr val="tx2"/>
                    </a:solidFill>
                  </a:rPr>
                  <a:t>needed to extract (Exergy or “useful energy”) heat can be calculated by integration. 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en-GB" sz="1600" dirty="0">
                    <a:solidFill>
                      <a:schemeClr val="tx2"/>
                    </a:solidFill>
                  </a:rPr>
                  <a:t>In real processes the Exergy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6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𝑟𝑒𝑎𝑙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>
                    <a:solidFill>
                      <a:schemeClr val="tx2"/>
                    </a:solidFill>
                  </a:rPr>
                  <a:t>can be calculated  from thermodynamic functions at various process points.</a:t>
                </a: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en-GB" sz="1600" dirty="0">
                    <a:solidFill>
                      <a:schemeClr val="tx2"/>
                    </a:solidFill>
                  </a:rPr>
                  <a:t>Efficiency is defined by: 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sz="1600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sz="16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𝑢𝑠𝑒𝑓𝑢𝑙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sz="16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𝑟𝑒𝑎𝑙</m:t>
                            </m:r>
                          </m:sub>
                        </m:sSub>
                      </m:den>
                    </m:f>
                  </m:oMath>
                </a14:m>
                <a:endParaRPr lang="en-GB" sz="1600" dirty="0">
                  <a:solidFill>
                    <a:schemeClr val="tx2"/>
                  </a:solidFill>
                </a:endParaRPr>
              </a:p>
              <a:p>
                <a:pPr algn="l">
                  <a:spcBef>
                    <a:spcPts val="600"/>
                  </a:spcBef>
                  <a:spcAft>
                    <a:spcPts val="600"/>
                  </a:spcAft>
                  <a:defRPr/>
                </a:pPr>
                <a:r>
                  <a:rPr lang="en-GB" sz="1600" u="sng" dirty="0">
                    <a:solidFill>
                      <a:schemeClr val="tx2"/>
                    </a:solidFill>
                  </a:rPr>
                  <a:t>Each load can be translated into an electrical power for a real cryogenic system with a “cost” that is expressed in </a:t>
                </a:r>
                <a:r>
                  <a:rPr lang="en-GB" sz="1600" u="sng" dirty="0">
                    <a:solidFill>
                      <a:srgbClr val="000000"/>
                    </a:solidFill>
                  </a:rPr>
                  <a:t>Watt (extracted heat)/Watt (electrical power) or other useful units</a:t>
                </a:r>
                <a:r>
                  <a:rPr lang="en-GB" sz="1600" dirty="0">
                    <a:solidFill>
                      <a:srgbClr val="000000"/>
                    </a:solidFill>
                  </a:rPr>
                  <a:t>.</a:t>
                </a: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  <a:defRPr/>
                </a:pPr>
                <a:endParaRPr lang="en-GB" sz="1600" dirty="0">
                  <a:solidFill>
                    <a:schemeClr val="tx2"/>
                  </a:solidFill>
                </a:endParaRPr>
              </a:p>
              <a:p>
                <a:pPr marL="0" indent="0" algn="l">
                  <a:spcBef>
                    <a:spcPts val="600"/>
                  </a:spcBef>
                  <a:spcAft>
                    <a:spcPts val="600"/>
                  </a:spcAft>
                  <a:buNone/>
                  <a:defRPr/>
                </a:pPr>
                <a:endParaRPr lang="en-GB" sz="1600" dirty="0">
                  <a:solidFill>
                    <a:schemeClr val="tx2"/>
                  </a:solidFill>
                </a:endParaRPr>
              </a:p>
              <a:p>
                <a:pPr algn="l">
                  <a:spcBef>
                    <a:spcPts val="1200"/>
                  </a:spcBef>
                  <a:spcAft>
                    <a:spcPts val="1200"/>
                  </a:spcAft>
                  <a:defRPr/>
                </a:pPr>
                <a:endParaRPr lang="en-GB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6" name="Espace réservé du contenu 2">
                <a:extLst>
                  <a:ext uri="{FF2B5EF4-FFF2-40B4-BE49-F238E27FC236}">
                    <a16:creationId xmlns:a16="http://schemas.microsoft.com/office/drawing/2014/main" id="{DEB674E5-F028-B844-EE12-087DD73852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7640" y="1070901"/>
                <a:ext cx="6171369" cy="5454353"/>
              </a:xfrm>
              <a:prstGeom prst="rect">
                <a:avLst/>
              </a:prstGeom>
              <a:blipFill>
                <a:blip r:embed="rId2"/>
                <a:stretch>
                  <a:fillRect l="-2075" t="-1230" r="-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01247A64-282D-7E8F-372F-9D1A4AA48F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3391" y="962268"/>
            <a:ext cx="3168988" cy="18990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1F50C7E-2A4E-FDA1-BB58-D773A1DCAB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0081" y="926122"/>
            <a:ext cx="2188928" cy="177877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AB2C839-31C5-F970-98C9-D08E734292BF}"/>
              </a:ext>
            </a:extLst>
          </p:cNvPr>
          <p:cNvSpPr txBox="1"/>
          <p:nvPr/>
        </p:nvSpPr>
        <p:spPr>
          <a:xfrm>
            <a:off x="8166221" y="645358"/>
            <a:ext cx="29573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400" dirty="0">
                <a:solidFill>
                  <a:srgbClr val="C00000"/>
                </a:solidFill>
              </a:rPr>
              <a:t>The single most important factor </a:t>
            </a:r>
            <a:r>
              <a:rPr lang="en-GB" sz="1600" dirty="0">
                <a:solidFill>
                  <a:srgbClr val="C00000"/>
                </a:solidFill>
              </a:rPr>
              <a:t>!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D7E4B732-63AE-F768-93DB-3EF2CE82A6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946798"/>
              </p:ext>
            </p:extLst>
          </p:nvPr>
        </p:nvGraphicFramePr>
        <p:xfrm>
          <a:off x="6718460" y="2949934"/>
          <a:ext cx="5311142" cy="3418294"/>
        </p:xfrm>
        <a:graphic>
          <a:graphicData uri="http://schemas.openxmlformats.org/drawingml/2006/table">
            <a:tbl>
              <a:tblPr firstRow="1" firstCol="1" bandRow="1"/>
              <a:tblGrid>
                <a:gridCol w="600670">
                  <a:extLst>
                    <a:ext uri="{9D8B030D-6E8A-4147-A177-3AD203B41FA5}">
                      <a16:colId xmlns:a16="http://schemas.microsoft.com/office/drawing/2014/main" val="3631146533"/>
                    </a:ext>
                  </a:extLst>
                </a:gridCol>
                <a:gridCol w="811767">
                  <a:extLst>
                    <a:ext uri="{9D8B030D-6E8A-4147-A177-3AD203B41FA5}">
                      <a16:colId xmlns:a16="http://schemas.microsoft.com/office/drawing/2014/main" val="3363706658"/>
                    </a:ext>
                  </a:extLst>
                </a:gridCol>
                <a:gridCol w="1006118">
                  <a:extLst>
                    <a:ext uri="{9D8B030D-6E8A-4147-A177-3AD203B41FA5}">
                      <a16:colId xmlns:a16="http://schemas.microsoft.com/office/drawing/2014/main" val="758070816"/>
                    </a:ext>
                  </a:extLst>
                </a:gridCol>
                <a:gridCol w="1138020">
                  <a:extLst>
                    <a:ext uri="{9D8B030D-6E8A-4147-A177-3AD203B41FA5}">
                      <a16:colId xmlns:a16="http://schemas.microsoft.com/office/drawing/2014/main" val="3120941993"/>
                    </a:ext>
                  </a:extLst>
                </a:gridCol>
                <a:gridCol w="1754567">
                  <a:extLst>
                    <a:ext uri="{9D8B030D-6E8A-4147-A177-3AD203B41FA5}">
                      <a16:colId xmlns:a16="http://schemas.microsoft.com/office/drawing/2014/main" val="377014079"/>
                    </a:ext>
                  </a:extLst>
                </a:gridCol>
              </a:tblGrid>
              <a:tr h="430676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en-GB" sz="105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Load</a:t>
                      </a:r>
                      <a:r>
                        <a:rPr lang="en-GB" sz="10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</a:t>
                      </a:r>
                      <a:endParaRPr lang="en-GB" sz="105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Temp. Level</a:t>
                      </a:r>
                      <a:b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</a:br>
                      <a: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[K]</a:t>
                      </a:r>
                      <a:endParaRPr lang="en-GB" sz="105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b="1" kern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Equ</a:t>
                      </a:r>
                      <a: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 @4.5</a:t>
                      </a:r>
                      <a:b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</a:br>
                      <a: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[W]</a:t>
                      </a:r>
                      <a:endParaRPr lang="en-GB" sz="105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Elec. power</a:t>
                      </a:r>
                      <a:b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</a:br>
                      <a: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[W]*</a:t>
                      </a:r>
                      <a:endParaRPr lang="en-GB" sz="105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Description</a:t>
                      </a:r>
                      <a:endParaRPr lang="en-GB" sz="105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4630539"/>
                  </a:ext>
                </a:extLst>
              </a:tr>
              <a:tr h="292146">
                <a:tc rowSpan="5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"cost / Watt"</a:t>
                      </a:r>
                      <a:b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</a:br>
                      <a: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(per W)</a:t>
                      </a:r>
                      <a:endParaRPr lang="en-GB" sz="1000" b="1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3014" marR="93014" marT="46507" marB="46507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50 – 75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0.07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18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Screen cooling, 18.5 bar</a:t>
                      </a:r>
                      <a:endParaRPr lang="en-GB" sz="1100" kern="8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679485"/>
                  </a:ext>
                </a:extLst>
              </a:tr>
              <a:tr h="29214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4.5 – 20</a:t>
                      </a:r>
                      <a:endParaRPr lang="en-GB" sz="1100" kern="8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0.55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138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LHC beam screen, 3 bar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9871585"/>
                  </a:ext>
                </a:extLst>
              </a:tr>
              <a:tr h="29214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20 – 25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0.18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45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Typical MgB2, 1.3 bar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2603611"/>
                  </a:ext>
                </a:extLst>
              </a:tr>
              <a:tr h="29214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4.5</a:t>
                      </a:r>
                      <a:endParaRPr lang="en-GB" sz="1100" kern="8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250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LHe</a:t>
                      </a: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boiling 1.3 bar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3696157"/>
                  </a:ext>
                </a:extLst>
              </a:tr>
              <a:tr h="29214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1.8</a:t>
                      </a:r>
                      <a:endParaRPr lang="en-GB" sz="1100" kern="8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750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LHe</a:t>
                      </a: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II boiling 16 mbar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60808" marB="60808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01904"/>
                  </a:ext>
                </a:extLst>
              </a:tr>
              <a:tr h="541469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b="1" kern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liquef</a:t>
                      </a:r>
                      <a: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</a:t>
                      </a:r>
                      <a:b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</a:br>
                      <a: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(per g/s)</a:t>
                      </a:r>
                      <a:endParaRPr lang="en-GB" sz="1000" b="1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4.5–290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100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25000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Liqu</a:t>
                      </a: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. of He (per g/s)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687914"/>
                  </a:ext>
                </a:extLst>
              </a:tr>
              <a:tr h="316528">
                <a:tc rowSpan="3">
                  <a:txBody>
                    <a:bodyPr/>
                    <a:lstStyle/>
                    <a:p>
                      <a:pPr marL="71755" marR="71755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Current Leads</a:t>
                      </a:r>
                      <a:b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</a:br>
                      <a:r>
                        <a:rPr lang="en-GB" sz="10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(per kA)</a:t>
                      </a:r>
                      <a:endParaRPr lang="en-GB" sz="1000" b="1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3014" marR="93014" marT="46507" marB="46507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4.5–290</a:t>
                      </a:r>
                      <a:endParaRPr lang="en-GB" sz="1100" kern="8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5.5</a:t>
                      </a:r>
                      <a:endParaRPr lang="en-GB" sz="1100" kern="8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1375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Norm. cond. lead (per kA)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7703546"/>
                  </a:ext>
                </a:extLst>
              </a:tr>
              <a:tr h="2080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20–290</a:t>
                      </a:r>
                      <a:endParaRPr lang="en-GB" sz="1100" kern="8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2.3</a:t>
                      </a:r>
                      <a:endParaRPr lang="en-GB" sz="1100" kern="8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580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Feed at 20 K (per kA)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271967"/>
                  </a:ext>
                </a:extLst>
              </a:tr>
              <a:tr h="2080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50-290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1.2</a:t>
                      </a:r>
                      <a:endParaRPr lang="en-GB" sz="1100" kern="8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312</a:t>
                      </a:r>
                      <a:endParaRPr lang="en-GB" sz="1100" kern="8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1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Feed at 50 K (per kA)</a:t>
                      </a:r>
                      <a:endParaRPr lang="en-GB" sz="11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0568" marR="3056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2340067"/>
                  </a:ext>
                </a:extLst>
              </a:tr>
              <a:tr h="252715">
                <a:tc gridSpan="5"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GB" sz="10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* assuming 250 W electric power per watt isothermal @4.5 K, approx. 26% efficiency</a:t>
                      </a:r>
                      <a:endParaRPr lang="en-GB" sz="1000" kern="8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93014" marR="93014" marT="46507" marB="46507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99402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355380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64963</TotalTime>
  <Words>2569</Words>
  <Application>Microsoft Office PowerPoint</Application>
  <PresentationFormat>Widescreen</PresentationFormat>
  <Paragraphs>369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Aptos</vt:lpstr>
      <vt:lpstr>Arial</vt:lpstr>
      <vt:lpstr>Calibri</vt:lpstr>
      <vt:lpstr>Cambria Math</vt:lpstr>
      <vt:lpstr>Wingdings</vt:lpstr>
      <vt:lpstr>CERNPre¦üsentation1</vt:lpstr>
      <vt:lpstr>PowerPoint Presentation</vt:lpstr>
      <vt:lpstr>PowerPoint Presentation</vt:lpstr>
      <vt:lpstr>PowerPoint Presentation</vt:lpstr>
      <vt:lpstr>Typical facility: cryogenics at CERN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Managing helium</vt:lpstr>
      <vt:lpstr>PowerPoint Presentation</vt:lpstr>
      <vt:lpstr>Conclusions</vt:lpstr>
      <vt:lpstr>PowerPoint Presentation</vt:lpstr>
      <vt:lpstr>Cryogenic fluids (helium, nitrogen, argon, krypton)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aperin</dc:creator>
  <cp:lastModifiedBy>Antonio Perin</cp:lastModifiedBy>
  <cp:revision>1229</cp:revision>
  <cp:lastPrinted>2018-10-01T12:18:46Z</cp:lastPrinted>
  <dcterms:created xsi:type="dcterms:W3CDTF">2012-11-01T13:38:50Z</dcterms:created>
  <dcterms:modified xsi:type="dcterms:W3CDTF">2025-06-18T08:35:53Z</dcterms:modified>
</cp:coreProperties>
</file>