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05" r:id="rId2"/>
    <p:sldId id="258" r:id="rId3"/>
    <p:sldId id="452" r:id="rId4"/>
    <p:sldId id="454" r:id="rId5"/>
    <p:sldId id="455" r:id="rId6"/>
    <p:sldId id="457" r:id="rId7"/>
    <p:sldId id="458" r:id="rId8"/>
    <p:sldId id="459" r:id="rId9"/>
    <p:sldId id="462" r:id="rId10"/>
    <p:sldId id="460" r:id="rId11"/>
    <p:sldId id="463" r:id="rId12"/>
    <p:sldId id="464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9"/>
    <a:srgbClr val="996633"/>
    <a:srgbClr val="0000FF"/>
    <a:srgbClr val="A35A09"/>
    <a:srgbClr val="33CC33"/>
    <a:srgbClr val="FFFFAB"/>
    <a:srgbClr val="009900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8" autoAdjust="0"/>
    <p:restoredTop sz="94684" autoAdjust="0"/>
  </p:normalViewPr>
  <p:slideViewPr>
    <p:cSldViewPr>
      <p:cViewPr varScale="1">
        <p:scale>
          <a:sx n="118" d="100"/>
          <a:sy n="118" d="100"/>
        </p:scale>
        <p:origin x="-11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10"/>
    </p:cViewPr>
  </p:sorter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6656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1614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September 28,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>
                <a:solidFill>
                  <a:srgbClr val="A35A0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September 28,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120743"/>
            <a:ext cx="7560840" cy="52322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algn="ctr" defTabSz="914400" rtl="0" eaLnBrk="1" latinLnBrk="0" hangingPunct="1">
        <a:spcBef>
          <a:spcPct val="0"/>
        </a:spcBef>
        <a:buNone/>
        <a:defRPr sz="28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63688" y="3140968"/>
            <a:ext cx="6400800" cy="2088232"/>
          </a:xfrm>
        </p:spPr>
        <p:txBody>
          <a:bodyPr>
            <a:normAutofit fontScale="92500" lnSpcReduction="20000"/>
          </a:bodyPr>
          <a:lstStyle/>
          <a:p>
            <a:r>
              <a:rPr lang="en-GB" sz="4400" b="1" i="1" dirty="0" smtClean="0">
                <a:solidFill>
                  <a:schemeClr val="tx1"/>
                </a:solidFill>
              </a:rPr>
              <a:t>Vacuum System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P. Chiggiato</a:t>
            </a:r>
          </a:p>
          <a:p>
            <a:r>
              <a:rPr lang="en-GB" dirty="0" smtClean="0"/>
              <a:t>TE-VSC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smtClean="0"/>
              <a:t>Paolo Chiggiato, CERN, 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124744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latin typeface="Arial Black" pitchFamily="34" charset="0"/>
              </a:rPr>
              <a:t>Manpower and Financial Structure </a:t>
            </a:r>
          </a:p>
          <a:p>
            <a:pPr algn="ctr"/>
            <a:r>
              <a:rPr lang="en-US" b="1" i="1" dirty="0" smtClean="0">
                <a:latin typeface="Arial Black" pitchFamily="34" charset="0"/>
              </a:rPr>
              <a:t>of ELENA Construction </a:t>
            </a:r>
          </a:p>
          <a:p>
            <a:pPr algn="ctr"/>
            <a:r>
              <a:rPr lang="en-US" b="1" i="1" dirty="0" smtClean="0">
                <a:latin typeface="Arial Black" pitchFamily="34" charset="0"/>
              </a:rPr>
              <a:t>and AD Consolidation</a:t>
            </a:r>
            <a:endParaRPr lang="en-GB" b="1" i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71600" y="3140968"/>
          <a:ext cx="7920882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4"/>
                <a:gridCol w="2640294"/>
                <a:gridCol w="26402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Cost estimation</a:t>
                      </a:r>
                    </a:p>
                    <a:p>
                      <a:pPr algn="ctr"/>
                      <a:r>
                        <a:rPr lang="en-GB" sz="1400" dirty="0" smtClean="0"/>
                        <a:t>(Vacuum system only)*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TE-VSC</a:t>
                      </a:r>
                      <a:r>
                        <a:rPr lang="en-GB" sz="1400" baseline="0" dirty="0" smtClean="0"/>
                        <a:t> FTE</a:t>
                      </a:r>
                      <a:r>
                        <a:rPr lang="en-GB" sz="1400" dirty="0" smtClean="0"/>
                        <a:t> [MY]*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Needed</a:t>
                      </a:r>
                      <a:r>
                        <a:rPr lang="en-GB" sz="1400" baseline="0" dirty="0" smtClean="0"/>
                        <a:t> manpower contribution FTE</a:t>
                      </a:r>
                      <a:r>
                        <a:rPr lang="en-GB" sz="1400" dirty="0" smtClean="0"/>
                        <a:t> [MY]*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1557 KCHF (not in TE-VSC</a:t>
                      </a:r>
                      <a:r>
                        <a:rPr lang="en-GB" sz="1400" baseline="0" dirty="0" smtClean="0"/>
                        <a:t> APT)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7584" y="-30778"/>
            <a:ext cx="7560840" cy="830997"/>
          </a:xfrm>
        </p:spPr>
        <p:txBody>
          <a:bodyPr/>
          <a:lstStyle/>
          <a:p>
            <a:r>
              <a:rPr lang="en-US" sz="2400" dirty="0" smtClean="0"/>
              <a:t>Experimental Lines (Vacuum) </a:t>
            </a:r>
            <a:br>
              <a:rPr lang="en-US" sz="2400" dirty="0" smtClean="0"/>
            </a:br>
            <a:r>
              <a:rPr lang="en-US" sz="2400" dirty="0" smtClean="0"/>
              <a:t>Cost an Manpower Estimation</a:t>
            </a:r>
            <a:endParaRPr lang="en-GB" dirty="0">
              <a:solidFill>
                <a:srgbClr val="99663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2" y="1844824"/>
            <a:ext cx="4411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estimation was done by Masaki Hori.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71600" y="2492896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vacuum layout should by reviewed by TE-VSC in the next months.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43608" y="4593903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Excluded from Masaki Hori’s estimation: electrostatic steering system, beam profile monitors and magnetic shielding.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71600" y="551723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We need expertise and manpower for the new experimental 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7584" y="153888"/>
            <a:ext cx="7560840" cy="461665"/>
          </a:xfrm>
        </p:spPr>
        <p:txBody>
          <a:bodyPr/>
          <a:lstStyle/>
          <a:p>
            <a:r>
              <a:rPr lang="en-US" sz="2400" dirty="0" smtClean="0"/>
              <a:t>AD consolidation</a:t>
            </a:r>
            <a:endParaRPr lang="en-GB" dirty="0">
              <a:solidFill>
                <a:srgbClr val="99663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7403" y="1340768"/>
            <a:ext cx="215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TE-VSC APT line</a:t>
            </a:r>
            <a:endParaRPr lang="en-GB" b="1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 l="4525" t="20511" r="14927" b="73806"/>
          <a:stretch>
            <a:fillRect/>
          </a:stretch>
        </p:blipFill>
        <p:spPr bwMode="auto">
          <a:xfrm>
            <a:off x="107504" y="1772816"/>
            <a:ext cx="9036496" cy="47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 cstate="print"/>
          <a:srcRect l="4252" t="55439" r="15424" b="38891"/>
          <a:stretch>
            <a:fillRect/>
          </a:stretch>
        </p:blipFill>
        <p:spPr bwMode="auto">
          <a:xfrm>
            <a:off x="63844" y="2293200"/>
            <a:ext cx="9036496" cy="47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99592" y="3212976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TE-VSC group activity for AD consolidation is mostly focused on the </a:t>
            </a:r>
            <a:r>
              <a:rPr lang="en-GB" b="1" dirty="0" smtClean="0"/>
              <a:t>replacement of power supplies of ion pumps and instrumentation</a:t>
            </a:r>
            <a:r>
              <a:rPr lang="en-GB" dirty="0" smtClean="0"/>
              <a:t>. </a:t>
            </a:r>
          </a:p>
          <a:p>
            <a:endParaRPr lang="en-GB" dirty="0" smtClean="0"/>
          </a:p>
          <a:p>
            <a:r>
              <a:rPr lang="en-GB" dirty="0" smtClean="0"/>
              <a:t>The final aim is the full integration of AD in the PVSS system. </a:t>
            </a:r>
          </a:p>
          <a:p>
            <a:endParaRPr lang="en-GB" dirty="0" smtClean="0"/>
          </a:p>
          <a:p>
            <a:r>
              <a:rPr lang="en-GB" dirty="0" smtClean="0"/>
              <a:t>The estimated cost is </a:t>
            </a:r>
            <a:r>
              <a:rPr lang="en-GB" b="1" dirty="0" smtClean="0"/>
              <a:t>635 KCHF </a:t>
            </a:r>
            <a:r>
              <a:rPr lang="en-GB" dirty="0" smtClean="0"/>
              <a:t>(Material: 330, FSU: 305)</a:t>
            </a:r>
          </a:p>
          <a:p>
            <a:endParaRPr lang="en-GB" dirty="0" smtClean="0"/>
          </a:p>
          <a:p>
            <a:r>
              <a:rPr lang="en-GB" dirty="0" smtClean="0"/>
              <a:t>The consolidation will be undertaken entirely in the TE-VSC group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A machine shut-down longer than 5 months is needed.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7584" y="153888"/>
            <a:ext cx="7560840" cy="461665"/>
          </a:xfrm>
        </p:spPr>
        <p:txBody>
          <a:bodyPr/>
          <a:lstStyle/>
          <a:p>
            <a:r>
              <a:rPr lang="en-US" sz="2400" dirty="0" smtClean="0"/>
              <a:t>Conclusions</a:t>
            </a:r>
            <a:endParaRPr lang="en-GB" dirty="0">
              <a:solidFill>
                <a:srgbClr val="99663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126876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tackle the ELENA project we need help from the collaborations, in particular for the experimental lines, in the period 2012-2014: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0" y="2100456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Beam line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Needed FTE [MY]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ELENA</a:t>
                      </a:r>
                      <a:r>
                        <a:rPr lang="en-GB" baseline="0" dirty="0" smtClean="0"/>
                        <a:t> 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Experimental lines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4"/>
            <a:endParaRPr lang="en-US" sz="800" dirty="0" smtClean="0"/>
          </a:p>
          <a:p>
            <a:r>
              <a:rPr lang="en-US" sz="2800" dirty="0" smtClean="0">
                <a:latin typeface="+mn-lt"/>
              </a:rPr>
              <a:t>ELENA vacuum system feasibility</a:t>
            </a:r>
          </a:p>
          <a:p>
            <a:r>
              <a:rPr lang="en-US" sz="2800" dirty="0" smtClean="0">
                <a:latin typeface="+mn-lt"/>
              </a:rPr>
              <a:t>Proposed technical solution</a:t>
            </a:r>
          </a:p>
          <a:p>
            <a:r>
              <a:rPr lang="en-US" sz="2800" dirty="0" smtClean="0">
                <a:latin typeface="+mn-lt"/>
              </a:rPr>
              <a:t>Costs</a:t>
            </a:r>
          </a:p>
          <a:p>
            <a:r>
              <a:rPr lang="en-US" sz="2800" dirty="0" smtClean="0">
                <a:latin typeface="+mn-lt"/>
              </a:rPr>
              <a:t>Manpower needs</a:t>
            </a:r>
          </a:p>
          <a:p>
            <a:endParaRPr lang="en-US" sz="2800" dirty="0" smtClean="0">
              <a:latin typeface="+mn-lt"/>
            </a:endParaRPr>
          </a:p>
          <a:p>
            <a:r>
              <a:rPr lang="en-US" sz="2800" dirty="0" smtClean="0">
                <a:latin typeface="+mn-lt"/>
              </a:rPr>
              <a:t>AD consolidation</a:t>
            </a:r>
          </a:p>
          <a:p>
            <a:r>
              <a:rPr lang="en-US" sz="2800" dirty="0" smtClean="0">
                <a:latin typeface="+mn-lt"/>
              </a:rPr>
              <a:t>Costs and manpower</a:t>
            </a:r>
          </a:p>
          <a:p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491392-17D8-4F76-B904-4205556A313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53887"/>
            <a:ext cx="7560840" cy="461665"/>
          </a:xfrm>
        </p:spPr>
        <p:txBody>
          <a:bodyPr/>
          <a:lstStyle/>
          <a:p>
            <a:r>
              <a:rPr lang="en-US" sz="2400" dirty="0" smtClean="0"/>
              <a:t>ELENA Vacuum System feasibility</a:t>
            </a:r>
            <a:endParaRPr lang="en-GB" dirty="0">
              <a:solidFill>
                <a:srgbClr val="996633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39752" y="90872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vacuum chamber diameter will be 70mm.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34678685"/>
              </p:ext>
            </p:extLst>
          </p:nvPr>
        </p:nvGraphicFramePr>
        <p:xfrm>
          <a:off x="1524000" y="1484784"/>
          <a:ext cx="6096000" cy="5064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7960"/>
                <a:gridCol w="1656184"/>
                <a:gridCol w="17518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Pressure requirement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noProof="0" dirty="0" smtClean="0"/>
                        <a:t>10</a:t>
                      </a:r>
                      <a:r>
                        <a:rPr lang="en-US" sz="1600" baseline="30000" noProof="0" dirty="0" smtClean="0"/>
                        <a:t>-12</a:t>
                      </a:r>
                      <a:r>
                        <a:rPr lang="en-US" sz="1600" noProof="0" dirty="0" smtClean="0"/>
                        <a:t> Torr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Total surface area of the ring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About 10 m</a:t>
                      </a:r>
                      <a:r>
                        <a:rPr lang="en-US" sz="1600" baseline="30000" noProof="0" dirty="0" smtClean="0"/>
                        <a:t>2</a:t>
                      </a:r>
                      <a:endParaRPr lang="en-US" sz="1600" baseline="30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Gas load after bakeout</a:t>
                      </a:r>
                    </a:p>
                    <a:p>
                      <a:r>
                        <a:rPr lang="en-US" sz="1600" noProof="0" dirty="0" smtClean="0"/>
                        <a:t>non-fired </a:t>
                      </a:r>
                      <a:r>
                        <a:rPr lang="en-US" sz="1600" noProof="0" dirty="0" err="1" smtClean="0"/>
                        <a:t>st</a:t>
                      </a:r>
                      <a:r>
                        <a:rPr lang="en-US" sz="1600" noProof="0" dirty="0" smtClean="0"/>
                        <a:t>. Steel (H</a:t>
                      </a:r>
                      <a:r>
                        <a:rPr lang="en-US" sz="1600" baseline="-25000" noProof="0" dirty="0" smtClean="0"/>
                        <a:t>2</a:t>
                      </a:r>
                      <a:r>
                        <a:rPr lang="en-US" sz="1600" noProof="0" dirty="0" smtClean="0"/>
                        <a:t>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2</a:t>
                      </a:r>
                      <a:r>
                        <a:rPr lang="en-US" sz="1600" baseline="0" noProof="0" dirty="0" smtClean="0"/>
                        <a:t>x10</a:t>
                      </a:r>
                      <a:r>
                        <a:rPr lang="en-US" sz="1600" baseline="30000" noProof="0" dirty="0" smtClean="0"/>
                        <a:t>-7</a:t>
                      </a:r>
                      <a:r>
                        <a:rPr lang="en-US" sz="1600" baseline="0" noProof="0" dirty="0" smtClean="0"/>
                        <a:t> Torr l s</a:t>
                      </a:r>
                      <a:r>
                        <a:rPr lang="en-US" sz="1600" baseline="30000" noProof="0" dirty="0" smtClean="0"/>
                        <a:t>-1</a:t>
                      </a:r>
                      <a:r>
                        <a:rPr lang="en-US" sz="1600" baseline="0" noProof="0" dirty="0" smtClean="0"/>
                        <a:t> </a:t>
                      </a:r>
                      <a:endParaRPr lang="en-US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Required S for (H</a:t>
                      </a:r>
                      <a:r>
                        <a:rPr lang="en-US" sz="1600" baseline="-25000" noProof="0" dirty="0" smtClean="0"/>
                        <a:t>2</a:t>
                      </a:r>
                      <a:r>
                        <a:rPr lang="en-US" sz="1600" noProof="0" dirty="0" smtClean="0"/>
                        <a:t>):</a:t>
                      </a:r>
                    </a:p>
                    <a:p>
                      <a:r>
                        <a:rPr lang="en-US" sz="1600" noProof="0" dirty="0" smtClean="0"/>
                        <a:t>2x10</a:t>
                      </a:r>
                      <a:r>
                        <a:rPr lang="en-US" sz="1600" baseline="30000" noProof="0" dirty="0" smtClean="0"/>
                        <a:t>5</a:t>
                      </a:r>
                      <a:r>
                        <a:rPr lang="en-US" sz="1600" noProof="0" dirty="0" smtClean="0"/>
                        <a:t> l s</a:t>
                      </a:r>
                      <a:r>
                        <a:rPr lang="en-US" sz="1600" baseline="30000" noProof="0" dirty="0" smtClean="0"/>
                        <a:t>-1 </a:t>
                      </a:r>
                      <a:r>
                        <a:rPr lang="en-US" sz="1600" baseline="0" noProof="0" dirty="0" smtClean="0"/>
                        <a:t> </a:t>
                      </a:r>
                    </a:p>
                    <a:p>
                      <a:r>
                        <a:rPr lang="en-US" sz="1600" baseline="0" noProof="0" dirty="0" smtClean="0"/>
                        <a:t>-&gt; unfeasible</a:t>
                      </a:r>
                      <a:endParaRPr lang="en-US" sz="1600" baseline="300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Gas load after bakeout</a:t>
                      </a:r>
                    </a:p>
                    <a:p>
                      <a:r>
                        <a:rPr lang="en-US" sz="1600" noProof="0" dirty="0" smtClean="0"/>
                        <a:t>fired stainless steel (H</a:t>
                      </a:r>
                      <a:r>
                        <a:rPr lang="en-US" sz="1600" baseline="-25000" noProof="0" dirty="0" smtClean="0"/>
                        <a:t>2</a:t>
                      </a:r>
                      <a:r>
                        <a:rPr lang="en-US" sz="1600" noProof="0" dirty="0" smtClean="0"/>
                        <a:t>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noProof="0" dirty="0" smtClean="0"/>
                        <a:t>2x10</a:t>
                      </a:r>
                      <a:r>
                        <a:rPr lang="en-US" sz="1600" baseline="30000" noProof="0" dirty="0" smtClean="0"/>
                        <a:t>-8</a:t>
                      </a:r>
                      <a:r>
                        <a:rPr lang="en-US" sz="1600" noProof="0" dirty="0" smtClean="0"/>
                        <a:t> Torr l s</a:t>
                      </a:r>
                      <a:r>
                        <a:rPr lang="en-US" sz="1600" baseline="30000" noProof="0" dirty="0" smtClean="0"/>
                        <a:t>-1</a:t>
                      </a:r>
                      <a:r>
                        <a:rPr lang="en-US" sz="1600" noProof="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Required S for (H</a:t>
                      </a:r>
                      <a:r>
                        <a:rPr lang="en-US" sz="1600" baseline="-25000" noProof="0" dirty="0" smtClean="0"/>
                        <a:t>2</a:t>
                      </a:r>
                      <a:r>
                        <a:rPr lang="en-US" sz="1600" noProof="0" dirty="0" smtClean="0"/>
                        <a:t>):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2x10</a:t>
                      </a:r>
                      <a:r>
                        <a:rPr lang="en-US" sz="1600" baseline="30000" noProof="0" dirty="0" smtClean="0"/>
                        <a:t>4</a:t>
                      </a:r>
                      <a:r>
                        <a:rPr lang="en-US" sz="1600" noProof="0" dirty="0" smtClean="0"/>
                        <a:t> l s</a:t>
                      </a:r>
                      <a:r>
                        <a:rPr lang="en-US" sz="1600" baseline="30000" noProof="0" dirty="0" smtClean="0"/>
                        <a:t>-1 </a:t>
                      </a:r>
                      <a:r>
                        <a:rPr lang="en-US" sz="1600" baseline="0" noProof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noProof="0" dirty="0" smtClean="0"/>
                        <a:t>-&gt; feasible</a:t>
                      </a:r>
                      <a:endParaRPr lang="en-US" sz="1600" baseline="30000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Conductance of a ID 70 beam pipe aperture (H</a:t>
                      </a:r>
                      <a:r>
                        <a:rPr lang="en-US" sz="1600" baseline="-25000" noProof="0" dirty="0" smtClean="0"/>
                        <a:t>2</a:t>
                      </a:r>
                      <a:r>
                        <a:rPr lang="en-US" sz="1600" noProof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1693 l s</a:t>
                      </a:r>
                      <a:r>
                        <a:rPr lang="en-US" sz="1600" baseline="30000" noProof="0" dirty="0" smtClean="0"/>
                        <a:t>-1</a:t>
                      </a:r>
                      <a:r>
                        <a:rPr lang="en-US" sz="1600" noProof="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Maximum applicable effective</a:t>
                      </a:r>
                      <a:r>
                        <a:rPr lang="en-US" sz="1600" baseline="0" noProof="0" dirty="0" smtClean="0"/>
                        <a:t> S </a:t>
                      </a:r>
                      <a:r>
                        <a:rPr lang="en-US" sz="1600" noProof="0" dirty="0" smtClean="0"/>
                        <a:t>(H</a:t>
                      </a:r>
                      <a:r>
                        <a:rPr lang="en-US" sz="1600" baseline="-25000" noProof="0" dirty="0" smtClean="0"/>
                        <a:t>2</a:t>
                      </a:r>
                      <a:r>
                        <a:rPr lang="en-US" sz="1600" noProof="0" dirty="0" smtClean="0"/>
                        <a:t>) in the beampipe (lump pump)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about 800 l s</a:t>
                      </a:r>
                      <a:r>
                        <a:rPr lang="en-US" sz="1600" baseline="30000" noProof="0" dirty="0" smtClean="0"/>
                        <a:t>-1</a:t>
                      </a:r>
                      <a:r>
                        <a:rPr lang="en-US" sz="1600" noProof="0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Minimum</a:t>
                      </a:r>
                      <a:r>
                        <a:rPr lang="en-US" sz="1600" baseline="0" noProof="0" dirty="0" smtClean="0"/>
                        <a:t> number of pumps needed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4 to 5 per straight section</a:t>
                      </a:r>
                      <a:endParaRPr lang="en-US" sz="16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331640" y="1868280"/>
            <a:ext cx="6624736" cy="4752528"/>
          </a:xfrm>
          <a:prstGeom prst="rect">
            <a:avLst/>
          </a:prstGeom>
          <a:solidFill>
            <a:srgbClr val="FFF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1189E-6 L -2.5E-6 0.083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8397 L -2.5E-6 0.2308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23086 L -2.5E-6 0.39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3988 L -2.5E-6 0.7240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53887"/>
            <a:ext cx="7560840" cy="461665"/>
          </a:xfrm>
        </p:spPr>
        <p:txBody>
          <a:bodyPr/>
          <a:lstStyle/>
          <a:p>
            <a:r>
              <a:rPr lang="en-US" sz="2400" dirty="0" smtClean="0"/>
              <a:t>ELENA Vacuum System feasibility</a:t>
            </a:r>
            <a:endParaRPr lang="en-GB" dirty="0">
              <a:solidFill>
                <a:srgbClr val="996633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95736" y="1844824"/>
            <a:ext cx="561662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699792" y="2204864"/>
            <a:ext cx="504056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4211960" y="2204864"/>
            <a:ext cx="504056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652120" y="2204864"/>
            <a:ext cx="504056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43808" y="2060848"/>
            <a:ext cx="21602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355976" y="2060848"/>
            <a:ext cx="21602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796136" y="2060848"/>
            <a:ext cx="21602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937155" y="242088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427984" y="242088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930554" y="2564904"/>
            <a:ext cx="149743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18280" y="220486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1.3 m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699792" y="1459745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/>
              <a:t>o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347864" y="112474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o</a:t>
            </a:r>
            <a:r>
              <a:rPr lang="en-US" dirty="0" err="1" smtClean="0"/>
              <a:t>+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P</a:t>
            </a:r>
            <a:endParaRPr lang="en-US" dirty="0"/>
          </a:p>
        </p:txBody>
      </p:sp>
      <p:sp>
        <p:nvSpPr>
          <p:cNvPr id="24" name="Arc 23"/>
          <p:cNvSpPr/>
          <p:nvPr/>
        </p:nvSpPr>
        <p:spPr>
          <a:xfrm rot="19008880">
            <a:off x="2656416" y="1567240"/>
            <a:ext cx="2087555" cy="200714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9008880">
            <a:off x="4168584" y="1567241"/>
            <a:ext cx="2087555" cy="200714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/>
          <p:cNvSpPr/>
          <p:nvPr/>
        </p:nvSpPr>
        <p:spPr>
          <a:xfrm rot="19008880">
            <a:off x="5608744" y="1567241"/>
            <a:ext cx="2087555" cy="200714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321007" y="3140968"/>
            <a:ext cx="561884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o </a:t>
            </a:r>
            <a:r>
              <a:rPr lang="en-US" dirty="0" smtClean="0"/>
              <a:t>= Q/S = 5.7x10</a:t>
            </a:r>
            <a:r>
              <a:rPr lang="en-US" baseline="30000" dirty="0" smtClean="0"/>
              <a:t>-10</a:t>
            </a:r>
            <a:r>
              <a:rPr lang="en-US" dirty="0" smtClean="0"/>
              <a:t> / 800= 7.1x10</a:t>
            </a:r>
            <a:r>
              <a:rPr lang="en-US" baseline="30000" dirty="0" smtClean="0"/>
              <a:t>-13</a:t>
            </a:r>
            <a:r>
              <a:rPr lang="en-US" dirty="0" smtClean="0"/>
              <a:t> Torr</a:t>
            </a:r>
          </a:p>
          <a:p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P= Q/8C =7.5x10</a:t>
            </a:r>
            <a:r>
              <a:rPr lang="en-US" baseline="30000" dirty="0" smtClean="0"/>
              <a:t>-10</a:t>
            </a:r>
            <a:r>
              <a:rPr lang="en-US" dirty="0" smtClean="0"/>
              <a:t>/ (8x118)=6.0x10</a:t>
            </a:r>
            <a:r>
              <a:rPr lang="en-US" baseline="30000" dirty="0" smtClean="0"/>
              <a:t>-13</a:t>
            </a:r>
            <a:r>
              <a:rPr lang="en-US" dirty="0" smtClean="0"/>
              <a:t> Torr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>
                <a:latin typeface="Calibri"/>
              </a:rPr>
              <a:t>≈ </a:t>
            </a:r>
            <a:r>
              <a:rPr lang="en-US" dirty="0" smtClean="0"/>
              <a:t>1.3x10</a:t>
            </a:r>
            <a:r>
              <a:rPr lang="en-US" baseline="30000" dirty="0" smtClean="0"/>
              <a:t>-12</a:t>
            </a:r>
            <a:r>
              <a:rPr lang="en-US" dirty="0" smtClean="0"/>
              <a:t> Torr</a:t>
            </a:r>
          </a:p>
          <a:p>
            <a:endParaRPr lang="en-US" dirty="0" smtClean="0"/>
          </a:p>
          <a:p>
            <a:r>
              <a:rPr lang="en-US" dirty="0" smtClean="0"/>
              <a:t>Effective pumping speed at the pressure maximum:</a:t>
            </a:r>
          </a:p>
          <a:p>
            <a:r>
              <a:rPr lang="en-US" dirty="0" smtClean="0"/>
              <a:t>1/</a:t>
            </a:r>
            <a:r>
              <a:rPr lang="en-US" dirty="0" err="1" smtClean="0"/>
              <a:t>S</a:t>
            </a:r>
            <a:r>
              <a:rPr lang="en-US" baseline="-25000" dirty="0" err="1" smtClean="0"/>
              <a:t>eff</a:t>
            </a:r>
            <a:r>
              <a:rPr lang="en-US" dirty="0" smtClean="0"/>
              <a:t>=1/S + 1/C </a:t>
            </a:r>
            <a:r>
              <a:rPr lang="en-US" baseline="-25000" dirty="0" smtClean="0"/>
              <a:t>(half pipe) </a:t>
            </a:r>
            <a:r>
              <a:rPr lang="en-US" dirty="0" smtClean="0"/>
              <a:t>= 1/800 + 1/236</a:t>
            </a:r>
          </a:p>
          <a:p>
            <a:r>
              <a:rPr lang="en-US" dirty="0" err="1" smtClean="0"/>
              <a:t>S</a:t>
            </a:r>
            <a:r>
              <a:rPr lang="en-US" baseline="-25000" dirty="0" err="1" smtClean="0"/>
              <a:t>eff</a:t>
            </a:r>
            <a:r>
              <a:rPr lang="en-US" dirty="0" smtClean="0"/>
              <a:t> = 182 l/s</a:t>
            </a:r>
          </a:p>
          <a:p>
            <a:endParaRPr lang="en-US" dirty="0" smtClean="0"/>
          </a:p>
          <a:p>
            <a:r>
              <a:rPr lang="en-US" dirty="0" smtClean="0"/>
              <a:t>Maximum gas load of installed monitors and devices:</a:t>
            </a:r>
          </a:p>
          <a:p>
            <a:r>
              <a:rPr lang="en-US" b="1" dirty="0" err="1" smtClean="0"/>
              <a:t>Q</a:t>
            </a:r>
            <a:r>
              <a:rPr lang="en-US" b="1" baseline="-25000" dirty="0" err="1" smtClean="0"/>
              <a:t>max</a:t>
            </a:r>
            <a:r>
              <a:rPr lang="en-US" b="1" dirty="0" smtClean="0"/>
              <a:t>= </a:t>
            </a:r>
            <a:r>
              <a:rPr lang="en-US" dirty="0" smtClean="0"/>
              <a:t>1.10</a:t>
            </a:r>
            <a:r>
              <a:rPr lang="en-US" baseline="30000" dirty="0" smtClean="0"/>
              <a:t>-12</a:t>
            </a:r>
            <a:r>
              <a:rPr lang="en-US" dirty="0" smtClean="0"/>
              <a:t> x 182 x 2 = </a:t>
            </a:r>
            <a:r>
              <a:rPr lang="en-US" b="1" dirty="0" smtClean="0"/>
              <a:t>3.6 x 10</a:t>
            </a:r>
            <a:r>
              <a:rPr lang="en-US" b="1" baseline="30000" dirty="0" smtClean="0"/>
              <a:t>-10</a:t>
            </a:r>
            <a:r>
              <a:rPr lang="en-US" b="1" dirty="0" smtClean="0"/>
              <a:t> Torr l/s</a:t>
            </a:r>
          </a:p>
          <a:p>
            <a:endParaRPr lang="en-US" dirty="0" smtClean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2195736" y="270892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812360" y="2708920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195736" y="2852936"/>
            <a:ext cx="561662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930448" y="2492896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5.1 m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7164288" y="2204864"/>
            <a:ext cx="504056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7308304" y="2060848"/>
            <a:ext cx="21602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9935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53887"/>
            <a:ext cx="7560840" cy="461665"/>
          </a:xfrm>
        </p:spPr>
        <p:txBody>
          <a:bodyPr/>
          <a:lstStyle/>
          <a:p>
            <a:r>
              <a:rPr lang="en-US" sz="2400" dirty="0" smtClean="0"/>
              <a:t>ELENA Vacuum System feasibility</a:t>
            </a:r>
            <a:endParaRPr lang="en-GB" dirty="0">
              <a:solidFill>
                <a:srgbClr val="996633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940152" y="3717032"/>
            <a:ext cx="252028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292080" y="3836746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87624" y="3933056"/>
            <a:ext cx="75665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pumping speed of the beampipe aperture:</a:t>
            </a:r>
          </a:p>
          <a:p>
            <a:endParaRPr lang="en-US" dirty="0"/>
          </a:p>
          <a:p>
            <a:r>
              <a:rPr lang="en-US" dirty="0" smtClean="0"/>
              <a:t>S</a:t>
            </a:r>
            <a:r>
              <a:rPr lang="en-US" baseline="-25000" dirty="0" smtClean="0"/>
              <a:t>H2</a:t>
            </a:r>
            <a:r>
              <a:rPr lang="en-US" dirty="0" smtClean="0"/>
              <a:t>=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(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dirty="0" smtClean="0"/>
              <a:t>) x 1693 = 0.17 x 1693 = 288 l s</a:t>
            </a:r>
            <a:r>
              <a:rPr lang="en-US" baseline="30000" dirty="0" smtClean="0"/>
              <a:t>-1</a:t>
            </a:r>
          </a:p>
          <a:p>
            <a:endParaRPr lang="en-US" baseline="30000" dirty="0"/>
          </a:p>
          <a:p>
            <a:r>
              <a:rPr lang="en-US" dirty="0" smtClean="0"/>
              <a:t>Maximum allowed outgassing rate of any device installed in the beampipe:</a:t>
            </a:r>
          </a:p>
          <a:p>
            <a:r>
              <a:rPr lang="en-US" dirty="0" smtClean="0"/>
              <a:t>Q</a:t>
            </a:r>
            <a:r>
              <a:rPr lang="en-US" baseline="-25000" dirty="0" smtClean="0"/>
              <a:t>MAX</a:t>
            </a:r>
            <a:r>
              <a:rPr lang="en-US" dirty="0" smtClean="0"/>
              <a:t>= 10</a:t>
            </a:r>
            <a:r>
              <a:rPr lang="en-US" baseline="30000" dirty="0" smtClean="0"/>
              <a:t>-12</a:t>
            </a:r>
            <a:r>
              <a:rPr lang="en-US" dirty="0" smtClean="0"/>
              <a:t> x 288 x 2 = 6 x 10</a:t>
            </a:r>
            <a:r>
              <a:rPr lang="en-US" baseline="30000" dirty="0" smtClean="0"/>
              <a:t>-10</a:t>
            </a:r>
            <a:r>
              <a:rPr lang="en-US" dirty="0" smtClean="0"/>
              <a:t> </a:t>
            </a:r>
            <a:r>
              <a:rPr lang="en-US" dirty="0" err="1" smtClean="0"/>
              <a:t>Torr</a:t>
            </a:r>
            <a:r>
              <a:rPr lang="en-US" dirty="0" smtClean="0"/>
              <a:t> l s</a:t>
            </a:r>
            <a:r>
              <a:rPr lang="en-US" baseline="30000" dirty="0" smtClean="0"/>
              <a:t>-1</a:t>
            </a:r>
          </a:p>
          <a:p>
            <a:endParaRPr lang="en-US" baseline="30000" dirty="0"/>
          </a:p>
          <a:p>
            <a:r>
              <a:rPr lang="en-US" dirty="0" smtClean="0"/>
              <a:t>For 3 x 10</a:t>
            </a:r>
            <a:r>
              <a:rPr lang="en-US" baseline="30000" dirty="0" smtClean="0"/>
              <a:t>-12 </a:t>
            </a:r>
            <a:r>
              <a:rPr lang="en-US" dirty="0" err="1" smtClean="0"/>
              <a:t>Torr</a:t>
            </a:r>
            <a:r>
              <a:rPr lang="en-US" dirty="0" smtClean="0"/>
              <a:t> -&gt;</a:t>
            </a:r>
            <a:r>
              <a:rPr lang="en-US" b="1" dirty="0"/>
              <a:t>Q</a:t>
            </a:r>
            <a:r>
              <a:rPr lang="en-US" b="1" baseline="-25000" dirty="0"/>
              <a:t>MAX</a:t>
            </a:r>
            <a:r>
              <a:rPr lang="en-US" b="1" dirty="0"/>
              <a:t>= </a:t>
            </a:r>
            <a:r>
              <a:rPr lang="en-US" b="1" dirty="0" smtClean="0"/>
              <a:t>1.8 </a:t>
            </a:r>
            <a:r>
              <a:rPr lang="en-US" b="1" dirty="0"/>
              <a:t>x </a:t>
            </a:r>
            <a:r>
              <a:rPr lang="en-US" b="1" dirty="0" smtClean="0"/>
              <a:t>10</a:t>
            </a:r>
            <a:r>
              <a:rPr lang="en-US" b="1" baseline="30000" dirty="0" smtClean="0"/>
              <a:t>-9</a:t>
            </a:r>
            <a:r>
              <a:rPr lang="en-US" b="1" dirty="0" smtClean="0"/>
              <a:t> </a:t>
            </a:r>
            <a:r>
              <a:rPr lang="en-US" b="1" dirty="0" err="1"/>
              <a:t>Torr</a:t>
            </a:r>
            <a:r>
              <a:rPr lang="en-US" b="1" dirty="0"/>
              <a:t> l s</a:t>
            </a:r>
            <a:r>
              <a:rPr lang="en-US" b="1" baseline="30000" dirty="0"/>
              <a:t>-1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43608" y="1340768"/>
            <a:ext cx="77106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Ti-</a:t>
            </a:r>
            <a:r>
              <a:rPr lang="en-US" dirty="0" err="1" smtClean="0"/>
              <a:t>Zr</a:t>
            </a:r>
            <a:r>
              <a:rPr lang="en-US" dirty="0" smtClean="0"/>
              <a:t>-V thin film coating onto all inner walls of the vacuum chambers.</a:t>
            </a:r>
          </a:p>
          <a:p>
            <a:r>
              <a:rPr lang="en-US" dirty="0" smtClean="0"/>
              <a:t>Total pumping speed for H2:</a:t>
            </a:r>
          </a:p>
          <a:p>
            <a:r>
              <a:rPr lang="en-US" dirty="0" smtClean="0"/>
              <a:t>S=A C</a:t>
            </a:r>
            <a:r>
              <a:rPr lang="en-US" baseline="-25000" dirty="0" smtClean="0"/>
              <a:t>H2</a:t>
            </a:r>
            <a:r>
              <a:rPr lang="en-US" dirty="0"/>
              <a:t>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baseline="-25000" dirty="0" smtClean="0"/>
              <a:t>H2</a:t>
            </a:r>
            <a:r>
              <a:rPr lang="en-US" dirty="0" smtClean="0"/>
              <a:t>=10</a:t>
            </a:r>
            <a:r>
              <a:rPr lang="en-US" baseline="30000" dirty="0" smtClean="0"/>
              <a:t>5</a:t>
            </a:r>
            <a:r>
              <a:rPr lang="en-US" dirty="0" smtClean="0"/>
              <a:t> x 44 x 8 10</a:t>
            </a:r>
            <a:r>
              <a:rPr lang="en-US" baseline="30000" dirty="0" smtClean="0"/>
              <a:t>-3</a:t>
            </a:r>
            <a:r>
              <a:rPr lang="en-US" dirty="0" smtClean="0"/>
              <a:t>=35200 l s</a:t>
            </a:r>
            <a:r>
              <a:rPr lang="en-US" baseline="30000" dirty="0" smtClean="0"/>
              <a:t>-1</a:t>
            </a:r>
          </a:p>
          <a:p>
            <a:r>
              <a:rPr lang="en-US" dirty="0" smtClean="0"/>
              <a:t>P=Q/S=2 10</a:t>
            </a:r>
            <a:r>
              <a:rPr lang="en-US" baseline="30000" dirty="0" smtClean="0"/>
              <a:t>-8</a:t>
            </a:r>
            <a:r>
              <a:rPr lang="en-US" dirty="0" smtClean="0"/>
              <a:t>/3.5 10</a:t>
            </a:r>
            <a:r>
              <a:rPr lang="en-US" baseline="30000" dirty="0" smtClean="0"/>
              <a:t>4</a:t>
            </a:r>
            <a:r>
              <a:rPr lang="en-US" dirty="0" smtClean="0"/>
              <a:t>=6x10</a:t>
            </a:r>
            <a:r>
              <a:rPr lang="en-US" baseline="30000" dirty="0" smtClean="0"/>
              <a:t>-13</a:t>
            </a:r>
            <a:r>
              <a:rPr lang="en-US" dirty="0" smtClean="0"/>
              <a:t> </a:t>
            </a:r>
            <a:r>
              <a:rPr lang="en-US" dirty="0" err="1" smtClean="0"/>
              <a:t>Torr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(this is an upper limit because the  outgassing rate of a NEG coated surface is much lower than that of a bare surface).</a:t>
            </a:r>
            <a:endParaRPr lang="en-US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980728"/>
            <a:ext cx="2704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NEG coating solution</a:t>
            </a:r>
            <a:endParaRPr lang="en-GB" b="1" dirty="0"/>
          </a:p>
        </p:txBody>
      </p:sp>
    </p:spTree>
    <p:extLst>
      <p:ext uri="{BB962C8B-B14F-4D97-AF65-F5344CB8AC3E}">
        <p14:creationId xmlns="" xmlns:p14="http://schemas.microsoft.com/office/powerpoint/2010/main" val="51128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53887"/>
            <a:ext cx="7560840" cy="461665"/>
          </a:xfrm>
        </p:spPr>
        <p:txBody>
          <a:bodyPr/>
          <a:lstStyle/>
          <a:p>
            <a:r>
              <a:rPr lang="en-US" sz="2400" dirty="0" smtClean="0"/>
              <a:t>Proposed Technical Solution</a:t>
            </a:r>
            <a:endParaRPr lang="en-GB" dirty="0">
              <a:solidFill>
                <a:srgbClr val="996633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71600" y="764704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pressure requirement is within our reach. The proposed solution can be based on either: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  <a:p>
            <a:pPr marL="800100" lvl="1" indent="-342900">
              <a:buFont typeface="+mj-lt"/>
              <a:buAutoNum type="alphaLcPeriod"/>
            </a:pPr>
            <a:r>
              <a:rPr lang="en-GB" dirty="0" smtClean="0"/>
              <a:t>vacuum fired </a:t>
            </a:r>
            <a:r>
              <a:rPr lang="en-GB" dirty="0" err="1" smtClean="0"/>
              <a:t>beampipes</a:t>
            </a:r>
            <a:r>
              <a:rPr lang="en-GB" dirty="0" smtClean="0"/>
              <a:t> pumped by NEG lump pumps, or</a:t>
            </a:r>
          </a:p>
          <a:p>
            <a:pPr marL="800100" lvl="1" indent="-342900">
              <a:buFont typeface="+mj-lt"/>
              <a:buAutoNum type="alphaLcPeriod"/>
            </a:pPr>
            <a:endParaRPr lang="en-GB" dirty="0" smtClean="0"/>
          </a:p>
          <a:p>
            <a:pPr marL="800100" lvl="1" indent="-342900">
              <a:buFont typeface="+mj-lt"/>
              <a:buAutoNum type="alphaLcPeriod"/>
            </a:pPr>
            <a:r>
              <a:rPr lang="en-GB" dirty="0" smtClean="0"/>
              <a:t>NEG coated vacuum chambers. </a:t>
            </a:r>
          </a:p>
          <a:p>
            <a:pPr marL="800100" lvl="1" indent="-342900"/>
            <a:r>
              <a:rPr lang="en-GB" dirty="0" smtClean="0"/>
              <a:t>A safety margin can be obtain by combining the two solutions.</a:t>
            </a:r>
          </a:p>
          <a:p>
            <a:pPr marL="800100" lvl="1" indent="-342900"/>
            <a:endParaRPr lang="en-GB" dirty="0" smtClean="0"/>
          </a:p>
          <a:p>
            <a:pPr marL="342900" indent="-342900">
              <a:buFont typeface="+mj-lt"/>
              <a:buAutoNum type="arabicPeriod"/>
            </a:pPr>
            <a:r>
              <a:rPr lang="en-GB" b="1" i="1" dirty="0" smtClean="0">
                <a:solidFill>
                  <a:srgbClr val="FF0000"/>
                </a:solidFill>
              </a:rPr>
              <a:t>A severe limitation must be </a:t>
            </a:r>
            <a:r>
              <a:rPr lang="en-GB" b="1" i="1" smtClean="0">
                <a:solidFill>
                  <a:srgbClr val="FF0000"/>
                </a:solidFill>
              </a:rPr>
              <a:t>imposed </a:t>
            </a:r>
            <a:r>
              <a:rPr lang="en-GB" b="1" i="1" smtClean="0">
                <a:solidFill>
                  <a:srgbClr val="FF0000"/>
                </a:solidFill>
              </a:rPr>
              <a:t>to </a:t>
            </a:r>
            <a:r>
              <a:rPr lang="en-GB" b="1" i="1" dirty="0" smtClean="0">
                <a:solidFill>
                  <a:srgbClr val="FF0000"/>
                </a:solidFill>
              </a:rPr>
              <a:t>the outgassing rate of any device installed in the vacuum system </a:t>
            </a:r>
            <a:r>
              <a:rPr lang="en-GB" dirty="0" smtClean="0"/>
              <a:t>(Q&lt;1x10</a:t>
            </a:r>
            <a:r>
              <a:rPr lang="en-GB" baseline="30000" dirty="0" smtClean="0"/>
              <a:t>-9</a:t>
            </a:r>
            <a:r>
              <a:rPr lang="en-GB" dirty="0" smtClean="0"/>
              <a:t> Torr l s</a:t>
            </a:r>
            <a:r>
              <a:rPr lang="en-GB" baseline="30000" dirty="0" smtClean="0"/>
              <a:t>-1</a:t>
            </a:r>
            <a:r>
              <a:rPr lang="en-GB" dirty="0" smtClean="0"/>
              <a:t>) including kickers and beam position monitors.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4647327"/>
            <a:ext cx="77106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Rough estimation of the CH</a:t>
            </a:r>
            <a:r>
              <a:rPr lang="en-US" baseline="-25000" dirty="0" smtClean="0"/>
              <a:t>4</a:t>
            </a:r>
            <a:r>
              <a:rPr lang="en-US" dirty="0" smtClean="0"/>
              <a:t> gas load:</a:t>
            </a:r>
          </a:p>
          <a:p>
            <a:endParaRPr lang="en-US" dirty="0" smtClean="0"/>
          </a:p>
          <a:p>
            <a:r>
              <a:rPr lang="en-US" dirty="0" smtClean="0"/>
              <a:t>Q</a:t>
            </a:r>
            <a:r>
              <a:rPr lang="en-US" baseline="-25000" dirty="0" smtClean="0"/>
              <a:t>CH4</a:t>
            </a:r>
            <a:r>
              <a:rPr lang="en-US" dirty="0" smtClean="0"/>
              <a:t> ≈ 5x10</a:t>
            </a:r>
            <a:r>
              <a:rPr lang="en-US" baseline="30000" dirty="0" smtClean="0"/>
              <a:t>-16</a:t>
            </a:r>
            <a:r>
              <a:rPr lang="en-US" dirty="0" smtClean="0"/>
              <a:t> Torr l s</a:t>
            </a:r>
            <a:r>
              <a:rPr lang="en-US" baseline="30000" dirty="0" smtClean="0"/>
              <a:t>-1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x 10</a:t>
            </a:r>
            <a:r>
              <a:rPr lang="en-US" baseline="30000" dirty="0" smtClean="0"/>
              <a:t>5</a:t>
            </a:r>
            <a:r>
              <a:rPr lang="en-US" dirty="0" smtClean="0"/>
              <a:t> cm</a:t>
            </a:r>
            <a:r>
              <a:rPr lang="en-US" baseline="30000" dirty="0" smtClean="0"/>
              <a:t>2</a:t>
            </a:r>
            <a:r>
              <a:rPr lang="en-US" dirty="0" smtClean="0"/>
              <a:t>  = 5 x 10</a:t>
            </a:r>
            <a:r>
              <a:rPr lang="en-US" baseline="30000" dirty="0" smtClean="0"/>
              <a:t>-11 </a:t>
            </a:r>
            <a:r>
              <a:rPr lang="en-US" dirty="0" smtClean="0"/>
              <a:t>Torr l/s</a:t>
            </a:r>
          </a:p>
          <a:p>
            <a:endParaRPr lang="en-US" baseline="30000" dirty="0" smtClean="0"/>
          </a:p>
          <a:p>
            <a:r>
              <a:rPr lang="en-US" dirty="0" err="1" smtClean="0"/>
              <a:t>Estinated</a:t>
            </a:r>
            <a:r>
              <a:rPr lang="en-US" dirty="0" smtClean="0"/>
              <a:t> pumping speed for CH</a:t>
            </a:r>
            <a:r>
              <a:rPr lang="en-US" baseline="-25000" dirty="0" smtClean="0"/>
              <a:t>4</a:t>
            </a:r>
            <a:r>
              <a:rPr lang="en-US" dirty="0" smtClean="0"/>
              <a:t> :</a:t>
            </a:r>
          </a:p>
          <a:p>
            <a:r>
              <a:rPr lang="en-US" dirty="0" err="1" smtClean="0"/>
              <a:t>S</a:t>
            </a:r>
            <a:r>
              <a:rPr lang="en-US" baseline="-25000" dirty="0" err="1" smtClean="0"/>
              <a:t>min</a:t>
            </a:r>
            <a:r>
              <a:rPr lang="en-US" dirty="0" smtClean="0"/>
              <a:t> = Q</a:t>
            </a:r>
            <a:r>
              <a:rPr lang="en-US" baseline="-25000" dirty="0" smtClean="0"/>
              <a:t>CH4</a:t>
            </a:r>
            <a:r>
              <a:rPr lang="en-US" dirty="0" smtClean="0"/>
              <a:t> /1x10</a:t>
            </a:r>
            <a:r>
              <a:rPr lang="en-US" baseline="30000" dirty="0" smtClean="0"/>
              <a:t>-12 </a:t>
            </a:r>
            <a:r>
              <a:rPr lang="en-US" dirty="0" smtClean="0"/>
              <a:t>= 50 l/s ≈ 3 ‘VACION-PLUS 40 </a:t>
            </a:r>
            <a:r>
              <a:rPr lang="en-US" dirty="0" err="1" smtClean="0"/>
              <a:t>starcell</a:t>
            </a:r>
            <a:r>
              <a:rPr lang="en-US" dirty="0" smtClean="0"/>
              <a:t>’ installed in the ring.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42638" y="4287287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Ion pumps</a:t>
            </a:r>
            <a:endParaRPr lang="en-GB" b="1" dirty="0"/>
          </a:p>
        </p:txBody>
      </p:sp>
    </p:spTree>
    <p:extLst>
      <p:ext uri="{BB962C8B-B14F-4D97-AF65-F5344CB8AC3E}">
        <p14:creationId xmlns="" xmlns:p14="http://schemas.microsoft.com/office/powerpoint/2010/main" val="51128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53887"/>
            <a:ext cx="7560840" cy="461665"/>
          </a:xfrm>
        </p:spPr>
        <p:txBody>
          <a:bodyPr/>
          <a:lstStyle/>
          <a:p>
            <a:r>
              <a:rPr lang="en-US" sz="2400" dirty="0" smtClean="0"/>
              <a:t>Costs of ELENA’s Ring</a:t>
            </a:r>
            <a:endParaRPr lang="en-GB" dirty="0">
              <a:solidFill>
                <a:srgbClr val="996633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71600" y="83671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Total cost of the Elena ring and injection lines’ vacuum system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971600" y="1196752"/>
          <a:ext cx="7920882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4"/>
                <a:gridCol w="2640294"/>
                <a:gridCol w="26402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Items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Cost [KCHF]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Comment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Studies and prototyping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170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Mechanical design and integration</a:t>
                      </a:r>
                      <a:r>
                        <a:rPr lang="en-GB" sz="1400" baseline="0" dirty="0" smtClean="0"/>
                        <a:t> not included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Vacuum chambers, bellows and supports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Including surface and</a:t>
                      </a:r>
                      <a:r>
                        <a:rPr lang="en-GB" sz="1400" baseline="0" dirty="0" smtClean="0"/>
                        <a:t> thermal  treatments, NEG coating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Local pumps and power supplies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NEG</a:t>
                      </a:r>
                      <a:r>
                        <a:rPr lang="en-GB" sz="1400" baseline="0" dirty="0" smtClean="0"/>
                        <a:t> cartridge and ion pumps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Valves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225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Vacuum instruments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Pirani</a:t>
                      </a:r>
                      <a:r>
                        <a:rPr lang="en-GB" sz="1400" dirty="0" smtClean="0"/>
                        <a:t>-Penning + Bayard-Alpert, including power </a:t>
                      </a:r>
                      <a:r>
                        <a:rPr lang="en-GB" sz="1400" dirty="0" err="1" smtClean="0"/>
                        <a:t>supplyes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Bakeout equipment and control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175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Commissioning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Including TMP group and leak detector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Control,</a:t>
                      </a:r>
                      <a:r>
                        <a:rPr lang="en-GB" sz="1400" baseline="0" dirty="0" smtClean="0"/>
                        <a:t> cabling, interlock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Quality control and acceptance tests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635896" y="6237312"/>
            <a:ext cx="2491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Total cost </a:t>
            </a:r>
            <a:r>
              <a:rPr lang="en-GB" b="1" dirty="0" smtClean="0">
                <a:latin typeface="Calibri"/>
              </a:rPr>
              <a:t>≈ 1.5 MCHF</a:t>
            </a:r>
            <a:endParaRPr lang="en-GB" b="1" dirty="0"/>
          </a:p>
        </p:txBody>
      </p:sp>
    </p:spTree>
    <p:extLst>
      <p:ext uri="{BB962C8B-B14F-4D97-AF65-F5344CB8AC3E}">
        <p14:creationId xmlns="" xmlns:p14="http://schemas.microsoft.com/office/powerpoint/2010/main" val="51128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153888"/>
            <a:ext cx="7560840" cy="461665"/>
          </a:xfrm>
        </p:spPr>
        <p:txBody>
          <a:bodyPr/>
          <a:lstStyle/>
          <a:p>
            <a:r>
              <a:rPr lang="en-US" sz="2400" dirty="0" smtClean="0"/>
              <a:t>Manpower for ELENA’s Ring</a:t>
            </a:r>
            <a:endParaRPr lang="en-GB" dirty="0">
              <a:solidFill>
                <a:srgbClr val="996633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71600" y="2060848"/>
          <a:ext cx="7920882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4"/>
                <a:gridCol w="2640294"/>
                <a:gridCol w="26402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Manpower FSU [KCHF]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TE-VSC</a:t>
                      </a:r>
                      <a:r>
                        <a:rPr lang="en-GB" sz="1400" baseline="0" dirty="0" smtClean="0"/>
                        <a:t> FTE</a:t>
                      </a:r>
                      <a:r>
                        <a:rPr lang="en-GB" sz="1400" dirty="0" smtClean="0"/>
                        <a:t> [MY]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Needed</a:t>
                      </a:r>
                      <a:r>
                        <a:rPr lang="en-GB" sz="1400" baseline="0" dirty="0" smtClean="0"/>
                        <a:t> manpower contribution FTE</a:t>
                      </a:r>
                      <a:r>
                        <a:rPr lang="en-GB" sz="1400" dirty="0" smtClean="0"/>
                        <a:t> [MY]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475656" y="4173984"/>
          <a:ext cx="6265982" cy="991291"/>
        </p:xfrm>
        <a:graphic>
          <a:graphicData uri="http://schemas.openxmlformats.org/drawingml/2006/table">
            <a:tbl>
              <a:tblPr/>
              <a:tblGrid>
                <a:gridCol w="3390542"/>
                <a:gridCol w="479240"/>
                <a:gridCol w="479240"/>
                <a:gridCol w="479240"/>
                <a:gridCol w="479240"/>
                <a:gridCol w="479240"/>
                <a:gridCol w="479240"/>
              </a:tblGrid>
              <a:tr h="335760"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223" marR="8223" marT="82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2012</a:t>
                      </a:r>
                    </a:p>
                  </a:txBody>
                  <a:tcPr marL="8223" marR="8223" marT="82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2013</a:t>
                      </a:r>
                    </a:p>
                  </a:txBody>
                  <a:tcPr marL="8223" marR="8223" marT="8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2014</a:t>
                      </a:r>
                    </a:p>
                  </a:txBody>
                  <a:tcPr marL="8223" marR="8223" marT="8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5760"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223" marR="8223" marT="822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Cat2</a:t>
                      </a:r>
                    </a:p>
                  </a:txBody>
                  <a:tcPr marL="8223" marR="8223" marT="82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Cat3</a:t>
                      </a:r>
                    </a:p>
                  </a:txBody>
                  <a:tcPr marL="8223" marR="8223" marT="8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Cat2</a:t>
                      </a:r>
                    </a:p>
                  </a:txBody>
                  <a:tcPr marL="8223" marR="8223" marT="8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Cat3</a:t>
                      </a:r>
                    </a:p>
                  </a:txBody>
                  <a:tcPr marL="8223" marR="8223" marT="8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Cat2</a:t>
                      </a:r>
                    </a:p>
                  </a:txBody>
                  <a:tcPr marL="8223" marR="8223" marT="8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Cat3</a:t>
                      </a:r>
                    </a:p>
                  </a:txBody>
                  <a:tcPr marL="8223" marR="8223" marT="8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77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ELENA Project</a:t>
                      </a:r>
                    </a:p>
                  </a:txBody>
                  <a:tcPr marL="8223" marR="8223" marT="822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8223" marR="8223" marT="8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8223" marR="8223" marT="822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8223" marR="8223" marT="8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8223" marR="8223" marT="822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8223" marR="8223" marT="82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8223" marR="8223" marT="822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923928" y="3741936"/>
            <a:ext cx="215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TE-VSC APT line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28,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99592" y="1124744"/>
            <a:ext cx="792088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Beam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lines to transport the 100-keV antiprotons to the experimental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areas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     Total length of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Times New Roman"/>
                <a:cs typeface="Times New Roman"/>
              </a:rPr>
              <a:t>63 m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: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Times New Roman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/>
              <a:buChar char="-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15 m common ejection line from ELENA to the beam switchyard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Times New Roman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/>
              <a:buChar char="-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15 m ASACUSA line to entrance of the present RFQD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Times New Roman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/>
              <a:buChar char="-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20 m ALPHA line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Times New Roman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/>
              <a:buChar char="-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two 3-m long beam-lines for the two ATRAP zones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Times New Roman"/>
              <a:cs typeface="Times New Roman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imes New Roman"/>
              <a:buChar char="-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8 m AEGIS line 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Times New Roman"/>
              <a:cs typeface="Times New Roman"/>
            </a:endParaRPr>
          </a:p>
          <a:p>
            <a:pPr marL="156210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          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Times New Roman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      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Times New Roman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Effective beam aperture:   60 mm (70 mm on both sides used for in-vacuum electrodes 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and insulation).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kern="0" dirty="0" smtClean="0">
              <a:solidFill>
                <a:sysClr val="windowText" lastClr="000000"/>
              </a:solidFill>
              <a:ea typeface="Times New Roman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Beam pipe diameter:   200 mm (CF250).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Times New Roman"/>
              <a:cs typeface="Times New Roman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Vacuum: 10</a:t>
            </a:r>
            <a:r>
              <a:rPr kumimoji="0" lang="en-GB" sz="18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-9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 – 10</a:t>
            </a:r>
            <a:r>
              <a:rPr kumimoji="0" lang="en-GB" sz="18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-12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Times New Roman"/>
                <a:cs typeface="Times New Roman"/>
              </a:rPr>
              <a:t> Torr depending on the position.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Times New Roman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27088" y="154136"/>
            <a:ext cx="7561262" cy="461665"/>
          </a:xfrm>
        </p:spPr>
        <p:txBody>
          <a:bodyPr/>
          <a:lstStyle/>
          <a:p>
            <a:r>
              <a:rPr lang="en-US" sz="2400" dirty="0" smtClean="0"/>
              <a:t>Experimental Lines (Vacuum)</a:t>
            </a:r>
            <a:endParaRPr lang="en-GB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9597</TotalTime>
  <Words>1011</Words>
  <Application>Microsoft Office PowerPoint</Application>
  <PresentationFormat>On-screen Show (4:3)</PresentationFormat>
  <Paragraphs>228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te-vsc-test</vt:lpstr>
      <vt:lpstr>Slide 1</vt:lpstr>
      <vt:lpstr>Main topics</vt:lpstr>
      <vt:lpstr>ELENA Vacuum System feasibility</vt:lpstr>
      <vt:lpstr>ELENA Vacuum System feasibility</vt:lpstr>
      <vt:lpstr>ELENA Vacuum System feasibility</vt:lpstr>
      <vt:lpstr>Proposed Technical Solution</vt:lpstr>
      <vt:lpstr>Costs of ELENA’s Ring</vt:lpstr>
      <vt:lpstr>Manpower for ELENA’s Ring</vt:lpstr>
      <vt:lpstr>Experimental Lines (Vacuum)</vt:lpstr>
      <vt:lpstr>Experimental Lines (Vacuum)  Cost an Manpower Estimation</vt:lpstr>
      <vt:lpstr>AD consolidation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Paolo Chiggiato</cp:lastModifiedBy>
  <cp:revision>254</cp:revision>
  <dcterms:created xsi:type="dcterms:W3CDTF">2011-06-15T12:28:07Z</dcterms:created>
  <dcterms:modified xsi:type="dcterms:W3CDTF">2011-09-28T06:46:48Z</dcterms:modified>
</cp:coreProperties>
</file>