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60" r:id="rId3"/>
    <p:sldId id="257" r:id="rId4"/>
    <p:sldId id="261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1B6D1-2C88-4700-8AFC-2A2527B007CE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098D4-43BB-4A6B-BFF1-89679CA66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EDMS XXXXXXX</a:t>
            </a:r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en-US" smtClean="0"/>
              <a:t>Meeting, Date</a:t>
            </a:r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373" y="5132699"/>
            <a:ext cx="2560951" cy="51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7" name="Isosceles Triangle 6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Isosceles Triangle 10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020272" y="6356350"/>
            <a:ext cx="1669576" cy="36576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EDMS XXXXXXX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3808" y="6356350"/>
            <a:ext cx="4104456" cy="36576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Meeting, Date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2196824" y="6356350"/>
            <a:ext cx="574976" cy="365760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0" r:id="rId8"/>
    <p:sldLayoutId id="2147483671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Radiation Protection for ELENA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Joachim Vollaire on behalf of DGS-RP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Joachim Vollaire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ELENA/ADUC Meeting, 28/09/2011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2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Design and installation phase</a:t>
            </a:r>
          </a:p>
          <a:p>
            <a:pPr lvl="1"/>
            <a:r>
              <a:rPr lang="en-US" smtClean="0"/>
              <a:t>Perform radiological risk </a:t>
            </a:r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Support project for integration of RP requirements in design and installation phase</a:t>
            </a:r>
          </a:p>
          <a:p>
            <a:r>
              <a:rPr lang="en-US" dirty="0" smtClean="0"/>
              <a:t>Commissioning and Operation phase</a:t>
            </a:r>
          </a:p>
          <a:p>
            <a:pPr lvl="1"/>
            <a:r>
              <a:rPr lang="en-US" dirty="0" smtClean="0"/>
              <a:t>Risk assessment at work places and radiological classification  </a:t>
            </a:r>
          </a:p>
          <a:p>
            <a:pPr lvl="1"/>
            <a:r>
              <a:rPr lang="en-US" dirty="0" smtClean="0"/>
              <a:t>Monitor radiation levels with permanent monitoring system (RAMSES/ARCON)</a:t>
            </a:r>
          </a:p>
          <a:p>
            <a:pPr lvl="1"/>
            <a:r>
              <a:rPr lang="en-US" dirty="0" smtClean="0"/>
              <a:t>Ensure compliance with RP requirements</a:t>
            </a:r>
          </a:p>
          <a:p>
            <a:r>
              <a:rPr lang="en-US" dirty="0" smtClean="0"/>
              <a:t>End of project</a:t>
            </a:r>
          </a:p>
          <a:p>
            <a:pPr lvl="1"/>
            <a:r>
              <a:rPr lang="en-US" dirty="0" smtClean="0"/>
              <a:t>Supervise decommissioning and dismantling</a:t>
            </a:r>
          </a:p>
          <a:p>
            <a:pPr lvl="1"/>
            <a:r>
              <a:rPr lang="en-US" dirty="0" smtClean="0"/>
              <a:t>Radioactive Waste characterization and elimination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 studies during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Identification ionizing radiation sources (input from BE)</a:t>
            </a:r>
          </a:p>
          <a:p>
            <a:pPr lvl="1"/>
            <a:r>
              <a:rPr lang="en-US" dirty="0" smtClean="0"/>
              <a:t>Beam parameters</a:t>
            </a:r>
          </a:p>
          <a:p>
            <a:pPr lvl="1"/>
            <a:r>
              <a:rPr lang="en-US" dirty="0" smtClean="0"/>
              <a:t>Conservative estimate of beam losses</a:t>
            </a:r>
          </a:p>
          <a:p>
            <a:pPr lvl="1"/>
            <a:r>
              <a:rPr lang="en-US" dirty="0" smtClean="0"/>
              <a:t>Assessment for normal operation and accidental beam losses</a:t>
            </a:r>
          </a:p>
          <a:p>
            <a:pPr lvl="1"/>
            <a:r>
              <a:rPr lang="en-US" dirty="0" smtClean="0"/>
              <a:t>Other sources of radiation (X-ray from cavities, e</a:t>
            </a:r>
            <a:r>
              <a:rPr lang="en-US" baseline="30000" dirty="0" smtClean="0"/>
              <a:t>-</a:t>
            </a:r>
            <a:r>
              <a:rPr lang="en-US" dirty="0" smtClean="0"/>
              <a:t> cooler…)</a:t>
            </a:r>
          </a:p>
          <a:p>
            <a:r>
              <a:rPr lang="en-US" dirty="0" smtClean="0"/>
              <a:t>Definition of mitigation measures</a:t>
            </a:r>
          </a:p>
          <a:p>
            <a:pPr lvl="1"/>
            <a:r>
              <a:rPr lang="en-US" dirty="0" smtClean="0"/>
              <a:t>Shielding design (use of state of the </a:t>
            </a:r>
            <a:r>
              <a:rPr lang="en-US" dirty="0" smtClean="0"/>
              <a:t>art </a:t>
            </a:r>
            <a:r>
              <a:rPr lang="en-US" dirty="0" smtClean="0"/>
              <a:t>Monte-Code for complex situations)</a:t>
            </a:r>
          </a:p>
          <a:p>
            <a:pPr lvl="1"/>
            <a:r>
              <a:rPr lang="en-US" dirty="0" smtClean="0"/>
              <a:t>Implementation of active monitoring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Joachim Vollaire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3</a:t>
            </a:fld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ELENA/ADUC Meeting, 28/09/2011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 in the AD Hall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Joachim Vollaire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ELENA/ADUC Meeting, 28/09/2011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4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 Hall is a Simple Controlled Area (except the visitor platform which is a Supervised Radiation Area)</a:t>
            </a:r>
          </a:p>
          <a:p>
            <a:r>
              <a:rPr lang="en-US" dirty="0" smtClean="0"/>
              <a:t>Detailed radiation measurement campaign in 2010</a:t>
            </a:r>
          </a:p>
          <a:p>
            <a:pPr lvl="1"/>
            <a:r>
              <a:rPr lang="en-US" dirty="0" smtClean="0"/>
              <a:t>Shielding improvement was recommended at some specific locations to allow the possible classification of the AD Hall as  a Supervised Radiation Area</a:t>
            </a:r>
          </a:p>
          <a:p>
            <a:pPr lvl="1"/>
            <a:r>
              <a:rPr lang="en-US" dirty="0" smtClean="0"/>
              <a:t>Relocation of counting rooms for ASACUSA and ALPHA outside the AD Hall planned</a:t>
            </a:r>
          </a:p>
          <a:p>
            <a:pPr lvl="1"/>
            <a:r>
              <a:rPr lang="en-US" dirty="0" smtClean="0"/>
              <a:t>Design objectives for ELENA should be compatible with classification of the hall as a Supervised Radiation Area</a:t>
            </a:r>
          </a:p>
          <a:p>
            <a:r>
              <a:rPr lang="en-US" dirty="0" smtClean="0"/>
              <a:t>Radiation limits (permanent - non-permanent workplace)</a:t>
            </a:r>
          </a:p>
          <a:p>
            <a:pPr lvl="1"/>
            <a:r>
              <a:rPr lang="en-US" dirty="0" smtClean="0"/>
              <a:t>Supervised Radiation Area (3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Sv</a:t>
            </a:r>
            <a:r>
              <a:rPr lang="en-US" dirty="0" smtClean="0"/>
              <a:t>/h – 15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Sv</a:t>
            </a:r>
            <a:r>
              <a:rPr lang="en-US" dirty="0" smtClean="0"/>
              <a:t>/h)</a:t>
            </a:r>
          </a:p>
          <a:p>
            <a:pPr lvl="1"/>
            <a:r>
              <a:rPr lang="en-US" dirty="0" smtClean="0"/>
              <a:t>Simple Controlled Radiation Area (10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Sv</a:t>
            </a:r>
            <a:r>
              <a:rPr lang="en-US" dirty="0" smtClean="0"/>
              <a:t>/h – 50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Sv</a:t>
            </a:r>
            <a:r>
              <a:rPr lang="en-US" dirty="0" smtClean="0"/>
              <a:t>/h)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results from the AD Hall survey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Joachim Vollaire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5</a:t>
            </a:fld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ELENA/ADUC Meeting, 28/09/2011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493723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301208"/>
            <a:ext cx="7711842" cy="100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580112" y="1628800"/>
            <a:ext cx="3148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for low occupancy </a:t>
            </a:r>
          </a:p>
          <a:p>
            <a:r>
              <a:rPr lang="en-US" dirty="0" smtClean="0"/>
              <a:t>working places (</a:t>
            </a:r>
            <a:r>
              <a:rPr lang="en-US" dirty="0" err="1" smtClean="0"/>
              <a:t>edms</a:t>
            </a:r>
            <a:r>
              <a:rPr lang="en-US" dirty="0" smtClean="0"/>
              <a:t> 1110025)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Permanent monitors in the AD Hall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Joachim Vollaire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ELENA/ADUC Meeting, 28/09/2011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6</a:t>
            </a:fld>
            <a:endParaRPr kumimoji="0" lang="en-US" dirty="0"/>
          </a:p>
        </p:txBody>
      </p:sp>
      <p:pic>
        <p:nvPicPr>
          <p:cNvPr id="2050" name="Picture 2" descr="\\cern.ch\dfs\Users\v\vollaire\Desktop\ADRAMSES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386127" cy="493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0448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Joachim Vollaire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ELENA/ADUC Meeting, 28/09/2011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7</a:t>
            </a:fld>
            <a:endParaRPr kumimoji="0"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1295</TotalTime>
  <Words>322</Words>
  <Application>Microsoft Office PowerPoint</Application>
  <PresentationFormat>On-screen Show (4:3)</PresentationFormat>
  <Paragraphs>56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Origin</vt:lpstr>
      <vt:lpstr>Radiation Protection for ELENA</vt:lpstr>
      <vt:lpstr>What do we do ?</vt:lpstr>
      <vt:lpstr>RP studies during design</vt:lpstr>
      <vt:lpstr>Current situation in the AD Hall</vt:lpstr>
      <vt:lpstr>Example of results from the AD Hall survey</vt:lpstr>
      <vt:lpstr>Permanent monitors in the AD Hall</vt:lpstr>
      <vt:lpstr>THANK YOU FOR YOUR ATTENTION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Widorski</dc:creator>
  <cp:lastModifiedBy>vollaire</cp:lastModifiedBy>
  <cp:revision>78</cp:revision>
  <dcterms:created xsi:type="dcterms:W3CDTF">2010-11-05T18:40:56Z</dcterms:created>
  <dcterms:modified xsi:type="dcterms:W3CDTF">2011-09-28T09:44:43Z</dcterms:modified>
</cp:coreProperties>
</file>