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theme/theme3.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74" r:id="rId2"/>
    <p:sldMasterId id="2147483682" r:id="rId3"/>
    <p:sldMasterId id="2147483686" r:id="rId4"/>
  </p:sldMasterIdLst>
  <p:notesMasterIdLst>
    <p:notesMasterId r:id="rId44"/>
  </p:notesMasterIdLst>
  <p:sldIdLst>
    <p:sldId id="256" r:id="rId5"/>
    <p:sldId id="1597" r:id="rId6"/>
    <p:sldId id="1731" r:id="rId7"/>
    <p:sldId id="1672" r:id="rId8"/>
    <p:sldId id="1703" r:id="rId9"/>
    <p:sldId id="1705" r:id="rId10"/>
    <p:sldId id="1620" r:id="rId11"/>
    <p:sldId id="1583" r:id="rId12"/>
    <p:sldId id="1582" r:id="rId13"/>
    <p:sldId id="1580" r:id="rId14"/>
    <p:sldId id="1609" r:id="rId15"/>
    <p:sldId id="1734" r:id="rId16"/>
    <p:sldId id="1736" r:id="rId17"/>
    <p:sldId id="1737" r:id="rId18"/>
    <p:sldId id="1738" r:id="rId19"/>
    <p:sldId id="1739" r:id="rId20"/>
    <p:sldId id="1729" r:id="rId21"/>
    <p:sldId id="1709" r:id="rId22"/>
    <p:sldId id="1711" r:id="rId23"/>
    <p:sldId id="1713" r:id="rId24"/>
    <p:sldId id="1710" r:id="rId25"/>
    <p:sldId id="1715" r:id="rId26"/>
    <p:sldId id="1716" r:id="rId27"/>
    <p:sldId id="1740" r:id="rId28"/>
    <p:sldId id="1720" r:id="rId29"/>
    <p:sldId id="1722" r:id="rId30"/>
    <p:sldId id="1483" r:id="rId31"/>
    <p:sldId id="1723" r:id="rId32"/>
    <p:sldId id="1724" r:id="rId33"/>
    <p:sldId id="1730" r:id="rId34"/>
    <p:sldId id="1741" r:id="rId35"/>
    <p:sldId id="1742" r:id="rId36"/>
    <p:sldId id="1743" r:id="rId37"/>
    <p:sldId id="1700" r:id="rId38"/>
    <p:sldId id="1608" r:id="rId39"/>
    <p:sldId id="1708" r:id="rId40"/>
    <p:sldId id="1707" r:id="rId41"/>
    <p:sldId id="383" r:id="rId42"/>
    <p:sldId id="298"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6699"/>
    <a:srgbClr val="008000"/>
    <a:srgbClr val="0000CC"/>
    <a:srgbClr val="CC00CC"/>
    <a:srgbClr val="339933"/>
    <a:srgbClr val="9BDE22"/>
    <a:srgbClr val="FFFF99"/>
    <a:srgbClr val="88D42C"/>
    <a:srgbClr val="414E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5E3A41-655C-4207-A031-66FAD867EB9F}" v="12" dt="2025-06-25T14:04:13.377"/>
    <p1510:client id="{F7243077-3906-4F21-8073-3912AA081BA1}" v="4" dt="2025-06-26T00:45:58.0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94"/>
  </p:normalViewPr>
  <p:slideViewPr>
    <p:cSldViewPr snapToGrid="0" snapToObjects="1">
      <p:cViewPr varScale="1">
        <p:scale>
          <a:sx n="78" d="100"/>
          <a:sy n="78" d="100"/>
        </p:scale>
        <p:origin x="878" y="62"/>
      </p:cViewPr>
      <p:guideLst/>
    </p:cSldViewPr>
  </p:slideViewPr>
  <p:notesTextViewPr>
    <p:cViewPr>
      <p:scale>
        <a:sx n="1" d="1"/>
        <a:sy n="1" d="1"/>
      </p:scale>
      <p:origin x="0" y="0"/>
    </p:cViewPr>
  </p:notesTextViewPr>
  <p:sorterViewPr>
    <p:cViewPr varScale="1">
      <p:scale>
        <a:sx n="100" d="100"/>
        <a:sy n="100" d="100"/>
      </p:scale>
      <p:origin x="0" y="-279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pta, Ramesh C" userId="d9fe566f-923e-4d67-93cf-3a1eb5c3ebd4" providerId="ADAL" clId="{F7243077-3906-4F21-8073-3912AA081BA1}"/>
    <pc:docChg chg="modSld">
      <pc:chgData name="Gupta, Ramesh C" userId="d9fe566f-923e-4d67-93cf-3a1eb5c3ebd4" providerId="ADAL" clId="{F7243077-3906-4F21-8073-3912AA081BA1}" dt="2025-06-26T00:46:10.189" v="13" actId="113"/>
      <pc:docMkLst>
        <pc:docMk/>
      </pc:docMkLst>
      <pc:sldChg chg="addSp modSp mod">
        <pc:chgData name="Gupta, Ramesh C" userId="d9fe566f-923e-4d67-93cf-3a1eb5c3ebd4" providerId="ADAL" clId="{F7243077-3906-4F21-8073-3912AA081BA1}" dt="2025-06-26T00:44:27.351" v="10" actId="13926"/>
        <pc:sldMkLst>
          <pc:docMk/>
          <pc:sldMk cId="2246755923" sldId="256"/>
        </pc:sldMkLst>
        <pc:spChg chg="add mod">
          <ac:chgData name="Gupta, Ramesh C" userId="d9fe566f-923e-4d67-93cf-3a1eb5c3ebd4" providerId="ADAL" clId="{F7243077-3906-4F21-8073-3912AA081BA1}" dt="2025-06-26T00:44:27.351" v="10" actId="13926"/>
          <ac:spMkLst>
            <pc:docMk/>
            <pc:sldMk cId="2246755923" sldId="256"/>
            <ac:spMk id="2" creationId="{DE20CA68-9761-E03C-2AA0-A4D34FBB43B8}"/>
          </ac:spMkLst>
        </pc:spChg>
      </pc:sldChg>
      <pc:sldChg chg="addSp modSp mod">
        <pc:chgData name="Gupta, Ramesh C" userId="d9fe566f-923e-4d67-93cf-3a1eb5c3ebd4" providerId="ADAL" clId="{F7243077-3906-4F21-8073-3912AA081BA1}" dt="2025-06-26T00:46:10.189" v="13" actId="113"/>
        <pc:sldMkLst>
          <pc:docMk/>
          <pc:sldMk cId="4086193156" sldId="298"/>
        </pc:sldMkLst>
        <pc:spChg chg="add mod">
          <ac:chgData name="Gupta, Ramesh C" userId="d9fe566f-923e-4d67-93cf-3a1eb5c3ebd4" providerId="ADAL" clId="{F7243077-3906-4F21-8073-3912AA081BA1}" dt="2025-06-26T00:46:10.189" v="13" actId="113"/>
          <ac:spMkLst>
            <pc:docMk/>
            <pc:sldMk cId="4086193156" sldId="298"/>
            <ac:spMk id="3" creationId="{5C2900AF-D92E-A29F-B20A-AA49013790B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36F475-F7F5-6C41-B37C-656C49194CAF}" type="datetimeFigureOut">
              <a:rPr lang="en-US" smtClean="0"/>
              <a:t>6/25/2025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5839EF-EF2D-A244-8B03-02564FD38722}" type="slidenum">
              <a:rPr lang="en-US" smtClean="0"/>
              <a:t>‹#›</a:t>
            </a:fld>
            <a:endParaRPr lang="en-US"/>
          </a:p>
        </p:txBody>
      </p:sp>
    </p:spTree>
    <p:extLst>
      <p:ext uri="{BB962C8B-B14F-4D97-AF65-F5344CB8AC3E}">
        <p14:creationId xmlns:p14="http://schemas.microsoft.com/office/powerpoint/2010/main" val="2679280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A094DF-A1D3-E684-F6D2-0BB0A8D91073}"/>
            </a:ext>
          </a:extLst>
        </p:cNvPr>
        <p:cNvGrpSpPr/>
        <p:nvPr/>
      </p:nvGrpSpPr>
      <p:grpSpPr>
        <a:xfrm>
          <a:off x="0" y="0"/>
          <a:ext cx="0" cy="0"/>
          <a:chOff x="0" y="0"/>
          <a:chExt cx="0" cy="0"/>
        </a:xfrm>
      </p:grpSpPr>
      <p:sp>
        <p:nvSpPr>
          <p:cNvPr id="61442" name="Rectangle 7">
            <a:extLst>
              <a:ext uri="{FF2B5EF4-FFF2-40B4-BE49-F238E27FC236}">
                <a16:creationId xmlns:a16="http://schemas.microsoft.com/office/drawing/2014/main" id="{9EDE1B68-AE4C-3D98-4A35-9A3D0C6A2E17}"/>
              </a:ext>
            </a:extLst>
          </p:cNvPr>
          <p:cNvSpPr>
            <a:spLocks noGrp="1" noChangeArrowheads="1"/>
          </p:cNvSpPr>
          <p:nvPr>
            <p:ph type="sldNum" sz="quarter" idx="5"/>
          </p:nvPr>
        </p:nvSpPr>
        <p:spPr>
          <a:noFill/>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20000"/>
              </a:spcBef>
              <a:spcAft>
                <a:spcPct val="0"/>
              </a:spcAft>
              <a:defRPr>
                <a:solidFill>
                  <a:schemeClr val="tx1"/>
                </a:solidFill>
                <a:latin typeface="Times New Roman" pitchFamily="18" charset="0"/>
              </a:defRPr>
            </a:lvl6pPr>
            <a:lvl7pPr marL="2971800" indent="-228600" eaLnBrk="0" fontAlgn="base" hangingPunct="0">
              <a:spcBef>
                <a:spcPct val="20000"/>
              </a:spcBef>
              <a:spcAft>
                <a:spcPct val="0"/>
              </a:spcAft>
              <a:defRPr>
                <a:solidFill>
                  <a:schemeClr val="tx1"/>
                </a:solidFill>
                <a:latin typeface="Times New Roman" pitchFamily="18" charset="0"/>
              </a:defRPr>
            </a:lvl7pPr>
            <a:lvl8pPr marL="3429000" indent="-228600" eaLnBrk="0" fontAlgn="base" hangingPunct="0">
              <a:spcBef>
                <a:spcPct val="20000"/>
              </a:spcBef>
              <a:spcAft>
                <a:spcPct val="0"/>
              </a:spcAft>
              <a:defRPr>
                <a:solidFill>
                  <a:schemeClr val="tx1"/>
                </a:solidFill>
                <a:latin typeface="Times New Roman" pitchFamily="18" charset="0"/>
              </a:defRPr>
            </a:lvl8pPr>
            <a:lvl9pPr marL="3886200" indent="-228600" eaLnBrk="0" fontAlgn="base" hangingPunct="0">
              <a:spcBef>
                <a:spcPct val="20000"/>
              </a:spcBef>
              <a:spcAft>
                <a:spcPct val="0"/>
              </a:spcAft>
              <a:defRPr>
                <a:solidFill>
                  <a:schemeClr val="tx1"/>
                </a:solidFill>
                <a:latin typeface="Times New Roman" pitchFamily="18"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4EB262D-C7F6-4318-A120-4EAFBEF2F561}" type="slidenum">
              <a:rPr kumimoji="0" lang="en-US" altLang="en-US" sz="1200" b="0" i="0" u="none" strike="noStrike" kern="1200" cap="none" spc="0" normalizeH="0" baseline="0" noProof="0" smtClean="0">
                <a:ln>
                  <a:noFill/>
                </a:ln>
                <a:solidFill>
                  <a:prstClr val="black"/>
                </a:solidFill>
                <a:effectLst/>
                <a:uLnTx/>
                <a:uFillTx/>
                <a:latin typeface="Times New Roman" pitchFamily="18"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altLang="en-US" sz="1200" b="0" i="0" u="none" strike="noStrike" kern="1200" cap="none" spc="0" normalizeH="0" baseline="0" noProof="0">
              <a:ln>
                <a:noFill/>
              </a:ln>
              <a:solidFill>
                <a:prstClr val="black"/>
              </a:solidFill>
              <a:effectLst/>
              <a:uLnTx/>
              <a:uFillTx/>
              <a:latin typeface="Times New Roman" pitchFamily="18" charset="0"/>
              <a:ea typeface="+mn-ea"/>
              <a:cs typeface="+mn-cs"/>
            </a:endParaRPr>
          </a:p>
        </p:txBody>
      </p:sp>
      <p:sp>
        <p:nvSpPr>
          <p:cNvPr id="61443" name="Rectangle 2">
            <a:extLst>
              <a:ext uri="{FF2B5EF4-FFF2-40B4-BE49-F238E27FC236}">
                <a16:creationId xmlns:a16="http://schemas.microsoft.com/office/drawing/2014/main" id="{A71EEFD0-F034-5E7C-045B-3A191D780B7E}"/>
              </a:ext>
            </a:extLst>
          </p:cNvPr>
          <p:cNvSpPr>
            <a:spLocks noGrp="1" noRot="1" noChangeAspect="1" noChangeArrowheads="1" noTextEdit="1"/>
          </p:cNvSpPr>
          <p:nvPr>
            <p:ph type="sldImg"/>
          </p:nvPr>
        </p:nvSpPr>
        <p:spPr>
          <a:ln/>
        </p:spPr>
      </p:sp>
      <p:sp>
        <p:nvSpPr>
          <p:cNvPr id="61444" name="Rectangle 3">
            <a:extLst>
              <a:ext uri="{FF2B5EF4-FFF2-40B4-BE49-F238E27FC236}">
                <a16:creationId xmlns:a16="http://schemas.microsoft.com/office/drawing/2014/main" id="{77C6AD5A-CFFD-A85A-86FF-6C7477D9FBC0}"/>
              </a:ext>
            </a:extLst>
          </p:cNvPr>
          <p:cNvSpPr>
            <a:spLocks noGrp="1" noChangeArrowheads="1"/>
          </p:cNvSpPr>
          <p:nvPr>
            <p:ph type="body" idx="1"/>
          </p:nvPr>
        </p:nvSpPr>
        <p:spPr>
          <a:noFill/>
        </p:spPr>
        <p:txBody>
          <a:bodyPr/>
          <a:lstStyle/>
          <a:p>
            <a:endParaRPr lang="en-US" altLang="en-US"/>
          </a:p>
        </p:txBody>
      </p:sp>
    </p:spTree>
    <p:extLst>
      <p:ext uri="{BB962C8B-B14F-4D97-AF65-F5344CB8AC3E}">
        <p14:creationId xmlns:p14="http://schemas.microsoft.com/office/powerpoint/2010/main" val="457205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8C10DA6-9909-7D4F-83A2-7593F71DDB5D}" type="slidenum">
              <a:rPr lang="en-US" smtClean="0"/>
              <a:t>34</a:t>
            </a:fld>
            <a:endParaRPr lang="en-US"/>
          </a:p>
        </p:txBody>
      </p:sp>
    </p:spTree>
    <p:extLst>
      <p:ext uri="{BB962C8B-B14F-4D97-AF65-F5344CB8AC3E}">
        <p14:creationId xmlns:p14="http://schemas.microsoft.com/office/powerpoint/2010/main" val="2138223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9C60D0-DAAC-43D9-9ED9-8E9203E5D8DF}" type="slidenum">
              <a:rPr lang="en-US" altLang="en-US"/>
              <a:pPr/>
              <a:t>38</a:t>
            </a:fld>
            <a:endParaRPr lang="en-US" altLang="en-US"/>
          </a:p>
        </p:txBody>
      </p:sp>
      <p:sp>
        <p:nvSpPr>
          <p:cNvPr id="952322" name="Rectangle 1026"/>
          <p:cNvSpPr>
            <a:spLocks noGrp="1" noRot="1" noChangeAspect="1" noChangeArrowheads="1" noTextEdit="1"/>
          </p:cNvSpPr>
          <p:nvPr>
            <p:ph type="sldImg"/>
          </p:nvPr>
        </p:nvSpPr>
        <p:spPr>
          <a:ln/>
        </p:spPr>
      </p:sp>
      <p:sp>
        <p:nvSpPr>
          <p:cNvPr id="952323" name="Rectangle 1027"/>
          <p:cNvSpPr>
            <a:spLocks noGrp="1" noChangeArrowheads="1"/>
          </p:cNvSpPr>
          <p:nvPr>
            <p:ph type="body" idx="1"/>
          </p:nvPr>
        </p:nvSpPr>
        <p:spPr>
          <a:xfrm>
            <a:off x="455212" y="5804584"/>
            <a:ext cx="6105639" cy="2689670"/>
          </a:xfrm>
        </p:spPr>
        <p:txBody>
          <a:bodyPr lIns="92680" tIns="46339" rIns="92680" bIns="46339"/>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8" name="Picture 7">
            <a:extLst>
              <a:ext uri="{FF2B5EF4-FFF2-40B4-BE49-F238E27FC236}">
                <a16:creationId xmlns:a16="http://schemas.microsoft.com/office/drawing/2014/main" id="{A1CCAF04-6C30-614D-8071-3CC683E9765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86083" y="5755088"/>
            <a:ext cx="3238500" cy="419100"/>
          </a:xfrm>
          <a:prstGeom prst="rect">
            <a:avLst/>
          </a:prstGeom>
        </p:spPr>
      </p:pic>
    </p:spTree>
    <p:extLst>
      <p:ext uri="{BB962C8B-B14F-4D97-AF65-F5344CB8AC3E}">
        <p14:creationId xmlns:p14="http://schemas.microsoft.com/office/powerpoint/2010/main" val="642655364"/>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3840" userDrawn="1">
          <p15:clr>
            <a:srgbClr val="FBAE40"/>
          </p15:clr>
        </p15:guide>
        <p15:guide id="9" orient="horz" pos="3888" userDrawn="1">
          <p15:clr>
            <a:srgbClr val="FBAE40"/>
          </p15:clr>
        </p15:guide>
        <p15:guide id="10" pos="360" userDrawn="1">
          <p15:clr>
            <a:srgbClr val="FBAE40"/>
          </p15:clr>
        </p15:guide>
        <p15:guide id="11" pos="7320" userDrawn="1">
          <p15:clr>
            <a:srgbClr val="FBAE40"/>
          </p15:clr>
        </p15:guide>
        <p15:guide id="12" orient="horz" pos="398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11585077" y="6492875"/>
            <a:ext cx="432486" cy="365125"/>
          </a:xfrm>
          <a:prstGeom prst="rect">
            <a:avLst/>
          </a:prstGeom>
        </p:spPr>
        <p:txBody>
          <a:bodyPr lIns="0" tIns="0" rIns="45720" bIns="0" anchor="ctr"/>
          <a:lstStyle>
            <a:lvl1pPr algn="r">
              <a:defRPr sz="1200"/>
            </a:lvl1p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4160339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11620500" y="6492875"/>
            <a:ext cx="432486" cy="365125"/>
          </a:xfrm>
          <a:prstGeom prst="rect">
            <a:avLst/>
          </a:prstGeom>
        </p:spPr>
        <p:txBody>
          <a:bodyPr lIns="0" tIns="0" rIns="45720" bIns="0" anchor="ctr"/>
          <a:lstStyle>
            <a:lvl1pPr algn="r">
              <a:defRPr sz="1200"/>
            </a:lvl1p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18119199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11620500" y="6421733"/>
            <a:ext cx="432486" cy="365125"/>
          </a:xfrm>
          <a:prstGeom prst="rect">
            <a:avLst/>
          </a:prstGeom>
        </p:spPr>
        <p:txBody>
          <a:bodyPr lIns="0" tIns="0" rIns="45720" bIns="0" anchor="ctr"/>
          <a:lstStyle>
            <a:lvl1pPr algn="r">
              <a:defRPr sz="1200"/>
            </a:lvl1p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23816605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11620500" y="6425792"/>
            <a:ext cx="432486" cy="365125"/>
          </a:xfrm>
          <a:prstGeom prst="rect">
            <a:avLst/>
          </a:prstGeom>
        </p:spPr>
        <p:txBody>
          <a:bodyPr lIns="0" tIns="0" rIns="45720" bIns="0" anchor="ctr"/>
          <a:lstStyle>
            <a:lvl1pPr algn="r">
              <a:defRPr sz="1200"/>
            </a:lvl1p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10660975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657601" y="90489"/>
            <a:ext cx="8125884" cy="808037"/>
          </a:xfrm>
        </p:spPr>
        <p:txBody>
          <a:bodyPr/>
          <a:lstStyle/>
          <a:p>
            <a:r>
              <a:rPr lang="en-US"/>
              <a:t>Click to edit Master title style</a:t>
            </a:r>
          </a:p>
        </p:txBody>
      </p:sp>
      <p:sp>
        <p:nvSpPr>
          <p:cNvPr id="3" name="ClipArt Placeholder 2"/>
          <p:cNvSpPr>
            <a:spLocks noGrp="1"/>
          </p:cNvSpPr>
          <p:nvPr>
            <p:ph type="clipArt" sz="half" idx="1"/>
          </p:nvPr>
        </p:nvSpPr>
        <p:spPr>
          <a:xfrm>
            <a:off x="914400" y="1981200"/>
            <a:ext cx="5080000" cy="4114800"/>
          </a:xfrm>
        </p:spPr>
        <p:txBody>
          <a:bodyPr/>
          <a:lstStyle/>
          <a:p>
            <a:pPr lvl="0"/>
            <a:endParaRPr lang="en-US" noProof="0"/>
          </a:p>
        </p:txBody>
      </p:sp>
      <p:sp>
        <p:nvSpPr>
          <p:cNvPr id="4" name="Text Placeholder 3"/>
          <p:cNvSpPr>
            <a:spLocks noGrp="1"/>
          </p:cNvSpPr>
          <p:nvPr>
            <p:ph type="body" sz="half" idx="2"/>
          </p:nvPr>
        </p:nvSpPr>
        <p:spPr>
          <a:xfrm>
            <a:off x="6197600" y="1981200"/>
            <a:ext cx="508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077464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12463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3810" y="2130852"/>
            <a:ext cx="10364391" cy="1470049"/>
          </a:xfrm>
        </p:spPr>
        <p:txBody>
          <a:bodyPr/>
          <a:lstStyle/>
          <a:p>
            <a:r>
              <a:rPr lang="en-US"/>
              <a:t>Click to edit Master title style</a:t>
            </a:r>
          </a:p>
        </p:txBody>
      </p:sp>
      <p:sp>
        <p:nvSpPr>
          <p:cNvPr id="3" name="Subtitle 2"/>
          <p:cNvSpPr>
            <a:spLocks noGrp="1"/>
          </p:cNvSpPr>
          <p:nvPr>
            <p:ph type="subTitle" idx="1"/>
          </p:nvPr>
        </p:nvSpPr>
        <p:spPr>
          <a:xfrm>
            <a:off x="1829099" y="3886649"/>
            <a:ext cx="8533806" cy="1752451"/>
          </a:xfrm>
        </p:spPr>
        <p:txBody>
          <a:bodyPr/>
          <a:lstStyle>
            <a:lvl1pPr marL="0" indent="0" algn="ctr">
              <a:buNone/>
              <a:defRPr/>
            </a:lvl1pPr>
            <a:lvl2pPr marL="321449" indent="0" algn="ctr">
              <a:buNone/>
              <a:defRPr/>
            </a:lvl2pPr>
            <a:lvl3pPr marL="642899" indent="0" algn="ctr">
              <a:buNone/>
              <a:defRPr/>
            </a:lvl3pPr>
            <a:lvl4pPr marL="964348" indent="0" algn="ctr">
              <a:buNone/>
              <a:defRPr/>
            </a:lvl4pPr>
            <a:lvl5pPr marL="1285797" indent="0" algn="ctr">
              <a:buNone/>
              <a:defRPr/>
            </a:lvl5pPr>
            <a:lvl6pPr marL="1607246" indent="0" algn="ctr">
              <a:buNone/>
              <a:defRPr/>
            </a:lvl6pPr>
            <a:lvl7pPr marL="1928696" indent="0" algn="ctr">
              <a:buNone/>
              <a:defRPr/>
            </a:lvl7pPr>
            <a:lvl8pPr marL="2250145" indent="0" algn="ctr">
              <a:buNone/>
              <a:defRPr/>
            </a:lvl8pPr>
            <a:lvl9pPr marL="2571594" indent="0" algn="ctr">
              <a:buNone/>
              <a:defRPr/>
            </a:lvl9pPr>
          </a:lstStyle>
          <a:p>
            <a:r>
              <a:rPr lang="en-US"/>
              <a:t>Click to edit Master subtitle style</a:t>
            </a:r>
          </a:p>
        </p:txBody>
      </p:sp>
    </p:spTree>
    <p:extLst>
      <p:ext uri="{BB962C8B-B14F-4D97-AF65-F5344CB8AC3E}">
        <p14:creationId xmlns:p14="http://schemas.microsoft.com/office/powerpoint/2010/main" val="29266573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dirty="0"/>
              <a:t>Click to edit Master title style</a:t>
            </a:r>
          </a:p>
        </p:txBody>
      </p:sp>
      <p:sp>
        <p:nvSpPr>
          <p:cNvPr id="3" name="Slide Number Placeholder 2"/>
          <p:cNvSpPr>
            <a:spLocks noGrp="1"/>
          </p:cNvSpPr>
          <p:nvPr>
            <p:ph type="sldNum" sz="quarter" idx="10"/>
          </p:nvPr>
        </p:nvSpPr>
        <p:spPr/>
        <p:txBody>
          <a:bodyPr/>
          <a:lstStyle/>
          <a:p>
            <a:fld id="{B128C41A-7A0A-A74C-A765-4BF8AA94B2BC}" type="slidenum">
              <a:rPr lang="en-US" altLang="en-US" smtClean="0"/>
              <a:pPr/>
              <a:t>‹#›</a:t>
            </a:fld>
            <a:endParaRPr lang="en-US" altLang="en-US"/>
          </a:p>
        </p:txBody>
      </p:sp>
      <p:sp>
        <p:nvSpPr>
          <p:cNvPr id="4" name="Footer Placeholder 3"/>
          <p:cNvSpPr>
            <a:spLocks noGrp="1"/>
          </p:cNvSpPr>
          <p:nvPr>
            <p:ph type="ftr" sz="quarter" idx="11"/>
          </p:nvPr>
        </p:nvSpPr>
        <p:spPr>
          <a:xfrm>
            <a:off x="4165600" y="6356351"/>
            <a:ext cx="3860800" cy="365125"/>
          </a:xfrm>
          <a:prstGeom prst="rect">
            <a:avLst/>
          </a:prstGeom>
        </p:spPr>
        <p:txBody>
          <a:bodyPr/>
          <a:lstStyle/>
          <a:p>
            <a:r>
              <a:rPr lang="en-US"/>
              <a:t>c2 update</a:t>
            </a:r>
            <a:endParaRPr lang="en-US" dirty="0"/>
          </a:p>
        </p:txBody>
      </p:sp>
      <p:sp>
        <p:nvSpPr>
          <p:cNvPr id="6" name="Content Placeholder 5"/>
          <p:cNvSpPr>
            <a:spLocks noGrp="1"/>
          </p:cNvSpPr>
          <p:nvPr>
            <p:ph sz="quarter" idx="12"/>
          </p:nvPr>
        </p:nvSpPr>
        <p:spPr>
          <a:xfrm>
            <a:off x="330202" y="1393827"/>
            <a:ext cx="11482917" cy="452278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62594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29B8C-A5CE-514F-9771-A650C2D2D361}" type="datetimeFigureOut">
              <a:rPr lang="en-US" smtClean="0">
                <a:solidFill>
                  <a:prstClr val="white"/>
                </a:solidFill>
                <a:latin typeface="News Gothic MT"/>
              </a:rPr>
              <a:pPr/>
              <a:t>6/25/2025</a:t>
            </a:fld>
            <a:endParaRPr lang="en-US">
              <a:solidFill>
                <a:prstClr val="white"/>
              </a:solidFill>
              <a:latin typeface="News Gothic MT"/>
            </a:endParaRPr>
          </a:p>
        </p:txBody>
      </p:sp>
      <p:sp>
        <p:nvSpPr>
          <p:cNvPr id="3" name="Footer Placeholder 2"/>
          <p:cNvSpPr>
            <a:spLocks noGrp="1"/>
          </p:cNvSpPr>
          <p:nvPr>
            <p:ph type="ftr" sz="quarter" idx="11"/>
          </p:nvPr>
        </p:nvSpPr>
        <p:spPr/>
        <p:txBody>
          <a:bodyPr/>
          <a:lstStyle/>
          <a:p>
            <a:endParaRPr lang="en-US">
              <a:solidFill>
                <a:prstClr val="white"/>
              </a:solidFill>
              <a:latin typeface="News Gothic MT"/>
            </a:endParaRPr>
          </a:p>
        </p:txBody>
      </p:sp>
      <p:sp>
        <p:nvSpPr>
          <p:cNvPr id="4" name="Slide Number Placeholder 3"/>
          <p:cNvSpPr>
            <a:spLocks noGrp="1"/>
          </p:cNvSpPr>
          <p:nvPr>
            <p:ph type="sldNum" sz="quarter" idx="12"/>
          </p:nvPr>
        </p:nvSpPr>
        <p:spPr/>
        <p:txBody>
          <a:bodyPr/>
          <a:lstStyle/>
          <a:p>
            <a:fld id="{E073050D-6150-F94E-A66A-EA16834ABDFB}" type="slidenum">
              <a:rPr lang="en-US" smtClean="0">
                <a:solidFill>
                  <a:prstClr val="white"/>
                </a:solidFill>
                <a:latin typeface="News Gothic MT"/>
              </a:rPr>
              <a:pPr/>
              <a:t>‹#›</a:t>
            </a:fld>
            <a:endParaRPr lang="en-US">
              <a:solidFill>
                <a:prstClr val="white"/>
              </a:solidFill>
              <a:latin typeface="News Gothic MT"/>
            </a:endParaRPr>
          </a:p>
        </p:txBody>
      </p:sp>
    </p:spTree>
    <p:extLst>
      <p:ext uri="{BB962C8B-B14F-4D97-AF65-F5344CB8AC3E}">
        <p14:creationId xmlns:p14="http://schemas.microsoft.com/office/powerpoint/2010/main" val="1530193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28819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tx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tx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7" name="Picture 6">
            <a:extLst>
              <a:ext uri="{FF2B5EF4-FFF2-40B4-BE49-F238E27FC236}">
                <a16:creationId xmlns:a16="http://schemas.microsoft.com/office/drawing/2014/main" id="{E64EB6B9-C6AF-7F40-9A3F-E71E87EB2DF9}"/>
              </a:ext>
            </a:extLst>
          </p:cNvPr>
          <p:cNvPicPr>
            <a:picLocks noChangeAspect="1"/>
          </p:cNvPicPr>
          <p:nvPr userDrawn="1"/>
        </p:nvPicPr>
        <p:blipFill>
          <a:blip r:embed="rId3"/>
          <a:stretch>
            <a:fillRect/>
          </a:stretch>
        </p:blipFill>
        <p:spPr>
          <a:xfrm>
            <a:off x="8386083" y="5742910"/>
            <a:ext cx="3238500" cy="419100"/>
          </a:xfrm>
          <a:prstGeom prst="rect">
            <a:avLst/>
          </a:prstGeom>
        </p:spPr>
      </p:pic>
    </p:spTree>
    <p:extLst>
      <p:ext uri="{BB962C8B-B14F-4D97-AF65-F5344CB8AC3E}">
        <p14:creationId xmlns:p14="http://schemas.microsoft.com/office/powerpoint/2010/main" val="3440654292"/>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3840" userDrawn="1">
          <p15:clr>
            <a:srgbClr val="FBAE40"/>
          </p15:clr>
        </p15:guide>
        <p15:guide id="9" orient="horz" pos="3888" userDrawn="1">
          <p15:clr>
            <a:srgbClr val="FBAE40"/>
          </p15:clr>
        </p15:guide>
        <p15:guide id="10" pos="360" userDrawn="1">
          <p15:clr>
            <a:srgbClr val="FBAE40"/>
          </p15:clr>
        </p15:guide>
        <p15:guide id="11" pos="7320" userDrawn="1">
          <p15:clr>
            <a:srgbClr val="FBAE40"/>
          </p15:clr>
        </p15:guide>
        <p15:guide id="12" orient="horz" pos="3984"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4" name="Picture 3" descr="20160714_001-2-Edit_blueppt.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
            <a:ext cx="12192000" cy="6313727"/>
          </a:xfrm>
          <a:prstGeom prst="rect">
            <a:avLst/>
          </a:prstGeom>
        </p:spPr>
      </p:pic>
      <p:sp>
        <p:nvSpPr>
          <p:cNvPr id="11" name="Rectangle 10"/>
          <p:cNvSpPr/>
          <p:nvPr userDrawn="1"/>
        </p:nvSpPr>
        <p:spPr>
          <a:xfrm>
            <a:off x="0" y="4891939"/>
            <a:ext cx="12192000" cy="1421788"/>
          </a:xfrm>
          <a:prstGeom prst="rect">
            <a:avLst/>
          </a:prstGeom>
          <a:gradFill>
            <a:gsLst>
              <a:gs pos="0">
                <a:schemeClr val="tx2">
                  <a:alpha val="61000"/>
                </a:schemeClr>
              </a:gs>
              <a:gs pos="100000">
                <a:schemeClr val="accent3">
                  <a:alpha val="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3" name="Subtitle 2"/>
          <p:cNvSpPr>
            <a:spLocks noGrp="1"/>
          </p:cNvSpPr>
          <p:nvPr>
            <p:ph type="subTitle" idx="1"/>
          </p:nvPr>
        </p:nvSpPr>
        <p:spPr>
          <a:xfrm>
            <a:off x="611722" y="4891939"/>
            <a:ext cx="10968567" cy="805052"/>
          </a:xfrm>
        </p:spPr>
        <p:txBody>
          <a:bodyPr anchor="b" anchorCtr="0"/>
          <a:lstStyle>
            <a:lvl1pPr marL="0" indent="0" algn="ctr">
              <a:buNone/>
              <a:defRPr>
                <a:solidFill>
                  <a:schemeClr val="bg1"/>
                </a:solidFill>
                <a:latin typeface="+mn-lt"/>
                <a:cs typeface="Helvetica"/>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5" name="Rectangle 4"/>
          <p:cNvSpPr/>
          <p:nvPr userDrawn="1"/>
        </p:nvSpPr>
        <p:spPr>
          <a:xfrm>
            <a:off x="0" y="2183808"/>
            <a:ext cx="12192000" cy="2183808"/>
          </a:xfrm>
          <a:prstGeom prst="rect">
            <a:avLst/>
          </a:prstGeom>
          <a:solidFill>
            <a:srgbClr val="00395A">
              <a:alpha val="90000"/>
            </a:srgb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0" name="Text Placeholder 5"/>
          <p:cNvSpPr>
            <a:spLocks noGrp="1"/>
          </p:cNvSpPr>
          <p:nvPr>
            <p:ph type="body" sz="quarter" idx="10"/>
          </p:nvPr>
        </p:nvSpPr>
        <p:spPr>
          <a:xfrm>
            <a:off x="611717" y="2538981"/>
            <a:ext cx="10968568" cy="1574800"/>
          </a:xfrm>
        </p:spPr>
        <p:txBody>
          <a:bodyPr anchor="ctr" anchorCtr="1">
            <a:normAutofit/>
          </a:bodyPr>
          <a:lstStyle>
            <a:lvl1pPr marL="0" indent="0" algn="ctr">
              <a:buNone/>
              <a:defRPr sz="2700">
                <a:solidFill>
                  <a:schemeClr val="bg1"/>
                </a:solidFill>
                <a:latin typeface="+mj-lt"/>
              </a:defRPr>
            </a:lvl1pPr>
          </a:lstStyle>
          <a:p>
            <a:pPr lvl="0"/>
            <a:r>
              <a:rPr lang="en-US"/>
              <a:t>Click to edit Master text styles</a:t>
            </a:r>
          </a:p>
        </p:txBody>
      </p:sp>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31459" y="186644"/>
            <a:ext cx="3789783" cy="1020399"/>
          </a:xfrm>
          <a:prstGeom prst="rect">
            <a:avLst/>
          </a:prstGeom>
        </p:spPr>
      </p:pic>
    </p:spTree>
    <p:extLst>
      <p:ext uri="{BB962C8B-B14F-4D97-AF65-F5344CB8AC3E}">
        <p14:creationId xmlns:p14="http://schemas.microsoft.com/office/powerpoint/2010/main" val="24104750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4" name="Picture 3" descr="20160714_001-2-Edit_blueppt.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
            <a:ext cx="12192000" cy="6313727"/>
          </a:xfrm>
          <a:prstGeom prst="rect">
            <a:avLst/>
          </a:prstGeom>
        </p:spPr>
      </p:pic>
      <p:sp>
        <p:nvSpPr>
          <p:cNvPr id="11" name="Rectangle 10"/>
          <p:cNvSpPr/>
          <p:nvPr userDrawn="1"/>
        </p:nvSpPr>
        <p:spPr>
          <a:xfrm>
            <a:off x="0" y="4891939"/>
            <a:ext cx="12192000" cy="1421788"/>
          </a:xfrm>
          <a:prstGeom prst="rect">
            <a:avLst/>
          </a:prstGeom>
          <a:gradFill>
            <a:gsLst>
              <a:gs pos="0">
                <a:schemeClr val="tx2">
                  <a:alpha val="61000"/>
                </a:schemeClr>
              </a:gs>
              <a:gs pos="100000">
                <a:schemeClr val="accent3">
                  <a:alpha val="0"/>
                </a:scheme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3" name="Subtitle 2"/>
          <p:cNvSpPr>
            <a:spLocks noGrp="1"/>
          </p:cNvSpPr>
          <p:nvPr>
            <p:ph type="subTitle" idx="1"/>
          </p:nvPr>
        </p:nvSpPr>
        <p:spPr>
          <a:xfrm>
            <a:off x="611722" y="4891939"/>
            <a:ext cx="10968567" cy="805052"/>
          </a:xfrm>
        </p:spPr>
        <p:txBody>
          <a:bodyPr anchor="b" anchorCtr="0"/>
          <a:lstStyle>
            <a:lvl1pPr marL="0" indent="0" algn="ctr">
              <a:buNone/>
              <a:defRPr>
                <a:solidFill>
                  <a:schemeClr val="bg1"/>
                </a:solidFill>
                <a:latin typeface="+mn-lt"/>
                <a:cs typeface="Helvetica"/>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sp>
        <p:nvSpPr>
          <p:cNvPr id="5" name="Rectangle 4"/>
          <p:cNvSpPr/>
          <p:nvPr userDrawn="1"/>
        </p:nvSpPr>
        <p:spPr>
          <a:xfrm>
            <a:off x="0" y="2183808"/>
            <a:ext cx="12192000" cy="2183808"/>
          </a:xfrm>
          <a:prstGeom prst="rect">
            <a:avLst/>
          </a:prstGeom>
          <a:solidFill>
            <a:srgbClr val="00395A">
              <a:alpha val="90000"/>
            </a:srgb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0" name="Text Placeholder 5"/>
          <p:cNvSpPr>
            <a:spLocks noGrp="1"/>
          </p:cNvSpPr>
          <p:nvPr>
            <p:ph type="body" sz="quarter" idx="10"/>
          </p:nvPr>
        </p:nvSpPr>
        <p:spPr>
          <a:xfrm>
            <a:off x="611717" y="2538981"/>
            <a:ext cx="10968568" cy="1574800"/>
          </a:xfrm>
        </p:spPr>
        <p:txBody>
          <a:bodyPr anchor="ctr" anchorCtr="1">
            <a:normAutofit/>
          </a:bodyPr>
          <a:lstStyle>
            <a:lvl1pPr marL="0" indent="0" algn="ctr">
              <a:buNone/>
              <a:defRPr sz="2700">
                <a:solidFill>
                  <a:schemeClr val="bg1"/>
                </a:solidFill>
                <a:latin typeface="+mj-lt"/>
              </a:defRPr>
            </a:lvl1pPr>
          </a:lstStyle>
          <a:p>
            <a:pPr lvl="0"/>
            <a:r>
              <a:rPr lang="en-US" dirty="0"/>
              <a:t>Click to edit Master text styles</a:t>
            </a:r>
          </a:p>
        </p:txBody>
      </p:sp>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31459" y="186644"/>
            <a:ext cx="3789783" cy="1020399"/>
          </a:xfrm>
          <a:prstGeom prst="rect">
            <a:avLst/>
          </a:prstGeom>
        </p:spPr>
      </p:pic>
    </p:spTree>
    <p:extLst>
      <p:ext uri="{BB962C8B-B14F-4D97-AF65-F5344CB8AC3E}">
        <p14:creationId xmlns:p14="http://schemas.microsoft.com/office/powerpoint/2010/main" val="25745644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962630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DE752E33-EB24-134D-9EB0-43E563A334F1}"/>
              </a:ext>
            </a:extLst>
          </p:cNvPr>
          <p:cNvSpPr>
            <a:spLocks noGrp="1"/>
          </p:cNvSpPr>
          <p:nvPr>
            <p:ph type="title"/>
          </p:nvPr>
        </p:nvSpPr>
        <p:spPr>
          <a:xfrm>
            <a:off x="312512" y="298451"/>
            <a:ext cx="11064240" cy="630297"/>
          </a:xfrm>
          <a:prstGeom prst="rect">
            <a:avLst/>
          </a:prstGeom>
        </p:spPr>
        <p:txBody>
          <a:bodyPr vert="horz" lIns="91440" tIns="45720" rIns="91440" bIns="45720" rtlCol="0" anchor="t">
            <a:noAutofit/>
          </a:bodyPr>
          <a:lstStyle/>
          <a:p>
            <a:r>
              <a:rPr lang="en-US"/>
              <a:t>Click to edit Master title style</a:t>
            </a:r>
            <a:endParaRPr lang="en-US" dirty="0"/>
          </a:p>
        </p:txBody>
      </p:sp>
    </p:spTree>
    <p:extLst>
      <p:ext uri="{BB962C8B-B14F-4D97-AF65-F5344CB8AC3E}">
        <p14:creationId xmlns:p14="http://schemas.microsoft.com/office/powerpoint/2010/main" val="4141239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620500" y="6447859"/>
            <a:ext cx="432486" cy="365125"/>
          </a:xfrm>
          <a:prstGeom prst="rect">
            <a:avLst/>
          </a:prstGeom>
        </p:spPr>
        <p:txBody>
          <a:bodyPr lIns="0" tIns="0" rIns="45720" bIns="0" anchor="ctr"/>
          <a:lstStyle>
            <a:lvl1pPr algn="r">
              <a:defRPr sz="1200"/>
            </a:lvl1p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2794568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4223687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Section Header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620500" y="6408670"/>
            <a:ext cx="432486" cy="365125"/>
          </a:xfrm>
          <a:prstGeom prst="rect">
            <a:avLst/>
          </a:prstGeom>
        </p:spPr>
        <p:txBody>
          <a:bodyPr lIns="0" tIns="0" rIns="45720" bIns="0" anchor="ctr"/>
          <a:lstStyle>
            <a:lvl1pPr algn="r">
              <a:defRPr sz="12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tx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tx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spTree>
    <p:extLst>
      <p:ext uri="{BB962C8B-B14F-4D97-AF65-F5344CB8AC3E}">
        <p14:creationId xmlns:p14="http://schemas.microsoft.com/office/powerpoint/2010/main" val="1724543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5715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60960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11620500" y="6388971"/>
            <a:ext cx="432486" cy="365125"/>
          </a:xfrm>
          <a:prstGeom prst="rect">
            <a:avLst/>
          </a:prstGeom>
        </p:spPr>
        <p:txBody>
          <a:bodyPr lIns="0" tIns="0" rIns="45720" bIns="0" anchor="ctr"/>
          <a:lstStyle>
            <a:lvl1pPr algn="r">
              <a:defRPr sz="1200"/>
            </a:lvl1p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3630614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571500"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57150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571500"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60960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60960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11620500" y="6492875"/>
            <a:ext cx="432486" cy="365125"/>
          </a:xfrm>
          <a:prstGeom prst="rect">
            <a:avLst/>
          </a:prstGeom>
        </p:spPr>
        <p:txBody>
          <a:bodyPr lIns="0" tIns="0" rIns="45720" bIns="0" anchor="ctr"/>
          <a:lstStyle>
            <a:lvl1pPr algn="r">
              <a:defRPr sz="1200"/>
            </a:lvl1p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3573931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11620500" y="6492875"/>
            <a:ext cx="432486" cy="365125"/>
          </a:xfrm>
          <a:prstGeom prst="rect">
            <a:avLst/>
          </a:prstGeom>
        </p:spPr>
        <p:txBody>
          <a:bodyPr lIns="0" tIns="0" rIns="45720" bIns="0" anchor="ctr"/>
          <a:lstStyle>
            <a:lvl1pPr algn="r">
              <a:defRPr sz="1200"/>
            </a:lvl1p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4133593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11600583" y="6389144"/>
            <a:ext cx="432486" cy="365125"/>
          </a:xfrm>
          <a:prstGeom prst="rect">
            <a:avLst/>
          </a:prstGeom>
        </p:spPr>
        <p:txBody>
          <a:bodyPr lIns="0" tIns="0" rIns="45720" bIns="0" anchor="ctr"/>
          <a:lstStyle>
            <a:lvl1pPr algn="r">
              <a:defRPr sz="1200"/>
            </a:lvl1pPr>
          </a:lstStyle>
          <a:p>
            <a:fld id="{933A556B-7C63-244D-9B7C-B0EA8042B330}" type="slidenum">
              <a:rPr lang="en-US" smtClean="0"/>
              <a:pPr/>
              <a:t>‹#›</a:t>
            </a:fld>
            <a:endParaRPr lang="en-US" dirty="0"/>
          </a:p>
        </p:txBody>
      </p:sp>
    </p:spTree>
    <p:extLst>
      <p:ext uri="{BB962C8B-B14F-4D97-AF65-F5344CB8AC3E}">
        <p14:creationId xmlns:p14="http://schemas.microsoft.com/office/powerpoint/2010/main" val="2391252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image" Target="../media/image9.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theme" Target="../theme/theme2.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theme" Target="../theme/theme3.xml"/><Relationship Id="rId1" Type="http://schemas.openxmlformats.org/officeDocument/2006/relationships/slideLayout" Target="../slideLayouts/slideLayout20.xml"/><Relationship Id="rId4" Type="http://schemas.openxmlformats.org/officeDocument/2006/relationships/image" Target="../media/image11.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571500" y="111139"/>
            <a:ext cx="11049000" cy="1325563"/>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571500" y="1825625"/>
            <a:ext cx="11049000" cy="420718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11726129" y="641578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
        <p:nvSpPr>
          <p:cNvPr id="6" name="Text Box 27">
            <a:extLst>
              <a:ext uri="{FF2B5EF4-FFF2-40B4-BE49-F238E27FC236}">
                <a16:creationId xmlns:a16="http://schemas.microsoft.com/office/drawing/2014/main" id="{8FAF2DAB-8B73-4EA9-A3DE-E51ABEA1DAC0}"/>
              </a:ext>
            </a:extLst>
          </p:cNvPr>
          <p:cNvSpPr txBox="1">
            <a:spLocks noChangeArrowheads="1"/>
          </p:cNvSpPr>
          <p:nvPr userDrawn="1"/>
        </p:nvSpPr>
        <p:spPr bwMode="auto">
          <a:xfrm>
            <a:off x="273374" y="6624160"/>
            <a:ext cx="1805378" cy="269433"/>
          </a:xfrm>
          <a:prstGeom prst="rect">
            <a:avLst/>
          </a:prstGeom>
          <a:noFill/>
          <a:ln w="9525">
            <a:noFill/>
            <a:miter lim="800000"/>
            <a:headEnd/>
            <a:tailEnd/>
          </a:ln>
          <a:effectLst/>
        </p:spPr>
        <p:txBody>
          <a:bodyPr wrap="square">
            <a:spAutoFit/>
          </a:bodyPr>
          <a:lstStyle/>
          <a:p>
            <a:pPr eaLnBrk="0" hangingPunct="0">
              <a:lnSpc>
                <a:spcPct val="70000"/>
              </a:lnSpc>
              <a:spcBef>
                <a:spcPct val="20000"/>
              </a:spcBef>
              <a:defRPr/>
            </a:pPr>
            <a:r>
              <a:rPr lang="en-US" sz="1600" b="1" dirty="0">
                <a:solidFill>
                  <a:srgbClr val="C00000"/>
                </a:solidFill>
                <a:cs typeface="+mn-cs"/>
              </a:rPr>
              <a:t>Magnet Division</a:t>
            </a:r>
            <a:endParaRPr lang="en-US" sz="1800" b="1" dirty="0">
              <a:solidFill>
                <a:srgbClr val="C00000"/>
              </a:solidFill>
              <a:latin typeface="Times New Roman" pitchFamily="18" charset="0"/>
              <a:cs typeface="+mn-cs"/>
            </a:endParaRPr>
          </a:p>
        </p:txBody>
      </p:sp>
      <p:sp>
        <p:nvSpPr>
          <p:cNvPr id="8" name="TextBox 7">
            <a:extLst>
              <a:ext uri="{FF2B5EF4-FFF2-40B4-BE49-F238E27FC236}">
                <a16:creationId xmlns:a16="http://schemas.microsoft.com/office/drawing/2014/main" id="{2E746BC5-B701-4D45-88BA-57B73F6D7649}"/>
              </a:ext>
            </a:extLst>
          </p:cNvPr>
          <p:cNvSpPr txBox="1"/>
          <p:nvPr userDrawn="1"/>
        </p:nvSpPr>
        <p:spPr>
          <a:xfrm>
            <a:off x="2308835" y="6508922"/>
            <a:ext cx="9187210" cy="307777"/>
          </a:xfrm>
          <a:prstGeom prst="rect">
            <a:avLst/>
          </a:prstGeom>
          <a:noFill/>
        </p:spPr>
        <p:txBody>
          <a:bodyPr wrap="square" rtlCol="0">
            <a:spAutoFit/>
          </a:bodyPr>
          <a:lstStyle/>
          <a:p>
            <a:r>
              <a:rPr lang="en-US" sz="1400" b="1" dirty="0">
                <a:solidFill>
                  <a:schemeClr val="accent1">
                    <a:lumMod val="60000"/>
                    <a:lumOff val="40000"/>
                  </a:schemeClr>
                </a:solidFill>
              </a:rPr>
              <a:t>HTS in common coils, HFM Forum at CERN                 </a:t>
            </a:r>
            <a:r>
              <a:rPr lang="en-US" sz="1400" b="1" dirty="0">
                <a:solidFill>
                  <a:srgbClr val="008000"/>
                </a:solidFill>
              </a:rPr>
              <a:t>-Ramesh Gupta               </a:t>
            </a:r>
            <a:r>
              <a:rPr lang="en-US" sz="1400" b="1" dirty="0">
                <a:solidFill>
                  <a:srgbClr val="C00000"/>
                </a:solidFill>
              </a:rPr>
              <a:t>June 25, 2025      </a:t>
            </a:r>
            <a:endParaRPr lang="en-US" sz="1400" b="1" dirty="0">
              <a:solidFill>
                <a:srgbClr val="006699"/>
              </a:solidFill>
            </a:endParaRPr>
          </a:p>
        </p:txBody>
      </p:sp>
    </p:spTree>
    <p:extLst>
      <p:ext uri="{BB962C8B-B14F-4D97-AF65-F5344CB8AC3E}">
        <p14:creationId xmlns:p14="http://schemas.microsoft.com/office/powerpoint/2010/main" val="544521178"/>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62" r:id="rId3"/>
    <p:sldLayoutId id="2147483663" r:id="rId4"/>
    <p:sldLayoutId id="214748367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85" r:id="rId14"/>
  </p:sldLayoutIdLst>
  <p:hf hdr="0" ftr="0" dt="0"/>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userDrawn="1">
          <p15:clr>
            <a:srgbClr val="F26B43"/>
          </p15:clr>
        </p15:guide>
        <p15:guide id="8" pos="3840" userDrawn="1">
          <p15:clr>
            <a:srgbClr val="F26B43"/>
          </p15:clr>
        </p15:guide>
        <p15:guide id="9" pos="360" userDrawn="1">
          <p15:clr>
            <a:srgbClr val="F26B43"/>
          </p15:clr>
        </p15:guide>
        <p15:guide id="10" orient="horz" pos="3888" userDrawn="1">
          <p15:clr>
            <a:srgbClr val="F26B43"/>
          </p15:clr>
        </p15:guide>
        <p15:guide id="11" pos="7320" userDrawn="1">
          <p15:clr>
            <a:srgbClr val="F26B43"/>
          </p15:clr>
        </p15:guide>
        <p15:guide id="12" orient="horz" pos="412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1143000"/>
          </a:xfrm>
          <a:prstGeom prst="rect">
            <a:avLst/>
          </a:prstGeom>
          <a:solidFill>
            <a:schemeClr val="tx2"/>
          </a:solidFill>
          <a:effectLst>
            <a:outerShdw blurRad="50800" dist="38100" dir="2700000" algn="tl" rotWithShape="0">
              <a:srgbClr val="000000">
                <a:alpha val="43000"/>
              </a:srgbClr>
            </a:outerShdw>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10893506" y="6356352"/>
            <a:ext cx="688900" cy="365125"/>
          </a:xfrm>
          <a:prstGeom prst="rect">
            <a:avLst/>
          </a:prstGeom>
        </p:spPr>
        <p:txBody>
          <a:bodyPr vert="horz" lIns="91440" tIns="45720" rIns="91440" bIns="45720" rtlCol="0" anchor="ctr"/>
          <a:lstStyle>
            <a:lvl1pPr algn="r">
              <a:defRPr sz="1000">
                <a:solidFill>
                  <a:srgbClr val="898989"/>
                </a:solidFill>
              </a:defRPr>
            </a:lvl1pPr>
          </a:lstStyle>
          <a:p>
            <a:fld id="{D260E43B-7F43-FA45-AAB7-E054FD6CC4E3}" type="slidenum">
              <a:rPr lang="en-US" smtClean="0"/>
              <a:pPr/>
              <a:t>‹#›</a:t>
            </a:fld>
            <a:endParaRPr lang="en-US" dirty="0"/>
          </a:p>
        </p:txBody>
      </p:sp>
      <p:grpSp>
        <p:nvGrpSpPr>
          <p:cNvPr id="10" name="Group 9"/>
          <p:cNvGrpSpPr/>
          <p:nvPr userDrawn="1"/>
        </p:nvGrpSpPr>
        <p:grpSpPr>
          <a:xfrm>
            <a:off x="-211626" y="-142629"/>
            <a:ext cx="12596660" cy="7137992"/>
            <a:chOff x="-158720" y="-142629"/>
            <a:chExt cx="9447494" cy="7137992"/>
          </a:xfrm>
        </p:grpSpPr>
        <p:grpSp>
          <p:nvGrpSpPr>
            <p:cNvPr id="11" name="Group 10"/>
            <p:cNvGrpSpPr/>
            <p:nvPr userDrawn="1"/>
          </p:nvGrpSpPr>
          <p:grpSpPr>
            <a:xfrm>
              <a:off x="467806" y="6873248"/>
              <a:ext cx="8217866" cy="122115"/>
              <a:chOff x="467806" y="6873248"/>
              <a:chExt cx="8217866" cy="122115"/>
            </a:xfrm>
          </p:grpSpPr>
          <p:cxnSp>
            <p:nvCxnSpPr>
              <p:cNvPr id="39" name="Straight Connector 38"/>
              <p:cNvCxnSpPr/>
              <p:nvPr userDrawn="1"/>
            </p:nvCxnSpPr>
            <p:spPr>
              <a:xfrm>
                <a:off x="467806"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8685672"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41" name="Group 40"/>
              <p:cNvGrpSpPr/>
              <p:nvPr userDrawn="1"/>
            </p:nvGrpSpPr>
            <p:grpSpPr>
              <a:xfrm>
                <a:off x="5715000" y="6873248"/>
                <a:ext cx="457200" cy="122115"/>
                <a:chOff x="5715000" y="6873248"/>
                <a:chExt cx="457200" cy="122115"/>
              </a:xfrm>
            </p:grpSpPr>
            <p:cxnSp>
              <p:nvCxnSpPr>
                <p:cNvPr id="45" name="Straight Connector 44"/>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userDrawn="1"/>
            </p:nvGrpSpPr>
            <p:grpSpPr>
              <a:xfrm>
                <a:off x="2971800" y="6873248"/>
                <a:ext cx="457200" cy="122115"/>
                <a:chOff x="5715000" y="6873248"/>
                <a:chExt cx="457200" cy="122115"/>
              </a:xfrm>
            </p:grpSpPr>
            <p:cxnSp>
              <p:nvCxnSpPr>
                <p:cNvPr id="43" name="Straight Connector 42"/>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2" name="Group 11"/>
            <p:cNvGrpSpPr/>
            <p:nvPr userDrawn="1"/>
          </p:nvGrpSpPr>
          <p:grpSpPr>
            <a:xfrm>
              <a:off x="467806" y="-142629"/>
              <a:ext cx="8217866" cy="122115"/>
              <a:chOff x="467806" y="6873248"/>
              <a:chExt cx="8217866" cy="122115"/>
            </a:xfrm>
          </p:grpSpPr>
          <p:cxnSp>
            <p:nvCxnSpPr>
              <p:cNvPr id="31" name="Straight Connector 30"/>
              <p:cNvCxnSpPr/>
              <p:nvPr userDrawn="1"/>
            </p:nvCxnSpPr>
            <p:spPr>
              <a:xfrm>
                <a:off x="467806"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8685672"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33" name="Group 32"/>
              <p:cNvGrpSpPr/>
              <p:nvPr userDrawn="1"/>
            </p:nvGrpSpPr>
            <p:grpSpPr>
              <a:xfrm>
                <a:off x="5715000" y="6873248"/>
                <a:ext cx="457200" cy="122115"/>
                <a:chOff x="5715000" y="6873248"/>
                <a:chExt cx="457200" cy="122115"/>
              </a:xfrm>
            </p:grpSpPr>
            <p:cxnSp>
              <p:nvCxnSpPr>
                <p:cNvPr id="37" name="Straight Connector 36"/>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userDrawn="1"/>
            </p:nvGrpSpPr>
            <p:grpSpPr>
              <a:xfrm>
                <a:off x="2971800" y="6873248"/>
                <a:ext cx="457200" cy="122115"/>
                <a:chOff x="5715000" y="6873248"/>
                <a:chExt cx="457200" cy="122115"/>
              </a:xfrm>
            </p:grpSpPr>
            <p:cxnSp>
              <p:nvCxnSpPr>
                <p:cNvPr id="35" name="Straight Connector 34"/>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3" name="Group 12"/>
            <p:cNvGrpSpPr/>
            <p:nvPr userDrawn="1"/>
          </p:nvGrpSpPr>
          <p:grpSpPr>
            <a:xfrm>
              <a:off x="-158720" y="1143066"/>
              <a:ext cx="122115" cy="5029134"/>
              <a:chOff x="-158720" y="1143066"/>
              <a:chExt cx="122115" cy="5029134"/>
            </a:xfrm>
          </p:grpSpPr>
          <p:cxnSp>
            <p:nvCxnSpPr>
              <p:cNvPr id="25" name="Straight Connector 24"/>
              <p:cNvCxnSpPr/>
              <p:nvPr userDrawn="1"/>
            </p:nvCxnSpPr>
            <p:spPr>
              <a:xfrm rot="5400000">
                <a:off x="-97662" y="108200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rot="5400000">
                <a:off x="-97662" y="1539143"/>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rot="5400000">
                <a:off x="-97662" y="6111142"/>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flipH="1">
                <a:off x="-158720" y="4075647"/>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flipH="1">
                <a:off x="-158720" y="3679446"/>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flipH="1">
                <a:off x="-158720" y="5773880"/>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userDrawn="1"/>
          </p:nvGrpSpPr>
          <p:grpSpPr>
            <a:xfrm>
              <a:off x="9166659" y="1143066"/>
              <a:ext cx="122115" cy="5029134"/>
              <a:chOff x="-158720" y="1143066"/>
              <a:chExt cx="122115" cy="5029134"/>
            </a:xfrm>
          </p:grpSpPr>
          <p:cxnSp>
            <p:nvCxnSpPr>
              <p:cNvPr id="17" name="Straight Connector 16"/>
              <p:cNvCxnSpPr/>
              <p:nvPr userDrawn="1"/>
            </p:nvCxnSpPr>
            <p:spPr>
              <a:xfrm rot="5400000">
                <a:off x="-97662" y="108200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rot="5400000">
                <a:off x="-97662" y="1539143"/>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a:xfrm rot="5400000">
                <a:off x="-97662" y="6111142"/>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flipH="1">
                <a:off x="-158720" y="4075647"/>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flipH="1">
                <a:off x="-158720" y="3679446"/>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userDrawn="1"/>
            </p:nvCxnSpPr>
            <p:spPr>
              <a:xfrm flipH="1">
                <a:off x="-158720" y="5773880"/>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sp>
        <p:nvSpPr>
          <p:cNvPr id="47" name="Rectangle 46"/>
          <p:cNvSpPr/>
          <p:nvPr userDrawn="1"/>
        </p:nvSpPr>
        <p:spPr>
          <a:xfrm>
            <a:off x="618" y="6323778"/>
            <a:ext cx="12221598" cy="54609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91416" tIns="45709" rIns="91416" bIns="45709" anchor="ctr"/>
          <a:lstStyle/>
          <a:p>
            <a:pPr algn="ctr" defTabSz="457071">
              <a:defRPr/>
            </a:pPr>
            <a:endParaRPr lang="en-US" sz="1800" dirty="0">
              <a:solidFill>
                <a:srgbClr val="FFFFFF"/>
              </a:solidFill>
              <a:latin typeface="Arial" charset="0"/>
              <a:ea typeface="ＭＳ Ｐゴシック" charset="0"/>
              <a:cs typeface="ＭＳ Ｐゴシック" charset="0"/>
            </a:endParaRPr>
          </a:p>
          <a:p>
            <a:pPr algn="ctr" defTabSz="457071">
              <a:defRPr/>
            </a:pPr>
            <a:endParaRPr lang="en-US" sz="1800" dirty="0">
              <a:solidFill>
                <a:srgbClr val="FFFFFF"/>
              </a:solidFill>
              <a:latin typeface="Arial" charset="0"/>
              <a:ea typeface="ＭＳ Ｐゴシック" charset="0"/>
              <a:cs typeface="ＭＳ Ｐゴシック" charset="0"/>
            </a:endParaRPr>
          </a:p>
        </p:txBody>
      </p:sp>
      <p:pic>
        <p:nvPicPr>
          <p:cNvPr id="48" name="Picture 47" descr="RGB_White-Seal_White-Mark_SC_Horizontal–400dpi.png"/>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222191" y="6457865"/>
            <a:ext cx="2093957" cy="263615"/>
          </a:xfrm>
          <a:prstGeom prst="rect">
            <a:avLst/>
          </a:prstGeom>
        </p:spPr>
      </p:pic>
    </p:spTree>
    <p:extLst>
      <p:ext uri="{BB962C8B-B14F-4D97-AF65-F5344CB8AC3E}">
        <p14:creationId xmlns:p14="http://schemas.microsoft.com/office/powerpoint/2010/main" val="344411957"/>
      </p:ext>
    </p:extLst>
  </p:cSld>
  <p:clrMap bg1="lt1" tx1="dk1" bg2="lt2" tx2="dk2" accent1="accent1" accent2="accent2" accent3="accent3" accent4="accent4" accent5="accent5" accent6="accent6" hlink="hlink" folHlink="folHlink"/>
  <p:sldLayoutIdLst>
    <p:sldLayoutId id="2147483675" r:id="rId1"/>
    <p:sldLayoutId id="2147483677" r:id="rId2"/>
    <p:sldLayoutId id="2147483678" r:id="rId3"/>
    <p:sldLayoutId id="2147483679" r:id="rId4"/>
    <p:sldLayoutId id="2147483680" r:id="rId5"/>
  </p:sldLayoutIdLst>
  <p:hf hdr="0" ftr="0" dt="0"/>
  <p:txStyles>
    <p:titleStyle>
      <a:lvl1pPr algn="ctr" defTabSz="457189" rtl="0" eaLnBrk="1" latinLnBrk="0" hangingPunct="1">
        <a:spcBef>
          <a:spcPct val="0"/>
        </a:spcBef>
        <a:buNone/>
        <a:defRPr sz="2800" kern="1200">
          <a:solidFill>
            <a:schemeClr val="bg1"/>
          </a:solidFill>
          <a:latin typeface="+mj-lt"/>
          <a:ea typeface="+mj-ea"/>
          <a:cs typeface="+mj-cs"/>
        </a:defRPr>
      </a:lvl1pPr>
    </p:titleStyle>
    <p:bodyStyle>
      <a:lvl1pPr marL="342891" indent="-342891" algn="l" defTabSz="457189" rtl="0" eaLnBrk="1" latinLnBrk="0" hangingPunct="1">
        <a:spcBef>
          <a:spcPct val="20000"/>
        </a:spcBef>
        <a:buFont typeface="Arial"/>
        <a:buChar char="•"/>
        <a:defRPr sz="2400" kern="1200">
          <a:solidFill>
            <a:schemeClr val="tx2"/>
          </a:solidFill>
          <a:latin typeface="+mj-lt"/>
          <a:ea typeface="+mn-ea"/>
          <a:cs typeface="+mn-cs"/>
        </a:defRPr>
      </a:lvl1pPr>
      <a:lvl2pPr marL="742932" indent="-285744" algn="l" defTabSz="457189" rtl="0" eaLnBrk="1" latinLnBrk="0" hangingPunct="1">
        <a:spcBef>
          <a:spcPct val="20000"/>
        </a:spcBef>
        <a:buFont typeface="Courier New"/>
        <a:buChar char="o"/>
        <a:defRPr sz="2000" kern="1200">
          <a:solidFill>
            <a:srgbClr val="1F497D"/>
          </a:solidFill>
          <a:latin typeface="+mj-lt"/>
          <a:ea typeface="+mn-ea"/>
          <a:cs typeface="+mn-cs"/>
        </a:defRPr>
      </a:lvl2pPr>
      <a:lvl3pPr marL="1142971" indent="-228594" algn="l" defTabSz="457189" rtl="0" eaLnBrk="1" latinLnBrk="0" hangingPunct="1">
        <a:spcBef>
          <a:spcPct val="20000"/>
        </a:spcBef>
        <a:buFont typeface="Arial"/>
        <a:buChar char="•"/>
        <a:defRPr sz="2000" kern="1200">
          <a:solidFill>
            <a:srgbClr val="1F497D"/>
          </a:solidFill>
          <a:latin typeface="+mj-lt"/>
          <a:ea typeface="+mn-ea"/>
          <a:cs typeface="+mn-cs"/>
        </a:defRPr>
      </a:lvl3pPr>
      <a:lvl4pPr marL="1600160" indent="-228594" algn="l" defTabSz="457189" rtl="0" eaLnBrk="1" latinLnBrk="0" hangingPunct="1">
        <a:spcBef>
          <a:spcPct val="20000"/>
        </a:spcBef>
        <a:buFont typeface="Arial"/>
        <a:buChar char="–"/>
        <a:defRPr sz="2000" kern="1200">
          <a:solidFill>
            <a:srgbClr val="1F497D"/>
          </a:solidFill>
          <a:latin typeface="+mj-lt"/>
          <a:ea typeface="+mn-ea"/>
          <a:cs typeface="+mn-cs"/>
        </a:defRPr>
      </a:lvl4pPr>
      <a:lvl5pPr marL="2057349" indent="-228594" algn="l" defTabSz="457189" rtl="0" eaLnBrk="1" latinLnBrk="0" hangingPunct="1">
        <a:spcBef>
          <a:spcPct val="20000"/>
        </a:spcBef>
        <a:buFont typeface="Arial"/>
        <a:buChar char="»"/>
        <a:defRPr sz="2000" kern="1200">
          <a:solidFill>
            <a:srgbClr val="1F497D"/>
          </a:solidFill>
          <a:latin typeface="+mj-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1143000"/>
          </a:xfrm>
          <a:prstGeom prst="rect">
            <a:avLst/>
          </a:prstGeom>
          <a:solidFill>
            <a:schemeClr val="tx2"/>
          </a:solidFill>
          <a:effectLst>
            <a:outerShdw blurRad="50800" dist="38100" dir="2700000" algn="tl" rotWithShape="0">
              <a:srgbClr val="000000">
                <a:alpha val="43000"/>
              </a:srgbClr>
            </a:outerShdw>
          </a:effectLst>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10893503" y="6356355"/>
            <a:ext cx="688900" cy="365125"/>
          </a:xfrm>
          <a:prstGeom prst="rect">
            <a:avLst/>
          </a:prstGeom>
        </p:spPr>
        <p:txBody>
          <a:bodyPr vert="horz" lIns="91440" tIns="45720" rIns="91440" bIns="45720" rtlCol="0" anchor="ctr"/>
          <a:lstStyle>
            <a:lvl1pPr algn="r">
              <a:defRPr sz="750">
                <a:solidFill>
                  <a:srgbClr val="898989"/>
                </a:solidFill>
              </a:defRPr>
            </a:lvl1pPr>
          </a:lstStyle>
          <a:p>
            <a:fld id="{D260E43B-7F43-FA45-AAB7-E054FD6CC4E3}" type="slidenum">
              <a:rPr lang="en-US" smtClean="0"/>
              <a:pPr/>
              <a:t>‹#›</a:t>
            </a:fld>
            <a:endParaRPr lang="en-US"/>
          </a:p>
        </p:txBody>
      </p:sp>
      <p:grpSp>
        <p:nvGrpSpPr>
          <p:cNvPr id="10" name="Group 9"/>
          <p:cNvGrpSpPr/>
          <p:nvPr userDrawn="1"/>
        </p:nvGrpSpPr>
        <p:grpSpPr>
          <a:xfrm>
            <a:off x="-211627" y="-142629"/>
            <a:ext cx="12596659" cy="7137992"/>
            <a:chOff x="-158720" y="-142629"/>
            <a:chExt cx="9447494" cy="7137992"/>
          </a:xfrm>
        </p:grpSpPr>
        <p:grpSp>
          <p:nvGrpSpPr>
            <p:cNvPr id="11" name="Group 10"/>
            <p:cNvGrpSpPr/>
            <p:nvPr userDrawn="1"/>
          </p:nvGrpSpPr>
          <p:grpSpPr>
            <a:xfrm>
              <a:off x="467806" y="6873248"/>
              <a:ext cx="8217866" cy="122115"/>
              <a:chOff x="467806" y="6873248"/>
              <a:chExt cx="8217866" cy="122115"/>
            </a:xfrm>
          </p:grpSpPr>
          <p:cxnSp>
            <p:nvCxnSpPr>
              <p:cNvPr id="39" name="Straight Connector 38"/>
              <p:cNvCxnSpPr/>
              <p:nvPr userDrawn="1"/>
            </p:nvCxnSpPr>
            <p:spPr>
              <a:xfrm>
                <a:off x="467806"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8685672"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41" name="Group 40"/>
              <p:cNvGrpSpPr/>
              <p:nvPr userDrawn="1"/>
            </p:nvGrpSpPr>
            <p:grpSpPr>
              <a:xfrm>
                <a:off x="5715000" y="6873248"/>
                <a:ext cx="457200" cy="122115"/>
                <a:chOff x="5715000" y="6873248"/>
                <a:chExt cx="457200" cy="122115"/>
              </a:xfrm>
            </p:grpSpPr>
            <p:cxnSp>
              <p:nvCxnSpPr>
                <p:cNvPr id="45" name="Straight Connector 44"/>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userDrawn="1"/>
            </p:nvGrpSpPr>
            <p:grpSpPr>
              <a:xfrm>
                <a:off x="2971800" y="6873248"/>
                <a:ext cx="457200" cy="122115"/>
                <a:chOff x="5715000" y="6873248"/>
                <a:chExt cx="457200" cy="122115"/>
              </a:xfrm>
            </p:grpSpPr>
            <p:cxnSp>
              <p:nvCxnSpPr>
                <p:cNvPr id="43" name="Straight Connector 42"/>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2" name="Group 11"/>
            <p:cNvGrpSpPr/>
            <p:nvPr userDrawn="1"/>
          </p:nvGrpSpPr>
          <p:grpSpPr>
            <a:xfrm>
              <a:off x="467806" y="-142629"/>
              <a:ext cx="8217866" cy="122115"/>
              <a:chOff x="467806" y="6873248"/>
              <a:chExt cx="8217866" cy="122115"/>
            </a:xfrm>
          </p:grpSpPr>
          <p:cxnSp>
            <p:nvCxnSpPr>
              <p:cNvPr id="31" name="Straight Connector 30"/>
              <p:cNvCxnSpPr/>
              <p:nvPr userDrawn="1"/>
            </p:nvCxnSpPr>
            <p:spPr>
              <a:xfrm>
                <a:off x="467806"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8685672"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33" name="Group 32"/>
              <p:cNvGrpSpPr/>
              <p:nvPr userDrawn="1"/>
            </p:nvGrpSpPr>
            <p:grpSpPr>
              <a:xfrm>
                <a:off x="5715000" y="6873248"/>
                <a:ext cx="457200" cy="122115"/>
                <a:chOff x="5715000" y="6873248"/>
                <a:chExt cx="457200" cy="122115"/>
              </a:xfrm>
            </p:grpSpPr>
            <p:cxnSp>
              <p:nvCxnSpPr>
                <p:cNvPr id="37" name="Straight Connector 36"/>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userDrawn="1"/>
            </p:nvGrpSpPr>
            <p:grpSpPr>
              <a:xfrm>
                <a:off x="2971800" y="6873248"/>
                <a:ext cx="457200" cy="122115"/>
                <a:chOff x="5715000" y="6873248"/>
                <a:chExt cx="457200" cy="122115"/>
              </a:xfrm>
            </p:grpSpPr>
            <p:cxnSp>
              <p:nvCxnSpPr>
                <p:cNvPr id="35" name="Straight Connector 34"/>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3" name="Group 12"/>
            <p:cNvGrpSpPr/>
            <p:nvPr userDrawn="1"/>
          </p:nvGrpSpPr>
          <p:grpSpPr>
            <a:xfrm>
              <a:off x="-158720" y="1143066"/>
              <a:ext cx="122115" cy="5029134"/>
              <a:chOff x="-158720" y="1143066"/>
              <a:chExt cx="122115" cy="5029134"/>
            </a:xfrm>
          </p:grpSpPr>
          <p:cxnSp>
            <p:nvCxnSpPr>
              <p:cNvPr id="25" name="Straight Connector 24"/>
              <p:cNvCxnSpPr/>
              <p:nvPr userDrawn="1"/>
            </p:nvCxnSpPr>
            <p:spPr>
              <a:xfrm rot="5400000">
                <a:off x="-97662" y="108200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rot="5400000">
                <a:off x="-97662" y="1539143"/>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rot="5400000">
                <a:off x="-97662" y="6111142"/>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flipH="1">
                <a:off x="-158720" y="4075647"/>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flipH="1">
                <a:off x="-158720" y="3679446"/>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flipH="1">
                <a:off x="-158720" y="5773880"/>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userDrawn="1"/>
          </p:nvGrpSpPr>
          <p:grpSpPr>
            <a:xfrm>
              <a:off x="9166659" y="1143066"/>
              <a:ext cx="122115" cy="5029134"/>
              <a:chOff x="-158720" y="1143066"/>
              <a:chExt cx="122115" cy="5029134"/>
            </a:xfrm>
          </p:grpSpPr>
          <p:cxnSp>
            <p:nvCxnSpPr>
              <p:cNvPr id="17" name="Straight Connector 16"/>
              <p:cNvCxnSpPr/>
              <p:nvPr userDrawn="1"/>
            </p:nvCxnSpPr>
            <p:spPr>
              <a:xfrm rot="5400000">
                <a:off x="-97662" y="108200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rot="5400000">
                <a:off x="-97662" y="1539143"/>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a:xfrm rot="5400000">
                <a:off x="-97662" y="6111142"/>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flipH="1">
                <a:off x="-158720" y="4075647"/>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flipH="1">
                <a:off x="-158720" y="3679446"/>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userDrawn="1"/>
            </p:nvCxnSpPr>
            <p:spPr>
              <a:xfrm flipH="1">
                <a:off x="-158720" y="5773880"/>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sp>
        <p:nvSpPr>
          <p:cNvPr id="47" name="Rectangle 46"/>
          <p:cNvSpPr/>
          <p:nvPr userDrawn="1"/>
        </p:nvSpPr>
        <p:spPr>
          <a:xfrm>
            <a:off x="615" y="6323779"/>
            <a:ext cx="12191383" cy="54609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68562" tIns="34282" rIns="68562" bIns="34282" anchor="ctr"/>
          <a:lstStyle/>
          <a:p>
            <a:pPr algn="r" defTabSz="342812">
              <a:defRPr/>
            </a:pPr>
            <a:endParaRPr lang="en-US" sz="1350">
              <a:solidFill>
                <a:srgbClr val="FFFFFF"/>
              </a:solidFill>
              <a:latin typeface="Arial" charset="0"/>
              <a:ea typeface="ＭＳ Ｐゴシック" charset="0"/>
              <a:cs typeface="ＭＳ Ｐゴシック" charset="0"/>
            </a:endParaRPr>
          </a:p>
          <a:p>
            <a:pPr algn="r" defTabSz="342812">
              <a:defRPr/>
            </a:pPr>
            <a:r>
              <a:rPr lang="en-US" sz="1600" b="1">
                <a:solidFill>
                  <a:srgbClr val="FFFF00"/>
                </a:solidFill>
                <a:latin typeface="Arial" charset="0"/>
                <a:ea typeface="ＭＳ Ｐゴシック" charset="0"/>
                <a:cs typeface="ＭＳ Ｐゴシック" charset="0"/>
              </a:rPr>
              <a:t> 20 T Hybrid Design: Common Coil            </a:t>
            </a:r>
            <a:r>
              <a:rPr lang="en-US" sz="1600">
                <a:solidFill>
                  <a:srgbClr val="FFFFFF"/>
                </a:solidFill>
                <a:latin typeface="Arial" charset="0"/>
                <a:ea typeface="ＭＳ Ｐゴシック" charset="0"/>
                <a:cs typeface="ＭＳ Ｐゴシック" charset="0"/>
              </a:rPr>
              <a:t>-Ramesh Gupta, BNL            March 4, 2022   </a:t>
            </a:r>
            <a:fld id="{65E27790-C969-4B44-8A21-AF79E53C34FD}" type="slidenum">
              <a:rPr lang="en-US" sz="1600" smtClean="0">
                <a:solidFill>
                  <a:schemeClr val="tx2"/>
                </a:solidFill>
                <a:highlight>
                  <a:srgbClr val="FFFF00"/>
                </a:highlight>
                <a:latin typeface="Arial" charset="0"/>
                <a:ea typeface="ＭＳ Ｐゴシック" charset="0"/>
                <a:cs typeface="ＭＳ Ｐゴシック" charset="0"/>
              </a:rPr>
              <a:t>‹#›</a:t>
            </a:fld>
            <a:endParaRPr lang="en-US" sz="1600">
              <a:solidFill>
                <a:schemeClr val="tx2"/>
              </a:solidFill>
              <a:highlight>
                <a:srgbClr val="FFFF00"/>
              </a:highlight>
              <a:latin typeface="Arial" charset="0"/>
              <a:ea typeface="ＭＳ Ｐゴシック" charset="0"/>
              <a:cs typeface="ＭＳ Ｐゴシック" charset="0"/>
            </a:endParaRPr>
          </a:p>
        </p:txBody>
      </p:sp>
      <p:pic>
        <p:nvPicPr>
          <p:cNvPr id="48" name="Picture 47" descr="RGB_White-Seal_White-Mark_SC_Horizontal–400dpi.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22192" y="6457861"/>
            <a:ext cx="2093957" cy="263614"/>
          </a:xfrm>
          <a:prstGeom prst="rect">
            <a:avLst/>
          </a:prstGeom>
        </p:spPr>
      </p:pic>
      <p:sp>
        <p:nvSpPr>
          <p:cNvPr id="49" name="Rectangle 48">
            <a:extLst>
              <a:ext uri="{FF2B5EF4-FFF2-40B4-BE49-F238E27FC236}">
                <a16:creationId xmlns:a16="http://schemas.microsoft.com/office/drawing/2014/main" id="{B08FBF34-4E67-6C47-A78A-9C135843AE40}"/>
              </a:ext>
            </a:extLst>
          </p:cNvPr>
          <p:cNvSpPr/>
          <p:nvPr userDrawn="1"/>
        </p:nvSpPr>
        <p:spPr>
          <a:xfrm>
            <a:off x="5" y="0"/>
            <a:ext cx="12191999" cy="114300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50" name="Title 1">
            <a:extLst>
              <a:ext uri="{FF2B5EF4-FFF2-40B4-BE49-F238E27FC236}">
                <a16:creationId xmlns:a16="http://schemas.microsoft.com/office/drawing/2014/main" id="{24CD79B7-4787-7344-A8E3-991F38CC2D9C}"/>
              </a:ext>
            </a:extLst>
          </p:cNvPr>
          <p:cNvSpPr txBox="1">
            <a:spLocks/>
          </p:cNvSpPr>
          <p:nvPr userDrawn="1"/>
        </p:nvSpPr>
        <p:spPr>
          <a:xfrm>
            <a:off x="3610096" y="0"/>
            <a:ext cx="8581904" cy="1143000"/>
          </a:xfrm>
          <a:prstGeom prst="rect">
            <a:avLst/>
          </a:prstGeom>
        </p:spPr>
        <p:txBody>
          <a:bodyPr/>
          <a:lstStyle>
            <a:lvl1pPr algn="ctr" defTabSz="342900" rtl="0" eaLnBrk="1" latinLnBrk="0" hangingPunct="1">
              <a:spcBef>
                <a:spcPct val="0"/>
              </a:spcBef>
              <a:buNone/>
              <a:defRPr sz="2100" kern="1200">
                <a:solidFill>
                  <a:schemeClr val="bg1"/>
                </a:solidFill>
                <a:latin typeface="+mj-lt"/>
                <a:ea typeface="+mj-ea"/>
                <a:cs typeface="+mj-cs"/>
              </a:defRPr>
            </a:lvl1pPr>
          </a:lstStyle>
          <a:p>
            <a:r>
              <a:rPr lang="en-US" sz="2100"/>
              <a:t>Click to edit Master title style</a:t>
            </a:r>
          </a:p>
        </p:txBody>
      </p:sp>
      <p:pic>
        <p:nvPicPr>
          <p:cNvPr id="51" name="Picture 50">
            <a:extLst>
              <a:ext uri="{FF2B5EF4-FFF2-40B4-BE49-F238E27FC236}">
                <a16:creationId xmlns:a16="http://schemas.microsoft.com/office/drawing/2014/main" id="{11AF6C34-0601-C649-8859-7C59EC754F8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28857" y="123515"/>
            <a:ext cx="2752384" cy="889536"/>
          </a:xfrm>
          <a:prstGeom prst="rect">
            <a:avLst/>
          </a:prstGeom>
        </p:spPr>
      </p:pic>
    </p:spTree>
    <p:extLst>
      <p:ext uri="{BB962C8B-B14F-4D97-AF65-F5344CB8AC3E}">
        <p14:creationId xmlns:p14="http://schemas.microsoft.com/office/powerpoint/2010/main" val="1691628887"/>
      </p:ext>
    </p:extLst>
  </p:cSld>
  <p:clrMap bg1="lt1" tx1="dk1" bg2="lt2" tx2="dk2" accent1="accent1" accent2="accent2" accent3="accent3" accent4="accent4" accent5="accent5" accent6="accent6" hlink="hlink" folHlink="folHlink"/>
  <p:sldLayoutIdLst>
    <p:sldLayoutId id="2147483683" r:id="rId1"/>
  </p:sldLayoutIdLst>
  <p:hf sldNum="0" hdr="0" dt="0"/>
  <p:txStyles>
    <p:titleStyle>
      <a:lvl1pPr algn="ctr" defTabSz="342900" rtl="0" eaLnBrk="1" latinLnBrk="0" hangingPunct="1">
        <a:spcBef>
          <a:spcPct val="0"/>
        </a:spcBef>
        <a:buNone/>
        <a:defRPr sz="2100" kern="1200">
          <a:solidFill>
            <a:schemeClr val="bg1"/>
          </a:solidFill>
          <a:latin typeface="+mj-lt"/>
          <a:ea typeface="+mj-ea"/>
          <a:cs typeface="+mj-cs"/>
        </a:defRPr>
      </a:lvl1pPr>
    </p:titleStyle>
    <p:bodyStyle>
      <a:lvl1pPr marL="257175" indent="-257175" algn="l" defTabSz="342900" rtl="0" eaLnBrk="1" latinLnBrk="0" hangingPunct="1">
        <a:spcBef>
          <a:spcPct val="20000"/>
        </a:spcBef>
        <a:buFont typeface="Arial"/>
        <a:buChar char="•"/>
        <a:defRPr sz="1800" kern="1200">
          <a:solidFill>
            <a:schemeClr val="tx2"/>
          </a:solidFill>
          <a:latin typeface="+mj-lt"/>
          <a:ea typeface="+mn-ea"/>
          <a:cs typeface="+mn-cs"/>
        </a:defRPr>
      </a:lvl1pPr>
      <a:lvl2pPr marL="557213" indent="-214313" algn="l" defTabSz="342900" rtl="0" eaLnBrk="1" latinLnBrk="0" hangingPunct="1">
        <a:spcBef>
          <a:spcPct val="20000"/>
        </a:spcBef>
        <a:buFont typeface="Courier New"/>
        <a:buChar char="o"/>
        <a:defRPr sz="1500" kern="1200">
          <a:solidFill>
            <a:srgbClr val="1F497D"/>
          </a:solidFill>
          <a:latin typeface="+mj-lt"/>
          <a:ea typeface="+mn-ea"/>
          <a:cs typeface="+mn-cs"/>
        </a:defRPr>
      </a:lvl2pPr>
      <a:lvl3pPr marL="857250" indent="-171450" algn="l" defTabSz="342900" rtl="0" eaLnBrk="1" latinLnBrk="0" hangingPunct="1">
        <a:spcBef>
          <a:spcPct val="20000"/>
        </a:spcBef>
        <a:buFont typeface="Arial"/>
        <a:buChar char="•"/>
        <a:defRPr sz="1500" kern="1200">
          <a:solidFill>
            <a:srgbClr val="1F497D"/>
          </a:solidFill>
          <a:latin typeface="+mj-lt"/>
          <a:ea typeface="+mn-ea"/>
          <a:cs typeface="+mn-cs"/>
        </a:defRPr>
      </a:lvl3pPr>
      <a:lvl4pPr marL="1200150" indent="-171450" algn="l" defTabSz="342900" rtl="0" eaLnBrk="1" latinLnBrk="0" hangingPunct="1">
        <a:spcBef>
          <a:spcPct val="20000"/>
        </a:spcBef>
        <a:buFont typeface="Arial"/>
        <a:buChar char="–"/>
        <a:defRPr sz="1500" kern="1200">
          <a:solidFill>
            <a:srgbClr val="1F497D"/>
          </a:solidFill>
          <a:latin typeface="+mj-lt"/>
          <a:ea typeface="+mn-ea"/>
          <a:cs typeface="+mn-cs"/>
        </a:defRPr>
      </a:lvl4pPr>
      <a:lvl5pPr marL="1543050" indent="-171450" algn="l" defTabSz="342900" rtl="0" eaLnBrk="1" latinLnBrk="0" hangingPunct="1">
        <a:spcBef>
          <a:spcPct val="20000"/>
        </a:spcBef>
        <a:buFont typeface="Arial"/>
        <a:buChar char="»"/>
        <a:defRPr sz="1500" kern="1200">
          <a:solidFill>
            <a:srgbClr val="1F497D"/>
          </a:solidFill>
          <a:latin typeface="+mj-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1143000"/>
          </a:xfrm>
          <a:prstGeom prst="rect">
            <a:avLst/>
          </a:prstGeom>
          <a:solidFill>
            <a:schemeClr val="tx2"/>
          </a:solidFill>
          <a:effectLst>
            <a:outerShdw blurRad="50800" dist="38100" dir="2700000" algn="tl" rotWithShape="0">
              <a:srgbClr val="000000">
                <a:alpha val="43000"/>
              </a:srgbClr>
            </a:outerShdw>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10893503" y="6356355"/>
            <a:ext cx="688900" cy="365125"/>
          </a:xfrm>
          <a:prstGeom prst="rect">
            <a:avLst/>
          </a:prstGeom>
        </p:spPr>
        <p:txBody>
          <a:bodyPr vert="horz" lIns="91440" tIns="45720" rIns="91440" bIns="45720" rtlCol="0" anchor="ctr"/>
          <a:lstStyle>
            <a:lvl1pPr algn="r">
              <a:defRPr sz="750">
                <a:solidFill>
                  <a:srgbClr val="898989"/>
                </a:solidFill>
              </a:defRPr>
            </a:lvl1pPr>
          </a:lstStyle>
          <a:p>
            <a:fld id="{D260E43B-7F43-FA45-AAB7-E054FD6CC4E3}" type="slidenum">
              <a:rPr lang="en-US" smtClean="0"/>
              <a:pPr/>
              <a:t>‹#›</a:t>
            </a:fld>
            <a:endParaRPr lang="en-US" dirty="0"/>
          </a:p>
        </p:txBody>
      </p:sp>
      <p:grpSp>
        <p:nvGrpSpPr>
          <p:cNvPr id="10" name="Group 9"/>
          <p:cNvGrpSpPr/>
          <p:nvPr userDrawn="1"/>
        </p:nvGrpSpPr>
        <p:grpSpPr>
          <a:xfrm>
            <a:off x="-211627" y="-142629"/>
            <a:ext cx="12596659" cy="7137992"/>
            <a:chOff x="-158720" y="-142629"/>
            <a:chExt cx="9447494" cy="7137992"/>
          </a:xfrm>
        </p:grpSpPr>
        <p:grpSp>
          <p:nvGrpSpPr>
            <p:cNvPr id="11" name="Group 10"/>
            <p:cNvGrpSpPr/>
            <p:nvPr userDrawn="1"/>
          </p:nvGrpSpPr>
          <p:grpSpPr>
            <a:xfrm>
              <a:off x="467806" y="6873248"/>
              <a:ext cx="8217866" cy="122115"/>
              <a:chOff x="467806" y="6873248"/>
              <a:chExt cx="8217866" cy="122115"/>
            </a:xfrm>
          </p:grpSpPr>
          <p:cxnSp>
            <p:nvCxnSpPr>
              <p:cNvPr id="39" name="Straight Connector 38"/>
              <p:cNvCxnSpPr/>
              <p:nvPr userDrawn="1"/>
            </p:nvCxnSpPr>
            <p:spPr>
              <a:xfrm>
                <a:off x="467806"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8685672"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41" name="Group 40"/>
              <p:cNvGrpSpPr/>
              <p:nvPr userDrawn="1"/>
            </p:nvGrpSpPr>
            <p:grpSpPr>
              <a:xfrm>
                <a:off x="5715000" y="6873248"/>
                <a:ext cx="457200" cy="122115"/>
                <a:chOff x="5715000" y="6873248"/>
                <a:chExt cx="457200" cy="122115"/>
              </a:xfrm>
            </p:grpSpPr>
            <p:cxnSp>
              <p:nvCxnSpPr>
                <p:cNvPr id="45" name="Straight Connector 44"/>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userDrawn="1"/>
            </p:nvGrpSpPr>
            <p:grpSpPr>
              <a:xfrm>
                <a:off x="2971800" y="6873248"/>
                <a:ext cx="457200" cy="122115"/>
                <a:chOff x="5715000" y="6873248"/>
                <a:chExt cx="457200" cy="122115"/>
              </a:xfrm>
            </p:grpSpPr>
            <p:cxnSp>
              <p:nvCxnSpPr>
                <p:cNvPr id="43" name="Straight Connector 42"/>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2" name="Group 11"/>
            <p:cNvGrpSpPr/>
            <p:nvPr userDrawn="1"/>
          </p:nvGrpSpPr>
          <p:grpSpPr>
            <a:xfrm>
              <a:off x="467806" y="-142629"/>
              <a:ext cx="8217866" cy="122115"/>
              <a:chOff x="467806" y="6873248"/>
              <a:chExt cx="8217866" cy="122115"/>
            </a:xfrm>
          </p:grpSpPr>
          <p:cxnSp>
            <p:nvCxnSpPr>
              <p:cNvPr id="31" name="Straight Connector 30"/>
              <p:cNvCxnSpPr/>
              <p:nvPr userDrawn="1"/>
            </p:nvCxnSpPr>
            <p:spPr>
              <a:xfrm>
                <a:off x="467806"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8685672"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33" name="Group 32"/>
              <p:cNvGrpSpPr/>
              <p:nvPr userDrawn="1"/>
            </p:nvGrpSpPr>
            <p:grpSpPr>
              <a:xfrm>
                <a:off x="5715000" y="6873248"/>
                <a:ext cx="457200" cy="122115"/>
                <a:chOff x="5715000" y="6873248"/>
                <a:chExt cx="457200" cy="122115"/>
              </a:xfrm>
            </p:grpSpPr>
            <p:cxnSp>
              <p:nvCxnSpPr>
                <p:cNvPr id="37" name="Straight Connector 36"/>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userDrawn="1"/>
            </p:nvGrpSpPr>
            <p:grpSpPr>
              <a:xfrm>
                <a:off x="2971800" y="6873248"/>
                <a:ext cx="457200" cy="122115"/>
                <a:chOff x="5715000" y="6873248"/>
                <a:chExt cx="457200" cy="122115"/>
              </a:xfrm>
            </p:grpSpPr>
            <p:cxnSp>
              <p:nvCxnSpPr>
                <p:cNvPr id="35" name="Straight Connector 34"/>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3" name="Group 12"/>
            <p:cNvGrpSpPr/>
            <p:nvPr userDrawn="1"/>
          </p:nvGrpSpPr>
          <p:grpSpPr>
            <a:xfrm>
              <a:off x="-158720" y="1143066"/>
              <a:ext cx="122115" cy="5029134"/>
              <a:chOff x="-158720" y="1143066"/>
              <a:chExt cx="122115" cy="5029134"/>
            </a:xfrm>
          </p:grpSpPr>
          <p:cxnSp>
            <p:nvCxnSpPr>
              <p:cNvPr id="25" name="Straight Connector 24"/>
              <p:cNvCxnSpPr/>
              <p:nvPr userDrawn="1"/>
            </p:nvCxnSpPr>
            <p:spPr>
              <a:xfrm rot="5400000">
                <a:off x="-97662" y="108200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rot="5400000">
                <a:off x="-97662" y="1539143"/>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rot="5400000">
                <a:off x="-97662" y="6111142"/>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flipH="1">
                <a:off x="-158720" y="4075647"/>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flipH="1">
                <a:off x="-158720" y="3679446"/>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flipH="1">
                <a:off x="-158720" y="5773880"/>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userDrawn="1"/>
          </p:nvGrpSpPr>
          <p:grpSpPr>
            <a:xfrm>
              <a:off x="9166659" y="1143066"/>
              <a:ext cx="122115" cy="5029134"/>
              <a:chOff x="-158720" y="1143066"/>
              <a:chExt cx="122115" cy="5029134"/>
            </a:xfrm>
          </p:grpSpPr>
          <p:cxnSp>
            <p:nvCxnSpPr>
              <p:cNvPr id="17" name="Straight Connector 16"/>
              <p:cNvCxnSpPr/>
              <p:nvPr userDrawn="1"/>
            </p:nvCxnSpPr>
            <p:spPr>
              <a:xfrm rot="5400000">
                <a:off x="-97662" y="108200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rot="5400000">
                <a:off x="-97662" y="1539143"/>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a:xfrm rot="5400000">
                <a:off x="-97662" y="6111142"/>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flipH="1">
                <a:off x="-158720" y="4075647"/>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flipH="1">
                <a:off x="-158720" y="3679446"/>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userDrawn="1"/>
            </p:nvCxnSpPr>
            <p:spPr>
              <a:xfrm flipH="1">
                <a:off x="-158720" y="5773880"/>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sp>
        <p:nvSpPr>
          <p:cNvPr id="47" name="Rectangle 46"/>
          <p:cNvSpPr/>
          <p:nvPr userDrawn="1"/>
        </p:nvSpPr>
        <p:spPr>
          <a:xfrm>
            <a:off x="615" y="6323779"/>
            <a:ext cx="12221599" cy="54609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68562" tIns="34282" rIns="68562" bIns="34282" anchor="ctr"/>
          <a:lstStyle/>
          <a:p>
            <a:pPr algn="r" defTabSz="342812">
              <a:defRPr/>
            </a:pPr>
            <a:endParaRPr lang="en-US" sz="1350" dirty="0">
              <a:solidFill>
                <a:srgbClr val="FFFFFF"/>
              </a:solidFill>
              <a:latin typeface="Arial" charset="0"/>
              <a:ea typeface="ＭＳ Ｐゴシック" charset="0"/>
              <a:cs typeface="ＭＳ Ｐゴシック" charset="0"/>
            </a:endParaRPr>
          </a:p>
          <a:p>
            <a:pPr algn="r" defTabSz="342812">
              <a:defRPr/>
            </a:pPr>
            <a:r>
              <a:rPr lang="en-US" sz="1350" dirty="0">
                <a:solidFill>
                  <a:srgbClr val="FFFFFF"/>
                </a:solidFill>
                <a:latin typeface="Arial" charset="0"/>
                <a:ea typeface="ＭＳ Ｐゴシック" charset="0"/>
                <a:cs typeface="ＭＳ Ｐゴシック" charset="0"/>
              </a:rPr>
              <a:t>FES and HEP Synergistic Activities at BNL               Ramesh Gupta, BNL                      USMDP 2021, March 5, 2021</a:t>
            </a:r>
          </a:p>
        </p:txBody>
      </p:sp>
      <p:pic>
        <p:nvPicPr>
          <p:cNvPr id="48" name="Picture 47" descr="RGB_White-Seal_White-Mark_SC_Horizontal–400dpi.png"/>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222192" y="6457861"/>
            <a:ext cx="2093957" cy="263614"/>
          </a:xfrm>
          <a:prstGeom prst="rect">
            <a:avLst/>
          </a:prstGeom>
        </p:spPr>
      </p:pic>
      <p:sp>
        <p:nvSpPr>
          <p:cNvPr id="49" name="Rectangle 48">
            <a:extLst>
              <a:ext uri="{FF2B5EF4-FFF2-40B4-BE49-F238E27FC236}">
                <a16:creationId xmlns:a16="http://schemas.microsoft.com/office/drawing/2014/main" id="{B08FBF34-4E67-6C47-A78A-9C135843AE40}"/>
              </a:ext>
            </a:extLst>
          </p:cNvPr>
          <p:cNvSpPr/>
          <p:nvPr userDrawn="1"/>
        </p:nvSpPr>
        <p:spPr>
          <a:xfrm>
            <a:off x="5" y="0"/>
            <a:ext cx="12191999" cy="114300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50" name="Title 1">
            <a:extLst>
              <a:ext uri="{FF2B5EF4-FFF2-40B4-BE49-F238E27FC236}">
                <a16:creationId xmlns:a16="http://schemas.microsoft.com/office/drawing/2014/main" id="{24CD79B7-4787-7344-A8E3-991F38CC2D9C}"/>
              </a:ext>
            </a:extLst>
          </p:cNvPr>
          <p:cNvSpPr txBox="1">
            <a:spLocks/>
          </p:cNvSpPr>
          <p:nvPr userDrawn="1"/>
        </p:nvSpPr>
        <p:spPr>
          <a:xfrm>
            <a:off x="3610096" y="0"/>
            <a:ext cx="8581904" cy="1143000"/>
          </a:xfrm>
          <a:prstGeom prst="rect">
            <a:avLst/>
          </a:prstGeom>
        </p:spPr>
        <p:txBody>
          <a:bodyPr/>
          <a:lstStyle>
            <a:lvl1pPr algn="ctr" defTabSz="342900" rtl="0" eaLnBrk="1" latinLnBrk="0" hangingPunct="1">
              <a:spcBef>
                <a:spcPct val="0"/>
              </a:spcBef>
              <a:buNone/>
              <a:defRPr sz="2100" kern="1200">
                <a:solidFill>
                  <a:schemeClr val="bg1"/>
                </a:solidFill>
                <a:latin typeface="+mj-lt"/>
                <a:ea typeface="+mj-ea"/>
                <a:cs typeface="+mj-cs"/>
              </a:defRPr>
            </a:lvl1pPr>
          </a:lstStyle>
          <a:p>
            <a:r>
              <a:rPr lang="en-US" sz="2100"/>
              <a:t>Click to edit Master title style</a:t>
            </a:r>
            <a:endParaRPr lang="en-US" sz="2100" dirty="0"/>
          </a:p>
        </p:txBody>
      </p:sp>
      <p:pic>
        <p:nvPicPr>
          <p:cNvPr id="51" name="Picture 50">
            <a:extLst>
              <a:ext uri="{FF2B5EF4-FFF2-40B4-BE49-F238E27FC236}">
                <a16:creationId xmlns:a16="http://schemas.microsoft.com/office/drawing/2014/main" id="{11AF6C34-0601-C649-8859-7C59EC754F82}"/>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428857" y="123515"/>
            <a:ext cx="2752384" cy="889536"/>
          </a:xfrm>
          <a:prstGeom prst="rect">
            <a:avLst/>
          </a:prstGeom>
        </p:spPr>
      </p:pic>
    </p:spTree>
    <p:extLst>
      <p:ext uri="{BB962C8B-B14F-4D97-AF65-F5344CB8AC3E}">
        <p14:creationId xmlns:p14="http://schemas.microsoft.com/office/powerpoint/2010/main" val="2102514360"/>
      </p:ext>
    </p:extLst>
  </p:cSld>
  <p:clrMap bg1="lt1" tx1="dk1" bg2="lt2" tx2="dk2" accent1="accent1" accent2="accent2" accent3="accent3" accent4="accent4" accent5="accent5" accent6="accent6" hlink="hlink" folHlink="folHlink"/>
  <p:sldLayoutIdLst>
    <p:sldLayoutId id="2147483687" r:id="rId1"/>
    <p:sldLayoutId id="2147483689" r:id="rId2"/>
    <p:sldLayoutId id="2147483690" r:id="rId3"/>
  </p:sldLayoutIdLst>
  <p:hf sldNum="0" hdr="0" dt="0"/>
  <p:txStyles>
    <p:titleStyle>
      <a:lvl1pPr algn="ctr" defTabSz="342900" rtl="0" eaLnBrk="1" latinLnBrk="0" hangingPunct="1">
        <a:spcBef>
          <a:spcPct val="0"/>
        </a:spcBef>
        <a:buNone/>
        <a:defRPr sz="2100" kern="1200">
          <a:solidFill>
            <a:schemeClr val="bg1"/>
          </a:solidFill>
          <a:latin typeface="+mj-lt"/>
          <a:ea typeface="+mj-ea"/>
          <a:cs typeface="+mj-cs"/>
        </a:defRPr>
      </a:lvl1pPr>
    </p:titleStyle>
    <p:bodyStyle>
      <a:lvl1pPr marL="257175" indent="-257175" algn="l" defTabSz="342900" rtl="0" eaLnBrk="1" latinLnBrk="0" hangingPunct="1">
        <a:spcBef>
          <a:spcPct val="20000"/>
        </a:spcBef>
        <a:buFont typeface="Arial"/>
        <a:buChar char="•"/>
        <a:defRPr sz="1800" kern="1200">
          <a:solidFill>
            <a:schemeClr val="tx2"/>
          </a:solidFill>
          <a:latin typeface="+mj-lt"/>
          <a:ea typeface="+mn-ea"/>
          <a:cs typeface="+mn-cs"/>
        </a:defRPr>
      </a:lvl1pPr>
      <a:lvl2pPr marL="557213" indent="-214313" algn="l" defTabSz="342900" rtl="0" eaLnBrk="1" latinLnBrk="0" hangingPunct="1">
        <a:spcBef>
          <a:spcPct val="20000"/>
        </a:spcBef>
        <a:buFont typeface="Courier New"/>
        <a:buChar char="o"/>
        <a:defRPr sz="1500" kern="1200">
          <a:solidFill>
            <a:srgbClr val="1F497D"/>
          </a:solidFill>
          <a:latin typeface="+mj-lt"/>
          <a:ea typeface="+mn-ea"/>
          <a:cs typeface="+mn-cs"/>
        </a:defRPr>
      </a:lvl2pPr>
      <a:lvl3pPr marL="857250" indent="-171450" algn="l" defTabSz="342900" rtl="0" eaLnBrk="1" latinLnBrk="0" hangingPunct="1">
        <a:spcBef>
          <a:spcPct val="20000"/>
        </a:spcBef>
        <a:buFont typeface="Arial"/>
        <a:buChar char="•"/>
        <a:defRPr sz="1500" kern="1200">
          <a:solidFill>
            <a:srgbClr val="1F497D"/>
          </a:solidFill>
          <a:latin typeface="+mj-lt"/>
          <a:ea typeface="+mn-ea"/>
          <a:cs typeface="+mn-cs"/>
        </a:defRPr>
      </a:lvl3pPr>
      <a:lvl4pPr marL="1200150" indent="-171450" algn="l" defTabSz="342900" rtl="0" eaLnBrk="1" latinLnBrk="0" hangingPunct="1">
        <a:spcBef>
          <a:spcPct val="20000"/>
        </a:spcBef>
        <a:buFont typeface="Arial"/>
        <a:buChar char="–"/>
        <a:defRPr sz="1500" kern="1200">
          <a:solidFill>
            <a:srgbClr val="1F497D"/>
          </a:solidFill>
          <a:latin typeface="+mj-lt"/>
          <a:ea typeface="+mn-ea"/>
          <a:cs typeface="+mn-cs"/>
        </a:defRPr>
      </a:lvl4pPr>
      <a:lvl5pPr marL="1543050" indent="-171450" algn="l" defTabSz="342900" rtl="0" eaLnBrk="1" latinLnBrk="0" hangingPunct="1">
        <a:spcBef>
          <a:spcPct val="20000"/>
        </a:spcBef>
        <a:buFont typeface="Arial"/>
        <a:buChar char="»"/>
        <a:defRPr sz="1500" kern="1200">
          <a:solidFill>
            <a:srgbClr val="1F497D"/>
          </a:solidFill>
          <a:latin typeface="+mj-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pw.bnl.gov/rgupta/hts-magnet-program/" TargetMode="External"/><Relationship Id="rId2" Type="http://schemas.openxmlformats.org/officeDocument/2006/relationships/hyperlink" Target="https://wpw.bnl.gov/rgupta/common-coil-design/"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29.emf"/><Relationship Id="rId3" Type="http://schemas.openxmlformats.org/officeDocument/2006/relationships/image" Target="../media/image26.png"/><Relationship Id="rId7" Type="http://schemas.openxmlformats.org/officeDocument/2006/relationships/oleObject" Target="../embeddings/oleObject3.bin"/><Relationship Id="rId2" Type="http://schemas.openxmlformats.org/officeDocument/2006/relationships/oleObject" Target="../embeddings/oleObject1.bin"/><Relationship Id="rId1" Type="http://schemas.openxmlformats.org/officeDocument/2006/relationships/slideLayout" Target="../slideLayouts/slideLayout8.xml"/><Relationship Id="rId6" Type="http://schemas.openxmlformats.org/officeDocument/2006/relationships/image" Target="../media/image28.emf"/><Relationship Id="rId5" Type="http://schemas.openxmlformats.org/officeDocument/2006/relationships/oleObject" Target="../embeddings/oleObject2.bin"/><Relationship Id="rId4" Type="http://schemas.openxmlformats.org/officeDocument/2006/relationships/image" Target="../media/image27.jpeg"/></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8.xml"/><Relationship Id="rId4" Type="http://schemas.openxmlformats.org/officeDocument/2006/relationships/image" Target="../media/image33.jpeg"/></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8.xml"/><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png"/><Relationship Id="rId1" Type="http://schemas.openxmlformats.org/officeDocument/2006/relationships/slideLayout" Target="../slideLayouts/slideLayout8.xml"/><Relationship Id="rId5" Type="http://schemas.openxmlformats.org/officeDocument/2006/relationships/image" Target="../media/image42.jpeg"/><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4.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xml"/><Relationship Id="rId5" Type="http://schemas.openxmlformats.org/officeDocument/2006/relationships/image" Target="../media/image58.jpeg"/><Relationship Id="rId4" Type="http://schemas.openxmlformats.org/officeDocument/2006/relationships/image" Target="../media/image57.png"/></Relationships>
</file>

<file path=ppt/slides/_rels/slide34.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jpeg"/></Relationships>
</file>

<file path=ppt/slides/_rels/slide35.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6.png"/><Relationship Id="rId7" Type="http://schemas.openxmlformats.org/officeDocument/2006/relationships/image" Target="../media/image42.jpeg"/><Relationship Id="rId2" Type="http://schemas.openxmlformats.org/officeDocument/2006/relationships/image" Target="../media/image65.jpg"/><Relationship Id="rId1" Type="http://schemas.openxmlformats.org/officeDocument/2006/relationships/slideLayout" Target="../slideLayouts/slideLayout3.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7.jpeg"/></Relationships>
</file>

<file path=ppt/slides/_rels/slide3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3.xml"/><Relationship Id="rId4" Type="http://schemas.openxmlformats.org/officeDocument/2006/relationships/image" Target="../media/image75.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hyperlink" Target="https://wpw.bnl.gov/rgupta/hts-magnet-program/" TargetMode="External"/><Relationship Id="rId2" Type="http://schemas.openxmlformats.org/officeDocument/2006/relationships/hyperlink" Target="https://wpw.bnl.gov/rgupta/common-coil-design/"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9.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9.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DADBC7EE-1075-48C2-8713-99086C1CB05B}"/>
              </a:ext>
            </a:extLst>
          </p:cNvPr>
          <p:cNvSpPr>
            <a:spLocks noGrp="1"/>
          </p:cNvSpPr>
          <p:nvPr>
            <p:ph type="ctrTitle"/>
          </p:nvPr>
        </p:nvSpPr>
        <p:spPr>
          <a:xfrm>
            <a:off x="380434" y="2615381"/>
            <a:ext cx="11612105" cy="1347250"/>
          </a:xfrm>
        </p:spPr>
        <p:txBody>
          <a:bodyPr>
            <a:noAutofit/>
          </a:bodyPr>
          <a:lstStyle/>
          <a:p>
            <a:pPr algn="ctr">
              <a:lnSpc>
                <a:spcPts val="5600"/>
              </a:lnSpc>
            </a:pPr>
            <a:r>
              <a:rPr lang="en-US" dirty="0">
                <a:solidFill>
                  <a:srgbClr val="FFFF00"/>
                </a:solidFill>
              </a:rPr>
              <a:t>HTS in Common Coils</a:t>
            </a:r>
            <a:endParaRPr lang="en-US" sz="4000" dirty="0"/>
          </a:p>
        </p:txBody>
      </p:sp>
      <p:sp>
        <p:nvSpPr>
          <p:cNvPr id="13" name="Text Placeholder 3">
            <a:extLst>
              <a:ext uri="{FF2B5EF4-FFF2-40B4-BE49-F238E27FC236}">
                <a16:creationId xmlns:a16="http://schemas.microsoft.com/office/drawing/2014/main" id="{F314719A-D002-4295-9C28-185A0F2C39D4}"/>
              </a:ext>
            </a:extLst>
          </p:cNvPr>
          <p:cNvSpPr>
            <a:spLocks noGrp="1"/>
          </p:cNvSpPr>
          <p:nvPr>
            <p:ph type="body" sz="quarter" idx="10"/>
          </p:nvPr>
        </p:nvSpPr>
        <p:spPr>
          <a:xfrm>
            <a:off x="380434" y="3962631"/>
            <a:ext cx="11713243" cy="1702871"/>
          </a:xfrm>
        </p:spPr>
        <p:txBody>
          <a:bodyPr/>
          <a:lstStyle/>
          <a:p>
            <a:pPr algn="ctr"/>
            <a:r>
              <a:rPr lang="en-US" sz="3200" b="1" dirty="0">
                <a:solidFill>
                  <a:schemeClr val="accent3">
                    <a:lumMod val="60000"/>
                    <a:lumOff val="40000"/>
                  </a:schemeClr>
                </a:solidFill>
              </a:rPr>
              <a:t>Ramesh Gupta</a:t>
            </a:r>
          </a:p>
          <a:p>
            <a:pPr algn="ctr"/>
            <a:r>
              <a:rPr lang="en-US" sz="3200" b="1" dirty="0">
                <a:solidFill>
                  <a:schemeClr val="accent3">
                    <a:lumMod val="60000"/>
                    <a:lumOff val="40000"/>
                  </a:schemeClr>
                </a:solidFill>
              </a:rPr>
              <a:t>HFM Forum at CERN</a:t>
            </a:r>
          </a:p>
          <a:p>
            <a:pPr algn="ctr"/>
            <a:r>
              <a:rPr lang="en-US" sz="3200" b="1" dirty="0">
                <a:solidFill>
                  <a:schemeClr val="accent3">
                    <a:lumMod val="60000"/>
                    <a:lumOff val="40000"/>
                  </a:schemeClr>
                </a:solidFill>
              </a:rPr>
              <a:t>June 25, 2025</a:t>
            </a:r>
          </a:p>
        </p:txBody>
      </p:sp>
      <p:sp>
        <p:nvSpPr>
          <p:cNvPr id="2" name="TextBox 1">
            <a:extLst>
              <a:ext uri="{FF2B5EF4-FFF2-40B4-BE49-F238E27FC236}">
                <a16:creationId xmlns:a16="http://schemas.microsoft.com/office/drawing/2014/main" id="{DE20CA68-9761-E03C-2AA0-A4D34FBB43B8}"/>
              </a:ext>
            </a:extLst>
          </p:cNvPr>
          <p:cNvSpPr txBox="1"/>
          <p:nvPr/>
        </p:nvSpPr>
        <p:spPr>
          <a:xfrm>
            <a:off x="245807" y="127819"/>
            <a:ext cx="5070683" cy="646331"/>
          </a:xfrm>
          <a:prstGeom prst="rect">
            <a:avLst/>
          </a:prstGeom>
          <a:noFill/>
        </p:spPr>
        <p:txBody>
          <a:bodyPr wrap="none" rtlCol="0">
            <a:spAutoFit/>
          </a:bodyPr>
          <a:lstStyle/>
          <a:p>
            <a:r>
              <a:rPr lang="en-US" dirty="0">
                <a:solidFill>
                  <a:srgbClr val="FFFF00"/>
                </a:solidFill>
                <a:highlight>
                  <a:srgbClr val="FFFF00"/>
                </a:highlight>
                <a:hlinkClick r:id="rId2"/>
              </a:rPr>
              <a:t>https://wpw.bnl.gov/rgupta/common-coil-design/</a:t>
            </a:r>
            <a:endParaRPr lang="en-US" dirty="0">
              <a:solidFill>
                <a:srgbClr val="FFFF00"/>
              </a:solidFill>
              <a:highlight>
                <a:srgbClr val="FFFF00"/>
              </a:highlight>
            </a:endParaRPr>
          </a:p>
          <a:p>
            <a:r>
              <a:rPr lang="en-US" dirty="0">
                <a:solidFill>
                  <a:srgbClr val="FFFF00"/>
                </a:solidFill>
                <a:highlight>
                  <a:srgbClr val="FFFF00"/>
                </a:highlight>
                <a:hlinkClick r:id="rId3"/>
              </a:rPr>
              <a:t>https://wpw.bnl.gov/rgupta/hts-magnet-program/</a:t>
            </a:r>
            <a:endParaRPr lang="en-US" dirty="0">
              <a:solidFill>
                <a:srgbClr val="FFFF00"/>
              </a:solidFill>
              <a:highlight>
                <a:srgbClr val="FFFF00"/>
              </a:highlight>
            </a:endParaRPr>
          </a:p>
        </p:txBody>
      </p:sp>
    </p:spTree>
    <p:extLst>
      <p:ext uri="{BB962C8B-B14F-4D97-AF65-F5344CB8AC3E}">
        <p14:creationId xmlns:p14="http://schemas.microsoft.com/office/powerpoint/2010/main" val="2246755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A50FB-44F3-6846-8C26-F8681D4BFFB3}"/>
              </a:ext>
            </a:extLst>
          </p:cNvPr>
          <p:cNvSpPr>
            <a:spLocks noGrp="1"/>
          </p:cNvSpPr>
          <p:nvPr>
            <p:ph type="title"/>
          </p:nvPr>
        </p:nvSpPr>
        <p:spPr>
          <a:xfrm>
            <a:off x="1576552" y="45016"/>
            <a:ext cx="9593317" cy="538308"/>
          </a:xfrm>
        </p:spPr>
        <p:txBody>
          <a:bodyPr>
            <a:noAutofit/>
          </a:bodyPr>
          <a:lstStyle/>
          <a:p>
            <a:pPr algn="ctr"/>
            <a:r>
              <a:rPr lang="en-US" dirty="0">
                <a:solidFill>
                  <a:srgbClr val="0070C0"/>
                </a:solidFill>
              </a:rPr>
              <a:t>Food for Thought</a:t>
            </a:r>
          </a:p>
        </p:txBody>
      </p:sp>
      <p:sp>
        <p:nvSpPr>
          <p:cNvPr id="7" name="Content Placeholder 6">
            <a:extLst>
              <a:ext uri="{FF2B5EF4-FFF2-40B4-BE49-F238E27FC236}">
                <a16:creationId xmlns:a16="http://schemas.microsoft.com/office/drawing/2014/main" id="{84BED499-6ED4-F54A-8BC4-75AB617CA064}"/>
              </a:ext>
            </a:extLst>
          </p:cNvPr>
          <p:cNvSpPr>
            <a:spLocks noGrp="1"/>
          </p:cNvSpPr>
          <p:nvPr>
            <p:ph idx="1"/>
          </p:nvPr>
        </p:nvSpPr>
        <p:spPr>
          <a:xfrm>
            <a:off x="257175" y="561817"/>
            <a:ext cx="11795811" cy="4505254"/>
          </a:xfrm>
        </p:spPr>
        <p:txBody>
          <a:bodyPr>
            <a:normAutofit/>
          </a:bodyPr>
          <a:lstStyle/>
          <a:p>
            <a:pPr marL="640080" indent="-457200">
              <a:lnSpc>
                <a:spcPct val="100000"/>
              </a:lnSpc>
              <a:spcBef>
                <a:spcPts val="600"/>
              </a:spcBef>
              <a:buFont typeface="Wingdings" panose="05000000000000000000" pitchFamily="2" charset="2"/>
              <a:buChar char="Ø"/>
            </a:pPr>
            <a:r>
              <a:rPr lang="en-US" sz="2400" dirty="0"/>
              <a:t>There is a large investment on the development of the </a:t>
            </a:r>
            <a:r>
              <a:rPr lang="en-US" sz="2400" dirty="0" err="1"/>
              <a:t>ReBCO</a:t>
            </a:r>
            <a:r>
              <a:rPr lang="en-US" sz="2400" dirty="0"/>
              <a:t> (HTS) cable from the private investors for fusion industry.</a:t>
            </a:r>
          </a:p>
          <a:p>
            <a:pPr marL="640080" indent="-457200">
              <a:lnSpc>
                <a:spcPct val="100000"/>
              </a:lnSpc>
              <a:spcBef>
                <a:spcPts val="600"/>
              </a:spcBef>
              <a:buFont typeface="Wingdings" panose="05000000000000000000" pitchFamily="2" charset="2"/>
              <a:buChar char="Ø"/>
            </a:pPr>
            <a:r>
              <a:rPr lang="en-US" sz="2400" dirty="0"/>
              <a:t>Current HTS wire and HTS cable market (and hence development of the HTS cables) is primarily driven by the privately funded fusion industry; and is likely to remain so for a foreseeable future. </a:t>
            </a:r>
          </a:p>
          <a:p>
            <a:pPr marL="640080" indent="-457200">
              <a:lnSpc>
                <a:spcPct val="100000"/>
              </a:lnSpc>
              <a:spcBef>
                <a:spcPts val="600"/>
              </a:spcBef>
              <a:buFont typeface="Wingdings" panose="05000000000000000000" pitchFamily="2" charset="2"/>
              <a:buChar char="Ø"/>
            </a:pPr>
            <a:r>
              <a:rPr lang="en-US" sz="2400" dirty="0"/>
              <a:t>Several decades ago, private MRI industry benefitted from the development of </a:t>
            </a:r>
            <a:r>
              <a:rPr lang="en-US" sz="2400" dirty="0" err="1"/>
              <a:t>NbTi</a:t>
            </a:r>
            <a:r>
              <a:rPr lang="en-US" sz="2400" dirty="0"/>
              <a:t> superconductors from a large investment from the government agencies on the accelerator magnet R&amp;D.</a:t>
            </a:r>
          </a:p>
          <a:p>
            <a:pPr marL="640080" indent="-457200">
              <a:lnSpc>
                <a:spcPct val="100000"/>
              </a:lnSpc>
              <a:spcBef>
                <a:spcPts val="600"/>
              </a:spcBef>
              <a:buFont typeface="Wingdings" panose="05000000000000000000" pitchFamily="2" charset="2"/>
              <a:buChar char="Ø"/>
            </a:pPr>
            <a:r>
              <a:rPr lang="en-US" sz="2400" dirty="0"/>
              <a:t>Now, can the accelerator magnet community draw similar benefit from the development of the </a:t>
            </a:r>
            <a:r>
              <a:rPr lang="en-US" sz="2400" dirty="0" err="1"/>
              <a:t>ReBCO</a:t>
            </a:r>
            <a:r>
              <a:rPr lang="en-US" sz="2400" dirty="0"/>
              <a:t> cable from an unprecedented funding from the private investors on the fusion R&amp;D? </a:t>
            </a:r>
            <a:r>
              <a:rPr lang="en-US" sz="2400" i="1" dirty="0"/>
              <a:t> </a:t>
            </a:r>
          </a:p>
        </p:txBody>
      </p:sp>
      <p:sp>
        <p:nvSpPr>
          <p:cNvPr id="4" name="Slide Number Placeholder 3">
            <a:extLst>
              <a:ext uri="{FF2B5EF4-FFF2-40B4-BE49-F238E27FC236}">
                <a16:creationId xmlns:a16="http://schemas.microsoft.com/office/drawing/2014/main" id="{44D153C9-B6EC-5440-87A3-9DCF9B76E78F}"/>
              </a:ext>
            </a:extLst>
          </p:cNvPr>
          <p:cNvSpPr>
            <a:spLocks noGrp="1"/>
          </p:cNvSpPr>
          <p:nvPr>
            <p:ph type="sldNum" sz="quarter" idx="4"/>
          </p:nvPr>
        </p:nvSpPr>
        <p:spPr/>
        <p:txBody>
          <a:bodyPr/>
          <a:lstStyle/>
          <a:p>
            <a:fld id="{933A556B-7C63-244D-9B7C-B0EA8042B330}" type="slidenum">
              <a:rPr lang="en-US" smtClean="0"/>
              <a:pPr/>
              <a:t>10</a:t>
            </a:fld>
            <a:endParaRPr lang="en-US" dirty="0"/>
          </a:p>
        </p:txBody>
      </p:sp>
      <p:sp>
        <p:nvSpPr>
          <p:cNvPr id="3" name="TextBox 2">
            <a:extLst>
              <a:ext uri="{FF2B5EF4-FFF2-40B4-BE49-F238E27FC236}">
                <a16:creationId xmlns:a16="http://schemas.microsoft.com/office/drawing/2014/main" id="{B5472BD4-C908-37C5-5188-82467DD546FB}"/>
              </a:ext>
            </a:extLst>
          </p:cNvPr>
          <p:cNvSpPr txBox="1"/>
          <p:nvPr/>
        </p:nvSpPr>
        <p:spPr>
          <a:xfrm>
            <a:off x="626986" y="4879426"/>
            <a:ext cx="11209757" cy="138499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wrap="square" rtlCol="0">
            <a:spAutoFit/>
          </a:bodyPr>
          <a:lstStyle/>
          <a:p>
            <a:r>
              <a:rPr lang="en-US" sz="2800" b="1" dirty="0">
                <a:solidFill>
                  <a:srgbClr val="FFFF00"/>
                </a:solidFill>
              </a:rPr>
              <a:t>Suggestion: Accelerator community should use its limited funds strategically to drive the aspects of technology development that are critical to it, rather than try to drive the general development.</a:t>
            </a:r>
          </a:p>
        </p:txBody>
      </p:sp>
    </p:spTree>
    <p:extLst>
      <p:ext uri="{BB962C8B-B14F-4D97-AF65-F5344CB8AC3E}">
        <p14:creationId xmlns:p14="http://schemas.microsoft.com/office/powerpoint/2010/main" val="341107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38D83-BB97-CCD4-44BE-B5CA451763CC}"/>
              </a:ext>
            </a:extLst>
          </p:cNvPr>
          <p:cNvSpPr>
            <a:spLocks noGrp="1"/>
          </p:cNvSpPr>
          <p:nvPr>
            <p:ph type="title"/>
          </p:nvPr>
        </p:nvSpPr>
        <p:spPr>
          <a:xfrm>
            <a:off x="400051" y="-15846"/>
            <a:ext cx="11468099" cy="654021"/>
          </a:xfrm>
        </p:spPr>
        <p:txBody>
          <a:bodyPr>
            <a:noAutofit/>
          </a:bodyPr>
          <a:lstStyle/>
          <a:p>
            <a:r>
              <a:rPr lang="en-US" sz="4000" dirty="0">
                <a:solidFill>
                  <a:srgbClr val="006699"/>
                </a:solidFill>
              </a:rPr>
              <a:t>A Dialogue Between Users and Manufacturers</a:t>
            </a:r>
          </a:p>
        </p:txBody>
      </p:sp>
      <p:sp>
        <p:nvSpPr>
          <p:cNvPr id="3" name="Content Placeholder 2">
            <a:extLst>
              <a:ext uri="{FF2B5EF4-FFF2-40B4-BE49-F238E27FC236}">
                <a16:creationId xmlns:a16="http://schemas.microsoft.com/office/drawing/2014/main" id="{AF05B1AD-A35D-CEAA-53DB-609BEF21C3B7}"/>
              </a:ext>
            </a:extLst>
          </p:cNvPr>
          <p:cNvSpPr>
            <a:spLocks noGrp="1"/>
          </p:cNvSpPr>
          <p:nvPr>
            <p:ph idx="1"/>
          </p:nvPr>
        </p:nvSpPr>
        <p:spPr>
          <a:xfrm>
            <a:off x="400050" y="724898"/>
            <a:ext cx="11791949" cy="5408203"/>
          </a:xfrm>
        </p:spPr>
        <p:txBody>
          <a:bodyPr>
            <a:normAutofit/>
          </a:bodyPr>
          <a:lstStyle/>
          <a:p>
            <a:r>
              <a:rPr lang="en-US" b="1" u="sng" dirty="0"/>
              <a:t>Challenge for accelerator magnet designers:</a:t>
            </a:r>
          </a:p>
          <a:p>
            <a:pPr marL="457200" indent="-457200">
              <a:buFont typeface="Arial" panose="020B0604020202020204" pitchFamily="34" charset="0"/>
              <a:buChar char="•"/>
            </a:pPr>
            <a:r>
              <a:rPr lang="en-US" dirty="0">
                <a:solidFill>
                  <a:srgbClr val="339933"/>
                </a:solidFill>
              </a:rPr>
              <a:t>What can be done to develop and demonstrate new magnet designs that can allow the most efficient </a:t>
            </a:r>
            <a:r>
              <a:rPr lang="en-US" dirty="0" err="1">
                <a:solidFill>
                  <a:srgbClr val="339933"/>
                </a:solidFill>
              </a:rPr>
              <a:t>ReBCO</a:t>
            </a:r>
            <a:r>
              <a:rPr lang="en-US" dirty="0">
                <a:solidFill>
                  <a:srgbClr val="339933"/>
                </a:solidFill>
              </a:rPr>
              <a:t> cables as getting developed now? Example: magnet designs that can use large fusion cables.</a:t>
            </a:r>
          </a:p>
          <a:p>
            <a:r>
              <a:rPr lang="en-US" b="1" u="sng" dirty="0"/>
              <a:t>Challenge for </a:t>
            </a:r>
            <a:r>
              <a:rPr lang="en-US" b="1" u="sng" dirty="0" err="1"/>
              <a:t>ReBCO</a:t>
            </a:r>
            <a:r>
              <a:rPr lang="en-US" b="1" u="sng" dirty="0"/>
              <a:t> wire/cable manufacturers:</a:t>
            </a:r>
          </a:p>
          <a:p>
            <a:pPr marL="457200" indent="-457200">
              <a:buFont typeface="Arial" panose="020B0604020202020204" pitchFamily="34" charset="0"/>
              <a:buChar char="•"/>
            </a:pPr>
            <a:r>
              <a:rPr lang="en-US" dirty="0">
                <a:solidFill>
                  <a:srgbClr val="339933"/>
                </a:solidFill>
              </a:rPr>
              <a:t>What can be done to modify cable architect (to the extent possible with incremental funding) to allow their use in a wide variety of magnet designs for accelerators? Example: cables that bends with small radii.</a:t>
            </a:r>
          </a:p>
          <a:p>
            <a:r>
              <a:rPr lang="en-US" b="1" u="sng" dirty="0"/>
              <a:t>Challenge for both to work jointly to improve the end-product:</a:t>
            </a:r>
          </a:p>
          <a:p>
            <a:pPr marL="457200" indent="-457200">
              <a:buFont typeface="Arial" panose="020B0604020202020204" pitchFamily="34" charset="0"/>
              <a:buChar char="•"/>
            </a:pPr>
            <a:r>
              <a:rPr lang="en-US" dirty="0">
                <a:solidFill>
                  <a:srgbClr val="339933"/>
                </a:solidFill>
              </a:rPr>
              <a:t>What can be done to find integrated solutions to develop cable and magnet designs together? Examples: dealing with large stresses (CICC?), internal cooling (hole in the middle?), etc..</a:t>
            </a:r>
            <a:endParaRPr lang="en-US" b="1" u="sng" dirty="0"/>
          </a:p>
        </p:txBody>
      </p:sp>
      <p:sp>
        <p:nvSpPr>
          <p:cNvPr id="4" name="Slide Number Placeholder 3">
            <a:extLst>
              <a:ext uri="{FF2B5EF4-FFF2-40B4-BE49-F238E27FC236}">
                <a16:creationId xmlns:a16="http://schemas.microsoft.com/office/drawing/2014/main" id="{861C5F84-D87D-D167-DF39-5E9B4ABB3D9D}"/>
              </a:ext>
            </a:extLst>
          </p:cNvPr>
          <p:cNvSpPr>
            <a:spLocks noGrp="1"/>
          </p:cNvSpPr>
          <p:nvPr>
            <p:ph type="sldNum" sz="quarter" idx="4"/>
          </p:nvPr>
        </p:nvSpPr>
        <p:spPr/>
        <p:txBody>
          <a:bodyPr/>
          <a:lstStyle/>
          <a:p>
            <a:fld id="{933A556B-7C63-244D-9B7C-B0EA8042B330}" type="slidenum">
              <a:rPr lang="en-US" smtClean="0"/>
              <a:pPr/>
              <a:t>11</a:t>
            </a:fld>
            <a:endParaRPr lang="en-US" dirty="0"/>
          </a:p>
        </p:txBody>
      </p:sp>
    </p:spTree>
    <p:extLst>
      <p:ext uri="{BB962C8B-B14F-4D97-AF65-F5344CB8AC3E}">
        <p14:creationId xmlns:p14="http://schemas.microsoft.com/office/powerpoint/2010/main" val="2838615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3266EA-6951-2133-017C-C9429DCB7D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5CF522-F344-9B6D-6D5E-9A3F52C5B145}"/>
              </a:ext>
            </a:extLst>
          </p:cNvPr>
          <p:cNvSpPr>
            <a:spLocks noGrp="1"/>
          </p:cNvSpPr>
          <p:nvPr>
            <p:ph type="title"/>
          </p:nvPr>
        </p:nvSpPr>
        <p:spPr>
          <a:xfrm>
            <a:off x="641477" y="374367"/>
            <a:ext cx="11049000" cy="2530099"/>
          </a:xfrm>
        </p:spPr>
        <p:txBody>
          <a:bodyPr>
            <a:normAutofit/>
          </a:bodyPr>
          <a:lstStyle/>
          <a:p>
            <a:pPr algn="ctr">
              <a:lnSpc>
                <a:spcPct val="150000"/>
              </a:lnSpc>
            </a:pPr>
            <a:r>
              <a:rPr lang="en-US" sz="4000" dirty="0"/>
              <a:t>Update from some Cable Manufacturers</a:t>
            </a:r>
            <a:br>
              <a:rPr lang="en-US" sz="4000" dirty="0"/>
            </a:br>
            <a:r>
              <a:rPr lang="en-US" sz="4000" dirty="0"/>
              <a:t>(not a complete list)</a:t>
            </a:r>
          </a:p>
        </p:txBody>
      </p:sp>
      <p:sp>
        <p:nvSpPr>
          <p:cNvPr id="4" name="Slide Number Placeholder 3">
            <a:extLst>
              <a:ext uri="{FF2B5EF4-FFF2-40B4-BE49-F238E27FC236}">
                <a16:creationId xmlns:a16="http://schemas.microsoft.com/office/drawing/2014/main" id="{691C2EAA-0AC6-E02B-614A-1D4BD909C134}"/>
              </a:ext>
            </a:extLst>
          </p:cNvPr>
          <p:cNvSpPr>
            <a:spLocks noGrp="1"/>
          </p:cNvSpPr>
          <p:nvPr>
            <p:ph type="sldNum" sz="quarter" idx="4"/>
          </p:nvPr>
        </p:nvSpPr>
        <p:spPr/>
        <p:txBody>
          <a:bodyPr/>
          <a:lstStyle/>
          <a:p>
            <a:fld id="{933A556B-7C63-244D-9B7C-B0EA8042B330}" type="slidenum">
              <a:rPr lang="en-US" smtClean="0"/>
              <a:pPr/>
              <a:t>12</a:t>
            </a:fld>
            <a:endParaRPr lang="en-US" dirty="0"/>
          </a:p>
        </p:txBody>
      </p:sp>
      <p:sp>
        <p:nvSpPr>
          <p:cNvPr id="3" name="Title 1">
            <a:extLst>
              <a:ext uri="{FF2B5EF4-FFF2-40B4-BE49-F238E27FC236}">
                <a16:creationId xmlns:a16="http://schemas.microsoft.com/office/drawing/2014/main" id="{28F5A224-E3CF-7AAE-B21E-4E96C8A08381}"/>
              </a:ext>
            </a:extLst>
          </p:cNvPr>
          <p:cNvSpPr txBox="1">
            <a:spLocks/>
          </p:cNvSpPr>
          <p:nvPr/>
        </p:nvSpPr>
        <p:spPr>
          <a:xfrm>
            <a:off x="348475" y="2990270"/>
            <a:ext cx="11774017" cy="172031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a:lstStyle>
          <a:p>
            <a:pPr>
              <a:lnSpc>
                <a:spcPct val="150000"/>
              </a:lnSpc>
            </a:pPr>
            <a:r>
              <a:rPr lang="en-US" sz="2400" u="sng" dirty="0">
                <a:solidFill>
                  <a:srgbClr val="FF0000"/>
                </a:solidFill>
              </a:rPr>
              <a:t>Question posed was</a:t>
            </a:r>
            <a:r>
              <a:rPr lang="en-US" sz="2400" dirty="0">
                <a:solidFill>
                  <a:srgbClr val="FF0000"/>
                </a:solidFill>
              </a:rPr>
              <a:t>: </a:t>
            </a:r>
          </a:p>
          <a:p>
            <a:pPr>
              <a:lnSpc>
                <a:spcPct val="150000"/>
              </a:lnSpc>
            </a:pPr>
            <a:r>
              <a:rPr lang="en-US" sz="2400" dirty="0">
                <a:solidFill>
                  <a:srgbClr val="FF0000"/>
                </a:solidFill>
              </a:rPr>
              <a:t>What would be the current density if bending radius requirement is relaxed?</a:t>
            </a:r>
          </a:p>
        </p:txBody>
      </p:sp>
      <p:sp>
        <p:nvSpPr>
          <p:cNvPr id="5" name="Title 1">
            <a:extLst>
              <a:ext uri="{FF2B5EF4-FFF2-40B4-BE49-F238E27FC236}">
                <a16:creationId xmlns:a16="http://schemas.microsoft.com/office/drawing/2014/main" id="{4FEE5F18-6F31-58FE-2C72-3E243419CDCD}"/>
              </a:ext>
            </a:extLst>
          </p:cNvPr>
          <p:cNvSpPr txBox="1">
            <a:spLocks/>
          </p:cNvSpPr>
          <p:nvPr/>
        </p:nvSpPr>
        <p:spPr>
          <a:xfrm>
            <a:off x="417983" y="4890470"/>
            <a:ext cx="11635003" cy="61142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a:lstStyle>
          <a:p>
            <a:pPr algn="ctr">
              <a:lnSpc>
                <a:spcPct val="150000"/>
              </a:lnSpc>
            </a:pPr>
            <a:r>
              <a:rPr lang="en-US" sz="2400" dirty="0">
                <a:solidFill>
                  <a:srgbClr val="008000"/>
                </a:solidFill>
              </a:rPr>
              <a:t>(for HTS in common coil) </a:t>
            </a:r>
          </a:p>
        </p:txBody>
      </p:sp>
    </p:spTree>
    <p:extLst>
      <p:ext uri="{BB962C8B-B14F-4D97-AF65-F5344CB8AC3E}">
        <p14:creationId xmlns:p14="http://schemas.microsoft.com/office/powerpoint/2010/main" val="2770486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D9435F-D04A-A218-E27F-3300D9A76D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5CDD8A2-3399-AC7B-7CF9-4450D9D41976}"/>
              </a:ext>
            </a:extLst>
          </p:cNvPr>
          <p:cNvSpPr>
            <a:spLocks noGrp="1"/>
          </p:cNvSpPr>
          <p:nvPr>
            <p:ph type="title"/>
          </p:nvPr>
        </p:nvSpPr>
        <p:spPr>
          <a:xfrm>
            <a:off x="1170038" y="13484"/>
            <a:ext cx="10058401" cy="815191"/>
          </a:xfrm>
        </p:spPr>
        <p:txBody>
          <a:bodyPr>
            <a:noAutofit/>
          </a:bodyPr>
          <a:lstStyle/>
          <a:p>
            <a:pPr algn="ctr"/>
            <a:r>
              <a:rPr lang="en-US" dirty="0">
                <a:solidFill>
                  <a:srgbClr val="0070C0"/>
                </a:solidFill>
              </a:rPr>
              <a:t>CORC</a:t>
            </a:r>
            <a:r>
              <a:rPr lang="en-US" baseline="30000" dirty="0">
                <a:solidFill>
                  <a:srgbClr val="0070C0"/>
                </a:solidFill>
              </a:rPr>
              <a:t>®</a:t>
            </a:r>
            <a:r>
              <a:rPr lang="en-US" dirty="0">
                <a:solidFill>
                  <a:srgbClr val="0070C0"/>
                </a:solidFill>
              </a:rPr>
              <a:t>  Cable</a:t>
            </a:r>
          </a:p>
        </p:txBody>
      </p:sp>
      <p:sp>
        <p:nvSpPr>
          <p:cNvPr id="4" name="Slide Number Placeholder 3">
            <a:extLst>
              <a:ext uri="{FF2B5EF4-FFF2-40B4-BE49-F238E27FC236}">
                <a16:creationId xmlns:a16="http://schemas.microsoft.com/office/drawing/2014/main" id="{0D7A7B98-F4AE-FC97-E416-08B21BD8F1D6}"/>
              </a:ext>
            </a:extLst>
          </p:cNvPr>
          <p:cNvSpPr>
            <a:spLocks noGrp="1"/>
          </p:cNvSpPr>
          <p:nvPr>
            <p:ph type="sldNum" sz="quarter" idx="4"/>
          </p:nvPr>
        </p:nvSpPr>
        <p:spPr/>
        <p:txBody>
          <a:bodyPr/>
          <a:lstStyle/>
          <a:p>
            <a:fld id="{933A556B-7C63-244D-9B7C-B0EA8042B330}" type="slidenum">
              <a:rPr lang="en-US" smtClean="0"/>
              <a:pPr/>
              <a:t>13</a:t>
            </a:fld>
            <a:endParaRPr lang="en-US" dirty="0"/>
          </a:p>
        </p:txBody>
      </p:sp>
      <p:pic>
        <p:nvPicPr>
          <p:cNvPr id="8" name="Picture 7">
            <a:extLst>
              <a:ext uri="{FF2B5EF4-FFF2-40B4-BE49-F238E27FC236}">
                <a16:creationId xmlns:a16="http://schemas.microsoft.com/office/drawing/2014/main" id="{A0330897-FEC5-708C-E203-E805E2332CF4}"/>
              </a:ext>
            </a:extLst>
          </p:cNvPr>
          <p:cNvPicPr>
            <a:picLocks noChangeAspect="1"/>
          </p:cNvPicPr>
          <p:nvPr/>
        </p:nvPicPr>
        <p:blipFill>
          <a:blip r:embed="rId2"/>
          <a:stretch>
            <a:fillRect/>
          </a:stretch>
        </p:blipFill>
        <p:spPr>
          <a:xfrm>
            <a:off x="442179" y="702946"/>
            <a:ext cx="10297390" cy="5452108"/>
          </a:xfrm>
          <a:prstGeom prst="rect">
            <a:avLst/>
          </a:prstGeom>
        </p:spPr>
      </p:pic>
      <p:sp>
        <p:nvSpPr>
          <p:cNvPr id="9" name="TextBox 8">
            <a:extLst>
              <a:ext uri="{FF2B5EF4-FFF2-40B4-BE49-F238E27FC236}">
                <a16:creationId xmlns:a16="http://schemas.microsoft.com/office/drawing/2014/main" id="{C5FAED59-0E7F-E91C-160F-7E8C951C838D}"/>
              </a:ext>
            </a:extLst>
          </p:cNvPr>
          <p:cNvSpPr txBox="1"/>
          <p:nvPr/>
        </p:nvSpPr>
        <p:spPr>
          <a:xfrm>
            <a:off x="7294755" y="5486960"/>
            <a:ext cx="4690708" cy="369332"/>
          </a:xfrm>
          <a:prstGeom prst="rect">
            <a:avLst/>
          </a:prstGeom>
          <a:noFill/>
        </p:spPr>
        <p:txBody>
          <a:bodyPr wrap="none" rtlCol="0">
            <a:spAutoFit/>
          </a:bodyPr>
          <a:lstStyle/>
          <a:p>
            <a:r>
              <a:rPr lang="en-US" b="1" dirty="0">
                <a:solidFill>
                  <a:schemeClr val="tx1">
                    <a:lumMod val="65000"/>
                    <a:lumOff val="35000"/>
                  </a:schemeClr>
                </a:solidFill>
              </a:rPr>
              <a:t>J</a:t>
            </a:r>
            <a:r>
              <a:rPr lang="en-US" b="1" baseline="-25000" dirty="0">
                <a:solidFill>
                  <a:schemeClr val="tx1">
                    <a:lumMod val="65000"/>
                    <a:lumOff val="35000"/>
                  </a:schemeClr>
                </a:solidFill>
              </a:rPr>
              <a:t>o</a:t>
            </a:r>
            <a:r>
              <a:rPr lang="en-US" b="1" dirty="0">
                <a:solidFill>
                  <a:schemeClr val="tx1">
                    <a:lumMod val="65000"/>
                    <a:lumOff val="35000"/>
                  </a:schemeClr>
                </a:solidFill>
              </a:rPr>
              <a:t>(in structure), may go down by 20-30%</a:t>
            </a:r>
          </a:p>
        </p:txBody>
      </p:sp>
      <p:pic>
        <p:nvPicPr>
          <p:cNvPr id="10" name="Content Placeholder 9">
            <a:extLst>
              <a:ext uri="{FF2B5EF4-FFF2-40B4-BE49-F238E27FC236}">
                <a16:creationId xmlns:a16="http://schemas.microsoft.com/office/drawing/2014/main" id="{EC4313E2-48B7-BE37-BAD0-4EE9FFB29876}"/>
              </a:ext>
            </a:extLst>
          </p:cNvPr>
          <p:cNvPicPr>
            <a:picLocks noGrp="1" noChangeAspect="1"/>
          </p:cNvPicPr>
          <p:nvPr>
            <p:ph idx="1"/>
          </p:nvPr>
        </p:nvPicPr>
        <p:blipFill>
          <a:blip r:embed="rId3"/>
          <a:stretch>
            <a:fillRect/>
          </a:stretch>
        </p:blipFill>
        <p:spPr>
          <a:xfrm>
            <a:off x="6334810" y="3539837"/>
            <a:ext cx="5285690" cy="1444877"/>
          </a:xfrm>
          <a:prstGeom prst="rect">
            <a:avLst/>
          </a:prstGeom>
        </p:spPr>
      </p:pic>
    </p:spTree>
    <p:extLst>
      <p:ext uri="{BB962C8B-B14F-4D97-AF65-F5344CB8AC3E}">
        <p14:creationId xmlns:p14="http://schemas.microsoft.com/office/powerpoint/2010/main" val="755401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21DE5E-4DE3-3CF2-D75B-064BEE369A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D7E0B4-6E81-C53B-21A1-2A0F5179CC4F}"/>
              </a:ext>
            </a:extLst>
          </p:cNvPr>
          <p:cNvSpPr>
            <a:spLocks noGrp="1"/>
          </p:cNvSpPr>
          <p:nvPr>
            <p:ph type="title"/>
          </p:nvPr>
        </p:nvSpPr>
        <p:spPr>
          <a:xfrm>
            <a:off x="1170038" y="13484"/>
            <a:ext cx="10058401" cy="815191"/>
          </a:xfrm>
        </p:spPr>
        <p:txBody>
          <a:bodyPr>
            <a:noAutofit/>
          </a:bodyPr>
          <a:lstStyle/>
          <a:p>
            <a:pPr algn="ctr"/>
            <a:r>
              <a:rPr lang="en-US" dirty="0">
                <a:solidFill>
                  <a:srgbClr val="0070C0"/>
                </a:solidFill>
              </a:rPr>
              <a:t>STAR</a:t>
            </a:r>
            <a:r>
              <a:rPr lang="en-US" baseline="30000" dirty="0">
                <a:solidFill>
                  <a:srgbClr val="0070C0"/>
                </a:solidFill>
              </a:rPr>
              <a:t>®</a:t>
            </a:r>
            <a:r>
              <a:rPr lang="en-US" dirty="0">
                <a:solidFill>
                  <a:srgbClr val="0070C0"/>
                </a:solidFill>
              </a:rPr>
              <a:t>  Cable</a:t>
            </a:r>
          </a:p>
        </p:txBody>
      </p:sp>
      <p:sp>
        <p:nvSpPr>
          <p:cNvPr id="4" name="Slide Number Placeholder 3">
            <a:extLst>
              <a:ext uri="{FF2B5EF4-FFF2-40B4-BE49-F238E27FC236}">
                <a16:creationId xmlns:a16="http://schemas.microsoft.com/office/drawing/2014/main" id="{E7833010-4C64-7BB3-BE8B-02745E63078E}"/>
              </a:ext>
            </a:extLst>
          </p:cNvPr>
          <p:cNvSpPr>
            <a:spLocks noGrp="1"/>
          </p:cNvSpPr>
          <p:nvPr>
            <p:ph type="sldNum" sz="quarter" idx="4"/>
          </p:nvPr>
        </p:nvSpPr>
        <p:spPr/>
        <p:txBody>
          <a:bodyPr/>
          <a:lstStyle/>
          <a:p>
            <a:fld id="{933A556B-7C63-244D-9B7C-B0EA8042B330}" type="slidenum">
              <a:rPr lang="en-US" smtClean="0"/>
              <a:pPr/>
              <a:t>14</a:t>
            </a:fld>
            <a:endParaRPr lang="en-US" dirty="0"/>
          </a:p>
        </p:txBody>
      </p:sp>
      <p:sp>
        <p:nvSpPr>
          <p:cNvPr id="9" name="TextBox 8">
            <a:extLst>
              <a:ext uri="{FF2B5EF4-FFF2-40B4-BE49-F238E27FC236}">
                <a16:creationId xmlns:a16="http://schemas.microsoft.com/office/drawing/2014/main" id="{9ACD5D1C-8942-01F2-89DA-D2474F7DCBEE}"/>
              </a:ext>
            </a:extLst>
          </p:cNvPr>
          <p:cNvSpPr txBox="1"/>
          <p:nvPr/>
        </p:nvSpPr>
        <p:spPr>
          <a:xfrm>
            <a:off x="6364392" y="5820904"/>
            <a:ext cx="4690708" cy="369332"/>
          </a:xfrm>
          <a:prstGeom prst="rect">
            <a:avLst/>
          </a:prstGeom>
          <a:noFill/>
        </p:spPr>
        <p:txBody>
          <a:bodyPr wrap="none" rtlCol="0">
            <a:spAutoFit/>
          </a:bodyPr>
          <a:lstStyle/>
          <a:p>
            <a:r>
              <a:rPr lang="en-US" b="1" dirty="0">
                <a:solidFill>
                  <a:schemeClr val="tx1">
                    <a:lumMod val="65000"/>
                    <a:lumOff val="35000"/>
                  </a:schemeClr>
                </a:solidFill>
              </a:rPr>
              <a:t>J</a:t>
            </a:r>
            <a:r>
              <a:rPr lang="en-US" b="1" baseline="-25000" dirty="0">
                <a:solidFill>
                  <a:schemeClr val="tx1">
                    <a:lumMod val="65000"/>
                    <a:lumOff val="35000"/>
                  </a:schemeClr>
                </a:solidFill>
              </a:rPr>
              <a:t>o</a:t>
            </a:r>
            <a:r>
              <a:rPr lang="en-US" b="1" dirty="0">
                <a:solidFill>
                  <a:schemeClr val="tx1">
                    <a:lumMod val="65000"/>
                    <a:lumOff val="35000"/>
                  </a:schemeClr>
                </a:solidFill>
              </a:rPr>
              <a:t>(in structure), may go down by 20-30%</a:t>
            </a:r>
          </a:p>
        </p:txBody>
      </p:sp>
      <p:pic>
        <p:nvPicPr>
          <p:cNvPr id="10" name="Picture 9">
            <a:extLst>
              <a:ext uri="{FF2B5EF4-FFF2-40B4-BE49-F238E27FC236}">
                <a16:creationId xmlns:a16="http://schemas.microsoft.com/office/drawing/2014/main" id="{1F7A564A-82DF-8BE6-BA50-ED0EB121377E}"/>
              </a:ext>
            </a:extLst>
          </p:cNvPr>
          <p:cNvPicPr>
            <a:picLocks noChangeAspect="1"/>
          </p:cNvPicPr>
          <p:nvPr/>
        </p:nvPicPr>
        <p:blipFill>
          <a:blip r:embed="rId2"/>
          <a:stretch>
            <a:fillRect/>
          </a:stretch>
        </p:blipFill>
        <p:spPr>
          <a:xfrm>
            <a:off x="4995025" y="804675"/>
            <a:ext cx="7132320" cy="3800680"/>
          </a:xfrm>
          <a:prstGeom prst="rect">
            <a:avLst/>
          </a:prstGeom>
        </p:spPr>
      </p:pic>
      <p:pic>
        <p:nvPicPr>
          <p:cNvPr id="14" name="Picture 13">
            <a:extLst>
              <a:ext uri="{FF2B5EF4-FFF2-40B4-BE49-F238E27FC236}">
                <a16:creationId xmlns:a16="http://schemas.microsoft.com/office/drawing/2014/main" id="{3189E27A-DA26-E3F7-33DF-51577EEE2A78}"/>
              </a:ext>
            </a:extLst>
          </p:cNvPr>
          <p:cNvPicPr>
            <a:picLocks noChangeAspect="1"/>
          </p:cNvPicPr>
          <p:nvPr/>
        </p:nvPicPr>
        <p:blipFill>
          <a:blip r:embed="rId3"/>
          <a:stretch>
            <a:fillRect/>
          </a:stretch>
        </p:blipFill>
        <p:spPr>
          <a:xfrm>
            <a:off x="355257" y="1498864"/>
            <a:ext cx="4963218" cy="2896004"/>
          </a:xfrm>
          <a:prstGeom prst="rect">
            <a:avLst/>
          </a:prstGeom>
        </p:spPr>
      </p:pic>
      <p:pic>
        <p:nvPicPr>
          <p:cNvPr id="6" name="Picture 5">
            <a:extLst>
              <a:ext uri="{FF2B5EF4-FFF2-40B4-BE49-F238E27FC236}">
                <a16:creationId xmlns:a16="http://schemas.microsoft.com/office/drawing/2014/main" id="{7D2C64DD-ED9C-E922-39D9-458112AF216B}"/>
              </a:ext>
            </a:extLst>
          </p:cNvPr>
          <p:cNvPicPr>
            <a:picLocks noChangeAspect="1"/>
          </p:cNvPicPr>
          <p:nvPr/>
        </p:nvPicPr>
        <p:blipFill>
          <a:blip r:embed="rId4"/>
          <a:stretch>
            <a:fillRect/>
          </a:stretch>
        </p:blipFill>
        <p:spPr>
          <a:xfrm>
            <a:off x="461982" y="4677155"/>
            <a:ext cx="5285690" cy="1438781"/>
          </a:xfrm>
          <a:prstGeom prst="rect">
            <a:avLst/>
          </a:prstGeom>
        </p:spPr>
      </p:pic>
    </p:spTree>
    <p:extLst>
      <p:ext uri="{BB962C8B-B14F-4D97-AF65-F5344CB8AC3E}">
        <p14:creationId xmlns:p14="http://schemas.microsoft.com/office/powerpoint/2010/main" val="41251618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583D3A-E078-7540-C812-1D1B2A7E164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E228426-9DAC-5251-DA07-1698B7B51E38}"/>
              </a:ext>
            </a:extLst>
          </p:cNvPr>
          <p:cNvSpPr>
            <a:spLocks noGrp="1"/>
          </p:cNvSpPr>
          <p:nvPr>
            <p:ph type="title"/>
          </p:nvPr>
        </p:nvSpPr>
        <p:spPr>
          <a:xfrm>
            <a:off x="428624" y="63453"/>
            <a:ext cx="11481681" cy="898308"/>
          </a:xfrm>
        </p:spPr>
        <p:txBody>
          <a:bodyPr>
            <a:noAutofit/>
          </a:bodyPr>
          <a:lstStyle/>
          <a:p>
            <a:pPr algn="ctr"/>
            <a:r>
              <a:rPr lang="en-US" sz="3600" dirty="0">
                <a:solidFill>
                  <a:srgbClr val="0070C0"/>
                </a:solidFill>
              </a:rPr>
              <a:t>Possible VIPER</a:t>
            </a:r>
            <a:r>
              <a:rPr lang="en-US" sz="3600" baseline="30000" dirty="0">
                <a:solidFill>
                  <a:srgbClr val="0070C0"/>
                </a:solidFill>
              </a:rPr>
              <a:t>®</a:t>
            </a:r>
            <a:r>
              <a:rPr lang="en-US" sz="3600" dirty="0">
                <a:solidFill>
                  <a:srgbClr val="0070C0"/>
                </a:solidFill>
              </a:rPr>
              <a:t> Cable for Accelerator Magnets</a:t>
            </a:r>
          </a:p>
        </p:txBody>
      </p:sp>
      <p:sp>
        <p:nvSpPr>
          <p:cNvPr id="4" name="Slide Number Placeholder 3">
            <a:extLst>
              <a:ext uri="{FF2B5EF4-FFF2-40B4-BE49-F238E27FC236}">
                <a16:creationId xmlns:a16="http://schemas.microsoft.com/office/drawing/2014/main" id="{6169859D-09CE-3368-B0FC-C587DB621C50}"/>
              </a:ext>
            </a:extLst>
          </p:cNvPr>
          <p:cNvSpPr>
            <a:spLocks noGrp="1"/>
          </p:cNvSpPr>
          <p:nvPr>
            <p:ph type="sldNum" sz="quarter" idx="4"/>
          </p:nvPr>
        </p:nvSpPr>
        <p:spPr/>
        <p:txBody>
          <a:bodyPr/>
          <a:lstStyle/>
          <a:p>
            <a:fld id="{933A556B-7C63-244D-9B7C-B0EA8042B330}" type="slidenum">
              <a:rPr lang="en-US" smtClean="0"/>
              <a:pPr/>
              <a:t>15</a:t>
            </a:fld>
            <a:endParaRPr lang="en-US" dirty="0"/>
          </a:p>
        </p:txBody>
      </p:sp>
      <p:sp>
        <p:nvSpPr>
          <p:cNvPr id="10" name="TextBox 9">
            <a:extLst>
              <a:ext uri="{FF2B5EF4-FFF2-40B4-BE49-F238E27FC236}">
                <a16:creationId xmlns:a16="http://schemas.microsoft.com/office/drawing/2014/main" id="{0B436BF3-8C96-FD80-71D3-B19FDB6A9EC7}"/>
              </a:ext>
            </a:extLst>
          </p:cNvPr>
          <p:cNvSpPr txBox="1"/>
          <p:nvPr/>
        </p:nvSpPr>
        <p:spPr>
          <a:xfrm>
            <a:off x="2900562" y="5915276"/>
            <a:ext cx="6537803" cy="461665"/>
          </a:xfrm>
          <a:prstGeom prst="rect">
            <a:avLst/>
          </a:prstGeom>
          <a:noFill/>
        </p:spPr>
        <p:txBody>
          <a:bodyPr wrap="square">
            <a:spAutoFit/>
          </a:bodyPr>
          <a:lstStyle/>
          <a:p>
            <a:r>
              <a:rPr lang="en-US" sz="2400" dirty="0">
                <a:solidFill>
                  <a:srgbClr val="0000CC"/>
                </a:solidFill>
                <a:effectLst/>
                <a:highlight>
                  <a:srgbClr val="FFFF00"/>
                </a:highlight>
              </a:rPr>
              <a:t>*Zachary Hartwig, MIT, Private communication</a:t>
            </a:r>
            <a:endParaRPr lang="en-US" sz="2400" dirty="0">
              <a:solidFill>
                <a:srgbClr val="0000CC"/>
              </a:solidFill>
              <a:highlight>
                <a:srgbClr val="FFFF00"/>
              </a:highlight>
            </a:endParaRPr>
          </a:p>
        </p:txBody>
      </p:sp>
      <p:sp>
        <p:nvSpPr>
          <p:cNvPr id="3" name="TextBox 2">
            <a:extLst>
              <a:ext uri="{FF2B5EF4-FFF2-40B4-BE49-F238E27FC236}">
                <a16:creationId xmlns:a16="http://schemas.microsoft.com/office/drawing/2014/main" id="{2BF1A749-6998-DBBA-414D-BC0855AC4B30}"/>
              </a:ext>
            </a:extLst>
          </p:cNvPr>
          <p:cNvSpPr txBox="1"/>
          <p:nvPr/>
        </p:nvSpPr>
        <p:spPr>
          <a:xfrm>
            <a:off x="331297" y="1437971"/>
            <a:ext cx="6720432" cy="4001095"/>
          </a:xfrm>
          <a:prstGeom prst="rect">
            <a:avLst/>
          </a:prstGeom>
          <a:noFill/>
        </p:spPr>
        <p:txBody>
          <a:bodyPr wrap="square" rtlCol="0">
            <a:spAutoFit/>
          </a:bodyPr>
          <a:lstStyle/>
          <a:p>
            <a:r>
              <a:rPr lang="en-US" sz="2800" b="1" dirty="0"/>
              <a:t>Possible parameters of a VIPER cable with the state of the art  (2022)</a:t>
            </a:r>
            <a:r>
              <a:rPr lang="en-US" sz="2800" b="1" dirty="0">
                <a:solidFill>
                  <a:srgbClr val="0000CC"/>
                </a:solidFill>
                <a:highlight>
                  <a:srgbClr val="FFFF00"/>
                </a:highlight>
              </a:rPr>
              <a:t>*</a:t>
            </a:r>
            <a:r>
              <a:rPr lang="en-US" sz="2800" b="1" dirty="0"/>
              <a:t>:</a:t>
            </a:r>
          </a:p>
          <a:p>
            <a:pPr>
              <a:spcBef>
                <a:spcPts val="600"/>
              </a:spcBef>
            </a:pPr>
            <a:endParaRPr lang="en-US" sz="2800" b="1" dirty="0"/>
          </a:p>
          <a:p>
            <a:pPr marL="457200" indent="-457200">
              <a:spcBef>
                <a:spcPts val="600"/>
              </a:spcBef>
              <a:buFont typeface="Wingdings" panose="05000000000000000000" pitchFamily="2" charset="2"/>
              <a:buChar char="Ø"/>
            </a:pPr>
            <a:r>
              <a:rPr lang="fr-FR" sz="2800" b="1" dirty="0"/>
              <a:t>Cable </a:t>
            </a:r>
            <a:r>
              <a:rPr lang="fr-FR" sz="2800" b="1" dirty="0" err="1"/>
              <a:t>I</a:t>
            </a:r>
            <a:r>
              <a:rPr lang="fr-FR" sz="2800" b="1" baseline="-25000" dirty="0" err="1"/>
              <a:t>c</a:t>
            </a:r>
            <a:r>
              <a:rPr lang="fr-FR" sz="2800" b="1" dirty="0"/>
              <a:t>(20T, 4K) = 62 kA</a:t>
            </a:r>
          </a:p>
          <a:p>
            <a:pPr marL="457200" indent="-457200">
              <a:spcBef>
                <a:spcPts val="600"/>
              </a:spcBef>
              <a:buFont typeface="Wingdings" panose="05000000000000000000" pitchFamily="2" charset="2"/>
              <a:buChar char="Ø"/>
            </a:pPr>
            <a:r>
              <a:rPr lang="fr-FR" sz="2800" b="1" dirty="0"/>
              <a:t>Cable J</a:t>
            </a:r>
            <a:r>
              <a:rPr lang="fr-FR" sz="2800" b="1" baseline="-25000" dirty="0"/>
              <a:t>e</a:t>
            </a:r>
            <a:r>
              <a:rPr lang="fr-FR" sz="2800" b="1" dirty="0"/>
              <a:t>(20T, 4K) = 255 A/mm</a:t>
            </a:r>
            <a:r>
              <a:rPr lang="fr-FR" sz="2800" b="1" baseline="30000" dirty="0"/>
              <a:t>2</a:t>
            </a:r>
          </a:p>
          <a:p>
            <a:pPr marL="457200" indent="-457200">
              <a:spcBef>
                <a:spcPts val="600"/>
              </a:spcBef>
              <a:buFont typeface="Wingdings" panose="05000000000000000000" pitchFamily="2" charset="2"/>
              <a:buChar char="Ø"/>
            </a:pPr>
            <a:r>
              <a:rPr lang="fr-FR" sz="2800" b="1" dirty="0"/>
              <a:t>Cable </a:t>
            </a:r>
            <a:r>
              <a:rPr lang="fr-FR" sz="2800" b="1" dirty="0" err="1"/>
              <a:t>J</a:t>
            </a:r>
            <a:r>
              <a:rPr lang="fr-FR" sz="2800" b="1" baseline="-25000" dirty="0" err="1"/>
              <a:t>cu</a:t>
            </a:r>
            <a:r>
              <a:rPr lang="fr-FR" sz="2800" b="1" dirty="0"/>
              <a:t>(20T, 4K) = 420 A/mm</a:t>
            </a:r>
            <a:r>
              <a:rPr lang="fr-FR" sz="2800" b="1" baseline="30000" dirty="0"/>
              <a:t>2</a:t>
            </a:r>
          </a:p>
          <a:p>
            <a:pPr marL="457200" indent="-457200">
              <a:spcBef>
                <a:spcPts val="600"/>
              </a:spcBef>
              <a:buFont typeface="Wingdings" panose="05000000000000000000" pitchFamily="2" charset="2"/>
              <a:buChar char="Ø"/>
            </a:pPr>
            <a:r>
              <a:rPr lang="fr-FR" sz="2800" b="1" dirty="0"/>
              <a:t>Cable </a:t>
            </a:r>
            <a:r>
              <a:rPr lang="fr-FR" sz="2800" b="1" dirty="0" err="1"/>
              <a:t>outer</a:t>
            </a:r>
            <a:r>
              <a:rPr lang="fr-FR" sz="2800" b="1" dirty="0"/>
              <a:t> </a:t>
            </a:r>
            <a:r>
              <a:rPr lang="fr-FR" sz="2800" b="1" dirty="0" err="1"/>
              <a:t>diameter</a:t>
            </a:r>
            <a:r>
              <a:rPr lang="fr-FR" sz="2800" b="1" dirty="0"/>
              <a:t> = 16 mm</a:t>
            </a:r>
          </a:p>
          <a:p>
            <a:pPr marL="457200" indent="-457200">
              <a:spcBef>
                <a:spcPts val="600"/>
              </a:spcBef>
              <a:buFont typeface="Wingdings" panose="05000000000000000000" pitchFamily="2" charset="2"/>
              <a:buChar char="Ø"/>
            </a:pPr>
            <a:r>
              <a:rPr lang="fr-FR" sz="2800" b="1" dirty="0" err="1"/>
              <a:t>Bending</a:t>
            </a:r>
            <a:r>
              <a:rPr lang="fr-FR" sz="2800" b="1" dirty="0"/>
              <a:t> Radius = 100 mm</a:t>
            </a:r>
            <a:endParaRPr lang="en-US" sz="2800" b="1" dirty="0"/>
          </a:p>
        </p:txBody>
      </p:sp>
      <p:sp>
        <p:nvSpPr>
          <p:cNvPr id="6" name="TextBox 5">
            <a:extLst>
              <a:ext uri="{FF2B5EF4-FFF2-40B4-BE49-F238E27FC236}">
                <a16:creationId xmlns:a16="http://schemas.microsoft.com/office/drawing/2014/main" id="{FA06B036-2584-9DEA-C68C-FC9D8F11CC95}"/>
              </a:ext>
            </a:extLst>
          </p:cNvPr>
          <p:cNvSpPr txBox="1"/>
          <p:nvPr/>
        </p:nvSpPr>
        <p:spPr>
          <a:xfrm>
            <a:off x="7362278" y="5342820"/>
            <a:ext cx="4690708" cy="369332"/>
          </a:xfrm>
          <a:prstGeom prst="rect">
            <a:avLst/>
          </a:prstGeom>
          <a:noFill/>
        </p:spPr>
        <p:txBody>
          <a:bodyPr wrap="none" rtlCol="0">
            <a:spAutoFit/>
          </a:bodyPr>
          <a:lstStyle/>
          <a:p>
            <a:r>
              <a:rPr lang="en-US" b="1" dirty="0">
                <a:solidFill>
                  <a:schemeClr val="tx1">
                    <a:lumMod val="65000"/>
                    <a:lumOff val="35000"/>
                  </a:schemeClr>
                </a:solidFill>
              </a:rPr>
              <a:t>J</a:t>
            </a:r>
            <a:r>
              <a:rPr lang="en-US" b="1" baseline="-25000" dirty="0">
                <a:solidFill>
                  <a:schemeClr val="tx1">
                    <a:lumMod val="65000"/>
                    <a:lumOff val="35000"/>
                  </a:schemeClr>
                </a:solidFill>
              </a:rPr>
              <a:t>o</a:t>
            </a:r>
            <a:r>
              <a:rPr lang="en-US" b="1" dirty="0">
                <a:solidFill>
                  <a:schemeClr val="tx1">
                    <a:lumMod val="65000"/>
                    <a:lumOff val="35000"/>
                  </a:schemeClr>
                </a:solidFill>
              </a:rPr>
              <a:t>(in structure), may go down by 20-30%</a:t>
            </a:r>
          </a:p>
        </p:txBody>
      </p:sp>
      <p:pic>
        <p:nvPicPr>
          <p:cNvPr id="7" name="Picture 6">
            <a:extLst>
              <a:ext uri="{FF2B5EF4-FFF2-40B4-BE49-F238E27FC236}">
                <a16:creationId xmlns:a16="http://schemas.microsoft.com/office/drawing/2014/main" id="{BDC10143-2DD5-4C20-0A5C-3DA354B41F34}"/>
              </a:ext>
            </a:extLst>
          </p:cNvPr>
          <p:cNvPicPr>
            <a:picLocks noChangeAspect="1"/>
          </p:cNvPicPr>
          <p:nvPr/>
        </p:nvPicPr>
        <p:blipFill>
          <a:blip r:embed="rId2"/>
          <a:stretch>
            <a:fillRect/>
          </a:stretch>
        </p:blipFill>
        <p:spPr>
          <a:xfrm>
            <a:off x="6413880" y="3233421"/>
            <a:ext cx="5718544" cy="2109399"/>
          </a:xfrm>
          <a:prstGeom prst="rect">
            <a:avLst/>
          </a:prstGeom>
        </p:spPr>
      </p:pic>
    </p:spTree>
    <p:extLst>
      <p:ext uri="{BB962C8B-B14F-4D97-AF65-F5344CB8AC3E}">
        <p14:creationId xmlns:p14="http://schemas.microsoft.com/office/powerpoint/2010/main" val="23668097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801DAC-743A-200F-2D52-2E89A4FA69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FE6AA0-304E-17FA-D9AD-5F9D39680974}"/>
              </a:ext>
            </a:extLst>
          </p:cNvPr>
          <p:cNvSpPr>
            <a:spLocks noGrp="1"/>
          </p:cNvSpPr>
          <p:nvPr>
            <p:ph type="title"/>
          </p:nvPr>
        </p:nvSpPr>
        <p:spPr>
          <a:xfrm>
            <a:off x="428624" y="63453"/>
            <a:ext cx="11481681" cy="898308"/>
          </a:xfrm>
        </p:spPr>
        <p:txBody>
          <a:bodyPr>
            <a:noAutofit/>
          </a:bodyPr>
          <a:lstStyle/>
          <a:p>
            <a:pPr algn="ctr"/>
            <a:r>
              <a:rPr lang="en-US" sz="3600" dirty="0">
                <a:solidFill>
                  <a:srgbClr val="0070C0"/>
                </a:solidFill>
              </a:rPr>
              <a:t>Prospects of HTS Cable in Common Coil Dipole</a:t>
            </a:r>
          </a:p>
        </p:txBody>
      </p:sp>
      <p:sp>
        <p:nvSpPr>
          <p:cNvPr id="4" name="Slide Number Placeholder 3">
            <a:extLst>
              <a:ext uri="{FF2B5EF4-FFF2-40B4-BE49-F238E27FC236}">
                <a16:creationId xmlns:a16="http://schemas.microsoft.com/office/drawing/2014/main" id="{ACE97448-9306-6B0E-AB28-44A47AAF4AB0}"/>
              </a:ext>
            </a:extLst>
          </p:cNvPr>
          <p:cNvSpPr>
            <a:spLocks noGrp="1"/>
          </p:cNvSpPr>
          <p:nvPr>
            <p:ph type="sldNum" sz="quarter" idx="4"/>
          </p:nvPr>
        </p:nvSpPr>
        <p:spPr/>
        <p:txBody>
          <a:bodyPr/>
          <a:lstStyle/>
          <a:p>
            <a:fld id="{933A556B-7C63-244D-9B7C-B0EA8042B330}" type="slidenum">
              <a:rPr lang="en-US" smtClean="0"/>
              <a:pPr/>
              <a:t>16</a:t>
            </a:fld>
            <a:endParaRPr lang="en-US" dirty="0"/>
          </a:p>
        </p:txBody>
      </p:sp>
      <p:sp>
        <p:nvSpPr>
          <p:cNvPr id="8" name="TextBox 7">
            <a:extLst>
              <a:ext uri="{FF2B5EF4-FFF2-40B4-BE49-F238E27FC236}">
                <a16:creationId xmlns:a16="http://schemas.microsoft.com/office/drawing/2014/main" id="{E87BC66F-419F-66A7-E082-6F96D188ABA7}"/>
              </a:ext>
            </a:extLst>
          </p:cNvPr>
          <p:cNvSpPr txBox="1"/>
          <p:nvPr/>
        </p:nvSpPr>
        <p:spPr>
          <a:xfrm>
            <a:off x="369295" y="2318374"/>
            <a:ext cx="11600338" cy="2183611"/>
          </a:xfrm>
          <a:prstGeom prst="rect">
            <a:avLst/>
          </a:prstGeom>
          <a:noFill/>
        </p:spPr>
        <p:txBody>
          <a:bodyPr wrap="square">
            <a:spAutoFit/>
          </a:bodyPr>
          <a:lstStyle/>
          <a:p>
            <a:pPr>
              <a:lnSpc>
                <a:spcPct val="110000"/>
              </a:lnSpc>
              <a:spcBef>
                <a:spcPts val="600"/>
              </a:spcBef>
            </a:pPr>
            <a:r>
              <a:rPr lang="en-US" sz="2400" b="1" u="sng" dirty="0">
                <a:solidFill>
                  <a:srgbClr val="FF0000"/>
                </a:solidFill>
              </a:rPr>
              <a:t>Question posed was</a:t>
            </a:r>
            <a:r>
              <a:rPr lang="en-US" sz="2400" dirty="0">
                <a:solidFill>
                  <a:srgbClr val="FF0000"/>
                </a:solidFill>
              </a:rPr>
              <a:t>: </a:t>
            </a:r>
          </a:p>
          <a:p>
            <a:pPr>
              <a:lnSpc>
                <a:spcPct val="110000"/>
              </a:lnSpc>
              <a:spcBef>
                <a:spcPts val="600"/>
              </a:spcBef>
            </a:pPr>
            <a:r>
              <a:rPr lang="en-US" sz="2400" dirty="0">
                <a:solidFill>
                  <a:srgbClr val="FF0000"/>
                </a:solidFill>
              </a:rPr>
              <a:t>Is the performance of the cable available now sufficient for representative magnet R&amp;D, and will it be sufficient for accelerator magnets in foreseeable future with the progress underway. </a:t>
            </a:r>
          </a:p>
          <a:p>
            <a:pPr lvl="1">
              <a:lnSpc>
                <a:spcPct val="110000"/>
              </a:lnSpc>
              <a:spcBef>
                <a:spcPts val="600"/>
              </a:spcBef>
              <a:buFont typeface="Wingdings" panose="05000000000000000000" pitchFamily="2" charset="2"/>
              <a:buChar char="Ø"/>
            </a:pPr>
            <a:endParaRPr lang="en-US" sz="2000" dirty="0">
              <a:solidFill>
                <a:srgbClr val="FF0000"/>
              </a:solidFill>
            </a:endParaRPr>
          </a:p>
        </p:txBody>
      </p:sp>
      <p:sp>
        <p:nvSpPr>
          <p:cNvPr id="9" name="TextBox 8">
            <a:extLst>
              <a:ext uri="{FF2B5EF4-FFF2-40B4-BE49-F238E27FC236}">
                <a16:creationId xmlns:a16="http://schemas.microsoft.com/office/drawing/2014/main" id="{036EBBF1-E872-DDF9-A7C0-1F59FF4AC688}"/>
              </a:ext>
            </a:extLst>
          </p:cNvPr>
          <p:cNvSpPr txBox="1"/>
          <p:nvPr/>
        </p:nvSpPr>
        <p:spPr>
          <a:xfrm>
            <a:off x="3383715" y="4617179"/>
            <a:ext cx="5420074" cy="461665"/>
          </a:xfrm>
          <a:prstGeom prst="rect">
            <a:avLst/>
          </a:prstGeom>
          <a:noFill/>
        </p:spPr>
        <p:txBody>
          <a:bodyPr wrap="none" rtlCol="0">
            <a:spAutoFit/>
          </a:bodyPr>
          <a:lstStyle/>
          <a:p>
            <a:pPr marL="342900" indent="-342900">
              <a:buFont typeface="Wingdings" panose="05000000000000000000" pitchFamily="2" charset="2"/>
              <a:buChar char="ü"/>
            </a:pPr>
            <a:r>
              <a:rPr lang="en-US" sz="2400" b="1" dirty="0">
                <a:solidFill>
                  <a:srgbClr val="008000"/>
                </a:solidFill>
              </a:rPr>
              <a:t>The answer seems to be positive.</a:t>
            </a:r>
          </a:p>
        </p:txBody>
      </p:sp>
    </p:spTree>
    <p:extLst>
      <p:ext uri="{BB962C8B-B14F-4D97-AF65-F5344CB8AC3E}">
        <p14:creationId xmlns:p14="http://schemas.microsoft.com/office/powerpoint/2010/main" val="27395346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3E583-BD57-499E-0499-C4F8F6CDDB4E}"/>
              </a:ext>
            </a:extLst>
          </p:cNvPr>
          <p:cNvSpPr>
            <a:spLocks noGrp="1"/>
          </p:cNvSpPr>
          <p:nvPr>
            <p:ph type="title"/>
          </p:nvPr>
        </p:nvSpPr>
        <p:spPr>
          <a:xfrm>
            <a:off x="640326" y="2569203"/>
            <a:ext cx="11049000" cy="1325563"/>
          </a:xfrm>
        </p:spPr>
        <p:txBody>
          <a:bodyPr>
            <a:normAutofit/>
          </a:bodyPr>
          <a:lstStyle/>
          <a:p>
            <a:r>
              <a:rPr lang="en-US" sz="4000" dirty="0"/>
              <a:t>BNL Experience with HTS in Common Coils</a:t>
            </a:r>
          </a:p>
        </p:txBody>
      </p:sp>
      <p:sp>
        <p:nvSpPr>
          <p:cNvPr id="4" name="Slide Number Placeholder 3">
            <a:extLst>
              <a:ext uri="{FF2B5EF4-FFF2-40B4-BE49-F238E27FC236}">
                <a16:creationId xmlns:a16="http://schemas.microsoft.com/office/drawing/2014/main" id="{9802C969-5E7A-6B3C-0BA8-4D7917133D7E}"/>
              </a:ext>
            </a:extLst>
          </p:cNvPr>
          <p:cNvSpPr>
            <a:spLocks noGrp="1"/>
          </p:cNvSpPr>
          <p:nvPr>
            <p:ph type="sldNum" sz="quarter" idx="4"/>
          </p:nvPr>
        </p:nvSpPr>
        <p:spPr/>
        <p:txBody>
          <a:bodyPr/>
          <a:lstStyle/>
          <a:p>
            <a:fld id="{933A556B-7C63-244D-9B7C-B0EA8042B330}" type="slidenum">
              <a:rPr lang="en-US" smtClean="0"/>
              <a:pPr/>
              <a:t>17</a:t>
            </a:fld>
            <a:endParaRPr lang="en-US" dirty="0"/>
          </a:p>
        </p:txBody>
      </p:sp>
    </p:spTree>
    <p:extLst>
      <p:ext uri="{BB962C8B-B14F-4D97-AF65-F5344CB8AC3E}">
        <p14:creationId xmlns:p14="http://schemas.microsoft.com/office/powerpoint/2010/main" val="10796352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A1737D-5054-20AE-EA4C-BC8633D12A36}"/>
            </a:ext>
          </a:extLst>
        </p:cNvPr>
        <p:cNvGrpSpPr/>
        <p:nvPr/>
      </p:nvGrpSpPr>
      <p:grpSpPr>
        <a:xfrm>
          <a:off x="0" y="0"/>
          <a:ext cx="0" cy="0"/>
          <a:chOff x="0" y="0"/>
          <a:chExt cx="0" cy="0"/>
        </a:xfrm>
      </p:grpSpPr>
      <p:sp>
        <p:nvSpPr>
          <p:cNvPr id="222210" name="Rectangle 2">
            <a:extLst>
              <a:ext uri="{FF2B5EF4-FFF2-40B4-BE49-F238E27FC236}">
                <a16:creationId xmlns:a16="http://schemas.microsoft.com/office/drawing/2014/main" id="{FA81D719-A803-BFBC-7E98-113DC3D92D2C}"/>
              </a:ext>
            </a:extLst>
          </p:cNvPr>
          <p:cNvSpPr>
            <a:spLocks noGrp="1" noChangeArrowheads="1"/>
          </p:cNvSpPr>
          <p:nvPr>
            <p:ph type="title"/>
          </p:nvPr>
        </p:nvSpPr>
        <p:spPr>
          <a:xfrm>
            <a:off x="222633" y="0"/>
            <a:ext cx="9773822" cy="669925"/>
          </a:xfrm>
          <a:ln/>
        </p:spPr>
        <p:txBody>
          <a:bodyPr>
            <a:noAutofit/>
          </a:bodyPr>
          <a:lstStyle/>
          <a:p>
            <a:r>
              <a:rPr lang="en-US" altLang="en-US" sz="4000" dirty="0">
                <a:solidFill>
                  <a:srgbClr val="0070C0"/>
                </a:solidFill>
              </a:rPr>
              <a:t>Common Coil Magnets With HTS Tapes</a:t>
            </a:r>
          </a:p>
        </p:txBody>
      </p:sp>
      <p:graphicFrame>
        <p:nvGraphicFramePr>
          <p:cNvPr id="222212" name="Object 4">
            <a:extLst>
              <a:ext uri="{FF2B5EF4-FFF2-40B4-BE49-F238E27FC236}">
                <a16:creationId xmlns:a16="http://schemas.microsoft.com/office/drawing/2014/main" id="{13F59ACB-0901-3D95-DC22-673988A40694}"/>
              </a:ext>
            </a:extLst>
          </p:cNvPr>
          <p:cNvGraphicFramePr>
            <a:graphicFrameLocks noChangeAspect="1"/>
          </p:cNvGraphicFramePr>
          <p:nvPr>
            <p:extLst>
              <p:ext uri="{D42A27DB-BD31-4B8C-83A1-F6EECF244321}">
                <p14:modId xmlns:p14="http://schemas.microsoft.com/office/powerpoint/2010/main" val="3409428135"/>
              </p:ext>
            </p:extLst>
          </p:nvPr>
        </p:nvGraphicFramePr>
        <p:xfrm>
          <a:off x="5075724" y="1533016"/>
          <a:ext cx="3188327" cy="4937760"/>
        </p:xfrm>
        <a:graphic>
          <a:graphicData uri="http://schemas.openxmlformats.org/presentationml/2006/ole">
            <mc:AlternateContent xmlns:mc="http://schemas.openxmlformats.org/markup-compatibility/2006">
              <mc:Choice xmlns:v="urn:schemas-microsoft-com:vml" Requires="v">
                <p:oleObj name="Photo Editor Photo" r:id="rId2" imgW="4495238" imgH="6961905" progId="MSPhotoEd.3">
                  <p:embed/>
                </p:oleObj>
              </mc:Choice>
              <mc:Fallback>
                <p:oleObj name="Photo Editor Photo" r:id="rId2" imgW="4495238" imgH="6961905" progId="MSPhotoEd.3">
                  <p:embed/>
                  <p:pic>
                    <p:nvPicPr>
                      <p:cNvPr id="222212" name="Object 4">
                        <a:extLst>
                          <a:ext uri="{FF2B5EF4-FFF2-40B4-BE49-F238E27FC236}">
                            <a16:creationId xmlns:a16="http://schemas.microsoft.com/office/drawing/2014/main" id="{13F59ACB-0901-3D95-DC22-673988A406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5724" y="1533016"/>
                        <a:ext cx="3188327" cy="493776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22213" name="Picture 5" descr="H:\Photos\JohnE\Bill sampson\P5220037.JPG">
            <a:extLst>
              <a:ext uri="{FF2B5EF4-FFF2-40B4-BE49-F238E27FC236}">
                <a16:creationId xmlns:a16="http://schemas.microsoft.com/office/drawing/2014/main" id="{763EF829-0D1F-C8A2-8C4C-0EA0F3F15C08}"/>
              </a:ext>
            </a:extLst>
          </p:cNvPr>
          <p:cNvPicPr>
            <a:picLocks noChangeAspect="1" noChangeArrowheads="1"/>
          </p:cNvPicPr>
          <p:nvPr/>
        </p:nvPicPr>
        <p:blipFill>
          <a:blip r:embed="rId4" cstate="print">
            <a:lum bright="22000"/>
            <a:extLst>
              <a:ext uri="{28A0092B-C50C-407E-A947-70E740481C1C}">
                <a14:useLocalDpi xmlns:a14="http://schemas.microsoft.com/office/drawing/2010/main" val="0"/>
              </a:ext>
            </a:extLst>
          </a:blip>
          <a:srcRect l="2803" t="702" r="11215"/>
          <a:stretch>
            <a:fillRect/>
          </a:stretch>
        </p:blipFill>
        <p:spPr bwMode="auto">
          <a:xfrm>
            <a:off x="391370" y="1533016"/>
            <a:ext cx="4358213" cy="4023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a:extLst>
              <a:ext uri="{FF2B5EF4-FFF2-40B4-BE49-F238E27FC236}">
                <a16:creationId xmlns:a16="http://schemas.microsoft.com/office/drawing/2014/main" id="{CC1E107B-5638-33AD-0224-DE1B4786E38A}"/>
              </a:ext>
            </a:extLst>
          </p:cNvPr>
          <p:cNvSpPr txBox="1"/>
          <p:nvPr/>
        </p:nvSpPr>
        <p:spPr>
          <a:xfrm>
            <a:off x="1899425" y="5718825"/>
            <a:ext cx="1005403" cy="5847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pPr fontAlgn="base">
              <a:spcBef>
                <a:spcPct val="0"/>
              </a:spcBef>
              <a:spcAft>
                <a:spcPct val="0"/>
              </a:spcAft>
              <a:defRPr/>
            </a:pPr>
            <a:r>
              <a:rPr lang="en-US" sz="3200" b="1" dirty="0">
                <a:solidFill>
                  <a:srgbClr val="FFFF00"/>
                </a:solidFill>
                <a:latin typeface="Times New Roman"/>
              </a:rPr>
              <a:t>2000</a:t>
            </a:r>
          </a:p>
        </p:txBody>
      </p:sp>
      <p:grpSp>
        <p:nvGrpSpPr>
          <p:cNvPr id="7" name="Group 6">
            <a:extLst>
              <a:ext uri="{FF2B5EF4-FFF2-40B4-BE49-F238E27FC236}">
                <a16:creationId xmlns:a16="http://schemas.microsoft.com/office/drawing/2014/main" id="{3704DB51-CC31-1EEC-4AE9-253586DCC92F}"/>
              </a:ext>
            </a:extLst>
          </p:cNvPr>
          <p:cNvGrpSpPr/>
          <p:nvPr/>
        </p:nvGrpSpPr>
        <p:grpSpPr>
          <a:xfrm>
            <a:off x="8747643" y="771404"/>
            <a:ext cx="3052987" cy="5635423"/>
            <a:chOff x="7646988" y="978102"/>
            <a:chExt cx="3052987" cy="5635423"/>
          </a:xfrm>
        </p:grpSpPr>
        <p:graphicFrame>
          <p:nvGraphicFramePr>
            <p:cNvPr id="222216" name="Object 8">
              <a:extLst>
                <a:ext uri="{FF2B5EF4-FFF2-40B4-BE49-F238E27FC236}">
                  <a16:creationId xmlns:a16="http://schemas.microsoft.com/office/drawing/2014/main" id="{A65BFEB2-A471-9FFA-74E0-27CC484AA791}"/>
                </a:ext>
              </a:extLst>
            </p:cNvPr>
            <p:cNvGraphicFramePr>
              <a:graphicFrameLocks noChangeAspect="1"/>
            </p:cNvGraphicFramePr>
            <p:nvPr>
              <p:extLst>
                <p:ext uri="{D42A27DB-BD31-4B8C-83A1-F6EECF244321}">
                  <p14:modId xmlns:p14="http://schemas.microsoft.com/office/powerpoint/2010/main" val="897291877"/>
                </p:ext>
              </p:extLst>
            </p:nvPr>
          </p:nvGraphicFramePr>
          <p:xfrm>
            <a:off x="7683725" y="978102"/>
            <a:ext cx="3016250" cy="2690813"/>
          </p:xfrm>
          <a:graphic>
            <a:graphicData uri="http://schemas.openxmlformats.org/presentationml/2006/ole">
              <mc:AlternateContent xmlns:mc="http://schemas.openxmlformats.org/markup-compatibility/2006">
                <mc:Choice xmlns:v="urn:schemas-microsoft-com:vml" Requires="v">
                  <p:oleObj name="Worksheet" r:id="rId5" imgW="6220054" imgH="5934456" progId="Excel.Sheet.8">
                    <p:embed/>
                  </p:oleObj>
                </mc:Choice>
                <mc:Fallback>
                  <p:oleObj name="Worksheet" r:id="rId5" imgW="6220054" imgH="5934456" progId="Excel.Sheet.8">
                    <p:embed/>
                    <p:pic>
                      <p:nvPicPr>
                        <p:cNvPr id="222216" name="Object 8">
                          <a:extLst>
                            <a:ext uri="{FF2B5EF4-FFF2-40B4-BE49-F238E27FC236}">
                              <a16:creationId xmlns:a16="http://schemas.microsoft.com/office/drawing/2014/main" id="{A65BFEB2-A471-9FFA-74E0-27CC484AA79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3082" r="2940" b="6163"/>
                        <a:stretch>
                          <a:fillRect/>
                        </a:stretch>
                      </p:blipFill>
                      <p:spPr bwMode="auto">
                        <a:xfrm>
                          <a:off x="7683725" y="978102"/>
                          <a:ext cx="3016250" cy="269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2217" name="Object 9">
              <a:extLst>
                <a:ext uri="{FF2B5EF4-FFF2-40B4-BE49-F238E27FC236}">
                  <a16:creationId xmlns:a16="http://schemas.microsoft.com/office/drawing/2014/main" id="{FADD2D7D-5EDF-81C9-B6E2-8FD976917B3E}"/>
                </a:ext>
              </a:extLst>
            </p:cNvPr>
            <p:cNvGraphicFramePr>
              <a:graphicFrameLocks noChangeAspect="1"/>
            </p:cNvGraphicFramePr>
            <p:nvPr>
              <p:extLst>
                <p:ext uri="{D42A27DB-BD31-4B8C-83A1-F6EECF244321}">
                  <p14:modId xmlns:p14="http://schemas.microsoft.com/office/powerpoint/2010/main" val="4178669353"/>
                </p:ext>
              </p:extLst>
            </p:nvPr>
          </p:nvGraphicFramePr>
          <p:xfrm>
            <a:off x="7646988" y="3810000"/>
            <a:ext cx="3021013" cy="2803525"/>
          </p:xfrm>
          <a:graphic>
            <a:graphicData uri="http://schemas.openxmlformats.org/presentationml/2006/ole">
              <mc:AlternateContent xmlns:mc="http://schemas.openxmlformats.org/markup-compatibility/2006">
                <mc:Choice xmlns:v="urn:schemas-microsoft-com:vml" Requires="v">
                  <p:oleObj name="Worksheet" r:id="rId7" imgW="6382207" imgH="5943905" progId="Excel.Sheet.8">
                    <p:embed/>
                  </p:oleObj>
                </mc:Choice>
                <mc:Fallback>
                  <p:oleObj name="Worksheet" r:id="rId7" imgW="6382207" imgH="5943905" progId="Excel.Sheet.8">
                    <p:embed/>
                    <p:pic>
                      <p:nvPicPr>
                        <p:cNvPr id="222217" name="Object 9">
                          <a:extLst>
                            <a:ext uri="{FF2B5EF4-FFF2-40B4-BE49-F238E27FC236}">
                              <a16:creationId xmlns:a16="http://schemas.microsoft.com/office/drawing/2014/main" id="{FADD2D7D-5EDF-81C9-B6E2-8FD976917B3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t="3082" r="2870"/>
                        <a:stretch>
                          <a:fillRect/>
                        </a:stretch>
                      </p:blipFill>
                      <p:spPr bwMode="auto">
                        <a:xfrm>
                          <a:off x="7646988" y="3810000"/>
                          <a:ext cx="3021013" cy="280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extBox 1">
              <a:extLst>
                <a:ext uri="{FF2B5EF4-FFF2-40B4-BE49-F238E27FC236}">
                  <a16:creationId xmlns:a16="http://schemas.microsoft.com/office/drawing/2014/main" id="{317CA559-9069-5110-6D35-C381516841B5}"/>
                </a:ext>
              </a:extLst>
            </p:cNvPr>
            <p:cNvSpPr txBox="1"/>
            <p:nvPr/>
          </p:nvSpPr>
          <p:spPr>
            <a:xfrm>
              <a:off x="8111098" y="2345855"/>
              <a:ext cx="1531188"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b="1" dirty="0" err="1">
                  <a:solidFill>
                    <a:srgbClr val="FFFF00"/>
                  </a:solidFill>
                  <a:latin typeface="Arial" panose="020B0604020202020204"/>
                </a:rPr>
                <a:t>I</a:t>
              </a:r>
              <a:r>
                <a:rPr lang="en-US" b="1" baseline="-25000" dirty="0" err="1">
                  <a:solidFill>
                    <a:srgbClr val="FFFF00"/>
                  </a:solidFill>
                  <a:latin typeface="Arial" panose="020B0604020202020204"/>
                </a:rPr>
                <a:t>c</a:t>
              </a:r>
              <a:r>
                <a:rPr lang="en-US" b="1" dirty="0">
                  <a:solidFill>
                    <a:srgbClr val="FFFF00"/>
                  </a:solidFill>
                  <a:latin typeface="Arial" panose="020B0604020202020204"/>
                </a:rPr>
                <a:t> measured</a:t>
              </a:r>
            </a:p>
          </p:txBody>
        </p:sp>
        <p:sp>
          <p:nvSpPr>
            <p:cNvPr id="5" name="TextBox 4">
              <a:extLst>
                <a:ext uri="{FF2B5EF4-FFF2-40B4-BE49-F238E27FC236}">
                  <a16:creationId xmlns:a16="http://schemas.microsoft.com/office/drawing/2014/main" id="{81CBB333-669E-E521-6C32-15B13E9B5B9C}"/>
                </a:ext>
              </a:extLst>
            </p:cNvPr>
            <p:cNvSpPr txBox="1"/>
            <p:nvPr/>
          </p:nvSpPr>
          <p:spPr>
            <a:xfrm>
              <a:off x="8111099" y="5074149"/>
              <a:ext cx="1787669" cy="646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pPr algn="ctr"/>
              <a:r>
                <a:rPr lang="en-US" b="1" dirty="0">
                  <a:solidFill>
                    <a:srgbClr val="FFFF00"/>
                  </a:solidFill>
                  <a:latin typeface="Arial" panose="020B0604020202020204"/>
                </a:rPr>
                <a:t>Magnetization</a:t>
              </a:r>
            </a:p>
            <a:p>
              <a:pPr algn="ctr"/>
              <a:r>
                <a:rPr lang="en-US" b="1" dirty="0">
                  <a:solidFill>
                    <a:srgbClr val="FFFF00"/>
                  </a:solidFill>
                  <a:latin typeface="Arial" panose="020B0604020202020204"/>
                </a:rPr>
                <a:t>measured</a:t>
              </a:r>
            </a:p>
          </p:txBody>
        </p:sp>
      </p:grpSp>
      <p:sp>
        <p:nvSpPr>
          <p:cNvPr id="3" name="TextBox 2">
            <a:extLst>
              <a:ext uri="{FF2B5EF4-FFF2-40B4-BE49-F238E27FC236}">
                <a16:creationId xmlns:a16="http://schemas.microsoft.com/office/drawing/2014/main" id="{FF7DFAF2-A333-38D1-7920-D39BF2418A38}"/>
              </a:ext>
            </a:extLst>
          </p:cNvPr>
          <p:cNvSpPr txBox="1"/>
          <p:nvPr/>
        </p:nvSpPr>
        <p:spPr>
          <a:xfrm>
            <a:off x="186459" y="846787"/>
            <a:ext cx="8597921" cy="430887"/>
          </a:xfrm>
          <a:prstGeom prst="rect">
            <a:avLst/>
          </a:prstGeom>
          <a:noFill/>
        </p:spPr>
        <p:txBody>
          <a:bodyPr wrap="square" rtlCol="0">
            <a:spAutoFit/>
          </a:bodyPr>
          <a:lstStyle/>
          <a:p>
            <a:r>
              <a:rPr lang="en-US" sz="2200" b="1" dirty="0"/>
              <a:t>HTS coils wound and assembled in the common coil geometry</a:t>
            </a:r>
          </a:p>
        </p:txBody>
      </p:sp>
      <p:sp>
        <p:nvSpPr>
          <p:cNvPr id="6" name="TextBox 5">
            <a:extLst>
              <a:ext uri="{FF2B5EF4-FFF2-40B4-BE49-F238E27FC236}">
                <a16:creationId xmlns:a16="http://schemas.microsoft.com/office/drawing/2014/main" id="{88F15148-2DAA-4CC9-EFC1-4DE3BD762E7E}"/>
              </a:ext>
            </a:extLst>
          </p:cNvPr>
          <p:cNvSpPr txBox="1"/>
          <p:nvPr/>
        </p:nvSpPr>
        <p:spPr>
          <a:xfrm>
            <a:off x="10441857" y="258999"/>
            <a:ext cx="1640193" cy="461665"/>
          </a:xfrm>
          <a:prstGeom prst="rect">
            <a:avLst/>
          </a:prstGeom>
        </p:spPr>
        <p:style>
          <a:lnRef idx="2">
            <a:schemeClr val="accent5">
              <a:shade val="15000"/>
            </a:schemeClr>
          </a:lnRef>
          <a:fillRef idx="1">
            <a:schemeClr val="accent5"/>
          </a:fillRef>
          <a:effectRef idx="0">
            <a:schemeClr val="accent5"/>
          </a:effectRef>
          <a:fontRef idx="minor">
            <a:schemeClr val="lt1"/>
          </a:fontRef>
        </p:style>
        <p:txBody>
          <a:bodyPr wrap="none" rtlCol="0">
            <a:spAutoFit/>
          </a:bodyPr>
          <a:lstStyle/>
          <a:p>
            <a:r>
              <a:rPr lang="en-US" sz="2400" b="1" dirty="0"/>
              <a:t>4.2K tests</a:t>
            </a:r>
          </a:p>
        </p:txBody>
      </p:sp>
    </p:spTree>
    <p:extLst>
      <p:ext uri="{BB962C8B-B14F-4D97-AF65-F5344CB8AC3E}">
        <p14:creationId xmlns:p14="http://schemas.microsoft.com/office/powerpoint/2010/main" val="4988813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1B7D22-F8C5-FEC7-954D-3FB3185C5D95}"/>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759C914-5951-E90E-EFFA-F5FDA8050273}"/>
              </a:ext>
            </a:extLst>
          </p:cNvPr>
          <p:cNvSpPr>
            <a:spLocks noGrp="1"/>
          </p:cNvSpPr>
          <p:nvPr>
            <p:ph type="sldNum" sz="quarter" idx="4"/>
          </p:nvPr>
        </p:nvSpPr>
        <p:spPr/>
        <p:txBody>
          <a:bodyPr/>
          <a:lstStyle/>
          <a:p>
            <a:fld id="{933A556B-7C63-244D-9B7C-B0EA8042B330}" type="slidenum">
              <a:rPr lang="en-US">
                <a:solidFill>
                  <a:srgbClr val="000000"/>
                </a:solidFill>
                <a:latin typeface="Arial" panose="020B0604020202020204"/>
              </a:rPr>
              <a:pPr/>
              <a:t>19</a:t>
            </a:fld>
            <a:endParaRPr lang="en-US" dirty="0">
              <a:solidFill>
                <a:srgbClr val="000000"/>
              </a:solidFill>
              <a:latin typeface="Arial" panose="020B0604020202020204"/>
            </a:endParaRPr>
          </a:p>
        </p:txBody>
      </p:sp>
      <p:pic>
        <p:nvPicPr>
          <p:cNvPr id="11" name="Picture 10">
            <a:extLst>
              <a:ext uri="{FF2B5EF4-FFF2-40B4-BE49-F238E27FC236}">
                <a16:creationId xmlns:a16="http://schemas.microsoft.com/office/drawing/2014/main" id="{04107933-11FD-04D4-BC29-519DAC25B07B}"/>
              </a:ext>
            </a:extLst>
          </p:cNvPr>
          <p:cNvPicPr>
            <a:picLocks noChangeAspect="1"/>
          </p:cNvPicPr>
          <p:nvPr/>
        </p:nvPicPr>
        <p:blipFill rotWithShape="1">
          <a:blip r:embed="rId2"/>
          <a:srcRect r="1511" b="2898"/>
          <a:stretch>
            <a:fillRect/>
          </a:stretch>
        </p:blipFill>
        <p:spPr>
          <a:xfrm>
            <a:off x="3731946" y="444418"/>
            <a:ext cx="8321040" cy="6126480"/>
          </a:xfrm>
          <a:prstGeom prst="rect">
            <a:avLst/>
          </a:prstGeom>
        </p:spPr>
      </p:pic>
      <p:sp>
        <p:nvSpPr>
          <p:cNvPr id="6" name="TextBox 5">
            <a:extLst>
              <a:ext uri="{FF2B5EF4-FFF2-40B4-BE49-F238E27FC236}">
                <a16:creationId xmlns:a16="http://schemas.microsoft.com/office/drawing/2014/main" id="{C2BDE00D-985E-37AB-B5B8-C3565252C22F}"/>
              </a:ext>
            </a:extLst>
          </p:cNvPr>
          <p:cNvSpPr txBox="1"/>
          <p:nvPr/>
        </p:nvSpPr>
        <p:spPr>
          <a:xfrm>
            <a:off x="411593" y="2067596"/>
            <a:ext cx="2469259" cy="15696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algn="ctr"/>
            <a:r>
              <a:rPr lang="en-US" sz="3200" b="1" dirty="0">
                <a:solidFill>
                  <a:srgbClr val="FFFF00"/>
                </a:solidFill>
                <a:latin typeface="Arial" panose="020B0604020202020204"/>
              </a:rPr>
              <a:t>Field harmonics measured</a:t>
            </a:r>
          </a:p>
        </p:txBody>
      </p:sp>
    </p:spTree>
    <p:extLst>
      <p:ext uri="{BB962C8B-B14F-4D97-AF65-F5344CB8AC3E}">
        <p14:creationId xmlns:p14="http://schemas.microsoft.com/office/powerpoint/2010/main" val="1818334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A50FB-44F3-6846-8C26-F8681D4BFFB3}"/>
              </a:ext>
            </a:extLst>
          </p:cNvPr>
          <p:cNvSpPr>
            <a:spLocks noGrp="1"/>
          </p:cNvSpPr>
          <p:nvPr>
            <p:ph type="title"/>
          </p:nvPr>
        </p:nvSpPr>
        <p:spPr>
          <a:xfrm>
            <a:off x="1170038" y="13484"/>
            <a:ext cx="10058401" cy="1040875"/>
          </a:xfrm>
        </p:spPr>
        <p:txBody>
          <a:bodyPr>
            <a:noAutofit/>
          </a:bodyPr>
          <a:lstStyle/>
          <a:p>
            <a:pPr algn="ctr"/>
            <a:r>
              <a:rPr lang="en-US" sz="7200" dirty="0">
                <a:solidFill>
                  <a:srgbClr val="0070C0"/>
                </a:solidFill>
              </a:rPr>
              <a:t>Overview</a:t>
            </a:r>
          </a:p>
        </p:txBody>
      </p:sp>
      <p:sp>
        <p:nvSpPr>
          <p:cNvPr id="7" name="Content Placeholder 6">
            <a:extLst>
              <a:ext uri="{FF2B5EF4-FFF2-40B4-BE49-F238E27FC236}">
                <a16:creationId xmlns:a16="http://schemas.microsoft.com/office/drawing/2014/main" id="{84BED499-6ED4-F54A-8BC4-75AB617CA064}"/>
              </a:ext>
            </a:extLst>
          </p:cNvPr>
          <p:cNvSpPr>
            <a:spLocks noGrp="1"/>
          </p:cNvSpPr>
          <p:nvPr>
            <p:ph idx="1"/>
          </p:nvPr>
        </p:nvSpPr>
        <p:spPr>
          <a:xfrm>
            <a:off x="318866" y="1378038"/>
            <a:ext cx="11734120" cy="4817807"/>
          </a:xfrm>
        </p:spPr>
        <p:txBody>
          <a:bodyPr>
            <a:noAutofit/>
          </a:bodyPr>
          <a:lstStyle/>
          <a:p>
            <a:pPr marL="457200" indent="-457200">
              <a:lnSpc>
                <a:spcPct val="100000"/>
              </a:lnSpc>
              <a:spcBef>
                <a:spcPts val="1800"/>
              </a:spcBef>
              <a:buFont typeface="Arial" panose="020B0604020202020204" pitchFamily="34" charset="0"/>
              <a:buChar char="•"/>
            </a:pPr>
            <a:r>
              <a:rPr lang="en-US" dirty="0"/>
              <a:t>A few strategic consideration and background of HTS in common coil</a:t>
            </a:r>
          </a:p>
          <a:p>
            <a:pPr marL="457200" indent="-457200">
              <a:lnSpc>
                <a:spcPct val="100000"/>
              </a:lnSpc>
              <a:spcBef>
                <a:spcPts val="1800"/>
              </a:spcBef>
              <a:buFont typeface="Arial" panose="020B0604020202020204" pitchFamily="34" charset="0"/>
              <a:buChar char="•"/>
            </a:pPr>
            <a:r>
              <a:rPr lang="en-US" dirty="0"/>
              <a:t>Status of HTS cables and their use in the common coil </a:t>
            </a:r>
          </a:p>
          <a:p>
            <a:pPr marL="457200" indent="-457200">
              <a:lnSpc>
                <a:spcPct val="100000"/>
              </a:lnSpc>
              <a:spcBef>
                <a:spcPts val="1800"/>
              </a:spcBef>
              <a:buFont typeface="Arial" panose="020B0604020202020204" pitchFamily="34" charset="0"/>
              <a:buChar char="•"/>
            </a:pPr>
            <a:r>
              <a:rPr lang="en-US" dirty="0"/>
              <a:t>Possibilities of leveraging R&amp;D by fusion in accelerator magnets</a:t>
            </a:r>
          </a:p>
          <a:p>
            <a:pPr marL="457200" indent="-457200">
              <a:lnSpc>
                <a:spcPct val="100000"/>
              </a:lnSpc>
              <a:spcBef>
                <a:spcPts val="1800"/>
              </a:spcBef>
              <a:buFont typeface="Arial" panose="020B0604020202020204" pitchFamily="34" charset="0"/>
              <a:buChar char="•"/>
            </a:pPr>
            <a:r>
              <a:rPr lang="en-US" dirty="0"/>
              <a:t>BNL experience with HTS in common coils (including lessons learned)</a:t>
            </a:r>
          </a:p>
          <a:p>
            <a:pPr marL="457200" indent="-457200">
              <a:lnSpc>
                <a:spcPct val="100000"/>
              </a:lnSpc>
              <a:spcBef>
                <a:spcPts val="1800"/>
              </a:spcBef>
              <a:buFont typeface="Arial" panose="020B0604020202020204" pitchFamily="34" charset="0"/>
              <a:buChar char="•"/>
            </a:pPr>
            <a:r>
              <a:rPr lang="en-US" dirty="0"/>
              <a:t>Related R&amp;D programs worldwide</a:t>
            </a:r>
          </a:p>
          <a:p>
            <a:pPr marL="457200" indent="-457200">
              <a:lnSpc>
                <a:spcPct val="100000"/>
              </a:lnSpc>
              <a:spcBef>
                <a:spcPts val="1800"/>
              </a:spcBef>
              <a:buFont typeface="Arial" panose="020B0604020202020204" pitchFamily="34" charset="0"/>
              <a:buChar char="•"/>
            </a:pPr>
            <a:r>
              <a:rPr lang="en-US" dirty="0"/>
              <a:t>Summary and conclusions</a:t>
            </a:r>
          </a:p>
        </p:txBody>
      </p:sp>
      <p:sp>
        <p:nvSpPr>
          <p:cNvPr id="4" name="Slide Number Placeholder 3">
            <a:extLst>
              <a:ext uri="{FF2B5EF4-FFF2-40B4-BE49-F238E27FC236}">
                <a16:creationId xmlns:a16="http://schemas.microsoft.com/office/drawing/2014/main" id="{44D153C9-B6EC-5440-87A3-9DCF9B76E78F}"/>
              </a:ext>
            </a:extLst>
          </p:cNvPr>
          <p:cNvSpPr>
            <a:spLocks noGrp="1"/>
          </p:cNvSpPr>
          <p:nvPr>
            <p:ph type="sldNum" sz="quarter" idx="4"/>
          </p:nvPr>
        </p:nvSpPr>
        <p:spPr/>
        <p:txBody>
          <a:bodyPr/>
          <a:lstStyle/>
          <a:p>
            <a:fld id="{933A556B-7C63-244D-9B7C-B0EA8042B330}" type="slidenum">
              <a:rPr lang="en-US" smtClean="0"/>
              <a:pPr/>
              <a:t>2</a:t>
            </a:fld>
            <a:endParaRPr lang="en-US" dirty="0"/>
          </a:p>
        </p:txBody>
      </p:sp>
    </p:spTree>
    <p:extLst>
      <p:ext uri="{BB962C8B-B14F-4D97-AF65-F5344CB8AC3E}">
        <p14:creationId xmlns:p14="http://schemas.microsoft.com/office/powerpoint/2010/main" val="1776376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3D6362-BA5D-1BA5-5EDC-3EB8282CF3D6}"/>
            </a:ext>
          </a:extLst>
        </p:cNvPr>
        <p:cNvGrpSpPr/>
        <p:nvPr/>
      </p:nvGrpSpPr>
      <p:grpSpPr>
        <a:xfrm>
          <a:off x="0" y="0"/>
          <a:ext cx="0" cy="0"/>
          <a:chOff x="0" y="0"/>
          <a:chExt cx="0" cy="0"/>
        </a:xfrm>
      </p:grpSpPr>
      <p:sp>
        <p:nvSpPr>
          <p:cNvPr id="626690" name="Rectangle 2">
            <a:extLst>
              <a:ext uri="{FF2B5EF4-FFF2-40B4-BE49-F238E27FC236}">
                <a16:creationId xmlns:a16="http://schemas.microsoft.com/office/drawing/2014/main" id="{B53B082E-E59E-7AF5-65EF-5B905631E765}"/>
              </a:ext>
            </a:extLst>
          </p:cNvPr>
          <p:cNvSpPr>
            <a:spLocks noGrp="1" noChangeArrowheads="1"/>
          </p:cNvSpPr>
          <p:nvPr>
            <p:ph type="title"/>
          </p:nvPr>
        </p:nvSpPr>
        <p:spPr>
          <a:xfrm>
            <a:off x="186813" y="108215"/>
            <a:ext cx="11680722" cy="916500"/>
          </a:xfrm>
          <a:ln/>
        </p:spPr>
        <p:txBody>
          <a:bodyPr>
            <a:noAutofit/>
          </a:bodyPr>
          <a:lstStyle/>
          <a:p>
            <a:pPr algn="ctr"/>
            <a:r>
              <a:rPr lang="en-US" altLang="en-US" sz="4000" dirty="0">
                <a:solidFill>
                  <a:srgbClr val="0070C0"/>
                </a:solidFill>
              </a:rPr>
              <a:t>Early Structures for R&amp;D Common Coil Dipoles</a:t>
            </a:r>
          </a:p>
        </p:txBody>
      </p:sp>
      <p:pic>
        <p:nvPicPr>
          <p:cNvPr id="626691" name="Picture 3" descr="D:\d-gupta\Lab\P8310013.JPG">
            <a:extLst>
              <a:ext uri="{FF2B5EF4-FFF2-40B4-BE49-F238E27FC236}">
                <a16:creationId xmlns:a16="http://schemas.microsoft.com/office/drawing/2014/main" id="{41A19721-7652-6BE2-1B90-A9D1A9688A0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l="8411" t="9825" b="16843"/>
          <a:stretch>
            <a:fillRect/>
          </a:stretch>
        </p:blipFill>
        <p:spPr bwMode="auto">
          <a:xfrm>
            <a:off x="3900217" y="2704193"/>
            <a:ext cx="4114800" cy="2633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6692" name="Picture 4" descr="I:\work\DOE\P4040273.jpg">
            <a:extLst>
              <a:ext uri="{FF2B5EF4-FFF2-40B4-BE49-F238E27FC236}">
                <a16:creationId xmlns:a16="http://schemas.microsoft.com/office/drawing/2014/main" id="{D2CA1767-4974-36E8-648E-CADA7FE76E1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t="7018" b="7018"/>
          <a:stretch>
            <a:fillRect/>
          </a:stretch>
        </p:blipFill>
        <p:spPr bwMode="auto">
          <a:xfrm>
            <a:off x="8223701" y="3808030"/>
            <a:ext cx="3840480" cy="2637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6695" name="Picture 7">
            <a:extLst>
              <a:ext uri="{FF2B5EF4-FFF2-40B4-BE49-F238E27FC236}">
                <a16:creationId xmlns:a16="http://schemas.microsoft.com/office/drawing/2014/main" id="{2E2D520B-4B1D-E81E-7767-656D805B66E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t="2811" b="2811"/>
          <a:stretch>
            <a:fillRect/>
          </a:stretch>
        </p:blipFill>
        <p:spPr bwMode="auto">
          <a:xfrm>
            <a:off x="349412" y="1994051"/>
            <a:ext cx="3446463" cy="26987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a:extLst>
              <a:ext uri="{FF2B5EF4-FFF2-40B4-BE49-F238E27FC236}">
                <a16:creationId xmlns:a16="http://schemas.microsoft.com/office/drawing/2014/main" id="{EFA1DD2F-4217-062B-7E93-8FAF539AAE91}"/>
              </a:ext>
            </a:extLst>
          </p:cNvPr>
          <p:cNvSpPr txBox="1"/>
          <p:nvPr/>
        </p:nvSpPr>
        <p:spPr>
          <a:xfrm>
            <a:off x="383459" y="1125789"/>
            <a:ext cx="11680722" cy="492443"/>
          </a:xfrm>
          <a:prstGeom prst="rect">
            <a:avLst/>
          </a:prstGeom>
          <a:noFill/>
        </p:spPr>
        <p:txBody>
          <a:bodyPr wrap="square" rtlCol="0">
            <a:spAutoFit/>
          </a:bodyPr>
          <a:lstStyle/>
          <a:p>
            <a:r>
              <a:rPr lang="en-US" sz="2600" b="1" dirty="0">
                <a:solidFill>
                  <a:srgbClr val="000000"/>
                </a:solidFill>
                <a:latin typeface="Arial" panose="020B0604020202020204"/>
              </a:rPr>
              <a:t>Bolted structures have benefit for easy reassembly (good for early R&amp;D)</a:t>
            </a:r>
          </a:p>
        </p:txBody>
      </p:sp>
      <p:sp>
        <p:nvSpPr>
          <p:cNvPr id="3" name="TextBox 2">
            <a:extLst>
              <a:ext uri="{FF2B5EF4-FFF2-40B4-BE49-F238E27FC236}">
                <a16:creationId xmlns:a16="http://schemas.microsoft.com/office/drawing/2014/main" id="{9E218A1A-17BB-5CFF-6D54-91B4BC5E08F4}"/>
              </a:ext>
            </a:extLst>
          </p:cNvPr>
          <p:cNvSpPr txBox="1"/>
          <p:nvPr/>
        </p:nvSpPr>
        <p:spPr>
          <a:xfrm>
            <a:off x="4083843" y="2119418"/>
            <a:ext cx="3762568" cy="523220"/>
          </a:xfrm>
          <a:prstGeom prst="rect">
            <a:avLst/>
          </a:prstGeom>
          <a:noFill/>
        </p:spPr>
        <p:txBody>
          <a:bodyPr wrap="none" rtlCol="0">
            <a:spAutoFit/>
          </a:bodyPr>
          <a:lstStyle/>
          <a:p>
            <a:r>
              <a:rPr lang="en-US" sz="2800" b="1" dirty="0">
                <a:solidFill>
                  <a:srgbClr val="C00000"/>
                </a:solidFill>
              </a:rPr>
              <a:t>Can change aperture</a:t>
            </a:r>
          </a:p>
        </p:txBody>
      </p:sp>
      <p:sp>
        <p:nvSpPr>
          <p:cNvPr id="4" name="TextBox 3">
            <a:extLst>
              <a:ext uri="{FF2B5EF4-FFF2-40B4-BE49-F238E27FC236}">
                <a16:creationId xmlns:a16="http://schemas.microsoft.com/office/drawing/2014/main" id="{7AAC2B40-4EF2-5E72-6E9E-EDFB7FF49AC5}"/>
              </a:ext>
            </a:extLst>
          </p:cNvPr>
          <p:cNvSpPr txBox="1"/>
          <p:nvPr/>
        </p:nvSpPr>
        <p:spPr>
          <a:xfrm>
            <a:off x="8077200" y="2357472"/>
            <a:ext cx="4114800" cy="1384995"/>
          </a:xfrm>
          <a:prstGeom prst="rect">
            <a:avLst/>
          </a:prstGeom>
          <a:noFill/>
        </p:spPr>
        <p:txBody>
          <a:bodyPr wrap="square" rtlCol="0">
            <a:spAutoFit/>
          </a:bodyPr>
          <a:lstStyle/>
          <a:p>
            <a:pPr algn="ctr"/>
            <a:r>
              <a:rPr lang="en-US" sz="2800" b="1" dirty="0">
                <a:solidFill>
                  <a:srgbClr val="C00000"/>
                </a:solidFill>
              </a:rPr>
              <a:t>Can change number of coils (2 to 6) and can change pre-stress</a:t>
            </a:r>
          </a:p>
        </p:txBody>
      </p:sp>
      <p:sp>
        <p:nvSpPr>
          <p:cNvPr id="5" name="TextBox 4">
            <a:extLst>
              <a:ext uri="{FF2B5EF4-FFF2-40B4-BE49-F238E27FC236}">
                <a16:creationId xmlns:a16="http://schemas.microsoft.com/office/drawing/2014/main" id="{29D3309B-8C85-B5F3-352C-A4A9B1ABAA64}"/>
              </a:ext>
            </a:extLst>
          </p:cNvPr>
          <p:cNvSpPr txBox="1"/>
          <p:nvPr/>
        </p:nvSpPr>
        <p:spPr>
          <a:xfrm>
            <a:off x="471948" y="5477924"/>
            <a:ext cx="7403691" cy="954107"/>
          </a:xfrm>
          <a:prstGeom prst="rect">
            <a:avLst/>
          </a:prstGeom>
          <a:noFill/>
        </p:spPr>
        <p:txBody>
          <a:bodyPr wrap="square" rtlCol="0">
            <a:spAutoFit/>
          </a:bodyPr>
          <a:lstStyle/>
          <a:p>
            <a:pPr algn="ctr"/>
            <a:r>
              <a:rPr lang="en-US" sz="2800" b="1" dirty="0">
                <a:solidFill>
                  <a:srgbClr val="008000"/>
                </a:solidFill>
              </a:rPr>
              <a:t>(later high field common coil magnets had more traditional structure with SS shell)</a:t>
            </a:r>
          </a:p>
        </p:txBody>
      </p:sp>
    </p:spTree>
    <p:extLst>
      <p:ext uri="{BB962C8B-B14F-4D97-AF65-F5344CB8AC3E}">
        <p14:creationId xmlns:p14="http://schemas.microsoft.com/office/powerpoint/2010/main" val="2291210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2669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2669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96BCF9-19E1-7BD6-2048-113197D20647}"/>
            </a:ext>
          </a:extLst>
        </p:cNvPr>
        <p:cNvGrpSpPr/>
        <p:nvPr/>
      </p:nvGrpSpPr>
      <p:grpSpPr>
        <a:xfrm>
          <a:off x="0" y="0"/>
          <a:ext cx="0" cy="0"/>
          <a:chOff x="0" y="0"/>
          <a:chExt cx="0" cy="0"/>
        </a:xfrm>
      </p:grpSpPr>
      <p:sp>
        <p:nvSpPr>
          <p:cNvPr id="493571" name="Text Box 3">
            <a:extLst>
              <a:ext uri="{FF2B5EF4-FFF2-40B4-BE49-F238E27FC236}">
                <a16:creationId xmlns:a16="http://schemas.microsoft.com/office/drawing/2014/main" id="{78BF7E23-991C-CEA6-C393-91CAC0B23193}"/>
              </a:ext>
            </a:extLst>
          </p:cNvPr>
          <p:cNvSpPr txBox="1">
            <a:spLocks noChangeArrowheads="1"/>
          </p:cNvSpPr>
          <p:nvPr/>
        </p:nvSpPr>
        <p:spPr bwMode="auto">
          <a:xfrm>
            <a:off x="294640" y="0"/>
            <a:ext cx="11562080" cy="132343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base">
              <a:spcBef>
                <a:spcPct val="0"/>
              </a:spcBef>
              <a:spcAft>
                <a:spcPct val="0"/>
              </a:spcAft>
              <a:defRPr/>
            </a:pPr>
            <a:r>
              <a:rPr lang="en-US" altLang="en-US" sz="4000" b="1" dirty="0">
                <a:solidFill>
                  <a:srgbClr val="3333CC"/>
                </a:solidFill>
                <a:latin typeface="Arial" charset="0"/>
                <a:ea typeface="ＭＳ Ｐゴシック"/>
              </a:rPr>
              <a:t>Racetrack coil made with </a:t>
            </a:r>
            <a:r>
              <a:rPr lang="en-US" altLang="en-US" sz="4000" b="1" i="1" dirty="0">
                <a:solidFill>
                  <a:srgbClr val="C00000"/>
                </a:solidFill>
                <a:latin typeface="Arial" charset="0"/>
                <a:ea typeface="ＭＳ Ｐゴシック"/>
              </a:rPr>
              <a:t>React &amp; Wind Bi2212  </a:t>
            </a:r>
            <a:r>
              <a:rPr lang="en-US" altLang="en-US" sz="4000" b="1" dirty="0">
                <a:solidFill>
                  <a:srgbClr val="00CC00"/>
                </a:solidFill>
                <a:latin typeface="Arial" charset="0"/>
                <a:ea typeface="ＭＳ Ｐゴシック"/>
              </a:rPr>
              <a:t>Rutherford cable </a:t>
            </a:r>
            <a:r>
              <a:rPr lang="en-US" altLang="en-US" sz="4000" b="1" dirty="0">
                <a:solidFill>
                  <a:srgbClr val="3333CC"/>
                </a:solidFill>
                <a:latin typeface="Arial" charset="0"/>
                <a:ea typeface="ＭＳ Ｐゴシック"/>
              </a:rPr>
              <a:t>for the common coil dipole</a:t>
            </a:r>
          </a:p>
        </p:txBody>
      </p:sp>
      <p:pic>
        <p:nvPicPr>
          <p:cNvPr id="493573" name="Picture 5" descr="C:\Conferences\mt18\HTS\talk\108-0859_IMG.JPG">
            <a:extLst>
              <a:ext uri="{FF2B5EF4-FFF2-40B4-BE49-F238E27FC236}">
                <a16:creationId xmlns:a16="http://schemas.microsoft.com/office/drawing/2014/main" id="{54EC4816-B211-1FE7-8246-D20C0594E96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l="1691" t="25352" r="3380" b="19719"/>
          <a:stretch>
            <a:fillRect/>
          </a:stretch>
        </p:blipFill>
        <p:spPr bwMode="auto">
          <a:xfrm>
            <a:off x="2079536" y="1450408"/>
            <a:ext cx="9940137" cy="4314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EBA79B11-9076-0128-9E4B-CEAA82B24054}"/>
              </a:ext>
            </a:extLst>
          </p:cNvPr>
          <p:cNvPicPr>
            <a:picLocks noChangeAspect="1"/>
          </p:cNvPicPr>
          <p:nvPr/>
        </p:nvPicPr>
        <p:blipFill rotWithShape="1">
          <a:blip r:embed="rId3"/>
          <a:srcRect t="1488" b="4226"/>
          <a:stretch/>
        </p:blipFill>
        <p:spPr>
          <a:xfrm>
            <a:off x="381115" y="2098878"/>
            <a:ext cx="1571625" cy="3017520"/>
          </a:xfrm>
          <a:prstGeom prst="rect">
            <a:avLst/>
          </a:prstGeom>
        </p:spPr>
      </p:pic>
      <p:sp>
        <p:nvSpPr>
          <p:cNvPr id="2" name="TextBox 1">
            <a:extLst>
              <a:ext uri="{FF2B5EF4-FFF2-40B4-BE49-F238E27FC236}">
                <a16:creationId xmlns:a16="http://schemas.microsoft.com/office/drawing/2014/main" id="{4ED62F77-9425-1CD2-C24F-3DAE8B631B60}"/>
              </a:ext>
            </a:extLst>
          </p:cNvPr>
          <p:cNvSpPr txBox="1"/>
          <p:nvPr/>
        </p:nvSpPr>
        <p:spPr>
          <a:xfrm>
            <a:off x="2859436" y="5891837"/>
            <a:ext cx="8074646" cy="461665"/>
          </a:xfrm>
          <a:prstGeom prst="rect">
            <a:avLst/>
          </a:prstGeom>
        </p:spPr>
        <p:style>
          <a:lnRef idx="2">
            <a:schemeClr val="dk1">
              <a:shade val="15000"/>
            </a:schemeClr>
          </a:lnRef>
          <a:fillRef idx="1">
            <a:schemeClr val="dk1"/>
          </a:fillRef>
          <a:effectRef idx="0">
            <a:schemeClr val="dk1"/>
          </a:effectRef>
          <a:fontRef idx="minor">
            <a:schemeClr val="lt1"/>
          </a:fontRef>
        </p:style>
        <p:txBody>
          <a:bodyPr wrap="none" rtlCol="0">
            <a:spAutoFit/>
          </a:bodyPr>
          <a:lstStyle/>
          <a:p>
            <a:r>
              <a:rPr lang="en-US" sz="2400" b="1" dirty="0"/>
              <a:t>Most of this presentation will focus on </a:t>
            </a:r>
            <a:r>
              <a:rPr lang="en-US" sz="2400" b="1" dirty="0" err="1"/>
              <a:t>ReBCO</a:t>
            </a:r>
            <a:r>
              <a:rPr lang="en-US" sz="2400" b="1" dirty="0"/>
              <a:t> though</a:t>
            </a:r>
          </a:p>
        </p:txBody>
      </p:sp>
    </p:spTree>
    <p:extLst>
      <p:ext uri="{BB962C8B-B14F-4D97-AF65-F5344CB8AC3E}">
        <p14:creationId xmlns:p14="http://schemas.microsoft.com/office/powerpoint/2010/main" val="32415126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F82983-54AA-8231-E80D-E6A310F5F151}"/>
            </a:ext>
          </a:extLst>
        </p:cNvPr>
        <p:cNvGrpSpPr/>
        <p:nvPr/>
      </p:nvGrpSpPr>
      <p:grpSpPr>
        <a:xfrm>
          <a:off x="0" y="0"/>
          <a:ext cx="0" cy="0"/>
          <a:chOff x="0" y="0"/>
          <a:chExt cx="0" cy="0"/>
        </a:xfrm>
      </p:grpSpPr>
      <p:sp>
        <p:nvSpPr>
          <p:cNvPr id="627714" name="Rectangle 2">
            <a:extLst>
              <a:ext uri="{FF2B5EF4-FFF2-40B4-BE49-F238E27FC236}">
                <a16:creationId xmlns:a16="http://schemas.microsoft.com/office/drawing/2014/main" id="{71FE70C9-6651-B3D3-8A18-E9D71D69B79E}"/>
              </a:ext>
            </a:extLst>
          </p:cNvPr>
          <p:cNvSpPr>
            <a:spLocks noGrp="1" noChangeArrowheads="1"/>
          </p:cNvSpPr>
          <p:nvPr>
            <p:ph type="title"/>
          </p:nvPr>
        </p:nvSpPr>
        <p:spPr>
          <a:xfrm>
            <a:off x="1429821" y="1"/>
            <a:ext cx="8338528" cy="749190"/>
          </a:xfrm>
          <a:ln/>
        </p:spPr>
        <p:txBody>
          <a:bodyPr>
            <a:noAutofit/>
          </a:bodyPr>
          <a:lstStyle/>
          <a:p>
            <a:pPr algn="ctr"/>
            <a:r>
              <a:rPr lang="en-US" altLang="ja-JP" sz="5400" dirty="0">
                <a:solidFill>
                  <a:srgbClr val="0070C0"/>
                </a:solidFill>
                <a:ea typeface="MS PGothic" panose="020B0600070205080204" pitchFamily="34" charset="-128"/>
              </a:rPr>
              <a:t>A Learning Experience </a:t>
            </a:r>
            <a:endParaRPr lang="en-US" altLang="ja-JP" sz="3200" dirty="0">
              <a:solidFill>
                <a:srgbClr val="006600"/>
              </a:solidFill>
              <a:ea typeface="MS PGothic" panose="020B0600070205080204" pitchFamily="34" charset="-128"/>
            </a:endParaRPr>
          </a:p>
        </p:txBody>
      </p:sp>
      <p:sp>
        <p:nvSpPr>
          <p:cNvPr id="627715" name="Text Box 3">
            <a:extLst>
              <a:ext uri="{FF2B5EF4-FFF2-40B4-BE49-F238E27FC236}">
                <a16:creationId xmlns:a16="http://schemas.microsoft.com/office/drawing/2014/main" id="{D663B4E0-10D5-0968-1D5A-B6E4936FC070}"/>
              </a:ext>
            </a:extLst>
          </p:cNvPr>
          <p:cNvSpPr txBox="1">
            <a:spLocks noChangeArrowheads="1"/>
          </p:cNvSpPr>
          <p:nvPr/>
        </p:nvSpPr>
        <p:spPr bwMode="auto">
          <a:xfrm>
            <a:off x="216310" y="697391"/>
            <a:ext cx="11759380" cy="138499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fontAlgn="base">
              <a:spcBef>
                <a:spcPct val="0"/>
              </a:spcBef>
              <a:spcAft>
                <a:spcPct val="0"/>
              </a:spcAft>
              <a:buFont typeface="Arial" panose="020B0604020202020204" pitchFamily="34" charset="0"/>
              <a:buChar char="•"/>
              <a:defRPr/>
            </a:pPr>
            <a:r>
              <a:rPr lang="en-US" altLang="en-US" sz="2800" dirty="0">
                <a:solidFill>
                  <a:srgbClr val="000000"/>
                </a:solidFill>
                <a:latin typeface="Arial" charset="0"/>
                <a:ea typeface="ＭＳ Ｐゴシック"/>
              </a:rPr>
              <a:t> To learn, perhaps one has to burn! … and we certainly did that!!</a:t>
            </a:r>
          </a:p>
          <a:p>
            <a:pPr marL="342900" indent="-342900" fontAlgn="base">
              <a:spcBef>
                <a:spcPct val="0"/>
              </a:spcBef>
              <a:spcAft>
                <a:spcPct val="0"/>
              </a:spcAft>
              <a:buFont typeface="Arial" panose="020B0604020202020204" pitchFamily="34" charset="0"/>
              <a:buChar char="•"/>
              <a:defRPr/>
            </a:pPr>
            <a:r>
              <a:rPr lang="en-US" altLang="en-US" sz="2800" dirty="0">
                <a:solidFill>
                  <a:srgbClr val="000000"/>
                </a:solidFill>
                <a:latin typeface="Arial" charset="0"/>
                <a:ea typeface="ＭＳ Ｐゴシック"/>
              </a:rPr>
              <a:t> In magnet DCC014 one of the two HTS coils was damaged (burnt-out) during the test after two quenches. </a:t>
            </a:r>
          </a:p>
        </p:txBody>
      </p:sp>
      <p:pic>
        <p:nvPicPr>
          <p:cNvPr id="627716" name="Picture 4" descr="C:\Conferences\mt18\HTS\talk\IMG_0915.JPG">
            <a:extLst>
              <a:ext uri="{FF2B5EF4-FFF2-40B4-BE49-F238E27FC236}">
                <a16:creationId xmlns:a16="http://schemas.microsoft.com/office/drawing/2014/main" id="{6D66F870-A36C-955C-D31B-42B37960C59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t="11267" b="5634"/>
          <a:stretch>
            <a:fillRect/>
          </a:stretch>
        </p:blipFill>
        <p:spPr bwMode="auto">
          <a:xfrm>
            <a:off x="8466874" y="1778103"/>
            <a:ext cx="3668977"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7717" name="Picture 5" descr="C:\Conferences\mt18\HTS\talk\108-0859_IMG.JPG">
            <a:extLst>
              <a:ext uri="{FF2B5EF4-FFF2-40B4-BE49-F238E27FC236}">
                <a16:creationId xmlns:a16="http://schemas.microsoft.com/office/drawing/2014/main" id="{882BC0D3-BD50-4BD2-EDBD-26390EB8B1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3380" t="25352" r="3380" b="19719"/>
          <a:stretch>
            <a:fillRect/>
          </a:stretch>
        </p:blipFill>
        <p:spPr bwMode="auto">
          <a:xfrm>
            <a:off x="4752334" y="4140092"/>
            <a:ext cx="5172649"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7718" name="Text Box 6">
            <a:extLst>
              <a:ext uri="{FF2B5EF4-FFF2-40B4-BE49-F238E27FC236}">
                <a16:creationId xmlns:a16="http://schemas.microsoft.com/office/drawing/2014/main" id="{DE221C46-E277-AFEA-AC9C-4E541D269EBD}"/>
              </a:ext>
            </a:extLst>
          </p:cNvPr>
          <p:cNvSpPr txBox="1">
            <a:spLocks noChangeArrowheads="1"/>
          </p:cNvSpPr>
          <p:nvPr/>
        </p:nvSpPr>
        <p:spPr bwMode="auto">
          <a:xfrm>
            <a:off x="5461091" y="3634154"/>
            <a:ext cx="1646797"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defRPr/>
            </a:pPr>
            <a:r>
              <a:rPr lang="en-US" altLang="en-US" sz="2000" b="1" dirty="0">
                <a:solidFill>
                  <a:srgbClr val="FF0000"/>
                </a:solidFill>
                <a:latin typeface="Arial" charset="0"/>
                <a:ea typeface="ＭＳ Ｐゴシック"/>
              </a:rPr>
              <a:t>Before Test </a:t>
            </a:r>
          </a:p>
        </p:txBody>
      </p:sp>
      <p:sp>
        <p:nvSpPr>
          <p:cNvPr id="7" name="TextBox 6">
            <a:extLst>
              <a:ext uri="{FF2B5EF4-FFF2-40B4-BE49-F238E27FC236}">
                <a16:creationId xmlns:a16="http://schemas.microsoft.com/office/drawing/2014/main" id="{D4178E9C-F68B-28B8-C009-7847E095D814}"/>
              </a:ext>
            </a:extLst>
          </p:cNvPr>
          <p:cNvSpPr txBox="1"/>
          <p:nvPr/>
        </p:nvSpPr>
        <p:spPr>
          <a:xfrm>
            <a:off x="444128" y="3466031"/>
            <a:ext cx="3952568" cy="46166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fontAlgn="base">
              <a:spcBef>
                <a:spcPct val="0"/>
              </a:spcBef>
              <a:spcAft>
                <a:spcPct val="0"/>
              </a:spcAft>
              <a:defRPr/>
            </a:pPr>
            <a:r>
              <a:rPr lang="en-US" sz="2400" b="1" dirty="0">
                <a:solidFill>
                  <a:srgbClr val="FFFF00"/>
                </a:solidFill>
                <a:latin typeface="Times New Roman"/>
              </a:rPr>
              <a:t>Presented at  MT13 in 2003</a:t>
            </a:r>
          </a:p>
        </p:txBody>
      </p:sp>
      <p:pic>
        <p:nvPicPr>
          <p:cNvPr id="2" name="Picture 1">
            <a:extLst>
              <a:ext uri="{FF2B5EF4-FFF2-40B4-BE49-F238E27FC236}">
                <a16:creationId xmlns:a16="http://schemas.microsoft.com/office/drawing/2014/main" id="{F5888EB3-C86C-471D-90F2-4D6D392CBF15}"/>
              </a:ext>
            </a:extLst>
          </p:cNvPr>
          <p:cNvPicPr>
            <a:picLocks noChangeAspect="1"/>
          </p:cNvPicPr>
          <p:nvPr/>
        </p:nvPicPr>
        <p:blipFill>
          <a:blip r:embed="rId4"/>
          <a:stretch>
            <a:fillRect/>
          </a:stretch>
        </p:blipFill>
        <p:spPr>
          <a:xfrm>
            <a:off x="88490" y="4056729"/>
            <a:ext cx="4663844" cy="2475191"/>
          </a:xfrm>
          <a:prstGeom prst="rect">
            <a:avLst/>
          </a:prstGeom>
        </p:spPr>
      </p:pic>
      <p:sp>
        <p:nvSpPr>
          <p:cNvPr id="3" name="Text Box 6">
            <a:extLst>
              <a:ext uri="{FF2B5EF4-FFF2-40B4-BE49-F238E27FC236}">
                <a16:creationId xmlns:a16="http://schemas.microsoft.com/office/drawing/2014/main" id="{5395745A-16B8-9C8C-84AE-794D8C877C55}"/>
              </a:ext>
            </a:extLst>
          </p:cNvPr>
          <p:cNvSpPr txBox="1">
            <a:spLocks noChangeArrowheads="1"/>
          </p:cNvSpPr>
          <p:nvPr/>
        </p:nvSpPr>
        <p:spPr bwMode="auto">
          <a:xfrm>
            <a:off x="10614227" y="4365435"/>
            <a:ext cx="1361463" cy="40011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defRPr/>
            </a:pPr>
            <a:r>
              <a:rPr lang="en-US" altLang="en-US" sz="2000" b="1" dirty="0">
                <a:solidFill>
                  <a:srgbClr val="FF0000"/>
                </a:solidFill>
                <a:latin typeface="Arial" charset="0"/>
                <a:ea typeface="ＭＳ Ｐゴシック"/>
              </a:rPr>
              <a:t>After Test</a:t>
            </a:r>
          </a:p>
        </p:txBody>
      </p:sp>
      <p:sp>
        <p:nvSpPr>
          <p:cNvPr id="4" name="Text Box 3">
            <a:extLst>
              <a:ext uri="{FF2B5EF4-FFF2-40B4-BE49-F238E27FC236}">
                <a16:creationId xmlns:a16="http://schemas.microsoft.com/office/drawing/2014/main" id="{295383CF-84AF-BBAC-FFDB-F59224C06FB5}"/>
              </a:ext>
            </a:extLst>
          </p:cNvPr>
          <p:cNvSpPr txBox="1">
            <a:spLocks noChangeArrowheads="1"/>
          </p:cNvSpPr>
          <p:nvPr/>
        </p:nvSpPr>
        <p:spPr bwMode="auto">
          <a:xfrm>
            <a:off x="216310" y="2011704"/>
            <a:ext cx="8367980" cy="142365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342900" indent="-342900" fontAlgn="base">
              <a:spcBef>
                <a:spcPct val="0"/>
              </a:spcBef>
              <a:spcAft>
                <a:spcPct val="0"/>
              </a:spcAft>
              <a:buFont typeface="Arial" panose="020B0604020202020204" pitchFamily="34" charset="0"/>
              <a:buChar char="•"/>
              <a:defRPr/>
            </a:pPr>
            <a:r>
              <a:rPr lang="en-US" altLang="en-US" sz="2800" dirty="0">
                <a:solidFill>
                  <a:srgbClr val="000000"/>
                </a:solidFill>
                <a:latin typeface="Arial" charset="0"/>
                <a:ea typeface="ＭＳ Ｐゴシック"/>
              </a:rPr>
              <a:t>The quench protection (as used in LTS coils) was unable to protect the high current HTS coil at 4K.</a:t>
            </a:r>
          </a:p>
          <a:p>
            <a:pPr marL="342900" indent="-342900" fontAlgn="base">
              <a:lnSpc>
                <a:spcPct val="120000"/>
              </a:lnSpc>
              <a:spcBef>
                <a:spcPct val="0"/>
              </a:spcBef>
              <a:spcAft>
                <a:spcPct val="0"/>
              </a:spcAft>
              <a:buFont typeface="Arial" panose="020B0604020202020204" pitchFamily="34" charset="0"/>
              <a:buChar char="•"/>
              <a:defRPr/>
            </a:pPr>
            <a:r>
              <a:rPr lang="en-US" altLang="en-US" sz="2800" dirty="0">
                <a:solidFill>
                  <a:srgbClr val="000000"/>
                </a:solidFill>
                <a:latin typeface="Arial" charset="0"/>
                <a:ea typeface="ＭＳ Ｐゴシック"/>
              </a:rPr>
              <a:t>Now, of course, we do things very differently.</a:t>
            </a:r>
          </a:p>
        </p:txBody>
      </p:sp>
    </p:spTree>
    <p:extLst>
      <p:ext uri="{BB962C8B-B14F-4D97-AF65-F5344CB8AC3E}">
        <p14:creationId xmlns:p14="http://schemas.microsoft.com/office/powerpoint/2010/main" val="34053804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92E18C-DD98-C96A-39F8-B79616E6D2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B2768C-56DF-0804-922C-824301BEE7C2}"/>
              </a:ext>
            </a:extLst>
          </p:cNvPr>
          <p:cNvSpPr>
            <a:spLocks noGrp="1"/>
          </p:cNvSpPr>
          <p:nvPr>
            <p:ph type="title"/>
          </p:nvPr>
        </p:nvSpPr>
        <p:spPr>
          <a:xfrm>
            <a:off x="1028078" y="437983"/>
            <a:ext cx="10304939" cy="2286000"/>
          </a:xfrm>
          <a:ln>
            <a:noFill/>
          </a:ln>
        </p:spPr>
        <p:style>
          <a:lnRef idx="2">
            <a:schemeClr val="dk1"/>
          </a:lnRef>
          <a:fillRef idx="1">
            <a:schemeClr val="lt1"/>
          </a:fillRef>
          <a:effectRef idx="0">
            <a:schemeClr val="dk1"/>
          </a:effectRef>
          <a:fontRef idx="minor">
            <a:schemeClr val="dk1"/>
          </a:fontRef>
        </p:style>
        <p:txBody>
          <a:bodyPr>
            <a:noAutofit/>
          </a:bodyPr>
          <a:lstStyle/>
          <a:p>
            <a:pPr algn="ctr">
              <a:lnSpc>
                <a:spcPct val="150000"/>
              </a:lnSpc>
            </a:pPr>
            <a:r>
              <a:rPr lang="en-US" sz="4800" dirty="0">
                <a:solidFill>
                  <a:schemeClr val="accent2">
                    <a:lumMod val="75000"/>
                  </a:schemeClr>
                </a:solidFill>
              </a:rPr>
              <a:t>High Field HTS/LTS Hybrid Dipole</a:t>
            </a:r>
            <a:br>
              <a:rPr lang="en-US" sz="4800" dirty="0">
                <a:solidFill>
                  <a:schemeClr val="accent2">
                    <a:lumMod val="75000"/>
                  </a:schemeClr>
                </a:solidFill>
              </a:rPr>
            </a:br>
            <a:r>
              <a:rPr lang="en-US" sz="4800" dirty="0">
                <a:solidFill>
                  <a:schemeClr val="accent2">
                    <a:lumMod val="75000"/>
                  </a:schemeClr>
                </a:solidFill>
              </a:rPr>
              <a:t>(with </a:t>
            </a:r>
            <a:r>
              <a:rPr lang="en-US" sz="4800" dirty="0" err="1">
                <a:solidFill>
                  <a:schemeClr val="accent2">
                    <a:lumMod val="75000"/>
                  </a:schemeClr>
                </a:solidFill>
              </a:rPr>
              <a:t>ReBCO</a:t>
            </a:r>
            <a:r>
              <a:rPr lang="en-US" sz="4800" dirty="0">
                <a:solidFill>
                  <a:schemeClr val="accent2">
                    <a:lumMod val="75000"/>
                  </a:schemeClr>
                </a:solidFill>
              </a:rPr>
              <a:t>)</a:t>
            </a:r>
          </a:p>
        </p:txBody>
      </p:sp>
      <p:sp>
        <p:nvSpPr>
          <p:cNvPr id="3" name="TextBox 2">
            <a:extLst>
              <a:ext uri="{FF2B5EF4-FFF2-40B4-BE49-F238E27FC236}">
                <a16:creationId xmlns:a16="http://schemas.microsoft.com/office/drawing/2014/main" id="{D445E70B-5088-1128-F936-63C3D3718596}"/>
              </a:ext>
            </a:extLst>
          </p:cNvPr>
          <p:cNvSpPr txBox="1"/>
          <p:nvPr/>
        </p:nvSpPr>
        <p:spPr>
          <a:xfrm>
            <a:off x="286719" y="3429000"/>
            <a:ext cx="11825206" cy="2554545"/>
          </a:xfrm>
          <a:prstGeom prst="rect">
            <a:avLst/>
          </a:prstGeom>
          <a:noFill/>
        </p:spPr>
        <p:txBody>
          <a:bodyPr wrap="square" rtlCol="0">
            <a:spAutoFit/>
          </a:bodyPr>
          <a:lstStyle/>
          <a:p>
            <a:pPr algn="ctr">
              <a:spcBef>
                <a:spcPts val="2400"/>
              </a:spcBef>
            </a:pPr>
            <a:r>
              <a:rPr lang="en-US" sz="2400" dirty="0"/>
              <a:t>HTS/LTS Hybrid magnet R&amp;D is desired and useful at this stage for practical reasons (even if the ultimate goal is not hybrid magnets) </a:t>
            </a:r>
          </a:p>
          <a:p>
            <a:pPr algn="ctr">
              <a:spcBef>
                <a:spcPts val="2400"/>
              </a:spcBef>
            </a:pPr>
            <a:endParaRPr lang="en-US" sz="2400" dirty="0"/>
          </a:p>
          <a:p>
            <a:pPr algn="ctr">
              <a:spcBef>
                <a:spcPts val="2400"/>
              </a:spcBef>
            </a:pPr>
            <a:r>
              <a:rPr lang="en-US" sz="2400" dirty="0"/>
              <a:t>This provides a less expensive way to perform high field HTS coil and magnet R&amp;D (without building a very expensive and too risky all HTS magnet at this stage)</a:t>
            </a:r>
          </a:p>
        </p:txBody>
      </p:sp>
    </p:spTree>
    <p:extLst>
      <p:ext uri="{BB962C8B-B14F-4D97-AF65-F5344CB8AC3E}">
        <p14:creationId xmlns:p14="http://schemas.microsoft.com/office/powerpoint/2010/main" val="1174475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F4DE41-2126-949B-6852-056B690DFD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8C1D6F-605D-9570-8491-B6762B4F1D5A}"/>
              </a:ext>
            </a:extLst>
          </p:cNvPr>
          <p:cNvSpPr>
            <a:spLocks noGrp="1"/>
          </p:cNvSpPr>
          <p:nvPr>
            <p:ph type="title"/>
          </p:nvPr>
        </p:nvSpPr>
        <p:spPr>
          <a:xfrm>
            <a:off x="279012" y="0"/>
            <a:ext cx="11912988" cy="531351"/>
          </a:xfrm>
        </p:spPr>
        <p:txBody>
          <a:bodyPr>
            <a:normAutofit/>
          </a:bodyPr>
          <a:lstStyle/>
          <a:p>
            <a:pPr algn="ctr"/>
            <a:r>
              <a:rPr lang="en-US" sz="3000" dirty="0">
                <a:solidFill>
                  <a:srgbClr val="006699"/>
                </a:solidFill>
              </a:rPr>
              <a:t>BNL common coil dipole as a test bed for high field magnet R&amp;D</a:t>
            </a:r>
            <a:endParaRPr lang="en-US" sz="3000" dirty="0">
              <a:solidFill>
                <a:srgbClr val="008000"/>
              </a:solidFill>
            </a:endParaRPr>
          </a:p>
        </p:txBody>
      </p:sp>
      <p:sp>
        <p:nvSpPr>
          <p:cNvPr id="3" name="Slide Number Placeholder 2">
            <a:extLst>
              <a:ext uri="{FF2B5EF4-FFF2-40B4-BE49-F238E27FC236}">
                <a16:creationId xmlns:a16="http://schemas.microsoft.com/office/drawing/2014/main" id="{42A4860D-DD95-4131-4A10-C41E10619DC5}"/>
              </a:ext>
            </a:extLst>
          </p:cNvPr>
          <p:cNvSpPr>
            <a:spLocks noGrp="1"/>
          </p:cNvSpPr>
          <p:nvPr>
            <p:ph type="sldNum" sz="quarter" idx="4"/>
          </p:nvPr>
        </p:nvSpPr>
        <p:spPr>
          <a:xfrm>
            <a:off x="11840704" y="6520229"/>
            <a:ext cx="288528" cy="283527"/>
          </a:xfrm>
        </p:spPr>
        <p:txBody>
          <a:bodyPr/>
          <a:lstStyle/>
          <a:p>
            <a:fld id="{933A556B-7C63-244D-9B7C-B0EA8042B330}" type="slidenum">
              <a:rPr lang="en-US" smtClean="0"/>
              <a:pPr/>
              <a:t>24</a:t>
            </a:fld>
            <a:endParaRPr lang="en-US" dirty="0"/>
          </a:p>
        </p:txBody>
      </p:sp>
      <p:pic>
        <p:nvPicPr>
          <p:cNvPr id="27" name="Picture 26">
            <a:extLst>
              <a:ext uri="{FF2B5EF4-FFF2-40B4-BE49-F238E27FC236}">
                <a16:creationId xmlns:a16="http://schemas.microsoft.com/office/drawing/2014/main" id="{F2D56191-911B-2C24-F65A-5BDA94A587C4}"/>
              </a:ext>
            </a:extLst>
          </p:cNvPr>
          <p:cNvPicPr>
            <a:picLocks noChangeAspect="1"/>
          </p:cNvPicPr>
          <p:nvPr/>
        </p:nvPicPr>
        <p:blipFill>
          <a:blip r:embed="rId2"/>
          <a:stretch>
            <a:fillRect/>
          </a:stretch>
        </p:blipFill>
        <p:spPr>
          <a:xfrm>
            <a:off x="4309444" y="547491"/>
            <a:ext cx="2874767" cy="3162243"/>
          </a:xfrm>
          <a:prstGeom prst="rect">
            <a:avLst/>
          </a:prstGeom>
        </p:spPr>
      </p:pic>
      <p:pic>
        <p:nvPicPr>
          <p:cNvPr id="28" name="Picture 27">
            <a:extLst>
              <a:ext uri="{FF2B5EF4-FFF2-40B4-BE49-F238E27FC236}">
                <a16:creationId xmlns:a16="http://schemas.microsoft.com/office/drawing/2014/main" id="{FB88E31E-7F26-ED36-2633-D66F81A17202}"/>
              </a:ext>
            </a:extLst>
          </p:cNvPr>
          <p:cNvPicPr>
            <a:picLocks noChangeAspect="1"/>
          </p:cNvPicPr>
          <p:nvPr/>
        </p:nvPicPr>
        <p:blipFill rotWithShape="1">
          <a:blip r:embed="rId3"/>
          <a:srcRect l="50755" t="39332" r="15995" b="35778"/>
          <a:stretch/>
        </p:blipFill>
        <p:spPr>
          <a:xfrm rot="5400000">
            <a:off x="8186411" y="1674943"/>
            <a:ext cx="5120640" cy="2874767"/>
          </a:xfrm>
          <a:prstGeom prst="rect">
            <a:avLst/>
          </a:prstGeom>
        </p:spPr>
      </p:pic>
      <p:pic>
        <p:nvPicPr>
          <p:cNvPr id="29" name="Picture 28">
            <a:extLst>
              <a:ext uri="{FF2B5EF4-FFF2-40B4-BE49-F238E27FC236}">
                <a16:creationId xmlns:a16="http://schemas.microsoft.com/office/drawing/2014/main" id="{2D4E3FAF-D8F0-48B1-9D88-B8B3180A2805}"/>
              </a:ext>
            </a:extLst>
          </p:cNvPr>
          <p:cNvPicPr>
            <a:picLocks noChangeAspect="1"/>
          </p:cNvPicPr>
          <p:nvPr/>
        </p:nvPicPr>
        <p:blipFill rotWithShape="1">
          <a:blip r:embed="rId4"/>
          <a:srcRect l="1556" t="3065" r="3801" b="-3065"/>
          <a:stretch/>
        </p:blipFill>
        <p:spPr>
          <a:xfrm rot="-5400000">
            <a:off x="5735021" y="2098319"/>
            <a:ext cx="5120640" cy="2028014"/>
          </a:xfrm>
          <a:prstGeom prst="rect">
            <a:avLst/>
          </a:prstGeom>
        </p:spPr>
      </p:pic>
      <p:sp>
        <p:nvSpPr>
          <p:cNvPr id="30" name="TextBox 29">
            <a:extLst>
              <a:ext uri="{FF2B5EF4-FFF2-40B4-BE49-F238E27FC236}">
                <a16:creationId xmlns:a16="http://schemas.microsoft.com/office/drawing/2014/main" id="{E21E9DC2-0563-F3B9-484A-34B882E0DEAB}"/>
              </a:ext>
            </a:extLst>
          </p:cNvPr>
          <p:cNvSpPr txBox="1"/>
          <p:nvPr/>
        </p:nvSpPr>
        <p:spPr>
          <a:xfrm>
            <a:off x="10432163" y="3029101"/>
            <a:ext cx="1046492" cy="1477328"/>
          </a:xfrm>
          <a:prstGeom prst="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0000"/>
                </a:solidFill>
                <a:effectLst/>
                <a:uLnTx/>
                <a:uFillTx/>
                <a:latin typeface="Franklin Gothic Book"/>
                <a:ea typeface="+mn-ea"/>
                <a:cs typeface="+mn-cs"/>
              </a:rPr>
              <a:t>USMDP HTS/LTS 12.3 T Hybrid Dipole</a:t>
            </a:r>
          </a:p>
        </p:txBody>
      </p:sp>
      <p:pic>
        <p:nvPicPr>
          <p:cNvPr id="31" name="Picture 2" descr="C:\FCC\usmdp2017\IMG_20161213_095633369.jpg">
            <a:extLst>
              <a:ext uri="{FF2B5EF4-FFF2-40B4-BE49-F238E27FC236}">
                <a16:creationId xmlns:a16="http://schemas.microsoft.com/office/drawing/2014/main" id="{6FBA2EC4-C5E9-FCCB-CA60-E496C86C0CE8}"/>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6605" r="1508"/>
          <a:stretch/>
        </p:blipFill>
        <p:spPr bwMode="auto">
          <a:xfrm>
            <a:off x="4346848" y="3751043"/>
            <a:ext cx="2834640" cy="1948815"/>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a:extLst>
              <a:ext uri="{FF2B5EF4-FFF2-40B4-BE49-F238E27FC236}">
                <a16:creationId xmlns:a16="http://schemas.microsoft.com/office/drawing/2014/main" id="{E9FA8ED2-5B86-F309-AFBB-6FD1E711D681}"/>
              </a:ext>
            </a:extLst>
          </p:cNvPr>
          <p:cNvSpPr txBox="1"/>
          <p:nvPr/>
        </p:nvSpPr>
        <p:spPr>
          <a:xfrm>
            <a:off x="4574092" y="4309951"/>
            <a:ext cx="1843570" cy="830997"/>
          </a:xfrm>
          <a:prstGeom prst="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lang="en-US" sz="1600" b="1" kern="0" dirty="0" err="1">
                <a:solidFill>
                  <a:srgbClr val="FF0000"/>
                </a:solidFill>
                <a:latin typeface="Franklin Gothic Book"/>
              </a:rPr>
              <a:t>ReBCO</a:t>
            </a:r>
            <a:r>
              <a:rPr kumimoji="0" lang="en-US" sz="1600" b="1" i="0" u="none" strike="noStrike" kern="0" cap="none" spc="0" normalizeH="0" baseline="0" noProof="0" dirty="0">
                <a:ln>
                  <a:noFill/>
                </a:ln>
                <a:solidFill>
                  <a:srgbClr val="FF0000"/>
                </a:solidFill>
                <a:effectLst/>
                <a:uLnTx/>
                <a:uFillTx/>
                <a:latin typeface="Franklin Gothic Book"/>
                <a:ea typeface="+mn-ea"/>
                <a:cs typeface="+mn-cs"/>
              </a:rPr>
              <a:t> Insert Coil Field Perpendicular PBL/BNL STTR</a:t>
            </a:r>
          </a:p>
        </p:txBody>
      </p:sp>
      <p:sp>
        <p:nvSpPr>
          <p:cNvPr id="33" name="TextBox 32">
            <a:extLst>
              <a:ext uri="{FF2B5EF4-FFF2-40B4-BE49-F238E27FC236}">
                <a16:creationId xmlns:a16="http://schemas.microsoft.com/office/drawing/2014/main" id="{0ADE6ACF-9305-A70E-14DB-C35531CF92CA}"/>
              </a:ext>
            </a:extLst>
          </p:cNvPr>
          <p:cNvSpPr txBox="1"/>
          <p:nvPr/>
        </p:nvSpPr>
        <p:spPr>
          <a:xfrm>
            <a:off x="7979762" y="506463"/>
            <a:ext cx="790576" cy="1077218"/>
          </a:xfrm>
          <a:prstGeom prst="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wrap="square" lIns="0" rIns="0"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lang="en-US" sz="1600" b="1" kern="0" dirty="0" err="1">
                <a:solidFill>
                  <a:srgbClr val="FF0000"/>
                </a:solidFill>
                <a:latin typeface="Franklin Gothic Book"/>
              </a:rPr>
              <a:t>ReBCO</a:t>
            </a:r>
            <a:r>
              <a:rPr kumimoji="0" lang="en-US" sz="1600" b="1" i="0" u="none" strike="noStrike" kern="0" cap="none" spc="0" normalizeH="0" baseline="0" noProof="0" dirty="0">
                <a:ln>
                  <a:noFill/>
                </a:ln>
                <a:solidFill>
                  <a:srgbClr val="FF0000"/>
                </a:solidFill>
                <a:effectLst/>
                <a:uLnTx/>
                <a:uFillTx/>
                <a:latin typeface="Franklin Gothic Book"/>
                <a:ea typeface="+mn-ea"/>
                <a:cs typeface="+mn-cs"/>
              </a:rPr>
              <a:t> Coils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FF0000"/>
                </a:solidFill>
                <a:effectLst/>
                <a:uLnTx/>
                <a:uFillTx/>
                <a:latin typeface="Franklin Gothic Book"/>
                <a:ea typeface="+mn-ea"/>
                <a:cs typeface="+mn-cs"/>
              </a:rPr>
              <a:t>Field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FF0000"/>
                </a:solidFill>
                <a:effectLst/>
                <a:uLnTx/>
                <a:uFillTx/>
                <a:latin typeface="Franklin Gothic Book"/>
                <a:ea typeface="+mn-ea"/>
                <a:cs typeface="+mn-cs"/>
              </a:rPr>
              <a:t>Parallel</a:t>
            </a:r>
          </a:p>
        </p:txBody>
      </p:sp>
      <p:sp>
        <p:nvSpPr>
          <p:cNvPr id="34" name="TextBox 33">
            <a:extLst>
              <a:ext uri="{FF2B5EF4-FFF2-40B4-BE49-F238E27FC236}">
                <a16:creationId xmlns:a16="http://schemas.microsoft.com/office/drawing/2014/main" id="{EB560C82-B342-AF7D-9CD8-453A86616C93}"/>
              </a:ext>
            </a:extLst>
          </p:cNvPr>
          <p:cNvSpPr txBox="1"/>
          <p:nvPr/>
        </p:nvSpPr>
        <p:spPr>
          <a:xfrm>
            <a:off x="204841" y="1405121"/>
            <a:ext cx="4215686" cy="3416320"/>
          </a:xfrm>
          <a:prstGeom prst="rect">
            <a:avLst/>
          </a:prstGeom>
          <a:noFill/>
        </p:spPr>
        <p:txBody>
          <a:bodyPr wrap="square" rtlCol="0">
            <a:spAutoFit/>
          </a:bodyPr>
          <a:lstStyle/>
          <a:p>
            <a:pPr marL="457200" indent="-457200" eaLnBrk="0" fontAlgn="base" hangingPunct="0">
              <a:spcAft>
                <a:spcPct val="0"/>
              </a:spcAft>
              <a:buFont typeface="Wingdings" panose="05000000000000000000" pitchFamily="2" charset="2"/>
              <a:buChar char="Ø"/>
              <a:defRPr/>
            </a:pPr>
            <a:r>
              <a:rPr lang="en-US" sz="2400" b="1" dirty="0">
                <a:solidFill>
                  <a:srgbClr val="000000"/>
                </a:solidFill>
                <a:latin typeface="Times New Roman" pitchFamily="18" charset="0"/>
              </a:rPr>
              <a:t>10 T, Nb</a:t>
            </a:r>
            <a:r>
              <a:rPr lang="en-US" sz="2400" b="1" baseline="-25000" dirty="0">
                <a:solidFill>
                  <a:srgbClr val="000000"/>
                </a:solidFill>
                <a:latin typeface="Times New Roman" pitchFamily="18" charset="0"/>
              </a:rPr>
              <a:t>3</a:t>
            </a:r>
            <a:r>
              <a:rPr lang="en-US" sz="2400" b="1" dirty="0">
                <a:solidFill>
                  <a:srgbClr val="000000"/>
                </a:solidFill>
                <a:latin typeface="Times New Roman" pitchFamily="18" charset="0"/>
              </a:rPr>
              <a:t>Sn R&amp;W dipole with a large open space for high field insert coil testing</a:t>
            </a:r>
          </a:p>
          <a:p>
            <a:pPr marL="457200" indent="-457200" eaLnBrk="0" fontAlgn="base" hangingPunct="0">
              <a:spcAft>
                <a:spcPct val="0"/>
              </a:spcAft>
              <a:buFont typeface="Wingdings" panose="05000000000000000000" pitchFamily="2" charset="2"/>
              <a:buChar char="Ø"/>
              <a:defRPr/>
            </a:pPr>
            <a:r>
              <a:rPr lang="en-US" sz="2400" b="1" dirty="0">
                <a:solidFill>
                  <a:srgbClr val="000000"/>
                </a:solidFill>
                <a:latin typeface="Times New Roman" pitchFamily="18" charset="0"/>
              </a:rPr>
              <a:t>New coil(s) in the magnet without any disassembly</a:t>
            </a:r>
          </a:p>
          <a:p>
            <a:pPr marL="457200" indent="-457200" eaLnBrk="0" fontAlgn="base" hangingPunct="0">
              <a:spcAft>
                <a:spcPct val="0"/>
              </a:spcAft>
              <a:buFont typeface="Wingdings" panose="05000000000000000000" pitchFamily="2" charset="2"/>
              <a:buChar char="Ø"/>
              <a:defRPr/>
            </a:pPr>
            <a:r>
              <a:rPr lang="en-US" sz="2400" b="1" dirty="0">
                <a:solidFill>
                  <a:srgbClr val="000000"/>
                </a:solidFill>
                <a:latin typeface="Times New Roman" pitchFamily="18" charset="0"/>
              </a:rPr>
              <a:t>Coils become an integral part of the dipole magnet</a:t>
            </a:r>
          </a:p>
          <a:p>
            <a:pPr marL="457200" indent="-457200" eaLnBrk="0" fontAlgn="base" hangingPunct="0">
              <a:spcAft>
                <a:spcPct val="0"/>
              </a:spcAft>
              <a:buFont typeface="Wingdings" panose="05000000000000000000" pitchFamily="2" charset="2"/>
              <a:buChar char="Ø"/>
              <a:defRPr/>
            </a:pPr>
            <a:r>
              <a:rPr lang="en-US" sz="2400" b="1" dirty="0">
                <a:solidFill>
                  <a:srgbClr val="000000"/>
                </a:solidFill>
                <a:latin typeface="Times New Roman" pitchFamily="18" charset="0"/>
              </a:rPr>
              <a:t>A new coil test essentially becomes a new magnet test</a:t>
            </a:r>
          </a:p>
        </p:txBody>
      </p:sp>
      <p:sp>
        <p:nvSpPr>
          <p:cNvPr id="35" name="TextBox 34">
            <a:extLst>
              <a:ext uri="{FF2B5EF4-FFF2-40B4-BE49-F238E27FC236}">
                <a16:creationId xmlns:a16="http://schemas.microsoft.com/office/drawing/2014/main" id="{45515F5E-9623-81C9-A580-825E1D828F49}"/>
              </a:ext>
            </a:extLst>
          </p:cNvPr>
          <p:cNvSpPr txBox="1"/>
          <p:nvPr/>
        </p:nvSpPr>
        <p:spPr>
          <a:xfrm>
            <a:off x="436533" y="583081"/>
            <a:ext cx="3692854" cy="830997"/>
          </a:xfrm>
          <a:prstGeom prst="rect">
            <a:avLst/>
          </a:prstGeom>
          <a:ln/>
        </p:spPr>
        <p:style>
          <a:lnRef idx="2">
            <a:schemeClr val="dk1">
              <a:shade val="15000"/>
            </a:schemeClr>
          </a:lnRef>
          <a:fillRef idx="1">
            <a:schemeClr val="dk1"/>
          </a:fillRef>
          <a:effectRef idx="0">
            <a:schemeClr val="dk1"/>
          </a:effectRef>
          <a:fontRef idx="minor">
            <a:schemeClr val="lt1"/>
          </a:fontRef>
        </p:style>
        <p:txBody>
          <a:bodyPr wrap="square" rtlCol="0">
            <a:spAutoFit/>
          </a:bodyPr>
          <a:lstStyle/>
          <a:p>
            <a:pPr eaLnBrk="0" fontAlgn="base" hangingPunct="0">
              <a:spcBef>
                <a:spcPct val="20000"/>
              </a:spcBef>
              <a:spcAft>
                <a:spcPct val="0"/>
              </a:spcAft>
              <a:defRPr/>
            </a:pPr>
            <a:r>
              <a:rPr lang="en-US" sz="2400" b="1" kern="0" dirty="0">
                <a:solidFill>
                  <a:schemeClr val="bg1"/>
                </a:solidFill>
                <a:latin typeface="Times New Roman" panose="02020603050405020304" pitchFamily="18" charset="0"/>
                <a:cs typeface="Times New Roman" panose="02020603050405020304" pitchFamily="18" charset="0"/>
              </a:rPr>
              <a:t>Key components/steps for Rapid-turn-around R&amp;D</a:t>
            </a:r>
          </a:p>
        </p:txBody>
      </p:sp>
      <p:sp>
        <p:nvSpPr>
          <p:cNvPr id="36" name="TextBox 35">
            <a:extLst>
              <a:ext uri="{FF2B5EF4-FFF2-40B4-BE49-F238E27FC236}">
                <a16:creationId xmlns:a16="http://schemas.microsoft.com/office/drawing/2014/main" id="{023EA8AD-D153-7915-F0A6-6B2549B858E2}"/>
              </a:ext>
            </a:extLst>
          </p:cNvPr>
          <p:cNvSpPr txBox="1"/>
          <p:nvPr/>
        </p:nvSpPr>
        <p:spPr>
          <a:xfrm>
            <a:off x="301584" y="4838994"/>
            <a:ext cx="3968481" cy="830997"/>
          </a:xfrm>
          <a:prstGeom prst="rect">
            <a:avLst/>
          </a:prstGeom>
          <a:ln/>
        </p:spPr>
        <p:style>
          <a:lnRef idx="2">
            <a:schemeClr val="dk1">
              <a:shade val="15000"/>
            </a:schemeClr>
          </a:lnRef>
          <a:fillRef idx="1">
            <a:schemeClr val="dk1"/>
          </a:fillRef>
          <a:effectRef idx="0">
            <a:schemeClr val="dk1"/>
          </a:effectRef>
          <a:fontRef idx="minor">
            <a:schemeClr val="lt1"/>
          </a:fontRef>
        </p:style>
        <p:txBody>
          <a:bodyPr wrap="square" rtlCol="0">
            <a:spAutoFit/>
          </a:bodyPr>
          <a:lstStyle/>
          <a:p>
            <a:pPr algn="ctr" eaLnBrk="0" fontAlgn="base" hangingPunct="0">
              <a:spcBef>
                <a:spcPct val="20000"/>
              </a:spcBef>
              <a:spcAft>
                <a:spcPct val="0"/>
              </a:spcAft>
              <a:defRPr/>
            </a:pPr>
            <a:r>
              <a:rPr lang="en-US" sz="2400" b="1" kern="0" dirty="0">
                <a:solidFill>
                  <a:schemeClr val="bg1"/>
                </a:solidFill>
                <a:latin typeface="Times New Roman" panose="02020603050405020304" pitchFamily="18" charset="0"/>
                <a:cs typeface="Times New Roman" panose="02020603050405020304" pitchFamily="18" charset="0"/>
              </a:rPr>
              <a:t>High field technology demo possible in ~1 year &amp; ~$200k</a:t>
            </a:r>
          </a:p>
        </p:txBody>
      </p:sp>
      <p:sp>
        <p:nvSpPr>
          <p:cNvPr id="4" name="TextBox 3">
            <a:extLst>
              <a:ext uri="{FF2B5EF4-FFF2-40B4-BE49-F238E27FC236}">
                <a16:creationId xmlns:a16="http://schemas.microsoft.com/office/drawing/2014/main" id="{DDEA5D26-AEAF-FA47-8F27-BE8CB9C18CC0}"/>
              </a:ext>
            </a:extLst>
          </p:cNvPr>
          <p:cNvSpPr txBox="1"/>
          <p:nvPr/>
        </p:nvSpPr>
        <p:spPr>
          <a:xfrm>
            <a:off x="279011" y="5741167"/>
            <a:ext cx="11693430" cy="707886"/>
          </a:xfrm>
          <a:prstGeom prst="rect">
            <a:avLst/>
          </a:prstGeom>
          <a:gradFill rotWithShape="1">
            <a:gsLst>
              <a:gs pos="0">
                <a:srgbClr val="2D2DB9">
                  <a:shade val="51000"/>
                  <a:satMod val="130000"/>
                </a:srgbClr>
              </a:gs>
              <a:gs pos="80000">
                <a:srgbClr val="2D2DB9">
                  <a:shade val="93000"/>
                  <a:satMod val="130000"/>
                </a:srgbClr>
              </a:gs>
              <a:gs pos="100000">
                <a:srgbClr val="2D2DB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rtlCol="0">
            <a:spAutoFit/>
          </a:bodyPr>
          <a:lstStyle/>
          <a:p>
            <a:pPr algn="ctr" eaLnBrk="0" fontAlgn="base" hangingPunct="0">
              <a:spcBef>
                <a:spcPct val="20000"/>
              </a:spcBef>
              <a:spcAft>
                <a:spcPct val="0"/>
              </a:spcAft>
              <a:defRPr/>
            </a:pPr>
            <a:r>
              <a:rPr lang="en-US" sz="2000" b="1" kern="0" dirty="0">
                <a:solidFill>
                  <a:srgbClr val="FFFF00"/>
                </a:solidFill>
                <a:latin typeface="Comic Sans MS"/>
              </a:rPr>
              <a:t>Positive experience with a variety of programs. </a:t>
            </a:r>
            <a:r>
              <a:rPr lang="en-US" sz="2000" b="1" kern="0" dirty="0">
                <a:solidFill>
                  <a:srgbClr val="FFFF00"/>
                </a:solidFill>
                <a:latin typeface="Comic Sans MS" panose="030F0702030302020204" pitchFamily="66" charset="0"/>
                <a:cs typeface="Times New Roman" panose="02020603050405020304" pitchFamily="18" charset="0"/>
              </a:rPr>
              <a:t>Suggest that CERN and other laboratories consider a similar approach as an integral part of R&amp;D for proof-of-principle magnet tests.</a:t>
            </a:r>
          </a:p>
        </p:txBody>
      </p:sp>
    </p:spTree>
    <p:extLst>
      <p:ext uri="{BB962C8B-B14F-4D97-AF65-F5344CB8AC3E}">
        <p14:creationId xmlns:p14="http://schemas.microsoft.com/office/powerpoint/2010/main" val="39271842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4C6494-F339-81A6-1B6C-0BA53A9B268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EE6742-101C-34D4-7AD7-FCF5ED72FE60}"/>
              </a:ext>
            </a:extLst>
          </p:cNvPr>
          <p:cNvSpPr>
            <a:spLocks noGrp="1"/>
          </p:cNvSpPr>
          <p:nvPr>
            <p:ph type="title"/>
          </p:nvPr>
        </p:nvSpPr>
        <p:spPr>
          <a:xfrm>
            <a:off x="328808" y="28028"/>
            <a:ext cx="11586101" cy="608565"/>
          </a:xfrm>
        </p:spPr>
        <p:txBody>
          <a:bodyPr>
            <a:noAutofit/>
          </a:bodyPr>
          <a:lstStyle/>
          <a:p>
            <a:pPr algn="ctr"/>
            <a:r>
              <a:rPr lang="en-US" sz="4000" dirty="0">
                <a:solidFill>
                  <a:srgbClr val="0070C0"/>
                </a:solidFill>
              </a:rPr>
              <a:t>HTS/LTS Hybrid Dipole Test (2016)</a:t>
            </a:r>
            <a:endParaRPr lang="en-US" sz="2800" b="0" dirty="0">
              <a:solidFill>
                <a:srgbClr val="008000"/>
              </a:solidFill>
            </a:endParaRPr>
          </a:p>
        </p:txBody>
      </p:sp>
      <p:pic>
        <p:nvPicPr>
          <p:cNvPr id="4" name="Picture 3">
            <a:extLst>
              <a:ext uri="{FF2B5EF4-FFF2-40B4-BE49-F238E27FC236}">
                <a16:creationId xmlns:a16="http://schemas.microsoft.com/office/drawing/2014/main" id="{E3AE2A97-9E9E-13F5-5797-F94E1D5EA5D2}"/>
              </a:ext>
            </a:extLst>
          </p:cNvPr>
          <p:cNvPicPr>
            <a:picLocks noChangeAspect="1"/>
          </p:cNvPicPr>
          <p:nvPr/>
        </p:nvPicPr>
        <p:blipFill>
          <a:blip r:embed="rId2"/>
          <a:srcRect l="1" t="3338" r="4479" b="1098"/>
          <a:stretch>
            <a:fillRect/>
          </a:stretch>
        </p:blipFill>
        <p:spPr>
          <a:xfrm>
            <a:off x="182880" y="1645920"/>
            <a:ext cx="6035040" cy="4206240"/>
          </a:xfrm>
          <a:prstGeom prst="rect">
            <a:avLst/>
          </a:prstGeom>
        </p:spPr>
      </p:pic>
      <p:sp>
        <p:nvSpPr>
          <p:cNvPr id="3" name="TextBox 2">
            <a:extLst>
              <a:ext uri="{FF2B5EF4-FFF2-40B4-BE49-F238E27FC236}">
                <a16:creationId xmlns:a16="http://schemas.microsoft.com/office/drawing/2014/main" id="{F372E794-1ED3-F068-9488-DC566DCEEBBE}"/>
              </a:ext>
            </a:extLst>
          </p:cNvPr>
          <p:cNvSpPr txBox="1"/>
          <p:nvPr/>
        </p:nvSpPr>
        <p:spPr>
          <a:xfrm>
            <a:off x="506365" y="796059"/>
            <a:ext cx="5615493" cy="707886"/>
          </a:xfrm>
          <a:prstGeom prst="rect">
            <a:avLst/>
          </a:prstGeom>
          <a:noFill/>
        </p:spPr>
        <p:txBody>
          <a:bodyPr wrap="square" rtlCol="0">
            <a:spAutoFit/>
          </a:bodyPr>
          <a:lstStyle/>
          <a:p>
            <a:pPr algn="ctr" fontAlgn="base">
              <a:spcBef>
                <a:spcPct val="0"/>
              </a:spcBef>
              <a:spcAft>
                <a:spcPct val="0"/>
              </a:spcAft>
              <a:defRPr/>
            </a:pPr>
            <a:r>
              <a:rPr lang="en-US" sz="2000" b="1" dirty="0" err="1">
                <a:solidFill>
                  <a:srgbClr val="000000"/>
                </a:solidFill>
                <a:latin typeface="Arial" charset="0"/>
                <a:ea typeface="ＭＳ Ｐゴシック"/>
              </a:rPr>
              <a:t>ReBCO</a:t>
            </a:r>
            <a:r>
              <a:rPr lang="en-US" sz="2000" b="1" dirty="0">
                <a:solidFill>
                  <a:srgbClr val="000000"/>
                </a:solidFill>
                <a:latin typeface="Arial" charset="0"/>
                <a:ea typeface="ＭＳ Ｐゴシック"/>
              </a:rPr>
              <a:t> coils were ramped till they quenched  (different background field from Nb</a:t>
            </a:r>
            <a:r>
              <a:rPr lang="en-US" sz="2000" b="1" baseline="-25000" dirty="0">
                <a:solidFill>
                  <a:srgbClr val="000000"/>
                </a:solidFill>
                <a:latin typeface="Arial" charset="0"/>
                <a:ea typeface="ＭＳ Ｐゴシック"/>
              </a:rPr>
              <a:t>3</a:t>
            </a:r>
            <a:r>
              <a:rPr lang="en-US" sz="2000" b="1" dirty="0">
                <a:solidFill>
                  <a:srgbClr val="000000"/>
                </a:solidFill>
                <a:latin typeface="Arial" charset="0"/>
                <a:ea typeface="ＭＳ Ｐゴシック"/>
              </a:rPr>
              <a:t>Sn coils)  </a:t>
            </a:r>
          </a:p>
        </p:txBody>
      </p:sp>
      <p:sp>
        <p:nvSpPr>
          <p:cNvPr id="5" name="TextBox 4">
            <a:extLst>
              <a:ext uri="{FF2B5EF4-FFF2-40B4-BE49-F238E27FC236}">
                <a16:creationId xmlns:a16="http://schemas.microsoft.com/office/drawing/2014/main" id="{8534C921-AD70-290D-04C9-C8E0BCB4C141}"/>
              </a:ext>
            </a:extLst>
          </p:cNvPr>
          <p:cNvSpPr txBox="1"/>
          <p:nvPr/>
        </p:nvSpPr>
        <p:spPr>
          <a:xfrm>
            <a:off x="6452922" y="3450577"/>
            <a:ext cx="4891837" cy="461665"/>
          </a:xfrm>
          <a:prstGeom prst="rect">
            <a:avLst/>
          </a:prstGeom>
          <a:noFill/>
          <a:ln>
            <a:solidFill>
              <a:schemeClr val="dk1">
                <a:shade val="50000"/>
              </a:schemeClr>
            </a:solidFill>
          </a:ln>
        </p:spPr>
        <p:txBody>
          <a:bodyPr wrap="square" rtlCol="0">
            <a:spAutoFit/>
          </a:bodyPr>
          <a:lstStyle/>
          <a:p>
            <a:pPr marL="342900" indent="-342900" fontAlgn="base">
              <a:spcBef>
                <a:spcPts val="600"/>
              </a:spcBef>
              <a:spcAft>
                <a:spcPct val="0"/>
              </a:spcAft>
              <a:buFont typeface="Wingdings" panose="05000000000000000000" pitchFamily="2" charset="2"/>
              <a:buChar char="Ø"/>
              <a:defRPr/>
            </a:pPr>
            <a:r>
              <a:rPr lang="en-US" sz="2400" b="1" dirty="0">
                <a:solidFill>
                  <a:srgbClr val="FF0000"/>
                </a:solidFill>
                <a:latin typeface="Arial" charset="0"/>
                <a:ea typeface="ＭＳ Ｐゴシック"/>
              </a:rPr>
              <a:t>No training: </a:t>
            </a:r>
            <a:r>
              <a:rPr lang="en-US" sz="2200" b="1" dirty="0">
                <a:solidFill>
                  <a:srgbClr val="FF0000"/>
                </a:solidFill>
                <a:latin typeface="Arial" charset="0"/>
                <a:ea typeface="ＭＳ Ｐゴシック"/>
              </a:rPr>
              <a:t>different from LTS</a:t>
            </a:r>
          </a:p>
        </p:txBody>
      </p:sp>
      <p:sp>
        <p:nvSpPr>
          <p:cNvPr id="6" name="TextBox 5">
            <a:extLst>
              <a:ext uri="{FF2B5EF4-FFF2-40B4-BE49-F238E27FC236}">
                <a16:creationId xmlns:a16="http://schemas.microsoft.com/office/drawing/2014/main" id="{45BF86A7-3153-DC3B-39BC-8AE591C871F3}"/>
              </a:ext>
            </a:extLst>
          </p:cNvPr>
          <p:cNvSpPr txBox="1"/>
          <p:nvPr/>
        </p:nvSpPr>
        <p:spPr>
          <a:xfrm>
            <a:off x="6535029" y="4054033"/>
            <a:ext cx="5474091" cy="830997"/>
          </a:xfrm>
          <a:prstGeom prst="rect">
            <a:avLst/>
          </a:prstGeom>
          <a:noFill/>
          <a:ln>
            <a:solidFill>
              <a:srgbClr val="FF0000"/>
            </a:solidFill>
          </a:ln>
        </p:spPr>
        <p:txBody>
          <a:bodyPr wrap="square" rtlCol="0">
            <a:spAutoFit/>
          </a:bodyPr>
          <a:lstStyle/>
          <a:p>
            <a:pPr fontAlgn="base">
              <a:spcBef>
                <a:spcPct val="0"/>
              </a:spcBef>
              <a:spcAft>
                <a:spcPct val="0"/>
              </a:spcAft>
              <a:defRPr/>
            </a:pPr>
            <a:r>
              <a:rPr lang="en-US" sz="2400" b="1" dirty="0">
                <a:solidFill>
                  <a:srgbClr val="006600"/>
                </a:solidFill>
                <a:latin typeface="Arial" charset="0"/>
                <a:ea typeface="ＭＳ Ｐゴシック"/>
              </a:rPr>
              <a:t>No damage, no degradation despite many quenches with high threshold</a:t>
            </a:r>
          </a:p>
        </p:txBody>
      </p:sp>
      <p:sp>
        <p:nvSpPr>
          <p:cNvPr id="7" name="TextBox 6">
            <a:extLst>
              <a:ext uri="{FF2B5EF4-FFF2-40B4-BE49-F238E27FC236}">
                <a16:creationId xmlns:a16="http://schemas.microsoft.com/office/drawing/2014/main" id="{57737D75-2045-E838-B25A-96D70E79286D}"/>
              </a:ext>
            </a:extLst>
          </p:cNvPr>
          <p:cNvSpPr txBox="1"/>
          <p:nvPr/>
        </p:nvSpPr>
        <p:spPr>
          <a:xfrm>
            <a:off x="9963736" y="1088500"/>
            <a:ext cx="2228264" cy="1015663"/>
          </a:xfrm>
          <a:prstGeom prst="rect">
            <a:avLst/>
          </a:prstGeom>
          <a:noFill/>
        </p:spPr>
        <p:txBody>
          <a:bodyPr wrap="square" rtlCol="0">
            <a:spAutoFit/>
          </a:bodyPr>
          <a:lstStyle/>
          <a:p>
            <a:pPr fontAlgn="base">
              <a:spcBef>
                <a:spcPct val="0"/>
              </a:spcBef>
              <a:spcAft>
                <a:spcPct val="0"/>
              </a:spcAft>
              <a:defRPr/>
            </a:pPr>
            <a:r>
              <a:rPr lang="en-US" sz="2000" dirty="0">
                <a:solidFill>
                  <a:srgbClr val="0000CC"/>
                </a:solidFill>
                <a:latin typeface="Arial" charset="0"/>
                <a:ea typeface="ＭＳ Ｐゴシック"/>
              </a:rPr>
              <a:t>Quench threshold</a:t>
            </a:r>
          </a:p>
          <a:p>
            <a:pPr fontAlgn="base">
              <a:spcBef>
                <a:spcPct val="0"/>
              </a:spcBef>
              <a:spcAft>
                <a:spcPct val="0"/>
              </a:spcAft>
              <a:defRPr/>
            </a:pPr>
            <a:r>
              <a:rPr lang="en-US" sz="2000" dirty="0">
                <a:solidFill>
                  <a:srgbClr val="0000CC"/>
                </a:solidFill>
                <a:latin typeface="Arial" charset="0"/>
                <a:ea typeface="ＭＳ Ｐゴシック"/>
              </a:rPr>
              <a:t>	 200mV </a:t>
            </a:r>
          </a:p>
          <a:p>
            <a:pPr fontAlgn="base">
              <a:spcBef>
                <a:spcPct val="0"/>
              </a:spcBef>
              <a:spcAft>
                <a:spcPct val="0"/>
              </a:spcAft>
              <a:defRPr/>
            </a:pPr>
            <a:r>
              <a:rPr lang="en-US" sz="2000" dirty="0">
                <a:solidFill>
                  <a:srgbClr val="0000CC"/>
                </a:solidFill>
                <a:latin typeface="Arial" charset="0"/>
                <a:ea typeface="ＭＳ Ｐゴシック"/>
              </a:rPr>
              <a:t>(just like in LTS)</a:t>
            </a:r>
          </a:p>
        </p:txBody>
      </p:sp>
      <p:pic>
        <p:nvPicPr>
          <p:cNvPr id="8" name="Picture 7">
            <a:extLst>
              <a:ext uri="{FF2B5EF4-FFF2-40B4-BE49-F238E27FC236}">
                <a16:creationId xmlns:a16="http://schemas.microsoft.com/office/drawing/2014/main" id="{891D4DA1-C671-2254-11DA-7D9ECB2D34F1}"/>
              </a:ext>
            </a:extLst>
          </p:cNvPr>
          <p:cNvPicPr>
            <a:picLocks noChangeAspect="1"/>
          </p:cNvPicPr>
          <p:nvPr/>
        </p:nvPicPr>
        <p:blipFill>
          <a:blip r:embed="rId3"/>
          <a:stretch>
            <a:fillRect/>
          </a:stretch>
        </p:blipFill>
        <p:spPr>
          <a:xfrm>
            <a:off x="6237508" y="936002"/>
            <a:ext cx="3822502" cy="2293501"/>
          </a:xfrm>
          <a:prstGeom prst="rect">
            <a:avLst/>
          </a:prstGeom>
        </p:spPr>
      </p:pic>
      <p:sp>
        <p:nvSpPr>
          <p:cNvPr id="9" name="TextBox 8">
            <a:extLst>
              <a:ext uri="{FF2B5EF4-FFF2-40B4-BE49-F238E27FC236}">
                <a16:creationId xmlns:a16="http://schemas.microsoft.com/office/drawing/2014/main" id="{916B92A5-E422-77BB-D40B-252E733695F4}"/>
              </a:ext>
            </a:extLst>
          </p:cNvPr>
          <p:cNvSpPr txBox="1"/>
          <p:nvPr/>
        </p:nvSpPr>
        <p:spPr>
          <a:xfrm>
            <a:off x="6452923" y="5153331"/>
            <a:ext cx="5556198" cy="1200329"/>
          </a:xfrm>
          <a:prstGeom prst="rect">
            <a:avLst/>
          </a:prstGeom>
        </p:spPr>
        <p:style>
          <a:lnRef idx="2">
            <a:schemeClr val="dk1">
              <a:shade val="15000"/>
            </a:schemeClr>
          </a:lnRef>
          <a:fillRef idx="1">
            <a:schemeClr val="dk1"/>
          </a:fillRef>
          <a:effectRef idx="0">
            <a:schemeClr val="dk1"/>
          </a:effectRef>
          <a:fontRef idx="minor">
            <a:schemeClr val="lt1"/>
          </a:fontRef>
        </p:style>
        <p:txBody>
          <a:bodyPr wrap="square" rtlCol="0">
            <a:spAutoFit/>
          </a:bodyPr>
          <a:lstStyle/>
          <a:p>
            <a:r>
              <a:rPr lang="en-US" sz="2400" b="1" dirty="0"/>
              <a:t>Note: These coils were made with two HTS tapes soldered together. </a:t>
            </a:r>
          </a:p>
          <a:p>
            <a:r>
              <a:rPr lang="en-US" sz="2400" b="1" dirty="0"/>
              <a:t>Did that make a difference? Perhaps. </a:t>
            </a:r>
          </a:p>
        </p:txBody>
      </p:sp>
      <p:sp>
        <p:nvSpPr>
          <p:cNvPr id="12" name="TextBox 11">
            <a:extLst>
              <a:ext uri="{FF2B5EF4-FFF2-40B4-BE49-F238E27FC236}">
                <a16:creationId xmlns:a16="http://schemas.microsoft.com/office/drawing/2014/main" id="{262A0B94-C38E-BE88-D220-577724D63F7D}"/>
              </a:ext>
            </a:extLst>
          </p:cNvPr>
          <p:cNvSpPr txBox="1"/>
          <p:nvPr/>
        </p:nvSpPr>
        <p:spPr>
          <a:xfrm>
            <a:off x="1357746" y="4334508"/>
            <a:ext cx="2173993" cy="584775"/>
          </a:xfrm>
          <a:prstGeom prst="rect">
            <a:avLst/>
          </a:prstGeom>
          <a:solidFill>
            <a:srgbClr val="FFFF00"/>
          </a:solidFill>
          <a:ln w="25400">
            <a:solidFill>
              <a:srgbClr val="C00000"/>
            </a:solidFill>
          </a:ln>
        </p:spPr>
        <p:txBody>
          <a:bodyPr wrap="none" rtlCol="0">
            <a:spAutoFit/>
          </a:bodyPr>
          <a:lstStyle/>
          <a:p>
            <a:pPr algn="ctr"/>
            <a:r>
              <a:rPr lang="en-US" sz="1600" b="1" dirty="0">
                <a:solidFill>
                  <a:srgbClr val="C00000"/>
                </a:solidFill>
              </a:rPr>
              <a:t>Hybrid field ~8.3 T</a:t>
            </a:r>
          </a:p>
          <a:p>
            <a:pPr algn="ctr"/>
            <a:r>
              <a:rPr lang="en-US" sz="1600" b="1" dirty="0">
                <a:solidFill>
                  <a:srgbClr val="C00000"/>
                </a:solidFill>
              </a:rPr>
              <a:t>(record at that time) </a:t>
            </a:r>
          </a:p>
        </p:txBody>
      </p:sp>
    </p:spTree>
    <p:extLst>
      <p:ext uri="{BB962C8B-B14F-4D97-AF65-F5344CB8AC3E}">
        <p14:creationId xmlns:p14="http://schemas.microsoft.com/office/powerpoint/2010/main" val="1991083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E1AD21-0AA1-0F59-3004-6F2B28A26E3E}"/>
            </a:ext>
          </a:extLst>
        </p:cNvPr>
        <p:cNvGrpSpPr/>
        <p:nvPr/>
      </p:nvGrpSpPr>
      <p:grpSpPr>
        <a:xfrm>
          <a:off x="0" y="0"/>
          <a:ext cx="0" cy="0"/>
          <a:chOff x="0" y="0"/>
          <a:chExt cx="0" cy="0"/>
        </a:xfrm>
      </p:grpSpPr>
      <p:sp>
        <p:nvSpPr>
          <p:cNvPr id="2050" name="Rectangle 1026">
            <a:extLst>
              <a:ext uri="{FF2B5EF4-FFF2-40B4-BE49-F238E27FC236}">
                <a16:creationId xmlns:a16="http://schemas.microsoft.com/office/drawing/2014/main" id="{942E5B44-FE67-2CF5-C76D-1DC88A3A99FF}"/>
              </a:ext>
            </a:extLst>
          </p:cNvPr>
          <p:cNvSpPr>
            <a:spLocks noGrp="1" noChangeArrowheads="1"/>
          </p:cNvSpPr>
          <p:nvPr>
            <p:ph type="title"/>
          </p:nvPr>
        </p:nvSpPr>
        <p:spPr>
          <a:xfrm>
            <a:off x="2078478" y="79437"/>
            <a:ext cx="8513323" cy="598989"/>
          </a:xfrm>
        </p:spPr>
        <p:txBody>
          <a:bodyPr>
            <a:normAutofit fontScale="90000"/>
          </a:bodyPr>
          <a:lstStyle/>
          <a:p>
            <a:pPr algn="ctr"/>
            <a:r>
              <a:rPr lang="en-US" altLang="en-US" sz="4000" dirty="0">
                <a:solidFill>
                  <a:srgbClr val="0070C0"/>
                </a:solidFill>
              </a:rPr>
              <a:t>HTS/LTS Hybrid Dipole Test (2020)</a:t>
            </a:r>
            <a:endParaRPr lang="en-US" altLang="en-US" sz="2400" dirty="0">
              <a:solidFill>
                <a:srgbClr val="006600"/>
              </a:solidFill>
            </a:endParaRPr>
          </a:p>
        </p:txBody>
      </p:sp>
      <p:pic>
        <p:nvPicPr>
          <p:cNvPr id="2" name="Picture 1">
            <a:extLst>
              <a:ext uri="{FF2B5EF4-FFF2-40B4-BE49-F238E27FC236}">
                <a16:creationId xmlns:a16="http://schemas.microsoft.com/office/drawing/2014/main" id="{499CADF2-C1F9-52FE-4B3D-31E8D3DA8A48}"/>
              </a:ext>
            </a:extLst>
          </p:cNvPr>
          <p:cNvPicPr>
            <a:picLocks noChangeAspect="1"/>
          </p:cNvPicPr>
          <p:nvPr/>
        </p:nvPicPr>
        <p:blipFill>
          <a:blip r:embed="rId3"/>
          <a:stretch>
            <a:fillRect/>
          </a:stretch>
        </p:blipFill>
        <p:spPr>
          <a:xfrm>
            <a:off x="3134519" y="1632533"/>
            <a:ext cx="8268843" cy="4746148"/>
          </a:xfrm>
          <a:prstGeom prst="rect">
            <a:avLst/>
          </a:prstGeom>
        </p:spPr>
      </p:pic>
      <p:pic>
        <p:nvPicPr>
          <p:cNvPr id="3" name="Picture 2">
            <a:extLst>
              <a:ext uri="{FF2B5EF4-FFF2-40B4-BE49-F238E27FC236}">
                <a16:creationId xmlns:a16="http://schemas.microsoft.com/office/drawing/2014/main" id="{8969C3B0-3616-16E5-9B85-741B6A1BDE70}"/>
              </a:ext>
            </a:extLst>
          </p:cNvPr>
          <p:cNvPicPr>
            <a:picLocks noChangeAspect="1"/>
          </p:cNvPicPr>
          <p:nvPr/>
        </p:nvPicPr>
        <p:blipFill rotWithShape="1">
          <a:blip r:embed="rId4"/>
          <a:srcRect l="10760" r="265"/>
          <a:stretch/>
        </p:blipFill>
        <p:spPr>
          <a:xfrm>
            <a:off x="403853" y="921142"/>
            <a:ext cx="2560320" cy="5121084"/>
          </a:xfrm>
          <a:prstGeom prst="rect">
            <a:avLst/>
          </a:prstGeom>
        </p:spPr>
      </p:pic>
      <p:sp>
        <p:nvSpPr>
          <p:cNvPr id="5" name="TextBox 4">
            <a:extLst>
              <a:ext uri="{FF2B5EF4-FFF2-40B4-BE49-F238E27FC236}">
                <a16:creationId xmlns:a16="http://schemas.microsoft.com/office/drawing/2014/main" id="{0460FC82-B84C-153C-1849-8DCF569C1994}"/>
              </a:ext>
            </a:extLst>
          </p:cNvPr>
          <p:cNvSpPr txBox="1"/>
          <p:nvPr/>
        </p:nvSpPr>
        <p:spPr>
          <a:xfrm>
            <a:off x="4014167" y="678426"/>
            <a:ext cx="6339201" cy="954107"/>
          </a:xfrm>
          <a:prstGeom prst="rect">
            <a:avLst/>
          </a:prstGeom>
          <a:noFill/>
        </p:spPr>
        <p:txBody>
          <a:bodyPr wrap="square" rtlCol="0">
            <a:spAutoFit/>
          </a:bodyPr>
          <a:lstStyle/>
          <a:p>
            <a:pPr algn="ctr"/>
            <a:r>
              <a:rPr lang="en-US" sz="2800" b="1" dirty="0">
                <a:solidFill>
                  <a:srgbClr val="FF0000"/>
                </a:solidFill>
                <a:latin typeface="Arial" panose="020B0604020202020204"/>
              </a:rPr>
              <a:t>~12.3 T hybrid field (still a record)</a:t>
            </a:r>
          </a:p>
          <a:p>
            <a:pPr algn="ctr"/>
            <a:r>
              <a:rPr lang="en-US" sz="2800" b="1" dirty="0">
                <a:solidFill>
                  <a:srgbClr val="008000"/>
                </a:solidFill>
                <a:latin typeface="Arial" panose="020B0604020202020204"/>
              </a:rPr>
              <a:t>(~3 T from HTS) </a:t>
            </a:r>
          </a:p>
        </p:txBody>
      </p:sp>
    </p:spTree>
    <p:extLst>
      <p:ext uri="{BB962C8B-B14F-4D97-AF65-F5344CB8AC3E}">
        <p14:creationId xmlns:p14="http://schemas.microsoft.com/office/powerpoint/2010/main" val="3377372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93E02-3190-4533-9825-08398E0D1C51}"/>
              </a:ext>
            </a:extLst>
          </p:cNvPr>
          <p:cNvSpPr>
            <a:spLocks noGrp="1"/>
          </p:cNvSpPr>
          <p:nvPr>
            <p:ph type="title"/>
          </p:nvPr>
        </p:nvSpPr>
        <p:spPr>
          <a:xfrm>
            <a:off x="341744" y="90488"/>
            <a:ext cx="11850255" cy="588034"/>
          </a:xfrm>
        </p:spPr>
        <p:txBody>
          <a:bodyPr>
            <a:noAutofit/>
          </a:bodyPr>
          <a:lstStyle/>
          <a:p>
            <a:r>
              <a:rPr lang="en-US" sz="2800" dirty="0">
                <a:solidFill>
                  <a:srgbClr val="006699"/>
                </a:solidFill>
              </a:rPr>
              <a:t>Quench Protection of HTS/LTS Hybrid Dipole when LTS Quenches</a:t>
            </a:r>
          </a:p>
        </p:txBody>
      </p:sp>
      <p:sp>
        <p:nvSpPr>
          <p:cNvPr id="6" name="TextBox 5">
            <a:extLst>
              <a:ext uri="{FF2B5EF4-FFF2-40B4-BE49-F238E27FC236}">
                <a16:creationId xmlns:a16="http://schemas.microsoft.com/office/drawing/2014/main" id="{99314956-9A7B-4C48-93FE-FC22FC02FA99}"/>
              </a:ext>
            </a:extLst>
          </p:cNvPr>
          <p:cNvSpPr txBox="1"/>
          <p:nvPr/>
        </p:nvSpPr>
        <p:spPr>
          <a:xfrm>
            <a:off x="373068" y="577916"/>
            <a:ext cx="9144001" cy="1384995"/>
          </a:xfrm>
          <a:prstGeom prst="rect">
            <a:avLst/>
          </a:prstGeom>
          <a:noFill/>
        </p:spPr>
        <p:txBody>
          <a:bodyPr wrap="square" rtlCol="0">
            <a:spAutoFit/>
          </a:bodyPr>
          <a:lstStyle/>
          <a:p>
            <a:pPr defTabSz="457200">
              <a:defRPr/>
            </a:pPr>
            <a:r>
              <a:rPr lang="en-US" sz="2800" b="1" dirty="0">
                <a:solidFill>
                  <a:srgbClr val="FF0000"/>
                </a:solidFill>
                <a:latin typeface="Franklin Gothic Book"/>
              </a:rPr>
              <a:t>Major concern was: what will happen if LTS coil quenches, and dumps large energy on inductively coupled HTS coil? Will HTS coil survive?</a:t>
            </a:r>
          </a:p>
        </p:txBody>
      </p:sp>
      <p:sp>
        <p:nvSpPr>
          <p:cNvPr id="8" name="TextBox 7">
            <a:extLst>
              <a:ext uri="{FF2B5EF4-FFF2-40B4-BE49-F238E27FC236}">
                <a16:creationId xmlns:a16="http://schemas.microsoft.com/office/drawing/2014/main" id="{0D6DECB5-D74A-4E28-903E-BA3FC21F79EC}"/>
              </a:ext>
            </a:extLst>
          </p:cNvPr>
          <p:cNvSpPr txBox="1"/>
          <p:nvPr/>
        </p:nvSpPr>
        <p:spPr>
          <a:xfrm>
            <a:off x="7072792" y="4512331"/>
            <a:ext cx="4955277" cy="1933863"/>
          </a:xfrm>
          <a:prstGeom prst="rect">
            <a:avLst/>
          </a:prstGeom>
          <a:noFill/>
        </p:spPr>
        <p:txBody>
          <a:bodyPr wrap="square" rtlCol="0">
            <a:spAutoFit/>
          </a:bodyPr>
          <a:lstStyle/>
          <a:p>
            <a:pPr marL="342900" indent="-342900" defTabSz="457200">
              <a:lnSpc>
                <a:spcPts val="2800"/>
              </a:lnSpc>
              <a:spcBef>
                <a:spcPts val="600"/>
              </a:spcBef>
              <a:buFont typeface="Wingdings" panose="05000000000000000000" pitchFamily="2" charset="2"/>
              <a:buChar char="Ø"/>
              <a:defRPr/>
            </a:pPr>
            <a:r>
              <a:rPr lang="en-US" sz="2000" b="1" dirty="0">
                <a:latin typeface="Franklin Gothic Book"/>
              </a:rPr>
              <a:t>LTS coils are powered down after the HTS coils are deenergized. </a:t>
            </a:r>
          </a:p>
          <a:p>
            <a:pPr marL="342900" indent="-342900" defTabSz="457200">
              <a:lnSpc>
                <a:spcPts val="2800"/>
              </a:lnSpc>
              <a:spcBef>
                <a:spcPts val="600"/>
              </a:spcBef>
              <a:buFont typeface="Wingdings" panose="05000000000000000000" pitchFamily="2" charset="2"/>
              <a:buChar char="Ø"/>
              <a:defRPr/>
            </a:pPr>
            <a:r>
              <a:rPr lang="en-US" sz="2000" b="1" dirty="0">
                <a:latin typeface="Franklin Gothic Book"/>
              </a:rPr>
              <a:t>Much less energy to dump from smaller HTS coils on LTS coils </a:t>
            </a:r>
            <a:r>
              <a:rPr lang="en-US" sz="2000" b="1" dirty="0">
                <a:solidFill>
                  <a:srgbClr val="FF0000"/>
                </a:solidFill>
                <a:latin typeface="Franklin Gothic Book"/>
              </a:rPr>
              <a:t>(situation changes when HTS coils become larger).</a:t>
            </a:r>
          </a:p>
        </p:txBody>
      </p:sp>
      <p:grpSp>
        <p:nvGrpSpPr>
          <p:cNvPr id="14" name="Group 13">
            <a:extLst>
              <a:ext uri="{FF2B5EF4-FFF2-40B4-BE49-F238E27FC236}">
                <a16:creationId xmlns:a16="http://schemas.microsoft.com/office/drawing/2014/main" id="{5DF166D9-B964-AAC9-A3F8-8DC8AD56F44E}"/>
              </a:ext>
            </a:extLst>
          </p:cNvPr>
          <p:cNvGrpSpPr/>
          <p:nvPr/>
        </p:nvGrpSpPr>
        <p:grpSpPr>
          <a:xfrm>
            <a:off x="341744" y="1982404"/>
            <a:ext cx="6731047" cy="4297680"/>
            <a:chOff x="1559939" y="2196569"/>
            <a:chExt cx="6731047" cy="4297680"/>
          </a:xfrm>
        </p:grpSpPr>
        <p:pic>
          <p:nvPicPr>
            <p:cNvPr id="7" name="Picture 6">
              <a:extLst>
                <a:ext uri="{FF2B5EF4-FFF2-40B4-BE49-F238E27FC236}">
                  <a16:creationId xmlns:a16="http://schemas.microsoft.com/office/drawing/2014/main" id="{0492018F-1E13-4A4A-9D6C-37952919D020}"/>
                </a:ext>
              </a:extLst>
            </p:cNvPr>
            <p:cNvPicPr>
              <a:picLocks noChangeAspect="1"/>
            </p:cNvPicPr>
            <p:nvPr/>
          </p:nvPicPr>
          <p:blipFill rotWithShape="1">
            <a:blip r:embed="rId2"/>
            <a:srcRect l="6160" t="9238" r="7570" b="-906"/>
            <a:stretch/>
          </p:blipFill>
          <p:spPr>
            <a:xfrm>
              <a:off x="1559939" y="2196569"/>
              <a:ext cx="6400800" cy="4297680"/>
            </a:xfrm>
            <a:prstGeom prst="rect">
              <a:avLst/>
            </a:prstGeom>
          </p:spPr>
        </p:pic>
        <p:sp>
          <p:nvSpPr>
            <p:cNvPr id="9" name="TextBox 8">
              <a:extLst>
                <a:ext uri="{FF2B5EF4-FFF2-40B4-BE49-F238E27FC236}">
                  <a16:creationId xmlns:a16="http://schemas.microsoft.com/office/drawing/2014/main" id="{063BE119-12FE-46D3-ADA6-E2BAD5E7E2F3}"/>
                </a:ext>
              </a:extLst>
            </p:cNvPr>
            <p:cNvSpPr txBox="1"/>
            <p:nvPr/>
          </p:nvSpPr>
          <p:spPr>
            <a:xfrm>
              <a:off x="4776752" y="5255308"/>
              <a:ext cx="792781" cy="584775"/>
            </a:xfrm>
            <a:prstGeom prst="rect">
              <a:avLst/>
            </a:prstGeom>
            <a:noFill/>
          </p:spPr>
          <p:txBody>
            <a:bodyPr wrap="none" rtlCol="0">
              <a:spAutoFit/>
            </a:bodyPr>
            <a:lstStyle/>
            <a:p>
              <a:pPr defTabSz="457200">
                <a:defRPr/>
              </a:pPr>
              <a:r>
                <a:rPr lang="en-US" sz="3200" b="1" dirty="0">
                  <a:solidFill>
                    <a:srgbClr val="203BE2"/>
                  </a:solidFill>
                  <a:latin typeface="Franklin Gothic Book"/>
                </a:rPr>
                <a:t>LTS</a:t>
              </a:r>
            </a:p>
          </p:txBody>
        </p:sp>
        <p:sp>
          <p:nvSpPr>
            <p:cNvPr id="10" name="TextBox 9">
              <a:extLst>
                <a:ext uri="{FF2B5EF4-FFF2-40B4-BE49-F238E27FC236}">
                  <a16:creationId xmlns:a16="http://schemas.microsoft.com/office/drawing/2014/main" id="{3DFEE1CB-BF58-49D4-9A95-4490F4498832}"/>
                </a:ext>
              </a:extLst>
            </p:cNvPr>
            <p:cNvSpPr txBox="1"/>
            <p:nvPr/>
          </p:nvSpPr>
          <p:spPr>
            <a:xfrm>
              <a:off x="6418654" y="4725606"/>
              <a:ext cx="881973" cy="584775"/>
            </a:xfrm>
            <a:prstGeom prst="rect">
              <a:avLst/>
            </a:prstGeom>
            <a:noFill/>
          </p:spPr>
          <p:txBody>
            <a:bodyPr wrap="none" rtlCol="0">
              <a:spAutoFit/>
            </a:bodyPr>
            <a:lstStyle/>
            <a:p>
              <a:pPr defTabSz="457200">
                <a:defRPr/>
              </a:pPr>
              <a:r>
                <a:rPr lang="en-US" sz="3200" b="1" dirty="0">
                  <a:solidFill>
                    <a:srgbClr val="F79646">
                      <a:lumMod val="75000"/>
                    </a:srgbClr>
                  </a:solidFill>
                  <a:latin typeface="Franklin Gothic Book"/>
                </a:rPr>
                <a:t>HTS</a:t>
              </a:r>
            </a:p>
          </p:txBody>
        </p:sp>
        <p:sp>
          <p:nvSpPr>
            <p:cNvPr id="4" name="TextBox 3">
              <a:extLst>
                <a:ext uri="{FF2B5EF4-FFF2-40B4-BE49-F238E27FC236}">
                  <a16:creationId xmlns:a16="http://schemas.microsoft.com/office/drawing/2014/main" id="{F32D9436-3C53-495A-A23A-42DDEFC0D2F2}"/>
                </a:ext>
              </a:extLst>
            </p:cNvPr>
            <p:cNvSpPr txBox="1"/>
            <p:nvPr/>
          </p:nvSpPr>
          <p:spPr>
            <a:xfrm rot="-5400000">
              <a:off x="1449839" y="4361248"/>
              <a:ext cx="2452531" cy="461665"/>
            </a:xfrm>
            <a:prstGeom prst="rect">
              <a:avLst/>
            </a:prstGeom>
            <a:solidFill>
              <a:schemeClr val="bg1"/>
            </a:solidFill>
          </p:spPr>
          <p:txBody>
            <a:bodyPr wrap="none" rtlCol="0">
              <a:spAutoFit/>
            </a:bodyPr>
            <a:lstStyle/>
            <a:p>
              <a:r>
                <a:rPr lang="en-US" sz="2400" b="1" dirty="0">
                  <a:solidFill>
                    <a:srgbClr val="0000CC"/>
                  </a:solidFill>
                </a:rPr>
                <a:t>LTS Current (A)</a:t>
              </a:r>
            </a:p>
          </p:txBody>
        </p:sp>
        <p:sp>
          <p:nvSpPr>
            <p:cNvPr id="11" name="TextBox 10">
              <a:extLst>
                <a:ext uri="{FF2B5EF4-FFF2-40B4-BE49-F238E27FC236}">
                  <a16:creationId xmlns:a16="http://schemas.microsoft.com/office/drawing/2014/main" id="{B88D3C5D-1457-48C3-9CF3-5D8670FBA75D}"/>
                </a:ext>
              </a:extLst>
            </p:cNvPr>
            <p:cNvSpPr txBox="1"/>
            <p:nvPr/>
          </p:nvSpPr>
          <p:spPr>
            <a:xfrm rot="-5400000">
              <a:off x="6804842" y="4245755"/>
              <a:ext cx="2510624" cy="461665"/>
            </a:xfrm>
            <a:prstGeom prst="rect">
              <a:avLst/>
            </a:prstGeom>
            <a:solidFill>
              <a:schemeClr val="bg1"/>
            </a:solidFill>
          </p:spPr>
          <p:txBody>
            <a:bodyPr wrap="none" rtlCol="0">
              <a:spAutoFit/>
            </a:bodyPr>
            <a:lstStyle/>
            <a:p>
              <a:r>
                <a:rPr lang="en-US" sz="2400" b="1" dirty="0">
                  <a:solidFill>
                    <a:srgbClr val="CC6600"/>
                  </a:solidFill>
                </a:rPr>
                <a:t>HTS Current (A)</a:t>
              </a:r>
            </a:p>
          </p:txBody>
        </p:sp>
      </p:grpSp>
      <p:grpSp>
        <p:nvGrpSpPr>
          <p:cNvPr id="15" name="Group 14">
            <a:extLst>
              <a:ext uri="{FF2B5EF4-FFF2-40B4-BE49-F238E27FC236}">
                <a16:creationId xmlns:a16="http://schemas.microsoft.com/office/drawing/2014/main" id="{3723488F-6985-80CD-5E20-E976BDC33986}"/>
              </a:ext>
            </a:extLst>
          </p:cNvPr>
          <p:cNvGrpSpPr>
            <a:grpSpLocks noChangeAspect="1"/>
          </p:cNvGrpSpPr>
          <p:nvPr/>
        </p:nvGrpSpPr>
        <p:grpSpPr>
          <a:xfrm>
            <a:off x="7347269" y="1615859"/>
            <a:ext cx="4572000" cy="2782502"/>
            <a:chOff x="4008841" y="2170779"/>
            <a:chExt cx="3351173" cy="2039512"/>
          </a:xfrm>
        </p:grpSpPr>
        <p:pic>
          <p:nvPicPr>
            <p:cNvPr id="3" name="Picture 2">
              <a:extLst>
                <a:ext uri="{FF2B5EF4-FFF2-40B4-BE49-F238E27FC236}">
                  <a16:creationId xmlns:a16="http://schemas.microsoft.com/office/drawing/2014/main" id="{A8C53AB8-3BA3-4059-BB25-C79A0F16D1B0}"/>
                </a:ext>
              </a:extLst>
            </p:cNvPr>
            <p:cNvPicPr>
              <a:picLocks noChangeAspect="1"/>
            </p:cNvPicPr>
            <p:nvPr/>
          </p:nvPicPr>
          <p:blipFill>
            <a:blip r:embed="rId3"/>
            <a:stretch>
              <a:fillRect/>
            </a:stretch>
          </p:blipFill>
          <p:spPr>
            <a:xfrm>
              <a:off x="4008841" y="2196569"/>
              <a:ext cx="3351173" cy="2013722"/>
            </a:xfrm>
            <a:prstGeom prst="rect">
              <a:avLst/>
            </a:prstGeom>
            <a:ln w="44450" cmpd="dbl">
              <a:solidFill>
                <a:srgbClr val="006600"/>
              </a:solidFill>
            </a:ln>
          </p:spPr>
        </p:pic>
        <p:sp>
          <p:nvSpPr>
            <p:cNvPr id="12" name="TextBox 11">
              <a:extLst>
                <a:ext uri="{FF2B5EF4-FFF2-40B4-BE49-F238E27FC236}">
                  <a16:creationId xmlns:a16="http://schemas.microsoft.com/office/drawing/2014/main" id="{4BF12466-B0F4-48E5-866F-ABB7C1F1A968}"/>
                </a:ext>
              </a:extLst>
            </p:cNvPr>
            <p:cNvSpPr txBox="1"/>
            <p:nvPr/>
          </p:nvSpPr>
          <p:spPr>
            <a:xfrm>
              <a:off x="5776425" y="2170779"/>
              <a:ext cx="639149" cy="461665"/>
            </a:xfrm>
            <a:prstGeom prst="rect">
              <a:avLst/>
            </a:prstGeom>
            <a:noFill/>
          </p:spPr>
          <p:txBody>
            <a:bodyPr wrap="none" rtlCol="0">
              <a:spAutoFit/>
            </a:bodyPr>
            <a:lstStyle/>
            <a:p>
              <a:pPr defTabSz="457200">
                <a:defRPr/>
              </a:pPr>
              <a:r>
                <a:rPr lang="en-US" sz="2400" b="1" dirty="0">
                  <a:solidFill>
                    <a:srgbClr val="203BE2"/>
                  </a:solidFill>
                  <a:latin typeface="Franklin Gothic Book"/>
                </a:rPr>
                <a:t>LTS</a:t>
              </a:r>
            </a:p>
          </p:txBody>
        </p:sp>
        <p:sp>
          <p:nvSpPr>
            <p:cNvPr id="13" name="TextBox 12">
              <a:extLst>
                <a:ext uri="{FF2B5EF4-FFF2-40B4-BE49-F238E27FC236}">
                  <a16:creationId xmlns:a16="http://schemas.microsoft.com/office/drawing/2014/main" id="{D6E2761F-4A72-4809-865D-EF80F419AF47}"/>
                </a:ext>
              </a:extLst>
            </p:cNvPr>
            <p:cNvSpPr txBox="1"/>
            <p:nvPr/>
          </p:nvSpPr>
          <p:spPr>
            <a:xfrm>
              <a:off x="5706784" y="3279642"/>
              <a:ext cx="705642" cy="461665"/>
            </a:xfrm>
            <a:prstGeom prst="rect">
              <a:avLst/>
            </a:prstGeom>
            <a:noFill/>
          </p:spPr>
          <p:txBody>
            <a:bodyPr wrap="none" rtlCol="0">
              <a:spAutoFit/>
            </a:bodyPr>
            <a:lstStyle/>
            <a:p>
              <a:pPr defTabSz="457200">
                <a:defRPr/>
              </a:pPr>
              <a:r>
                <a:rPr lang="en-US" sz="2400" b="1" dirty="0">
                  <a:solidFill>
                    <a:srgbClr val="F79646">
                      <a:lumMod val="75000"/>
                    </a:srgbClr>
                  </a:solidFill>
                  <a:latin typeface="Franklin Gothic Book"/>
                </a:rPr>
                <a:t>HTS</a:t>
              </a:r>
            </a:p>
          </p:txBody>
        </p:sp>
      </p:grpSp>
      <p:sp>
        <p:nvSpPr>
          <p:cNvPr id="16" name="TextBox 15">
            <a:extLst>
              <a:ext uri="{FF2B5EF4-FFF2-40B4-BE49-F238E27FC236}">
                <a16:creationId xmlns:a16="http://schemas.microsoft.com/office/drawing/2014/main" id="{9B0D15AF-77FC-78EB-AEE0-7F8F59E5D349}"/>
              </a:ext>
            </a:extLst>
          </p:cNvPr>
          <p:cNvSpPr txBox="1"/>
          <p:nvPr/>
        </p:nvSpPr>
        <p:spPr>
          <a:xfrm>
            <a:off x="10595975" y="806433"/>
            <a:ext cx="1479892" cy="646331"/>
          </a:xfrm>
          <a:prstGeom prst="rect">
            <a:avLst/>
          </a:prstGeom>
          <a:noFill/>
          <a:ln>
            <a:solidFill>
              <a:schemeClr val="accent1"/>
            </a:solidFill>
          </a:ln>
        </p:spPr>
        <p:txBody>
          <a:bodyPr wrap="none" rtlCol="0">
            <a:spAutoFit/>
          </a:bodyPr>
          <a:lstStyle/>
          <a:p>
            <a:r>
              <a:rPr lang="en-US" dirty="0"/>
              <a:t>Courtesy:</a:t>
            </a:r>
          </a:p>
          <a:p>
            <a:r>
              <a:rPr lang="en-US" dirty="0"/>
              <a:t>Piyush Joshi</a:t>
            </a:r>
          </a:p>
        </p:txBody>
      </p:sp>
      <p:sp>
        <p:nvSpPr>
          <p:cNvPr id="17" name="Arrow: Right 16">
            <a:extLst>
              <a:ext uri="{FF2B5EF4-FFF2-40B4-BE49-F238E27FC236}">
                <a16:creationId xmlns:a16="http://schemas.microsoft.com/office/drawing/2014/main" id="{626F3BB9-D170-BFA7-DDB5-BFC8B8D0C4DB}"/>
              </a:ext>
            </a:extLst>
          </p:cNvPr>
          <p:cNvSpPr/>
          <p:nvPr/>
        </p:nvSpPr>
        <p:spPr>
          <a:xfrm>
            <a:off x="5912173" y="2806911"/>
            <a:ext cx="1297858" cy="307043"/>
          </a:xfrm>
          <a:prstGeom prst="rightArrow">
            <a:avLst/>
          </a:prstGeom>
          <a:solidFill>
            <a:srgbClr val="FFFF00"/>
          </a:solidFill>
          <a:ln w="317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23677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BA0FB1-329B-CCAF-3888-4EBAD07A61C6}"/>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10CF9A3-7B63-36D1-65F1-C4B76DB5316B}"/>
              </a:ext>
            </a:extLst>
          </p:cNvPr>
          <p:cNvSpPr>
            <a:spLocks noGrp="1"/>
          </p:cNvSpPr>
          <p:nvPr>
            <p:ph type="title"/>
          </p:nvPr>
        </p:nvSpPr>
        <p:spPr>
          <a:xfrm>
            <a:off x="175491" y="47392"/>
            <a:ext cx="12016509" cy="1148514"/>
          </a:xfrm>
        </p:spPr>
        <p:txBody>
          <a:bodyPr>
            <a:noAutofit/>
          </a:bodyPr>
          <a:lstStyle/>
          <a:p>
            <a:pPr algn="ctr"/>
            <a:r>
              <a:rPr lang="en-US" sz="3200" dirty="0"/>
              <a:t>Comparison of Residual fields between Field </a:t>
            </a:r>
            <a:r>
              <a:rPr lang="en-US" sz="3200" dirty="0">
                <a:solidFill>
                  <a:srgbClr val="FF0000"/>
                </a:solidFill>
              </a:rPr>
              <a:t>Perpendicular</a:t>
            </a:r>
            <a:r>
              <a:rPr lang="en-US" sz="3200" dirty="0">
                <a:solidFill>
                  <a:srgbClr val="0000CC"/>
                </a:solidFill>
              </a:rPr>
              <a:t> and</a:t>
            </a:r>
            <a:r>
              <a:rPr lang="en-US" sz="3200" dirty="0"/>
              <a:t> Field </a:t>
            </a:r>
            <a:r>
              <a:rPr lang="en-US" sz="3200" dirty="0">
                <a:solidFill>
                  <a:srgbClr val="FF0000"/>
                </a:solidFill>
              </a:rPr>
              <a:t>Parallel </a:t>
            </a:r>
            <a:r>
              <a:rPr lang="en-US" sz="3200" dirty="0"/>
              <a:t>as an indication of Persistent Harmonics </a:t>
            </a:r>
            <a:br>
              <a:rPr lang="en-US" sz="3200" dirty="0"/>
            </a:br>
            <a:r>
              <a:rPr lang="en-US" sz="3200" dirty="0"/>
              <a:t>(concern because of coils made with tape, not round wire) </a:t>
            </a:r>
          </a:p>
        </p:txBody>
      </p:sp>
      <p:pic>
        <p:nvPicPr>
          <p:cNvPr id="3074" name="Picture 2">
            <a:extLst>
              <a:ext uri="{FF2B5EF4-FFF2-40B4-BE49-F238E27FC236}">
                <a16:creationId xmlns:a16="http://schemas.microsoft.com/office/drawing/2014/main" id="{B186E920-A2DD-C2BA-30FD-5468243822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191" y="2401095"/>
            <a:ext cx="5174124" cy="3070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a:extLst>
              <a:ext uri="{FF2B5EF4-FFF2-40B4-BE49-F238E27FC236}">
                <a16:creationId xmlns:a16="http://schemas.microsoft.com/office/drawing/2014/main" id="{0ACB9176-57A5-33F8-39CC-5B3710E0358A}"/>
              </a:ext>
            </a:extLst>
          </p:cNvPr>
          <p:cNvSpPr txBox="1"/>
          <p:nvPr/>
        </p:nvSpPr>
        <p:spPr>
          <a:xfrm>
            <a:off x="336795" y="1662200"/>
            <a:ext cx="5048005" cy="707886"/>
          </a:xfrm>
          <a:prstGeom prst="rect">
            <a:avLst/>
          </a:prstGeom>
          <a:noFill/>
        </p:spPr>
        <p:txBody>
          <a:bodyPr wrap="square" rtlCol="0">
            <a:spAutoFit/>
          </a:bodyPr>
          <a:lstStyle/>
          <a:p>
            <a:pPr algn="ctr" defTabSz="457200">
              <a:defRPr/>
            </a:pPr>
            <a:r>
              <a:rPr lang="en-US" sz="2000" b="1" dirty="0">
                <a:solidFill>
                  <a:srgbClr val="0000CC"/>
                </a:solidFill>
                <a:latin typeface="Franklin Gothic Book"/>
              </a:rPr>
              <a:t>Additional field from the HTS coils in up and down ramp (Field from LTS coil subtracted)</a:t>
            </a:r>
          </a:p>
        </p:txBody>
      </p:sp>
      <p:pic>
        <p:nvPicPr>
          <p:cNvPr id="6" name="Picture 5">
            <a:extLst>
              <a:ext uri="{FF2B5EF4-FFF2-40B4-BE49-F238E27FC236}">
                <a16:creationId xmlns:a16="http://schemas.microsoft.com/office/drawing/2014/main" id="{5796F195-A868-1A31-48C8-706A50820FD9}"/>
              </a:ext>
            </a:extLst>
          </p:cNvPr>
          <p:cNvPicPr>
            <a:picLocks noChangeAspect="1"/>
          </p:cNvPicPr>
          <p:nvPr/>
        </p:nvPicPr>
        <p:blipFill rotWithShape="1">
          <a:blip r:embed="rId3"/>
          <a:srcRect l="1025" r="1590"/>
          <a:stretch/>
        </p:blipFill>
        <p:spPr>
          <a:xfrm>
            <a:off x="6076364" y="1599746"/>
            <a:ext cx="5810941" cy="3584759"/>
          </a:xfrm>
          <a:prstGeom prst="rect">
            <a:avLst/>
          </a:prstGeom>
        </p:spPr>
      </p:pic>
      <p:sp>
        <p:nvSpPr>
          <p:cNvPr id="7" name="TextBox 6">
            <a:extLst>
              <a:ext uri="{FF2B5EF4-FFF2-40B4-BE49-F238E27FC236}">
                <a16:creationId xmlns:a16="http://schemas.microsoft.com/office/drawing/2014/main" id="{780CC0F5-082C-8883-BE41-08CD08E34120}"/>
              </a:ext>
            </a:extLst>
          </p:cNvPr>
          <p:cNvSpPr txBox="1"/>
          <p:nvPr/>
        </p:nvSpPr>
        <p:spPr>
          <a:xfrm>
            <a:off x="845386" y="1259011"/>
            <a:ext cx="3645870" cy="461665"/>
          </a:xfrm>
          <a:prstGeom prst="rect">
            <a:avLst/>
          </a:prstGeom>
          <a:noFill/>
        </p:spPr>
        <p:txBody>
          <a:bodyPr wrap="none" rtlCol="0">
            <a:spAutoFit/>
          </a:bodyPr>
          <a:lstStyle/>
          <a:p>
            <a:pPr defTabSz="457200">
              <a:defRPr/>
            </a:pPr>
            <a:r>
              <a:rPr lang="en-US" sz="2400" b="1" dirty="0">
                <a:solidFill>
                  <a:srgbClr val="CC00CC"/>
                </a:solidFill>
                <a:latin typeface="Franklin Gothic Book"/>
              </a:rPr>
              <a:t>Field perpendicular (2016)</a:t>
            </a:r>
          </a:p>
        </p:txBody>
      </p:sp>
      <p:sp>
        <p:nvSpPr>
          <p:cNvPr id="9" name="TextBox 8">
            <a:extLst>
              <a:ext uri="{FF2B5EF4-FFF2-40B4-BE49-F238E27FC236}">
                <a16:creationId xmlns:a16="http://schemas.microsoft.com/office/drawing/2014/main" id="{19C08833-6696-5BC5-EBA6-3228A5D614B4}"/>
              </a:ext>
            </a:extLst>
          </p:cNvPr>
          <p:cNvSpPr txBox="1"/>
          <p:nvPr/>
        </p:nvSpPr>
        <p:spPr>
          <a:xfrm flipH="1">
            <a:off x="7230601" y="1251192"/>
            <a:ext cx="3647306" cy="461665"/>
          </a:xfrm>
          <a:prstGeom prst="rect">
            <a:avLst/>
          </a:prstGeom>
          <a:solidFill>
            <a:schemeClr val="bg1"/>
          </a:solidFill>
        </p:spPr>
        <p:txBody>
          <a:bodyPr wrap="square" rtlCol="0">
            <a:spAutoFit/>
          </a:bodyPr>
          <a:lstStyle/>
          <a:p>
            <a:pPr defTabSz="457200">
              <a:defRPr/>
            </a:pPr>
            <a:r>
              <a:rPr lang="en-US" sz="2400" b="1" dirty="0">
                <a:solidFill>
                  <a:srgbClr val="CC00CC"/>
                </a:solidFill>
                <a:latin typeface="Franklin Gothic Book"/>
              </a:rPr>
              <a:t>Field parallel (2020)</a:t>
            </a:r>
          </a:p>
        </p:txBody>
      </p:sp>
      <p:sp>
        <p:nvSpPr>
          <p:cNvPr id="8" name="TextBox 7">
            <a:extLst>
              <a:ext uri="{FF2B5EF4-FFF2-40B4-BE49-F238E27FC236}">
                <a16:creationId xmlns:a16="http://schemas.microsoft.com/office/drawing/2014/main" id="{51BEE610-3CA5-301A-330D-56B9B3459DC1}"/>
              </a:ext>
            </a:extLst>
          </p:cNvPr>
          <p:cNvSpPr txBox="1"/>
          <p:nvPr/>
        </p:nvSpPr>
        <p:spPr>
          <a:xfrm>
            <a:off x="6519678" y="5258254"/>
            <a:ext cx="4706108" cy="1200329"/>
          </a:xfrm>
          <a:prstGeom prst="rect">
            <a:avLst/>
          </a:prstGeom>
          <a:solidFill>
            <a:srgbClr val="006600"/>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defTabSz="457200">
              <a:defRPr/>
            </a:pPr>
            <a:r>
              <a:rPr lang="en-US" sz="2400" b="1" dirty="0">
                <a:solidFill>
                  <a:srgbClr val="FFFF00"/>
                </a:solidFill>
                <a:latin typeface="Franklin Gothic Book"/>
              </a:rPr>
              <a:t>Order of magnitude reduction in the magnetization when the field is primarily parallel to the HTS tape</a:t>
            </a:r>
          </a:p>
        </p:txBody>
      </p:sp>
      <p:cxnSp>
        <p:nvCxnSpPr>
          <p:cNvPr id="10" name="Straight Connector 9">
            <a:extLst>
              <a:ext uri="{FF2B5EF4-FFF2-40B4-BE49-F238E27FC236}">
                <a16:creationId xmlns:a16="http://schemas.microsoft.com/office/drawing/2014/main" id="{F928A187-F571-B3BA-A34D-C99022FB6694}"/>
              </a:ext>
            </a:extLst>
          </p:cNvPr>
          <p:cNvCxnSpPr/>
          <p:nvPr/>
        </p:nvCxnSpPr>
        <p:spPr bwMode="auto">
          <a:xfrm>
            <a:off x="5682405" y="1412216"/>
            <a:ext cx="69956" cy="4747694"/>
          </a:xfrm>
          <a:prstGeom prst="line">
            <a:avLst/>
          </a:prstGeom>
          <a:solidFill>
            <a:schemeClr val="bg1"/>
          </a:solidFill>
          <a:ln w="50800" cap="flat" cmpd="sng" algn="ctr">
            <a:solidFill>
              <a:schemeClr val="accent2"/>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a:extLst>
              <a:ext uri="{FF2B5EF4-FFF2-40B4-BE49-F238E27FC236}">
                <a16:creationId xmlns:a16="http://schemas.microsoft.com/office/drawing/2014/main" id="{34D3FF7F-05C2-C8A6-C5D2-1A4EEC2D5A71}"/>
              </a:ext>
            </a:extLst>
          </p:cNvPr>
          <p:cNvSpPr txBox="1"/>
          <p:nvPr/>
        </p:nvSpPr>
        <p:spPr>
          <a:xfrm>
            <a:off x="1043706" y="5528101"/>
            <a:ext cx="4052239" cy="830997"/>
          </a:xfrm>
          <a:prstGeom prst="rect">
            <a:avLst/>
          </a:prstGeom>
          <a:solidFill>
            <a:srgbClr val="FF0000"/>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defTabSz="457200">
              <a:defRPr/>
            </a:pPr>
            <a:r>
              <a:rPr lang="en-US" sz="2400" b="1" dirty="0">
                <a:solidFill>
                  <a:srgbClr val="FFFF00"/>
                </a:solidFill>
                <a:latin typeface="Franklin Gothic Book"/>
              </a:rPr>
              <a:t>A large remnant field (-0.2 T) due to magnetization in tape</a:t>
            </a:r>
          </a:p>
        </p:txBody>
      </p:sp>
    </p:spTree>
    <p:extLst>
      <p:ext uri="{BB962C8B-B14F-4D97-AF65-F5344CB8AC3E}">
        <p14:creationId xmlns:p14="http://schemas.microsoft.com/office/powerpoint/2010/main" val="1456416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9" grpId="0" animBg="1"/>
      <p:bldP spid="8" grpId="0" animBg="1"/>
      <p:bldP spid="1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23393F-7E64-6EB1-048D-6B201A1FD0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E30B31-9DCB-77E8-8A15-F2ED801B9DD3}"/>
              </a:ext>
            </a:extLst>
          </p:cNvPr>
          <p:cNvSpPr>
            <a:spLocks noGrp="1"/>
          </p:cNvSpPr>
          <p:nvPr>
            <p:ph type="title"/>
          </p:nvPr>
        </p:nvSpPr>
        <p:spPr>
          <a:xfrm>
            <a:off x="845574" y="1942578"/>
            <a:ext cx="10500851" cy="2667000"/>
          </a:xfrm>
        </p:spPr>
        <p:style>
          <a:lnRef idx="2">
            <a:schemeClr val="dk1">
              <a:shade val="50000"/>
            </a:schemeClr>
          </a:lnRef>
          <a:fillRef idx="1">
            <a:schemeClr val="dk1"/>
          </a:fillRef>
          <a:effectRef idx="0">
            <a:schemeClr val="dk1"/>
          </a:effectRef>
          <a:fontRef idx="minor">
            <a:schemeClr val="lt1"/>
          </a:fontRef>
        </p:style>
        <p:txBody>
          <a:bodyPr>
            <a:normAutofit/>
          </a:bodyPr>
          <a:lstStyle/>
          <a:p>
            <a:pPr algn="ctr">
              <a:lnSpc>
                <a:spcPct val="150000"/>
              </a:lnSpc>
            </a:pPr>
            <a:r>
              <a:rPr lang="en-US" sz="4800" dirty="0"/>
              <a:t>Related Worldwide R&amp;D Programs </a:t>
            </a:r>
            <a:br>
              <a:rPr lang="en-US" sz="4800" dirty="0"/>
            </a:br>
            <a:r>
              <a:rPr lang="en-US" sz="4800" dirty="0"/>
              <a:t>(a quick tour)</a:t>
            </a:r>
          </a:p>
        </p:txBody>
      </p:sp>
    </p:spTree>
    <p:extLst>
      <p:ext uri="{BB962C8B-B14F-4D97-AF65-F5344CB8AC3E}">
        <p14:creationId xmlns:p14="http://schemas.microsoft.com/office/powerpoint/2010/main" val="3405678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38B28D-651F-03F0-E8A0-2489D47AFC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7A35AB-793B-0765-63B9-8B14146EA534}"/>
              </a:ext>
            </a:extLst>
          </p:cNvPr>
          <p:cNvSpPr>
            <a:spLocks noGrp="1"/>
          </p:cNvSpPr>
          <p:nvPr>
            <p:ph type="title"/>
          </p:nvPr>
        </p:nvSpPr>
        <p:spPr>
          <a:xfrm>
            <a:off x="362607" y="13485"/>
            <a:ext cx="11829393" cy="577722"/>
          </a:xfrm>
        </p:spPr>
        <p:txBody>
          <a:bodyPr>
            <a:noAutofit/>
          </a:bodyPr>
          <a:lstStyle/>
          <a:p>
            <a:pPr algn="ctr"/>
            <a:r>
              <a:rPr lang="en-US" sz="4000" dirty="0">
                <a:solidFill>
                  <a:srgbClr val="0070C0"/>
                </a:solidFill>
              </a:rPr>
              <a:t>A Few Strategic Consideration</a:t>
            </a:r>
          </a:p>
        </p:txBody>
      </p:sp>
      <p:sp>
        <p:nvSpPr>
          <p:cNvPr id="7" name="Content Placeholder 6">
            <a:extLst>
              <a:ext uri="{FF2B5EF4-FFF2-40B4-BE49-F238E27FC236}">
                <a16:creationId xmlns:a16="http://schemas.microsoft.com/office/drawing/2014/main" id="{5203A424-A354-4E0A-07A7-E2A5E8368104}"/>
              </a:ext>
            </a:extLst>
          </p:cNvPr>
          <p:cNvSpPr>
            <a:spLocks noGrp="1"/>
          </p:cNvSpPr>
          <p:nvPr>
            <p:ph idx="1"/>
          </p:nvPr>
        </p:nvSpPr>
        <p:spPr>
          <a:xfrm>
            <a:off x="176982" y="644014"/>
            <a:ext cx="11876004" cy="5751038"/>
          </a:xfrm>
        </p:spPr>
        <p:txBody>
          <a:bodyPr>
            <a:noAutofit/>
          </a:bodyPr>
          <a:lstStyle/>
          <a:p>
            <a:pPr marL="457200" indent="-457200">
              <a:lnSpc>
                <a:spcPct val="100000"/>
              </a:lnSpc>
              <a:spcBef>
                <a:spcPts val="1200"/>
              </a:spcBef>
              <a:buFont typeface="Arial" panose="020B0604020202020204" pitchFamily="34" charset="0"/>
              <a:buChar char="•"/>
            </a:pPr>
            <a:r>
              <a:rPr lang="en-US" dirty="0">
                <a:solidFill>
                  <a:srgbClr val="0000CC"/>
                </a:solidFill>
              </a:rPr>
              <a:t>Given that the next hadron collider is several decades away, the R&amp;D program must have a longer-term vision and a longer-term outlook.</a:t>
            </a:r>
          </a:p>
          <a:p>
            <a:pPr marL="457200" indent="-457200">
              <a:lnSpc>
                <a:spcPct val="100000"/>
              </a:lnSpc>
              <a:spcBef>
                <a:spcPts val="1200"/>
              </a:spcBef>
              <a:buFont typeface="Arial" panose="020B0604020202020204" pitchFamily="34" charset="0"/>
              <a:buChar char="•"/>
            </a:pPr>
            <a:r>
              <a:rPr lang="en-US" dirty="0">
                <a:solidFill>
                  <a:srgbClr val="0000CC"/>
                </a:solidFill>
              </a:rPr>
              <a:t>Need to move away from “incremental” to “game changer” approach. </a:t>
            </a:r>
          </a:p>
          <a:p>
            <a:pPr marL="457200" indent="-457200">
              <a:lnSpc>
                <a:spcPct val="100000"/>
              </a:lnSpc>
              <a:spcBef>
                <a:spcPts val="1200"/>
              </a:spcBef>
              <a:buFont typeface="Arial" panose="020B0604020202020204" pitchFamily="34" charset="0"/>
              <a:buChar char="•"/>
            </a:pPr>
            <a:r>
              <a:rPr lang="en-US" dirty="0">
                <a:solidFill>
                  <a:srgbClr val="0000CC"/>
                </a:solidFill>
              </a:rPr>
              <a:t>We should be mindful, however, that it takes a long time to develop and demonstrate new designs and technologies - no time to wait.</a:t>
            </a:r>
          </a:p>
          <a:p>
            <a:pPr marL="457200" indent="-457200">
              <a:lnSpc>
                <a:spcPct val="100000"/>
              </a:lnSpc>
              <a:spcBef>
                <a:spcPts val="1200"/>
              </a:spcBef>
              <a:buFont typeface="Arial" panose="020B0604020202020204" pitchFamily="34" charset="0"/>
              <a:buChar char="•"/>
            </a:pPr>
            <a:r>
              <a:rPr lang="en-US" dirty="0">
                <a:solidFill>
                  <a:srgbClr val="0000CC"/>
                </a:solidFill>
              </a:rPr>
              <a:t>Facilitate innovative and systematic R&amp;D which is cost-effective with a rapid-turn-around (with demos every few months, not every few years).</a:t>
            </a:r>
          </a:p>
          <a:p>
            <a:pPr marL="457200" indent="-457200">
              <a:lnSpc>
                <a:spcPct val="100000"/>
              </a:lnSpc>
              <a:spcBef>
                <a:spcPts val="1200"/>
              </a:spcBef>
              <a:buFont typeface="Arial" panose="020B0604020202020204" pitchFamily="34" charset="0"/>
              <a:buChar char="•"/>
            </a:pPr>
            <a:r>
              <a:rPr lang="en-US" dirty="0">
                <a:solidFill>
                  <a:srgbClr val="0000CC"/>
                </a:solidFill>
              </a:rPr>
              <a:t>At this stage, we need to develop not only the magnet designs, but the program strategies as well, which set the R&amp;D on a dynamic course.</a:t>
            </a:r>
          </a:p>
          <a:p>
            <a:pPr marL="457200" indent="-457200">
              <a:lnSpc>
                <a:spcPct val="100000"/>
              </a:lnSpc>
              <a:spcBef>
                <a:spcPts val="1200"/>
              </a:spcBef>
              <a:buFont typeface="Arial" panose="020B0604020202020204" pitchFamily="34" charset="0"/>
              <a:buChar char="•"/>
            </a:pPr>
            <a:r>
              <a:rPr lang="en-US" dirty="0">
                <a:solidFill>
                  <a:srgbClr val="0000CC"/>
                </a:solidFill>
              </a:rPr>
              <a:t>Magnet is one of the key part of the accelerator technology. What we demonstrate provides input to future planning (may even change that). </a:t>
            </a:r>
          </a:p>
        </p:txBody>
      </p:sp>
      <p:sp>
        <p:nvSpPr>
          <p:cNvPr id="4" name="Slide Number Placeholder 3">
            <a:extLst>
              <a:ext uri="{FF2B5EF4-FFF2-40B4-BE49-F238E27FC236}">
                <a16:creationId xmlns:a16="http://schemas.microsoft.com/office/drawing/2014/main" id="{DFCA8018-8470-2DD1-E7C9-51DD072EB4F9}"/>
              </a:ext>
            </a:extLst>
          </p:cNvPr>
          <p:cNvSpPr>
            <a:spLocks noGrp="1"/>
          </p:cNvSpPr>
          <p:nvPr>
            <p:ph type="sldNum" sz="quarter" idx="4"/>
          </p:nvPr>
        </p:nvSpPr>
        <p:spPr/>
        <p:txBody>
          <a:bodyPr/>
          <a:lstStyle/>
          <a:p>
            <a:fld id="{933A556B-7C63-244D-9B7C-B0EA8042B330}" type="slidenum">
              <a:rPr lang="en-US" smtClean="0"/>
              <a:pPr/>
              <a:t>3</a:t>
            </a:fld>
            <a:endParaRPr lang="en-US" dirty="0"/>
          </a:p>
        </p:txBody>
      </p:sp>
    </p:spTree>
    <p:extLst>
      <p:ext uri="{BB962C8B-B14F-4D97-AF65-F5344CB8AC3E}">
        <p14:creationId xmlns:p14="http://schemas.microsoft.com/office/powerpoint/2010/main" val="2037991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0CAF0-D35B-04E7-1491-2D477627522F}"/>
              </a:ext>
            </a:extLst>
          </p:cNvPr>
          <p:cNvSpPr>
            <a:spLocks noGrp="1"/>
          </p:cNvSpPr>
          <p:nvPr>
            <p:ph type="title"/>
          </p:nvPr>
        </p:nvSpPr>
        <p:spPr>
          <a:xfrm>
            <a:off x="466397" y="815333"/>
            <a:ext cx="1913283" cy="1325563"/>
          </a:xfrm>
        </p:spPr>
        <p:txBody>
          <a:bodyPr/>
          <a:lstStyle/>
          <a:p>
            <a:r>
              <a:rPr lang="en-US" dirty="0"/>
              <a:t>IHEP</a:t>
            </a:r>
          </a:p>
        </p:txBody>
      </p:sp>
      <p:sp>
        <p:nvSpPr>
          <p:cNvPr id="4" name="Slide Number Placeholder 3">
            <a:extLst>
              <a:ext uri="{FF2B5EF4-FFF2-40B4-BE49-F238E27FC236}">
                <a16:creationId xmlns:a16="http://schemas.microsoft.com/office/drawing/2014/main" id="{A24D803E-2BFC-6DD8-EDEB-30C1EEFFE041}"/>
              </a:ext>
            </a:extLst>
          </p:cNvPr>
          <p:cNvSpPr>
            <a:spLocks noGrp="1"/>
          </p:cNvSpPr>
          <p:nvPr>
            <p:ph type="sldNum" sz="quarter" idx="4"/>
          </p:nvPr>
        </p:nvSpPr>
        <p:spPr/>
        <p:txBody>
          <a:bodyPr/>
          <a:lstStyle/>
          <a:p>
            <a:fld id="{933A556B-7C63-244D-9B7C-B0EA8042B330}" type="slidenum">
              <a:rPr lang="en-US" smtClean="0"/>
              <a:pPr/>
              <a:t>30</a:t>
            </a:fld>
            <a:endParaRPr lang="en-US" dirty="0"/>
          </a:p>
        </p:txBody>
      </p:sp>
      <p:pic>
        <p:nvPicPr>
          <p:cNvPr id="5" name="Picture 4">
            <a:extLst>
              <a:ext uri="{FF2B5EF4-FFF2-40B4-BE49-F238E27FC236}">
                <a16:creationId xmlns:a16="http://schemas.microsoft.com/office/drawing/2014/main" id="{01912AB1-A332-B55E-B1F9-51F818793BDD}"/>
              </a:ext>
            </a:extLst>
          </p:cNvPr>
          <p:cNvPicPr>
            <a:picLocks noChangeAspect="1"/>
          </p:cNvPicPr>
          <p:nvPr/>
        </p:nvPicPr>
        <p:blipFill>
          <a:blip r:embed="rId2"/>
          <a:stretch>
            <a:fillRect/>
          </a:stretch>
        </p:blipFill>
        <p:spPr>
          <a:xfrm>
            <a:off x="2813262" y="0"/>
            <a:ext cx="8412480" cy="6309360"/>
          </a:xfrm>
          <a:prstGeom prst="rect">
            <a:avLst/>
          </a:prstGeom>
        </p:spPr>
      </p:pic>
    </p:spTree>
    <p:extLst>
      <p:ext uri="{BB962C8B-B14F-4D97-AF65-F5344CB8AC3E}">
        <p14:creationId xmlns:p14="http://schemas.microsoft.com/office/powerpoint/2010/main" val="26219009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DBB485A-7B0B-251E-5D20-33E653C42B59}"/>
              </a:ext>
            </a:extLst>
          </p:cNvPr>
          <p:cNvSpPr>
            <a:spLocks noGrp="1"/>
          </p:cNvSpPr>
          <p:nvPr>
            <p:ph type="sldNum" sz="quarter" idx="4"/>
          </p:nvPr>
        </p:nvSpPr>
        <p:spPr/>
        <p:txBody>
          <a:bodyPr/>
          <a:lstStyle/>
          <a:p>
            <a:fld id="{933A556B-7C63-244D-9B7C-B0EA8042B330}" type="slidenum">
              <a:rPr lang="en-US" smtClean="0"/>
              <a:pPr/>
              <a:t>31</a:t>
            </a:fld>
            <a:endParaRPr lang="en-US" dirty="0"/>
          </a:p>
        </p:txBody>
      </p:sp>
      <p:pic>
        <p:nvPicPr>
          <p:cNvPr id="5" name="Picture 4">
            <a:extLst>
              <a:ext uri="{FF2B5EF4-FFF2-40B4-BE49-F238E27FC236}">
                <a16:creationId xmlns:a16="http://schemas.microsoft.com/office/drawing/2014/main" id="{0396B286-42B9-CC58-20A0-574473D62206}"/>
              </a:ext>
            </a:extLst>
          </p:cNvPr>
          <p:cNvPicPr>
            <a:picLocks noChangeAspect="1"/>
          </p:cNvPicPr>
          <p:nvPr/>
        </p:nvPicPr>
        <p:blipFill>
          <a:blip r:embed="rId2"/>
          <a:srcRect l="4463" r="892"/>
          <a:stretch>
            <a:fillRect/>
          </a:stretch>
        </p:blipFill>
        <p:spPr>
          <a:xfrm>
            <a:off x="1927858" y="91440"/>
            <a:ext cx="10155304" cy="6035563"/>
          </a:xfrm>
          <a:prstGeom prst="rect">
            <a:avLst/>
          </a:prstGeom>
        </p:spPr>
      </p:pic>
      <p:pic>
        <p:nvPicPr>
          <p:cNvPr id="7" name="Picture 6">
            <a:extLst>
              <a:ext uri="{FF2B5EF4-FFF2-40B4-BE49-F238E27FC236}">
                <a16:creationId xmlns:a16="http://schemas.microsoft.com/office/drawing/2014/main" id="{A4CAA0CE-219B-962A-C503-26DA2EE290EE}"/>
              </a:ext>
            </a:extLst>
          </p:cNvPr>
          <p:cNvPicPr>
            <a:picLocks noChangeAspect="1"/>
          </p:cNvPicPr>
          <p:nvPr/>
        </p:nvPicPr>
        <p:blipFill>
          <a:blip r:embed="rId3"/>
          <a:stretch>
            <a:fillRect/>
          </a:stretch>
        </p:blipFill>
        <p:spPr>
          <a:xfrm>
            <a:off x="251313" y="2187121"/>
            <a:ext cx="1676545" cy="922100"/>
          </a:xfrm>
          <a:prstGeom prst="rect">
            <a:avLst/>
          </a:prstGeom>
        </p:spPr>
      </p:pic>
    </p:spTree>
    <p:extLst>
      <p:ext uri="{BB962C8B-B14F-4D97-AF65-F5344CB8AC3E}">
        <p14:creationId xmlns:p14="http://schemas.microsoft.com/office/powerpoint/2010/main" val="23528930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92EA0-AB44-1DD2-D315-84CDCB8F7AE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034E450-932C-4C05-E976-376795A05038}"/>
              </a:ext>
            </a:extLst>
          </p:cNvPr>
          <p:cNvSpPr>
            <a:spLocks noGrp="1"/>
          </p:cNvSpPr>
          <p:nvPr>
            <p:ph type="sldNum" sz="quarter" idx="4"/>
          </p:nvPr>
        </p:nvSpPr>
        <p:spPr/>
        <p:txBody>
          <a:bodyPr/>
          <a:lstStyle/>
          <a:p>
            <a:fld id="{933A556B-7C63-244D-9B7C-B0EA8042B330}" type="slidenum">
              <a:rPr lang="en-US" smtClean="0"/>
              <a:pPr/>
              <a:t>32</a:t>
            </a:fld>
            <a:endParaRPr lang="en-US" dirty="0"/>
          </a:p>
        </p:txBody>
      </p:sp>
      <p:pic>
        <p:nvPicPr>
          <p:cNvPr id="5" name="Picture 4">
            <a:extLst>
              <a:ext uri="{FF2B5EF4-FFF2-40B4-BE49-F238E27FC236}">
                <a16:creationId xmlns:a16="http://schemas.microsoft.com/office/drawing/2014/main" id="{E6B2F69A-19AA-5485-7735-9B55FBE3DAEE}"/>
              </a:ext>
            </a:extLst>
          </p:cNvPr>
          <p:cNvPicPr>
            <a:picLocks noChangeAspect="1"/>
          </p:cNvPicPr>
          <p:nvPr/>
        </p:nvPicPr>
        <p:blipFill>
          <a:blip r:embed="rId2"/>
          <a:srcRect l="4852" t="2887" r="4075" b="1875"/>
          <a:stretch>
            <a:fillRect/>
          </a:stretch>
        </p:blipFill>
        <p:spPr>
          <a:xfrm>
            <a:off x="2194557" y="372271"/>
            <a:ext cx="9827555" cy="5780809"/>
          </a:xfrm>
          <a:prstGeom prst="rect">
            <a:avLst/>
          </a:prstGeom>
        </p:spPr>
      </p:pic>
      <p:pic>
        <p:nvPicPr>
          <p:cNvPr id="7" name="Picture 6">
            <a:extLst>
              <a:ext uri="{FF2B5EF4-FFF2-40B4-BE49-F238E27FC236}">
                <a16:creationId xmlns:a16="http://schemas.microsoft.com/office/drawing/2014/main" id="{399613FE-6A2A-C951-61A7-72A26E9BD121}"/>
              </a:ext>
            </a:extLst>
          </p:cNvPr>
          <p:cNvPicPr>
            <a:picLocks noChangeAspect="1"/>
          </p:cNvPicPr>
          <p:nvPr/>
        </p:nvPicPr>
        <p:blipFill>
          <a:blip r:embed="rId3"/>
          <a:stretch>
            <a:fillRect/>
          </a:stretch>
        </p:blipFill>
        <p:spPr>
          <a:xfrm>
            <a:off x="386722" y="2340576"/>
            <a:ext cx="1676545" cy="922100"/>
          </a:xfrm>
          <a:prstGeom prst="rect">
            <a:avLst/>
          </a:prstGeom>
        </p:spPr>
      </p:pic>
    </p:spTree>
    <p:extLst>
      <p:ext uri="{BB962C8B-B14F-4D97-AF65-F5344CB8AC3E}">
        <p14:creationId xmlns:p14="http://schemas.microsoft.com/office/powerpoint/2010/main" val="41650454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10E34C-8892-568D-9763-3FF85A3B776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054D959-E9CA-CB46-8369-902AF03C98C7}"/>
              </a:ext>
            </a:extLst>
          </p:cNvPr>
          <p:cNvSpPr>
            <a:spLocks noGrp="1"/>
          </p:cNvSpPr>
          <p:nvPr>
            <p:ph type="sldNum" sz="quarter" idx="4"/>
          </p:nvPr>
        </p:nvSpPr>
        <p:spPr/>
        <p:txBody>
          <a:bodyPr/>
          <a:lstStyle/>
          <a:p>
            <a:fld id="{933A556B-7C63-244D-9B7C-B0EA8042B330}" type="slidenum">
              <a:rPr lang="en-US" smtClean="0"/>
              <a:pPr/>
              <a:t>33</a:t>
            </a:fld>
            <a:endParaRPr lang="en-US" dirty="0"/>
          </a:p>
        </p:txBody>
      </p:sp>
      <p:pic>
        <p:nvPicPr>
          <p:cNvPr id="5" name="Picture 4">
            <a:extLst>
              <a:ext uri="{FF2B5EF4-FFF2-40B4-BE49-F238E27FC236}">
                <a16:creationId xmlns:a16="http://schemas.microsoft.com/office/drawing/2014/main" id="{30DB430A-7687-B6E2-B0CD-EA9DCB78ED31}"/>
              </a:ext>
            </a:extLst>
          </p:cNvPr>
          <p:cNvPicPr>
            <a:picLocks noChangeAspect="1"/>
          </p:cNvPicPr>
          <p:nvPr/>
        </p:nvPicPr>
        <p:blipFill>
          <a:blip r:embed="rId2"/>
          <a:srcRect l="-2" r="6540"/>
          <a:stretch>
            <a:fillRect/>
          </a:stretch>
        </p:blipFill>
        <p:spPr>
          <a:xfrm>
            <a:off x="2163269" y="237761"/>
            <a:ext cx="9875520" cy="5943600"/>
          </a:xfrm>
          <a:prstGeom prst="rect">
            <a:avLst/>
          </a:prstGeom>
        </p:spPr>
      </p:pic>
      <p:pic>
        <p:nvPicPr>
          <p:cNvPr id="6" name="Picture 5">
            <a:extLst>
              <a:ext uri="{FF2B5EF4-FFF2-40B4-BE49-F238E27FC236}">
                <a16:creationId xmlns:a16="http://schemas.microsoft.com/office/drawing/2014/main" id="{F59060FA-FBB4-4EE1-8264-A3313D3CE1CC}"/>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53211" y="1536481"/>
            <a:ext cx="2401891" cy="429040"/>
          </a:xfrm>
          <a:prstGeom prst="rect">
            <a:avLst/>
          </a:prstGeom>
        </p:spPr>
      </p:pic>
      <p:pic>
        <p:nvPicPr>
          <p:cNvPr id="7" name="Picture 6">
            <a:extLst>
              <a:ext uri="{FF2B5EF4-FFF2-40B4-BE49-F238E27FC236}">
                <a16:creationId xmlns:a16="http://schemas.microsoft.com/office/drawing/2014/main" id="{E5344FA1-1B18-7586-7402-B4CE8291D8E6}"/>
              </a:ext>
            </a:extLst>
          </p:cNvPr>
          <p:cNvPicPr>
            <a:picLocks noChangeAspect="1"/>
          </p:cNvPicPr>
          <p:nvPr/>
        </p:nvPicPr>
        <p:blipFill>
          <a:blip r:embed="rId4"/>
          <a:stretch>
            <a:fillRect/>
          </a:stretch>
        </p:blipFill>
        <p:spPr>
          <a:xfrm>
            <a:off x="308601" y="2301221"/>
            <a:ext cx="2091109" cy="426757"/>
          </a:xfrm>
          <a:prstGeom prst="rect">
            <a:avLst/>
          </a:prstGeom>
        </p:spPr>
      </p:pic>
      <p:pic>
        <p:nvPicPr>
          <p:cNvPr id="8" name="Image 4">
            <a:extLst>
              <a:ext uri="{FF2B5EF4-FFF2-40B4-BE49-F238E27FC236}">
                <a16:creationId xmlns:a16="http://schemas.microsoft.com/office/drawing/2014/main" id="{C0627B20-FB05-4F6D-8E62-2522BC5FCFF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2525" y="3168566"/>
            <a:ext cx="613410" cy="603250"/>
          </a:xfrm>
          <a:prstGeom prst="rect">
            <a:avLst/>
          </a:prstGeom>
        </p:spPr>
      </p:pic>
    </p:spTree>
    <p:extLst>
      <p:ext uri="{BB962C8B-B14F-4D97-AF65-F5344CB8AC3E}">
        <p14:creationId xmlns:p14="http://schemas.microsoft.com/office/powerpoint/2010/main" val="21397666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3E0C6678-E5FF-4A4C-9AAB-1D3C37AF63AC}"/>
              </a:ext>
            </a:extLst>
          </p:cNvPr>
          <p:cNvSpPr txBox="1">
            <a:spLocks noChangeArrowheads="1"/>
          </p:cNvSpPr>
          <p:nvPr/>
        </p:nvSpPr>
        <p:spPr>
          <a:xfrm>
            <a:off x="333376" y="41017"/>
            <a:ext cx="11727516" cy="698314"/>
          </a:xfrm>
          <a:prstGeom prst="rect">
            <a:avLst/>
          </a:prstGeom>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ctr">
            <a:noAutofit/>
          </a:bodyPr>
          <a:lstStyle>
            <a:lvl1pPr algn="ctr" defTabSz="342900" rtl="0" eaLnBrk="1" latinLnBrk="0" hangingPunct="1">
              <a:spcBef>
                <a:spcPct val="0"/>
              </a:spcBef>
              <a:buNone/>
              <a:defRPr sz="2100" kern="1200">
                <a:solidFill>
                  <a:schemeClr val="bg1"/>
                </a:solidFill>
                <a:latin typeface="+mj-lt"/>
                <a:ea typeface="+mj-ea"/>
                <a:cs typeface="+mj-cs"/>
              </a:defRPr>
            </a:lvl1pPr>
          </a:lstStyle>
          <a:p>
            <a:r>
              <a:rPr lang="en-US" altLang="en-US" sz="3200" b="1" dirty="0">
                <a:solidFill>
                  <a:srgbClr val="FFFF00"/>
                </a:solidFill>
                <a:latin typeface="+mn-lt"/>
              </a:rPr>
              <a:t>A Few Possible Layouts of Pole Coils Clearing the Bore</a:t>
            </a:r>
          </a:p>
        </p:txBody>
      </p:sp>
      <p:pic>
        <p:nvPicPr>
          <p:cNvPr id="3" name="Picture 2">
            <a:extLst>
              <a:ext uri="{FF2B5EF4-FFF2-40B4-BE49-F238E27FC236}">
                <a16:creationId xmlns:a16="http://schemas.microsoft.com/office/drawing/2014/main" id="{844BE0B6-2738-47E3-9BE5-9CF839D5615B}"/>
              </a:ext>
            </a:extLst>
          </p:cNvPr>
          <p:cNvPicPr>
            <a:picLocks noChangeAspect="1"/>
          </p:cNvPicPr>
          <p:nvPr/>
        </p:nvPicPr>
        <p:blipFill rotWithShape="1">
          <a:blip r:embed="rId3" cstate="print"/>
          <a:srcRect l="50496" r="4889" b="6865"/>
          <a:stretch/>
        </p:blipFill>
        <p:spPr bwMode="auto">
          <a:xfrm rot="-5400000">
            <a:off x="9028372" y="3154680"/>
            <a:ext cx="4297680" cy="1828800"/>
          </a:xfrm>
          <a:prstGeom prst="rect">
            <a:avLst/>
          </a:prstGeom>
          <a:noFill/>
          <a:ln w="9525">
            <a:noFill/>
            <a:miter lim="800000"/>
            <a:headEnd/>
            <a:tailEnd/>
          </a:ln>
        </p:spPr>
      </p:pic>
      <p:pic>
        <p:nvPicPr>
          <p:cNvPr id="6" name="EC981D09-6ABC-4E99-A39D-59852EEE9455">
            <a:extLst>
              <a:ext uri="{FF2B5EF4-FFF2-40B4-BE49-F238E27FC236}">
                <a16:creationId xmlns:a16="http://schemas.microsoft.com/office/drawing/2014/main" id="{3F4B8248-A8B5-41EC-A6B0-BC44A60CDC0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851" t="27396" r="1482" b="39269"/>
          <a:stretch/>
        </p:blipFill>
        <p:spPr bwMode="auto">
          <a:xfrm>
            <a:off x="2930609" y="5029982"/>
            <a:ext cx="5577840" cy="1442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039E5DDE-C75C-461B-832F-F451C866E466}"/>
              </a:ext>
            </a:extLst>
          </p:cNvPr>
          <p:cNvPicPr>
            <a:picLocks noChangeAspect="1"/>
          </p:cNvPicPr>
          <p:nvPr/>
        </p:nvPicPr>
        <p:blipFill rotWithShape="1">
          <a:blip r:embed="rId5">
            <a:extLst>
              <a:ext uri="{28A0092B-C50C-407E-A947-70E740481C1C}">
                <a14:useLocalDpi xmlns:a14="http://schemas.microsoft.com/office/drawing/2010/main" val="0"/>
              </a:ext>
            </a:extLst>
          </a:blip>
          <a:srcRect l="1696" t="13413" r="65361" b="6091"/>
          <a:stretch/>
        </p:blipFill>
        <p:spPr bwMode="auto">
          <a:xfrm>
            <a:off x="261846" y="3840480"/>
            <a:ext cx="2694431" cy="2377440"/>
          </a:xfrm>
          <a:prstGeom prst="rect">
            <a:avLst/>
          </a:prstGeom>
          <a:noFill/>
        </p:spPr>
      </p:pic>
      <p:pic>
        <p:nvPicPr>
          <p:cNvPr id="8" name="Picture 7">
            <a:extLst>
              <a:ext uri="{FF2B5EF4-FFF2-40B4-BE49-F238E27FC236}">
                <a16:creationId xmlns:a16="http://schemas.microsoft.com/office/drawing/2014/main" id="{B9FA9952-A623-465B-BA56-1DBD8B1C8D5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53125"/>
          <a:stretch/>
        </p:blipFill>
        <p:spPr bwMode="auto">
          <a:xfrm>
            <a:off x="4040723" y="2943850"/>
            <a:ext cx="3383280" cy="2108283"/>
          </a:xfrm>
          <a:prstGeom prst="rect">
            <a:avLst/>
          </a:prstGeom>
          <a:noFill/>
        </p:spPr>
      </p:pic>
      <p:pic>
        <p:nvPicPr>
          <p:cNvPr id="9" name="Picture 8">
            <a:extLst>
              <a:ext uri="{FF2B5EF4-FFF2-40B4-BE49-F238E27FC236}">
                <a16:creationId xmlns:a16="http://schemas.microsoft.com/office/drawing/2014/main" id="{760F1556-CB61-436E-9126-A2E6E81C9434}"/>
              </a:ext>
            </a:extLst>
          </p:cNvPr>
          <p:cNvPicPr>
            <a:picLocks noChangeAspect="1"/>
          </p:cNvPicPr>
          <p:nvPr/>
        </p:nvPicPr>
        <p:blipFill rotWithShape="1">
          <a:blip r:embed="rId7"/>
          <a:srcRect l="5301" t="1550" r="54969" b="-1550"/>
          <a:stretch/>
        </p:blipFill>
        <p:spPr>
          <a:xfrm>
            <a:off x="236864" y="1961658"/>
            <a:ext cx="2189761" cy="1737360"/>
          </a:xfrm>
          <a:prstGeom prst="rect">
            <a:avLst/>
          </a:prstGeom>
        </p:spPr>
      </p:pic>
      <p:sp>
        <p:nvSpPr>
          <p:cNvPr id="10" name="TextBox 9">
            <a:extLst>
              <a:ext uri="{FF2B5EF4-FFF2-40B4-BE49-F238E27FC236}">
                <a16:creationId xmlns:a16="http://schemas.microsoft.com/office/drawing/2014/main" id="{F49CF8B1-D386-4F09-A9A2-16401B93EE95}"/>
              </a:ext>
            </a:extLst>
          </p:cNvPr>
          <p:cNvSpPr txBox="1"/>
          <p:nvPr/>
        </p:nvSpPr>
        <p:spPr>
          <a:xfrm>
            <a:off x="3796314" y="1455032"/>
            <a:ext cx="6164408" cy="1384995"/>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US" sz="2800" b="1" dirty="0"/>
              <a:t>Pole coil windings and preliminary designs of coils that can be built and tested at 10</a:t>
            </a:r>
            <a:r>
              <a:rPr lang="en-US" sz="2800" b="1" baseline="30000" dirty="0"/>
              <a:t>+</a:t>
            </a:r>
            <a:r>
              <a:rPr lang="en-US" sz="2800" b="1" dirty="0"/>
              <a:t> T field.</a:t>
            </a:r>
          </a:p>
        </p:txBody>
      </p:sp>
      <p:pic>
        <p:nvPicPr>
          <p:cNvPr id="11" name="Picture 10">
            <a:extLst>
              <a:ext uri="{FF2B5EF4-FFF2-40B4-BE49-F238E27FC236}">
                <a16:creationId xmlns:a16="http://schemas.microsoft.com/office/drawing/2014/main" id="{1806CBA5-FD17-46F4-8C92-0504174621E3}"/>
              </a:ext>
            </a:extLst>
          </p:cNvPr>
          <p:cNvPicPr>
            <a:picLocks noChangeAspect="1"/>
          </p:cNvPicPr>
          <p:nvPr/>
        </p:nvPicPr>
        <p:blipFill rotWithShape="1">
          <a:blip r:embed="rId5">
            <a:extLst>
              <a:ext uri="{28A0092B-C50C-407E-A947-70E740481C1C}">
                <a14:useLocalDpi xmlns:a14="http://schemas.microsoft.com/office/drawing/2010/main" val="0"/>
              </a:ext>
            </a:extLst>
          </a:blip>
          <a:srcRect l="41028" t="9148" r="52191" b="1629"/>
          <a:stretch/>
        </p:blipFill>
        <p:spPr bwMode="auto">
          <a:xfrm>
            <a:off x="2731200" y="1152607"/>
            <a:ext cx="692950" cy="3291840"/>
          </a:xfrm>
          <a:prstGeom prst="rect">
            <a:avLst/>
          </a:prstGeom>
          <a:noFill/>
        </p:spPr>
      </p:pic>
      <p:sp>
        <p:nvSpPr>
          <p:cNvPr id="5" name="TextBox 4">
            <a:extLst>
              <a:ext uri="{FF2B5EF4-FFF2-40B4-BE49-F238E27FC236}">
                <a16:creationId xmlns:a16="http://schemas.microsoft.com/office/drawing/2014/main" id="{798F6C1D-A1C1-44BA-A6BC-D72F435C75ED}"/>
              </a:ext>
            </a:extLst>
          </p:cNvPr>
          <p:cNvSpPr txBox="1"/>
          <p:nvPr/>
        </p:nvSpPr>
        <p:spPr>
          <a:xfrm>
            <a:off x="3728725" y="817823"/>
            <a:ext cx="7174080" cy="584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3200" b="1" dirty="0">
                <a:solidFill>
                  <a:srgbClr val="FFFF00"/>
                </a:solidFill>
              </a:rPr>
              <a:t>Also Clover-leaf Program at CERN</a:t>
            </a:r>
          </a:p>
        </p:txBody>
      </p:sp>
      <p:pic>
        <p:nvPicPr>
          <p:cNvPr id="4" name="Picture 3" descr="C:\Users\gupta\AppData\Local\Microsoft\Windows\Temporary Internet Files\Content.Outlook\8V733T91\common coil cartoon2.jpg">
            <a:extLst>
              <a:ext uri="{FF2B5EF4-FFF2-40B4-BE49-F238E27FC236}">
                <a16:creationId xmlns:a16="http://schemas.microsoft.com/office/drawing/2014/main" id="{1C4D5089-5783-4D21-88AE-BD84A2DE2EE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10622" y="2932056"/>
            <a:ext cx="1828800" cy="269659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1F463351-BD02-436E-9AE0-A85835ADB2B6}"/>
              </a:ext>
            </a:extLst>
          </p:cNvPr>
          <p:cNvSpPr txBox="1"/>
          <p:nvPr/>
        </p:nvSpPr>
        <p:spPr>
          <a:xfrm>
            <a:off x="261845" y="1285336"/>
            <a:ext cx="2460025" cy="646331"/>
          </a:xfrm>
          <a:prstGeom prst="rect">
            <a:avLst/>
          </a:prstGeom>
          <a:solidFill>
            <a:schemeClr val="bg1"/>
          </a:solidFill>
        </p:spPr>
        <p:txBody>
          <a:bodyPr wrap="square" rtlCol="0">
            <a:spAutoFit/>
          </a:bodyPr>
          <a:lstStyle/>
          <a:p>
            <a:r>
              <a:rPr lang="en-US" b="1" dirty="0">
                <a:solidFill>
                  <a:srgbClr val="FF33CC"/>
                </a:solidFill>
              </a:rPr>
              <a:t>Overpass/underpass (cloverleaf) design</a:t>
            </a:r>
          </a:p>
        </p:txBody>
      </p:sp>
      <p:sp>
        <p:nvSpPr>
          <p:cNvPr id="16" name="Arrow: Right 15">
            <a:extLst>
              <a:ext uri="{FF2B5EF4-FFF2-40B4-BE49-F238E27FC236}">
                <a16:creationId xmlns:a16="http://schemas.microsoft.com/office/drawing/2014/main" id="{4FF3D2B1-11DA-4C41-8AC5-3491138703DB}"/>
              </a:ext>
            </a:extLst>
          </p:cNvPr>
          <p:cNvSpPr/>
          <p:nvPr/>
        </p:nvSpPr>
        <p:spPr>
          <a:xfrm>
            <a:off x="9827932" y="3371486"/>
            <a:ext cx="641617" cy="290846"/>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00"/>
              </a:solidFill>
            </a:endParaRPr>
          </a:p>
        </p:txBody>
      </p:sp>
      <p:sp>
        <p:nvSpPr>
          <p:cNvPr id="17" name="TextBox 16">
            <a:extLst>
              <a:ext uri="{FF2B5EF4-FFF2-40B4-BE49-F238E27FC236}">
                <a16:creationId xmlns:a16="http://schemas.microsoft.com/office/drawing/2014/main" id="{0460E572-E4E0-4C1A-893D-4AC94B805F44}"/>
              </a:ext>
            </a:extLst>
          </p:cNvPr>
          <p:cNvSpPr txBox="1"/>
          <p:nvPr/>
        </p:nvSpPr>
        <p:spPr>
          <a:xfrm>
            <a:off x="5919344" y="2970354"/>
            <a:ext cx="1085554" cy="400110"/>
          </a:xfrm>
          <a:prstGeom prst="rect">
            <a:avLst/>
          </a:prstGeom>
          <a:noFill/>
        </p:spPr>
        <p:txBody>
          <a:bodyPr wrap="none" rtlCol="0">
            <a:spAutoFit/>
          </a:bodyPr>
          <a:lstStyle/>
          <a:p>
            <a:r>
              <a:rPr lang="en-US" sz="2000" b="1">
                <a:solidFill>
                  <a:srgbClr val="FFFF00"/>
                </a:solidFill>
              </a:rPr>
              <a:t>HTS Coil</a:t>
            </a:r>
          </a:p>
        </p:txBody>
      </p:sp>
      <p:sp>
        <p:nvSpPr>
          <p:cNvPr id="18" name="TextBox 17">
            <a:extLst>
              <a:ext uri="{FF2B5EF4-FFF2-40B4-BE49-F238E27FC236}">
                <a16:creationId xmlns:a16="http://schemas.microsoft.com/office/drawing/2014/main" id="{A6CF6DAD-5F48-47A6-90CF-3C2C8A8DBE2D}"/>
              </a:ext>
            </a:extLst>
          </p:cNvPr>
          <p:cNvSpPr txBox="1"/>
          <p:nvPr/>
        </p:nvSpPr>
        <p:spPr>
          <a:xfrm>
            <a:off x="5352256" y="5400701"/>
            <a:ext cx="1391728" cy="400110"/>
          </a:xfrm>
          <a:prstGeom prst="rect">
            <a:avLst/>
          </a:prstGeom>
          <a:solidFill>
            <a:schemeClr val="bg1"/>
          </a:solidFill>
        </p:spPr>
        <p:txBody>
          <a:bodyPr wrap="none" rtlCol="0">
            <a:spAutoFit/>
          </a:bodyPr>
          <a:lstStyle/>
          <a:p>
            <a:r>
              <a:rPr lang="en-US" sz="2000" b="1" dirty="0">
                <a:solidFill>
                  <a:srgbClr val="1F497D"/>
                </a:solidFill>
              </a:rPr>
              <a:t>Nb</a:t>
            </a:r>
            <a:r>
              <a:rPr lang="en-US" sz="2000" b="1" baseline="-25000" dirty="0">
                <a:solidFill>
                  <a:srgbClr val="1F497D"/>
                </a:solidFill>
              </a:rPr>
              <a:t>3</a:t>
            </a:r>
            <a:r>
              <a:rPr lang="en-US" sz="2000" b="1" dirty="0">
                <a:solidFill>
                  <a:srgbClr val="1F497D"/>
                </a:solidFill>
              </a:rPr>
              <a:t>Sn Coil</a:t>
            </a:r>
          </a:p>
        </p:txBody>
      </p:sp>
      <p:sp>
        <p:nvSpPr>
          <p:cNvPr id="12" name="Slide Number Placeholder 11">
            <a:extLst>
              <a:ext uri="{FF2B5EF4-FFF2-40B4-BE49-F238E27FC236}">
                <a16:creationId xmlns:a16="http://schemas.microsoft.com/office/drawing/2014/main" id="{655E42FB-9566-E64B-8F1E-72FC8EBF1DBF}"/>
              </a:ext>
            </a:extLst>
          </p:cNvPr>
          <p:cNvSpPr>
            <a:spLocks noGrp="1"/>
          </p:cNvSpPr>
          <p:nvPr>
            <p:ph type="sldNum" sz="quarter" idx="4"/>
          </p:nvPr>
        </p:nvSpPr>
        <p:spPr/>
        <p:txBody>
          <a:bodyPr/>
          <a:lstStyle/>
          <a:p>
            <a:fld id="{933A556B-7C63-244D-9B7C-B0EA8042B330}" type="slidenum">
              <a:rPr lang="en-US" smtClean="0"/>
              <a:pPr/>
              <a:t>34</a:t>
            </a:fld>
            <a:endParaRPr lang="en-US" dirty="0"/>
          </a:p>
        </p:txBody>
      </p:sp>
    </p:spTree>
    <p:extLst>
      <p:ext uri="{BB962C8B-B14F-4D97-AF65-F5344CB8AC3E}">
        <p14:creationId xmlns:p14="http://schemas.microsoft.com/office/powerpoint/2010/main" val="20253880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38D83-BB97-CCD4-44BE-B5CA451763CC}"/>
              </a:ext>
            </a:extLst>
          </p:cNvPr>
          <p:cNvSpPr>
            <a:spLocks noGrp="1"/>
          </p:cNvSpPr>
          <p:nvPr>
            <p:ph type="title"/>
          </p:nvPr>
        </p:nvSpPr>
        <p:spPr>
          <a:xfrm>
            <a:off x="688125" y="71902"/>
            <a:ext cx="11364861" cy="668787"/>
          </a:xfrm>
        </p:spPr>
        <p:txBody>
          <a:bodyPr>
            <a:normAutofit fontScale="90000"/>
          </a:bodyPr>
          <a:lstStyle/>
          <a:p>
            <a:r>
              <a:rPr lang="en-US" sz="3600" dirty="0">
                <a:solidFill>
                  <a:srgbClr val="006699"/>
                </a:solidFill>
              </a:rPr>
              <a:t>Common Coil Hybrid R&amp;D with ACT with CORC</a:t>
            </a:r>
            <a:r>
              <a:rPr lang="en-US" sz="3600" baseline="30000" dirty="0">
                <a:solidFill>
                  <a:srgbClr val="006699"/>
                </a:solidFill>
              </a:rPr>
              <a:t>®</a:t>
            </a:r>
            <a:r>
              <a:rPr lang="en-US" sz="3600" dirty="0">
                <a:solidFill>
                  <a:srgbClr val="006699"/>
                </a:solidFill>
              </a:rPr>
              <a:t> Cable</a:t>
            </a:r>
          </a:p>
        </p:txBody>
      </p:sp>
      <p:sp>
        <p:nvSpPr>
          <p:cNvPr id="4" name="Slide Number Placeholder 3">
            <a:extLst>
              <a:ext uri="{FF2B5EF4-FFF2-40B4-BE49-F238E27FC236}">
                <a16:creationId xmlns:a16="http://schemas.microsoft.com/office/drawing/2014/main" id="{861C5F84-D87D-D167-DF39-5E9B4ABB3D9D}"/>
              </a:ext>
            </a:extLst>
          </p:cNvPr>
          <p:cNvSpPr>
            <a:spLocks noGrp="1"/>
          </p:cNvSpPr>
          <p:nvPr>
            <p:ph type="sldNum" sz="quarter" idx="4"/>
          </p:nvPr>
        </p:nvSpPr>
        <p:spPr/>
        <p:txBody>
          <a:bodyPr/>
          <a:lstStyle/>
          <a:p>
            <a:fld id="{933A556B-7C63-244D-9B7C-B0EA8042B330}" type="slidenum">
              <a:rPr lang="en-US" smtClean="0"/>
              <a:pPr/>
              <a:t>35</a:t>
            </a:fld>
            <a:endParaRPr lang="en-US" dirty="0"/>
          </a:p>
        </p:txBody>
      </p:sp>
      <p:pic>
        <p:nvPicPr>
          <p:cNvPr id="5" name="Picture 4" descr="A picture containing text, indoor&#10;&#10;Description automatically generated">
            <a:extLst>
              <a:ext uri="{FF2B5EF4-FFF2-40B4-BE49-F238E27FC236}">
                <a16:creationId xmlns:a16="http://schemas.microsoft.com/office/drawing/2014/main" id="{780F662B-01A6-00D3-4D9B-65D3F82B3000}"/>
              </a:ext>
            </a:extLst>
          </p:cNvPr>
          <p:cNvPicPr>
            <a:picLocks noChangeAspect="1"/>
          </p:cNvPicPr>
          <p:nvPr/>
        </p:nvPicPr>
        <p:blipFill rotWithShape="1">
          <a:blip r:embed="rId2"/>
          <a:srcRect l="784" t="3526" b="10885"/>
          <a:stretch/>
        </p:blipFill>
        <p:spPr>
          <a:xfrm>
            <a:off x="6167463" y="3597121"/>
            <a:ext cx="5852160" cy="2867197"/>
          </a:xfrm>
          <a:prstGeom prst="rect">
            <a:avLst/>
          </a:prstGeom>
        </p:spPr>
      </p:pic>
      <p:pic>
        <p:nvPicPr>
          <p:cNvPr id="6" name="Picture 5">
            <a:extLst>
              <a:ext uri="{FF2B5EF4-FFF2-40B4-BE49-F238E27FC236}">
                <a16:creationId xmlns:a16="http://schemas.microsoft.com/office/drawing/2014/main" id="{256B2ADC-5602-FAF3-9106-3509DF89E89E}"/>
              </a:ext>
            </a:extLst>
          </p:cNvPr>
          <p:cNvPicPr>
            <a:picLocks noChangeAspect="1"/>
          </p:cNvPicPr>
          <p:nvPr/>
        </p:nvPicPr>
        <p:blipFill rotWithShape="1">
          <a:blip r:embed="rId3"/>
          <a:srcRect l="25018" t="5787" r="1820"/>
          <a:stretch/>
        </p:blipFill>
        <p:spPr>
          <a:xfrm>
            <a:off x="9398538" y="766922"/>
            <a:ext cx="2797725" cy="2743200"/>
          </a:xfrm>
          <a:prstGeom prst="rect">
            <a:avLst/>
          </a:prstGeom>
        </p:spPr>
      </p:pic>
      <p:grpSp>
        <p:nvGrpSpPr>
          <p:cNvPr id="8" name="Group 7">
            <a:extLst>
              <a:ext uri="{FF2B5EF4-FFF2-40B4-BE49-F238E27FC236}">
                <a16:creationId xmlns:a16="http://schemas.microsoft.com/office/drawing/2014/main" id="{0EDD8506-F1C4-9551-2580-DA85535E9DE2}"/>
              </a:ext>
            </a:extLst>
          </p:cNvPr>
          <p:cNvGrpSpPr>
            <a:grpSpLocks noChangeAspect="1"/>
          </p:cNvGrpSpPr>
          <p:nvPr/>
        </p:nvGrpSpPr>
        <p:grpSpPr>
          <a:xfrm>
            <a:off x="276208" y="893198"/>
            <a:ext cx="2423160" cy="2423160"/>
            <a:chOff x="91440" y="1097280"/>
            <a:chExt cx="2377440" cy="2377440"/>
          </a:xfrm>
        </p:grpSpPr>
        <p:pic>
          <p:nvPicPr>
            <p:cNvPr id="9" name="Picture 8">
              <a:extLst>
                <a:ext uri="{FF2B5EF4-FFF2-40B4-BE49-F238E27FC236}">
                  <a16:creationId xmlns:a16="http://schemas.microsoft.com/office/drawing/2014/main" id="{C9B583C9-5EA5-7228-E7EA-1CB680F21B6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6784" t="16086" r="21309" b="1374"/>
            <a:stretch/>
          </p:blipFill>
          <p:spPr>
            <a:xfrm rot="5400000">
              <a:off x="91440" y="1097280"/>
              <a:ext cx="2377440" cy="2377440"/>
            </a:xfrm>
            <a:prstGeom prst="rect">
              <a:avLst/>
            </a:prstGeom>
            <a:solidFill>
              <a:srgbClr val="FFFF00"/>
            </a:solidFill>
          </p:spPr>
        </p:pic>
        <p:sp>
          <p:nvSpPr>
            <p:cNvPr id="10" name="TextBox 9">
              <a:extLst>
                <a:ext uri="{FF2B5EF4-FFF2-40B4-BE49-F238E27FC236}">
                  <a16:creationId xmlns:a16="http://schemas.microsoft.com/office/drawing/2014/main" id="{B5820C3B-CD6F-440B-EC52-85432953DD60}"/>
                </a:ext>
              </a:extLst>
            </p:cNvPr>
            <p:cNvSpPr txBox="1"/>
            <p:nvPr/>
          </p:nvSpPr>
          <p:spPr>
            <a:xfrm>
              <a:off x="1634018" y="2090773"/>
              <a:ext cx="800918" cy="54560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00"/>
                  </a:solidFill>
                  <a:effectLst/>
                  <a:uLnTx/>
                  <a:uFillTx/>
                  <a:latin typeface="Arial" charset="0"/>
                  <a:ea typeface="ＭＳ Ｐゴシック"/>
                  <a:cs typeface="+mn-cs"/>
                </a:rPr>
                <a:t>Empty space</a:t>
              </a:r>
            </a:p>
          </p:txBody>
        </p:sp>
        <p:sp>
          <p:nvSpPr>
            <p:cNvPr id="11" name="Notched Right Arrow 5">
              <a:extLst>
                <a:ext uri="{FF2B5EF4-FFF2-40B4-BE49-F238E27FC236}">
                  <a16:creationId xmlns:a16="http://schemas.microsoft.com/office/drawing/2014/main" id="{B854E91B-0DAE-4B3E-E656-4C0EF3BD6CCA}"/>
                </a:ext>
              </a:extLst>
            </p:cNvPr>
            <p:cNvSpPr/>
            <p:nvPr/>
          </p:nvSpPr>
          <p:spPr bwMode="auto">
            <a:xfrm rot="10800000">
              <a:off x="1405418" y="2257142"/>
              <a:ext cx="304800" cy="209878"/>
            </a:xfrm>
            <a:prstGeom prst="notched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800" b="0" i="0" u="none" strike="noStrike" kern="1200" cap="none" spc="0" normalizeH="0" baseline="0" noProof="0">
                <a:ln>
                  <a:noFill/>
                </a:ln>
                <a:solidFill>
                  <a:srgbClr val="000000"/>
                </a:solidFill>
                <a:effectLst/>
                <a:uLnTx/>
                <a:uFillTx/>
                <a:latin typeface="Arial" charset="0"/>
                <a:ea typeface="ＭＳ Ｐゴシック" pitchFamily="48" charset="-128"/>
                <a:cs typeface="+mn-cs"/>
              </a:endParaRPr>
            </a:p>
          </p:txBody>
        </p:sp>
      </p:grpSp>
      <p:pic>
        <p:nvPicPr>
          <p:cNvPr id="12" name="Picture 2" descr="C:\FCC\usmdp2017\IMG_20161014_105101811_HDR.jpg">
            <a:extLst>
              <a:ext uri="{FF2B5EF4-FFF2-40B4-BE49-F238E27FC236}">
                <a16:creationId xmlns:a16="http://schemas.microsoft.com/office/drawing/2014/main" id="{222EC5C5-3336-A173-4D88-359D52B35034}"/>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8955" b="26181"/>
          <a:stretch/>
        </p:blipFill>
        <p:spPr bwMode="auto">
          <a:xfrm>
            <a:off x="297263" y="3545996"/>
            <a:ext cx="2959624" cy="2560320"/>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a:extLst>
              <a:ext uri="{FF2B5EF4-FFF2-40B4-BE49-F238E27FC236}">
                <a16:creationId xmlns:a16="http://schemas.microsoft.com/office/drawing/2014/main" id="{B5342E39-5A36-D371-DC40-5EB2493ED49C}"/>
              </a:ext>
            </a:extLst>
          </p:cNvPr>
          <p:cNvGrpSpPr>
            <a:grpSpLocks noChangeAspect="1"/>
          </p:cNvGrpSpPr>
          <p:nvPr/>
        </p:nvGrpSpPr>
        <p:grpSpPr>
          <a:xfrm>
            <a:off x="3446454" y="3578764"/>
            <a:ext cx="2560320" cy="2560320"/>
            <a:chOff x="2679493" y="3465147"/>
            <a:chExt cx="2834640" cy="2834640"/>
          </a:xfrm>
        </p:grpSpPr>
        <p:pic>
          <p:nvPicPr>
            <p:cNvPr id="14" name="Picture 13">
              <a:extLst>
                <a:ext uri="{FF2B5EF4-FFF2-40B4-BE49-F238E27FC236}">
                  <a16:creationId xmlns:a16="http://schemas.microsoft.com/office/drawing/2014/main" id="{6CAC768E-CA88-1C38-D4B7-9F100E9F46D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9349" t="4348" r="2173" b="4348"/>
            <a:stretch/>
          </p:blipFill>
          <p:spPr>
            <a:xfrm rot="5400000">
              <a:off x="2679493" y="3465147"/>
              <a:ext cx="2834640" cy="2834640"/>
            </a:xfrm>
            <a:prstGeom prst="rect">
              <a:avLst/>
            </a:prstGeom>
          </p:spPr>
        </p:pic>
        <p:sp>
          <p:nvSpPr>
            <p:cNvPr id="15" name="TextBox 14">
              <a:extLst>
                <a:ext uri="{FF2B5EF4-FFF2-40B4-BE49-F238E27FC236}">
                  <a16:creationId xmlns:a16="http://schemas.microsoft.com/office/drawing/2014/main" id="{7424C80A-2FC4-BD18-7437-A8D58AA94619}"/>
                </a:ext>
              </a:extLst>
            </p:cNvPr>
            <p:cNvSpPr txBox="1"/>
            <p:nvPr/>
          </p:nvSpPr>
          <p:spPr>
            <a:xfrm>
              <a:off x="3309630" y="3467581"/>
              <a:ext cx="1574365" cy="5724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FF00"/>
                  </a:solidFill>
                  <a:effectLst/>
                  <a:uLnTx/>
                  <a:uFillTx/>
                  <a:latin typeface="Arial" charset="0"/>
                  <a:ea typeface="ＭＳ Ｐゴシック"/>
                  <a:cs typeface="+mn-cs"/>
                </a:rPr>
                <a:t>Insert coils in Empty space</a:t>
              </a:r>
            </a:p>
          </p:txBody>
        </p:sp>
        <p:sp>
          <p:nvSpPr>
            <p:cNvPr id="16" name="Notched Right Arrow 15">
              <a:extLst>
                <a:ext uri="{FF2B5EF4-FFF2-40B4-BE49-F238E27FC236}">
                  <a16:creationId xmlns:a16="http://schemas.microsoft.com/office/drawing/2014/main" id="{3A76C844-016F-DB8A-D5F3-75F359261534}"/>
                </a:ext>
              </a:extLst>
            </p:cNvPr>
            <p:cNvSpPr/>
            <p:nvPr/>
          </p:nvSpPr>
          <p:spPr bwMode="auto">
            <a:xfrm rot="5400000">
              <a:off x="3839474" y="3986270"/>
              <a:ext cx="304800" cy="209878"/>
            </a:xfrm>
            <a:prstGeom prst="notched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800" b="0" i="0" u="none" strike="noStrike" kern="1200" cap="none" spc="0" normalizeH="0" baseline="0" noProof="0">
                <a:ln>
                  <a:noFill/>
                </a:ln>
                <a:solidFill>
                  <a:srgbClr val="000000"/>
                </a:solidFill>
                <a:effectLst/>
                <a:uLnTx/>
                <a:uFillTx/>
                <a:latin typeface="Arial" charset="0"/>
                <a:ea typeface="ＭＳ Ｐゴシック" pitchFamily="48" charset="-128"/>
                <a:cs typeface="+mn-cs"/>
              </a:endParaRPr>
            </a:p>
          </p:txBody>
        </p:sp>
      </p:grpSp>
      <p:pic>
        <p:nvPicPr>
          <p:cNvPr id="17" name="Picture 2" descr="C:\FCC\usmdp2017\IMG_20161213_095633369.jpg">
            <a:extLst>
              <a:ext uri="{FF2B5EF4-FFF2-40B4-BE49-F238E27FC236}">
                <a16:creationId xmlns:a16="http://schemas.microsoft.com/office/drawing/2014/main" id="{F8A436F1-1629-9FA9-95A6-87BC734EF2A4}"/>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6605" r="1508"/>
          <a:stretch/>
        </p:blipFill>
        <p:spPr bwMode="auto">
          <a:xfrm>
            <a:off x="2836852" y="903235"/>
            <a:ext cx="3474720" cy="238887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D8628488-1534-EF95-C081-18DEBD6D925C}"/>
              </a:ext>
            </a:extLst>
          </p:cNvPr>
          <p:cNvSpPr txBox="1"/>
          <p:nvPr/>
        </p:nvSpPr>
        <p:spPr>
          <a:xfrm>
            <a:off x="338451" y="937115"/>
            <a:ext cx="290199" cy="461665"/>
          </a:xfrm>
          <a:prstGeom prst="rect">
            <a:avLst/>
          </a:prstGeom>
          <a:solidFill>
            <a:srgbClr val="0000CC"/>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400" b="1" i="0" u="none" strike="noStrike" kern="1200" cap="none" spc="0" normalizeH="0" baseline="0" noProof="0" dirty="0">
                <a:ln>
                  <a:noFill/>
                </a:ln>
                <a:solidFill>
                  <a:srgbClr val="FFFF00"/>
                </a:solidFill>
                <a:effectLst/>
                <a:uLnTx/>
                <a:uFillTx/>
                <a:latin typeface="Times New Roman"/>
                <a:ea typeface="+mn-ea"/>
                <a:cs typeface="+mn-cs"/>
              </a:rPr>
              <a:t>1</a:t>
            </a:r>
          </a:p>
        </p:txBody>
      </p:sp>
      <p:sp>
        <p:nvSpPr>
          <p:cNvPr id="19" name="TextBox 18">
            <a:extLst>
              <a:ext uri="{FF2B5EF4-FFF2-40B4-BE49-F238E27FC236}">
                <a16:creationId xmlns:a16="http://schemas.microsoft.com/office/drawing/2014/main" id="{7BA9D1FA-5BBC-37E2-7292-557FE0D43B4D}"/>
              </a:ext>
            </a:extLst>
          </p:cNvPr>
          <p:cNvSpPr txBox="1"/>
          <p:nvPr/>
        </p:nvSpPr>
        <p:spPr>
          <a:xfrm>
            <a:off x="2871676" y="2763108"/>
            <a:ext cx="290199" cy="461665"/>
          </a:xfrm>
          <a:prstGeom prst="rect">
            <a:avLst/>
          </a:prstGeom>
          <a:solidFill>
            <a:srgbClr val="0000CC"/>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400" b="1" i="0" u="none" strike="noStrike" kern="1200" cap="none" spc="0" normalizeH="0" baseline="0" noProof="0" dirty="0">
                <a:ln>
                  <a:noFill/>
                </a:ln>
                <a:solidFill>
                  <a:srgbClr val="FFFF00"/>
                </a:solidFill>
                <a:effectLst/>
                <a:uLnTx/>
                <a:uFillTx/>
                <a:latin typeface="Times New Roman"/>
                <a:ea typeface="+mn-ea"/>
                <a:cs typeface="+mn-cs"/>
              </a:rPr>
              <a:t>2</a:t>
            </a:r>
          </a:p>
        </p:txBody>
      </p:sp>
      <p:sp>
        <p:nvSpPr>
          <p:cNvPr id="20" name="TextBox 19">
            <a:extLst>
              <a:ext uri="{FF2B5EF4-FFF2-40B4-BE49-F238E27FC236}">
                <a16:creationId xmlns:a16="http://schemas.microsoft.com/office/drawing/2014/main" id="{5610404F-8C3B-E47E-DA1D-1CBCAD190697}"/>
              </a:ext>
            </a:extLst>
          </p:cNvPr>
          <p:cNvSpPr txBox="1"/>
          <p:nvPr/>
        </p:nvSpPr>
        <p:spPr>
          <a:xfrm>
            <a:off x="2871677" y="3597121"/>
            <a:ext cx="290199" cy="461665"/>
          </a:xfrm>
          <a:prstGeom prst="rect">
            <a:avLst/>
          </a:prstGeom>
          <a:solidFill>
            <a:srgbClr val="0000CC"/>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400" b="1" i="0" u="none" strike="noStrike" kern="1200" cap="none" spc="0" normalizeH="0" baseline="0" noProof="0" dirty="0">
                <a:ln>
                  <a:noFill/>
                </a:ln>
                <a:solidFill>
                  <a:srgbClr val="FFFF00"/>
                </a:solidFill>
                <a:effectLst/>
                <a:uLnTx/>
                <a:uFillTx/>
                <a:latin typeface="Times New Roman"/>
                <a:ea typeface="+mn-ea"/>
                <a:cs typeface="+mn-cs"/>
              </a:rPr>
              <a:t>3</a:t>
            </a:r>
          </a:p>
        </p:txBody>
      </p:sp>
      <p:sp>
        <p:nvSpPr>
          <p:cNvPr id="21" name="TextBox 20">
            <a:extLst>
              <a:ext uri="{FF2B5EF4-FFF2-40B4-BE49-F238E27FC236}">
                <a16:creationId xmlns:a16="http://schemas.microsoft.com/office/drawing/2014/main" id="{F6754B05-1D60-B0AF-5F6A-356626BA1623}"/>
              </a:ext>
            </a:extLst>
          </p:cNvPr>
          <p:cNvSpPr txBox="1"/>
          <p:nvPr/>
        </p:nvSpPr>
        <p:spPr>
          <a:xfrm>
            <a:off x="3519647" y="3580962"/>
            <a:ext cx="290199" cy="461665"/>
          </a:xfrm>
          <a:prstGeom prst="rect">
            <a:avLst/>
          </a:prstGeom>
          <a:solidFill>
            <a:srgbClr val="0000CC"/>
          </a:solidFill>
        </p:spPr>
        <p:style>
          <a:lnRef idx="0">
            <a:schemeClr val="accent6"/>
          </a:lnRef>
          <a:fillRef idx="3">
            <a:schemeClr val="accent6"/>
          </a:fillRef>
          <a:effectRef idx="3">
            <a:schemeClr val="accent6"/>
          </a:effectRef>
          <a:fontRef idx="minor">
            <a:schemeClr val="lt1"/>
          </a:fontRef>
        </p:style>
        <p:txBody>
          <a:bodyPr wrap="square" rtlCol="0">
            <a:spAutoFit/>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400" b="1" i="0" u="none" strike="noStrike" kern="1200" cap="none" spc="0" normalizeH="0" baseline="0" noProof="0" dirty="0">
                <a:ln>
                  <a:noFill/>
                </a:ln>
                <a:solidFill>
                  <a:srgbClr val="FFFF00"/>
                </a:solidFill>
                <a:effectLst/>
                <a:uLnTx/>
                <a:uFillTx/>
                <a:latin typeface="Times New Roman"/>
                <a:ea typeface="+mn-ea"/>
                <a:cs typeface="+mn-cs"/>
              </a:rPr>
              <a:t>4</a:t>
            </a:r>
          </a:p>
        </p:txBody>
      </p:sp>
      <p:pic>
        <p:nvPicPr>
          <p:cNvPr id="22" name="Picture 21">
            <a:extLst>
              <a:ext uri="{FF2B5EF4-FFF2-40B4-BE49-F238E27FC236}">
                <a16:creationId xmlns:a16="http://schemas.microsoft.com/office/drawing/2014/main" id="{B53DBB27-1BD3-FFEC-F58B-9414B6104B90}"/>
              </a:ext>
            </a:extLst>
          </p:cNvPr>
          <p:cNvPicPr>
            <a:picLocks noChangeAspect="1"/>
          </p:cNvPicPr>
          <p:nvPr/>
        </p:nvPicPr>
        <p:blipFill rotWithShape="1">
          <a:blip r:embed="rId8"/>
          <a:srcRect l="5073" t="12009" r="25836" b="-1399"/>
          <a:stretch/>
        </p:blipFill>
        <p:spPr>
          <a:xfrm>
            <a:off x="6345769" y="1142744"/>
            <a:ext cx="3017520" cy="2206485"/>
          </a:xfrm>
          <a:prstGeom prst="rect">
            <a:avLst/>
          </a:prstGeom>
        </p:spPr>
      </p:pic>
      <p:sp>
        <p:nvSpPr>
          <p:cNvPr id="3" name="TextBox 2">
            <a:extLst>
              <a:ext uri="{FF2B5EF4-FFF2-40B4-BE49-F238E27FC236}">
                <a16:creationId xmlns:a16="http://schemas.microsoft.com/office/drawing/2014/main" id="{3B403E2F-9E9E-A275-FB78-A5D2D9E20D6D}"/>
              </a:ext>
            </a:extLst>
          </p:cNvPr>
          <p:cNvSpPr txBox="1"/>
          <p:nvPr/>
        </p:nvSpPr>
        <p:spPr>
          <a:xfrm>
            <a:off x="4097253" y="2486266"/>
            <a:ext cx="1309013" cy="369332"/>
          </a:xfrm>
          <a:prstGeom prst="rect">
            <a:avLst/>
          </a:prstGeom>
          <a:noFill/>
        </p:spPr>
        <p:txBody>
          <a:bodyPr wrap="none" rtlCol="0">
            <a:spAutoFit/>
          </a:bodyPr>
          <a:lstStyle/>
          <a:p>
            <a:r>
              <a:rPr lang="en-US" b="1" dirty="0">
                <a:solidFill>
                  <a:srgbClr val="FF0000"/>
                </a:solidFill>
              </a:rPr>
              <a:t>PBL STTR</a:t>
            </a:r>
          </a:p>
        </p:txBody>
      </p:sp>
    </p:spTree>
    <p:extLst>
      <p:ext uri="{BB962C8B-B14F-4D97-AF65-F5344CB8AC3E}">
        <p14:creationId xmlns:p14="http://schemas.microsoft.com/office/powerpoint/2010/main" val="31621260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938BC-87DE-2BC3-FA0F-1A757B77939C}"/>
              </a:ext>
            </a:extLst>
          </p:cNvPr>
          <p:cNvSpPr>
            <a:spLocks noGrp="1"/>
          </p:cNvSpPr>
          <p:nvPr>
            <p:ph type="title"/>
          </p:nvPr>
        </p:nvSpPr>
        <p:spPr>
          <a:xfrm>
            <a:off x="688258" y="111140"/>
            <a:ext cx="11364728" cy="803276"/>
          </a:xfrm>
        </p:spPr>
        <p:txBody>
          <a:bodyPr>
            <a:noAutofit/>
          </a:bodyPr>
          <a:lstStyle/>
          <a:p>
            <a:r>
              <a:rPr lang="en-US" sz="3200" dirty="0">
                <a:solidFill>
                  <a:srgbClr val="006699"/>
                </a:solidFill>
              </a:rPr>
              <a:t>Initial Design Studies of 20 T Hybrid Common Coil (BNL)</a:t>
            </a:r>
          </a:p>
        </p:txBody>
      </p:sp>
      <p:sp>
        <p:nvSpPr>
          <p:cNvPr id="4" name="Slide Number Placeholder 3">
            <a:extLst>
              <a:ext uri="{FF2B5EF4-FFF2-40B4-BE49-F238E27FC236}">
                <a16:creationId xmlns:a16="http://schemas.microsoft.com/office/drawing/2014/main" id="{B60FA041-4E87-9E6A-F894-74EB5CA33567}"/>
              </a:ext>
            </a:extLst>
          </p:cNvPr>
          <p:cNvSpPr>
            <a:spLocks noGrp="1"/>
          </p:cNvSpPr>
          <p:nvPr>
            <p:ph type="sldNum" sz="quarter" idx="4"/>
          </p:nvPr>
        </p:nvSpPr>
        <p:spPr/>
        <p:txBody>
          <a:bodyPr/>
          <a:lstStyle/>
          <a:p>
            <a:fld id="{933A556B-7C63-244D-9B7C-B0EA8042B330}" type="slidenum">
              <a:rPr lang="en-US" smtClean="0"/>
              <a:pPr/>
              <a:t>36</a:t>
            </a:fld>
            <a:endParaRPr lang="en-US" dirty="0"/>
          </a:p>
        </p:txBody>
      </p:sp>
      <p:pic>
        <p:nvPicPr>
          <p:cNvPr id="8" name="Picture 7">
            <a:extLst>
              <a:ext uri="{FF2B5EF4-FFF2-40B4-BE49-F238E27FC236}">
                <a16:creationId xmlns:a16="http://schemas.microsoft.com/office/drawing/2014/main" id="{932235F4-E2DE-E24D-7B30-7B69A2C52749}"/>
              </a:ext>
            </a:extLst>
          </p:cNvPr>
          <p:cNvPicPr>
            <a:picLocks noChangeAspect="1"/>
          </p:cNvPicPr>
          <p:nvPr/>
        </p:nvPicPr>
        <p:blipFill>
          <a:blip r:embed="rId2"/>
          <a:stretch>
            <a:fillRect/>
          </a:stretch>
        </p:blipFill>
        <p:spPr>
          <a:xfrm>
            <a:off x="0" y="1052052"/>
            <a:ext cx="8860131" cy="5029200"/>
          </a:xfrm>
          <a:prstGeom prst="rect">
            <a:avLst/>
          </a:prstGeom>
        </p:spPr>
      </p:pic>
      <p:pic>
        <p:nvPicPr>
          <p:cNvPr id="10" name="Picture 9">
            <a:extLst>
              <a:ext uri="{FF2B5EF4-FFF2-40B4-BE49-F238E27FC236}">
                <a16:creationId xmlns:a16="http://schemas.microsoft.com/office/drawing/2014/main" id="{0313699A-D4E4-EED5-C8A0-A00AF3C84240}"/>
              </a:ext>
            </a:extLst>
          </p:cNvPr>
          <p:cNvPicPr>
            <a:picLocks noChangeAspect="1"/>
          </p:cNvPicPr>
          <p:nvPr/>
        </p:nvPicPr>
        <p:blipFill>
          <a:blip r:embed="rId3"/>
          <a:stretch>
            <a:fillRect/>
          </a:stretch>
        </p:blipFill>
        <p:spPr>
          <a:xfrm>
            <a:off x="9013031" y="1507714"/>
            <a:ext cx="3124471" cy="4732430"/>
          </a:xfrm>
          <a:prstGeom prst="rect">
            <a:avLst/>
          </a:prstGeom>
        </p:spPr>
      </p:pic>
      <p:sp>
        <p:nvSpPr>
          <p:cNvPr id="11" name="TextBox 10">
            <a:extLst>
              <a:ext uri="{FF2B5EF4-FFF2-40B4-BE49-F238E27FC236}">
                <a16:creationId xmlns:a16="http://schemas.microsoft.com/office/drawing/2014/main" id="{958C97F2-8D11-D3C0-1D47-6DE71BA1E9E7}"/>
              </a:ext>
            </a:extLst>
          </p:cNvPr>
          <p:cNvSpPr txBox="1"/>
          <p:nvPr/>
        </p:nvSpPr>
        <p:spPr>
          <a:xfrm>
            <a:off x="8928515" y="984494"/>
            <a:ext cx="3140603" cy="523220"/>
          </a:xfrm>
          <a:prstGeom prst="rect">
            <a:avLst/>
          </a:prstGeom>
          <a:noFill/>
        </p:spPr>
        <p:txBody>
          <a:bodyPr wrap="none" rtlCol="0">
            <a:spAutoFit/>
          </a:bodyPr>
          <a:lstStyle/>
          <a:p>
            <a:r>
              <a:rPr lang="en-US" sz="2800" b="1" dirty="0">
                <a:solidFill>
                  <a:srgbClr val="C00000"/>
                </a:solidFill>
              </a:rPr>
              <a:t>25 mm clear bore</a:t>
            </a:r>
          </a:p>
        </p:txBody>
      </p:sp>
    </p:spTree>
    <p:extLst>
      <p:ext uri="{BB962C8B-B14F-4D97-AF65-F5344CB8AC3E}">
        <p14:creationId xmlns:p14="http://schemas.microsoft.com/office/powerpoint/2010/main" val="30786535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0256D23-7CA9-A972-7429-7CF726C12CFC}"/>
              </a:ext>
            </a:extLst>
          </p:cNvPr>
          <p:cNvSpPr>
            <a:spLocks noGrp="1"/>
          </p:cNvSpPr>
          <p:nvPr>
            <p:ph type="sldNum" sz="quarter" idx="4"/>
          </p:nvPr>
        </p:nvSpPr>
        <p:spPr/>
        <p:txBody>
          <a:bodyPr/>
          <a:lstStyle/>
          <a:p>
            <a:fld id="{933A556B-7C63-244D-9B7C-B0EA8042B330}" type="slidenum">
              <a:rPr lang="en-US" smtClean="0"/>
              <a:pPr/>
              <a:t>37</a:t>
            </a:fld>
            <a:endParaRPr lang="en-US" dirty="0"/>
          </a:p>
        </p:txBody>
      </p:sp>
      <p:pic>
        <p:nvPicPr>
          <p:cNvPr id="6" name="Picture 5">
            <a:extLst>
              <a:ext uri="{FF2B5EF4-FFF2-40B4-BE49-F238E27FC236}">
                <a16:creationId xmlns:a16="http://schemas.microsoft.com/office/drawing/2014/main" id="{EE5764AD-921D-D5A2-C38F-4CF7D4EE1CBC}"/>
              </a:ext>
            </a:extLst>
          </p:cNvPr>
          <p:cNvPicPr>
            <a:picLocks noChangeAspect="1"/>
          </p:cNvPicPr>
          <p:nvPr/>
        </p:nvPicPr>
        <p:blipFill>
          <a:blip r:embed="rId2"/>
          <a:stretch>
            <a:fillRect/>
          </a:stretch>
        </p:blipFill>
        <p:spPr>
          <a:xfrm>
            <a:off x="279187" y="792290"/>
            <a:ext cx="9601200" cy="5384206"/>
          </a:xfrm>
          <a:prstGeom prst="rect">
            <a:avLst/>
          </a:prstGeom>
        </p:spPr>
      </p:pic>
      <p:sp>
        <p:nvSpPr>
          <p:cNvPr id="7" name="TextBox 6">
            <a:extLst>
              <a:ext uri="{FF2B5EF4-FFF2-40B4-BE49-F238E27FC236}">
                <a16:creationId xmlns:a16="http://schemas.microsoft.com/office/drawing/2014/main" id="{C5FD559E-D366-D3F6-347E-F84451A7F474}"/>
              </a:ext>
            </a:extLst>
          </p:cNvPr>
          <p:cNvSpPr txBox="1"/>
          <p:nvPr/>
        </p:nvSpPr>
        <p:spPr>
          <a:xfrm>
            <a:off x="279187" y="0"/>
            <a:ext cx="11912813" cy="584775"/>
          </a:xfrm>
          <a:prstGeom prst="rect">
            <a:avLst/>
          </a:prstGeom>
          <a:noFill/>
        </p:spPr>
        <p:txBody>
          <a:bodyPr wrap="none" rtlCol="0">
            <a:spAutoFit/>
          </a:bodyPr>
          <a:lstStyle/>
          <a:p>
            <a:r>
              <a:rPr lang="en-US" sz="3200" b="1" dirty="0">
                <a:solidFill>
                  <a:srgbClr val="006699"/>
                </a:solidFill>
              </a:rPr>
              <a:t>Test of various fusion cables at the BNL common coil dipole</a:t>
            </a:r>
          </a:p>
        </p:txBody>
      </p:sp>
      <p:pic>
        <p:nvPicPr>
          <p:cNvPr id="11" name="Picture 10">
            <a:extLst>
              <a:ext uri="{FF2B5EF4-FFF2-40B4-BE49-F238E27FC236}">
                <a16:creationId xmlns:a16="http://schemas.microsoft.com/office/drawing/2014/main" id="{FE65779A-88D0-5D5F-6352-80B3EE9E9FA1}"/>
              </a:ext>
            </a:extLst>
          </p:cNvPr>
          <p:cNvPicPr>
            <a:picLocks noChangeAspect="1"/>
          </p:cNvPicPr>
          <p:nvPr/>
        </p:nvPicPr>
        <p:blipFill>
          <a:blip r:embed="rId3"/>
          <a:stretch>
            <a:fillRect/>
          </a:stretch>
        </p:blipFill>
        <p:spPr>
          <a:xfrm>
            <a:off x="7032235" y="584774"/>
            <a:ext cx="5120640" cy="1860799"/>
          </a:xfrm>
          <a:prstGeom prst="rect">
            <a:avLst/>
          </a:prstGeom>
        </p:spPr>
      </p:pic>
      <p:pic>
        <p:nvPicPr>
          <p:cNvPr id="9" name="Picture 8">
            <a:extLst>
              <a:ext uri="{FF2B5EF4-FFF2-40B4-BE49-F238E27FC236}">
                <a16:creationId xmlns:a16="http://schemas.microsoft.com/office/drawing/2014/main" id="{D8F2A242-67EB-83BF-7CBF-0D289A469916}"/>
              </a:ext>
            </a:extLst>
          </p:cNvPr>
          <p:cNvPicPr>
            <a:picLocks noChangeAspect="1"/>
          </p:cNvPicPr>
          <p:nvPr/>
        </p:nvPicPr>
        <p:blipFill>
          <a:blip r:embed="rId4"/>
          <a:stretch>
            <a:fillRect/>
          </a:stretch>
        </p:blipFill>
        <p:spPr>
          <a:xfrm>
            <a:off x="10165079" y="2243739"/>
            <a:ext cx="1645920" cy="4729121"/>
          </a:xfrm>
          <a:prstGeom prst="rect">
            <a:avLst/>
          </a:prstGeom>
        </p:spPr>
      </p:pic>
    </p:spTree>
    <p:extLst>
      <p:ext uri="{BB962C8B-B14F-4D97-AF65-F5344CB8AC3E}">
        <p14:creationId xmlns:p14="http://schemas.microsoft.com/office/powerpoint/2010/main" val="20203768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1298" name="Rectangle 2"/>
          <p:cNvSpPr>
            <a:spLocks noGrp="1" noChangeArrowheads="1"/>
          </p:cNvSpPr>
          <p:nvPr>
            <p:ph type="title"/>
          </p:nvPr>
        </p:nvSpPr>
        <p:spPr>
          <a:xfrm>
            <a:off x="383458" y="0"/>
            <a:ext cx="11287434" cy="1543665"/>
          </a:xfrm>
          <a:ln/>
        </p:spPr>
        <p:txBody>
          <a:bodyPr>
            <a:noAutofit/>
          </a:bodyPr>
          <a:lstStyle/>
          <a:p>
            <a:pPr algn="ctr">
              <a:spcBef>
                <a:spcPts val="1200"/>
              </a:spcBef>
            </a:pPr>
            <a:r>
              <a:rPr lang="en-US" altLang="en-US" sz="4000" dirty="0">
                <a:solidFill>
                  <a:srgbClr val="0070C0"/>
                </a:solidFill>
              </a:rPr>
              <a:t>React &amp; Wind Approach and its Advantages</a:t>
            </a:r>
            <a:br>
              <a:rPr lang="en-US" altLang="en-US" sz="800" dirty="0">
                <a:solidFill>
                  <a:srgbClr val="0070C0"/>
                </a:solidFill>
              </a:rPr>
            </a:br>
            <a:br>
              <a:rPr lang="en-US" altLang="en-US" sz="800" dirty="0">
                <a:solidFill>
                  <a:srgbClr val="0070C0"/>
                </a:solidFill>
              </a:rPr>
            </a:br>
            <a:r>
              <a:rPr lang="en-US" altLang="en-US" sz="2800" dirty="0">
                <a:solidFill>
                  <a:srgbClr val="339933"/>
                </a:solidFill>
              </a:rPr>
              <a:t>(since design and techniques needs to be developed for </a:t>
            </a:r>
            <a:br>
              <a:rPr lang="en-US" altLang="en-US" sz="2800" dirty="0">
                <a:solidFill>
                  <a:srgbClr val="339933"/>
                </a:solidFill>
              </a:rPr>
            </a:br>
            <a:r>
              <a:rPr lang="en-US" altLang="en-US" sz="2800" dirty="0">
                <a:solidFill>
                  <a:srgbClr val="339933"/>
                </a:solidFill>
              </a:rPr>
              <a:t>pre-reacted </a:t>
            </a:r>
            <a:r>
              <a:rPr lang="en-US" altLang="en-US" sz="2800" dirty="0" err="1">
                <a:solidFill>
                  <a:srgbClr val="339933"/>
                </a:solidFill>
              </a:rPr>
              <a:t>ReBCO</a:t>
            </a:r>
            <a:r>
              <a:rPr lang="en-US" altLang="en-US" sz="2800" dirty="0">
                <a:solidFill>
                  <a:srgbClr val="339933"/>
                </a:solidFill>
              </a:rPr>
              <a:t> cable, why not consider this for Nb</a:t>
            </a:r>
            <a:r>
              <a:rPr lang="en-US" altLang="en-US" sz="2800" baseline="-25000" dirty="0">
                <a:solidFill>
                  <a:srgbClr val="339933"/>
                </a:solidFill>
              </a:rPr>
              <a:t>3</a:t>
            </a:r>
            <a:r>
              <a:rPr lang="en-US" altLang="en-US" sz="2800" dirty="0">
                <a:solidFill>
                  <a:srgbClr val="339933"/>
                </a:solidFill>
              </a:rPr>
              <a:t>Sn)</a:t>
            </a:r>
          </a:p>
        </p:txBody>
      </p:sp>
      <p:sp>
        <p:nvSpPr>
          <p:cNvPr id="951299" name="Rectangle 3"/>
          <p:cNvSpPr>
            <a:spLocks noChangeArrowheads="1"/>
          </p:cNvSpPr>
          <p:nvPr/>
        </p:nvSpPr>
        <p:spPr bwMode="auto">
          <a:xfrm>
            <a:off x="285134" y="1663443"/>
            <a:ext cx="11906866" cy="4801314"/>
          </a:xfrm>
          <a:prstGeom prst="rect">
            <a:avLst/>
          </a:prstGeom>
          <a:solidFill>
            <a:srgbClr val="FFFFFF"/>
          </a:solidFill>
          <a:ln>
            <a:noFill/>
          </a:ln>
          <a:effectLst/>
          <a:extLs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ts val="1200"/>
              </a:spcBef>
              <a:buFontTx/>
              <a:buChar char="•"/>
            </a:pPr>
            <a:r>
              <a:rPr lang="en-US" altLang="en-US" sz="2600" b="1" dirty="0">
                <a:solidFill>
                  <a:srgbClr val="CC0000"/>
                </a:solidFill>
                <a:latin typeface="Arial" charset="0"/>
              </a:rPr>
              <a:t> In the “React &amp; Wind” approach, the coil and associated structures are not subjected to the high temperature reaction. This allows one to use a variety of insulation and other structural materials in the coil modules. </a:t>
            </a:r>
            <a:endParaRPr lang="en-US" altLang="en-US" sz="2600" b="1" dirty="0">
              <a:solidFill>
                <a:schemeClr val="accent2"/>
              </a:solidFill>
              <a:latin typeface="Arial" charset="0"/>
            </a:endParaRPr>
          </a:p>
          <a:p>
            <a:pPr>
              <a:spcBef>
                <a:spcPts val="1200"/>
              </a:spcBef>
              <a:buFontTx/>
              <a:buChar char="•"/>
            </a:pPr>
            <a:r>
              <a:rPr lang="en-US" altLang="en-US" sz="2600" b="1" dirty="0">
                <a:solidFill>
                  <a:schemeClr val="accent2"/>
                </a:solidFill>
                <a:latin typeface="Arial" charset="0"/>
              </a:rPr>
              <a:t> </a:t>
            </a:r>
            <a:r>
              <a:rPr lang="en-US" altLang="en-US" sz="2600" b="1" dirty="0">
                <a:solidFill>
                  <a:srgbClr val="0000CC"/>
                </a:solidFill>
                <a:latin typeface="Arial" charset="0"/>
              </a:rPr>
              <a:t>“React &amp; Wind” approach appears to be more adaptable for building production magnets in industry by extending most of present </a:t>
            </a:r>
            <a:r>
              <a:rPr lang="en-US" altLang="en-US" sz="2600" b="1" dirty="0" err="1">
                <a:solidFill>
                  <a:srgbClr val="0000CC"/>
                </a:solidFill>
                <a:latin typeface="Arial" charset="0"/>
              </a:rPr>
              <a:t>NbTi</a:t>
            </a:r>
            <a:r>
              <a:rPr lang="en-US" altLang="en-US" sz="2600" b="1" dirty="0">
                <a:solidFill>
                  <a:srgbClr val="0000CC"/>
                </a:solidFill>
                <a:latin typeface="Arial" charset="0"/>
              </a:rPr>
              <a:t> manufacturing techniques. Once the proper tooling is developed and the cable is reacted, most remaining steps in industrial production of magnets remain nearly the same in both Nb-Ti and Nb</a:t>
            </a:r>
            <a:r>
              <a:rPr lang="en-US" altLang="en-US" sz="2600" b="1" baseline="-25000" dirty="0">
                <a:solidFill>
                  <a:srgbClr val="0000CC"/>
                </a:solidFill>
                <a:latin typeface="Arial" charset="0"/>
              </a:rPr>
              <a:t>3</a:t>
            </a:r>
            <a:r>
              <a:rPr lang="en-US" altLang="en-US" sz="2600" b="1" dirty="0">
                <a:solidFill>
                  <a:srgbClr val="0000CC"/>
                </a:solidFill>
                <a:latin typeface="Arial" charset="0"/>
              </a:rPr>
              <a:t>Sn magnets. </a:t>
            </a:r>
          </a:p>
          <a:p>
            <a:pPr>
              <a:spcBef>
                <a:spcPts val="1200"/>
              </a:spcBef>
              <a:buFontTx/>
              <a:buChar char="•"/>
            </a:pPr>
            <a:r>
              <a:rPr lang="en-US" altLang="en-US" sz="2600" b="1" dirty="0">
                <a:solidFill>
                  <a:srgbClr val="006600"/>
                </a:solidFill>
                <a:latin typeface="Arial" charset="0"/>
              </a:rPr>
              <a:t> </a:t>
            </a:r>
            <a:r>
              <a:rPr lang="en-US" altLang="en-US" sz="2600" b="1" dirty="0">
                <a:solidFill>
                  <a:srgbClr val="CC00CC"/>
                </a:solidFill>
                <a:latin typeface="Arial" charset="0"/>
              </a:rPr>
              <a:t>Since no specific component of “React &amp; Wind” approach appears to be length dependent, demonstration of a particular design and/or technique in a short magnet, should be applicable in a long magnet in most cases. </a:t>
            </a:r>
          </a:p>
        </p:txBody>
      </p:sp>
    </p:spTree>
    <p:extLst>
      <p:ext uri="{BB962C8B-B14F-4D97-AF65-F5344CB8AC3E}">
        <p14:creationId xmlns:p14="http://schemas.microsoft.com/office/powerpoint/2010/main" val="36236181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A50FB-44F3-6846-8C26-F8681D4BFFB3}"/>
              </a:ext>
            </a:extLst>
          </p:cNvPr>
          <p:cNvSpPr>
            <a:spLocks noGrp="1"/>
          </p:cNvSpPr>
          <p:nvPr>
            <p:ph type="title"/>
          </p:nvPr>
        </p:nvSpPr>
        <p:spPr>
          <a:xfrm>
            <a:off x="282360" y="0"/>
            <a:ext cx="11700413" cy="729673"/>
          </a:xfrm>
        </p:spPr>
        <p:txBody>
          <a:bodyPr>
            <a:noAutofit/>
          </a:bodyPr>
          <a:lstStyle/>
          <a:p>
            <a:pPr algn="ctr"/>
            <a:r>
              <a:rPr lang="en-US" sz="4000" dirty="0">
                <a:solidFill>
                  <a:srgbClr val="0070C0"/>
                </a:solidFill>
              </a:rPr>
              <a:t>Summary and Conclusions</a:t>
            </a:r>
          </a:p>
        </p:txBody>
      </p:sp>
      <p:sp>
        <p:nvSpPr>
          <p:cNvPr id="7" name="Content Placeholder 6">
            <a:extLst>
              <a:ext uri="{FF2B5EF4-FFF2-40B4-BE49-F238E27FC236}">
                <a16:creationId xmlns:a16="http://schemas.microsoft.com/office/drawing/2014/main" id="{84BED499-6ED4-F54A-8BC4-75AB617CA064}"/>
              </a:ext>
            </a:extLst>
          </p:cNvPr>
          <p:cNvSpPr>
            <a:spLocks noGrp="1"/>
          </p:cNvSpPr>
          <p:nvPr>
            <p:ph idx="1"/>
          </p:nvPr>
        </p:nvSpPr>
        <p:spPr>
          <a:xfrm>
            <a:off x="209227" y="638492"/>
            <a:ext cx="11982773" cy="5619433"/>
          </a:xfrm>
        </p:spPr>
        <p:txBody>
          <a:bodyPr>
            <a:noAutofit/>
          </a:bodyPr>
          <a:lstStyle/>
          <a:p>
            <a:pPr marL="274320" indent="-274320">
              <a:lnSpc>
                <a:spcPct val="100000"/>
              </a:lnSpc>
              <a:spcBef>
                <a:spcPts val="600"/>
              </a:spcBef>
              <a:buFont typeface="Arial" panose="020B0604020202020204" pitchFamily="34" charset="0"/>
              <a:buChar char="•"/>
            </a:pPr>
            <a:r>
              <a:rPr lang="en-US" sz="2400" dirty="0"/>
              <a:t>HTS coils for high field accelerator magnets must be built with the HTS cable.</a:t>
            </a:r>
          </a:p>
          <a:p>
            <a:pPr marL="274320" indent="-274320">
              <a:lnSpc>
                <a:spcPct val="100000"/>
              </a:lnSpc>
              <a:spcBef>
                <a:spcPts val="600"/>
              </a:spcBef>
              <a:buFont typeface="Arial" panose="020B0604020202020204" pitchFamily="34" charset="0"/>
              <a:buChar char="•"/>
            </a:pPr>
            <a:r>
              <a:rPr lang="en-US" sz="2400" dirty="0"/>
              <a:t>Common coil geometry, allowing large bend radii, offers unique advantage for using  high current HTS cables, including similar to those being developed for fusion. </a:t>
            </a:r>
          </a:p>
          <a:p>
            <a:pPr marL="274320" indent="-274320">
              <a:lnSpc>
                <a:spcPct val="100000"/>
              </a:lnSpc>
              <a:spcBef>
                <a:spcPts val="600"/>
              </a:spcBef>
              <a:buFont typeface="Arial" panose="020B0604020202020204" pitchFamily="34" charset="0"/>
              <a:buChar char="•"/>
            </a:pPr>
            <a:r>
              <a:rPr lang="en-US" sz="2400" dirty="0">
                <a:solidFill>
                  <a:srgbClr val="FF0000"/>
                </a:solidFill>
              </a:rPr>
              <a:t>Present HTS cable market (and hence development of most HTS cables) is primarily driven by fusion applications; and it is likely to remain so for a foreseeable future. </a:t>
            </a:r>
          </a:p>
          <a:p>
            <a:pPr marL="274320" indent="-274320">
              <a:lnSpc>
                <a:spcPct val="100000"/>
              </a:lnSpc>
              <a:spcBef>
                <a:spcPts val="600"/>
              </a:spcBef>
              <a:buFont typeface="Arial" panose="020B0604020202020204" pitchFamily="34" charset="0"/>
              <a:buChar char="•"/>
            </a:pPr>
            <a:r>
              <a:rPr lang="en-US" sz="2400" dirty="0">
                <a:solidFill>
                  <a:srgbClr val="FF0000"/>
                </a:solidFill>
              </a:rPr>
              <a:t>Can accelerator magnet community benefit from that in designs such as common coil and use the available resources more strategically for a few focused enhancement? </a:t>
            </a:r>
          </a:p>
          <a:p>
            <a:pPr marL="274320" indent="-274320">
              <a:lnSpc>
                <a:spcPct val="100000"/>
              </a:lnSpc>
              <a:spcBef>
                <a:spcPts val="600"/>
              </a:spcBef>
              <a:buFont typeface="Arial" panose="020B0604020202020204" pitchFamily="34" charset="0"/>
              <a:buChar char="•"/>
            </a:pPr>
            <a:r>
              <a:rPr lang="en-US" sz="2400" dirty="0">
                <a:solidFill>
                  <a:srgbClr val="FF0000"/>
                </a:solidFill>
              </a:rPr>
              <a:t>If we can, then both accelerator and fusion technologies could benefit in many ways.</a:t>
            </a:r>
          </a:p>
          <a:p>
            <a:pPr marL="274320" indent="-274320">
              <a:lnSpc>
                <a:spcPct val="100000"/>
              </a:lnSpc>
              <a:spcBef>
                <a:spcPts val="600"/>
              </a:spcBef>
              <a:buFont typeface="Arial" panose="020B0604020202020204" pitchFamily="34" charset="0"/>
              <a:buChar char="•"/>
            </a:pPr>
            <a:r>
              <a:rPr lang="en-US" sz="2400" dirty="0">
                <a:solidFill>
                  <a:srgbClr val="008000"/>
                </a:solidFill>
              </a:rPr>
              <a:t>HTS/LTS hybrid and low cost, rapid-turn-around approach should encourage both innovation and systematic approaches. We should be looking for technical results with a proof-of-principle demos once every few months, rather once every few years.</a:t>
            </a:r>
          </a:p>
          <a:p>
            <a:pPr marL="274320" indent="-274320">
              <a:lnSpc>
                <a:spcPct val="100000"/>
              </a:lnSpc>
              <a:spcBef>
                <a:spcPts val="600"/>
              </a:spcBef>
              <a:buFont typeface="Arial" panose="020B0604020202020204" pitchFamily="34" charset="0"/>
              <a:buChar char="•"/>
            </a:pPr>
            <a:r>
              <a:rPr lang="en-US" sz="2400" dirty="0">
                <a:solidFill>
                  <a:srgbClr val="7030A0"/>
                </a:solidFill>
              </a:rPr>
              <a:t>HTS coils with high current cables in a modular common coil structure should be a platform for an exciting R&amp;D </a:t>
            </a:r>
            <a:r>
              <a:rPr lang="en-US" sz="2400">
                <a:solidFill>
                  <a:srgbClr val="7030A0"/>
                </a:solidFill>
              </a:rPr>
              <a:t>for the next </a:t>
            </a:r>
            <a:r>
              <a:rPr lang="en-US" sz="2400" dirty="0">
                <a:solidFill>
                  <a:srgbClr val="7030A0"/>
                </a:solidFill>
              </a:rPr>
              <a:t>generation magnet scientists and engineers. </a:t>
            </a:r>
            <a:endParaRPr lang="en-US" dirty="0">
              <a:solidFill>
                <a:srgbClr val="7030A0"/>
              </a:solidFill>
            </a:endParaRPr>
          </a:p>
        </p:txBody>
      </p:sp>
      <p:sp>
        <p:nvSpPr>
          <p:cNvPr id="4" name="Slide Number Placeholder 3">
            <a:extLst>
              <a:ext uri="{FF2B5EF4-FFF2-40B4-BE49-F238E27FC236}">
                <a16:creationId xmlns:a16="http://schemas.microsoft.com/office/drawing/2014/main" id="{44D153C9-B6EC-5440-87A3-9DCF9B76E78F}"/>
              </a:ext>
            </a:extLst>
          </p:cNvPr>
          <p:cNvSpPr>
            <a:spLocks noGrp="1"/>
          </p:cNvSpPr>
          <p:nvPr>
            <p:ph type="sldNum" sz="quarter" idx="4"/>
          </p:nvPr>
        </p:nvSpPr>
        <p:spPr/>
        <p:txBody>
          <a:bodyPr/>
          <a:lstStyle/>
          <a:p>
            <a:fld id="{933A556B-7C63-244D-9B7C-B0EA8042B330}" type="slidenum">
              <a:rPr lang="en-US" smtClean="0"/>
              <a:pPr/>
              <a:t>39</a:t>
            </a:fld>
            <a:endParaRPr lang="en-US" dirty="0"/>
          </a:p>
        </p:txBody>
      </p:sp>
      <p:sp>
        <p:nvSpPr>
          <p:cNvPr id="3" name="TextBox 2">
            <a:extLst>
              <a:ext uri="{FF2B5EF4-FFF2-40B4-BE49-F238E27FC236}">
                <a16:creationId xmlns:a16="http://schemas.microsoft.com/office/drawing/2014/main" id="{5C2900AF-D92E-A29F-B20A-AA49013790BD}"/>
              </a:ext>
            </a:extLst>
          </p:cNvPr>
          <p:cNvSpPr txBox="1"/>
          <p:nvPr/>
        </p:nvSpPr>
        <p:spPr>
          <a:xfrm>
            <a:off x="6656439" y="5954593"/>
            <a:ext cx="5498044" cy="646331"/>
          </a:xfrm>
          <a:prstGeom prst="rect">
            <a:avLst/>
          </a:prstGeom>
          <a:noFill/>
        </p:spPr>
        <p:txBody>
          <a:bodyPr wrap="none" rtlCol="0">
            <a:spAutoFit/>
          </a:bodyPr>
          <a:lstStyle/>
          <a:p>
            <a:r>
              <a:rPr lang="en-US" b="1" dirty="0">
                <a:solidFill>
                  <a:srgbClr val="FFFF00"/>
                </a:solidFill>
                <a:highlight>
                  <a:srgbClr val="FFFF00"/>
                </a:highlight>
                <a:hlinkClick r:id="rId2"/>
              </a:rPr>
              <a:t>https://wpw.bnl.gov/rgupta/common-coil-design/</a:t>
            </a:r>
            <a:endParaRPr lang="en-US" b="1" dirty="0">
              <a:solidFill>
                <a:srgbClr val="FFFF00"/>
              </a:solidFill>
              <a:highlight>
                <a:srgbClr val="FFFF00"/>
              </a:highlight>
            </a:endParaRPr>
          </a:p>
          <a:p>
            <a:r>
              <a:rPr lang="en-US" b="1" dirty="0">
                <a:solidFill>
                  <a:srgbClr val="FFFF00"/>
                </a:solidFill>
                <a:highlight>
                  <a:srgbClr val="FFFF00"/>
                </a:highlight>
                <a:hlinkClick r:id="rId3"/>
              </a:rPr>
              <a:t>https://wpw.bnl.gov/rgupta/hts-magnet-program/</a:t>
            </a:r>
            <a:endParaRPr lang="en-US" b="1" dirty="0">
              <a:solidFill>
                <a:srgbClr val="FFFF00"/>
              </a:solidFill>
              <a:highlight>
                <a:srgbClr val="FFFF00"/>
              </a:highlight>
            </a:endParaRPr>
          </a:p>
        </p:txBody>
      </p:sp>
    </p:spTree>
    <p:extLst>
      <p:ext uri="{BB962C8B-B14F-4D97-AF65-F5344CB8AC3E}">
        <p14:creationId xmlns:p14="http://schemas.microsoft.com/office/powerpoint/2010/main" val="4086193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animEffect transition="in" filter="fade">
                                      <p:cBhvr>
                                        <p:cTn id="25" dur="500"/>
                                        <p:tgtEl>
                                          <p:spTgt spid="7">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7">
                                            <p:txEl>
                                              <p:pRg st="6" end="6"/>
                                            </p:txEl>
                                          </p:spTgt>
                                        </p:tgtEl>
                                        <p:attrNameLst>
                                          <p:attrName>style.visibility</p:attrName>
                                        </p:attrNameLst>
                                      </p:cBhvr>
                                      <p:to>
                                        <p:strVal val="visible"/>
                                      </p:to>
                                    </p:set>
                                    <p:animEffect transition="in" filter="fade">
                                      <p:cBhvr>
                                        <p:cTn id="30"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339262" y="33367"/>
            <a:ext cx="11693808" cy="503803"/>
          </a:xfrm>
        </p:spPr>
        <p:txBody>
          <a:bodyPr>
            <a:noAutofit/>
          </a:bodyPr>
          <a:lstStyle/>
          <a:p>
            <a:r>
              <a:rPr lang="en-US" altLang="en-US" sz="3400" dirty="0">
                <a:solidFill>
                  <a:srgbClr val="339933"/>
                </a:solidFill>
              </a:rPr>
              <a:t>Common Coil Dipole Design and it’s suitability for HTS</a:t>
            </a:r>
          </a:p>
        </p:txBody>
      </p:sp>
      <p:sp>
        <p:nvSpPr>
          <p:cNvPr id="5" name="Rectangle 4">
            <a:extLst>
              <a:ext uri="{FF2B5EF4-FFF2-40B4-BE49-F238E27FC236}">
                <a16:creationId xmlns:a16="http://schemas.microsoft.com/office/drawing/2014/main" id="{6B426992-608F-4133-8E70-6715F8C4CAAB}"/>
              </a:ext>
            </a:extLst>
          </p:cNvPr>
          <p:cNvSpPr txBox="1">
            <a:spLocks noChangeArrowheads="1"/>
          </p:cNvSpPr>
          <p:nvPr/>
        </p:nvSpPr>
        <p:spPr>
          <a:xfrm>
            <a:off x="4176793" y="664150"/>
            <a:ext cx="7986641" cy="5731091"/>
          </a:xfrm>
          <a:prstGeom prst="rect">
            <a:avLst/>
          </a:prstGeom>
        </p:spPr>
        <p:txBody>
          <a:bodyPr lIns="0" tIns="0" rIns="0" bIns="0"/>
          <a:lstStyle>
            <a:lvl1pPr marL="257175" indent="-257175" algn="l" defTabSz="342900" rtl="0" eaLnBrk="1" latinLnBrk="0" hangingPunct="1">
              <a:spcBef>
                <a:spcPct val="20000"/>
              </a:spcBef>
              <a:buFont typeface="Arial"/>
              <a:buChar char="•"/>
              <a:defRPr sz="1800" kern="1200">
                <a:solidFill>
                  <a:schemeClr val="tx2"/>
                </a:solidFill>
                <a:latin typeface="+mj-lt"/>
                <a:ea typeface="+mn-ea"/>
                <a:cs typeface="+mn-cs"/>
              </a:defRPr>
            </a:lvl1pPr>
            <a:lvl2pPr marL="557213" indent="-214313" algn="l" defTabSz="342900" rtl="0" eaLnBrk="1" latinLnBrk="0" hangingPunct="1">
              <a:spcBef>
                <a:spcPct val="20000"/>
              </a:spcBef>
              <a:buFont typeface="Courier New"/>
              <a:buChar char="o"/>
              <a:defRPr sz="1500" kern="1200">
                <a:solidFill>
                  <a:srgbClr val="1F497D"/>
                </a:solidFill>
                <a:latin typeface="+mj-lt"/>
                <a:ea typeface="+mn-ea"/>
                <a:cs typeface="+mn-cs"/>
              </a:defRPr>
            </a:lvl2pPr>
            <a:lvl3pPr marL="857250" indent="-171450" algn="l" defTabSz="342900" rtl="0" eaLnBrk="1" latinLnBrk="0" hangingPunct="1">
              <a:spcBef>
                <a:spcPct val="20000"/>
              </a:spcBef>
              <a:buFont typeface="Arial"/>
              <a:buChar char="•"/>
              <a:defRPr sz="1500" kern="1200">
                <a:solidFill>
                  <a:srgbClr val="1F497D"/>
                </a:solidFill>
                <a:latin typeface="+mj-lt"/>
                <a:ea typeface="+mn-ea"/>
                <a:cs typeface="+mn-cs"/>
              </a:defRPr>
            </a:lvl3pPr>
            <a:lvl4pPr marL="1200150" indent="-171450" algn="l" defTabSz="342900" rtl="0" eaLnBrk="1" latinLnBrk="0" hangingPunct="1">
              <a:spcBef>
                <a:spcPct val="20000"/>
              </a:spcBef>
              <a:buFont typeface="Arial"/>
              <a:buChar char="–"/>
              <a:defRPr sz="1500" kern="1200">
                <a:solidFill>
                  <a:srgbClr val="1F497D"/>
                </a:solidFill>
                <a:latin typeface="+mj-lt"/>
                <a:ea typeface="+mn-ea"/>
                <a:cs typeface="+mn-cs"/>
              </a:defRPr>
            </a:lvl4pPr>
            <a:lvl5pPr marL="1543050" indent="-171450" algn="l" defTabSz="342900" rtl="0" eaLnBrk="1" latinLnBrk="0" hangingPunct="1">
              <a:spcBef>
                <a:spcPct val="20000"/>
              </a:spcBef>
              <a:buFont typeface="Arial"/>
              <a:buChar char="»"/>
              <a:defRPr sz="1500" kern="1200">
                <a:solidFill>
                  <a:srgbClr val="1F497D"/>
                </a:solidFill>
                <a:latin typeface="+mj-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257175" marR="0" lvl="0" indent="-257175" algn="l" defTabSz="342900" rtl="0" eaLnBrk="1" fontAlgn="auto" latinLnBrk="0" hangingPunct="1">
              <a:spcBef>
                <a:spcPts val="600"/>
              </a:spcBef>
              <a:spcAft>
                <a:spcPts val="0"/>
              </a:spcAft>
              <a:buClrTx/>
              <a:buSzTx/>
              <a:buFont typeface="Wingdings" panose="05000000000000000000" pitchFamily="2" charset="2"/>
              <a:buChar char="Ø"/>
              <a:tabLst/>
              <a:defRPr/>
            </a:pPr>
            <a:r>
              <a:rPr kumimoji="0" lang="en-US" altLang="en-US" sz="2800" b="1" i="0" u="none" strike="noStrike" kern="1200" cap="none" spc="0" normalizeH="0" baseline="0" noProof="0" dirty="0">
                <a:ln>
                  <a:noFill/>
                </a:ln>
                <a:solidFill>
                  <a:srgbClr val="C0504D"/>
                </a:solidFill>
                <a:effectLst/>
                <a:uLnTx/>
                <a:uFillTx/>
                <a:latin typeface="Franklin Gothic Medium"/>
              </a:rPr>
              <a:t>Simple 2-d</a:t>
            </a:r>
            <a:r>
              <a:rPr kumimoji="0" lang="en-US" altLang="en-US" sz="2800" b="1" i="0" u="none" strike="noStrike" kern="1200" cap="none" spc="0" normalizeH="0" baseline="0" noProof="0" dirty="0">
                <a:ln>
                  <a:noFill/>
                </a:ln>
                <a:solidFill>
                  <a:srgbClr val="00CC00"/>
                </a:solidFill>
                <a:effectLst/>
                <a:uLnTx/>
                <a:uFillTx/>
                <a:latin typeface="Franklin Gothic Medium"/>
              </a:rPr>
              <a:t> </a:t>
            </a:r>
            <a:r>
              <a:rPr kumimoji="0" lang="en-US" altLang="en-US" sz="2800" b="1" i="0" u="none" strike="noStrike" kern="1200" cap="none" spc="0" normalizeH="0" baseline="0" noProof="0" dirty="0">
                <a:ln>
                  <a:noFill/>
                </a:ln>
                <a:solidFill>
                  <a:srgbClr val="1F497D"/>
                </a:solidFill>
                <a:effectLst/>
                <a:uLnTx/>
                <a:uFillTx/>
                <a:latin typeface="Franklin Gothic Medium"/>
              </a:rPr>
              <a:t>geometry for 2-in-1 collider dipoles  </a:t>
            </a:r>
          </a:p>
          <a:p>
            <a:pPr lvl="0">
              <a:spcBef>
                <a:spcPts val="600"/>
              </a:spcBef>
              <a:buFont typeface="Wingdings" panose="05000000000000000000" pitchFamily="2" charset="2"/>
              <a:buChar char="Ø"/>
              <a:defRPr/>
            </a:pPr>
            <a:r>
              <a:rPr lang="en-US" altLang="en-US" sz="2800" b="1" dirty="0">
                <a:solidFill>
                  <a:srgbClr val="C0504D"/>
                </a:solidFill>
                <a:latin typeface="Franklin Gothic Medium"/>
              </a:rPr>
              <a:t>Large bend radii, </a:t>
            </a:r>
            <a:r>
              <a:rPr kumimoji="0" lang="en-US" altLang="en-US" sz="2800" b="1" i="0" u="none" strike="noStrike" kern="1200" cap="none" spc="0" normalizeH="0" baseline="0" noProof="0" dirty="0">
                <a:ln>
                  <a:noFill/>
                </a:ln>
                <a:solidFill>
                  <a:srgbClr val="1F497D"/>
                </a:solidFill>
                <a:effectLst/>
                <a:uLnTx/>
                <a:uFillTx/>
                <a:latin typeface="Franklin Gothic Medium"/>
              </a:rPr>
              <a:t>determined by the separation between </a:t>
            </a:r>
            <a:r>
              <a:rPr lang="en-US" altLang="en-US" sz="2800" b="1" dirty="0">
                <a:solidFill>
                  <a:srgbClr val="1F497D"/>
                </a:solidFill>
                <a:latin typeface="Franklin Gothic Medium"/>
              </a:rPr>
              <a:t>the two bore</a:t>
            </a:r>
            <a:r>
              <a:rPr kumimoji="0" lang="en-US" altLang="en-US" sz="2800" b="1" i="0" u="none" strike="noStrike" kern="1200" cap="none" spc="0" normalizeH="0" baseline="0" noProof="0" dirty="0">
                <a:ln>
                  <a:noFill/>
                </a:ln>
                <a:solidFill>
                  <a:srgbClr val="1F497D"/>
                </a:solidFill>
                <a:effectLst/>
                <a:uLnTx/>
                <a:uFillTx/>
                <a:latin typeface="Franklin Gothic Medium"/>
              </a:rPr>
              <a:t>es rather than the </a:t>
            </a:r>
            <a:r>
              <a:rPr lang="en-US" altLang="en-US" sz="2800" b="1" dirty="0">
                <a:solidFill>
                  <a:srgbClr val="1F497D"/>
                </a:solidFill>
                <a:latin typeface="Franklin Gothic Medium"/>
              </a:rPr>
              <a:t>bore itself</a:t>
            </a:r>
            <a:endParaRPr kumimoji="0" lang="en-US" altLang="en-US" sz="2800" b="1" i="0" u="none" strike="noStrike" kern="1200" cap="none" spc="0" normalizeH="0" baseline="0" noProof="0" dirty="0">
              <a:ln>
                <a:noFill/>
              </a:ln>
              <a:solidFill>
                <a:srgbClr val="1F497D"/>
              </a:solidFill>
              <a:effectLst/>
              <a:uLnTx/>
              <a:uFillTx/>
              <a:latin typeface="Franklin Gothic Medium"/>
            </a:endParaRPr>
          </a:p>
          <a:p>
            <a:pPr>
              <a:spcBef>
                <a:spcPts val="600"/>
              </a:spcBef>
              <a:buFont typeface="Wingdings" panose="05000000000000000000" pitchFamily="2" charset="2"/>
              <a:buChar char="Ø"/>
              <a:defRPr/>
            </a:pPr>
            <a:r>
              <a:rPr lang="en-US" altLang="en-US" sz="2800" b="1" dirty="0">
                <a:solidFill>
                  <a:srgbClr val="C00000"/>
                </a:solidFill>
                <a:latin typeface="Franklin Gothic Medium"/>
              </a:rPr>
              <a:t>Allows</a:t>
            </a:r>
            <a:r>
              <a:rPr lang="en-US" altLang="en-US" sz="2800" b="1" dirty="0">
                <a:solidFill>
                  <a:srgbClr val="1F497D"/>
                </a:solidFill>
                <a:latin typeface="Franklin Gothic Medium"/>
              </a:rPr>
              <a:t> use of most </a:t>
            </a:r>
            <a:r>
              <a:rPr lang="en-US" altLang="en-US" sz="2800" b="1" dirty="0" err="1">
                <a:solidFill>
                  <a:srgbClr val="1F497D"/>
                </a:solidFill>
                <a:latin typeface="Franklin Gothic Medium"/>
              </a:rPr>
              <a:t>ReBCO</a:t>
            </a:r>
            <a:r>
              <a:rPr lang="en-US" altLang="en-US" sz="2800" b="1" dirty="0">
                <a:solidFill>
                  <a:srgbClr val="1F497D"/>
                </a:solidFill>
                <a:latin typeface="Franklin Gothic Medium"/>
              </a:rPr>
              <a:t> cables, including high current fusion cables requiring large bend radii</a:t>
            </a:r>
          </a:p>
          <a:p>
            <a:pPr lvl="0">
              <a:spcBef>
                <a:spcPts val="600"/>
              </a:spcBef>
              <a:buFont typeface="Wingdings" panose="05000000000000000000" pitchFamily="2" charset="2"/>
              <a:buChar char="Ø"/>
              <a:defRPr/>
            </a:pPr>
            <a:r>
              <a:rPr lang="en-US" altLang="en-US" sz="2800" b="1" dirty="0">
                <a:solidFill>
                  <a:srgbClr val="C00000"/>
                </a:solidFill>
                <a:latin typeface="Franklin Gothic Medium"/>
              </a:rPr>
              <a:t>Allows</a:t>
            </a:r>
            <a:r>
              <a:rPr lang="en-US" altLang="en-US" sz="2800" b="1" dirty="0">
                <a:solidFill>
                  <a:srgbClr val="1F497D"/>
                </a:solidFill>
                <a:latin typeface="Franklin Gothic Medium"/>
              </a:rPr>
              <a:t> both “React &amp; Wind” and “Wind &amp; React” Technologies for Nb</a:t>
            </a:r>
            <a:r>
              <a:rPr lang="en-US" altLang="en-US" sz="2800" b="1" baseline="-25000" dirty="0">
                <a:solidFill>
                  <a:srgbClr val="1F497D"/>
                </a:solidFill>
                <a:latin typeface="Franklin Gothic Medium"/>
              </a:rPr>
              <a:t>3</a:t>
            </a:r>
            <a:r>
              <a:rPr lang="en-US" altLang="en-US" sz="2800" b="1" dirty="0">
                <a:solidFill>
                  <a:srgbClr val="1F497D"/>
                </a:solidFill>
                <a:latin typeface="Franklin Gothic Medium"/>
              </a:rPr>
              <a:t>Sn and HTS </a:t>
            </a:r>
          </a:p>
          <a:p>
            <a:pPr>
              <a:spcBef>
                <a:spcPts val="600"/>
              </a:spcBef>
              <a:buFont typeface="Wingdings" panose="05000000000000000000" pitchFamily="2" charset="2"/>
              <a:buChar char="Ø"/>
              <a:defRPr/>
            </a:pPr>
            <a:r>
              <a:rPr lang="en-US" altLang="en-US" sz="2800" b="1" dirty="0">
                <a:solidFill>
                  <a:srgbClr val="C0504D"/>
                </a:solidFill>
                <a:latin typeface="Franklin Gothic Medium"/>
              </a:rPr>
              <a:t>Modular design </a:t>
            </a:r>
            <a:r>
              <a:rPr lang="en-US" altLang="en-US" sz="2800" b="1" dirty="0">
                <a:solidFill>
                  <a:srgbClr val="1F497D"/>
                </a:solidFill>
                <a:latin typeface="Franklin Gothic Medium"/>
              </a:rPr>
              <a:t>for mixing HTS, Nb</a:t>
            </a:r>
            <a:r>
              <a:rPr lang="en-US" altLang="en-US" sz="2800" b="1" baseline="-25000" dirty="0">
                <a:solidFill>
                  <a:srgbClr val="1F497D"/>
                </a:solidFill>
                <a:latin typeface="Franklin Gothic Medium"/>
              </a:rPr>
              <a:t>3</a:t>
            </a:r>
            <a:r>
              <a:rPr lang="en-US" altLang="en-US" sz="2800" b="1" dirty="0">
                <a:solidFill>
                  <a:srgbClr val="1F497D"/>
                </a:solidFill>
                <a:latin typeface="Franklin Gothic Medium"/>
              </a:rPr>
              <a:t>Sn  </a:t>
            </a:r>
            <a:r>
              <a:rPr lang="en-US" altLang="en-US" sz="2800" b="1" dirty="0" err="1">
                <a:solidFill>
                  <a:srgbClr val="1F497D"/>
                </a:solidFill>
                <a:latin typeface="Franklin Gothic Medium"/>
              </a:rPr>
              <a:t>NbTi</a:t>
            </a:r>
            <a:r>
              <a:rPr lang="en-US" altLang="en-US" sz="2800" b="1" dirty="0">
                <a:solidFill>
                  <a:srgbClr val="1F497D"/>
                </a:solidFill>
                <a:latin typeface="Franklin Gothic Medium"/>
              </a:rPr>
              <a:t> in hybrids, and </a:t>
            </a:r>
            <a:r>
              <a:rPr lang="en-US" altLang="en-US" sz="2800" b="1" dirty="0">
                <a:solidFill>
                  <a:srgbClr val="C00000"/>
                </a:solidFill>
                <a:latin typeface="Franklin Gothic Medium"/>
              </a:rPr>
              <a:t>for lower cost, rapid-turn-around R&amp;D  </a:t>
            </a:r>
          </a:p>
          <a:p>
            <a:pPr>
              <a:spcBef>
                <a:spcPts val="600"/>
              </a:spcBef>
              <a:buFont typeface="Wingdings" panose="05000000000000000000" pitchFamily="2" charset="2"/>
              <a:buChar char="Ø"/>
              <a:defRPr/>
            </a:pPr>
            <a:r>
              <a:rPr lang="en-US" altLang="en-US" sz="2800" b="1" dirty="0">
                <a:solidFill>
                  <a:srgbClr val="C00000"/>
                </a:solidFill>
                <a:latin typeface="Franklin Gothic Medium"/>
              </a:rPr>
              <a:t>Easier incorporation </a:t>
            </a:r>
            <a:r>
              <a:rPr lang="en-US" altLang="en-US" sz="2800" b="1" dirty="0">
                <a:solidFill>
                  <a:srgbClr val="006699"/>
                </a:solidFill>
                <a:latin typeface="Franklin Gothic Medium"/>
              </a:rPr>
              <a:t>of stress-managed structure </a:t>
            </a:r>
          </a:p>
          <a:p>
            <a:pPr>
              <a:spcBef>
                <a:spcPts val="600"/>
              </a:spcBef>
              <a:buFont typeface="Wingdings" panose="05000000000000000000" pitchFamily="2" charset="2"/>
              <a:buChar char="Ø"/>
              <a:defRPr/>
            </a:pPr>
            <a:r>
              <a:rPr lang="en-US" altLang="en-US" sz="2800" b="1" dirty="0">
                <a:solidFill>
                  <a:srgbClr val="C00000"/>
                </a:solidFill>
                <a:latin typeface="Franklin Gothic Medium"/>
              </a:rPr>
              <a:t>Allows large horizontal displacement </a:t>
            </a:r>
            <a:r>
              <a:rPr lang="en-US" altLang="en-US" sz="2800" b="1" dirty="0">
                <a:solidFill>
                  <a:srgbClr val="1F497D"/>
                </a:solidFill>
                <a:latin typeface="Franklin Gothic Medium"/>
              </a:rPr>
              <a:t>of the entire coil as a whole, without much internal strain</a:t>
            </a:r>
            <a:endParaRPr lang="en-US" altLang="en-US" sz="2800" b="1" dirty="0">
              <a:solidFill>
                <a:srgbClr val="C00000"/>
              </a:solidFill>
              <a:latin typeface="Franklin Gothic Medium"/>
            </a:endParaRPr>
          </a:p>
        </p:txBody>
      </p:sp>
      <p:grpSp>
        <p:nvGrpSpPr>
          <p:cNvPr id="9" name="Group 8">
            <a:extLst>
              <a:ext uri="{FF2B5EF4-FFF2-40B4-BE49-F238E27FC236}">
                <a16:creationId xmlns:a16="http://schemas.microsoft.com/office/drawing/2014/main" id="{FA52F040-DC1E-46D7-ACC1-731F019EFAF6}"/>
              </a:ext>
            </a:extLst>
          </p:cNvPr>
          <p:cNvGrpSpPr>
            <a:grpSpLocks noChangeAspect="1"/>
          </p:cNvGrpSpPr>
          <p:nvPr/>
        </p:nvGrpSpPr>
        <p:grpSpPr>
          <a:xfrm>
            <a:off x="313615" y="572862"/>
            <a:ext cx="3824977" cy="3273371"/>
            <a:chOff x="189761" y="2845905"/>
            <a:chExt cx="4045786" cy="3462337"/>
          </a:xfrm>
          <a:solidFill>
            <a:schemeClr val="accent1">
              <a:lumMod val="20000"/>
              <a:lumOff val="80000"/>
            </a:schemeClr>
          </a:solidFill>
        </p:grpSpPr>
        <p:pic>
          <p:nvPicPr>
            <p:cNvPr id="10" name="Picture 2" descr="I:\cc1.GIF">
              <a:extLst>
                <a:ext uri="{FF2B5EF4-FFF2-40B4-BE49-F238E27FC236}">
                  <a16:creationId xmlns:a16="http://schemas.microsoft.com/office/drawing/2014/main" id="{A639F0A9-22C7-48C2-B930-35210C9096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947" y="2845905"/>
              <a:ext cx="4038600" cy="34623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11" name="Text Box 7">
              <a:extLst>
                <a:ext uri="{FF2B5EF4-FFF2-40B4-BE49-F238E27FC236}">
                  <a16:creationId xmlns:a16="http://schemas.microsoft.com/office/drawing/2014/main" id="{D1952E69-6C3E-4E18-B898-F2425118FA97}"/>
                </a:ext>
              </a:extLst>
            </p:cNvPr>
            <p:cNvSpPr txBox="1">
              <a:spLocks noChangeArrowheads="1"/>
            </p:cNvSpPr>
            <p:nvPr/>
          </p:nvSpPr>
          <p:spPr bwMode="auto">
            <a:xfrm rot="20100000">
              <a:off x="504100" y="4080655"/>
              <a:ext cx="1028700" cy="366713"/>
            </a:xfrm>
            <a:prstGeom prst="rect">
              <a:avLst/>
            </a:prstGeom>
            <a:solidFill>
              <a:schemeClr val="bg1">
                <a:lumMod val="8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buChar char="•"/>
                <a:defRPr sz="3200">
                  <a:solidFill>
                    <a:schemeClr val="tx1"/>
                  </a:solidFill>
                  <a:latin typeface="Times New Roman" pitchFamily="18" charset="0"/>
                </a:defRPr>
              </a:lvl1pPr>
              <a:lvl2pPr marL="742950" indent="-285750">
                <a:buChar char="–"/>
                <a:defRPr sz="2800">
                  <a:solidFill>
                    <a:schemeClr val="tx1"/>
                  </a:solidFill>
                  <a:latin typeface="Times New Roman" pitchFamily="18" charset="0"/>
                </a:defRPr>
              </a:lvl2pPr>
              <a:lvl3pPr marL="1143000" indent="-228600">
                <a:buChar char="•"/>
                <a:defRPr sz="2400">
                  <a:solidFill>
                    <a:schemeClr val="tx1"/>
                  </a:solidFill>
                  <a:latin typeface="Times New Roman" pitchFamily="18" charset="0"/>
                </a:defRPr>
              </a:lvl3pPr>
              <a:lvl4pPr marL="1600200" indent="-228600">
                <a:buChar char="–"/>
                <a:defRPr sz="2000">
                  <a:solidFill>
                    <a:schemeClr val="tx1"/>
                  </a:solidFill>
                  <a:latin typeface="Times New Roman" pitchFamily="18" charset="0"/>
                </a:defRPr>
              </a:lvl4pPr>
              <a:lvl5pPr marL="2057400" indent="-228600">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altLang="en-US" sz="1800" b="1" i="0" u="none" strike="noStrike" kern="1200" cap="none" spc="0" normalizeH="0" baseline="0" noProof="0" dirty="0">
                  <a:ln>
                    <a:noFill/>
                  </a:ln>
                  <a:solidFill>
                    <a:srgbClr val="000099"/>
                  </a:solidFill>
                  <a:effectLst/>
                  <a:uLnTx/>
                  <a:uFillTx/>
                  <a:latin typeface="Times New Roman" pitchFamily="18" charset="0"/>
                  <a:ea typeface="+mn-ea"/>
                  <a:cs typeface="+mn-cs"/>
                </a:rPr>
                <a:t>Beam #1</a:t>
              </a:r>
              <a:endParaRPr kumimoji="0" lang="en-US" altLang="en-US" sz="2400" b="0" i="0" u="none" strike="noStrike" kern="1200" cap="none" spc="0" normalizeH="0" baseline="0" noProof="0" dirty="0">
                <a:ln>
                  <a:noFill/>
                </a:ln>
                <a:solidFill>
                  <a:prstClr val="black"/>
                </a:solidFill>
                <a:effectLst/>
                <a:uLnTx/>
                <a:uFillTx/>
                <a:latin typeface="Times New Roman" pitchFamily="18" charset="0"/>
                <a:ea typeface="+mn-ea"/>
                <a:cs typeface="+mn-cs"/>
              </a:endParaRPr>
            </a:p>
          </p:txBody>
        </p:sp>
        <p:sp>
          <p:nvSpPr>
            <p:cNvPr id="12" name="Text Box 8">
              <a:extLst>
                <a:ext uri="{FF2B5EF4-FFF2-40B4-BE49-F238E27FC236}">
                  <a16:creationId xmlns:a16="http://schemas.microsoft.com/office/drawing/2014/main" id="{8B5919CF-36A8-471B-9A39-26FCEC0619FF}"/>
                </a:ext>
              </a:extLst>
            </p:cNvPr>
            <p:cNvSpPr txBox="1">
              <a:spLocks noChangeArrowheads="1"/>
            </p:cNvSpPr>
            <p:nvPr/>
          </p:nvSpPr>
          <p:spPr bwMode="auto">
            <a:xfrm>
              <a:off x="189761" y="5007795"/>
              <a:ext cx="876300" cy="366713"/>
            </a:xfrm>
            <a:prstGeom prst="rect">
              <a:avLst/>
            </a:prstGeom>
            <a:solidFill>
              <a:schemeClr val="accent1">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buChar char="•"/>
                <a:defRPr sz="3200">
                  <a:solidFill>
                    <a:schemeClr val="tx1"/>
                  </a:solidFill>
                  <a:latin typeface="Times New Roman" pitchFamily="18" charset="0"/>
                </a:defRPr>
              </a:lvl1pPr>
              <a:lvl2pPr marL="742950" indent="-285750">
                <a:buChar char="–"/>
                <a:defRPr sz="2800">
                  <a:solidFill>
                    <a:schemeClr val="tx1"/>
                  </a:solidFill>
                  <a:latin typeface="Times New Roman" pitchFamily="18" charset="0"/>
                </a:defRPr>
              </a:lvl2pPr>
              <a:lvl3pPr marL="1143000" indent="-228600">
                <a:buChar char="•"/>
                <a:defRPr sz="2400">
                  <a:solidFill>
                    <a:schemeClr val="tx1"/>
                  </a:solidFill>
                  <a:latin typeface="Times New Roman" pitchFamily="18" charset="0"/>
                </a:defRPr>
              </a:lvl3pPr>
              <a:lvl4pPr marL="1600200" indent="-228600">
                <a:buChar char="–"/>
                <a:defRPr sz="2000">
                  <a:solidFill>
                    <a:schemeClr val="tx1"/>
                  </a:solidFill>
                  <a:latin typeface="Times New Roman" pitchFamily="18" charset="0"/>
                </a:defRPr>
              </a:lvl4pPr>
              <a:lvl5pPr marL="2057400" indent="-228600">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altLang="en-US" sz="1800" b="1" i="0" u="none" strike="noStrike" kern="1200" cap="none" spc="0" normalizeH="0" baseline="0" noProof="0" dirty="0">
                  <a:ln>
                    <a:noFill/>
                  </a:ln>
                  <a:solidFill>
                    <a:srgbClr val="CC3300"/>
                  </a:solidFill>
                  <a:effectLst/>
                  <a:uLnTx/>
                  <a:uFillTx/>
                  <a:latin typeface="Times New Roman" pitchFamily="18" charset="0"/>
                  <a:ea typeface="+mn-ea"/>
                  <a:cs typeface="+mn-cs"/>
                </a:rPr>
                <a:t>Coil #1</a:t>
              </a:r>
              <a:endParaRPr kumimoji="0" lang="en-US" altLang="en-US" sz="2400" b="0" i="0" u="none" strike="noStrike" kern="1200" cap="none" spc="0" normalizeH="0" baseline="0" noProof="0" dirty="0">
                <a:ln>
                  <a:noFill/>
                </a:ln>
                <a:solidFill>
                  <a:prstClr val="black"/>
                </a:solidFill>
                <a:effectLst/>
                <a:uLnTx/>
                <a:uFillTx/>
                <a:latin typeface="Times New Roman" pitchFamily="18" charset="0"/>
                <a:ea typeface="+mn-ea"/>
                <a:cs typeface="+mn-cs"/>
              </a:endParaRPr>
            </a:p>
          </p:txBody>
        </p:sp>
        <p:sp>
          <p:nvSpPr>
            <p:cNvPr id="13" name="Line 9">
              <a:extLst>
                <a:ext uri="{FF2B5EF4-FFF2-40B4-BE49-F238E27FC236}">
                  <a16:creationId xmlns:a16="http://schemas.microsoft.com/office/drawing/2014/main" id="{B3021DC7-1EC2-4321-8396-7512F44004F7}"/>
                </a:ext>
              </a:extLst>
            </p:cNvPr>
            <p:cNvSpPr>
              <a:spLocks noChangeShapeType="1"/>
            </p:cNvSpPr>
            <p:nvPr/>
          </p:nvSpPr>
          <p:spPr bwMode="auto">
            <a:xfrm flipV="1">
              <a:off x="580301" y="4733617"/>
              <a:ext cx="696047" cy="315640"/>
            </a:xfrm>
            <a:prstGeom prst="line">
              <a:avLst/>
            </a:prstGeom>
            <a:grpFill/>
            <a:ln w="31750" cmpd="sng">
              <a:solidFill>
                <a:srgbClr val="FF0000"/>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4" name="Text Box 10">
              <a:extLst>
                <a:ext uri="{FF2B5EF4-FFF2-40B4-BE49-F238E27FC236}">
                  <a16:creationId xmlns:a16="http://schemas.microsoft.com/office/drawing/2014/main" id="{F5D5D9A7-60EA-4B75-93E8-7D924E76E80E}"/>
                </a:ext>
              </a:extLst>
            </p:cNvPr>
            <p:cNvSpPr txBox="1">
              <a:spLocks noChangeArrowheads="1"/>
            </p:cNvSpPr>
            <p:nvPr/>
          </p:nvSpPr>
          <p:spPr bwMode="auto">
            <a:xfrm>
              <a:off x="2911075" y="5644222"/>
              <a:ext cx="876300" cy="366713"/>
            </a:xfrm>
            <a:prstGeom prst="rect">
              <a:avLst/>
            </a:prstGeom>
            <a:solidFill>
              <a:schemeClr val="accent1">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buChar char="•"/>
                <a:defRPr sz="3200">
                  <a:solidFill>
                    <a:schemeClr val="tx1"/>
                  </a:solidFill>
                  <a:latin typeface="Times New Roman" pitchFamily="18" charset="0"/>
                </a:defRPr>
              </a:lvl1pPr>
              <a:lvl2pPr marL="742950" indent="-285750">
                <a:buChar char="–"/>
                <a:defRPr sz="2800">
                  <a:solidFill>
                    <a:schemeClr val="tx1"/>
                  </a:solidFill>
                  <a:latin typeface="Times New Roman" pitchFamily="18" charset="0"/>
                </a:defRPr>
              </a:lvl2pPr>
              <a:lvl3pPr marL="1143000" indent="-228600">
                <a:buChar char="•"/>
                <a:defRPr sz="2400">
                  <a:solidFill>
                    <a:schemeClr val="tx1"/>
                  </a:solidFill>
                  <a:latin typeface="Times New Roman" pitchFamily="18" charset="0"/>
                </a:defRPr>
              </a:lvl3pPr>
              <a:lvl4pPr marL="1600200" indent="-228600">
                <a:buChar char="–"/>
                <a:defRPr sz="2000">
                  <a:solidFill>
                    <a:schemeClr val="tx1"/>
                  </a:solidFill>
                  <a:latin typeface="Times New Roman" pitchFamily="18" charset="0"/>
                </a:defRPr>
              </a:lvl4pPr>
              <a:lvl5pPr marL="2057400" indent="-228600">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altLang="en-US" sz="1800" b="1" i="0" u="none" strike="noStrike" kern="1200" cap="none" spc="0" normalizeH="0" baseline="0" noProof="0" dirty="0">
                  <a:ln>
                    <a:noFill/>
                  </a:ln>
                  <a:solidFill>
                    <a:srgbClr val="006600"/>
                  </a:solidFill>
                  <a:effectLst/>
                  <a:uLnTx/>
                  <a:uFillTx/>
                  <a:latin typeface="Times New Roman" pitchFamily="18" charset="0"/>
                  <a:ea typeface="+mn-ea"/>
                  <a:cs typeface="+mn-cs"/>
                </a:rPr>
                <a:t>Coil #2</a:t>
              </a:r>
              <a:endParaRPr kumimoji="0" lang="en-US" altLang="en-US" sz="2400" b="0" i="0" u="none" strike="noStrike" kern="1200" cap="none" spc="0" normalizeH="0" baseline="0" noProof="0" dirty="0">
                <a:ln>
                  <a:noFill/>
                </a:ln>
                <a:solidFill>
                  <a:prstClr val="black"/>
                </a:solidFill>
                <a:effectLst/>
                <a:uLnTx/>
                <a:uFillTx/>
                <a:latin typeface="Times New Roman" pitchFamily="18" charset="0"/>
                <a:ea typeface="+mn-ea"/>
                <a:cs typeface="+mn-cs"/>
              </a:endParaRPr>
            </a:p>
          </p:txBody>
        </p:sp>
        <p:sp>
          <p:nvSpPr>
            <p:cNvPr id="15" name="Line 11">
              <a:extLst>
                <a:ext uri="{FF2B5EF4-FFF2-40B4-BE49-F238E27FC236}">
                  <a16:creationId xmlns:a16="http://schemas.microsoft.com/office/drawing/2014/main" id="{4C7716D1-6C88-47AF-A57B-702F00C3ED9E}"/>
                </a:ext>
              </a:extLst>
            </p:cNvPr>
            <p:cNvSpPr>
              <a:spLocks noChangeShapeType="1"/>
            </p:cNvSpPr>
            <p:nvPr/>
          </p:nvSpPr>
          <p:spPr bwMode="auto">
            <a:xfrm flipH="1" flipV="1">
              <a:off x="2160987" y="5409452"/>
              <a:ext cx="750087" cy="494039"/>
            </a:xfrm>
            <a:prstGeom prst="line">
              <a:avLst/>
            </a:prstGeom>
            <a:grpFill/>
            <a:ln w="31750">
              <a:solidFill>
                <a:srgbClr val="006600"/>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Franklin Gothic Book"/>
                <a:ea typeface="+mn-ea"/>
                <a:cs typeface="+mn-cs"/>
              </a:endParaRPr>
            </a:p>
          </p:txBody>
        </p:sp>
        <p:sp>
          <p:nvSpPr>
            <p:cNvPr id="16" name="Rectangle 14">
              <a:extLst>
                <a:ext uri="{FF2B5EF4-FFF2-40B4-BE49-F238E27FC236}">
                  <a16:creationId xmlns:a16="http://schemas.microsoft.com/office/drawing/2014/main" id="{895F27BA-65AE-4AD3-A269-C06A3BCD1DA1}"/>
                </a:ext>
              </a:extLst>
            </p:cNvPr>
            <p:cNvSpPr>
              <a:spLocks noChangeArrowheads="1"/>
            </p:cNvSpPr>
            <p:nvPr/>
          </p:nvSpPr>
          <p:spPr bwMode="auto">
            <a:xfrm rot="20100000">
              <a:off x="762000" y="5480749"/>
              <a:ext cx="1028700" cy="366713"/>
            </a:xfrm>
            <a:prstGeom prst="rect">
              <a:avLst/>
            </a:prstGeom>
            <a:solidFill>
              <a:schemeClr val="bg1">
                <a:lumMod val="8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buChar char="•"/>
                <a:defRPr sz="3200">
                  <a:solidFill>
                    <a:schemeClr val="tx1"/>
                  </a:solidFill>
                  <a:latin typeface="Times New Roman" pitchFamily="18" charset="0"/>
                </a:defRPr>
              </a:lvl1pPr>
              <a:lvl2pPr marL="742950" indent="-285750">
                <a:buChar char="–"/>
                <a:defRPr sz="2800">
                  <a:solidFill>
                    <a:schemeClr val="tx1"/>
                  </a:solidFill>
                  <a:latin typeface="Times New Roman" pitchFamily="18" charset="0"/>
                </a:defRPr>
              </a:lvl2pPr>
              <a:lvl3pPr marL="1143000" indent="-228600">
                <a:buChar char="•"/>
                <a:defRPr sz="2400">
                  <a:solidFill>
                    <a:schemeClr val="tx1"/>
                  </a:solidFill>
                  <a:latin typeface="Times New Roman" pitchFamily="18" charset="0"/>
                </a:defRPr>
              </a:lvl3pPr>
              <a:lvl4pPr marL="1600200" indent="-228600">
                <a:buChar char="–"/>
                <a:defRPr sz="2000">
                  <a:solidFill>
                    <a:schemeClr val="tx1"/>
                  </a:solidFill>
                  <a:latin typeface="Times New Roman" pitchFamily="18" charset="0"/>
                </a:defRPr>
              </a:lvl4pPr>
              <a:lvl5pPr marL="2057400" indent="-228600">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altLang="en-US" sz="1800" b="1" i="0" u="none" strike="noStrike" kern="1200" cap="none" spc="0" normalizeH="0" baseline="0" noProof="0" dirty="0">
                  <a:ln>
                    <a:noFill/>
                  </a:ln>
                  <a:solidFill>
                    <a:srgbClr val="000099"/>
                  </a:solidFill>
                  <a:effectLst/>
                  <a:uLnTx/>
                  <a:uFillTx/>
                  <a:latin typeface="Times New Roman" pitchFamily="18" charset="0"/>
                  <a:ea typeface="+mn-ea"/>
                  <a:cs typeface="+mn-cs"/>
                </a:rPr>
                <a:t>Beam #2</a:t>
              </a:r>
            </a:p>
          </p:txBody>
        </p:sp>
      </p:grpSp>
      <p:sp>
        <p:nvSpPr>
          <p:cNvPr id="17" name="TextBox 16">
            <a:extLst>
              <a:ext uri="{FF2B5EF4-FFF2-40B4-BE49-F238E27FC236}">
                <a16:creationId xmlns:a16="http://schemas.microsoft.com/office/drawing/2014/main" id="{8340C368-2D6D-D8AC-D84B-C8CFDAA4D378}"/>
              </a:ext>
            </a:extLst>
          </p:cNvPr>
          <p:cNvSpPr txBox="1"/>
          <p:nvPr/>
        </p:nvSpPr>
        <p:spPr>
          <a:xfrm>
            <a:off x="320409" y="631372"/>
            <a:ext cx="1438211" cy="276999"/>
          </a:xfrm>
          <a:prstGeom prst="rect">
            <a:avLst/>
          </a:prstGeom>
          <a:solidFill>
            <a:srgbClr val="FFFF00"/>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effectLst/>
                <a:uLnTx/>
                <a:uFillTx/>
                <a:latin typeface="Franklin Gothic Book"/>
                <a:ea typeface="+mn-ea"/>
                <a:cs typeface="+mn-cs"/>
              </a:rPr>
              <a:t>Conceptual Design</a:t>
            </a:r>
          </a:p>
        </p:txBody>
      </p:sp>
      <p:sp>
        <p:nvSpPr>
          <p:cNvPr id="4" name="Slide Number Placeholder 3">
            <a:extLst>
              <a:ext uri="{FF2B5EF4-FFF2-40B4-BE49-F238E27FC236}">
                <a16:creationId xmlns:a16="http://schemas.microsoft.com/office/drawing/2014/main" id="{ACDB13DB-F5D6-84AC-9E41-DA483EF9A6AB}"/>
              </a:ext>
            </a:extLst>
          </p:cNvPr>
          <p:cNvSpPr>
            <a:spLocks noGrp="1"/>
          </p:cNvSpPr>
          <p:nvPr>
            <p:ph type="sldNum" sz="quarter" idx="4"/>
          </p:nvPr>
        </p:nvSpPr>
        <p:spPr/>
        <p:txBody>
          <a:bodyPr/>
          <a:lstStyle/>
          <a:p>
            <a:fld id="{933A556B-7C63-244D-9B7C-B0EA8042B330}" type="slidenum">
              <a:rPr lang="en-US" smtClean="0"/>
              <a:pPr/>
              <a:t>4</a:t>
            </a:fld>
            <a:endParaRPr lang="en-US" dirty="0"/>
          </a:p>
        </p:txBody>
      </p:sp>
      <p:pic>
        <p:nvPicPr>
          <p:cNvPr id="19" name="Picture 18">
            <a:extLst>
              <a:ext uri="{FF2B5EF4-FFF2-40B4-BE49-F238E27FC236}">
                <a16:creationId xmlns:a16="http://schemas.microsoft.com/office/drawing/2014/main" id="{2C981EF6-2E58-C8CA-A086-055A1719898C}"/>
              </a:ext>
            </a:extLst>
          </p:cNvPr>
          <p:cNvPicPr>
            <a:picLocks noChangeAspect="1"/>
          </p:cNvPicPr>
          <p:nvPr/>
        </p:nvPicPr>
        <p:blipFill>
          <a:blip r:embed="rId3"/>
          <a:stretch>
            <a:fillRect/>
          </a:stretch>
        </p:blipFill>
        <p:spPr>
          <a:xfrm>
            <a:off x="28566" y="3936595"/>
            <a:ext cx="2286000" cy="2286000"/>
          </a:xfrm>
          <a:prstGeom prst="rect">
            <a:avLst/>
          </a:prstGeom>
        </p:spPr>
      </p:pic>
      <p:pic>
        <p:nvPicPr>
          <p:cNvPr id="23" name="Picture 22">
            <a:extLst>
              <a:ext uri="{FF2B5EF4-FFF2-40B4-BE49-F238E27FC236}">
                <a16:creationId xmlns:a16="http://schemas.microsoft.com/office/drawing/2014/main" id="{F82DB9FC-11A0-DE7E-5B8E-2A8495F610F2}"/>
              </a:ext>
            </a:extLst>
          </p:cNvPr>
          <p:cNvPicPr>
            <a:picLocks noChangeAspect="1"/>
          </p:cNvPicPr>
          <p:nvPr/>
        </p:nvPicPr>
        <p:blipFill>
          <a:blip r:embed="rId4"/>
          <a:stretch>
            <a:fillRect/>
          </a:stretch>
        </p:blipFill>
        <p:spPr>
          <a:xfrm>
            <a:off x="1780253" y="4408670"/>
            <a:ext cx="2377440" cy="1874613"/>
          </a:xfrm>
          <a:prstGeom prst="rect">
            <a:avLst/>
          </a:prstGeom>
        </p:spPr>
      </p:pic>
    </p:spTree>
    <p:extLst>
      <p:ext uri="{BB962C8B-B14F-4D97-AF65-F5344CB8AC3E}">
        <p14:creationId xmlns:p14="http://schemas.microsoft.com/office/powerpoint/2010/main" val="3987412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93CA227-D74B-6F64-C524-5F87A8BC8E92}"/>
              </a:ext>
            </a:extLst>
          </p:cNvPr>
          <p:cNvSpPr>
            <a:spLocks noGrp="1"/>
          </p:cNvSpPr>
          <p:nvPr>
            <p:ph type="sldNum" sz="quarter" idx="4"/>
          </p:nvPr>
        </p:nvSpPr>
        <p:spPr/>
        <p:txBody>
          <a:bodyPr/>
          <a:lstStyle/>
          <a:p>
            <a:fld id="{933A556B-7C63-244D-9B7C-B0EA8042B330}" type="slidenum">
              <a:rPr lang="en-US" smtClean="0"/>
              <a:pPr/>
              <a:t>5</a:t>
            </a:fld>
            <a:endParaRPr lang="en-US" dirty="0"/>
          </a:p>
        </p:txBody>
      </p:sp>
      <p:pic>
        <p:nvPicPr>
          <p:cNvPr id="4" name="Picture 3">
            <a:extLst>
              <a:ext uri="{FF2B5EF4-FFF2-40B4-BE49-F238E27FC236}">
                <a16:creationId xmlns:a16="http://schemas.microsoft.com/office/drawing/2014/main" id="{B809700D-340E-EC68-B486-65AF7D825163}"/>
              </a:ext>
            </a:extLst>
          </p:cNvPr>
          <p:cNvPicPr>
            <a:picLocks noChangeAspect="1"/>
          </p:cNvPicPr>
          <p:nvPr/>
        </p:nvPicPr>
        <p:blipFill>
          <a:blip r:embed="rId2"/>
          <a:srcRect t="6872" b="-1317"/>
          <a:stretch>
            <a:fillRect/>
          </a:stretch>
        </p:blipFill>
        <p:spPr>
          <a:xfrm>
            <a:off x="446185" y="570711"/>
            <a:ext cx="11025887" cy="1554480"/>
          </a:xfrm>
          <a:prstGeom prst="rect">
            <a:avLst/>
          </a:prstGeom>
        </p:spPr>
      </p:pic>
      <p:sp>
        <p:nvSpPr>
          <p:cNvPr id="5" name="TextBox 4">
            <a:extLst>
              <a:ext uri="{FF2B5EF4-FFF2-40B4-BE49-F238E27FC236}">
                <a16:creationId xmlns:a16="http://schemas.microsoft.com/office/drawing/2014/main" id="{CBB7BB07-B59A-0263-65E4-63D82F2FFF89}"/>
              </a:ext>
            </a:extLst>
          </p:cNvPr>
          <p:cNvSpPr txBox="1"/>
          <p:nvPr/>
        </p:nvSpPr>
        <p:spPr>
          <a:xfrm>
            <a:off x="10400476" y="707059"/>
            <a:ext cx="1416350" cy="523220"/>
          </a:xfrm>
          <a:prstGeom prst="rect">
            <a:avLst/>
          </a:prstGeom>
        </p:spPr>
        <p:style>
          <a:lnRef idx="2">
            <a:schemeClr val="dk1">
              <a:shade val="15000"/>
            </a:schemeClr>
          </a:lnRef>
          <a:fillRef idx="1">
            <a:schemeClr val="dk1"/>
          </a:fillRef>
          <a:effectRef idx="0">
            <a:schemeClr val="dk1"/>
          </a:effectRef>
          <a:fontRef idx="minor">
            <a:schemeClr val="lt1"/>
          </a:fontRef>
        </p:style>
        <p:txBody>
          <a:bodyPr wrap="none" rtlCol="0">
            <a:spAutoFit/>
          </a:bodyPr>
          <a:lstStyle/>
          <a:p>
            <a:r>
              <a:rPr lang="en-US" sz="2800" b="1" dirty="0"/>
              <a:t>PAC’97</a:t>
            </a:r>
          </a:p>
        </p:txBody>
      </p:sp>
      <p:pic>
        <p:nvPicPr>
          <p:cNvPr id="7" name="Picture 6">
            <a:extLst>
              <a:ext uri="{FF2B5EF4-FFF2-40B4-BE49-F238E27FC236}">
                <a16:creationId xmlns:a16="http://schemas.microsoft.com/office/drawing/2014/main" id="{FC0806C5-0829-3783-B3D0-15751E1D7483}"/>
              </a:ext>
            </a:extLst>
          </p:cNvPr>
          <p:cNvPicPr>
            <a:picLocks noChangeAspect="1"/>
          </p:cNvPicPr>
          <p:nvPr/>
        </p:nvPicPr>
        <p:blipFill>
          <a:blip r:embed="rId3"/>
          <a:srcRect l="-2" t="973" r="83154" b="88733"/>
          <a:stretch>
            <a:fillRect/>
          </a:stretch>
        </p:blipFill>
        <p:spPr>
          <a:xfrm>
            <a:off x="5451128" y="2125191"/>
            <a:ext cx="1645920" cy="457200"/>
          </a:xfrm>
          <a:prstGeom prst="rect">
            <a:avLst/>
          </a:prstGeom>
        </p:spPr>
      </p:pic>
      <p:pic>
        <p:nvPicPr>
          <p:cNvPr id="9" name="Picture 8">
            <a:extLst>
              <a:ext uri="{FF2B5EF4-FFF2-40B4-BE49-F238E27FC236}">
                <a16:creationId xmlns:a16="http://schemas.microsoft.com/office/drawing/2014/main" id="{F01FB86D-18CB-1500-8A73-7A694D27C202}"/>
              </a:ext>
            </a:extLst>
          </p:cNvPr>
          <p:cNvPicPr>
            <a:picLocks noChangeAspect="1"/>
          </p:cNvPicPr>
          <p:nvPr/>
        </p:nvPicPr>
        <p:blipFill>
          <a:blip r:embed="rId4"/>
          <a:stretch>
            <a:fillRect/>
          </a:stretch>
        </p:blipFill>
        <p:spPr>
          <a:xfrm>
            <a:off x="901968" y="2604462"/>
            <a:ext cx="10332720" cy="3650434"/>
          </a:xfrm>
          <a:prstGeom prst="rect">
            <a:avLst/>
          </a:prstGeom>
        </p:spPr>
      </p:pic>
      <p:sp>
        <p:nvSpPr>
          <p:cNvPr id="10" name="TextBox 9">
            <a:extLst>
              <a:ext uri="{FF2B5EF4-FFF2-40B4-BE49-F238E27FC236}">
                <a16:creationId xmlns:a16="http://schemas.microsoft.com/office/drawing/2014/main" id="{A603A670-EDEE-ECAF-373C-EF0F66677B51}"/>
              </a:ext>
            </a:extLst>
          </p:cNvPr>
          <p:cNvSpPr txBox="1"/>
          <p:nvPr/>
        </p:nvSpPr>
        <p:spPr>
          <a:xfrm>
            <a:off x="271219" y="36456"/>
            <a:ext cx="118208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sz="2800" b="1" dirty="0">
                <a:solidFill>
                  <a:srgbClr val="FFFF00"/>
                </a:solidFill>
              </a:rPr>
              <a:t>In fact, the common coil design was developed for HTS tapes/cables</a:t>
            </a:r>
          </a:p>
        </p:txBody>
      </p:sp>
      <p:sp>
        <p:nvSpPr>
          <p:cNvPr id="3" name="TextBox 2">
            <a:extLst>
              <a:ext uri="{FF2B5EF4-FFF2-40B4-BE49-F238E27FC236}">
                <a16:creationId xmlns:a16="http://schemas.microsoft.com/office/drawing/2014/main" id="{BF07ACE3-75E7-097B-6054-89A0E8A045C4}"/>
              </a:ext>
            </a:extLst>
          </p:cNvPr>
          <p:cNvSpPr txBox="1"/>
          <p:nvPr/>
        </p:nvSpPr>
        <p:spPr>
          <a:xfrm>
            <a:off x="10184204" y="1230279"/>
            <a:ext cx="1907895" cy="400110"/>
          </a:xfrm>
          <a:prstGeom prst="rect">
            <a:avLst/>
          </a:prstGeom>
          <a:noFill/>
        </p:spPr>
        <p:txBody>
          <a:bodyPr wrap="none" rtlCol="0">
            <a:spAutoFit/>
          </a:bodyPr>
          <a:lstStyle/>
          <a:p>
            <a:r>
              <a:rPr lang="en-US" sz="2000" b="1" dirty="0">
                <a:solidFill>
                  <a:srgbClr val="C00000"/>
                </a:solidFill>
              </a:rPr>
              <a:t>(28 years ago)</a:t>
            </a:r>
          </a:p>
        </p:txBody>
      </p:sp>
    </p:spTree>
    <p:extLst>
      <p:ext uri="{BB962C8B-B14F-4D97-AF65-F5344CB8AC3E}">
        <p14:creationId xmlns:p14="http://schemas.microsoft.com/office/powerpoint/2010/main" val="3142682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234F8-9317-8445-2024-93E4E3F588C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9D81ED-1B26-9F02-8BDD-B3D12753A12E}"/>
              </a:ext>
            </a:extLst>
          </p:cNvPr>
          <p:cNvSpPr>
            <a:spLocks noGrp="1"/>
          </p:cNvSpPr>
          <p:nvPr>
            <p:ph type="title"/>
          </p:nvPr>
        </p:nvSpPr>
        <p:spPr>
          <a:xfrm>
            <a:off x="571500" y="67665"/>
            <a:ext cx="11049000" cy="596933"/>
          </a:xfrm>
        </p:spPr>
        <p:txBody>
          <a:bodyPr>
            <a:normAutofit/>
          </a:bodyPr>
          <a:lstStyle/>
          <a:p>
            <a:pPr algn="ctr"/>
            <a:r>
              <a:rPr lang="en-US" sz="3600" dirty="0" err="1">
                <a:solidFill>
                  <a:srgbClr val="006699"/>
                </a:solidFill>
              </a:rPr>
              <a:t>ReBCO</a:t>
            </a:r>
            <a:r>
              <a:rPr lang="en-US" sz="3600" dirty="0">
                <a:solidFill>
                  <a:srgbClr val="006699"/>
                </a:solidFill>
              </a:rPr>
              <a:t> Coils for High Field Accelerator Magnets</a:t>
            </a:r>
          </a:p>
        </p:txBody>
      </p:sp>
      <p:sp>
        <p:nvSpPr>
          <p:cNvPr id="3" name="Content Placeholder 2">
            <a:extLst>
              <a:ext uri="{FF2B5EF4-FFF2-40B4-BE49-F238E27FC236}">
                <a16:creationId xmlns:a16="http://schemas.microsoft.com/office/drawing/2014/main" id="{93764445-7A8C-0354-2528-9ABD1E01CF36}"/>
              </a:ext>
            </a:extLst>
          </p:cNvPr>
          <p:cNvSpPr>
            <a:spLocks noGrp="1"/>
          </p:cNvSpPr>
          <p:nvPr>
            <p:ph idx="1"/>
          </p:nvPr>
        </p:nvSpPr>
        <p:spPr>
          <a:xfrm>
            <a:off x="240223" y="840150"/>
            <a:ext cx="11879451" cy="5087952"/>
          </a:xfrm>
        </p:spPr>
        <p:txBody>
          <a:bodyPr>
            <a:normAutofit/>
          </a:bodyPr>
          <a:lstStyle/>
          <a:p>
            <a:pPr marL="457200" indent="-457200">
              <a:lnSpc>
                <a:spcPct val="110000"/>
              </a:lnSpc>
              <a:spcBef>
                <a:spcPts val="1200"/>
              </a:spcBef>
              <a:buFont typeface="Arial" panose="020B0604020202020204" pitchFamily="34" charset="0"/>
              <a:buChar char="•"/>
            </a:pPr>
            <a:r>
              <a:rPr lang="en-US" sz="2400" dirty="0"/>
              <a:t>Several accelerator magnet coils have been made with the </a:t>
            </a:r>
            <a:r>
              <a:rPr lang="en-US" sz="2400" dirty="0" err="1"/>
              <a:t>ReBCO</a:t>
            </a:r>
            <a:r>
              <a:rPr lang="en-US" sz="2400" dirty="0"/>
              <a:t> tapes. Also, a few HTS/LTS hybrid dipoles have been tested. This includes ~8.3 T in 2016 and ~12.3 T in 2020. Early tests helped understand issues with a new technology.</a:t>
            </a:r>
          </a:p>
          <a:p>
            <a:pPr marL="457200" indent="-457200">
              <a:lnSpc>
                <a:spcPct val="110000"/>
              </a:lnSpc>
              <a:spcBef>
                <a:spcPts val="1200"/>
              </a:spcBef>
              <a:buFont typeface="Arial" panose="020B0604020202020204" pitchFamily="34" charset="0"/>
              <a:buChar char="•"/>
            </a:pPr>
            <a:r>
              <a:rPr lang="en-US" sz="2400" dirty="0" err="1"/>
              <a:t>ReBCO</a:t>
            </a:r>
            <a:r>
              <a:rPr lang="en-US" sz="2400" dirty="0"/>
              <a:t> cable, rather than the single tape, is desired in magnets (next slide).</a:t>
            </a:r>
          </a:p>
          <a:p>
            <a:pPr marL="457200" indent="-457200">
              <a:lnSpc>
                <a:spcPct val="110000"/>
              </a:lnSpc>
              <a:spcBef>
                <a:spcPts val="1200"/>
              </a:spcBef>
              <a:buFont typeface="Arial" panose="020B0604020202020204" pitchFamily="34" charset="0"/>
              <a:buChar char="•"/>
            </a:pPr>
            <a:r>
              <a:rPr lang="en-US" sz="2400" dirty="0"/>
              <a:t>Cables in magnet coils needs to be well supported (in grooves?) and protected.</a:t>
            </a:r>
          </a:p>
          <a:p>
            <a:pPr marL="457200" indent="-457200">
              <a:lnSpc>
                <a:spcPct val="110000"/>
              </a:lnSpc>
              <a:spcBef>
                <a:spcPts val="1200"/>
              </a:spcBef>
              <a:buFont typeface="Arial" panose="020B0604020202020204" pitchFamily="34" charset="0"/>
              <a:buChar char="•"/>
            </a:pPr>
            <a:r>
              <a:rPr lang="en-US" sz="2400" dirty="0"/>
              <a:t>Therefore, the structure becomes important part of the design. </a:t>
            </a:r>
          </a:p>
          <a:p>
            <a:pPr marL="457200" indent="-457200">
              <a:lnSpc>
                <a:spcPct val="110000"/>
              </a:lnSpc>
              <a:spcBef>
                <a:spcPts val="1200"/>
              </a:spcBef>
              <a:buFont typeface="Arial" panose="020B0604020202020204" pitchFamily="34" charset="0"/>
              <a:buChar char="•"/>
            </a:pPr>
            <a:r>
              <a:rPr lang="en-US" sz="2400" dirty="0"/>
              <a:t>Rectangular cables (including CICC) could be an interesting possibility.</a:t>
            </a:r>
          </a:p>
          <a:p>
            <a:pPr marL="457200" indent="-457200">
              <a:lnSpc>
                <a:spcPct val="110000"/>
              </a:lnSpc>
              <a:spcBef>
                <a:spcPts val="1200"/>
              </a:spcBef>
              <a:buFont typeface="Arial" panose="020B0604020202020204" pitchFamily="34" charset="0"/>
              <a:buChar char="•"/>
            </a:pPr>
            <a:r>
              <a:rPr lang="en-US" sz="2400" dirty="0"/>
              <a:t>The overall current density of tape is reduced significantly in a magnet structure </a:t>
            </a:r>
          </a:p>
          <a:p>
            <a:pPr lvl="1">
              <a:lnSpc>
                <a:spcPct val="110000"/>
              </a:lnSpc>
              <a:spcBef>
                <a:spcPts val="1200"/>
              </a:spcBef>
              <a:buFont typeface="Wingdings" panose="05000000000000000000" pitchFamily="2" charset="2"/>
              <a:buChar char="Ø"/>
            </a:pPr>
            <a:r>
              <a:rPr lang="en-US" sz="2000" dirty="0">
                <a:solidFill>
                  <a:srgbClr val="FF0000"/>
                </a:solidFill>
              </a:rPr>
              <a:t>Question: Is the performance of the cable available now sufficient for representative magnet R&amp;D, and will it be sufficient for accelerator magnets in foreseeable future with the progress underway. </a:t>
            </a:r>
          </a:p>
        </p:txBody>
      </p:sp>
      <p:sp>
        <p:nvSpPr>
          <p:cNvPr id="4" name="Slide Number Placeholder 3">
            <a:extLst>
              <a:ext uri="{FF2B5EF4-FFF2-40B4-BE49-F238E27FC236}">
                <a16:creationId xmlns:a16="http://schemas.microsoft.com/office/drawing/2014/main" id="{BF2698C0-E831-C603-B6BF-0630763E3CD2}"/>
              </a:ext>
            </a:extLst>
          </p:cNvPr>
          <p:cNvSpPr>
            <a:spLocks noGrp="1"/>
          </p:cNvSpPr>
          <p:nvPr>
            <p:ph type="sldNum" sz="quarter" idx="4"/>
          </p:nvPr>
        </p:nvSpPr>
        <p:spPr/>
        <p:txBody>
          <a:bodyPr/>
          <a:lstStyle/>
          <a:p>
            <a:fld id="{933A556B-7C63-244D-9B7C-B0EA8042B330}" type="slidenum">
              <a:rPr lang="en-US" smtClean="0"/>
              <a:pPr/>
              <a:t>6</a:t>
            </a:fld>
            <a:endParaRPr lang="en-US" dirty="0"/>
          </a:p>
        </p:txBody>
      </p:sp>
    </p:spTree>
    <p:extLst>
      <p:ext uri="{BB962C8B-B14F-4D97-AF65-F5344CB8AC3E}">
        <p14:creationId xmlns:p14="http://schemas.microsoft.com/office/powerpoint/2010/main" val="1577758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70F7C-223D-B0FA-19D1-FAA59DC1DE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16ED6D-C852-35D4-A84D-DF36C5BF1F4F}"/>
              </a:ext>
            </a:extLst>
          </p:cNvPr>
          <p:cNvSpPr>
            <a:spLocks noGrp="1"/>
          </p:cNvSpPr>
          <p:nvPr>
            <p:ph type="title"/>
          </p:nvPr>
        </p:nvSpPr>
        <p:spPr>
          <a:xfrm>
            <a:off x="362607" y="13485"/>
            <a:ext cx="11690379" cy="577722"/>
          </a:xfrm>
        </p:spPr>
        <p:txBody>
          <a:bodyPr>
            <a:noAutofit/>
          </a:bodyPr>
          <a:lstStyle/>
          <a:p>
            <a:pPr algn="ctr"/>
            <a:r>
              <a:rPr lang="en-US" sz="3200" dirty="0">
                <a:solidFill>
                  <a:srgbClr val="0070C0"/>
                </a:solidFill>
              </a:rPr>
              <a:t>Viability of </a:t>
            </a:r>
            <a:r>
              <a:rPr lang="en-US" sz="3200" dirty="0" err="1">
                <a:solidFill>
                  <a:srgbClr val="0070C0"/>
                </a:solidFill>
              </a:rPr>
              <a:t>ReBCO</a:t>
            </a:r>
            <a:r>
              <a:rPr lang="en-US" sz="3200" dirty="0">
                <a:solidFill>
                  <a:srgbClr val="0070C0"/>
                </a:solidFill>
              </a:rPr>
              <a:t> in Accelerator Magnets and in Fusion </a:t>
            </a:r>
          </a:p>
        </p:txBody>
      </p:sp>
      <p:sp>
        <p:nvSpPr>
          <p:cNvPr id="7" name="Content Placeholder 6">
            <a:extLst>
              <a:ext uri="{FF2B5EF4-FFF2-40B4-BE49-F238E27FC236}">
                <a16:creationId xmlns:a16="http://schemas.microsoft.com/office/drawing/2014/main" id="{5F26302D-F866-7515-4D15-23318F9971F6}"/>
              </a:ext>
            </a:extLst>
          </p:cNvPr>
          <p:cNvSpPr>
            <a:spLocks noGrp="1"/>
          </p:cNvSpPr>
          <p:nvPr>
            <p:ph idx="1"/>
          </p:nvPr>
        </p:nvSpPr>
        <p:spPr>
          <a:xfrm>
            <a:off x="216409" y="597396"/>
            <a:ext cx="11982773" cy="5751038"/>
          </a:xfrm>
        </p:spPr>
        <p:txBody>
          <a:bodyPr>
            <a:normAutofit/>
          </a:bodyPr>
          <a:lstStyle/>
          <a:p>
            <a:pPr marL="0" indent="0">
              <a:lnSpc>
                <a:spcPct val="100000"/>
              </a:lnSpc>
              <a:spcBef>
                <a:spcPts val="300"/>
              </a:spcBef>
            </a:pPr>
            <a:r>
              <a:rPr lang="en-US" b="1" dirty="0" err="1">
                <a:solidFill>
                  <a:srgbClr val="FF0000"/>
                </a:solidFill>
              </a:rPr>
              <a:t>ReBCO</a:t>
            </a:r>
            <a:r>
              <a:rPr lang="en-US" b="1" dirty="0">
                <a:solidFill>
                  <a:srgbClr val="FF0000"/>
                </a:solidFill>
              </a:rPr>
              <a:t> comes in tape form and that poses several challenges:</a:t>
            </a:r>
          </a:p>
          <a:p>
            <a:pPr marL="274320" indent="-274320">
              <a:lnSpc>
                <a:spcPct val="100000"/>
              </a:lnSpc>
              <a:spcBef>
                <a:spcPts val="600"/>
              </a:spcBef>
              <a:buFont typeface="Wingdings" panose="05000000000000000000" pitchFamily="2" charset="2"/>
              <a:buChar char="Ø"/>
            </a:pPr>
            <a:r>
              <a:rPr lang="en-US" sz="2400" dirty="0"/>
              <a:t>A local defect, not always detectable at 77 K QA test of </a:t>
            </a:r>
            <a:r>
              <a:rPr lang="en-US" sz="2400" dirty="0" err="1"/>
              <a:t>ReBCO</a:t>
            </a:r>
            <a:r>
              <a:rPr lang="en-US" sz="2400" dirty="0"/>
              <a:t> tape, could cause an irrecoverable damage to the accelerator magnet coils, when operated at high fields and/or high stresses. This challenge is faced in fusion magnets as well.</a:t>
            </a:r>
          </a:p>
          <a:p>
            <a:pPr marL="274320" indent="-274320">
              <a:lnSpc>
                <a:spcPct val="100000"/>
              </a:lnSpc>
              <a:spcBef>
                <a:spcPts val="600"/>
              </a:spcBef>
              <a:buFont typeface="Wingdings" panose="05000000000000000000" pitchFamily="2" charset="2"/>
              <a:buChar char="Ø"/>
            </a:pPr>
            <a:r>
              <a:rPr lang="en-US" sz="2400" dirty="0"/>
              <a:t>Tape conductors (rather than round wire) create field errors that may be too large for accelerator magnets. Similarly, tape conductors cause large losses that may be too much for fusion devices.</a:t>
            </a:r>
          </a:p>
          <a:p>
            <a:pPr marL="274320" indent="-274320">
              <a:lnSpc>
                <a:spcPct val="100000"/>
              </a:lnSpc>
              <a:spcBef>
                <a:spcPts val="600"/>
              </a:spcBef>
              <a:buFont typeface="Wingdings" panose="05000000000000000000" pitchFamily="2" charset="2"/>
              <a:buChar char="Ø"/>
            </a:pPr>
            <a:r>
              <a:rPr lang="en-US" sz="2400" dirty="0"/>
              <a:t>Quench protection of the large high stored energy HTS magnets is a major issue for the accelerator magnets. This is also a major issue for the large fusion devices.</a:t>
            </a:r>
          </a:p>
          <a:p>
            <a:pPr marL="0" indent="0">
              <a:lnSpc>
                <a:spcPct val="100000"/>
              </a:lnSpc>
              <a:spcBef>
                <a:spcPts val="1200"/>
              </a:spcBef>
            </a:pPr>
            <a:r>
              <a:rPr lang="en-US" b="1" dirty="0">
                <a:solidFill>
                  <a:srgbClr val="339933"/>
                </a:solidFill>
              </a:rPr>
              <a:t>High current HTS cables are essential to deal with the above issues.</a:t>
            </a:r>
          </a:p>
          <a:p>
            <a:pPr marL="274320" indent="-274320">
              <a:lnSpc>
                <a:spcPct val="100000"/>
              </a:lnSpc>
              <a:spcBef>
                <a:spcPts val="600"/>
              </a:spcBef>
              <a:buFont typeface="Wingdings" panose="05000000000000000000" pitchFamily="2" charset="2"/>
              <a:buChar char="Ø"/>
            </a:pPr>
            <a:r>
              <a:rPr lang="en-US" sz="2400" dirty="0">
                <a:solidFill>
                  <a:srgbClr val="339933"/>
                </a:solidFill>
              </a:rPr>
              <a:t>Will that and other development in technologies be sufficient? Fusion community has made a massive investment and is counting on developing a reliable solution</a:t>
            </a:r>
            <a:r>
              <a:rPr lang="en-US" dirty="0">
                <a:solidFill>
                  <a:srgbClr val="339933"/>
                </a:solidFill>
              </a:rPr>
              <a:t>.</a:t>
            </a:r>
            <a:endParaRPr lang="en-US" sz="2400" dirty="0">
              <a:solidFill>
                <a:srgbClr val="7030A0"/>
              </a:solidFill>
            </a:endParaRPr>
          </a:p>
          <a:p>
            <a:pPr marL="274320" indent="-274320">
              <a:lnSpc>
                <a:spcPct val="100000"/>
              </a:lnSpc>
              <a:spcBef>
                <a:spcPts val="600"/>
              </a:spcBef>
              <a:buFont typeface="Wingdings" panose="05000000000000000000" pitchFamily="2" charset="2"/>
              <a:buChar char="Ø"/>
            </a:pPr>
            <a:r>
              <a:rPr lang="en-US" sz="2400" dirty="0">
                <a:solidFill>
                  <a:srgbClr val="7030A0"/>
                </a:solidFill>
              </a:rPr>
              <a:t>Can/should accelerator community partially align its program to benefit from above?</a:t>
            </a:r>
            <a:r>
              <a:rPr lang="en-US" sz="2400" i="1" dirty="0">
                <a:solidFill>
                  <a:srgbClr val="7030A0"/>
                </a:solidFill>
              </a:rPr>
              <a:t> </a:t>
            </a:r>
          </a:p>
        </p:txBody>
      </p:sp>
      <p:sp>
        <p:nvSpPr>
          <p:cNvPr id="4" name="Slide Number Placeholder 3">
            <a:extLst>
              <a:ext uri="{FF2B5EF4-FFF2-40B4-BE49-F238E27FC236}">
                <a16:creationId xmlns:a16="http://schemas.microsoft.com/office/drawing/2014/main" id="{B8D5AC37-6790-7E65-32B2-7E721951E244}"/>
              </a:ext>
            </a:extLst>
          </p:cNvPr>
          <p:cNvSpPr>
            <a:spLocks noGrp="1"/>
          </p:cNvSpPr>
          <p:nvPr>
            <p:ph type="sldNum" sz="quarter" idx="4"/>
          </p:nvPr>
        </p:nvSpPr>
        <p:spPr/>
        <p:txBody>
          <a:bodyPr/>
          <a:lstStyle/>
          <a:p>
            <a:fld id="{933A556B-7C63-244D-9B7C-B0EA8042B330}" type="slidenum">
              <a:rPr lang="en-US" smtClean="0"/>
              <a:pPr/>
              <a:t>7</a:t>
            </a:fld>
            <a:endParaRPr lang="en-US" dirty="0"/>
          </a:p>
        </p:txBody>
      </p:sp>
    </p:spTree>
    <p:extLst>
      <p:ext uri="{BB962C8B-B14F-4D97-AF65-F5344CB8AC3E}">
        <p14:creationId xmlns:p14="http://schemas.microsoft.com/office/powerpoint/2010/main" val="830013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A50FB-44F3-6846-8C26-F8681D4BFFB3}"/>
              </a:ext>
            </a:extLst>
          </p:cNvPr>
          <p:cNvSpPr>
            <a:spLocks noGrp="1"/>
          </p:cNvSpPr>
          <p:nvPr>
            <p:ph type="title"/>
          </p:nvPr>
        </p:nvSpPr>
        <p:spPr>
          <a:xfrm>
            <a:off x="282358" y="190500"/>
            <a:ext cx="11700413" cy="895350"/>
          </a:xfrm>
        </p:spPr>
        <p:txBody>
          <a:bodyPr>
            <a:noAutofit/>
          </a:bodyPr>
          <a:lstStyle/>
          <a:p>
            <a:pPr algn="ctr"/>
            <a:r>
              <a:rPr lang="en-US" sz="4800" dirty="0">
                <a:solidFill>
                  <a:srgbClr val="0070C0"/>
                </a:solidFill>
              </a:rPr>
              <a:t>Emphasizing the Similarities</a:t>
            </a:r>
          </a:p>
        </p:txBody>
      </p:sp>
      <p:sp>
        <p:nvSpPr>
          <p:cNvPr id="7" name="Content Placeholder 6">
            <a:extLst>
              <a:ext uri="{FF2B5EF4-FFF2-40B4-BE49-F238E27FC236}">
                <a16:creationId xmlns:a16="http://schemas.microsoft.com/office/drawing/2014/main" id="{84BED499-6ED4-F54A-8BC4-75AB617CA064}"/>
              </a:ext>
            </a:extLst>
          </p:cNvPr>
          <p:cNvSpPr>
            <a:spLocks noGrp="1"/>
          </p:cNvSpPr>
          <p:nvPr>
            <p:ph idx="1"/>
          </p:nvPr>
        </p:nvSpPr>
        <p:spPr>
          <a:xfrm>
            <a:off x="220717" y="1190624"/>
            <a:ext cx="11910849" cy="4855451"/>
          </a:xfrm>
        </p:spPr>
        <p:txBody>
          <a:bodyPr>
            <a:normAutofit/>
          </a:bodyPr>
          <a:lstStyle/>
          <a:p>
            <a:pPr marL="274320" indent="-274320">
              <a:lnSpc>
                <a:spcPct val="100000"/>
              </a:lnSpc>
              <a:spcBef>
                <a:spcPts val="1800"/>
              </a:spcBef>
              <a:buFont typeface="Arial" panose="020B0604020202020204" pitchFamily="34" charset="0"/>
              <a:buChar char="•"/>
            </a:pPr>
            <a:r>
              <a:rPr lang="en-US" sz="3200" dirty="0"/>
              <a:t>Accelerator magnets and fusion applications both need coupled tapes (wires) either to reduces losses or to reduce field errors.</a:t>
            </a:r>
          </a:p>
          <a:p>
            <a:pPr marL="274320" indent="-274320">
              <a:lnSpc>
                <a:spcPct val="100000"/>
              </a:lnSpc>
              <a:spcBef>
                <a:spcPts val="1800"/>
              </a:spcBef>
              <a:buFont typeface="Arial" panose="020B0604020202020204" pitchFamily="34" charset="0"/>
              <a:buChar char="•"/>
            </a:pPr>
            <a:r>
              <a:rPr lang="en-US" sz="3200" dirty="0"/>
              <a:t>Both applications need high current </a:t>
            </a:r>
            <a:r>
              <a:rPr lang="en-US" sz="3200" dirty="0" err="1"/>
              <a:t>ReBCO</a:t>
            </a:r>
            <a:r>
              <a:rPr lang="en-US" sz="3200" dirty="0"/>
              <a:t> cables.</a:t>
            </a:r>
          </a:p>
          <a:p>
            <a:pPr marL="274320" indent="-274320">
              <a:lnSpc>
                <a:spcPct val="100000"/>
              </a:lnSpc>
              <a:spcBef>
                <a:spcPts val="1800"/>
              </a:spcBef>
              <a:buFont typeface="Arial" panose="020B0604020202020204" pitchFamily="34" charset="0"/>
              <a:buChar char="•"/>
            </a:pPr>
            <a:r>
              <a:rPr lang="en-US" sz="3200" dirty="0"/>
              <a:t>Both applications need significantly longer length cables with more uniform performance along the length.</a:t>
            </a:r>
          </a:p>
          <a:p>
            <a:pPr marL="274320" indent="-274320">
              <a:lnSpc>
                <a:spcPct val="100000"/>
              </a:lnSpc>
              <a:spcBef>
                <a:spcPts val="1800"/>
              </a:spcBef>
              <a:buFont typeface="Arial" panose="020B0604020202020204" pitchFamily="34" charset="0"/>
              <a:buChar char="•"/>
            </a:pPr>
            <a:r>
              <a:rPr lang="en-US" sz="3200" dirty="0"/>
              <a:t>Both need the price of the HTS cable to go down by a large amount to make the devices being developed viable.</a:t>
            </a:r>
          </a:p>
        </p:txBody>
      </p:sp>
      <p:sp>
        <p:nvSpPr>
          <p:cNvPr id="4" name="Slide Number Placeholder 3">
            <a:extLst>
              <a:ext uri="{FF2B5EF4-FFF2-40B4-BE49-F238E27FC236}">
                <a16:creationId xmlns:a16="http://schemas.microsoft.com/office/drawing/2014/main" id="{44D153C9-B6EC-5440-87A3-9DCF9B76E78F}"/>
              </a:ext>
            </a:extLst>
          </p:cNvPr>
          <p:cNvSpPr>
            <a:spLocks noGrp="1"/>
          </p:cNvSpPr>
          <p:nvPr>
            <p:ph type="sldNum" sz="quarter" idx="4"/>
          </p:nvPr>
        </p:nvSpPr>
        <p:spPr/>
        <p:txBody>
          <a:bodyPr/>
          <a:lstStyle/>
          <a:p>
            <a:fld id="{933A556B-7C63-244D-9B7C-B0EA8042B330}" type="slidenum">
              <a:rPr lang="en-US" smtClean="0"/>
              <a:pPr/>
              <a:t>8</a:t>
            </a:fld>
            <a:endParaRPr lang="en-US" dirty="0"/>
          </a:p>
        </p:txBody>
      </p:sp>
    </p:spTree>
    <p:extLst>
      <p:ext uri="{BB962C8B-B14F-4D97-AF65-F5344CB8AC3E}">
        <p14:creationId xmlns:p14="http://schemas.microsoft.com/office/powerpoint/2010/main" val="43655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A50FB-44F3-6846-8C26-F8681D4BFFB3}"/>
              </a:ext>
            </a:extLst>
          </p:cNvPr>
          <p:cNvSpPr>
            <a:spLocks noGrp="1"/>
          </p:cNvSpPr>
          <p:nvPr>
            <p:ph type="title"/>
          </p:nvPr>
        </p:nvSpPr>
        <p:spPr>
          <a:xfrm>
            <a:off x="282360" y="0"/>
            <a:ext cx="11700413" cy="729673"/>
          </a:xfrm>
        </p:spPr>
        <p:txBody>
          <a:bodyPr>
            <a:noAutofit/>
          </a:bodyPr>
          <a:lstStyle/>
          <a:p>
            <a:pPr algn="ctr"/>
            <a:r>
              <a:rPr lang="en-US" sz="3200" dirty="0">
                <a:solidFill>
                  <a:srgbClr val="0070C0"/>
                </a:solidFill>
              </a:rPr>
              <a:t>Pointing out the Differences and Possible Path Forward</a:t>
            </a:r>
          </a:p>
        </p:txBody>
      </p:sp>
      <p:sp>
        <p:nvSpPr>
          <p:cNvPr id="7" name="Content Placeholder 6">
            <a:extLst>
              <a:ext uri="{FF2B5EF4-FFF2-40B4-BE49-F238E27FC236}">
                <a16:creationId xmlns:a16="http://schemas.microsoft.com/office/drawing/2014/main" id="{84BED499-6ED4-F54A-8BC4-75AB617CA064}"/>
              </a:ext>
            </a:extLst>
          </p:cNvPr>
          <p:cNvSpPr>
            <a:spLocks noGrp="1"/>
          </p:cNvSpPr>
          <p:nvPr>
            <p:ph idx="1"/>
          </p:nvPr>
        </p:nvSpPr>
        <p:spPr>
          <a:xfrm>
            <a:off x="209228" y="908628"/>
            <a:ext cx="11910448" cy="5360276"/>
          </a:xfrm>
        </p:spPr>
        <p:txBody>
          <a:bodyPr>
            <a:normAutofit/>
          </a:bodyPr>
          <a:lstStyle/>
          <a:p>
            <a:pPr marL="0" indent="0">
              <a:lnSpc>
                <a:spcPct val="100000"/>
              </a:lnSpc>
              <a:spcBef>
                <a:spcPts val="600"/>
              </a:spcBef>
            </a:pPr>
            <a:r>
              <a:rPr lang="en-US" sz="3200" dirty="0"/>
              <a:t>The conventional magnet designs need HTS cables that can be bent in small bend radii; fusion cables typically don’t require that.</a:t>
            </a:r>
          </a:p>
          <a:p>
            <a:pPr marL="342900" indent="-342900">
              <a:lnSpc>
                <a:spcPct val="100000"/>
              </a:lnSpc>
              <a:spcBef>
                <a:spcPts val="600"/>
              </a:spcBef>
              <a:buFont typeface="Arial" panose="020B0604020202020204" pitchFamily="34" charset="0"/>
              <a:buChar char="•"/>
            </a:pPr>
            <a:r>
              <a:rPr lang="en-US" sz="3200" dirty="0">
                <a:solidFill>
                  <a:srgbClr val="339933"/>
                </a:solidFill>
              </a:rPr>
              <a:t>Can a relatively small strategic investment leverage the development of the cables that can be bent in small radii with a little to no loss in the full potential of REBCO?</a:t>
            </a:r>
          </a:p>
          <a:p>
            <a:pPr marL="0" indent="0" algn="ctr">
              <a:lnSpc>
                <a:spcPct val="100000"/>
              </a:lnSpc>
              <a:spcBef>
                <a:spcPts val="1200"/>
              </a:spcBef>
            </a:pPr>
            <a:r>
              <a:rPr lang="en-US" sz="3200" b="1" dirty="0">
                <a:solidFill>
                  <a:srgbClr val="FF0000"/>
                </a:solidFill>
              </a:rPr>
              <a:t>-----------  AND/OR  ------------</a:t>
            </a:r>
          </a:p>
          <a:p>
            <a:pPr marL="274320" indent="-274320">
              <a:lnSpc>
                <a:spcPct val="100000"/>
              </a:lnSpc>
              <a:spcBef>
                <a:spcPts val="1200"/>
              </a:spcBef>
              <a:buFont typeface="Arial" panose="020B0604020202020204" pitchFamily="34" charset="0"/>
              <a:buChar char="•"/>
            </a:pPr>
            <a:r>
              <a:rPr lang="en-US" sz="3200" dirty="0">
                <a:solidFill>
                  <a:srgbClr val="7030A0"/>
                </a:solidFill>
              </a:rPr>
              <a:t>Can accelerator magnet community become open to developing and demonstrating magnet designs that can use fusion cables despite them having large bend radii? </a:t>
            </a:r>
          </a:p>
        </p:txBody>
      </p:sp>
      <p:sp>
        <p:nvSpPr>
          <p:cNvPr id="4" name="Slide Number Placeholder 3">
            <a:extLst>
              <a:ext uri="{FF2B5EF4-FFF2-40B4-BE49-F238E27FC236}">
                <a16:creationId xmlns:a16="http://schemas.microsoft.com/office/drawing/2014/main" id="{44D153C9-B6EC-5440-87A3-9DCF9B76E78F}"/>
              </a:ext>
            </a:extLst>
          </p:cNvPr>
          <p:cNvSpPr>
            <a:spLocks noGrp="1"/>
          </p:cNvSpPr>
          <p:nvPr>
            <p:ph type="sldNum" sz="quarter" idx="4"/>
          </p:nvPr>
        </p:nvSpPr>
        <p:spPr/>
        <p:txBody>
          <a:bodyPr/>
          <a:lstStyle/>
          <a:p>
            <a:fld id="{933A556B-7C63-244D-9B7C-B0EA8042B330}" type="slidenum">
              <a:rPr lang="en-US" smtClean="0"/>
              <a:pPr/>
              <a:t>9</a:t>
            </a:fld>
            <a:endParaRPr lang="en-US" dirty="0"/>
          </a:p>
        </p:txBody>
      </p:sp>
    </p:spTree>
    <p:extLst>
      <p:ext uri="{BB962C8B-B14F-4D97-AF65-F5344CB8AC3E}">
        <p14:creationId xmlns:p14="http://schemas.microsoft.com/office/powerpoint/2010/main" val="638725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theme/theme1.xml><?xml version="1.0" encoding="utf-8"?>
<a:theme xmlns:a="http://schemas.openxmlformats.org/drawingml/2006/main"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NL_PPT_Template_2021_Widescreen_Compressed_060121" id="{12E83E08-87E0-F644-89EB-87DEB220AE0B}" vid="{EBE5DD67-AF26-1345-A97E-9F8C3AF25A6A}"/>
    </a:ext>
  </a:extLst>
</a:theme>
</file>

<file path=ppt/theme/theme2.xml><?xml version="1.0" encoding="utf-8"?>
<a:theme xmlns:a="http://schemas.openxmlformats.org/drawingml/2006/main" name="ATAP No Footer">
  <a:themeElements>
    <a:clrScheme name="Custom 10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ATAP No Footer">
  <a:themeElements>
    <a:clrScheme name="Custom 10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ATAP No Footer">
  <a:themeElements>
    <a:clrScheme name="Custom 10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BNL_PPT_Template_2021_Widescreen_Compressed</Template>
  <TotalTime>3930</TotalTime>
  <Words>2623</Words>
  <Application>Microsoft Office PowerPoint</Application>
  <PresentationFormat>Widescreen</PresentationFormat>
  <Paragraphs>233</Paragraphs>
  <Slides>39</Slides>
  <Notes>3</Notes>
  <HiddenSlides>0</HiddenSlides>
  <MMClips>0</MMClips>
  <ScaleCrop>false</ScaleCrop>
  <HeadingPairs>
    <vt:vector size="8" baseType="variant">
      <vt:variant>
        <vt:lpstr>Fonts Used</vt:lpstr>
      </vt:variant>
      <vt:variant>
        <vt:i4>10</vt:i4>
      </vt:variant>
      <vt:variant>
        <vt:lpstr>Theme</vt:lpstr>
      </vt:variant>
      <vt:variant>
        <vt:i4>4</vt:i4>
      </vt:variant>
      <vt:variant>
        <vt:lpstr>Embedded OLE Servers</vt:lpstr>
      </vt:variant>
      <vt:variant>
        <vt:i4>2</vt:i4>
      </vt:variant>
      <vt:variant>
        <vt:lpstr>Slide Titles</vt:lpstr>
      </vt:variant>
      <vt:variant>
        <vt:i4>39</vt:i4>
      </vt:variant>
    </vt:vector>
  </HeadingPairs>
  <TitlesOfParts>
    <vt:vector size="55" baseType="lpstr">
      <vt:lpstr>MS PGothic</vt:lpstr>
      <vt:lpstr>Arial</vt:lpstr>
      <vt:lpstr>Calibri</vt:lpstr>
      <vt:lpstr>Comic Sans MS</vt:lpstr>
      <vt:lpstr>Courier New</vt:lpstr>
      <vt:lpstr>Franklin Gothic Book</vt:lpstr>
      <vt:lpstr>Franklin Gothic Medium</vt:lpstr>
      <vt:lpstr>News Gothic MT</vt:lpstr>
      <vt:lpstr>Times New Roman</vt:lpstr>
      <vt:lpstr>Wingdings</vt:lpstr>
      <vt:lpstr>BNL</vt:lpstr>
      <vt:lpstr>ATAP No Footer</vt:lpstr>
      <vt:lpstr>1_ATAP No Footer</vt:lpstr>
      <vt:lpstr>2_ATAP No Footer</vt:lpstr>
      <vt:lpstr>Photo Editor Photo</vt:lpstr>
      <vt:lpstr>Worksheet</vt:lpstr>
      <vt:lpstr>HTS in Common Coils</vt:lpstr>
      <vt:lpstr>Overview</vt:lpstr>
      <vt:lpstr>A Few Strategic Consideration</vt:lpstr>
      <vt:lpstr>Common Coil Dipole Design and it’s suitability for HTS</vt:lpstr>
      <vt:lpstr>PowerPoint Presentation</vt:lpstr>
      <vt:lpstr>ReBCO Coils for High Field Accelerator Magnets</vt:lpstr>
      <vt:lpstr>Viability of ReBCO in Accelerator Magnets and in Fusion </vt:lpstr>
      <vt:lpstr>Emphasizing the Similarities</vt:lpstr>
      <vt:lpstr>Pointing out the Differences and Possible Path Forward</vt:lpstr>
      <vt:lpstr>Food for Thought</vt:lpstr>
      <vt:lpstr>A Dialogue Between Users and Manufacturers</vt:lpstr>
      <vt:lpstr>Update from some Cable Manufacturers (not a complete list)</vt:lpstr>
      <vt:lpstr>CORC®  Cable</vt:lpstr>
      <vt:lpstr>STAR®  Cable</vt:lpstr>
      <vt:lpstr>Possible VIPER® Cable for Accelerator Magnets</vt:lpstr>
      <vt:lpstr>Prospects of HTS Cable in Common Coil Dipole</vt:lpstr>
      <vt:lpstr>BNL Experience with HTS in Common Coils</vt:lpstr>
      <vt:lpstr>Common Coil Magnets With HTS Tapes</vt:lpstr>
      <vt:lpstr>PowerPoint Presentation</vt:lpstr>
      <vt:lpstr>Early Structures for R&amp;D Common Coil Dipoles</vt:lpstr>
      <vt:lpstr>PowerPoint Presentation</vt:lpstr>
      <vt:lpstr>A Learning Experience </vt:lpstr>
      <vt:lpstr>High Field HTS/LTS Hybrid Dipole (with ReBCO)</vt:lpstr>
      <vt:lpstr>BNL common coil dipole as a test bed for high field magnet R&amp;D</vt:lpstr>
      <vt:lpstr>HTS/LTS Hybrid Dipole Test (2016)</vt:lpstr>
      <vt:lpstr>HTS/LTS Hybrid Dipole Test (2020)</vt:lpstr>
      <vt:lpstr>Quench Protection of HTS/LTS Hybrid Dipole when LTS Quenches</vt:lpstr>
      <vt:lpstr>Comparison of Residual fields between Field Perpendicular and Field Parallel as an indication of Persistent Harmonics  (concern because of coils made with tape, not round wire) </vt:lpstr>
      <vt:lpstr>Related Worldwide R&amp;D Programs  (a quick tour)</vt:lpstr>
      <vt:lpstr>IHEP</vt:lpstr>
      <vt:lpstr>PowerPoint Presentation</vt:lpstr>
      <vt:lpstr>PowerPoint Presentation</vt:lpstr>
      <vt:lpstr>PowerPoint Presentation</vt:lpstr>
      <vt:lpstr>PowerPoint Presentation</vt:lpstr>
      <vt:lpstr>Common Coil Hybrid R&amp;D with ACT with CORC® Cable</vt:lpstr>
      <vt:lpstr>Initial Design Studies of 20 T Hybrid Common Coil (BNL)</vt:lpstr>
      <vt:lpstr>PowerPoint Presentation</vt:lpstr>
      <vt:lpstr>React &amp; Wind Approach and its Advantages  (since design and techniques needs to be developed for  pre-reacted ReBCO cable, why not consider this for Nb3Sn)</vt:lpstr>
      <vt:lpstr>Summary and Conclusions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
  <dc:creator>Gupta, Ramesh C</dc:creator>
  <cp:keywords/>
  <dc:description/>
  <cp:lastModifiedBy>Gupta, Ramesh C</cp:lastModifiedBy>
  <cp:revision>103</cp:revision>
  <dcterms:created xsi:type="dcterms:W3CDTF">2021-06-06T01:27:37Z</dcterms:created>
  <dcterms:modified xsi:type="dcterms:W3CDTF">2025-06-26T00:46:17Z</dcterms:modified>
  <cp:category/>
</cp:coreProperties>
</file>