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36" r:id="rId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FF"/>
    <a:srgbClr val="00CCFF"/>
    <a:srgbClr val="33CCFF"/>
    <a:srgbClr val="00FF00"/>
    <a:srgbClr val="D2DEEF"/>
    <a:srgbClr val="EAEFF7"/>
    <a:srgbClr val="FF0066"/>
    <a:srgbClr val="3164AB"/>
    <a:srgbClr val="FFF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164" autoAdjust="0"/>
  </p:normalViewPr>
  <p:slideViewPr>
    <p:cSldViewPr snapToGrid="0">
      <p:cViewPr varScale="1">
        <p:scale>
          <a:sx n="63" d="100"/>
          <a:sy n="63" d="100"/>
        </p:scale>
        <p:origin x="764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80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0BC62-FE02-4AC3-A8F2-FC30F70238C1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6887-0BD1-4D7D-A20B-9BB5E84FEDF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73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19BB5-8AD9-4318-A7DF-2D831B7C8D2F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9190-82B4-4350-AE6F-EEB445E5467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0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A1103-7C70-E417-A7F0-CDAB65567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E2F3E41-E5D6-18CB-8B2A-B47636210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D7E6D7D-BCA1-3910-260D-EF2004323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6049E0-92FB-B606-D34B-6086954557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092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7F33998C-AB1F-7F45-9371-072E20628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3" y="6419863"/>
            <a:ext cx="12192001" cy="452358"/>
          </a:xfrm>
          <a:prstGeom prst="rect">
            <a:avLst/>
          </a:prstGeom>
        </p:spPr>
      </p:pic>
      <p:sp>
        <p:nvSpPr>
          <p:cNvPr id="15" name="Rectángulo 14"/>
          <p:cNvSpPr/>
          <p:nvPr userDrawn="1"/>
        </p:nvSpPr>
        <p:spPr>
          <a:xfrm>
            <a:off x="1537840" y="6460897"/>
            <a:ext cx="5113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1" y="6481134"/>
            <a:ext cx="1386883" cy="344888"/>
          </a:xfrm>
          <a:prstGeom prst="rect">
            <a:avLst/>
          </a:prstGeom>
        </p:spPr>
      </p:pic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6449761" y="6460897"/>
            <a:ext cx="3259861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i="0" noProof="0" dirty="0">
                <a:solidFill>
                  <a:schemeClr val="bg1"/>
                </a:solidFill>
              </a:rPr>
              <a:t>Jairo Villegas </a:t>
            </a:r>
            <a:r>
              <a:rPr lang="en-US" sz="1600" b="1" i="0" noProof="0" dirty="0" err="1">
                <a:solidFill>
                  <a:schemeClr val="bg1"/>
                </a:solidFill>
              </a:rPr>
              <a:t>Domínguez</a:t>
            </a:r>
            <a:endParaRPr lang="en-US" sz="1600" b="1" i="0" noProof="0" dirty="0">
              <a:solidFill>
                <a:schemeClr val="bg1"/>
              </a:solidFill>
            </a:endParaRPr>
          </a:p>
        </p:txBody>
      </p:sp>
      <p:cxnSp>
        <p:nvCxnSpPr>
          <p:cNvPr id="24" name="Conector recto 23"/>
          <p:cNvCxnSpPr/>
          <p:nvPr userDrawn="1"/>
        </p:nvCxnSpPr>
        <p:spPr>
          <a:xfrm>
            <a:off x="1510574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 userDrawn="1"/>
        </p:nvCxnSpPr>
        <p:spPr>
          <a:xfrm>
            <a:off x="6573045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 userDrawn="1"/>
        </p:nvCxnSpPr>
        <p:spPr>
          <a:xfrm>
            <a:off x="9720971" y="6419971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45482" y="6447477"/>
            <a:ext cx="768973" cy="358800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374764A-6B52-4A73-9FBE-0C91B1B4C639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32" name="Conector recto 31"/>
          <p:cNvCxnSpPr/>
          <p:nvPr userDrawn="1"/>
        </p:nvCxnSpPr>
        <p:spPr>
          <a:xfrm>
            <a:off x="10514455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10605246" y="4865414"/>
            <a:ext cx="1385846" cy="146075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AA54795-D7C0-A7DA-2512-94510CA03B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37652" y="6487675"/>
            <a:ext cx="1521941" cy="32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8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/>
          <p:cNvSpPr/>
          <p:nvPr userDrawn="1"/>
        </p:nvSpPr>
        <p:spPr>
          <a:xfrm>
            <a:off x="1333874" y="6460897"/>
            <a:ext cx="47755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2" y="6481134"/>
            <a:ext cx="1198660" cy="29808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20639" y="6508028"/>
            <a:ext cx="1377231" cy="298296"/>
          </a:xfrm>
          <a:prstGeom prst="rect">
            <a:avLst/>
          </a:prstGeom>
        </p:spPr>
      </p:pic>
      <p:cxnSp>
        <p:nvCxnSpPr>
          <p:cNvPr id="26" name="Conector recto 25"/>
          <p:cNvCxnSpPr/>
          <p:nvPr userDrawn="1"/>
        </p:nvCxnSpPr>
        <p:spPr>
          <a:xfrm>
            <a:off x="1346948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 userDrawn="1"/>
        </p:nvCxnSpPr>
        <p:spPr>
          <a:xfrm>
            <a:off x="6055662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 userDrawn="1"/>
        </p:nvCxnSpPr>
        <p:spPr>
          <a:xfrm>
            <a:off x="9372604" y="6419089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 userDrawn="1"/>
        </p:nvCxnSpPr>
        <p:spPr>
          <a:xfrm>
            <a:off x="10605246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02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196D1-A930-B8A6-E237-9F4EC52D0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F7F41A8-5A5E-BC7B-EC6B-1E278E16E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0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7C3DEF9-A9FB-63FE-7B53-59F87271A68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FFBC01FA-2F2F-C103-CF2F-5B0E1BD4F0F9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Conversion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to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MIP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equivalent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light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632A94A-63F4-1A27-0934-BBFFA0AD12E3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id="{868B4190-94C2-64ED-508C-8416F1DD25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30260"/>
              </p:ext>
            </p:extLst>
          </p:nvPr>
        </p:nvGraphicFramePr>
        <p:xfrm>
          <a:off x="6227595" y="614680"/>
          <a:ext cx="5964405" cy="5628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652688" imgH="4390697" progId="Origin95.Graph">
                  <p:embed/>
                </p:oleObj>
              </mc:Choice>
              <mc:Fallback>
                <p:oleObj name="Graph" r:id="rId3" imgW="4652688" imgH="4390697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868B4190-94C2-64ED-508C-8416F1DD25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27595" y="614680"/>
                        <a:ext cx="5964405" cy="5628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9B188978-739A-1A4B-89BE-A6214BE2F824}"/>
              </a:ext>
            </a:extLst>
          </p:cNvPr>
          <p:cNvSpPr txBox="1"/>
          <p:nvPr/>
        </p:nvSpPr>
        <p:spPr>
          <a:xfrm>
            <a:off x="376989" y="1295400"/>
            <a:ext cx="58506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latin typeface="Trebuchet MS" panose="020B0603020202020204" pitchFamily="34" charset="0"/>
              </a:rPr>
              <a:t>Signal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is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read</a:t>
            </a:r>
            <a:r>
              <a:rPr lang="es-ES" sz="2800" dirty="0">
                <a:latin typeface="Trebuchet MS" panose="020B0603020202020204" pitchFamily="34" charset="0"/>
              </a:rPr>
              <a:t> in </a:t>
            </a:r>
            <a:r>
              <a:rPr lang="es-ES" sz="2800" dirty="0" err="1">
                <a:latin typeface="Trebuchet MS" panose="020B0603020202020204" pitchFamily="34" charset="0"/>
              </a:rPr>
              <a:t>mV</a:t>
            </a:r>
            <a:r>
              <a:rPr lang="es-ES" sz="2800" dirty="0">
                <a:latin typeface="Trebuchet MS" panose="020B0603020202020204" pitchFamily="34" charset="0"/>
              </a:rPr>
              <a:t> and </a:t>
            </a:r>
            <a:r>
              <a:rPr lang="es-ES" sz="2800" dirty="0" err="1">
                <a:latin typeface="Trebuchet MS" panose="020B0603020202020204" pitchFamily="34" charset="0"/>
              </a:rPr>
              <a:t>goes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through</a:t>
            </a:r>
            <a:r>
              <a:rPr lang="es-ES" sz="2800" dirty="0">
                <a:latin typeface="Trebuchet MS" panose="020B0603020202020204" pitchFamily="34" charset="0"/>
              </a:rPr>
              <a:t> 50 Ohm (</a:t>
            </a:r>
            <a:r>
              <a:rPr lang="es-ES" sz="2800" dirty="0" err="1">
                <a:latin typeface="Trebuchet MS" panose="020B0603020202020204" pitchFamily="34" charset="0"/>
              </a:rPr>
              <a:t>Bias-Tee</a:t>
            </a:r>
            <a:r>
              <a:rPr lang="es-ES" sz="2800" dirty="0">
                <a:latin typeface="Trebuchet MS" panose="020B0603020202020204" pitchFamily="34" charset="0"/>
              </a:rPr>
              <a:t>) and DSR2 </a:t>
            </a:r>
            <a:r>
              <a:rPr lang="es-ES" sz="2800" dirty="0" err="1">
                <a:latin typeface="Trebuchet MS" panose="020B0603020202020204" pitchFamily="34" charset="0"/>
              </a:rPr>
              <a:t>Oscilloscope</a:t>
            </a:r>
            <a:r>
              <a:rPr lang="es-ES" sz="2800" dirty="0">
                <a:latin typeface="Trebuchet MS" panose="020B0603020202020204" pitchFamily="34" charset="0"/>
              </a:rPr>
              <a:t> SMA (50 Ohm)</a:t>
            </a:r>
          </a:p>
          <a:p>
            <a:endParaRPr lang="es-ES" sz="2800" dirty="0">
              <a:latin typeface="Trebuchet MS" panose="020B0603020202020204" pitchFamily="34" charset="0"/>
            </a:endParaRPr>
          </a:p>
          <a:p>
            <a:r>
              <a:rPr lang="es-ES" sz="2800" dirty="0" err="1">
                <a:latin typeface="Trebuchet MS" panose="020B0603020202020204" pitchFamily="34" charset="0"/>
              </a:rPr>
              <a:t>Signal</a:t>
            </a:r>
            <a:r>
              <a:rPr lang="es-ES" sz="2800" dirty="0">
                <a:latin typeface="Trebuchet MS" panose="020B0603020202020204" pitchFamily="34" charset="0"/>
              </a:rPr>
              <a:t>(A) = </a:t>
            </a:r>
            <a:r>
              <a:rPr lang="es-ES" sz="2800" dirty="0" err="1">
                <a:latin typeface="Trebuchet MS" panose="020B0603020202020204" pitchFamily="34" charset="0"/>
              </a:rPr>
              <a:t>Signal</a:t>
            </a:r>
            <a:r>
              <a:rPr lang="es-ES" sz="2800" dirty="0">
                <a:latin typeface="Trebuchet MS" panose="020B0603020202020204" pitchFamily="34" charset="0"/>
              </a:rPr>
              <a:t>(</a:t>
            </a:r>
            <a:r>
              <a:rPr lang="es-ES" sz="2800" dirty="0" err="1">
                <a:latin typeface="Trebuchet MS" panose="020B0603020202020204" pitchFamily="34" charset="0"/>
              </a:rPr>
              <a:t>mV</a:t>
            </a:r>
            <a:r>
              <a:rPr lang="es-ES" sz="2800" dirty="0">
                <a:latin typeface="Trebuchet MS" panose="020B0603020202020204" pitchFamily="34" charset="0"/>
              </a:rPr>
              <a:t>)/(50+50)</a:t>
            </a:r>
          </a:p>
          <a:p>
            <a:endParaRPr lang="es-ES" sz="2800" dirty="0">
              <a:latin typeface="Trebuchet MS" panose="020B0603020202020204" pitchFamily="34" charset="0"/>
            </a:endParaRPr>
          </a:p>
          <a:p>
            <a:r>
              <a:rPr lang="es-ES" sz="2800" dirty="0" err="1">
                <a:latin typeface="Trebuchet MS" panose="020B0603020202020204" pitchFamily="34" charset="0"/>
              </a:rPr>
              <a:t>Signal</a:t>
            </a:r>
            <a:r>
              <a:rPr lang="es-ES" sz="2800" dirty="0">
                <a:latin typeface="Trebuchet MS" panose="020B0603020202020204" pitchFamily="34" charset="0"/>
              </a:rPr>
              <a:t>(A) </a:t>
            </a:r>
            <a:r>
              <a:rPr lang="es-ES" sz="2800" dirty="0" err="1">
                <a:latin typeface="Trebuchet MS" panose="020B0603020202020204" pitchFamily="34" charset="0"/>
              </a:rPr>
              <a:t>is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integrated</a:t>
            </a:r>
            <a:r>
              <a:rPr lang="es-ES" sz="2800" dirty="0">
                <a:latin typeface="Trebuchet MS" panose="020B0603020202020204" pitchFamily="34" charset="0"/>
              </a:rPr>
              <a:t> and </a:t>
            </a:r>
            <a:r>
              <a:rPr lang="es-ES" sz="2800" dirty="0" err="1">
                <a:latin typeface="Trebuchet MS" panose="020B0603020202020204" pitchFamily="34" charset="0"/>
              </a:rPr>
              <a:t>its</a:t>
            </a:r>
            <a:r>
              <a:rPr lang="es-ES" sz="2800" dirty="0">
                <a:latin typeface="Trebuchet MS" panose="020B0603020202020204" pitchFamily="34" charset="0"/>
              </a:rPr>
              <a:t> CC </a:t>
            </a:r>
            <a:r>
              <a:rPr lang="es-ES" sz="2800" dirty="0" err="1">
                <a:latin typeface="Trebuchet MS" panose="020B0603020202020204" pitchFamily="34" charset="0"/>
              </a:rPr>
              <a:t>is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scaled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</a:rPr>
              <a:t> 80 e-h </a:t>
            </a:r>
            <a:r>
              <a:rPr lang="es-ES" sz="2800" dirty="0" err="1">
                <a:latin typeface="Trebuchet MS" panose="020B0603020202020204" pitchFamily="34" charset="0"/>
              </a:rPr>
              <a:t>pairs</a:t>
            </a:r>
            <a:r>
              <a:rPr lang="es-ES" sz="2800" dirty="0">
                <a:latin typeface="Trebuchet MS" panose="020B0603020202020204" pitchFamily="34" charset="0"/>
              </a:rPr>
              <a:t>/</a:t>
            </a:r>
            <a:r>
              <a:rPr lang="es-ES" sz="2800" dirty="0" err="1">
                <a:latin typeface="Trebuchet MS" panose="020B0603020202020204" pitchFamily="34" charset="0"/>
              </a:rPr>
              <a:t>silicon</a:t>
            </a:r>
            <a:r>
              <a:rPr lang="es-ES" sz="2800" dirty="0">
                <a:latin typeface="Trebuchet MS" panose="020B060302020202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</a:rPr>
              <a:t>for</a:t>
            </a:r>
            <a:r>
              <a:rPr lang="es-ES" sz="2800" dirty="0">
                <a:latin typeface="Trebuchet MS" panose="020B0603020202020204" pitchFamily="34" charset="0"/>
              </a:rPr>
              <a:t> a MIP</a:t>
            </a:r>
          </a:p>
        </p:txBody>
      </p:sp>
    </p:spTree>
    <p:extLst>
      <p:ext uri="{BB962C8B-B14F-4D97-AF65-F5344CB8AC3E}">
        <p14:creationId xmlns:p14="http://schemas.microsoft.com/office/powerpoint/2010/main" val="8911551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Albert" id="{797C0B0C-9A81-4D76-B453-B5A288B859BA}" vid="{CAC526DB-5BFB-49FF-9690-A3FBA86BAB3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47339</TotalTime>
  <Words>61</Words>
  <Application>Microsoft Office PowerPoint</Application>
  <PresentationFormat>Panorámica</PresentationFormat>
  <Paragraphs>8</Paragraphs>
  <Slides>1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Rounded MT Bold</vt:lpstr>
      <vt:lpstr>Calibri</vt:lpstr>
      <vt:lpstr>Trebuchet MS</vt:lpstr>
      <vt:lpstr>Tema de Office</vt:lpstr>
      <vt:lpstr>Graph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</dc:creator>
  <cp:lastModifiedBy>Admin</cp:lastModifiedBy>
  <cp:revision>1162</cp:revision>
  <cp:lastPrinted>2025-02-11T09:01:42Z</cp:lastPrinted>
  <dcterms:created xsi:type="dcterms:W3CDTF">2018-07-23T12:49:46Z</dcterms:created>
  <dcterms:modified xsi:type="dcterms:W3CDTF">2025-06-26T11:59:27Z</dcterms:modified>
</cp:coreProperties>
</file>