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6"/>
  </p:normalViewPr>
  <p:slideViewPr>
    <p:cSldViewPr snapToGrid="0" snapToObjects="1">
      <p:cViewPr varScale="1">
        <p:scale>
          <a:sx n="116" d="100"/>
          <a:sy n="116" d="100"/>
        </p:scale>
        <p:origin x="608" y="1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7638005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51908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DD062E-52F7-A14D-A443-1F3854784447}" type="datetimeFigureOut">
              <a:rPr lang="en-US"/>
              <a:t>6/19/25</a:t>
            </a:fld>
            <a:endParaRPr lang="en-US"/>
          </a:p>
        </p:txBody>
      </p:sp>
      <p:sp>
        <p:nvSpPr>
          <p:cNvPr id="1427713293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147676274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361056079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32737172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B0EE9E-52B8-AA4F-8DD5-ED0FB4E5CBCC}" type="slidenum">
              <a:rPr lang="en-US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0620467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92169698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75327420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30642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41513950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4237287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3609929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39216616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017745304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2915836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18419196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082189153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5D0CE7B-6F2F-FA22-D4A9-7850F6E8D917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812261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34970761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04518429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A97459-E3D2-FCD1-6A3C-28B68FE53EFC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1115878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73334991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262132586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3910730-775D-9381-E43A-5D743D4D78EE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1309908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84813874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843894517" name="Segnaposto numero diapositiva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80F206D-8AB3-186D-4F3B-9AF2C58EA41A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6219316-FA9E-191E-A012-E14F251B4DF4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06301979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9850850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1194164830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1259914513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96841903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804655693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57384084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0248773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491395756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488233433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33044085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542341922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738940473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644417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184735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263078680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895223781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86897846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926201697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1433669604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7392924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8215336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02495918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2752066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6916684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781907643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2127130513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0704209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22405302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211438576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1405090610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1989573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8592795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148540162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463676214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62131056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599403876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28071974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43518453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42073885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936033092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553458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80452226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643790347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03482226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759146897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57979119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1444337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1317698977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902694846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10343198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3425383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132222873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84961662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</p:txBody>
      </p:sp>
      <p:sp>
        <p:nvSpPr>
          <p:cNvPr id="993124960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</p:txBody>
      </p:sp>
      <p:sp>
        <p:nvSpPr>
          <p:cNvPr id="105803154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2037984633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824626066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1377168653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8432911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176861989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74517592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</p:txBody>
      </p:sp>
      <p:sp>
        <p:nvSpPr>
          <p:cNvPr id="592197959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</p:txBody>
      </p:sp>
      <p:sp>
        <p:nvSpPr>
          <p:cNvPr id="899467249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335907836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511423591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2099574036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7649631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19019118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657819614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486694414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927525802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1516291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2033388384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721850064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142146676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6674913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210999206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1231427243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2139339792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173886695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611527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99576791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280809785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3820394" name="TextBox 3"/>
          <p:cNvSpPr txBox="1"/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1763380093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88856353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127989168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826941069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0575592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34085616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2083186284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779426661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103352491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3683365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91619655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63244555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073169861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23018246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5401150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964479350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439916074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24212487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1932285679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53781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45502130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924946108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2075626933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804560470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106225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160647597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1226998448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1040680312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15286685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442014781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879285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sp>
        <p:nvSpPr>
          <p:cNvPr id="8604739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42160818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1947396771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1801966067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</p:txBody>
      </p:sp>
      <p:sp>
        <p:nvSpPr>
          <p:cNvPr id="449423942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181836202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161394975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4568861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it-IT"/>
              <a:t>Fare clic per modificare stile</a:t>
            </a:r>
            <a:endParaRPr lang="en-US"/>
          </a:p>
        </p:txBody>
      </p:sp>
      <p:pic>
        <p:nvPicPr>
          <p:cNvPr id="1218739736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208808467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18282063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t>18/06/25</a:t>
            </a:r>
          </a:p>
        </p:txBody>
      </p:sp>
      <p:sp>
        <p:nvSpPr>
          <p:cNvPr id="118193409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‹N›</a:t>
            </a:fld>
            <a:endParaRPr lang="en-US"/>
          </a:p>
        </p:txBody>
      </p:sp>
      <p:sp>
        <p:nvSpPr>
          <p:cNvPr id="963738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t>D. Mirarchi | Summary of beam loss limitations for operation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47015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57389207" name="Immagin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036382818" name="Rettangolo 7"/>
          <p:cNvSpPr/>
          <p:nvPr/>
        </p:nvSpPr>
        <p:spPr bwMode="auto"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8434397" name="Title 1"/>
          <p:cNvSpPr>
            <a:spLocks noGrp="1"/>
          </p:cNvSpPr>
          <p:nvPr>
            <p:ph type="ctrTitle"/>
          </p:nvPr>
        </p:nvSpPr>
        <p:spPr bwMode="auto">
          <a:xfrm>
            <a:off x="407987" y="139700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GB"/>
              <a:t>Summary of beam loss limitations for operation</a:t>
            </a:r>
            <a:endParaRPr lang="it-IT"/>
          </a:p>
        </p:txBody>
      </p:sp>
      <p:sp>
        <p:nvSpPr>
          <p:cNvPr id="37028067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4294780"/>
            <a:ext cx="11376026" cy="803787"/>
          </a:xfrm>
        </p:spPr>
        <p:txBody>
          <a:bodyPr/>
          <a:lstStyle/>
          <a:p>
            <a:pPr>
              <a:defRPr/>
            </a:pPr>
            <a:r>
              <a:rPr lang="en-US" sz="1800"/>
              <a:t>D. Mirarchi</a:t>
            </a:r>
            <a:endParaRPr/>
          </a:p>
          <a:p>
            <a:pPr>
              <a:defRPr/>
            </a:pPr>
            <a:r>
              <a:rPr lang="en-US" sz="1800"/>
              <a:t>106th BLM Thresholds WG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1204640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Broken hierarchy at start of ramp</a:t>
            </a:r>
          </a:p>
        </p:txBody>
      </p:sp>
      <p:sp>
        <p:nvSpPr>
          <p:cNvPr id="979849473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2725327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77412922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</a:t>
            </a:fld>
            <a:endParaRPr lang="en-US"/>
          </a:p>
        </p:txBody>
      </p:sp>
      <p:pic>
        <p:nvPicPr>
          <p:cNvPr id="2037191398" name="Immagine 203719139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696" y="1179285"/>
            <a:ext cx="12066160" cy="2211693"/>
          </a:xfrm>
          <a:prstGeom prst="rect">
            <a:avLst/>
          </a:prstGeom>
        </p:spPr>
      </p:pic>
      <p:sp>
        <p:nvSpPr>
          <p:cNvPr id="956882321" name="CasellaDiTesto 956882320"/>
          <p:cNvSpPr txBox="1"/>
          <p:nvPr/>
        </p:nvSpPr>
        <p:spPr bwMode="auto">
          <a:xfrm>
            <a:off x="598154" y="3874772"/>
            <a:ext cx="10657199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Significant fraction of off-momentum losses at start of ramp on TCSG.6R7.B1 instead of on primaries</a:t>
            </a:r>
            <a:endParaRPr/>
          </a:p>
        </p:txBody>
      </p:sp>
      <p:sp>
        <p:nvSpPr>
          <p:cNvPr id="683915314" name="CasellaDiTesto 683915313"/>
          <p:cNvSpPr txBox="1"/>
          <p:nvPr/>
        </p:nvSpPr>
        <p:spPr bwMode="auto">
          <a:xfrm>
            <a:off x="598154" y="4409350"/>
            <a:ext cx="8854312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Main correlation found: octupole sign and strength, octupole resonant driving terms</a:t>
            </a:r>
            <a:endParaRPr/>
          </a:p>
        </p:txBody>
      </p:sp>
      <p:sp>
        <p:nvSpPr>
          <p:cNvPr id="1524124566" name="CasellaDiTesto 1524124565"/>
          <p:cNvSpPr txBox="1"/>
          <p:nvPr/>
        </p:nvSpPr>
        <p:spPr bwMode="auto">
          <a:xfrm>
            <a:off x="598154" y="4953636"/>
            <a:ext cx="6389174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Investigations on-going to eventually deploy a fix after TS1</a:t>
            </a:r>
            <a:endParaRPr/>
          </a:p>
        </p:txBody>
      </p:sp>
      <p:sp>
        <p:nvSpPr>
          <p:cNvPr id="407223168" name="CasellaDiTesto 407223167"/>
          <p:cNvSpPr txBox="1"/>
          <p:nvPr/>
        </p:nvSpPr>
        <p:spPr bwMode="auto">
          <a:xfrm>
            <a:off x="598154" y="5487035"/>
            <a:ext cx="871354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Temporary patch: increased MF by 30% on </a:t>
            </a:r>
            <a:r>
              <a:rPr lang="en-US" sz="1800" b="0" i="0" u="none" strike="noStrike" cap="none" spc="0">
                <a:solidFill>
                  <a:srgbClr val="2F2F2F"/>
                </a:solidFill>
                <a:latin typeface="Arial"/>
                <a:ea typeface="Arial"/>
                <a:cs typeface="Arial"/>
              </a:rPr>
              <a:t>BLMTI.06R7.B1E10_TCLA.D6R7.B1, </a:t>
            </a:r>
            <a:br>
              <a:rPr lang="en-US" sz="1800" b="0" i="0" u="none" strike="noStrike" cap="none" spc="0">
                <a:solidFill>
                  <a:srgbClr val="2F2F2F"/>
                </a:solidFill>
                <a:latin typeface="Arial"/>
                <a:ea typeface="Arial"/>
                <a:cs typeface="Arial"/>
              </a:rPr>
            </a:br>
            <a:r>
              <a:rPr lang="en-US" sz="1800" b="0" i="0" u="none" strike="noStrike" cap="none" spc="0">
                <a:solidFill>
                  <a:srgbClr val="2F2F2F"/>
                </a:solidFill>
                <a:latin typeface="Arial"/>
                <a:ea typeface="Arial"/>
                <a:cs typeface="Arial"/>
              </a:rPr>
              <a:t>BLMTI.06R7.B1E10_TCLA.C6R7.B1, BLMQI.06R7.B1E10_MQTL RS09</a:t>
            </a:r>
            <a:endParaRPr lang="en-US" sz="1800" b="0" i="0" u="none" strike="noStrike" cap="none" spc="0">
              <a:solidFill>
                <a:srgbClr val="2F2F2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0051957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Warnings during ramp</a:t>
            </a:r>
          </a:p>
        </p:txBody>
      </p:sp>
      <p:sp>
        <p:nvSpPr>
          <p:cNvPr id="199495175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42365301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21448475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pic>
        <p:nvPicPr>
          <p:cNvPr id="726690463" name="Immagine 72669046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16428" y="1281339"/>
            <a:ext cx="4763660" cy="2679558"/>
          </a:xfrm>
          <a:prstGeom prst="rect">
            <a:avLst/>
          </a:prstGeom>
        </p:spPr>
      </p:pic>
      <p:sp>
        <p:nvSpPr>
          <p:cNvPr id="47497254" name="CasellaDiTesto 47497253"/>
          <p:cNvSpPr txBox="1"/>
          <p:nvPr/>
        </p:nvSpPr>
        <p:spPr bwMode="auto">
          <a:xfrm>
            <a:off x="260803" y="4400096"/>
            <a:ext cx="9577942" cy="166913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Main BLMs affected: TCL.6R5.B1, TCTPV.4R8.B2</a:t>
            </a: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Losses due to e-cloud conditioning in rotated XRP and MKI </a:t>
            </a:r>
            <a:endParaRPr sz="1800">
              <a:solidFill>
                <a:schemeClr val="tx2"/>
              </a:solidFill>
            </a:endParaRP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Warning disappear after FT corrections applied</a:t>
            </a:r>
            <a:endParaRPr sz="1800" b="0" i="0" u="none" strike="noStrike" cap="none" spc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Arial"/>
                <a:ea typeface="Arial"/>
                <a:cs typeface="Arial"/>
              </a:rPr>
              <a:t>Decided to do not apply any change to monitor e-cloud conditioning</a:t>
            </a:r>
            <a:endParaRPr sz="1800" b="0" i="0" u="none" strike="noStrike" cap="none" spc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Arial"/>
                <a:ea typeface="Arial"/>
                <a:cs typeface="Arial"/>
              </a:rPr>
              <a:t>Indeed only warning at </a:t>
            </a: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TCL.6R5.B1 still there, presently at max ~33%, starting from ~60%</a:t>
            </a:r>
            <a:endParaRPr sz="1800">
              <a:solidFill>
                <a:schemeClr val="tx2"/>
              </a:solidFill>
            </a:endParaRPr>
          </a:p>
        </p:txBody>
      </p:sp>
      <p:sp>
        <p:nvSpPr>
          <p:cNvPr id="229842285" name="CasellaDiTesto 229842284"/>
          <p:cNvSpPr txBox="1"/>
          <p:nvPr/>
        </p:nvSpPr>
        <p:spPr bwMode="auto">
          <a:xfrm>
            <a:off x="321396" y="4857750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511737259" name="Immagine 51173725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605624" y="1281339"/>
            <a:ext cx="4871999" cy="2740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6912717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Warnings in Stable Beams</a:t>
            </a:r>
          </a:p>
        </p:txBody>
      </p:sp>
      <p:sp>
        <p:nvSpPr>
          <p:cNvPr id="930556260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04967946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175221873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34610F8-A48B-0011-6610-C65822A88E14}" type="slidenum">
              <a:rPr lang="en-US"/>
              <a:t>4</a:t>
            </a:fld>
            <a:endParaRPr lang="en-US"/>
          </a:p>
        </p:txBody>
      </p:sp>
      <p:sp>
        <p:nvSpPr>
          <p:cNvPr id="1498783857" name="CasellaDiTesto 1498783856"/>
          <p:cNvSpPr txBox="1"/>
          <p:nvPr/>
        </p:nvSpPr>
        <p:spPr bwMode="auto">
          <a:xfrm>
            <a:off x="890624" y="1555749"/>
            <a:ext cx="7608515" cy="166913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lnSpc>
                <a:spcPct val="114999"/>
              </a:lnSpc>
              <a:defRPr/>
            </a:pPr>
            <a:r>
              <a:rPr u="sng">
                <a:solidFill>
                  <a:schemeClr val="tx2"/>
                </a:solidFill>
              </a:rPr>
              <a:t>TCTPV.4R8.B2:</a:t>
            </a:r>
            <a:endParaRPr>
              <a:solidFill>
                <a:schemeClr val="tx2"/>
              </a:solidFill>
            </a:endParaRP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Identified possible correlation with BLM orientation (see Belen’s slides)</a:t>
            </a: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Presently warning removed by retracting BRAN copper block</a:t>
            </a: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Intervention planned in TS1 to restore old BLM orientatin</a:t>
            </a: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To be followed up after TS1</a:t>
            </a:r>
          </a:p>
        </p:txBody>
      </p:sp>
      <p:sp>
        <p:nvSpPr>
          <p:cNvPr id="2059888647" name="CasellaDiTesto 2059888646"/>
          <p:cNvSpPr txBox="1"/>
          <p:nvPr/>
        </p:nvSpPr>
        <p:spPr bwMode="auto">
          <a:xfrm>
            <a:off x="890624" y="4063999"/>
            <a:ext cx="6058775" cy="1353671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lnSpc>
                <a:spcPct val="114999"/>
              </a:lnSpc>
              <a:defRPr/>
            </a:pPr>
            <a:r>
              <a:rPr lang="en-US" sz="1800" b="0" i="0" u="sng" strike="noStrike" cap="none" spc="0">
                <a:solidFill>
                  <a:schemeClr val="tx2"/>
                </a:solidFill>
                <a:latin typeface="Arial"/>
                <a:ea typeface="Arial"/>
                <a:cs typeface="Arial"/>
              </a:rPr>
              <a:t>TCL.6R5.B1</a:t>
            </a:r>
            <a:r>
              <a:rPr u="sng">
                <a:solidFill>
                  <a:schemeClr val="tx2"/>
                </a:solidFill>
              </a:rPr>
              <a:t>:</a:t>
            </a:r>
            <a:endParaRPr>
              <a:solidFill>
                <a:schemeClr val="tx2"/>
              </a:solidFill>
            </a:endParaRP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Probably linked to e-cloud conditioning at rotated XRPs</a:t>
            </a: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Quantitative comparison wrt 2024 pending</a:t>
            </a:r>
          </a:p>
          <a:p>
            <a:pPr marL="283879" indent="-283879">
              <a:lnSpc>
                <a:spcPct val="114999"/>
              </a:lnSpc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To be followed up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0868108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IR6 losses (1)</a:t>
            </a:r>
          </a:p>
        </p:txBody>
      </p:sp>
      <p:sp>
        <p:nvSpPr>
          <p:cNvPr id="128871965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26009363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205352954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FEEC70C-63D0-A535-DFA7-30BDB38A422E}" type="slidenum">
              <a:rPr lang="en-US"/>
              <a:t>5</a:t>
            </a:fld>
            <a:endParaRPr lang="en-US"/>
          </a:p>
        </p:txBody>
      </p:sp>
      <p:sp>
        <p:nvSpPr>
          <p:cNvPr id="38313310" name="CasellaDiTesto 38313309"/>
          <p:cNvSpPr txBox="1"/>
          <p:nvPr/>
        </p:nvSpPr>
        <p:spPr bwMode="auto">
          <a:xfrm>
            <a:off x="557248" y="1176919"/>
            <a:ext cx="8207375" cy="35759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lang="en-US" dirty="0">
                <a:solidFill>
                  <a:schemeClr val="tx2"/>
                </a:solidFill>
              </a:rPr>
              <a:t>Significant over reaction </a:t>
            </a:r>
            <a:r>
              <a:rPr dirty="0">
                <a:solidFill>
                  <a:schemeClr val="tx2"/>
                </a:solidFill>
              </a:rPr>
              <a:t>in the last days regarding asymmetric losses in IR6</a:t>
            </a:r>
          </a:p>
        </p:txBody>
      </p:sp>
      <p:sp>
        <p:nvSpPr>
          <p:cNvPr id="1370881471" name="CasellaDiTesto 1370881470"/>
          <p:cNvSpPr txBox="1"/>
          <p:nvPr/>
        </p:nvSpPr>
        <p:spPr bwMode="auto">
          <a:xfrm>
            <a:off x="557248" y="1873249"/>
            <a:ext cx="10035028" cy="146340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>
                <a:solidFill>
                  <a:schemeClr val="tx2"/>
                </a:solidFill>
              </a:rPr>
              <a:t>Let’s make some clarifications for the sake of completeness:</a:t>
            </a:r>
          </a:p>
          <a:p>
            <a:pPr marL="283879" indent="-283879">
              <a:buAutoNum type="arabicPeriod"/>
              <a:defRPr/>
            </a:pPr>
            <a:r>
              <a:rPr>
                <a:solidFill>
                  <a:schemeClr val="tx2"/>
                </a:solidFill>
              </a:rPr>
              <a:t>The higher losses in IR6 - B1 are due to broken hierarchy</a:t>
            </a:r>
          </a:p>
          <a:p>
            <a:pPr marL="283879" indent="-283879">
              <a:buAutoNum type="arabicPeriod"/>
              <a:defRPr/>
            </a:pPr>
            <a:r>
              <a:rPr>
                <a:solidFill>
                  <a:schemeClr val="tx2"/>
                </a:solidFill>
              </a:rPr>
              <a:t>Essentially the TCSP becomes the secondary stage of the TCSG.6R7.B1 that became primary</a:t>
            </a:r>
          </a:p>
          <a:p>
            <a:pPr marL="283879" indent="-283879">
              <a:buAutoNum type="arabicPeriod"/>
              <a:defRPr/>
            </a:pPr>
            <a:r>
              <a:rPr>
                <a:solidFill>
                  <a:schemeClr val="tx2"/>
                </a:solidFill>
              </a:rPr>
              <a:t>This because there is less than 1s clearence between the two stages and they are in phase</a:t>
            </a:r>
          </a:p>
          <a:p>
            <a:pPr marL="283879" indent="-283879">
              <a:buAutoNum type="arabicPeriod"/>
              <a:defRPr/>
            </a:pPr>
            <a:r>
              <a:rPr>
                <a:solidFill>
                  <a:schemeClr val="tx2"/>
                </a:solidFill>
              </a:rPr>
              <a:t>High losses on TCSP.B1 are seen only in events of broken hierarchy</a:t>
            </a:r>
          </a:p>
        </p:txBody>
      </p:sp>
      <p:sp>
        <p:nvSpPr>
          <p:cNvPr id="1126739390" name="CasellaDiTesto 1126739389"/>
          <p:cNvSpPr txBox="1"/>
          <p:nvPr/>
        </p:nvSpPr>
        <p:spPr bwMode="auto">
          <a:xfrm>
            <a:off x="557248" y="3794124"/>
            <a:ext cx="11291342" cy="20120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2"/>
                </a:solidFill>
              </a:rPr>
              <a:t>Initial ABT concerns that this large losses were correlated to smaller beam size than should be,</a:t>
            </a:r>
            <a:br>
              <a:rPr dirty="0">
                <a:solidFill>
                  <a:schemeClr val="tx2"/>
                </a:solidFill>
              </a:rPr>
            </a:br>
            <a:r>
              <a:rPr dirty="0">
                <a:solidFill>
                  <a:schemeClr val="tx2"/>
                </a:solidFill>
              </a:rPr>
              <a:t>because of changes on BETS </a:t>
            </a:r>
            <a:r>
              <a:rPr dirty="0" err="1">
                <a:solidFill>
                  <a:schemeClr val="tx2"/>
                </a:solidFill>
              </a:rPr>
              <a:t>wrt</a:t>
            </a:r>
            <a:r>
              <a:rPr dirty="0">
                <a:solidFill>
                  <a:schemeClr val="tx2"/>
                </a:solidFill>
              </a:rPr>
              <a:t> 2024 in only one beam</a:t>
            </a:r>
          </a:p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2"/>
                </a:solidFill>
              </a:rPr>
              <a:t>I then remembered them that B1 settings are essentially identical to 2024, </a:t>
            </a:r>
            <a:br>
              <a:rPr dirty="0">
                <a:solidFill>
                  <a:schemeClr val="tx2"/>
                </a:solidFill>
              </a:rPr>
            </a:br>
            <a:r>
              <a:rPr dirty="0">
                <a:solidFill>
                  <a:schemeClr val="tx2"/>
                </a:solidFill>
              </a:rPr>
              <a:t>the BETS were changed in B2 because a 14% larger beam size ratio at TCSP was measured in 2025</a:t>
            </a:r>
          </a:p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2"/>
                </a:solidFill>
              </a:rPr>
              <a:t>This is known by everybody involved since settings generation on 22/4</a:t>
            </a:r>
          </a:p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2"/>
                </a:solidFill>
              </a:rPr>
              <a:t>This caused a dramatically overreaction because &lt;1s larger settings than with nominal beam size are present, where &gt;4s margins are present on aperture and &gt;5s margins on TCTs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253229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IR6 losses (2)</a:t>
            </a:r>
          </a:p>
        </p:txBody>
      </p:sp>
      <p:sp>
        <p:nvSpPr>
          <p:cNvPr id="700022813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178081667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8770355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2D7E2D-4FFE-5E4F-34F6-958DBDAC4C17}" type="slidenum">
              <a:rPr lang="en-US"/>
              <a:t>6</a:t>
            </a:fld>
            <a:endParaRPr lang="en-US"/>
          </a:p>
        </p:txBody>
      </p:sp>
      <p:sp>
        <p:nvSpPr>
          <p:cNvPr id="1093238726" name="CasellaDiTesto 1093238725"/>
          <p:cNvSpPr txBox="1"/>
          <p:nvPr/>
        </p:nvSpPr>
        <p:spPr bwMode="auto">
          <a:xfrm>
            <a:off x="249237" y="912314"/>
            <a:ext cx="11853112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This went below the radar because both beam size ratio and centre difference wrt 2025 where within acceptance</a:t>
            </a:r>
          </a:p>
        </p:txBody>
      </p:sp>
      <p:sp>
        <p:nvSpPr>
          <p:cNvPr id="1885002626" name="CasellaDiTesto 1885002625"/>
          <p:cNvSpPr txBox="1"/>
          <p:nvPr/>
        </p:nvSpPr>
        <p:spPr bwMode="auto">
          <a:xfrm>
            <a:off x="249237" y="1389474"/>
            <a:ext cx="10810914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It went unnoticed also in validation loss maps and ASD because the impact on local losses in marginal</a:t>
            </a:r>
          </a:p>
        </p:txBody>
      </p:sp>
      <p:pic>
        <p:nvPicPr>
          <p:cNvPr id="1748832434" name="Immagine 174883243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94338" y="1873249"/>
            <a:ext cx="7636841" cy="4413249"/>
          </a:xfrm>
          <a:prstGeom prst="rect">
            <a:avLst/>
          </a:prstGeom>
        </p:spPr>
      </p:pic>
      <p:sp>
        <p:nvSpPr>
          <p:cNvPr id="1679281144" name="CasellaDiTesto 1679281143"/>
          <p:cNvSpPr txBox="1"/>
          <p:nvPr/>
        </p:nvSpPr>
        <p:spPr bwMode="auto">
          <a:xfrm>
            <a:off x="7715621" y="2420619"/>
            <a:ext cx="2117718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b="1" i="1">
                <a:solidFill>
                  <a:schemeClr val="bg1">
                    <a:lumMod val="50000"/>
                  </a:schemeClr>
                </a:solidFill>
              </a:rPr>
              <a:t>N. Triantafyllou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43384422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IR6 losses (3)</a:t>
            </a:r>
          </a:p>
        </p:txBody>
      </p:sp>
      <p:sp>
        <p:nvSpPr>
          <p:cNvPr id="206619044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18/06/25</a:t>
            </a:r>
          </a:p>
        </p:txBody>
      </p:sp>
      <p:sp>
        <p:nvSpPr>
          <p:cNvPr id="93211297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D. Mirarchi | Summary of beam loss limitations for operation</a:t>
            </a:r>
          </a:p>
        </p:txBody>
      </p:sp>
      <p:sp>
        <p:nvSpPr>
          <p:cNvPr id="5254747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7EF0A34-9C3D-9D6A-79E3-AEDB531704AD}" type="slidenum">
              <a:rPr lang="en-US"/>
              <a:t>7</a:t>
            </a:fld>
            <a:endParaRPr lang="en-US"/>
          </a:p>
        </p:txBody>
      </p:sp>
      <p:sp>
        <p:nvSpPr>
          <p:cNvPr id="1342338279" name="CasellaDiTesto 1342338278"/>
          <p:cNvSpPr txBox="1"/>
          <p:nvPr/>
        </p:nvSpPr>
        <p:spPr bwMode="auto">
          <a:xfrm>
            <a:off x="431278" y="2000250"/>
            <a:ext cx="11357521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What’s really needs to be assessed i</a:t>
            </a:r>
            <a:r>
              <a:rPr lang="en-US"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s</a:t>
            </a: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 the increase of losses during b* levelling due to increasing dispersion</a:t>
            </a:r>
            <a:endParaRPr/>
          </a:p>
        </p:txBody>
      </p:sp>
      <p:sp>
        <p:nvSpPr>
          <p:cNvPr id="1764118731" name="CasellaDiTesto 1764118730"/>
          <p:cNvSpPr txBox="1"/>
          <p:nvPr/>
        </p:nvSpPr>
        <p:spPr bwMode="auto">
          <a:xfrm>
            <a:off x="418947" y="3209469"/>
            <a:ext cx="11382183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We did our homework and can safely increase by a factor 2 MF at Q4/Q5 in IR6 because of nature of losses</a:t>
            </a:r>
            <a:b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see here: </a:t>
            </a:r>
            <a:r>
              <a:rPr lang="en-US" sz="1800" b="0" i="0" u="sng" strike="noStrike" cap="none" spc="0">
                <a:solidFill>
                  <a:schemeClr val="hlink"/>
                </a:solidFill>
                <a:latin typeface="Arial"/>
                <a:ea typeface="Arial"/>
                <a:cs typeface="Arial"/>
                <a:hlinkClick r:id="rId3" tooltip="https://indico.cern.ch/event/1547015/"/>
              </a:rPr>
              <a:t>https://indico.cern.ch/event/1547015/</a:t>
            </a:r>
            <a:endParaRPr/>
          </a:p>
        </p:txBody>
      </p:sp>
      <p:sp>
        <p:nvSpPr>
          <p:cNvPr id="1078390235" name="CasellaDiTesto 1078390234"/>
          <p:cNvSpPr txBox="1"/>
          <p:nvPr/>
        </p:nvSpPr>
        <p:spPr bwMode="auto">
          <a:xfrm>
            <a:off x="407987" y="4581344"/>
            <a:ext cx="9591233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1800" b="0" i="0" u="none">
                <a:solidFill>
                  <a:srgbClr val="2F2F2F"/>
                </a:solidFill>
                <a:latin typeface="Arial"/>
                <a:ea typeface="Arial"/>
                <a:cs typeface="Arial"/>
              </a:rPr>
              <a:t>Let’s hope everybody is doing their homework and we won’t need to increase thresholds :)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My_template</Template>
  <TotalTime>98</TotalTime>
  <Words>641</Words>
  <Application>Microsoft Macintosh PowerPoint</Application>
  <PresentationFormat>Widescreen</PresentationFormat>
  <Paragraphs>69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Tema di Office</vt:lpstr>
      <vt:lpstr>Summary of beam loss limitations for operation</vt:lpstr>
      <vt:lpstr>Broken hierarchy at start of ramp</vt:lpstr>
      <vt:lpstr>Warnings during ramp</vt:lpstr>
      <vt:lpstr>Warnings in Stable Beams</vt:lpstr>
      <vt:lpstr>IR6 losses (1)</vt:lpstr>
      <vt:lpstr>IR6 losses (2)</vt:lpstr>
      <vt:lpstr>IR6 losses (3)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beam loss limitations for operation</dc:title>
  <dc:creator>Daniele Mirarchi</dc:creator>
  <cp:lastModifiedBy>Daniele Mirarchi</cp:lastModifiedBy>
  <cp:revision>5</cp:revision>
  <dcterms:created xsi:type="dcterms:W3CDTF">2025-06-16T22:13:30Z</dcterms:created>
  <dcterms:modified xsi:type="dcterms:W3CDTF">2025-06-19T21:04:19Z</dcterms:modified>
</cp:coreProperties>
</file>