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62" r:id="rId4"/>
  </p:sldMasterIdLst>
  <p:notesMasterIdLst>
    <p:notesMasterId r:id="rId14"/>
  </p:notesMasterIdLst>
  <p:sldIdLst>
    <p:sldId id="296" r:id="rId5"/>
    <p:sldId id="576" r:id="rId6"/>
    <p:sldId id="579" r:id="rId7"/>
    <p:sldId id="586" r:id="rId8"/>
    <p:sldId id="587" r:id="rId9"/>
    <p:sldId id="588" r:id="rId10"/>
    <p:sldId id="589" r:id="rId11"/>
    <p:sldId id="590" r:id="rId12"/>
    <p:sldId id="59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3B0EB8"/>
    <a:srgbClr val="C004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11" autoAdjust="0"/>
    <p:restoredTop sz="95108" autoAdjust="0"/>
  </p:normalViewPr>
  <p:slideViewPr>
    <p:cSldViewPr snapToGrid="0">
      <p:cViewPr varScale="1">
        <p:scale>
          <a:sx n="147" d="100"/>
          <a:sy n="147" d="100"/>
        </p:scale>
        <p:origin x="6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DD0B-4BF2-4EEF-893D-E6D8FEEF1F98}" type="datetimeFigureOut">
              <a:rPr lang="en-US" smtClean="0"/>
              <a:t>6/18/25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5768D-F24F-4D07-AC86-D22B2E6F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5768D-F24F-4D07-AC86-D22B2E6F3E21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14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684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372E46-8278-C545-ACBB-E5E0313C26CC}" type="datetime1">
              <a:rPr lang="de-CH" smtClean="0"/>
              <a:t>18.06.25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4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3D8E36-872B-AB43-A1A4-84A40E666B16}" type="datetime1">
              <a:rPr lang="de-CH" smtClean="0"/>
              <a:t>18.06.25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96660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61D9C5-03BC-D94B-B22B-9CCB5C05B5DE}" type="datetime1">
              <a:rPr lang="de-CH" smtClean="0"/>
              <a:t>18.06.25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16750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229F29D-3DE0-5A45-AAC1-FF948940FE60}" type="datetime1">
              <a:rPr lang="de-CH" smtClean="0"/>
              <a:t>18.06.25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15199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68E276E-2F1A-E342-B955-AB0C1155F70D}" type="datetime1">
              <a:rPr lang="de-CH" smtClean="0"/>
              <a:t>18.06.25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970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1175BCD-65EE-3346-95E4-8911B37E771F}" type="datetime1">
              <a:rPr lang="de-CH" smtClean="0"/>
              <a:t>18.06.25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00090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C3574CA-2F0F-824E-989E-ABA56B1B66CE}" type="datetime1">
              <a:rPr lang="de-CH" smtClean="0"/>
              <a:t>18.06.25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12043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3D2F112-8580-1440-AA17-B61E22FAC576}" type="datetime1">
              <a:rPr lang="de-CH" smtClean="0"/>
              <a:t>18.06.25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36576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F2F4-FA7A-314B-A526-B2A8E9B7415C}" type="datetime1">
              <a:rPr lang="de-CH" smtClean="0"/>
              <a:t>18.06.25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41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1D85F-02A4-D740-877B-62DB2B693578}" type="datetime1">
              <a:rPr lang="de-CH" smtClean="0"/>
              <a:t>18.06.25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1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EE35-CE11-B147-AC83-0473C7D3C975}" type="datetime1">
              <a:rPr lang="de-CH" smtClean="0"/>
              <a:t>18.06.25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31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96D0-56B1-A740-A6A8-925A742CEF70}" type="datetime1">
              <a:rPr lang="de-CH" smtClean="0"/>
              <a:t>18.06.25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27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279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54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7DDF-9AC2-2348-AC78-B886809F640C}" type="datetime1">
              <a:rPr lang="de-CH" smtClean="0"/>
              <a:t>18.06.25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68501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7A6D-12CC-7C4F-931A-E5861A36BB15}" type="datetime1">
              <a:rPr lang="de-CH" smtClean="0"/>
              <a:t>18.06.25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28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1918-506E-E84C-A168-561F5D57FD61}" type="datetime1">
              <a:rPr lang="de-CH" smtClean="0"/>
              <a:t>18.06.25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65446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D8B9-7BE6-C942-B2FE-413E4E8AAA55}" type="datetime1">
              <a:rPr lang="de-CH" smtClean="0"/>
              <a:t>18.06.25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4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F587-A180-FD4A-A299-15DF9F0861DE}" type="datetime1">
              <a:rPr lang="de-CH" smtClean="0"/>
              <a:t>18.06.25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73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A01A-A209-5A4B-B75B-50F7BB99E25F}" type="datetime1">
              <a:rPr lang="de-CH" smtClean="0"/>
              <a:t>18.06.25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08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A3C0777-E6BD-9740-806C-2C8EE07F1064}" type="datetime1">
              <a:rPr lang="de-CH" smtClean="0"/>
              <a:t>18.06.25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S.Morales - Scaling of IR3 losses from operational fills </a:t>
            </a:r>
          </a:p>
          <a:p>
            <a:r>
              <a:rPr lang="en-GB"/>
              <a:t>
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  <p:sldLayoutId id="2147483780" r:id="rId18"/>
    <p:sldLayoutId id="2147483781" r:id="rId19"/>
    <p:sldLayoutId id="2147483782" r:id="rId20"/>
    <p:sldLayoutId id="2147483783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0B88C0-DD8B-4895-8299-3E854E05B020}"/>
              </a:ext>
            </a:extLst>
          </p:cNvPr>
          <p:cNvSpPr txBox="1"/>
          <p:nvPr/>
        </p:nvSpPr>
        <p:spPr>
          <a:xfrm>
            <a:off x="645816" y="3067127"/>
            <a:ext cx="10989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Scaling of IR3 losses from operational fills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D089CA-1289-4164-A0AC-CB78C6D9B721}"/>
              </a:ext>
            </a:extLst>
          </p:cNvPr>
          <p:cNvSpPr txBox="1"/>
          <p:nvPr/>
        </p:nvSpPr>
        <p:spPr>
          <a:xfrm>
            <a:off x="645816" y="4399497"/>
            <a:ext cx="108494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Sara Morales Vigo and Belen </a:t>
            </a:r>
            <a:r>
              <a:rPr lang="en-US" sz="2000" dirty="0" err="1"/>
              <a:t>Salvachua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106th BLM Thresholds WG meeting </a:t>
            </a:r>
          </a:p>
          <a:p>
            <a:r>
              <a:rPr lang="en-US" sz="2000" dirty="0"/>
              <a:t>18/06/2025</a:t>
            </a:r>
            <a:endParaRPr lang="en-US" sz="2400" dirty="0"/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A4C4ABEE-7A85-4E97-B00C-C64F182AE1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38" y="137567"/>
            <a:ext cx="1194113" cy="119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86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800" dirty="0"/>
              <a:t>Decomposition of losses during injection and start of ramp</a:t>
            </a:r>
            <a:endParaRPr lang="en-US" sz="28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S.Morales</a:t>
            </a:r>
            <a:r>
              <a:rPr lang="en-GB" dirty="0"/>
              <a:t> - Scaling of IR3 losses from operational fills 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56F5-C88C-9645-A0FB-EDB753B9531F}" type="datetime1">
              <a:rPr lang="de-CH" smtClean="0"/>
              <a:t>18.06.25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407988" y="807897"/>
            <a:ext cx="11376025" cy="3647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33375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BLM decomposition calibration at injection energy from 2025 scraping tests </a:t>
            </a:r>
          </a:p>
          <a:p>
            <a:pPr marL="990575" lvl="1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Calibration applied at the start of the energy ramp to obtain proton impacts on IR3 (left and right jaws) and IR7 primary collimators </a:t>
            </a:r>
          </a:p>
          <a:p>
            <a:pPr marL="533375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However, we have observed in 2025 the hierarchy breakage in IR7 B1 at the start of the ramp, with the TCSG.6R7.B1 acting as primary and leaving a different loss pattern in the machine </a:t>
            </a:r>
          </a:p>
          <a:p>
            <a:pPr marL="990575" lvl="1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Are the BLM ratios to dump representative of a nominal situation?</a:t>
            </a:r>
          </a:p>
          <a:p>
            <a:pPr marL="990575" lvl="1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Analysed fill 10678, where the peak of losses appears to be mainly in IR3</a:t>
            </a:r>
          </a:p>
          <a:p>
            <a:pPr marL="990575" lvl="1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Analysed also fill 10709, where the peak of losses is shared between IR3 and IR7, for comparison</a:t>
            </a:r>
          </a:p>
          <a:p>
            <a:pPr marL="533375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Scaled the BLM ratios to dump recorded around the LHC to 200kW in IR3</a:t>
            </a:r>
          </a:p>
          <a:p>
            <a:pPr marL="990575" lvl="1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Do we expect BLMs in other LHC areas to dump before we reach 200kW?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902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508AB7-C9CB-946B-DE8B-93893CA47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EE25BF-25EE-CC67-0D02-BC998D076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800" dirty="0"/>
              <a:t>Decomposition of losses during start of ramp – Fill 10678 </a:t>
            </a:r>
            <a:endParaRPr lang="en-US" sz="28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57530BA4-62EF-70DA-1748-13BE1F51D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S.Morales</a:t>
            </a:r>
            <a:r>
              <a:rPr lang="en-GB" dirty="0"/>
              <a:t> - Scaling of IR3 losses from operational fills 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BD3AB1-3705-5514-DC04-F38D51B82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689F-471F-7E49-82C4-45CD9DFC5637}" type="datetime1">
              <a:rPr lang="de-CH" smtClean="0"/>
              <a:t>18.06.25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040A4-5393-474F-2AD6-510C5E3B7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 descr="A graph of a number of people&#10;&#10;AI-generated content may be incorrect.">
            <a:extLst>
              <a:ext uri="{FF2B5EF4-FFF2-40B4-BE49-F238E27FC236}">
                <a16:creationId xmlns:a16="http://schemas.microsoft.com/office/drawing/2014/main" id="{DF7D10B4-8EF8-E000-7A98-6AC1E1988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6" y="807898"/>
            <a:ext cx="7772400" cy="2590800"/>
          </a:xfrm>
          <a:prstGeom prst="rect">
            <a:avLst/>
          </a:prstGeom>
        </p:spPr>
      </p:pic>
      <p:pic>
        <p:nvPicPr>
          <p:cNvPr id="8" name="Picture 7" descr="A screen shot of a graph&#10;&#10;AI-generated content may be incorrect.">
            <a:extLst>
              <a:ext uri="{FF2B5EF4-FFF2-40B4-BE49-F238E27FC236}">
                <a16:creationId xmlns:a16="http://schemas.microsoft.com/office/drawing/2014/main" id="{BDE55D96-58EE-E885-CE15-E80C8CC920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0" y="3429000"/>
            <a:ext cx="7772400" cy="25908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3BA7B27-29E2-8B04-0A92-7685F56EF732}"/>
              </a:ext>
            </a:extLst>
          </p:cNvPr>
          <p:cNvSpPr/>
          <p:nvPr/>
        </p:nvSpPr>
        <p:spPr>
          <a:xfrm>
            <a:off x="2229394" y="1123406"/>
            <a:ext cx="344705" cy="19158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FD157F7-853C-2040-E2C1-82EABE0E4F42}"/>
              </a:ext>
            </a:extLst>
          </p:cNvPr>
          <p:cNvSpPr/>
          <p:nvPr/>
        </p:nvSpPr>
        <p:spPr>
          <a:xfrm>
            <a:off x="2137954" y="3714206"/>
            <a:ext cx="344705" cy="19158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F2280D4-01EC-AAA6-E28A-D8633D83663A}"/>
              </a:ext>
            </a:extLst>
          </p:cNvPr>
          <p:cNvSpPr/>
          <p:nvPr/>
        </p:nvSpPr>
        <p:spPr>
          <a:xfrm>
            <a:off x="8003177" y="2386149"/>
            <a:ext cx="2917372" cy="150658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Around 20kW peak loss in IR3 (B1 and B2) -&gt; Using RS09 calibration</a:t>
            </a:r>
          </a:p>
        </p:txBody>
      </p:sp>
    </p:spTree>
    <p:extLst>
      <p:ext uri="{BB962C8B-B14F-4D97-AF65-F5344CB8AC3E}">
        <p14:creationId xmlns:p14="http://schemas.microsoft.com/office/powerpoint/2010/main" val="3008808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28E570-519E-C100-D959-AC65B8856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CA563F-73E0-7ED7-7AAE-E8C370092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800" dirty="0"/>
              <a:t>Peak BLM signals during start of ramp – Fill 10678 </a:t>
            </a:r>
            <a:endParaRPr lang="en-US" sz="28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6C3A4949-0D66-B827-C200-A6BBD1162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S.Morales</a:t>
            </a:r>
            <a:r>
              <a:rPr lang="en-GB" dirty="0"/>
              <a:t> - Scaling of IR3 losses from operational fills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EA58DF-3CAE-355B-75DD-9911BD768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C46B-412E-AC49-8DDD-10FE1965FBE3}" type="datetime1">
              <a:rPr lang="de-CH" smtClean="0"/>
              <a:t>18.06.25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235B2E-7D83-A26D-6D00-B90E2FEE4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A graph showing a number of peak loss&#10;&#10;AI-generated content may be incorrect.">
            <a:extLst>
              <a:ext uri="{FF2B5EF4-FFF2-40B4-BE49-F238E27FC236}">
                <a16:creationId xmlns:a16="http://schemas.microsoft.com/office/drawing/2014/main" id="{79D66E55-1AF3-4E23-7371-C94CB7EFD5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7772400" cy="2590800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B72D0E6-4F5D-3A1E-5A9A-1F889A002EAB}"/>
              </a:ext>
            </a:extLst>
          </p:cNvPr>
          <p:cNvSpPr/>
          <p:nvPr/>
        </p:nvSpPr>
        <p:spPr>
          <a:xfrm>
            <a:off x="8003176" y="1223554"/>
            <a:ext cx="2420985" cy="151093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RS09 BLM signals around the ring at the moment of peak loss in IR3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D8F1DC6-9B58-DB88-D732-BBEA4313F3B0}"/>
              </a:ext>
            </a:extLst>
          </p:cNvPr>
          <p:cNvSpPr/>
          <p:nvPr/>
        </p:nvSpPr>
        <p:spPr>
          <a:xfrm>
            <a:off x="4499497" y="1483546"/>
            <a:ext cx="301759" cy="3291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4C748B1-A3FC-6AD1-ED13-5B65814054F6}"/>
              </a:ext>
            </a:extLst>
          </p:cNvPr>
          <p:cNvSpPr/>
          <p:nvPr/>
        </p:nvSpPr>
        <p:spPr>
          <a:xfrm>
            <a:off x="5261497" y="1377605"/>
            <a:ext cx="301759" cy="3291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3639B1-8FEB-5280-1D3C-D378CC0B67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489961"/>
            <a:ext cx="7772400" cy="2590800"/>
          </a:xfrm>
          <a:prstGeom prst="rect">
            <a:avLst/>
          </a:prstGeom>
        </p:spPr>
      </p:pic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4B0E351-A757-F34A-F04E-DE0C45758776}"/>
              </a:ext>
            </a:extLst>
          </p:cNvPr>
          <p:cNvSpPr/>
          <p:nvPr/>
        </p:nvSpPr>
        <p:spPr>
          <a:xfrm>
            <a:off x="8003176" y="4117889"/>
            <a:ext cx="2420985" cy="151093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RS09 BLM ratio to dump around the ring at the moment of ~20kW peak loss in IR3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04CB2D1-F031-7594-9A7C-040BA53597C7}"/>
              </a:ext>
            </a:extLst>
          </p:cNvPr>
          <p:cNvCxnSpPr/>
          <p:nvPr/>
        </p:nvCxnSpPr>
        <p:spPr>
          <a:xfrm>
            <a:off x="966652" y="3969844"/>
            <a:ext cx="6052457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434D76B-8CE8-B1B7-5481-B301B131AA53}"/>
              </a:ext>
            </a:extLst>
          </p:cNvPr>
          <p:cNvSpPr txBox="1"/>
          <p:nvPr/>
        </p:nvSpPr>
        <p:spPr>
          <a:xfrm>
            <a:off x="4730275" y="1258270"/>
            <a:ext cx="6008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/>
              <a:t>Hierarchy breakage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E11F57-544E-6ECA-F39B-67C85A50B58C}"/>
              </a:ext>
            </a:extLst>
          </p:cNvPr>
          <p:cNvSpPr txBox="1"/>
          <p:nvPr/>
        </p:nvSpPr>
        <p:spPr>
          <a:xfrm>
            <a:off x="7049588" y="3850116"/>
            <a:ext cx="6008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/>
              <a:t>30% warning</a:t>
            </a:r>
          </a:p>
        </p:txBody>
      </p:sp>
    </p:spTree>
    <p:extLst>
      <p:ext uri="{BB962C8B-B14F-4D97-AF65-F5344CB8AC3E}">
        <p14:creationId xmlns:p14="http://schemas.microsoft.com/office/powerpoint/2010/main" val="614246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841515-AB83-EED5-9986-890936BC24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0054C77-AF00-A514-85CD-9527E2E205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38200"/>
            <a:ext cx="7772400" cy="25908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C99BCB-5E8A-7ABB-FB0B-4BA5D51D5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800" dirty="0"/>
              <a:t>Scaled ratio to dump during start of ramp – Fill 10678 </a:t>
            </a:r>
            <a:endParaRPr lang="en-US" sz="28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4D6DAB36-41BE-691A-1DC8-DC4599A88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S.Morales</a:t>
            </a:r>
            <a:r>
              <a:rPr lang="en-GB" dirty="0"/>
              <a:t> - Scaling of IR3 losses from operational fills 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E21960-27E5-B7CC-7673-5440EE892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DD3-62F1-A943-9685-3AE3CFDDEB83}" type="datetime1">
              <a:rPr lang="de-CH" smtClean="0"/>
              <a:t>18.06.25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40426-F9A2-47E4-7527-D262224EC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31D690C-2D27-60F4-4F35-2DFA58BCF13D}"/>
              </a:ext>
            </a:extLst>
          </p:cNvPr>
          <p:cNvSpPr/>
          <p:nvPr/>
        </p:nvSpPr>
        <p:spPr>
          <a:xfrm>
            <a:off x="1808110" y="4030677"/>
            <a:ext cx="4287890" cy="110451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RS09 BLM ratio to dump around the ring scaled to 200kW peak loss in IR3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567A36-C65C-892F-82A1-FF8D740AD727}"/>
              </a:ext>
            </a:extLst>
          </p:cNvPr>
          <p:cNvSpPr txBox="1"/>
          <p:nvPr/>
        </p:nvSpPr>
        <p:spPr>
          <a:xfrm>
            <a:off x="7049588" y="1420222"/>
            <a:ext cx="60089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/>
              <a:t>Dump limit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57E446-F993-B8CC-7472-96C5F8F8EF98}"/>
              </a:ext>
            </a:extLst>
          </p:cNvPr>
          <p:cNvCxnSpPr/>
          <p:nvPr/>
        </p:nvCxnSpPr>
        <p:spPr>
          <a:xfrm>
            <a:off x="997131" y="1617078"/>
            <a:ext cx="6052457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7B30AE2B-07BA-E5B8-0AFA-6B0CCC6E0A3C}"/>
              </a:ext>
            </a:extLst>
          </p:cNvPr>
          <p:cNvSpPr/>
          <p:nvPr/>
        </p:nvSpPr>
        <p:spPr>
          <a:xfrm>
            <a:off x="1773506" y="1490713"/>
            <a:ext cx="301759" cy="3278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8F99FD-C975-07A4-D920-3094D34513C8}"/>
              </a:ext>
            </a:extLst>
          </p:cNvPr>
          <p:cNvSpPr/>
          <p:nvPr/>
        </p:nvSpPr>
        <p:spPr>
          <a:xfrm>
            <a:off x="2453431" y="1333250"/>
            <a:ext cx="301759" cy="3278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D0BE74-01EE-E77C-F648-6A87DB8F35C1}"/>
              </a:ext>
            </a:extLst>
          </p:cNvPr>
          <p:cNvSpPr/>
          <p:nvPr/>
        </p:nvSpPr>
        <p:spPr>
          <a:xfrm>
            <a:off x="3814629" y="1410194"/>
            <a:ext cx="301759" cy="3278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90676BC-F08E-17D7-5780-F631C8D184CE}"/>
              </a:ext>
            </a:extLst>
          </p:cNvPr>
          <p:cNvSpPr/>
          <p:nvPr/>
        </p:nvSpPr>
        <p:spPr>
          <a:xfrm>
            <a:off x="5209392" y="1410193"/>
            <a:ext cx="301759" cy="3278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21CE27-C788-69EB-9AA7-272EA069A8D5}"/>
              </a:ext>
            </a:extLst>
          </p:cNvPr>
          <p:cNvSpPr txBox="1"/>
          <p:nvPr/>
        </p:nvSpPr>
        <p:spPr>
          <a:xfrm>
            <a:off x="7871059" y="1818194"/>
            <a:ext cx="3912954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BLMTI.04R2.B2E10_TCTPV.4R2.B2 82% </a:t>
            </a:r>
            <a:r>
              <a:rPr lang="en-US" sz="1200" dirty="0"/>
              <a:t>BLMQI.06L3.B2E10_MQTL 239% BLMTI.06L3.B1I10_TCP.6L3.B1 107% BLMQI.05L3.B2E30_MQWB.5L3 104% BLMQI.05L3.B1I10_MQWB.5L3 98% BLMTI.05L3.B1I10_TCSG.5L3.B1 86% BLMQI.05L3.B2E20_MQWB.5L3 93% BLMTI.05L3.B2E10_TCLA.B5L3.B2 109% BLMTI.05L3.B2E10_TCLA.A5L3.B2 119% BLMQI.04L3.B1I10_MQWA.E4L3 109% BLMQI.04R3.B2E10_MQWA.E4R3 105% BLMTI.05R3.B1I10_TCSG.B5R3.B1 105% BLMTI.05R3.B1I10_TCLA.A5R3.B1 180% BLMTI.05R3.B1I10_TCLA.B5R3.B1 127%</a:t>
            </a:r>
          </a:p>
          <a:p>
            <a:r>
              <a:rPr lang="en-US" sz="1200" dirty="0"/>
              <a:t>BLMQI.06R3.B1I10_MQTL 180% BLMQI.06R3.B1I20_MQTL 144% </a:t>
            </a:r>
            <a:r>
              <a:rPr lang="en-US" sz="1200" dirty="0">
                <a:solidFill>
                  <a:srgbClr val="FF0000"/>
                </a:solidFill>
              </a:rPr>
              <a:t>BLMTI.04L5.B1I10_TCTPV.4L5.B1 143% BLMTI.06R7.B1E10_TCLA.C6R7.B1 82% BLMTI.06R7.B1E10_TCLA.D6R7.B1 111% BLMQI.06R7.B1E10_MQTL 167%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B4DAFD3-436B-5FB6-A5AC-1E3C47BE873C}"/>
              </a:ext>
            </a:extLst>
          </p:cNvPr>
          <p:cNvSpPr/>
          <p:nvPr/>
        </p:nvSpPr>
        <p:spPr>
          <a:xfrm>
            <a:off x="8482777" y="937361"/>
            <a:ext cx="2126258" cy="63674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BLMs above 80%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0A3C65-AC1D-2D64-7DC5-5921B89CDD84}"/>
              </a:ext>
            </a:extLst>
          </p:cNvPr>
          <p:cNvSpPr txBox="1"/>
          <p:nvPr/>
        </p:nvSpPr>
        <p:spPr>
          <a:xfrm>
            <a:off x="4704952" y="1309301"/>
            <a:ext cx="6008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/>
              <a:t>Hierarchy breakage</a:t>
            </a:r>
          </a:p>
        </p:txBody>
      </p:sp>
    </p:spTree>
    <p:extLst>
      <p:ext uri="{BB962C8B-B14F-4D97-AF65-F5344CB8AC3E}">
        <p14:creationId xmlns:p14="http://schemas.microsoft.com/office/powerpoint/2010/main" val="3801755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96869-5988-B44E-8F7D-B0F022597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512A83-7701-9E9E-E351-618C5BB3E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800" dirty="0"/>
              <a:t>Decomposition of losses during start of ramp – Fill 10709 </a:t>
            </a:r>
            <a:endParaRPr lang="en-US" sz="28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0FA42B4A-50D4-6A6A-BB3B-763E20CF1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S.Morales</a:t>
            </a:r>
            <a:r>
              <a:rPr lang="en-GB" dirty="0"/>
              <a:t> - Scaling of IR3 losses from operational fills 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24ECC1-6B52-98B2-29A8-B841E7D3E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EB6F-904B-7645-98CC-72E7D021C41B}" type="datetime1">
              <a:rPr lang="de-CH" smtClean="0"/>
              <a:t>18.06.25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98C38-9D31-FC1A-94A0-27063255A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4FC5EF-38AA-B9DC-B086-1C32A210B2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086" y="807898"/>
            <a:ext cx="7772400" cy="2590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FAE71E-EAEE-E509-CA47-1B0BFE4655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20" y="3429000"/>
            <a:ext cx="7772400" cy="25908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CC61E75-5545-117A-A594-BD1758144046}"/>
              </a:ext>
            </a:extLst>
          </p:cNvPr>
          <p:cNvSpPr/>
          <p:nvPr/>
        </p:nvSpPr>
        <p:spPr>
          <a:xfrm>
            <a:off x="2513855" y="1123406"/>
            <a:ext cx="344705" cy="19158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AC4123A-E036-C50D-0CC4-968DDFE6B008}"/>
              </a:ext>
            </a:extLst>
          </p:cNvPr>
          <p:cNvSpPr/>
          <p:nvPr/>
        </p:nvSpPr>
        <p:spPr>
          <a:xfrm>
            <a:off x="2513854" y="3714206"/>
            <a:ext cx="344705" cy="19158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12D4D8E-72D9-F170-8F05-7B7535C31AE3}"/>
              </a:ext>
            </a:extLst>
          </p:cNvPr>
          <p:cNvSpPr/>
          <p:nvPr/>
        </p:nvSpPr>
        <p:spPr>
          <a:xfrm>
            <a:off x="8003177" y="2386149"/>
            <a:ext cx="2917372" cy="150658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Around 7-8kW peak loss in IR3 (B1 and B2) -&gt; Using RS09 calibration</a:t>
            </a:r>
          </a:p>
        </p:txBody>
      </p:sp>
    </p:spTree>
    <p:extLst>
      <p:ext uri="{BB962C8B-B14F-4D97-AF65-F5344CB8AC3E}">
        <p14:creationId xmlns:p14="http://schemas.microsoft.com/office/powerpoint/2010/main" val="2976578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E730D7-4F1B-BAA6-95F0-25C0C5BBA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2D4659-5710-A0D8-7359-732B47ECF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800" dirty="0"/>
              <a:t>Peak BLM signals during start of ramp – Fill 10709 </a:t>
            </a:r>
            <a:endParaRPr lang="en-US" sz="28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58F3C4AA-C6E1-07BE-C593-2D7A421AC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S.Morales</a:t>
            </a:r>
            <a:r>
              <a:rPr lang="en-GB" dirty="0"/>
              <a:t> - Scaling of IR3 losses from operational fills 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6BE4A2-B08C-8BC6-A9E1-80B178A42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7E66-FFF4-5B4E-B251-911D26B7E0A5}" type="datetime1">
              <a:rPr lang="de-CH" smtClean="0"/>
              <a:t>18.06.25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D3218D-B8C7-0BD6-6228-7286854DB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F04099-4C86-BEAF-D4BA-9B7AD54E37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38200"/>
            <a:ext cx="7772400" cy="2590800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338784F-623C-9E04-3BE9-653785F2142F}"/>
              </a:ext>
            </a:extLst>
          </p:cNvPr>
          <p:cNvSpPr/>
          <p:nvPr/>
        </p:nvSpPr>
        <p:spPr>
          <a:xfrm>
            <a:off x="8003176" y="1223554"/>
            <a:ext cx="2420985" cy="151093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RS09 BLM signals around the ring at the moment of peak loss in IR3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3511FC0-C642-7B10-7717-DAE075877934}"/>
              </a:ext>
            </a:extLst>
          </p:cNvPr>
          <p:cNvSpPr/>
          <p:nvPr/>
        </p:nvSpPr>
        <p:spPr>
          <a:xfrm>
            <a:off x="4543248" y="1548542"/>
            <a:ext cx="301759" cy="3291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DA4F5D6-0DB1-043A-C624-7C95CA3315C7}"/>
              </a:ext>
            </a:extLst>
          </p:cNvPr>
          <p:cNvSpPr/>
          <p:nvPr/>
        </p:nvSpPr>
        <p:spPr>
          <a:xfrm>
            <a:off x="5261497" y="1377605"/>
            <a:ext cx="301759" cy="3291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AB629DA-C837-BD5E-DEB3-33DFA16AD1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489961"/>
            <a:ext cx="7772400" cy="2590800"/>
          </a:xfrm>
          <a:prstGeom prst="rect">
            <a:avLst/>
          </a:prstGeom>
        </p:spPr>
      </p:pic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3942D3E0-B13F-1D41-E9C9-4FA443BA7D4E}"/>
              </a:ext>
            </a:extLst>
          </p:cNvPr>
          <p:cNvSpPr/>
          <p:nvPr/>
        </p:nvSpPr>
        <p:spPr>
          <a:xfrm>
            <a:off x="8003176" y="4117889"/>
            <a:ext cx="2420985" cy="151093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RS09 BLM ratio to dump around the ring at the moment of ~7kW peak loss in IR3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2B91CA-53A2-748F-7B68-948C8DC8C7F0}"/>
              </a:ext>
            </a:extLst>
          </p:cNvPr>
          <p:cNvCxnSpPr/>
          <p:nvPr/>
        </p:nvCxnSpPr>
        <p:spPr>
          <a:xfrm>
            <a:off x="966652" y="3969844"/>
            <a:ext cx="6052457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BE1D9F3-E8D8-7438-9B7A-561D37888BB0}"/>
              </a:ext>
            </a:extLst>
          </p:cNvPr>
          <p:cNvSpPr txBox="1"/>
          <p:nvPr/>
        </p:nvSpPr>
        <p:spPr>
          <a:xfrm>
            <a:off x="4730275" y="1258270"/>
            <a:ext cx="6008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/>
              <a:t>Hierarchy breakage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16E77D-2A57-334A-AAE0-EB5FCD97CBF5}"/>
              </a:ext>
            </a:extLst>
          </p:cNvPr>
          <p:cNvSpPr txBox="1"/>
          <p:nvPr/>
        </p:nvSpPr>
        <p:spPr>
          <a:xfrm>
            <a:off x="7049588" y="3850116"/>
            <a:ext cx="6008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/>
              <a:t>30% warning</a:t>
            </a:r>
          </a:p>
        </p:txBody>
      </p:sp>
    </p:spTree>
    <p:extLst>
      <p:ext uri="{BB962C8B-B14F-4D97-AF65-F5344CB8AC3E}">
        <p14:creationId xmlns:p14="http://schemas.microsoft.com/office/powerpoint/2010/main" val="649343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2576B-09FF-1C04-399B-9DF308083C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BBF9C8B-10A5-2808-0D32-56F42682D1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918028"/>
            <a:ext cx="7772400" cy="25908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D68AC4E-6D1C-5594-1F70-4B24EDD06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800" dirty="0"/>
              <a:t>Scaled ratio to dump during start of ramp – Fill 10709 </a:t>
            </a:r>
            <a:endParaRPr lang="en-US" sz="28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250E251F-6A37-8DBD-BA8C-922808C86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S.Morales</a:t>
            </a:r>
            <a:r>
              <a:rPr lang="en-GB" dirty="0"/>
              <a:t> - Scaling of IR3 losses from operational fills 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6DC70B-5EE1-3B44-EC8E-73E9B6C48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D6F0-31FB-B04B-BD91-1EEDBE890770}" type="datetime1">
              <a:rPr lang="de-CH" smtClean="0"/>
              <a:t>18.06.25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82E755-3C74-C7C3-100E-853917F4D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A1A80CC-0942-86D6-9B1C-B4F24975ACBE}"/>
              </a:ext>
            </a:extLst>
          </p:cNvPr>
          <p:cNvSpPr/>
          <p:nvPr/>
        </p:nvSpPr>
        <p:spPr>
          <a:xfrm>
            <a:off x="1201782" y="4080143"/>
            <a:ext cx="5847806" cy="115946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RS09 BLM ratio to dump around the ring scaled to 200kW peak loss in IR3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288074-7BFE-F21F-BA93-48CAE37D7910}"/>
              </a:ext>
            </a:extLst>
          </p:cNvPr>
          <p:cNvSpPr txBox="1"/>
          <p:nvPr/>
        </p:nvSpPr>
        <p:spPr>
          <a:xfrm>
            <a:off x="7049588" y="1500050"/>
            <a:ext cx="60089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/>
              <a:t>Dump limit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9329344-E73B-F8EB-EAEC-8BD2626AAACC}"/>
              </a:ext>
            </a:extLst>
          </p:cNvPr>
          <p:cNvCxnSpPr/>
          <p:nvPr/>
        </p:nvCxnSpPr>
        <p:spPr>
          <a:xfrm>
            <a:off x="997131" y="1696906"/>
            <a:ext cx="6052457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92E877FD-2782-D2F8-B059-A41DF9756F94}"/>
              </a:ext>
            </a:extLst>
          </p:cNvPr>
          <p:cNvSpPr/>
          <p:nvPr/>
        </p:nvSpPr>
        <p:spPr>
          <a:xfrm>
            <a:off x="1773506" y="1570541"/>
            <a:ext cx="301759" cy="3278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5D8D905-971C-45EE-E747-E5ECAA544217}"/>
              </a:ext>
            </a:extLst>
          </p:cNvPr>
          <p:cNvSpPr/>
          <p:nvPr/>
        </p:nvSpPr>
        <p:spPr>
          <a:xfrm>
            <a:off x="2453431" y="1413078"/>
            <a:ext cx="301759" cy="3278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05608B0-7C5F-E849-882E-6513E564ED7D}"/>
              </a:ext>
            </a:extLst>
          </p:cNvPr>
          <p:cNvSpPr/>
          <p:nvPr/>
        </p:nvSpPr>
        <p:spPr>
          <a:xfrm>
            <a:off x="3814629" y="1490022"/>
            <a:ext cx="301759" cy="3278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4F53FF0-0E2F-8F48-4584-4B600A22EFC5}"/>
              </a:ext>
            </a:extLst>
          </p:cNvPr>
          <p:cNvSpPr/>
          <p:nvPr/>
        </p:nvSpPr>
        <p:spPr>
          <a:xfrm>
            <a:off x="5209392" y="1349829"/>
            <a:ext cx="301759" cy="468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DF81220-B980-64FA-C031-B27710CCC17B}"/>
              </a:ext>
            </a:extLst>
          </p:cNvPr>
          <p:cNvSpPr/>
          <p:nvPr/>
        </p:nvSpPr>
        <p:spPr>
          <a:xfrm>
            <a:off x="4529467" y="1500050"/>
            <a:ext cx="301759" cy="3278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E04B86-9AAE-1C4B-7BA0-B4BE0B94B09D}"/>
              </a:ext>
            </a:extLst>
          </p:cNvPr>
          <p:cNvSpPr txBox="1"/>
          <p:nvPr/>
        </p:nvSpPr>
        <p:spPr>
          <a:xfrm>
            <a:off x="7782092" y="1171541"/>
            <a:ext cx="3912954" cy="50783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BLMTI.04R2.B2E10_TCTPV.4R2.B2 118%</a:t>
            </a:r>
          </a:p>
          <a:p>
            <a:r>
              <a:rPr lang="en-US" sz="1000" dirty="0"/>
              <a:t>BLMQI.06L3.B1I20_MQTL 90%</a:t>
            </a:r>
          </a:p>
          <a:p>
            <a:r>
              <a:rPr lang="en-US" sz="1000" dirty="0"/>
              <a:t>BLMQI.06L3.B2E10_MQTL 345%</a:t>
            </a:r>
          </a:p>
          <a:p>
            <a:r>
              <a:rPr lang="en-US" sz="1000" dirty="0"/>
              <a:t>BLMTI.06L3.B1I10_TCP.6L3.B1 110%</a:t>
            </a:r>
          </a:p>
          <a:p>
            <a:r>
              <a:rPr lang="en-US" sz="1000" dirty="0"/>
              <a:t>BLMQI.05L3.B2E30_MQWB.5L3 112%</a:t>
            </a:r>
          </a:p>
          <a:p>
            <a:r>
              <a:rPr lang="en-US" sz="1000" dirty="0"/>
              <a:t>BLMQI.05L3.B1I10_MQWB.5L3 106%</a:t>
            </a:r>
          </a:p>
          <a:p>
            <a:r>
              <a:rPr lang="en-US" sz="1000" dirty="0"/>
              <a:t>BLMTI.05L3.B1I10_TCSG.5L3.B1 93%</a:t>
            </a:r>
          </a:p>
          <a:p>
            <a:r>
              <a:rPr lang="en-US" sz="1000" dirty="0"/>
              <a:t>BLMQI.05L3.B2E20_MQWB.5L3 103%</a:t>
            </a:r>
          </a:p>
          <a:p>
            <a:r>
              <a:rPr lang="en-US" sz="1000" dirty="0"/>
              <a:t>BLMTI.05L3.B2E10_TCLA.B5L3.B2 140%</a:t>
            </a:r>
          </a:p>
          <a:p>
            <a:r>
              <a:rPr lang="en-US" sz="1000" dirty="0"/>
              <a:t>BLMTI.05L3.B2E10_TCLA.A5L3.B2 161%</a:t>
            </a:r>
          </a:p>
          <a:p>
            <a:r>
              <a:rPr lang="en-US" sz="1000" dirty="0"/>
              <a:t>BLMQI.04L3.B1I10_MQWA.E4L3 122%</a:t>
            </a:r>
          </a:p>
          <a:p>
            <a:r>
              <a:rPr lang="en-US" sz="1000" dirty="0"/>
              <a:t>BLMQI.04R3.B2E10_MQWA.E4R3 140%</a:t>
            </a:r>
          </a:p>
          <a:p>
            <a:r>
              <a:rPr lang="en-US" sz="1000" dirty="0"/>
              <a:t>BLMTI.05R3.B1I10_TCSG.B5R3.B1 110%</a:t>
            </a:r>
          </a:p>
          <a:p>
            <a:r>
              <a:rPr lang="en-US" sz="1000" dirty="0"/>
              <a:t>BLMTI.05R3.B1I10_TCLA.A5R3.B1 190%</a:t>
            </a:r>
          </a:p>
          <a:p>
            <a:r>
              <a:rPr lang="en-US" sz="1000" dirty="0"/>
              <a:t>BLMTI.05R3.B1I10_TCLA.B5R3.B1 137%</a:t>
            </a:r>
          </a:p>
          <a:p>
            <a:r>
              <a:rPr lang="en-US" sz="1000" dirty="0"/>
              <a:t>BLMQI.05R3.B1I20_MQWA.C5R3 85%</a:t>
            </a:r>
          </a:p>
          <a:p>
            <a:r>
              <a:rPr lang="en-US" sz="1000" dirty="0"/>
              <a:t>BLMTI.05R3.B2E10_TCSG.5R3.B2 83%</a:t>
            </a:r>
          </a:p>
          <a:p>
            <a:r>
              <a:rPr lang="en-US" sz="1000" dirty="0"/>
              <a:t>BLMQI.05R3.B2E10_MQWA.D5R3 106%</a:t>
            </a:r>
          </a:p>
          <a:p>
            <a:r>
              <a:rPr lang="en-US" sz="1000" dirty="0"/>
              <a:t>BLMQI.05R3.B1I30_MQWA.E5R3 105%</a:t>
            </a:r>
          </a:p>
          <a:p>
            <a:r>
              <a:rPr lang="en-US" sz="1000" dirty="0"/>
              <a:t>BLMTI.06R3.B2E10_TCP.6R3.B2 90%</a:t>
            </a:r>
          </a:p>
          <a:p>
            <a:r>
              <a:rPr lang="en-US" sz="1000" dirty="0"/>
              <a:t>BLMQI.06R3.B1I10_MQTL 198%</a:t>
            </a:r>
          </a:p>
          <a:p>
            <a:r>
              <a:rPr lang="en-US" sz="1000" dirty="0"/>
              <a:t>BLMQI.06R3.B1I20_MQTL 160%</a:t>
            </a:r>
          </a:p>
          <a:p>
            <a:r>
              <a:rPr lang="en-US" sz="1000" dirty="0">
                <a:solidFill>
                  <a:srgbClr val="FF0000"/>
                </a:solidFill>
              </a:rPr>
              <a:t>BLMTI.04L5.B1I10_TCTPV.4L5.B1 158%</a:t>
            </a:r>
          </a:p>
          <a:p>
            <a:r>
              <a:rPr lang="en-US" sz="1000" dirty="0">
                <a:solidFill>
                  <a:srgbClr val="FF0000"/>
                </a:solidFill>
              </a:rPr>
              <a:t>BLMTI.04R6.B1E10_TCDQA.B4R6.B1 114%</a:t>
            </a:r>
          </a:p>
          <a:p>
            <a:r>
              <a:rPr lang="en-US" sz="1000" dirty="0">
                <a:solidFill>
                  <a:srgbClr val="FF0000"/>
                </a:solidFill>
              </a:rPr>
              <a:t>BLMQI.04R6.B1E10_MQY 92%</a:t>
            </a:r>
          </a:p>
          <a:p>
            <a:r>
              <a:rPr lang="en-US" sz="1000" dirty="0">
                <a:solidFill>
                  <a:srgbClr val="FF0000"/>
                </a:solidFill>
              </a:rPr>
              <a:t>BLMTI.06R7.B1E10_TCSG.6R7.B1 157%</a:t>
            </a:r>
          </a:p>
          <a:p>
            <a:r>
              <a:rPr lang="en-US" sz="1000" dirty="0">
                <a:solidFill>
                  <a:srgbClr val="FF0000"/>
                </a:solidFill>
              </a:rPr>
              <a:t>BLMTI.06R7.B1E10_TCSPM.6R7.B1 200%</a:t>
            </a:r>
          </a:p>
          <a:p>
            <a:r>
              <a:rPr lang="en-US" sz="1000" dirty="0">
                <a:solidFill>
                  <a:srgbClr val="FF0000"/>
                </a:solidFill>
              </a:rPr>
              <a:t>BLMTI.06R7.B1E10_TCLA.C6R7.B1 313%</a:t>
            </a:r>
          </a:p>
          <a:p>
            <a:r>
              <a:rPr lang="en-US" sz="1000" dirty="0">
                <a:solidFill>
                  <a:srgbClr val="FF0000"/>
                </a:solidFill>
              </a:rPr>
              <a:t>BLMTI.06R7.B1E10_TCLA.D6R7.B1 429%</a:t>
            </a:r>
          </a:p>
          <a:p>
            <a:r>
              <a:rPr lang="en-US" sz="1000" dirty="0">
                <a:solidFill>
                  <a:srgbClr val="FF0000"/>
                </a:solidFill>
              </a:rPr>
              <a:t>BLMQI.06R7.B1E10_MQTL 637%</a:t>
            </a:r>
          </a:p>
          <a:p>
            <a:r>
              <a:rPr lang="en-US" sz="1000" dirty="0">
                <a:solidFill>
                  <a:srgbClr val="FF0000"/>
                </a:solidFill>
              </a:rPr>
              <a:t>BLMQI.06R7.B2I20_MQTL 99%</a:t>
            </a:r>
          </a:p>
          <a:p>
            <a:r>
              <a:rPr lang="en-US" sz="1000" dirty="0">
                <a:solidFill>
                  <a:srgbClr val="FF0000"/>
                </a:solidFill>
              </a:rPr>
              <a:t>BLMQI.06R7.B1E20_MQTL 109%</a:t>
            </a:r>
          </a:p>
          <a:p>
            <a:r>
              <a:rPr lang="en-US" sz="1000" dirty="0">
                <a:solidFill>
                  <a:srgbClr val="FF0000"/>
                </a:solidFill>
              </a:rPr>
              <a:t>BLMTI.07R7.B1E10_TCLA.A7R7.B1 176%</a:t>
            </a:r>
            <a:endParaRPr lang="en-CH" sz="1000" dirty="0">
              <a:solidFill>
                <a:srgbClr val="FF0000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858F1BD-2733-5B6F-AADF-B1DDA756E0A4}"/>
              </a:ext>
            </a:extLst>
          </p:cNvPr>
          <p:cNvSpPr/>
          <p:nvPr/>
        </p:nvSpPr>
        <p:spPr>
          <a:xfrm>
            <a:off x="7782092" y="757080"/>
            <a:ext cx="2126258" cy="3079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BLMs above 80%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794D9-5FC9-491F-4745-168279A14E1C}"/>
              </a:ext>
            </a:extLst>
          </p:cNvPr>
          <p:cNvSpPr txBox="1"/>
          <p:nvPr/>
        </p:nvSpPr>
        <p:spPr>
          <a:xfrm>
            <a:off x="4719863" y="1367645"/>
            <a:ext cx="6008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/>
              <a:t>Hierarchy breakage</a:t>
            </a:r>
          </a:p>
        </p:txBody>
      </p:sp>
    </p:spTree>
    <p:extLst>
      <p:ext uri="{BB962C8B-B14F-4D97-AF65-F5344CB8AC3E}">
        <p14:creationId xmlns:p14="http://schemas.microsoft.com/office/powerpoint/2010/main" val="2952901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BB49D7-B3A5-B0F5-DF56-B2D41683F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E8E3B7-ABD9-D490-9ED0-862EE063D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800" dirty="0"/>
              <a:t>Summary</a:t>
            </a:r>
            <a:endParaRPr lang="en-US" sz="28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41A8C17D-E4E5-3DB0-77FF-7ED016D8D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S.Morales</a:t>
            </a:r>
            <a:r>
              <a:rPr lang="en-GB" dirty="0"/>
              <a:t> - Scaling of IR3 losses from operational fills 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0D0DF4-7AD8-1C6D-1E90-169424965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D6F0-31FB-B04B-BD91-1EEDBE890770}" type="datetime1">
              <a:rPr lang="de-CH" smtClean="0"/>
              <a:t>18.06.25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953C42-FBD5-5A99-88BC-3E48936E6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6B621D-A84D-7C6A-F38B-69CD582ED039}"/>
              </a:ext>
            </a:extLst>
          </p:cNvPr>
          <p:cNvSpPr txBox="1"/>
          <p:nvPr/>
        </p:nvSpPr>
        <p:spPr>
          <a:xfrm>
            <a:off x="407988" y="807897"/>
            <a:ext cx="11376025" cy="4386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33375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BLM decomposition calibration at injection energy from 2025 scraping tests used to obtain proton impacts on IR3 and IR7 primary collimators at the start of the energy ramp </a:t>
            </a:r>
          </a:p>
          <a:p>
            <a:pPr marL="533375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Hierarchy breakage in IR7 B1 observed at the start of the ramp, with the TCSG.6R7.B1 acting as primary and leaving a different loss pattern in the machine </a:t>
            </a:r>
          </a:p>
          <a:p>
            <a:pPr marL="990575" lvl="1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Analysed fill 10678, where the peak of losses appears to be mainly in IR3</a:t>
            </a:r>
          </a:p>
          <a:p>
            <a:pPr marL="990575" lvl="1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Analysed also fill 10709, where the peak of losses is shared between IR3 and IR7, for comparison</a:t>
            </a:r>
          </a:p>
          <a:p>
            <a:pPr marL="533375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Scaled the BLM ratios to dump recorded at the moment of peak IR3 loss to 200kW -&gt; Whole ring</a:t>
            </a:r>
          </a:p>
          <a:p>
            <a:pPr marL="990575" lvl="1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Main limitations in IR3, cells 4, 5 and 6, as expected</a:t>
            </a:r>
          </a:p>
          <a:p>
            <a:pPr marL="990575" lvl="1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BLMTI.04R2.B2E10_TCTPV.4R2.B2 and BLMTI.04L5.B1I10_TCTPV.4L5.B1 also limiting</a:t>
            </a:r>
          </a:p>
          <a:p>
            <a:pPr marL="990575" lvl="1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Limitations found in IR6 and IR7 BLMs are expected to be linked to the operation with broken hierarchy -&gt; not expected to limit if the nominal operation is restored</a:t>
            </a:r>
          </a:p>
          <a:p>
            <a:pPr marL="990575" lvl="1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29709921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Comments xmlns="eba68c5d-a16d-4544-b27e-a8c1f589a1c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escriptionDoc" ma:contentTypeID="0x010100C117084739E9BA4AA0BF5AE274F2102B" ma:contentTypeVersion="17" ma:contentTypeDescription="Description" ma:contentTypeScope="" ma:versionID="b867d449a24b4dedf7561a5b750742c0">
  <xsd:schema xmlns:xsd="http://www.w3.org/2001/XMLSchema" xmlns:xs="http://www.w3.org/2001/XMLSchema" xmlns:p="http://schemas.microsoft.com/office/2006/metadata/properties" xmlns:ns2="eba68c5d-a16d-4544-b27e-a8c1f589a1c5" xmlns:ns3="e39f6b2f-18b2-40c3-8616-28521665e632" targetNamespace="http://schemas.microsoft.com/office/2006/metadata/properties" ma:root="true" ma:fieldsID="0dafc4da4bdcc3796595a8c8d2b973f9" ns2:_="" ns3:_="">
    <xsd:import namespace="eba68c5d-a16d-4544-b27e-a8c1f589a1c5"/>
    <xsd:import namespace="e39f6b2f-18b2-40c3-8616-28521665e632"/>
    <xsd:element name="properties">
      <xsd:complexType>
        <xsd:sequence>
          <xsd:element name="documentManagement">
            <xsd:complexType>
              <xsd:all>
                <xsd:element ref="ns2:DescriptionComments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a68c5d-a16d-4544-b27e-a8c1f589a1c5" elementFormDefault="qualified">
    <xsd:import namespace="http://schemas.microsoft.com/office/2006/documentManagement/types"/>
    <xsd:import namespace="http://schemas.microsoft.com/office/infopath/2007/PartnerControls"/>
    <xsd:element name="DescriptionComments" ma:index="8" nillable="true" ma:displayName="Description" ma:description="Description of the document" ma:internalName="DescriptionComments" ma:readOnly="fals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9f6b2f-18b2-40c3-8616-28521665e63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78CE89-8210-4F90-8E0E-43AE452916C5}">
  <ds:schemaRefs>
    <ds:schemaRef ds:uri="http://schemas.microsoft.com/office/2006/metadata/properties"/>
    <ds:schemaRef ds:uri="http://schemas.microsoft.com/office/infopath/2007/PartnerControls"/>
    <ds:schemaRef ds:uri="eba68c5d-a16d-4544-b27e-a8c1f589a1c5"/>
  </ds:schemaRefs>
</ds:datastoreItem>
</file>

<file path=customXml/itemProps2.xml><?xml version="1.0" encoding="utf-8"?>
<ds:datastoreItem xmlns:ds="http://schemas.openxmlformats.org/officeDocument/2006/customXml" ds:itemID="{81D77F3D-CC11-428C-B5AD-2CA269C19E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0F999A-C320-4ED5-B6AD-8D42141C43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a68c5d-a16d-4544-b27e-a8c1f589a1c5"/>
    <ds:schemaRef ds:uri="e39f6b2f-18b2-40c3-8616-28521665e6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107044</TotalTime>
  <Words>1291</Words>
  <Application>Microsoft Macintosh PowerPoint</Application>
  <PresentationFormat>Widescreen</PresentationFormat>
  <Paragraphs>107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 Corporate 16x9_PPT_Arial</vt:lpstr>
      <vt:lpstr>PowerPoint Presentation</vt:lpstr>
      <vt:lpstr>Decomposition of losses during injection and start of ramp</vt:lpstr>
      <vt:lpstr>Decomposition of losses during start of ramp – Fill 10678 </vt:lpstr>
      <vt:lpstr>Peak BLM signals during start of ramp – Fill 10678 </vt:lpstr>
      <vt:lpstr>Scaled ratio to dump during start of ramp – Fill 10678 </vt:lpstr>
      <vt:lpstr>Decomposition of losses during start of ramp – Fill 10709 </vt:lpstr>
      <vt:lpstr>Peak BLM signals during start of ramp – Fill 10709 </vt:lpstr>
      <vt:lpstr>Scaled ratio to dump during start of ramp – Fill 10709 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Donadon</dc:creator>
  <cp:lastModifiedBy>Morales Vigo, Sara</cp:lastModifiedBy>
  <cp:revision>1735</cp:revision>
  <dcterms:created xsi:type="dcterms:W3CDTF">2020-06-30T14:47:54Z</dcterms:created>
  <dcterms:modified xsi:type="dcterms:W3CDTF">2025-06-18T14:20:12Z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0x010100C117084739E9BA4AA0BF5AE274F2102B</vt:lpwstr>
  </property>
</Properties>
</file>