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27"/>
  </p:notesMasterIdLst>
  <p:handoutMasterIdLst>
    <p:handoutMasterId r:id="rId28"/>
  </p:handoutMasterIdLst>
  <p:sldIdLst>
    <p:sldId id="1909" r:id="rId2"/>
    <p:sldId id="256" r:id="rId3"/>
    <p:sldId id="1759" r:id="rId4"/>
    <p:sldId id="1936" r:id="rId5"/>
    <p:sldId id="1937" r:id="rId6"/>
    <p:sldId id="1939" r:id="rId7"/>
    <p:sldId id="1940" r:id="rId8"/>
    <p:sldId id="1943" r:id="rId9"/>
    <p:sldId id="2019" r:id="rId10"/>
    <p:sldId id="2025" r:id="rId11"/>
    <p:sldId id="2018" r:id="rId12"/>
    <p:sldId id="2009" r:id="rId13"/>
    <p:sldId id="2026" r:id="rId14"/>
    <p:sldId id="2041" r:id="rId15"/>
    <p:sldId id="2046" r:id="rId16"/>
    <p:sldId id="2044" r:id="rId17"/>
    <p:sldId id="2063" r:id="rId18"/>
    <p:sldId id="2065" r:id="rId19"/>
    <p:sldId id="1938" r:id="rId20"/>
    <p:sldId id="2068" r:id="rId21"/>
    <p:sldId id="1934" r:id="rId22"/>
    <p:sldId id="2067" r:id="rId23"/>
    <p:sldId id="2023" r:id="rId24"/>
    <p:sldId id="2069" r:id="rId25"/>
    <p:sldId id="2066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31C83A8-4A90-2F4C-8A61-251FB332805A}">
          <p14:sldIdLst>
            <p14:sldId id="1909"/>
            <p14:sldId id="256"/>
            <p14:sldId id="1759"/>
            <p14:sldId id="1936"/>
            <p14:sldId id="1937"/>
            <p14:sldId id="1939"/>
            <p14:sldId id="1940"/>
            <p14:sldId id="1943"/>
            <p14:sldId id="2019"/>
            <p14:sldId id="2025"/>
            <p14:sldId id="2018"/>
            <p14:sldId id="2009"/>
            <p14:sldId id="2026"/>
            <p14:sldId id="2041"/>
            <p14:sldId id="2046"/>
            <p14:sldId id="2044"/>
            <p14:sldId id="2063"/>
            <p14:sldId id="2065"/>
            <p14:sldId id="1938"/>
            <p14:sldId id="2068"/>
            <p14:sldId id="1934"/>
            <p14:sldId id="2067"/>
            <p14:sldId id="2023"/>
            <p14:sldId id="2069"/>
            <p14:sldId id="2066"/>
          </p14:sldIdLst>
        </p14:section>
        <p14:section name="Untitled Section" id="{7580621C-DC13-FB43-B5CC-0AC9A05901B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AT Isabelle" initials="P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51A026"/>
    <a:srgbClr val="AF007C"/>
    <a:srgbClr val="132577"/>
    <a:srgbClr val="4AB151"/>
    <a:srgbClr val="0000FF"/>
    <a:srgbClr val="1429FA"/>
    <a:srgbClr val="ED7703"/>
    <a:srgbClr val="F2F2F2"/>
    <a:srgbClr val="C3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0" autoAdjust="0"/>
    <p:restoredTop sz="96670" autoAdjust="0"/>
  </p:normalViewPr>
  <p:slideViewPr>
    <p:cSldViewPr showGuides="1">
      <p:cViewPr varScale="1">
        <p:scale>
          <a:sx n="77" d="100"/>
          <a:sy n="77" d="100"/>
        </p:scale>
        <p:origin x="86" y="226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453A9-2717-AA4F-815A-292CD94D0432}" type="datetimeFigureOut">
              <a:rPr lang="en-US" smtClean="0"/>
              <a:pPr/>
              <a:t>6/25/2025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F195-CAF6-9240-87FA-88F33FF690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7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25/06/2025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22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783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FA8BD-2DF8-A1BE-1EB9-7593C69B2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F11C35-CA6F-D934-68F6-71C13496E0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7F46C5-C187-9E76-29EF-A9FF6A12B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2797C-DE83-6619-5564-544F0BDAE9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3785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285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623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9864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752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173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77CEA-D7E4-2A86-58FB-1F8E00258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79C97C-9C7C-BFE3-70E6-55662242C1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C945E2-DF96-06A4-C134-C52D79C34A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4EAA02-5CCE-50EF-BEA6-94B4D73F35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375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665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380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82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1" y="3646170"/>
            <a:ext cx="1065318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79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072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4860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05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6892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07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235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4486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9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B=0.64T@40mm" TargetMode="External"/><Relationship Id="rId2" Type="http://schemas.openxmlformats.org/officeDocument/2006/relationships/hyperlink" Target="mailto:0.48T@40m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45224" y="980728"/>
            <a:ext cx="11501554" cy="547260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2600" b="0" dirty="0">
              <a:solidFill>
                <a:srgbClr val="132577"/>
              </a:solidFill>
            </a:endParaRPr>
          </a:p>
          <a:p>
            <a:r>
              <a:rPr lang="en-US" sz="2600" dirty="0">
                <a:solidFill>
                  <a:srgbClr val="132577"/>
                </a:solidFill>
              </a:rPr>
              <a:t> Describe analytical methods in order to:</a:t>
            </a:r>
          </a:p>
          <a:p>
            <a:endParaRPr lang="en-US" sz="2600" dirty="0">
              <a:solidFill>
                <a:srgbClr val="132577"/>
              </a:solidFill>
            </a:endParaRPr>
          </a:p>
          <a:p>
            <a:r>
              <a:rPr lang="en-US" sz="2600" dirty="0">
                <a:solidFill>
                  <a:srgbClr val="132577"/>
                </a:solidFill>
              </a:rPr>
              <a:t> - Design an “Ultimate Cell” that deliver the </a:t>
            </a:r>
            <a:r>
              <a:rPr lang="en-US" sz="2600" i="1" dirty="0">
                <a:solidFill>
                  <a:srgbClr val="00B050"/>
                </a:solidFill>
              </a:rPr>
              <a:t>“most possible” </a:t>
            </a:r>
            <a:r>
              <a:rPr lang="en-US" sz="2600" dirty="0">
                <a:solidFill>
                  <a:srgbClr val="132577"/>
                </a:solidFill>
              </a:rPr>
              <a:t>Achromatic and Anharmonic ring</a:t>
            </a:r>
          </a:p>
          <a:p>
            <a:r>
              <a:rPr lang="en-US" sz="2600" dirty="0">
                <a:solidFill>
                  <a:srgbClr val="132577"/>
                </a:solidFill>
              </a:rPr>
              <a:t> - Develop a method to insert Straight Sections in the ring with minimum impact due to the breaking of the ring periodicity</a:t>
            </a:r>
          </a:p>
          <a:p>
            <a:r>
              <a:rPr lang="en-US" sz="2600" b="0" dirty="0">
                <a:solidFill>
                  <a:srgbClr val="132577"/>
                </a:solidFill>
              </a:rPr>
              <a:t> - Design the </a:t>
            </a:r>
            <a:r>
              <a:rPr lang="en-US" sz="2600" i="1" dirty="0">
                <a:solidFill>
                  <a:srgbClr val="00B050"/>
                </a:solidFill>
              </a:rPr>
              <a:t>“most possible” </a:t>
            </a:r>
            <a:r>
              <a:rPr lang="en-US" sz="2600" b="0" dirty="0">
                <a:solidFill>
                  <a:srgbClr val="132577"/>
                </a:solidFill>
              </a:rPr>
              <a:t>Achromatic</a:t>
            </a:r>
            <a:r>
              <a:rPr lang="en-US" sz="2600" dirty="0">
                <a:solidFill>
                  <a:srgbClr val="132577"/>
                </a:solidFill>
              </a:rPr>
              <a:t> and </a:t>
            </a:r>
            <a:r>
              <a:rPr lang="en-US" sz="2600" b="0" dirty="0">
                <a:solidFill>
                  <a:srgbClr val="132577"/>
                </a:solidFill>
              </a:rPr>
              <a:t>Anharmonic Final Focus system that minimally impacts the ring properties (machine parameters, DA/MA </a:t>
            </a:r>
            <a:r>
              <a:rPr lang="en-US" sz="2600" b="0" dirty="0" err="1">
                <a:solidFill>
                  <a:srgbClr val="132577"/>
                </a:solidFill>
              </a:rPr>
              <a:t>etc</a:t>
            </a:r>
            <a:r>
              <a:rPr lang="en-US" sz="2600" b="0" dirty="0">
                <a:solidFill>
                  <a:srgbClr val="132577"/>
                </a:solidFill>
              </a:rPr>
              <a:t>) and ring hardware</a:t>
            </a:r>
          </a:p>
          <a:p>
            <a:r>
              <a:rPr lang="en-US" sz="2600" b="0" dirty="0">
                <a:solidFill>
                  <a:srgbClr val="132577"/>
                </a:solidFill>
              </a:rPr>
              <a:t> - Develop mathematical/numerical procedures to reach optimal DA&amp;MA and performances for a complete ring: “ARC+SS+FF”</a:t>
            </a:r>
          </a:p>
          <a:p>
            <a:endParaRPr lang="en-US" sz="2600" dirty="0">
              <a:solidFill>
                <a:srgbClr val="132577"/>
              </a:solidFill>
            </a:endParaRP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LCC Lectures </a:t>
            </a:r>
            <a:r>
              <a:rPr lang="en-US" dirty="0"/>
              <a:t>O</a:t>
            </a:r>
            <a:r>
              <a:rPr lang="en-US" sz="2400" dirty="0"/>
              <a:t>bjectives</a:t>
            </a:r>
          </a:p>
        </p:txBody>
      </p:sp>
    </p:spTree>
    <p:extLst>
      <p:ext uri="{BB962C8B-B14F-4D97-AF65-F5344CB8AC3E}">
        <p14:creationId xmlns:p14="http://schemas.microsoft.com/office/powerpoint/2010/main" val="3520743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99F585-717F-8A52-1B0B-D8004FCE3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1284896"/>
            <a:ext cx="5544616" cy="35993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 lattice matching routine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>
            <a:cxnSpLocks/>
          </p:cNvCxnSpPr>
          <p:nvPr/>
        </p:nvCxnSpPr>
        <p:spPr>
          <a:xfrm>
            <a:off x="1419452" y="2186166"/>
            <a:ext cx="7252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>
            <a:cxnSpLocks/>
          </p:cNvCxnSpPr>
          <p:nvPr/>
        </p:nvCxnSpPr>
        <p:spPr>
          <a:xfrm>
            <a:off x="2387588" y="2186166"/>
            <a:ext cx="68407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1561526" y="237083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~-</a:t>
            </a:r>
            <a:r>
              <a:rPr lang="en-US" dirty="0" err="1"/>
              <a:t>Ix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2495600" y="2370832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~-</a:t>
            </a:r>
            <a:r>
              <a:rPr lang="en-US" dirty="0" err="1"/>
              <a:t>Iy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CD7ABF-A798-9073-7252-8599E339E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6932" y="882124"/>
            <a:ext cx="6268325" cy="576342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5F420A6-037D-A7DE-A5DF-32827BD825F6}"/>
              </a:ext>
            </a:extLst>
          </p:cNvPr>
          <p:cNvSpPr/>
          <p:nvPr/>
        </p:nvSpPr>
        <p:spPr>
          <a:xfrm>
            <a:off x="5696932" y="3212976"/>
            <a:ext cx="614984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1958C6-4E38-789D-1101-1E9CE76D4468}"/>
              </a:ext>
            </a:extLst>
          </p:cNvPr>
          <p:cNvSpPr/>
          <p:nvPr/>
        </p:nvSpPr>
        <p:spPr>
          <a:xfrm>
            <a:off x="5484310" y="4565032"/>
            <a:ext cx="614984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F93C7F-8CFC-9C67-A863-D1AECA7DE629}"/>
              </a:ext>
            </a:extLst>
          </p:cNvPr>
          <p:cNvSpPr/>
          <p:nvPr/>
        </p:nvSpPr>
        <p:spPr>
          <a:xfrm>
            <a:off x="9547402" y="4390131"/>
            <a:ext cx="208675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4659ED-F032-7D3B-0617-B7DD774E746A}"/>
              </a:ext>
            </a:extLst>
          </p:cNvPr>
          <p:cNvSpPr/>
          <p:nvPr/>
        </p:nvSpPr>
        <p:spPr>
          <a:xfrm>
            <a:off x="5663952" y="1804084"/>
            <a:ext cx="4824536" cy="279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E651DC-32AC-B0AF-547A-F7EE9A5DA179}"/>
              </a:ext>
            </a:extLst>
          </p:cNvPr>
          <p:cNvSpPr/>
          <p:nvPr/>
        </p:nvSpPr>
        <p:spPr>
          <a:xfrm>
            <a:off x="5505956" y="5377700"/>
            <a:ext cx="6149844" cy="1115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6B3A41-71EF-180B-71C0-1A49C448AADA}"/>
              </a:ext>
            </a:extLst>
          </p:cNvPr>
          <p:cNvSpPr/>
          <p:nvPr/>
        </p:nvSpPr>
        <p:spPr>
          <a:xfrm>
            <a:off x="5752653" y="1261512"/>
            <a:ext cx="4824536" cy="279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5ADC8-4C5A-ABDB-E0E1-F8F94CA41B0E}"/>
              </a:ext>
            </a:extLst>
          </p:cNvPr>
          <p:cNvSpPr txBox="1"/>
          <p:nvPr/>
        </p:nvSpPr>
        <p:spPr>
          <a:xfrm>
            <a:off x="474746" y="5138935"/>
            <a:ext cx="489108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routine generates a linear and</a:t>
            </a:r>
          </a:p>
          <a:p>
            <a:r>
              <a:rPr lang="en-US" dirty="0"/>
              <a:t>second order achromatic lattice*</a:t>
            </a:r>
          </a:p>
          <a:p>
            <a:endParaRPr lang="en-US" dirty="0"/>
          </a:p>
          <a:p>
            <a:r>
              <a:rPr lang="en-US" sz="1400" dirty="0">
                <a:solidFill>
                  <a:schemeClr val="bg2"/>
                </a:solidFill>
              </a:rPr>
              <a:t>*It would be nice to replace the conditions at the </a:t>
            </a:r>
            <a:r>
              <a:rPr lang="en-US" sz="1400" dirty="0" err="1">
                <a:solidFill>
                  <a:schemeClr val="bg2"/>
                </a:solidFill>
              </a:rPr>
              <a:t>sextupoles</a:t>
            </a:r>
            <a:endParaRPr lang="en-US" sz="1400" dirty="0">
              <a:solidFill>
                <a:schemeClr val="bg2"/>
              </a:solidFill>
            </a:endParaRPr>
          </a:p>
          <a:p>
            <a:r>
              <a:rPr lang="en-US" sz="1400" dirty="0">
                <a:solidFill>
                  <a:schemeClr val="bg2"/>
                </a:solidFill>
              </a:rPr>
              <a:t> with the corresponding affected “RDTs” </a:t>
            </a:r>
          </a:p>
        </p:txBody>
      </p:sp>
    </p:spTree>
    <p:extLst>
      <p:ext uri="{BB962C8B-B14F-4D97-AF65-F5344CB8AC3E}">
        <p14:creationId xmlns:p14="http://schemas.microsoft.com/office/powerpoint/2010/main" val="3972796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D348ED-ED7E-1BD4-E525-5CB97CBD4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5702DC-360C-83FC-6A39-8827E5DDB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HFD~9090 dynamic properties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33B303-46C4-7BE6-0C6D-A51BAEAC7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7" y="1355613"/>
            <a:ext cx="2949517" cy="522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CBFD1B-896E-A162-49F2-7278CAC09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656" y="1340768"/>
            <a:ext cx="2955145" cy="5229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49A9DD-6C90-5C73-9178-1D131619B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976" y="1340768"/>
            <a:ext cx="2944924" cy="5229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2E2218-C230-A3C5-F238-A918385D1A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8328" y="1355612"/>
            <a:ext cx="2911598" cy="514234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BE8812-92A5-26C3-85AB-BD6759D7AB79}"/>
              </a:ext>
            </a:extLst>
          </p:cNvPr>
          <p:cNvSpPr txBox="1"/>
          <p:nvPr/>
        </p:nvSpPr>
        <p:spPr>
          <a:xfrm>
            <a:off x="5296970" y="3742119"/>
            <a:ext cx="467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Cell “average” phase advances are 95/83</a:t>
            </a:r>
            <a:endParaRPr lang="en-GB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52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HFD~9090 Energy Acceptance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A2EDB2-F6BF-16BB-0EF9-ED344560D9CF}"/>
              </a:ext>
            </a:extLst>
          </p:cNvPr>
          <p:cNvSpPr txBox="1"/>
          <p:nvPr/>
        </p:nvSpPr>
        <p:spPr>
          <a:xfrm>
            <a:off x="5807967" y="2413337"/>
            <a:ext cx="59766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ARC+LSS has zero second order chromaticity in both planes, only third and higher orders remain.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Given the aberration scaling laws:</a:t>
            </a:r>
          </a:p>
          <a:p>
            <a:endParaRPr lang="en-US" dirty="0"/>
          </a:p>
          <a:p>
            <a:r>
              <a:rPr lang="en-US" dirty="0"/>
              <a:t>-  the linear detuning remains ~0 for any </a:t>
            </a:r>
            <a:r>
              <a:rPr lang="en-US" dirty="0" err="1"/>
              <a:t>n_cell</a:t>
            </a:r>
            <a:endParaRPr lang="en-US" dirty="0"/>
          </a:p>
          <a:p>
            <a:endParaRPr lang="en-US" dirty="0"/>
          </a:p>
          <a:p>
            <a:r>
              <a:rPr lang="en-US" dirty="0"/>
              <a:t>- The third order chromaticity increases ~linearly with </a:t>
            </a:r>
            <a:r>
              <a:rPr lang="en-US" dirty="0" err="1"/>
              <a:t>n_cell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4BD12BC-4F34-BE87-22E8-8FC99A23E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1484784"/>
            <a:ext cx="5307511" cy="470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58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71B67-744A-1ECA-F19B-9BB634583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50CBA81-E39C-6BB1-4280-211F03F9B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045" y="1196753"/>
            <a:ext cx="3253675" cy="274711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8E7170-0329-04DD-F3E0-1A29BA0780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43187DB-511F-7991-97CB-BA0D58004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HFD~9090 magnets requirements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8F99FE-7DF0-A5D9-EC13-58EED767D931}"/>
              </a:ext>
            </a:extLst>
          </p:cNvPr>
          <p:cNvSpPr txBox="1"/>
          <p:nvPr/>
        </p:nvSpPr>
        <p:spPr>
          <a:xfrm>
            <a:off x="1021167" y="1908371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~-</a:t>
            </a:r>
            <a:r>
              <a:rPr lang="en-US" dirty="0" err="1"/>
              <a:t>Ix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3E8EA4-3626-3486-EF59-CFE8ED6FE110}"/>
              </a:ext>
            </a:extLst>
          </p:cNvPr>
          <p:cNvSpPr txBox="1"/>
          <p:nvPr/>
        </p:nvSpPr>
        <p:spPr>
          <a:xfrm>
            <a:off x="1707907" y="1908371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~-</a:t>
            </a:r>
            <a:r>
              <a:rPr lang="en-US" dirty="0" err="1"/>
              <a:t>Iy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7A34F4-73E9-5774-CA39-050B4613FFF4}"/>
              </a:ext>
            </a:extLst>
          </p:cNvPr>
          <p:cNvSpPr txBox="1"/>
          <p:nvPr/>
        </p:nvSpPr>
        <p:spPr>
          <a:xfrm>
            <a:off x="3788870" y="1908371"/>
            <a:ext cx="7750840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HFD cell is the most compact sequence (that I know) that is</a:t>
            </a:r>
          </a:p>
          <a:p>
            <a:r>
              <a:rPr lang="en-US" dirty="0"/>
              <a:t> achromatic and anharmonic up to the second order </a:t>
            </a:r>
          </a:p>
          <a:p>
            <a:endParaRPr lang="en-US" dirty="0"/>
          </a:p>
          <a:p>
            <a:r>
              <a:rPr lang="en-US" dirty="0"/>
              <a:t>HFD~9090 meets (or exceed) all the “optics requirement” for FCC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From an engineering point of view it has some disadvantages </a:t>
            </a:r>
            <a:r>
              <a:rPr lang="en-US" dirty="0" err="1"/>
              <a:t>wrt</a:t>
            </a:r>
            <a:r>
              <a:rPr lang="en-US" dirty="0"/>
              <a:t> a FODO:</a:t>
            </a:r>
          </a:p>
          <a:p>
            <a:endParaRPr lang="en-US" dirty="0"/>
          </a:p>
          <a:p>
            <a:r>
              <a:rPr lang="en-US" dirty="0"/>
              <a:t>  1) the dipoles have not all the same length (4 lengths, possibly fewer)</a:t>
            </a:r>
          </a:p>
          <a:p>
            <a:r>
              <a:rPr lang="en-US" dirty="0"/>
              <a:t>  2) it requires 6 quadrupole families (3 QFs and 3 QDs)</a:t>
            </a:r>
          </a:p>
          <a:p>
            <a:r>
              <a:rPr lang="en-US" dirty="0"/>
              <a:t>  3) as for the FODO9090-NI, it requires at least 2 additional </a:t>
            </a:r>
          </a:p>
          <a:p>
            <a:r>
              <a:rPr lang="en-US" dirty="0"/>
              <a:t>      X&amp;Y correctors in the middle of the –I </a:t>
            </a:r>
            <a:r>
              <a:rPr lang="en-US" dirty="0" err="1"/>
              <a:t>sextupole</a:t>
            </a:r>
            <a:r>
              <a:rPr lang="en-US" dirty="0"/>
              <a:t> pairs to control</a:t>
            </a:r>
          </a:p>
          <a:p>
            <a:r>
              <a:rPr lang="en-US" dirty="0"/>
              <a:t>      the orbits at all the </a:t>
            </a:r>
            <a:r>
              <a:rPr lang="en-US" dirty="0" err="1"/>
              <a:t>sextupoles</a:t>
            </a:r>
            <a:endParaRPr lang="en-US" dirty="0"/>
          </a:p>
          <a:p>
            <a:r>
              <a:rPr lang="en-US" dirty="0"/>
              <a:t>  4) The implementation of the twin-quads solution, might degrade its </a:t>
            </a:r>
          </a:p>
          <a:p>
            <a:r>
              <a:rPr lang="en-US" dirty="0"/>
              <a:t>      performances</a:t>
            </a:r>
          </a:p>
          <a:p>
            <a:r>
              <a:rPr lang="en-US" dirty="0"/>
              <a:t>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233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2A914F63-D38B-72B9-155A-C32D1027A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91" y="1176121"/>
            <a:ext cx="5982535" cy="49155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Beyond HFD~9090: HFD-100/74	with 4	</a:t>
            </a:r>
            <a:r>
              <a:rPr lang="en-US" dirty="0" err="1"/>
              <a:t>sextupole</a:t>
            </a:r>
            <a:r>
              <a:rPr lang="en-US" dirty="0"/>
              <a:t> families	        (ttbar mode)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0BFE2D-F1BC-2017-B037-0718964A4E2F}"/>
              </a:ext>
            </a:extLst>
          </p:cNvPr>
          <p:cNvSpPr txBox="1"/>
          <p:nvPr/>
        </p:nvSpPr>
        <p:spPr>
          <a:xfrm>
            <a:off x="6375133" y="1156847"/>
            <a:ext cx="574967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cell structure is quasi-periodic:</a:t>
            </a:r>
          </a:p>
          <a:p>
            <a:pPr marL="285750" indent="-285750">
              <a:buFontTx/>
              <a:buChar char="-"/>
            </a:pPr>
            <a:r>
              <a:rPr lang="en-US" dirty="0"/>
              <a:t>2 quads families: QF&amp;QD</a:t>
            </a:r>
          </a:p>
          <a:p>
            <a:pPr marL="285750" indent="-285750">
              <a:buFontTx/>
              <a:buChar char="-"/>
            </a:pPr>
            <a:r>
              <a:rPr lang="en-US" dirty="0"/>
              <a:t>The dipoles have all same length</a:t>
            </a:r>
          </a:p>
          <a:p>
            <a:endParaRPr lang="en-US" dirty="0"/>
          </a:p>
          <a:p>
            <a:r>
              <a:rPr lang="en-US" dirty="0"/>
              <a:t>The matching conditions are:</a:t>
            </a:r>
          </a:p>
          <a:p>
            <a:pPr marL="342900" indent="-342900">
              <a:buAutoNum type="arabicParenR"/>
            </a:pPr>
            <a:r>
              <a:rPr lang="en-US" dirty="0"/>
              <a:t>Mux (QF) for desired emittance/</a:t>
            </a:r>
            <a:r>
              <a:rPr lang="en-US" dirty="0" err="1"/>
              <a:t>alphac</a:t>
            </a:r>
            <a:r>
              <a:rPr lang="en-US" dirty="0"/>
              <a:t>  </a:t>
            </a:r>
          </a:p>
          <a:p>
            <a:pPr marL="342900" indent="-342900">
              <a:buAutoNum type="arabicParenR"/>
            </a:pPr>
            <a:r>
              <a:rPr lang="en-US" dirty="0"/>
              <a:t>Muy (QD) to zero </a:t>
            </a:r>
            <a:r>
              <a:rPr lang="en-US" dirty="0" err="1"/>
              <a:t>y_det</a:t>
            </a:r>
            <a:r>
              <a:rPr lang="en-US" dirty="0"/>
              <a:t> (</a:t>
            </a:r>
            <a:r>
              <a:rPr lang="en-US" dirty="0" err="1"/>
              <a:t>dQy</a:t>
            </a:r>
            <a:r>
              <a:rPr lang="en-US" dirty="0"/>
              <a:t>/</a:t>
            </a:r>
            <a:r>
              <a:rPr lang="en-US" dirty="0" err="1"/>
              <a:t>dJy</a:t>
            </a:r>
            <a:r>
              <a:rPr lang="en-US" dirty="0"/>
              <a:t>) </a:t>
            </a:r>
          </a:p>
          <a:p>
            <a:r>
              <a:rPr lang="en-US" dirty="0"/>
              <a:t>     (solution with lower </a:t>
            </a:r>
            <a:r>
              <a:rPr lang="en-US" dirty="0" err="1"/>
              <a:t>chrom</a:t>
            </a:r>
            <a:r>
              <a:rPr lang="en-US" dirty="0"/>
              <a:t> are preferred)</a:t>
            </a:r>
          </a:p>
          <a:p>
            <a:pPr marL="342900" indent="-342900">
              <a:buAutoNum type="arabicParenR"/>
            </a:pPr>
            <a:r>
              <a:rPr lang="en-US" dirty="0"/>
              <a:t>SF1/SF2 unbalance to zero </a:t>
            </a:r>
            <a:r>
              <a:rPr lang="en-US" dirty="0" err="1"/>
              <a:t>x_det</a:t>
            </a:r>
            <a:r>
              <a:rPr lang="en-US" dirty="0"/>
              <a:t> (</a:t>
            </a:r>
            <a:r>
              <a:rPr lang="en-US" dirty="0" err="1"/>
              <a:t>dQx</a:t>
            </a:r>
            <a:r>
              <a:rPr lang="en-US" dirty="0"/>
              <a:t>/</a:t>
            </a:r>
            <a:r>
              <a:rPr lang="en-US" dirty="0" err="1"/>
              <a:t>dJx</a:t>
            </a:r>
            <a:r>
              <a:rPr lang="en-US" dirty="0"/>
              <a:t>) </a:t>
            </a:r>
          </a:p>
          <a:p>
            <a:pPr marL="342900" indent="-342900">
              <a:buAutoNum type="arabicParenR" startAt="4"/>
            </a:pPr>
            <a:r>
              <a:rPr lang="en-US" dirty="0"/>
              <a:t>SD1/SD2 unbalance to </a:t>
            </a:r>
            <a:r>
              <a:rPr lang="en-US" dirty="0" err="1"/>
              <a:t>XY_det</a:t>
            </a:r>
            <a:r>
              <a:rPr lang="en-US" dirty="0"/>
              <a:t> (</a:t>
            </a:r>
            <a:r>
              <a:rPr lang="en-US" dirty="0" err="1"/>
              <a:t>dQy</a:t>
            </a:r>
            <a:r>
              <a:rPr lang="en-US" dirty="0"/>
              <a:t>/</a:t>
            </a:r>
            <a:r>
              <a:rPr lang="en-US" dirty="0" err="1"/>
              <a:t>dJx</a:t>
            </a:r>
            <a:r>
              <a:rPr lang="en-US" dirty="0"/>
              <a:t>)</a:t>
            </a:r>
          </a:p>
          <a:p>
            <a:pPr marL="342900" indent="-342900">
              <a:buAutoNum type="arabicParenR" startAt="4"/>
            </a:pPr>
            <a:r>
              <a:rPr lang="en-US" dirty="0"/>
              <a:t>Average sexts strengths are set to zero the </a:t>
            </a:r>
            <a:r>
              <a:rPr lang="en-US" dirty="0" err="1"/>
              <a:t>chromaticities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Sextupoles</a:t>
            </a:r>
            <a:r>
              <a:rPr lang="en-US" dirty="0"/>
              <a:t> are placed left-right symmetric.</a:t>
            </a:r>
          </a:p>
          <a:p>
            <a:r>
              <a:rPr lang="en-US" dirty="0"/>
              <a:t>Their position </a:t>
            </a:r>
            <a:r>
              <a:rPr lang="en-US" dirty="0" err="1"/>
              <a:t>wrt</a:t>
            </a:r>
            <a:r>
              <a:rPr lang="en-US" dirty="0"/>
              <a:t> the nearby quad (before or after) has been chosen to minimize aberration</a:t>
            </a:r>
          </a:p>
          <a:p>
            <a:endParaRPr lang="en-US" dirty="0"/>
          </a:p>
          <a:p>
            <a:r>
              <a:rPr lang="en-US" dirty="0"/>
              <a:t>Given the fact that only 2 </a:t>
            </a:r>
            <a:r>
              <a:rPr lang="en-US" dirty="0" err="1"/>
              <a:t>sextupoles</a:t>
            </a:r>
            <a:r>
              <a:rPr lang="en-US" dirty="0"/>
              <a:t> out of 10 possible are missing the second order </a:t>
            </a:r>
            <a:r>
              <a:rPr lang="en-US" dirty="0" err="1"/>
              <a:t>chromaticities</a:t>
            </a:r>
            <a:r>
              <a:rPr lang="en-US" dirty="0"/>
              <a:t> do remain very small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9E7BF-1A49-3A55-F33B-1C33679351B2}"/>
              </a:ext>
            </a:extLst>
          </p:cNvPr>
          <p:cNvSpPr txBox="1"/>
          <p:nvPr/>
        </p:nvSpPr>
        <p:spPr>
          <a:xfrm>
            <a:off x="1919536" y="227687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SD1 SD2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84CFF71-76EC-34B5-6171-91A448E1BD77}"/>
              </a:ext>
            </a:extLst>
          </p:cNvPr>
          <p:cNvCxnSpPr>
            <a:cxnSpLocks/>
          </p:cNvCxnSpPr>
          <p:nvPr/>
        </p:nvCxnSpPr>
        <p:spPr>
          <a:xfrm flipV="1">
            <a:off x="2804362" y="1424954"/>
            <a:ext cx="267302" cy="859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6CD6448-31E8-33C8-CD2F-86D0B7FC95D5}"/>
              </a:ext>
            </a:extLst>
          </p:cNvPr>
          <p:cNvCxnSpPr>
            <a:cxnSpLocks/>
          </p:cNvCxnSpPr>
          <p:nvPr/>
        </p:nvCxnSpPr>
        <p:spPr>
          <a:xfrm flipV="1">
            <a:off x="3746721" y="1441646"/>
            <a:ext cx="477071" cy="585030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83D9803-8FB7-BA56-4119-E207C10A38C9}"/>
              </a:ext>
            </a:extLst>
          </p:cNvPr>
          <p:cNvSpPr txBox="1"/>
          <p:nvPr/>
        </p:nvSpPr>
        <p:spPr>
          <a:xfrm>
            <a:off x="2942027" y="202667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95000"/>
                    <a:lumOff val="5000"/>
                  </a:schemeClr>
                </a:solidFill>
              </a:rPr>
              <a:t>SF1 SF2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36133E8-554A-8218-4F6A-67BD71C94405}"/>
              </a:ext>
            </a:extLst>
          </p:cNvPr>
          <p:cNvCxnSpPr>
            <a:cxnSpLocks/>
          </p:cNvCxnSpPr>
          <p:nvPr/>
        </p:nvCxnSpPr>
        <p:spPr>
          <a:xfrm flipH="1" flipV="1">
            <a:off x="1285940" y="1467154"/>
            <a:ext cx="2443065" cy="546197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F4678DD-9FBA-DB66-D6F8-257418737114}"/>
              </a:ext>
            </a:extLst>
          </p:cNvPr>
          <p:cNvCxnSpPr>
            <a:cxnSpLocks/>
          </p:cNvCxnSpPr>
          <p:nvPr/>
        </p:nvCxnSpPr>
        <p:spPr>
          <a:xfrm flipH="1" flipV="1">
            <a:off x="1957980" y="1417538"/>
            <a:ext cx="1212677" cy="619627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730F37-7704-3545-6176-2A4062F83D80}"/>
              </a:ext>
            </a:extLst>
          </p:cNvPr>
          <p:cNvCxnSpPr>
            <a:cxnSpLocks/>
          </p:cNvCxnSpPr>
          <p:nvPr/>
        </p:nvCxnSpPr>
        <p:spPr>
          <a:xfrm flipV="1">
            <a:off x="3175765" y="1454400"/>
            <a:ext cx="298349" cy="600413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F49E705-F106-ADF9-3BA3-21397CC36EAA}"/>
              </a:ext>
            </a:extLst>
          </p:cNvPr>
          <p:cNvSpPr/>
          <p:nvPr/>
        </p:nvSpPr>
        <p:spPr>
          <a:xfrm>
            <a:off x="3935760" y="2054813"/>
            <a:ext cx="1728192" cy="265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E327D-9A74-9A73-3AB6-9A0B3D88F226}"/>
              </a:ext>
            </a:extLst>
          </p:cNvPr>
          <p:cNvSpPr/>
          <p:nvPr/>
        </p:nvSpPr>
        <p:spPr>
          <a:xfrm>
            <a:off x="871397" y="2060848"/>
            <a:ext cx="1912235" cy="265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8DA6BC9-66FB-5DEE-9B77-CC9DBD5A1944}"/>
              </a:ext>
            </a:extLst>
          </p:cNvPr>
          <p:cNvCxnSpPr>
            <a:cxnSpLocks/>
          </p:cNvCxnSpPr>
          <p:nvPr/>
        </p:nvCxnSpPr>
        <p:spPr>
          <a:xfrm flipH="1" flipV="1">
            <a:off x="1645980" y="1441646"/>
            <a:ext cx="561588" cy="84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89E962D-DBE3-26E2-46D8-08568A8D5827}"/>
              </a:ext>
            </a:extLst>
          </p:cNvPr>
          <p:cNvCxnSpPr>
            <a:cxnSpLocks/>
          </p:cNvCxnSpPr>
          <p:nvPr/>
        </p:nvCxnSpPr>
        <p:spPr>
          <a:xfrm flipV="1">
            <a:off x="2207568" y="1424954"/>
            <a:ext cx="1656184" cy="84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5514222-D83F-1B1F-3782-D0423FF60186}"/>
              </a:ext>
            </a:extLst>
          </p:cNvPr>
          <p:cNvCxnSpPr>
            <a:cxnSpLocks/>
          </p:cNvCxnSpPr>
          <p:nvPr/>
        </p:nvCxnSpPr>
        <p:spPr>
          <a:xfrm flipH="1" flipV="1">
            <a:off x="2406453" y="1441646"/>
            <a:ext cx="377180" cy="84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A5EA4C1-8A17-693F-1F43-76533A3527D7}"/>
              </a:ext>
            </a:extLst>
          </p:cNvPr>
          <p:cNvSpPr txBox="1"/>
          <p:nvPr/>
        </p:nvSpPr>
        <p:spPr>
          <a:xfrm>
            <a:off x="413512" y="5852749"/>
            <a:ext cx="5749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4 </a:t>
            </a:r>
            <a:r>
              <a:rPr lang="en-US" dirty="0" err="1">
                <a:solidFill>
                  <a:srgbClr val="002060"/>
                </a:solidFill>
              </a:rPr>
              <a:t>sextupole</a:t>
            </a:r>
            <a:r>
              <a:rPr lang="en-US" dirty="0">
                <a:solidFill>
                  <a:srgbClr val="002060"/>
                </a:solidFill>
              </a:rPr>
              <a:t> families are indeed very effective to cancel the first order </a:t>
            </a:r>
            <a:r>
              <a:rPr lang="en-US" dirty="0" err="1">
                <a:solidFill>
                  <a:srgbClr val="002060"/>
                </a:solidFill>
              </a:rPr>
              <a:t>detunings</a:t>
            </a:r>
            <a:r>
              <a:rPr lang="en-US" dirty="0">
                <a:solidFill>
                  <a:srgbClr val="002060"/>
                </a:solidFill>
              </a:rPr>
              <a:t> of a FODO lattice for a large range of the horizontal phase advance</a:t>
            </a:r>
          </a:p>
        </p:txBody>
      </p:sp>
    </p:spTree>
    <p:extLst>
      <p:ext uri="{BB962C8B-B14F-4D97-AF65-F5344CB8AC3E}">
        <p14:creationId xmlns:p14="http://schemas.microsoft.com/office/powerpoint/2010/main" val="3158954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2A914F63-D38B-72B9-155A-C32D1027A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20" y="1228294"/>
            <a:ext cx="5982535" cy="49155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Large </a:t>
            </a:r>
            <a:r>
              <a:rPr lang="en-US" dirty="0" err="1"/>
              <a:t>alphac</a:t>
            </a:r>
            <a:r>
              <a:rPr lang="en-US" dirty="0"/>
              <a:t> option: HFD-51/44					        Z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0BFE2D-F1BC-2017-B037-0718964A4E2F}"/>
              </a:ext>
            </a:extLst>
          </p:cNvPr>
          <p:cNvSpPr txBox="1"/>
          <p:nvPr/>
        </p:nvSpPr>
        <p:spPr>
          <a:xfrm>
            <a:off x="6179162" y="1834946"/>
            <a:ext cx="588821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Given the additional degree of freedom from</a:t>
            </a:r>
          </a:p>
          <a:p>
            <a:r>
              <a:rPr lang="en-US" dirty="0"/>
              <a:t>the 2 additional sexts families, good tunes working points do exist almost continuously.</a:t>
            </a:r>
          </a:p>
          <a:p>
            <a:endParaRPr lang="en-US" dirty="0"/>
          </a:p>
          <a:p>
            <a:r>
              <a:rPr lang="en-US" dirty="0"/>
              <a:t>HFD_51/44 delivers:</a:t>
            </a:r>
          </a:p>
          <a:p>
            <a:r>
              <a:rPr lang="en-US" dirty="0"/>
              <a:t>     Ex = 0.70nm      </a:t>
            </a:r>
            <a:r>
              <a:rPr lang="en-US" dirty="0" err="1"/>
              <a:t>Alphac</a:t>
            </a:r>
            <a:r>
              <a:rPr lang="en-US" dirty="0"/>
              <a:t> =3.30e-5   </a:t>
            </a:r>
          </a:p>
          <a:p>
            <a:r>
              <a:rPr lang="en-US" dirty="0"/>
              <a:t>    (Ex = 0.69nm      </a:t>
            </a:r>
            <a:r>
              <a:rPr lang="en-US" dirty="0" err="1"/>
              <a:t>Alphac</a:t>
            </a:r>
            <a:r>
              <a:rPr lang="en-US" dirty="0"/>
              <a:t> =2.94e-5 for full ring)</a:t>
            </a:r>
          </a:p>
          <a:p>
            <a:endParaRPr lang="en-US" dirty="0"/>
          </a:p>
          <a:p>
            <a:r>
              <a:rPr lang="en-US" dirty="0"/>
              <a:t>Muy has been chosen as best compromise between</a:t>
            </a:r>
          </a:p>
          <a:p>
            <a:r>
              <a:rPr lang="en-US" dirty="0" err="1"/>
              <a:t>chromaticities</a:t>
            </a:r>
            <a:r>
              <a:rPr lang="en-US" dirty="0"/>
              <a:t>, </a:t>
            </a:r>
            <a:r>
              <a:rPr lang="en-US" dirty="0" err="1"/>
              <a:t>detunings</a:t>
            </a:r>
            <a:r>
              <a:rPr lang="en-US" dirty="0"/>
              <a:t> and </a:t>
            </a:r>
            <a:r>
              <a:rPr lang="en-US" dirty="0" err="1"/>
              <a:t>sensitivitiy</a:t>
            </a:r>
            <a:r>
              <a:rPr lang="en-US" dirty="0"/>
              <a:t> to collective effects.</a:t>
            </a:r>
          </a:p>
          <a:p>
            <a:endParaRPr lang="en-US" dirty="0"/>
          </a:p>
          <a:p>
            <a:r>
              <a:rPr lang="en-US" dirty="0"/>
              <a:t>Peak betas are very similar to the HFD100/74 </a:t>
            </a:r>
          </a:p>
          <a:p>
            <a:r>
              <a:rPr lang="en-US" dirty="0"/>
              <a:t>(Long FODO9090-NI has twice larger betas </a:t>
            </a:r>
            <a:r>
              <a:rPr lang="en-US" dirty="0" err="1"/>
              <a:t>wrt</a:t>
            </a:r>
            <a:r>
              <a:rPr lang="en-US" dirty="0"/>
              <a:t> the short)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1FE88-8312-2CDE-28D4-417145892038}"/>
              </a:ext>
            </a:extLst>
          </p:cNvPr>
          <p:cNvSpPr txBox="1"/>
          <p:nvPr/>
        </p:nvSpPr>
        <p:spPr>
          <a:xfrm>
            <a:off x="4079776" y="23488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HFD100/74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58857B-3664-84E2-8473-99C67B751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28" y="1196752"/>
            <a:ext cx="6039693" cy="4972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C9BFD4-37AD-6B6B-CAC6-37D593A9E436}"/>
              </a:ext>
            </a:extLst>
          </p:cNvPr>
          <p:cNvSpPr txBox="1"/>
          <p:nvPr/>
        </p:nvSpPr>
        <p:spPr>
          <a:xfrm>
            <a:off x="4151784" y="23488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HFD51/44</a:t>
            </a:r>
          </a:p>
        </p:txBody>
      </p:sp>
    </p:spTree>
    <p:extLst>
      <p:ext uri="{BB962C8B-B14F-4D97-AF65-F5344CB8AC3E}">
        <p14:creationId xmlns:p14="http://schemas.microsoft.com/office/powerpoint/2010/main" val="346329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Chromatic and DA properties  HFD100/74           ARCs only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63D39D-FA6A-3406-BC3F-0DB15D7A00DE}"/>
              </a:ext>
            </a:extLst>
          </p:cNvPr>
          <p:cNvSpPr txBox="1"/>
          <p:nvPr/>
        </p:nvSpPr>
        <p:spPr>
          <a:xfrm>
            <a:off x="8790927" y="1794285"/>
            <a:ext cx="326243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order </a:t>
            </a:r>
            <a:r>
              <a:rPr lang="en-US" dirty="0" err="1"/>
              <a:t>chromaticities</a:t>
            </a:r>
            <a:endParaRPr lang="en-US" dirty="0"/>
          </a:p>
          <a:p>
            <a:r>
              <a:rPr lang="en-US" dirty="0"/>
              <a:t>are small, MA&gt;+/-5%</a:t>
            </a:r>
          </a:p>
          <a:p>
            <a:endParaRPr lang="en-US" dirty="0"/>
          </a:p>
          <a:p>
            <a:r>
              <a:rPr lang="en-US" dirty="0"/>
              <a:t>Only high order x detuning is </a:t>
            </a:r>
          </a:p>
          <a:p>
            <a:r>
              <a:rPr lang="en-US" dirty="0"/>
              <a:t>Visible</a:t>
            </a:r>
          </a:p>
          <a:p>
            <a:endParaRPr lang="en-US" dirty="0"/>
          </a:p>
          <a:p>
            <a:r>
              <a:rPr lang="en-US" dirty="0"/>
              <a:t>Energy dependent detuning is</a:t>
            </a:r>
          </a:p>
          <a:p>
            <a:r>
              <a:rPr lang="en-US" dirty="0"/>
              <a:t>very small as well (not shown)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A0356E-ACB8-C62D-768B-CE5E2DA8F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224" y="1453619"/>
            <a:ext cx="2755163" cy="52979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EC599B-6450-77E0-0699-8F68B0A43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620" y="1400419"/>
            <a:ext cx="2733380" cy="54043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F948AB-A733-C1B1-6FD4-AFE770BBC2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809" y="1442657"/>
            <a:ext cx="2786118" cy="54575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869CA9D-C8F8-F708-DEDF-26DA8E2B4F2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952"/>
          <a:stretch/>
        </p:blipFill>
        <p:spPr>
          <a:xfrm>
            <a:off x="8987511" y="4726877"/>
            <a:ext cx="2866045" cy="215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321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Chromatic and DA properties  HFD51/44           ARCs only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63D39D-FA6A-3406-BC3F-0DB15D7A00DE}"/>
              </a:ext>
            </a:extLst>
          </p:cNvPr>
          <p:cNvSpPr txBox="1"/>
          <p:nvPr/>
        </p:nvSpPr>
        <p:spPr>
          <a:xfrm>
            <a:off x="9677042" y="2564904"/>
            <a:ext cx="189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Nearly optimal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C88359-6D10-1447-80DC-F050112D9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1400419"/>
            <a:ext cx="2736286" cy="53012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E4232A-C6B3-CFDF-9D47-2E4B7C968F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481" y="1430148"/>
            <a:ext cx="2679169" cy="54153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FC0BFB-A3E9-9EC1-A2CD-E315F32AFE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1984" y="1455300"/>
            <a:ext cx="2825320" cy="53901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0AA884-B2A9-F56E-E112-AE7F59EB35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6984" y="4204914"/>
            <a:ext cx="2927648" cy="257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30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D4F484-44E0-314C-C201-17509631F4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23564B-8DB6-C943-BDE7-896ACF192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HFD with four </a:t>
            </a:r>
            <a:r>
              <a:rPr lang="en-US" dirty="0" err="1"/>
              <a:t>sextupole</a:t>
            </a:r>
            <a:r>
              <a:rPr lang="en-US" dirty="0"/>
              <a:t> families highlights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431C40-8EC3-4192-B84A-C38FD87984DF}"/>
              </a:ext>
            </a:extLst>
          </p:cNvPr>
          <p:cNvSpPr txBox="1"/>
          <p:nvPr/>
        </p:nvSpPr>
        <p:spPr>
          <a:xfrm>
            <a:off x="124273" y="1412776"/>
            <a:ext cx="1199559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Lower intrinsic emittance for a given cell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Large DA&amp;MA, small </a:t>
            </a:r>
            <a:r>
              <a:rPr lang="en-US" sz="2000" dirty="0" err="1"/>
              <a:t>detunings</a:t>
            </a:r>
            <a:r>
              <a:rPr lang="en-US" sz="2000" dirty="0"/>
              <a:t> for all modes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Horizontal emittance can be continuously varied (a good possibility for the intermediate modes)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Vertical chromaticity is lower </a:t>
            </a:r>
            <a:r>
              <a:rPr lang="en-US" sz="2000" dirty="0" err="1"/>
              <a:t>wrt</a:t>
            </a:r>
            <a:r>
              <a:rPr lang="en-US" sz="2000" dirty="0"/>
              <a:t> Horizontal (</a:t>
            </a:r>
            <a:r>
              <a:rPr lang="en-US" sz="2000" dirty="0" err="1"/>
              <a:t>muy</a:t>
            </a:r>
            <a:r>
              <a:rPr lang="en-US" sz="2000" dirty="0"/>
              <a:t>&lt;mux)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Sextupoles</a:t>
            </a:r>
            <a:r>
              <a:rPr lang="en-US" sz="2000" dirty="0"/>
              <a:t> are short (~30-50cm) and easy to mechanically align to the nearby quad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Favourable</a:t>
            </a:r>
            <a:r>
              <a:rPr lang="en-US" sz="2000" dirty="0"/>
              <a:t> dipoles filling factor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Alignment tolerances relaxed because the weak </a:t>
            </a:r>
            <a:r>
              <a:rPr lang="en-US" sz="2000" dirty="0" err="1"/>
              <a:t>sextupoles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Higher mux is possible but “high order” detuning reduces the horizontal DA. It should be studied if</a:t>
            </a:r>
          </a:p>
          <a:p>
            <a:r>
              <a:rPr lang="en-US" sz="2000" dirty="0"/>
              <a:t>this can be mitigated by having more </a:t>
            </a:r>
            <a:r>
              <a:rPr lang="en-US" sz="2000" dirty="0" err="1"/>
              <a:t>sextupole</a:t>
            </a:r>
            <a:r>
              <a:rPr lang="en-US" sz="2000" dirty="0"/>
              <a:t> families (over more cells)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Interestingly, the 2 “missing </a:t>
            </a:r>
            <a:r>
              <a:rPr lang="en-US" sz="2000" dirty="0" err="1"/>
              <a:t>sextupoles</a:t>
            </a:r>
            <a:r>
              <a:rPr lang="en-US" sz="2000" dirty="0"/>
              <a:t>” do seem very harmful to the DA for all the </a:t>
            </a:r>
          </a:p>
          <a:p>
            <a:r>
              <a:rPr lang="en-US" sz="2000" dirty="0"/>
              <a:t>analyzed phase advances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Good phase advance between consecutive </a:t>
            </a:r>
            <a:r>
              <a:rPr lang="en-US" sz="2000" dirty="0" err="1"/>
              <a:t>sextupoles</a:t>
            </a:r>
            <a:r>
              <a:rPr lang="en-US" sz="2000" dirty="0"/>
              <a:t> ensures the effectiveness of the steering, </a:t>
            </a:r>
          </a:p>
          <a:p>
            <a:r>
              <a:rPr lang="en-US" sz="2000" dirty="0"/>
              <a:t>considering only correctors (and BPMs) at the </a:t>
            </a:r>
            <a:r>
              <a:rPr lang="en-US" sz="2000" dirty="0" err="1"/>
              <a:t>sextupole</a:t>
            </a:r>
            <a:r>
              <a:rPr lang="en-US" sz="2000" dirty="0"/>
              <a:t> locations.</a:t>
            </a:r>
          </a:p>
        </p:txBody>
      </p:sp>
    </p:spTree>
    <p:extLst>
      <p:ext uri="{BB962C8B-B14F-4D97-AF65-F5344CB8AC3E}">
        <p14:creationId xmlns:p14="http://schemas.microsoft.com/office/powerpoint/2010/main" val="1973387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CBBC03-EBAE-97FA-C481-964EA17956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DD04D7B-25FB-DB17-C5C7-9EA960AF1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44624"/>
            <a:ext cx="10804760" cy="1152128"/>
          </a:xfrm>
        </p:spPr>
        <p:txBody>
          <a:bodyPr/>
          <a:lstStyle/>
          <a:p>
            <a:pPr algn="ctr"/>
            <a:r>
              <a:rPr lang="en-GB" dirty="0"/>
              <a:t>More details can be found in the publication:</a:t>
            </a:r>
            <a:br>
              <a:rPr lang="en-GB" dirty="0"/>
            </a:br>
            <a:br>
              <a:rPr lang="en-GB" dirty="0"/>
            </a:br>
            <a:r>
              <a:rPr lang="en-GB" b="0" dirty="0">
                <a:solidFill>
                  <a:srgbClr val="002060"/>
                </a:solidFill>
              </a:rPr>
              <a:t>Local chromatic correction optics for FCC-ee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A567C0-2560-D3C0-985A-9E0541013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29" y="1916832"/>
            <a:ext cx="11136281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287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271464" y="548680"/>
            <a:ext cx="9649072" cy="1008608"/>
          </a:xfrm>
          <a:noFill/>
        </p:spPr>
        <p:txBody>
          <a:bodyPr/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ARC design studies for FCC</a:t>
            </a:r>
            <a:endParaRPr lang="en-CA" sz="2800" dirty="0">
              <a:solidFill>
                <a:schemeClr val="bg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42951" y="2852936"/>
            <a:ext cx="10653183" cy="1008608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Pantaleo Raimondi</a:t>
            </a:r>
          </a:p>
          <a:p>
            <a:pPr algn="ctr"/>
            <a:r>
              <a:rPr lang="en-CA" sz="2400" dirty="0">
                <a:solidFill>
                  <a:schemeClr val="bg2"/>
                </a:solidFill>
              </a:rPr>
              <a:t>Fermilab/CERN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98420" y="1844824"/>
            <a:ext cx="8008937" cy="763334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June 25</a:t>
            </a:r>
            <a:r>
              <a:rPr lang="en-CA" sz="2400" baseline="30000" dirty="0">
                <a:solidFill>
                  <a:schemeClr val="bg2"/>
                </a:solidFill>
              </a:rPr>
              <a:t>th</a:t>
            </a:r>
            <a:r>
              <a:rPr lang="en-CA" sz="2400" dirty="0">
                <a:solidFill>
                  <a:schemeClr val="bg2"/>
                </a:solidFill>
              </a:rPr>
              <a:t> ,2025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8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A4001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9728C-15E9-E40D-2FB0-C9301043C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D2E51D96-FE33-3140-273E-C72FDAA7E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91" y="1176121"/>
            <a:ext cx="5982535" cy="49155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ED35D6-4230-B071-AF92-87340DF2D5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E4FDE77-EBD1-C955-0F72-6ACD30A97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 with 4 sexts </a:t>
            </a:r>
            <a:r>
              <a:rPr lang="en-US" dirty="0" err="1"/>
              <a:t>wrt</a:t>
            </a:r>
            <a:r>
              <a:rPr lang="en-US" dirty="0"/>
              <a:t> a FODO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3F0FA3-1AB5-2CD5-F8E1-A05352E97002}"/>
              </a:ext>
            </a:extLst>
          </p:cNvPr>
          <p:cNvSpPr txBox="1"/>
          <p:nvPr/>
        </p:nvSpPr>
        <p:spPr>
          <a:xfrm>
            <a:off x="6367483" y="1268760"/>
            <a:ext cx="574967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 sexts HFD in fact is a FODO with 3 </a:t>
            </a:r>
            <a:r>
              <a:rPr lang="en-US" dirty="0" err="1"/>
              <a:t>sextupole</a:t>
            </a:r>
            <a:r>
              <a:rPr lang="en-US" dirty="0"/>
              <a:t> families/plane with the strength of 2 families (SF3 and SD3) set to zero </a:t>
            </a:r>
          </a:p>
          <a:p>
            <a:endParaRPr lang="en-US" dirty="0"/>
          </a:p>
          <a:p>
            <a:r>
              <a:rPr lang="en-US" dirty="0"/>
              <a:t>Another small difference is that the </a:t>
            </a:r>
            <a:r>
              <a:rPr lang="en-US" dirty="0" err="1"/>
              <a:t>sextupoles</a:t>
            </a:r>
            <a:r>
              <a:rPr lang="en-US" dirty="0"/>
              <a:t> are placed symmetrically in the cell and not sequentially</a:t>
            </a:r>
          </a:p>
          <a:p>
            <a:endParaRPr lang="en-US" dirty="0"/>
          </a:p>
          <a:p>
            <a:r>
              <a:rPr lang="en-US" dirty="0"/>
              <a:t>To be noted that the chosen </a:t>
            </a:r>
            <a:r>
              <a:rPr lang="en-US" dirty="0" err="1"/>
              <a:t>mux&amp;muy</a:t>
            </a:r>
            <a:r>
              <a:rPr lang="en-US" dirty="0"/>
              <a:t> result in a  small imbalance of the SF1/SF2 and SD1/SD2 families</a:t>
            </a:r>
          </a:p>
          <a:p>
            <a:r>
              <a:rPr lang="en-US" dirty="0"/>
              <a:t>(set to zero the </a:t>
            </a:r>
            <a:r>
              <a:rPr lang="en-US" dirty="0" err="1"/>
              <a:t>detunings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In principle “machine-learning” or “quasi-random” </a:t>
            </a:r>
            <a:r>
              <a:rPr lang="en-US" dirty="0" err="1"/>
              <a:t>alghoritms</a:t>
            </a:r>
            <a:r>
              <a:rPr lang="en-US" dirty="0"/>
              <a:t> should have been able to derive such very effective setting. I have not checked the literature to see if this has indeed happened</a:t>
            </a:r>
          </a:p>
          <a:p>
            <a:endParaRPr lang="en-US" dirty="0"/>
          </a:p>
          <a:p>
            <a:r>
              <a:rPr lang="en-US" dirty="0"/>
              <a:t>Nevertheless, it should be stressed that the setting can be derived by formulating proper conditions and solving corresponding equations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D3A2DC-8D11-5E30-295D-3B14A537655F}"/>
              </a:ext>
            </a:extLst>
          </p:cNvPr>
          <p:cNvSpPr txBox="1"/>
          <p:nvPr/>
        </p:nvSpPr>
        <p:spPr>
          <a:xfrm>
            <a:off x="1919536" y="2276872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SD1 SD2 SD3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5FA68A8-D6DD-0C8B-2B46-9E6315C95FBA}"/>
              </a:ext>
            </a:extLst>
          </p:cNvPr>
          <p:cNvCxnSpPr>
            <a:cxnSpLocks/>
          </p:cNvCxnSpPr>
          <p:nvPr/>
        </p:nvCxnSpPr>
        <p:spPr>
          <a:xfrm flipV="1">
            <a:off x="2804362" y="1424954"/>
            <a:ext cx="267302" cy="859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B91565D-EB49-B446-B51C-EE1FC1BDEC08}"/>
              </a:ext>
            </a:extLst>
          </p:cNvPr>
          <p:cNvCxnSpPr>
            <a:cxnSpLocks/>
          </p:cNvCxnSpPr>
          <p:nvPr/>
        </p:nvCxnSpPr>
        <p:spPr>
          <a:xfrm flipV="1">
            <a:off x="3746721" y="1441646"/>
            <a:ext cx="477071" cy="585030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D78F11E-17CD-35B9-EE98-95762458CCF1}"/>
              </a:ext>
            </a:extLst>
          </p:cNvPr>
          <p:cNvSpPr txBox="1"/>
          <p:nvPr/>
        </p:nvSpPr>
        <p:spPr>
          <a:xfrm>
            <a:off x="2942027" y="2026676"/>
            <a:ext cx="16466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95000"/>
                    <a:lumOff val="5000"/>
                  </a:schemeClr>
                </a:solidFill>
              </a:rPr>
              <a:t>SF1 SF2 SF3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583C6F9-AFFA-29B0-BC6A-9186D71CDF5C}"/>
              </a:ext>
            </a:extLst>
          </p:cNvPr>
          <p:cNvCxnSpPr>
            <a:cxnSpLocks/>
          </p:cNvCxnSpPr>
          <p:nvPr/>
        </p:nvCxnSpPr>
        <p:spPr>
          <a:xfrm flipH="1" flipV="1">
            <a:off x="1285940" y="1467154"/>
            <a:ext cx="2443065" cy="546197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B4AC0B2-E037-5110-3A82-416DE41930CC}"/>
              </a:ext>
            </a:extLst>
          </p:cNvPr>
          <p:cNvCxnSpPr>
            <a:cxnSpLocks/>
          </p:cNvCxnSpPr>
          <p:nvPr/>
        </p:nvCxnSpPr>
        <p:spPr>
          <a:xfrm flipH="1" flipV="1">
            <a:off x="1957980" y="1417538"/>
            <a:ext cx="1212677" cy="619627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190B639-27EA-8121-7062-C6F33849F3F5}"/>
              </a:ext>
            </a:extLst>
          </p:cNvPr>
          <p:cNvCxnSpPr>
            <a:cxnSpLocks/>
          </p:cNvCxnSpPr>
          <p:nvPr/>
        </p:nvCxnSpPr>
        <p:spPr>
          <a:xfrm flipV="1">
            <a:off x="3175765" y="1454400"/>
            <a:ext cx="298349" cy="600413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4EECED24-BE33-5944-F453-3D5D17EDFF2A}"/>
              </a:ext>
            </a:extLst>
          </p:cNvPr>
          <p:cNvSpPr/>
          <p:nvPr/>
        </p:nvSpPr>
        <p:spPr>
          <a:xfrm>
            <a:off x="871397" y="2060848"/>
            <a:ext cx="1912235" cy="265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0A3E6D7-0F26-7385-99C8-02764A5A6D67}"/>
              </a:ext>
            </a:extLst>
          </p:cNvPr>
          <p:cNvCxnSpPr>
            <a:cxnSpLocks/>
          </p:cNvCxnSpPr>
          <p:nvPr/>
        </p:nvCxnSpPr>
        <p:spPr>
          <a:xfrm flipH="1" flipV="1">
            <a:off x="1645980" y="1441646"/>
            <a:ext cx="561588" cy="84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4E3E2D0-37D6-EEA3-D63B-02BD63832C83}"/>
              </a:ext>
            </a:extLst>
          </p:cNvPr>
          <p:cNvCxnSpPr>
            <a:cxnSpLocks/>
          </p:cNvCxnSpPr>
          <p:nvPr/>
        </p:nvCxnSpPr>
        <p:spPr>
          <a:xfrm flipV="1">
            <a:off x="2207568" y="1424954"/>
            <a:ext cx="1656184" cy="84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EC391C5-8D7E-0986-1148-D0D15B3A1723}"/>
              </a:ext>
            </a:extLst>
          </p:cNvPr>
          <p:cNvCxnSpPr>
            <a:cxnSpLocks/>
          </p:cNvCxnSpPr>
          <p:nvPr/>
        </p:nvCxnSpPr>
        <p:spPr>
          <a:xfrm flipH="1" flipV="1">
            <a:off x="2406453" y="1441646"/>
            <a:ext cx="377180" cy="84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4DDDC5D-11B7-B11A-B994-ACB0FD700A6A}"/>
              </a:ext>
            </a:extLst>
          </p:cNvPr>
          <p:cNvCxnSpPr>
            <a:cxnSpLocks/>
          </p:cNvCxnSpPr>
          <p:nvPr/>
        </p:nvCxnSpPr>
        <p:spPr>
          <a:xfrm flipH="1" flipV="1">
            <a:off x="2801348" y="1483846"/>
            <a:ext cx="1295105" cy="577002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BA2AF1-5284-8AD7-56D7-C9689CBAAF06}"/>
              </a:ext>
            </a:extLst>
          </p:cNvPr>
          <p:cNvCxnSpPr>
            <a:cxnSpLocks/>
          </p:cNvCxnSpPr>
          <p:nvPr/>
        </p:nvCxnSpPr>
        <p:spPr>
          <a:xfrm flipV="1">
            <a:off x="3308322" y="1553667"/>
            <a:ext cx="1252355" cy="753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446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It is possible to develop low emittance quasi-</a:t>
            </a:r>
            <a:r>
              <a:rPr lang="en-US" sz="2400" b="0" dirty="0" err="1">
                <a:solidFill>
                  <a:srgbClr val="132577"/>
                </a:solidFill>
              </a:rPr>
              <a:t>fodo</a:t>
            </a:r>
            <a:r>
              <a:rPr lang="en-US" sz="2400" b="0" dirty="0">
                <a:solidFill>
                  <a:srgbClr val="132577"/>
                </a:solidFill>
              </a:rPr>
              <a:t> lattices with large DA&amp;MA </a:t>
            </a:r>
          </a:p>
          <a:p>
            <a:endParaRPr lang="en-US" sz="24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Matching routines that determines the </a:t>
            </a:r>
            <a:r>
              <a:rPr lang="en-US" sz="2400" dirty="0" err="1">
                <a:solidFill>
                  <a:srgbClr val="132577"/>
                </a:solidFill>
              </a:rPr>
              <a:t>sextupoles</a:t>
            </a:r>
            <a:r>
              <a:rPr lang="en-US" sz="2400" dirty="0">
                <a:solidFill>
                  <a:srgbClr val="132577"/>
                </a:solidFill>
              </a:rPr>
              <a:t> (and </a:t>
            </a:r>
            <a:r>
              <a:rPr lang="en-US" sz="2400" dirty="0" err="1">
                <a:solidFill>
                  <a:srgbClr val="132577"/>
                </a:solidFill>
              </a:rPr>
              <a:t>muy</a:t>
            </a:r>
            <a:r>
              <a:rPr lang="en-US" sz="2400" dirty="0">
                <a:solidFill>
                  <a:srgbClr val="132577"/>
                </a:solidFill>
              </a:rPr>
              <a:t>) settings to</a:t>
            </a:r>
          </a:p>
          <a:p>
            <a:r>
              <a:rPr lang="en-US" sz="2400" dirty="0">
                <a:solidFill>
                  <a:srgbClr val="132577"/>
                </a:solidFill>
              </a:rPr>
              <a:t>z</a:t>
            </a:r>
            <a:r>
              <a:rPr lang="en-US" sz="2400" b="0" dirty="0">
                <a:solidFill>
                  <a:srgbClr val="132577"/>
                </a:solidFill>
              </a:rPr>
              <a:t>ero the </a:t>
            </a:r>
            <a:r>
              <a:rPr lang="en-US" sz="2400" b="0" dirty="0" err="1">
                <a:solidFill>
                  <a:srgbClr val="132577"/>
                </a:solidFill>
              </a:rPr>
              <a:t>detunings</a:t>
            </a:r>
            <a:r>
              <a:rPr lang="en-US" sz="2400" b="0" dirty="0">
                <a:solidFill>
                  <a:srgbClr val="132577"/>
                </a:solidFill>
              </a:rPr>
              <a:t> can be easily derived</a:t>
            </a:r>
          </a:p>
          <a:p>
            <a:endParaRPr lang="en-US" sz="24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It should be studied the possibility of adding more </a:t>
            </a:r>
            <a:r>
              <a:rPr lang="en-US" sz="2400" dirty="0" err="1">
                <a:solidFill>
                  <a:srgbClr val="132577"/>
                </a:solidFill>
              </a:rPr>
              <a:t>sextupole</a:t>
            </a:r>
            <a:r>
              <a:rPr lang="en-US" sz="2400" dirty="0">
                <a:solidFill>
                  <a:srgbClr val="132577"/>
                </a:solidFill>
              </a:rPr>
              <a:t> families =&gt;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larger DA, smaller emittance (higher mux)</a:t>
            </a:r>
          </a:p>
          <a:p>
            <a:endParaRPr lang="en-US" sz="24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Given the “</a:t>
            </a:r>
            <a:r>
              <a:rPr lang="en-US" sz="2400" dirty="0" err="1">
                <a:solidFill>
                  <a:srgbClr val="132577"/>
                </a:solidFill>
              </a:rPr>
              <a:t>n_cells</a:t>
            </a:r>
            <a:r>
              <a:rPr lang="en-US" sz="2400" dirty="0">
                <a:solidFill>
                  <a:srgbClr val="132577"/>
                </a:solidFill>
              </a:rPr>
              <a:t>” scaling laws, smaller emittance/ring eventually leads to a significant fraction (if not all) of the ring taken by quads and/or sexts.  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Lattice solutions that further deviate from a FODO could overcome this problem </a:t>
            </a: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306166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B34CA-3312-2228-4C0F-0EC4AD33B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AEAB8-1D61-FD7D-C8D4-32F9F7799A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E9790E-EECE-31E0-F138-FA272CB11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2675967"/>
            <a:ext cx="10804760" cy="753033"/>
          </a:xfrm>
        </p:spPr>
        <p:txBody>
          <a:bodyPr/>
          <a:lstStyle/>
          <a:p>
            <a:pPr algn="ctr"/>
            <a:r>
              <a:rPr lang="en-US" sz="240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808485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04EE0D0-76EA-9403-21C9-F60DDC4E3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36" y="1124745"/>
            <a:ext cx="4012974" cy="31763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 lattice optimization: HFD~4545  for Z          v_51a1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>
            <a:cxnSpLocks/>
          </p:cNvCxnSpPr>
          <p:nvPr/>
        </p:nvCxnSpPr>
        <p:spPr>
          <a:xfrm>
            <a:off x="1559496" y="2121311"/>
            <a:ext cx="7920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>
            <a:cxnSpLocks/>
          </p:cNvCxnSpPr>
          <p:nvPr/>
        </p:nvCxnSpPr>
        <p:spPr>
          <a:xfrm>
            <a:off x="2211184" y="2356302"/>
            <a:ext cx="7884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335196" y="238453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quasi -</a:t>
            </a:r>
            <a:r>
              <a:rPr lang="en-US" dirty="0" err="1"/>
              <a:t>Ix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3335403" y="2516885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quasi -</a:t>
            </a:r>
            <a:r>
              <a:rPr lang="en-US" dirty="0" err="1"/>
              <a:t>Iy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A2EDB2-F6BF-16BB-0EF9-ED344560D9CF}"/>
              </a:ext>
            </a:extLst>
          </p:cNvPr>
          <p:cNvSpPr txBox="1"/>
          <p:nvPr/>
        </p:nvSpPr>
        <p:spPr>
          <a:xfrm>
            <a:off x="4242413" y="1237942"/>
            <a:ext cx="79495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Cancel the linear detuning by adjusting the phase between</a:t>
            </a:r>
          </a:p>
          <a:p>
            <a:r>
              <a:rPr lang="en-US" dirty="0"/>
              <a:t>the </a:t>
            </a:r>
            <a:r>
              <a:rPr lang="en-US" dirty="0" err="1"/>
              <a:t>sextupole</a:t>
            </a:r>
            <a:r>
              <a:rPr lang="en-US" dirty="0"/>
              <a:t> pairs can be applied for any given Cell phase advance.</a:t>
            </a:r>
          </a:p>
          <a:p>
            <a:r>
              <a:rPr lang="en-US" dirty="0"/>
              <a:t>It works better (less linear detuning as starting with and residual non-linear </a:t>
            </a:r>
          </a:p>
          <a:p>
            <a:r>
              <a:rPr lang="en-US" dirty="0"/>
              <a:t>detuning ) if the fractional  X-cell phase advances is around pi/2, </a:t>
            </a:r>
          </a:p>
          <a:p>
            <a:r>
              <a:rPr lang="en-US" dirty="0"/>
              <a:t>For the Z-mode the cell has been optimized around:</a:t>
            </a:r>
          </a:p>
          <a:p>
            <a:r>
              <a:rPr lang="en-US" dirty="0" err="1"/>
              <a:t>mux_C</a:t>
            </a:r>
            <a:r>
              <a:rPr lang="en-US" dirty="0"/>
              <a:t> = 1.235     </a:t>
            </a:r>
            <a:r>
              <a:rPr lang="en-US" dirty="0" err="1"/>
              <a:t>muy_C</a:t>
            </a:r>
            <a:r>
              <a:rPr lang="en-US" dirty="0"/>
              <a:t> = 1.251</a:t>
            </a:r>
          </a:p>
          <a:p>
            <a:endParaRPr lang="en-US" dirty="0"/>
          </a:p>
          <a:p>
            <a:r>
              <a:rPr lang="en-US" dirty="0"/>
              <a:t>The detuning “knobs” are:</a:t>
            </a:r>
          </a:p>
          <a:p>
            <a:r>
              <a:rPr lang="en-US" dirty="0"/>
              <a:t>X det  :   </a:t>
            </a:r>
            <a:r>
              <a:rPr lang="en-US" dirty="0" err="1"/>
              <a:t>mux_C</a:t>
            </a:r>
            <a:endParaRPr lang="en-US" dirty="0"/>
          </a:p>
          <a:p>
            <a:r>
              <a:rPr lang="en-US" dirty="0"/>
              <a:t>Y det  :   mux between the SF pairs</a:t>
            </a:r>
          </a:p>
          <a:p>
            <a:r>
              <a:rPr lang="en-US" dirty="0"/>
              <a:t>XY det:  </a:t>
            </a:r>
            <a:r>
              <a:rPr lang="en-US" dirty="0" err="1"/>
              <a:t>muy</a:t>
            </a:r>
            <a:r>
              <a:rPr lang="en-US" dirty="0"/>
              <a:t> between the SD pairs</a:t>
            </a:r>
          </a:p>
          <a:p>
            <a:r>
              <a:rPr lang="en-US" dirty="0" err="1"/>
              <a:t>betaY@SD</a:t>
            </a:r>
            <a:r>
              <a:rPr lang="en-US" dirty="0"/>
              <a:t> and </a:t>
            </a:r>
            <a:r>
              <a:rPr lang="en-US" dirty="0" err="1"/>
              <a:t>betax@SF</a:t>
            </a:r>
            <a:r>
              <a:rPr lang="en-US" dirty="0"/>
              <a:t> are set (as in HFD9090) in order to cancel </a:t>
            </a:r>
          </a:p>
          <a:p>
            <a:r>
              <a:rPr lang="en-US" dirty="0"/>
              <a:t>the second order chromaticity.</a:t>
            </a:r>
          </a:p>
          <a:p>
            <a:r>
              <a:rPr lang="en-US" dirty="0" err="1"/>
              <a:t>Muy_C</a:t>
            </a:r>
            <a:r>
              <a:rPr lang="en-US" dirty="0"/>
              <a:t> has not been fully optimized yet</a:t>
            </a:r>
          </a:p>
          <a:p>
            <a:r>
              <a:rPr lang="en-US" dirty="0"/>
              <a:t>The cell has 6 independent quads to meet the constraints, Ks values</a:t>
            </a:r>
          </a:p>
          <a:p>
            <a:r>
              <a:rPr lang="en-US" dirty="0"/>
              <a:t>about twice weaker </a:t>
            </a:r>
            <a:r>
              <a:rPr lang="en-US" dirty="0" err="1"/>
              <a:t>wrt</a:t>
            </a:r>
            <a:r>
              <a:rPr lang="en-US" dirty="0"/>
              <a:t> to ttbar.</a:t>
            </a:r>
          </a:p>
          <a:p>
            <a:r>
              <a:rPr lang="en-US" dirty="0"/>
              <a:t>The </a:t>
            </a:r>
            <a:r>
              <a:rPr lang="en-US" dirty="0" err="1"/>
              <a:t>sextupoles</a:t>
            </a:r>
            <a:r>
              <a:rPr lang="en-US" dirty="0"/>
              <a:t> become very weak, Ks about 5 times weaker </a:t>
            </a:r>
            <a:r>
              <a:rPr lang="en-US" dirty="0" err="1"/>
              <a:t>wrt</a:t>
            </a:r>
            <a:r>
              <a:rPr lang="en-US" dirty="0"/>
              <a:t> to ttbar</a:t>
            </a:r>
          </a:p>
          <a:p>
            <a:r>
              <a:rPr lang="en-US" dirty="0"/>
              <a:t>optics, no detuning is visible up to 100sigmas </a:t>
            </a:r>
          </a:p>
          <a:p>
            <a:r>
              <a:rPr lang="en-US" dirty="0"/>
              <a:t>The DA/MA is extremely  large.</a:t>
            </a:r>
          </a:p>
          <a:p>
            <a:r>
              <a:rPr lang="en-US" dirty="0"/>
              <a:t>A small second order chromaticity is left (for now) to keep </a:t>
            </a:r>
            <a:r>
              <a:rPr lang="en-US" dirty="0" err="1"/>
              <a:t>betax</a:t>
            </a:r>
            <a:r>
              <a:rPr lang="en-US" dirty="0"/>
              <a:t> below 170m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7F49A0-1D8E-E492-16AC-B415BD21A9FB}"/>
              </a:ext>
            </a:extLst>
          </p:cNvPr>
          <p:cNvCxnSpPr>
            <a:cxnSpLocks/>
          </p:cNvCxnSpPr>
          <p:nvPr/>
        </p:nvCxnSpPr>
        <p:spPr>
          <a:xfrm flipV="1">
            <a:off x="1213830" y="2177813"/>
            <a:ext cx="663543" cy="303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09C0B72-F80B-9C81-4EE1-49DA51F00435}"/>
              </a:ext>
            </a:extLst>
          </p:cNvPr>
          <p:cNvCxnSpPr/>
          <p:nvPr/>
        </p:nvCxnSpPr>
        <p:spPr>
          <a:xfrm flipH="1" flipV="1">
            <a:off x="2634652" y="2401926"/>
            <a:ext cx="736475" cy="334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03766B44-2406-02CD-C4B3-F2A56D2C31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13" y="4353661"/>
            <a:ext cx="3209716" cy="243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76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43B4788-394E-B43D-9407-B6967F117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3756" y="1347597"/>
            <a:ext cx="2914005" cy="508565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DFBE3AB-EE61-3CF8-708C-02E5312F5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994" y="1443307"/>
            <a:ext cx="2877137" cy="498994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D348ED-ED7E-1BD4-E525-5CB97CBD4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5702DC-360C-83FC-6A39-8827E5DDB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 ARCs dynamic properties                           v_51a1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CBFD1B-896E-A162-49F2-7278CAC090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1" y="1204056"/>
            <a:ext cx="2955145" cy="5229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DA9792-70C8-D2EB-E84B-70857BCA9C8D}"/>
              </a:ext>
            </a:extLst>
          </p:cNvPr>
          <p:cNvSpPr txBox="1"/>
          <p:nvPr/>
        </p:nvSpPr>
        <p:spPr>
          <a:xfrm>
            <a:off x="911424" y="3610007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betax</a:t>
            </a:r>
            <a:r>
              <a:rPr lang="en-US" dirty="0"/>
              <a:t>= 45m    </a:t>
            </a:r>
            <a:r>
              <a:rPr lang="en-US" dirty="0" err="1"/>
              <a:t>betay</a:t>
            </a:r>
            <a:r>
              <a:rPr lang="en-US" dirty="0"/>
              <a:t> = 100m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F746CB-4D72-15F5-0E7E-41817B9B99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9180" y="4013839"/>
            <a:ext cx="2787023" cy="24951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5891A7-7CEB-2154-B11F-5D92402C56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3818" y="1347597"/>
            <a:ext cx="2942838" cy="22279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42CAAE7-4575-5AD7-454F-D9078110C11C}"/>
              </a:ext>
            </a:extLst>
          </p:cNvPr>
          <p:cNvSpPr txBox="1"/>
          <p:nvPr/>
        </p:nvSpPr>
        <p:spPr>
          <a:xfrm>
            <a:off x="4392414" y="3596652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HFD4545 dynamic properties are excellent </a:t>
            </a:r>
          </a:p>
        </p:txBody>
      </p:sp>
    </p:spTree>
    <p:extLst>
      <p:ext uri="{BB962C8B-B14F-4D97-AF65-F5344CB8AC3E}">
        <p14:creationId xmlns:p14="http://schemas.microsoft.com/office/powerpoint/2010/main" val="27084347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38EA5-06E5-3D0C-74BC-03A08E459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2B9404-1979-8DCE-D99A-A7C83C2F93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68097-98E0-5158-A542-D04BC6066B6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34462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32500" lnSpcReduction="20000"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4900" dirty="0">
                <a:solidFill>
                  <a:srgbClr val="132577"/>
                </a:solidFill>
              </a:rPr>
              <a:t>ARC </a:t>
            </a:r>
            <a:r>
              <a:rPr lang="en-US" sz="4900" dirty="0" err="1">
                <a:solidFill>
                  <a:srgbClr val="132577"/>
                </a:solidFill>
              </a:rPr>
              <a:t>quadrupoles@ttbar</a:t>
            </a:r>
            <a:r>
              <a:rPr lang="en-US" sz="4900" dirty="0">
                <a:solidFill>
                  <a:srgbClr val="132577"/>
                </a:solidFill>
              </a:rPr>
              <a:t>	                                       HFD			Baseline</a:t>
            </a:r>
          </a:p>
          <a:p>
            <a:r>
              <a:rPr lang="en-US" sz="4900" dirty="0"/>
              <a:t>              Number of quads:                	     	       2240			  2836</a:t>
            </a:r>
          </a:p>
          <a:p>
            <a:r>
              <a:rPr lang="en-US" sz="4900" dirty="0"/>
              <a:t>              Total quads length (m):          	                       5712			  8224</a:t>
            </a:r>
          </a:p>
          <a:p>
            <a:r>
              <a:rPr lang="en-US" sz="4900" dirty="0"/>
              <a:t>              Total integrated gradient K1L :                            118                                     160</a:t>
            </a:r>
          </a:p>
          <a:p>
            <a:r>
              <a:rPr lang="en-US" sz="4900" dirty="0"/>
              <a:t>               QFs: 2.40mt K1 =  0.020  B = </a:t>
            </a:r>
            <a:r>
              <a:rPr lang="en-US" sz="4900" dirty="0">
                <a:hlinkClick r:id="rId2"/>
              </a:rPr>
              <a:t>0.48T@40mm</a:t>
            </a:r>
            <a:r>
              <a:rPr lang="en-US" sz="4900" dirty="0"/>
              <a:t>             K1 = 0.011@Z</a:t>
            </a:r>
          </a:p>
          <a:p>
            <a:r>
              <a:rPr lang="en-US" sz="4900" dirty="0"/>
              <a:t>               QDs: 1.85mt K1 = -0.020                                           K1 =-0.013</a:t>
            </a:r>
          </a:p>
          <a:p>
            <a:endParaRPr lang="en-US" sz="4900" dirty="0"/>
          </a:p>
          <a:p>
            <a:pPr marL="457200" indent="-457200">
              <a:buFont typeface="Wingdings" charset="2"/>
              <a:buChar char="Ø"/>
            </a:pPr>
            <a:r>
              <a:rPr lang="en-US" sz="4900" dirty="0">
                <a:solidFill>
                  <a:srgbClr val="132577"/>
                </a:solidFill>
              </a:rPr>
              <a:t>ARC </a:t>
            </a:r>
            <a:r>
              <a:rPr lang="en-US" sz="4900" dirty="0" err="1">
                <a:solidFill>
                  <a:srgbClr val="132577"/>
                </a:solidFill>
              </a:rPr>
              <a:t>sextupoles@ttbar</a:t>
            </a:r>
            <a:r>
              <a:rPr lang="en-US" sz="4900" dirty="0">
                <a:solidFill>
                  <a:srgbClr val="132577"/>
                </a:solidFill>
              </a:rPr>
              <a:t>	                            							</a:t>
            </a:r>
            <a:endParaRPr lang="en-US" sz="4900" dirty="0"/>
          </a:p>
          <a:p>
            <a:r>
              <a:rPr lang="en-US" sz="4900" dirty="0"/>
              <a:t>              Number of </a:t>
            </a:r>
            <a:r>
              <a:rPr lang="en-US" sz="4900" dirty="0" err="1"/>
              <a:t>sextupoles</a:t>
            </a:r>
            <a:r>
              <a:rPr lang="en-US" sz="4900" dirty="0"/>
              <a:t>:    	              	       1792			  2336</a:t>
            </a:r>
          </a:p>
          <a:p>
            <a:r>
              <a:rPr lang="en-US" sz="4900" dirty="0"/>
              <a:t>              Total </a:t>
            </a:r>
            <a:r>
              <a:rPr lang="en-US" sz="4900" dirty="0" err="1"/>
              <a:t>sextupoles</a:t>
            </a:r>
            <a:r>
              <a:rPr lang="en-US" sz="4900" dirty="0"/>
              <a:t> length (m):          	         734			  3036</a:t>
            </a:r>
          </a:p>
          <a:p>
            <a:r>
              <a:rPr lang="en-US" sz="4900" dirty="0"/>
              <a:t>              Total integrated gradient K2L :                            880		                  2171</a:t>
            </a:r>
          </a:p>
          <a:p>
            <a:r>
              <a:rPr lang="en-US" sz="4900" dirty="0"/>
              <a:t>               SFs: 0.30mt K2 =  1.20   </a:t>
            </a:r>
            <a:r>
              <a:rPr lang="en-US" sz="4900" dirty="0">
                <a:hlinkClick r:id="rId3"/>
              </a:rPr>
              <a:t>B=0.64T@40mm</a:t>
            </a:r>
            <a:r>
              <a:rPr lang="en-US" sz="4900" dirty="0"/>
              <a:t>                 K2 = 0.27/0.24@Z</a:t>
            </a:r>
          </a:p>
          <a:p>
            <a:r>
              <a:rPr lang="en-US" sz="4900" dirty="0"/>
              <a:t>               SDs: 0.52mt K2 = -1.20                                              K2 =-0.27/-0.16</a:t>
            </a:r>
          </a:p>
          <a:p>
            <a:endParaRPr lang="en-US" sz="4900" dirty="0"/>
          </a:p>
          <a:p>
            <a:pPr marL="457200" indent="-457200">
              <a:buFont typeface="Wingdings" charset="2"/>
              <a:buChar char="Ø"/>
            </a:pPr>
            <a:r>
              <a:rPr lang="en-US" sz="4900" dirty="0">
                <a:solidFill>
                  <a:srgbClr val="132577"/>
                </a:solidFill>
              </a:rPr>
              <a:t>ARC BPMs                                                            </a:t>
            </a:r>
            <a:r>
              <a:rPr lang="en-US" sz="4900" dirty="0">
                <a:solidFill>
                  <a:schemeClr val="bg2">
                    <a:lumMod val="95000"/>
                    <a:lumOff val="5000"/>
                  </a:schemeClr>
                </a:solidFill>
              </a:rPr>
              <a:t> 1792</a:t>
            </a:r>
            <a:r>
              <a:rPr lang="en-US" sz="4900" dirty="0">
                <a:solidFill>
                  <a:srgbClr val="132577"/>
                </a:solidFill>
              </a:rPr>
              <a:t>	   (see S Liuzzo presentation)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4900" dirty="0">
                <a:solidFill>
                  <a:srgbClr val="132577"/>
                </a:solidFill>
              </a:rPr>
              <a:t>Correctors (X/Y/Skew/Quad) in sexts only             </a:t>
            </a:r>
            <a:r>
              <a:rPr lang="en-US" sz="4900" dirty="0">
                <a:solidFill>
                  <a:schemeClr val="bg2">
                    <a:lumMod val="95000"/>
                    <a:lumOff val="5000"/>
                  </a:schemeClr>
                </a:solidFill>
              </a:rPr>
              <a:t>1792</a:t>
            </a:r>
            <a:endParaRPr lang="en-US" sz="4900" dirty="0">
              <a:solidFill>
                <a:srgbClr val="132577"/>
              </a:solidFill>
            </a:endParaRPr>
          </a:p>
          <a:p>
            <a:endParaRPr lang="en-US" sz="49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4900" dirty="0">
                <a:solidFill>
                  <a:srgbClr val="132577"/>
                </a:solidFill>
              </a:rPr>
              <a:t>Energy loss per </a:t>
            </a:r>
            <a:r>
              <a:rPr lang="en-US" sz="4900" dirty="0" err="1">
                <a:solidFill>
                  <a:srgbClr val="132577"/>
                </a:solidFill>
              </a:rPr>
              <a:t>turn@ttbar</a:t>
            </a:r>
            <a:r>
              <a:rPr lang="en-US" sz="4900" dirty="0">
                <a:solidFill>
                  <a:srgbClr val="132577"/>
                </a:solidFill>
              </a:rPr>
              <a:t> (GeV):                            8.8       </a:t>
            </a:r>
            <a:r>
              <a:rPr lang="en-US" sz="4900" dirty="0">
                <a:solidFill>
                  <a:schemeClr val="bg2">
                    <a:lumMod val="95000"/>
                    <a:lumOff val="5000"/>
                  </a:schemeClr>
                </a:solidFill>
              </a:rPr>
              <a:t>0.0343@Z            </a:t>
            </a:r>
            <a:r>
              <a:rPr lang="en-US" sz="4900" dirty="0">
                <a:solidFill>
                  <a:srgbClr val="132577"/>
                </a:solidFill>
              </a:rPr>
              <a:t>10.4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C39C41-AD3C-FF02-DB5B-5C1C45C10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ARC </a:t>
            </a:r>
            <a:r>
              <a:rPr lang="en-US" dirty="0"/>
              <a:t>h</a:t>
            </a:r>
            <a:r>
              <a:rPr lang="en-US" sz="2400" dirty="0"/>
              <a:t>ardware requirements:	HFD vs baseline @ttbar (and Z)</a:t>
            </a:r>
          </a:p>
        </p:txBody>
      </p:sp>
    </p:spTree>
    <p:extLst>
      <p:ext uri="{BB962C8B-B14F-4D97-AF65-F5344CB8AC3E}">
        <p14:creationId xmlns:p14="http://schemas.microsoft.com/office/powerpoint/2010/main" val="3358261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ARC scaling laws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Optics beyond FODO</a:t>
            </a:r>
            <a:endParaRPr lang="en-US" sz="26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Ring Beam </a:t>
            </a:r>
            <a:r>
              <a:rPr lang="en-US" sz="2600" dirty="0">
                <a:solidFill>
                  <a:srgbClr val="132577"/>
                </a:solidFill>
              </a:rPr>
              <a:t>D</a:t>
            </a:r>
            <a:r>
              <a:rPr lang="en-US" sz="2600" b="0" dirty="0">
                <a:solidFill>
                  <a:srgbClr val="132577"/>
                </a:solidFill>
              </a:rPr>
              <a:t>ynamic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Hardware requirements</a:t>
            </a: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sz="2400" dirty="0"/>
              <a:t>utline</a:t>
            </a:r>
          </a:p>
        </p:txBody>
      </p:sp>
    </p:spTree>
    <p:extLst>
      <p:ext uri="{BB962C8B-B14F-4D97-AF65-F5344CB8AC3E}">
        <p14:creationId xmlns:p14="http://schemas.microsoft.com/office/powerpoint/2010/main" val="144777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0CDCBC-2ABF-6987-1041-3C8620F824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CE468-5FC4-3D6F-C8D6-92AF5910006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04800" y="5027148"/>
            <a:ext cx="11275563" cy="1842441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002060"/>
                </a:solidFill>
              </a:rPr>
              <a:t> - “Second generation” factories based on LPA&amp;CW do require very small emittances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- Most powerful emittance-knob for a FODO lattice is the number of cells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- Higher Horizontal phase advance helps (optimum around 120deg, Ex ~30% lower </a:t>
            </a:r>
            <a:r>
              <a:rPr lang="en-US" sz="1800" b="1" dirty="0" err="1">
                <a:solidFill>
                  <a:srgbClr val="002060"/>
                </a:solidFill>
              </a:rPr>
              <a:t>wrt</a:t>
            </a:r>
            <a:r>
              <a:rPr lang="en-US" sz="1800" b="1" dirty="0">
                <a:solidFill>
                  <a:srgbClr val="002060"/>
                </a:solidFill>
              </a:rPr>
              <a:t> 90deg lattice)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- Maintain satisfying DA&amp;MA becomes harder</a:t>
            </a:r>
          </a:p>
          <a:p>
            <a:r>
              <a:rPr lang="en-US" sz="1800" b="1" dirty="0">
                <a:solidFill>
                  <a:srgbClr val="002060"/>
                </a:solidFill>
              </a:rPr>
              <a:t> - Issues to be addressed are very similar to the ones faced by fourth gen Synchrotron Light Sources</a:t>
            </a:r>
            <a:endParaRPr lang="en-GB" sz="1800" b="1" dirty="0">
              <a:solidFill>
                <a:srgbClr val="00206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D14136-22A7-5593-A929-3E4A1DE6B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 parameters scaling with the number of cells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592193-2BF6-9731-63C1-D3BE2168F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130879"/>
            <a:ext cx="6087325" cy="38962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8899C3-B644-B68F-2955-F4D78D6A45E1}"/>
              </a:ext>
            </a:extLst>
          </p:cNvPr>
          <p:cNvSpPr txBox="1"/>
          <p:nvPr/>
        </p:nvSpPr>
        <p:spPr>
          <a:xfrm>
            <a:off x="6922910" y="1001521"/>
            <a:ext cx="499938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Doubling the number of cells:</a:t>
            </a:r>
          </a:p>
          <a:p>
            <a:r>
              <a:rPr lang="en-US" dirty="0"/>
              <a:t>  - makes the emittance 8 times smaller</a:t>
            </a:r>
          </a:p>
          <a:p>
            <a:r>
              <a:rPr lang="en-US" dirty="0"/>
              <a:t>  - requires 2 times more quads with </a:t>
            </a:r>
          </a:p>
          <a:p>
            <a:r>
              <a:rPr lang="en-US" dirty="0"/>
              <a:t>                  2 times more integrated gradient</a:t>
            </a:r>
          </a:p>
          <a:p>
            <a:r>
              <a:rPr lang="en-US" dirty="0"/>
              <a:t>  - requires 2 times more sexts with</a:t>
            </a:r>
          </a:p>
          <a:p>
            <a:r>
              <a:rPr lang="en-US" dirty="0"/>
              <a:t>                  8 times more integrated gradient</a:t>
            </a:r>
          </a:p>
          <a:p>
            <a:endParaRPr lang="en-US" dirty="0"/>
          </a:p>
          <a:p>
            <a:r>
              <a:rPr lang="en-US" dirty="0"/>
              <a:t>When the required fractional space for quads </a:t>
            </a:r>
          </a:p>
          <a:p>
            <a:r>
              <a:rPr lang="en-US" dirty="0"/>
              <a:t>and sexts becomes increases (&gt;10%) all the </a:t>
            </a:r>
          </a:p>
          <a:p>
            <a:r>
              <a:rPr lang="en-US" dirty="0"/>
              <a:t>scaling laws worsen</a:t>
            </a:r>
          </a:p>
          <a:p>
            <a:endParaRPr lang="en-US" dirty="0"/>
          </a:p>
          <a:p>
            <a:r>
              <a:rPr lang="en-US" dirty="0"/>
              <a:t>DA roughly scales with 1/n^3</a:t>
            </a:r>
          </a:p>
          <a:p>
            <a:r>
              <a:rPr lang="en-US" dirty="0"/>
              <a:t>MA roughly scales with 1/n</a:t>
            </a:r>
          </a:p>
          <a:p>
            <a:r>
              <a:rPr lang="en-GB" sz="1200" dirty="0">
                <a:solidFill>
                  <a:schemeClr val="bg2"/>
                </a:solidFill>
              </a:rPr>
              <a:t>P. Raimondi and S. M. Liuzzo, Toward a diffraction limited light source, </a:t>
            </a:r>
          </a:p>
          <a:p>
            <a:r>
              <a:rPr lang="en-GB" sz="1200" dirty="0">
                <a:solidFill>
                  <a:schemeClr val="bg2"/>
                </a:solidFill>
              </a:rPr>
              <a:t>                                   Phys. Rev. Accel. Beams 26, 021601 (2023</a:t>
            </a:r>
            <a:r>
              <a:rPr lang="en-GB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B1F5B0-DACE-7C45-E462-EB72E529B5B6}"/>
              </a:ext>
            </a:extLst>
          </p:cNvPr>
          <p:cNvSpPr txBox="1"/>
          <p:nvPr/>
        </p:nvSpPr>
        <p:spPr>
          <a:xfrm>
            <a:off x="602429" y="3645024"/>
            <a:ext cx="10423757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To reduce the DA&amp;MA shrinking, deviations from a pure a FODO can help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89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5510FB-935C-266C-07C6-60F3A43314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27C94-979E-CA06-1268-4C43775D138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62107" y="5484749"/>
            <a:ext cx="11275563" cy="1161059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FODO lattices in general have flat MA given the very local chromatic correction</a:t>
            </a:r>
          </a:p>
          <a:p>
            <a:r>
              <a:rPr lang="en-US" dirty="0">
                <a:solidFill>
                  <a:srgbClr val="002060"/>
                </a:solidFill>
              </a:rPr>
              <a:t>FODO9090-NI greatly reduces the detuning, because only </a:t>
            </a:r>
            <a:r>
              <a:rPr lang="en-US" dirty="0" err="1">
                <a:solidFill>
                  <a:srgbClr val="002060"/>
                </a:solidFill>
              </a:rPr>
              <a:t>sextupoles</a:t>
            </a:r>
            <a:r>
              <a:rPr lang="en-US" dirty="0">
                <a:solidFill>
                  <a:srgbClr val="002060"/>
                </a:solidFill>
              </a:rPr>
              <a:t>,  –I paired, are retained</a:t>
            </a:r>
          </a:p>
          <a:p>
            <a:r>
              <a:rPr lang="en-US" dirty="0">
                <a:solidFill>
                  <a:srgbClr val="002060"/>
                </a:solidFill>
              </a:rPr>
              <a:t>Second (and </a:t>
            </a:r>
            <a:r>
              <a:rPr lang="en-US" dirty="0" err="1">
                <a:solidFill>
                  <a:srgbClr val="002060"/>
                </a:solidFill>
              </a:rPr>
              <a:t>highr</a:t>
            </a:r>
            <a:r>
              <a:rPr lang="en-US" dirty="0">
                <a:solidFill>
                  <a:srgbClr val="002060"/>
                </a:solidFill>
              </a:rPr>
              <a:t>) order chromaticity is generated because the non-local chromaticity correction. </a:t>
            </a:r>
          </a:p>
          <a:p>
            <a:r>
              <a:rPr lang="en-US" dirty="0">
                <a:solidFill>
                  <a:srgbClr val="002060"/>
                </a:solidFill>
              </a:rPr>
              <a:t>Some detuning still remains because the long </a:t>
            </a:r>
            <a:r>
              <a:rPr lang="en-US" dirty="0" err="1">
                <a:solidFill>
                  <a:srgbClr val="002060"/>
                </a:solidFill>
              </a:rPr>
              <a:t>sextupole</a:t>
            </a:r>
            <a:r>
              <a:rPr lang="en-US" dirty="0">
                <a:solidFill>
                  <a:srgbClr val="002060"/>
                </a:solidFill>
              </a:rPr>
              <a:t> aberration (scaling roughly with n_cell^3)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40A3A8-030D-9B19-44D5-B0CC52AC1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Detunings</a:t>
            </a:r>
            <a:r>
              <a:rPr lang="en-US" dirty="0"/>
              <a:t> and </a:t>
            </a:r>
            <a:r>
              <a:rPr lang="en-US" dirty="0" err="1"/>
              <a:t>chromaticities</a:t>
            </a:r>
            <a:r>
              <a:rPr lang="en-US" dirty="0"/>
              <a:t> for a FODO9090 and a </a:t>
            </a:r>
            <a:br>
              <a:rPr lang="en-US" dirty="0"/>
            </a:br>
            <a:r>
              <a:rPr lang="en-US" dirty="0"/>
              <a:t>FODO9090-NI (with not interleaved </a:t>
            </a:r>
            <a:r>
              <a:rPr lang="en-US" dirty="0" err="1"/>
              <a:t>sextupoles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026E44-A3ED-E45C-93C1-3EA32F852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45" y="1094973"/>
            <a:ext cx="7086402" cy="20589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837C01-78D3-4FE7-B6BA-42D87C016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463" y="3212976"/>
            <a:ext cx="7173729" cy="21410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CA9148-6E03-B248-92E7-527555C16260}"/>
              </a:ext>
            </a:extLst>
          </p:cNvPr>
          <p:cNvSpPr txBox="1"/>
          <p:nvPr/>
        </p:nvSpPr>
        <p:spPr>
          <a:xfrm>
            <a:off x="8184232" y="1662770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Only a few turns tracking is sufficient to have a quick look at the RDTs combined effects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243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 148 long cells made of FODO9090-NI (~80KM)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199A12-6BF1-4C18-566B-824E98C2F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268760"/>
            <a:ext cx="4032448" cy="32908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C6E88A-F155-7E24-C76A-1CA833EA4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24" y="4604300"/>
            <a:ext cx="2916288" cy="176245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767408" y="2708920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/>
          <p:nvPr/>
        </p:nvCxnSpPr>
        <p:spPr>
          <a:xfrm>
            <a:off x="2135560" y="2357264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983432" y="291089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 -I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2314853" y="270892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 -I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8395A79-028B-D727-FBE3-E76B079D10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5800" y="1427129"/>
            <a:ext cx="2461084" cy="18530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A68AFB-9D5F-5C51-A5BC-7BB100AED0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8706" y="1411134"/>
            <a:ext cx="2431630" cy="18690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3AE07B-0A7C-2200-B68B-588B97C86E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3502" y="1418228"/>
            <a:ext cx="2431631" cy="18619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2C6D265-E0CA-A5A3-5E6A-84D4F6AB3B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9709" y="3255867"/>
            <a:ext cx="2382513" cy="184874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CE967E-B966-D469-034E-C924F09590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99712" y="4994362"/>
            <a:ext cx="2189472" cy="17007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1C3B6E6-0A58-020D-B1BD-DE5BD131B7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83495" y="3280223"/>
            <a:ext cx="2471552" cy="186908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29D1C40-2C88-6CB0-D1A4-84A8974AE2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75464" y="5104613"/>
            <a:ext cx="2287614" cy="17148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21FC2B7-B4AE-802D-B5B1-8F953595FD4D}"/>
              </a:ext>
            </a:extLst>
          </p:cNvPr>
          <p:cNvSpPr txBox="1"/>
          <p:nvPr/>
        </p:nvSpPr>
        <p:spPr>
          <a:xfrm>
            <a:off x="9269759" y="3651667"/>
            <a:ext cx="28730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Quick transverse beam dynamics checks made on 5 turns only.</a:t>
            </a:r>
          </a:p>
          <a:p>
            <a:endParaRPr lang="en-US" sz="1400" dirty="0"/>
          </a:p>
          <a:p>
            <a:r>
              <a:rPr lang="en-US" sz="1400" dirty="0"/>
              <a:t>Ideally particle coordinate x/</a:t>
            </a:r>
            <a:r>
              <a:rPr lang="en-US" sz="1400" dirty="0" err="1"/>
              <a:t>xp</a:t>
            </a:r>
            <a:r>
              <a:rPr lang="en-US" sz="1400" dirty="0"/>
              <a:t>/y/</a:t>
            </a:r>
            <a:r>
              <a:rPr lang="en-US" sz="1400" dirty="0" err="1"/>
              <a:t>yp</a:t>
            </a:r>
            <a:r>
              <a:rPr lang="en-US" sz="1400" dirty="0"/>
              <a:t> should come back to initial after 5 turns </a:t>
            </a:r>
          </a:p>
          <a:p>
            <a:r>
              <a:rPr lang="en-US" sz="1400" dirty="0"/>
              <a:t>(ring tunes set to mux=</a:t>
            </a:r>
            <a:r>
              <a:rPr lang="en-US" sz="1400" dirty="0" err="1"/>
              <a:t>muy</a:t>
            </a:r>
            <a:r>
              <a:rPr lang="en-US" sz="1400" dirty="0"/>
              <a:t>=0.2 for clarity)</a:t>
            </a:r>
          </a:p>
        </p:txBody>
      </p:sp>
    </p:spTree>
    <p:extLst>
      <p:ext uri="{BB962C8B-B14F-4D97-AF65-F5344CB8AC3E}">
        <p14:creationId xmlns:p14="http://schemas.microsoft.com/office/powerpoint/2010/main" val="3376290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lattice: 148 long FODO9090-NI chromaticity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03CF15-4804-8A54-A7F9-EF6B2C4FE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916832"/>
            <a:ext cx="4361101" cy="3829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DD8D96-8F20-6EE8-863D-7C3DAB92188B}"/>
              </a:ext>
            </a:extLst>
          </p:cNvPr>
          <p:cNvSpPr txBox="1"/>
          <p:nvPr/>
        </p:nvSpPr>
        <p:spPr>
          <a:xfrm>
            <a:off x="5106984" y="2852936"/>
            <a:ext cx="63145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FODO9090-NI cell is a first order Achromat</a:t>
            </a:r>
          </a:p>
          <a:p>
            <a:r>
              <a:rPr lang="en-US" dirty="0"/>
              <a:t>Second and third order </a:t>
            </a:r>
            <a:r>
              <a:rPr lang="en-US" dirty="0" err="1"/>
              <a:t>chromaticities</a:t>
            </a:r>
            <a:r>
              <a:rPr lang="en-US" dirty="0"/>
              <a:t> ultimately limit the MA</a:t>
            </a:r>
          </a:p>
          <a:p>
            <a:endParaRPr lang="en-US" dirty="0"/>
          </a:p>
          <a:p>
            <a:r>
              <a:rPr lang="en-US" dirty="0"/>
              <a:t>*CEPC reduces the second order chromaticity with </a:t>
            </a:r>
          </a:p>
          <a:p>
            <a:r>
              <a:rPr lang="en-US" dirty="0" err="1"/>
              <a:t>sextupole</a:t>
            </a:r>
            <a:r>
              <a:rPr lang="en-US" dirty="0"/>
              <a:t> families encompassing 8 cells</a:t>
            </a:r>
          </a:p>
        </p:txBody>
      </p:sp>
    </p:spTree>
    <p:extLst>
      <p:ext uri="{BB962C8B-B14F-4D97-AF65-F5344CB8AC3E}">
        <p14:creationId xmlns:p14="http://schemas.microsoft.com/office/powerpoint/2010/main" val="2874146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FODO9090-NI dynamic properties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199A12-6BF1-4C18-566B-824E98C2F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268760"/>
            <a:ext cx="4032448" cy="329084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767408" y="2708920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/>
          <p:nvPr/>
        </p:nvCxnSpPr>
        <p:spPr>
          <a:xfrm>
            <a:off x="2135560" y="2357264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983432" y="291089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 -I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2314853" y="270892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 -I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4328558" y="2228671"/>
            <a:ext cx="72122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Ultimate source of SOC is uncorrected chromaticity and</a:t>
            </a:r>
          </a:p>
          <a:p>
            <a:r>
              <a:rPr lang="en-US" dirty="0"/>
              <a:t>second order dispersion originated by the </a:t>
            </a:r>
          </a:p>
          <a:p>
            <a:r>
              <a:rPr lang="en-US" dirty="0"/>
              <a:t>quads with no nearby </a:t>
            </a:r>
            <a:r>
              <a:rPr lang="en-US" dirty="0" err="1"/>
              <a:t>sextupoles</a:t>
            </a:r>
            <a:r>
              <a:rPr lang="en-US" dirty="0"/>
              <a:t>.</a:t>
            </a:r>
          </a:p>
          <a:p>
            <a:r>
              <a:rPr lang="en-US" dirty="0"/>
              <a:t>In general Montague functions (</a:t>
            </a:r>
            <a:r>
              <a:rPr lang="en-US" dirty="0" err="1"/>
              <a:t>Ws</a:t>
            </a:r>
            <a:r>
              <a:rPr lang="en-US" dirty="0"/>
              <a:t>, </a:t>
            </a:r>
            <a:r>
              <a:rPr lang="en-US" dirty="0" err="1"/>
              <a:t>ddx</a:t>
            </a:r>
            <a:r>
              <a:rPr lang="en-US" dirty="0"/>
              <a:t>) are larger </a:t>
            </a:r>
            <a:r>
              <a:rPr lang="en-US" dirty="0" err="1"/>
              <a:t>wrt</a:t>
            </a:r>
            <a:r>
              <a:rPr lang="en-US" dirty="0"/>
              <a:t> a pure FODO</a:t>
            </a:r>
          </a:p>
          <a:p>
            <a:endParaRPr lang="en-US" dirty="0"/>
          </a:p>
          <a:p>
            <a:r>
              <a:rPr lang="en-US" dirty="0"/>
              <a:t>It is also very difficult to cancel simultaneously the detuning from </a:t>
            </a:r>
          </a:p>
          <a:p>
            <a:r>
              <a:rPr lang="en-US" dirty="0"/>
              <a:t>long </a:t>
            </a:r>
            <a:r>
              <a:rPr lang="en-US" dirty="0" err="1"/>
              <a:t>sextupole</a:t>
            </a:r>
            <a:r>
              <a:rPr lang="en-US" dirty="0"/>
              <a:t> aberration in X, Y and XY (</a:t>
            </a:r>
            <a:r>
              <a:rPr lang="en-US" dirty="0" err="1"/>
              <a:t>dQx</a:t>
            </a:r>
            <a:r>
              <a:rPr lang="en-US" dirty="0"/>
              <a:t>/</a:t>
            </a:r>
            <a:r>
              <a:rPr lang="en-US" dirty="0" err="1"/>
              <a:t>dJy</a:t>
            </a:r>
            <a:r>
              <a:rPr lang="en-US" dirty="0"/>
              <a:t>)</a:t>
            </a:r>
          </a:p>
          <a:p>
            <a:r>
              <a:rPr lang="en-US" dirty="0" err="1"/>
              <a:t>Detunings</a:t>
            </a:r>
            <a:r>
              <a:rPr lang="en-US" dirty="0"/>
              <a:t> ultimately limit the DA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7D02865-DDEA-53FA-6992-22BAB0A31110}"/>
              </a:ext>
            </a:extLst>
          </p:cNvPr>
          <p:cNvCxnSpPr>
            <a:cxnSpLocks/>
          </p:cNvCxnSpPr>
          <p:nvPr/>
        </p:nvCxnSpPr>
        <p:spPr>
          <a:xfrm flipH="1" flipV="1">
            <a:off x="3025304" y="1700808"/>
            <a:ext cx="1270496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7758FE5-FFBF-FC44-F752-F32AEA05CF1B}"/>
              </a:ext>
            </a:extLst>
          </p:cNvPr>
          <p:cNvCxnSpPr/>
          <p:nvPr/>
        </p:nvCxnSpPr>
        <p:spPr>
          <a:xfrm flipH="1" flipV="1">
            <a:off x="2711624" y="1700808"/>
            <a:ext cx="1616934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42826F-08FC-0C32-4EEE-53E160AEB018}"/>
              </a:ext>
            </a:extLst>
          </p:cNvPr>
          <p:cNvCxnSpPr/>
          <p:nvPr/>
        </p:nvCxnSpPr>
        <p:spPr>
          <a:xfrm flipH="1" flipV="1">
            <a:off x="2423592" y="1700808"/>
            <a:ext cx="1872208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6A1B63E-2D26-D38D-51ED-7EDFC35E9095}"/>
              </a:ext>
            </a:extLst>
          </p:cNvPr>
          <p:cNvCxnSpPr/>
          <p:nvPr/>
        </p:nvCxnSpPr>
        <p:spPr>
          <a:xfrm flipH="1" flipV="1">
            <a:off x="1668235" y="1700808"/>
            <a:ext cx="2627565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DC08A47-33AE-559A-62BA-325C870D4F47}"/>
              </a:ext>
            </a:extLst>
          </p:cNvPr>
          <p:cNvCxnSpPr>
            <a:cxnSpLocks/>
          </p:cNvCxnSpPr>
          <p:nvPr/>
        </p:nvCxnSpPr>
        <p:spPr>
          <a:xfrm flipH="1" flipV="1">
            <a:off x="1343472" y="1700808"/>
            <a:ext cx="2985086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AEF492B-E56D-9A28-4448-BE29F012D33E}"/>
              </a:ext>
            </a:extLst>
          </p:cNvPr>
          <p:cNvCxnSpPr>
            <a:cxnSpLocks/>
          </p:cNvCxnSpPr>
          <p:nvPr/>
        </p:nvCxnSpPr>
        <p:spPr>
          <a:xfrm flipH="1" flipV="1">
            <a:off x="1055440" y="1700808"/>
            <a:ext cx="3273118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4083E5F-E75C-E8C8-7B2B-D35183E787AF}"/>
              </a:ext>
            </a:extLst>
          </p:cNvPr>
          <p:cNvSpPr txBox="1"/>
          <p:nvPr/>
        </p:nvSpPr>
        <p:spPr>
          <a:xfrm>
            <a:off x="1084037" y="4767827"/>
            <a:ext cx="10423757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With additional degrees of freedom, it is possible to cancel the second order </a:t>
            </a:r>
            <a:r>
              <a:rPr lang="en-GB" sz="2400" dirty="0" err="1">
                <a:solidFill>
                  <a:srgbClr val="002060"/>
                </a:solidFill>
              </a:rPr>
              <a:t>chromaticities</a:t>
            </a:r>
            <a:r>
              <a:rPr lang="en-GB" sz="2400" dirty="0">
                <a:solidFill>
                  <a:srgbClr val="002060"/>
                </a:solidFill>
              </a:rPr>
              <a:t> while simultaneously zeroing the 3 linear detuning terms</a:t>
            </a:r>
          </a:p>
        </p:txBody>
      </p:sp>
    </p:spTree>
    <p:extLst>
      <p:ext uri="{BB962C8B-B14F-4D97-AF65-F5344CB8AC3E}">
        <p14:creationId xmlns:p14="http://schemas.microsoft.com/office/powerpoint/2010/main" val="380626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52183F3-CD6C-782A-EF30-87B1B1762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045" y="1196752"/>
            <a:ext cx="5557931" cy="469262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Hybrid FODO lattice: HFD~9090 (ttbar case) with beta modulation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>
            <a:cxnSpLocks/>
          </p:cNvCxnSpPr>
          <p:nvPr/>
        </p:nvCxnSpPr>
        <p:spPr>
          <a:xfrm>
            <a:off x="1631504" y="2740164"/>
            <a:ext cx="8876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>
            <a:cxnSpLocks/>
          </p:cNvCxnSpPr>
          <p:nvPr/>
        </p:nvCxnSpPr>
        <p:spPr>
          <a:xfrm>
            <a:off x="2711624" y="2741395"/>
            <a:ext cx="8640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1701906" y="2699628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~-</a:t>
            </a:r>
            <a:r>
              <a:rPr lang="en-US" dirty="0" err="1"/>
              <a:t>Ix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2783632" y="2699628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~-</a:t>
            </a:r>
            <a:r>
              <a:rPr lang="en-US" dirty="0" err="1"/>
              <a:t>Iy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6753B3-0964-9CB8-56F5-0EAFA2D9B222}"/>
              </a:ext>
            </a:extLst>
          </p:cNvPr>
          <p:cNvSpPr txBox="1"/>
          <p:nvPr/>
        </p:nvSpPr>
        <p:spPr>
          <a:xfrm>
            <a:off x="6433828" y="1412776"/>
            <a:ext cx="581441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cells (300mt long) are displayed</a:t>
            </a:r>
          </a:p>
          <a:p>
            <a:endParaRPr lang="en-US" dirty="0"/>
          </a:p>
          <a:p>
            <a:r>
              <a:rPr lang="en-US" dirty="0"/>
              <a:t>One cell is built with the following matching constraints: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Mux =&gt; minimize emittance</a:t>
            </a:r>
          </a:p>
          <a:p>
            <a:r>
              <a:rPr lang="en-US" dirty="0"/>
              <a:t>Muy =&gt; optimize Y chromaticity</a:t>
            </a:r>
          </a:p>
          <a:p>
            <a:r>
              <a:rPr lang="en-US" dirty="0" err="1"/>
              <a:t>Dmux</a:t>
            </a:r>
            <a:r>
              <a:rPr lang="en-US" dirty="0"/>
              <a:t> between SFs =&gt; zero X-detuning</a:t>
            </a:r>
          </a:p>
          <a:p>
            <a:r>
              <a:rPr lang="en-US" dirty="0" err="1"/>
              <a:t>Dmuy</a:t>
            </a:r>
            <a:r>
              <a:rPr lang="en-US" dirty="0"/>
              <a:t> between SFs =&gt; zero XY-detuning</a:t>
            </a:r>
          </a:p>
          <a:p>
            <a:r>
              <a:rPr lang="en-US" dirty="0" err="1"/>
              <a:t>Dmuy</a:t>
            </a:r>
            <a:r>
              <a:rPr lang="en-US" dirty="0"/>
              <a:t> between SDs =&gt; zero Y-detuning</a:t>
            </a:r>
          </a:p>
          <a:p>
            <a:r>
              <a:rPr lang="en-US" dirty="0" err="1"/>
              <a:t>Betay</a:t>
            </a:r>
            <a:r>
              <a:rPr lang="en-US" dirty="0"/>
              <a:t> @ SD =&gt; zero second order y chromaticity</a:t>
            </a:r>
          </a:p>
          <a:p>
            <a:r>
              <a:rPr lang="en-US" dirty="0" err="1"/>
              <a:t>Betax</a:t>
            </a:r>
            <a:r>
              <a:rPr lang="en-US" dirty="0"/>
              <a:t> @ SF =&gt; zero second order x chromaticity</a:t>
            </a:r>
          </a:p>
          <a:p>
            <a:endParaRPr lang="en-US" dirty="0"/>
          </a:p>
          <a:p>
            <a:r>
              <a:rPr lang="en-US" dirty="0"/>
              <a:t>One “cell” consists of 10 dipoles and 10 quadrupoles</a:t>
            </a:r>
          </a:p>
          <a:p>
            <a:r>
              <a:rPr lang="en-US" dirty="0"/>
              <a:t>- 6 quadrupoles (4 quads are paired) families are </a:t>
            </a:r>
          </a:p>
          <a:p>
            <a:r>
              <a:rPr lang="en-US" dirty="0"/>
              <a:t>varied to match the constraints</a:t>
            </a:r>
          </a:p>
          <a:p>
            <a:r>
              <a:rPr lang="en-US" dirty="0"/>
              <a:t>- the relative length of the dipoles in between the </a:t>
            </a:r>
          </a:p>
          <a:p>
            <a:r>
              <a:rPr lang="en-US" dirty="0" err="1"/>
              <a:t>sextupoles</a:t>
            </a:r>
            <a:r>
              <a:rPr lang="en-US" dirty="0"/>
              <a:t> pairs is varied as well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046BF4-DDBA-FF3D-BEAC-DFDE368DDE12}"/>
              </a:ext>
            </a:extLst>
          </p:cNvPr>
          <p:cNvCxnSpPr>
            <a:cxnSpLocks/>
          </p:cNvCxnSpPr>
          <p:nvPr/>
        </p:nvCxnSpPr>
        <p:spPr>
          <a:xfrm flipH="1">
            <a:off x="4309590" y="4914572"/>
            <a:ext cx="2002436" cy="284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235873-5FD1-C703-6220-D7C65F264713}"/>
              </a:ext>
            </a:extLst>
          </p:cNvPr>
          <p:cNvCxnSpPr/>
          <p:nvPr/>
        </p:nvCxnSpPr>
        <p:spPr>
          <a:xfrm>
            <a:off x="3143672" y="5229200"/>
            <a:ext cx="208823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39A64B5-ED2D-1AB6-A80A-07611275F3CF}"/>
              </a:ext>
            </a:extLst>
          </p:cNvPr>
          <p:cNvCxnSpPr>
            <a:cxnSpLocks/>
          </p:cNvCxnSpPr>
          <p:nvPr/>
        </p:nvCxnSpPr>
        <p:spPr>
          <a:xfrm flipH="1" flipV="1">
            <a:off x="5375920" y="1484784"/>
            <a:ext cx="1057908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B2544EFF-88C8-75F7-B5BE-74CDFE927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429" y="5784791"/>
            <a:ext cx="3153309" cy="110059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19BACA8-05DE-39ED-59E2-5F0E5DCFC809}"/>
              </a:ext>
            </a:extLst>
          </p:cNvPr>
          <p:cNvSpPr txBox="1"/>
          <p:nvPr/>
        </p:nvSpPr>
        <p:spPr>
          <a:xfrm>
            <a:off x="3575720" y="627568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Fodo9090</a:t>
            </a:r>
          </a:p>
        </p:txBody>
      </p:sp>
    </p:spTree>
    <p:extLst>
      <p:ext uri="{BB962C8B-B14F-4D97-AF65-F5344CB8AC3E}">
        <p14:creationId xmlns:p14="http://schemas.microsoft.com/office/powerpoint/2010/main" val="3905801954"/>
      </p:ext>
    </p:extLst>
  </p:cSld>
  <p:clrMapOvr>
    <a:masterClrMapping/>
  </p:clrMapOvr>
</p:sld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2841</TotalTime>
  <Words>2253</Words>
  <Application>Microsoft Office PowerPoint</Application>
  <PresentationFormat>Widescreen</PresentationFormat>
  <Paragraphs>297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SLAC_Template_PowerPoint</vt:lpstr>
      <vt:lpstr>LCC Lectures Objectives</vt:lpstr>
      <vt:lpstr>ARC design studies for FCC</vt:lpstr>
      <vt:lpstr>Outline</vt:lpstr>
      <vt:lpstr>Lattice parameters scaling with the number of cells</vt:lpstr>
      <vt:lpstr>Detunings and chromaticities for a FODO9090 and a  FODO9090-NI (with not interleaved sextupoles)</vt:lpstr>
      <vt:lpstr>ARC lattice 148 long cells made of FODO9090-NI (~80KM)</vt:lpstr>
      <vt:lpstr>ARC lattice: 148 long FODO9090-NI chromaticity</vt:lpstr>
      <vt:lpstr>FODO9090-NI dynamic properties</vt:lpstr>
      <vt:lpstr>Hybrid FODO lattice: HFD~9090 (ttbar case) with beta modulation</vt:lpstr>
      <vt:lpstr>HFD lattice matching routine</vt:lpstr>
      <vt:lpstr>HFD~9090 dynamic properties</vt:lpstr>
      <vt:lpstr>HFD~9090 Energy Acceptance</vt:lpstr>
      <vt:lpstr>HFD~9090 magnets requirements</vt:lpstr>
      <vt:lpstr>Beyond HFD~9090: HFD-100/74 with 4 sextupole families         (ttbar mode)</vt:lpstr>
      <vt:lpstr>Large alphac option: HFD-51/44             Z mode</vt:lpstr>
      <vt:lpstr>Chromatic and DA properties  HFD100/74           ARCs only</vt:lpstr>
      <vt:lpstr>Chromatic and DA properties  HFD51/44           ARCs only</vt:lpstr>
      <vt:lpstr>HFD with four sextupole families highlights</vt:lpstr>
      <vt:lpstr>More details can be found in the publication:  Local chromatic correction optics for FCC-ee</vt:lpstr>
      <vt:lpstr>HFD with 4 sexts wrt a FODO</vt:lpstr>
      <vt:lpstr>Summary</vt:lpstr>
      <vt:lpstr>Backup</vt:lpstr>
      <vt:lpstr>HFD lattice optimization: HFD~4545  for Z          v_51a1</vt:lpstr>
      <vt:lpstr>Z ARCs dynamic properties                           v_51a1</vt:lpstr>
      <vt:lpstr>ARC hardware requirements: HFD vs baseline @ttbar (and Z)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DEMESSIEUX Laura</dc:creator>
  <cp:lastModifiedBy>Pantaleo Raimondi</cp:lastModifiedBy>
  <cp:revision>1927</cp:revision>
  <cp:lastPrinted>2020-03-29T14:00:08Z</cp:lastPrinted>
  <dcterms:created xsi:type="dcterms:W3CDTF">2015-04-08T05:55:09Z</dcterms:created>
  <dcterms:modified xsi:type="dcterms:W3CDTF">2025-06-25T08:32:28Z</dcterms:modified>
</cp:coreProperties>
</file>