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ppt/comments/comment10.xml" ContentType="application/vnd.openxmlformats-officedocument.presentationml.comments+xml"/>
  <Override PartName="/ppt/comments/comment11.xml" ContentType="application/vnd.openxmlformats-officedocument.presentationml.comments+xml"/>
  <Override PartName="/ppt/comments/comment12.xml" ContentType="application/vnd.openxmlformats-officedocument.presentationml.comments+xml"/>
  <Override PartName="/ppt/comments/comment13.xml" ContentType="application/vnd.openxmlformats-officedocument.presentationml.comments+xml"/>
  <Override PartName="/ppt/comments/comment14.xml" ContentType="application/vnd.openxmlformats-officedocument.presentationml.comments+xml"/>
  <Override PartName="/ppt/comments/comment15.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98" r:id="rId7"/>
    <p:sldId id="261" r:id="rId8"/>
    <p:sldId id="264" r:id="rId9"/>
    <p:sldId id="262" r:id="rId10"/>
    <p:sldId id="266" r:id="rId11"/>
    <p:sldId id="268" r:id="rId12"/>
    <p:sldId id="263" r:id="rId13"/>
    <p:sldId id="271" r:id="rId14"/>
    <p:sldId id="270" r:id="rId15"/>
    <p:sldId id="269" r:id="rId16"/>
    <p:sldId id="272" r:id="rId17"/>
    <p:sldId id="276" r:id="rId18"/>
    <p:sldId id="277" r:id="rId19"/>
    <p:sldId id="280" r:id="rId20"/>
    <p:sldId id="281" r:id="rId21"/>
    <p:sldId id="292" r:id="rId22"/>
    <p:sldId id="273" r:id="rId23"/>
    <p:sldId id="274" r:id="rId24"/>
    <p:sldId id="275" r:id="rId25"/>
    <p:sldId id="284" r:id="rId26"/>
    <p:sldId id="289" r:id="rId27"/>
    <p:sldId id="286" r:id="rId28"/>
    <p:sldId id="287" r:id="rId29"/>
    <p:sldId id="290" r:id="rId30"/>
    <p:sldId id="294" r:id="rId31"/>
    <p:sldId id="295" r:id="rId32"/>
    <p:sldId id="296" r:id="rId33"/>
    <p:sldId id="297" r:id="rId34"/>
  </p:sldIdLst>
  <p:sldSz cx="5759450" cy="3240088"/>
  <p:notesSz cx="6858000" cy="9144000"/>
  <p:defaultTextStyle>
    <a:defPPr>
      <a:defRPr lang="pl-PL"/>
    </a:defPPr>
    <a:lvl1pPr marL="0" algn="l" defTabSz="431963" rtl="0" eaLnBrk="1" latinLnBrk="0" hangingPunct="1">
      <a:defRPr sz="850" kern="1200">
        <a:solidFill>
          <a:schemeClr val="tx1"/>
        </a:solidFill>
        <a:latin typeface="+mn-lt"/>
        <a:ea typeface="+mn-ea"/>
        <a:cs typeface="+mn-cs"/>
      </a:defRPr>
    </a:lvl1pPr>
    <a:lvl2pPr marL="215981" algn="l" defTabSz="431963" rtl="0" eaLnBrk="1" latinLnBrk="0" hangingPunct="1">
      <a:defRPr sz="850" kern="1200">
        <a:solidFill>
          <a:schemeClr val="tx1"/>
        </a:solidFill>
        <a:latin typeface="+mn-lt"/>
        <a:ea typeface="+mn-ea"/>
        <a:cs typeface="+mn-cs"/>
      </a:defRPr>
    </a:lvl2pPr>
    <a:lvl3pPr marL="431963" algn="l" defTabSz="431963" rtl="0" eaLnBrk="1" latinLnBrk="0" hangingPunct="1">
      <a:defRPr sz="850" kern="1200">
        <a:solidFill>
          <a:schemeClr val="tx1"/>
        </a:solidFill>
        <a:latin typeface="+mn-lt"/>
        <a:ea typeface="+mn-ea"/>
        <a:cs typeface="+mn-cs"/>
      </a:defRPr>
    </a:lvl3pPr>
    <a:lvl4pPr marL="647944" algn="l" defTabSz="431963" rtl="0" eaLnBrk="1" latinLnBrk="0" hangingPunct="1">
      <a:defRPr sz="850" kern="1200">
        <a:solidFill>
          <a:schemeClr val="tx1"/>
        </a:solidFill>
        <a:latin typeface="+mn-lt"/>
        <a:ea typeface="+mn-ea"/>
        <a:cs typeface="+mn-cs"/>
      </a:defRPr>
    </a:lvl4pPr>
    <a:lvl5pPr marL="863925" algn="l" defTabSz="431963" rtl="0" eaLnBrk="1" latinLnBrk="0" hangingPunct="1">
      <a:defRPr sz="850" kern="1200">
        <a:solidFill>
          <a:schemeClr val="tx1"/>
        </a:solidFill>
        <a:latin typeface="+mn-lt"/>
        <a:ea typeface="+mn-ea"/>
        <a:cs typeface="+mn-cs"/>
      </a:defRPr>
    </a:lvl5pPr>
    <a:lvl6pPr marL="1079906" algn="l" defTabSz="431963" rtl="0" eaLnBrk="1" latinLnBrk="0" hangingPunct="1">
      <a:defRPr sz="850" kern="1200">
        <a:solidFill>
          <a:schemeClr val="tx1"/>
        </a:solidFill>
        <a:latin typeface="+mn-lt"/>
        <a:ea typeface="+mn-ea"/>
        <a:cs typeface="+mn-cs"/>
      </a:defRPr>
    </a:lvl6pPr>
    <a:lvl7pPr marL="1295888" algn="l" defTabSz="431963" rtl="0" eaLnBrk="1" latinLnBrk="0" hangingPunct="1">
      <a:defRPr sz="850" kern="1200">
        <a:solidFill>
          <a:schemeClr val="tx1"/>
        </a:solidFill>
        <a:latin typeface="+mn-lt"/>
        <a:ea typeface="+mn-ea"/>
        <a:cs typeface="+mn-cs"/>
      </a:defRPr>
    </a:lvl7pPr>
    <a:lvl8pPr marL="1511869" algn="l" defTabSz="431963" rtl="0" eaLnBrk="1" latinLnBrk="0" hangingPunct="1">
      <a:defRPr sz="850" kern="1200">
        <a:solidFill>
          <a:schemeClr val="tx1"/>
        </a:solidFill>
        <a:latin typeface="+mn-lt"/>
        <a:ea typeface="+mn-ea"/>
        <a:cs typeface="+mn-cs"/>
      </a:defRPr>
    </a:lvl8pPr>
    <a:lvl9pPr marL="1727850" algn="l" defTabSz="431963" rtl="0" eaLnBrk="1" latinLnBrk="0" hangingPunct="1">
      <a:defRPr sz="8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zena" initials="M" lastIdx="55" clrIdx="0">
    <p:extLst>
      <p:ext uri="{19B8F6BF-5375-455C-9EA6-DF929625EA0E}">
        <p15:presenceInfo xmlns:p15="http://schemas.microsoft.com/office/powerpoint/2012/main" userId="Marzen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9999"/>
    <a:srgbClr val="D60093"/>
    <a:srgbClr val="3C4855"/>
    <a:srgbClr val="7A8A99"/>
    <a:srgbClr val="993366"/>
    <a:srgbClr val="F0ECE5"/>
    <a:srgbClr val="CC3399"/>
    <a:srgbClr val="E6E6E6"/>
    <a:srgbClr val="FF66FF"/>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Bez stylu, siatka tabeli">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p:scale>
          <a:sx n="136" d="100"/>
          <a:sy n="136" d="100"/>
        </p:scale>
        <p:origin x="858" y="6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5-06-12T09:57:16.005" idx="5">
    <p:pos x="10" y="10"/>
    <p:text>Proof that the proton contains many smaller constituents  came from the Stanford LinearT Accelerator Center (SLAC) in 1967.</p:text>
    <p:extLst>
      <p:ext uri="{C676402C-5697-4E1C-873F-D02D1690AC5C}">
        <p15:threadingInfo xmlns:p15="http://schemas.microsoft.com/office/powerpoint/2012/main" timeZoneBias="-120"/>
      </p:ext>
    </p:extLst>
  </p:cm>
  <p:cm authorId="1" dt="2025-06-12T10:40:00.577" idx="6">
    <p:pos x="146" y="146"/>
    <p:text>It was known that nucleon is extended objects</p:text>
    <p:extLst>
      <p:ext uri="{C676402C-5697-4E1C-873F-D02D1690AC5C}">
        <p15:threadingInfo xmlns:p15="http://schemas.microsoft.com/office/powerpoint/2012/main" timeZoneBias="-120"/>
      </p:ext>
    </p:extLst>
  </p:cm>
  <p:cm authorId="1" dt="2025-06-12T10:40:45.569" idx="7">
    <p:pos x="146" y="282"/>
    <p:text>It's as if you were "looking from the outside" at a proton - for example, how "smeared" its charge is, what is its radius</p:text>
    <p:extLst>
      <p:ext uri="{C676402C-5697-4E1C-873F-D02D1690AC5C}">
        <p15:threadingInfo xmlns:p15="http://schemas.microsoft.com/office/powerpoint/2012/main" timeZoneBias="-120">
          <p15:parentCm authorId="1" idx="6"/>
        </p15:threadingInfo>
      </p:ext>
    </p:extLst>
  </p:cm>
  <p:cm authorId="1" dt="2025-06-12T10:43:50.342" idx="8">
    <p:pos x="146" y="418"/>
    <p:text>Imagine you're "shining" light on an object using shorter and shorter wavelengths , which corresponts to higher Q^2 (q^2) details will show up as the resolution increases.</p:text>
    <p:extLst>
      <p:ext uri="{C676402C-5697-4E1C-873F-D02D1690AC5C}">
        <p15:threadingInfo xmlns:p15="http://schemas.microsoft.com/office/powerpoint/2012/main" timeZoneBias="-120">
          <p15:parentCm authorId="1" idx="6"/>
        </p15:threadingInfo>
      </p:ext>
    </p:extLst>
  </p:cm>
  <p:cm authorId="1" dt="2025-06-12T10:44:29.582" idx="9">
    <p:pos x="146" y="554"/>
    <p:text>As a result, the measurable quantity (like the cross-section) will change with Q^2</p:text>
    <p:extLst>
      <p:ext uri="{C676402C-5697-4E1C-873F-D02D1690AC5C}">
        <p15:threadingInfo xmlns:p15="http://schemas.microsoft.com/office/powerpoint/2012/main" timeZoneBias="-120">
          <p15:parentCm authorId="1" idx="6"/>
        </p15:threadingInfo>
      </p:ext>
    </p:extLst>
  </p:cm>
  <p:cm authorId="1" dt="2025-06-12T10:44:32.285" idx="10">
    <p:pos x="282" y="282"/>
    <p:text>But if the electron is scattering off a point-like particle, then no matter how high Q^2   gets, you won’t see any additional structure.</p:text>
    <p:extLst>
      <p:ext uri="{C676402C-5697-4E1C-873F-D02D1690AC5C}">
        <p15:threadingInfo xmlns:p15="http://schemas.microsoft.com/office/powerpoint/2012/main" timeZoneBias="-12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25-06-12T23:28:05.016" idx="30">
    <p:pos x="10" y="10"/>
    <p:text>The cross section is a seven-fold differential cross section.</p:text>
    <p:extLst>
      <p:ext uri="{C676402C-5697-4E1C-873F-D02D1690AC5C}">
        <p15:threadingInfo xmlns:p15="http://schemas.microsoft.com/office/powerpoint/2012/main" timeZoneBias="-120"/>
      </p:ext>
    </p:extLst>
  </p:cm>
  <p:cm authorId="1" dt="2025-06-12T23:29:37.954" idx="31">
    <p:pos x="146" y="146"/>
    <p:text>The polarization independent part (1 + cos(2φ)) describes the Boer–Mulders effect in an unpolarized system.</p:text>
    <p:extLst>
      <p:ext uri="{C676402C-5697-4E1C-873F-D02D1690AC5C}">
        <p15:threadingInfo xmlns:p15="http://schemas.microsoft.com/office/powerpoint/2012/main" timeZoneBias="-120"/>
      </p:ext>
    </p:extLst>
  </p:cm>
  <p:cm authorId="1" dt="2025-06-12T23:30:00.636" idx="32">
    <p:pos x="282" y="282"/>
    <p:text>The parts proportional to 
ST describe the effect of the transverse polarization of the target</p:text>
    <p:extLst>
      <p:ext uri="{C676402C-5697-4E1C-873F-D02D1690AC5C}">
        <p15:threadingInfo xmlns:p15="http://schemas.microsoft.com/office/powerpoint/2012/main" timeZoneBias="-12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1" dt="2025-06-12T22:58:45.833" idx="26">
    <p:pos x="10" y="10"/>
    <p:text>Transverse Momenta in the Diagram</p:text>
    <p:extLst>
      <p:ext uri="{C676402C-5697-4E1C-873F-D02D1690AC5C}">
        <p15:threadingInfo xmlns:p15="http://schemas.microsoft.com/office/powerpoint/2012/main" timeZoneBias="-120"/>
      </p:ext>
    </p:extLst>
  </p:cm>
  <p:cm authorId="1" dt="2025-06-12T23:25:14.082" idx="27">
    <p:pos x="10" y="146"/>
    <p:text>kTpi-Transverse momentum of a quark from the pion beam
kTN-Transverse momentum of a quark (or antiquark) from the nucleon target.</p:text>
    <p:extLst>
      <p:ext uri="{C676402C-5697-4E1C-873F-D02D1690AC5C}">
        <p15:threadingInfo xmlns:p15="http://schemas.microsoft.com/office/powerpoint/2012/main" timeZoneBias="-120">
          <p15:parentCm authorId="1" idx="26"/>
        </p15:threadingInfo>
      </p:ext>
    </p:extLst>
  </p:cm>
  <p:cm authorId="1" dt="2025-06-12T23:25:49.154" idx="28">
    <p:pos x="10" y="282"/>
    <p:text>qT is their sum - Total transverse momentum of the virtual photon (which decays into a dilepton). This is directly observable as the dilepton's transverse momentum.</p:text>
    <p:extLst>
      <p:ext uri="{C676402C-5697-4E1C-873F-D02D1690AC5C}">
        <p15:threadingInfo xmlns:p15="http://schemas.microsoft.com/office/powerpoint/2012/main" timeZoneBias="-120">
          <p15:parentCm authorId="1" idx="26"/>
        </p15:threadingInfo>
      </p:ext>
    </p:extLst>
  </p:cm>
  <p:cm authorId="1" dt="2025-06-12T23:26:31.360" idx="29">
    <p:pos x="10" y="418"/>
    <p:text>Ppi-Total momentum of the incoming pion.
Because we are in the target frame xpiPpi is is the longitudinal  momentum of the quark from the pion. It appears here because we're working in the target rest frame</p:text>
    <p:extLst mod="1">
      <p:ext uri="{C676402C-5697-4E1C-873F-D02D1690AC5C}">
        <p15:threadingInfo xmlns:p15="http://schemas.microsoft.com/office/powerpoint/2012/main" timeZoneBias="-120">
          <p15:parentCm authorId="1" idx="26"/>
        </p15:threadingInfo>
      </p:ext>
    </p:extLst>
  </p:cm>
  <p:cm authorId="1" dt="2025-06-12T23:53:32.017" idx="33">
    <p:pos x="146" y="146"/>
    <p:text>PDF dependence on kT^{2}</p:text>
    <p:extLst>
      <p:ext uri="{C676402C-5697-4E1C-873F-D02D1690AC5C}">
        <p15:threadingInfo xmlns:p15="http://schemas.microsoft.com/office/powerpoint/2012/main" timeZoneBias="-120"/>
      </p:ext>
    </p:extLst>
  </p:cm>
  <p:cm authorId="1" dt="2025-06-12T23:54:02.576" idx="34">
    <p:pos x="146" y="282"/>
    <p:text>Simplifies the convolution but introduces model dependence.</p:text>
    <p:extLst>
      <p:ext uri="{C676402C-5697-4E1C-873F-D02D1690AC5C}">
        <p15:threadingInfo xmlns:p15="http://schemas.microsoft.com/office/powerpoint/2012/main" timeZoneBias="-120">
          <p15:parentCm authorId="1" idx="33"/>
        </p15:threadingInfo>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1" dt="2025-06-13T07:08:21.244" idx="38">
    <p:pos x="10" y="10"/>
    <p:text>xF - longitudinal momentum of the virtual photon (or dilepton system) in the center-of-mass frame, normalized to the beam energy</p:text>
    <p:extLst>
      <p:ext uri="{C676402C-5697-4E1C-873F-D02D1690AC5C}">
        <p15:threadingInfo xmlns:p15="http://schemas.microsoft.com/office/powerpoint/2012/main" timeZoneBias="-120"/>
      </p:ext>
    </p:extLst>
  </p:cm>
  <p:cm authorId="1" dt="2025-06-13T07:09:18.463" idx="39">
    <p:pos x="10" y="146"/>
    <p:text>describe the rapidity or direction of the produced muon pair</p:text>
    <p:extLst>
      <p:ext uri="{C676402C-5697-4E1C-873F-D02D1690AC5C}">
        <p15:threadingInfo xmlns:p15="http://schemas.microsoft.com/office/powerpoint/2012/main" timeZoneBias="-120">
          <p15:parentCm authorId="1" idx="38"/>
        </p15:threadingInfo>
      </p:ext>
    </p:extLst>
  </p:cm>
  <p:cm authorId="1" dt="2025-06-13T07:09:44.038" idx="40">
    <p:pos x="10" y="282"/>
    <p:text>Rapidity is a measure of how fast a particle is moving along the beam</p:text>
    <p:extLst>
      <p:ext uri="{C676402C-5697-4E1C-873F-D02D1690AC5C}">
        <p15:threadingInfo xmlns:p15="http://schemas.microsoft.com/office/powerpoint/2012/main" timeZoneBias="-120">
          <p15:parentCm authorId="1" idx="38"/>
        </p15:threadingInfo>
      </p:ext>
    </p:extLst>
  </p:cm>
  <p:cm authorId="1" dt="2025-06-13T08:07:15.348" idx="46">
    <p:pos x="146" y="146"/>
    <p:text>LFCQM and the SPM - theiretical model</p:text>
    <p:extLst>
      <p:ext uri="{C676402C-5697-4E1C-873F-D02D1690AC5C}">
        <p15:threadingInfo xmlns:p15="http://schemas.microsoft.com/office/powerpoint/2012/main" timeZoneBias="-120"/>
      </p:ext>
    </p:extLst>
  </p:cm>
  <p:cm authorId="1" dt="2025-06-13T08:18:29.133" idx="47">
    <p:pos x="282" y="282"/>
    <p:text>JAM and Torina based on experimental data, for Sivers from COMPASS, JLab and HERMES</p:text>
    <p:extLst>
      <p:ext uri="{C676402C-5697-4E1C-873F-D02D1690AC5C}">
        <p15:threadingInfo xmlns:p15="http://schemas.microsoft.com/office/powerpoint/2012/main" timeZoneBias="-12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1" dt="2025-06-13T09:07:15.827" idx="48">
    <p:pos x="10" y="10"/>
    <p:text>when qT is similar Q2 region  is dominated by hard perturbative radiation (gluon emission)</p:text>
    <p:extLst>
      <p:ext uri="{C676402C-5697-4E1C-873F-D02D1690AC5C}">
        <p15:threadingInfo xmlns:p15="http://schemas.microsoft.com/office/powerpoint/2012/main" timeZoneBias="-120"/>
      </p:ext>
    </p:extLst>
  </p:cm>
  <p:cm authorId="1" dt="2025-06-13T09:07:58.046" idx="49">
    <p:pos x="10" y="146"/>
    <p:text>TMD picture no longer applies.</p:text>
    <p:extLst>
      <p:ext uri="{C676402C-5697-4E1C-873F-D02D1690AC5C}">
        <p15:threadingInfo xmlns:p15="http://schemas.microsoft.com/office/powerpoint/2012/main" timeZoneBias="-120">
          <p15:parentCm authorId="1" idx="48"/>
        </p15:threadingInfo>
      </p:ext>
    </p:extLst>
  </p:cm>
  <p:cm authorId="1" dt="2025-06-13T09:08:09.057" idx="50">
    <p:pos x="10" y="282"/>
    <p:text>qT &lt; 2.5</p:text>
    <p:extLst>
      <p:ext uri="{C676402C-5697-4E1C-873F-D02D1690AC5C}">
        <p15:threadingInfo xmlns:p15="http://schemas.microsoft.com/office/powerpoint/2012/main" timeZoneBias="-120">
          <p15:parentCm authorId="1" idx="48"/>
        </p15:threadingInfo>
      </p:ext>
    </p:extLst>
  </p:cm>
  <p:cm authorId="1" dt="2025-06-13T09:09:38.110" idx="51">
    <p:pos x="146" y="146"/>
    <p:text>first moment - information on average transverse momentum squared</p:text>
    <p:extLst>
      <p:ext uri="{C676402C-5697-4E1C-873F-D02D1690AC5C}">
        <p15:threadingInfo xmlns:p15="http://schemas.microsoft.com/office/powerpoint/2012/main" timeZoneBias="-120"/>
      </p:ext>
    </p:extLst>
  </p:cm>
</p:cmLst>
</file>

<file path=ppt/comments/comment14.xml><?xml version="1.0" encoding="utf-8"?>
<p:cmLst xmlns:a="http://schemas.openxmlformats.org/drawingml/2006/main" xmlns:r="http://schemas.openxmlformats.org/officeDocument/2006/relationships" xmlns:p="http://schemas.openxmlformats.org/presentationml/2006/main">
  <p:cm authorId="1" dt="2025-06-13T07:39:50.727" idx="43">
    <p:pos x="10" y="10"/>
    <p:text>. It will accelerate and collide beams of electrons with protons and nuclei</p:text>
    <p:extLst>
      <p:ext uri="{C676402C-5697-4E1C-873F-D02D1690AC5C}">
        <p15:threadingInfo xmlns:p15="http://schemas.microsoft.com/office/powerpoint/2012/main" timeZoneBias="-120"/>
      </p:ext>
    </p:extLst>
  </p:cm>
  <p:cm authorId="1" dt="2025-06-13T07:41:14.852" idx="44">
    <p:pos x="146" y="146"/>
    <p:text>Health &amp; Medicine
• Running the EIC will enable the
production of medical isotopes
that play a crucial role in medical
diagnosis and treatment.</p:text>
    <p:extLst>
      <p:ext uri="{C676402C-5697-4E1C-873F-D02D1690AC5C}">
        <p15:threadingInfo xmlns:p15="http://schemas.microsoft.com/office/powerpoint/2012/main" timeZoneBias="-120"/>
      </p:ext>
    </p:extLst>
  </p:cm>
  <p:cm authorId="1" dt="2025-06-13T07:43:48.295" idx="45">
    <p:pos x="282" y="282"/>
    <p:text>2035 operation starting</p:text>
    <p:extLst>
      <p:ext uri="{C676402C-5697-4E1C-873F-D02D1690AC5C}">
        <p15:threadingInfo xmlns:p15="http://schemas.microsoft.com/office/powerpoint/2012/main" timeZoneBias="-120"/>
      </p:ext>
    </p:extLst>
  </p:cm>
  <p:cm authorId="1" dt="2025-06-13T09:12:35.831" idx="52">
    <p:pos x="418" y="418"/>
    <p:text>EIC in e+p collisions at two
different center-of-mass energie</p:text>
    <p:extLst>
      <p:ext uri="{C676402C-5697-4E1C-873F-D02D1690AC5C}">
        <p15:threadingInfo xmlns:p15="http://schemas.microsoft.com/office/powerpoint/2012/main" timeZoneBias="-120"/>
      </p:ext>
    </p:extLst>
  </p:cm>
  <p:cm authorId="1" dt="2025-06-13T09:19:15.354" idx="53">
    <p:pos x="554" y="554"/>
    <p:text>The achievable statistical precision of the quark Sivers function from EIC kinematics</p:text>
    <p:extLst>
      <p:ext uri="{C676402C-5697-4E1C-873F-D02D1690AC5C}">
        <p15:threadingInfo xmlns:p15="http://schemas.microsoft.com/office/powerpoint/2012/main" timeZoneBias="-120"/>
      </p:ext>
    </p:extLst>
  </p:cm>
  <p:cm authorId="1" dt="2025-06-13T09:19:31.344" idx="54">
    <p:pos x="554" y="690"/>
    <p:text>They are showing (probably in a plot) how precisely the quark Sivers function could be measured</p:text>
    <p:extLst>
      <p:ext uri="{C676402C-5697-4E1C-873F-D02D1690AC5C}">
        <p15:threadingInfo xmlns:p15="http://schemas.microsoft.com/office/powerpoint/2012/main" timeZoneBias="-120">
          <p15:parentCm authorId="1" idx="53"/>
        </p15:threadingInfo>
      </p:ext>
    </p:extLst>
  </p:cm>
  <p:cm authorId="1" dt="2025-06-13T09:20:16.333" idx="55">
    <p:pos x="554" y="826"/>
    <p:text>Right now, we do not have experimental data that lets us extract the Sivers function in the region where gluons dominate inside the proton</p:text>
    <p:extLst>
      <p:ext uri="{C676402C-5697-4E1C-873F-D02D1690AC5C}">
        <p15:threadingInfo xmlns:p15="http://schemas.microsoft.com/office/powerpoint/2012/main" timeZoneBias="-120">
          <p15:parentCm authorId="1" idx="53"/>
        </p15:threadingInfo>
      </p:ext>
    </p:extLst>
  </p:cm>
</p:cmLst>
</file>

<file path=ppt/comments/comment15.xml><?xml version="1.0" encoding="utf-8"?>
<p:cmLst xmlns:a="http://schemas.openxmlformats.org/drawingml/2006/main" xmlns:r="http://schemas.openxmlformats.org/officeDocument/2006/relationships" xmlns:p="http://schemas.openxmlformats.org/presentationml/2006/main">
  <p:cm authorId="1" dt="2025-06-13T07:15:42.437" idx="41">
    <p:pos x="10" y="10"/>
    <p:text>SIDIS and di-hadron production at HERMES</p:text>
    <p:extLst>
      <p:ext uri="{C676402C-5697-4E1C-873F-D02D1690AC5C}">
        <p15:threadingInfo xmlns:p15="http://schemas.microsoft.com/office/powerpoint/2012/main" timeZoneBias="-120"/>
      </p:ext>
    </p:extLst>
  </p:cm>
  <p:cm authorId="1" dt="2025-06-13T07:16:43.856" idx="42">
    <p:pos x="146" y="146"/>
    <p:text>proton-proton collisions at RHIC</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5-06-12T17:21:11.883" idx="11">
    <p:pos x="1050" y="106"/>
    <p:text>Wigner is quantum-mechanical  phase space distributions</p:text>
    <p:extLst>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5-06-12T20:16:01.500" idx="12">
    <p:pos x="10" y="10"/>
    <p:text>g1 allows us to tell how much of the proton's spin comes from quarks</p:text>
    <p:extLst>
      <p:ext uri="{C676402C-5697-4E1C-873F-D02D1690AC5C}">
        <p15:threadingInfo xmlns:p15="http://schemas.microsoft.com/office/powerpoint/2012/main" timeZoneBias="-120"/>
      </p:ext>
    </p:extLst>
  </p:cm>
  <p:cm authorId="1" dt="2025-06-12T20:16:29.631" idx="13">
    <p:pos x="10" y="146"/>
    <p:text>played an important role in the proton spin puzzle</p:text>
    <p:extLst>
      <p:ext uri="{C676402C-5697-4E1C-873F-D02D1690AC5C}">
        <p15:threadingInfo xmlns:p15="http://schemas.microsoft.com/office/powerpoint/2012/main" timeZoneBias="-120">
          <p15:parentCm authorId="1" idx="12"/>
        </p15:threadingInfo>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5-06-12T20:28:13.740" idx="14">
    <p:pos x="10" y="10"/>
    <p:text>With increasing values of Q2 there are fewer quarks with large momentum
fractions in the nucleon; quarks with small momentum fractions predominate.</p:text>
    <p:extLst>
      <p:ext uri="{C676402C-5697-4E1C-873F-D02D1690AC5C}">
        <p15:threadingInfo xmlns:p15="http://schemas.microsoft.com/office/powerpoint/2012/main" timeZoneBias="-120"/>
      </p:ext>
    </p:extLst>
  </p:cm>
  <p:cm authorId="1" dt="2025-06-12T20:28:36.357" idx="15">
    <p:pos x="10" y="146"/>
    <p:text>This violation of scaling is not caused by a finite size of the quarks.</p:text>
    <p:extLst>
      <p:ext uri="{C676402C-5697-4E1C-873F-D02D1690AC5C}">
        <p15:threadingInfo xmlns:p15="http://schemas.microsoft.com/office/powerpoint/2012/main" timeZoneBias="-120">
          <p15:parentCm authorId="1" idx="14"/>
        </p15:threadingInfo>
      </p:ext>
    </p:extLst>
  </p:cm>
  <p:cm authorId="1" dt="2025-06-12T20:28:53.115" idx="16">
    <p:pos x="10" y="282"/>
    <p:text>Quarks can emit or absorb gluons, gluons may split
into qq-bar pairs, or emit gluons themselves</p:text>
    <p:extLst>
      <p:ext uri="{C676402C-5697-4E1C-873F-D02D1690AC5C}">
        <p15:threadingInfo xmlns:p15="http://schemas.microsoft.com/office/powerpoint/2012/main" timeZoneBias="-120">
          <p15:parentCm authorId="1" idx="14"/>
        </p15:threadingInfo>
      </p:ext>
    </p:extLst>
  </p:cm>
  <p:cm authorId="1" dt="2025-06-12T20:42:30.722" idx="17">
    <p:pos x="146" y="146"/>
    <p:text>At small Q2 quarks and any emitted
gluons cannot be distinguished and a quark distribution</p:text>
    <p:extLst>
      <p:ext uri="{C676402C-5697-4E1C-873F-D02D1690AC5C}">
        <p15:threadingInfo xmlns:p15="http://schemas.microsoft.com/office/powerpoint/2012/main" timeZoneBias="-120"/>
      </p:ext>
    </p:extLst>
  </p:cm>
  <p:cm authorId="1" dt="2025-06-12T20:43:44.382" idx="18">
    <p:pos x="146" y="282"/>
    <p:text>At larger Q2 and higher resolution, emission and splitting processes must be considered. Thus, the number of partons seen to share the momentum of the nucleon increases.</p:text>
    <p:extLst>
      <p:ext uri="{C676402C-5697-4E1C-873F-D02D1690AC5C}">
        <p15:threadingInfo xmlns:p15="http://schemas.microsoft.com/office/powerpoint/2012/main" timeZoneBias="-120">
          <p15:parentCm authorId="1" idx="17"/>
        </p15:threadingInfo>
      </p:ext>
    </p:extLst>
  </p:cm>
  <p:cm authorId="1" dt="2025-06-12T20:44:30.429" idx="19">
    <p:pos x="146" y="418"/>
    <p:text>The quark distribution q1 at small momentum fractions x, therefore, is larger than q2; whereas the effect is reversed for large x.</p:text>
    <p:extLst>
      <p:ext uri="{C676402C-5697-4E1C-873F-D02D1690AC5C}">
        <p15:threadingInfo xmlns:p15="http://schemas.microsoft.com/office/powerpoint/2012/main" timeZoneBias="-120">
          <p15:parentCm authorId="1" idx="17"/>
        </p15:threadingInfo>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5-06-12T21:16:02.455" idx="20">
    <p:pos x="10" y="10"/>
    <p:text>how much of a nucleon's spin comes from a given type of quark</p:text>
    <p:extLst>
      <p:ext uri="{C676402C-5697-4E1C-873F-D02D1690AC5C}">
        <p15:threadingInfo xmlns:p15="http://schemas.microsoft.com/office/powerpoint/2012/main" timeZoneBias="-12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5-06-12T21:44:20.185" idx="21">
    <p:pos x="1533" y="413"/>
    <p:text>BM- this tells us ifspin of quarks is correlated with their orbital motion</p:text>
    <p:extLst>
      <p:ext uri="{C676402C-5697-4E1C-873F-D02D1690AC5C}">
        <p15:threadingInfo xmlns:p15="http://schemas.microsoft.com/office/powerpoint/2012/main" timeZoneBias="-12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25-06-12T22:22:27.162" idx="22">
    <p:pos x="10" y="10"/>
    <p:text>A = difference in the number of events in one configuration relative to the other</p:text>
    <p:extLst>
      <p:ext uri="{C676402C-5697-4E1C-873F-D02D1690AC5C}">
        <p15:threadingInfo xmlns:p15="http://schemas.microsoft.com/office/powerpoint/2012/main" timeZoneBias="-120"/>
      </p:ext>
    </p:extLst>
  </p:cm>
  <p:cm authorId="1" dt="2025-06-12T22:28:06.500" idx="23">
    <p:pos x="10" y="146"/>
    <p:text>we are not only interested in how many events there are – but if there is any preference: ifr quarks fly out more willingly in one direction than in another</p:text>
    <p:extLst>
      <p:ext uri="{C676402C-5697-4E1C-873F-D02D1690AC5C}">
        <p15:threadingInfo xmlns:p15="http://schemas.microsoft.com/office/powerpoint/2012/main" timeZoneBias="-120">
          <p15:parentCm authorId="1" idx="22"/>
        </p15:threadingInfo>
      </p:ext>
    </p:extLst>
  </p:cm>
  <p:cm authorId="1" dt="2025-06-12T22:34:36.584" idx="24">
    <p:pos x="10" y="282"/>
    <p:text>If the quarks has intrinsic motion associated with the spin, then we see that the number of events varies with the angle – and this is the azimuthal asymmetry.</p:text>
    <p:extLst mod="1">
      <p:ext uri="{C676402C-5697-4E1C-873F-D02D1690AC5C}">
        <p15:threadingInfo xmlns:p15="http://schemas.microsoft.com/office/powerpoint/2012/main" timeZoneBias="-120">
          <p15:parentCm authorId="1" idx="22"/>
        </p15:threadingInfo>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25-06-12T22:44:22.242" idx="25">
    <p:pos x="10" y="10"/>
    <p:text>Form factors, in this context, describe the probability of a quark within a nucleon being probed by a virtual photon</p:text>
    <p:extLst>
      <p:ext uri="{C676402C-5697-4E1C-873F-D02D1690AC5C}">
        <p15:threadingInfo xmlns:p15="http://schemas.microsoft.com/office/powerpoint/2012/main" timeZoneBias="-12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25-06-13T00:08:19.033" idx="35">
    <p:pos x="453" y="1847"/>
    <p:text>z is the fraction of the virtual photon's energy carried by the detected hadron</p:text>
    <p:extLst>
      <p:ext uri="{C676402C-5697-4E1C-873F-D02D1690AC5C}">
        <p15:threadingInfo xmlns:p15="http://schemas.microsoft.com/office/powerpoint/2012/main" timeZoneBias="-120"/>
      </p:ext>
    </p:extLst>
  </p:cm>
  <p:cm authorId="1" dt="2025-06-13T00:08:32.963" idx="36">
    <p:pos x="453" y="1983"/>
    <p:text>Pt -transverse momentum of the final-state hadron relative to the virtual photon direction</p:text>
    <p:extLst>
      <p:ext uri="{C676402C-5697-4E1C-873F-D02D1690AC5C}">
        <p15:threadingInfo xmlns:p15="http://schemas.microsoft.com/office/powerpoint/2012/main" timeZoneBias="-120">
          <p15:parentCm authorId="1" idx="35"/>
        </p15:threadingInfo>
      </p:ext>
    </p:extLst>
  </p:cm>
  <p:cm authorId="1" dt="2025-06-13T00:13:23.480" idx="37">
    <p:pos x="10" y="10"/>
    <p:text>for final state positive handron is u quark dominance, as for DY</p:text>
    <p:extLst>
      <p:ext uri="{C676402C-5697-4E1C-873F-D02D1690AC5C}">
        <p15:threadingInfo xmlns:p15="http://schemas.microsoft.com/office/powerpoint/2012/main" timeZoneBias="-12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itle 1"/>
          <p:cNvSpPr>
            <a:spLocks noGrp="1"/>
          </p:cNvSpPr>
          <p:nvPr>
            <p:ph type="ctrTitle"/>
          </p:nvPr>
        </p:nvSpPr>
        <p:spPr>
          <a:xfrm>
            <a:off x="719931" y="530264"/>
            <a:ext cx="4319588" cy="1128031"/>
          </a:xfrm>
        </p:spPr>
        <p:txBody>
          <a:bodyPr anchor="b"/>
          <a:lstStyle>
            <a:lvl1pPr algn="ctr">
              <a:defRPr sz="2834"/>
            </a:lvl1pPr>
          </a:lstStyle>
          <a:p>
            <a:r>
              <a:rPr lang="pl-PL" smtClean="0"/>
              <a:t>Kliknij, aby edytować styl</a:t>
            </a:r>
            <a:endParaRPr lang="en-US" dirty="0"/>
          </a:p>
        </p:txBody>
      </p:sp>
      <p:sp>
        <p:nvSpPr>
          <p:cNvPr id="3" name="Subtitle 2"/>
          <p:cNvSpPr>
            <a:spLocks noGrp="1"/>
          </p:cNvSpPr>
          <p:nvPr>
            <p:ph type="subTitle" idx="1"/>
          </p:nvPr>
        </p:nvSpPr>
        <p:spPr>
          <a:xfrm>
            <a:off x="719931" y="1701796"/>
            <a:ext cx="4319588" cy="782271"/>
          </a:xfrm>
        </p:spPr>
        <p:txBody>
          <a:bodyPr/>
          <a:lstStyle>
            <a:lvl1pPr marL="0" indent="0" algn="ctr">
              <a:buNone/>
              <a:defRPr sz="1134"/>
            </a:lvl1pPr>
            <a:lvl2pPr marL="215981" indent="0" algn="ctr">
              <a:buNone/>
              <a:defRPr sz="945"/>
            </a:lvl2pPr>
            <a:lvl3pPr marL="431963" indent="0" algn="ctr">
              <a:buNone/>
              <a:defRPr sz="850"/>
            </a:lvl3pPr>
            <a:lvl4pPr marL="647944" indent="0" algn="ctr">
              <a:buNone/>
              <a:defRPr sz="756"/>
            </a:lvl4pPr>
            <a:lvl5pPr marL="863925" indent="0" algn="ctr">
              <a:buNone/>
              <a:defRPr sz="756"/>
            </a:lvl5pPr>
            <a:lvl6pPr marL="1079906" indent="0" algn="ctr">
              <a:buNone/>
              <a:defRPr sz="756"/>
            </a:lvl6pPr>
            <a:lvl7pPr marL="1295888" indent="0" algn="ctr">
              <a:buNone/>
              <a:defRPr sz="756"/>
            </a:lvl7pPr>
            <a:lvl8pPr marL="1511869" indent="0" algn="ctr">
              <a:buNone/>
              <a:defRPr sz="756"/>
            </a:lvl8pPr>
            <a:lvl9pPr marL="1727850" indent="0" algn="ctr">
              <a:buNone/>
              <a:defRPr sz="756"/>
            </a:lvl9pPr>
          </a:lstStyle>
          <a:p>
            <a:r>
              <a:rPr lang="pl-PL" smtClean="0"/>
              <a:t>Kliknij, aby edytować styl wzorca podtytułu</a:t>
            </a:r>
            <a:endParaRPr lang="en-US" dirty="0"/>
          </a:p>
        </p:txBody>
      </p:sp>
      <p:sp>
        <p:nvSpPr>
          <p:cNvPr id="4" name="Date Placeholder 3"/>
          <p:cNvSpPr>
            <a:spLocks noGrp="1"/>
          </p:cNvSpPr>
          <p:nvPr>
            <p:ph type="dt" sz="half" idx="10"/>
          </p:nvPr>
        </p:nvSpPr>
        <p:spPr/>
        <p:txBody>
          <a:bodyPr/>
          <a:lstStyle/>
          <a:p>
            <a:fld id="{4B96077C-F4BE-458C-A409-D96EA112EB0B}" type="datetimeFigureOut">
              <a:rPr lang="pl-PL" smtClean="0"/>
              <a:t>13.06.2025</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1AF3D0AA-80AD-45EA-B039-A732D704DE08}" type="slidenum">
              <a:rPr lang="pl-PL" smtClean="0"/>
              <a:t>‹#›</a:t>
            </a:fld>
            <a:endParaRPr lang="pl-PL"/>
          </a:p>
        </p:txBody>
      </p:sp>
    </p:spTree>
    <p:extLst>
      <p:ext uri="{BB962C8B-B14F-4D97-AF65-F5344CB8AC3E}">
        <p14:creationId xmlns:p14="http://schemas.microsoft.com/office/powerpoint/2010/main" val="1718046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4B96077C-F4BE-458C-A409-D96EA112EB0B}" type="datetimeFigureOut">
              <a:rPr lang="pl-PL" smtClean="0"/>
              <a:t>13.06.2025</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1AF3D0AA-80AD-45EA-B039-A732D704DE08}" type="slidenum">
              <a:rPr lang="pl-PL" smtClean="0"/>
              <a:t>‹#›</a:t>
            </a:fld>
            <a:endParaRPr lang="pl-PL"/>
          </a:p>
        </p:txBody>
      </p:sp>
    </p:spTree>
    <p:extLst>
      <p:ext uri="{BB962C8B-B14F-4D97-AF65-F5344CB8AC3E}">
        <p14:creationId xmlns:p14="http://schemas.microsoft.com/office/powerpoint/2010/main" val="3919197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121607" y="172505"/>
            <a:ext cx="1241881" cy="2745825"/>
          </a:xfrm>
        </p:spPr>
        <p:txBody>
          <a:bodyPr vert="eaVert"/>
          <a:lstStyle/>
          <a:p>
            <a:r>
              <a:rPr lang="pl-PL" smtClean="0"/>
              <a:t>Kliknij, aby edytować styl</a:t>
            </a:r>
            <a:endParaRPr lang="en-US" dirty="0"/>
          </a:p>
        </p:txBody>
      </p:sp>
      <p:sp>
        <p:nvSpPr>
          <p:cNvPr id="3" name="Vertical Text Placeholder 2"/>
          <p:cNvSpPr>
            <a:spLocks noGrp="1"/>
          </p:cNvSpPr>
          <p:nvPr>
            <p:ph type="body" orient="vert" idx="1"/>
          </p:nvPr>
        </p:nvSpPr>
        <p:spPr>
          <a:xfrm>
            <a:off x="395962" y="172505"/>
            <a:ext cx="3653651" cy="2745825"/>
          </a:xfrm>
        </p:spPr>
        <p:txBody>
          <a:bodyPr vert="eaVert"/>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4B96077C-F4BE-458C-A409-D96EA112EB0B}" type="datetimeFigureOut">
              <a:rPr lang="pl-PL" smtClean="0"/>
              <a:t>13.06.2025</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1AF3D0AA-80AD-45EA-B039-A732D704DE08}" type="slidenum">
              <a:rPr lang="pl-PL" smtClean="0"/>
              <a:t>‹#›</a:t>
            </a:fld>
            <a:endParaRPr lang="pl-PL"/>
          </a:p>
        </p:txBody>
      </p:sp>
    </p:spTree>
    <p:extLst>
      <p:ext uri="{BB962C8B-B14F-4D97-AF65-F5344CB8AC3E}">
        <p14:creationId xmlns:p14="http://schemas.microsoft.com/office/powerpoint/2010/main" val="839680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10"/>
          </p:nvPr>
        </p:nvSpPr>
        <p:spPr/>
        <p:txBody>
          <a:bodyPr/>
          <a:lstStyle/>
          <a:p>
            <a:fld id="{4B96077C-F4BE-458C-A409-D96EA112EB0B}" type="datetimeFigureOut">
              <a:rPr lang="pl-PL" smtClean="0"/>
              <a:t>13.06.2025</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1AF3D0AA-80AD-45EA-B039-A732D704DE08}" type="slidenum">
              <a:rPr lang="pl-PL" smtClean="0"/>
              <a:t>‹#›</a:t>
            </a:fld>
            <a:endParaRPr lang="pl-PL"/>
          </a:p>
        </p:txBody>
      </p:sp>
    </p:spTree>
    <p:extLst>
      <p:ext uri="{BB962C8B-B14F-4D97-AF65-F5344CB8AC3E}">
        <p14:creationId xmlns:p14="http://schemas.microsoft.com/office/powerpoint/2010/main" val="1505600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392962" y="807773"/>
            <a:ext cx="4967526" cy="1347786"/>
          </a:xfrm>
        </p:spPr>
        <p:txBody>
          <a:bodyPr anchor="b"/>
          <a:lstStyle>
            <a:lvl1pPr>
              <a:defRPr sz="2834"/>
            </a:lvl1pPr>
          </a:lstStyle>
          <a:p>
            <a:r>
              <a:rPr lang="pl-PL" smtClean="0"/>
              <a:t>Kliknij, aby edytować styl</a:t>
            </a:r>
            <a:endParaRPr lang="en-US" dirty="0"/>
          </a:p>
        </p:txBody>
      </p:sp>
      <p:sp>
        <p:nvSpPr>
          <p:cNvPr id="3" name="Text Placeholder 2"/>
          <p:cNvSpPr>
            <a:spLocks noGrp="1"/>
          </p:cNvSpPr>
          <p:nvPr>
            <p:ph type="body" idx="1"/>
          </p:nvPr>
        </p:nvSpPr>
        <p:spPr>
          <a:xfrm>
            <a:off x="392962" y="2168309"/>
            <a:ext cx="4967526" cy="708769"/>
          </a:xfrm>
        </p:spPr>
        <p:txBody>
          <a:bodyPr/>
          <a:lstStyle>
            <a:lvl1pPr marL="0" indent="0">
              <a:buNone/>
              <a:defRPr sz="1134">
                <a:solidFill>
                  <a:schemeClr val="tx1">
                    <a:tint val="75000"/>
                  </a:schemeClr>
                </a:solidFill>
              </a:defRPr>
            </a:lvl1pPr>
            <a:lvl2pPr marL="215981" indent="0">
              <a:buNone/>
              <a:defRPr sz="945">
                <a:solidFill>
                  <a:schemeClr val="tx1">
                    <a:tint val="75000"/>
                  </a:schemeClr>
                </a:solidFill>
              </a:defRPr>
            </a:lvl2pPr>
            <a:lvl3pPr marL="431963" indent="0">
              <a:buNone/>
              <a:defRPr sz="850">
                <a:solidFill>
                  <a:schemeClr val="tx1">
                    <a:tint val="75000"/>
                  </a:schemeClr>
                </a:solidFill>
              </a:defRPr>
            </a:lvl3pPr>
            <a:lvl4pPr marL="647944" indent="0">
              <a:buNone/>
              <a:defRPr sz="756">
                <a:solidFill>
                  <a:schemeClr val="tx1">
                    <a:tint val="75000"/>
                  </a:schemeClr>
                </a:solidFill>
              </a:defRPr>
            </a:lvl4pPr>
            <a:lvl5pPr marL="863925" indent="0">
              <a:buNone/>
              <a:defRPr sz="756">
                <a:solidFill>
                  <a:schemeClr val="tx1">
                    <a:tint val="75000"/>
                  </a:schemeClr>
                </a:solidFill>
              </a:defRPr>
            </a:lvl5pPr>
            <a:lvl6pPr marL="1079906" indent="0">
              <a:buNone/>
              <a:defRPr sz="756">
                <a:solidFill>
                  <a:schemeClr val="tx1">
                    <a:tint val="75000"/>
                  </a:schemeClr>
                </a:solidFill>
              </a:defRPr>
            </a:lvl6pPr>
            <a:lvl7pPr marL="1295888" indent="0">
              <a:buNone/>
              <a:defRPr sz="756">
                <a:solidFill>
                  <a:schemeClr val="tx1">
                    <a:tint val="75000"/>
                  </a:schemeClr>
                </a:solidFill>
              </a:defRPr>
            </a:lvl7pPr>
            <a:lvl8pPr marL="1511869" indent="0">
              <a:buNone/>
              <a:defRPr sz="756">
                <a:solidFill>
                  <a:schemeClr val="tx1">
                    <a:tint val="75000"/>
                  </a:schemeClr>
                </a:solidFill>
              </a:defRPr>
            </a:lvl8pPr>
            <a:lvl9pPr marL="1727850" indent="0">
              <a:buNone/>
              <a:defRPr sz="756">
                <a:solidFill>
                  <a:schemeClr val="tx1">
                    <a:tint val="75000"/>
                  </a:schemeClr>
                </a:solidFill>
              </a:defRPr>
            </a:lvl9pPr>
          </a:lstStyle>
          <a:p>
            <a:pPr lvl="0"/>
            <a:r>
              <a:rPr lang="pl-PL" smtClean="0"/>
              <a:t>Edytuj style wzorca tekstu</a:t>
            </a:r>
          </a:p>
        </p:txBody>
      </p:sp>
      <p:sp>
        <p:nvSpPr>
          <p:cNvPr id="4" name="Date Placeholder 3"/>
          <p:cNvSpPr>
            <a:spLocks noGrp="1"/>
          </p:cNvSpPr>
          <p:nvPr>
            <p:ph type="dt" sz="half" idx="10"/>
          </p:nvPr>
        </p:nvSpPr>
        <p:spPr/>
        <p:txBody>
          <a:bodyPr/>
          <a:lstStyle/>
          <a:p>
            <a:fld id="{4B96077C-F4BE-458C-A409-D96EA112EB0B}" type="datetimeFigureOut">
              <a:rPr lang="pl-PL" smtClean="0"/>
              <a:t>13.06.2025</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1AF3D0AA-80AD-45EA-B039-A732D704DE08}" type="slidenum">
              <a:rPr lang="pl-PL" smtClean="0"/>
              <a:t>‹#›</a:t>
            </a:fld>
            <a:endParaRPr lang="pl-PL"/>
          </a:p>
        </p:txBody>
      </p:sp>
    </p:spTree>
    <p:extLst>
      <p:ext uri="{BB962C8B-B14F-4D97-AF65-F5344CB8AC3E}">
        <p14:creationId xmlns:p14="http://schemas.microsoft.com/office/powerpoint/2010/main" val="2300426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sz="half" idx="1"/>
          </p:nvPr>
        </p:nvSpPr>
        <p:spPr>
          <a:xfrm>
            <a:off x="395962" y="862523"/>
            <a:ext cx="2447766" cy="2055806"/>
          </a:xfrm>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2915722" y="862523"/>
            <a:ext cx="2447766" cy="2055806"/>
          </a:xfrm>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Date Placeholder 4"/>
          <p:cNvSpPr>
            <a:spLocks noGrp="1"/>
          </p:cNvSpPr>
          <p:nvPr>
            <p:ph type="dt" sz="half" idx="10"/>
          </p:nvPr>
        </p:nvSpPr>
        <p:spPr/>
        <p:txBody>
          <a:bodyPr/>
          <a:lstStyle/>
          <a:p>
            <a:fld id="{4B96077C-F4BE-458C-A409-D96EA112EB0B}" type="datetimeFigureOut">
              <a:rPr lang="pl-PL" smtClean="0"/>
              <a:t>13.06.2025</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1AF3D0AA-80AD-45EA-B039-A732D704DE08}" type="slidenum">
              <a:rPr lang="pl-PL" smtClean="0"/>
              <a:t>‹#›</a:t>
            </a:fld>
            <a:endParaRPr lang="pl-PL"/>
          </a:p>
        </p:txBody>
      </p:sp>
    </p:spTree>
    <p:extLst>
      <p:ext uri="{BB962C8B-B14F-4D97-AF65-F5344CB8AC3E}">
        <p14:creationId xmlns:p14="http://schemas.microsoft.com/office/powerpoint/2010/main" val="2097724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396712" y="172505"/>
            <a:ext cx="4967526" cy="626267"/>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396713" y="794272"/>
            <a:ext cx="2436517" cy="389260"/>
          </a:xfrm>
        </p:spPr>
        <p:txBody>
          <a:bodyPr anchor="b"/>
          <a:lstStyle>
            <a:lvl1pPr marL="0" indent="0">
              <a:buNone/>
              <a:defRPr sz="1134" b="1"/>
            </a:lvl1pPr>
            <a:lvl2pPr marL="215981" indent="0">
              <a:buNone/>
              <a:defRPr sz="945" b="1"/>
            </a:lvl2pPr>
            <a:lvl3pPr marL="431963" indent="0">
              <a:buNone/>
              <a:defRPr sz="850" b="1"/>
            </a:lvl3pPr>
            <a:lvl4pPr marL="647944" indent="0">
              <a:buNone/>
              <a:defRPr sz="756" b="1"/>
            </a:lvl4pPr>
            <a:lvl5pPr marL="863925" indent="0">
              <a:buNone/>
              <a:defRPr sz="756" b="1"/>
            </a:lvl5pPr>
            <a:lvl6pPr marL="1079906" indent="0">
              <a:buNone/>
              <a:defRPr sz="756" b="1"/>
            </a:lvl6pPr>
            <a:lvl7pPr marL="1295888" indent="0">
              <a:buNone/>
              <a:defRPr sz="756" b="1"/>
            </a:lvl7pPr>
            <a:lvl8pPr marL="1511869" indent="0">
              <a:buNone/>
              <a:defRPr sz="756" b="1"/>
            </a:lvl8pPr>
            <a:lvl9pPr marL="1727850" indent="0">
              <a:buNone/>
              <a:defRPr sz="756" b="1"/>
            </a:lvl9pPr>
          </a:lstStyle>
          <a:p>
            <a:pPr lvl="0"/>
            <a:r>
              <a:rPr lang="pl-PL" smtClean="0"/>
              <a:t>Edytuj style wzorca tekstu</a:t>
            </a:r>
          </a:p>
        </p:txBody>
      </p:sp>
      <p:sp>
        <p:nvSpPr>
          <p:cNvPr id="4" name="Content Placeholder 3"/>
          <p:cNvSpPr>
            <a:spLocks noGrp="1"/>
          </p:cNvSpPr>
          <p:nvPr>
            <p:ph sz="half" idx="2"/>
          </p:nvPr>
        </p:nvSpPr>
        <p:spPr>
          <a:xfrm>
            <a:off x="396713" y="1183532"/>
            <a:ext cx="2436517" cy="1740798"/>
          </a:xfrm>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2915722" y="794272"/>
            <a:ext cx="2448516" cy="389260"/>
          </a:xfrm>
        </p:spPr>
        <p:txBody>
          <a:bodyPr anchor="b"/>
          <a:lstStyle>
            <a:lvl1pPr marL="0" indent="0">
              <a:buNone/>
              <a:defRPr sz="1134" b="1"/>
            </a:lvl1pPr>
            <a:lvl2pPr marL="215981" indent="0">
              <a:buNone/>
              <a:defRPr sz="945" b="1"/>
            </a:lvl2pPr>
            <a:lvl3pPr marL="431963" indent="0">
              <a:buNone/>
              <a:defRPr sz="850" b="1"/>
            </a:lvl3pPr>
            <a:lvl4pPr marL="647944" indent="0">
              <a:buNone/>
              <a:defRPr sz="756" b="1"/>
            </a:lvl4pPr>
            <a:lvl5pPr marL="863925" indent="0">
              <a:buNone/>
              <a:defRPr sz="756" b="1"/>
            </a:lvl5pPr>
            <a:lvl6pPr marL="1079906" indent="0">
              <a:buNone/>
              <a:defRPr sz="756" b="1"/>
            </a:lvl6pPr>
            <a:lvl7pPr marL="1295888" indent="0">
              <a:buNone/>
              <a:defRPr sz="756" b="1"/>
            </a:lvl7pPr>
            <a:lvl8pPr marL="1511869" indent="0">
              <a:buNone/>
              <a:defRPr sz="756" b="1"/>
            </a:lvl8pPr>
            <a:lvl9pPr marL="1727850" indent="0">
              <a:buNone/>
              <a:defRPr sz="756" b="1"/>
            </a:lvl9pPr>
          </a:lstStyle>
          <a:p>
            <a:pPr lvl="0"/>
            <a:r>
              <a:rPr lang="pl-PL" smtClean="0"/>
              <a:t>Edytuj style wzorca tekstu</a:t>
            </a:r>
          </a:p>
        </p:txBody>
      </p:sp>
      <p:sp>
        <p:nvSpPr>
          <p:cNvPr id="6" name="Content Placeholder 5"/>
          <p:cNvSpPr>
            <a:spLocks noGrp="1"/>
          </p:cNvSpPr>
          <p:nvPr>
            <p:ph sz="quarter" idx="4"/>
          </p:nvPr>
        </p:nvSpPr>
        <p:spPr>
          <a:xfrm>
            <a:off x="2915722" y="1183532"/>
            <a:ext cx="2448516" cy="1740798"/>
          </a:xfrm>
        </p:spPr>
        <p:txBody>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7" name="Date Placeholder 6"/>
          <p:cNvSpPr>
            <a:spLocks noGrp="1"/>
          </p:cNvSpPr>
          <p:nvPr>
            <p:ph type="dt" sz="half" idx="10"/>
          </p:nvPr>
        </p:nvSpPr>
        <p:spPr/>
        <p:txBody>
          <a:bodyPr/>
          <a:lstStyle/>
          <a:p>
            <a:fld id="{4B96077C-F4BE-458C-A409-D96EA112EB0B}" type="datetimeFigureOut">
              <a:rPr lang="pl-PL" smtClean="0"/>
              <a:t>13.06.2025</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1AF3D0AA-80AD-45EA-B039-A732D704DE08}" type="slidenum">
              <a:rPr lang="pl-PL" smtClean="0"/>
              <a:t>‹#›</a:t>
            </a:fld>
            <a:endParaRPr lang="pl-PL"/>
          </a:p>
        </p:txBody>
      </p:sp>
    </p:spTree>
    <p:extLst>
      <p:ext uri="{BB962C8B-B14F-4D97-AF65-F5344CB8AC3E}">
        <p14:creationId xmlns:p14="http://schemas.microsoft.com/office/powerpoint/2010/main" val="3675620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Date Placeholder 2"/>
          <p:cNvSpPr>
            <a:spLocks noGrp="1"/>
          </p:cNvSpPr>
          <p:nvPr>
            <p:ph type="dt" sz="half" idx="10"/>
          </p:nvPr>
        </p:nvSpPr>
        <p:spPr/>
        <p:txBody>
          <a:bodyPr/>
          <a:lstStyle/>
          <a:p>
            <a:fld id="{4B96077C-F4BE-458C-A409-D96EA112EB0B}" type="datetimeFigureOut">
              <a:rPr lang="pl-PL" smtClean="0"/>
              <a:t>13.06.2025</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1AF3D0AA-80AD-45EA-B039-A732D704DE08}" type="slidenum">
              <a:rPr lang="pl-PL" smtClean="0"/>
              <a:t>‹#›</a:t>
            </a:fld>
            <a:endParaRPr lang="pl-PL"/>
          </a:p>
        </p:txBody>
      </p:sp>
    </p:spTree>
    <p:extLst>
      <p:ext uri="{BB962C8B-B14F-4D97-AF65-F5344CB8AC3E}">
        <p14:creationId xmlns:p14="http://schemas.microsoft.com/office/powerpoint/2010/main" val="855133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96077C-F4BE-458C-A409-D96EA112EB0B}" type="datetimeFigureOut">
              <a:rPr lang="pl-PL" smtClean="0"/>
              <a:t>13.06.2025</a:t>
            </a:fld>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1AF3D0AA-80AD-45EA-B039-A732D704DE08}" type="slidenum">
              <a:rPr lang="pl-PL" smtClean="0"/>
              <a:t>‹#›</a:t>
            </a:fld>
            <a:endParaRPr lang="pl-PL"/>
          </a:p>
        </p:txBody>
      </p:sp>
    </p:spTree>
    <p:extLst>
      <p:ext uri="{BB962C8B-B14F-4D97-AF65-F5344CB8AC3E}">
        <p14:creationId xmlns:p14="http://schemas.microsoft.com/office/powerpoint/2010/main" val="1238100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396713" y="216006"/>
            <a:ext cx="1857572" cy="756021"/>
          </a:xfrm>
        </p:spPr>
        <p:txBody>
          <a:bodyPr anchor="b"/>
          <a:lstStyle>
            <a:lvl1pPr>
              <a:defRPr sz="1512"/>
            </a:lvl1pPr>
          </a:lstStyle>
          <a:p>
            <a:r>
              <a:rPr lang="pl-PL" smtClean="0"/>
              <a:t>Kliknij, aby edytować styl</a:t>
            </a:r>
            <a:endParaRPr lang="en-US" dirty="0"/>
          </a:p>
        </p:txBody>
      </p:sp>
      <p:sp>
        <p:nvSpPr>
          <p:cNvPr id="3" name="Content Placeholder 2"/>
          <p:cNvSpPr>
            <a:spLocks noGrp="1"/>
          </p:cNvSpPr>
          <p:nvPr>
            <p:ph idx="1"/>
          </p:nvPr>
        </p:nvSpPr>
        <p:spPr>
          <a:xfrm>
            <a:off x="2448516" y="466513"/>
            <a:ext cx="2915722" cy="2302563"/>
          </a:xfrm>
        </p:spPr>
        <p:txBody>
          <a:bodyPr/>
          <a:lstStyle>
            <a:lvl1pPr>
              <a:defRPr sz="1512"/>
            </a:lvl1pPr>
            <a:lvl2pPr>
              <a:defRPr sz="1323"/>
            </a:lvl2pPr>
            <a:lvl3pPr>
              <a:defRPr sz="1134"/>
            </a:lvl3pPr>
            <a:lvl4pPr>
              <a:defRPr sz="945"/>
            </a:lvl4pPr>
            <a:lvl5pPr>
              <a:defRPr sz="945"/>
            </a:lvl5pPr>
            <a:lvl6pPr>
              <a:defRPr sz="945"/>
            </a:lvl6pPr>
            <a:lvl7pPr>
              <a:defRPr sz="945"/>
            </a:lvl7pPr>
            <a:lvl8pPr>
              <a:defRPr sz="945"/>
            </a:lvl8pPr>
            <a:lvl9pPr>
              <a:defRPr sz="945"/>
            </a:lvl9p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Text Placeholder 3"/>
          <p:cNvSpPr>
            <a:spLocks noGrp="1"/>
          </p:cNvSpPr>
          <p:nvPr>
            <p:ph type="body" sz="half" idx="2"/>
          </p:nvPr>
        </p:nvSpPr>
        <p:spPr>
          <a:xfrm>
            <a:off x="396713" y="972026"/>
            <a:ext cx="1857572" cy="1800799"/>
          </a:xfrm>
        </p:spPr>
        <p:txBody>
          <a:bodyPr/>
          <a:lstStyle>
            <a:lvl1pPr marL="0" indent="0">
              <a:buNone/>
              <a:defRPr sz="756"/>
            </a:lvl1pPr>
            <a:lvl2pPr marL="215981" indent="0">
              <a:buNone/>
              <a:defRPr sz="661"/>
            </a:lvl2pPr>
            <a:lvl3pPr marL="431963" indent="0">
              <a:buNone/>
              <a:defRPr sz="567"/>
            </a:lvl3pPr>
            <a:lvl4pPr marL="647944" indent="0">
              <a:buNone/>
              <a:defRPr sz="472"/>
            </a:lvl4pPr>
            <a:lvl5pPr marL="863925" indent="0">
              <a:buNone/>
              <a:defRPr sz="472"/>
            </a:lvl5pPr>
            <a:lvl6pPr marL="1079906" indent="0">
              <a:buNone/>
              <a:defRPr sz="472"/>
            </a:lvl6pPr>
            <a:lvl7pPr marL="1295888" indent="0">
              <a:buNone/>
              <a:defRPr sz="472"/>
            </a:lvl7pPr>
            <a:lvl8pPr marL="1511869" indent="0">
              <a:buNone/>
              <a:defRPr sz="472"/>
            </a:lvl8pPr>
            <a:lvl9pPr marL="1727850" indent="0">
              <a:buNone/>
              <a:defRPr sz="472"/>
            </a:lvl9pPr>
          </a:lstStyle>
          <a:p>
            <a:pPr lvl="0"/>
            <a:r>
              <a:rPr lang="pl-PL" smtClean="0"/>
              <a:t>Edytuj style wzorca tekstu</a:t>
            </a:r>
          </a:p>
        </p:txBody>
      </p:sp>
      <p:sp>
        <p:nvSpPr>
          <p:cNvPr id="5" name="Date Placeholder 4"/>
          <p:cNvSpPr>
            <a:spLocks noGrp="1"/>
          </p:cNvSpPr>
          <p:nvPr>
            <p:ph type="dt" sz="half" idx="10"/>
          </p:nvPr>
        </p:nvSpPr>
        <p:spPr/>
        <p:txBody>
          <a:bodyPr/>
          <a:lstStyle/>
          <a:p>
            <a:fld id="{4B96077C-F4BE-458C-A409-D96EA112EB0B}" type="datetimeFigureOut">
              <a:rPr lang="pl-PL" smtClean="0"/>
              <a:t>13.06.2025</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1AF3D0AA-80AD-45EA-B039-A732D704DE08}" type="slidenum">
              <a:rPr lang="pl-PL" smtClean="0"/>
              <a:t>‹#›</a:t>
            </a:fld>
            <a:endParaRPr lang="pl-PL"/>
          </a:p>
        </p:txBody>
      </p:sp>
    </p:spTree>
    <p:extLst>
      <p:ext uri="{BB962C8B-B14F-4D97-AF65-F5344CB8AC3E}">
        <p14:creationId xmlns:p14="http://schemas.microsoft.com/office/powerpoint/2010/main" val="4047546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396713" y="216006"/>
            <a:ext cx="1857572" cy="756021"/>
          </a:xfrm>
        </p:spPr>
        <p:txBody>
          <a:bodyPr anchor="b"/>
          <a:lstStyle>
            <a:lvl1pPr>
              <a:defRPr sz="1512"/>
            </a:lvl1pPr>
          </a:lstStyle>
          <a:p>
            <a:r>
              <a:rPr lang="pl-PL" smtClean="0"/>
              <a:t>Kliknij, aby edytować styl</a:t>
            </a:r>
            <a:endParaRPr lang="en-US" dirty="0"/>
          </a:p>
        </p:txBody>
      </p:sp>
      <p:sp>
        <p:nvSpPr>
          <p:cNvPr id="3" name="Picture Placeholder 2"/>
          <p:cNvSpPr>
            <a:spLocks noGrp="1" noChangeAspect="1"/>
          </p:cNvSpPr>
          <p:nvPr>
            <p:ph type="pic" idx="1"/>
          </p:nvPr>
        </p:nvSpPr>
        <p:spPr>
          <a:xfrm>
            <a:off x="2448516" y="466513"/>
            <a:ext cx="2915722" cy="2302563"/>
          </a:xfrm>
        </p:spPr>
        <p:txBody>
          <a:bodyPr anchor="t"/>
          <a:lstStyle>
            <a:lvl1pPr marL="0" indent="0">
              <a:buNone/>
              <a:defRPr sz="1512"/>
            </a:lvl1pPr>
            <a:lvl2pPr marL="215981" indent="0">
              <a:buNone/>
              <a:defRPr sz="1323"/>
            </a:lvl2pPr>
            <a:lvl3pPr marL="431963" indent="0">
              <a:buNone/>
              <a:defRPr sz="1134"/>
            </a:lvl3pPr>
            <a:lvl4pPr marL="647944" indent="0">
              <a:buNone/>
              <a:defRPr sz="945"/>
            </a:lvl4pPr>
            <a:lvl5pPr marL="863925" indent="0">
              <a:buNone/>
              <a:defRPr sz="945"/>
            </a:lvl5pPr>
            <a:lvl6pPr marL="1079906" indent="0">
              <a:buNone/>
              <a:defRPr sz="945"/>
            </a:lvl6pPr>
            <a:lvl7pPr marL="1295888" indent="0">
              <a:buNone/>
              <a:defRPr sz="945"/>
            </a:lvl7pPr>
            <a:lvl8pPr marL="1511869" indent="0">
              <a:buNone/>
              <a:defRPr sz="945"/>
            </a:lvl8pPr>
            <a:lvl9pPr marL="1727850" indent="0">
              <a:buNone/>
              <a:defRPr sz="945"/>
            </a:lvl9pPr>
          </a:lstStyle>
          <a:p>
            <a:r>
              <a:rPr lang="pl-PL" smtClean="0"/>
              <a:t>Kliknij ikonę, aby dodać obraz</a:t>
            </a:r>
            <a:endParaRPr lang="en-US" dirty="0"/>
          </a:p>
        </p:txBody>
      </p:sp>
      <p:sp>
        <p:nvSpPr>
          <p:cNvPr id="4" name="Text Placeholder 3"/>
          <p:cNvSpPr>
            <a:spLocks noGrp="1"/>
          </p:cNvSpPr>
          <p:nvPr>
            <p:ph type="body" sz="half" idx="2"/>
          </p:nvPr>
        </p:nvSpPr>
        <p:spPr>
          <a:xfrm>
            <a:off x="396713" y="972026"/>
            <a:ext cx="1857572" cy="1800799"/>
          </a:xfrm>
        </p:spPr>
        <p:txBody>
          <a:bodyPr/>
          <a:lstStyle>
            <a:lvl1pPr marL="0" indent="0">
              <a:buNone/>
              <a:defRPr sz="756"/>
            </a:lvl1pPr>
            <a:lvl2pPr marL="215981" indent="0">
              <a:buNone/>
              <a:defRPr sz="661"/>
            </a:lvl2pPr>
            <a:lvl3pPr marL="431963" indent="0">
              <a:buNone/>
              <a:defRPr sz="567"/>
            </a:lvl3pPr>
            <a:lvl4pPr marL="647944" indent="0">
              <a:buNone/>
              <a:defRPr sz="472"/>
            </a:lvl4pPr>
            <a:lvl5pPr marL="863925" indent="0">
              <a:buNone/>
              <a:defRPr sz="472"/>
            </a:lvl5pPr>
            <a:lvl6pPr marL="1079906" indent="0">
              <a:buNone/>
              <a:defRPr sz="472"/>
            </a:lvl6pPr>
            <a:lvl7pPr marL="1295888" indent="0">
              <a:buNone/>
              <a:defRPr sz="472"/>
            </a:lvl7pPr>
            <a:lvl8pPr marL="1511869" indent="0">
              <a:buNone/>
              <a:defRPr sz="472"/>
            </a:lvl8pPr>
            <a:lvl9pPr marL="1727850" indent="0">
              <a:buNone/>
              <a:defRPr sz="472"/>
            </a:lvl9pPr>
          </a:lstStyle>
          <a:p>
            <a:pPr lvl="0"/>
            <a:r>
              <a:rPr lang="pl-PL" smtClean="0"/>
              <a:t>Edytuj style wzorca tekstu</a:t>
            </a:r>
          </a:p>
        </p:txBody>
      </p:sp>
      <p:sp>
        <p:nvSpPr>
          <p:cNvPr id="5" name="Date Placeholder 4"/>
          <p:cNvSpPr>
            <a:spLocks noGrp="1"/>
          </p:cNvSpPr>
          <p:nvPr>
            <p:ph type="dt" sz="half" idx="10"/>
          </p:nvPr>
        </p:nvSpPr>
        <p:spPr/>
        <p:txBody>
          <a:bodyPr/>
          <a:lstStyle/>
          <a:p>
            <a:fld id="{4B96077C-F4BE-458C-A409-D96EA112EB0B}" type="datetimeFigureOut">
              <a:rPr lang="pl-PL" smtClean="0"/>
              <a:t>13.06.2025</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1AF3D0AA-80AD-45EA-B039-A732D704DE08}" type="slidenum">
              <a:rPr lang="pl-PL" smtClean="0"/>
              <a:t>‹#›</a:t>
            </a:fld>
            <a:endParaRPr lang="pl-PL"/>
          </a:p>
        </p:txBody>
      </p:sp>
    </p:spTree>
    <p:extLst>
      <p:ext uri="{BB962C8B-B14F-4D97-AF65-F5344CB8AC3E}">
        <p14:creationId xmlns:p14="http://schemas.microsoft.com/office/powerpoint/2010/main" val="2069062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962" y="172505"/>
            <a:ext cx="4967526" cy="626267"/>
          </a:xfrm>
          <a:prstGeom prst="rect">
            <a:avLst/>
          </a:prstGeom>
        </p:spPr>
        <p:txBody>
          <a:bodyPr vert="horz" lIns="91440" tIns="45720" rIns="91440" bIns="45720" rtlCol="0" anchor="ctr">
            <a:normAutofit/>
          </a:bodyPr>
          <a:lstStyle/>
          <a:p>
            <a:r>
              <a:rPr lang="pl-PL" smtClean="0"/>
              <a:t>Kliknij, aby edytować styl</a:t>
            </a:r>
            <a:endParaRPr lang="en-US" dirty="0"/>
          </a:p>
        </p:txBody>
      </p:sp>
      <p:sp>
        <p:nvSpPr>
          <p:cNvPr id="3" name="Text Placeholder 2"/>
          <p:cNvSpPr>
            <a:spLocks noGrp="1"/>
          </p:cNvSpPr>
          <p:nvPr>
            <p:ph type="body" idx="1"/>
          </p:nvPr>
        </p:nvSpPr>
        <p:spPr>
          <a:xfrm>
            <a:off x="395962" y="862523"/>
            <a:ext cx="4967526" cy="2055806"/>
          </a:xfrm>
          <a:prstGeom prst="rect">
            <a:avLst/>
          </a:prstGeom>
        </p:spPr>
        <p:txBody>
          <a:bodyPr vert="horz" lIns="91440" tIns="45720" rIns="91440" bIns="45720" rtlCol="0">
            <a:normAutofit/>
          </a:bodyPr>
          <a:lstStyle/>
          <a:p>
            <a:pPr lvl="0"/>
            <a:r>
              <a:rPr lang="pl-PL" smtClean="0"/>
              <a:t>Edytuj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Date Placeholder 3"/>
          <p:cNvSpPr>
            <a:spLocks noGrp="1"/>
          </p:cNvSpPr>
          <p:nvPr>
            <p:ph type="dt" sz="half" idx="2"/>
          </p:nvPr>
        </p:nvSpPr>
        <p:spPr>
          <a:xfrm>
            <a:off x="395962" y="3003082"/>
            <a:ext cx="1295876" cy="172505"/>
          </a:xfrm>
          <a:prstGeom prst="rect">
            <a:avLst/>
          </a:prstGeom>
        </p:spPr>
        <p:txBody>
          <a:bodyPr vert="horz" lIns="91440" tIns="45720" rIns="91440" bIns="45720" rtlCol="0" anchor="ctr"/>
          <a:lstStyle>
            <a:lvl1pPr algn="l">
              <a:defRPr sz="567">
                <a:solidFill>
                  <a:schemeClr val="tx1">
                    <a:tint val="75000"/>
                  </a:schemeClr>
                </a:solidFill>
              </a:defRPr>
            </a:lvl1pPr>
          </a:lstStyle>
          <a:p>
            <a:fld id="{4B96077C-F4BE-458C-A409-D96EA112EB0B}" type="datetimeFigureOut">
              <a:rPr lang="pl-PL" smtClean="0"/>
              <a:t>13.06.2025</a:t>
            </a:fld>
            <a:endParaRPr lang="pl-PL"/>
          </a:p>
        </p:txBody>
      </p:sp>
      <p:sp>
        <p:nvSpPr>
          <p:cNvPr id="5" name="Footer Placeholder 4"/>
          <p:cNvSpPr>
            <a:spLocks noGrp="1"/>
          </p:cNvSpPr>
          <p:nvPr>
            <p:ph type="ftr" sz="quarter" idx="3"/>
          </p:nvPr>
        </p:nvSpPr>
        <p:spPr>
          <a:xfrm>
            <a:off x="1907818" y="3003082"/>
            <a:ext cx="1943814" cy="172505"/>
          </a:xfrm>
          <a:prstGeom prst="rect">
            <a:avLst/>
          </a:prstGeom>
        </p:spPr>
        <p:txBody>
          <a:bodyPr vert="horz" lIns="91440" tIns="45720" rIns="91440" bIns="45720" rtlCol="0" anchor="ctr"/>
          <a:lstStyle>
            <a:lvl1pPr algn="ctr">
              <a:defRPr sz="567">
                <a:solidFill>
                  <a:schemeClr val="tx1">
                    <a:tint val="75000"/>
                  </a:schemeClr>
                </a:solidFill>
              </a:defRPr>
            </a:lvl1pPr>
          </a:lstStyle>
          <a:p>
            <a:endParaRPr lang="pl-PL"/>
          </a:p>
        </p:txBody>
      </p:sp>
      <p:sp>
        <p:nvSpPr>
          <p:cNvPr id="6" name="Slide Number Placeholder 5"/>
          <p:cNvSpPr>
            <a:spLocks noGrp="1"/>
          </p:cNvSpPr>
          <p:nvPr>
            <p:ph type="sldNum" sz="quarter" idx="4"/>
          </p:nvPr>
        </p:nvSpPr>
        <p:spPr>
          <a:xfrm>
            <a:off x="4067612" y="3003082"/>
            <a:ext cx="1295876" cy="172505"/>
          </a:xfrm>
          <a:prstGeom prst="rect">
            <a:avLst/>
          </a:prstGeom>
        </p:spPr>
        <p:txBody>
          <a:bodyPr vert="horz" lIns="91440" tIns="45720" rIns="91440" bIns="45720" rtlCol="0" anchor="ctr"/>
          <a:lstStyle>
            <a:lvl1pPr algn="r">
              <a:defRPr sz="567">
                <a:solidFill>
                  <a:schemeClr val="tx1">
                    <a:tint val="75000"/>
                  </a:schemeClr>
                </a:solidFill>
              </a:defRPr>
            </a:lvl1pPr>
          </a:lstStyle>
          <a:p>
            <a:fld id="{1AF3D0AA-80AD-45EA-B039-A732D704DE08}" type="slidenum">
              <a:rPr lang="pl-PL" smtClean="0"/>
              <a:t>‹#›</a:t>
            </a:fld>
            <a:endParaRPr lang="pl-PL"/>
          </a:p>
        </p:txBody>
      </p:sp>
    </p:spTree>
    <p:extLst>
      <p:ext uri="{BB962C8B-B14F-4D97-AF65-F5344CB8AC3E}">
        <p14:creationId xmlns:p14="http://schemas.microsoft.com/office/powerpoint/2010/main" val="32085704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31963" rtl="0" eaLnBrk="1" latinLnBrk="0" hangingPunct="1">
        <a:lnSpc>
          <a:spcPct val="90000"/>
        </a:lnSpc>
        <a:spcBef>
          <a:spcPct val="0"/>
        </a:spcBef>
        <a:buNone/>
        <a:defRPr sz="2079" kern="1200">
          <a:solidFill>
            <a:schemeClr val="tx1"/>
          </a:solidFill>
          <a:latin typeface="+mj-lt"/>
          <a:ea typeface="+mj-ea"/>
          <a:cs typeface="+mj-cs"/>
        </a:defRPr>
      </a:lvl1pPr>
    </p:titleStyle>
    <p:bodyStyle>
      <a:lvl1pPr marL="107991" indent="-107991" algn="l" defTabSz="431963" rtl="0" eaLnBrk="1" latinLnBrk="0" hangingPunct="1">
        <a:lnSpc>
          <a:spcPct val="90000"/>
        </a:lnSpc>
        <a:spcBef>
          <a:spcPts val="472"/>
        </a:spcBef>
        <a:buFont typeface="Arial" panose="020B0604020202020204" pitchFamily="34" charset="0"/>
        <a:buChar char="•"/>
        <a:defRPr sz="1323" kern="1200">
          <a:solidFill>
            <a:schemeClr val="tx1"/>
          </a:solidFill>
          <a:latin typeface="+mn-lt"/>
          <a:ea typeface="+mn-ea"/>
          <a:cs typeface="+mn-cs"/>
        </a:defRPr>
      </a:lvl1pPr>
      <a:lvl2pPr marL="323972" indent="-107991" algn="l" defTabSz="431963" rtl="0" eaLnBrk="1" latinLnBrk="0" hangingPunct="1">
        <a:lnSpc>
          <a:spcPct val="90000"/>
        </a:lnSpc>
        <a:spcBef>
          <a:spcPts val="236"/>
        </a:spcBef>
        <a:buFont typeface="Arial" panose="020B0604020202020204" pitchFamily="34" charset="0"/>
        <a:buChar char="•"/>
        <a:defRPr sz="1134" kern="1200">
          <a:solidFill>
            <a:schemeClr val="tx1"/>
          </a:solidFill>
          <a:latin typeface="+mn-lt"/>
          <a:ea typeface="+mn-ea"/>
          <a:cs typeface="+mn-cs"/>
        </a:defRPr>
      </a:lvl2pPr>
      <a:lvl3pPr marL="539953" indent="-107991" algn="l" defTabSz="431963" rtl="0" eaLnBrk="1" latinLnBrk="0" hangingPunct="1">
        <a:lnSpc>
          <a:spcPct val="90000"/>
        </a:lnSpc>
        <a:spcBef>
          <a:spcPts val="236"/>
        </a:spcBef>
        <a:buFont typeface="Arial" panose="020B0604020202020204" pitchFamily="34" charset="0"/>
        <a:buChar char="•"/>
        <a:defRPr sz="945" kern="1200">
          <a:solidFill>
            <a:schemeClr val="tx1"/>
          </a:solidFill>
          <a:latin typeface="+mn-lt"/>
          <a:ea typeface="+mn-ea"/>
          <a:cs typeface="+mn-cs"/>
        </a:defRPr>
      </a:lvl3pPr>
      <a:lvl4pPr marL="755934" indent="-107991" algn="l" defTabSz="431963" rtl="0" eaLnBrk="1" latinLnBrk="0" hangingPunct="1">
        <a:lnSpc>
          <a:spcPct val="90000"/>
        </a:lnSpc>
        <a:spcBef>
          <a:spcPts val="236"/>
        </a:spcBef>
        <a:buFont typeface="Arial" panose="020B0604020202020204" pitchFamily="34" charset="0"/>
        <a:buChar char="•"/>
        <a:defRPr sz="850" kern="1200">
          <a:solidFill>
            <a:schemeClr val="tx1"/>
          </a:solidFill>
          <a:latin typeface="+mn-lt"/>
          <a:ea typeface="+mn-ea"/>
          <a:cs typeface="+mn-cs"/>
        </a:defRPr>
      </a:lvl4pPr>
      <a:lvl5pPr marL="971916" indent="-107991" algn="l" defTabSz="431963" rtl="0" eaLnBrk="1" latinLnBrk="0" hangingPunct="1">
        <a:lnSpc>
          <a:spcPct val="90000"/>
        </a:lnSpc>
        <a:spcBef>
          <a:spcPts val="236"/>
        </a:spcBef>
        <a:buFont typeface="Arial" panose="020B0604020202020204" pitchFamily="34" charset="0"/>
        <a:buChar char="•"/>
        <a:defRPr sz="850" kern="1200">
          <a:solidFill>
            <a:schemeClr val="tx1"/>
          </a:solidFill>
          <a:latin typeface="+mn-lt"/>
          <a:ea typeface="+mn-ea"/>
          <a:cs typeface="+mn-cs"/>
        </a:defRPr>
      </a:lvl5pPr>
      <a:lvl6pPr marL="1187897" indent="-107991" algn="l" defTabSz="431963" rtl="0" eaLnBrk="1" latinLnBrk="0" hangingPunct="1">
        <a:lnSpc>
          <a:spcPct val="90000"/>
        </a:lnSpc>
        <a:spcBef>
          <a:spcPts val="236"/>
        </a:spcBef>
        <a:buFont typeface="Arial" panose="020B0604020202020204" pitchFamily="34" charset="0"/>
        <a:buChar char="•"/>
        <a:defRPr sz="850" kern="1200">
          <a:solidFill>
            <a:schemeClr val="tx1"/>
          </a:solidFill>
          <a:latin typeface="+mn-lt"/>
          <a:ea typeface="+mn-ea"/>
          <a:cs typeface="+mn-cs"/>
        </a:defRPr>
      </a:lvl6pPr>
      <a:lvl7pPr marL="1403878" indent="-107991" algn="l" defTabSz="431963" rtl="0" eaLnBrk="1" latinLnBrk="0" hangingPunct="1">
        <a:lnSpc>
          <a:spcPct val="90000"/>
        </a:lnSpc>
        <a:spcBef>
          <a:spcPts val="236"/>
        </a:spcBef>
        <a:buFont typeface="Arial" panose="020B0604020202020204" pitchFamily="34" charset="0"/>
        <a:buChar char="•"/>
        <a:defRPr sz="850" kern="1200">
          <a:solidFill>
            <a:schemeClr val="tx1"/>
          </a:solidFill>
          <a:latin typeface="+mn-lt"/>
          <a:ea typeface="+mn-ea"/>
          <a:cs typeface="+mn-cs"/>
        </a:defRPr>
      </a:lvl7pPr>
      <a:lvl8pPr marL="1619860" indent="-107991" algn="l" defTabSz="431963" rtl="0" eaLnBrk="1" latinLnBrk="0" hangingPunct="1">
        <a:lnSpc>
          <a:spcPct val="90000"/>
        </a:lnSpc>
        <a:spcBef>
          <a:spcPts val="236"/>
        </a:spcBef>
        <a:buFont typeface="Arial" panose="020B0604020202020204" pitchFamily="34" charset="0"/>
        <a:buChar char="•"/>
        <a:defRPr sz="850" kern="1200">
          <a:solidFill>
            <a:schemeClr val="tx1"/>
          </a:solidFill>
          <a:latin typeface="+mn-lt"/>
          <a:ea typeface="+mn-ea"/>
          <a:cs typeface="+mn-cs"/>
        </a:defRPr>
      </a:lvl8pPr>
      <a:lvl9pPr marL="1835841" indent="-107991" algn="l" defTabSz="431963" rtl="0" eaLnBrk="1" latinLnBrk="0" hangingPunct="1">
        <a:lnSpc>
          <a:spcPct val="90000"/>
        </a:lnSpc>
        <a:spcBef>
          <a:spcPts val="236"/>
        </a:spcBef>
        <a:buFont typeface="Arial" panose="020B0604020202020204" pitchFamily="34" charset="0"/>
        <a:buChar char="•"/>
        <a:defRPr sz="850" kern="1200">
          <a:solidFill>
            <a:schemeClr val="tx1"/>
          </a:solidFill>
          <a:latin typeface="+mn-lt"/>
          <a:ea typeface="+mn-ea"/>
          <a:cs typeface="+mn-cs"/>
        </a:defRPr>
      </a:lvl9pPr>
    </p:bodyStyle>
    <p:otherStyle>
      <a:defPPr>
        <a:defRPr lang="en-US"/>
      </a:defPPr>
      <a:lvl1pPr marL="0" algn="l" defTabSz="431963" rtl="0" eaLnBrk="1" latinLnBrk="0" hangingPunct="1">
        <a:defRPr sz="850" kern="1200">
          <a:solidFill>
            <a:schemeClr val="tx1"/>
          </a:solidFill>
          <a:latin typeface="+mn-lt"/>
          <a:ea typeface="+mn-ea"/>
          <a:cs typeface="+mn-cs"/>
        </a:defRPr>
      </a:lvl1pPr>
      <a:lvl2pPr marL="215981" algn="l" defTabSz="431963" rtl="0" eaLnBrk="1" latinLnBrk="0" hangingPunct="1">
        <a:defRPr sz="850" kern="1200">
          <a:solidFill>
            <a:schemeClr val="tx1"/>
          </a:solidFill>
          <a:latin typeface="+mn-lt"/>
          <a:ea typeface="+mn-ea"/>
          <a:cs typeface="+mn-cs"/>
        </a:defRPr>
      </a:lvl2pPr>
      <a:lvl3pPr marL="431963" algn="l" defTabSz="431963" rtl="0" eaLnBrk="1" latinLnBrk="0" hangingPunct="1">
        <a:defRPr sz="850" kern="1200">
          <a:solidFill>
            <a:schemeClr val="tx1"/>
          </a:solidFill>
          <a:latin typeface="+mn-lt"/>
          <a:ea typeface="+mn-ea"/>
          <a:cs typeface="+mn-cs"/>
        </a:defRPr>
      </a:lvl3pPr>
      <a:lvl4pPr marL="647944" algn="l" defTabSz="431963" rtl="0" eaLnBrk="1" latinLnBrk="0" hangingPunct="1">
        <a:defRPr sz="850" kern="1200">
          <a:solidFill>
            <a:schemeClr val="tx1"/>
          </a:solidFill>
          <a:latin typeface="+mn-lt"/>
          <a:ea typeface="+mn-ea"/>
          <a:cs typeface="+mn-cs"/>
        </a:defRPr>
      </a:lvl4pPr>
      <a:lvl5pPr marL="863925" algn="l" defTabSz="431963" rtl="0" eaLnBrk="1" latinLnBrk="0" hangingPunct="1">
        <a:defRPr sz="850" kern="1200">
          <a:solidFill>
            <a:schemeClr val="tx1"/>
          </a:solidFill>
          <a:latin typeface="+mn-lt"/>
          <a:ea typeface="+mn-ea"/>
          <a:cs typeface="+mn-cs"/>
        </a:defRPr>
      </a:lvl5pPr>
      <a:lvl6pPr marL="1079906" algn="l" defTabSz="431963" rtl="0" eaLnBrk="1" latinLnBrk="0" hangingPunct="1">
        <a:defRPr sz="850" kern="1200">
          <a:solidFill>
            <a:schemeClr val="tx1"/>
          </a:solidFill>
          <a:latin typeface="+mn-lt"/>
          <a:ea typeface="+mn-ea"/>
          <a:cs typeface="+mn-cs"/>
        </a:defRPr>
      </a:lvl6pPr>
      <a:lvl7pPr marL="1295888" algn="l" defTabSz="431963" rtl="0" eaLnBrk="1" latinLnBrk="0" hangingPunct="1">
        <a:defRPr sz="850" kern="1200">
          <a:solidFill>
            <a:schemeClr val="tx1"/>
          </a:solidFill>
          <a:latin typeface="+mn-lt"/>
          <a:ea typeface="+mn-ea"/>
          <a:cs typeface="+mn-cs"/>
        </a:defRPr>
      </a:lvl7pPr>
      <a:lvl8pPr marL="1511869" algn="l" defTabSz="431963" rtl="0" eaLnBrk="1" latinLnBrk="0" hangingPunct="1">
        <a:defRPr sz="850" kern="1200">
          <a:solidFill>
            <a:schemeClr val="tx1"/>
          </a:solidFill>
          <a:latin typeface="+mn-lt"/>
          <a:ea typeface="+mn-ea"/>
          <a:cs typeface="+mn-cs"/>
        </a:defRPr>
      </a:lvl8pPr>
      <a:lvl9pPr marL="1727850" algn="l" defTabSz="431963" rtl="0" eaLnBrk="1" latinLnBrk="0" hangingPunct="1">
        <a:defRPr sz="8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3" Type="http://schemas.openxmlformats.org/officeDocument/2006/relationships/image" Target="../media/image169.png"/><Relationship Id="rId18" Type="http://schemas.openxmlformats.org/officeDocument/2006/relationships/hyperlink" Target="https://pdg.lbl.gov/index.html" TargetMode="External"/><Relationship Id="rId17" Type="http://schemas.openxmlformats.org/officeDocument/2006/relationships/image" Target="../media/image26.png"/><Relationship Id="rId2" Type="http://schemas.openxmlformats.org/officeDocument/2006/relationships/image" Target="../media/image25.png"/><Relationship Id="rId16" Type="http://schemas.openxmlformats.org/officeDocument/2006/relationships/image" Target="../media/image167.png"/><Relationship Id="rId20" Type="http://schemas.openxmlformats.org/officeDocument/2006/relationships/comments" Target="../comments/comment5.xml"/><Relationship Id="rId1" Type="http://schemas.openxmlformats.org/officeDocument/2006/relationships/slideLayout" Target="../slideLayouts/slideLayout2.xml"/><Relationship Id="rId6" Type="http://schemas.openxmlformats.org/officeDocument/2006/relationships/image" Target="../media/image96.png"/><Relationship Id="rId5" Type="http://schemas.openxmlformats.org/officeDocument/2006/relationships/image" Target="../media/image78.png"/><Relationship Id="rId15" Type="http://schemas.openxmlformats.org/officeDocument/2006/relationships/image" Target="../media/image171.png"/><Relationship Id="rId10" Type="http://schemas.openxmlformats.org/officeDocument/2006/relationships/image" Target="../media/image98.png"/><Relationship Id="rId19" Type="http://schemas.openxmlformats.org/officeDocument/2006/relationships/image" Target="../media/image27.png"/><Relationship Id="rId14" Type="http://schemas.openxmlformats.org/officeDocument/2006/relationships/image" Target="../media/image170.png"/><Relationship Id="rId9" Type="http://schemas.openxmlformats.org/officeDocument/2006/relationships/image" Target="../media/image79.png"/></Relationships>
</file>

<file path=ppt/slides/_rels/slide11.xml.rels><?xml version="1.0" encoding="UTF-8" standalone="yes"?>
<Relationships xmlns="http://schemas.openxmlformats.org/package/2006/relationships"><Relationship Id="rId8" Type="http://schemas.openxmlformats.org/officeDocument/2006/relationships/image" Target="../media/image167.png"/><Relationship Id="rId13" Type="http://schemas.openxmlformats.org/officeDocument/2006/relationships/hyperlink" Target="%5bBacchetta%20and%20Radici,%20Phys.%20Rev.%20Lett.&#160;120,%20192001%20(2018)%5d" TargetMode="External"/><Relationship Id="rId3" Type="http://schemas.openxmlformats.org/officeDocument/2006/relationships/image" Target="../media/image169.png"/><Relationship Id="rId7" Type="http://schemas.openxmlformats.org/officeDocument/2006/relationships/image" Target="../media/image171.png"/><Relationship Id="rId12" Type="http://schemas.openxmlformats.org/officeDocument/2006/relationships/image" Target="../media/image27.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96.png"/><Relationship Id="rId11" Type="http://schemas.openxmlformats.org/officeDocument/2006/relationships/image" Target="../media/image26.png"/><Relationship Id="rId5" Type="http://schemas.openxmlformats.org/officeDocument/2006/relationships/image" Target="../media/image78.png"/><Relationship Id="rId10" Type="http://schemas.openxmlformats.org/officeDocument/2006/relationships/image" Target="../media/image98.png"/><Relationship Id="rId4" Type="http://schemas.openxmlformats.org/officeDocument/2006/relationships/image" Target="../media/image170.png"/><Relationship Id="rId9" Type="http://schemas.openxmlformats.org/officeDocument/2006/relationships/image" Target="../media/image79.png"/><Relationship Id="rId14" Type="http://schemas.openxmlformats.org/officeDocument/2006/relationships/image" Target="../media/image227.png"/></Relationships>
</file>

<file path=ppt/slides/_rels/slide12.xml.rels><?xml version="1.0" encoding="UTF-8" standalone="yes"?>
<Relationships xmlns="http://schemas.openxmlformats.org/package/2006/relationships"><Relationship Id="rId117" Type="http://schemas.openxmlformats.org/officeDocument/2006/relationships/image" Target="../media/image245.png"/><Relationship Id="rId125" Type="http://schemas.openxmlformats.org/officeDocument/2006/relationships/image" Target="../media/image260.png"/><Relationship Id="rId133" Type="http://schemas.openxmlformats.org/officeDocument/2006/relationships/image" Target="../media/image272.png"/><Relationship Id="rId138" Type="http://schemas.openxmlformats.org/officeDocument/2006/relationships/image" Target="../media/image276.png"/><Relationship Id="rId141" Type="http://schemas.openxmlformats.org/officeDocument/2006/relationships/image" Target="../media/image279.png"/><Relationship Id="rId146" Type="http://schemas.openxmlformats.org/officeDocument/2006/relationships/image" Target="../media/image284.png"/><Relationship Id="rId154" Type="http://schemas.openxmlformats.org/officeDocument/2006/relationships/image" Target="../media/image315.png"/><Relationship Id="rId76" Type="http://schemas.openxmlformats.org/officeDocument/2006/relationships/image" Target="../media/image181.png"/><Relationship Id="rId112" Type="http://schemas.openxmlformats.org/officeDocument/2006/relationships/image" Target="../media/image241.png"/><Relationship Id="rId159" Type="http://schemas.openxmlformats.org/officeDocument/2006/relationships/image" Target="../media/image105.png"/><Relationship Id="rId120" Type="http://schemas.openxmlformats.org/officeDocument/2006/relationships/image" Target="../media/image250.png"/><Relationship Id="rId128" Type="http://schemas.openxmlformats.org/officeDocument/2006/relationships/image" Target="../media/image262.png"/><Relationship Id="rId131" Type="http://schemas.openxmlformats.org/officeDocument/2006/relationships/image" Target="../media/image267.png"/><Relationship Id="rId157" Type="http://schemas.openxmlformats.org/officeDocument/2006/relationships/image" Target="../media/image393.png"/><Relationship Id="rId144" Type="http://schemas.openxmlformats.org/officeDocument/2006/relationships/image" Target="../media/image282.png"/><Relationship Id="rId149" Type="http://schemas.openxmlformats.org/officeDocument/2006/relationships/image" Target="../media/image310.png"/><Relationship Id="rId115" Type="http://schemas.openxmlformats.org/officeDocument/2006/relationships/image" Target="../media/image243.png"/><Relationship Id="rId123" Type="http://schemas.openxmlformats.org/officeDocument/2006/relationships/image" Target="../media/image258.png"/><Relationship Id="rId127" Type="http://schemas.openxmlformats.org/officeDocument/2006/relationships/image" Target="../media/image158.png"/><Relationship Id="rId152" Type="http://schemas.openxmlformats.org/officeDocument/2006/relationships/image" Target="../media/image313.png"/><Relationship Id="rId119" Type="http://schemas.openxmlformats.org/officeDocument/2006/relationships/image" Target="../media/image235.png"/><Relationship Id="rId160" Type="http://schemas.openxmlformats.org/officeDocument/2006/relationships/comments" Target="../comments/comment6.xml"/><Relationship Id="rId130" Type="http://schemas.openxmlformats.org/officeDocument/2006/relationships/image" Target="../media/image264.png"/><Relationship Id="rId135" Type="http://schemas.openxmlformats.org/officeDocument/2006/relationships/image" Target="../media/image175.png"/><Relationship Id="rId143" Type="http://schemas.openxmlformats.org/officeDocument/2006/relationships/image" Target="../media/image281.png"/><Relationship Id="rId148" Type="http://schemas.openxmlformats.org/officeDocument/2006/relationships/image" Target="../media/image159.png"/><Relationship Id="rId151" Type="http://schemas.openxmlformats.org/officeDocument/2006/relationships/image" Target="../media/image312.png"/><Relationship Id="rId156" Type="http://schemas.openxmlformats.org/officeDocument/2006/relationships/image" Target="../media/image317.png"/><Relationship Id="rId122" Type="http://schemas.openxmlformats.org/officeDocument/2006/relationships/image" Target="../media/image257.png"/><Relationship Id="rId126" Type="http://schemas.openxmlformats.org/officeDocument/2006/relationships/image" Target="../media/image261.png"/><Relationship Id="rId134" Type="http://schemas.openxmlformats.org/officeDocument/2006/relationships/image" Target="../media/image273.png"/><Relationship Id="rId139" Type="http://schemas.openxmlformats.org/officeDocument/2006/relationships/image" Target="../media/image277.png"/><Relationship Id="rId147" Type="http://schemas.openxmlformats.org/officeDocument/2006/relationships/image" Target="../media/image179.png"/><Relationship Id="rId77" Type="http://schemas.openxmlformats.org/officeDocument/2006/relationships/image" Target="../media/image182.png"/><Relationship Id="rId118" Type="http://schemas.openxmlformats.org/officeDocument/2006/relationships/image" Target="../media/image246.png"/><Relationship Id="rId142" Type="http://schemas.openxmlformats.org/officeDocument/2006/relationships/image" Target="../media/image280.png"/><Relationship Id="rId150" Type="http://schemas.openxmlformats.org/officeDocument/2006/relationships/image" Target="../media/image311.png"/><Relationship Id="rId155" Type="http://schemas.openxmlformats.org/officeDocument/2006/relationships/image" Target="../media/image316.png"/><Relationship Id="rId121" Type="http://schemas.openxmlformats.org/officeDocument/2006/relationships/image" Target="../media/image256.png"/><Relationship Id="rId129" Type="http://schemas.openxmlformats.org/officeDocument/2006/relationships/image" Target="../media/image263.png"/><Relationship Id="rId137" Type="http://schemas.openxmlformats.org/officeDocument/2006/relationships/image" Target="../media/image275.png"/><Relationship Id="rId158" Type="http://schemas.openxmlformats.org/officeDocument/2006/relationships/image" Target="../media/image13.jpeg"/><Relationship Id="rId116" Type="http://schemas.openxmlformats.org/officeDocument/2006/relationships/image" Target="../media/image244.png"/><Relationship Id="rId124" Type="http://schemas.openxmlformats.org/officeDocument/2006/relationships/image" Target="../media/image259.png"/><Relationship Id="rId132" Type="http://schemas.openxmlformats.org/officeDocument/2006/relationships/image" Target="../media/image271.png"/><Relationship Id="rId140" Type="http://schemas.openxmlformats.org/officeDocument/2006/relationships/image" Target="../media/image278.png"/><Relationship Id="rId145" Type="http://schemas.openxmlformats.org/officeDocument/2006/relationships/image" Target="../media/image283.png"/><Relationship Id="rId153" Type="http://schemas.openxmlformats.org/officeDocument/2006/relationships/image" Target="../media/image314.png"/><Relationship Id="rId75" Type="http://schemas.openxmlformats.org/officeDocument/2006/relationships/image" Target="../media/image180.png"/><Relationship Id="rId111" Type="http://schemas.openxmlformats.org/officeDocument/2006/relationships/image" Target="../media/image24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6" Type="http://schemas.openxmlformats.org/officeDocument/2006/relationships/comments" Target="../comments/comment7.xml"/><Relationship Id="rId25" Type="http://schemas.openxmlformats.org/officeDocument/2006/relationships/image" Target="../media/image249.png"/><Relationship Id="rId2" Type="http://schemas.openxmlformats.org/officeDocument/2006/relationships/image" Target="../media/image28.png"/><Relationship Id="rId1" Type="http://schemas.openxmlformats.org/officeDocument/2006/relationships/slideLayout" Target="../slideLayouts/slideLayout2.xml"/><Relationship Id="rId24" Type="http://schemas.openxmlformats.org/officeDocument/2006/relationships/image" Target="../media/image248.png"/><Relationship Id="rId23" Type="http://schemas.openxmlformats.org/officeDocument/2006/relationships/image" Target="../media/image247.png"/></Relationships>
</file>

<file path=ppt/slides/_rels/slide14.xml.rels><?xml version="1.0" encoding="UTF-8" standalone="yes"?>
<Relationships xmlns="http://schemas.openxmlformats.org/package/2006/relationships"><Relationship Id="rId8" Type="http://schemas.openxmlformats.org/officeDocument/2006/relationships/image" Target="../media/image220.png"/><Relationship Id="rId26" Type="http://schemas.openxmlformats.org/officeDocument/2006/relationships/image" Target="../media/image254.png"/><Relationship Id="rId3" Type="http://schemas.openxmlformats.org/officeDocument/2006/relationships/image" Target="../media/image30.png"/><Relationship Id="rId21" Type="http://schemas.openxmlformats.org/officeDocument/2006/relationships/image" Target="../media/image233.png"/><Relationship Id="rId25" Type="http://schemas.openxmlformats.org/officeDocument/2006/relationships/image" Target="../media/image253.png"/><Relationship Id="rId2" Type="http://schemas.openxmlformats.org/officeDocument/2006/relationships/image" Target="../media/image29.png"/><Relationship Id="rId29" Type="http://schemas.openxmlformats.org/officeDocument/2006/relationships/comments" Target="../comments/comment8.xml"/><Relationship Id="rId1" Type="http://schemas.openxmlformats.org/officeDocument/2006/relationships/slideLayout" Target="../slideLayouts/slideLayout2.xml"/><Relationship Id="rId24" Type="http://schemas.openxmlformats.org/officeDocument/2006/relationships/image" Target="../media/image252.png"/><Relationship Id="rId23" Type="http://schemas.openxmlformats.org/officeDocument/2006/relationships/image" Target="../media/image251.png"/><Relationship Id="rId28" Type="http://schemas.openxmlformats.org/officeDocument/2006/relationships/image" Target="../media/image331.png"/><Relationship Id="rId22" Type="http://schemas.openxmlformats.org/officeDocument/2006/relationships/image" Target="../media/image236.png"/><Relationship Id="rId27" Type="http://schemas.openxmlformats.org/officeDocument/2006/relationships/image" Target="../media/image255.png"/></Relationships>
</file>

<file path=ppt/slides/_rels/slide15.xml.rels><?xml version="1.0" encoding="UTF-8" standalone="yes"?>
<Relationships xmlns="http://schemas.openxmlformats.org/package/2006/relationships"><Relationship Id="rId13" Type="http://schemas.openxmlformats.org/officeDocument/2006/relationships/image" Target="../media/image266.png"/><Relationship Id="rId21" Type="http://schemas.openxmlformats.org/officeDocument/2006/relationships/image" Target="../media/image33.jpeg"/><Relationship Id="rId17" Type="http://schemas.openxmlformats.org/officeDocument/2006/relationships/image" Target="../media/image32.png"/><Relationship Id="rId12" Type="http://schemas.openxmlformats.org/officeDocument/2006/relationships/image" Target="../media/image265.png"/><Relationship Id="rId2" Type="http://schemas.openxmlformats.org/officeDocument/2006/relationships/image" Target="../media/image31.jpeg"/><Relationship Id="rId16" Type="http://schemas.openxmlformats.org/officeDocument/2006/relationships/image" Target="../media/image269.png"/><Relationship Id="rId20" Type="http://schemas.openxmlformats.org/officeDocument/2006/relationships/image" Target="../media/image392.png"/><Relationship Id="rId1" Type="http://schemas.openxmlformats.org/officeDocument/2006/relationships/slideLayout" Target="../slideLayouts/slideLayout2.xml"/><Relationship Id="rId15" Type="http://schemas.openxmlformats.org/officeDocument/2006/relationships/image" Target="../media/image268.png"/></Relationships>
</file>

<file path=ppt/slides/_rels/slide16.xml.rels><?xml version="1.0" encoding="UTF-8" standalone="yes"?>
<Relationships xmlns="http://schemas.openxmlformats.org/package/2006/relationships"><Relationship Id="rId13" Type="http://schemas.openxmlformats.org/officeDocument/2006/relationships/image" Target="../media/image34.png"/><Relationship Id="rId18" Type="http://schemas.openxmlformats.org/officeDocument/2006/relationships/hyperlink" Target="https://arxiv.org/abs/2312.17379" TargetMode="External"/><Relationship Id="rId12" Type="http://schemas.openxmlformats.org/officeDocument/2006/relationships/image" Target="../media/image318.png"/><Relationship Id="rId17" Type="http://schemas.openxmlformats.org/officeDocument/2006/relationships/hyperlink" Target="https://www.sciencedirect.com/science/article/pii/S0370269317303167?via%3Dihub" TargetMode="External"/><Relationship Id="rId16" Type="http://schemas.openxmlformats.org/officeDocument/2006/relationships/image" Target="../media/image320.png"/><Relationship Id="rId1" Type="http://schemas.openxmlformats.org/officeDocument/2006/relationships/slideLayout" Target="../slideLayouts/slideLayout2.xml"/><Relationship Id="rId15" Type="http://schemas.openxmlformats.org/officeDocument/2006/relationships/image" Target="../media/image358.png"/><Relationship Id="rId19" Type="http://schemas.openxmlformats.org/officeDocument/2006/relationships/comments" Target="../comments/comment9.xml"/><Relationship Id="rId1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41.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42.png"/><Relationship Id="rId4" Type="http://schemas.openxmlformats.org/officeDocument/2006/relationships/image" Target="../media/image41.jp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41.jpg"/></Relationships>
</file>

<file path=ppt/slides/_rels/slide21.xml.rels><?xml version="1.0" encoding="UTF-8" standalone="yes"?>
<Relationships xmlns="http://schemas.openxmlformats.org/package/2006/relationships"><Relationship Id="rId13" Type="http://schemas.openxmlformats.org/officeDocument/2006/relationships/image" Target="../media/image346.png"/><Relationship Id="rId3" Type="http://schemas.openxmlformats.org/officeDocument/2006/relationships/image" Target="../media/image332.png"/><Relationship Id="rId12" Type="http://schemas.openxmlformats.org/officeDocument/2006/relationships/image" Target="../media/image345.png"/><Relationship Id="rId17" Type="http://schemas.openxmlformats.org/officeDocument/2006/relationships/image" Target="../media/image351.png"/><Relationship Id="rId2" Type="http://schemas.openxmlformats.org/officeDocument/2006/relationships/image" Target="../media/image29.png"/><Relationship Id="rId16" Type="http://schemas.openxmlformats.org/officeDocument/2006/relationships/image" Target="../media/image350.png"/><Relationship Id="rId1" Type="http://schemas.openxmlformats.org/officeDocument/2006/relationships/slideLayout" Target="../slideLayouts/slideLayout2.xml"/><Relationship Id="rId6" Type="http://schemas.openxmlformats.org/officeDocument/2006/relationships/image" Target="../media/image337.png"/><Relationship Id="rId5" Type="http://schemas.openxmlformats.org/officeDocument/2006/relationships/image" Target="../media/image334.png"/><Relationship Id="rId15" Type="http://schemas.openxmlformats.org/officeDocument/2006/relationships/image" Target="../media/image45.png"/><Relationship Id="rId4" Type="http://schemas.openxmlformats.org/officeDocument/2006/relationships/image" Target="../media/image336.png"/><Relationship Id="rId14" Type="http://schemas.openxmlformats.org/officeDocument/2006/relationships/image" Target="../media/image347.png"/></Relationships>
</file>

<file path=ppt/slides/_rels/slide22.xml.rels><?xml version="1.0" encoding="UTF-8" standalone="yes"?>
<Relationships xmlns="http://schemas.openxmlformats.org/package/2006/relationships"><Relationship Id="rId42" Type="http://schemas.openxmlformats.org/officeDocument/2006/relationships/image" Target="../media/image354.png"/><Relationship Id="rId38" Type="http://schemas.openxmlformats.org/officeDocument/2006/relationships/image" Target="../media/image355.png"/><Relationship Id="rId41" Type="http://schemas.openxmlformats.org/officeDocument/2006/relationships/image" Target="../media/image359.png"/><Relationship Id="rId1" Type="http://schemas.openxmlformats.org/officeDocument/2006/relationships/slideLayout" Target="../slideLayouts/slideLayout2.xml"/><Relationship Id="rId37" Type="http://schemas.openxmlformats.org/officeDocument/2006/relationships/image" Target="../media/image47.png"/><Relationship Id="rId40" Type="http://schemas.openxmlformats.org/officeDocument/2006/relationships/image" Target="../media/image357.png"/><Relationship Id="rId36" Type="http://schemas.openxmlformats.org/officeDocument/2006/relationships/image" Target="../media/image46.png"/><Relationship Id="rId44" Type="http://schemas.openxmlformats.org/officeDocument/2006/relationships/comments" Target="../comments/comment10.xml"/><Relationship Id="rId35" Type="http://schemas.openxmlformats.org/officeDocument/2006/relationships/image" Target="../media/image352.png"/><Relationship Id="rId43" Type="http://schemas.openxmlformats.org/officeDocument/2006/relationships/image" Target="../media/image360.png"/></Relationships>
</file>

<file path=ppt/slides/_rels/slide23.xml.rels><?xml version="1.0" encoding="UTF-8" standalone="yes"?>
<Relationships xmlns="http://schemas.openxmlformats.org/package/2006/relationships"><Relationship Id="rId8" Type="http://schemas.openxmlformats.org/officeDocument/2006/relationships/image" Target="../media/image303.png"/><Relationship Id="rId13" Type="http://schemas.openxmlformats.org/officeDocument/2006/relationships/image" Target="../media/image308.png"/><Relationship Id="rId3" Type="http://schemas.openxmlformats.org/officeDocument/2006/relationships/image" Target="../media/image298.png"/><Relationship Id="rId7" Type="http://schemas.openxmlformats.org/officeDocument/2006/relationships/image" Target="../media/image302.png"/><Relationship Id="rId12" Type="http://schemas.openxmlformats.org/officeDocument/2006/relationships/image" Target="../media/image307.png"/><Relationship Id="rId17" Type="http://schemas.openxmlformats.org/officeDocument/2006/relationships/comments" Target="../comments/comment11.xml"/><Relationship Id="rId2" Type="http://schemas.openxmlformats.org/officeDocument/2006/relationships/image" Target="../media/image48.jpeg"/><Relationship Id="rId16" Type="http://schemas.openxmlformats.org/officeDocument/2006/relationships/image" Target="../media/image51.png"/><Relationship Id="rId1" Type="http://schemas.openxmlformats.org/officeDocument/2006/relationships/slideLayout" Target="../slideLayouts/slideLayout2.xml"/><Relationship Id="rId6" Type="http://schemas.openxmlformats.org/officeDocument/2006/relationships/image" Target="../media/image301.png"/><Relationship Id="rId11" Type="http://schemas.openxmlformats.org/officeDocument/2006/relationships/image" Target="../media/image306.png"/><Relationship Id="rId5" Type="http://schemas.openxmlformats.org/officeDocument/2006/relationships/image" Target="../media/image300.png"/><Relationship Id="rId15" Type="http://schemas.openxmlformats.org/officeDocument/2006/relationships/image" Target="../media/image50.png"/><Relationship Id="rId10" Type="http://schemas.openxmlformats.org/officeDocument/2006/relationships/image" Target="../media/image305.png"/><Relationship Id="rId4" Type="http://schemas.openxmlformats.org/officeDocument/2006/relationships/image" Target="../media/image299.png"/><Relationship Id="rId9" Type="http://schemas.openxmlformats.org/officeDocument/2006/relationships/image" Target="../media/image304.png"/><Relationship Id="rId14" Type="http://schemas.openxmlformats.org/officeDocument/2006/relationships/image" Target="../media/image309.png"/></Relationships>
</file>

<file path=ppt/slides/_rels/slide24.xml.rels><?xml version="1.0" encoding="UTF-8" standalone="yes"?>
<Relationships xmlns="http://schemas.openxmlformats.org/package/2006/relationships"><Relationship Id="rId18" Type="http://schemas.openxmlformats.org/officeDocument/2006/relationships/image" Target="../media/image329.png"/><Relationship Id="rId3" Type="http://schemas.openxmlformats.org/officeDocument/2006/relationships/image" Target="../media/image76.png"/><Relationship Id="rId21" Type="http://schemas.openxmlformats.org/officeDocument/2006/relationships/image" Target="../media/image52.png"/><Relationship Id="rId17" Type="http://schemas.openxmlformats.org/officeDocument/2006/relationships/image" Target="../media/image328.png"/><Relationship Id="rId2" Type="http://schemas.openxmlformats.org/officeDocument/2006/relationships/image" Target="../media/image75.png"/><Relationship Id="rId16" Type="http://schemas.openxmlformats.org/officeDocument/2006/relationships/image" Target="../media/image327.png"/><Relationship Id="rId20" Type="http://schemas.openxmlformats.org/officeDocument/2006/relationships/image" Target="../media/image77.png"/><Relationship Id="rId1" Type="http://schemas.openxmlformats.org/officeDocument/2006/relationships/slideLayout" Target="../slideLayouts/slideLayout2.xml"/><Relationship Id="rId15" Type="http://schemas.openxmlformats.org/officeDocument/2006/relationships/image" Target="../media/image325.png"/><Relationship Id="rId19" Type="http://schemas.openxmlformats.org/officeDocument/2006/relationships/image" Target="../media/image330.png"/></Relationships>
</file>

<file path=ppt/slides/_rels/slide25.xml.rels><?xml version="1.0" encoding="UTF-8" standalone="yes"?>
<Relationships xmlns="http://schemas.openxmlformats.org/package/2006/relationships"><Relationship Id="rId13" Type="http://schemas.openxmlformats.org/officeDocument/2006/relationships/image" Target="../media/image54.png"/><Relationship Id="rId8" Type="http://schemas.openxmlformats.org/officeDocument/2006/relationships/image" Target="../media/image110.png"/><Relationship Id="rId18" Type="http://schemas.openxmlformats.org/officeDocument/2006/relationships/image" Target="../media/image57.png"/><Relationship Id="rId21" Type="http://schemas.openxmlformats.org/officeDocument/2006/relationships/comments" Target="../comments/comment12.xml"/><Relationship Id="rId12" Type="http://schemas.openxmlformats.org/officeDocument/2006/relationships/image" Target="../media/image380.png"/><Relationship Id="rId17" Type="http://schemas.openxmlformats.org/officeDocument/2006/relationships/image" Target="../media/image56.jpeg"/><Relationship Id="rId2" Type="http://schemas.openxmlformats.org/officeDocument/2006/relationships/image" Target="../media/image53.png"/><Relationship Id="rId16" Type="http://schemas.openxmlformats.org/officeDocument/2006/relationships/image" Target="../media/image55.png"/><Relationship Id="rId20" Type="http://schemas.openxmlformats.org/officeDocument/2006/relationships/image" Target="../media/image59.png"/><Relationship Id="rId1" Type="http://schemas.openxmlformats.org/officeDocument/2006/relationships/slideLayout" Target="../slideLayouts/slideLayout2.xml"/><Relationship Id="rId11" Type="http://schemas.openxmlformats.org/officeDocument/2006/relationships/image" Target="../media/image111.png"/><Relationship Id="rId15" Type="http://schemas.openxmlformats.org/officeDocument/2006/relationships/hyperlink" Target="https://arxiv.org/abs/1809.02936" TargetMode="External"/><Relationship Id="rId19" Type="http://schemas.openxmlformats.org/officeDocument/2006/relationships/image" Target="../media/image58.png"/><Relationship Id="rId4" Type="http://schemas.openxmlformats.org/officeDocument/2006/relationships/image" Target="../media/image108.png"/><Relationship Id="rId14" Type="http://schemas.openxmlformats.org/officeDocument/2006/relationships/hyperlink" Target="https://arxiv.org/abs/2312.17379" TargetMode="External"/></Relationships>
</file>

<file path=ppt/slides/_rels/slide26.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60.jpeg"/><Relationship Id="rId7" Type="http://schemas.openxmlformats.org/officeDocument/2006/relationships/image" Target="../media/image63.png"/><Relationship Id="rId2" Type="http://schemas.openxmlformats.org/officeDocument/2006/relationships/image" Target="../media/image112.png"/><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jpeg"/><Relationship Id="rId4" Type="http://schemas.openxmlformats.org/officeDocument/2006/relationships/image" Target="../media/image123.png"/><Relationship Id="rId9" Type="http://schemas.openxmlformats.org/officeDocument/2006/relationships/image" Target="../media/image65.png"/></Relationships>
</file>

<file path=ppt/slides/_rels/slide27.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image" Target="../media/image73.png"/><Relationship Id="rId3" Type="http://schemas.openxmlformats.org/officeDocument/2006/relationships/image" Target="../media/image67.png"/><Relationship Id="rId7" Type="http://schemas.openxmlformats.org/officeDocument/2006/relationships/image" Target="../media/image129.png"/><Relationship Id="rId12" Type="http://schemas.openxmlformats.org/officeDocument/2006/relationships/image" Target="../media/image72.png"/><Relationship Id="rId17" Type="http://schemas.openxmlformats.org/officeDocument/2006/relationships/image" Target="../media/image82.png"/><Relationship Id="rId2" Type="http://schemas.openxmlformats.org/officeDocument/2006/relationships/image" Target="../media/image66.png"/><Relationship Id="rId16" Type="http://schemas.openxmlformats.org/officeDocument/2006/relationships/image" Target="../media/image81.png"/><Relationship Id="rId1" Type="http://schemas.openxmlformats.org/officeDocument/2006/relationships/slideLayout" Target="../slideLayouts/slideLayout2.xml"/><Relationship Id="rId6" Type="http://schemas.openxmlformats.org/officeDocument/2006/relationships/image" Target="../media/image113.png"/><Relationship Id="rId11" Type="http://schemas.openxmlformats.org/officeDocument/2006/relationships/image" Target="../media/image71.png"/><Relationship Id="rId5" Type="http://schemas.openxmlformats.org/officeDocument/2006/relationships/hyperlink" Target="https://arxiv.org/abs/2312.17379" TargetMode="External"/><Relationship Id="rId15" Type="http://schemas.openxmlformats.org/officeDocument/2006/relationships/image" Target="../media/image80.png"/><Relationship Id="rId10" Type="http://schemas.openxmlformats.org/officeDocument/2006/relationships/image" Target="../media/image70.png"/><Relationship Id="rId4" Type="http://schemas.openxmlformats.org/officeDocument/2006/relationships/image" Target="../media/image128.png"/><Relationship Id="rId9" Type="http://schemas.openxmlformats.org/officeDocument/2006/relationships/image" Target="../media/image69.png"/><Relationship Id="rId14" Type="http://schemas.openxmlformats.org/officeDocument/2006/relationships/image" Target="../media/image74.png"/></Relationships>
</file>

<file path=ppt/slides/_rels/slide28.xml.rels><?xml version="1.0" encoding="UTF-8" standalone="yes"?>
<Relationships xmlns="http://schemas.openxmlformats.org/package/2006/relationships"><Relationship Id="rId8" Type="http://schemas.openxmlformats.org/officeDocument/2006/relationships/image" Target="../media/image89.jpeg"/><Relationship Id="rId13" Type="http://schemas.openxmlformats.org/officeDocument/2006/relationships/image" Target="../media/image97.png"/><Relationship Id="rId3" Type="http://schemas.openxmlformats.org/officeDocument/2006/relationships/image" Target="../media/image88.png"/><Relationship Id="rId7" Type="http://schemas.openxmlformats.org/officeDocument/2006/relationships/image" Target="../media/image133.png"/><Relationship Id="rId12" Type="http://schemas.openxmlformats.org/officeDocument/2006/relationships/image" Target="../media/image95.png"/><Relationship Id="rId2" Type="http://schemas.openxmlformats.org/officeDocument/2006/relationships/image" Target="../media/image86.png"/><Relationship Id="rId16" Type="http://schemas.openxmlformats.org/officeDocument/2006/relationships/image" Target="../media/image106.png"/><Relationship Id="rId1" Type="http://schemas.openxmlformats.org/officeDocument/2006/relationships/slideLayout" Target="../slideLayouts/slideLayout2.xml"/><Relationship Id="rId6" Type="http://schemas.openxmlformats.org/officeDocument/2006/relationships/image" Target="../media/image1250.png"/><Relationship Id="rId11" Type="http://schemas.openxmlformats.org/officeDocument/2006/relationships/image" Target="../media/image70.png"/><Relationship Id="rId5" Type="http://schemas.openxmlformats.org/officeDocument/2006/relationships/hyperlink" Target="https://arxiv.org/abs/2312.17379" TargetMode="External"/><Relationship Id="rId15" Type="http://schemas.openxmlformats.org/officeDocument/2006/relationships/image" Target="../media/image104.png"/><Relationship Id="rId10" Type="http://schemas.openxmlformats.org/officeDocument/2006/relationships/image" Target="../media/image91.png"/><Relationship Id="rId4" Type="http://schemas.openxmlformats.org/officeDocument/2006/relationships/image" Target="../media/image132.png"/><Relationship Id="rId9" Type="http://schemas.openxmlformats.org/officeDocument/2006/relationships/image" Target="../media/image90.png"/><Relationship Id="rId14" Type="http://schemas.openxmlformats.org/officeDocument/2006/relationships/image" Target="../media/image72.png"/></Relationships>
</file>

<file path=ppt/slides/_rels/slide29.xml.rels><?xml version="1.0" encoding="UTF-8" standalone="yes"?>
<Relationships xmlns="http://schemas.openxmlformats.org/package/2006/relationships"><Relationship Id="rId8" Type="http://schemas.openxmlformats.org/officeDocument/2006/relationships/image" Target="../media/image141.png"/><Relationship Id="rId3" Type="http://schemas.openxmlformats.org/officeDocument/2006/relationships/image" Target="../media/image107.png"/><Relationship Id="rId7" Type="http://schemas.openxmlformats.org/officeDocument/2006/relationships/image" Target="../media/image115.jpeg"/><Relationship Id="rId2" Type="http://schemas.openxmlformats.org/officeDocument/2006/relationships/image" Target="../media/image135.png"/><Relationship Id="rId1" Type="http://schemas.openxmlformats.org/officeDocument/2006/relationships/slideLayout" Target="../slideLayouts/slideLayout2.xml"/><Relationship Id="rId6" Type="http://schemas.openxmlformats.org/officeDocument/2006/relationships/image" Target="../media/image114.png"/><Relationship Id="rId11" Type="http://schemas.openxmlformats.org/officeDocument/2006/relationships/comments" Target="../comments/comment13.xml"/><Relationship Id="rId5" Type="http://schemas.openxmlformats.org/officeDocument/2006/relationships/image" Target="../media/image109.png"/><Relationship Id="rId10" Type="http://schemas.openxmlformats.org/officeDocument/2006/relationships/image" Target="../media/image143.png"/><Relationship Id="rId4" Type="http://schemas.openxmlformats.org/officeDocument/2006/relationships/image" Target="../media/image108.jpeg"/><Relationship Id="rId9" Type="http://schemas.openxmlformats.org/officeDocument/2006/relationships/image" Target="../media/image142.png"/></Relationships>
</file>

<file path=ppt/slides/_rels/slide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2.xml"/><Relationship Id="rId6" Type="http://schemas.openxmlformats.org/officeDocument/2006/relationships/comments" Target="../comments/comment14.xml"/><Relationship Id="rId5" Type="http://schemas.openxmlformats.org/officeDocument/2006/relationships/hyperlink" Target="https://arxiv.org/abs/1212.1701?context=hep-ex" TargetMode="External"/><Relationship Id="rId4" Type="http://schemas.openxmlformats.org/officeDocument/2006/relationships/image" Target="../media/image118.jpeg"/></Relationships>
</file>

<file path=ppt/slides/_rels/slide31.xml.rels><?xml version="1.0" encoding="UTF-8" standalone="yes"?>
<Relationships xmlns="http://schemas.openxmlformats.org/package/2006/relationships"><Relationship Id="rId8" Type="http://schemas.openxmlformats.org/officeDocument/2006/relationships/hyperlink" Target="https://arxiv.org/abs/1807.00603" TargetMode="External"/><Relationship Id="rId7" Type="http://schemas.openxmlformats.org/officeDocument/2006/relationships/image" Target="../media/image119.png"/><Relationship Id="rId1" Type="http://schemas.openxmlformats.org/officeDocument/2006/relationships/slideLayout" Target="../slideLayouts/slideLayout2.xml"/><Relationship Id="rId6" Type="http://schemas.openxmlformats.org/officeDocument/2006/relationships/image" Target="../media/image1040.png"/><Relationship Id="rId9" Type="http://schemas.openxmlformats.org/officeDocument/2006/relationships/image" Target="../media/image120.jpeg"/></Relationships>
</file>

<file path=ppt/slides/_rels/slide32.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jpeg"/><Relationship Id="rId1" Type="http://schemas.openxmlformats.org/officeDocument/2006/relationships/slideLayout" Target="../slideLayouts/slideLayout2.xml"/><Relationship Id="rId4" Type="http://schemas.openxmlformats.org/officeDocument/2006/relationships/image" Target="../media/image124.png"/></Relationships>
</file>

<file path=ppt/slides/_rels/slide33.xml.rels><?xml version="1.0" encoding="UTF-8" standalone="yes"?>
<Relationships xmlns="http://schemas.openxmlformats.org/package/2006/relationships"><Relationship Id="rId3" Type="http://schemas.openxmlformats.org/officeDocument/2006/relationships/comments" Target="../comments/comment15.xml"/><Relationship Id="rId2" Type="http://schemas.openxmlformats.org/officeDocument/2006/relationships/image" Target="../media/image1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journals.aps.org/prl/abstract/10.1103/PhysRevLett.23.935" TargetMode="External"/><Relationship Id="rId21" Type="http://schemas.openxmlformats.org/officeDocument/2006/relationships/image" Target="../media/image138.png"/><Relationship Id="rId25" Type="http://schemas.openxmlformats.org/officeDocument/2006/relationships/comments" Target="../comments/comment1.xml"/><Relationship Id="rId2" Type="http://schemas.openxmlformats.org/officeDocument/2006/relationships/image" Target="../media/image10.png"/><Relationship Id="rId20" Type="http://schemas.openxmlformats.org/officeDocument/2006/relationships/image" Target="../media/image137.png"/><Relationship Id="rId1" Type="http://schemas.openxmlformats.org/officeDocument/2006/relationships/slideLayout" Target="../slideLayouts/slideLayout2.xml"/><Relationship Id="rId24" Type="http://schemas.openxmlformats.org/officeDocument/2006/relationships/image" Target="../media/image12.png"/><Relationship Id="rId23" Type="http://schemas.openxmlformats.org/officeDocument/2006/relationships/image" Target="../media/image11.png"/><Relationship Id="rId19" Type="http://schemas.openxmlformats.org/officeDocument/2006/relationships/image" Target="../media/image136.png"/><Relationship Id="rId22" Type="http://schemas.openxmlformats.org/officeDocument/2006/relationships/image" Target="../media/image139.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8" Type="http://schemas.openxmlformats.org/officeDocument/2006/relationships/image" Target="../media/image18.jpeg"/><Relationship Id="rId39" Type="http://schemas.openxmlformats.org/officeDocument/2006/relationships/comments" Target="../comments/comment2.xml"/><Relationship Id="rId21" Type="http://schemas.openxmlformats.org/officeDocument/2006/relationships/image" Target="../media/image84.png"/><Relationship Id="rId34" Type="http://schemas.openxmlformats.org/officeDocument/2006/relationships/image" Target="../media/image99.png"/><Relationship Id="rId12" Type="http://schemas.openxmlformats.org/officeDocument/2006/relationships/image" Target="../media/image3710.png"/><Relationship Id="rId17" Type="http://schemas.openxmlformats.org/officeDocument/2006/relationships/image" Target="../media/image17.png"/><Relationship Id="rId38" Type="http://schemas.openxmlformats.org/officeDocument/2006/relationships/image" Target="../media/image103.png"/><Relationship Id="rId2" Type="http://schemas.openxmlformats.org/officeDocument/2006/relationships/image" Target="../media/image15.png"/><Relationship Id="rId16" Type="http://schemas.openxmlformats.org/officeDocument/2006/relationships/image" Target="../media/image16.png"/><Relationship Id="rId20" Type="http://schemas.openxmlformats.org/officeDocument/2006/relationships/image" Target="../media/image83.png"/><Relationship Id="rId29" Type="http://schemas.openxmlformats.org/officeDocument/2006/relationships/image" Target="../media/image92.png"/><Relationship Id="rId1" Type="http://schemas.openxmlformats.org/officeDocument/2006/relationships/slideLayout" Target="../slideLayouts/slideLayout2.xml"/><Relationship Id="rId11" Type="http://schemas.openxmlformats.org/officeDocument/2006/relationships/image" Target="../media/image3700.png"/><Relationship Id="rId24" Type="http://schemas.openxmlformats.org/officeDocument/2006/relationships/image" Target="../media/image87.png"/><Relationship Id="rId37" Type="http://schemas.openxmlformats.org/officeDocument/2006/relationships/image" Target="../media/image102.png"/><Relationship Id="rId15" Type="http://schemas.openxmlformats.org/officeDocument/2006/relationships/image" Target="../media/image3760.png"/><Relationship Id="rId23" Type="http://schemas.openxmlformats.org/officeDocument/2006/relationships/image" Target="../media/image20.png"/><Relationship Id="rId36" Type="http://schemas.openxmlformats.org/officeDocument/2006/relationships/image" Target="../media/image101.png"/><Relationship Id="rId10" Type="http://schemas.openxmlformats.org/officeDocument/2006/relationships/image" Target="../media/image3690.png"/><Relationship Id="rId19" Type="http://schemas.openxmlformats.org/officeDocument/2006/relationships/image" Target="../media/image19.png"/><Relationship Id="rId31" Type="http://schemas.openxmlformats.org/officeDocument/2006/relationships/image" Target="../media/image94.png"/><Relationship Id="rId9" Type="http://schemas.openxmlformats.org/officeDocument/2006/relationships/image" Target="../media/image3680.png"/><Relationship Id="rId22" Type="http://schemas.openxmlformats.org/officeDocument/2006/relationships/image" Target="../media/image85.png"/><Relationship Id="rId30" Type="http://schemas.openxmlformats.org/officeDocument/2006/relationships/image" Target="../media/image93.png"/><Relationship Id="rId35" Type="http://schemas.openxmlformats.org/officeDocument/2006/relationships/image" Target="../media/image100.png"/></Relationships>
</file>

<file path=ppt/slides/_rels/slide7.xml.rels><?xml version="1.0" encoding="UTF-8" standalone="yes"?>
<Relationships xmlns="http://schemas.openxmlformats.org/package/2006/relationships"><Relationship Id="rId51" Type="http://schemas.openxmlformats.org/officeDocument/2006/relationships/image" Target="../media/image178.png"/><Relationship Id="rId72" Type="http://schemas.openxmlformats.org/officeDocument/2006/relationships/image" Target="../media/image239.png"/><Relationship Id="rId47" Type="http://schemas.openxmlformats.org/officeDocument/2006/relationships/image" Target="../media/image174.png"/><Relationship Id="rId50" Type="http://schemas.openxmlformats.org/officeDocument/2006/relationships/image" Target="../media/image177.png"/><Relationship Id="rId55" Type="http://schemas.openxmlformats.org/officeDocument/2006/relationships/image" Target="../media/image212.png"/><Relationship Id="rId63" Type="http://schemas.openxmlformats.org/officeDocument/2006/relationships/image" Target="../media/image228.png"/><Relationship Id="rId68" Type="http://schemas.openxmlformats.org/officeDocument/2006/relationships/image" Target="../media/image234.png"/><Relationship Id="rId46" Type="http://schemas.openxmlformats.org/officeDocument/2006/relationships/image" Target="../media/image173.png"/><Relationship Id="rId59" Type="http://schemas.openxmlformats.org/officeDocument/2006/relationships/image" Target="../media/image217.png"/><Relationship Id="rId67" Type="http://schemas.openxmlformats.org/officeDocument/2006/relationships/image" Target="../media/image231.png"/><Relationship Id="rId71" Type="http://schemas.openxmlformats.org/officeDocument/2006/relationships/image" Target="../media/image238.png"/><Relationship Id="rId54" Type="http://schemas.openxmlformats.org/officeDocument/2006/relationships/image" Target="../media/image211.png"/><Relationship Id="rId62" Type="http://schemas.openxmlformats.org/officeDocument/2006/relationships/image" Target="../media/image221.png"/><Relationship Id="rId70" Type="http://schemas.openxmlformats.org/officeDocument/2006/relationships/image" Target="../media/image237.png"/><Relationship Id="rId1" Type="http://schemas.openxmlformats.org/officeDocument/2006/relationships/slideLayout" Target="../slideLayouts/slideLayout2.xml"/><Relationship Id="rId45" Type="http://schemas.openxmlformats.org/officeDocument/2006/relationships/image" Target="../media/image172.png"/><Relationship Id="rId58" Type="http://schemas.openxmlformats.org/officeDocument/2006/relationships/image" Target="../media/image216.png"/><Relationship Id="rId66" Type="http://schemas.openxmlformats.org/officeDocument/2006/relationships/image" Target="../media/image230.png"/><Relationship Id="rId49" Type="http://schemas.openxmlformats.org/officeDocument/2006/relationships/image" Target="../media/image176.png"/><Relationship Id="rId44" Type="http://schemas.openxmlformats.org/officeDocument/2006/relationships/image" Target="../media/image159.png"/><Relationship Id="rId52" Type="http://schemas.openxmlformats.org/officeDocument/2006/relationships/image" Target="../media/image179.png"/><Relationship Id="rId60" Type="http://schemas.openxmlformats.org/officeDocument/2006/relationships/image" Target="../media/image218.png"/><Relationship Id="rId65" Type="http://schemas.openxmlformats.org/officeDocument/2006/relationships/image" Target="../media/image21.jpeg"/><Relationship Id="rId73" Type="http://schemas.openxmlformats.org/officeDocument/2006/relationships/comments" Target="../comments/comment3.xml"/><Relationship Id="rId43" Type="http://schemas.openxmlformats.org/officeDocument/2006/relationships/image" Target="../media/image158.png"/><Relationship Id="rId48" Type="http://schemas.openxmlformats.org/officeDocument/2006/relationships/image" Target="../media/image175.png"/><Relationship Id="rId56" Type="http://schemas.openxmlformats.org/officeDocument/2006/relationships/image" Target="../media/image214.png"/><Relationship Id="rId64" Type="http://schemas.openxmlformats.org/officeDocument/2006/relationships/image" Target="../media/image229.png"/><Relationship Id="rId69" Type="http://schemas.openxmlformats.org/officeDocument/2006/relationships/image" Target="../media/image235.png"/></Relationships>
</file>

<file path=ppt/slides/_rels/slide8.xml.rels><?xml version="1.0" encoding="UTF-8" standalone="yes"?>
<Relationships xmlns="http://schemas.openxmlformats.org/package/2006/relationships"><Relationship Id="rId3" Type="http://schemas.openxmlformats.org/officeDocument/2006/relationships/hyperlink" Target="https://pdg.lbl.gov/index.html" TargetMode="External"/><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22.png"/></Relationships>
</file>

<file path=ppt/slides/_rels/slide9.xml.rels><?xml version="1.0" encoding="UTF-8" standalone="yes"?>
<Relationships xmlns="http://schemas.openxmlformats.org/package/2006/relationships"><Relationship Id="rId18" Type="http://schemas.openxmlformats.org/officeDocument/2006/relationships/image" Target="../media/image225.png"/><Relationship Id="rId21" Type="http://schemas.openxmlformats.org/officeDocument/2006/relationships/comments" Target="../comments/comment4.xml"/><Relationship Id="rId17" Type="http://schemas.openxmlformats.org/officeDocument/2006/relationships/image" Target="../media/image24.png"/><Relationship Id="rId16" Type="http://schemas.openxmlformats.org/officeDocument/2006/relationships/image" Target="../media/image23.png"/><Relationship Id="rId20" Type="http://schemas.openxmlformats.org/officeDocument/2006/relationships/image" Target="../media/image226.png"/><Relationship Id="rId1" Type="http://schemas.openxmlformats.org/officeDocument/2006/relationships/slideLayout" Target="../slideLayouts/slideLayout2.xml"/><Relationship Id="rId15" Type="http://schemas.openxmlformats.org/officeDocument/2006/relationships/image" Target="../media/image224.png"/><Relationship Id="rId19" Type="http://schemas.openxmlformats.org/officeDocument/2006/relationships/hyperlink" Target="https://pdg.lbl.gov/index.html" TargetMode="External"/><Relationship Id="rId14" Type="http://schemas.openxmlformats.org/officeDocument/2006/relationships/image" Target="../media/image22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7A8A99"/>
        </a:solidFill>
        <a:effectLst/>
      </p:bgPr>
    </p:bg>
    <p:spTree>
      <p:nvGrpSpPr>
        <p:cNvPr id="1" name=""/>
        <p:cNvGrpSpPr/>
        <p:nvPr/>
      </p:nvGrpSpPr>
      <p:grpSpPr>
        <a:xfrm>
          <a:off x="0" y="0"/>
          <a:ext cx="0" cy="0"/>
          <a:chOff x="0" y="0"/>
          <a:chExt cx="0" cy="0"/>
        </a:xfrm>
      </p:grpSpPr>
      <p:sp>
        <p:nvSpPr>
          <p:cNvPr id="2" name="Tytuł 1"/>
          <p:cNvSpPr>
            <a:spLocks noGrp="1"/>
          </p:cNvSpPr>
          <p:nvPr>
            <p:ph type="ctrTitle"/>
          </p:nvPr>
        </p:nvSpPr>
        <p:spPr>
          <a:xfrm>
            <a:off x="2642260" y="938262"/>
            <a:ext cx="3117190" cy="667849"/>
          </a:xfrm>
          <a:ln>
            <a:noFill/>
          </a:ln>
        </p:spPr>
        <p:txBody>
          <a:bodyPr>
            <a:noAutofit/>
          </a:bodyPr>
          <a:lstStyle/>
          <a:p>
            <a:r>
              <a:rPr lang="pl-PL" sz="1800" b="1" dirty="0" err="1" smtClean="0">
                <a:solidFill>
                  <a:srgbClr val="F0ECE5"/>
                </a:solidFill>
                <a:latin typeface="+mn-lt"/>
                <a:ea typeface="Open Sans" pitchFamily="2" charset="0"/>
                <a:cs typeface="Open Sans" pitchFamily="2" charset="0"/>
              </a:rPr>
              <a:t>Transverse</a:t>
            </a:r>
            <a:r>
              <a:rPr lang="pl-PL" sz="1800" b="1" dirty="0" smtClean="0">
                <a:solidFill>
                  <a:srgbClr val="F0ECE5"/>
                </a:solidFill>
                <a:latin typeface="+mn-lt"/>
                <a:ea typeface="Open Sans" pitchFamily="2" charset="0"/>
                <a:cs typeface="Open Sans" pitchFamily="2" charset="0"/>
              </a:rPr>
              <a:t>-Spin Dependent </a:t>
            </a:r>
            <a:r>
              <a:rPr lang="pl-PL" sz="1800" b="1" dirty="0" err="1" smtClean="0">
                <a:solidFill>
                  <a:srgbClr val="F0ECE5"/>
                </a:solidFill>
                <a:latin typeface="+mn-lt"/>
                <a:ea typeface="Open Sans" pitchFamily="2" charset="0"/>
                <a:cs typeface="Open Sans" pitchFamily="2" charset="0"/>
              </a:rPr>
              <a:t>Azimuthal</a:t>
            </a:r>
            <a:r>
              <a:rPr lang="pl-PL" sz="1800" b="1" dirty="0" smtClean="0">
                <a:solidFill>
                  <a:srgbClr val="F0ECE5"/>
                </a:solidFill>
                <a:latin typeface="+mn-lt"/>
                <a:ea typeface="Open Sans" pitchFamily="2" charset="0"/>
                <a:cs typeface="Open Sans" pitchFamily="2" charset="0"/>
              </a:rPr>
              <a:t> </a:t>
            </a:r>
            <a:r>
              <a:rPr lang="pl-PL" sz="1800" b="1" dirty="0" err="1" smtClean="0">
                <a:solidFill>
                  <a:srgbClr val="F0ECE5"/>
                </a:solidFill>
                <a:latin typeface="+mn-lt"/>
                <a:ea typeface="Open Sans" pitchFamily="2" charset="0"/>
                <a:cs typeface="Open Sans" pitchFamily="2" charset="0"/>
              </a:rPr>
              <a:t>Asymmetries</a:t>
            </a:r>
            <a:r>
              <a:rPr lang="pl-PL" sz="1800" b="1" dirty="0" smtClean="0">
                <a:solidFill>
                  <a:srgbClr val="F0ECE5"/>
                </a:solidFill>
                <a:latin typeface="+mn-lt"/>
                <a:ea typeface="Open Sans" pitchFamily="2" charset="0"/>
                <a:cs typeface="Open Sans" pitchFamily="2" charset="0"/>
              </a:rPr>
              <a:t> in COMPASS </a:t>
            </a:r>
            <a:r>
              <a:rPr lang="pl-PL" sz="1800" b="1" dirty="0" err="1" smtClean="0">
                <a:solidFill>
                  <a:srgbClr val="F0ECE5"/>
                </a:solidFill>
                <a:latin typeface="+mn-lt"/>
                <a:ea typeface="Open Sans" pitchFamily="2" charset="0"/>
                <a:cs typeface="Open Sans" pitchFamily="2" charset="0"/>
              </a:rPr>
              <a:t>Drell-Yan</a:t>
            </a:r>
            <a:r>
              <a:rPr lang="pl-PL" sz="1800" b="1" dirty="0" smtClean="0">
                <a:solidFill>
                  <a:srgbClr val="F0ECE5"/>
                </a:solidFill>
                <a:latin typeface="+mn-lt"/>
                <a:ea typeface="Open Sans" pitchFamily="2" charset="0"/>
                <a:cs typeface="Open Sans" pitchFamily="2" charset="0"/>
              </a:rPr>
              <a:t> data</a:t>
            </a:r>
            <a:endParaRPr lang="pl-PL" sz="1800" dirty="0">
              <a:solidFill>
                <a:srgbClr val="F0ECE5"/>
              </a:solidFill>
              <a:latin typeface="+mn-lt"/>
            </a:endParaRPr>
          </a:p>
        </p:txBody>
      </p:sp>
      <p:pic>
        <p:nvPicPr>
          <p:cNvPr id="8" name="Obraz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18265" y="47664"/>
            <a:ext cx="549467" cy="594424"/>
          </a:xfrm>
          <a:prstGeom prst="rect">
            <a:avLst/>
          </a:prstGeom>
        </p:spPr>
      </p:pic>
      <p:pic>
        <p:nvPicPr>
          <p:cNvPr id="9" name="Picture 2" descr="Image previe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21" y="47664"/>
            <a:ext cx="560706" cy="560706"/>
          </a:xfrm>
          <a:prstGeom prst="rect">
            <a:avLst/>
          </a:prstGeom>
          <a:noFill/>
          <a:extLst>
            <a:ext uri="{909E8E84-426E-40DD-AFC4-6F175D3DCCD1}">
              <a14:hiddenFill xmlns:a14="http://schemas.microsoft.com/office/drawing/2010/main">
                <a:solidFill>
                  <a:srgbClr val="FFFFFF"/>
                </a:solidFill>
              </a14:hiddenFill>
            </a:ext>
          </a:extLst>
        </p:spPr>
      </p:pic>
      <p:sp>
        <p:nvSpPr>
          <p:cNvPr id="227" name="Prostokąt 226"/>
          <p:cNvSpPr/>
          <p:nvPr/>
        </p:nvSpPr>
        <p:spPr>
          <a:xfrm>
            <a:off x="3087584" y="2136706"/>
            <a:ext cx="2375065" cy="767565"/>
          </a:xfrm>
          <a:prstGeom prst="rect">
            <a:avLst/>
          </a:prstGeom>
          <a:solidFill>
            <a:srgbClr val="3C4855">
              <a:alpha val="85000"/>
            </a:srgbClr>
          </a:solidFill>
          <a:ln>
            <a:solidFill>
              <a:srgbClr val="F0EC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solidFill>
                <a:srgbClr val="F0ECE5"/>
              </a:solidFill>
              <a:ea typeface="Open Sans" pitchFamily="2" charset="0"/>
              <a:cs typeface="Open Sans" pitchFamily="2" charset="0"/>
            </a:endParaRPr>
          </a:p>
        </p:txBody>
      </p:sp>
      <p:sp>
        <p:nvSpPr>
          <p:cNvPr id="3" name="Prostokąt 2"/>
          <p:cNvSpPr/>
          <p:nvPr/>
        </p:nvSpPr>
        <p:spPr>
          <a:xfrm>
            <a:off x="3532350" y="2289723"/>
            <a:ext cx="2879725" cy="246221"/>
          </a:xfrm>
          <a:prstGeom prst="rect">
            <a:avLst/>
          </a:prstGeom>
        </p:spPr>
        <p:txBody>
          <a:bodyPr>
            <a:spAutoFit/>
          </a:bodyPr>
          <a:lstStyle/>
          <a:p>
            <a:r>
              <a:rPr lang="pl-PL" sz="1000" dirty="0">
                <a:solidFill>
                  <a:srgbClr val="F0ECE5"/>
                </a:solidFill>
                <a:cs typeface="Times New Roman" panose="02020603050405020304" pitchFamily="18" charset="0"/>
              </a:rPr>
              <a:t>High Energy </a:t>
            </a:r>
            <a:r>
              <a:rPr lang="pl-PL" sz="1000" dirty="0" err="1">
                <a:solidFill>
                  <a:srgbClr val="F0ECE5"/>
                </a:solidFill>
                <a:cs typeface="Times New Roman" panose="02020603050405020304" pitchFamily="18" charset="0"/>
              </a:rPr>
              <a:t>Physics</a:t>
            </a:r>
            <a:r>
              <a:rPr lang="pl-PL" sz="1000" dirty="0">
                <a:solidFill>
                  <a:srgbClr val="F0ECE5"/>
                </a:solidFill>
                <a:cs typeface="Times New Roman" panose="02020603050405020304" pitchFamily="18" charset="0"/>
              </a:rPr>
              <a:t> </a:t>
            </a:r>
            <a:r>
              <a:rPr lang="pl-PL" sz="1000" dirty="0" err="1" smtClean="0">
                <a:solidFill>
                  <a:srgbClr val="F0ECE5"/>
                </a:solidFill>
                <a:cs typeface="Times New Roman" panose="02020603050405020304" pitchFamily="18" charset="0"/>
              </a:rPr>
              <a:t>Seminar</a:t>
            </a:r>
            <a:endParaRPr lang="pl-PL" sz="1000" dirty="0"/>
          </a:p>
        </p:txBody>
      </p:sp>
      <p:sp>
        <p:nvSpPr>
          <p:cNvPr id="4" name="Prostokąt 3"/>
          <p:cNvSpPr/>
          <p:nvPr/>
        </p:nvSpPr>
        <p:spPr>
          <a:xfrm>
            <a:off x="3904662" y="2147729"/>
            <a:ext cx="740908" cy="246221"/>
          </a:xfrm>
          <a:prstGeom prst="rect">
            <a:avLst/>
          </a:prstGeom>
        </p:spPr>
        <p:txBody>
          <a:bodyPr wrap="none">
            <a:spAutoFit/>
          </a:bodyPr>
          <a:lstStyle/>
          <a:p>
            <a:r>
              <a:rPr lang="pl-PL" sz="1000" dirty="0">
                <a:solidFill>
                  <a:srgbClr val="F0ECE5"/>
                </a:solidFill>
                <a:cs typeface="Times New Roman" panose="02020603050405020304" pitchFamily="18" charset="0"/>
              </a:rPr>
              <a:t>13 VI 2025</a:t>
            </a:r>
          </a:p>
        </p:txBody>
      </p:sp>
      <p:sp>
        <p:nvSpPr>
          <p:cNvPr id="5" name="Prostokąt 4"/>
          <p:cNvSpPr/>
          <p:nvPr/>
        </p:nvSpPr>
        <p:spPr>
          <a:xfrm>
            <a:off x="2884209" y="2419843"/>
            <a:ext cx="2879725" cy="415498"/>
          </a:xfrm>
          <a:prstGeom prst="rect">
            <a:avLst/>
          </a:prstGeom>
        </p:spPr>
        <p:txBody>
          <a:bodyPr>
            <a:spAutoFit/>
          </a:bodyPr>
          <a:lstStyle/>
          <a:p>
            <a:pPr algn="ctr"/>
            <a:endParaRPr lang="pl-PL" sz="700" i="1" dirty="0">
              <a:solidFill>
                <a:srgbClr val="F0ECE5"/>
              </a:solidFill>
              <a:ea typeface="Open Sans" pitchFamily="2" charset="0"/>
              <a:cs typeface="Open Sans" pitchFamily="2" charset="0"/>
            </a:endParaRPr>
          </a:p>
          <a:p>
            <a:pPr algn="ctr"/>
            <a:r>
              <a:rPr lang="pl-PL" sz="700" i="1" dirty="0">
                <a:solidFill>
                  <a:srgbClr val="F0ECE5"/>
                </a:solidFill>
                <a:ea typeface="Open Sans" pitchFamily="2" charset="0"/>
                <a:cs typeface="Open Sans" pitchFamily="2" charset="0"/>
              </a:rPr>
              <a:t>Małgorzata Niemiec,</a:t>
            </a:r>
            <a:br>
              <a:rPr lang="pl-PL" sz="700" i="1" dirty="0">
                <a:solidFill>
                  <a:srgbClr val="F0ECE5"/>
                </a:solidFill>
                <a:ea typeface="Open Sans" pitchFamily="2" charset="0"/>
                <a:cs typeface="Open Sans" pitchFamily="2" charset="0"/>
              </a:rPr>
            </a:br>
            <a:r>
              <a:rPr lang="pl-PL" sz="700" i="1" dirty="0" err="1">
                <a:solidFill>
                  <a:srgbClr val="F0ECE5"/>
                </a:solidFill>
                <a:ea typeface="Open Sans" pitchFamily="2" charset="0"/>
                <a:cs typeface="Open Sans" pitchFamily="2" charset="0"/>
              </a:rPr>
              <a:t>Faculty</a:t>
            </a:r>
            <a:r>
              <a:rPr lang="pl-PL" sz="700" i="1" dirty="0">
                <a:solidFill>
                  <a:srgbClr val="F0ECE5"/>
                </a:solidFill>
                <a:ea typeface="Open Sans" pitchFamily="2" charset="0"/>
                <a:cs typeface="Open Sans" pitchFamily="2" charset="0"/>
              </a:rPr>
              <a:t> of </a:t>
            </a:r>
            <a:r>
              <a:rPr lang="pl-PL" sz="700" i="1" dirty="0" err="1">
                <a:solidFill>
                  <a:srgbClr val="F0ECE5"/>
                </a:solidFill>
                <a:ea typeface="Open Sans" pitchFamily="2" charset="0"/>
                <a:cs typeface="Open Sans" pitchFamily="2" charset="0"/>
              </a:rPr>
              <a:t>Physics</a:t>
            </a:r>
            <a:r>
              <a:rPr lang="pl-PL" sz="700" i="1" dirty="0">
                <a:solidFill>
                  <a:srgbClr val="F0ECE5"/>
                </a:solidFill>
                <a:ea typeface="Open Sans" pitchFamily="2" charset="0"/>
                <a:cs typeface="Open Sans" pitchFamily="2" charset="0"/>
              </a:rPr>
              <a:t>, University of </a:t>
            </a:r>
            <a:r>
              <a:rPr lang="pl-PL" sz="700" i="1" dirty="0" err="1">
                <a:solidFill>
                  <a:srgbClr val="F0ECE5"/>
                </a:solidFill>
                <a:ea typeface="Open Sans" pitchFamily="2" charset="0"/>
                <a:cs typeface="Open Sans" pitchFamily="2" charset="0"/>
              </a:rPr>
              <a:t>Warsaw</a:t>
            </a:r>
            <a:endParaRPr lang="pl-PL" sz="700" dirty="0">
              <a:solidFill>
                <a:srgbClr val="F0ECE5"/>
              </a:solidFill>
              <a:ea typeface="Open Sans" pitchFamily="2" charset="0"/>
              <a:cs typeface="Open Sans" pitchFamily="2" charset="0"/>
            </a:endParaRPr>
          </a:p>
        </p:txBody>
      </p:sp>
      <p:sp>
        <p:nvSpPr>
          <p:cNvPr id="7" name="Prostokąt 6"/>
          <p:cNvSpPr/>
          <p:nvPr/>
        </p:nvSpPr>
        <p:spPr>
          <a:xfrm>
            <a:off x="3325677" y="1641011"/>
            <a:ext cx="1898878" cy="461665"/>
          </a:xfrm>
          <a:prstGeom prst="rect">
            <a:avLst/>
          </a:prstGeom>
        </p:spPr>
        <p:txBody>
          <a:bodyPr wrap="square">
            <a:spAutoFit/>
          </a:bodyPr>
          <a:lstStyle/>
          <a:p>
            <a:pPr algn="ctr"/>
            <a:r>
              <a:rPr lang="pl-PL" sz="1200" b="1" dirty="0" err="1" smtClean="0">
                <a:solidFill>
                  <a:srgbClr val="F0ECE5"/>
                </a:solidFill>
                <a:ea typeface="Open Sans" pitchFamily="2" charset="0"/>
                <a:cs typeface="Open Sans" pitchFamily="2" charset="0"/>
              </a:rPr>
              <a:t>Towards</a:t>
            </a:r>
            <a:r>
              <a:rPr lang="pl-PL" sz="1200" b="1" dirty="0" smtClean="0">
                <a:solidFill>
                  <a:srgbClr val="F0ECE5"/>
                </a:solidFill>
                <a:ea typeface="Open Sans" pitchFamily="2" charset="0"/>
                <a:cs typeface="Open Sans" pitchFamily="2" charset="0"/>
              </a:rPr>
              <a:t> a 3D Picture of the </a:t>
            </a:r>
            <a:r>
              <a:rPr lang="pl-PL" sz="1200" b="1" dirty="0" err="1" smtClean="0">
                <a:solidFill>
                  <a:srgbClr val="F0ECE5"/>
                </a:solidFill>
                <a:ea typeface="Open Sans" pitchFamily="2" charset="0"/>
                <a:cs typeface="Open Sans" pitchFamily="2" charset="0"/>
              </a:rPr>
              <a:t>Nucleon</a:t>
            </a:r>
            <a:r>
              <a:rPr lang="pl-PL" sz="1200" b="1" dirty="0" smtClean="0">
                <a:solidFill>
                  <a:srgbClr val="F0ECE5"/>
                </a:solidFill>
                <a:ea typeface="Open Sans" pitchFamily="2" charset="0"/>
                <a:cs typeface="Open Sans" pitchFamily="2" charset="0"/>
              </a:rPr>
              <a:t> </a:t>
            </a:r>
            <a:endParaRPr lang="pl-PL" sz="1100" dirty="0">
              <a:solidFill>
                <a:srgbClr val="F0ECE5"/>
              </a:solidFill>
            </a:endParaRPr>
          </a:p>
        </p:txBody>
      </p:sp>
      <p:sp>
        <p:nvSpPr>
          <p:cNvPr id="118" name="Prostokąt 117"/>
          <p:cNvSpPr/>
          <p:nvPr/>
        </p:nvSpPr>
        <p:spPr>
          <a:xfrm>
            <a:off x="943155" y="212785"/>
            <a:ext cx="1440836" cy="2909977"/>
          </a:xfrm>
          <a:prstGeom prst="rect">
            <a:avLst/>
          </a:prstGeom>
          <a:solidFill>
            <a:schemeClr val="bg1"/>
          </a:solidFill>
          <a:ln w="19050">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solidFill>
                <a:srgbClr val="F0ECE5"/>
              </a:solidFill>
              <a:ea typeface="Open Sans" pitchFamily="2" charset="0"/>
              <a:cs typeface="Open Sans" pitchFamily="2" charset="0"/>
            </a:endParaRPr>
          </a:p>
        </p:txBody>
      </p:sp>
      <p:pic>
        <p:nvPicPr>
          <p:cNvPr id="119" name="Obraz 118"/>
          <p:cNvPicPr>
            <a:picLocks noChangeAspect="1"/>
          </p:cNvPicPr>
          <p:nvPr/>
        </p:nvPicPr>
        <p:blipFill>
          <a:blip r:embed="rId4"/>
          <a:stretch>
            <a:fillRect/>
          </a:stretch>
        </p:blipFill>
        <p:spPr>
          <a:xfrm>
            <a:off x="1202296" y="266707"/>
            <a:ext cx="923585" cy="1005479"/>
          </a:xfrm>
          <a:prstGeom prst="rect">
            <a:avLst/>
          </a:prstGeom>
        </p:spPr>
      </p:pic>
      <p:pic>
        <p:nvPicPr>
          <p:cNvPr id="13" name="Obraz 12"/>
          <p:cNvPicPr>
            <a:picLocks noChangeAspect="1"/>
          </p:cNvPicPr>
          <p:nvPr/>
        </p:nvPicPr>
        <p:blipFill>
          <a:blip r:embed="rId5"/>
          <a:stretch>
            <a:fillRect/>
          </a:stretch>
        </p:blipFill>
        <p:spPr>
          <a:xfrm>
            <a:off x="1448895" y="1273444"/>
            <a:ext cx="430386" cy="673758"/>
          </a:xfrm>
          <a:prstGeom prst="rect">
            <a:avLst/>
          </a:prstGeom>
        </p:spPr>
      </p:pic>
      <p:pic>
        <p:nvPicPr>
          <p:cNvPr id="14" name="Obraz 13"/>
          <p:cNvPicPr>
            <a:picLocks noChangeAspect="1"/>
          </p:cNvPicPr>
          <p:nvPr/>
        </p:nvPicPr>
        <p:blipFill>
          <a:blip r:embed="rId6"/>
          <a:stretch>
            <a:fillRect/>
          </a:stretch>
        </p:blipFill>
        <p:spPr>
          <a:xfrm>
            <a:off x="1238013" y="1966961"/>
            <a:ext cx="930725" cy="1107054"/>
          </a:xfrm>
          <a:prstGeom prst="rect">
            <a:avLst/>
          </a:prstGeom>
        </p:spPr>
      </p:pic>
      <p:sp>
        <p:nvSpPr>
          <p:cNvPr id="122" name="pole tekstowe 121"/>
          <p:cNvSpPr txBox="1"/>
          <p:nvPr/>
        </p:nvSpPr>
        <p:spPr>
          <a:xfrm>
            <a:off x="1216777" y="1498496"/>
            <a:ext cx="836777" cy="169277"/>
          </a:xfrm>
          <a:prstGeom prst="rect">
            <a:avLst/>
          </a:prstGeom>
          <a:solidFill>
            <a:schemeClr val="bg1"/>
          </a:solidFill>
        </p:spPr>
        <p:txBody>
          <a:bodyPr wrap="square" rtlCol="0">
            <a:spAutoFit/>
          </a:bodyPr>
          <a:lstStyle/>
          <a:p>
            <a:pPr algn="ctr"/>
            <a:r>
              <a:rPr lang="pl-PL" sz="500" b="1" dirty="0" smtClean="0">
                <a:solidFill>
                  <a:schemeClr val="tx1">
                    <a:lumMod val="95000"/>
                    <a:lumOff val="5000"/>
                  </a:schemeClr>
                </a:solidFill>
                <a:latin typeface="Comic Sans MS" panose="030F0702030302020204" pitchFamily="66" charset="0"/>
              </a:rPr>
              <a:t>HADRON PHYSICS</a:t>
            </a:r>
            <a:endParaRPr lang="pl-PL" sz="500" b="1" dirty="0">
              <a:solidFill>
                <a:schemeClr val="tx1">
                  <a:lumMod val="95000"/>
                  <a:lumOff val="5000"/>
                </a:schemeClr>
              </a:solidFill>
              <a:latin typeface="Comic Sans MS" panose="030F0702030302020204" pitchFamily="66" charset="0"/>
            </a:endParaRPr>
          </a:p>
        </p:txBody>
      </p:sp>
    </p:spTree>
    <p:extLst>
      <p:ext uri="{BB962C8B-B14F-4D97-AF65-F5344CB8AC3E}">
        <p14:creationId xmlns:p14="http://schemas.microsoft.com/office/powerpoint/2010/main" val="35094882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rostokąt 15"/>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17" name="Prostokąt 16"/>
          <p:cNvSpPr/>
          <p:nvPr/>
        </p:nvSpPr>
        <p:spPr>
          <a:xfrm>
            <a:off x="-210" y="3093817"/>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
        <p:nvSpPr>
          <p:cNvPr id="18" name="Prostokąt 17"/>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10/33</a:t>
            </a:r>
            <a:endParaRPr lang="pl-PL" sz="400" dirty="0">
              <a:solidFill>
                <a:srgbClr val="F0ECE5"/>
              </a:solidFill>
              <a:latin typeface="Open Sans" pitchFamily="2" charset="0"/>
              <a:ea typeface="Open Sans" pitchFamily="2" charset="0"/>
              <a:cs typeface="Open Sans" pitchFamily="2" charset="0"/>
            </a:endParaRPr>
          </a:p>
        </p:txBody>
      </p:sp>
      <p:pic>
        <p:nvPicPr>
          <p:cNvPr id="10" name="Obraz 9"/>
          <p:cNvPicPr>
            <a:picLocks noChangeAspect="1"/>
          </p:cNvPicPr>
          <p:nvPr/>
        </p:nvPicPr>
        <p:blipFill>
          <a:blip r:embed="rId2"/>
          <a:stretch>
            <a:fillRect/>
          </a:stretch>
        </p:blipFill>
        <p:spPr>
          <a:xfrm>
            <a:off x="16257" y="482403"/>
            <a:ext cx="2252287" cy="2399003"/>
          </a:xfrm>
          <a:prstGeom prst="rect">
            <a:avLst/>
          </a:prstGeom>
        </p:spPr>
      </p:pic>
      <p:cxnSp>
        <p:nvCxnSpPr>
          <p:cNvPr id="12" name="Łącznik prosty ze strzałką 11"/>
          <p:cNvCxnSpPr/>
          <p:nvPr/>
        </p:nvCxnSpPr>
        <p:spPr>
          <a:xfrm rot="108000000" flipV="1">
            <a:off x="1516720" y="192464"/>
            <a:ext cx="108000" cy="897"/>
          </a:xfrm>
          <a:prstGeom prst="straightConnector1">
            <a:avLst/>
          </a:prstGeom>
          <a:ln w="19050"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3" name="Łącznik prosty ze strzałką 12"/>
          <p:cNvCxnSpPr/>
          <p:nvPr/>
        </p:nvCxnSpPr>
        <p:spPr>
          <a:xfrm rot="108000000" flipV="1">
            <a:off x="1138376" y="183154"/>
            <a:ext cx="108000" cy="897"/>
          </a:xfrm>
          <a:prstGeom prst="straightConnector1">
            <a:avLst/>
          </a:prstGeom>
          <a:ln w="19050"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sp>
        <p:nvSpPr>
          <p:cNvPr id="14" name="Owal 13"/>
          <p:cNvSpPr/>
          <p:nvPr/>
        </p:nvSpPr>
        <p:spPr>
          <a:xfrm>
            <a:off x="949376" y="102632"/>
            <a:ext cx="180000" cy="180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l-PL"/>
          </a:p>
        </p:txBody>
      </p:sp>
      <p:sp>
        <p:nvSpPr>
          <p:cNvPr id="15" name="Owal 14"/>
          <p:cNvSpPr/>
          <p:nvPr/>
        </p:nvSpPr>
        <p:spPr>
          <a:xfrm>
            <a:off x="1019050" y="171913"/>
            <a:ext cx="36000" cy="36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l-PL"/>
          </a:p>
        </p:txBody>
      </p:sp>
      <p:sp>
        <p:nvSpPr>
          <p:cNvPr id="19" name="Owal 18"/>
          <p:cNvSpPr/>
          <p:nvPr/>
        </p:nvSpPr>
        <p:spPr>
          <a:xfrm>
            <a:off x="1335379" y="108199"/>
            <a:ext cx="180000" cy="180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l-PL"/>
          </a:p>
        </p:txBody>
      </p:sp>
      <p:sp>
        <p:nvSpPr>
          <p:cNvPr id="20" name="Owal 19"/>
          <p:cNvSpPr/>
          <p:nvPr/>
        </p:nvSpPr>
        <p:spPr>
          <a:xfrm>
            <a:off x="1405053" y="177480"/>
            <a:ext cx="36000" cy="36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l-PL"/>
          </a:p>
        </p:txBody>
      </p:sp>
      <mc:AlternateContent xmlns:mc="http://schemas.openxmlformats.org/markup-compatibility/2006" xmlns:a14="http://schemas.microsoft.com/office/drawing/2010/main">
        <mc:Choice Requires="a14">
          <p:sp>
            <p:nvSpPr>
              <p:cNvPr id="21" name="pole tekstowe 20"/>
              <p:cNvSpPr txBox="1"/>
              <p:nvPr/>
            </p:nvSpPr>
            <p:spPr>
              <a:xfrm rot="10800000">
                <a:off x="1303834" y="150066"/>
                <a:ext cx="132764" cy="9233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6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xmlns="">
          <p:sp>
            <p:nvSpPr>
              <p:cNvPr id="21" name="pole tekstowe 20"/>
              <p:cNvSpPr txBox="1">
                <a:spLocks noRot="1" noChangeAspect="1" noMove="1" noResize="1" noEditPoints="1" noAdjustHandles="1" noChangeArrowheads="1" noChangeShapeType="1" noTextEdit="1"/>
              </p:cNvSpPr>
              <p:nvPr/>
            </p:nvSpPr>
            <p:spPr>
              <a:xfrm rot="10800000">
                <a:off x="1303834" y="150066"/>
                <a:ext cx="132764" cy="92333"/>
              </a:xfrm>
              <a:prstGeom prst="rect">
                <a:avLst/>
              </a:prstGeom>
              <a:blipFill>
                <a:blip r:embed="rId13"/>
                <a:stretch>
                  <a:fillRect t="-6667"/>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2" name="Prostokąt 21"/>
              <p:cNvSpPr/>
              <p:nvPr/>
            </p:nvSpPr>
            <p:spPr>
              <a:xfrm>
                <a:off x="964823" y="94650"/>
                <a:ext cx="235359" cy="18466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pl-PL" sz="6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xmlns="">
          <p:sp>
            <p:nvSpPr>
              <p:cNvPr id="22" name="Prostokąt 21"/>
              <p:cNvSpPr>
                <a:spLocks noRot="1" noChangeAspect="1" noMove="1" noResize="1" noEditPoints="1" noAdjustHandles="1" noChangeArrowheads="1" noChangeShapeType="1" noTextEdit="1"/>
              </p:cNvSpPr>
              <p:nvPr/>
            </p:nvSpPr>
            <p:spPr>
              <a:xfrm>
                <a:off x="964823" y="94650"/>
                <a:ext cx="235359" cy="184666"/>
              </a:xfrm>
              <a:prstGeom prst="rect">
                <a:avLst/>
              </a:prstGeom>
              <a:blipFill>
                <a:blip r:embed="rId14"/>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3" name="pole tekstowe 22"/>
              <p:cNvSpPr txBox="1"/>
              <p:nvPr/>
            </p:nvSpPr>
            <p:spPr>
              <a:xfrm>
                <a:off x="1243160" y="124179"/>
                <a:ext cx="88166" cy="1077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sz="700" b="0" i="1" smtClean="0">
                          <a:latin typeface="Cambria Math" panose="02040503050406030204" pitchFamily="18" charset="0"/>
                        </a:rPr>
                        <m:t>−</m:t>
                      </m:r>
                    </m:oMath>
                  </m:oMathPara>
                </a14:m>
                <a:endParaRPr lang="pl-PL" sz="700" dirty="0"/>
              </a:p>
            </p:txBody>
          </p:sp>
        </mc:Choice>
        <mc:Fallback xmlns="">
          <p:sp>
            <p:nvSpPr>
              <p:cNvPr id="23" name="pole tekstowe 22"/>
              <p:cNvSpPr txBox="1">
                <a:spLocks noRot="1" noChangeAspect="1" noMove="1" noResize="1" noEditPoints="1" noAdjustHandles="1" noChangeArrowheads="1" noChangeShapeType="1" noTextEdit="1"/>
              </p:cNvSpPr>
              <p:nvPr/>
            </p:nvSpPr>
            <p:spPr>
              <a:xfrm>
                <a:off x="1243160" y="124179"/>
                <a:ext cx="88166" cy="107722"/>
              </a:xfrm>
              <a:prstGeom prst="rect">
                <a:avLst/>
              </a:prstGeom>
              <a:blipFill>
                <a:blip r:embed="rId5"/>
                <a:stretch>
                  <a:fillRect l="-7143" r="-14286"/>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4" name="pole tekstowe 23"/>
              <p:cNvSpPr txBox="1"/>
              <p:nvPr/>
            </p:nvSpPr>
            <p:spPr>
              <a:xfrm>
                <a:off x="1004772" y="314948"/>
                <a:ext cx="469664" cy="1178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700" b="0" i="1" smtClean="0">
                              <a:latin typeface="Cambria Math" panose="02040503050406030204" pitchFamily="18" charset="0"/>
                            </a:rPr>
                          </m:ctrlPr>
                        </m:sSubSupPr>
                        <m:e>
                          <m:r>
                            <a:rPr lang="pl-PL" sz="700" b="0" i="1" smtClean="0">
                              <a:latin typeface="Cambria Math" panose="02040503050406030204" pitchFamily="18" charset="0"/>
                            </a:rPr>
                            <m:t>𝑔</m:t>
                          </m:r>
                        </m:e>
                        <m:sub>
                          <m:r>
                            <a:rPr lang="pl-PL" sz="700" b="0" i="1" smtClean="0">
                              <a:latin typeface="Cambria Math" panose="02040503050406030204" pitchFamily="18" charset="0"/>
                            </a:rPr>
                            <m:t>1</m:t>
                          </m:r>
                        </m:sub>
                        <m:sup>
                          <m:r>
                            <a:rPr lang="pl-PL" sz="700" b="0" i="1" smtClean="0">
                              <a:latin typeface="Cambria Math" panose="02040503050406030204" pitchFamily="18" charset="0"/>
                            </a:rPr>
                            <m:t>𝑞</m:t>
                          </m:r>
                        </m:sup>
                      </m:sSubSup>
                      <m:r>
                        <a:rPr lang="pl-PL" sz="700" b="0" i="1" smtClean="0">
                          <a:latin typeface="Cambria Math" panose="02040503050406030204" pitchFamily="18" charset="0"/>
                        </a:rPr>
                        <m:t>(</m:t>
                      </m:r>
                      <m:r>
                        <a:rPr lang="pl-PL" sz="700" b="0" i="1" smtClean="0">
                          <a:latin typeface="Cambria Math" panose="02040503050406030204" pitchFamily="18" charset="0"/>
                        </a:rPr>
                        <m:t>𝑥</m:t>
                      </m:r>
                      <m:r>
                        <a:rPr lang="pl-PL" sz="700" b="1" i="0" smtClean="0">
                          <a:latin typeface="Cambria Math" panose="02040503050406030204" pitchFamily="18" charset="0"/>
                        </a:rPr>
                        <m:t>)</m:t>
                      </m:r>
                    </m:oMath>
                  </m:oMathPara>
                </a14:m>
                <a:endParaRPr lang="pl-PL" sz="700" b="1" dirty="0"/>
              </a:p>
            </p:txBody>
          </p:sp>
        </mc:Choice>
        <mc:Fallback xmlns="">
          <p:sp>
            <p:nvSpPr>
              <p:cNvPr id="24" name="pole tekstowe 23"/>
              <p:cNvSpPr txBox="1">
                <a:spLocks noRot="1" noChangeAspect="1" noMove="1" noResize="1" noEditPoints="1" noAdjustHandles="1" noChangeArrowheads="1" noChangeShapeType="1" noTextEdit="1"/>
              </p:cNvSpPr>
              <p:nvPr/>
            </p:nvSpPr>
            <p:spPr>
              <a:xfrm>
                <a:off x="1004772" y="314948"/>
                <a:ext cx="469664" cy="117853"/>
              </a:xfrm>
              <a:prstGeom prst="rect">
                <a:avLst/>
              </a:prstGeom>
              <a:blipFill>
                <a:blip r:embed="rId6"/>
                <a:stretch>
                  <a:fillRect t="-5263" b="-31579"/>
                </a:stretch>
              </a:blipFill>
            </p:spPr>
            <p:txBody>
              <a:bodyPr/>
              <a:lstStyle/>
              <a:p>
                <a:r>
                  <a:rPr lang="pl-PL">
                    <a:noFill/>
                  </a:rPr>
                  <a:t> </a:t>
                </a:r>
              </a:p>
            </p:txBody>
          </p:sp>
        </mc:Fallback>
      </mc:AlternateContent>
      <p:sp>
        <p:nvSpPr>
          <p:cNvPr id="26" name="Prostokąt 25"/>
          <p:cNvSpPr/>
          <p:nvPr/>
        </p:nvSpPr>
        <p:spPr>
          <a:xfrm>
            <a:off x="1636361" y="92860"/>
            <a:ext cx="1228221" cy="246221"/>
          </a:xfrm>
          <a:prstGeom prst="rect">
            <a:avLst/>
          </a:prstGeom>
        </p:spPr>
        <p:txBody>
          <a:bodyPr wrap="none">
            <a:spAutoFit/>
          </a:bodyPr>
          <a:lstStyle/>
          <a:p>
            <a:r>
              <a:rPr lang="pl-PL" sz="1000" b="1" dirty="0">
                <a:solidFill>
                  <a:srgbClr val="C00000"/>
                </a:solidFill>
                <a:latin typeface="Open Sans" pitchFamily="2" charset="0"/>
                <a:ea typeface="Open Sans" pitchFamily="2" charset="0"/>
                <a:cs typeface="Open Sans" pitchFamily="2" charset="0"/>
              </a:rPr>
              <a:t>Less </a:t>
            </a:r>
            <a:r>
              <a:rPr lang="pl-PL" sz="1000" b="1" dirty="0" err="1">
                <a:solidFill>
                  <a:srgbClr val="C00000"/>
                </a:solidFill>
                <a:latin typeface="Open Sans" pitchFamily="2" charset="0"/>
                <a:ea typeface="Open Sans" pitchFamily="2" charset="0"/>
                <a:cs typeface="Open Sans" pitchFamily="2" charset="0"/>
              </a:rPr>
              <a:t>well</a:t>
            </a:r>
            <a:r>
              <a:rPr lang="pl-PL" sz="1000" b="1" dirty="0">
                <a:solidFill>
                  <a:srgbClr val="C00000"/>
                </a:solidFill>
                <a:latin typeface="Open Sans" pitchFamily="2" charset="0"/>
                <a:ea typeface="Open Sans" pitchFamily="2" charset="0"/>
                <a:cs typeface="Open Sans" pitchFamily="2" charset="0"/>
              </a:rPr>
              <a:t> </a:t>
            </a:r>
            <a:r>
              <a:rPr lang="pl-PL" sz="1000" b="1" dirty="0" err="1">
                <a:solidFill>
                  <a:srgbClr val="C00000"/>
                </a:solidFill>
                <a:latin typeface="Open Sans" pitchFamily="2" charset="0"/>
                <a:ea typeface="Open Sans" pitchFamily="2" charset="0"/>
                <a:cs typeface="Open Sans" pitchFamily="2" charset="0"/>
              </a:rPr>
              <a:t>known</a:t>
            </a:r>
            <a:endParaRPr lang="pl-PL" sz="1000" b="1" dirty="0">
              <a:solidFill>
                <a:srgbClr val="C00000"/>
              </a:solidFill>
              <a:latin typeface="Open Sans" pitchFamily="2" charset="0"/>
              <a:ea typeface="Open Sans" pitchFamily="2" charset="0"/>
              <a:cs typeface="Open Sans" pitchFamily="2" charset="0"/>
            </a:endParaRPr>
          </a:p>
        </p:txBody>
      </p:sp>
      <p:cxnSp>
        <p:nvCxnSpPr>
          <p:cNvPr id="27" name="Łącznik prosty ze strzałką 26"/>
          <p:cNvCxnSpPr/>
          <p:nvPr/>
        </p:nvCxnSpPr>
        <p:spPr>
          <a:xfrm rot="16200000" flipV="1">
            <a:off x="3964371" y="98956"/>
            <a:ext cx="108000" cy="897"/>
          </a:xfrm>
          <a:prstGeom prst="straightConnector1">
            <a:avLst/>
          </a:prstGeom>
          <a:ln w="19050"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28" name="Łącznik prosty ze strzałką 27"/>
          <p:cNvCxnSpPr/>
          <p:nvPr/>
        </p:nvCxnSpPr>
        <p:spPr>
          <a:xfrm rot="5400000" flipV="1">
            <a:off x="4358388" y="386495"/>
            <a:ext cx="108000" cy="897"/>
          </a:xfrm>
          <a:prstGeom prst="straightConnector1">
            <a:avLst/>
          </a:prstGeom>
          <a:ln w="19050"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sp>
        <p:nvSpPr>
          <p:cNvPr id="29" name="Owal 28"/>
          <p:cNvSpPr/>
          <p:nvPr/>
        </p:nvSpPr>
        <p:spPr>
          <a:xfrm>
            <a:off x="3931243" y="152883"/>
            <a:ext cx="180000" cy="180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 name="Owal 29"/>
          <p:cNvSpPr/>
          <p:nvPr/>
        </p:nvSpPr>
        <p:spPr>
          <a:xfrm>
            <a:off x="4000917" y="222164"/>
            <a:ext cx="36000" cy="36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1" name="Owal 30"/>
          <p:cNvSpPr/>
          <p:nvPr/>
        </p:nvSpPr>
        <p:spPr>
          <a:xfrm>
            <a:off x="4317246" y="158450"/>
            <a:ext cx="180000" cy="180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 name="Owal 31"/>
          <p:cNvSpPr/>
          <p:nvPr/>
        </p:nvSpPr>
        <p:spPr>
          <a:xfrm>
            <a:off x="4386920" y="227731"/>
            <a:ext cx="36000" cy="36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33" name="pole tekstowe 32"/>
              <p:cNvSpPr txBox="1"/>
              <p:nvPr/>
            </p:nvSpPr>
            <p:spPr>
              <a:xfrm rot="16200000">
                <a:off x="4339202" y="153636"/>
                <a:ext cx="132764" cy="9233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6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xmlns="">
          <p:sp>
            <p:nvSpPr>
              <p:cNvPr id="33" name="pole tekstowe 32"/>
              <p:cNvSpPr txBox="1">
                <a:spLocks noRot="1" noChangeAspect="1" noMove="1" noResize="1" noEditPoints="1" noAdjustHandles="1" noChangeArrowheads="1" noChangeShapeType="1" noTextEdit="1"/>
              </p:cNvSpPr>
              <p:nvPr/>
            </p:nvSpPr>
            <p:spPr>
              <a:xfrm rot="16200000">
                <a:off x="4339202" y="153636"/>
                <a:ext cx="132764" cy="92333"/>
              </a:xfrm>
              <a:prstGeom prst="rect">
                <a:avLst/>
              </a:prstGeom>
              <a:blipFill>
                <a:blip r:embed="rId15"/>
                <a:stretch>
                  <a:fillRect r="-6667"/>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4" name="Prostokąt 33"/>
              <p:cNvSpPr/>
              <p:nvPr/>
            </p:nvSpPr>
            <p:spPr>
              <a:xfrm rot="16200000">
                <a:off x="3899840" y="110831"/>
                <a:ext cx="235359" cy="18466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pl-PL" sz="6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xmlns="">
          <p:sp>
            <p:nvSpPr>
              <p:cNvPr id="34" name="Prostokąt 33"/>
              <p:cNvSpPr>
                <a:spLocks noRot="1" noChangeAspect="1" noMove="1" noResize="1" noEditPoints="1" noAdjustHandles="1" noChangeArrowheads="1" noChangeShapeType="1" noTextEdit="1"/>
              </p:cNvSpPr>
              <p:nvPr/>
            </p:nvSpPr>
            <p:spPr>
              <a:xfrm rot="16200000">
                <a:off x="3899840" y="110831"/>
                <a:ext cx="235359" cy="184666"/>
              </a:xfrm>
              <a:prstGeom prst="rect">
                <a:avLst/>
              </a:prstGeom>
              <a:blipFill>
                <a:blip r:embed="rId16"/>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5" name="pole tekstowe 34"/>
              <p:cNvSpPr txBox="1"/>
              <p:nvPr/>
            </p:nvSpPr>
            <p:spPr>
              <a:xfrm>
                <a:off x="4167763" y="199802"/>
                <a:ext cx="88166" cy="1077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sz="700" b="0" i="1" smtClean="0">
                          <a:latin typeface="Cambria Math" panose="02040503050406030204" pitchFamily="18" charset="0"/>
                        </a:rPr>
                        <m:t>−</m:t>
                      </m:r>
                    </m:oMath>
                  </m:oMathPara>
                </a14:m>
                <a:endParaRPr lang="pl-PL" sz="700" dirty="0"/>
              </a:p>
            </p:txBody>
          </p:sp>
        </mc:Choice>
        <mc:Fallback xmlns="">
          <p:sp>
            <p:nvSpPr>
              <p:cNvPr id="35" name="pole tekstowe 34"/>
              <p:cNvSpPr txBox="1">
                <a:spLocks noRot="1" noChangeAspect="1" noMove="1" noResize="1" noEditPoints="1" noAdjustHandles="1" noChangeArrowheads="1" noChangeShapeType="1" noTextEdit="1"/>
              </p:cNvSpPr>
              <p:nvPr/>
            </p:nvSpPr>
            <p:spPr>
              <a:xfrm>
                <a:off x="4167763" y="199802"/>
                <a:ext cx="88166" cy="107722"/>
              </a:xfrm>
              <a:prstGeom prst="rect">
                <a:avLst/>
              </a:prstGeom>
              <a:blipFill>
                <a:blip r:embed="rId9"/>
                <a:stretch>
                  <a:fillRect l="-7143" r="-14286"/>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6" name="pole tekstowe 35"/>
              <p:cNvSpPr txBox="1"/>
              <p:nvPr/>
            </p:nvSpPr>
            <p:spPr>
              <a:xfrm>
                <a:off x="4007426" y="369547"/>
                <a:ext cx="469664" cy="1178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700" b="0" i="1" smtClean="0">
                              <a:latin typeface="Cambria Math" panose="02040503050406030204" pitchFamily="18" charset="0"/>
                            </a:rPr>
                          </m:ctrlPr>
                        </m:sSubSupPr>
                        <m:e>
                          <m:r>
                            <a:rPr lang="pl-PL" sz="700" b="0" i="1" smtClean="0">
                              <a:latin typeface="Cambria Math" panose="02040503050406030204" pitchFamily="18" charset="0"/>
                            </a:rPr>
                            <m:t>h</m:t>
                          </m:r>
                        </m:e>
                        <m:sub>
                          <m:r>
                            <a:rPr lang="pl-PL" sz="700" b="0" i="1" smtClean="0">
                              <a:latin typeface="Cambria Math" panose="02040503050406030204" pitchFamily="18" charset="0"/>
                            </a:rPr>
                            <m:t>1</m:t>
                          </m:r>
                        </m:sub>
                        <m:sup>
                          <m:r>
                            <a:rPr lang="pl-PL" sz="700" b="0" i="1" smtClean="0">
                              <a:latin typeface="Cambria Math" panose="02040503050406030204" pitchFamily="18" charset="0"/>
                            </a:rPr>
                            <m:t>𝑞</m:t>
                          </m:r>
                        </m:sup>
                      </m:sSubSup>
                      <m:r>
                        <a:rPr lang="pl-PL" sz="700" b="0" i="1" smtClean="0">
                          <a:latin typeface="Cambria Math" panose="02040503050406030204" pitchFamily="18" charset="0"/>
                        </a:rPr>
                        <m:t>(</m:t>
                      </m:r>
                      <m:r>
                        <a:rPr lang="pl-PL" sz="700" b="0" i="1" smtClean="0">
                          <a:latin typeface="Cambria Math" panose="02040503050406030204" pitchFamily="18" charset="0"/>
                        </a:rPr>
                        <m:t>𝑥</m:t>
                      </m:r>
                      <m:r>
                        <a:rPr lang="pl-PL" sz="700" b="1" i="0" smtClean="0">
                          <a:latin typeface="Cambria Math" panose="02040503050406030204" pitchFamily="18" charset="0"/>
                        </a:rPr>
                        <m:t>)</m:t>
                      </m:r>
                    </m:oMath>
                  </m:oMathPara>
                </a14:m>
                <a:endParaRPr lang="pl-PL" sz="700" b="1" dirty="0"/>
              </a:p>
            </p:txBody>
          </p:sp>
        </mc:Choice>
        <mc:Fallback xmlns="">
          <p:sp>
            <p:nvSpPr>
              <p:cNvPr id="36" name="pole tekstowe 35"/>
              <p:cNvSpPr txBox="1">
                <a:spLocks noRot="1" noChangeAspect="1" noMove="1" noResize="1" noEditPoints="1" noAdjustHandles="1" noChangeArrowheads="1" noChangeShapeType="1" noTextEdit="1"/>
              </p:cNvSpPr>
              <p:nvPr/>
            </p:nvSpPr>
            <p:spPr>
              <a:xfrm>
                <a:off x="4007426" y="369547"/>
                <a:ext cx="469664" cy="117853"/>
              </a:xfrm>
              <a:prstGeom prst="rect">
                <a:avLst/>
              </a:prstGeom>
              <a:blipFill>
                <a:blip r:embed="rId10"/>
                <a:stretch>
                  <a:fillRect t="-5263" b="-31579"/>
                </a:stretch>
              </a:blipFill>
            </p:spPr>
            <p:txBody>
              <a:bodyPr/>
              <a:lstStyle/>
              <a:p>
                <a:r>
                  <a:rPr lang="pl-PL">
                    <a:noFill/>
                  </a:rPr>
                  <a:t> </a:t>
                </a:r>
              </a:p>
            </p:txBody>
          </p:sp>
        </mc:Fallback>
      </mc:AlternateContent>
      <p:sp>
        <p:nvSpPr>
          <p:cNvPr id="37" name="Prostokąt 36"/>
          <p:cNvSpPr/>
          <p:nvPr/>
        </p:nvSpPr>
        <p:spPr>
          <a:xfrm>
            <a:off x="4660442" y="261291"/>
            <a:ext cx="1067921" cy="246221"/>
          </a:xfrm>
          <a:prstGeom prst="rect">
            <a:avLst/>
          </a:prstGeom>
        </p:spPr>
        <p:txBody>
          <a:bodyPr wrap="none">
            <a:spAutoFit/>
          </a:bodyPr>
          <a:lstStyle/>
          <a:p>
            <a:r>
              <a:rPr lang="pl-PL" sz="1000" b="1" dirty="0" err="1">
                <a:solidFill>
                  <a:srgbClr val="C00000"/>
                </a:solidFill>
                <a:latin typeface="Open Sans" pitchFamily="2" charset="0"/>
                <a:ea typeface="Open Sans" pitchFamily="2" charset="0"/>
                <a:cs typeface="Open Sans" pitchFamily="2" charset="0"/>
              </a:rPr>
              <a:t>Poorly</a:t>
            </a:r>
            <a:r>
              <a:rPr lang="pl-PL" sz="1000" b="1" dirty="0">
                <a:solidFill>
                  <a:srgbClr val="C00000"/>
                </a:solidFill>
                <a:latin typeface="Open Sans" pitchFamily="2" charset="0"/>
                <a:ea typeface="Open Sans" pitchFamily="2" charset="0"/>
                <a:cs typeface="Open Sans" pitchFamily="2" charset="0"/>
              </a:rPr>
              <a:t> </a:t>
            </a:r>
            <a:r>
              <a:rPr lang="pl-PL" sz="1000" b="1" dirty="0" err="1">
                <a:solidFill>
                  <a:srgbClr val="C00000"/>
                </a:solidFill>
                <a:latin typeface="Open Sans" pitchFamily="2" charset="0"/>
                <a:ea typeface="Open Sans" pitchFamily="2" charset="0"/>
                <a:cs typeface="Open Sans" pitchFamily="2" charset="0"/>
              </a:rPr>
              <a:t>known</a:t>
            </a:r>
            <a:endParaRPr lang="pl-PL" sz="1000" b="1" dirty="0">
              <a:solidFill>
                <a:srgbClr val="C00000"/>
              </a:solidFill>
              <a:latin typeface="Open Sans" pitchFamily="2" charset="0"/>
              <a:ea typeface="Open Sans" pitchFamily="2" charset="0"/>
              <a:cs typeface="Open Sans" pitchFamily="2" charset="0"/>
            </a:endParaRPr>
          </a:p>
        </p:txBody>
      </p:sp>
      <p:pic>
        <p:nvPicPr>
          <p:cNvPr id="38" name="Obraz 37"/>
          <p:cNvPicPr>
            <a:picLocks noChangeAspect="1"/>
          </p:cNvPicPr>
          <p:nvPr/>
        </p:nvPicPr>
        <p:blipFill>
          <a:blip r:embed="rId17"/>
          <a:stretch>
            <a:fillRect/>
          </a:stretch>
        </p:blipFill>
        <p:spPr>
          <a:xfrm>
            <a:off x="2308358" y="551492"/>
            <a:ext cx="1395859" cy="1940317"/>
          </a:xfrm>
          <a:prstGeom prst="rect">
            <a:avLst/>
          </a:prstGeom>
        </p:spPr>
      </p:pic>
      <p:sp>
        <p:nvSpPr>
          <p:cNvPr id="39" name="Prostokąt 38"/>
          <p:cNvSpPr/>
          <p:nvPr/>
        </p:nvSpPr>
        <p:spPr>
          <a:xfrm>
            <a:off x="26036" y="2902885"/>
            <a:ext cx="3638367" cy="169277"/>
          </a:xfrm>
          <a:prstGeom prst="rect">
            <a:avLst/>
          </a:prstGeom>
        </p:spPr>
        <p:txBody>
          <a:bodyPr wrap="square">
            <a:spAutoFit/>
          </a:bodyPr>
          <a:lstStyle/>
          <a:p>
            <a:pPr algn="ctr"/>
            <a:r>
              <a:rPr lang="pl-PL" sz="500" dirty="0" smtClean="0">
                <a:solidFill>
                  <a:srgbClr val="3C4855"/>
                </a:solidFill>
                <a:ea typeface="Open Sans" pitchFamily="2" charset="0"/>
                <a:cs typeface="Open Sans" pitchFamily="2" charset="0"/>
                <a:hlinkClick r:id="rId18"/>
              </a:rPr>
              <a:t>[</a:t>
            </a:r>
            <a:r>
              <a:rPr lang="en-US" sz="500" dirty="0" smtClean="0">
                <a:solidFill>
                  <a:srgbClr val="3C4855"/>
                </a:solidFill>
                <a:ea typeface="Open Sans" pitchFamily="2" charset="0"/>
                <a:cs typeface="Open Sans" pitchFamily="2" charset="0"/>
                <a:hlinkClick r:id="rId18"/>
              </a:rPr>
              <a:t>R.L</a:t>
            </a:r>
            <a:r>
              <a:rPr lang="en-US" sz="500" dirty="0">
                <a:solidFill>
                  <a:srgbClr val="3C4855"/>
                </a:solidFill>
                <a:ea typeface="Open Sans" pitchFamily="2" charset="0"/>
                <a:cs typeface="Open Sans" pitchFamily="2" charset="0"/>
                <a:hlinkClick r:id="rId18"/>
              </a:rPr>
              <a:t>. Workman </a:t>
            </a:r>
            <a:r>
              <a:rPr lang="en-US" sz="500" i="1" dirty="0">
                <a:solidFill>
                  <a:srgbClr val="3C4855"/>
                </a:solidFill>
                <a:ea typeface="Open Sans" pitchFamily="2" charset="0"/>
                <a:cs typeface="Open Sans" pitchFamily="2" charset="0"/>
                <a:hlinkClick r:id="rId18"/>
              </a:rPr>
              <a:t>et al.</a:t>
            </a:r>
            <a:r>
              <a:rPr lang="en-US" sz="500" dirty="0">
                <a:solidFill>
                  <a:srgbClr val="3C4855"/>
                </a:solidFill>
                <a:ea typeface="Open Sans" pitchFamily="2" charset="0"/>
                <a:cs typeface="Open Sans" pitchFamily="2" charset="0"/>
                <a:hlinkClick r:id="rId18"/>
              </a:rPr>
              <a:t> (Particle Data Group), </a:t>
            </a:r>
            <a:r>
              <a:rPr lang="en-US" sz="500" dirty="0" err="1">
                <a:solidFill>
                  <a:srgbClr val="3C4855"/>
                </a:solidFill>
                <a:ea typeface="Open Sans" pitchFamily="2" charset="0"/>
                <a:cs typeface="Open Sans" pitchFamily="2" charset="0"/>
                <a:hlinkClick r:id="rId18"/>
              </a:rPr>
              <a:t>Prog</a:t>
            </a:r>
            <a:r>
              <a:rPr lang="en-US" sz="500" dirty="0">
                <a:solidFill>
                  <a:srgbClr val="3C4855"/>
                </a:solidFill>
                <a:ea typeface="Open Sans" pitchFamily="2" charset="0"/>
                <a:cs typeface="Open Sans" pitchFamily="2" charset="0"/>
                <a:hlinkClick r:id="rId18"/>
              </a:rPr>
              <a:t>. </a:t>
            </a:r>
            <a:r>
              <a:rPr lang="en-US" sz="500" dirty="0" err="1">
                <a:solidFill>
                  <a:srgbClr val="3C4855"/>
                </a:solidFill>
                <a:ea typeface="Open Sans" pitchFamily="2" charset="0"/>
                <a:cs typeface="Open Sans" pitchFamily="2" charset="0"/>
                <a:hlinkClick r:id="rId18"/>
              </a:rPr>
              <a:t>Theor</a:t>
            </a:r>
            <a:r>
              <a:rPr lang="en-US" sz="500" dirty="0">
                <a:solidFill>
                  <a:srgbClr val="3C4855"/>
                </a:solidFill>
                <a:ea typeface="Open Sans" pitchFamily="2" charset="0"/>
                <a:cs typeface="Open Sans" pitchFamily="2" charset="0"/>
                <a:hlinkClick r:id="rId18"/>
              </a:rPr>
              <a:t>. Exp. Phys. 2022, 083C01 (2022</a:t>
            </a:r>
            <a:r>
              <a:rPr lang="en-US" sz="500" dirty="0" smtClean="0">
                <a:solidFill>
                  <a:srgbClr val="3C4855"/>
                </a:solidFill>
                <a:ea typeface="Open Sans" pitchFamily="2" charset="0"/>
                <a:cs typeface="Open Sans" pitchFamily="2" charset="0"/>
                <a:hlinkClick r:id="rId18"/>
              </a:rPr>
              <a:t>)</a:t>
            </a:r>
            <a:r>
              <a:rPr lang="pl-PL" sz="500" dirty="0" smtClean="0">
                <a:solidFill>
                  <a:srgbClr val="3C4855"/>
                </a:solidFill>
                <a:ea typeface="Open Sans" pitchFamily="2" charset="0"/>
                <a:cs typeface="Open Sans" pitchFamily="2" charset="0"/>
                <a:hlinkClick r:id="rId18"/>
              </a:rPr>
              <a:t> and 2023 update]</a:t>
            </a:r>
            <a:r>
              <a:rPr lang="en-US" sz="500" dirty="0">
                <a:solidFill>
                  <a:srgbClr val="3C4855"/>
                </a:solidFill>
                <a:ea typeface="Open Sans" pitchFamily="2" charset="0"/>
                <a:cs typeface="Open Sans" pitchFamily="2" charset="0"/>
                <a:hlinkClick r:id="rId18"/>
              </a:rPr>
              <a:t> </a:t>
            </a:r>
            <a:endParaRPr lang="en-US" sz="500" dirty="0">
              <a:solidFill>
                <a:srgbClr val="3C4855"/>
              </a:solidFill>
              <a:ea typeface="Open Sans" pitchFamily="2" charset="0"/>
              <a:cs typeface="Open Sans" pitchFamily="2" charset="0"/>
            </a:endParaRPr>
          </a:p>
        </p:txBody>
      </p:sp>
      <p:sp>
        <p:nvSpPr>
          <p:cNvPr id="40" name="Prostokąt 39"/>
          <p:cNvSpPr/>
          <p:nvPr/>
        </p:nvSpPr>
        <p:spPr>
          <a:xfrm>
            <a:off x="2380075" y="2462358"/>
            <a:ext cx="1177159" cy="338554"/>
          </a:xfrm>
          <a:prstGeom prst="rect">
            <a:avLst/>
          </a:prstGeom>
        </p:spPr>
        <p:txBody>
          <a:bodyPr wrap="square">
            <a:spAutoFit/>
          </a:bodyPr>
          <a:lstStyle/>
          <a:p>
            <a:pPr algn="ctr"/>
            <a:r>
              <a:rPr lang="pl-PL" sz="800" dirty="0" smtClean="0">
                <a:ea typeface="Open Sans" pitchFamily="2" charset="0"/>
                <a:cs typeface="Open Sans" pitchFamily="2" charset="0"/>
              </a:rPr>
              <a:t>The </a:t>
            </a:r>
            <a:r>
              <a:rPr lang="pl-PL" sz="800" dirty="0" err="1" smtClean="0">
                <a:ea typeface="Open Sans" pitchFamily="2" charset="0"/>
                <a:cs typeface="Open Sans" pitchFamily="2" charset="0"/>
              </a:rPr>
              <a:t>polarized</a:t>
            </a:r>
            <a:r>
              <a:rPr lang="pl-PL" sz="800" dirty="0" smtClean="0">
                <a:ea typeface="Open Sans" pitchFamily="2" charset="0"/>
                <a:cs typeface="Open Sans" pitchFamily="2" charset="0"/>
              </a:rPr>
              <a:t> </a:t>
            </a:r>
            <a:r>
              <a:rPr lang="pl-PL" sz="800" dirty="0" err="1">
                <a:ea typeface="Open Sans" pitchFamily="2" charset="0"/>
                <a:cs typeface="Open Sans" pitchFamily="2" charset="0"/>
              </a:rPr>
              <a:t>parton</a:t>
            </a:r>
            <a:r>
              <a:rPr lang="pl-PL" sz="800" dirty="0">
                <a:ea typeface="Open Sans" pitchFamily="2" charset="0"/>
                <a:cs typeface="Open Sans" pitchFamily="2" charset="0"/>
              </a:rPr>
              <a:t> </a:t>
            </a:r>
            <a:r>
              <a:rPr lang="pl-PL" sz="800" dirty="0" err="1">
                <a:ea typeface="Open Sans" pitchFamily="2" charset="0"/>
                <a:cs typeface="Open Sans" pitchFamily="2" charset="0"/>
              </a:rPr>
              <a:t>distribution</a:t>
            </a:r>
            <a:endParaRPr lang="pl-PL" sz="800" dirty="0">
              <a:ea typeface="Open Sans" pitchFamily="2" charset="0"/>
              <a:cs typeface="Open Sans" pitchFamily="2" charset="0"/>
            </a:endParaRPr>
          </a:p>
        </p:txBody>
      </p:sp>
      <p:pic>
        <p:nvPicPr>
          <p:cNvPr id="41" name="Obraz 40"/>
          <p:cNvPicPr>
            <a:picLocks noChangeAspect="1"/>
          </p:cNvPicPr>
          <p:nvPr/>
        </p:nvPicPr>
        <p:blipFill>
          <a:blip r:embed="rId19"/>
          <a:stretch>
            <a:fillRect/>
          </a:stretch>
        </p:blipFill>
        <p:spPr>
          <a:xfrm>
            <a:off x="3775934" y="510782"/>
            <a:ext cx="1855196" cy="2582232"/>
          </a:xfrm>
          <a:prstGeom prst="rect">
            <a:avLst/>
          </a:prstGeom>
        </p:spPr>
      </p:pic>
      <p:sp>
        <p:nvSpPr>
          <p:cNvPr id="42" name="Prostokąt 41"/>
          <p:cNvSpPr/>
          <p:nvPr/>
        </p:nvSpPr>
        <p:spPr>
          <a:xfrm rot="16200000">
            <a:off x="4613046" y="1536294"/>
            <a:ext cx="1983306" cy="169277"/>
          </a:xfrm>
          <a:prstGeom prst="rect">
            <a:avLst/>
          </a:prstGeom>
        </p:spPr>
        <p:txBody>
          <a:bodyPr wrap="square">
            <a:spAutoFit/>
          </a:bodyPr>
          <a:lstStyle/>
          <a:p>
            <a:r>
              <a:rPr lang="pl-PL" sz="500" b="1" dirty="0" smtClean="0">
                <a:solidFill>
                  <a:srgbClr val="3C4855"/>
                </a:solidFill>
                <a:ea typeface="Open Sans" pitchFamily="2" charset="0"/>
                <a:cs typeface="Open Sans" pitchFamily="2" charset="0"/>
              </a:rPr>
              <a:t>[</a:t>
            </a:r>
            <a:r>
              <a:rPr lang="pl-PL" sz="500" b="1" dirty="0" err="1" smtClean="0">
                <a:solidFill>
                  <a:srgbClr val="3C4855"/>
                </a:solidFill>
                <a:ea typeface="Open Sans" pitchFamily="2" charset="0"/>
                <a:cs typeface="Open Sans" pitchFamily="2" charset="0"/>
              </a:rPr>
              <a:t>Bacchetta</a:t>
            </a:r>
            <a:r>
              <a:rPr lang="pl-PL" sz="500" b="1" dirty="0" smtClean="0">
                <a:solidFill>
                  <a:srgbClr val="3C4855"/>
                </a:solidFill>
                <a:ea typeface="Open Sans" pitchFamily="2" charset="0"/>
                <a:cs typeface="Open Sans" pitchFamily="2" charset="0"/>
              </a:rPr>
              <a:t> and </a:t>
            </a:r>
            <a:r>
              <a:rPr lang="pl-PL" sz="500" b="1" dirty="0" err="1" smtClean="0">
                <a:solidFill>
                  <a:srgbClr val="3C4855"/>
                </a:solidFill>
                <a:ea typeface="Open Sans" pitchFamily="2" charset="0"/>
                <a:cs typeface="Open Sans" pitchFamily="2" charset="0"/>
              </a:rPr>
              <a:t>Radici</a:t>
            </a:r>
            <a:r>
              <a:rPr lang="pl-PL" sz="500" b="1" dirty="0" smtClean="0">
                <a:solidFill>
                  <a:srgbClr val="3C4855"/>
                </a:solidFill>
                <a:ea typeface="Open Sans" pitchFamily="2" charset="0"/>
                <a:cs typeface="Open Sans" pitchFamily="2" charset="0"/>
              </a:rPr>
              <a:t>, </a:t>
            </a:r>
            <a:r>
              <a:rPr lang="pl-PL" sz="500" b="1" dirty="0" err="1">
                <a:solidFill>
                  <a:srgbClr val="3C4855"/>
                </a:solidFill>
                <a:ea typeface="Open Sans" pitchFamily="2" charset="0"/>
                <a:cs typeface="Open Sans" pitchFamily="2" charset="0"/>
              </a:rPr>
              <a:t>Phys</a:t>
            </a:r>
            <a:r>
              <a:rPr lang="pl-PL" sz="500" b="1" dirty="0">
                <a:solidFill>
                  <a:srgbClr val="3C4855"/>
                </a:solidFill>
                <a:ea typeface="Open Sans" pitchFamily="2" charset="0"/>
                <a:cs typeface="Open Sans" pitchFamily="2" charset="0"/>
              </a:rPr>
              <a:t>. </a:t>
            </a:r>
            <a:r>
              <a:rPr lang="pl-PL" sz="500" b="1" dirty="0" err="1">
                <a:solidFill>
                  <a:srgbClr val="3C4855"/>
                </a:solidFill>
                <a:ea typeface="Open Sans" pitchFamily="2" charset="0"/>
                <a:cs typeface="Open Sans" pitchFamily="2" charset="0"/>
              </a:rPr>
              <a:t>Rev</a:t>
            </a:r>
            <a:r>
              <a:rPr lang="pl-PL" sz="500" b="1" dirty="0">
                <a:solidFill>
                  <a:srgbClr val="3C4855"/>
                </a:solidFill>
                <a:ea typeface="Open Sans" pitchFamily="2" charset="0"/>
                <a:cs typeface="Open Sans" pitchFamily="2" charset="0"/>
              </a:rPr>
              <a:t>. </a:t>
            </a:r>
            <a:r>
              <a:rPr lang="pl-PL" sz="500" b="1" dirty="0" err="1">
                <a:solidFill>
                  <a:srgbClr val="3C4855"/>
                </a:solidFill>
                <a:ea typeface="Open Sans" pitchFamily="2" charset="0"/>
                <a:cs typeface="Open Sans" pitchFamily="2" charset="0"/>
              </a:rPr>
              <a:t>Lett</a:t>
            </a:r>
            <a:r>
              <a:rPr lang="pl-PL" sz="500" b="1" dirty="0">
                <a:solidFill>
                  <a:srgbClr val="3C4855"/>
                </a:solidFill>
                <a:ea typeface="Open Sans" pitchFamily="2" charset="0"/>
                <a:cs typeface="Open Sans" pitchFamily="2" charset="0"/>
              </a:rPr>
              <a:t>. 120, </a:t>
            </a:r>
            <a:r>
              <a:rPr lang="pl-PL" sz="500" b="1" dirty="0" smtClean="0">
                <a:solidFill>
                  <a:srgbClr val="3C4855"/>
                </a:solidFill>
                <a:ea typeface="Open Sans" pitchFamily="2" charset="0"/>
                <a:cs typeface="Open Sans" pitchFamily="2" charset="0"/>
              </a:rPr>
              <a:t>192001 (2018)]</a:t>
            </a:r>
            <a:endParaRPr lang="pl-PL" sz="500" b="1" dirty="0">
              <a:solidFill>
                <a:srgbClr val="3C4855"/>
              </a:solidFill>
              <a:ea typeface="Open Sans" pitchFamily="2" charset="0"/>
              <a:cs typeface="Open Sans" pitchFamily="2" charset="0"/>
            </a:endParaRPr>
          </a:p>
        </p:txBody>
      </p:sp>
      <p:sp>
        <p:nvSpPr>
          <p:cNvPr id="43" name="Prostokąt 42"/>
          <p:cNvSpPr/>
          <p:nvPr/>
        </p:nvSpPr>
        <p:spPr>
          <a:xfrm rot="16200000">
            <a:off x="4743788" y="1696418"/>
            <a:ext cx="1880677" cy="169277"/>
          </a:xfrm>
          <a:prstGeom prst="rect">
            <a:avLst/>
          </a:prstGeom>
        </p:spPr>
        <p:txBody>
          <a:bodyPr wrap="square">
            <a:spAutoFit/>
          </a:bodyPr>
          <a:lstStyle/>
          <a:p>
            <a:pPr algn="ctr"/>
            <a:r>
              <a:rPr lang="pl-PL" sz="500" b="1" dirty="0" smtClean="0">
                <a:solidFill>
                  <a:srgbClr val="3C4855"/>
                </a:solidFill>
                <a:ea typeface="Open Sans" pitchFamily="2" charset="0"/>
                <a:cs typeface="Open Sans" pitchFamily="2" charset="0"/>
              </a:rPr>
              <a:t>[</a:t>
            </a:r>
            <a:r>
              <a:rPr lang="pl-PL" sz="500" b="1" dirty="0" err="1" smtClean="0">
                <a:solidFill>
                  <a:srgbClr val="3C4855"/>
                </a:solidFill>
                <a:ea typeface="Open Sans" pitchFamily="2" charset="0"/>
                <a:cs typeface="Open Sans" pitchFamily="2" charset="0"/>
              </a:rPr>
              <a:t>Benel</a:t>
            </a:r>
            <a:r>
              <a:rPr lang="pl-PL" sz="500" b="1" dirty="0" smtClean="0">
                <a:solidFill>
                  <a:srgbClr val="3C4855"/>
                </a:solidFill>
                <a:ea typeface="Open Sans" pitchFamily="2" charset="0"/>
                <a:cs typeface="Open Sans" pitchFamily="2" charset="0"/>
              </a:rPr>
              <a:t> et. al., </a:t>
            </a:r>
            <a:r>
              <a:rPr lang="pl-PL" sz="500" b="1" dirty="0" err="1" smtClean="0">
                <a:solidFill>
                  <a:srgbClr val="3C4855"/>
                </a:solidFill>
                <a:ea typeface="Open Sans" pitchFamily="2" charset="0"/>
                <a:cs typeface="Open Sans" pitchFamily="2" charset="0"/>
              </a:rPr>
              <a:t>Eir</a:t>
            </a:r>
            <a:r>
              <a:rPr lang="pl-PL" sz="500" b="1" dirty="0" smtClean="0">
                <a:solidFill>
                  <a:srgbClr val="3C4855"/>
                </a:solidFill>
                <a:ea typeface="Open Sans" pitchFamily="2" charset="0"/>
                <a:cs typeface="Open Sans" pitchFamily="2" charset="0"/>
              </a:rPr>
              <a:t>. </a:t>
            </a:r>
            <a:r>
              <a:rPr lang="pl-PL" sz="500" b="1" dirty="0" err="1" smtClean="0">
                <a:solidFill>
                  <a:srgbClr val="3C4855"/>
                </a:solidFill>
                <a:ea typeface="Open Sans" pitchFamily="2" charset="0"/>
                <a:cs typeface="Open Sans" pitchFamily="2" charset="0"/>
              </a:rPr>
              <a:t>Phys</a:t>
            </a:r>
            <a:r>
              <a:rPr lang="pl-PL" sz="500" b="1" dirty="0" smtClean="0">
                <a:solidFill>
                  <a:srgbClr val="3C4855"/>
                </a:solidFill>
                <a:ea typeface="Open Sans" pitchFamily="2" charset="0"/>
                <a:cs typeface="Open Sans" pitchFamily="2" charset="0"/>
              </a:rPr>
              <a:t>. J. C 80 (5), 465 (2020)]</a:t>
            </a:r>
            <a:endParaRPr lang="pl-PL" sz="500" b="1" dirty="0">
              <a:solidFill>
                <a:srgbClr val="3C4855"/>
              </a:solidFill>
              <a:ea typeface="Open Sans" pitchFamily="2" charset="0"/>
              <a:cs typeface="Open Sans" pitchFamily="2" charset="0"/>
            </a:endParaRPr>
          </a:p>
        </p:txBody>
      </p:sp>
      <p:sp>
        <p:nvSpPr>
          <p:cNvPr id="45" name="Tytuł 1"/>
          <p:cNvSpPr>
            <a:spLocks noGrp="1"/>
          </p:cNvSpPr>
          <p:nvPr>
            <p:ph type="title"/>
          </p:nvPr>
        </p:nvSpPr>
        <p:spPr>
          <a:xfrm>
            <a:off x="-5566" y="-152756"/>
            <a:ext cx="1694648" cy="626267"/>
          </a:xfrm>
        </p:spPr>
        <p:txBody>
          <a:bodyPr>
            <a:normAutofit/>
          </a:bodyPr>
          <a:lstStyle/>
          <a:p>
            <a:r>
              <a:rPr lang="pl-PL" sz="1800" b="1" dirty="0" err="1" smtClean="0">
                <a:solidFill>
                  <a:srgbClr val="3C4855"/>
                </a:solidFill>
              </a:rPr>
              <a:t>Helicity</a:t>
            </a:r>
            <a:endParaRPr lang="pl-PL" sz="1800" dirty="0">
              <a:solidFill>
                <a:srgbClr val="7A8A99"/>
              </a:solidFill>
            </a:endParaRPr>
          </a:p>
        </p:txBody>
      </p:sp>
      <p:sp>
        <p:nvSpPr>
          <p:cNvPr id="46" name="Tytuł 1"/>
          <p:cNvSpPr txBox="1">
            <a:spLocks/>
          </p:cNvSpPr>
          <p:nvPr/>
        </p:nvSpPr>
        <p:spPr>
          <a:xfrm>
            <a:off x="4528334" y="-152756"/>
            <a:ext cx="1694648" cy="626267"/>
          </a:xfrm>
          <a:prstGeom prst="rect">
            <a:avLst/>
          </a:prstGeom>
        </p:spPr>
        <p:txBody>
          <a:bodyPr vert="horz" lIns="91440" tIns="45720" rIns="91440" bIns="45720" rtlCol="0" anchor="ctr">
            <a:normAutofit/>
          </a:bodyPr>
          <a:lstStyle>
            <a:lvl1pPr algn="l" defTabSz="431963" rtl="0" eaLnBrk="1" latinLnBrk="0" hangingPunct="1">
              <a:lnSpc>
                <a:spcPct val="90000"/>
              </a:lnSpc>
              <a:spcBef>
                <a:spcPct val="0"/>
              </a:spcBef>
              <a:buNone/>
              <a:defRPr sz="2079" kern="1200">
                <a:solidFill>
                  <a:schemeClr val="tx1"/>
                </a:solidFill>
                <a:latin typeface="+mj-lt"/>
                <a:ea typeface="+mj-ea"/>
                <a:cs typeface="+mj-cs"/>
              </a:defRPr>
            </a:lvl1pPr>
          </a:lstStyle>
          <a:p>
            <a:r>
              <a:rPr lang="pl-PL" sz="1800" b="1" dirty="0" err="1" smtClean="0">
                <a:solidFill>
                  <a:srgbClr val="3C4855"/>
                </a:solidFill>
              </a:rPr>
              <a:t>Transversity</a:t>
            </a:r>
            <a:endParaRPr lang="pl-PL" sz="1800" dirty="0">
              <a:solidFill>
                <a:srgbClr val="7A8A99"/>
              </a:solidFill>
            </a:endParaRPr>
          </a:p>
        </p:txBody>
      </p:sp>
      <p:sp>
        <p:nvSpPr>
          <p:cNvPr id="47" name="Prostokąt 46"/>
          <p:cNvSpPr/>
          <p:nvPr/>
        </p:nvSpPr>
        <p:spPr>
          <a:xfrm>
            <a:off x="3807837" y="-91732"/>
            <a:ext cx="2006219" cy="3157170"/>
          </a:xfrm>
          <a:prstGeom prst="rect">
            <a:avLst/>
          </a:prstGeom>
          <a:solidFill>
            <a:schemeClr val="bg1">
              <a:alpha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41657459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rostokąt 15"/>
          <p:cNvSpPr/>
          <p:nvPr/>
        </p:nvSpPr>
        <p:spPr>
          <a:xfrm>
            <a:off x="-212" y="3100018"/>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18" name="Prostokąt 17"/>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11/33</a:t>
            </a:r>
            <a:endParaRPr lang="pl-PL" sz="400" dirty="0">
              <a:solidFill>
                <a:srgbClr val="F0ECE5"/>
              </a:solidFill>
              <a:latin typeface="Open Sans" pitchFamily="2" charset="0"/>
              <a:ea typeface="Open Sans" pitchFamily="2" charset="0"/>
              <a:cs typeface="Open Sans" pitchFamily="2" charset="0"/>
            </a:endParaRPr>
          </a:p>
        </p:txBody>
      </p:sp>
      <p:pic>
        <p:nvPicPr>
          <p:cNvPr id="10" name="Obraz 9"/>
          <p:cNvPicPr>
            <a:picLocks noChangeAspect="1"/>
          </p:cNvPicPr>
          <p:nvPr/>
        </p:nvPicPr>
        <p:blipFill>
          <a:blip r:embed="rId2"/>
          <a:stretch>
            <a:fillRect/>
          </a:stretch>
        </p:blipFill>
        <p:spPr>
          <a:xfrm>
            <a:off x="16257" y="482403"/>
            <a:ext cx="2252287" cy="2399003"/>
          </a:xfrm>
          <a:prstGeom prst="rect">
            <a:avLst/>
          </a:prstGeom>
        </p:spPr>
      </p:pic>
      <p:cxnSp>
        <p:nvCxnSpPr>
          <p:cNvPr id="12" name="Łącznik prosty ze strzałką 11"/>
          <p:cNvCxnSpPr/>
          <p:nvPr/>
        </p:nvCxnSpPr>
        <p:spPr>
          <a:xfrm rot="108000000" flipV="1">
            <a:off x="1516720" y="192464"/>
            <a:ext cx="108000" cy="897"/>
          </a:xfrm>
          <a:prstGeom prst="straightConnector1">
            <a:avLst/>
          </a:prstGeom>
          <a:ln w="19050"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3" name="Łącznik prosty ze strzałką 12"/>
          <p:cNvCxnSpPr/>
          <p:nvPr/>
        </p:nvCxnSpPr>
        <p:spPr>
          <a:xfrm rot="108000000" flipV="1">
            <a:off x="1138376" y="183154"/>
            <a:ext cx="108000" cy="897"/>
          </a:xfrm>
          <a:prstGeom prst="straightConnector1">
            <a:avLst/>
          </a:prstGeom>
          <a:ln w="19050"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sp>
        <p:nvSpPr>
          <p:cNvPr id="14" name="Owal 13"/>
          <p:cNvSpPr/>
          <p:nvPr/>
        </p:nvSpPr>
        <p:spPr>
          <a:xfrm>
            <a:off x="949376" y="102632"/>
            <a:ext cx="180000" cy="180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l-PL"/>
          </a:p>
        </p:txBody>
      </p:sp>
      <p:sp>
        <p:nvSpPr>
          <p:cNvPr id="15" name="Owal 14"/>
          <p:cNvSpPr/>
          <p:nvPr/>
        </p:nvSpPr>
        <p:spPr>
          <a:xfrm>
            <a:off x="1019050" y="171913"/>
            <a:ext cx="36000" cy="36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l-PL"/>
          </a:p>
        </p:txBody>
      </p:sp>
      <p:sp>
        <p:nvSpPr>
          <p:cNvPr id="19" name="Owal 18"/>
          <p:cNvSpPr/>
          <p:nvPr/>
        </p:nvSpPr>
        <p:spPr>
          <a:xfrm>
            <a:off x="1335379" y="108199"/>
            <a:ext cx="180000" cy="180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l-PL"/>
          </a:p>
        </p:txBody>
      </p:sp>
      <p:sp>
        <p:nvSpPr>
          <p:cNvPr id="20" name="Owal 19"/>
          <p:cNvSpPr/>
          <p:nvPr/>
        </p:nvSpPr>
        <p:spPr>
          <a:xfrm>
            <a:off x="1405053" y="177480"/>
            <a:ext cx="36000" cy="36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l-PL"/>
          </a:p>
        </p:txBody>
      </p:sp>
      <mc:AlternateContent xmlns:mc="http://schemas.openxmlformats.org/markup-compatibility/2006" xmlns:a14="http://schemas.microsoft.com/office/drawing/2010/main">
        <mc:Choice Requires="a14">
          <p:sp>
            <p:nvSpPr>
              <p:cNvPr id="21" name="pole tekstowe 20"/>
              <p:cNvSpPr txBox="1"/>
              <p:nvPr/>
            </p:nvSpPr>
            <p:spPr>
              <a:xfrm rot="10800000">
                <a:off x="1303834" y="150066"/>
                <a:ext cx="132764" cy="9233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6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xmlns="">
          <p:sp>
            <p:nvSpPr>
              <p:cNvPr id="21" name="pole tekstowe 20"/>
              <p:cNvSpPr txBox="1">
                <a:spLocks noRot="1" noChangeAspect="1" noMove="1" noResize="1" noEditPoints="1" noAdjustHandles="1" noChangeArrowheads="1" noChangeShapeType="1" noTextEdit="1"/>
              </p:cNvSpPr>
              <p:nvPr/>
            </p:nvSpPr>
            <p:spPr>
              <a:xfrm rot="10800000">
                <a:off x="1303834" y="150066"/>
                <a:ext cx="132764" cy="92333"/>
              </a:xfrm>
              <a:prstGeom prst="rect">
                <a:avLst/>
              </a:prstGeom>
              <a:blipFill>
                <a:blip r:embed="rId3"/>
                <a:stretch>
                  <a:fillRect t="-6667"/>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2" name="Prostokąt 21"/>
              <p:cNvSpPr/>
              <p:nvPr/>
            </p:nvSpPr>
            <p:spPr>
              <a:xfrm>
                <a:off x="964823" y="94650"/>
                <a:ext cx="235359" cy="18466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pl-PL" sz="6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xmlns="">
          <p:sp>
            <p:nvSpPr>
              <p:cNvPr id="22" name="Prostokąt 21"/>
              <p:cNvSpPr>
                <a:spLocks noRot="1" noChangeAspect="1" noMove="1" noResize="1" noEditPoints="1" noAdjustHandles="1" noChangeArrowheads="1" noChangeShapeType="1" noTextEdit="1"/>
              </p:cNvSpPr>
              <p:nvPr/>
            </p:nvSpPr>
            <p:spPr>
              <a:xfrm>
                <a:off x="964823" y="94650"/>
                <a:ext cx="235359" cy="184666"/>
              </a:xfrm>
              <a:prstGeom prst="rect">
                <a:avLst/>
              </a:prstGeom>
              <a:blipFill>
                <a:blip r:embed="rId4"/>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3" name="pole tekstowe 22"/>
              <p:cNvSpPr txBox="1"/>
              <p:nvPr/>
            </p:nvSpPr>
            <p:spPr>
              <a:xfrm>
                <a:off x="1243160" y="124179"/>
                <a:ext cx="88166" cy="1077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sz="700" b="0" i="1" smtClean="0">
                          <a:latin typeface="Cambria Math" panose="02040503050406030204" pitchFamily="18" charset="0"/>
                        </a:rPr>
                        <m:t>−</m:t>
                      </m:r>
                    </m:oMath>
                  </m:oMathPara>
                </a14:m>
                <a:endParaRPr lang="pl-PL" sz="700" dirty="0"/>
              </a:p>
            </p:txBody>
          </p:sp>
        </mc:Choice>
        <mc:Fallback xmlns="">
          <p:sp>
            <p:nvSpPr>
              <p:cNvPr id="23" name="pole tekstowe 22"/>
              <p:cNvSpPr txBox="1">
                <a:spLocks noRot="1" noChangeAspect="1" noMove="1" noResize="1" noEditPoints="1" noAdjustHandles="1" noChangeArrowheads="1" noChangeShapeType="1" noTextEdit="1"/>
              </p:cNvSpPr>
              <p:nvPr/>
            </p:nvSpPr>
            <p:spPr>
              <a:xfrm>
                <a:off x="1243160" y="124179"/>
                <a:ext cx="88166" cy="107722"/>
              </a:xfrm>
              <a:prstGeom prst="rect">
                <a:avLst/>
              </a:prstGeom>
              <a:blipFill>
                <a:blip r:embed="rId5"/>
                <a:stretch>
                  <a:fillRect l="-7143" r="-14286"/>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4" name="pole tekstowe 23"/>
              <p:cNvSpPr txBox="1"/>
              <p:nvPr/>
            </p:nvSpPr>
            <p:spPr>
              <a:xfrm>
                <a:off x="1004772" y="314948"/>
                <a:ext cx="469664" cy="1178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700" b="0" i="1" smtClean="0">
                              <a:latin typeface="Cambria Math" panose="02040503050406030204" pitchFamily="18" charset="0"/>
                            </a:rPr>
                          </m:ctrlPr>
                        </m:sSubSupPr>
                        <m:e>
                          <m:r>
                            <a:rPr lang="pl-PL" sz="700" b="0" i="1" smtClean="0">
                              <a:latin typeface="Cambria Math" panose="02040503050406030204" pitchFamily="18" charset="0"/>
                            </a:rPr>
                            <m:t>𝑔</m:t>
                          </m:r>
                        </m:e>
                        <m:sub>
                          <m:r>
                            <a:rPr lang="pl-PL" sz="700" b="0" i="1" smtClean="0">
                              <a:latin typeface="Cambria Math" panose="02040503050406030204" pitchFamily="18" charset="0"/>
                            </a:rPr>
                            <m:t>1</m:t>
                          </m:r>
                        </m:sub>
                        <m:sup>
                          <m:r>
                            <a:rPr lang="pl-PL" sz="700" b="0" i="1" smtClean="0">
                              <a:latin typeface="Cambria Math" panose="02040503050406030204" pitchFamily="18" charset="0"/>
                            </a:rPr>
                            <m:t>𝑞</m:t>
                          </m:r>
                        </m:sup>
                      </m:sSubSup>
                      <m:r>
                        <a:rPr lang="pl-PL" sz="700" b="0" i="1" smtClean="0">
                          <a:latin typeface="Cambria Math" panose="02040503050406030204" pitchFamily="18" charset="0"/>
                        </a:rPr>
                        <m:t>(</m:t>
                      </m:r>
                      <m:r>
                        <a:rPr lang="pl-PL" sz="700" b="0" i="1" smtClean="0">
                          <a:latin typeface="Cambria Math" panose="02040503050406030204" pitchFamily="18" charset="0"/>
                        </a:rPr>
                        <m:t>𝑥</m:t>
                      </m:r>
                      <m:r>
                        <a:rPr lang="pl-PL" sz="700" b="1" i="0" smtClean="0">
                          <a:latin typeface="Cambria Math" panose="02040503050406030204" pitchFamily="18" charset="0"/>
                        </a:rPr>
                        <m:t>)</m:t>
                      </m:r>
                    </m:oMath>
                  </m:oMathPara>
                </a14:m>
                <a:endParaRPr lang="pl-PL" sz="700" b="1" dirty="0"/>
              </a:p>
            </p:txBody>
          </p:sp>
        </mc:Choice>
        <mc:Fallback xmlns="">
          <p:sp>
            <p:nvSpPr>
              <p:cNvPr id="24" name="pole tekstowe 23"/>
              <p:cNvSpPr txBox="1">
                <a:spLocks noRot="1" noChangeAspect="1" noMove="1" noResize="1" noEditPoints="1" noAdjustHandles="1" noChangeArrowheads="1" noChangeShapeType="1" noTextEdit="1"/>
              </p:cNvSpPr>
              <p:nvPr/>
            </p:nvSpPr>
            <p:spPr>
              <a:xfrm>
                <a:off x="1004772" y="314948"/>
                <a:ext cx="469664" cy="117853"/>
              </a:xfrm>
              <a:prstGeom prst="rect">
                <a:avLst/>
              </a:prstGeom>
              <a:blipFill>
                <a:blip r:embed="rId6"/>
                <a:stretch>
                  <a:fillRect t="-5263" b="-31579"/>
                </a:stretch>
              </a:blipFill>
            </p:spPr>
            <p:txBody>
              <a:bodyPr/>
              <a:lstStyle/>
              <a:p>
                <a:r>
                  <a:rPr lang="pl-PL">
                    <a:noFill/>
                  </a:rPr>
                  <a:t> </a:t>
                </a:r>
              </a:p>
            </p:txBody>
          </p:sp>
        </mc:Fallback>
      </mc:AlternateContent>
      <p:sp>
        <p:nvSpPr>
          <p:cNvPr id="26" name="Prostokąt 25"/>
          <p:cNvSpPr/>
          <p:nvPr/>
        </p:nvSpPr>
        <p:spPr>
          <a:xfrm>
            <a:off x="1636361" y="92860"/>
            <a:ext cx="1228221" cy="246221"/>
          </a:xfrm>
          <a:prstGeom prst="rect">
            <a:avLst/>
          </a:prstGeom>
        </p:spPr>
        <p:txBody>
          <a:bodyPr wrap="none">
            <a:spAutoFit/>
          </a:bodyPr>
          <a:lstStyle/>
          <a:p>
            <a:r>
              <a:rPr lang="pl-PL" sz="1000" b="1" dirty="0">
                <a:solidFill>
                  <a:srgbClr val="C00000"/>
                </a:solidFill>
                <a:latin typeface="Open Sans" pitchFamily="2" charset="0"/>
                <a:ea typeface="Open Sans" pitchFamily="2" charset="0"/>
                <a:cs typeface="Open Sans" pitchFamily="2" charset="0"/>
              </a:rPr>
              <a:t>Less </a:t>
            </a:r>
            <a:r>
              <a:rPr lang="pl-PL" sz="1000" b="1" dirty="0" err="1">
                <a:solidFill>
                  <a:srgbClr val="C00000"/>
                </a:solidFill>
                <a:latin typeface="Open Sans" pitchFamily="2" charset="0"/>
                <a:ea typeface="Open Sans" pitchFamily="2" charset="0"/>
                <a:cs typeface="Open Sans" pitchFamily="2" charset="0"/>
              </a:rPr>
              <a:t>well</a:t>
            </a:r>
            <a:r>
              <a:rPr lang="pl-PL" sz="1000" b="1" dirty="0">
                <a:solidFill>
                  <a:srgbClr val="C00000"/>
                </a:solidFill>
                <a:latin typeface="Open Sans" pitchFamily="2" charset="0"/>
                <a:ea typeface="Open Sans" pitchFamily="2" charset="0"/>
                <a:cs typeface="Open Sans" pitchFamily="2" charset="0"/>
              </a:rPr>
              <a:t> </a:t>
            </a:r>
            <a:r>
              <a:rPr lang="pl-PL" sz="1000" b="1" dirty="0" err="1">
                <a:solidFill>
                  <a:srgbClr val="C00000"/>
                </a:solidFill>
                <a:latin typeface="Open Sans" pitchFamily="2" charset="0"/>
                <a:ea typeface="Open Sans" pitchFamily="2" charset="0"/>
                <a:cs typeface="Open Sans" pitchFamily="2" charset="0"/>
              </a:rPr>
              <a:t>known</a:t>
            </a:r>
            <a:endParaRPr lang="pl-PL" sz="1000" b="1" dirty="0">
              <a:solidFill>
                <a:srgbClr val="C00000"/>
              </a:solidFill>
              <a:latin typeface="Open Sans" pitchFamily="2" charset="0"/>
              <a:ea typeface="Open Sans" pitchFamily="2" charset="0"/>
              <a:cs typeface="Open Sans" pitchFamily="2" charset="0"/>
            </a:endParaRPr>
          </a:p>
        </p:txBody>
      </p:sp>
      <p:cxnSp>
        <p:nvCxnSpPr>
          <p:cNvPr id="27" name="Łącznik prosty ze strzałką 26"/>
          <p:cNvCxnSpPr/>
          <p:nvPr/>
        </p:nvCxnSpPr>
        <p:spPr>
          <a:xfrm rot="16200000" flipV="1">
            <a:off x="3964371" y="98956"/>
            <a:ext cx="108000" cy="897"/>
          </a:xfrm>
          <a:prstGeom prst="straightConnector1">
            <a:avLst/>
          </a:prstGeom>
          <a:ln w="19050"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28" name="Łącznik prosty ze strzałką 27"/>
          <p:cNvCxnSpPr/>
          <p:nvPr/>
        </p:nvCxnSpPr>
        <p:spPr>
          <a:xfrm rot="5400000" flipV="1">
            <a:off x="4358388" y="386495"/>
            <a:ext cx="108000" cy="897"/>
          </a:xfrm>
          <a:prstGeom prst="straightConnector1">
            <a:avLst/>
          </a:prstGeom>
          <a:ln w="19050"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sp>
        <p:nvSpPr>
          <p:cNvPr id="29" name="Owal 28"/>
          <p:cNvSpPr/>
          <p:nvPr/>
        </p:nvSpPr>
        <p:spPr>
          <a:xfrm>
            <a:off x="3931243" y="152883"/>
            <a:ext cx="180000" cy="180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 name="Owal 29"/>
          <p:cNvSpPr/>
          <p:nvPr/>
        </p:nvSpPr>
        <p:spPr>
          <a:xfrm>
            <a:off x="4000917" y="222164"/>
            <a:ext cx="36000" cy="36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1" name="Owal 30"/>
          <p:cNvSpPr/>
          <p:nvPr/>
        </p:nvSpPr>
        <p:spPr>
          <a:xfrm>
            <a:off x="4317246" y="158450"/>
            <a:ext cx="180000" cy="180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 name="Owal 31"/>
          <p:cNvSpPr/>
          <p:nvPr/>
        </p:nvSpPr>
        <p:spPr>
          <a:xfrm>
            <a:off x="4386920" y="227731"/>
            <a:ext cx="36000" cy="36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33" name="pole tekstowe 32"/>
              <p:cNvSpPr txBox="1"/>
              <p:nvPr/>
            </p:nvSpPr>
            <p:spPr>
              <a:xfrm rot="16200000">
                <a:off x="4339202" y="153636"/>
                <a:ext cx="132764" cy="9233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6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xmlns="">
          <p:sp>
            <p:nvSpPr>
              <p:cNvPr id="33" name="pole tekstowe 32"/>
              <p:cNvSpPr txBox="1">
                <a:spLocks noRot="1" noChangeAspect="1" noMove="1" noResize="1" noEditPoints="1" noAdjustHandles="1" noChangeArrowheads="1" noChangeShapeType="1" noTextEdit="1"/>
              </p:cNvSpPr>
              <p:nvPr/>
            </p:nvSpPr>
            <p:spPr>
              <a:xfrm rot="16200000">
                <a:off x="4339202" y="153636"/>
                <a:ext cx="132764" cy="92333"/>
              </a:xfrm>
              <a:prstGeom prst="rect">
                <a:avLst/>
              </a:prstGeom>
              <a:blipFill>
                <a:blip r:embed="rId7"/>
                <a:stretch>
                  <a:fillRect r="-6667"/>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4" name="Prostokąt 33"/>
              <p:cNvSpPr/>
              <p:nvPr/>
            </p:nvSpPr>
            <p:spPr>
              <a:xfrm rot="16200000">
                <a:off x="3899840" y="110831"/>
                <a:ext cx="235359" cy="18466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pl-PL" sz="6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xmlns="">
          <p:sp>
            <p:nvSpPr>
              <p:cNvPr id="34" name="Prostokąt 33"/>
              <p:cNvSpPr>
                <a:spLocks noRot="1" noChangeAspect="1" noMove="1" noResize="1" noEditPoints="1" noAdjustHandles="1" noChangeArrowheads="1" noChangeShapeType="1" noTextEdit="1"/>
              </p:cNvSpPr>
              <p:nvPr/>
            </p:nvSpPr>
            <p:spPr>
              <a:xfrm rot="16200000">
                <a:off x="3899840" y="110831"/>
                <a:ext cx="235359" cy="184666"/>
              </a:xfrm>
              <a:prstGeom prst="rect">
                <a:avLst/>
              </a:prstGeom>
              <a:blipFill>
                <a:blip r:embed="rId8"/>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5" name="pole tekstowe 34"/>
              <p:cNvSpPr txBox="1"/>
              <p:nvPr/>
            </p:nvSpPr>
            <p:spPr>
              <a:xfrm>
                <a:off x="4167763" y="199802"/>
                <a:ext cx="88166" cy="1077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sz="700" b="0" i="1" smtClean="0">
                          <a:latin typeface="Cambria Math" panose="02040503050406030204" pitchFamily="18" charset="0"/>
                        </a:rPr>
                        <m:t>−</m:t>
                      </m:r>
                    </m:oMath>
                  </m:oMathPara>
                </a14:m>
                <a:endParaRPr lang="pl-PL" sz="700" dirty="0"/>
              </a:p>
            </p:txBody>
          </p:sp>
        </mc:Choice>
        <mc:Fallback xmlns="">
          <p:sp>
            <p:nvSpPr>
              <p:cNvPr id="35" name="pole tekstowe 34"/>
              <p:cNvSpPr txBox="1">
                <a:spLocks noRot="1" noChangeAspect="1" noMove="1" noResize="1" noEditPoints="1" noAdjustHandles="1" noChangeArrowheads="1" noChangeShapeType="1" noTextEdit="1"/>
              </p:cNvSpPr>
              <p:nvPr/>
            </p:nvSpPr>
            <p:spPr>
              <a:xfrm>
                <a:off x="4167763" y="199802"/>
                <a:ext cx="88166" cy="107722"/>
              </a:xfrm>
              <a:prstGeom prst="rect">
                <a:avLst/>
              </a:prstGeom>
              <a:blipFill>
                <a:blip r:embed="rId9"/>
                <a:stretch>
                  <a:fillRect l="-7143" r="-14286"/>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6" name="pole tekstowe 35"/>
              <p:cNvSpPr txBox="1"/>
              <p:nvPr/>
            </p:nvSpPr>
            <p:spPr>
              <a:xfrm>
                <a:off x="4007426" y="369547"/>
                <a:ext cx="469664" cy="1178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700" b="0" i="1" smtClean="0">
                              <a:latin typeface="Cambria Math" panose="02040503050406030204" pitchFamily="18" charset="0"/>
                            </a:rPr>
                          </m:ctrlPr>
                        </m:sSubSupPr>
                        <m:e>
                          <m:r>
                            <a:rPr lang="pl-PL" sz="700" b="0" i="1" smtClean="0">
                              <a:latin typeface="Cambria Math" panose="02040503050406030204" pitchFamily="18" charset="0"/>
                            </a:rPr>
                            <m:t>h</m:t>
                          </m:r>
                        </m:e>
                        <m:sub>
                          <m:r>
                            <a:rPr lang="pl-PL" sz="700" b="0" i="1" smtClean="0">
                              <a:latin typeface="Cambria Math" panose="02040503050406030204" pitchFamily="18" charset="0"/>
                            </a:rPr>
                            <m:t>1</m:t>
                          </m:r>
                        </m:sub>
                        <m:sup>
                          <m:r>
                            <a:rPr lang="pl-PL" sz="700" b="0" i="1" smtClean="0">
                              <a:latin typeface="Cambria Math" panose="02040503050406030204" pitchFamily="18" charset="0"/>
                            </a:rPr>
                            <m:t>𝑞</m:t>
                          </m:r>
                        </m:sup>
                      </m:sSubSup>
                      <m:r>
                        <a:rPr lang="pl-PL" sz="700" b="0" i="1" smtClean="0">
                          <a:latin typeface="Cambria Math" panose="02040503050406030204" pitchFamily="18" charset="0"/>
                        </a:rPr>
                        <m:t>(</m:t>
                      </m:r>
                      <m:r>
                        <a:rPr lang="pl-PL" sz="700" b="0" i="1" smtClean="0">
                          <a:latin typeface="Cambria Math" panose="02040503050406030204" pitchFamily="18" charset="0"/>
                        </a:rPr>
                        <m:t>𝑥</m:t>
                      </m:r>
                      <m:r>
                        <a:rPr lang="pl-PL" sz="700" b="1" i="0" smtClean="0">
                          <a:latin typeface="Cambria Math" panose="02040503050406030204" pitchFamily="18" charset="0"/>
                        </a:rPr>
                        <m:t>)</m:t>
                      </m:r>
                    </m:oMath>
                  </m:oMathPara>
                </a14:m>
                <a:endParaRPr lang="pl-PL" sz="700" b="1" dirty="0"/>
              </a:p>
            </p:txBody>
          </p:sp>
        </mc:Choice>
        <mc:Fallback xmlns="">
          <p:sp>
            <p:nvSpPr>
              <p:cNvPr id="36" name="pole tekstowe 35"/>
              <p:cNvSpPr txBox="1">
                <a:spLocks noRot="1" noChangeAspect="1" noMove="1" noResize="1" noEditPoints="1" noAdjustHandles="1" noChangeArrowheads="1" noChangeShapeType="1" noTextEdit="1"/>
              </p:cNvSpPr>
              <p:nvPr/>
            </p:nvSpPr>
            <p:spPr>
              <a:xfrm>
                <a:off x="4007426" y="369547"/>
                <a:ext cx="469664" cy="117853"/>
              </a:xfrm>
              <a:prstGeom prst="rect">
                <a:avLst/>
              </a:prstGeom>
              <a:blipFill>
                <a:blip r:embed="rId10"/>
                <a:stretch>
                  <a:fillRect t="-5263" b="-31579"/>
                </a:stretch>
              </a:blipFill>
            </p:spPr>
            <p:txBody>
              <a:bodyPr/>
              <a:lstStyle/>
              <a:p>
                <a:r>
                  <a:rPr lang="pl-PL">
                    <a:noFill/>
                  </a:rPr>
                  <a:t> </a:t>
                </a:r>
              </a:p>
            </p:txBody>
          </p:sp>
        </mc:Fallback>
      </mc:AlternateContent>
      <p:sp>
        <p:nvSpPr>
          <p:cNvPr id="37" name="Prostokąt 36"/>
          <p:cNvSpPr/>
          <p:nvPr/>
        </p:nvSpPr>
        <p:spPr>
          <a:xfrm>
            <a:off x="4660442" y="261291"/>
            <a:ext cx="1067921" cy="246221"/>
          </a:xfrm>
          <a:prstGeom prst="rect">
            <a:avLst/>
          </a:prstGeom>
        </p:spPr>
        <p:txBody>
          <a:bodyPr wrap="none">
            <a:spAutoFit/>
          </a:bodyPr>
          <a:lstStyle/>
          <a:p>
            <a:r>
              <a:rPr lang="pl-PL" sz="1000" b="1" dirty="0" err="1">
                <a:solidFill>
                  <a:srgbClr val="C00000"/>
                </a:solidFill>
                <a:latin typeface="Open Sans" pitchFamily="2" charset="0"/>
                <a:ea typeface="Open Sans" pitchFamily="2" charset="0"/>
                <a:cs typeface="Open Sans" pitchFamily="2" charset="0"/>
              </a:rPr>
              <a:t>Poorly</a:t>
            </a:r>
            <a:r>
              <a:rPr lang="pl-PL" sz="1000" b="1" dirty="0">
                <a:solidFill>
                  <a:srgbClr val="C00000"/>
                </a:solidFill>
                <a:latin typeface="Open Sans" pitchFamily="2" charset="0"/>
                <a:ea typeface="Open Sans" pitchFamily="2" charset="0"/>
                <a:cs typeface="Open Sans" pitchFamily="2" charset="0"/>
              </a:rPr>
              <a:t> </a:t>
            </a:r>
            <a:r>
              <a:rPr lang="pl-PL" sz="1000" b="1" dirty="0" err="1">
                <a:solidFill>
                  <a:srgbClr val="C00000"/>
                </a:solidFill>
                <a:latin typeface="Open Sans" pitchFamily="2" charset="0"/>
                <a:ea typeface="Open Sans" pitchFamily="2" charset="0"/>
                <a:cs typeface="Open Sans" pitchFamily="2" charset="0"/>
              </a:rPr>
              <a:t>known</a:t>
            </a:r>
            <a:endParaRPr lang="pl-PL" sz="1000" b="1" dirty="0">
              <a:solidFill>
                <a:srgbClr val="C00000"/>
              </a:solidFill>
              <a:latin typeface="Open Sans" pitchFamily="2" charset="0"/>
              <a:ea typeface="Open Sans" pitchFamily="2" charset="0"/>
              <a:cs typeface="Open Sans" pitchFamily="2" charset="0"/>
            </a:endParaRPr>
          </a:p>
        </p:txBody>
      </p:sp>
      <p:pic>
        <p:nvPicPr>
          <p:cNvPr id="38" name="Obraz 37"/>
          <p:cNvPicPr>
            <a:picLocks noChangeAspect="1"/>
          </p:cNvPicPr>
          <p:nvPr/>
        </p:nvPicPr>
        <p:blipFill>
          <a:blip r:embed="rId11"/>
          <a:stretch>
            <a:fillRect/>
          </a:stretch>
        </p:blipFill>
        <p:spPr>
          <a:xfrm>
            <a:off x="2268544" y="502222"/>
            <a:ext cx="1395859" cy="1940317"/>
          </a:xfrm>
          <a:prstGeom prst="rect">
            <a:avLst/>
          </a:prstGeom>
        </p:spPr>
      </p:pic>
      <p:sp>
        <p:nvSpPr>
          <p:cNvPr id="39" name="Prostokąt 38"/>
          <p:cNvSpPr/>
          <p:nvPr/>
        </p:nvSpPr>
        <p:spPr>
          <a:xfrm>
            <a:off x="26036" y="2896161"/>
            <a:ext cx="3638367" cy="169277"/>
          </a:xfrm>
          <a:prstGeom prst="rect">
            <a:avLst/>
          </a:prstGeom>
        </p:spPr>
        <p:txBody>
          <a:bodyPr wrap="square">
            <a:spAutoFit/>
          </a:bodyPr>
          <a:lstStyle/>
          <a:p>
            <a:pPr algn="ctr"/>
            <a:r>
              <a:rPr lang="pl-PL" sz="500" b="1" dirty="0" smtClean="0">
                <a:solidFill>
                  <a:srgbClr val="3C4855"/>
                </a:solidFill>
                <a:ea typeface="Open Sans" pitchFamily="2" charset="0"/>
                <a:cs typeface="Open Sans" pitchFamily="2" charset="0"/>
              </a:rPr>
              <a:t>[</a:t>
            </a:r>
            <a:r>
              <a:rPr lang="en-US" sz="500" b="1" dirty="0" smtClean="0">
                <a:solidFill>
                  <a:srgbClr val="3C4855"/>
                </a:solidFill>
                <a:ea typeface="Open Sans" pitchFamily="2" charset="0"/>
                <a:cs typeface="Open Sans" pitchFamily="2" charset="0"/>
              </a:rPr>
              <a:t>R.L</a:t>
            </a:r>
            <a:r>
              <a:rPr lang="en-US" sz="500" b="1" dirty="0">
                <a:solidFill>
                  <a:srgbClr val="3C4855"/>
                </a:solidFill>
                <a:ea typeface="Open Sans" pitchFamily="2" charset="0"/>
                <a:cs typeface="Open Sans" pitchFamily="2" charset="0"/>
              </a:rPr>
              <a:t>. Workman </a:t>
            </a:r>
            <a:r>
              <a:rPr lang="en-US" sz="500" b="1" i="1" dirty="0">
                <a:solidFill>
                  <a:srgbClr val="3C4855"/>
                </a:solidFill>
                <a:ea typeface="Open Sans" pitchFamily="2" charset="0"/>
                <a:cs typeface="Open Sans" pitchFamily="2" charset="0"/>
              </a:rPr>
              <a:t>et al.</a:t>
            </a:r>
            <a:r>
              <a:rPr lang="en-US" sz="500" b="1" dirty="0">
                <a:solidFill>
                  <a:srgbClr val="3C4855"/>
                </a:solidFill>
                <a:ea typeface="Open Sans" pitchFamily="2" charset="0"/>
                <a:cs typeface="Open Sans" pitchFamily="2" charset="0"/>
              </a:rPr>
              <a:t> (Particle Data Group), </a:t>
            </a:r>
            <a:r>
              <a:rPr lang="en-US" sz="500" b="1" dirty="0" err="1">
                <a:solidFill>
                  <a:srgbClr val="3C4855"/>
                </a:solidFill>
                <a:ea typeface="Open Sans" pitchFamily="2" charset="0"/>
                <a:cs typeface="Open Sans" pitchFamily="2" charset="0"/>
              </a:rPr>
              <a:t>Prog</a:t>
            </a:r>
            <a:r>
              <a:rPr lang="en-US" sz="500" b="1" dirty="0">
                <a:solidFill>
                  <a:srgbClr val="3C4855"/>
                </a:solidFill>
                <a:ea typeface="Open Sans" pitchFamily="2" charset="0"/>
                <a:cs typeface="Open Sans" pitchFamily="2" charset="0"/>
              </a:rPr>
              <a:t>. </a:t>
            </a:r>
            <a:r>
              <a:rPr lang="en-US" sz="500" b="1" dirty="0" err="1">
                <a:solidFill>
                  <a:srgbClr val="3C4855"/>
                </a:solidFill>
                <a:ea typeface="Open Sans" pitchFamily="2" charset="0"/>
                <a:cs typeface="Open Sans" pitchFamily="2" charset="0"/>
              </a:rPr>
              <a:t>Theor</a:t>
            </a:r>
            <a:r>
              <a:rPr lang="en-US" sz="500" b="1" dirty="0">
                <a:solidFill>
                  <a:srgbClr val="3C4855"/>
                </a:solidFill>
                <a:ea typeface="Open Sans" pitchFamily="2" charset="0"/>
                <a:cs typeface="Open Sans" pitchFamily="2" charset="0"/>
              </a:rPr>
              <a:t>. Exp. Phys. 2022, 083C01 (2022</a:t>
            </a:r>
            <a:r>
              <a:rPr lang="en-US" sz="500" b="1" dirty="0" smtClean="0">
                <a:solidFill>
                  <a:srgbClr val="3C4855"/>
                </a:solidFill>
                <a:ea typeface="Open Sans" pitchFamily="2" charset="0"/>
                <a:cs typeface="Open Sans" pitchFamily="2" charset="0"/>
              </a:rPr>
              <a:t>)</a:t>
            </a:r>
            <a:r>
              <a:rPr lang="pl-PL" sz="500" b="1" dirty="0" smtClean="0">
                <a:solidFill>
                  <a:srgbClr val="3C4855"/>
                </a:solidFill>
                <a:ea typeface="Open Sans" pitchFamily="2" charset="0"/>
                <a:cs typeface="Open Sans" pitchFamily="2" charset="0"/>
              </a:rPr>
              <a:t> and 2023 update]</a:t>
            </a:r>
            <a:r>
              <a:rPr lang="en-US" sz="500" b="1" dirty="0">
                <a:solidFill>
                  <a:srgbClr val="3C4855"/>
                </a:solidFill>
                <a:ea typeface="Open Sans" pitchFamily="2" charset="0"/>
                <a:cs typeface="Open Sans" pitchFamily="2" charset="0"/>
              </a:rPr>
              <a:t> </a:t>
            </a:r>
          </a:p>
        </p:txBody>
      </p:sp>
      <p:sp>
        <p:nvSpPr>
          <p:cNvPr id="40" name="Prostokąt 39"/>
          <p:cNvSpPr/>
          <p:nvPr/>
        </p:nvSpPr>
        <p:spPr>
          <a:xfrm>
            <a:off x="2380075" y="2462358"/>
            <a:ext cx="1177159" cy="338554"/>
          </a:xfrm>
          <a:prstGeom prst="rect">
            <a:avLst/>
          </a:prstGeom>
        </p:spPr>
        <p:txBody>
          <a:bodyPr wrap="square">
            <a:spAutoFit/>
          </a:bodyPr>
          <a:lstStyle/>
          <a:p>
            <a:pPr algn="ctr"/>
            <a:r>
              <a:rPr lang="pl-PL" sz="800" dirty="0" smtClean="0">
                <a:ea typeface="Open Sans" pitchFamily="2" charset="0"/>
                <a:cs typeface="Open Sans" pitchFamily="2" charset="0"/>
              </a:rPr>
              <a:t>The </a:t>
            </a:r>
            <a:r>
              <a:rPr lang="pl-PL" sz="800" dirty="0" err="1" smtClean="0">
                <a:ea typeface="Open Sans" pitchFamily="2" charset="0"/>
                <a:cs typeface="Open Sans" pitchFamily="2" charset="0"/>
              </a:rPr>
              <a:t>polarized</a:t>
            </a:r>
            <a:r>
              <a:rPr lang="pl-PL" sz="800" dirty="0" smtClean="0">
                <a:ea typeface="Open Sans" pitchFamily="2" charset="0"/>
                <a:cs typeface="Open Sans" pitchFamily="2" charset="0"/>
              </a:rPr>
              <a:t> </a:t>
            </a:r>
            <a:r>
              <a:rPr lang="pl-PL" sz="800" dirty="0" err="1">
                <a:ea typeface="Open Sans" pitchFamily="2" charset="0"/>
                <a:cs typeface="Open Sans" pitchFamily="2" charset="0"/>
              </a:rPr>
              <a:t>parton</a:t>
            </a:r>
            <a:r>
              <a:rPr lang="pl-PL" sz="800" dirty="0">
                <a:ea typeface="Open Sans" pitchFamily="2" charset="0"/>
                <a:cs typeface="Open Sans" pitchFamily="2" charset="0"/>
              </a:rPr>
              <a:t> </a:t>
            </a:r>
            <a:r>
              <a:rPr lang="pl-PL" sz="800" dirty="0" err="1">
                <a:ea typeface="Open Sans" pitchFamily="2" charset="0"/>
                <a:cs typeface="Open Sans" pitchFamily="2" charset="0"/>
              </a:rPr>
              <a:t>distribution</a:t>
            </a:r>
            <a:endParaRPr lang="pl-PL" sz="800" dirty="0">
              <a:ea typeface="Open Sans" pitchFamily="2" charset="0"/>
              <a:cs typeface="Open Sans" pitchFamily="2" charset="0"/>
            </a:endParaRPr>
          </a:p>
        </p:txBody>
      </p:sp>
      <p:pic>
        <p:nvPicPr>
          <p:cNvPr id="41" name="Obraz 40"/>
          <p:cNvPicPr>
            <a:picLocks noChangeAspect="1"/>
          </p:cNvPicPr>
          <p:nvPr/>
        </p:nvPicPr>
        <p:blipFill>
          <a:blip r:embed="rId12"/>
          <a:stretch>
            <a:fillRect/>
          </a:stretch>
        </p:blipFill>
        <p:spPr>
          <a:xfrm>
            <a:off x="3775934" y="510782"/>
            <a:ext cx="1855196" cy="2582232"/>
          </a:xfrm>
          <a:prstGeom prst="rect">
            <a:avLst/>
          </a:prstGeom>
        </p:spPr>
      </p:pic>
      <p:sp>
        <p:nvSpPr>
          <p:cNvPr id="42" name="Prostokąt 41"/>
          <p:cNvSpPr/>
          <p:nvPr/>
        </p:nvSpPr>
        <p:spPr>
          <a:xfrm rot="16200000">
            <a:off x="4613046" y="1536294"/>
            <a:ext cx="1983306" cy="169277"/>
          </a:xfrm>
          <a:prstGeom prst="rect">
            <a:avLst/>
          </a:prstGeom>
        </p:spPr>
        <p:txBody>
          <a:bodyPr wrap="square">
            <a:spAutoFit/>
          </a:bodyPr>
          <a:lstStyle/>
          <a:p>
            <a:r>
              <a:rPr lang="pl-PL" sz="500" dirty="0" smtClean="0">
                <a:solidFill>
                  <a:srgbClr val="3C4855"/>
                </a:solidFill>
                <a:ea typeface="Open Sans" pitchFamily="2" charset="0"/>
                <a:cs typeface="Open Sans" pitchFamily="2" charset="0"/>
                <a:hlinkClick r:id="rId13" action="ppaction://hlinkfile"/>
              </a:rPr>
              <a:t>[</a:t>
            </a:r>
            <a:r>
              <a:rPr lang="pl-PL" sz="500" dirty="0" err="1" smtClean="0">
                <a:solidFill>
                  <a:srgbClr val="3C4855"/>
                </a:solidFill>
                <a:ea typeface="Open Sans" pitchFamily="2" charset="0"/>
                <a:cs typeface="Open Sans" pitchFamily="2" charset="0"/>
                <a:hlinkClick r:id="rId13" action="ppaction://hlinkfile"/>
              </a:rPr>
              <a:t>Bacchetta</a:t>
            </a:r>
            <a:r>
              <a:rPr lang="pl-PL" sz="500" dirty="0" smtClean="0">
                <a:solidFill>
                  <a:srgbClr val="3C4855"/>
                </a:solidFill>
                <a:ea typeface="Open Sans" pitchFamily="2" charset="0"/>
                <a:cs typeface="Open Sans" pitchFamily="2" charset="0"/>
                <a:hlinkClick r:id="rId13" action="ppaction://hlinkfile"/>
              </a:rPr>
              <a:t> and </a:t>
            </a:r>
            <a:r>
              <a:rPr lang="pl-PL" sz="500" dirty="0" err="1" smtClean="0">
                <a:solidFill>
                  <a:srgbClr val="3C4855"/>
                </a:solidFill>
                <a:ea typeface="Open Sans" pitchFamily="2" charset="0"/>
                <a:cs typeface="Open Sans" pitchFamily="2" charset="0"/>
                <a:hlinkClick r:id="rId13" action="ppaction://hlinkfile"/>
              </a:rPr>
              <a:t>Radici</a:t>
            </a:r>
            <a:r>
              <a:rPr lang="pl-PL" sz="500" dirty="0" smtClean="0">
                <a:solidFill>
                  <a:srgbClr val="3C4855"/>
                </a:solidFill>
                <a:ea typeface="Open Sans" pitchFamily="2" charset="0"/>
                <a:cs typeface="Open Sans" pitchFamily="2" charset="0"/>
                <a:hlinkClick r:id="rId13" action="ppaction://hlinkfile"/>
              </a:rPr>
              <a:t>, </a:t>
            </a:r>
            <a:r>
              <a:rPr lang="pl-PL" sz="500" dirty="0" err="1">
                <a:solidFill>
                  <a:srgbClr val="3C4855"/>
                </a:solidFill>
                <a:ea typeface="Open Sans" pitchFamily="2" charset="0"/>
                <a:cs typeface="Open Sans" pitchFamily="2" charset="0"/>
                <a:hlinkClick r:id="rId13" action="ppaction://hlinkfile"/>
              </a:rPr>
              <a:t>Phys</a:t>
            </a:r>
            <a:r>
              <a:rPr lang="pl-PL" sz="500" dirty="0">
                <a:solidFill>
                  <a:srgbClr val="3C4855"/>
                </a:solidFill>
                <a:ea typeface="Open Sans" pitchFamily="2" charset="0"/>
                <a:cs typeface="Open Sans" pitchFamily="2" charset="0"/>
                <a:hlinkClick r:id="rId13" action="ppaction://hlinkfile"/>
              </a:rPr>
              <a:t>. </a:t>
            </a:r>
            <a:r>
              <a:rPr lang="pl-PL" sz="500" dirty="0" err="1">
                <a:solidFill>
                  <a:srgbClr val="3C4855"/>
                </a:solidFill>
                <a:ea typeface="Open Sans" pitchFamily="2" charset="0"/>
                <a:cs typeface="Open Sans" pitchFamily="2" charset="0"/>
                <a:hlinkClick r:id="rId13" action="ppaction://hlinkfile"/>
              </a:rPr>
              <a:t>Rev</a:t>
            </a:r>
            <a:r>
              <a:rPr lang="pl-PL" sz="500" dirty="0">
                <a:solidFill>
                  <a:srgbClr val="3C4855"/>
                </a:solidFill>
                <a:ea typeface="Open Sans" pitchFamily="2" charset="0"/>
                <a:cs typeface="Open Sans" pitchFamily="2" charset="0"/>
                <a:hlinkClick r:id="rId13" action="ppaction://hlinkfile"/>
              </a:rPr>
              <a:t>. </a:t>
            </a:r>
            <a:r>
              <a:rPr lang="pl-PL" sz="500" dirty="0" err="1">
                <a:solidFill>
                  <a:srgbClr val="3C4855"/>
                </a:solidFill>
                <a:ea typeface="Open Sans" pitchFamily="2" charset="0"/>
                <a:cs typeface="Open Sans" pitchFamily="2" charset="0"/>
                <a:hlinkClick r:id="rId13" action="ppaction://hlinkfile"/>
              </a:rPr>
              <a:t>Lett</a:t>
            </a:r>
            <a:r>
              <a:rPr lang="pl-PL" sz="500" dirty="0">
                <a:solidFill>
                  <a:srgbClr val="3C4855"/>
                </a:solidFill>
                <a:ea typeface="Open Sans" pitchFamily="2" charset="0"/>
                <a:cs typeface="Open Sans" pitchFamily="2" charset="0"/>
                <a:hlinkClick r:id="rId13" action="ppaction://hlinkfile"/>
              </a:rPr>
              <a:t>. 120, </a:t>
            </a:r>
            <a:r>
              <a:rPr lang="pl-PL" sz="500" dirty="0" smtClean="0">
                <a:solidFill>
                  <a:srgbClr val="3C4855"/>
                </a:solidFill>
                <a:ea typeface="Open Sans" pitchFamily="2" charset="0"/>
                <a:cs typeface="Open Sans" pitchFamily="2" charset="0"/>
                <a:hlinkClick r:id="rId13" action="ppaction://hlinkfile"/>
              </a:rPr>
              <a:t>192001 (2018)]</a:t>
            </a:r>
            <a:endParaRPr lang="pl-PL" sz="500" dirty="0">
              <a:solidFill>
                <a:srgbClr val="3C4855"/>
              </a:solidFill>
              <a:ea typeface="Open Sans" pitchFamily="2" charset="0"/>
              <a:cs typeface="Open Sans" pitchFamily="2" charset="0"/>
            </a:endParaRPr>
          </a:p>
        </p:txBody>
      </p:sp>
      <p:sp>
        <p:nvSpPr>
          <p:cNvPr id="43" name="Prostokąt 42"/>
          <p:cNvSpPr/>
          <p:nvPr/>
        </p:nvSpPr>
        <p:spPr>
          <a:xfrm rot="16200000">
            <a:off x="4743788" y="1696418"/>
            <a:ext cx="1880677" cy="169277"/>
          </a:xfrm>
          <a:prstGeom prst="rect">
            <a:avLst/>
          </a:prstGeom>
        </p:spPr>
        <p:txBody>
          <a:bodyPr wrap="square">
            <a:spAutoFit/>
          </a:bodyPr>
          <a:lstStyle/>
          <a:p>
            <a:pPr algn="ctr"/>
            <a:r>
              <a:rPr lang="pl-PL" sz="500" dirty="0" smtClean="0">
                <a:solidFill>
                  <a:srgbClr val="3C4855"/>
                </a:solidFill>
                <a:ea typeface="Open Sans" pitchFamily="2" charset="0"/>
                <a:cs typeface="Open Sans" pitchFamily="2" charset="0"/>
                <a:hlinkClick r:id="rId13" action="ppaction://hlinkfile"/>
              </a:rPr>
              <a:t>[</a:t>
            </a:r>
            <a:r>
              <a:rPr lang="pl-PL" sz="500" dirty="0" err="1" smtClean="0">
                <a:solidFill>
                  <a:srgbClr val="3C4855"/>
                </a:solidFill>
                <a:ea typeface="Open Sans" pitchFamily="2" charset="0"/>
                <a:cs typeface="Open Sans" pitchFamily="2" charset="0"/>
                <a:hlinkClick r:id="rId13" action="ppaction://hlinkfile"/>
              </a:rPr>
              <a:t>Benel</a:t>
            </a:r>
            <a:r>
              <a:rPr lang="pl-PL" sz="500" dirty="0" smtClean="0">
                <a:solidFill>
                  <a:srgbClr val="3C4855"/>
                </a:solidFill>
                <a:ea typeface="Open Sans" pitchFamily="2" charset="0"/>
                <a:cs typeface="Open Sans" pitchFamily="2" charset="0"/>
                <a:hlinkClick r:id="rId13" action="ppaction://hlinkfile"/>
              </a:rPr>
              <a:t> et. al., </a:t>
            </a:r>
            <a:r>
              <a:rPr lang="pl-PL" sz="500" dirty="0" err="1" smtClean="0">
                <a:solidFill>
                  <a:srgbClr val="3C4855"/>
                </a:solidFill>
                <a:ea typeface="Open Sans" pitchFamily="2" charset="0"/>
                <a:cs typeface="Open Sans" pitchFamily="2" charset="0"/>
                <a:hlinkClick r:id="rId13" action="ppaction://hlinkfile"/>
              </a:rPr>
              <a:t>Eir</a:t>
            </a:r>
            <a:r>
              <a:rPr lang="pl-PL" sz="500" dirty="0" smtClean="0">
                <a:solidFill>
                  <a:srgbClr val="3C4855"/>
                </a:solidFill>
                <a:ea typeface="Open Sans" pitchFamily="2" charset="0"/>
                <a:cs typeface="Open Sans" pitchFamily="2" charset="0"/>
                <a:hlinkClick r:id="rId13" action="ppaction://hlinkfile"/>
              </a:rPr>
              <a:t>. </a:t>
            </a:r>
            <a:r>
              <a:rPr lang="pl-PL" sz="500" dirty="0" err="1" smtClean="0">
                <a:solidFill>
                  <a:srgbClr val="3C4855"/>
                </a:solidFill>
                <a:ea typeface="Open Sans" pitchFamily="2" charset="0"/>
                <a:cs typeface="Open Sans" pitchFamily="2" charset="0"/>
                <a:hlinkClick r:id="rId13" action="ppaction://hlinkfile"/>
              </a:rPr>
              <a:t>Phys</a:t>
            </a:r>
            <a:r>
              <a:rPr lang="pl-PL" sz="500" dirty="0" smtClean="0">
                <a:solidFill>
                  <a:srgbClr val="3C4855"/>
                </a:solidFill>
                <a:ea typeface="Open Sans" pitchFamily="2" charset="0"/>
                <a:cs typeface="Open Sans" pitchFamily="2" charset="0"/>
                <a:hlinkClick r:id="rId13" action="ppaction://hlinkfile"/>
              </a:rPr>
              <a:t>. J. C 80 (5), 465 (2020)]</a:t>
            </a:r>
            <a:endParaRPr lang="pl-PL" sz="500" dirty="0">
              <a:solidFill>
                <a:srgbClr val="3C4855"/>
              </a:solidFill>
              <a:ea typeface="Open Sans" pitchFamily="2" charset="0"/>
              <a:cs typeface="Open Sans" pitchFamily="2" charset="0"/>
            </a:endParaRPr>
          </a:p>
        </p:txBody>
      </p:sp>
      <p:sp>
        <p:nvSpPr>
          <p:cNvPr id="45" name="Tytuł 1"/>
          <p:cNvSpPr>
            <a:spLocks noGrp="1"/>
          </p:cNvSpPr>
          <p:nvPr>
            <p:ph type="title"/>
          </p:nvPr>
        </p:nvSpPr>
        <p:spPr>
          <a:xfrm>
            <a:off x="-5566" y="-152756"/>
            <a:ext cx="1694648" cy="626267"/>
          </a:xfrm>
        </p:spPr>
        <p:txBody>
          <a:bodyPr>
            <a:normAutofit/>
          </a:bodyPr>
          <a:lstStyle/>
          <a:p>
            <a:r>
              <a:rPr lang="pl-PL" sz="1800" b="1" dirty="0" err="1" smtClean="0">
                <a:solidFill>
                  <a:srgbClr val="3C4855"/>
                </a:solidFill>
              </a:rPr>
              <a:t>Helicity</a:t>
            </a:r>
            <a:endParaRPr lang="pl-PL" sz="1800" dirty="0">
              <a:solidFill>
                <a:srgbClr val="7A8A99"/>
              </a:solidFill>
            </a:endParaRPr>
          </a:p>
        </p:txBody>
      </p:sp>
      <p:sp>
        <p:nvSpPr>
          <p:cNvPr id="46" name="Tytuł 1"/>
          <p:cNvSpPr txBox="1">
            <a:spLocks/>
          </p:cNvSpPr>
          <p:nvPr/>
        </p:nvSpPr>
        <p:spPr>
          <a:xfrm>
            <a:off x="4528334" y="-152756"/>
            <a:ext cx="1694648" cy="626267"/>
          </a:xfrm>
          <a:prstGeom prst="rect">
            <a:avLst/>
          </a:prstGeom>
        </p:spPr>
        <p:txBody>
          <a:bodyPr vert="horz" lIns="91440" tIns="45720" rIns="91440" bIns="45720" rtlCol="0" anchor="ctr">
            <a:normAutofit/>
          </a:bodyPr>
          <a:lstStyle>
            <a:lvl1pPr algn="l" defTabSz="431963" rtl="0" eaLnBrk="1" latinLnBrk="0" hangingPunct="1">
              <a:lnSpc>
                <a:spcPct val="90000"/>
              </a:lnSpc>
              <a:spcBef>
                <a:spcPct val="0"/>
              </a:spcBef>
              <a:buNone/>
              <a:defRPr sz="2079" kern="1200">
                <a:solidFill>
                  <a:schemeClr val="tx1"/>
                </a:solidFill>
                <a:latin typeface="+mj-lt"/>
                <a:ea typeface="+mj-ea"/>
                <a:cs typeface="+mj-cs"/>
              </a:defRPr>
            </a:lvl1pPr>
          </a:lstStyle>
          <a:p>
            <a:r>
              <a:rPr lang="pl-PL" sz="1800" b="1" dirty="0" err="1" smtClean="0">
                <a:solidFill>
                  <a:srgbClr val="3C4855"/>
                </a:solidFill>
              </a:rPr>
              <a:t>Transversity</a:t>
            </a:r>
            <a:endParaRPr lang="pl-PL" sz="1800" dirty="0">
              <a:solidFill>
                <a:srgbClr val="7A8A99"/>
              </a:solidFill>
            </a:endParaRPr>
          </a:p>
        </p:txBody>
      </p:sp>
      <p:sp>
        <p:nvSpPr>
          <p:cNvPr id="44" name="Prostokąt 43"/>
          <p:cNvSpPr/>
          <p:nvPr/>
        </p:nvSpPr>
        <p:spPr>
          <a:xfrm>
            <a:off x="-17538" y="-47259"/>
            <a:ext cx="3750663" cy="3128223"/>
          </a:xfrm>
          <a:prstGeom prst="rect">
            <a:avLst/>
          </a:prstGeom>
          <a:solidFill>
            <a:schemeClr val="bg1">
              <a:alpha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7" name="Prostokąt 46"/>
          <p:cNvSpPr/>
          <p:nvPr/>
        </p:nvSpPr>
        <p:spPr>
          <a:xfrm>
            <a:off x="-39700" y="3094725"/>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mc:AlternateContent xmlns:mc="http://schemas.openxmlformats.org/markup-compatibility/2006" xmlns:a14="http://schemas.microsoft.com/office/drawing/2010/main">
        <mc:Choice Requires="a14">
          <p:sp>
            <p:nvSpPr>
              <p:cNvPr id="48" name="Prostokąt 47"/>
              <p:cNvSpPr/>
              <p:nvPr/>
            </p:nvSpPr>
            <p:spPr>
              <a:xfrm>
                <a:off x="4703532" y="2800912"/>
                <a:ext cx="274691" cy="230832"/>
              </a:xfrm>
              <a:prstGeom prst="rect">
                <a:avLst/>
              </a:prstGeom>
            </p:spPr>
            <p:txBody>
              <a:bodyPr wrap="none">
                <a:spAutoFit/>
              </a:bodyPr>
              <a:lstStyle/>
              <a:p>
                <a:pPr>
                  <a:buClr>
                    <a:srgbClr val="3C4855"/>
                  </a:buClr>
                </a:pPr>
                <a14:m>
                  <m:oMathPara xmlns:m="http://schemas.openxmlformats.org/officeDocument/2006/math">
                    <m:oMathParaPr>
                      <m:jc m:val="centerGroup"/>
                    </m:oMathParaPr>
                    <m:oMath xmlns:m="http://schemas.openxmlformats.org/officeDocument/2006/math">
                      <m:r>
                        <a:rPr lang="pl-PL" sz="900" i="1" dirty="0">
                          <a:latin typeface="Cambria Math" panose="02040503050406030204" pitchFamily="18" charset="0"/>
                        </a:rPr>
                        <m:t>𝑥</m:t>
                      </m:r>
                    </m:oMath>
                  </m:oMathPara>
                </a14:m>
                <a:endParaRPr lang="pl-PL" sz="900" dirty="0"/>
              </a:p>
            </p:txBody>
          </p:sp>
        </mc:Choice>
        <mc:Fallback xmlns="">
          <p:sp>
            <p:nvSpPr>
              <p:cNvPr id="48" name="Prostokąt 47"/>
              <p:cNvSpPr>
                <a:spLocks noRot="1" noChangeAspect="1" noMove="1" noResize="1" noEditPoints="1" noAdjustHandles="1" noChangeArrowheads="1" noChangeShapeType="1" noTextEdit="1"/>
              </p:cNvSpPr>
              <p:nvPr/>
            </p:nvSpPr>
            <p:spPr>
              <a:xfrm>
                <a:off x="4703532" y="2800912"/>
                <a:ext cx="274691" cy="230832"/>
              </a:xfrm>
              <a:prstGeom prst="rect">
                <a:avLst/>
              </a:prstGeom>
              <a:blipFill>
                <a:blip r:embed="rId14"/>
                <a:stretch>
                  <a:fillRect/>
                </a:stretch>
              </a:blipFill>
            </p:spPr>
            <p:txBody>
              <a:bodyPr/>
              <a:lstStyle/>
              <a:p>
                <a:r>
                  <a:rPr lang="pl-PL">
                    <a:noFill/>
                  </a:rPr>
                  <a:t> </a:t>
                </a:r>
              </a:p>
            </p:txBody>
          </p:sp>
        </mc:Fallback>
      </mc:AlternateContent>
      <p:sp>
        <p:nvSpPr>
          <p:cNvPr id="2" name="Prostokąt 1"/>
          <p:cNvSpPr/>
          <p:nvPr/>
        </p:nvSpPr>
        <p:spPr>
          <a:xfrm>
            <a:off x="4477090" y="2978896"/>
            <a:ext cx="532476" cy="865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1141150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0" y="3086738"/>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6" name="Prostokąt 5"/>
          <p:cNvSpPr/>
          <p:nvPr/>
        </p:nvSpPr>
        <p:spPr>
          <a:xfrm>
            <a:off x="17353" y="3086814"/>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12/33</a:t>
            </a:r>
            <a:endParaRPr lang="pl-PL" sz="400" dirty="0">
              <a:solidFill>
                <a:srgbClr val="F0ECE5"/>
              </a:solidFill>
              <a:latin typeface="Open Sans" pitchFamily="2" charset="0"/>
              <a:ea typeface="Open Sans" pitchFamily="2" charset="0"/>
              <a:cs typeface="Open Sans" pitchFamily="2" charset="0"/>
            </a:endParaRPr>
          </a:p>
        </p:txBody>
      </p:sp>
      <p:sp>
        <p:nvSpPr>
          <p:cNvPr id="7" name="Tytuł 1"/>
          <p:cNvSpPr>
            <a:spLocks noGrp="1"/>
          </p:cNvSpPr>
          <p:nvPr>
            <p:ph type="title"/>
          </p:nvPr>
        </p:nvSpPr>
        <p:spPr>
          <a:xfrm>
            <a:off x="-23111" y="-49263"/>
            <a:ext cx="5759450" cy="626267"/>
          </a:xfrm>
        </p:spPr>
        <p:txBody>
          <a:bodyPr>
            <a:normAutofit/>
          </a:bodyPr>
          <a:lstStyle/>
          <a:p>
            <a:r>
              <a:rPr lang="en-US" sz="1800" dirty="0">
                <a:solidFill>
                  <a:srgbClr val="3C4855"/>
                </a:solidFill>
              </a:rPr>
              <a:t>Proton </a:t>
            </a:r>
            <a:r>
              <a:rPr lang="en-US" sz="1800" dirty="0" smtClean="0">
                <a:solidFill>
                  <a:srgbClr val="3C4855"/>
                </a:solidFill>
              </a:rPr>
              <a:t>S</a:t>
            </a:r>
            <a:r>
              <a:rPr lang="pl-PL" sz="1800" dirty="0" err="1" smtClean="0">
                <a:solidFill>
                  <a:srgbClr val="3C4855"/>
                </a:solidFill>
              </a:rPr>
              <a:t>tructure</a:t>
            </a:r>
            <a:r>
              <a:rPr lang="en-US" sz="1800" dirty="0" smtClean="0">
                <a:solidFill>
                  <a:srgbClr val="3C4855"/>
                </a:solidFill>
              </a:rPr>
              <a:t> </a:t>
            </a:r>
            <a:r>
              <a:rPr lang="en-US" sz="1800" dirty="0">
                <a:solidFill>
                  <a:srgbClr val="3C4855"/>
                </a:solidFill>
              </a:rPr>
              <a:t>Beyond the Collinear Picture</a:t>
            </a:r>
            <a:endParaRPr lang="pl-PL" sz="1800" dirty="0">
              <a:solidFill>
                <a:srgbClr val="3C4855"/>
              </a:solidFill>
            </a:endParaRPr>
          </a:p>
        </p:txBody>
      </p:sp>
      <p:sp>
        <p:nvSpPr>
          <p:cNvPr id="8" name="Prostokąt 7"/>
          <p:cNvSpPr/>
          <p:nvPr/>
        </p:nvSpPr>
        <p:spPr>
          <a:xfrm>
            <a:off x="3688780" y="782058"/>
            <a:ext cx="182170" cy="1311473"/>
          </a:xfrm>
          <a:prstGeom prst="rect">
            <a:avLst/>
          </a:prstGeom>
          <a:solidFill>
            <a:srgbClr val="FF2F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chemeClr val="accent5">
                  <a:lumMod val="50000"/>
                </a:schemeClr>
              </a:solidFill>
            </a:endParaRPr>
          </a:p>
        </p:txBody>
      </p:sp>
      <p:sp>
        <p:nvSpPr>
          <p:cNvPr id="9" name="Prostokąt 8"/>
          <p:cNvSpPr/>
          <p:nvPr/>
        </p:nvSpPr>
        <p:spPr>
          <a:xfrm>
            <a:off x="3877402" y="782058"/>
            <a:ext cx="154385" cy="432000"/>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0" name="Prostokąt 9"/>
          <p:cNvSpPr/>
          <p:nvPr/>
        </p:nvSpPr>
        <p:spPr>
          <a:xfrm>
            <a:off x="4031787" y="449932"/>
            <a:ext cx="1470660" cy="153902"/>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1" name="Prostokąt 10"/>
          <p:cNvSpPr/>
          <p:nvPr/>
        </p:nvSpPr>
        <p:spPr>
          <a:xfrm rot="5400000">
            <a:off x="4204175" y="449361"/>
            <a:ext cx="154700" cy="490908"/>
          </a:xfrm>
          <a:prstGeom prst="rect">
            <a:avLst/>
          </a:prstGeom>
          <a:solidFill>
            <a:srgbClr val="0085B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2" name="Prostokąt 11"/>
          <p:cNvSpPr/>
          <p:nvPr/>
        </p:nvSpPr>
        <p:spPr>
          <a:xfrm>
            <a:off x="3877845" y="1224068"/>
            <a:ext cx="154385" cy="432000"/>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3" name="Prostokąt 12"/>
          <p:cNvSpPr/>
          <p:nvPr/>
        </p:nvSpPr>
        <p:spPr>
          <a:xfrm>
            <a:off x="3877845" y="1668190"/>
            <a:ext cx="154385" cy="432000"/>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4" name="Prostokąt 13"/>
          <p:cNvSpPr/>
          <p:nvPr/>
        </p:nvSpPr>
        <p:spPr>
          <a:xfrm rot="5400000">
            <a:off x="4688734" y="448211"/>
            <a:ext cx="154700" cy="490908"/>
          </a:xfrm>
          <a:prstGeom prst="rect">
            <a:avLst/>
          </a:prstGeom>
          <a:solidFill>
            <a:srgbClr val="0085B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5" name="Prostokąt 14"/>
          <p:cNvSpPr/>
          <p:nvPr/>
        </p:nvSpPr>
        <p:spPr>
          <a:xfrm rot="5400000">
            <a:off x="5179643" y="448211"/>
            <a:ext cx="154700" cy="490908"/>
          </a:xfrm>
          <a:prstGeom prst="rect">
            <a:avLst/>
          </a:prstGeom>
          <a:solidFill>
            <a:srgbClr val="0085B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6" name="pole tekstowe 15"/>
          <p:cNvSpPr txBox="1"/>
          <p:nvPr/>
        </p:nvSpPr>
        <p:spPr>
          <a:xfrm rot="16200000">
            <a:off x="3352860" y="1378111"/>
            <a:ext cx="851515" cy="184666"/>
          </a:xfrm>
          <a:prstGeom prst="rect">
            <a:avLst/>
          </a:prstGeom>
          <a:noFill/>
        </p:spPr>
        <p:txBody>
          <a:bodyPr wrap="none" rtlCol="0">
            <a:spAutoFit/>
          </a:bodyPr>
          <a:lstStyle/>
          <a:p>
            <a:r>
              <a:rPr lang="pl-PL" sz="600" dirty="0" err="1" smtClean="0">
                <a:solidFill>
                  <a:schemeClr val="bg1"/>
                </a:solidFill>
                <a:latin typeface="Open Sans" pitchFamily="2" charset="0"/>
                <a:ea typeface="Open Sans" pitchFamily="2" charset="0"/>
                <a:cs typeface="Open Sans" pitchFamily="2" charset="0"/>
              </a:rPr>
              <a:t>Quark</a:t>
            </a:r>
            <a:r>
              <a:rPr lang="pl-PL" sz="600" dirty="0" smtClean="0">
                <a:solidFill>
                  <a:schemeClr val="bg1"/>
                </a:solidFill>
                <a:latin typeface="Open Sans" pitchFamily="2" charset="0"/>
                <a:ea typeface="Open Sans" pitchFamily="2" charset="0"/>
                <a:cs typeface="Open Sans" pitchFamily="2" charset="0"/>
              </a:rPr>
              <a:t> </a:t>
            </a:r>
            <a:r>
              <a:rPr lang="pl-PL" sz="600" dirty="0" err="1" smtClean="0">
                <a:solidFill>
                  <a:schemeClr val="bg1"/>
                </a:solidFill>
                <a:latin typeface="Open Sans" pitchFamily="2" charset="0"/>
                <a:ea typeface="Open Sans" pitchFamily="2" charset="0"/>
                <a:cs typeface="Open Sans" pitchFamily="2" charset="0"/>
              </a:rPr>
              <a:t>Polarisation</a:t>
            </a:r>
            <a:endParaRPr lang="pl-PL" sz="600" dirty="0">
              <a:solidFill>
                <a:schemeClr val="bg1"/>
              </a:solidFill>
              <a:latin typeface="Open Sans" pitchFamily="2" charset="0"/>
              <a:ea typeface="Open Sans" pitchFamily="2" charset="0"/>
              <a:cs typeface="Open Sans" pitchFamily="2" charset="0"/>
            </a:endParaRPr>
          </a:p>
        </p:txBody>
      </p:sp>
      <p:sp>
        <p:nvSpPr>
          <p:cNvPr id="17" name="pole tekstowe 16"/>
          <p:cNvSpPr txBox="1"/>
          <p:nvPr/>
        </p:nvSpPr>
        <p:spPr>
          <a:xfrm>
            <a:off x="4281525" y="426212"/>
            <a:ext cx="1051891" cy="200055"/>
          </a:xfrm>
          <a:prstGeom prst="rect">
            <a:avLst/>
          </a:prstGeom>
          <a:noFill/>
        </p:spPr>
        <p:txBody>
          <a:bodyPr wrap="none" rtlCol="0">
            <a:spAutoFit/>
          </a:bodyPr>
          <a:lstStyle/>
          <a:p>
            <a:r>
              <a:rPr lang="pl-PL" sz="700" dirty="0" err="1" smtClean="0">
                <a:solidFill>
                  <a:schemeClr val="bg1"/>
                </a:solidFill>
                <a:latin typeface="Open Sans" pitchFamily="2" charset="0"/>
                <a:ea typeface="Open Sans" pitchFamily="2" charset="0"/>
                <a:cs typeface="Open Sans" pitchFamily="2" charset="0"/>
              </a:rPr>
              <a:t>Nucleon</a:t>
            </a:r>
            <a:r>
              <a:rPr lang="pl-PL" sz="700" dirty="0" smtClean="0">
                <a:solidFill>
                  <a:schemeClr val="bg1"/>
                </a:solidFill>
                <a:latin typeface="Open Sans" pitchFamily="2" charset="0"/>
                <a:ea typeface="Open Sans" pitchFamily="2" charset="0"/>
                <a:cs typeface="Open Sans" pitchFamily="2" charset="0"/>
              </a:rPr>
              <a:t> </a:t>
            </a:r>
            <a:r>
              <a:rPr lang="pl-PL" sz="700" dirty="0" err="1" smtClean="0">
                <a:solidFill>
                  <a:schemeClr val="bg1"/>
                </a:solidFill>
                <a:latin typeface="Open Sans" pitchFamily="2" charset="0"/>
                <a:ea typeface="Open Sans" pitchFamily="2" charset="0"/>
                <a:cs typeface="Open Sans" pitchFamily="2" charset="0"/>
              </a:rPr>
              <a:t>polarisation</a:t>
            </a:r>
            <a:endParaRPr lang="pl-PL" sz="700" dirty="0">
              <a:solidFill>
                <a:schemeClr val="bg1"/>
              </a:solidFill>
              <a:latin typeface="Open Sans" pitchFamily="2" charset="0"/>
              <a:ea typeface="Open Sans" pitchFamily="2" charset="0"/>
              <a:cs typeface="Open Sans" pitchFamily="2" charset="0"/>
            </a:endParaRPr>
          </a:p>
        </p:txBody>
      </p:sp>
      <p:sp>
        <p:nvSpPr>
          <p:cNvPr id="18" name="pole tekstowe 17"/>
          <p:cNvSpPr txBox="1"/>
          <p:nvPr/>
        </p:nvSpPr>
        <p:spPr>
          <a:xfrm>
            <a:off x="4160040" y="603834"/>
            <a:ext cx="285224" cy="184666"/>
          </a:xfrm>
          <a:prstGeom prst="rect">
            <a:avLst/>
          </a:prstGeom>
          <a:noFill/>
        </p:spPr>
        <p:txBody>
          <a:bodyPr wrap="square" rtlCol="0">
            <a:spAutoFit/>
          </a:bodyPr>
          <a:lstStyle/>
          <a:p>
            <a:r>
              <a:rPr lang="pl-PL" sz="600" dirty="0" smtClean="0">
                <a:solidFill>
                  <a:schemeClr val="bg1"/>
                </a:solidFill>
                <a:latin typeface="Open Sans" pitchFamily="2" charset="0"/>
                <a:ea typeface="Open Sans" pitchFamily="2" charset="0"/>
                <a:cs typeface="Open Sans" pitchFamily="2" charset="0"/>
              </a:rPr>
              <a:t>U</a:t>
            </a:r>
            <a:endParaRPr lang="pl-PL" sz="600" dirty="0">
              <a:solidFill>
                <a:schemeClr val="bg1"/>
              </a:solidFill>
              <a:latin typeface="Open Sans" pitchFamily="2" charset="0"/>
              <a:ea typeface="Open Sans" pitchFamily="2" charset="0"/>
              <a:cs typeface="Open Sans" pitchFamily="2" charset="0"/>
            </a:endParaRPr>
          </a:p>
        </p:txBody>
      </p:sp>
      <p:sp>
        <p:nvSpPr>
          <p:cNvPr id="19" name="pole tekstowe 18"/>
          <p:cNvSpPr txBox="1"/>
          <p:nvPr/>
        </p:nvSpPr>
        <p:spPr>
          <a:xfrm>
            <a:off x="4645675" y="608771"/>
            <a:ext cx="285224" cy="184666"/>
          </a:xfrm>
          <a:prstGeom prst="rect">
            <a:avLst/>
          </a:prstGeom>
          <a:noFill/>
        </p:spPr>
        <p:txBody>
          <a:bodyPr wrap="square" rtlCol="0">
            <a:spAutoFit/>
          </a:bodyPr>
          <a:lstStyle/>
          <a:p>
            <a:r>
              <a:rPr lang="pl-PL" sz="600" dirty="0" smtClean="0">
                <a:solidFill>
                  <a:schemeClr val="bg1"/>
                </a:solidFill>
                <a:latin typeface="Open Sans" pitchFamily="2" charset="0"/>
                <a:ea typeface="Open Sans" pitchFamily="2" charset="0"/>
                <a:cs typeface="Open Sans" pitchFamily="2" charset="0"/>
              </a:rPr>
              <a:t>L</a:t>
            </a:r>
            <a:endParaRPr lang="pl-PL" sz="600" dirty="0">
              <a:solidFill>
                <a:schemeClr val="bg1"/>
              </a:solidFill>
              <a:latin typeface="Open Sans" pitchFamily="2" charset="0"/>
              <a:ea typeface="Open Sans" pitchFamily="2" charset="0"/>
              <a:cs typeface="Open Sans" pitchFamily="2" charset="0"/>
            </a:endParaRPr>
          </a:p>
        </p:txBody>
      </p:sp>
      <p:sp>
        <p:nvSpPr>
          <p:cNvPr id="20" name="pole tekstowe 19"/>
          <p:cNvSpPr txBox="1"/>
          <p:nvPr/>
        </p:nvSpPr>
        <p:spPr>
          <a:xfrm>
            <a:off x="5136584" y="603834"/>
            <a:ext cx="285224" cy="184666"/>
          </a:xfrm>
          <a:prstGeom prst="rect">
            <a:avLst/>
          </a:prstGeom>
          <a:noFill/>
        </p:spPr>
        <p:txBody>
          <a:bodyPr wrap="square" rtlCol="0">
            <a:spAutoFit/>
          </a:bodyPr>
          <a:lstStyle/>
          <a:p>
            <a:r>
              <a:rPr lang="pl-PL" sz="600" dirty="0" smtClean="0">
                <a:solidFill>
                  <a:schemeClr val="bg1"/>
                </a:solidFill>
                <a:latin typeface="Open Sans" pitchFamily="2" charset="0"/>
                <a:ea typeface="Open Sans" pitchFamily="2" charset="0"/>
                <a:cs typeface="Open Sans" pitchFamily="2" charset="0"/>
              </a:rPr>
              <a:t>T</a:t>
            </a:r>
            <a:endParaRPr lang="pl-PL" sz="600" dirty="0">
              <a:solidFill>
                <a:schemeClr val="bg1"/>
              </a:solidFill>
              <a:latin typeface="Open Sans" pitchFamily="2" charset="0"/>
              <a:ea typeface="Open Sans" pitchFamily="2" charset="0"/>
              <a:cs typeface="Open Sans" pitchFamily="2" charset="0"/>
            </a:endParaRPr>
          </a:p>
        </p:txBody>
      </p:sp>
      <p:sp>
        <p:nvSpPr>
          <p:cNvPr id="21" name="pole tekstowe 20"/>
          <p:cNvSpPr txBox="1"/>
          <p:nvPr/>
        </p:nvSpPr>
        <p:spPr>
          <a:xfrm>
            <a:off x="3837382" y="934697"/>
            <a:ext cx="285224" cy="184666"/>
          </a:xfrm>
          <a:prstGeom prst="rect">
            <a:avLst/>
          </a:prstGeom>
          <a:noFill/>
        </p:spPr>
        <p:txBody>
          <a:bodyPr wrap="square" rtlCol="0">
            <a:spAutoFit/>
          </a:bodyPr>
          <a:lstStyle/>
          <a:p>
            <a:r>
              <a:rPr lang="pl-PL" sz="600" dirty="0" smtClean="0">
                <a:solidFill>
                  <a:schemeClr val="bg1"/>
                </a:solidFill>
                <a:latin typeface="Open Sans" pitchFamily="2" charset="0"/>
                <a:ea typeface="Open Sans" pitchFamily="2" charset="0"/>
                <a:cs typeface="Open Sans" pitchFamily="2" charset="0"/>
              </a:rPr>
              <a:t>U</a:t>
            </a:r>
            <a:endParaRPr lang="pl-PL" sz="600" dirty="0">
              <a:solidFill>
                <a:schemeClr val="bg1"/>
              </a:solidFill>
              <a:latin typeface="Open Sans" pitchFamily="2" charset="0"/>
              <a:ea typeface="Open Sans" pitchFamily="2" charset="0"/>
              <a:cs typeface="Open Sans" pitchFamily="2" charset="0"/>
            </a:endParaRPr>
          </a:p>
        </p:txBody>
      </p:sp>
      <p:sp>
        <p:nvSpPr>
          <p:cNvPr id="22" name="pole tekstowe 21"/>
          <p:cNvSpPr txBox="1"/>
          <p:nvPr/>
        </p:nvSpPr>
        <p:spPr>
          <a:xfrm>
            <a:off x="3837382" y="1351493"/>
            <a:ext cx="285224" cy="184666"/>
          </a:xfrm>
          <a:prstGeom prst="rect">
            <a:avLst/>
          </a:prstGeom>
          <a:noFill/>
        </p:spPr>
        <p:txBody>
          <a:bodyPr wrap="square" rtlCol="0">
            <a:spAutoFit/>
          </a:bodyPr>
          <a:lstStyle/>
          <a:p>
            <a:r>
              <a:rPr lang="pl-PL" sz="600" dirty="0" smtClean="0">
                <a:solidFill>
                  <a:schemeClr val="bg1"/>
                </a:solidFill>
                <a:latin typeface="Open Sans" pitchFamily="2" charset="0"/>
                <a:ea typeface="Open Sans" pitchFamily="2" charset="0"/>
                <a:cs typeface="Open Sans" pitchFamily="2" charset="0"/>
              </a:rPr>
              <a:t>L</a:t>
            </a:r>
            <a:endParaRPr lang="pl-PL" sz="600" dirty="0">
              <a:solidFill>
                <a:schemeClr val="bg1"/>
              </a:solidFill>
              <a:latin typeface="Open Sans" pitchFamily="2" charset="0"/>
              <a:ea typeface="Open Sans" pitchFamily="2" charset="0"/>
              <a:cs typeface="Open Sans" pitchFamily="2" charset="0"/>
            </a:endParaRPr>
          </a:p>
        </p:txBody>
      </p:sp>
      <p:sp>
        <p:nvSpPr>
          <p:cNvPr id="23" name="pole tekstowe 22"/>
          <p:cNvSpPr txBox="1"/>
          <p:nvPr/>
        </p:nvSpPr>
        <p:spPr>
          <a:xfrm>
            <a:off x="3837382" y="1796880"/>
            <a:ext cx="285224" cy="184666"/>
          </a:xfrm>
          <a:prstGeom prst="rect">
            <a:avLst/>
          </a:prstGeom>
          <a:noFill/>
        </p:spPr>
        <p:txBody>
          <a:bodyPr wrap="square" rtlCol="0">
            <a:spAutoFit/>
          </a:bodyPr>
          <a:lstStyle/>
          <a:p>
            <a:r>
              <a:rPr lang="pl-PL" sz="600" dirty="0" smtClean="0">
                <a:solidFill>
                  <a:schemeClr val="bg1"/>
                </a:solidFill>
                <a:latin typeface="Open Sans" pitchFamily="2" charset="0"/>
                <a:ea typeface="Open Sans" pitchFamily="2" charset="0"/>
                <a:cs typeface="Open Sans" pitchFamily="2" charset="0"/>
              </a:rPr>
              <a:t>T</a:t>
            </a:r>
            <a:endParaRPr lang="pl-PL" sz="600" dirty="0">
              <a:solidFill>
                <a:schemeClr val="bg1"/>
              </a:solidFill>
              <a:latin typeface="Open Sans" pitchFamily="2" charset="0"/>
              <a:ea typeface="Open Sans" pitchFamily="2" charset="0"/>
              <a:cs typeface="Open Sans" pitchFamily="2" charset="0"/>
            </a:endParaRPr>
          </a:p>
        </p:txBody>
      </p:sp>
      <p:sp>
        <p:nvSpPr>
          <p:cNvPr id="25" name="Owal 24"/>
          <p:cNvSpPr/>
          <p:nvPr/>
        </p:nvSpPr>
        <p:spPr>
          <a:xfrm>
            <a:off x="4573033" y="1241313"/>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6" name="Owal 25"/>
          <p:cNvSpPr/>
          <p:nvPr/>
        </p:nvSpPr>
        <p:spPr>
          <a:xfrm>
            <a:off x="4622295" y="1292504"/>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 name="Owal 26"/>
          <p:cNvSpPr/>
          <p:nvPr/>
        </p:nvSpPr>
        <p:spPr>
          <a:xfrm>
            <a:off x="4843847" y="1241852"/>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28" name="Łącznik prosty ze strzałką 27"/>
          <p:cNvCxnSpPr/>
          <p:nvPr/>
        </p:nvCxnSpPr>
        <p:spPr>
          <a:xfrm rot="108000000" flipV="1">
            <a:off x="4979035" y="1301134"/>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sp>
        <p:nvSpPr>
          <p:cNvPr id="29" name="Owal 28"/>
          <p:cNvSpPr/>
          <p:nvPr/>
        </p:nvSpPr>
        <p:spPr>
          <a:xfrm>
            <a:off x="4896776" y="1296461"/>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30" name="Łącznik prosty ze strzałką 29"/>
          <p:cNvCxnSpPr/>
          <p:nvPr/>
        </p:nvCxnSpPr>
        <p:spPr>
          <a:xfrm rot="108000000" flipV="1">
            <a:off x="4708346" y="1303506"/>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sp>
        <p:nvSpPr>
          <p:cNvPr id="31" name="Owal 30"/>
          <p:cNvSpPr/>
          <p:nvPr/>
        </p:nvSpPr>
        <p:spPr>
          <a:xfrm>
            <a:off x="4251403" y="802435"/>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 name="Owal 31"/>
          <p:cNvSpPr/>
          <p:nvPr/>
        </p:nvSpPr>
        <p:spPr>
          <a:xfrm>
            <a:off x="4300665" y="853626"/>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3" name="pole tekstowe 32"/>
          <p:cNvSpPr txBox="1"/>
          <p:nvPr/>
        </p:nvSpPr>
        <p:spPr>
          <a:xfrm>
            <a:off x="3970261" y="987166"/>
            <a:ext cx="724846" cy="153888"/>
          </a:xfrm>
          <a:prstGeom prst="rect">
            <a:avLst/>
          </a:prstGeom>
          <a:noFill/>
        </p:spPr>
        <p:txBody>
          <a:bodyPr wrap="square" rtlCol="0">
            <a:spAutoFit/>
          </a:bodyPr>
          <a:lstStyle/>
          <a:p>
            <a:pPr algn="ctr"/>
            <a:r>
              <a:rPr lang="pl-PL" sz="400" dirty="0" err="1" smtClean="0">
                <a:latin typeface="Open Sans" pitchFamily="2" charset="0"/>
                <a:ea typeface="Open Sans" pitchFamily="2" charset="0"/>
                <a:cs typeface="Open Sans" pitchFamily="2" charset="0"/>
              </a:rPr>
              <a:t>Number</a:t>
            </a:r>
            <a:r>
              <a:rPr lang="pl-PL" sz="400" dirty="0" smtClean="0">
                <a:latin typeface="Open Sans" pitchFamily="2" charset="0"/>
                <a:ea typeface="Open Sans" pitchFamily="2" charset="0"/>
                <a:cs typeface="Open Sans" pitchFamily="2" charset="0"/>
              </a:rPr>
              <a:t> </a:t>
            </a:r>
            <a:r>
              <a:rPr lang="pl-PL" sz="400" dirty="0" err="1">
                <a:latin typeface="Open Sans" pitchFamily="2" charset="0"/>
                <a:ea typeface="Open Sans" pitchFamily="2" charset="0"/>
                <a:cs typeface="Open Sans" pitchFamily="2" charset="0"/>
              </a:rPr>
              <a:t>D</a:t>
            </a:r>
            <a:r>
              <a:rPr lang="pl-PL" sz="400" dirty="0" err="1" smtClean="0">
                <a:latin typeface="Open Sans" pitchFamily="2" charset="0"/>
                <a:ea typeface="Open Sans" pitchFamily="2" charset="0"/>
                <a:cs typeface="Open Sans" pitchFamily="2" charset="0"/>
              </a:rPr>
              <a:t>ensity</a:t>
            </a:r>
            <a:endParaRPr lang="pl-PL" sz="400" dirty="0">
              <a:latin typeface="Open Sans" pitchFamily="2" charset="0"/>
              <a:ea typeface="Open Sans" pitchFamily="2" charset="0"/>
              <a:cs typeface="Open Sans" pitchFamily="2" charset="0"/>
            </a:endParaRPr>
          </a:p>
        </p:txBody>
      </p:sp>
      <mc:AlternateContent xmlns:mc="http://schemas.openxmlformats.org/markup-compatibility/2006" xmlns:a14="http://schemas.microsoft.com/office/drawing/2010/main">
        <mc:Choice Requires="a14">
          <p:sp>
            <p:nvSpPr>
              <p:cNvPr id="34" name="pole tekstowe 33"/>
              <p:cNvSpPr txBox="1"/>
              <p:nvPr/>
            </p:nvSpPr>
            <p:spPr>
              <a:xfrm>
                <a:off x="4091033" y="949142"/>
                <a:ext cx="469664" cy="8502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500" b="0" i="1" smtClean="0">
                              <a:latin typeface="Cambria Math" panose="02040503050406030204" pitchFamily="18" charset="0"/>
                            </a:rPr>
                          </m:ctrlPr>
                        </m:sSubSupPr>
                        <m:e>
                          <m:r>
                            <a:rPr lang="pl-PL" sz="500" b="0" i="1" smtClean="0">
                              <a:latin typeface="Cambria Math" panose="02040503050406030204" pitchFamily="18" charset="0"/>
                            </a:rPr>
                            <m:t>𝑓</m:t>
                          </m:r>
                        </m:e>
                        <m:sub>
                          <m:r>
                            <a:rPr lang="pl-PL" sz="500" b="0" i="1" smtClean="0">
                              <a:latin typeface="Cambria Math" panose="02040503050406030204" pitchFamily="18" charset="0"/>
                            </a:rPr>
                            <m:t>1</m:t>
                          </m:r>
                        </m:sub>
                        <m:sup>
                          <m:r>
                            <a:rPr lang="pl-PL" sz="500" b="0" i="1" smtClean="0">
                              <a:latin typeface="Cambria Math" panose="02040503050406030204" pitchFamily="18" charset="0"/>
                            </a:rPr>
                            <m:t>𝑞</m:t>
                          </m:r>
                        </m:sup>
                      </m:sSubSup>
                      <m:r>
                        <a:rPr lang="pl-PL" sz="500" b="0" i="1" smtClean="0">
                          <a:latin typeface="Cambria Math" panose="02040503050406030204" pitchFamily="18" charset="0"/>
                        </a:rPr>
                        <m:t>(</m:t>
                      </m:r>
                      <m:r>
                        <a:rPr lang="pl-PL" sz="500" b="0" i="1" smtClean="0">
                          <a:latin typeface="Cambria Math" panose="02040503050406030204" pitchFamily="18" charset="0"/>
                        </a:rPr>
                        <m:t>𝑥</m:t>
                      </m:r>
                      <m:r>
                        <a:rPr lang="pl-PL" sz="500" b="0" i="1" smtClean="0">
                          <a:latin typeface="Cambria Math" panose="02040503050406030204" pitchFamily="18" charset="0"/>
                        </a:rPr>
                        <m:t>, </m:t>
                      </m:r>
                      <m:sSubSup>
                        <m:sSubSupPr>
                          <m:ctrlPr>
                            <a:rPr lang="pl-PL" sz="500" b="1" i="1" smtClean="0">
                              <a:latin typeface="Cambria Math" panose="02040503050406030204" pitchFamily="18" charset="0"/>
                            </a:rPr>
                          </m:ctrlPr>
                        </m:sSubSupPr>
                        <m:e>
                          <m:r>
                            <a:rPr lang="pl-PL" sz="500" b="1" i="1" smtClean="0">
                              <a:latin typeface="Cambria Math" panose="02040503050406030204" pitchFamily="18" charset="0"/>
                            </a:rPr>
                            <m:t>𝒌</m:t>
                          </m:r>
                        </m:e>
                        <m:sub>
                          <m:r>
                            <a:rPr lang="pl-PL" sz="500" b="1" i="0" smtClean="0">
                              <a:latin typeface="Cambria Math" panose="02040503050406030204" pitchFamily="18" charset="0"/>
                            </a:rPr>
                            <m:t>𝐓</m:t>
                          </m:r>
                        </m:sub>
                        <m:sup>
                          <m:r>
                            <a:rPr lang="pl-PL" sz="500" b="1" i="0" smtClean="0">
                              <a:latin typeface="Cambria Math" panose="02040503050406030204" pitchFamily="18" charset="0"/>
                            </a:rPr>
                            <m:t>𝟐</m:t>
                          </m:r>
                        </m:sup>
                      </m:sSubSup>
                      <m:r>
                        <a:rPr lang="pl-PL" sz="500" b="1" i="0" smtClean="0">
                          <a:latin typeface="Cambria Math" panose="02040503050406030204" pitchFamily="18" charset="0"/>
                        </a:rPr>
                        <m:t>)</m:t>
                      </m:r>
                    </m:oMath>
                  </m:oMathPara>
                </a14:m>
                <a:endParaRPr lang="pl-PL" sz="500" b="1" dirty="0"/>
              </a:p>
            </p:txBody>
          </p:sp>
        </mc:Choice>
        <mc:Fallback xmlns="">
          <p:sp>
            <p:nvSpPr>
              <p:cNvPr id="34" name="pole tekstowe 33"/>
              <p:cNvSpPr txBox="1">
                <a:spLocks noRot="1" noChangeAspect="1" noMove="1" noResize="1" noEditPoints="1" noAdjustHandles="1" noChangeArrowheads="1" noChangeShapeType="1" noTextEdit="1"/>
              </p:cNvSpPr>
              <p:nvPr/>
            </p:nvSpPr>
            <p:spPr>
              <a:xfrm>
                <a:off x="4091033" y="949142"/>
                <a:ext cx="469664" cy="85023"/>
              </a:xfrm>
              <a:prstGeom prst="rect">
                <a:avLst/>
              </a:prstGeom>
              <a:blipFill>
                <a:blip r:embed="rId125"/>
                <a:stretch>
                  <a:fillRect b="-28571"/>
                </a:stretch>
              </a:blipFill>
            </p:spPr>
            <p:txBody>
              <a:bodyPr/>
              <a:lstStyle/>
              <a:p>
                <a:r>
                  <a:rPr lang="pl-PL">
                    <a:noFill/>
                  </a:rPr>
                  <a:t> </a:t>
                </a:r>
              </a:p>
            </p:txBody>
          </p:sp>
        </mc:Fallback>
      </mc:AlternateContent>
      <p:sp>
        <p:nvSpPr>
          <p:cNvPr id="36" name="Owal 35"/>
          <p:cNvSpPr/>
          <p:nvPr/>
        </p:nvSpPr>
        <p:spPr>
          <a:xfrm>
            <a:off x="4095804" y="1740657"/>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7" name="Owal 36"/>
          <p:cNvSpPr/>
          <p:nvPr/>
        </p:nvSpPr>
        <p:spPr>
          <a:xfrm>
            <a:off x="4145066" y="1791848"/>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8" name="Owal 37"/>
          <p:cNvSpPr/>
          <p:nvPr/>
        </p:nvSpPr>
        <p:spPr>
          <a:xfrm>
            <a:off x="4357520" y="1741196"/>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9" name="Owal 38"/>
          <p:cNvSpPr/>
          <p:nvPr/>
        </p:nvSpPr>
        <p:spPr>
          <a:xfrm>
            <a:off x="4410449" y="1795805"/>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40" name="pole tekstowe 39"/>
              <p:cNvSpPr txBox="1"/>
              <p:nvPr/>
            </p:nvSpPr>
            <p:spPr>
              <a:xfrm rot="5400000">
                <a:off x="4356585" y="1807485"/>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b="1" i="1" smtClean="0">
                          <a:solidFill>
                            <a:srgbClr val="3C4855"/>
                          </a:solidFill>
                          <a:latin typeface="Cambria Math" panose="02040503050406030204" pitchFamily="18" charset="0"/>
                          <a:ea typeface="Cambria Math" panose="02040503050406030204" pitchFamily="18" charset="0"/>
                        </a:rPr>
                        <m:t>→</m:t>
                      </m:r>
                    </m:oMath>
                  </m:oMathPara>
                </a14:m>
                <a:endParaRPr lang="pl-PL" sz="400" b="1" dirty="0">
                  <a:solidFill>
                    <a:srgbClr val="3C4855"/>
                  </a:solidFill>
                </a:endParaRPr>
              </a:p>
            </p:txBody>
          </p:sp>
        </mc:Choice>
        <mc:Fallback xmlns="">
          <p:sp>
            <p:nvSpPr>
              <p:cNvPr id="40" name="pole tekstowe 39"/>
              <p:cNvSpPr txBox="1">
                <a:spLocks noRot="1" noChangeAspect="1" noMove="1" noResize="1" noEditPoints="1" noAdjustHandles="1" noChangeArrowheads="1" noChangeShapeType="1" noTextEdit="1"/>
              </p:cNvSpPr>
              <p:nvPr/>
            </p:nvSpPr>
            <p:spPr>
              <a:xfrm rot="5400000">
                <a:off x="4356585" y="1807485"/>
                <a:ext cx="132764" cy="76944"/>
              </a:xfrm>
              <a:prstGeom prst="rect">
                <a:avLst/>
              </a:prstGeom>
              <a:blipFill>
                <a:blip r:embed="rId126"/>
                <a:stretch>
                  <a:fillRect l="-7692"/>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41" name="pole tekstowe 40"/>
              <p:cNvSpPr txBox="1"/>
              <p:nvPr/>
            </p:nvSpPr>
            <p:spPr>
              <a:xfrm rot="-5400000">
                <a:off x="4087476" y="1728520"/>
                <a:ext cx="132764" cy="76944"/>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b="1" i="1" smtClean="0">
                          <a:solidFill>
                            <a:srgbClr val="3C4855"/>
                          </a:solidFill>
                          <a:latin typeface="Cambria Math" panose="02040503050406030204" pitchFamily="18" charset="0"/>
                          <a:ea typeface="Cambria Math" panose="02040503050406030204" pitchFamily="18" charset="0"/>
                        </a:rPr>
                        <m:t>→</m:t>
                      </m:r>
                    </m:oMath>
                  </m:oMathPara>
                </a14:m>
                <a:endParaRPr lang="pl-PL" sz="400" b="1" dirty="0">
                  <a:solidFill>
                    <a:srgbClr val="3C4855"/>
                  </a:solidFill>
                </a:endParaRPr>
              </a:p>
            </p:txBody>
          </p:sp>
        </mc:Choice>
        <mc:Fallback xmlns="">
          <p:sp>
            <p:nvSpPr>
              <p:cNvPr id="41" name="pole tekstowe 40"/>
              <p:cNvSpPr txBox="1">
                <a:spLocks noRot="1" noChangeAspect="1" noMove="1" noResize="1" noEditPoints="1" noAdjustHandles="1" noChangeArrowheads="1" noChangeShapeType="1" noTextEdit="1"/>
              </p:cNvSpPr>
              <p:nvPr/>
            </p:nvSpPr>
            <p:spPr>
              <a:xfrm rot="-5400000">
                <a:off x="4087476" y="1728520"/>
                <a:ext cx="132764" cy="76944"/>
              </a:xfrm>
              <a:prstGeom prst="rect">
                <a:avLst/>
              </a:prstGeom>
              <a:blipFill>
                <a:blip r:embed="rId127"/>
                <a:stretch>
                  <a:fillRect r="-7692"/>
                </a:stretch>
              </a:blipFill>
              <a:ln>
                <a:noFill/>
              </a:ln>
            </p:spPr>
            <p:txBody>
              <a:bodyPr/>
              <a:lstStyle/>
              <a:p>
                <a:r>
                  <a:rPr lang="pl-PL">
                    <a:noFill/>
                  </a:rPr>
                  <a:t> </a:t>
                </a:r>
              </a:p>
            </p:txBody>
          </p:sp>
        </mc:Fallback>
      </mc:AlternateContent>
      <p:sp>
        <p:nvSpPr>
          <p:cNvPr id="42" name="Owal 41"/>
          <p:cNvSpPr/>
          <p:nvPr/>
        </p:nvSpPr>
        <p:spPr>
          <a:xfrm>
            <a:off x="4581884" y="1724208"/>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3" name="Owal 42"/>
          <p:cNvSpPr/>
          <p:nvPr/>
        </p:nvSpPr>
        <p:spPr>
          <a:xfrm>
            <a:off x="4631146" y="1775399"/>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4" name="Owal 43"/>
          <p:cNvSpPr/>
          <p:nvPr/>
        </p:nvSpPr>
        <p:spPr>
          <a:xfrm>
            <a:off x="4843600" y="1724747"/>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5" name="Owal 44"/>
          <p:cNvSpPr/>
          <p:nvPr/>
        </p:nvSpPr>
        <p:spPr>
          <a:xfrm>
            <a:off x="4896529" y="1779356"/>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46" name="Łącznik prosty ze strzałką 45"/>
          <p:cNvCxnSpPr/>
          <p:nvPr/>
        </p:nvCxnSpPr>
        <p:spPr>
          <a:xfrm rot="108000000" flipV="1">
            <a:off x="4716287" y="1791399"/>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47" name="Łącznik prosty ze strzałką 46"/>
          <p:cNvCxnSpPr/>
          <p:nvPr/>
        </p:nvCxnSpPr>
        <p:spPr>
          <a:xfrm rot="108000000" flipV="1">
            <a:off x="4975194" y="1793158"/>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sp>
        <p:nvSpPr>
          <p:cNvPr id="48" name="Owal 47"/>
          <p:cNvSpPr/>
          <p:nvPr/>
        </p:nvSpPr>
        <p:spPr>
          <a:xfrm>
            <a:off x="5317143" y="1238456"/>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49" name="Łącznik prosty ze strzałką 48"/>
          <p:cNvCxnSpPr/>
          <p:nvPr/>
        </p:nvCxnSpPr>
        <p:spPr>
          <a:xfrm rot="-5400000" flipV="1">
            <a:off x="5342558" y="1193269"/>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sp>
        <p:nvSpPr>
          <p:cNvPr id="50" name="Owal 49"/>
          <p:cNvSpPr/>
          <p:nvPr/>
        </p:nvSpPr>
        <p:spPr>
          <a:xfrm>
            <a:off x="5370072" y="1293065"/>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51" name="pole tekstowe 50"/>
              <p:cNvSpPr txBox="1"/>
              <p:nvPr/>
            </p:nvSpPr>
            <p:spPr>
              <a:xfrm rot="-2700000">
                <a:off x="5341176" y="1242179"/>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i="1" smtClean="0">
                          <a:solidFill>
                            <a:srgbClr val="FF0000"/>
                          </a:solidFill>
                          <a:latin typeface="Cambria Math" panose="02040503050406030204" pitchFamily="18" charset="0"/>
                          <a:ea typeface="Cambria Math" panose="02040503050406030204" pitchFamily="18" charset="0"/>
                        </a:rPr>
                        <m:t>→</m:t>
                      </m:r>
                    </m:oMath>
                  </m:oMathPara>
                </a14:m>
                <a:endParaRPr lang="pl-PL" sz="500" dirty="0">
                  <a:solidFill>
                    <a:srgbClr val="FF0000"/>
                  </a:solidFill>
                </a:endParaRPr>
              </a:p>
            </p:txBody>
          </p:sp>
        </mc:Choice>
        <mc:Fallback xmlns="">
          <p:sp>
            <p:nvSpPr>
              <p:cNvPr id="51" name="pole tekstowe 50"/>
              <p:cNvSpPr txBox="1">
                <a:spLocks noRot="1" noChangeAspect="1" noMove="1" noResize="1" noEditPoints="1" noAdjustHandles="1" noChangeArrowheads="1" noChangeShapeType="1" noTextEdit="1"/>
              </p:cNvSpPr>
              <p:nvPr/>
            </p:nvSpPr>
            <p:spPr>
              <a:xfrm rot="-2700000">
                <a:off x="5341176" y="1242179"/>
                <a:ext cx="132764" cy="76944"/>
              </a:xfrm>
              <a:prstGeom prst="rect">
                <a:avLst/>
              </a:prstGeom>
              <a:blipFill>
                <a:blip r:embed="rId128"/>
                <a:stretch>
                  <a:fillRect/>
                </a:stretch>
              </a:blipFill>
            </p:spPr>
            <p:txBody>
              <a:bodyPr/>
              <a:lstStyle/>
              <a:p>
                <a:r>
                  <a:rPr lang="pl-PL">
                    <a:noFill/>
                  </a:rPr>
                  <a:t> </a:t>
                </a:r>
              </a:p>
            </p:txBody>
          </p:sp>
        </mc:Fallback>
      </mc:AlternateContent>
      <p:sp>
        <p:nvSpPr>
          <p:cNvPr id="52" name="Owal 51"/>
          <p:cNvSpPr/>
          <p:nvPr/>
        </p:nvSpPr>
        <p:spPr>
          <a:xfrm>
            <a:off x="5077853" y="1239639"/>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3" name="Owal 52"/>
          <p:cNvSpPr/>
          <p:nvPr/>
        </p:nvSpPr>
        <p:spPr>
          <a:xfrm>
            <a:off x="5127115" y="1290830"/>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54" name="pole tekstowe 53"/>
              <p:cNvSpPr txBox="1"/>
              <p:nvPr/>
            </p:nvSpPr>
            <p:spPr>
              <a:xfrm rot="-2700000">
                <a:off x="5091941" y="1238742"/>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i="1" smtClean="0">
                          <a:solidFill>
                            <a:srgbClr val="FF0000"/>
                          </a:solidFill>
                          <a:latin typeface="Cambria Math" panose="02040503050406030204" pitchFamily="18" charset="0"/>
                          <a:ea typeface="Cambria Math" panose="02040503050406030204" pitchFamily="18" charset="0"/>
                        </a:rPr>
                        <m:t>→</m:t>
                      </m:r>
                    </m:oMath>
                  </m:oMathPara>
                </a14:m>
                <a:endParaRPr lang="pl-PL" sz="500" dirty="0">
                  <a:solidFill>
                    <a:srgbClr val="FF0000"/>
                  </a:solidFill>
                </a:endParaRPr>
              </a:p>
            </p:txBody>
          </p:sp>
        </mc:Choice>
        <mc:Fallback xmlns="">
          <p:sp>
            <p:nvSpPr>
              <p:cNvPr id="54" name="pole tekstowe 53"/>
              <p:cNvSpPr txBox="1">
                <a:spLocks noRot="1" noChangeAspect="1" noMove="1" noResize="1" noEditPoints="1" noAdjustHandles="1" noChangeArrowheads="1" noChangeShapeType="1" noTextEdit="1"/>
              </p:cNvSpPr>
              <p:nvPr/>
            </p:nvSpPr>
            <p:spPr>
              <a:xfrm rot="-2700000">
                <a:off x="5091941" y="1238742"/>
                <a:ext cx="132764" cy="76944"/>
              </a:xfrm>
              <a:prstGeom prst="rect">
                <a:avLst/>
              </a:prstGeom>
              <a:blipFill>
                <a:blip r:embed="rId129"/>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55" name="pole tekstowe 54"/>
              <p:cNvSpPr txBox="1"/>
              <p:nvPr/>
            </p:nvSpPr>
            <p:spPr>
              <a:xfrm>
                <a:off x="5107572" y="1257934"/>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b="1" i="1" smtClean="0">
                          <a:solidFill>
                            <a:srgbClr val="3C4855"/>
                          </a:solidFill>
                          <a:latin typeface="Cambria Math" panose="02040503050406030204" pitchFamily="18" charset="0"/>
                          <a:ea typeface="Cambria Math" panose="02040503050406030204" pitchFamily="18" charset="0"/>
                        </a:rPr>
                        <m:t>→</m:t>
                      </m:r>
                    </m:oMath>
                  </m:oMathPara>
                </a14:m>
                <a:endParaRPr lang="pl-PL" sz="500" b="1" dirty="0">
                  <a:solidFill>
                    <a:srgbClr val="3C4855"/>
                  </a:solidFill>
                </a:endParaRPr>
              </a:p>
            </p:txBody>
          </p:sp>
        </mc:Choice>
        <mc:Fallback xmlns="">
          <p:sp>
            <p:nvSpPr>
              <p:cNvPr id="55" name="pole tekstowe 54"/>
              <p:cNvSpPr txBox="1">
                <a:spLocks noRot="1" noChangeAspect="1" noMove="1" noResize="1" noEditPoints="1" noAdjustHandles="1" noChangeArrowheads="1" noChangeShapeType="1" noTextEdit="1"/>
              </p:cNvSpPr>
              <p:nvPr/>
            </p:nvSpPr>
            <p:spPr>
              <a:xfrm>
                <a:off x="5107572" y="1257934"/>
                <a:ext cx="132764" cy="76944"/>
              </a:xfrm>
              <a:prstGeom prst="rect">
                <a:avLst/>
              </a:prstGeom>
              <a:blipFill>
                <a:blip r:embed="rId130"/>
                <a:stretch>
                  <a:fillRect b="-7692"/>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56" name="pole tekstowe 55"/>
              <p:cNvSpPr txBox="1"/>
              <p:nvPr/>
            </p:nvSpPr>
            <p:spPr>
              <a:xfrm rot="10800000">
                <a:off x="5281532" y="1275125"/>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b="1" i="1" smtClean="0">
                          <a:solidFill>
                            <a:srgbClr val="3C4855"/>
                          </a:solidFill>
                          <a:latin typeface="Cambria Math" panose="02040503050406030204" pitchFamily="18" charset="0"/>
                          <a:ea typeface="Cambria Math" panose="02040503050406030204" pitchFamily="18" charset="0"/>
                        </a:rPr>
                        <m:t>→</m:t>
                      </m:r>
                    </m:oMath>
                  </m:oMathPara>
                </a14:m>
                <a:endParaRPr lang="pl-PL" sz="500" b="1" dirty="0">
                  <a:solidFill>
                    <a:srgbClr val="3C4855"/>
                  </a:solidFill>
                </a:endParaRPr>
              </a:p>
            </p:txBody>
          </p:sp>
        </mc:Choice>
        <mc:Fallback xmlns="">
          <p:sp>
            <p:nvSpPr>
              <p:cNvPr id="56" name="pole tekstowe 55"/>
              <p:cNvSpPr txBox="1">
                <a:spLocks noRot="1" noChangeAspect="1" noMove="1" noResize="1" noEditPoints="1" noAdjustHandles="1" noChangeArrowheads="1" noChangeShapeType="1" noTextEdit="1"/>
              </p:cNvSpPr>
              <p:nvPr/>
            </p:nvSpPr>
            <p:spPr>
              <a:xfrm rot="10800000">
                <a:off x="5281532" y="1275125"/>
                <a:ext cx="132764" cy="76944"/>
              </a:xfrm>
              <a:prstGeom prst="rect">
                <a:avLst/>
              </a:prstGeom>
              <a:blipFill>
                <a:blip r:embed="rId131"/>
                <a:stretch>
                  <a:fillRect t="-7692"/>
                </a:stretch>
              </a:blipFill>
            </p:spPr>
            <p:txBody>
              <a:bodyPr/>
              <a:lstStyle/>
              <a:p>
                <a:r>
                  <a:rPr lang="pl-PL">
                    <a:noFill/>
                  </a:rPr>
                  <a:t> </a:t>
                </a:r>
              </a:p>
            </p:txBody>
          </p:sp>
        </mc:Fallback>
      </mc:AlternateContent>
      <p:cxnSp>
        <p:nvCxnSpPr>
          <p:cNvPr id="57" name="Łącznik prosty ze strzałką 56"/>
          <p:cNvCxnSpPr/>
          <p:nvPr/>
        </p:nvCxnSpPr>
        <p:spPr>
          <a:xfrm rot="-5400000" flipV="1">
            <a:off x="5106056" y="1194997"/>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sp>
        <p:nvSpPr>
          <p:cNvPr id="58" name="Owal 57"/>
          <p:cNvSpPr/>
          <p:nvPr/>
        </p:nvSpPr>
        <p:spPr>
          <a:xfrm>
            <a:off x="5298725" y="843224"/>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59" name="Łącznik prosty ze strzałką 58"/>
          <p:cNvCxnSpPr/>
          <p:nvPr/>
        </p:nvCxnSpPr>
        <p:spPr>
          <a:xfrm rot="5400000" flipV="1">
            <a:off x="5324140" y="1004026"/>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sp>
        <p:nvSpPr>
          <p:cNvPr id="60" name="Owal 59"/>
          <p:cNvSpPr/>
          <p:nvPr/>
        </p:nvSpPr>
        <p:spPr>
          <a:xfrm>
            <a:off x="5351654" y="897833"/>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61" name="pole tekstowe 60"/>
              <p:cNvSpPr txBox="1"/>
              <p:nvPr/>
            </p:nvSpPr>
            <p:spPr>
              <a:xfrm rot="-2700000">
                <a:off x="5322758" y="846947"/>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i="1" smtClean="0">
                          <a:solidFill>
                            <a:srgbClr val="FF0000"/>
                          </a:solidFill>
                          <a:latin typeface="Cambria Math" panose="02040503050406030204" pitchFamily="18" charset="0"/>
                          <a:ea typeface="Cambria Math" panose="02040503050406030204" pitchFamily="18" charset="0"/>
                        </a:rPr>
                        <m:t>→</m:t>
                      </m:r>
                    </m:oMath>
                  </m:oMathPara>
                </a14:m>
                <a:endParaRPr lang="pl-PL" sz="500" dirty="0">
                  <a:solidFill>
                    <a:srgbClr val="FF0000"/>
                  </a:solidFill>
                </a:endParaRPr>
              </a:p>
            </p:txBody>
          </p:sp>
        </mc:Choice>
        <mc:Fallback xmlns="">
          <p:sp>
            <p:nvSpPr>
              <p:cNvPr id="61" name="pole tekstowe 60"/>
              <p:cNvSpPr txBox="1">
                <a:spLocks noRot="1" noChangeAspect="1" noMove="1" noResize="1" noEditPoints="1" noAdjustHandles="1" noChangeArrowheads="1" noChangeShapeType="1" noTextEdit="1"/>
              </p:cNvSpPr>
              <p:nvPr/>
            </p:nvSpPr>
            <p:spPr>
              <a:xfrm rot="-2700000">
                <a:off x="5322758" y="846947"/>
                <a:ext cx="132764" cy="76944"/>
              </a:xfrm>
              <a:prstGeom prst="rect">
                <a:avLst/>
              </a:prstGeom>
              <a:blipFill>
                <a:blip r:embed="rId132"/>
                <a:stretch>
                  <a:fillRect/>
                </a:stretch>
              </a:blipFill>
            </p:spPr>
            <p:txBody>
              <a:bodyPr/>
              <a:lstStyle/>
              <a:p>
                <a:r>
                  <a:rPr lang="pl-PL">
                    <a:noFill/>
                  </a:rPr>
                  <a:t> </a:t>
                </a:r>
              </a:p>
            </p:txBody>
          </p:sp>
        </mc:Fallback>
      </mc:AlternateContent>
      <p:sp>
        <p:nvSpPr>
          <p:cNvPr id="62" name="Owal 61"/>
          <p:cNvSpPr/>
          <p:nvPr/>
        </p:nvSpPr>
        <p:spPr>
          <a:xfrm>
            <a:off x="5059435" y="844407"/>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63" name="Owal 62"/>
          <p:cNvSpPr/>
          <p:nvPr/>
        </p:nvSpPr>
        <p:spPr>
          <a:xfrm>
            <a:off x="5108697" y="895598"/>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64" name="pole tekstowe 63"/>
              <p:cNvSpPr txBox="1"/>
              <p:nvPr/>
            </p:nvSpPr>
            <p:spPr>
              <a:xfrm rot="-2700000">
                <a:off x="5073523" y="843510"/>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i="1" smtClean="0">
                          <a:solidFill>
                            <a:srgbClr val="FF0000"/>
                          </a:solidFill>
                          <a:latin typeface="Cambria Math" panose="02040503050406030204" pitchFamily="18" charset="0"/>
                          <a:ea typeface="Cambria Math" panose="02040503050406030204" pitchFamily="18" charset="0"/>
                        </a:rPr>
                        <m:t>→</m:t>
                      </m:r>
                    </m:oMath>
                  </m:oMathPara>
                </a14:m>
                <a:endParaRPr lang="pl-PL" sz="500" dirty="0">
                  <a:solidFill>
                    <a:srgbClr val="FF0000"/>
                  </a:solidFill>
                </a:endParaRPr>
              </a:p>
            </p:txBody>
          </p:sp>
        </mc:Choice>
        <mc:Fallback xmlns="">
          <p:sp>
            <p:nvSpPr>
              <p:cNvPr id="64" name="pole tekstowe 63"/>
              <p:cNvSpPr txBox="1">
                <a:spLocks noRot="1" noChangeAspect="1" noMove="1" noResize="1" noEditPoints="1" noAdjustHandles="1" noChangeArrowheads="1" noChangeShapeType="1" noTextEdit="1"/>
              </p:cNvSpPr>
              <p:nvPr/>
            </p:nvSpPr>
            <p:spPr>
              <a:xfrm rot="-2700000">
                <a:off x="5073523" y="843510"/>
                <a:ext cx="132764" cy="76944"/>
              </a:xfrm>
              <a:prstGeom prst="rect">
                <a:avLst/>
              </a:prstGeom>
              <a:blipFill>
                <a:blip r:embed="rId133"/>
                <a:stretch>
                  <a:fillRect/>
                </a:stretch>
              </a:blipFill>
            </p:spPr>
            <p:txBody>
              <a:bodyPr/>
              <a:lstStyle/>
              <a:p>
                <a:r>
                  <a:rPr lang="pl-PL">
                    <a:noFill/>
                  </a:rPr>
                  <a:t> </a:t>
                </a:r>
              </a:p>
            </p:txBody>
          </p:sp>
        </mc:Fallback>
      </mc:AlternateContent>
      <p:cxnSp>
        <p:nvCxnSpPr>
          <p:cNvPr id="65" name="Łącznik prosty ze strzałką 64"/>
          <p:cNvCxnSpPr/>
          <p:nvPr/>
        </p:nvCxnSpPr>
        <p:spPr>
          <a:xfrm rot="-5400000" flipV="1">
            <a:off x="5087638" y="799765"/>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sp>
        <p:nvSpPr>
          <p:cNvPr id="66" name="Owal 65"/>
          <p:cNvSpPr/>
          <p:nvPr/>
        </p:nvSpPr>
        <p:spPr>
          <a:xfrm>
            <a:off x="5076256" y="1697629"/>
            <a:ext cx="108000" cy="108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00"/>
          </a:p>
        </p:txBody>
      </p:sp>
      <p:sp>
        <p:nvSpPr>
          <p:cNvPr id="67" name="Owal 66"/>
          <p:cNvSpPr/>
          <p:nvPr/>
        </p:nvSpPr>
        <p:spPr>
          <a:xfrm>
            <a:off x="5122585" y="1746746"/>
            <a:ext cx="18000" cy="18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00"/>
          </a:p>
        </p:txBody>
      </p:sp>
      <p:sp>
        <p:nvSpPr>
          <p:cNvPr id="68" name="Owal 67"/>
          <p:cNvSpPr/>
          <p:nvPr/>
        </p:nvSpPr>
        <p:spPr>
          <a:xfrm>
            <a:off x="5282214" y="1692746"/>
            <a:ext cx="108000" cy="108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00"/>
          </a:p>
        </p:txBody>
      </p:sp>
      <p:sp>
        <p:nvSpPr>
          <p:cNvPr id="69" name="Owal 68"/>
          <p:cNvSpPr/>
          <p:nvPr/>
        </p:nvSpPr>
        <p:spPr>
          <a:xfrm>
            <a:off x="5328543" y="1741863"/>
            <a:ext cx="18000" cy="18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00"/>
          </a:p>
        </p:txBody>
      </p:sp>
      <p:sp>
        <p:nvSpPr>
          <p:cNvPr id="70" name="Owal 69"/>
          <p:cNvSpPr/>
          <p:nvPr/>
        </p:nvSpPr>
        <p:spPr>
          <a:xfrm>
            <a:off x="5280052" y="1913727"/>
            <a:ext cx="108000" cy="108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00"/>
          </a:p>
        </p:txBody>
      </p:sp>
      <p:sp>
        <p:nvSpPr>
          <p:cNvPr id="71" name="Owal 70"/>
          <p:cNvSpPr/>
          <p:nvPr/>
        </p:nvSpPr>
        <p:spPr>
          <a:xfrm>
            <a:off x="5326381" y="1962844"/>
            <a:ext cx="18000" cy="18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00"/>
          </a:p>
        </p:txBody>
      </p:sp>
      <p:sp>
        <p:nvSpPr>
          <p:cNvPr id="72" name="Owal 71"/>
          <p:cNvSpPr/>
          <p:nvPr/>
        </p:nvSpPr>
        <p:spPr>
          <a:xfrm>
            <a:off x="5076256" y="1920007"/>
            <a:ext cx="108000" cy="108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00"/>
          </a:p>
        </p:txBody>
      </p:sp>
      <p:sp>
        <p:nvSpPr>
          <p:cNvPr id="73" name="Owal 72"/>
          <p:cNvSpPr/>
          <p:nvPr/>
        </p:nvSpPr>
        <p:spPr>
          <a:xfrm>
            <a:off x="5122585" y="1969124"/>
            <a:ext cx="18000" cy="18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00"/>
          </a:p>
        </p:txBody>
      </p:sp>
      <mc:AlternateContent xmlns:mc="http://schemas.openxmlformats.org/markup-compatibility/2006" xmlns:a14="http://schemas.microsoft.com/office/drawing/2010/main">
        <mc:Choice Requires="a14">
          <p:sp>
            <p:nvSpPr>
              <p:cNvPr id="74" name="Prostokąt 73"/>
              <p:cNvSpPr/>
              <p:nvPr/>
            </p:nvSpPr>
            <p:spPr>
              <a:xfrm rot="-5400000">
                <a:off x="5017863" y="1664264"/>
                <a:ext cx="224741" cy="1384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3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xmlns="">
          <p:sp>
            <p:nvSpPr>
              <p:cNvPr id="74" name="Prostokąt 73"/>
              <p:cNvSpPr>
                <a:spLocks noRot="1" noChangeAspect="1" noMove="1" noResize="1" noEditPoints="1" noAdjustHandles="1" noChangeArrowheads="1" noChangeShapeType="1" noTextEdit="1"/>
              </p:cNvSpPr>
              <p:nvPr/>
            </p:nvSpPr>
            <p:spPr>
              <a:xfrm rot="-5400000">
                <a:off x="5017863" y="1664264"/>
                <a:ext cx="224741" cy="138499"/>
              </a:xfrm>
              <a:prstGeom prst="rect">
                <a:avLst/>
              </a:prstGeom>
              <a:blipFill>
                <a:blip r:embed="rId134"/>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75" name="Prostokąt 74"/>
              <p:cNvSpPr/>
              <p:nvPr/>
            </p:nvSpPr>
            <p:spPr>
              <a:xfrm rot="-5400000">
                <a:off x="5223687" y="1659007"/>
                <a:ext cx="224741" cy="1384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3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xmlns="">
          <p:sp>
            <p:nvSpPr>
              <p:cNvPr id="75" name="Prostokąt 74"/>
              <p:cNvSpPr>
                <a:spLocks noRot="1" noChangeAspect="1" noMove="1" noResize="1" noEditPoints="1" noAdjustHandles="1" noChangeArrowheads="1" noChangeShapeType="1" noTextEdit="1"/>
              </p:cNvSpPr>
              <p:nvPr/>
            </p:nvSpPr>
            <p:spPr>
              <a:xfrm rot="-5400000">
                <a:off x="5223687" y="1659007"/>
                <a:ext cx="224741" cy="138499"/>
              </a:xfrm>
              <a:prstGeom prst="rect">
                <a:avLst/>
              </a:prstGeom>
              <a:blipFill>
                <a:blip r:embed="rId134"/>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76" name="pole tekstowe 75"/>
              <p:cNvSpPr txBox="1"/>
              <p:nvPr/>
            </p:nvSpPr>
            <p:spPr>
              <a:xfrm>
                <a:off x="4781809" y="1269737"/>
                <a:ext cx="49693" cy="6155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sz="400" b="0" i="1" smtClean="0">
                          <a:latin typeface="Cambria Math" panose="02040503050406030204" pitchFamily="18" charset="0"/>
                        </a:rPr>
                        <m:t>−</m:t>
                      </m:r>
                    </m:oMath>
                  </m:oMathPara>
                </a14:m>
                <a:endParaRPr lang="pl-PL" sz="900" dirty="0"/>
              </a:p>
            </p:txBody>
          </p:sp>
        </mc:Choice>
        <mc:Fallback xmlns="">
          <p:sp>
            <p:nvSpPr>
              <p:cNvPr id="76" name="pole tekstowe 75"/>
              <p:cNvSpPr txBox="1">
                <a:spLocks noRot="1" noChangeAspect="1" noMove="1" noResize="1" noEditPoints="1" noAdjustHandles="1" noChangeArrowheads="1" noChangeShapeType="1" noTextEdit="1"/>
              </p:cNvSpPr>
              <p:nvPr/>
            </p:nvSpPr>
            <p:spPr>
              <a:xfrm>
                <a:off x="4781809" y="1269737"/>
                <a:ext cx="49693" cy="61555"/>
              </a:xfrm>
              <a:prstGeom prst="rect">
                <a:avLst/>
              </a:prstGeom>
              <a:blipFill>
                <a:blip r:embed="rId135"/>
                <a:stretch>
                  <a:fillRect l="-11111"/>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77" name="pole tekstowe 76"/>
              <p:cNvSpPr txBox="1"/>
              <p:nvPr/>
            </p:nvSpPr>
            <p:spPr>
              <a:xfrm>
                <a:off x="4793182" y="1763330"/>
                <a:ext cx="49693" cy="6155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sz="400" b="0" i="1" smtClean="0">
                          <a:latin typeface="Cambria Math" panose="02040503050406030204" pitchFamily="18" charset="0"/>
                        </a:rPr>
                        <m:t>−</m:t>
                      </m:r>
                    </m:oMath>
                  </m:oMathPara>
                </a14:m>
                <a:endParaRPr lang="pl-PL" sz="900" dirty="0"/>
              </a:p>
            </p:txBody>
          </p:sp>
        </mc:Choice>
        <mc:Fallback xmlns="">
          <p:sp>
            <p:nvSpPr>
              <p:cNvPr id="77" name="pole tekstowe 76"/>
              <p:cNvSpPr txBox="1">
                <a:spLocks noRot="1" noChangeAspect="1" noMove="1" noResize="1" noEditPoints="1" noAdjustHandles="1" noChangeArrowheads="1" noChangeShapeType="1" noTextEdit="1"/>
              </p:cNvSpPr>
              <p:nvPr/>
            </p:nvSpPr>
            <p:spPr>
              <a:xfrm>
                <a:off x="4793182" y="1763330"/>
                <a:ext cx="49693" cy="61555"/>
              </a:xfrm>
              <a:prstGeom prst="rect">
                <a:avLst/>
              </a:prstGeom>
              <a:blipFill>
                <a:blip r:embed="rId135"/>
                <a:stretch>
                  <a:fillRect l="-12500" r="-12500"/>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78" name="pole tekstowe 77"/>
              <p:cNvSpPr txBox="1"/>
              <p:nvPr/>
            </p:nvSpPr>
            <p:spPr>
              <a:xfrm>
                <a:off x="4268294" y="1775026"/>
                <a:ext cx="49693" cy="6155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400" b="0" i="1" smtClean="0">
                          <a:latin typeface="Cambria Math" panose="02040503050406030204" pitchFamily="18" charset="0"/>
                        </a:rPr>
                        <m:t>−</m:t>
                      </m:r>
                    </m:oMath>
                  </m:oMathPara>
                </a14:m>
                <a:endParaRPr lang="pl-PL" sz="900" dirty="0"/>
              </a:p>
            </p:txBody>
          </p:sp>
        </mc:Choice>
        <mc:Fallback xmlns="">
          <p:sp>
            <p:nvSpPr>
              <p:cNvPr id="78" name="pole tekstowe 77"/>
              <p:cNvSpPr txBox="1">
                <a:spLocks noRot="1" noChangeAspect="1" noMove="1" noResize="1" noEditPoints="1" noAdjustHandles="1" noChangeArrowheads="1" noChangeShapeType="1" noTextEdit="1"/>
              </p:cNvSpPr>
              <p:nvPr/>
            </p:nvSpPr>
            <p:spPr>
              <a:xfrm>
                <a:off x="4268294" y="1775026"/>
                <a:ext cx="49693" cy="61555"/>
              </a:xfrm>
              <a:prstGeom prst="rect">
                <a:avLst/>
              </a:prstGeom>
              <a:blipFill>
                <a:blip r:embed="rId135"/>
                <a:stretch>
                  <a:fillRect l="-12500" r="-12500"/>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79" name="Prostokąt 78"/>
              <p:cNvSpPr/>
              <p:nvPr/>
            </p:nvSpPr>
            <p:spPr>
              <a:xfrm>
                <a:off x="5125487" y="1678258"/>
                <a:ext cx="221535" cy="1384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300" b="0" i="1" smtClean="0">
                          <a:latin typeface="Cambria Math" panose="02040503050406030204" pitchFamily="18" charset="0"/>
                        </a:rPr>
                        <m:t>−</m:t>
                      </m:r>
                    </m:oMath>
                  </m:oMathPara>
                </a14:m>
                <a:endParaRPr lang="pl-PL" sz="300" b="0" dirty="0" smtClean="0"/>
              </a:p>
            </p:txBody>
          </p:sp>
        </mc:Choice>
        <mc:Fallback xmlns="">
          <p:sp>
            <p:nvSpPr>
              <p:cNvPr id="79" name="Prostokąt 78"/>
              <p:cNvSpPr>
                <a:spLocks noRot="1" noChangeAspect="1" noMove="1" noResize="1" noEditPoints="1" noAdjustHandles="1" noChangeArrowheads="1" noChangeShapeType="1" noTextEdit="1"/>
              </p:cNvSpPr>
              <p:nvPr/>
            </p:nvSpPr>
            <p:spPr>
              <a:xfrm>
                <a:off x="5125487" y="1678258"/>
                <a:ext cx="221535" cy="138499"/>
              </a:xfrm>
              <a:prstGeom prst="rect">
                <a:avLst/>
              </a:prstGeom>
              <a:blipFill>
                <a:blip r:embed="rId157"/>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80" name="Prostokąt 79"/>
              <p:cNvSpPr/>
              <p:nvPr/>
            </p:nvSpPr>
            <p:spPr>
              <a:xfrm>
                <a:off x="5129176" y="1903810"/>
                <a:ext cx="221535" cy="1384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300" b="0" i="1" smtClean="0">
                          <a:latin typeface="Cambria Math" panose="02040503050406030204" pitchFamily="18" charset="0"/>
                        </a:rPr>
                        <m:t>−</m:t>
                      </m:r>
                    </m:oMath>
                  </m:oMathPara>
                </a14:m>
                <a:endParaRPr lang="pl-PL" sz="300" b="0" dirty="0" smtClean="0"/>
              </a:p>
            </p:txBody>
          </p:sp>
        </mc:Choice>
        <mc:Fallback xmlns="">
          <p:sp>
            <p:nvSpPr>
              <p:cNvPr id="80" name="Prostokąt 79"/>
              <p:cNvSpPr>
                <a:spLocks noRot="1" noChangeAspect="1" noMove="1" noResize="1" noEditPoints="1" noAdjustHandles="1" noChangeArrowheads="1" noChangeShapeType="1" noTextEdit="1"/>
              </p:cNvSpPr>
              <p:nvPr/>
            </p:nvSpPr>
            <p:spPr>
              <a:xfrm>
                <a:off x="5129176" y="1903810"/>
                <a:ext cx="221535" cy="138499"/>
              </a:xfrm>
              <a:prstGeom prst="rect">
                <a:avLst/>
              </a:prstGeom>
              <a:blipFill>
                <a:blip r:embed="rId137"/>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81" name="Prostokąt 80"/>
              <p:cNvSpPr/>
              <p:nvPr/>
            </p:nvSpPr>
            <p:spPr>
              <a:xfrm>
                <a:off x="5152937" y="1225019"/>
                <a:ext cx="234360" cy="15388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400" b="0" i="1" smtClean="0">
                          <a:latin typeface="Cambria Math" panose="02040503050406030204" pitchFamily="18" charset="0"/>
                        </a:rPr>
                        <m:t>−</m:t>
                      </m:r>
                    </m:oMath>
                  </m:oMathPara>
                </a14:m>
                <a:endParaRPr lang="pl-PL" sz="400" b="0" dirty="0" smtClean="0"/>
              </a:p>
            </p:txBody>
          </p:sp>
        </mc:Choice>
        <mc:Fallback xmlns="">
          <p:sp>
            <p:nvSpPr>
              <p:cNvPr id="81" name="Prostokąt 80"/>
              <p:cNvSpPr>
                <a:spLocks noRot="1" noChangeAspect="1" noMove="1" noResize="1" noEditPoints="1" noAdjustHandles="1" noChangeArrowheads="1" noChangeShapeType="1" noTextEdit="1"/>
              </p:cNvSpPr>
              <p:nvPr/>
            </p:nvSpPr>
            <p:spPr>
              <a:xfrm>
                <a:off x="5152937" y="1225019"/>
                <a:ext cx="234360" cy="153888"/>
              </a:xfrm>
              <a:prstGeom prst="rect">
                <a:avLst/>
              </a:prstGeom>
              <a:blipFill>
                <a:blip r:embed="rId138"/>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82" name="Prostokąt 81"/>
              <p:cNvSpPr/>
              <p:nvPr/>
            </p:nvSpPr>
            <p:spPr>
              <a:xfrm>
                <a:off x="5137358" y="834873"/>
                <a:ext cx="234360" cy="15388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400" b="0" i="1" smtClean="0">
                          <a:latin typeface="Cambria Math" panose="02040503050406030204" pitchFamily="18" charset="0"/>
                        </a:rPr>
                        <m:t>−</m:t>
                      </m:r>
                    </m:oMath>
                  </m:oMathPara>
                </a14:m>
                <a:endParaRPr lang="pl-PL" sz="400" b="0" dirty="0" smtClean="0"/>
              </a:p>
            </p:txBody>
          </p:sp>
        </mc:Choice>
        <mc:Fallback xmlns="">
          <p:sp>
            <p:nvSpPr>
              <p:cNvPr id="82" name="Prostokąt 81"/>
              <p:cNvSpPr>
                <a:spLocks noRot="1" noChangeAspect="1" noMove="1" noResize="1" noEditPoints="1" noAdjustHandles="1" noChangeArrowheads="1" noChangeShapeType="1" noTextEdit="1"/>
              </p:cNvSpPr>
              <p:nvPr/>
            </p:nvSpPr>
            <p:spPr>
              <a:xfrm>
                <a:off x="5137358" y="834873"/>
                <a:ext cx="234360" cy="153888"/>
              </a:xfrm>
              <a:prstGeom prst="rect">
                <a:avLst/>
              </a:prstGeom>
              <a:blipFill>
                <a:blip r:embed="rId139"/>
                <a:stretch>
                  <a:fillRect/>
                </a:stretch>
              </a:blipFill>
            </p:spPr>
            <p:txBody>
              <a:bodyPr/>
              <a:lstStyle/>
              <a:p>
                <a:r>
                  <a:rPr lang="pl-PL">
                    <a:noFill/>
                  </a:rPr>
                  <a:t> </a:t>
                </a:r>
              </a:p>
            </p:txBody>
          </p:sp>
        </mc:Fallback>
      </mc:AlternateContent>
      <p:sp>
        <p:nvSpPr>
          <p:cNvPr id="83" name="pole tekstowe 82"/>
          <p:cNvSpPr txBox="1"/>
          <p:nvPr/>
        </p:nvSpPr>
        <p:spPr>
          <a:xfrm>
            <a:off x="4418170" y="1460613"/>
            <a:ext cx="724846" cy="153888"/>
          </a:xfrm>
          <a:prstGeom prst="rect">
            <a:avLst/>
          </a:prstGeom>
          <a:noFill/>
        </p:spPr>
        <p:txBody>
          <a:bodyPr wrap="square" rtlCol="0">
            <a:spAutoFit/>
          </a:bodyPr>
          <a:lstStyle/>
          <a:p>
            <a:pPr algn="ctr"/>
            <a:r>
              <a:rPr lang="pl-PL" sz="400" dirty="0" err="1" smtClean="0">
                <a:latin typeface="Open Sans" pitchFamily="2" charset="0"/>
                <a:ea typeface="Open Sans" pitchFamily="2" charset="0"/>
                <a:cs typeface="Open Sans" pitchFamily="2" charset="0"/>
              </a:rPr>
              <a:t>Helicity</a:t>
            </a:r>
            <a:endParaRPr lang="pl-PL" sz="400" dirty="0">
              <a:latin typeface="Open Sans" pitchFamily="2" charset="0"/>
              <a:ea typeface="Open Sans" pitchFamily="2" charset="0"/>
              <a:cs typeface="Open Sans" pitchFamily="2" charset="0"/>
            </a:endParaRPr>
          </a:p>
        </p:txBody>
      </p:sp>
      <mc:AlternateContent xmlns:mc="http://schemas.openxmlformats.org/markup-compatibility/2006" xmlns:a14="http://schemas.microsoft.com/office/drawing/2010/main">
        <mc:Choice Requires="a14">
          <p:sp>
            <p:nvSpPr>
              <p:cNvPr id="84" name="pole tekstowe 83"/>
              <p:cNvSpPr txBox="1"/>
              <p:nvPr/>
            </p:nvSpPr>
            <p:spPr>
              <a:xfrm>
                <a:off x="4562456" y="1398318"/>
                <a:ext cx="469664" cy="859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500" b="0" i="1" smtClean="0">
                              <a:latin typeface="Cambria Math" panose="02040503050406030204" pitchFamily="18" charset="0"/>
                            </a:rPr>
                          </m:ctrlPr>
                        </m:sSubSupPr>
                        <m:e>
                          <m:r>
                            <a:rPr lang="pl-PL" sz="500" b="0" i="1" smtClean="0">
                              <a:latin typeface="Cambria Math" panose="02040503050406030204" pitchFamily="18" charset="0"/>
                            </a:rPr>
                            <m:t>𝑔</m:t>
                          </m:r>
                        </m:e>
                        <m:sub>
                          <m:r>
                            <a:rPr lang="pl-PL" sz="500" b="0" i="1" smtClean="0">
                              <a:latin typeface="Cambria Math" panose="02040503050406030204" pitchFamily="18" charset="0"/>
                            </a:rPr>
                            <m:t>1</m:t>
                          </m:r>
                          <m:r>
                            <m:rPr>
                              <m:sty m:val="p"/>
                            </m:rPr>
                            <a:rPr lang="pl-PL" sz="500" b="0" i="0" smtClean="0">
                              <a:latin typeface="Cambria Math" panose="02040503050406030204" pitchFamily="18" charset="0"/>
                            </a:rPr>
                            <m:t>L</m:t>
                          </m:r>
                        </m:sub>
                        <m:sup>
                          <m:r>
                            <a:rPr lang="pl-PL" sz="500" b="0" i="1" smtClean="0">
                              <a:latin typeface="Cambria Math" panose="02040503050406030204" pitchFamily="18" charset="0"/>
                            </a:rPr>
                            <m:t>𝑞</m:t>
                          </m:r>
                        </m:sup>
                      </m:sSubSup>
                      <m:r>
                        <a:rPr lang="pl-PL" sz="500" b="0" i="1" smtClean="0">
                          <a:latin typeface="Cambria Math" panose="02040503050406030204" pitchFamily="18" charset="0"/>
                        </a:rPr>
                        <m:t>(</m:t>
                      </m:r>
                      <m:r>
                        <a:rPr lang="pl-PL" sz="500" b="0" i="1" smtClean="0">
                          <a:latin typeface="Cambria Math" panose="02040503050406030204" pitchFamily="18" charset="0"/>
                        </a:rPr>
                        <m:t>𝑥</m:t>
                      </m:r>
                      <m:r>
                        <a:rPr lang="pl-PL" sz="500" b="0" i="1" smtClean="0">
                          <a:latin typeface="Cambria Math" panose="02040503050406030204" pitchFamily="18" charset="0"/>
                        </a:rPr>
                        <m:t>, </m:t>
                      </m:r>
                      <m:sSubSup>
                        <m:sSubSupPr>
                          <m:ctrlPr>
                            <a:rPr lang="pl-PL" sz="500" b="1" i="1" smtClean="0">
                              <a:latin typeface="Cambria Math" panose="02040503050406030204" pitchFamily="18" charset="0"/>
                            </a:rPr>
                          </m:ctrlPr>
                        </m:sSubSupPr>
                        <m:e>
                          <m:r>
                            <a:rPr lang="pl-PL" sz="500" b="1" i="1" smtClean="0">
                              <a:latin typeface="Cambria Math" panose="02040503050406030204" pitchFamily="18" charset="0"/>
                            </a:rPr>
                            <m:t>𝒌</m:t>
                          </m:r>
                        </m:e>
                        <m:sub>
                          <m:r>
                            <a:rPr lang="pl-PL" sz="500" b="1" i="0" smtClean="0">
                              <a:latin typeface="Cambria Math" panose="02040503050406030204" pitchFamily="18" charset="0"/>
                            </a:rPr>
                            <m:t>𝐓</m:t>
                          </m:r>
                        </m:sub>
                        <m:sup>
                          <m:r>
                            <a:rPr lang="pl-PL" sz="500" b="1" i="0" smtClean="0">
                              <a:latin typeface="Cambria Math" panose="02040503050406030204" pitchFamily="18" charset="0"/>
                            </a:rPr>
                            <m:t>𝟐</m:t>
                          </m:r>
                        </m:sup>
                      </m:sSubSup>
                      <m:r>
                        <a:rPr lang="pl-PL" sz="500" b="1" i="0" smtClean="0">
                          <a:latin typeface="Cambria Math" panose="02040503050406030204" pitchFamily="18" charset="0"/>
                        </a:rPr>
                        <m:t>)</m:t>
                      </m:r>
                    </m:oMath>
                  </m:oMathPara>
                </a14:m>
                <a:endParaRPr lang="pl-PL" sz="500" b="1" dirty="0"/>
              </a:p>
            </p:txBody>
          </p:sp>
        </mc:Choice>
        <mc:Fallback xmlns="">
          <p:sp>
            <p:nvSpPr>
              <p:cNvPr id="84" name="pole tekstowe 83"/>
              <p:cNvSpPr txBox="1">
                <a:spLocks noRot="1" noChangeAspect="1" noMove="1" noResize="1" noEditPoints="1" noAdjustHandles="1" noChangeArrowheads="1" noChangeShapeType="1" noTextEdit="1"/>
              </p:cNvSpPr>
              <p:nvPr/>
            </p:nvSpPr>
            <p:spPr>
              <a:xfrm>
                <a:off x="4562456" y="1398318"/>
                <a:ext cx="469664" cy="85921"/>
              </a:xfrm>
              <a:prstGeom prst="rect">
                <a:avLst/>
              </a:prstGeom>
              <a:blipFill>
                <a:blip r:embed="rId140"/>
                <a:stretch>
                  <a:fillRect b="-28571"/>
                </a:stretch>
              </a:blipFill>
            </p:spPr>
            <p:txBody>
              <a:bodyPr/>
              <a:lstStyle/>
              <a:p>
                <a:r>
                  <a:rPr lang="pl-PL">
                    <a:noFill/>
                  </a:rPr>
                  <a:t> </a:t>
                </a:r>
              </a:p>
            </p:txBody>
          </p:sp>
        </mc:Fallback>
      </mc:AlternateContent>
      <p:sp>
        <p:nvSpPr>
          <p:cNvPr id="85" name="pole tekstowe 84"/>
          <p:cNvSpPr txBox="1"/>
          <p:nvPr/>
        </p:nvSpPr>
        <p:spPr>
          <a:xfrm>
            <a:off x="4936302" y="1447693"/>
            <a:ext cx="724846" cy="153888"/>
          </a:xfrm>
          <a:prstGeom prst="rect">
            <a:avLst/>
          </a:prstGeom>
          <a:noFill/>
        </p:spPr>
        <p:txBody>
          <a:bodyPr wrap="square" rtlCol="0">
            <a:spAutoFit/>
          </a:bodyPr>
          <a:lstStyle/>
          <a:p>
            <a:pPr algn="ctr"/>
            <a:r>
              <a:rPr lang="pl-PL" sz="400" dirty="0" err="1" smtClean="0">
                <a:latin typeface="Open Sans" pitchFamily="2" charset="0"/>
                <a:ea typeface="Open Sans" pitchFamily="2" charset="0"/>
                <a:cs typeface="Open Sans" pitchFamily="2" charset="0"/>
              </a:rPr>
              <a:t>Worm</a:t>
            </a:r>
            <a:r>
              <a:rPr lang="pl-PL" sz="400" dirty="0" smtClean="0">
                <a:latin typeface="Open Sans" pitchFamily="2" charset="0"/>
                <a:ea typeface="Open Sans" pitchFamily="2" charset="0"/>
                <a:cs typeface="Open Sans" pitchFamily="2" charset="0"/>
              </a:rPr>
              <a:t>-Gear T</a:t>
            </a:r>
            <a:endParaRPr lang="pl-PL" sz="400" dirty="0">
              <a:latin typeface="Open Sans" pitchFamily="2" charset="0"/>
              <a:ea typeface="Open Sans" pitchFamily="2" charset="0"/>
              <a:cs typeface="Open Sans" pitchFamily="2" charset="0"/>
            </a:endParaRPr>
          </a:p>
        </p:txBody>
      </p:sp>
      <p:sp>
        <p:nvSpPr>
          <p:cNvPr id="86" name="pole tekstowe 85"/>
          <p:cNvSpPr txBox="1"/>
          <p:nvPr/>
        </p:nvSpPr>
        <p:spPr>
          <a:xfrm>
            <a:off x="4415169" y="1959915"/>
            <a:ext cx="724846" cy="153888"/>
          </a:xfrm>
          <a:prstGeom prst="rect">
            <a:avLst/>
          </a:prstGeom>
          <a:noFill/>
        </p:spPr>
        <p:txBody>
          <a:bodyPr wrap="square" rtlCol="0">
            <a:spAutoFit/>
          </a:bodyPr>
          <a:lstStyle/>
          <a:p>
            <a:pPr algn="ctr"/>
            <a:r>
              <a:rPr lang="pl-PL" sz="400" dirty="0" err="1" smtClean="0">
                <a:latin typeface="Open Sans" pitchFamily="2" charset="0"/>
                <a:ea typeface="Open Sans" pitchFamily="2" charset="0"/>
                <a:cs typeface="Open Sans" pitchFamily="2" charset="0"/>
              </a:rPr>
              <a:t>Worm</a:t>
            </a:r>
            <a:r>
              <a:rPr lang="pl-PL" sz="400" dirty="0" smtClean="0">
                <a:latin typeface="Open Sans" pitchFamily="2" charset="0"/>
                <a:ea typeface="Open Sans" pitchFamily="2" charset="0"/>
                <a:cs typeface="Open Sans" pitchFamily="2" charset="0"/>
              </a:rPr>
              <a:t>-Gear L</a:t>
            </a:r>
            <a:endParaRPr lang="pl-PL" sz="400" dirty="0">
              <a:latin typeface="Open Sans" pitchFamily="2" charset="0"/>
              <a:ea typeface="Open Sans" pitchFamily="2" charset="0"/>
              <a:cs typeface="Open Sans" pitchFamily="2" charset="0"/>
            </a:endParaRPr>
          </a:p>
        </p:txBody>
      </p:sp>
      <p:sp>
        <p:nvSpPr>
          <p:cNvPr id="87" name="pole tekstowe 86"/>
          <p:cNvSpPr txBox="1"/>
          <p:nvPr/>
        </p:nvSpPr>
        <p:spPr>
          <a:xfrm>
            <a:off x="5362261" y="1903511"/>
            <a:ext cx="449097" cy="138499"/>
          </a:xfrm>
          <a:prstGeom prst="rect">
            <a:avLst/>
          </a:prstGeom>
          <a:noFill/>
        </p:spPr>
        <p:txBody>
          <a:bodyPr wrap="square" rtlCol="0">
            <a:spAutoFit/>
          </a:bodyPr>
          <a:lstStyle/>
          <a:p>
            <a:pPr algn="ctr"/>
            <a:r>
              <a:rPr lang="pl-PL" sz="300" b="1" dirty="0" err="1" smtClean="0">
                <a:solidFill>
                  <a:srgbClr val="00B0F0"/>
                </a:solidFill>
                <a:latin typeface="Open Sans" pitchFamily="2" charset="0"/>
                <a:ea typeface="Open Sans" pitchFamily="2" charset="0"/>
                <a:cs typeface="Open Sans" pitchFamily="2" charset="0"/>
              </a:rPr>
              <a:t>Pretzelosity</a:t>
            </a:r>
            <a:endParaRPr lang="pl-PL" sz="300" b="1" dirty="0">
              <a:solidFill>
                <a:srgbClr val="00B0F0"/>
              </a:solidFill>
              <a:latin typeface="Open Sans" pitchFamily="2" charset="0"/>
              <a:ea typeface="Open Sans" pitchFamily="2" charset="0"/>
              <a:cs typeface="Open Sans" pitchFamily="2" charset="0"/>
            </a:endParaRPr>
          </a:p>
        </p:txBody>
      </p:sp>
      <p:sp>
        <p:nvSpPr>
          <p:cNvPr id="88" name="pole tekstowe 87"/>
          <p:cNvSpPr txBox="1"/>
          <p:nvPr/>
        </p:nvSpPr>
        <p:spPr>
          <a:xfrm>
            <a:off x="5348441" y="1709787"/>
            <a:ext cx="488716" cy="138499"/>
          </a:xfrm>
          <a:prstGeom prst="rect">
            <a:avLst/>
          </a:prstGeom>
          <a:noFill/>
        </p:spPr>
        <p:txBody>
          <a:bodyPr wrap="square" rtlCol="0">
            <a:spAutoFit/>
          </a:bodyPr>
          <a:lstStyle/>
          <a:p>
            <a:pPr algn="ctr"/>
            <a:r>
              <a:rPr lang="pl-PL" sz="300" b="1" dirty="0" err="1" smtClean="0">
                <a:solidFill>
                  <a:srgbClr val="7030A0"/>
                </a:solidFill>
                <a:latin typeface="Open Sans" pitchFamily="2" charset="0"/>
                <a:ea typeface="Open Sans" pitchFamily="2" charset="0"/>
                <a:cs typeface="Open Sans" pitchFamily="2" charset="0"/>
              </a:rPr>
              <a:t>Transversity</a:t>
            </a:r>
            <a:endParaRPr lang="pl-PL" sz="300" b="1" dirty="0">
              <a:solidFill>
                <a:srgbClr val="7030A0"/>
              </a:solidFill>
              <a:latin typeface="Open Sans" pitchFamily="2" charset="0"/>
              <a:ea typeface="Open Sans" pitchFamily="2" charset="0"/>
              <a:cs typeface="Open Sans" pitchFamily="2" charset="0"/>
            </a:endParaRPr>
          </a:p>
        </p:txBody>
      </p:sp>
      <mc:AlternateContent xmlns:mc="http://schemas.openxmlformats.org/markup-compatibility/2006" xmlns:a14="http://schemas.microsoft.com/office/drawing/2010/main">
        <mc:Choice Requires="a14">
          <p:sp>
            <p:nvSpPr>
              <p:cNvPr id="89" name="pole tekstowe 88"/>
              <p:cNvSpPr txBox="1"/>
              <p:nvPr/>
            </p:nvSpPr>
            <p:spPr>
              <a:xfrm>
                <a:off x="5063893" y="1385201"/>
                <a:ext cx="469664" cy="859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500" b="0" i="1" smtClean="0">
                              <a:latin typeface="Cambria Math" panose="02040503050406030204" pitchFamily="18" charset="0"/>
                            </a:rPr>
                          </m:ctrlPr>
                        </m:sSubSupPr>
                        <m:e>
                          <m:r>
                            <a:rPr lang="pl-PL" sz="500" b="0" i="1" smtClean="0">
                              <a:latin typeface="Cambria Math" panose="02040503050406030204" pitchFamily="18" charset="0"/>
                            </a:rPr>
                            <m:t>𝑔</m:t>
                          </m:r>
                        </m:e>
                        <m:sub>
                          <m:r>
                            <a:rPr lang="pl-PL" sz="500" b="0" i="1" smtClean="0">
                              <a:latin typeface="Cambria Math" panose="02040503050406030204" pitchFamily="18" charset="0"/>
                            </a:rPr>
                            <m:t>1</m:t>
                          </m:r>
                          <m:r>
                            <m:rPr>
                              <m:sty m:val="p"/>
                            </m:rPr>
                            <a:rPr lang="pl-PL" sz="500" b="0" i="0" smtClean="0">
                              <a:latin typeface="Cambria Math" panose="02040503050406030204" pitchFamily="18" charset="0"/>
                            </a:rPr>
                            <m:t>T</m:t>
                          </m:r>
                        </m:sub>
                        <m:sup>
                          <m:r>
                            <a:rPr lang="pl-PL" sz="500" b="0" i="1" smtClean="0">
                              <a:latin typeface="Cambria Math" panose="02040503050406030204" pitchFamily="18" charset="0"/>
                            </a:rPr>
                            <m:t>𝑞</m:t>
                          </m:r>
                        </m:sup>
                      </m:sSubSup>
                      <m:r>
                        <a:rPr lang="pl-PL" sz="500" b="0" i="1" smtClean="0">
                          <a:latin typeface="Cambria Math" panose="02040503050406030204" pitchFamily="18" charset="0"/>
                        </a:rPr>
                        <m:t>(</m:t>
                      </m:r>
                      <m:r>
                        <a:rPr lang="pl-PL" sz="500" b="0" i="1" smtClean="0">
                          <a:latin typeface="Cambria Math" panose="02040503050406030204" pitchFamily="18" charset="0"/>
                        </a:rPr>
                        <m:t>𝑥</m:t>
                      </m:r>
                      <m:r>
                        <a:rPr lang="pl-PL" sz="500" b="0" i="1" smtClean="0">
                          <a:latin typeface="Cambria Math" panose="02040503050406030204" pitchFamily="18" charset="0"/>
                        </a:rPr>
                        <m:t>, </m:t>
                      </m:r>
                      <m:sSubSup>
                        <m:sSubSupPr>
                          <m:ctrlPr>
                            <a:rPr lang="pl-PL" sz="500" b="1" i="1" smtClean="0">
                              <a:latin typeface="Cambria Math" panose="02040503050406030204" pitchFamily="18" charset="0"/>
                            </a:rPr>
                          </m:ctrlPr>
                        </m:sSubSupPr>
                        <m:e>
                          <m:r>
                            <a:rPr lang="pl-PL" sz="500" b="1" i="1" smtClean="0">
                              <a:latin typeface="Cambria Math" panose="02040503050406030204" pitchFamily="18" charset="0"/>
                            </a:rPr>
                            <m:t>𝒌</m:t>
                          </m:r>
                        </m:e>
                        <m:sub>
                          <m:r>
                            <a:rPr lang="pl-PL" sz="500" b="1" i="0" smtClean="0">
                              <a:latin typeface="Cambria Math" panose="02040503050406030204" pitchFamily="18" charset="0"/>
                            </a:rPr>
                            <m:t>𝐓</m:t>
                          </m:r>
                        </m:sub>
                        <m:sup>
                          <m:r>
                            <a:rPr lang="pl-PL" sz="500" b="1" i="0" smtClean="0">
                              <a:latin typeface="Cambria Math" panose="02040503050406030204" pitchFamily="18" charset="0"/>
                            </a:rPr>
                            <m:t>𝟐</m:t>
                          </m:r>
                        </m:sup>
                      </m:sSubSup>
                      <m:r>
                        <a:rPr lang="pl-PL" sz="500" b="1" i="0" smtClean="0">
                          <a:latin typeface="Cambria Math" panose="02040503050406030204" pitchFamily="18" charset="0"/>
                        </a:rPr>
                        <m:t>)</m:t>
                      </m:r>
                    </m:oMath>
                  </m:oMathPara>
                </a14:m>
                <a:endParaRPr lang="pl-PL" sz="500" b="1" dirty="0"/>
              </a:p>
            </p:txBody>
          </p:sp>
        </mc:Choice>
        <mc:Fallback xmlns="">
          <p:sp>
            <p:nvSpPr>
              <p:cNvPr id="89" name="pole tekstowe 88"/>
              <p:cNvSpPr txBox="1">
                <a:spLocks noRot="1" noChangeAspect="1" noMove="1" noResize="1" noEditPoints="1" noAdjustHandles="1" noChangeArrowheads="1" noChangeShapeType="1" noTextEdit="1"/>
              </p:cNvSpPr>
              <p:nvPr/>
            </p:nvSpPr>
            <p:spPr>
              <a:xfrm>
                <a:off x="5063893" y="1385201"/>
                <a:ext cx="469664" cy="85921"/>
              </a:xfrm>
              <a:prstGeom prst="rect">
                <a:avLst/>
              </a:prstGeom>
              <a:blipFill>
                <a:blip r:embed="rId141"/>
                <a:stretch>
                  <a:fillRect b="-28571"/>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90" name="pole tekstowe 89"/>
              <p:cNvSpPr txBox="1"/>
              <p:nvPr/>
            </p:nvSpPr>
            <p:spPr>
              <a:xfrm>
                <a:off x="4530967" y="1888087"/>
                <a:ext cx="469664" cy="9117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500" b="0" i="1" smtClean="0">
                              <a:latin typeface="Cambria Math" panose="02040503050406030204" pitchFamily="18" charset="0"/>
                            </a:rPr>
                          </m:ctrlPr>
                        </m:sSubSupPr>
                        <m:e>
                          <m:r>
                            <a:rPr lang="pl-PL" sz="500" b="0" i="1" smtClean="0">
                              <a:latin typeface="Cambria Math" panose="02040503050406030204" pitchFamily="18" charset="0"/>
                            </a:rPr>
                            <m:t>h</m:t>
                          </m:r>
                        </m:e>
                        <m:sub>
                          <m:r>
                            <a:rPr lang="pl-PL" sz="500" b="0" i="1" smtClean="0">
                              <a:latin typeface="Cambria Math" panose="02040503050406030204" pitchFamily="18" charset="0"/>
                            </a:rPr>
                            <m:t>1</m:t>
                          </m:r>
                          <m:r>
                            <m:rPr>
                              <m:sty m:val="p"/>
                            </m:rPr>
                            <a:rPr lang="pl-PL" sz="500" b="0" i="0" smtClean="0">
                              <a:latin typeface="Cambria Math" panose="02040503050406030204" pitchFamily="18" charset="0"/>
                            </a:rPr>
                            <m:t>L</m:t>
                          </m:r>
                        </m:sub>
                        <m:sup>
                          <m:r>
                            <a:rPr lang="pl-PL" sz="500" b="0" i="1" smtClean="0">
                              <a:latin typeface="Cambria Math" panose="02040503050406030204" pitchFamily="18" charset="0"/>
                            </a:rPr>
                            <m:t>𝑞</m:t>
                          </m:r>
                          <m:r>
                            <a:rPr lang="pl-PL" sz="500" b="0" i="1" smtClean="0">
                              <a:latin typeface="Cambria Math" panose="02040503050406030204" pitchFamily="18" charset="0"/>
                            </a:rPr>
                            <m:t>⊥</m:t>
                          </m:r>
                        </m:sup>
                      </m:sSubSup>
                      <m:r>
                        <a:rPr lang="pl-PL" sz="500" b="0" i="1" smtClean="0">
                          <a:latin typeface="Cambria Math" panose="02040503050406030204" pitchFamily="18" charset="0"/>
                        </a:rPr>
                        <m:t>(</m:t>
                      </m:r>
                      <m:r>
                        <a:rPr lang="pl-PL" sz="500" b="0" i="1" smtClean="0">
                          <a:latin typeface="Cambria Math" panose="02040503050406030204" pitchFamily="18" charset="0"/>
                        </a:rPr>
                        <m:t>𝑥</m:t>
                      </m:r>
                      <m:r>
                        <a:rPr lang="pl-PL" sz="500" b="0" i="1" smtClean="0">
                          <a:latin typeface="Cambria Math" panose="02040503050406030204" pitchFamily="18" charset="0"/>
                        </a:rPr>
                        <m:t>, </m:t>
                      </m:r>
                      <m:sSubSup>
                        <m:sSubSupPr>
                          <m:ctrlPr>
                            <a:rPr lang="pl-PL" sz="500" b="1" i="1" smtClean="0">
                              <a:latin typeface="Cambria Math" panose="02040503050406030204" pitchFamily="18" charset="0"/>
                            </a:rPr>
                          </m:ctrlPr>
                        </m:sSubSupPr>
                        <m:e>
                          <m:r>
                            <a:rPr lang="pl-PL" sz="500" b="1" i="1" smtClean="0">
                              <a:latin typeface="Cambria Math" panose="02040503050406030204" pitchFamily="18" charset="0"/>
                            </a:rPr>
                            <m:t>𝒌</m:t>
                          </m:r>
                        </m:e>
                        <m:sub>
                          <m:r>
                            <a:rPr lang="pl-PL" sz="500" b="1" i="0" smtClean="0">
                              <a:latin typeface="Cambria Math" panose="02040503050406030204" pitchFamily="18" charset="0"/>
                            </a:rPr>
                            <m:t>𝐓</m:t>
                          </m:r>
                        </m:sub>
                        <m:sup>
                          <m:r>
                            <a:rPr lang="pl-PL" sz="500" b="1" i="0" smtClean="0">
                              <a:latin typeface="Cambria Math" panose="02040503050406030204" pitchFamily="18" charset="0"/>
                            </a:rPr>
                            <m:t>𝟐</m:t>
                          </m:r>
                        </m:sup>
                      </m:sSubSup>
                      <m:r>
                        <a:rPr lang="pl-PL" sz="500" b="1" i="0" smtClean="0">
                          <a:latin typeface="Cambria Math" panose="02040503050406030204" pitchFamily="18" charset="0"/>
                        </a:rPr>
                        <m:t>)</m:t>
                      </m:r>
                    </m:oMath>
                  </m:oMathPara>
                </a14:m>
                <a:endParaRPr lang="pl-PL" sz="500" b="1" dirty="0"/>
              </a:p>
            </p:txBody>
          </p:sp>
        </mc:Choice>
        <mc:Fallback xmlns="">
          <p:sp>
            <p:nvSpPr>
              <p:cNvPr id="90" name="pole tekstowe 89"/>
              <p:cNvSpPr txBox="1">
                <a:spLocks noRot="1" noChangeAspect="1" noMove="1" noResize="1" noEditPoints="1" noAdjustHandles="1" noChangeArrowheads="1" noChangeShapeType="1" noTextEdit="1"/>
              </p:cNvSpPr>
              <p:nvPr/>
            </p:nvSpPr>
            <p:spPr>
              <a:xfrm>
                <a:off x="4530967" y="1888087"/>
                <a:ext cx="469664" cy="91179"/>
              </a:xfrm>
              <a:prstGeom prst="rect">
                <a:avLst/>
              </a:prstGeom>
              <a:blipFill>
                <a:blip r:embed="rId142"/>
                <a:stretch>
                  <a:fillRect b="-26667"/>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91" name="pole tekstowe 90"/>
              <p:cNvSpPr txBox="1"/>
              <p:nvPr/>
            </p:nvSpPr>
            <p:spPr>
              <a:xfrm>
                <a:off x="5355834" y="1851550"/>
                <a:ext cx="469664" cy="9117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500" b="0" i="1" smtClean="0">
                              <a:solidFill>
                                <a:srgbClr val="00B0F0"/>
                              </a:solidFill>
                              <a:latin typeface="Cambria Math" panose="02040503050406030204" pitchFamily="18" charset="0"/>
                            </a:rPr>
                          </m:ctrlPr>
                        </m:sSubSupPr>
                        <m:e>
                          <m:r>
                            <a:rPr lang="pl-PL" sz="500" b="0" i="1" smtClean="0">
                              <a:solidFill>
                                <a:srgbClr val="00B0F0"/>
                              </a:solidFill>
                              <a:latin typeface="Cambria Math" panose="02040503050406030204" pitchFamily="18" charset="0"/>
                            </a:rPr>
                            <m:t>h</m:t>
                          </m:r>
                        </m:e>
                        <m:sub>
                          <m:r>
                            <a:rPr lang="pl-PL" sz="500" b="0" i="1" smtClean="0">
                              <a:solidFill>
                                <a:srgbClr val="00B0F0"/>
                              </a:solidFill>
                              <a:latin typeface="Cambria Math" panose="02040503050406030204" pitchFamily="18" charset="0"/>
                            </a:rPr>
                            <m:t>1</m:t>
                          </m:r>
                          <m:r>
                            <m:rPr>
                              <m:sty m:val="p"/>
                            </m:rPr>
                            <a:rPr lang="pl-PL" sz="500" b="0" i="0" smtClean="0">
                              <a:solidFill>
                                <a:srgbClr val="00B0F0"/>
                              </a:solidFill>
                              <a:latin typeface="Cambria Math" panose="02040503050406030204" pitchFamily="18" charset="0"/>
                            </a:rPr>
                            <m:t>T</m:t>
                          </m:r>
                        </m:sub>
                        <m:sup>
                          <m:r>
                            <a:rPr lang="pl-PL" sz="500" b="0" i="1" smtClean="0">
                              <a:solidFill>
                                <a:srgbClr val="00B0F0"/>
                              </a:solidFill>
                              <a:latin typeface="Cambria Math" panose="02040503050406030204" pitchFamily="18" charset="0"/>
                            </a:rPr>
                            <m:t>𝑞</m:t>
                          </m:r>
                          <m:r>
                            <a:rPr lang="pl-PL" sz="500" b="0" i="1" smtClean="0">
                              <a:solidFill>
                                <a:srgbClr val="00B0F0"/>
                              </a:solidFill>
                              <a:latin typeface="Cambria Math" panose="02040503050406030204" pitchFamily="18" charset="0"/>
                            </a:rPr>
                            <m:t>⊥</m:t>
                          </m:r>
                        </m:sup>
                      </m:sSubSup>
                      <m:r>
                        <a:rPr lang="pl-PL" sz="500" b="0" i="1" smtClean="0">
                          <a:solidFill>
                            <a:srgbClr val="00B0F0"/>
                          </a:solidFill>
                          <a:latin typeface="Cambria Math" panose="02040503050406030204" pitchFamily="18" charset="0"/>
                        </a:rPr>
                        <m:t>(</m:t>
                      </m:r>
                      <m:r>
                        <a:rPr lang="pl-PL" sz="500" b="0" i="1" smtClean="0">
                          <a:solidFill>
                            <a:srgbClr val="00B0F0"/>
                          </a:solidFill>
                          <a:latin typeface="Cambria Math" panose="02040503050406030204" pitchFamily="18" charset="0"/>
                        </a:rPr>
                        <m:t>𝑥</m:t>
                      </m:r>
                      <m:r>
                        <a:rPr lang="pl-PL" sz="500" b="0" i="1" smtClean="0">
                          <a:solidFill>
                            <a:srgbClr val="00B0F0"/>
                          </a:solidFill>
                          <a:latin typeface="Cambria Math" panose="02040503050406030204" pitchFamily="18" charset="0"/>
                        </a:rPr>
                        <m:t>, </m:t>
                      </m:r>
                      <m:sSubSup>
                        <m:sSubSupPr>
                          <m:ctrlPr>
                            <a:rPr lang="pl-PL" sz="500" b="1" i="1" smtClean="0">
                              <a:solidFill>
                                <a:srgbClr val="00B0F0"/>
                              </a:solidFill>
                              <a:latin typeface="Cambria Math" panose="02040503050406030204" pitchFamily="18" charset="0"/>
                            </a:rPr>
                          </m:ctrlPr>
                        </m:sSubSupPr>
                        <m:e>
                          <m:r>
                            <a:rPr lang="pl-PL" sz="500" b="1" i="1" smtClean="0">
                              <a:solidFill>
                                <a:srgbClr val="00B0F0"/>
                              </a:solidFill>
                              <a:latin typeface="Cambria Math" panose="02040503050406030204" pitchFamily="18" charset="0"/>
                            </a:rPr>
                            <m:t>𝒌</m:t>
                          </m:r>
                        </m:e>
                        <m:sub>
                          <m:r>
                            <a:rPr lang="pl-PL" sz="500" b="1" i="0" smtClean="0">
                              <a:solidFill>
                                <a:srgbClr val="00B0F0"/>
                              </a:solidFill>
                              <a:latin typeface="Cambria Math" panose="02040503050406030204" pitchFamily="18" charset="0"/>
                            </a:rPr>
                            <m:t>𝐓</m:t>
                          </m:r>
                        </m:sub>
                        <m:sup>
                          <m:r>
                            <a:rPr lang="pl-PL" sz="500" b="1" i="0" smtClean="0">
                              <a:solidFill>
                                <a:srgbClr val="00B0F0"/>
                              </a:solidFill>
                              <a:latin typeface="Cambria Math" panose="02040503050406030204" pitchFamily="18" charset="0"/>
                            </a:rPr>
                            <m:t>𝟐</m:t>
                          </m:r>
                        </m:sup>
                      </m:sSubSup>
                      <m:r>
                        <a:rPr lang="pl-PL" sz="500" b="1" i="0" smtClean="0">
                          <a:solidFill>
                            <a:srgbClr val="00B0F0"/>
                          </a:solidFill>
                          <a:latin typeface="Cambria Math" panose="02040503050406030204" pitchFamily="18" charset="0"/>
                        </a:rPr>
                        <m:t>)</m:t>
                      </m:r>
                    </m:oMath>
                  </m:oMathPara>
                </a14:m>
                <a:endParaRPr lang="pl-PL" sz="500" b="1" dirty="0">
                  <a:solidFill>
                    <a:srgbClr val="00B0F0"/>
                  </a:solidFill>
                </a:endParaRPr>
              </a:p>
            </p:txBody>
          </p:sp>
        </mc:Choice>
        <mc:Fallback xmlns="">
          <p:sp>
            <p:nvSpPr>
              <p:cNvPr id="91" name="pole tekstowe 90"/>
              <p:cNvSpPr txBox="1">
                <a:spLocks noRot="1" noChangeAspect="1" noMove="1" noResize="1" noEditPoints="1" noAdjustHandles="1" noChangeArrowheads="1" noChangeShapeType="1" noTextEdit="1"/>
              </p:cNvSpPr>
              <p:nvPr/>
            </p:nvSpPr>
            <p:spPr>
              <a:xfrm>
                <a:off x="5355834" y="1851550"/>
                <a:ext cx="469664" cy="91179"/>
              </a:xfrm>
              <a:prstGeom prst="rect">
                <a:avLst/>
              </a:prstGeom>
              <a:blipFill>
                <a:blip r:embed="rId143"/>
                <a:stretch>
                  <a:fillRect b="-26667"/>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92" name="pole tekstowe 91"/>
              <p:cNvSpPr txBox="1"/>
              <p:nvPr/>
            </p:nvSpPr>
            <p:spPr>
              <a:xfrm>
                <a:off x="5359691" y="1649909"/>
                <a:ext cx="469664" cy="859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500" b="0" i="1" smtClean="0">
                              <a:solidFill>
                                <a:srgbClr val="7030A0"/>
                              </a:solidFill>
                              <a:latin typeface="Cambria Math" panose="02040503050406030204" pitchFamily="18" charset="0"/>
                            </a:rPr>
                          </m:ctrlPr>
                        </m:sSubSupPr>
                        <m:e>
                          <m:r>
                            <a:rPr lang="pl-PL" sz="500" b="0" i="1" smtClean="0">
                              <a:solidFill>
                                <a:srgbClr val="7030A0"/>
                              </a:solidFill>
                              <a:latin typeface="Cambria Math" panose="02040503050406030204" pitchFamily="18" charset="0"/>
                            </a:rPr>
                            <m:t>h</m:t>
                          </m:r>
                        </m:e>
                        <m:sub>
                          <m:r>
                            <a:rPr lang="pl-PL" sz="500" b="0" i="1" smtClean="0">
                              <a:solidFill>
                                <a:srgbClr val="7030A0"/>
                              </a:solidFill>
                              <a:latin typeface="Cambria Math" panose="02040503050406030204" pitchFamily="18" charset="0"/>
                            </a:rPr>
                            <m:t>1</m:t>
                          </m:r>
                        </m:sub>
                        <m:sup>
                          <m:r>
                            <a:rPr lang="pl-PL" sz="500" b="0" i="1" smtClean="0">
                              <a:solidFill>
                                <a:srgbClr val="7030A0"/>
                              </a:solidFill>
                              <a:latin typeface="Cambria Math" panose="02040503050406030204" pitchFamily="18" charset="0"/>
                            </a:rPr>
                            <m:t>𝑞</m:t>
                          </m:r>
                        </m:sup>
                      </m:sSubSup>
                      <m:r>
                        <a:rPr lang="pl-PL" sz="500" b="0" i="1" smtClean="0">
                          <a:solidFill>
                            <a:srgbClr val="7030A0"/>
                          </a:solidFill>
                          <a:latin typeface="Cambria Math" panose="02040503050406030204" pitchFamily="18" charset="0"/>
                        </a:rPr>
                        <m:t>(</m:t>
                      </m:r>
                      <m:r>
                        <a:rPr lang="pl-PL" sz="500" b="0" i="1" smtClean="0">
                          <a:solidFill>
                            <a:srgbClr val="7030A0"/>
                          </a:solidFill>
                          <a:latin typeface="Cambria Math" panose="02040503050406030204" pitchFamily="18" charset="0"/>
                        </a:rPr>
                        <m:t>𝑥</m:t>
                      </m:r>
                      <m:r>
                        <a:rPr lang="pl-PL" sz="500" b="0" i="1" smtClean="0">
                          <a:solidFill>
                            <a:srgbClr val="7030A0"/>
                          </a:solidFill>
                          <a:latin typeface="Cambria Math" panose="02040503050406030204" pitchFamily="18" charset="0"/>
                        </a:rPr>
                        <m:t>, </m:t>
                      </m:r>
                      <m:sSubSup>
                        <m:sSubSupPr>
                          <m:ctrlPr>
                            <a:rPr lang="pl-PL" sz="500" b="1" i="1" smtClean="0">
                              <a:solidFill>
                                <a:srgbClr val="7030A0"/>
                              </a:solidFill>
                              <a:latin typeface="Cambria Math" panose="02040503050406030204" pitchFamily="18" charset="0"/>
                            </a:rPr>
                          </m:ctrlPr>
                        </m:sSubSupPr>
                        <m:e>
                          <m:r>
                            <a:rPr lang="pl-PL" sz="500" b="1" i="1" smtClean="0">
                              <a:solidFill>
                                <a:srgbClr val="7030A0"/>
                              </a:solidFill>
                              <a:latin typeface="Cambria Math" panose="02040503050406030204" pitchFamily="18" charset="0"/>
                            </a:rPr>
                            <m:t>𝒌</m:t>
                          </m:r>
                        </m:e>
                        <m:sub>
                          <m:r>
                            <a:rPr lang="pl-PL" sz="500" b="1" i="0" smtClean="0">
                              <a:solidFill>
                                <a:srgbClr val="7030A0"/>
                              </a:solidFill>
                              <a:latin typeface="Cambria Math" panose="02040503050406030204" pitchFamily="18" charset="0"/>
                            </a:rPr>
                            <m:t>𝐓</m:t>
                          </m:r>
                        </m:sub>
                        <m:sup>
                          <m:r>
                            <a:rPr lang="pl-PL" sz="500" b="1" i="0" smtClean="0">
                              <a:solidFill>
                                <a:srgbClr val="7030A0"/>
                              </a:solidFill>
                              <a:latin typeface="Cambria Math" panose="02040503050406030204" pitchFamily="18" charset="0"/>
                            </a:rPr>
                            <m:t>𝟐</m:t>
                          </m:r>
                        </m:sup>
                      </m:sSubSup>
                      <m:r>
                        <a:rPr lang="pl-PL" sz="500" b="1" i="0" smtClean="0">
                          <a:solidFill>
                            <a:srgbClr val="7030A0"/>
                          </a:solidFill>
                          <a:latin typeface="Cambria Math" panose="02040503050406030204" pitchFamily="18" charset="0"/>
                        </a:rPr>
                        <m:t>)</m:t>
                      </m:r>
                    </m:oMath>
                  </m:oMathPara>
                </a14:m>
                <a:endParaRPr lang="pl-PL" sz="500" b="1" dirty="0">
                  <a:solidFill>
                    <a:srgbClr val="7030A0"/>
                  </a:solidFill>
                </a:endParaRPr>
              </a:p>
            </p:txBody>
          </p:sp>
        </mc:Choice>
        <mc:Fallback xmlns="">
          <p:sp>
            <p:nvSpPr>
              <p:cNvPr id="92" name="pole tekstowe 91"/>
              <p:cNvSpPr txBox="1">
                <a:spLocks noRot="1" noChangeAspect="1" noMove="1" noResize="1" noEditPoints="1" noAdjustHandles="1" noChangeArrowheads="1" noChangeShapeType="1" noTextEdit="1"/>
              </p:cNvSpPr>
              <p:nvPr/>
            </p:nvSpPr>
            <p:spPr>
              <a:xfrm>
                <a:off x="5359691" y="1649909"/>
                <a:ext cx="469664" cy="85921"/>
              </a:xfrm>
              <a:prstGeom prst="rect">
                <a:avLst/>
              </a:prstGeom>
              <a:blipFill>
                <a:blip r:embed="rId144"/>
                <a:stretch>
                  <a:fillRect b="-28571"/>
                </a:stretch>
              </a:blipFill>
            </p:spPr>
            <p:txBody>
              <a:bodyPr/>
              <a:lstStyle/>
              <a:p>
                <a:r>
                  <a:rPr lang="pl-PL">
                    <a:noFill/>
                  </a:rPr>
                  <a:t> </a:t>
                </a:r>
              </a:p>
            </p:txBody>
          </p:sp>
        </mc:Fallback>
      </mc:AlternateContent>
      <p:sp>
        <p:nvSpPr>
          <p:cNvPr id="93" name="pole tekstowe 92"/>
          <p:cNvSpPr txBox="1"/>
          <p:nvPr/>
        </p:nvSpPr>
        <p:spPr>
          <a:xfrm>
            <a:off x="3935359" y="1965303"/>
            <a:ext cx="724846" cy="153888"/>
          </a:xfrm>
          <a:prstGeom prst="rect">
            <a:avLst/>
          </a:prstGeom>
          <a:noFill/>
        </p:spPr>
        <p:txBody>
          <a:bodyPr wrap="square" rtlCol="0">
            <a:spAutoFit/>
          </a:bodyPr>
          <a:lstStyle/>
          <a:p>
            <a:pPr algn="ctr"/>
            <a:r>
              <a:rPr lang="pl-PL" sz="400" b="1" dirty="0" err="1" smtClean="0">
                <a:solidFill>
                  <a:srgbClr val="FF0000"/>
                </a:solidFill>
                <a:latin typeface="Open Sans" pitchFamily="2" charset="0"/>
                <a:ea typeface="Open Sans" pitchFamily="2" charset="0"/>
                <a:cs typeface="Open Sans" pitchFamily="2" charset="0"/>
              </a:rPr>
              <a:t>Boer-Mulders</a:t>
            </a:r>
            <a:endParaRPr lang="pl-PL" sz="400" b="1" dirty="0">
              <a:solidFill>
                <a:srgbClr val="FF0000"/>
              </a:solidFill>
              <a:latin typeface="Open Sans" pitchFamily="2" charset="0"/>
              <a:ea typeface="Open Sans" pitchFamily="2" charset="0"/>
              <a:cs typeface="Open Sans" pitchFamily="2" charset="0"/>
            </a:endParaRPr>
          </a:p>
        </p:txBody>
      </p:sp>
      <p:sp>
        <p:nvSpPr>
          <p:cNvPr id="94" name="pole tekstowe 93"/>
          <p:cNvSpPr txBox="1"/>
          <p:nvPr/>
        </p:nvSpPr>
        <p:spPr>
          <a:xfrm>
            <a:off x="4890833" y="1056710"/>
            <a:ext cx="724846" cy="153888"/>
          </a:xfrm>
          <a:prstGeom prst="rect">
            <a:avLst/>
          </a:prstGeom>
          <a:noFill/>
        </p:spPr>
        <p:txBody>
          <a:bodyPr wrap="square" rtlCol="0">
            <a:spAutoFit/>
          </a:bodyPr>
          <a:lstStyle/>
          <a:p>
            <a:pPr algn="ctr"/>
            <a:r>
              <a:rPr lang="pl-PL" sz="400" b="1" dirty="0" err="1" smtClean="0">
                <a:solidFill>
                  <a:srgbClr val="00CC00"/>
                </a:solidFill>
                <a:latin typeface="Open Sans" pitchFamily="2" charset="0"/>
                <a:ea typeface="Open Sans" pitchFamily="2" charset="0"/>
                <a:cs typeface="Open Sans" pitchFamily="2" charset="0"/>
              </a:rPr>
              <a:t>Sivers</a:t>
            </a:r>
            <a:endParaRPr lang="pl-PL" sz="400" b="1" dirty="0">
              <a:solidFill>
                <a:srgbClr val="00CC00"/>
              </a:solidFill>
              <a:latin typeface="Open Sans" pitchFamily="2" charset="0"/>
              <a:ea typeface="Open Sans" pitchFamily="2" charset="0"/>
              <a:cs typeface="Open Sans" pitchFamily="2" charset="0"/>
            </a:endParaRPr>
          </a:p>
        </p:txBody>
      </p:sp>
      <mc:AlternateContent xmlns:mc="http://schemas.openxmlformats.org/markup-compatibility/2006" xmlns:a14="http://schemas.microsoft.com/office/drawing/2010/main">
        <mc:Choice Requires="a14">
          <p:sp>
            <p:nvSpPr>
              <p:cNvPr id="95" name="pole tekstowe 94"/>
              <p:cNvSpPr txBox="1"/>
              <p:nvPr/>
            </p:nvSpPr>
            <p:spPr>
              <a:xfrm>
                <a:off x="5020907" y="1028005"/>
                <a:ext cx="469664" cy="9034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500" b="0" i="1" smtClean="0">
                              <a:solidFill>
                                <a:srgbClr val="00CC00"/>
                              </a:solidFill>
                              <a:latin typeface="Cambria Math" panose="02040503050406030204" pitchFamily="18" charset="0"/>
                            </a:rPr>
                          </m:ctrlPr>
                        </m:sSubSupPr>
                        <m:e>
                          <m:r>
                            <a:rPr lang="pl-PL" sz="500" b="0" i="1" smtClean="0">
                              <a:solidFill>
                                <a:srgbClr val="00CC00"/>
                              </a:solidFill>
                              <a:latin typeface="Cambria Math" panose="02040503050406030204" pitchFamily="18" charset="0"/>
                            </a:rPr>
                            <m:t>𝑓</m:t>
                          </m:r>
                        </m:e>
                        <m:sub>
                          <m:r>
                            <a:rPr lang="pl-PL" sz="500" b="0" i="1" smtClean="0">
                              <a:solidFill>
                                <a:srgbClr val="00CC00"/>
                              </a:solidFill>
                              <a:latin typeface="Cambria Math" panose="02040503050406030204" pitchFamily="18" charset="0"/>
                            </a:rPr>
                            <m:t>1</m:t>
                          </m:r>
                          <m:r>
                            <a:rPr lang="pl-PL" sz="500" b="0" i="1" smtClean="0">
                              <a:solidFill>
                                <a:srgbClr val="00CC00"/>
                              </a:solidFill>
                              <a:latin typeface="Cambria Math" panose="02040503050406030204" pitchFamily="18" charset="0"/>
                            </a:rPr>
                            <m:t>𝑇</m:t>
                          </m:r>
                        </m:sub>
                        <m:sup>
                          <m:r>
                            <a:rPr lang="pl-PL" sz="500" b="0" i="1" smtClean="0">
                              <a:solidFill>
                                <a:srgbClr val="00CC00"/>
                              </a:solidFill>
                              <a:latin typeface="Cambria Math" panose="02040503050406030204" pitchFamily="18" charset="0"/>
                            </a:rPr>
                            <m:t>𝑞</m:t>
                          </m:r>
                          <m:r>
                            <a:rPr lang="pl-PL" sz="500" b="0" i="1" smtClean="0">
                              <a:solidFill>
                                <a:srgbClr val="00CC00"/>
                              </a:solidFill>
                              <a:latin typeface="Cambria Math" panose="02040503050406030204" pitchFamily="18" charset="0"/>
                            </a:rPr>
                            <m:t>⊥</m:t>
                          </m:r>
                        </m:sup>
                      </m:sSubSup>
                      <m:r>
                        <a:rPr lang="pl-PL" sz="500" b="0" i="1" smtClean="0">
                          <a:solidFill>
                            <a:srgbClr val="00CC00"/>
                          </a:solidFill>
                          <a:latin typeface="Cambria Math" panose="02040503050406030204" pitchFamily="18" charset="0"/>
                        </a:rPr>
                        <m:t>(</m:t>
                      </m:r>
                      <m:r>
                        <a:rPr lang="pl-PL" sz="500" b="0" i="1" smtClean="0">
                          <a:solidFill>
                            <a:srgbClr val="00CC00"/>
                          </a:solidFill>
                          <a:latin typeface="Cambria Math" panose="02040503050406030204" pitchFamily="18" charset="0"/>
                        </a:rPr>
                        <m:t>𝑥</m:t>
                      </m:r>
                      <m:r>
                        <a:rPr lang="pl-PL" sz="500" b="0" i="1" smtClean="0">
                          <a:solidFill>
                            <a:srgbClr val="00CC00"/>
                          </a:solidFill>
                          <a:latin typeface="Cambria Math" panose="02040503050406030204" pitchFamily="18" charset="0"/>
                        </a:rPr>
                        <m:t>, </m:t>
                      </m:r>
                      <m:sSubSup>
                        <m:sSubSupPr>
                          <m:ctrlPr>
                            <a:rPr lang="pl-PL" sz="500" b="1" i="1" smtClean="0">
                              <a:solidFill>
                                <a:srgbClr val="00CC00"/>
                              </a:solidFill>
                              <a:latin typeface="Cambria Math" panose="02040503050406030204" pitchFamily="18" charset="0"/>
                            </a:rPr>
                          </m:ctrlPr>
                        </m:sSubSupPr>
                        <m:e>
                          <m:r>
                            <a:rPr lang="pl-PL" sz="500" b="1" i="1" smtClean="0">
                              <a:solidFill>
                                <a:srgbClr val="00CC00"/>
                              </a:solidFill>
                              <a:latin typeface="Cambria Math" panose="02040503050406030204" pitchFamily="18" charset="0"/>
                            </a:rPr>
                            <m:t>𝒌</m:t>
                          </m:r>
                        </m:e>
                        <m:sub>
                          <m:r>
                            <a:rPr lang="pl-PL" sz="500" b="1" i="0" smtClean="0">
                              <a:solidFill>
                                <a:srgbClr val="00CC00"/>
                              </a:solidFill>
                              <a:latin typeface="Cambria Math" panose="02040503050406030204" pitchFamily="18" charset="0"/>
                            </a:rPr>
                            <m:t>𝐓</m:t>
                          </m:r>
                        </m:sub>
                        <m:sup>
                          <m:r>
                            <a:rPr lang="pl-PL" sz="500" b="1" i="0" smtClean="0">
                              <a:solidFill>
                                <a:srgbClr val="00CC00"/>
                              </a:solidFill>
                              <a:latin typeface="Cambria Math" panose="02040503050406030204" pitchFamily="18" charset="0"/>
                            </a:rPr>
                            <m:t>𝟐</m:t>
                          </m:r>
                        </m:sup>
                      </m:sSubSup>
                      <m:r>
                        <a:rPr lang="pl-PL" sz="500" b="1" i="0" smtClean="0">
                          <a:solidFill>
                            <a:srgbClr val="00CC00"/>
                          </a:solidFill>
                          <a:latin typeface="Cambria Math" panose="02040503050406030204" pitchFamily="18" charset="0"/>
                        </a:rPr>
                        <m:t>)</m:t>
                      </m:r>
                    </m:oMath>
                  </m:oMathPara>
                </a14:m>
                <a:endParaRPr lang="pl-PL" sz="500" b="1" dirty="0">
                  <a:solidFill>
                    <a:srgbClr val="00CC00"/>
                  </a:solidFill>
                </a:endParaRPr>
              </a:p>
            </p:txBody>
          </p:sp>
        </mc:Choice>
        <mc:Fallback xmlns="">
          <p:sp>
            <p:nvSpPr>
              <p:cNvPr id="95" name="pole tekstowe 94"/>
              <p:cNvSpPr txBox="1">
                <a:spLocks noRot="1" noChangeAspect="1" noMove="1" noResize="1" noEditPoints="1" noAdjustHandles="1" noChangeArrowheads="1" noChangeShapeType="1" noTextEdit="1"/>
              </p:cNvSpPr>
              <p:nvPr/>
            </p:nvSpPr>
            <p:spPr>
              <a:xfrm>
                <a:off x="5020907" y="1028005"/>
                <a:ext cx="469664" cy="90346"/>
              </a:xfrm>
              <a:prstGeom prst="rect">
                <a:avLst/>
              </a:prstGeom>
              <a:blipFill>
                <a:blip r:embed="rId145"/>
                <a:stretch>
                  <a:fillRect b="-35714"/>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96" name="Prostokąt 95"/>
              <p:cNvSpPr/>
              <p:nvPr/>
            </p:nvSpPr>
            <p:spPr>
              <a:xfrm>
                <a:off x="4056872" y="1854230"/>
                <a:ext cx="485710" cy="18261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pl-PL" sz="500" i="1" smtClean="0">
                              <a:solidFill>
                                <a:srgbClr val="FF0000"/>
                              </a:solidFill>
                              <a:latin typeface="Cambria Math" panose="02040503050406030204" pitchFamily="18" charset="0"/>
                            </a:rPr>
                          </m:ctrlPr>
                        </m:sSubSupPr>
                        <m:e>
                          <m:r>
                            <a:rPr lang="pl-PL" sz="500" i="1">
                              <a:solidFill>
                                <a:srgbClr val="FF0000"/>
                              </a:solidFill>
                              <a:latin typeface="Cambria Math" panose="02040503050406030204" pitchFamily="18" charset="0"/>
                            </a:rPr>
                            <m:t>h</m:t>
                          </m:r>
                        </m:e>
                        <m:sub>
                          <m:r>
                            <a:rPr lang="pl-PL" sz="500" i="1">
                              <a:solidFill>
                                <a:srgbClr val="FF0000"/>
                              </a:solidFill>
                              <a:latin typeface="Cambria Math" panose="02040503050406030204" pitchFamily="18" charset="0"/>
                            </a:rPr>
                            <m:t>1</m:t>
                          </m:r>
                        </m:sub>
                        <m:sup>
                          <m:r>
                            <a:rPr lang="pl-PL" sz="500" b="0" i="1" smtClean="0">
                              <a:solidFill>
                                <a:srgbClr val="FF0000"/>
                              </a:solidFill>
                              <a:latin typeface="Cambria Math" panose="02040503050406030204" pitchFamily="18" charset="0"/>
                            </a:rPr>
                            <m:t>𝑞</m:t>
                          </m:r>
                          <m:r>
                            <a:rPr lang="pl-PL" sz="500" i="1">
                              <a:solidFill>
                                <a:srgbClr val="FF0000"/>
                              </a:solidFill>
                              <a:latin typeface="Cambria Math" panose="02040503050406030204" pitchFamily="18" charset="0"/>
                              <a:ea typeface="Cambria Math" panose="02040503050406030204" pitchFamily="18" charset="0"/>
                            </a:rPr>
                            <m:t>⊥</m:t>
                          </m:r>
                        </m:sup>
                      </m:sSubSup>
                      <m:r>
                        <a:rPr lang="pl-PL" sz="500" i="1">
                          <a:solidFill>
                            <a:srgbClr val="FF0000"/>
                          </a:solidFill>
                          <a:latin typeface="Cambria Math" panose="02040503050406030204" pitchFamily="18" charset="0"/>
                        </a:rPr>
                        <m:t>(</m:t>
                      </m:r>
                      <m:r>
                        <a:rPr lang="pl-PL" sz="500" i="1">
                          <a:solidFill>
                            <a:srgbClr val="FF0000"/>
                          </a:solidFill>
                          <a:latin typeface="Cambria Math" panose="02040503050406030204" pitchFamily="18" charset="0"/>
                        </a:rPr>
                        <m:t>𝑥</m:t>
                      </m:r>
                      <m:r>
                        <a:rPr lang="pl-PL" sz="500" b="1" i="1">
                          <a:solidFill>
                            <a:srgbClr val="FF0000"/>
                          </a:solidFill>
                          <a:latin typeface="Cambria Math" panose="02040503050406030204" pitchFamily="18" charset="0"/>
                        </a:rPr>
                        <m:t>,</m:t>
                      </m:r>
                      <m:sSubSup>
                        <m:sSubSupPr>
                          <m:ctrlPr>
                            <a:rPr lang="pl-PL" sz="500" b="1" i="1">
                              <a:solidFill>
                                <a:srgbClr val="FF0000"/>
                              </a:solidFill>
                              <a:latin typeface="Cambria Math" panose="02040503050406030204" pitchFamily="18" charset="0"/>
                            </a:rPr>
                          </m:ctrlPr>
                        </m:sSubSupPr>
                        <m:e>
                          <m:r>
                            <a:rPr lang="pl-PL" sz="500" b="1" i="1">
                              <a:solidFill>
                                <a:srgbClr val="FF0000"/>
                              </a:solidFill>
                              <a:latin typeface="Cambria Math" panose="02040503050406030204" pitchFamily="18" charset="0"/>
                            </a:rPr>
                            <m:t>𝒌</m:t>
                          </m:r>
                        </m:e>
                        <m:sub>
                          <m:r>
                            <a:rPr lang="pl-PL" sz="500" b="1">
                              <a:solidFill>
                                <a:srgbClr val="FF0000"/>
                              </a:solidFill>
                              <a:latin typeface="Cambria Math" panose="02040503050406030204" pitchFamily="18" charset="0"/>
                            </a:rPr>
                            <m:t>𝐓</m:t>
                          </m:r>
                        </m:sub>
                        <m:sup>
                          <m:r>
                            <a:rPr lang="pl-PL" sz="500" b="1">
                              <a:solidFill>
                                <a:srgbClr val="FF0000"/>
                              </a:solidFill>
                              <a:latin typeface="Cambria Math" panose="02040503050406030204" pitchFamily="18" charset="0"/>
                            </a:rPr>
                            <m:t>𝟐</m:t>
                          </m:r>
                        </m:sup>
                      </m:sSubSup>
                      <m:r>
                        <a:rPr lang="pl-PL" sz="500" b="1">
                          <a:solidFill>
                            <a:srgbClr val="FF0000"/>
                          </a:solidFill>
                          <a:latin typeface="Cambria Math" panose="02040503050406030204" pitchFamily="18" charset="0"/>
                        </a:rPr>
                        <m:t>)</m:t>
                      </m:r>
                    </m:oMath>
                  </m:oMathPara>
                </a14:m>
                <a:endParaRPr lang="pl-PL" sz="500" b="1" dirty="0">
                  <a:solidFill>
                    <a:srgbClr val="FF0000"/>
                  </a:solidFill>
                </a:endParaRPr>
              </a:p>
            </p:txBody>
          </p:sp>
        </mc:Choice>
        <mc:Fallback xmlns="">
          <p:sp>
            <p:nvSpPr>
              <p:cNvPr id="96" name="Prostokąt 95"/>
              <p:cNvSpPr>
                <a:spLocks noRot="1" noChangeAspect="1" noMove="1" noResize="1" noEditPoints="1" noAdjustHandles="1" noChangeArrowheads="1" noChangeShapeType="1" noTextEdit="1"/>
              </p:cNvSpPr>
              <p:nvPr/>
            </p:nvSpPr>
            <p:spPr>
              <a:xfrm>
                <a:off x="4056872" y="1854230"/>
                <a:ext cx="485710" cy="182614"/>
              </a:xfrm>
              <a:prstGeom prst="rect">
                <a:avLst/>
              </a:prstGeom>
              <a:blipFill>
                <a:blip r:embed="rId146"/>
                <a:stretch>
                  <a:fillRect/>
                </a:stretch>
              </a:blipFill>
            </p:spPr>
            <p:txBody>
              <a:bodyPr/>
              <a:lstStyle/>
              <a:p>
                <a:r>
                  <a:rPr lang="pl-PL">
                    <a:noFill/>
                  </a:rPr>
                  <a:t> </a:t>
                </a:r>
              </a:p>
            </p:txBody>
          </p:sp>
        </mc:Fallback>
      </mc:AlternateContent>
      <p:cxnSp>
        <p:nvCxnSpPr>
          <p:cNvPr id="97" name="Łącznik prosty ze strzałką 96"/>
          <p:cNvCxnSpPr/>
          <p:nvPr/>
        </p:nvCxnSpPr>
        <p:spPr>
          <a:xfrm rot="5400000" flipV="1">
            <a:off x="5301774" y="1838383"/>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98" name="Łącznik prosty ze strzałką 97"/>
          <p:cNvCxnSpPr/>
          <p:nvPr/>
        </p:nvCxnSpPr>
        <p:spPr>
          <a:xfrm rot="-5400000" flipV="1">
            <a:off x="5092898" y="1656355"/>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99" name="Łącznik prosty ze strzałką 98"/>
          <p:cNvCxnSpPr/>
          <p:nvPr/>
        </p:nvCxnSpPr>
        <p:spPr>
          <a:xfrm rot="-5400000" flipV="1">
            <a:off x="5087644" y="1877070"/>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00" name="Łącznik prosty ze strzałką 99"/>
          <p:cNvCxnSpPr/>
          <p:nvPr/>
        </p:nvCxnSpPr>
        <p:spPr>
          <a:xfrm rot="5400000" flipV="1">
            <a:off x="5297800" y="2060377"/>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1" name="pole tekstowe 100"/>
              <p:cNvSpPr txBox="1"/>
              <p:nvPr/>
            </p:nvSpPr>
            <p:spPr>
              <a:xfrm>
                <a:off x="4602926" y="1263491"/>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b="1" i="1" smtClean="0">
                          <a:solidFill>
                            <a:srgbClr val="3C4855"/>
                          </a:solidFill>
                          <a:latin typeface="Cambria Math" panose="02040503050406030204" pitchFamily="18" charset="0"/>
                          <a:ea typeface="Cambria Math" panose="02040503050406030204" pitchFamily="18" charset="0"/>
                        </a:rPr>
                        <m:t>→</m:t>
                      </m:r>
                    </m:oMath>
                  </m:oMathPara>
                </a14:m>
                <a:endParaRPr lang="pl-PL" sz="500" b="1" dirty="0">
                  <a:solidFill>
                    <a:srgbClr val="3C4855"/>
                  </a:solidFill>
                </a:endParaRPr>
              </a:p>
            </p:txBody>
          </p:sp>
        </mc:Choice>
        <mc:Fallback xmlns="">
          <p:sp>
            <p:nvSpPr>
              <p:cNvPr id="101" name="pole tekstowe 100"/>
              <p:cNvSpPr txBox="1">
                <a:spLocks noRot="1" noChangeAspect="1" noMove="1" noResize="1" noEditPoints="1" noAdjustHandles="1" noChangeArrowheads="1" noChangeShapeType="1" noTextEdit="1"/>
              </p:cNvSpPr>
              <p:nvPr/>
            </p:nvSpPr>
            <p:spPr>
              <a:xfrm>
                <a:off x="4602926" y="1263491"/>
                <a:ext cx="132764" cy="76944"/>
              </a:xfrm>
              <a:prstGeom prst="rect">
                <a:avLst/>
              </a:prstGeom>
              <a:blipFill>
                <a:blip r:embed="rId130"/>
                <a:stretch>
                  <a:fillRect b="-7692"/>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102" name="pole tekstowe 101"/>
              <p:cNvSpPr txBox="1"/>
              <p:nvPr/>
            </p:nvSpPr>
            <p:spPr>
              <a:xfrm rot="10800000">
                <a:off x="4805478" y="1271691"/>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b="1" i="1" smtClean="0">
                          <a:solidFill>
                            <a:srgbClr val="3C4855"/>
                          </a:solidFill>
                          <a:latin typeface="Cambria Math" panose="02040503050406030204" pitchFamily="18" charset="0"/>
                          <a:ea typeface="Cambria Math" panose="02040503050406030204" pitchFamily="18" charset="0"/>
                        </a:rPr>
                        <m:t>→</m:t>
                      </m:r>
                    </m:oMath>
                  </m:oMathPara>
                </a14:m>
                <a:endParaRPr lang="pl-PL" sz="500" b="1" dirty="0">
                  <a:solidFill>
                    <a:srgbClr val="3C4855"/>
                  </a:solidFill>
                </a:endParaRPr>
              </a:p>
            </p:txBody>
          </p:sp>
        </mc:Choice>
        <mc:Fallback xmlns="">
          <p:sp>
            <p:nvSpPr>
              <p:cNvPr id="102" name="pole tekstowe 101"/>
              <p:cNvSpPr txBox="1">
                <a:spLocks noRot="1" noChangeAspect="1" noMove="1" noResize="1" noEditPoints="1" noAdjustHandles="1" noChangeArrowheads="1" noChangeShapeType="1" noTextEdit="1"/>
              </p:cNvSpPr>
              <p:nvPr/>
            </p:nvSpPr>
            <p:spPr>
              <a:xfrm rot="10800000">
                <a:off x="4805478" y="1271691"/>
                <a:ext cx="132764" cy="76944"/>
              </a:xfrm>
              <a:prstGeom prst="rect">
                <a:avLst/>
              </a:prstGeom>
              <a:blipFill>
                <a:blip r:embed="rId147"/>
                <a:stretch>
                  <a:fillRect t="-8333"/>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103" name="pole tekstowe 102"/>
              <p:cNvSpPr txBox="1"/>
              <p:nvPr/>
            </p:nvSpPr>
            <p:spPr>
              <a:xfrm rot="-5400000">
                <a:off x="4574306" y="1716610"/>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b="1" i="1" smtClean="0">
                          <a:solidFill>
                            <a:srgbClr val="3C4855"/>
                          </a:solidFill>
                          <a:latin typeface="Cambria Math" panose="02040503050406030204" pitchFamily="18" charset="0"/>
                          <a:ea typeface="Cambria Math" panose="02040503050406030204" pitchFamily="18" charset="0"/>
                        </a:rPr>
                        <m:t>→</m:t>
                      </m:r>
                    </m:oMath>
                  </m:oMathPara>
                </a14:m>
                <a:endParaRPr lang="pl-PL" sz="400" b="1" dirty="0">
                  <a:solidFill>
                    <a:srgbClr val="3C4855"/>
                  </a:solidFill>
                </a:endParaRPr>
              </a:p>
            </p:txBody>
          </p:sp>
        </mc:Choice>
        <mc:Fallback xmlns="">
          <p:sp>
            <p:nvSpPr>
              <p:cNvPr id="103" name="pole tekstowe 102"/>
              <p:cNvSpPr txBox="1">
                <a:spLocks noRot="1" noChangeAspect="1" noMove="1" noResize="1" noEditPoints="1" noAdjustHandles="1" noChangeArrowheads="1" noChangeShapeType="1" noTextEdit="1"/>
              </p:cNvSpPr>
              <p:nvPr/>
            </p:nvSpPr>
            <p:spPr>
              <a:xfrm rot="-5400000">
                <a:off x="4574306" y="1716610"/>
                <a:ext cx="132764" cy="76944"/>
              </a:xfrm>
              <a:prstGeom prst="rect">
                <a:avLst/>
              </a:prstGeom>
              <a:blipFill>
                <a:blip r:embed="rId148"/>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104" name="pole tekstowe 103"/>
              <p:cNvSpPr txBox="1"/>
              <p:nvPr/>
            </p:nvSpPr>
            <p:spPr>
              <a:xfrm rot="5400000">
                <a:off x="4844945" y="1786612"/>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b="1" i="1" smtClean="0">
                          <a:solidFill>
                            <a:srgbClr val="3C4855"/>
                          </a:solidFill>
                          <a:latin typeface="Cambria Math" panose="02040503050406030204" pitchFamily="18" charset="0"/>
                          <a:ea typeface="Cambria Math" panose="02040503050406030204" pitchFamily="18" charset="0"/>
                        </a:rPr>
                        <m:t>→</m:t>
                      </m:r>
                    </m:oMath>
                  </m:oMathPara>
                </a14:m>
                <a:endParaRPr lang="pl-PL" sz="400" b="1" dirty="0">
                  <a:solidFill>
                    <a:srgbClr val="3C4855"/>
                  </a:solidFill>
                </a:endParaRPr>
              </a:p>
            </p:txBody>
          </p:sp>
        </mc:Choice>
        <mc:Fallback xmlns="">
          <p:sp>
            <p:nvSpPr>
              <p:cNvPr id="104" name="pole tekstowe 103"/>
              <p:cNvSpPr txBox="1">
                <a:spLocks noRot="1" noChangeAspect="1" noMove="1" noResize="1" noEditPoints="1" noAdjustHandles="1" noChangeArrowheads="1" noChangeShapeType="1" noTextEdit="1"/>
              </p:cNvSpPr>
              <p:nvPr/>
            </p:nvSpPr>
            <p:spPr>
              <a:xfrm rot="5400000">
                <a:off x="4844945" y="1786612"/>
                <a:ext cx="132764" cy="76944"/>
              </a:xfrm>
              <a:prstGeom prst="rect">
                <a:avLst/>
              </a:prstGeom>
              <a:blipFill>
                <a:blip r:embed="rId149"/>
                <a:stretch>
                  <a:fillRect l="-7692"/>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105" name="Prostokąt 104"/>
              <p:cNvSpPr/>
              <p:nvPr/>
            </p:nvSpPr>
            <p:spPr>
              <a:xfrm rot="-5400000">
                <a:off x="5221027" y="1880682"/>
                <a:ext cx="224741" cy="1384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3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xmlns="">
          <p:sp>
            <p:nvSpPr>
              <p:cNvPr id="105" name="Prostokąt 104"/>
              <p:cNvSpPr>
                <a:spLocks noRot="1" noChangeAspect="1" noMove="1" noResize="1" noEditPoints="1" noAdjustHandles="1" noChangeArrowheads="1" noChangeShapeType="1" noTextEdit="1"/>
              </p:cNvSpPr>
              <p:nvPr/>
            </p:nvSpPr>
            <p:spPr>
              <a:xfrm rot="-5400000">
                <a:off x="5221027" y="1880682"/>
                <a:ext cx="224741" cy="138499"/>
              </a:xfrm>
              <a:prstGeom prst="rect">
                <a:avLst/>
              </a:prstGeom>
              <a:blipFill>
                <a:blip r:embed="rId150"/>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106" name="Prostokąt 105"/>
              <p:cNvSpPr/>
              <p:nvPr/>
            </p:nvSpPr>
            <p:spPr>
              <a:xfrm rot="-5400000">
                <a:off x="5016960" y="1888909"/>
                <a:ext cx="224741" cy="1384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3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xmlns="">
          <p:sp>
            <p:nvSpPr>
              <p:cNvPr id="106" name="Prostokąt 105"/>
              <p:cNvSpPr>
                <a:spLocks noRot="1" noChangeAspect="1" noMove="1" noResize="1" noEditPoints="1" noAdjustHandles="1" noChangeArrowheads="1" noChangeShapeType="1" noTextEdit="1"/>
              </p:cNvSpPr>
              <p:nvPr/>
            </p:nvSpPr>
            <p:spPr>
              <a:xfrm rot="-5400000">
                <a:off x="5016960" y="1888909"/>
                <a:ext cx="224741" cy="138499"/>
              </a:xfrm>
              <a:prstGeom prst="rect">
                <a:avLst/>
              </a:prstGeom>
              <a:blipFill>
                <a:blip r:embed="rId134"/>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107" name="pole tekstowe 106"/>
              <p:cNvSpPr txBox="1"/>
              <p:nvPr/>
            </p:nvSpPr>
            <p:spPr>
              <a:xfrm rot="18900000">
                <a:off x="4371603" y="1744757"/>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i="1" smtClean="0">
                          <a:solidFill>
                            <a:srgbClr val="FF0000"/>
                          </a:solidFill>
                          <a:latin typeface="Cambria Math" panose="02040503050406030204" pitchFamily="18" charset="0"/>
                          <a:ea typeface="Cambria Math" panose="02040503050406030204" pitchFamily="18" charset="0"/>
                        </a:rPr>
                        <m:t>→</m:t>
                      </m:r>
                    </m:oMath>
                  </m:oMathPara>
                </a14:m>
                <a:endParaRPr lang="pl-PL" sz="500" dirty="0">
                  <a:solidFill>
                    <a:srgbClr val="FF0000"/>
                  </a:solidFill>
                </a:endParaRPr>
              </a:p>
            </p:txBody>
          </p:sp>
        </mc:Choice>
        <mc:Fallback xmlns="">
          <p:sp>
            <p:nvSpPr>
              <p:cNvPr id="107" name="pole tekstowe 106"/>
              <p:cNvSpPr txBox="1">
                <a:spLocks noRot="1" noChangeAspect="1" noMove="1" noResize="1" noEditPoints="1" noAdjustHandles="1" noChangeArrowheads="1" noChangeShapeType="1" noTextEdit="1"/>
              </p:cNvSpPr>
              <p:nvPr/>
            </p:nvSpPr>
            <p:spPr>
              <a:xfrm rot="18900000">
                <a:off x="4371603" y="1744757"/>
                <a:ext cx="132764" cy="76944"/>
              </a:xfrm>
              <a:prstGeom prst="rect">
                <a:avLst/>
              </a:prstGeom>
              <a:blipFill>
                <a:blip r:embed="rId151"/>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108" name="pole tekstowe 107"/>
              <p:cNvSpPr txBox="1"/>
              <p:nvPr/>
            </p:nvSpPr>
            <p:spPr>
              <a:xfrm rot="18900000">
                <a:off x="4114360" y="1740089"/>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i="1" smtClean="0">
                          <a:solidFill>
                            <a:srgbClr val="FF0000"/>
                          </a:solidFill>
                          <a:latin typeface="Cambria Math" panose="02040503050406030204" pitchFamily="18" charset="0"/>
                          <a:ea typeface="Cambria Math" panose="02040503050406030204" pitchFamily="18" charset="0"/>
                        </a:rPr>
                        <m:t>→</m:t>
                      </m:r>
                    </m:oMath>
                  </m:oMathPara>
                </a14:m>
                <a:endParaRPr lang="pl-PL" sz="500" dirty="0">
                  <a:solidFill>
                    <a:srgbClr val="FF0000"/>
                  </a:solidFill>
                </a:endParaRPr>
              </a:p>
            </p:txBody>
          </p:sp>
        </mc:Choice>
        <mc:Fallback xmlns="">
          <p:sp>
            <p:nvSpPr>
              <p:cNvPr id="108" name="pole tekstowe 107"/>
              <p:cNvSpPr txBox="1">
                <a:spLocks noRot="1" noChangeAspect="1" noMove="1" noResize="1" noEditPoints="1" noAdjustHandles="1" noChangeArrowheads="1" noChangeShapeType="1" noTextEdit="1"/>
              </p:cNvSpPr>
              <p:nvPr/>
            </p:nvSpPr>
            <p:spPr>
              <a:xfrm rot="18900000">
                <a:off x="4114360" y="1740089"/>
                <a:ext cx="132764" cy="76944"/>
              </a:xfrm>
              <a:prstGeom prst="rect">
                <a:avLst/>
              </a:prstGeom>
              <a:blipFill>
                <a:blip r:embed="rId152"/>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109" name="pole tekstowe 108"/>
              <p:cNvSpPr txBox="1"/>
              <p:nvPr/>
            </p:nvSpPr>
            <p:spPr>
              <a:xfrm rot="18900000">
                <a:off x="4596244" y="1727215"/>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i="1" smtClean="0">
                          <a:solidFill>
                            <a:srgbClr val="FF0000"/>
                          </a:solidFill>
                          <a:latin typeface="Cambria Math" panose="02040503050406030204" pitchFamily="18" charset="0"/>
                          <a:ea typeface="Cambria Math" panose="02040503050406030204" pitchFamily="18" charset="0"/>
                        </a:rPr>
                        <m:t>→</m:t>
                      </m:r>
                    </m:oMath>
                  </m:oMathPara>
                </a14:m>
                <a:endParaRPr lang="pl-PL" sz="500" dirty="0">
                  <a:solidFill>
                    <a:srgbClr val="FF0000"/>
                  </a:solidFill>
                </a:endParaRPr>
              </a:p>
            </p:txBody>
          </p:sp>
        </mc:Choice>
        <mc:Fallback xmlns="">
          <p:sp>
            <p:nvSpPr>
              <p:cNvPr id="109" name="pole tekstowe 108"/>
              <p:cNvSpPr txBox="1">
                <a:spLocks noRot="1" noChangeAspect="1" noMove="1" noResize="1" noEditPoints="1" noAdjustHandles="1" noChangeArrowheads="1" noChangeShapeType="1" noTextEdit="1"/>
              </p:cNvSpPr>
              <p:nvPr/>
            </p:nvSpPr>
            <p:spPr>
              <a:xfrm rot="18900000">
                <a:off x="4596244" y="1727215"/>
                <a:ext cx="132764" cy="76944"/>
              </a:xfrm>
              <a:prstGeom prst="rect">
                <a:avLst/>
              </a:prstGeom>
              <a:blipFill>
                <a:blip r:embed="rId153"/>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110" name="pole tekstowe 109"/>
              <p:cNvSpPr txBox="1"/>
              <p:nvPr/>
            </p:nvSpPr>
            <p:spPr>
              <a:xfrm rot="18900000">
                <a:off x="4862836" y="1726760"/>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i="1" smtClean="0">
                          <a:solidFill>
                            <a:srgbClr val="FF0000"/>
                          </a:solidFill>
                          <a:latin typeface="Cambria Math" panose="02040503050406030204" pitchFamily="18" charset="0"/>
                          <a:ea typeface="Cambria Math" panose="02040503050406030204" pitchFamily="18" charset="0"/>
                        </a:rPr>
                        <m:t>→</m:t>
                      </m:r>
                    </m:oMath>
                  </m:oMathPara>
                </a14:m>
                <a:endParaRPr lang="pl-PL" sz="500" dirty="0">
                  <a:solidFill>
                    <a:srgbClr val="FF0000"/>
                  </a:solidFill>
                </a:endParaRPr>
              </a:p>
            </p:txBody>
          </p:sp>
        </mc:Choice>
        <mc:Fallback xmlns="">
          <p:sp>
            <p:nvSpPr>
              <p:cNvPr id="110" name="pole tekstowe 109"/>
              <p:cNvSpPr txBox="1">
                <a:spLocks noRot="1" noChangeAspect="1" noMove="1" noResize="1" noEditPoints="1" noAdjustHandles="1" noChangeArrowheads="1" noChangeShapeType="1" noTextEdit="1"/>
              </p:cNvSpPr>
              <p:nvPr/>
            </p:nvSpPr>
            <p:spPr>
              <a:xfrm rot="18900000">
                <a:off x="4862836" y="1726760"/>
                <a:ext cx="132764" cy="76944"/>
              </a:xfrm>
              <a:prstGeom prst="rect">
                <a:avLst/>
              </a:prstGeom>
              <a:blipFill>
                <a:blip r:embed="rId154"/>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111" name="pole tekstowe 110"/>
              <p:cNvSpPr txBox="1"/>
              <p:nvPr/>
            </p:nvSpPr>
            <p:spPr>
              <a:xfrm rot="18900000">
                <a:off x="5284510" y="1933795"/>
                <a:ext cx="132764" cy="461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300" i="1" smtClean="0">
                          <a:solidFill>
                            <a:srgbClr val="FF0000"/>
                          </a:solidFill>
                          <a:latin typeface="Cambria Math" panose="02040503050406030204" pitchFamily="18" charset="0"/>
                          <a:ea typeface="Cambria Math" panose="02040503050406030204" pitchFamily="18" charset="0"/>
                        </a:rPr>
                        <m:t>→</m:t>
                      </m:r>
                    </m:oMath>
                  </m:oMathPara>
                </a14:m>
                <a:endParaRPr lang="pl-PL" sz="300" dirty="0">
                  <a:solidFill>
                    <a:srgbClr val="FF0000"/>
                  </a:solidFill>
                </a:endParaRPr>
              </a:p>
            </p:txBody>
          </p:sp>
        </mc:Choice>
        <mc:Fallback xmlns="">
          <p:sp>
            <p:nvSpPr>
              <p:cNvPr id="111" name="pole tekstowe 110"/>
              <p:cNvSpPr txBox="1">
                <a:spLocks noRot="1" noChangeAspect="1" noMove="1" noResize="1" noEditPoints="1" noAdjustHandles="1" noChangeArrowheads="1" noChangeShapeType="1" noTextEdit="1"/>
              </p:cNvSpPr>
              <p:nvPr/>
            </p:nvSpPr>
            <p:spPr>
              <a:xfrm rot="18900000">
                <a:off x="5284510" y="1933795"/>
                <a:ext cx="132764" cy="46166"/>
              </a:xfrm>
              <a:prstGeom prst="rect">
                <a:avLst/>
              </a:prstGeom>
              <a:blipFill>
                <a:blip r:embed="rId155"/>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112" name="pole tekstowe 111"/>
              <p:cNvSpPr txBox="1"/>
              <p:nvPr/>
            </p:nvSpPr>
            <p:spPr>
              <a:xfrm rot="18900000">
                <a:off x="5079900" y="1940852"/>
                <a:ext cx="132764" cy="461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300" i="1" smtClean="0">
                          <a:solidFill>
                            <a:srgbClr val="FF0000"/>
                          </a:solidFill>
                          <a:latin typeface="Cambria Math" panose="02040503050406030204" pitchFamily="18" charset="0"/>
                          <a:ea typeface="Cambria Math" panose="02040503050406030204" pitchFamily="18" charset="0"/>
                        </a:rPr>
                        <m:t>→</m:t>
                      </m:r>
                    </m:oMath>
                  </m:oMathPara>
                </a14:m>
                <a:endParaRPr lang="pl-PL" sz="300" dirty="0">
                  <a:solidFill>
                    <a:srgbClr val="FF0000"/>
                  </a:solidFill>
                </a:endParaRPr>
              </a:p>
            </p:txBody>
          </p:sp>
        </mc:Choice>
        <mc:Fallback xmlns="">
          <p:sp>
            <p:nvSpPr>
              <p:cNvPr id="112" name="pole tekstowe 111"/>
              <p:cNvSpPr txBox="1">
                <a:spLocks noRot="1" noChangeAspect="1" noMove="1" noResize="1" noEditPoints="1" noAdjustHandles="1" noChangeArrowheads="1" noChangeShapeType="1" noTextEdit="1"/>
              </p:cNvSpPr>
              <p:nvPr/>
            </p:nvSpPr>
            <p:spPr>
              <a:xfrm rot="18900000">
                <a:off x="5079900" y="1940852"/>
                <a:ext cx="132764" cy="46166"/>
              </a:xfrm>
              <a:prstGeom prst="rect">
                <a:avLst/>
              </a:prstGeom>
              <a:blipFill>
                <a:blip r:embed="rId156"/>
                <a:stretch>
                  <a:fillRect/>
                </a:stretch>
              </a:blipFill>
            </p:spPr>
            <p:txBody>
              <a:bodyPr/>
              <a:lstStyle/>
              <a:p>
                <a:r>
                  <a:rPr lang="pl-PL">
                    <a:noFill/>
                  </a:rPr>
                  <a:t> </a:t>
                </a:r>
              </a:p>
            </p:txBody>
          </p:sp>
        </mc:Fallback>
      </mc:AlternateContent>
      <p:sp>
        <p:nvSpPr>
          <p:cNvPr id="114" name="Prostokąt zaokrąglony 113"/>
          <p:cNvSpPr/>
          <p:nvPr/>
        </p:nvSpPr>
        <p:spPr>
          <a:xfrm>
            <a:off x="3267157" y="452843"/>
            <a:ext cx="738968" cy="289536"/>
          </a:xfrm>
          <a:prstGeom prst="roundRect">
            <a:avLst/>
          </a:prstGeom>
          <a:solidFill>
            <a:srgbClr val="3C4855"/>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chemeClr val="bg1"/>
              </a:solidFill>
            </a:endParaRPr>
          </a:p>
        </p:txBody>
      </p:sp>
      <p:sp>
        <p:nvSpPr>
          <p:cNvPr id="115" name="pole tekstowe 114"/>
          <p:cNvSpPr txBox="1"/>
          <p:nvPr/>
        </p:nvSpPr>
        <p:spPr>
          <a:xfrm>
            <a:off x="3301802" y="435849"/>
            <a:ext cx="677409" cy="307777"/>
          </a:xfrm>
          <a:prstGeom prst="rect">
            <a:avLst/>
          </a:prstGeom>
          <a:noFill/>
        </p:spPr>
        <p:txBody>
          <a:bodyPr wrap="square" rtlCol="0">
            <a:spAutoFit/>
          </a:bodyPr>
          <a:lstStyle/>
          <a:p>
            <a:pPr algn="ctr"/>
            <a:r>
              <a:rPr lang="pl-PL" sz="700" dirty="0" smtClean="0">
                <a:solidFill>
                  <a:schemeClr val="bg1"/>
                </a:solidFill>
                <a:latin typeface="Open Sans" pitchFamily="2" charset="0"/>
                <a:ea typeface="Open Sans" pitchFamily="2" charset="0"/>
                <a:cs typeface="Open Sans" pitchFamily="2" charset="0"/>
              </a:rPr>
              <a:t>Twist-2</a:t>
            </a:r>
          </a:p>
          <a:p>
            <a:pPr algn="ctr"/>
            <a:r>
              <a:rPr lang="pl-PL" sz="700" dirty="0" smtClean="0">
                <a:solidFill>
                  <a:schemeClr val="bg1"/>
                </a:solidFill>
                <a:latin typeface="Open Sans" pitchFamily="2" charset="0"/>
                <a:ea typeface="Open Sans" pitchFamily="2" charset="0"/>
                <a:cs typeface="Open Sans" pitchFamily="2" charset="0"/>
              </a:rPr>
              <a:t>TMD </a:t>
            </a:r>
            <a:r>
              <a:rPr lang="pl-PL" sz="700" dirty="0" err="1" smtClean="0">
                <a:solidFill>
                  <a:schemeClr val="bg1"/>
                </a:solidFill>
                <a:latin typeface="Open Sans" pitchFamily="2" charset="0"/>
                <a:ea typeface="Open Sans" pitchFamily="2" charset="0"/>
                <a:cs typeface="Open Sans" pitchFamily="2" charset="0"/>
              </a:rPr>
              <a:t>PDFs</a:t>
            </a:r>
            <a:endParaRPr lang="pl-PL" sz="700" dirty="0">
              <a:solidFill>
                <a:schemeClr val="bg1"/>
              </a:solidFill>
              <a:latin typeface="Open Sans" pitchFamily="2" charset="0"/>
              <a:ea typeface="Open Sans" pitchFamily="2" charset="0"/>
              <a:cs typeface="Open Sans" pitchFamily="2" charset="0"/>
            </a:endParaRPr>
          </a:p>
        </p:txBody>
      </p:sp>
      <p:sp>
        <p:nvSpPr>
          <p:cNvPr id="123" name="Owal 122"/>
          <p:cNvSpPr/>
          <p:nvPr/>
        </p:nvSpPr>
        <p:spPr>
          <a:xfrm>
            <a:off x="4399274" y="93214"/>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24" name="Owal 123"/>
          <p:cNvSpPr/>
          <p:nvPr/>
        </p:nvSpPr>
        <p:spPr>
          <a:xfrm>
            <a:off x="4431904" y="319495"/>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125" name="Łącznik prosty ze strzałką 124"/>
          <p:cNvCxnSpPr/>
          <p:nvPr/>
        </p:nvCxnSpPr>
        <p:spPr>
          <a:xfrm rot="16200000" flipV="1">
            <a:off x="4861194" y="173556"/>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6" name="pole tekstowe 125"/>
              <p:cNvSpPr txBox="1"/>
              <p:nvPr/>
            </p:nvSpPr>
            <p:spPr>
              <a:xfrm rot="-5400000">
                <a:off x="4824757" y="271094"/>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b="1" i="1" smtClean="0">
                          <a:solidFill>
                            <a:srgbClr val="002060"/>
                          </a:solidFill>
                          <a:latin typeface="Cambria Math" panose="02040503050406030204" pitchFamily="18" charset="0"/>
                          <a:ea typeface="Cambria Math" panose="02040503050406030204" pitchFamily="18" charset="0"/>
                        </a:rPr>
                        <m:t>→</m:t>
                      </m:r>
                    </m:oMath>
                  </m:oMathPara>
                </a14:m>
                <a:endParaRPr lang="pl-PL" sz="400" b="1" dirty="0">
                  <a:solidFill>
                    <a:srgbClr val="002060"/>
                  </a:solidFill>
                </a:endParaRPr>
              </a:p>
            </p:txBody>
          </p:sp>
        </mc:Choice>
        <mc:Fallback xmlns="">
          <p:sp>
            <p:nvSpPr>
              <p:cNvPr id="126" name="pole tekstowe 125"/>
              <p:cNvSpPr txBox="1">
                <a:spLocks noRot="1" noChangeAspect="1" noMove="1" noResize="1" noEditPoints="1" noAdjustHandles="1" noChangeArrowheads="1" noChangeShapeType="1" noTextEdit="1"/>
              </p:cNvSpPr>
              <p:nvPr/>
            </p:nvSpPr>
            <p:spPr>
              <a:xfrm rot="-5400000">
                <a:off x="4824757" y="271094"/>
                <a:ext cx="132764" cy="76944"/>
              </a:xfrm>
              <a:prstGeom prst="rect">
                <a:avLst/>
              </a:prstGeom>
              <a:blipFill>
                <a:blip r:embed="rId75"/>
                <a:stretch>
                  <a:fillRect r="-7692"/>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127" name="pole tekstowe 126"/>
              <p:cNvSpPr txBox="1"/>
              <p:nvPr/>
            </p:nvSpPr>
            <p:spPr>
              <a:xfrm rot="-2700000">
                <a:off x="5247077" y="196058"/>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i="1" smtClean="0">
                          <a:solidFill>
                            <a:srgbClr val="FF0000"/>
                          </a:solidFill>
                          <a:latin typeface="Cambria Math" panose="02040503050406030204" pitchFamily="18" charset="0"/>
                          <a:ea typeface="Cambria Math" panose="02040503050406030204" pitchFamily="18" charset="0"/>
                        </a:rPr>
                        <m:t>→</m:t>
                      </m:r>
                    </m:oMath>
                  </m:oMathPara>
                </a14:m>
                <a:endParaRPr lang="pl-PL" sz="500" dirty="0">
                  <a:solidFill>
                    <a:srgbClr val="FF0000"/>
                  </a:solidFill>
                </a:endParaRPr>
              </a:p>
            </p:txBody>
          </p:sp>
        </mc:Choice>
        <mc:Fallback xmlns="">
          <p:sp>
            <p:nvSpPr>
              <p:cNvPr id="127" name="pole tekstowe 126"/>
              <p:cNvSpPr txBox="1">
                <a:spLocks noRot="1" noChangeAspect="1" noMove="1" noResize="1" noEditPoints="1" noAdjustHandles="1" noChangeArrowheads="1" noChangeShapeType="1" noTextEdit="1"/>
              </p:cNvSpPr>
              <p:nvPr/>
            </p:nvSpPr>
            <p:spPr>
              <a:xfrm rot="-2700000">
                <a:off x="5247077" y="196058"/>
                <a:ext cx="132764" cy="76944"/>
              </a:xfrm>
              <a:prstGeom prst="rect">
                <a:avLst/>
              </a:prstGeom>
              <a:blipFill>
                <a:blip r:embed="rId76"/>
                <a:stretch>
                  <a:fillRect/>
                </a:stretch>
              </a:blipFill>
            </p:spPr>
            <p:txBody>
              <a:bodyPr/>
              <a:lstStyle/>
              <a:p>
                <a:r>
                  <a:rPr lang="pl-PL">
                    <a:noFill/>
                  </a:rPr>
                  <a:t> </a:t>
                </a:r>
              </a:p>
            </p:txBody>
          </p:sp>
        </mc:Fallback>
      </mc:AlternateContent>
      <p:sp>
        <p:nvSpPr>
          <p:cNvPr id="128" name="pole tekstowe 127"/>
          <p:cNvSpPr txBox="1"/>
          <p:nvPr/>
        </p:nvSpPr>
        <p:spPr>
          <a:xfrm>
            <a:off x="4452058" y="71769"/>
            <a:ext cx="431693" cy="153888"/>
          </a:xfrm>
          <a:prstGeom prst="rect">
            <a:avLst/>
          </a:prstGeom>
          <a:noFill/>
        </p:spPr>
        <p:txBody>
          <a:bodyPr wrap="square" rtlCol="0">
            <a:spAutoFit/>
          </a:bodyPr>
          <a:lstStyle/>
          <a:p>
            <a:pPr algn="ctr"/>
            <a:r>
              <a:rPr lang="pl-PL" sz="400" dirty="0" err="1" smtClean="0">
                <a:latin typeface="Open Sans" pitchFamily="2" charset="0"/>
                <a:ea typeface="Open Sans" pitchFamily="2" charset="0"/>
                <a:cs typeface="Open Sans" pitchFamily="2" charset="0"/>
              </a:rPr>
              <a:t>Nucleon</a:t>
            </a:r>
            <a:endParaRPr lang="pl-PL" sz="400" dirty="0">
              <a:latin typeface="Open Sans" pitchFamily="2" charset="0"/>
              <a:ea typeface="Open Sans" pitchFamily="2" charset="0"/>
              <a:cs typeface="Open Sans" pitchFamily="2" charset="0"/>
            </a:endParaRPr>
          </a:p>
        </p:txBody>
      </p:sp>
      <p:sp>
        <p:nvSpPr>
          <p:cNvPr id="129" name="pole tekstowe 128"/>
          <p:cNvSpPr txBox="1"/>
          <p:nvPr/>
        </p:nvSpPr>
        <p:spPr>
          <a:xfrm>
            <a:off x="4863170" y="36950"/>
            <a:ext cx="422736" cy="215444"/>
          </a:xfrm>
          <a:prstGeom prst="rect">
            <a:avLst/>
          </a:prstGeom>
          <a:noFill/>
        </p:spPr>
        <p:txBody>
          <a:bodyPr wrap="square" rtlCol="0">
            <a:spAutoFit/>
          </a:bodyPr>
          <a:lstStyle/>
          <a:p>
            <a:pPr algn="ctr"/>
            <a:r>
              <a:rPr lang="pl-PL" sz="400" dirty="0" err="1" smtClean="0">
                <a:latin typeface="Open Sans" pitchFamily="2" charset="0"/>
                <a:ea typeface="Open Sans" pitchFamily="2" charset="0"/>
                <a:cs typeface="Open Sans" pitchFamily="2" charset="0"/>
              </a:rPr>
              <a:t>Nucleon</a:t>
            </a:r>
            <a:r>
              <a:rPr lang="pl-PL" sz="400" dirty="0" smtClean="0">
                <a:latin typeface="Open Sans" pitchFamily="2" charset="0"/>
                <a:ea typeface="Open Sans" pitchFamily="2" charset="0"/>
                <a:cs typeface="Open Sans" pitchFamily="2" charset="0"/>
              </a:rPr>
              <a:t> </a:t>
            </a:r>
            <a:br>
              <a:rPr lang="pl-PL" sz="400" dirty="0" smtClean="0">
                <a:latin typeface="Open Sans" pitchFamily="2" charset="0"/>
                <a:ea typeface="Open Sans" pitchFamily="2" charset="0"/>
                <a:cs typeface="Open Sans" pitchFamily="2" charset="0"/>
              </a:rPr>
            </a:br>
            <a:r>
              <a:rPr lang="pl-PL" sz="400" dirty="0" err="1" smtClean="0">
                <a:latin typeface="Open Sans" pitchFamily="2" charset="0"/>
                <a:ea typeface="Open Sans" pitchFamily="2" charset="0"/>
                <a:cs typeface="Open Sans" pitchFamily="2" charset="0"/>
              </a:rPr>
              <a:t>spin</a:t>
            </a:r>
            <a:endParaRPr lang="pl-PL" sz="400" dirty="0">
              <a:latin typeface="Open Sans" pitchFamily="2" charset="0"/>
              <a:ea typeface="Open Sans" pitchFamily="2" charset="0"/>
              <a:cs typeface="Open Sans" pitchFamily="2" charset="0"/>
            </a:endParaRPr>
          </a:p>
        </p:txBody>
      </p:sp>
      <p:sp>
        <p:nvSpPr>
          <p:cNvPr id="130" name="pole tekstowe 129"/>
          <p:cNvSpPr txBox="1"/>
          <p:nvPr/>
        </p:nvSpPr>
        <p:spPr>
          <a:xfrm>
            <a:off x="4389626" y="247901"/>
            <a:ext cx="431693" cy="153888"/>
          </a:xfrm>
          <a:prstGeom prst="rect">
            <a:avLst/>
          </a:prstGeom>
          <a:noFill/>
        </p:spPr>
        <p:txBody>
          <a:bodyPr wrap="square" rtlCol="0">
            <a:spAutoFit/>
          </a:bodyPr>
          <a:lstStyle/>
          <a:p>
            <a:pPr algn="ctr"/>
            <a:r>
              <a:rPr lang="pl-PL" sz="400" dirty="0" err="1" smtClean="0">
                <a:latin typeface="Open Sans" pitchFamily="2" charset="0"/>
                <a:ea typeface="Open Sans" pitchFamily="2" charset="0"/>
                <a:cs typeface="Open Sans" pitchFamily="2" charset="0"/>
              </a:rPr>
              <a:t>Quark</a:t>
            </a:r>
            <a:endParaRPr lang="pl-PL" sz="400" dirty="0">
              <a:latin typeface="Open Sans" pitchFamily="2" charset="0"/>
              <a:ea typeface="Open Sans" pitchFamily="2" charset="0"/>
              <a:cs typeface="Open Sans" pitchFamily="2" charset="0"/>
            </a:endParaRPr>
          </a:p>
        </p:txBody>
      </p:sp>
      <p:sp>
        <p:nvSpPr>
          <p:cNvPr id="131" name="pole tekstowe 130"/>
          <p:cNvSpPr txBox="1"/>
          <p:nvPr/>
        </p:nvSpPr>
        <p:spPr>
          <a:xfrm>
            <a:off x="4837640" y="200789"/>
            <a:ext cx="431693" cy="215444"/>
          </a:xfrm>
          <a:prstGeom prst="rect">
            <a:avLst/>
          </a:prstGeom>
          <a:noFill/>
        </p:spPr>
        <p:txBody>
          <a:bodyPr wrap="square" rtlCol="0">
            <a:spAutoFit/>
          </a:bodyPr>
          <a:lstStyle/>
          <a:p>
            <a:pPr algn="ctr"/>
            <a:r>
              <a:rPr lang="pl-PL" sz="400" dirty="0" err="1" smtClean="0">
                <a:latin typeface="Open Sans" pitchFamily="2" charset="0"/>
                <a:ea typeface="Open Sans" pitchFamily="2" charset="0"/>
                <a:cs typeface="Open Sans" pitchFamily="2" charset="0"/>
              </a:rPr>
              <a:t>Quark</a:t>
            </a:r>
            <a:r>
              <a:rPr lang="pl-PL" sz="400" dirty="0" smtClean="0">
                <a:latin typeface="Open Sans" pitchFamily="2" charset="0"/>
                <a:ea typeface="Open Sans" pitchFamily="2" charset="0"/>
                <a:cs typeface="Open Sans" pitchFamily="2" charset="0"/>
              </a:rPr>
              <a:t/>
            </a:r>
            <a:br>
              <a:rPr lang="pl-PL" sz="400" dirty="0" smtClean="0">
                <a:latin typeface="Open Sans" pitchFamily="2" charset="0"/>
                <a:ea typeface="Open Sans" pitchFamily="2" charset="0"/>
                <a:cs typeface="Open Sans" pitchFamily="2" charset="0"/>
              </a:rPr>
            </a:br>
            <a:r>
              <a:rPr lang="pl-PL" sz="400" dirty="0" err="1" smtClean="0">
                <a:latin typeface="Open Sans" pitchFamily="2" charset="0"/>
                <a:ea typeface="Open Sans" pitchFamily="2" charset="0"/>
                <a:cs typeface="Open Sans" pitchFamily="2" charset="0"/>
              </a:rPr>
              <a:t>spin</a:t>
            </a:r>
            <a:r>
              <a:rPr lang="pl-PL" sz="400" dirty="0" smtClean="0">
                <a:latin typeface="Open Sans" pitchFamily="2" charset="0"/>
                <a:ea typeface="Open Sans" pitchFamily="2" charset="0"/>
                <a:cs typeface="Open Sans" pitchFamily="2" charset="0"/>
              </a:rPr>
              <a:t> </a:t>
            </a:r>
            <a:endParaRPr lang="pl-PL" sz="400" dirty="0">
              <a:latin typeface="Open Sans" pitchFamily="2" charset="0"/>
              <a:ea typeface="Open Sans" pitchFamily="2" charset="0"/>
              <a:cs typeface="Open Sans" pitchFamily="2" charset="0"/>
            </a:endParaRPr>
          </a:p>
        </p:txBody>
      </p:sp>
      <mc:AlternateContent xmlns:mc="http://schemas.openxmlformats.org/markup-compatibility/2006" xmlns:a14="http://schemas.microsoft.com/office/drawing/2010/main">
        <mc:Choice Requires="a14">
          <p:sp>
            <p:nvSpPr>
              <p:cNvPr id="132" name="pole tekstowe 131"/>
              <p:cNvSpPr txBox="1"/>
              <p:nvPr/>
            </p:nvSpPr>
            <p:spPr>
              <a:xfrm>
                <a:off x="5181388" y="154416"/>
                <a:ext cx="431693" cy="153888"/>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pl-PL" sz="400" b="0" i="1" smtClean="0">
                              <a:latin typeface="Cambria Math" panose="02040503050406030204" pitchFamily="18" charset="0"/>
                              <a:ea typeface="Open Sans" pitchFamily="2" charset="0"/>
                              <a:cs typeface="Open Sans" pitchFamily="2" charset="0"/>
                            </a:rPr>
                          </m:ctrlPr>
                        </m:sSubPr>
                        <m:e>
                          <m:r>
                            <a:rPr lang="pl-PL" sz="400" b="0" i="1" smtClean="0">
                              <a:latin typeface="Cambria Math" panose="02040503050406030204" pitchFamily="18" charset="0"/>
                              <a:ea typeface="Open Sans" pitchFamily="2" charset="0"/>
                              <a:cs typeface="Open Sans" pitchFamily="2" charset="0"/>
                            </a:rPr>
                            <m:t>𝑘</m:t>
                          </m:r>
                        </m:e>
                        <m:sub>
                          <m:r>
                            <m:rPr>
                              <m:sty m:val="p"/>
                            </m:rPr>
                            <a:rPr lang="pl-PL" sz="400" b="0" i="0" smtClean="0">
                              <a:latin typeface="Cambria Math" panose="02040503050406030204" pitchFamily="18" charset="0"/>
                              <a:ea typeface="Open Sans" pitchFamily="2" charset="0"/>
                              <a:cs typeface="Open Sans" pitchFamily="2" charset="0"/>
                            </a:rPr>
                            <m:t>T</m:t>
                          </m:r>
                        </m:sub>
                      </m:sSub>
                    </m:oMath>
                  </m:oMathPara>
                </a14:m>
                <a:endParaRPr lang="pl-PL" sz="400" dirty="0">
                  <a:latin typeface="Open Sans" pitchFamily="2" charset="0"/>
                  <a:ea typeface="Open Sans" pitchFamily="2" charset="0"/>
                  <a:cs typeface="Open Sans" pitchFamily="2" charset="0"/>
                </a:endParaRPr>
              </a:p>
            </p:txBody>
          </p:sp>
        </mc:Choice>
        <mc:Fallback xmlns="">
          <p:sp>
            <p:nvSpPr>
              <p:cNvPr id="132" name="pole tekstowe 131"/>
              <p:cNvSpPr txBox="1">
                <a:spLocks noRot="1" noChangeAspect="1" noMove="1" noResize="1" noEditPoints="1" noAdjustHandles="1" noChangeArrowheads="1" noChangeShapeType="1" noTextEdit="1"/>
              </p:cNvSpPr>
              <p:nvPr/>
            </p:nvSpPr>
            <p:spPr>
              <a:xfrm>
                <a:off x="5181388" y="154416"/>
                <a:ext cx="431693" cy="153888"/>
              </a:xfrm>
              <a:prstGeom prst="rect">
                <a:avLst/>
              </a:prstGeom>
              <a:blipFill>
                <a:blip r:embed="rId77"/>
                <a:stretch>
                  <a:fillRect/>
                </a:stretch>
              </a:blipFill>
            </p:spPr>
            <p:txBody>
              <a:bodyPr/>
              <a:lstStyle/>
              <a:p>
                <a:r>
                  <a:rPr lang="pl-PL">
                    <a:noFill/>
                  </a:rPr>
                  <a:t> </a:t>
                </a:r>
              </a:p>
            </p:txBody>
          </p:sp>
        </mc:Fallback>
      </mc:AlternateContent>
      <p:sp>
        <p:nvSpPr>
          <p:cNvPr id="170" name="Prostokąt 169"/>
          <p:cNvSpPr/>
          <p:nvPr/>
        </p:nvSpPr>
        <p:spPr>
          <a:xfrm>
            <a:off x="2796656" y="2544917"/>
            <a:ext cx="264065" cy="3396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60" name="Prostokąt 259"/>
          <p:cNvSpPr/>
          <p:nvPr/>
        </p:nvSpPr>
        <p:spPr>
          <a:xfrm>
            <a:off x="2981982" y="2532441"/>
            <a:ext cx="264065" cy="3396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261" name="Łącznik prosty 260"/>
          <p:cNvCxnSpPr/>
          <p:nvPr/>
        </p:nvCxnSpPr>
        <p:spPr>
          <a:xfrm flipH="1">
            <a:off x="3722565" y="2229600"/>
            <a:ext cx="1691" cy="797477"/>
          </a:xfrm>
          <a:prstGeom prst="line">
            <a:avLst/>
          </a:prstGeom>
          <a:ln w="95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262" name="Łącznik prosty 261"/>
          <p:cNvCxnSpPr/>
          <p:nvPr/>
        </p:nvCxnSpPr>
        <p:spPr>
          <a:xfrm flipH="1">
            <a:off x="3104637" y="1862746"/>
            <a:ext cx="1691" cy="797477"/>
          </a:xfrm>
          <a:prstGeom prst="line">
            <a:avLst/>
          </a:prstGeom>
          <a:ln w="95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263" name="Łącznik prosty 262"/>
          <p:cNvCxnSpPr/>
          <p:nvPr/>
        </p:nvCxnSpPr>
        <p:spPr>
          <a:xfrm>
            <a:off x="3104637" y="1857372"/>
            <a:ext cx="618773" cy="372228"/>
          </a:xfrm>
          <a:prstGeom prst="line">
            <a:avLst/>
          </a:prstGeom>
          <a:ln w="95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264" name="Łącznik prosty 263"/>
          <p:cNvCxnSpPr/>
          <p:nvPr/>
        </p:nvCxnSpPr>
        <p:spPr>
          <a:xfrm>
            <a:off x="3101652" y="2655694"/>
            <a:ext cx="618773" cy="372228"/>
          </a:xfrm>
          <a:prstGeom prst="line">
            <a:avLst/>
          </a:prstGeom>
          <a:ln w="95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265" name="Łącznik prosty 264"/>
          <p:cNvCxnSpPr/>
          <p:nvPr/>
        </p:nvCxnSpPr>
        <p:spPr>
          <a:xfrm>
            <a:off x="3105739" y="2295930"/>
            <a:ext cx="618773" cy="372228"/>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6" name="Łącznik prosty 265"/>
          <p:cNvCxnSpPr/>
          <p:nvPr/>
        </p:nvCxnSpPr>
        <p:spPr>
          <a:xfrm flipH="1">
            <a:off x="3387938" y="2029944"/>
            <a:ext cx="1691" cy="797477"/>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67" name="Owal 266"/>
          <p:cNvSpPr/>
          <p:nvPr/>
        </p:nvSpPr>
        <p:spPr>
          <a:xfrm rot="20434913">
            <a:off x="3223657" y="2154537"/>
            <a:ext cx="340196" cy="599377"/>
          </a:xfrm>
          <a:prstGeom prst="ellipse">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noFill/>
            </a:endParaRPr>
          </a:p>
        </p:txBody>
      </p:sp>
      <p:sp>
        <p:nvSpPr>
          <p:cNvPr id="268" name="Owal 267"/>
          <p:cNvSpPr/>
          <p:nvPr/>
        </p:nvSpPr>
        <p:spPr>
          <a:xfrm>
            <a:off x="3255644" y="2305931"/>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69" name="Owal 268"/>
          <p:cNvSpPr/>
          <p:nvPr/>
        </p:nvSpPr>
        <p:spPr>
          <a:xfrm>
            <a:off x="3429075" y="2409744"/>
            <a:ext cx="25200" cy="25200"/>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rgbClr val="00CC00"/>
              </a:solidFill>
            </a:endParaRPr>
          </a:p>
        </p:txBody>
      </p:sp>
      <p:sp>
        <p:nvSpPr>
          <p:cNvPr id="270" name="Owal 269"/>
          <p:cNvSpPr/>
          <p:nvPr/>
        </p:nvSpPr>
        <p:spPr>
          <a:xfrm>
            <a:off x="3396752" y="2251625"/>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1" name="Owal 270"/>
          <p:cNvSpPr/>
          <p:nvPr/>
        </p:nvSpPr>
        <p:spPr>
          <a:xfrm>
            <a:off x="3246433" y="2447579"/>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2" name="Owal 271"/>
          <p:cNvSpPr/>
          <p:nvPr/>
        </p:nvSpPr>
        <p:spPr>
          <a:xfrm>
            <a:off x="3440781" y="2634268"/>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3" name="Owal 272"/>
          <p:cNvSpPr/>
          <p:nvPr/>
        </p:nvSpPr>
        <p:spPr>
          <a:xfrm>
            <a:off x="3344557" y="2513652"/>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4" name="Owal 273"/>
          <p:cNvSpPr/>
          <p:nvPr/>
        </p:nvSpPr>
        <p:spPr>
          <a:xfrm>
            <a:off x="3506767" y="2501877"/>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5" name="Owal 274"/>
          <p:cNvSpPr/>
          <p:nvPr/>
        </p:nvSpPr>
        <p:spPr>
          <a:xfrm>
            <a:off x="3509039" y="2603097"/>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6" name="Owal 275"/>
          <p:cNvSpPr/>
          <p:nvPr/>
        </p:nvSpPr>
        <p:spPr>
          <a:xfrm>
            <a:off x="3327067" y="2584898"/>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7" name="Owal 276"/>
          <p:cNvSpPr/>
          <p:nvPr/>
        </p:nvSpPr>
        <p:spPr>
          <a:xfrm>
            <a:off x="3317245" y="2318531"/>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8" name="Owal 277"/>
          <p:cNvSpPr/>
          <p:nvPr/>
        </p:nvSpPr>
        <p:spPr>
          <a:xfrm>
            <a:off x="3438171" y="2323304"/>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9" name="Owal 278"/>
          <p:cNvSpPr/>
          <p:nvPr/>
        </p:nvSpPr>
        <p:spPr>
          <a:xfrm>
            <a:off x="3303963" y="2243688"/>
            <a:ext cx="25200" cy="25200"/>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rgbClr val="00CC00"/>
              </a:solidFill>
            </a:endParaRPr>
          </a:p>
        </p:txBody>
      </p:sp>
      <p:sp>
        <p:nvSpPr>
          <p:cNvPr id="280" name="Owal 279"/>
          <p:cNvSpPr/>
          <p:nvPr/>
        </p:nvSpPr>
        <p:spPr>
          <a:xfrm>
            <a:off x="3402127" y="2499597"/>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1" name="Owal 280"/>
          <p:cNvSpPr/>
          <p:nvPr/>
        </p:nvSpPr>
        <p:spPr>
          <a:xfrm>
            <a:off x="3482875" y="2665645"/>
            <a:ext cx="25200" cy="25200"/>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rgbClr val="00CC00"/>
              </a:solidFill>
            </a:endParaRPr>
          </a:p>
        </p:txBody>
      </p:sp>
      <p:sp>
        <p:nvSpPr>
          <p:cNvPr id="282" name="Owal 281"/>
          <p:cNvSpPr/>
          <p:nvPr/>
        </p:nvSpPr>
        <p:spPr>
          <a:xfrm>
            <a:off x="3448755" y="2559873"/>
            <a:ext cx="25200" cy="25200"/>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rgbClr val="00CC00"/>
              </a:solidFill>
            </a:endParaRPr>
          </a:p>
        </p:txBody>
      </p:sp>
      <p:sp>
        <p:nvSpPr>
          <p:cNvPr id="283" name="Owal 282"/>
          <p:cNvSpPr/>
          <p:nvPr/>
        </p:nvSpPr>
        <p:spPr>
          <a:xfrm>
            <a:off x="3493111" y="2396097"/>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rgbClr val="00CC00"/>
              </a:solidFill>
            </a:endParaRPr>
          </a:p>
        </p:txBody>
      </p:sp>
      <p:sp>
        <p:nvSpPr>
          <p:cNvPr id="284" name="Owal 283"/>
          <p:cNvSpPr/>
          <p:nvPr/>
        </p:nvSpPr>
        <p:spPr>
          <a:xfrm>
            <a:off x="3281567" y="2505281"/>
            <a:ext cx="25200" cy="25200"/>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rgbClr val="00CC00"/>
              </a:solidFill>
            </a:endParaRPr>
          </a:p>
        </p:txBody>
      </p:sp>
      <p:sp>
        <p:nvSpPr>
          <p:cNvPr id="285" name="Owal 284"/>
          <p:cNvSpPr/>
          <p:nvPr/>
        </p:nvSpPr>
        <p:spPr>
          <a:xfrm>
            <a:off x="3342983" y="2409745"/>
            <a:ext cx="25200" cy="25200"/>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rgbClr val="00CC00"/>
              </a:solidFill>
            </a:endParaRPr>
          </a:p>
        </p:txBody>
      </p:sp>
      <p:sp>
        <p:nvSpPr>
          <p:cNvPr id="286" name="Owal 285"/>
          <p:cNvSpPr/>
          <p:nvPr/>
        </p:nvSpPr>
        <p:spPr>
          <a:xfrm>
            <a:off x="3248231" y="2228900"/>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7" name="Owal 286"/>
          <p:cNvSpPr/>
          <p:nvPr/>
        </p:nvSpPr>
        <p:spPr>
          <a:xfrm>
            <a:off x="3226627" y="2391544"/>
            <a:ext cx="25200" cy="25200"/>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rgbClr val="00CC00"/>
              </a:solidFill>
            </a:endParaRPr>
          </a:p>
        </p:txBody>
      </p:sp>
      <p:sp>
        <p:nvSpPr>
          <p:cNvPr id="288" name="Owal 287"/>
          <p:cNvSpPr/>
          <p:nvPr/>
        </p:nvSpPr>
        <p:spPr>
          <a:xfrm>
            <a:off x="3403259" y="2674741"/>
            <a:ext cx="25200" cy="25200"/>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rgbClr val="00CC00"/>
              </a:solidFill>
            </a:endParaRPr>
          </a:p>
        </p:txBody>
      </p:sp>
      <p:sp>
        <p:nvSpPr>
          <p:cNvPr id="289" name="pole tekstowe 288"/>
          <p:cNvSpPr txBox="1"/>
          <p:nvPr/>
        </p:nvSpPr>
        <p:spPr>
          <a:xfrm>
            <a:off x="3417323" y="2617317"/>
            <a:ext cx="385042" cy="169277"/>
          </a:xfrm>
          <a:prstGeom prst="rect">
            <a:avLst/>
          </a:prstGeom>
          <a:noFill/>
        </p:spPr>
        <p:txBody>
          <a:bodyPr wrap="none" rtlCol="0">
            <a:spAutoFit/>
          </a:bodyPr>
          <a:lstStyle/>
          <a:p>
            <a:r>
              <a:rPr lang="pl-PL" sz="500" dirty="0" err="1" smtClean="0"/>
              <a:t>partons</a:t>
            </a:r>
            <a:endParaRPr lang="pl-PL" sz="500" dirty="0"/>
          </a:p>
        </p:txBody>
      </p:sp>
      <p:sp>
        <p:nvSpPr>
          <p:cNvPr id="290" name="pole tekstowe 289"/>
          <p:cNvSpPr txBox="1"/>
          <p:nvPr/>
        </p:nvSpPr>
        <p:spPr>
          <a:xfrm rot="1905472">
            <a:off x="3210715" y="2765103"/>
            <a:ext cx="627095" cy="169277"/>
          </a:xfrm>
          <a:prstGeom prst="rect">
            <a:avLst/>
          </a:prstGeom>
          <a:noFill/>
        </p:spPr>
        <p:txBody>
          <a:bodyPr wrap="none" rtlCol="0">
            <a:spAutoFit/>
          </a:bodyPr>
          <a:lstStyle/>
          <a:p>
            <a:r>
              <a:rPr lang="pl-PL" sz="500" dirty="0" err="1" smtClean="0"/>
              <a:t>Transverse</a:t>
            </a:r>
            <a:r>
              <a:rPr lang="pl-PL" sz="500" dirty="0" smtClean="0"/>
              <a:t> </a:t>
            </a:r>
            <a:r>
              <a:rPr lang="pl-PL" sz="500" dirty="0" err="1" smtClean="0"/>
              <a:t>plane</a:t>
            </a:r>
            <a:endParaRPr lang="pl-PL" sz="500" dirty="0" smtClean="0"/>
          </a:p>
        </p:txBody>
      </p:sp>
      <p:sp>
        <p:nvSpPr>
          <p:cNvPr id="291" name="Owal 290"/>
          <p:cNvSpPr/>
          <p:nvPr/>
        </p:nvSpPr>
        <p:spPr>
          <a:xfrm>
            <a:off x="2790601" y="2853697"/>
            <a:ext cx="117090" cy="1018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92" name="Owal 291"/>
          <p:cNvSpPr/>
          <p:nvPr/>
        </p:nvSpPr>
        <p:spPr>
          <a:xfrm>
            <a:off x="2761923" y="2735628"/>
            <a:ext cx="102544" cy="1018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93" name="Owal 292"/>
          <p:cNvSpPr/>
          <p:nvPr/>
        </p:nvSpPr>
        <p:spPr>
          <a:xfrm>
            <a:off x="2754070" y="2690534"/>
            <a:ext cx="102544" cy="1018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294" name="Łącznik prosty ze strzałką 293"/>
          <p:cNvCxnSpPr/>
          <p:nvPr/>
        </p:nvCxnSpPr>
        <p:spPr>
          <a:xfrm flipH="1">
            <a:off x="2787409" y="2472513"/>
            <a:ext cx="619733" cy="284083"/>
          </a:xfrm>
          <a:prstGeom prst="straightConnector1">
            <a:avLst/>
          </a:prstGeom>
          <a:ln w="88900" cmpd="sng">
            <a:solidFill>
              <a:srgbClr val="3C4855">
                <a:alpha val="79000"/>
              </a:srgbClr>
            </a:solidFill>
            <a:headEnd type="none" w="lg" len="med"/>
            <a:tailEnd type="triangle" w="sm" len="sm"/>
          </a:ln>
        </p:spPr>
        <p:style>
          <a:lnRef idx="1">
            <a:schemeClr val="accent1"/>
          </a:lnRef>
          <a:fillRef idx="0">
            <a:schemeClr val="accent1"/>
          </a:fillRef>
          <a:effectRef idx="0">
            <a:schemeClr val="accent1"/>
          </a:effectRef>
          <a:fontRef idx="minor">
            <a:schemeClr val="tx1"/>
          </a:fontRef>
        </p:style>
      </p:cxnSp>
      <p:cxnSp>
        <p:nvCxnSpPr>
          <p:cNvPr id="295" name="Łącznik prosty 294"/>
          <p:cNvCxnSpPr/>
          <p:nvPr/>
        </p:nvCxnSpPr>
        <p:spPr>
          <a:xfrm flipH="1">
            <a:off x="2765927" y="2319516"/>
            <a:ext cx="500302" cy="206079"/>
          </a:xfrm>
          <a:prstGeom prst="line">
            <a:avLst/>
          </a:prstGeom>
          <a:ln>
            <a:solidFill>
              <a:srgbClr val="3C4855"/>
            </a:solidFill>
            <a:headEnd type="none"/>
            <a:tailEnd type="triangle" w="sm" len="sm"/>
          </a:ln>
        </p:spPr>
        <p:style>
          <a:lnRef idx="1">
            <a:schemeClr val="accent1"/>
          </a:lnRef>
          <a:fillRef idx="0">
            <a:schemeClr val="accent1"/>
          </a:fillRef>
          <a:effectRef idx="0">
            <a:schemeClr val="accent1"/>
          </a:effectRef>
          <a:fontRef idx="minor">
            <a:schemeClr val="tx1"/>
          </a:fontRef>
        </p:style>
      </p:cxnSp>
      <p:sp>
        <p:nvSpPr>
          <p:cNvPr id="296" name="pole tekstowe 295"/>
          <p:cNvSpPr txBox="1"/>
          <p:nvPr/>
        </p:nvSpPr>
        <p:spPr>
          <a:xfrm>
            <a:off x="2353568" y="2217837"/>
            <a:ext cx="827471" cy="169277"/>
          </a:xfrm>
          <a:prstGeom prst="rect">
            <a:avLst/>
          </a:prstGeom>
          <a:noFill/>
        </p:spPr>
        <p:txBody>
          <a:bodyPr wrap="none" rtlCol="0">
            <a:spAutoFit/>
          </a:bodyPr>
          <a:lstStyle/>
          <a:p>
            <a:r>
              <a:rPr lang="pl-PL" sz="500" dirty="0" err="1" smtClean="0"/>
              <a:t>Longitudinal</a:t>
            </a:r>
            <a:r>
              <a:rPr lang="pl-PL" sz="500" dirty="0" smtClean="0"/>
              <a:t> </a:t>
            </a:r>
            <a:r>
              <a:rPr lang="pl-PL" sz="500" dirty="0" err="1" smtClean="0"/>
              <a:t>momentum</a:t>
            </a:r>
            <a:endParaRPr lang="pl-PL" sz="500" dirty="0"/>
          </a:p>
        </p:txBody>
      </p:sp>
      <mc:AlternateContent xmlns:mc="http://schemas.openxmlformats.org/markup-compatibility/2006" xmlns:a14="http://schemas.microsoft.com/office/drawing/2010/main">
        <mc:Choice Requires="a14">
          <p:sp>
            <p:nvSpPr>
              <p:cNvPr id="297" name="pole tekstowe 296"/>
              <p:cNvSpPr txBox="1"/>
              <p:nvPr/>
            </p:nvSpPr>
            <p:spPr>
              <a:xfrm>
                <a:off x="2610590" y="2339262"/>
                <a:ext cx="286489" cy="769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pl-PL" sz="500" b="0" i="1" smtClean="0">
                              <a:latin typeface="Cambria Math" panose="02040503050406030204" pitchFamily="18" charset="0"/>
                            </a:rPr>
                          </m:ctrlPr>
                        </m:sSupPr>
                        <m:e>
                          <m:r>
                            <a:rPr lang="pl-PL" sz="500" b="0" i="1" smtClean="0">
                              <a:latin typeface="Cambria Math" panose="02040503050406030204" pitchFamily="18" charset="0"/>
                            </a:rPr>
                            <m:t>𝑘</m:t>
                          </m:r>
                        </m:e>
                        <m:sup>
                          <m:r>
                            <a:rPr lang="pl-PL" sz="500" b="0" i="1" smtClean="0">
                              <a:latin typeface="Cambria Math" panose="02040503050406030204" pitchFamily="18" charset="0"/>
                            </a:rPr>
                            <m:t>+</m:t>
                          </m:r>
                        </m:sup>
                      </m:sSup>
                      <m:r>
                        <a:rPr lang="pl-PL" sz="500" b="0" i="1" smtClean="0">
                          <a:latin typeface="Cambria Math" panose="02040503050406030204" pitchFamily="18" charset="0"/>
                        </a:rPr>
                        <m:t>=</m:t>
                      </m:r>
                      <m:r>
                        <a:rPr lang="pl-PL" sz="500" b="0" i="1" smtClean="0">
                          <a:latin typeface="Cambria Math" panose="02040503050406030204" pitchFamily="18" charset="0"/>
                        </a:rPr>
                        <m:t>𝑥</m:t>
                      </m:r>
                      <m:sSup>
                        <m:sSupPr>
                          <m:ctrlPr>
                            <a:rPr lang="pl-PL" sz="500" b="0" i="1" smtClean="0">
                              <a:latin typeface="Cambria Math" panose="02040503050406030204" pitchFamily="18" charset="0"/>
                            </a:rPr>
                          </m:ctrlPr>
                        </m:sSupPr>
                        <m:e>
                          <m:r>
                            <a:rPr lang="pl-PL" sz="500" b="0" i="1" smtClean="0">
                              <a:latin typeface="Cambria Math" panose="02040503050406030204" pitchFamily="18" charset="0"/>
                            </a:rPr>
                            <m:t>𝑃</m:t>
                          </m:r>
                        </m:e>
                        <m:sup>
                          <m:r>
                            <a:rPr lang="pl-PL" sz="500" b="0" i="1" smtClean="0">
                              <a:latin typeface="Cambria Math" panose="02040503050406030204" pitchFamily="18" charset="0"/>
                            </a:rPr>
                            <m:t>+</m:t>
                          </m:r>
                        </m:sup>
                      </m:sSup>
                    </m:oMath>
                  </m:oMathPara>
                </a14:m>
                <a:endParaRPr lang="pl-PL" sz="500" dirty="0"/>
              </a:p>
            </p:txBody>
          </p:sp>
        </mc:Choice>
        <mc:Fallback xmlns="">
          <p:sp>
            <p:nvSpPr>
              <p:cNvPr id="297" name="pole tekstowe 296"/>
              <p:cNvSpPr txBox="1">
                <a:spLocks noRot="1" noChangeAspect="1" noMove="1" noResize="1" noEditPoints="1" noAdjustHandles="1" noChangeArrowheads="1" noChangeShapeType="1" noTextEdit="1"/>
              </p:cNvSpPr>
              <p:nvPr/>
            </p:nvSpPr>
            <p:spPr>
              <a:xfrm>
                <a:off x="2610590" y="2339262"/>
                <a:ext cx="286489" cy="76944"/>
              </a:xfrm>
              <a:prstGeom prst="rect">
                <a:avLst/>
              </a:prstGeom>
              <a:blipFill>
                <a:blip r:embed="rId111"/>
                <a:stretch>
                  <a:fillRect l="-6383" r="-2128" b="-16667"/>
                </a:stretch>
              </a:blipFill>
            </p:spPr>
            <p:txBody>
              <a:bodyPr/>
              <a:lstStyle/>
              <a:p>
                <a:r>
                  <a:rPr lang="pl-PL">
                    <a:noFill/>
                  </a:rPr>
                  <a:t> </a:t>
                </a:r>
              </a:p>
            </p:txBody>
          </p:sp>
        </mc:Fallback>
      </mc:AlternateContent>
      <p:cxnSp>
        <p:nvCxnSpPr>
          <p:cNvPr id="298" name="Łącznik prosty 297"/>
          <p:cNvCxnSpPr/>
          <p:nvPr/>
        </p:nvCxnSpPr>
        <p:spPr>
          <a:xfrm flipV="1">
            <a:off x="3264865" y="2054723"/>
            <a:ext cx="92887" cy="267108"/>
          </a:xfrm>
          <a:prstGeom prst="line">
            <a:avLst/>
          </a:prstGeom>
          <a:ln>
            <a:solidFill>
              <a:srgbClr val="FF0000"/>
            </a:solidFill>
            <a:headEnd type="none"/>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99" name="pole tekstowe 298"/>
              <p:cNvSpPr txBox="1"/>
              <p:nvPr/>
            </p:nvSpPr>
            <p:spPr>
              <a:xfrm>
                <a:off x="3218100" y="1993228"/>
                <a:ext cx="133613"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500" b="1" i="1" smtClean="0">
                              <a:solidFill>
                                <a:srgbClr val="FF0000"/>
                              </a:solidFill>
                              <a:latin typeface="Cambria Math" panose="02040503050406030204" pitchFamily="18" charset="0"/>
                            </a:rPr>
                          </m:ctrlPr>
                        </m:sSubPr>
                        <m:e>
                          <m:r>
                            <a:rPr lang="pl-PL" sz="500" b="1" i="1" smtClean="0">
                              <a:solidFill>
                                <a:srgbClr val="FF0000"/>
                              </a:solidFill>
                              <a:latin typeface="Cambria Math" panose="02040503050406030204" pitchFamily="18" charset="0"/>
                            </a:rPr>
                            <m:t>𝒌</m:t>
                          </m:r>
                        </m:e>
                        <m:sub>
                          <m:r>
                            <a:rPr lang="pl-PL" sz="500" b="1" i="0" smtClean="0">
                              <a:solidFill>
                                <a:srgbClr val="FF0000"/>
                              </a:solidFill>
                              <a:latin typeface="Cambria Math" panose="02040503050406030204" pitchFamily="18" charset="0"/>
                            </a:rPr>
                            <m:t>𝐓</m:t>
                          </m:r>
                        </m:sub>
                      </m:sSub>
                    </m:oMath>
                  </m:oMathPara>
                </a14:m>
                <a:endParaRPr lang="pl-PL" sz="500" b="1" dirty="0">
                  <a:solidFill>
                    <a:srgbClr val="FF0000"/>
                  </a:solidFill>
                </a:endParaRPr>
              </a:p>
            </p:txBody>
          </p:sp>
        </mc:Choice>
        <mc:Fallback xmlns="">
          <p:sp>
            <p:nvSpPr>
              <p:cNvPr id="299" name="pole tekstowe 298"/>
              <p:cNvSpPr txBox="1">
                <a:spLocks noRot="1" noChangeAspect="1" noMove="1" noResize="1" noEditPoints="1" noAdjustHandles="1" noChangeArrowheads="1" noChangeShapeType="1" noTextEdit="1"/>
              </p:cNvSpPr>
              <p:nvPr/>
            </p:nvSpPr>
            <p:spPr>
              <a:xfrm>
                <a:off x="3218100" y="1993228"/>
                <a:ext cx="133613" cy="76944"/>
              </a:xfrm>
              <a:prstGeom prst="rect">
                <a:avLst/>
              </a:prstGeom>
              <a:blipFill>
                <a:blip r:embed="rId112"/>
                <a:stretch>
                  <a:fillRect b="-15385"/>
                </a:stretch>
              </a:blipFill>
            </p:spPr>
            <p:txBody>
              <a:bodyPr/>
              <a:lstStyle/>
              <a:p>
                <a:r>
                  <a:rPr lang="pl-PL">
                    <a:noFill/>
                  </a:rPr>
                  <a:t> </a:t>
                </a:r>
              </a:p>
            </p:txBody>
          </p:sp>
        </mc:Fallback>
      </mc:AlternateContent>
      <p:sp>
        <p:nvSpPr>
          <p:cNvPr id="300" name="Dowolny kształt 299"/>
          <p:cNvSpPr/>
          <p:nvPr/>
        </p:nvSpPr>
        <p:spPr>
          <a:xfrm>
            <a:off x="2538868" y="2647804"/>
            <a:ext cx="127322" cy="222813"/>
          </a:xfrm>
          <a:custGeom>
            <a:avLst/>
            <a:gdLst>
              <a:gd name="connsiteX0" fmla="*/ 0 w 127322"/>
              <a:gd name="connsiteY0" fmla="*/ 222813 h 222813"/>
              <a:gd name="connsiteX1" fmla="*/ 86810 w 127322"/>
              <a:gd name="connsiteY1" fmla="*/ 115747 h 222813"/>
              <a:gd name="connsiteX2" fmla="*/ 127322 w 127322"/>
              <a:gd name="connsiteY2" fmla="*/ 0 h 222813"/>
            </a:gdLst>
            <a:ahLst/>
            <a:cxnLst>
              <a:cxn ang="0">
                <a:pos x="connsiteX0" y="connsiteY0"/>
              </a:cxn>
              <a:cxn ang="0">
                <a:pos x="connsiteX1" y="connsiteY1"/>
              </a:cxn>
              <a:cxn ang="0">
                <a:pos x="connsiteX2" y="connsiteY2"/>
              </a:cxn>
            </a:cxnLst>
            <a:rect l="l" t="t" r="r" b="b"/>
            <a:pathLst>
              <a:path w="127322" h="222813">
                <a:moveTo>
                  <a:pt x="0" y="222813"/>
                </a:moveTo>
                <a:cubicBezTo>
                  <a:pt x="32795" y="187847"/>
                  <a:pt x="65590" y="152882"/>
                  <a:pt x="86810" y="115747"/>
                </a:cubicBezTo>
                <a:cubicBezTo>
                  <a:pt x="108030" y="78612"/>
                  <a:pt x="117676" y="39306"/>
                  <a:pt x="127322"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1" name="Dowolny kształt 300"/>
          <p:cNvSpPr/>
          <p:nvPr/>
        </p:nvSpPr>
        <p:spPr>
          <a:xfrm>
            <a:off x="2541762" y="2854516"/>
            <a:ext cx="260430" cy="39250"/>
          </a:xfrm>
          <a:custGeom>
            <a:avLst/>
            <a:gdLst>
              <a:gd name="connsiteX0" fmla="*/ 0 w 260430"/>
              <a:gd name="connsiteY0" fmla="*/ 10313 h 39250"/>
              <a:gd name="connsiteX1" fmla="*/ 141790 w 260430"/>
              <a:gd name="connsiteY1" fmla="*/ 1632 h 39250"/>
              <a:gd name="connsiteX2" fmla="*/ 260430 w 260430"/>
              <a:gd name="connsiteY2" fmla="*/ 39250 h 39250"/>
            </a:gdLst>
            <a:ahLst/>
            <a:cxnLst>
              <a:cxn ang="0">
                <a:pos x="connsiteX0" y="connsiteY0"/>
              </a:cxn>
              <a:cxn ang="0">
                <a:pos x="connsiteX1" y="connsiteY1"/>
              </a:cxn>
              <a:cxn ang="0">
                <a:pos x="connsiteX2" y="connsiteY2"/>
              </a:cxn>
            </a:cxnLst>
            <a:rect l="l" t="t" r="r" b="b"/>
            <a:pathLst>
              <a:path w="260430" h="39250">
                <a:moveTo>
                  <a:pt x="0" y="10313"/>
                </a:moveTo>
                <a:cubicBezTo>
                  <a:pt x="49192" y="3561"/>
                  <a:pt x="98385" y="-3191"/>
                  <a:pt x="141790" y="1632"/>
                </a:cubicBezTo>
                <a:cubicBezTo>
                  <a:pt x="185195" y="6455"/>
                  <a:pt x="222812" y="22852"/>
                  <a:pt x="260430" y="3925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2" name="Dowolny kształt 301"/>
          <p:cNvSpPr/>
          <p:nvPr/>
        </p:nvSpPr>
        <p:spPr>
          <a:xfrm>
            <a:off x="2537514" y="2880167"/>
            <a:ext cx="260430" cy="39250"/>
          </a:xfrm>
          <a:custGeom>
            <a:avLst/>
            <a:gdLst>
              <a:gd name="connsiteX0" fmla="*/ 0 w 260430"/>
              <a:gd name="connsiteY0" fmla="*/ 10313 h 39250"/>
              <a:gd name="connsiteX1" fmla="*/ 141790 w 260430"/>
              <a:gd name="connsiteY1" fmla="*/ 1632 h 39250"/>
              <a:gd name="connsiteX2" fmla="*/ 260430 w 260430"/>
              <a:gd name="connsiteY2" fmla="*/ 39250 h 39250"/>
            </a:gdLst>
            <a:ahLst/>
            <a:cxnLst>
              <a:cxn ang="0">
                <a:pos x="connsiteX0" y="connsiteY0"/>
              </a:cxn>
              <a:cxn ang="0">
                <a:pos x="connsiteX1" y="connsiteY1"/>
              </a:cxn>
              <a:cxn ang="0">
                <a:pos x="connsiteX2" y="connsiteY2"/>
              </a:cxn>
            </a:cxnLst>
            <a:rect l="l" t="t" r="r" b="b"/>
            <a:pathLst>
              <a:path w="260430" h="39250">
                <a:moveTo>
                  <a:pt x="0" y="10313"/>
                </a:moveTo>
                <a:cubicBezTo>
                  <a:pt x="49192" y="3561"/>
                  <a:pt x="98385" y="-3191"/>
                  <a:pt x="141790" y="1632"/>
                </a:cubicBezTo>
                <a:cubicBezTo>
                  <a:pt x="185195" y="6455"/>
                  <a:pt x="222812" y="22852"/>
                  <a:pt x="260430" y="3925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3" name="Dowolny kształt 302"/>
          <p:cNvSpPr/>
          <p:nvPr/>
        </p:nvSpPr>
        <p:spPr>
          <a:xfrm>
            <a:off x="2652173" y="2694103"/>
            <a:ext cx="100827" cy="176514"/>
          </a:xfrm>
          <a:custGeom>
            <a:avLst/>
            <a:gdLst>
              <a:gd name="connsiteX0" fmla="*/ 0 w 95491"/>
              <a:gd name="connsiteY0" fmla="*/ 0 h 176514"/>
              <a:gd name="connsiteX1" fmla="*/ 20255 w 95491"/>
              <a:gd name="connsiteY1" fmla="*/ 121534 h 176514"/>
              <a:gd name="connsiteX2" fmla="*/ 95491 w 95491"/>
              <a:gd name="connsiteY2" fmla="*/ 176514 h 176514"/>
            </a:gdLst>
            <a:ahLst/>
            <a:cxnLst>
              <a:cxn ang="0">
                <a:pos x="connsiteX0" y="connsiteY0"/>
              </a:cxn>
              <a:cxn ang="0">
                <a:pos x="connsiteX1" y="connsiteY1"/>
              </a:cxn>
              <a:cxn ang="0">
                <a:pos x="connsiteX2" y="connsiteY2"/>
              </a:cxn>
            </a:cxnLst>
            <a:rect l="l" t="t" r="r" b="b"/>
            <a:pathLst>
              <a:path w="95491" h="176514">
                <a:moveTo>
                  <a:pt x="0" y="0"/>
                </a:moveTo>
                <a:cubicBezTo>
                  <a:pt x="2170" y="46057"/>
                  <a:pt x="4340" y="92115"/>
                  <a:pt x="20255" y="121534"/>
                </a:cubicBezTo>
                <a:cubicBezTo>
                  <a:pt x="36170" y="150953"/>
                  <a:pt x="65830" y="163733"/>
                  <a:pt x="95491" y="176514"/>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4" name="Dowolny kształt 303"/>
          <p:cNvSpPr/>
          <p:nvPr/>
        </p:nvSpPr>
        <p:spPr>
          <a:xfrm rot="10482586">
            <a:off x="2664575" y="2701190"/>
            <a:ext cx="88801" cy="180927"/>
          </a:xfrm>
          <a:custGeom>
            <a:avLst/>
            <a:gdLst>
              <a:gd name="connsiteX0" fmla="*/ 0 w 95491"/>
              <a:gd name="connsiteY0" fmla="*/ 0 h 176514"/>
              <a:gd name="connsiteX1" fmla="*/ 20255 w 95491"/>
              <a:gd name="connsiteY1" fmla="*/ 121534 h 176514"/>
              <a:gd name="connsiteX2" fmla="*/ 95491 w 95491"/>
              <a:gd name="connsiteY2" fmla="*/ 176514 h 176514"/>
            </a:gdLst>
            <a:ahLst/>
            <a:cxnLst>
              <a:cxn ang="0">
                <a:pos x="connsiteX0" y="connsiteY0"/>
              </a:cxn>
              <a:cxn ang="0">
                <a:pos x="connsiteX1" y="connsiteY1"/>
              </a:cxn>
              <a:cxn ang="0">
                <a:pos x="connsiteX2" y="connsiteY2"/>
              </a:cxn>
            </a:cxnLst>
            <a:rect l="l" t="t" r="r" b="b"/>
            <a:pathLst>
              <a:path w="95491" h="176514">
                <a:moveTo>
                  <a:pt x="0" y="0"/>
                </a:moveTo>
                <a:cubicBezTo>
                  <a:pt x="2170" y="46057"/>
                  <a:pt x="4340" y="92115"/>
                  <a:pt x="20255" y="121534"/>
                </a:cubicBezTo>
                <a:cubicBezTo>
                  <a:pt x="36170" y="150953"/>
                  <a:pt x="65830" y="163733"/>
                  <a:pt x="95491" y="176514"/>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5" name="Dowolny kształt 304"/>
          <p:cNvSpPr/>
          <p:nvPr/>
        </p:nvSpPr>
        <p:spPr>
          <a:xfrm>
            <a:off x="2700744" y="2721264"/>
            <a:ext cx="50396" cy="82772"/>
          </a:xfrm>
          <a:custGeom>
            <a:avLst/>
            <a:gdLst>
              <a:gd name="connsiteX0" fmla="*/ 1060 w 51549"/>
              <a:gd name="connsiteY0" fmla="*/ 0 h 86952"/>
              <a:gd name="connsiteX1" fmla="*/ 6670 w 51549"/>
              <a:gd name="connsiteY1" fmla="*/ 61708 h 86952"/>
              <a:gd name="connsiteX2" fmla="*/ 51549 w 51549"/>
              <a:gd name="connsiteY2" fmla="*/ 86952 h 86952"/>
              <a:gd name="connsiteX3" fmla="*/ 51549 w 51549"/>
              <a:gd name="connsiteY3" fmla="*/ 86952 h 86952"/>
            </a:gdLst>
            <a:ahLst/>
            <a:cxnLst>
              <a:cxn ang="0">
                <a:pos x="connsiteX0" y="connsiteY0"/>
              </a:cxn>
              <a:cxn ang="0">
                <a:pos x="connsiteX1" y="connsiteY1"/>
              </a:cxn>
              <a:cxn ang="0">
                <a:pos x="connsiteX2" y="connsiteY2"/>
              </a:cxn>
              <a:cxn ang="0">
                <a:pos x="connsiteX3" y="connsiteY3"/>
              </a:cxn>
            </a:cxnLst>
            <a:rect l="l" t="t" r="r" b="b"/>
            <a:pathLst>
              <a:path w="51549" h="86952">
                <a:moveTo>
                  <a:pt x="1060" y="0"/>
                </a:moveTo>
                <a:cubicBezTo>
                  <a:pt x="-343" y="23608"/>
                  <a:pt x="-1745" y="47216"/>
                  <a:pt x="6670" y="61708"/>
                </a:cubicBezTo>
                <a:cubicBezTo>
                  <a:pt x="15085" y="76200"/>
                  <a:pt x="51549" y="86952"/>
                  <a:pt x="51549" y="86952"/>
                </a:cubicBezTo>
                <a:lnTo>
                  <a:pt x="51549" y="86952"/>
                </a:ln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306" name="Łącznik prosty 305"/>
          <p:cNvCxnSpPr/>
          <p:nvPr/>
        </p:nvCxnSpPr>
        <p:spPr>
          <a:xfrm>
            <a:off x="2291819" y="2990382"/>
            <a:ext cx="0" cy="0"/>
          </a:xfrm>
          <a:prstGeom prst="line">
            <a:avLst/>
          </a:prstGeom>
        </p:spPr>
        <p:style>
          <a:lnRef idx="1">
            <a:schemeClr val="dk1"/>
          </a:lnRef>
          <a:fillRef idx="0">
            <a:schemeClr val="dk1"/>
          </a:fillRef>
          <a:effectRef idx="0">
            <a:schemeClr val="dk1"/>
          </a:effectRef>
          <a:fontRef idx="minor">
            <a:schemeClr val="tx1"/>
          </a:fontRef>
        </p:style>
      </p:cxnSp>
      <p:sp>
        <p:nvSpPr>
          <p:cNvPr id="307" name="Prostokąt zaokrąglony 306"/>
          <p:cNvSpPr/>
          <p:nvPr/>
        </p:nvSpPr>
        <p:spPr>
          <a:xfrm>
            <a:off x="5271624" y="153872"/>
            <a:ext cx="200206" cy="173615"/>
          </a:xfrm>
          <a:prstGeom prst="roundRect">
            <a:avLst/>
          </a:prstGeom>
          <a:solidFill>
            <a:srgbClr val="FF0000">
              <a:alpha val="18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13" name="Prostokąt 312"/>
          <p:cNvSpPr/>
          <p:nvPr/>
        </p:nvSpPr>
        <p:spPr>
          <a:xfrm>
            <a:off x="2503731" y="868425"/>
            <a:ext cx="1119695" cy="771805"/>
          </a:xfrm>
          <a:prstGeom prst="rect">
            <a:avLst/>
          </a:prstGeom>
          <a:solidFill>
            <a:srgbClr val="3C4855"/>
          </a:solidFill>
          <a:ln>
            <a:solidFill>
              <a:srgbClr val="7A8A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p>
        </p:txBody>
      </p:sp>
      <p:sp>
        <p:nvSpPr>
          <p:cNvPr id="201" name="Prostokąt 200"/>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pic>
        <p:nvPicPr>
          <p:cNvPr id="238" name="Obraz 237"/>
          <p:cNvPicPr>
            <a:picLocks noChangeAspect="1"/>
          </p:cNvPicPr>
          <p:nvPr/>
        </p:nvPicPr>
        <p:blipFill>
          <a:blip r:embed="rId158" cstate="print">
            <a:extLst>
              <a:ext uri="{28A0092B-C50C-407E-A947-70E740481C1C}">
                <a14:useLocalDpi xmlns:a14="http://schemas.microsoft.com/office/drawing/2010/main" val="0"/>
              </a:ext>
            </a:extLst>
          </a:blip>
          <a:stretch>
            <a:fillRect/>
          </a:stretch>
        </p:blipFill>
        <p:spPr>
          <a:xfrm>
            <a:off x="112439" y="656401"/>
            <a:ext cx="2321769" cy="1547846"/>
          </a:xfrm>
          <a:prstGeom prst="rect">
            <a:avLst/>
          </a:prstGeom>
          <a:ln w="19050">
            <a:solidFill>
              <a:srgbClr val="3C4855"/>
            </a:solidFill>
          </a:ln>
        </p:spPr>
      </p:pic>
      <p:cxnSp>
        <p:nvCxnSpPr>
          <p:cNvPr id="240" name="Łącznik prosty ze strzałką 239"/>
          <p:cNvCxnSpPr/>
          <p:nvPr/>
        </p:nvCxnSpPr>
        <p:spPr>
          <a:xfrm flipV="1">
            <a:off x="1417744" y="782326"/>
            <a:ext cx="321781" cy="3598"/>
          </a:xfrm>
          <a:prstGeom prst="straightConnector1">
            <a:avLst/>
          </a:prstGeom>
          <a:ln w="19050">
            <a:solidFill>
              <a:srgbClr val="3C4855"/>
            </a:solidFill>
            <a:headEnd type="none" w="med"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42" name="Łącznik prosty ze strzałką 241"/>
          <p:cNvCxnSpPr/>
          <p:nvPr/>
        </p:nvCxnSpPr>
        <p:spPr>
          <a:xfrm flipV="1">
            <a:off x="1376130" y="1336365"/>
            <a:ext cx="279792" cy="7293"/>
          </a:xfrm>
          <a:prstGeom prst="straightConnector1">
            <a:avLst/>
          </a:prstGeom>
          <a:ln w="19050">
            <a:solidFill>
              <a:srgbClr val="3C4855"/>
            </a:solidFill>
            <a:headEnd type="none" w="med"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43" name="Łącznik prosty ze strzałką 242"/>
          <p:cNvCxnSpPr/>
          <p:nvPr/>
        </p:nvCxnSpPr>
        <p:spPr>
          <a:xfrm flipV="1">
            <a:off x="1328323" y="1550080"/>
            <a:ext cx="246704" cy="2772"/>
          </a:xfrm>
          <a:prstGeom prst="straightConnector1">
            <a:avLst/>
          </a:prstGeom>
          <a:ln w="19050">
            <a:solidFill>
              <a:srgbClr val="3C4855"/>
            </a:solidFill>
            <a:headEnd type="none" w="med"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46" name="Łącznik prosty ze strzałką 245"/>
          <p:cNvCxnSpPr/>
          <p:nvPr/>
        </p:nvCxnSpPr>
        <p:spPr>
          <a:xfrm flipV="1">
            <a:off x="1093590" y="1225861"/>
            <a:ext cx="279792" cy="7293"/>
          </a:xfrm>
          <a:prstGeom prst="straightConnector1">
            <a:avLst/>
          </a:prstGeom>
          <a:ln w="19050">
            <a:solidFill>
              <a:srgbClr val="3C4855"/>
            </a:solidFill>
            <a:headEnd type="none" w="med"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47" name="Łącznik prosty ze strzałką 246"/>
          <p:cNvCxnSpPr/>
          <p:nvPr/>
        </p:nvCxnSpPr>
        <p:spPr>
          <a:xfrm flipV="1">
            <a:off x="1052886" y="1463247"/>
            <a:ext cx="279792" cy="7293"/>
          </a:xfrm>
          <a:prstGeom prst="straightConnector1">
            <a:avLst/>
          </a:prstGeom>
          <a:ln w="19050">
            <a:solidFill>
              <a:srgbClr val="3C4855"/>
            </a:solidFill>
            <a:headEnd type="none" w="med" len="med"/>
            <a:tailEnd type="triangle" w="sm" len="med"/>
          </a:ln>
        </p:spPr>
        <p:style>
          <a:lnRef idx="1">
            <a:schemeClr val="accent1"/>
          </a:lnRef>
          <a:fillRef idx="0">
            <a:schemeClr val="accent1"/>
          </a:fillRef>
          <a:effectRef idx="0">
            <a:schemeClr val="accent1"/>
          </a:effectRef>
          <a:fontRef idx="minor">
            <a:schemeClr val="tx1"/>
          </a:fontRef>
        </p:style>
      </p:cxnSp>
      <p:cxnSp>
        <p:nvCxnSpPr>
          <p:cNvPr id="248" name="Łącznik prosty ze strzałką 247"/>
          <p:cNvCxnSpPr/>
          <p:nvPr/>
        </p:nvCxnSpPr>
        <p:spPr>
          <a:xfrm flipV="1">
            <a:off x="1419173" y="567285"/>
            <a:ext cx="155255" cy="204704"/>
          </a:xfrm>
          <a:prstGeom prst="straightConnector1">
            <a:avLst/>
          </a:prstGeom>
          <a:ln w="19050">
            <a:solidFill>
              <a:srgbClr val="FF0000"/>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249" name="Łącznik prosty ze strzałką 248"/>
          <p:cNvCxnSpPr/>
          <p:nvPr/>
        </p:nvCxnSpPr>
        <p:spPr>
          <a:xfrm flipV="1">
            <a:off x="1372696" y="1086543"/>
            <a:ext cx="107131" cy="259215"/>
          </a:xfrm>
          <a:prstGeom prst="straightConnector1">
            <a:avLst/>
          </a:prstGeom>
          <a:ln w="19050">
            <a:solidFill>
              <a:srgbClr val="FF0000"/>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251" name="Łącznik prosty ze strzałką 250"/>
          <p:cNvCxnSpPr/>
          <p:nvPr/>
        </p:nvCxnSpPr>
        <p:spPr>
          <a:xfrm flipV="1">
            <a:off x="1094683" y="965354"/>
            <a:ext cx="81992" cy="266885"/>
          </a:xfrm>
          <a:prstGeom prst="straightConnector1">
            <a:avLst/>
          </a:prstGeom>
          <a:ln w="19050">
            <a:solidFill>
              <a:srgbClr val="FF0000"/>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253" name="Łącznik prosty ze strzałką 252"/>
          <p:cNvCxnSpPr/>
          <p:nvPr/>
        </p:nvCxnSpPr>
        <p:spPr>
          <a:xfrm flipH="1" flipV="1">
            <a:off x="885188" y="1280651"/>
            <a:ext cx="167405" cy="182517"/>
          </a:xfrm>
          <a:prstGeom prst="straightConnector1">
            <a:avLst/>
          </a:prstGeom>
          <a:ln w="19050">
            <a:solidFill>
              <a:srgbClr val="FF0000"/>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255" name="Łącznik prosty ze strzałką 254"/>
          <p:cNvCxnSpPr/>
          <p:nvPr/>
        </p:nvCxnSpPr>
        <p:spPr>
          <a:xfrm flipV="1">
            <a:off x="1328686" y="1415828"/>
            <a:ext cx="177214" cy="143548"/>
          </a:xfrm>
          <a:prstGeom prst="straightConnector1">
            <a:avLst/>
          </a:prstGeom>
          <a:ln w="19050">
            <a:solidFill>
              <a:srgbClr val="FF0000"/>
            </a:solidFill>
            <a:tailEnd type="triangle" w="sm"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7" name="pole tekstowe 256"/>
              <p:cNvSpPr txBox="1"/>
              <p:nvPr/>
            </p:nvSpPr>
            <p:spPr>
              <a:xfrm>
                <a:off x="746352" y="1300514"/>
                <a:ext cx="220445" cy="1445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900" b="0" i="1" smtClean="0">
                              <a:solidFill>
                                <a:srgbClr val="FF0000"/>
                              </a:solidFill>
                              <a:latin typeface="Cambria Math" panose="02040503050406030204" pitchFamily="18" charset="0"/>
                            </a:rPr>
                          </m:ctrlPr>
                        </m:sSubPr>
                        <m:e>
                          <m:r>
                            <a:rPr lang="pl-PL" sz="900" b="0" i="1" smtClean="0">
                              <a:solidFill>
                                <a:srgbClr val="FF0000"/>
                              </a:solidFill>
                              <a:latin typeface="Cambria Math" panose="02040503050406030204" pitchFamily="18" charset="0"/>
                            </a:rPr>
                            <m:t>𝑘</m:t>
                          </m:r>
                        </m:e>
                        <m:sub>
                          <m:r>
                            <m:rPr>
                              <m:sty m:val="p"/>
                            </m:rPr>
                            <a:rPr lang="pl-PL" sz="900" b="0" i="0" smtClean="0">
                              <a:solidFill>
                                <a:srgbClr val="FF0000"/>
                              </a:solidFill>
                              <a:latin typeface="Cambria Math" panose="02040503050406030204" pitchFamily="18" charset="0"/>
                            </a:rPr>
                            <m:t>T</m:t>
                          </m:r>
                          <m:r>
                            <a:rPr lang="pl-PL" sz="900" b="0" i="0" smtClean="0">
                              <a:solidFill>
                                <a:srgbClr val="FF0000"/>
                              </a:solidFill>
                              <a:latin typeface="Cambria Math" panose="02040503050406030204" pitchFamily="18" charset="0"/>
                            </a:rPr>
                            <m:t>,</m:t>
                          </m:r>
                          <m:r>
                            <a:rPr lang="pl-PL" sz="900" b="0" i="1" smtClean="0">
                              <a:solidFill>
                                <a:srgbClr val="FF0000"/>
                              </a:solidFill>
                              <a:latin typeface="Cambria Math" panose="02040503050406030204" pitchFamily="18" charset="0"/>
                            </a:rPr>
                            <m:t>𝑘</m:t>
                          </m:r>
                        </m:sub>
                      </m:sSub>
                    </m:oMath>
                  </m:oMathPara>
                </a14:m>
                <a:endParaRPr lang="pl-PL" sz="900" dirty="0">
                  <a:solidFill>
                    <a:srgbClr val="FF0000"/>
                  </a:solidFill>
                </a:endParaRPr>
              </a:p>
            </p:txBody>
          </p:sp>
        </mc:Choice>
        <mc:Fallback xmlns="">
          <p:sp>
            <p:nvSpPr>
              <p:cNvPr id="257" name="pole tekstowe 256"/>
              <p:cNvSpPr txBox="1">
                <a:spLocks noRot="1" noChangeAspect="1" noMove="1" noResize="1" noEditPoints="1" noAdjustHandles="1" noChangeArrowheads="1" noChangeShapeType="1" noTextEdit="1"/>
              </p:cNvSpPr>
              <p:nvPr/>
            </p:nvSpPr>
            <p:spPr>
              <a:xfrm>
                <a:off x="746352" y="1300514"/>
                <a:ext cx="220445" cy="144527"/>
              </a:xfrm>
              <a:prstGeom prst="rect">
                <a:avLst/>
              </a:prstGeom>
              <a:blipFill>
                <a:blip r:embed="rId159"/>
                <a:stretch>
                  <a:fillRect l="-13514" b="-12500"/>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58" name="pole tekstowe 257"/>
              <p:cNvSpPr txBox="1"/>
              <p:nvPr/>
            </p:nvSpPr>
            <p:spPr>
              <a:xfrm>
                <a:off x="1486937" y="1351357"/>
                <a:ext cx="246670" cy="1445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900" b="0" i="1" smtClean="0">
                              <a:solidFill>
                                <a:srgbClr val="FF0000"/>
                              </a:solidFill>
                              <a:latin typeface="Cambria Math" panose="02040503050406030204" pitchFamily="18" charset="0"/>
                            </a:rPr>
                          </m:ctrlPr>
                        </m:sSubPr>
                        <m:e>
                          <m:r>
                            <a:rPr lang="pl-PL" sz="900" b="0" i="1" smtClean="0">
                              <a:solidFill>
                                <a:srgbClr val="FF0000"/>
                              </a:solidFill>
                              <a:latin typeface="Cambria Math" panose="02040503050406030204" pitchFamily="18" charset="0"/>
                            </a:rPr>
                            <m:t>𝑘</m:t>
                          </m:r>
                        </m:e>
                        <m:sub>
                          <m:r>
                            <m:rPr>
                              <m:sty m:val="p"/>
                            </m:rPr>
                            <a:rPr lang="pl-PL" sz="900" b="0" i="0" smtClean="0">
                              <a:solidFill>
                                <a:srgbClr val="FF0000"/>
                              </a:solidFill>
                              <a:latin typeface="Cambria Math" panose="02040503050406030204" pitchFamily="18" charset="0"/>
                            </a:rPr>
                            <m:t>T</m:t>
                          </m:r>
                          <m:r>
                            <a:rPr lang="pl-PL" sz="900" b="0" i="0" smtClean="0">
                              <a:solidFill>
                                <a:srgbClr val="FF0000"/>
                              </a:solidFill>
                              <a:latin typeface="Cambria Math" panose="02040503050406030204" pitchFamily="18" charset="0"/>
                            </a:rPr>
                            <m:t>,</m:t>
                          </m:r>
                          <m:r>
                            <a:rPr lang="pl-PL" sz="900" b="0" i="1" smtClean="0">
                              <a:solidFill>
                                <a:srgbClr val="FF0000"/>
                              </a:solidFill>
                              <a:latin typeface="Cambria Math" panose="02040503050406030204" pitchFamily="18" charset="0"/>
                            </a:rPr>
                            <m:t>𝑚</m:t>
                          </m:r>
                        </m:sub>
                      </m:sSub>
                    </m:oMath>
                  </m:oMathPara>
                </a14:m>
                <a:endParaRPr lang="pl-PL" sz="900" dirty="0">
                  <a:solidFill>
                    <a:srgbClr val="FF0000"/>
                  </a:solidFill>
                </a:endParaRPr>
              </a:p>
            </p:txBody>
          </p:sp>
        </mc:Choice>
        <mc:Fallback xmlns="">
          <p:sp>
            <p:nvSpPr>
              <p:cNvPr id="258" name="pole tekstowe 257"/>
              <p:cNvSpPr txBox="1">
                <a:spLocks noRot="1" noChangeAspect="1" noMove="1" noResize="1" noEditPoints="1" noAdjustHandles="1" noChangeArrowheads="1" noChangeShapeType="1" noTextEdit="1"/>
              </p:cNvSpPr>
              <p:nvPr/>
            </p:nvSpPr>
            <p:spPr>
              <a:xfrm>
                <a:off x="1486937" y="1351357"/>
                <a:ext cx="246670" cy="144527"/>
              </a:xfrm>
              <a:prstGeom prst="rect">
                <a:avLst/>
              </a:prstGeom>
              <a:blipFill>
                <a:blip r:embed="rId115"/>
                <a:stretch>
                  <a:fillRect l="-12500" r="-5000" b="-17391"/>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59" name="Prostokąt 258"/>
              <p:cNvSpPr/>
              <p:nvPr/>
            </p:nvSpPr>
            <p:spPr>
              <a:xfrm>
                <a:off x="867051" y="915735"/>
                <a:ext cx="315484" cy="23686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pl-PL" sz="900" i="1">
                              <a:solidFill>
                                <a:srgbClr val="FF0000"/>
                              </a:solidFill>
                              <a:latin typeface="Cambria Math" panose="02040503050406030204" pitchFamily="18" charset="0"/>
                            </a:rPr>
                          </m:ctrlPr>
                        </m:sSubPr>
                        <m:e>
                          <m:r>
                            <a:rPr lang="pl-PL" sz="900" i="1">
                              <a:solidFill>
                                <a:srgbClr val="FF0000"/>
                              </a:solidFill>
                              <a:latin typeface="Cambria Math" panose="02040503050406030204" pitchFamily="18" charset="0"/>
                            </a:rPr>
                            <m:t>𝑘</m:t>
                          </m:r>
                        </m:e>
                        <m:sub>
                          <m:r>
                            <m:rPr>
                              <m:sty m:val="p"/>
                            </m:rPr>
                            <a:rPr lang="pl-PL" sz="900">
                              <a:solidFill>
                                <a:srgbClr val="FF0000"/>
                              </a:solidFill>
                              <a:latin typeface="Cambria Math" panose="02040503050406030204" pitchFamily="18" charset="0"/>
                            </a:rPr>
                            <m:t>T</m:t>
                          </m:r>
                          <m:r>
                            <a:rPr lang="pl-PL" sz="900">
                              <a:solidFill>
                                <a:srgbClr val="FF0000"/>
                              </a:solidFill>
                              <a:latin typeface="Cambria Math" panose="02040503050406030204" pitchFamily="18" charset="0"/>
                            </a:rPr>
                            <m:t>,</m:t>
                          </m:r>
                          <m:r>
                            <a:rPr lang="pl-PL" sz="900" i="1">
                              <a:solidFill>
                                <a:srgbClr val="FF0000"/>
                              </a:solidFill>
                              <a:latin typeface="Cambria Math" panose="02040503050406030204" pitchFamily="18" charset="0"/>
                            </a:rPr>
                            <m:t>𝑙</m:t>
                          </m:r>
                        </m:sub>
                      </m:sSub>
                    </m:oMath>
                  </m:oMathPara>
                </a14:m>
                <a:endParaRPr lang="pl-PL" sz="900" dirty="0">
                  <a:solidFill>
                    <a:srgbClr val="FF0000"/>
                  </a:solidFill>
                </a:endParaRPr>
              </a:p>
            </p:txBody>
          </p:sp>
        </mc:Choice>
        <mc:Fallback xmlns="">
          <p:sp>
            <p:nvSpPr>
              <p:cNvPr id="259" name="Prostokąt 258"/>
              <p:cNvSpPr>
                <a:spLocks noRot="1" noChangeAspect="1" noMove="1" noResize="1" noEditPoints="1" noAdjustHandles="1" noChangeArrowheads="1" noChangeShapeType="1" noTextEdit="1"/>
              </p:cNvSpPr>
              <p:nvPr/>
            </p:nvSpPr>
            <p:spPr>
              <a:xfrm>
                <a:off x="867051" y="915735"/>
                <a:ext cx="315484" cy="236860"/>
              </a:xfrm>
              <a:prstGeom prst="rect">
                <a:avLst/>
              </a:prstGeom>
              <a:blipFill>
                <a:blip r:embed="rId116"/>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08" name="pole tekstowe 307"/>
              <p:cNvSpPr txBox="1"/>
              <p:nvPr/>
            </p:nvSpPr>
            <p:spPr>
              <a:xfrm>
                <a:off x="1394222" y="938528"/>
                <a:ext cx="209673" cy="14959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900" b="0" i="1" smtClean="0">
                              <a:solidFill>
                                <a:srgbClr val="FF0000"/>
                              </a:solidFill>
                              <a:latin typeface="Cambria Math" panose="02040503050406030204" pitchFamily="18" charset="0"/>
                            </a:rPr>
                          </m:ctrlPr>
                        </m:sSubPr>
                        <m:e>
                          <m:r>
                            <a:rPr lang="pl-PL" sz="900" b="0" i="1" smtClean="0">
                              <a:solidFill>
                                <a:srgbClr val="FF0000"/>
                              </a:solidFill>
                              <a:latin typeface="Cambria Math" panose="02040503050406030204" pitchFamily="18" charset="0"/>
                            </a:rPr>
                            <m:t>𝑘</m:t>
                          </m:r>
                        </m:e>
                        <m:sub>
                          <m:r>
                            <m:rPr>
                              <m:sty m:val="p"/>
                            </m:rPr>
                            <a:rPr lang="pl-PL" sz="900" b="0" i="0" smtClean="0">
                              <a:solidFill>
                                <a:srgbClr val="FF0000"/>
                              </a:solidFill>
                              <a:latin typeface="Cambria Math" panose="02040503050406030204" pitchFamily="18" charset="0"/>
                            </a:rPr>
                            <m:t>T</m:t>
                          </m:r>
                          <m:r>
                            <a:rPr lang="pl-PL" sz="900" b="0" i="0" smtClean="0">
                              <a:solidFill>
                                <a:srgbClr val="FF0000"/>
                              </a:solidFill>
                              <a:latin typeface="Cambria Math" panose="02040503050406030204" pitchFamily="18" charset="0"/>
                            </a:rPr>
                            <m:t>,</m:t>
                          </m:r>
                          <m:r>
                            <a:rPr lang="pl-PL" sz="900" b="0" i="1" smtClean="0">
                              <a:solidFill>
                                <a:srgbClr val="FF0000"/>
                              </a:solidFill>
                              <a:latin typeface="Cambria Math" panose="02040503050406030204" pitchFamily="18" charset="0"/>
                            </a:rPr>
                            <m:t>𝑗</m:t>
                          </m:r>
                        </m:sub>
                      </m:sSub>
                    </m:oMath>
                  </m:oMathPara>
                </a14:m>
                <a:endParaRPr lang="pl-PL" sz="900" dirty="0">
                  <a:solidFill>
                    <a:srgbClr val="FF0000"/>
                  </a:solidFill>
                </a:endParaRPr>
              </a:p>
            </p:txBody>
          </p:sp>
        </mc:Choice>
        <mc:Fallback xmlns="">
          <p:sp>
            <p:nvSpPr>
              <p:cNvPr id="308" name="pole tekstowe 307"/>
              <p:cNvSpPr txBox="1">
                <a:spLocks noRot="1" noChangeAspect="1" noMove="1" noResize="1" noEditPoints="1" noAdjustHandles="1" noChangeArrowheads="1" noChangeShapeType="1" noTextEdit="1"/>
              </p:cNvSpPr>
              <p:nvPr/>
            </p:nvSpPr>
            <p:spPr>
              <a:xfrm>
                <a:off x="1394222" y="938528"/>
                <a:ext cx="209673" cy="149593"/>
              </a:xfrm>
              <a:prstGeom prst="rect">
                <a:avLst/>
              </a:prstGeom>
              <a:blipFill>
                <a:blip r:embed="rId117"/>
                <a:stretch>
                  <a:fillRect l="-14706" r="-11765" b="-29167"/>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10" name="pole tekstowe 309"/>
              <p:cNvSpPr txBox="1"/>
              <p:nvPr/>
            </p:nvSpPr>
            <p:spPr>
              <a:xfrm>
                <a:off x="1578045" y="492463"/>
                <a:ext cx="198451" cy="1445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900" b="0" i="1" smtClean="0">
                              <a:solidFill>
                                <a:srgbClr val="FF0000"/>
                              </a:solidFill>
                              <a:latin typeface="Cambria Math" panose="02040503050406030204" pitchFamily="18" charset="0"/>
                            </a:rPr>
                          </m:ctrlPr>
                        </m:sSubPr>
                        <m:e>
                          <m:r>
                            <a:rPr lang="pl-PL" sz="900" b="0" i="1" smtClean="0">
                              <a:solidFill>
                                <a:srgbClr val="FF0000"/>
                              </a:solidFill>
                              <a:latin typeface="Cambria Math" panose="02040503050406030204" pitchFamily="18" charset="0"/>
                            </a:rPr>
                            <m:t>𝑘</m:t>
                          </m:r>
                        </m:e>
                        <m:sub>
                          <m:r>
                            <m:rPr>
                              <m:sty m:val="p"/>
                            </m:rPr>
                            <a:rPr lang="pl-PL" sz="900" b="0" i="0" smtClean="0">
                              <a:solidFill>
                                <a:srgbClr val="FF0000"/>
                              </a:solidFill>
                              <a:latin typeface="Cambria Math" panose="02040503050406030204" pitchFamily="18" charset="0"/>
                            </a:rPr>
                            <m:t>T</m:t>
                          </m:r>
                          <m:r>
                            <a:rPr lang="pl-PL" sz="900" b="0" i="0" smtClean="0">
                              <a:solidFill>
                                <a:srgbClr val="FF0000"/>
                              </a:solidFill>
                              <a:latin typeface="Cambria Math" panose="02040503050406030204" pitchFamily="18" charset="0"/>
                            </a:rPr>
                            <m:t>,</m:t>
                          </m:r>
                          <m:r>
                            <a:rPr lang="pl-PL" sz="900" b="0" i="1" smtClean="0">
                              <a:solidFill>
                                <a:srgbClr val="FF0000"/>
                              </a:solidFill>
                              <a:latin typeface="Cambria Math" panose="02040503050406030204" pitchFamily="18" charset="0"/>
                            </a:rPr>
                            <m:t>𝑖</m:t>
                          </m:r>
                        </m:sub>
                      </m:sSub>
                    </m:oMath>
                  </m:oMathPara>
                </a14:m>
                <a:endParaRPr lang="pl-PL" sz="900" dirty="0">
                  <a:solidFill>
                    <a:srgbClr val="FF0000"/>
                  </a:solidFill>
                </a:endParaRPr>
              </a:p>
            </p:txBody>
          </p:sp>
        </mc:Choice>
        <mc:Fallback xmlns="">
          <p:sp>
            <p:nvSpPr>
              <p:cNvPr id="310" name="pole tekstowe 309"/>
              <p:cNvSpPr txBox="1">
                <a:spLocks noRot="1" noChangeAspect="1" noMove="1" noResize="1" noEditPoints="1" noAdjustHandles="1" noChangeArrowheads="1" noChangeShapeType="1" noTextEdit="1"/>
              </p:cNvSpPr>
              <p:nvPr/>
            </p:nvSpPr>
            <p:spPr>
              <a:xfrm>
                <a:off x="1578045" y="492463"/>
                <a:ext cx="198451" cy="144527"/>
              </a:xfrm>
              <a:prstGeom prst="rect">
                <a:avLst/>
              </a:prstGeom>
              <a:blipFill>
                <a:blip r:embed="rId118"/>
                <a:stretch>
                  <a:fillRect l="-15625" r="-9375" b="-17391"/>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12" name="pole tekstowe 311"/>
              <p:cNvSpPr txBox="1"/>
              <p:nvPr/>
            </p:nvSpPr>
            <p:spPr>
              <a:xfrm>
                <a:off x="1032805" y="1348635"/>
                <a:ext cx="193835" cy="1231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800" b="0" i="1" smtClean="0">
                              <a:solidFill>
                                <a:srgbClr val="3C4855"/>
                              </a:solidFill>
                              <a:latin typeface="Cambria Math" panose="02040503050406030204" pitchFamily="18" charset="0"/>
                            </a:rPr>
                          </m:ctrlPr>
                        </m:sSubPr>
                        <m:e>
                          <m:r>
                            <a:rPr lang="pl-PL" sz="800" b="0" i="1" smtClean="0">
                              <a:solidFill>
                                <a:srgbClr val="3C4855"/>
                              </a:solidFill>
                              <a:latin typeface="Cambria Math" panose="02040503050406030204" pitchFamily="18" charset="0"/>
                            </a:rPr>
                            <m:t>𝑥</m:t>
                          </m:r>
                        </m:e>
                        <m:sub>
                          <m:r>
                            <a:rPr lang="pl-PL" sz="800" b="0" i="1" smtClean="0">
                              <a:solidFill>
                                <a:srgbClr val="3C4855"/>
                              </a:solidFill>
                              <a:latin typeface="Cambria Math" panose="02040503050406030204" pitchFamily="18" charset="0"/>
                            </a:rPr>
                            <m:t>𝑘</m:t>
                          </m:r>
                        </m:sub>
                      </m:sSub>
                      <m:r>
                        <a:rPr lang="pl-PL" sz="800" b="0" i="1" smtClean="0">
                          <a:solidFill>
                            <a:srgbClr val="3C4855"/>
                          </a:solidFill>
                          <a:latin typeface="Cambria Math" panose="02040503050406030204" pitchFamily="18" charset="0"/>
                        </a:rPr>
                        <m:t>𝑃</m:t>
                      </m:r>
                    </m:oMath>
                  </m:oMathPara>
                </a14:m>
                <a:endParaRPr lang="pl-PL" sz="800" dirty="0">
                  <a:solidFill>
                    <a:srgbClr val="3C4855"/>
                  </a:solidFill>
                </a:endParaRPr>
              </a:p>
            </p:txBody>
          </p:sp>
        </mc:Choice>
        <mc:Fallback xmlns="">
          <p:sp>
            <p:nvSpPr>
              <p:cNvPr id="312" name="pole tekstowe 311"/>
              <p:cNvSpPr txBox="1">
                <a:spLocks noRot="1" noChangeAspect="1" noMove="1" noResize="1" noEditPoints="1" noAdjustHandles="1" noChangeArrowheads="1" noChangeShapeType="1" noTextEdit="1"/>
              </p:cNvSpPr>
              <p:nvPr/>
            </p:nvSpPr>
            <p:spPr>
              <a:xfrm>
                <a:off x="1032805" y="1348635"/>
                <a:ext cx="193835" cy="123111"/>
              </a:xfrm>
              <a:prstGeom prst="rect">
                <a:avLst/>
              </a:prstGeom>
              <a:blipFill>
                <a:blip r:embed="rId119"/>
                <a:stretch>
                  <a:fillRect l="-6250" r="-12500" b="-25000"/>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16" name="pole tekstowe 315"/>
              <p:cNvSpPr txBox="1"/>
              <p:nvPr/>
            </p:nvSpPr>
            <p:spPr>
              <a:xfrm>
                <a:off x="1156173" y="1100957"/>
                <a:ext cx="174983" cy="1231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800" b="0" i="1" smtClean="0">
                              <a:solidFill>
                                <a:srgbClr val="3C4855"/>
                              </a:solidFill>
                              <a:latin typeface="Cambria Math" panose="02040503050406030204" pitchFamily="18" charset="0"/>
                            </a:rPr>
                          </m:ctrlPr>
                        </m:sSubPr>
                        <m:e>
                          <m:r>
                            <a:rPr lang="pl-PL" sz="800" b="0" i="1" smtClean="0">
                              <a:solidFill>
                                <a:srgbClr val="3C4855"/>
                              </a:solidFill>
                              <a:latin typeface="Cambria Math" panose="02040503050406030204" pitchFamily="18" charset="0"/>
                            </a:rPr>
                            <m:t>𝑥</m:t>
                          </m:r>
                        </m:e>
                        <m:sub>
                          <m:r>
                            <a:rPr lang="pl-PL" sz="800" b="0" i="1" smtClean="0">
                              <a:solidFill>
                                <a:srgbClr val="3C4855"/>
                              </a:solidFill>
                              <a:latin typeface="Cambria Math" panose="02040503050406030204" pitchFamily="18" charset="0"/>
                            </a:rPr>
                            <m:t>𝑙</m:t>
                          </m:r>
                        </m:sub>
                      </m:sSub>
                      <m:r>
                        <a:rPr lang="pl-PL" sz="800" b="0" i="1" smtClean="0">
                          <a:solidFill>
                            <a:srgbClr val="3C4855"/>
                          </a:solidFill>
                          <a:latin typeface="Cambria Math" panose="02040503050406030204" pitchFamily="18" charset="0"/>
                        </a:rPr>
                        <m:t>𝑃</m:t>
                      </m:r>
                    </m:oMath>
                  </m:oMathPara>
                </a14:m>
                <a:endParaRPr lang="pl-PL" sz="800" dirty="0">
                  <a:solidFill>
                    <a:srgbClr val="3C4855"/>
                  </a:solidFill>
                </a:endParaRPr>
              </a:p>
            </p:txBody>
          </p:sp>
        </mc:Choice>
        <mc:Fallback xmlns="">
          <p:sp>
            <p:nvSpPr>
              <p:cNvPr id="316" name="pole tekstowe 315"/>
              <p:cNvSpPr txBox="1">
                <a:spLocks noRot="1" noChangeAspect="1" noMove="1" noResize="1" noEditPoints="1" noAdjustHandles="1" noChangeArrowheads="1" noChangeShapeType="1" noTextEdit="1"/>
              </p:cNvSpPr>
              <p:nvPr/>
            </p:nvSpPr>
            <p:spPr>
              <a:xfrm>
                <a:off x="1156173" y="1100957"/>
                <a:ext cx="174983" cy="123111"/>
              </a:xfrm>
              <a:prstGeom prst="rect">
                <a:avLst/>
              </a:prstGeom>
              <a:blipFill>
                <a:blip r:embed="rId120"/>
                <a:stretch>
                  <a:fillRect l="-10714" r="-17857" b="-20000"/>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17" name="pole tekstowe 316"/>
              <p:cNvSpPr txBox="1"/>
              <p:nvPr/>
            </p:nvSpPr>
            <p:spPr>
              <a:xfrm>
                <a:off x="1671184" y="1271690"/>
                <a:ext cx="175497" cy="1331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800" b="0" i="1" smtClean="0">
                              <a:solidFill>
                                <a:srgbClr val="3C4855"/>
                              </a:solidFill>
                              <a:latin typeface="Cambria Math" panose="02040503050406030204" pitchFamily="18" charset="0"/>
                            </a:rPr>
                          </m:ctrlPr>
                        </m:sSubPr>
                        <m:e>
                          <m:r>
                            <a:rPr lang="pl-PL" sz="800" b="0" i="1" smtClean="0">
                              <a:solidFill>
                                <a:srgbClr val="3C4855"/>
                              </a:solidFill>
                              <a:latin typeface="Cambria Math" panose="02040503050406030204" pitchFamily="18" charset="0"/>
                            </a:rPr>
                            <m:t>𝑥</m:t>
                          </m:r>
                        </m:e>
                        <m:sub>
                          <m:r>
                            <a:rPr lang="pl-PL" sz="800" b="0" i="1" smtClean="0">
                              <a:solidFill>
                                <a:srgbClr val="3C4855"/>
                              </a:solidFill>
                              <a:latin typeface="Cambria Math" panose="02040503050406030204" pitchFamily="18" charset="0"/>
                            </a:rPr>
                            <m:t>𝑗</m:t>
                          </m:r>
                        </m:sub>
                      </m:sSub>
                      <m:r>
                        <a:rPr lang="pl-PL" sz="800" b="0" i="1" smtClean="0">
                          <a:solidFill>
                            <a:srgbClr val="3C4855"/>
                          </a:solidFill>
                          <a:latin typeface="Cambria Math" panose="02040503050406030204" pitchFamily="18" charset="0"/>
                        </a:rPr>
                        <m:t>𝑃</m:t>
                      </m:r>
                    </m:oMath>
                  </m:oMathPara>
                </a14:m>
                <a:endParaRPr lang="pl-PL" sz="800" dirty="0">
                  <a:solidFill>
                    <a:srgbClr val="3C4855"/>
                  </a:solidFill>
                </a:endParaRPr>
              </a:p>
            </p:txBody>
          </p:sp>
        </mc:Choice>
        <mc:Fallback xmlns="">
          <p:sp>
            <p:nvSpPr>
              <p:cNvPr id="317" name="pole tekstowe 316"/>
              <p:cNvSpPr txBox="1">
                <a:spLocks noRot="1" noChangeAspect="1" noMove="1" noResize="1" noEditPoints="1" noAdjustHandles="1" noChangeArrowheads="1" noChangeShapeType="1" noTextEdit="1"/>
              </p:cNvSpPr>
              <p:nvPr/>
            </p:nvSpPr>
            <p:spPr>
              <a:xfrm>
                <a:off x="1671184" y="1271690"/>
                <a:ext cx="175497" cy="133113"/>
              </a:xfrm>
              <a:prstGeom prst="rect">
                <a:avLst/>
              </a:prstGeom>
              <a:blipFill>
                <a:blip r:embed="rId121"/>
                <a:stretch>
                  <a:fillRect l="-6897" r="-13793" b="-28571"/>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18" name="pole tekstowe 317"/>
              <p:cNvSpPr txBox="1"/>
              <p:nvPr/>
            </p:nvSpPr>
            <p:spPr>
              <a:xfrm>
                <a:off x="1287331" y="1562912"/>
                <a:ext cx="216726" cy="1231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800" b="0" i="1" smtClean="0">
                              <a:solidFill>
                                <a:srgbClr val="3C4855"/>
                              </a:solidFill>
                              <a:latin typeface="Cambria Math" panose="02040503050406030204" pitchFamily="18" charset="0"/>
                            </a:rPr>
                          </m:ctrlPr>
                        </m:sSubPr>
                        <m:e>
                          <m:r>
                            <a:rPr lang="pl-PL" sz="800" b="0" i="1" smtClean="0">
                              <a:solidFill>
                                <a:srgbClr val="3C4855"/>
                              </a:solidFill>
                              <a:latin typeface="Cambria Math" panose="02040503050406030204" pitchFamily="18" charset="0"/>
                            </a:rPr>
                            <m:t>𝑥</m:t>
                          </m:r>
                        </m:e>
                        <m:sub>
                          <m:r>
                            <a:rPr lang="pl-PL" sz="800" b="0" i="1" smtClean="0">
                              <a:solidFill>
                                <a:srgbClr val="3C4855"/>
                              </a:solidFill>
                              <a:latin typeface="Cambria Math" panose="02040503050406030204" pitchFamily="18" charset="0"/>
                            </a:rPr>
                            <m:t>𝑚</m:t>
                          </m:r>
                        </m:sub>
                      </m:sSub>
                      <m:r>
                        <a:rPr lang="pl-PL" sz="800" b="0" i="1" smtClean="0">
                          <a:solidFill>
                            <a:srgbClr val="3C4855"/>
                          </a:solidFill>
                          <a:latin typeface="Cambria Math" panose="02040503050406030204" pitchFamily="18" charset="0"/>
                        </a:rPr>
                        <m:t>𝑃</m:t>
                      </m:r>
                    </m:oMath>
                  </m:oMathPara>
                </a14:m>
                <a:endParaRPr lang="pl-PL" sz="800" dirty="0">
                  <a:solidFill>
                    <a:srgbClr val="3C4855"/>
                  </a:solidFill>
                </a:endParaRPr>
              </a:p>
            </p:txBody>
          </p:sp>
        </mc:Choice>
        <mc:Fallback xmlns="">
          <p:sp>
            <p:nvSpPr>
              <p:cNvPr id="318" name="pole tekstowe 317"/>
              <p:cNvSpPr txBox="1">
                <a:spLocks noRot="1" noChangeAspect="1" noMove="1" noResize="1" noEditPoints="1" noAdjustHandles="1" noChangeArrowheads="1" noChangeShapeType="1" noTextEdit="1"/>
              </p:cNvSpPr>
              <p:nvPr/>
            </p:nvSpPr>
            <p:spPr>
              <a:xfrm>
                <a:off x="1287331" y="1562912"/>
                <a:ext cx="216726" cy="123111"/>
              </a:xfrm>
              <a:prstGeom prst="rect">
                <a:avLst/>
              </a:prstGeom>
              <a:blipFill>
                <a:blip r:embed="rId122"/>
                <a:stretch>
                  <a:fillRect l="-5556" r="-11111" b="-14286"/>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19" name="pole tekstowe 318"/>
              <p:cNvSpPr txBox="1"/>
              <p:nvPr/>
            </p:nvSpPr>
            <p:spPr>
              <a:xfrm>
                <a:off x="1746107" y="721157"/>
                <a:ext cx="174983" cy="1231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800" b="0" i="1" smtClean="0">
                              <a:solidFill>
                                <a:srgbClr val="3C4855"/>
                              </a:solidFill>
                              <a:latin typeface="Cambria Math" panose="02040503050406030204" pitchFamily="18" charset="0"/>
                            </a:rPr>
                          </m:ctrlPr>
                        </m:sSubPr>
                        <m:e>
                          <m:r>
                            <a:rPr lang="pl-PL" sz="800" b="0" i="1" smtClean="0">
                              <a:solidFill>
                                <a:srgbClr val="3C4855"/>
                              </a:solidFill>
                              <a:latin typeface="Cambria Math" panose="02040503050406030204" pitchFamily="18" charset="0"/>
                            </a:rPr>
                            <m:t>𝑥</m:t>
                          </m:r>
                        </m:e>
                        <m:sub>
                          <m:r>
                            <a:rPr lang="pl-PL" sz="800" b="0" i="1" smtClean="0">
                              <a:solidFill>
                                <a:srgbClr val="3C4855"/>
                              </a:solidFill>
                              <a:latin typeface="Cambria Math" panose="02040503050406030204" pitchFamily="18" charset="0"/>
                            </a:rPr>
                            <m:t>𝑖</m:t>
                          </m:r>
                        </m:sub>
                      </m:sSub>
                      <m:r>
                        <a:rPr lang="pl-PL" sz="800" b="0" i="1" smtClean="0">
                          <a:solidFill>
                            <a:srgbClr val="3C4855"/>
                          </a:solidFill>
                          <a:latin typeface="Cambria Math" panose="02040503050406030204" pitchFamily="18" charset="0"/>
                        </a:rPr>
                        <m:t>𝑃</m:t>
                      </m:r>
                    </m:oMath>
                  </m:oMathPara>
                </a14:m>
                <a:endParaRPr lang="pl-PL" sz="800" dirty="0">
                  <a:solidFill>
                    <a:srgbClr val="3C4855"/>
                  </a:solidFill>
                </a:endParaRPr>
              </a:p>
            </p:txBody>
          </p:sp>
        </mc:Choice>
        <mc:Fallback xmlns="">
          <p:sp>
            <p:nvSpPr>
              <p:cNvPr id="319" name="pole tekstowe 318"/>
              <p:cNvSpPr txBox="1">
                <a:spLocks noRot="1" noChangeAspect="1" noMove="1" noResize="1" noEditPoints="1" noAdjustHandles="1" noChangeArrowheads="1" noChangeShapeType="1" noTextEdit="1"/>
              </p:cNvSpPr>
              <p:nvPr/>
            </p:nvSpPr>
            <p:spPr>
              <a:xfrm>
                <a:off x="1746107" y="721157"/>
                <a:ext cx="174983" cy="123111"/>
              </a:xfrm>
              <a:prstGeom prst="rect">
                <a:avLst/>
              </a:prstGeom>
              <a:blipFill>
                <a:blip r:embed="rId123"/>
                <a:stretch>
                  <a:fillRect l="-6897" r="-13793" b="-25000"/>
                </a:stretch>
              </a:blipFill>
            </p:spPr>
            <p:txBody>
              <a:bodyPr/>
              <a:lstStyle/>
              <a:p>
                <a:r>
                  <a:rPr lang="pl-PL">
                    <a:noFill/>
                  </a:rPr>
                  <a:t> </a:t>
                </a:r>
              </a:p>
            </p:txBody>
          </p:sp>
        </mc:Fallback>
      </mc:AlternateContent>
      <p:sp>
        <p:nvSpPr>
          <p:cNvPr id="320" name="pole tekstowe 319"/>
          <p:cNvSpPr txBox="1"/>
          <p:nvPr/>
        </p:nvSpPr>
        <p:spPr>
          <a:xfrm>
            <a:off x="1502475" y="1001329"/>
            <a:ext cx="1019831" cy="215444"/>
          </a:xfrm>
          <a:prstGeom prst="rect">
            <a:avLst/>
          </a:prstGeom>
          <a:noFill/>
        </p:spPr>
        <p:txBody>
          <a:bodyPr wrap="none" rtlCol="0">
            <a:spAutoFit/>
          </a:bodyPr>
          <a:lstStyle/>
          <a:p>
            <a:r>
              <a:rPr lang="pl-PL" sz="800" b="1" dirty="0" smtClean="0">
                <a:solidFill>
                  <a:srgbClr val="3C4855"/>
                </a:solidFill>
              </a:rPr>
              <a:t>Proton </a:t>
            </a:r>
            <a:r>
              <a:rPr lang="pl-PL" sz="800" b="1" dirty="0" err="1" smtClean="0">
                <a:solidFill>
                  <a:srgbClr val="3C4855"/>
                </a:solidFill>
              </a:rPr>
              <a:t>momentum</a:t>
            </a:r>
            <a:r>
              <a:rPr lang="pl-PL" sz="800" b="1" dirty="0" smtClean="0">
                <a:solidFill>
                  <a:srgbClr val="3C4855"/>
                </a:solidFill>
              </a:rPr>
              <a:t> </a:t>
            </a:r>
            <a:endParaRPr lang="pl-PL" sz="800" b="1" dirty="0">
              <a:solidFill>
                <a:srgbClr val="3C4855"/>
              </a:solidFill>
            </a:endParaRPr>
          </a:p>
        </p:txBody>
      </p:sp>
      <p:cxnSp>
        <p:nvCxnSpPr>
          <p:cNvPr id="321" name="Łącznik prosty ze strzałką 320"/>
          <p:cNvCxnSpPr/>
          <p:nvPr/>
        </p:nvCxnSpPr>
        <p:spPr>
          <a:xfrm>
            <a:off x="1450072" y="1199876"/>
            <a:ext cx="968982" cy="3195"/>
          </a:xfrm>
          <a:prstGeom prst="straightConnector1">
            <a:avLst/>
          </a:prstGeom>
          <a:ln w="38100">
            <a:solidFill>
              <a:srgbClr val="3C4855"/>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2" name="Prostokąt 161"/>
              <p:cNvSpPr/>
              <p:nvPr/>
            </p:nvSpPr>
            <p:spPr>
              <a:xfrm>
                <a:off x="2074537" y="1189489"/>
                <a:ext cx="296813" cy="24622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1000" i="1">
                          <a:solidFill>
                            <a:srgbClr val="3C4855"/>
                          </a:solidFill>
                          <a:latin typeface="Cambria Math" panose="02040503050406030204" pitchFamily="18" charset="0"/>
                        </a:rPr>
                        <m:t>𝑃</m:t>
                      </m:r>
                    </m:oMath>
                  </m:oMathPara>
                </a14:m>
                <a:endParaRPr lang="pl-PL" sz="1000" dirty="0">
                  <a:solidFill>
                    <a:srgbClr val="3C4855"/>
                  </a:solidFill>
                </a:endParaRPr>
              </a:p>
            </p:txBody>
          </p:sp>
        </mc:Choice>
        <mc:Fallback xmlns="">
          <p:sp>
            <p:nvSpPr>
              <p:cNvPr id="162" name="Prostokąt 161"/>
              <p:cNvSpPr>
                <a:spLocks noRot="1" noChangeAspect="1" noMove="1" noResize="1" noEditPoints="1" noAdjustHandles="1" noChangeArrowheads="1" noChangeShapeType="1" noTextEdit="1"/>
              </p:cNvSpPr>
              <p:nvPr/>
            </p:nvSpPr>
            <p:spPr>
              <a:xfrm>
                <a:off x="2074537" y="1189489"/>
                <a:ext cx="296813" cy="246221"/>
              </a:xfrm>
              <a:prstGeom prst="rect">
                <a:avLst/>
              </a:prstGeom>
              <a:blipFill>
                <a:blip r:embed="rId124"/>
                <a:stretch>
                  <a:fillRect/>
                </a:stretch>
              </a:blipFill>
            </p:spPr>
            <p:txBody>
              <a:bodyPr/>
              <a:lstStyle/>
              <a:p>
                <a:r>
                  <a:rPr lang="pl-PL">
                    <a:noFill/>
                  </a:rPr>
                  <a:t> </a:t>
                </a:r>
              </a:p>
            </p:txBody>
          </p:sp>
        </mc:Fallback>
      </mc:AlternateContent>
      <p:cxnSp>
        <p:nvCxnSpPr>
          <p:cNvPr id="323" name="Łącznik łamany 322"/>
          <p:cNvCxnSpPr/>
          <p:nvPr/>
        </p:nvCxnSpPr>
        <p:spPr>
          <a:xfrm>
            <a:off x="915070" y="2218262"/>
            <a:ext cx="1558165" cy="573245"/>
          </a:xfrm>
          <a:prstGeom prst="bentConnector3">
            <a:avLst>
              <a:gd name="adj1" fmla="val -1124"/>
            </a:avLst>
          </a:prstGeom>
          <a:ln>
            <a:solidFill>
              <a:srgbClr val="3C4855"/>
            </a:solidFill>
            <a:tailEnd type="triangle"/>
          </a:ln>
        </p:spPr>
        <p:style>
          <a:lnRef idx="1">
            <a:schemeClr val="accent1"/>
          </a:lnRef>
          <a:fillRef idx="0">
            <a:schemeClr val="accent1"/>
          </a:fillRef>
          <a:effectRef idx="0">
            <a:schemeClr val="accent1"/>
          </a:effectRef>
          <a:fontRef idx="minor">
            <a:schemeClr val="tx1"/>
          </a:fontRef>
        </p:style>
      </p:cxnSp>
      <p:sp>
        <p:nvSpPr>
          <p:cNvPr id="324" name="pole tekstowe 323"/>
          <p:cNvSpPr txBox="1"/>
          <p:nvPr/>
        </p:nvSpPr>
        <p:spPr>
          <a:xfrm>
            <a:off x="2415639" y="947293"/>
            <a:ext cx="1302818" cy="553998"/>
          </a:xfrm>
          <a:prstGeom prst="rect">
            <a:avLst/>
          </a:prstGeom>
          <a:noFill/>
        </p:spPr>
        <p:txBody>
          <a:bodyPr wrap="square" rtlCol="0">
            <a:spAutoFit/>
          </a:bodyPr>
          <a:lstStyle/>
          <a:p>
            <a:pPr algn="ctr"/>
            <a:r>
              <a:rPr lang="en-US" sz="1000" dirty="0">
                <a:solidFill>
                  <a:srgbClr val="F0ECE5"/>
                </a:solidFill>
              </a:rPr>
              <a:t>Including </a:t>
            </a:r>
            <a:r>
              <a:rPr lang="en-US" sz="1000" b="1" dirty="0">
                <a:solidFill>
                  <a:srgbClr val="F0ECE5"/>
                </a:solidFill>
              </a:rPr>
              <a:t>transverse motion</a:t>
            </a:r>
            <a:r>
              <a:rPr lang="pl-PL" sz="1000" b="1" dirty="0">
                <a:solidFill>
                  <a:srgbClr val="F0ECE5"/>
                </a:solidFill>
              </a:rPr>
              <a:t> </a:t>
            </a:r>
            <a:r>
              <a:rPr lang="pl-PL" sz="1000" dirty="0">
                <a:solidFill>
                  <a:srgbClr val="F0ECE5"/>
                </a:solidFill>
              </a:rPr>
              <a:t>of </a:t>
            </a:r>
            <a:r>
              <a:rPr lang="pl-PL" sz="1000" dirty="0" err="1">
                <a:solidFill>
                  <a:srgbClr val="F0ECE5"/>
                </a:solidFill>
              </a:rPr>
              <a:t>quark</a:t>
            </a:r>
            <a:r>
              <a:rPr lang="pl-PL" sz="1000" dirty="0">
                <a:solidFill>
                  <a:srgbClr val="F0ECE5"/>
                </a:solidFill>
              </a:rPr>
              <a:t> </a:t>
            </a:r>
            <a:r>
              <a:rPr lang="pl-PL" sz="1000" dirty="0" err="1">
                <a:solidFill>
                  <a:srgbClr val="F0ECE5"/>
                </a:solidFill>
              </a:rPr>
              <a:t>inside</a:t>
            </a:r>
            <a:r>
              <a:rPr lang="pl-PL" sz="1000" dirty="0">
                <a:solidFill>
                  <a:srgbClr val="F0ECE5"/>
                </a:solidFill>
              </a:rPr>
              <a:t> the proton</a:t>
            </a:r>
          </a:p>
        </p:txBody>
      </p:sp>
      <p:sp>
        <p:nvSpPr>
          <p:cNvPr id="325" name="Prostokąt 324"/>
          <p:cNvSpPr/>
          <p:nvPr/>
        </p:nvSpPr>
        <p:spPr>
          <a:xfrm>
            <a:off x="1138189" y="2590386"/>
            <a:ext cx="874158" cy="223138"/>
          </a:xfrm>
          <a:prstGeom prst="rect">
            <a:avLst/>
          </a:prstGeom>
        </p:spPr>
        <p:txBody>
          <a:bodyPr wrap="square">
            <a:spAutoFit/>
          </a:bodyPr>
          <a:lstStyle/>
          <a:p>
            <a:pPr algn="ctr"/>
            <a:r>
              <a:rPr lang="pl-PL" b="1" dirty="0" err="1" smtClean="0">
                <a:solidFill>
                  <a:srgbClr val="3C4855"/>
                </a:solidFill>
              </a:rPr>
              <a:t>Analogy</a:t>
            </a:r>
            <a:endParaRPr lang="pl-PL" b="1" dirty="0">
              <a:solidFill>
                <a:srgbClr val="3C4855"/>
              </a:solidFill>
            </a:endParaRPr>
          </a:p>
        </p:txBody>
      </p:sp>
      <p:sp>
        <p:nvSpPr>
          <p:cNvPr id="184" name="Prostokąt 183"/>
          <p:cNvSpPr/>
          <p:nvPr/>
        </p:nvSpPr>
        <p:spPr>
          <a:xfrm>
            <a:off x="3916971" y="2332340"/>
            <a:ext cx="1779061" cy="507831"/>
          </a:xfrm>
          <a:prstGeom prst="rect">
            <a:avLst/>
          </a:prstGeom>
        </p:spPr>
        <p:txBody>
          <a:bodyPr wrap="square">
            <a:spAutoFit/>
          </a:bodyPr>
          <a:lstStyle/>
          <a:p>
            <a:pPr algn="ctr"/>
            <a:r>
              <a:rPr lang="en-US" sz="900" b="1" dirty="0"/>
              <a:t>8</a:t>
            </a:r>
            <a:r>
              <a:rPr lang="en-US" sz="900" dirty="0"/>
              <a:t> leading-twist </a:t>
            </a:r>
            <a:r>
              <a:rPr lang="pl-PL" sz="900" b="1" dirty="0" err="1" smtClean="0"/>
              <a:t>Transverse-Momentum</a:t>
            </a:r>
            <a:r>
              <a:rPr lang="pl-PL" sz="900" b="1" dirty="0" smtClean="0"/>
              <a:t> </a:t>
            </a:r>
            <a:r>
              <a:rPr lang="pl-PL" sz="900" b="1" dirty="0"/>
              <a:t>Dependent </a:t>
            </a:r>
            <a:r>
              <a:rPr lang="pl-PL" sz="900" b="1" dirty="0" err="1"/>
              <a:t>PDFs</a:t>
            </a:r>
            <a:r>
              <a:rPr lang="pl-PL" sz="900" b="1" dirty="0"/>
              <a:t> (T</a:t>
            </a:r>
            <a:r>
              <a:rPr lang="en-US" sz="900" b="1" dirty="0"/>
              <a:t>MD PDFs</a:t>
            </a:r>
            <a:r>
              <a:rPr lang="pl-PL" sz="900" b="1" dirty="0"/>
              <a:t>)</a:t>
            </a:r>
            <a:endParaRPr lang="pl-PL" dirty="0"/>
          </a:p>
        </p:txBody>
      </p:sp>
    </p:spTree>
    <p:extLst>
      <p:ext uri="{BB962C8B-B14F-4D97-AF65-F5344CB8AC3E}">
        <p14:creationId xmlns:p14="http://schemas.microsoft.com/office/powerpoint/2010/main" val="18039611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Obraz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537" y="336589"/>
            <a:ext cx="699181" cy="699181"/>
          </a:xfrm>
          <a:prstGeom prst="rect">
            <a:avLst/>
          </a:prstGeom>
        </p:spPr>
      </p:pic>
      <p:sp>
        <p:nvSpPr>
          <p:cNvPr id="4" name="Prostokąt 3"/>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6" name="Prostokąt 5"/>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13/33</a:t>
            </a:r>
            <a:endParaRPr lang="pl-PL" sz="400" dirty="0">
              <a:solidFill>
                <a:srgbClr val="F0ECE5"/>
              </a:solidFill>
              <a:latin typeface="Open Sans" pitchFamily="2" charset="0"/>
              <a:ea typeface="Open Sans" pitchFamily="2" charset="0"/>
              <a:cs typeface="Open Sans" pitchFamily="2" charset="0"/>
            </a:endParaRPr>
          </a:p>
        </p:txBody>
      </p:sp>
      <p:sp>
        <p:nvSpPr>
          <p:cNvPr id="2" name="Tytuł 1"/>
          <p:cNvSpPr>
            <a:spLocks noGrp="1"/>
          </p:cNvSpPr>
          <p:nvPr>
            <p:ph type="title"/>
          </p:nvPr>
        </p:nvSpPr>
        <p:spPr>
          <a:xfrm>
            <a:off x="-1" y="15641"/>
            <a:ext cx="5758301" cy="626267"/>
          </a:xfrm>
        </p:spPr>
        <p:txBody>
          <a:bodyPr>
            <a:normAutofit fontScale="90000"/>
          </a:bodyPr>
          <a:lstStyle/>
          <a:p>
            <a:r>
              <a:rPr lang="en-US" b="1" dirty="0">
                <a:solidFill>
                  <a:srgbClr val="3C4855"/>
                </a:solidFill>
              </a:rPr>
              <a:t>From Theory to Experiment: </a:t>
            </a:r>
            <a:r>
              <a:rPr lang="en-US" dirty="0" smtClean="0">
                <a:solidFill>
                  <a:srgbClr val="7A8A99"/>
                </a:solidFill>
              </a:rPr>
              <a:t>Probing </a:t>
            </a:r>
            <a:r>
              <a:rPr lang="en-US" dirty="0">
                <a:solidFill>
                  <a:srgbClr val="7A8A99"/>
                </a:solidFill>
              </a:rPr>
              <a:t>TMD PDFs in Practice</a:t>
            </a:r>
            <a:endParaRPr lang="pl-PL" dirty="0">
              <a:solidFill>
                <a:srgbClr val="7A8A99"/>
              </a:solidFill>
            </a:endParaRPr>
          </a:p>
        </p:txBody>
      </p:sp>
      <p:sp>
        <p:nvSpPr>
          <p:cNvPr id="37" name="Prostokąt 36"/>
          <p:cNvSpPr/>
          <p:nvPr/>
        </p:nvSpPr>
        <p:spPr>
          <a:xfrm>
            <a:off x="545140" y="718750"/>
            <a:ext cx="2128650" cy="908074"/>
          </a:xfrm>
          <a:prstGeom prst="rect">
            <a:avLst/>
          </a:prstGeom>
          <a:solidFill>
            <a:srgbClr val="3C4855"/>
          </a:solidFill>
          <a:ln>
            <a:solidFill>
              <a:srgbClr val="7A8A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p>
        </p:txBody>
      </p:sp>
      <p:sp>
        <p:nvSpPr>
          <p:cNvPr id="8" name="Prostokąt 7"/>
          <p:cNvSpPr/>
          <p:nvPr/>
        </p:nvSpPr>
        <p:spPr>
          <a:xfrm>
            <a:off x="597647" y="848004"/>
            <a:ext cx="2076146" cy="646331"/>
          </a:xfrm>
          <a:prstGeom prst="rect">
            <a:avLst/>
          </a:prstGeom>
        </p:spPr>
        <p:txBody>
          <a:bodyPr wrap="square">
            <a:spAutoFit/>
          </a:bodyPr>
          <a:lstStyle/>
          <a:p>
            <a:pPr lvl="0" defTabSz="914400" eaLnBrk="0" fontAlgn="base" hangingPunct="0">
              <a:spcBef>
                <a:spcPct val="0"/>
              </a:spcBef>
              <a:spcAft>
                <a:spcPct val="0"/>
              </a:spcAft>
            </a:pPr>
            <a:r>
              <a:rPr kumimoji="0" lang="pl-PL" altLang="pl-PL" sz="900" b="0" i="0" u="none" strike="noStrike" cap="none" normalizeH="0" baseline="0" dirty="0" err="1" smtClean="0">
                <a:ln>
                  <a:noFill/>
                </a:ln>
                <a:solidFill>
                  <a:srgbClr val="F0ECE5"/>
                </a:solidFill>
                <a:effectLst/>
              </a:rPr>
              <a:t>When</a:t>
            </a:r>
            <a:r>
              <a:rPr kumimoji="0" lang="pl-PL" altLang="pl-PL" sz="900" b="0" i="0" u="none" strike="noStrike" cap="none" normalizeH="0" baseline="0" dirty="0" smtClean="0">
                <a:ln>
                  <a:noFill/>
                </a:ln>
                <a:solidFill>
                  <a:srgbClr val="F0ECE5"/>
                </a:solidFill>
                <a:effectLst/>
              </a:rPr>
              <a:t> the </a:t>
            </a:r>
            <a:r>
              <a:rPr kumimoji="0" lang="pl-PL" altLang="pl-PL" sz="900" b="1" i="0" u="none" strike="noStrike" cap="none" normalizeH="0" baseline="0" dirty="0" smtClean="0">
                <a:ln>
                  <a:noFill/>
                </a:ln>
                <a:solidFill>
                  <a:srgbClr val="F0ECE5"/>
                </a:solidFill>
                <a:effectLst/>
              </a:rPr>
              <a:t>target</a:t>
            </a:r>
            <a:r>
              <a:rPr kumimoji="0" lang="pl-PL" altLang="pl-PL" sz="900" b="0" i="0" u="none" strike="noStrike" cap="none" normalizeH="0" baseline="0" dirty="0" smtClean="0">
                <a:ln>
                  <a:noFill/>
                </a:ln>
                <a:solidFill>
                  <a:srgbClr val="F0ECE5"/>
                </a:solidFill>
                <a:effectLst/>
              </a:rPr>
              <a:t> </a:t>
            </a:r>
            <a:r>
              <a:rPr kumimoji="0" lang="pl-PL" altLang="pl-PL" sz="900" b="1" i="0" u="none" strike="noStrike" cap="none" normalizeH="0" baseline="0" dirty="0" err="1" smtClean="0">
                <a:ln>
                  <a:noFill/>
                </a:ln>
                <a:solidFill>
                  <a:srgbClr val="F0ECE5"/>
                </a:solidFill>
                <a:effectLst/>
              </a:rPr>
              <a:t>nucleon</a:t>
            </a:r>
            <a:r>
              <a:rPr kumimoji="0" lang="pl-PL" altLang="pl-PL" sz="900" b="0" i="0" u="none" strike="noStrike" cap="none" normalizeH="0" baseline="0" dirty="0" smtClean="0">
                <a:ln>
                  <a:noFill/>
                </a:ln>
                <a:solidFill>
                  <a:srgbClr val="F0ECE5"/>
                </a:solidFill>
                <a:effectLst/>
              </a:rPr>
              <a:t> </a:t>
            </a:r>
            <a:r>
              <a:rPr kumimoji="0" lang="pl-PL" altLang="pl-PL" sz="900" b="0" i="0" u="none" strike="noStrike" cap="none" normalizeH="0" baseline="0" dirty="0" err="1" smtClean="0">
                <a:ln>
                  <a:noFill/>
                </a:ln>
                <a:solidFill>
                  <a:srgbClr val="F0ECE5"/>
                </a:solidFill>
                <a:effectLst/>
              </a:rPr>
              <a:t>is</a:t>
            </a:r>
            <a:r>
              <a:rPr kumimoji="0" lang="pl-PL" altLang="pl-PL" sz="900" b="0" i="0" u="none" strike="noStrike" cap="none" normalizeH="0" baseline="0" dirty="0" smtClean="0">
                <a:ln>
                  <a:noFill/>
                </a:ln>
                <a:solidFill>
                  <a:srgbClr val="F0ECE5"/>
                </a:solidFill>
                <a:effectLst/>
              </a:rPr>
              <a:t> </a:t>
            </a:r>
            <a:r>
              <a:rPr kumimoji="0" lang="pl-PL" altLang="pl-PL" sz="900" b="1" i="0" u="none" strike="noStrike" cap="none" normalizeH="0" baseline="0" dirty="0" err="1" smtClean="0">
                <a:ln>
                  <a:noFill/>
                </a:ln>
                <a:solidFill>
                  <a:srgbClr val="F0ECE5"/>
                </a:solidFill>
                <a:effectLst/>
              </a:rPr>
              <a:t>transversely</a:t>
            </a:r>
            <a:r>
              <a:rPr kumimoji="0" lang="pl-PL" altLang="pl-PL" sz="900" b="0" i="0" u="none" strike="noStrike" cap="none" normalizeH="0" baseline="0" dirty="0" smtClean="0">
                <a:ln>
                  <a:noFill/>
                </a:ln>
                <a:solidFill>
                  <a:srgbClr val="F0ECE5"/>
                </a:solidFill>
                <a:effectLst/>
              </a:rPr>
              <a:t> </a:t>
            </a:r>
            <a:r>
              <a:rPr kumimoji="0" lang="pl-PL" altLang="pl-PL" sz="900" b="1" i="0" u="none" strike="noStrike" cap="none" normalizeH="0" baseline="0" dirty="0" err="1" smtClean="0">
                <a:ln>
                  <a:noFill/>
                </a:ln>
                <a:solidFill>
                  <a:srgbClr val="F0ECE5"/>
                </a:solidFill>
                <a:effectLst/>
              </a:rPr>
              <a:t>polarized</a:t>
            </a:r>
            <a:r>
              <a:rPr kumimoji="0" lang="pl-PL" altLang="pl-PL" sz="900" b="0" i="0" u="none" strike="noStrike" cap="none" normalizeH="0" baseline="0" dirty="0" smtClean="0">
                <a:ln>
                  <a:noFill/>
                </a:ln>
                <a:solidFill>
                  <a:srgbClr val="F0ECE5"/>
                </a:solidFill>
                <a:effectLst/>
              </a:rPr>
              <a:t>, the </a:t>
            </a:r>
            <a:r>
              <a:rPr kumimoji="0" lang="pl-PL" altLang="pl-PL" sz="900" b="0" i="0" u="none" strike="noStrike" cap="none" normalizeH="0" baseline="0" dirty="0" err="1" smtClean="0">
                <a:ln>
                  <a:noFill/>
                </a:ln>
                <a:solidFill>
                  <a:srgbClr val="F0ECE5"/>
                </a:solidFill>
                <a:effectLst/>
              </a:rPr>
              <a:t>probability</a:t>
            </a:r>
            <a:r>
              <a:rPr kumimoji="0" lang="pl-PL" altLang="pl-PL" sz="900" b="0" i="0" u="none" strike="noStrike" cap="none" normalizeH="0" baseline="0" dirty="0" smtClean="0">
                <a:ln>
                  <a:noFill/>
                </a:ln>
                <a:solidFill>
                  <a:srgbClr val="F0ECE5"/>
                </a:solidFill>
                <a:effectLst/>
              </a:rPr>
              <a:t> of </a:t>
            </a:r>
            <a:r>
              <a:rPr kumimoji="0" lang="pl-PL" altLang="pl-PL" sz="900" b="0" i="0" u="none" strike="noStrike" cap="none" normalizeH="0" baseline="0" dirty="0" err="1" smtClean="0">
                <a:ln>
                  <a:noFill/>
                </a:ln>
                <a:solidFill>
                  <a:srgbClr val="F0ECE5"/>
                </a:solidFill>
                <a:effectLst/>
              </a:rPr>
              <a:t>scattering</a:t>
            </a:r>
            <a:r>
              <a:rPr kumimoji="0" lang="pl-PL" altLang="pl-PL" sz="900" b="0" i="0" u="none" strike="noStrike" cap="none" normalizeH="0" baseline="0" dirty="0" smtClean="0">
                <a:ln>
                  <a:noFill/>
                </a:ln>
                <a:solidFill>
                  <a:srgbClr val="F0ECE5"/>
                </a:solidFill>
                <a:effectLst/>
              </a:rPr>
              <a:t> </a:t>
            </a:r>
            <a:r>
              <a:rPr kumimoji="0" lang="pl-PL" altLang="pl-PL" sz="900" b="0" i="0" u="none" strike="noStrike" cap="none" normalizeH="0" baseline="0" dirty="0" err="1" smtClean="0">
                <a:ln>
                  <a:noFill/>
                </a:ln>
                <a:solidFill>
                  <a:srgbClr val="F0ECE5"/>
                </a:solidFill>
                <a:effectLst/>
              </a:rPr>
              <a:t>depends</a:t>
            </a:r>
            <a:r>
              <a:rPr kumimoji="0" lang="pl-PL" altLang="pl-PL" sz="900" b="0" i="0" u="none" strike="noStrike" cap="none" normalizeH="0" baseline="0" dirty="0" smtClean="0">
                <a:ln>
                  <a:noFill/>
                </a:ln>
                <a:solidFill>
                  <a:srgbClr val="F0ECE5"/>
                </a:solidFill>
                <a:effectLst/>
              </a:rPr>
              <a:t> not </a:t>
            </a:r>
            <a:r>
              <a:rPr kumimoji="0" lang="pl-PL" altLang="pl-PL" sz="900" b="0" i="0" u="none" strike="noStrike" cap="none" normalizeH="0" baseline="0" dirty="0" err="1" smtClean="0">
                <a:ln>
                  <a:noFill/>
                </a:ln>
                <a:solidFill>
                  <a:srgbClr val="F0ECE5"/>
                </a:solidFill>
                <a:effectLst/>
              </a:rPr>
              <a:t>only</a:t>
            </a:r>
            <a:r>
              <a:rPr kumimoji="0" lang="pl-PL" altLang="pl-PL" sz="900" b="0" i="0" u="none" strike="noStrike" cap="none" normalizeH="0" baseline="0" dirty="0" smtClean="0">
                <a:ln>
                  <a:noFill/>
                </a:ln>
                <a:solidFill>
                  <a:srgbClr val="F0ECE5"/>
                </a:solidFill>
                <a:effectLst/>
              </a:rPr>
              <a:t> on the </a:t>
            </a:r>
            <a:r>
              <a:rPr kumimoji="0" lang="pl-PL" altLang="pl-PL" sz="900" b="0" i="0" u="none" strike="noStrike" cap="none" normalizeH="0" baseline="0" dirty="0" err="1" smtClean="0">
                <a:ln>
                  <a:noFill/>
                </a:ln>
                <a:solidFill>
                  <a:srgbClr val="F0ECE5"/>
                </a:solidFill>
                <a:effectLst/>
              </a:rPr>
              <a:t>kinematics</a:t>
            </a:r>
            <a:r>
              <a:rPr kumimoji="0" lang="pl-PL" altLang="pl-PL" sz="900" b="0" i="0" u="none" strike="noStrike" cap="none" normalizeH="0" baseline="0" dirty="0" smtClean="0">
                <a:ln>
                  <a:noFill/>
                </a:ln>
                <a:solidFill>
                  <a:srgbClr val="F0ECE5"/>
                </a:solidFill>
                <a:effectLst/>
              </a:rPr>
              <a:t>, but </a:t>
            </a:r>
            <a:r>
              <a:rPr kumimoji="0" lang="pl-PL" altLang="pl-PL" sz="900" b="0" i="0" u="none" strike="noStrike" cap="none" normalizeH="0" baseline="0" dirty="0" err="1" smtClean="0">
                <a:ln>
                  <a:noFill/>
                </a:ln>
                <a:solidFill>
                  <a:srgbClr val="F0ECE5"/>
                </a:solidFill>
                <a:effectLst/>
              </a:rPr>
              <a:t>also</a:t>
            </a:r>
            <a:r>
              <a:rPr kumimoji="0" lang="pl-PL" altLang="pl-PL" sz="900" b="0" i="0" u="none" strike="noStrike" cap="none" normalizeH="0" baseline="0" dirty="0" smtClean="0">
                <a:ln>
                  <a:noFill/>
                </a:ln>
                <a:solidFill>
                  <a:srgbClr val="F0ECE5"/>
                </a:solidFill>
                <a:effectLst/>
              </a:rPr>
              <a:t> on the </a:t>
            </a:r>
            <a:r>
              <a:rPr kumimoji="0" lang="pl-PL" altLang="pl-PL" sz="900" b="1" i="0" u="none" strike="noStrike" cap="none" normalizeH="0" baseline="0" dirty="0" err="1" smtClean="0">
                <a:ln>
                  <a:noFill/>
                </a:ln>
                <a:solidFill>
                  <a:srgbClr val="F0ECE5"/>
                </a:solidFill>
                <a:effectLst/>
              </a:rPr>
              <a:t>spin</a:t>
            </a:r>
            <a:r>
              <a:rPr kumimoji="0" lang="pl-PL" altLang="pl-PL" sz="900" b="1" i="0" u="none" strike="noStrike" cap="none" normalizeH="0" baseline="0" dirty="0" smtClean="0">
                <a:ln>
                  <a:noFill/>
                </a:ln>
                <a:solidFill>
                  <a:srgbClr val="F0ECE5"/>
                </a:solidFill>
                <a:effectLst/>
              </a:rPr>
              <a:t> </a:t>
            </a:r>
            <a:r>
              <a:rPr kumimoji="0" lang="pl-PL" altLang="pl-PL" sz="900" b="1" i="0" u="none" strike="noStrike" cap="none" normalizeH="0" baseline="0" dirty="0" err="1" smtClean="0">
                <a:ln>
                  <a:noFill/>
                </a:ln>
                <a:solidFill>
                  <a:srgbClr val="F0ECE5"/>
                </a:solidFill>
                <a:effectLst/>
              </a:rPr>
              <a:t>orientation</a:t>
            </a:r>
            <a:r>
              <a:rPr kumimoji="0" lang="pl-PL" altLang="pl-PL" sz="900" b="0" i="0" u="none" strike="noStrike" cap="none" normalizeH="0" baseline="0" dirty="0" smtClean="0">
                <a:ln>
                  <a:noFill/>
                </a:ln>
                <a:solidFill>
                  <a:srgbClr val="F0ECE5"/>
                </a:solidFill>
                <a:effectLst/>
              </a:rPr>
              <a:t>.</a:t>
            </a:r>
          </a:p>
        </p:txBody>
      </p:sp>
      <p:cxnSp>
        <p:nvCxnSpPr>
          <p:cNvPr id="42" name="Łącznik prosty ze strzałką 41"/>
          <p:cNvCxnSpPr/>
          <p:nvPr/>
        </p:nvCxnSpPr>
        <p:spPr>
          <a:xfrm flipV="1">
            <a:off x="2717760" y="1380357"/>
            <a:ext cx="936000" cy="6788"/>
          </a:xfrm>
          <a:prstGeom prst="straightConnector1">
            <a:avLst/>
          </a:prstGeom>
          <a:ln w="12700">
            <a:solidFill>
              <a:srgbClr val="3C4855"/>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Prostokąt 8"/>
          <p:cNvSpPr/>
          <p:nvPr/>
        </p:nvSpPr>
        <p:spPr>
          <a:xfrm>
            <a:off x="2726297" y="1144111"/>
            <a:ext cx="901209" cy="230832"/>
          </a:xfrm>
          <a:prstGeom prst="rect">
            <a:avLst/>
          </a:prstGeom>
        </p:spPr>
        <p:txBody>
          <a:bodyPr wrap="none">
            <a:spAutoFit/>
          </a:bodyPr>
          <a:lstStyle/>
          <a:p>
            <a:pPr algn="ctr"/>
            <a:r>
              <a:rPr kumimoji="0" lang="pl-PL" altLang="pl-PL" sz="900" b="0" i="0" u="none" strike="noStrike" cap="none" normalizeH="0" baseline="0" dirty="0" err="1" smtClean="0">
                <a:ln>
                  <a:noFill/>
                </a:ln>
                <a:solidFill>
                  <a:srgbClr val="3C4855"/>
                </a:solidFill>
                <a:effectLst/>
              </a:rPr>
              <a:t>This</a:t>
            </a:r>
            <a:r>
              <a:rPr kumimoji="0" lang="pl-PL" altLang="pl-PL" sz="900" b="0" i="0" u="none" strike="noStrike" cap="none" normalizeH="0" baseline="0" dirty="0" smtClean="0">
                <a:ln>
                  <a:noFill/>
                </a:ln>
                <a:solidFill>
                  <a:srgbClr val="3C4855"/>
                </a:solidFill>
                <a:effectLst/>
              </a:rPr>
              <a:t> </a:t>
            </a:r>
            <a:r>
              <a:rPr lang="pl-PL" altLang="pl-PL" sz="900" dirty="0">
                <a:solidFill>
                  <a:srgbClr val="3C4855"/>
                </a:solidFill>
              </a:rPr>
              <a:t> </a:t>
            </a:r>
            <a:r>
              <a:rPr kumimoji="0" lang="pl-PL" altLang="pl-PL" sz="900" b="0" i="0" u="none" strike="noStrike" cap="none" normalizeH="0" baseline="0" dirty="0" err="1" smtClean="0">
                <a:ln>
                  <a:noFill/>
                </a:ln>
                <a:solidFill>
                  <a:srgbClr val="3C4855"/>
                </a:solidFill>
                <a:effectLst/>
              </a:rPr>
              <a:t>leads</a:t>
            </a:r>
            <a:r>
              <a:rPr kumimoji="0" lang="pl-PL" altLang="pl-PL" sz="900" b="0" i="0" u="none" strike="noStrike" cap="none" normalizeH="0" baseline="0" dirty="0" smtClean="0">
                <a:ln>
                  <a:noFill/>
                </a:ln>
                <a:solidFill>
                  <a:srgbClr val="3C4855"/>
                </a:solidFill>
                <a:effectLst/>
              </a:rPr>
              <a:t> to… </a:t>
            </a:r>
            <a:endParaRPr lang="pl-PL" sz="900" dirty="0">
              <a:solidFill>
                <a:srgbClr val="3C4855"/>
              </a:solidFill>
            </a:endParaRPr>
          </a:p>
        </p:txBody>
      </p:sp>
      <mc:AlternateContent xmlns:mc="http://schemas.openxmlformats.org/markup-compatibility/2006" xmlns:a14="http://schemas.microsoft.com/office/drawing/2010/main">
        <mc:Choice Requires="a14">
          <p:sp>
            <p:nvSpPr>
              <p:cNvPr id="45" name="pole tekstowe 44"/>
              <p:cNvSpPr txBox="1"/>
              <p:nvPr/>
            </p:nvSpPr>
            <p:spPr>
              <a:xfrm>
                <a:off x="3876774" y="2122160"/>
                <a:ext cx="1412181" cy="3565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pl-PL" sz="1100" smtClean="0">
                          <a:solidFill>
                            <a:schemeClr val="tx1"/>
                          </a:solidFill>
                          <a:latin typeface="Cambria Math" panose="02040503050406030204" pitchFamily="18" charset="0"/>
                        </a:rPr>
                        <m:t>A</m:t>
                      </m:r>
                      <m:r>
                        <m:rPr>
                          <m:sty m:val="p"/>
                        </m:rPr>
                        <a:rPr lang="pl-PL" sz="1100" b="0" i="0" smtClean="0">
                          <a:solidFill>
                            <a:schemeClr val="tx1"/>
                          </a:solidFill>
                          <a:latin typeface="Cambria Math" panose="02040503050406030204" pitchFamily="18" charset="0"/>
                        </a:rPr>
                        <m:t>symmetry</m:t>
                      </m:r>
                      <m:r>
                        <a:rPr lang="pl-PL" sz="1100" b="0" i="0" smtClean="0">
                          <a:latin typeface="Cambria Math" panose="02040503050406030204" pitchFamily="18" charset="0"/>
                        </a:rPr>
                        <m:t>=</m:t>
                      </m:r>
                      <m:f>
                        <m:fPr>
                          <m:ctrlPr>
                            <a:rPr lang="pl-PL" sz="1100" i="1" smtClean="0">
                              <a:latin typeface="Cambria Math" panose="02040503050406030204" pitchFamily="18" charset="0"/>
                            </a:rPr>
                          </m:ctrlPr>
                        </m:fPr>
                        <m:num>
                          <m:sSup>
                            <m:sSupPr>
                              <m:ctrlPr>
                                <a:rPr lang="pl-PL" sz="1100" b="0" i="1" smtClean="0">
                                  <a:latin typeface="Cambria Math" panose="02040503050406030204" pitchFamily="18" charset="0"/>
                                </a:rPr>
                              </m:ctrlPr>
                            </m:sSupPr>
                            <m:e>
                              <m:r>
                                <a:rPr lang="pl-PL" sz="1100" b="0" i="1" smtClean="0">
                                  <a:latin typeface="Cambria Math" panose="02040503050406030204" pitchFamily="18" charset="0"/>
                                </a:rPr>
                                <m:t>𝑁</m:t>
                              </m:r>
                            </m:e>
                            <m:sup>
                              <m:r>
                                <a:rPr lang="pl-PL" sz="1100" b="0" i="1" smtClean="0">
                                  <a:solidFill>
                                    <a:srgbClr val="FF0000"/>
                                  </a:solidFill>
                                  <a:latin typeface="Cambria Math" panose="02040503050406030204" pitchFamily="18" charset="0"/>
                                  <a:ea typeface="Cambria Math" panose="02040503050406030204" pitchFamily="18" charset="0"/>
                                </a:rPr>
                                <m:t>↑</m:t>
                              </m:r>
                            </m:sup>
                          </m:sSup>
                          <m:r>
                            <a:rPr lang="pl-PL" sz="1100" b="0" i="1" smtClean="0">
                              <a:latin typeface="Cambria Math" panose="02040503050406030204" pitchFamily="18" charset="0"/>
                            </a:rPr>
                            <m:t>−</m:t>
                          </m:r>
                          <m:sSup>
                            <m:sSupPr>
                              <m:ctrlPr>
                                <a:rPr lang="pl-PL" sz="1100" b="0" i="1" smtClean="0">
                                  <a:latin typeface="Cambria Math" panose="02040503050406030204" pitchFamily="18" charset="0"/>
                                </a:rPr>
                              </m:ctrlPr>
                            </m:sSupPr>
                            <m:e>
                              <m:r>
                                <a:rPr lang="pl-PL" sz="1100" b="0" i="1" smtClean="0">
                                  <a:latin typeface="Cambria Math" panose="02040503050406030204" pitchFamily="18" charset="0"/>
                                </a:rPr>
                                <m:t>𝑁</m:t>
                              </m:r>
                            </m:e>
                            <m:sup>
                              <m:r>
                                <a:rPr lang="pl-PL" sz="1100" b="0" i="1" smtClean="0">
                                  <a:solidFill>
                                    <a:srgbClr val="0070C0"/>
                                  </a:solidFill>
                                  <a:latin typeface="Cambria Math" panose="02040503050406030204" pitchFamily="18" charset="0"/>
                                  <a:ea typeface="Cambria Math" panose="02040503050406030204" pitchFamily="18" charset="0"/>
                                </a:rPr>
                                <m:t>↓</m:t>
                              </m:r>
                            </m:sup>
                          </m:sSup>
                        </m:num>
                        <m:den>
                          <m:sSup>
                            <m:sSupPr>
                              <m:ctrlPr>
                                <a:rPr lang="pl-PL" sz="1100" b="0" i="1" smtClean="0">
                                  <a:latin typeface="Cambria Math" panose="02040503050406030204" pitchFamily="18" charset="0"/>
                                </a:rPr>
                              </m:ctrlPr>
                            </m:sSupPr>
                            <m:e>
                              <m:r>
                                <a:rPr lang="pl-PL" sz="1100" b="0" i="1" smtClean="0">
                                  <a:latin typeface="Cambria Math" panose="02040503050406030204" pitchFamily="18" charset="0"/>
                                </a:rPr>
                                <m:t>𝑁</m:t>
                              </m:r>
                            </m:e>
                            <m:sup>
                              <m:r>
                                <a:rPr lang="pl-PL" sz="1100" b="0" i="1" smtClean="0">
                                  <a:solidFill>
                                    <a:srgbClr val="FF0000"/>
                                  </a:solidFill>
                                  <a:latin typeface="Cambria Math" panose="02040503050406030204" pitchFamily="18" charset="0"/>
                                  <a:ea typeface="Cambria Math" panose="02040503050406030204" pitchFamily="18" charset="0"/>
                                </a:rPr>
                                <m:t>↑</m:t>
                              </m:r>
                            </m:sup>
                          </m:sSup>
                          <m:r>
                            <a:rPr lang="pl-PL" sz="1100" b="0" i="1" smtClean="0">
                              <a:latin typeface="Cambria Math" panose="02040503050406030204" pitchFamily="18" charset="0"/>
                              <a:ea typeface="Cambria Math" panose="02040503050406030204" pitchFamily="18" charset="0"/>
                            </a:rPr>
                            <m:t>+</m:t>
                          </m:r>
                          <m:sSup>
                            <m:sSupPr>
                              <m:ctrlPr>
                                <a:rPr lang="pl-PL" sz="1100" b="0" i="1" smtClean="0">
                                  <a:latin typeface="Cambria Math" panose="02040503050406030204" pitchFamily="18" charset="0"/>
                                </a:rPr>
                              </m:ctrlPr>
                            </m:sSupPr>
                            <m:e>
                              <m:r>
                                <a:rPr lang="pl-PL" sz="1100" b="0" i="1" smtClean="0">
                                  <a:latin typeface="Cambria Math" panose="02040503050406030204" pitchFamily="18" charset="0"/>
                                </a:rPr>
                                <m:t>𝑁</m:t>
                              </m:r>
                            </m:e>
                            <m:sup>
                              <m:r>
                                <a:rPr lang="pl-PL" sz="1100" b="0" i="1" smtClean="0">
                                  <a:solidFill>
                                    <a:srgbClr val="0070C0"/>
                                  </a:solidFill>
                                  <a:latin typeface="Cambria Math" panose="02040503050406030204" pitchFamily="18" charset="0"/>
                                  <a:ea typeface="Cambria Math" panose="02040503050406030204" pitchFamily="18" charset="0"/>
                                </a:rPr>
                                <m:t>↓</m:t>
                              </m:r>
                            </m:sup>
                          </m:sSup>
                        </m:den>
                      </m:f>
                    </m:oMath>
                  </m:oMathPara>
                </a14:m>
                <a:endParaRPr lang="pl-PL" sz="1100" dirty="0"/>
              </a:p>
            </p:txBody>
          </p:sp>
        </mc:Choice>
        <mc:Fallback xmlns="">
          <p:sp>
            <p:nvSpPr>
              <p:cNvPr id="45" name="pole tekstowe 44"/>
              <p:cNvSpPr txBox="1">
                <a:spLocks noRot="1" noChangeAspect="1" noMove="1" noResize="1" noEditPoints="1" noAdjustHandles="1" noChangeArrowheads="1" noChangeShapeType="1" noTextEdit="1"/>
              </p:cNvSpPr>
              <p:nvPr/>
            </p:nvSpPr>
            <p:spPr>
              <a:xfrm>
                <a:off x="3876774" y="2122160"/>
                <a:ext cx="1412181" cy="356508"/>
              </a:xfrm>
              <a:prstGeom prst="rect">
                <a:avLst/>
              </a:prstGeom>
              <a:blipFill>
                <a:blip r:embed="rId23"/>
                <a:stretch>
                  <a:fillRect l="-1724" r="-862" b="-10169"/>
                </a:stretch>
              </a:blipFill>
            </p:spPr>
            <p:txBody>
              <a:bodyPr/>
              <a:lstStyle/>
              <a:p>
                <a:r>
                  <a:rPr lang="pl-PL">
                    <a:noFill/>
                  </a:rPr>
                  <a:t> </a:t>
                </a:r>
              </a:p>
            </p:txBody>
          </p:sp>
        </mc:Fallback>
      </mc:AlternateContent>
      <p:sp>
        <p:nvSpPr>
          <p:cNvPr id="11" name="Prostokąt 10"/>
          <p:cNvSpPr/>
          <p:nvPr/>
        </p:nvSpPr>
        <p:spPr>
          <a:xfrm>
            <a:off x="78245" y="2008985"/>
            <a:ext cx="1171114" cy="707886"/>
          </a:xfrm>
          <a:prstGeom prst="rect">
            <a:avLst/>
          </a:prstGeom>
        </p:spPr>
        <p:txBody>
          <a:bodyPr wrap="square">
            <a:spAutoFit/>
          </a:bodyPr>
          <a:lstStyle/>
          <a:p>
            <a:r>
              <a:rPr lang="pl-PL" sz="1000" dirty="0"/>
              <a:t>W</a:t>
            </a:r>
            <a:r>
              <a:rPr lang="en-US" sz="1000" dirty="0" smtClean="0"/>
              <a:t>e count events for </a:t>
            </a:r>
            <a:r>
              <a:rPr lang="en-US" sz="1000" dirty="0" smtClean="0">
                <a:solidFill>
                  <a:srgbClr val="FF0000"/>
                </a:solidFill>
              </a:rPr>
              <a:t>spin-up</a:t>
            </a:r>
            <a:r>
              <a:rPr lang="en-US" sz="1000" dirty="0" smtClean="0"/>
              <a:t> and </a:t>
            </a:r>
            <a:r>
              <a:rPr lang="en-US" sz="1000" dirty="0" smtClean="0">
                <a:solidFill>
                  <a:srgbClr val="0085B4"/>
                </a:solidFill>
              </a:rPr>
              <a:t>spin-down</a:t>
            </a:r>
            <a:r>
              <a:rPr lang="en-US" sz="1000" dirty="0" smtClean="0"/>
              <a:t> target orientation</a:t>
            </a:r>
            <a:r>
              <a:rPr lang="pl-PL" sz="1000" dirty="0" smtClean="0"/>
              <a:t>s.</a:t>
            </a:r>
            <a:endParaRPr lang="pl-PL" sz="1000" dirty="0"/>
          </a:p>
        </p:txBody>
      </p:sp>
      <p:sp>
        <p:nvSpPr>
          <p:cNvPr id="48" name="Prostokąt 47"/>
          <p:cNvSpPr/>
          <p:nvPr/>
        </p:nvSpPr>
        <p:spPr>
          <a:xfrm>
            <a:off x="3680013" y="1020715"/>
            <a:ext cx="1964442" cy="719284"/>
          </a:xfrm>
          <a:prstGeom prst="rect">
            <a:avLst/>
          </a:prstGeom>
          <a:solidFill>
            <a:srgbClr val="3C4855"/>
          </a:solidFill>
          <a:ln>
            <a:solidFill>
              <a:srgbClr val="7A8A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p>
        </p:txBody>
      </p:sp>
      <p:sp>
        <p:nvSpPr>
          <p:cNvPr id="49" name="Prostokąt 48"/>
          <p:cNvSpPr/>
          <p:nvPr/>
        </p:nvSpPr>
        <p:spPr>
          <a:xfrm>
            <a:off x="3680013" y="1118993"/>
            <a:ext cx="1964442" cy="507831"/>
          </a:xfrm>
          <a:prstGeom prst="rect">
            <a:avLst/>
          </a:prstGeom>
        </p:spPr>
        <p:txBody>
          <a:bodyPr wrap="square">
            <a:spAutoFit/>
          </a:bodyPr>
          <a:lstStyle/>
          <a:p>
            <a:r>
              <a:rPr kumimoji="0" lang="pl-PL" altLang="pl-PL" sz="900" b="1" i="0" u="none" strike="noStrike" cap="none" normalizeH="0" baseline="0" dirty="0" err="1" smtClean="0">
                <a:ln>
                  <a:noFill/>
                </a:ln>
                <a:solidFill>
                  <a:srgbClr val="F0ECE5"/>
                </a:solidFill>
                <a:effectLst/>
                <a:latin typeface="Arial" panose="020B0604020202020204" pitchFamily="34" charset="0"/>
              </a:rPr>
              <a:t>modulations</a:t>
            </a:r>
            <a:r>
              <a:rPr kumimoji="0" lang="pl-PL" altLang="pl-PL" sz="900" b="0" i="0" u="none" strike="noStrike" cap="none" normalizeH="0" baseline="0" dirty="0" smtClean="0">
                <a:ln>
                  <a:noFill/>
                </a:ln>
                <a:solidFill>
                  <a:srgbClr val="F0ECE5"/>
                </a:solidFill>
                <a:effectLst/>
                <a:latin typeface="Arial" panose="020B0604020202020204" pitchFamily="34" charset="0"/>
              </a:rPr>
              <a:t> </a:t>
            </a:r>
            <a:r>
              <a:rPr kumimoji="0" lang="pl-PL" altLang="pl-PL" sz="900" b="1" i="0" u="none" strike="noStrike" cap="none" normalizeH="0" baseline="0" dirty="0" smtClean="0">
                <a:ln>
                  <a:noFill/>
                </a:ln>
                <a:solidFill>
                  <a:srgbClr val="F0ECE5"/>
                </a:solidFill>
                <a:effectLst/>
                <a:latin typeface="Arial" panose="020B0604020202020204" pitchFamily="34" charset="0"/>
              </a:rPr>
              <a:t>(</a:t>
            </a:r>
            <a:r>
              <a:rPr kumimoji="0" lang="pl-PL" altLang="pl-PL" sz="900" b="1" i="0" u="none" strike="noStrike" cap="none" normalizeH="0" baseline="0" dirty="0" err="1" smtClean="0">
                <a:ln>
                  <a:noFill/>
                </a:ln>
                <a:solidFill>
                  <a:srgbClr val="F0ECE5"/>
                </a:solidFill>
                <a:effectLst/>
                <a:latin typeface="Arial" panose="020B0604020202020204" pitchFamily="34" charset="0"/>
              </a:rPr>
              <a:t>asymmetries</a:t>
            </a:r>
            <a:r>
              <a:rPr kumimoji="0" lang="pl-PL" altLang="pl-PL" sz="900" b="1" i="0" u="none" strike="noStrike" cap="none" normalizeH="0" baseline="0" dirty="0" smtClean="0">
                <a:ln>
                  <a:noFill/>
                </a:ln>
                <a:solidFill>
                  <a:srgbClr val="F0ECE5"/>
                </a:solidFill>
                <a:effectLst/>
                <a:latin typeface="Arial" panose="020B0604020202020204" pitchFamily="34" charset="0"/>
              </a:rPr>
              <a:t>) </a:t>
            </a:r>
            <a:r>
              <a:rPr kumimoji="0" lang="pl-PL" altLang="pl-PL" sz="900" b="0" i="0" u="none" strike="noStrike" cap="none" normalizeH="0" baseline="0" dirty="0" smtClean="0">
                <a:ln>
                  <a:noFill/>
                </a:ln>
                <a:solidFill>
                  <a:srgbClr val="F0ECE5"/>
                </a:solidFill>
                <a:effectLst/>
                <a:latin typeface="Arial" panose="020B0604020202020204" pitchFamily="34" charset="0"/>
              </a:rPr>
              <a:t>in the </a:t>
            </a:r>
            <a:r>
              <a:rPr kumimoji="0" lang="pl-PL" altLang="pl-PL" sz="900" b="0" i="0" u="none" strike="noStrike" cap="none" normalizeH="0" baseline="0" dirty="0" err="1" smtClean="0">
                <a:ln>
                  <a:noFill/>
                </a:ln>
                <a:solidFill>
                  <a:srgbClr val="F0ECE5"/>
                </a:solidFill>
                <a:effectLst/>
                <a:latin typeface="Arial" panose="020B0604020202020204" pitchFamily="34" charset="0"/>
              </a:rPr>
              <a:t>angular</a:t>
            </a:r>
            <a:r>
              <a:rPr kumimoji="0" lang="pl-PL" altLang="pl-PL" sz="900" b="0" i="0" u="none" strike="noStrike" cap="none" normalizeH="0" baseline="0" dirty="0" smtClean="0">
                <a:ln>
                  <a:noFill/>
                </a:ln>
                <a:solidFill>
                  <a:srgbClr val="F0ECE5"/>
                </a:solidFill>
                <a:effectLst/>
                <a:latin typeface="Arial" panose="020B0604020202020204" pitchFamily="34" charset="0"/>
              </a:rPr>
              <a:t> </a:t>
            </a:r>
            <a:r>
              <a:rPr kumimoji="0" lang="pl-PL" altLang="pl-PL" sz="900" b="0" i="0" u="none" strike="noStrike" cap="none" normalizeH="0" baseline="0" dirty="0" err="1" smtClean="0">
                <a:ln>
                  <a:noFill/>
                </a:ln>
                <a:solidFill>
                  <a:srgbClr val="F0ECE5"/>
                </a:solidFill>
                <a:effectLst/>
                <a:latin typeface="Arial" panose="020B0604020202020204" pitchFamily="34" charset="0"/>
              </a:rPr>
              <a:t>distributions</a:t>
            </a:r>
            <a:r>
              <a:rPr kumimoji="0" lang="pl-PL" altLang="pl-PL" sz="900" b="0" i="0" u="none" strike="noStrike" cap="none" normalizeH="0" baseline="0" dirty="0" smtClean="0">
                <a:ln>
                  <a:noFill/>
                </a:ln>
                <a:solidFill>
                  <a:srgbClr val="F0ECE5"/>
                </a:solidFill>
                <a:effectLst/>
                <a:latin typeface="Arial" panose="020B0604020202020204" pitchFamily="34" charset="0"/>
              </a:rPr>
              <a:t> </a:t>
            </a:r>
            <a:br>
              <a:rPr kumimoji="0" lang="pl-PL" altLang="pl-PL" sz="900" b="0" i="0" u="none" strike="noStrike" cap="none" normalizeH="0" baseline="0" dirty="0" smtClean="0">
                <a:ln>
                  <a:noFill/>
                </a:ln>
                <a:solidFill>
                  <a:srgbClr val="F0ECE5"/>
                </a:solidFill>
                <a:effectLst/>
                <a:latin typeface="Arial" panose="020B0604020202020204" pitchFamily="34" charset="0"/>
              </a:rPr>
            </a:br>
            <a:r>
              <a:rPr kumimoji="0" lang="pl-PL" altLang="pl-PL" sz="900" b="0" i="0" u="none" strike="noStrike" cap="none" normalizeH="0" baseline="0" dirty="0" smtClean="0">
                <a:ln>
                  <a:noFill/>
                </a:ln>
                <a:solidFill>
                  <a:srgbClr val="F0ECE5"/>
                </a:solidFill>
                <a:effectLst/>
                <a:latin typeface="Arial" panose="020B0604020202020204" pitchFamily="34" charset="0"/>
              </a:rPr>
              <a:t>of </a:t>
            </a:r>
            <a:r>
              <a:rPr kumimoji="0" lang="pl-PL" altLang="pl-PL" sz="900" b="0" i="0" u="none" strike="noStrike" cap="none" normalizeH="0" baseline="0" dirty="0" err="1" smtClean="0">
                <a:ln>
                  <a:noFill/>
                </a:ln>
                <a:solidFill>
                  <a:srgbClr val="F0ECE5"/>
                </a:solidFill>
                <a:effectLst/>
                <a:latin typeface="Arial" panose="020B0604020202020204" pitchFamily="34" charset="0"/>
              </a:rPr>
              <a:t>final-state</a:t>
            </a:r>
            <a:r>
              <a:rPr kumimoji="0" lang="pl-PL" altLang="pl-PL" sz="900" b="0" i="0" u="none" strike="noStrike" cap="none" normalizeH="0" baseline="0" dirty="0" smtClean="0">
                <a:ln>
                  <a:noFill/>
                </a:ln>
                <a:solidFill>
                  <a:srgbClr val="F0ECE5"/>
                </a:solidFill>
                <a:effectLst/>
                <a:latin typeface="Arial" panose="020B0604020202020204" pitchFamily="34" charset="0"/>
              </a:rPr>
              <a:t> </a:t>
            </a:r>
            <a:r>
              <a:rPr kumimoji="0" lang="pl-PL" altLang="pl-PL" sz="900" b="0" i="0" u="none" strike="noStrike" cap="none" normalizeH="0" baseline="0" dirty="0" err="1" smtClean="0">
                <a:ln>
                  <a:noFill/>
                </a:ln>
                <a:solidFill>
                  <a:srgbClr val="F0ECE5"/>
                </a:solidFill>
                <a:effectLst/>
                <a:latin typeface="Arial" panose="020B0604020202020204" pitchFamily="34" charset="0"/>
              </a:rPr>
              <a:t>particles</a:t>
            </a:r>
            <a:r>
              <a:rPr kumimoji="0" lang="pl-PL" altLang="pl-PL" sz="900" b="0" i="0" u="none" strike="noStrike" cap="none" normalizeH="0" baseline="0" dirty="0" smtClean="0">
                <a:ln>
                  <a:noFill/>
                </a:ln>
                <a:solidFill>
                  <a:srgbClr val="F0ECE5"/>
                </a:solidFill>
                <a:effectLst/>
                <a:latin typeface="Arial" panose="020B0604020202020204" pitchFamily="34" charset="0"/>
              </a:rPr>
              <a:t>.</a:t>
            </a:r>
            <a:endParaRPr lang="pl-PL" sz="900" dirty="0">
              <a:solidFill>
                <a:srgbClr val="F0ECE5"/>
              </a:solidFill>
            </a:endParaRPr>
          </a:p>
        </p:txBody>
      </p:sp>
      <p:cxnSp>
        <p:nvCxnSpPr>
          <p:cNvPr id="53" name="Łącznik prosty ze strzałką 52"/>
          <p:cNvCxnSpPr/>
          <p:nvPr/>
        </p:nvCxnSpPr>
        <p:spPr>
          <a:xfrm rot="-5400000" flipV="1">
            <a:off x="1932946" y="1782521"/>
            <a:ext cx="216000" cy="897"/>
          </a:xfrm>
          <a:prstGeom prst="straightConnector1">
            <a:avLst/>
          </a:prstGeom>
          <a:ln w="28575" cmpd="dbl">
            <a:solidFill>
              <a:srgbClr val="00B0F0"/>
            </a:solidFill>
            <a:tailEnd type="triangle" w="med" len="med"/>
          </a:ln>
        </p:spPr>
        <p:style>
          <a:lnRef idx="1">
            <a:schemeClr val="accent1"/>
          </a:lnRef>
          <a:fillRef idx="0">
            <a:schemeClr val="accent1"/>
          </a:fillRef>
          <a:effectRef idx="0">
            <a:schemeClr val="accent1"/>
          </a:effectRef>
          <a:fontRef idx="minor">
            <a:schemeClr val="tx1"/>
          </a:fontRef>
        </p:style>
      </p:cxnSp>
      <p:sp>
        <p:nvSpPr>
          <p:cNvPr id="54" name="Owal 53"/>
          <p:cNvSpPr/>
          <p:nvPr/>
        </p:nvSpPr>
        <p:spPr>
          <a:xfrm>
            <a:off x="1896938" y="1869666"/>
            <a:ext cx="288000" cy="288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55" name="Łącznik prosty ze strzałką 54"/>
          <p:cNvCxnSpPr/>
          <p:nvPr/>
        </p:nvCxnSpPr>
        <p:spPr>
          <a:xfrm rot="5400000" flipV="1">
            <a:off x="1254352" y="2237227"/>
            <a:ext cx="216000" cy="897"/>
          </a:xfrm>
          <a:prstGeom prst="straightConnector1">
            <a:avLst/>
          </a:prstGeom>
          <a:ln w="28575" cmpd="dbl">
            <a:solidFill>
              <a:srgbClr val="FF0000"/>
            </a:solidFill>
            <a:tailEnd type="triangle" w="med" len="med"/>
          </a:ln>
        </p:spPr>
        <p:style>
          <a:lnRef idx="1">
            <a:schemeClr val="accent1"/>
          </a:lnRef>
          <a:fillRef idx="0">
            <a:schemeClr val="accent1"/>
          </a:fillRef>
          <a:effectRef idx="0">
            <a:schemeClr val="accent1"/>
          </a:effectRef>
          <a:fontRef idx="minor">
            <a:schemeClr val="tx1"/>
          </a:fontRef>
        </p:style>
      </p:cxnSp>
      <p:sp>
        <p:nvSpPr>
          <p:cNvPr id="56" name="Owal 55"/>
          <p:cNvSpPr/>
          <p:nvPr/>
        </p:nvSpPr>
        <p:spPr>
          <a:xfrm>
            <a:off x="1218800" y="1858490"/>
            <a:ext cx="288000" cy="288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57" name="Łącznik prosty ze strzałką 56"/>
          <p:cNvCxnSpPr/>
          <p:nvPr/>
        </p:nvCxnSpPr>
        <p:spPr>
          <a:xfrm rot="-5400000" flipV="1">
            <a:off x="1939391" y="2482943"/>
            <a:ext cx="216000" cy="897"/>
          </a:xfrm>
          <a:prstGeom prst="straightConnector1">
            <a:avLst/>
          </a:prstGeom>
          <a:ln w="28575" cmpd="dbl">
            <a:solidFill>
              <a:srgbClr val="00B0F0"/>
            </a:solidFill>
            <a:tailEnd type="triangle" w="med" len="med"/>
          </a:ln>
        </p:spPr>
        <p:style>
          <a:lnRef idx="1">
            <a:schemeClr val="accent1"/>
          </a:lnRef>
          <a:fillRef idx="0">
            <a:schemeClr val="accent1"/>
          </a:fillRef>
          <a:effectRef idx="0">
            <a:schemeClr val="accent1"/>
          </a:effectRef>
          <a:fontRef idx="minor">
            <a:schemeClr val="tx1"/>
          </a:fontRef>
        </p:style>
      </p:cxnSp>
      <p:sp>
        <p:nvSpPr>
          <p:cNvPr id="58" name="Owal 57"/>
          <p:cNvSpPr/>
          <p:nvPr/>
        </p:nvSpPr>
        <p:spPr>
          <a:xfrm>
            <a:off x="1902942" y="2562648"/>
            <a:ext cx="288000" cy="288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59" name="Łącznik prosty ze strzałką 58"/>
          <p:cNvCxnSpPr/>
          <p:nvPr/>
        </p:nvCxnSpPr>
        <p:spPr>
          <a:xfrm rot="5400000" flipV="1">
            <a:off x="1277754" y="2960729"/>
            <a:ext cx="216000" cy="897"/>
          </a:xfrm>
          <a:prstGeom prst="straightConnector1">
            <a:avLst/>
          </a:prstGeom>
          <a:ln w="28575" cmpd="dbl">
            <a:solidFill>
              <a:srgbClr val="FF0000"/>
            </a:solidFill>
            <a:tailEnd type="triangle" w="med" len="med"/>
          </a:ln>
        </p:spPr>
        <p:style>
          <a:lnRef idx="1">
            <a:schemeClr val="accent1"/>
          </a:lnRef>
          <a:fillRef idx="0">
            <a:schemeClr val="accent1"/>
          </a:fillRef>
          <a:effectRef idx="0">
            <a:schemeClr val="accent1"/>
          </a:effectRef>
          <a:fontRef idx="minor">
            <a:schemeClr val="tx1"/>
          </a:fontRef>
        </p:style>
      </p:cxnSp>
      <p:sp>
        <p:nvSpPr>
          <p:cNvPr id="60" name="Owal 59"/>
          <p:cNvSpPr/>
          <p:nvPr/>
        </p:nvSpPr>
        <p:spPr>
          <a:xfrm>
            <a:off x="1242202" y="2568190"/>
            <a:ext cx="288000" cy="288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61" name="Łącznik prosty ze strzałką 60"/>
          <p:cNvCxnSpPr/>
          <p:nvPr/>
        </p:nvCxnSpPr>
        <p:spPr>
          <a:xfrm flipV="1">
            <a:off x="1218359" y="2351322"/>
            <a:ext cx="1006221" cy="6788"/>
          </a:xfrm>
          <a:prstGeom prst="straightConnector1">
            <a:avLst/>
          </a:prstGeom>
          <a:ln w="12700">
            <a:solidFill>
              <a:srgbClr val="3C4855"/>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pole tekstowe 12"/>
              <p:cNvSpPr txBox="1"/>
              <p:nvPr/>
            </p:nvSpPr>
            <p:spPr>
              <a:xfrm>
                <a:off x="1652540" y="2617690"/>
                <a:ext cx="137858" cy="1692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sz="1100" b="0" i="1" smtClean="0">
                          <a:latin typeface="Cambria Math" panose="02040503050406030204" pitchFamily="18" charset="0"/>
                        </a:rPr>
                        <m:t>+</m:t>
                      </m:r>
                    </m:oMath>
                  </m:oMathPara>
                </a14:m>
                <a:endParaRPr lang="pl-PL" sz="1100" dirty="0"/>
              </a:p>
            </p:txBody>
          </p:sp>
        </mc:Choice>
        <mc:Fallback xmlns="">
          <p:sp>
            <p:nvSpPr>
              <p:cNvPr id="13" name="pole tekstowe 12"/>
              <p:cNvSpPr txBox="1">
                <a:spLocks noRot="1" noChangeAspect="1" noMove="1" noResize="1" noEditPoints="1" noAdjustHandles="1" noChangeArrowheads="1" noChangeShapeType="1" noTextEdit="1"/>
              </p:cNvSpPr>
              <p:nvPr/>
            </p:nvSpPr>
            <p:spPr>
              <a:xfrm>
                <a:off x="1652540" y="2617690"/>
                <a:ext cx="137858" cy="169277"/>
              </a:xfrm>
              <a:prstGeom prst="rect">
                <a:avLst/>
              </a:prstGeom>
              <a:blipFill>
                <a:blip r:embed="rId24"/>
                <a:stretch>
                  <a:fillRect l="-17391" r="-17391" b="-3571"/>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63" name="pole tekstowe 62"/>
              <p:cNvSpPr txBox="1"/>
              <p:nvPr/>
            </p:nvSpPr>
            <p:spPr>
              <a:xfrm>
                <a:off x="1650321" y="1972142"/>
                <a:ext cx="137858" cy="1692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sz="1100" b="0" i="1" smtClean="0">
                          <a:latin typeface="Cambria Math" panose="02040503050406030204" pitchFamily="18" charset="0"/>
                        </a:rPr>
                        <m:t>−</m:t>
                      </m:r>
                    </m:oMath>
                  </m:oMathPara>
                </a14:m>
                <a:endParaRPr lang="pl-PL" sz="1100" dirty="0"/>
              </a:p>
            </p:txBody>
          </p:sp>
        </mc:Choice>
        <mc:Fallback xmlns="">
          <p:sp>
            <p:nvSpPr>
              <p:cNvPr id="63" name="pole tekstowe 62"/>
              <p:cNvSpPr txBox="1">
                <a:spLocks noRot="1" noChangeAspect="1" noMove="1" noResize="1" noEditPoints="1" noAdjustHandles="1" noChangeArrowheads="1" noChangeShapeType="1" noTextEdit="1"/>
              </p:cNvSpPr>
              <p:nvPr/>
            </p:nvSpPr>
            <p:spPr>
              <a:xfrm>
                <a:off x="1650321" y="1972142"/>
                <a:ext cx="137858" cy="169277"/>
              </a:xfrm>
              <a:prstGeom prst="rect">
                <a:avLst/>
              </a:prstGeom>
              <a:blipFill>
                <a:blip r:embed="rId25"/>
                <a:stretch>
                  <a:fillRect l="-4545" r="-9091"/>
                </a:stretch>
              </a:blipFill>
            </p:spPr>
            <p:txBody>
              <a:bodyPr/>
              <a:lstStyle/>
              <a:p>
                <a:r>
                  <a:rPr lang="pl-PL">
                    <a:noFill/>
                  </a:rPr>
                  <a:t> </a:t>
                </a:r>
              </a:p>
            </p:txBody>
          </p:sp>
        </mc:Fallback>
      </mc:AlternateContent>
      <p:cxnSp>
        <p:nvCxnSpPr>
          <p:cNvPr id="64" name="Łącznik prosty ze strzałką 63"/>
          <p:cNvCxnSpPr/>
          <p:nvPr/>
        </p:nvCxnSpPr>
        <p:spPr>
          <a:xfrm flipV="1">
            <a:off x="2576220" y="2342282"/>
            <a:ext cx="1006221" cy="6788"/>
          </a:xfrm>
          <a:prstGeom prst="straightConnector1">
            <a:avLst/>
          </a:prstGeom>
          <a:ln w="12700">
            <a:solidFill>
              <a:srgbClr val="3C4855"/>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Prostokąt 25"/>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1196570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6" name="Prostokąt 5"/>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14/33</a:t>
            </a:r>
            <a:endParaRPr lang="pl-PL" sz="400" dirty="0">
              <a:solidFill>
                <a:srgbClr val="F0ECE5"/>
              </a:solidFill>
              <a:latin typeface="Open Sans" pitchFamily="2" charset="0"/>
              <a:ea typeface="Open Sans" pitchFamily="2" charset="0"/>
              <a:cs typeface="Open Sans" pitchFamily="2" charset="0"/>
            </a:endParaRPr>
          </a:p>
        </p:txBody>
      </p:sp>
      <p:sp>
        <p:nvSpPr>
          <p:cNvPr id="2" name="Tytuł 1"/>
          <p:cNvSpPr>
            <a:spLocks noGrp="1"/>
          </p:cNvSpPr>
          <p:nvPr>
            <p:ph type="title"/>
          </p:nvPr>
        </p:nvSpPr>
        <p:spPr>
          <a:xfrm>
            <a:off x="0" y="15641"/>
            <a:ext cx="4967526" cy="626267"/>
          </a:xfrm>
        </p:spPr>
        <p:txBody>
          <a:bodyPr>
            <a:normAutofit fontScale="90000"/>
          </a:bodyPr>
          <a:lstStyle/>
          <a:p>
            <a:r>
              <a:rPr lang="en-US" b="1" dirty="0">
                <a:solidFill>
                  <a:srgbClr val="3C4855"/>
                </a:solidFill>
              </a:rPr>
              <a:t>From </a:t>
            </a:r>
            <a:r>
              <a:rPr lang="en-US" b="1" dirty="0" err="1" smtClean="0">
                <a:solidFill>
                  <a:srgbClr val="3C4855"/>
                </a:solidFill>
              </a:rPr>
              <a:t>Drell</a:t>
            </a:r>
            <a:r>
              <a:rPr lang="en-US" b="1" dirty="0" smtClean="0">
                <a:solidFill>
                  <a:srgbClr val="3C4855"/>
                </a:solidFill>
              </a:rPr>
              <a:t>–Yan</a:t>
            </a:r>
            <a:r>
              <a:rPr lang="pl-PL" b="1" dirty="0" smtClean="0">
                <a:solidFill>
                  <a:srgbClr val="3C4855"/>
                </a:solidFill>
              </a:rPr>
              <a:t> to SIDIS</a:t>
            </a:r>
            <a:r>
              <a:rPr lang="en-US" b="1" dirty="0" smtClean="0">
                <a:solidFill>
                  <a:srgbClr val="3C4855"/>
                </a:solidFill>
              </a:rPr>
              <a:t>: </a:t>
            </a:r>
            <a:r>
              <a:rPr lang="en-US" dirty="0">
                <a:solidFill>
                  <a:srgbClr val="7A8A99"/>
                </a:solidFill>
              </a:rPr>
              <a:t>Completing the Picture</a:t>
            </a:r>
            <a:endParaRPr lang="pl-PL" dirty="0">
              <a:solidFill>
                <a:srgbClr val="7A8A99"/>
              </a:solidFill>
            </a:endParaRPr>
          </a:p>
        </p:txBody>
      </p:sp>
      <p:sp>
        <p:nvSpPr>
          <p:cNvPr id="3" name="Prostokąt 2"/>
          <p:cNvSpPr/>
          <p:nvPr/>
        </p:nvSpPr>
        <p:spPr>
          <a:xfrm>
            <a:off x="111534" y="485006"/>
            <a:ext cx="5486376" cy="369332"/>
          </a:xfrm>
          <a:prstGeom prst="rect">
            <a:avLst/>
          </a:prstGeom>
        </p:spPr>
        <p:txBody>
          <a:bodyPr wrap="square">
            <a:spAutoFit/>
          </a:bodyPr>
          <a:lstStyle/>
          <a:p>
            <a:r>
              <a:rPr lang="pl-PL" sz="900" dirty="0" smtClean="0">
                <a:solidFill>
                  <a:srgbClr val="C00000"/>
                </a:solidFill>
              </a:rPr>
              <a:t>Both SIDIS and </a:t>
            </a:r>
            <a:r>
              <a:rPr lang="pl-PL" sz="900" dirty="0" err="1" smtClean="0">
                <a:solidFill>
                  <a:srgbClr val="C00000"/>
                </a:solidFill>
              </a:rPr>
              <a:t>Drell</a:t>
            </a:r>
            <a:r>
              <a:rPr lang="pl-PL" sz="900" dirty="0" smtClean="0">
                <a:solidFill>
                  <a:srgbClr val="C00000"/>
                </a:solidFill>
              </a:rPr>
              <a:t>–</a:t>
            </a:r>
            <a:r>
              <a:rPr lang="pl-PL" sz="900" dirty="0" err="1" smtClean="0">
                <a:solidFill>
                  <a:srgbClr val="C00000"/>
                </a:solidFill>
              </a:rPr>
              <a:t>Yan</a:t>
            </a:r>
            <a:r>
              <a:rPr lang="pl-PL" sz="900" dirty="0" smtClean="0">
                <a:solidFill>
                  <a:srgbClr val="C00000"/>
                </a:solidFill>
              </a:rPr>
              <a:t> </a:t>
            </a:r>
            <a:r>
              <a:rPr lang="pl-PL" sz="900" dirty="0" err="1" smtClean="0">
                <a:solidFill>
                  <a:srgbClr val="C00000"/>
                </a:solidFill>
              </a:rPr>
              <a:t>provide</a:t>
            </a:r>
            <a:r>
              <a:rPr lang="pl-PL" sz="900" dirty="0" smtClean="0">
                <a:solidFill>
                  <a:srgbClr val="C00000"/>
                </a:solidFill>
              </a:rPr>
              <a:t> </a:t>
            </a:r>
            <a:r>
              <a:rPr lang="pl-PL" sz="900" dirty="0" err="1" smtClean="0">
                <a:solidFill>
                  <a:srgbClr val="C00000"/>
                </a:solidFill>
              </a:rPr>
              <a:t>complementary</a:t>
            </a:r>
            <a:r>
              <a:rPr lang="pl-PL" sz="900" dirty="0" smtClean="0">
                <a:solidFill>
                  <a:srgbClr val="C00000"/>
                </a:solidFill>
              </a:rPr>
              <a:t> </a:t>
            </a:r>
            <a:r>
              <a:rPr lang="pl-PL" sz="900" dirty="0" err="1" smtClean="0">
                <a:solidFill>
                  <a:srgbClr val="C00000"/>
                </a:solidFill>
              </a:rPr>
              <a:t>access</a:t>
            </a:r>
            <a:r>
              <a:rPr lang="pl-PL" sz="900" dirty="0" smtClean="0">
                <a:solidFill>
                  <a:srgbClr val="C00000"/>
                </a:solidFill>
              </a:rPr>
              <a:t> to </a:t>
            </a:r>
            <a:r>
              <a:rPr lang="pl-PL" sz="900" b="1" dirty="0" smtClean="0">
                <a:solidFill>
                  <a:srgbClr val="C00000"/>
                </a:solidFill>
              </a:rPr>
              <a:t>TMD </a:t>
            </a:r>
            <a:r>
              <a:rPr lang="pl-PL" sz="900" b="1" dirty="0" err="1" smtClean="0">
                <a:solidFill>
                  <a:srgbClr val="C00000"/>
                </a:solidFill>
              </a:rPr>
              <a:t>PDFs</a:t>
            </a:r>
            <a:r>
              <a:rPr lang="pl-PL" sz="900" b="1" dirty="0" smtClean="0">
                <a:solidFill>
                  <a:srgbClr val="C00000"/>
                </a:solidFill>
              </a:rPr>
              <a:t> </a:t>
            </a:r>
            <a:r>
              <a:rPr lang="pl-PL" sz="900" dirty="0" smtClean="0">
                <a:solidFill>
                  <a:srgbClr val="C00000"/>
                </a:solidFill>
              </a:rPr>
              <a:t>via </a:t>
            </a:r>
            <a:r>
              <a:rPr lang="pl-PL" sz="900" b="1" dirty="0" err="1" smtClean="0">
                <a:solidFill>
                  <a:srgbClr val="C00000"/>
                </a:solidFill>
              </a:rPr>
              <a:t>transverse</a:t>
            </a:r>
            <a:r>
              <a:rPr lang="pl-PL" sz="900" b="1" dirty="0" smtClean="0">
                <a:solidFill>
                  <a:srgbClr val="C00000"/>
                </a:solidFill>
              </a:rPr>
              <a:t>–</a:t>
            </a:r>
            <a:r>
              <a:rPr lang="pl-PL" sz="900" b="1" dirty="0" err="1" smtClean="0">
                <a:solidFill>
                  <a:srgbClr val="C00000"/>
                </a:solidFill>
              </a:rPr>
              <a:t>spin</a:t>
            </a:r>
            <a:r>
              <a:rPr lang="pl-PL" sz="900" b="1" dirty="0" smtClean="0">
                <a:solidFill>
                  <a:srgbClr val="C00000"/>
                </a:solidFill>
              </a:rPr>
              <a:t> dependent </a:t>
            </a:r>
            <a:r>
              <a:rPr lang="pl-PL" sz="900" b="1" dirty="0" err="1" smtClean="0">
                <a:solidFill>
                  <a:srgbClr val="C00000"/>
                </a:solidFill>
              </a:rPr>
              <a:t>azimuthal</a:t>
            </a:r>
            <a:r>
              <a:rPr lang="pl-PL" sz="900" b="1" dirty="0" smtClean="0">
                <a:solidFill>
                  <a:srgbClr val="C00000"/>
                </a:solidFill>
              </a:rPr>
              <a:t> </a:t>
            </a:r>
            <a:r>
              <a:rPr lang="pl-PL" sz="900" b="1" dirty="0" err="1" smtClean="0">
                <a:solidFill>
                  <a:srgbClr val="C00000"/>
                </a:solidFill>
              </a:rPr>
              <a:t>asymmetries</a:t>
            </a:r>
            <a:r>
              <a:rPr lang="pl-PL" sz="900" b="1" dirty="0" smtClean="0">
                <a:solidFill>
                  <a:srgbClr val="C00000"/>
                </a:solidFill>
              </a:rPr>
              <a:t> (</a:t>
            </a:r>
            <a:r>
              <a:rPr lang="pl-PL" sz="900" b="1" dirty="0" err="1" smtClean="0">
                <a:solidFill>
                  <a:srgbClr val="C00000"/>
                </a:solidFill>
              </a:rPr>
              <a:t>TSAs</a:t>
            </a:r>
            <a:r>
              <a:rPr lang="pl-PL" sz="900" b="1" dirty="0" smtClean="0">
                <a:solidFill>
                  <a:srgbClr val="C00000"/>
                </a:solidFill>
              </a:rPr>
              <a:t>)</a:t>
            </a:r>
            <a:r>
              <a:rPr lang="pl-PL" sz="900" dirty="0" smtClean="0">
                <a:solidFill>
                  <a:srgbClr val="C00000"/>
                </a:solidFill>
              </a:rPr>
              <a:t>.</a:t>
            </a:r>
            <a:endParaRPr lang="pl-PL" sz="900" dirty="0">
              <a:solidFill>
                <a:srgbClr val="C00000"/>
              </a:solidFill>
            </a:endParaRPr>
          </a:p>
        </p:txBody>
      </p:sp>
      <p:pic>
        <p:nvPicPr>
          <p:cNvPr id="203" name="Obraz 202"/>
          <p:cNvPicPr>
            <a:picLocks noChangeAspect="1"/>
          </p:cNvPicPr>
          <p:nvPr/>
        </p:nvPicPr>
        <p:blipFill>
          <a:blip r:embed="rId2"/>
          <a:stretch>
            <a:fillRect/>
          </a:stretch>
        </p:blipFill>
        <p:spPr>
          <a:xfrm>
            <a:off x="3487533" y="1410990"/>
            <a:ext cx="1505802" cy="991704"/>
          </a:xfrm>
          <a:prstGeom prst="rect">
            <a:avLst/>
          </a:prstGeom>
        </p:spPr>
      </p:pic>
      <p:pic>
        <p:nvPicPr>
          <p:cNvPr id="205" name="Symbol zastępczy zawartości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2269" y="1440359"/>
            <a:ext cx="1477798" cy="1071243"/>
          </a:xfrm>
          <a:prstGeom prst="rect">
            <a:avLst/>
          </a:prstGeom>
        </p:spPr>
      </p:pic>
      <p:sp>
        <p:nvSpPr>
          <p:cNvPr id="212" name="Prostokąt 211"/>
          <p:cNvSpPr/>
          <p:nvPr/>
        </p:nvSpPr>
        <p:spPr>
          <a:xfrm>
            <a:off x="3493589" y="2233107"/>
            <a:ext cx="316278" cy="1516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13" name="Prostokąt 212"/>
          <p:cNvSpPr/>
          <p:nvPr/>
        </p:nvSpPr>
        <p:spPr>
          <a:xfrm>
            <a:off x="3528254" y="2242064"/>
            <a:ext cx="316278" cy="1516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14" name="Prostokąt 213"/>
          <p:cNvSpPr/>
          <p:nvPr/>
        </p:nvSpPr>
        <p:spPr>
          <a:xfrm>
            <a:off x="4098033" y="1655449"/>
            <a:ext cx="250314" cy="881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15" name="Prostokąt 214"/>
          <p:cNvSpPr/>
          <p:nvPr/>
        </p:nvSpPr>
        <p:spPr>
          <a:xfrm>
            <a:off x="4115277" y="2035755"/>
            <a:ext cx="250314" cy="881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16" name="Owal 215"/>
          <p:cNvSpPr/>
          <p:nvPr/>
        </p:nvSpPr>
        <p:spPr>
          <a:xfrm>
            <a:off x="4712654" y="1548709"/>
            <a:ext cx="370268" cy="1356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17" name="Owal 216"/>
          <p:cNvSpPr/>
          <p:nvPr/>
        </p:nvSpPr>
        <p:spPr>
          <a:xfrm>
            <a:off x="791116" y="2101805"/>
            <a:ext cx="338760" cy="13493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18" name="Owal 217"/>
          <p:cNvSpPr/>
          <p:nvPr/>
        </p:nvSpPr>
        <p:spPr>
          <a:xfrm>
            <a:off x="1715939" y="1673606"/>
            <a:ext cx="338760" cy="13493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19" name="Owal 218"/>
          <p:cNvSpPr/>
          <p:nvPr/>
        </p:nvSpPr>
        <p:spPr>
          <a:xfrm>
            <a:off x="806424" y="1442583"/>
            <a:ext cx="338760" cy="13493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220" name="Prostokąt 219"/>
              <p:cNvSpPr/>
              <p:nvPr/>
            </p:nvSpPr>
            <p:spPr>
              <a:xfrm>
                <a:off x="682817" y="1428323"/>
                <a:ext cx="378284" cy="183754"/>
              </a:xfrm>
              <a:prstGeom prst="rect">
                <a:avLst/>
              </a:prstGeom>
              <a:solidFill>
                <a:schemeClr val="bg1">
                  <a:alpha val="0"/>
                </a:schemeClr>
              </a:solidFill>
            </p:spPr>
            <p:txBody>
              <a:bodyPr wrap="square">
                <a:spAutoFit/>
              </a:bodyPr>
              <a:lstStyle/>
              <a:p>
                <a:pPr/>
                <a14:m>
                  <m:oMathPara xmlns:m="http://schemas.openxmlformats.org/officeDocument/2006/math">
                    <m:oMathParaPr>
                      <m:jc m:val="centerGroup"/>
                    </m:oMathParaPr>
                    <m:oMath xmlns:m="http://schemas.openxmlformats.org/officeDocument/2006/math">
                      <m:r>
                        <a:rPr lang="pl-PL" sz="600" i="1" smtClean="0">
                          <a:latin typeface="Cambria Math" panose="02040503050406030204" pitchFamily="18" charset="0"/>
                          <a:ea typeface="Cambria Math" panose="02040503050406030204" pitchFamily="18" charset="0"/>
                        </a:rPr>
                        <m:t>ℓ</m:t>
                      </m:r>
                    </m:oMath>
                  </m:oMathPara>
                </a14:m>
                <a:endParaRPr lang="pl-PL" sz="600" dirty="0"/>
              </a:p>
            </p:txBody>
          </p:sp>
        </mc:Choice>
        <mc:Fallback xmlns="">
          <p:sp>
            <p:nvSpPr>
              <p:cNvPr id="220" name="Prostokąt 219"/>
              <p:cNvSpPr>
                <a:spLocks noRot="1" noChangeAspect="1" noMove="1" noResize="1" noEditPoints="1" noAdjustHandles="1" noChangeArrowheads="1" noChangeShapeType="1" noTextEdit="1"/>
              </p:cNvSpPr>
              <p:nvPr/>
            </p:nvSpPr>
            <p:spPr>
              <a:xfrm>
                <a:off x="682817" y="1428323"/>
                <a:ext cx="378284" cy="183754"/>
              </a:xfrm>
              <a:prstGeom prst="rect">
                <a:avLst/>
              </a:prstGeom>
              <a:blipFill>
                <a:blip r:embed="rId22"/>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21" name="Prostokąt 220"/>
              <p:cNvSpPr/>
              <p:nvPr/>
            </p:nvSpPr>
            <p:spPr>
              <a:xfrm>
                <a:off x="3533773" y="2168741"/>
                <a:ext cx="413468" cy="200055"/>
              </a:xfrm>
              <a:prstGeom prst="rect">
                <a:avLst/>
              </a:prstGeom>
              <a:solidFill>
                <a:schemeClr val="bg1">
                  <a:alpha val="0"/>
                </a:schemeClr>
              </a:solidFill>
            </p:spPr>
            <p:txBody>
              <a:bodyPr wrap="square">
                <a:spAutoFit/>
              </a:bodyPr>
              <a:lstStyle/>
              <a:p>
                <a:pPr/>
                <a14:m>
                  <m:oMathPara xmlns:m="http://schemas.openxmlformats.org/officeDocument/2006/math">
                    <m:oMathParaPr>
                      <m:jc m:val="centerGroup"/>
                    </m:oMathParaPr>
                    <m:oMath xmlns:m="http://schemas.openxmlformats.org/officeDocument/2006/math">
                      <m:r>
                        <a:rPr lang="pl-PL" sz="700" b="0" i="1" smtClean="0">
                          <a:latin typeface="Cambria Math" panose="02040503050406030204" pitchFamily="18" charset="0"/>
                        </a:rPr>
                        <m:t>𝑁</m:t>
                      </m:r>
                    </m:oMath>
                  </m:oMathPara>
                </a14:m>
                <a:endParaRPr lang="pl-PL" sz="700" b="0" dirty="0" smtClean="0"/>
              </a:p>
            </p:txBody>
          </p:sp>
        </mc:Choice>
        <mc:Fallback xmlns="">
          <p:sp>
            <p:nvSpPr>
              <p:cNvPr id="221" name="Prostokąt 220"/>
              <p:cNvSpPr>
                <a:spLocks noRot="1" noChangeAspect="1" noMove="1" noResize="1" noEditPoints="1" noAdjustHandles="1" noChangeArrowheads="1" noChangeShapeType="1" noTextEdit="1"/>
              </p:cNvSpPr>
              <p:nvPr/>
            </p:nvSpPr>
            <p:spPr>
              <a:xfrm>
                <a:off x="3533773" y="2168741"/>
                <a:ext cx="413468" cy="200055"/>
              </a:xfrm>
              <a:prstGeom prst="rect">
                <a:avLst/>
              </a:prstGeom>
              <a:blipFill>
                <a:blip r:embed="rId23"/>
                <a:stretch>
                  <a:fillRect/>
                </a:stretch>
              </a:blipFill>
            </p:spPr>
            <p:txBody>
              <a:bodyPr/>
              <a:lstStyle/>
              <a:p>
                <a:r>
                  <a:rPr lang="pl-PL">
                    <a:noFill/>
                  </a:rPr>
                  <a:t> </a:t>
                </a:r>
              </a:p>
            </p:txBody>
          </p:sp>
        </mc:Fallback>
      </mc:AlternateContent>
      <p:sp>
        <p:nvSpPr>
          <p:cNvPr id="222" name="Owal 221"/>
          <p:cNvSpPr/>
          <p:nvPr/>
        </p:nvSpPr>
        <p:spPr>
          <a:xfrm>
            <a:off x="4751805" y="2077854"/>
            <a:ext cx="370268" cy="1356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23" name="Owal 222"/>
          <p:cNvSpPr/>
          <p:nvPr/>
        </p:nvSpPr>
        <p:spPr>
          <a:xfrm>
            <a:off x="3445524" y="1442983"/>
            <a:ext cx="370268" cy="1356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224" name="Prostokąt 223"/>
              <p:cNvSpPr/>
              <p:nvPr/>
            </p:nvSpPr>
            <p:spPr>
              <a:xfrm>
                <a:off x="4677434" y="1533043"/>
                <a:ext cx="413468" cy="200055"/>
              </a:xfrm>
              <a:prstGeom prst="rect">
                <a:avLst/>
              </a:prstGeom>
              <a:solidFill>
                <a:schemeClr val="bg1">
                  <a:alpha val="0"/>
                </a:schemeClr>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pl-PL" sz="700" b="0" i="1" smtClean="0">
                              <a:latin typeface="Cambria Math" panose="02040503050406030204" pitchFamily="18" charset="0"/>
                            </a:rPr>
                          </m:ctrlPr>
                        </m:sSupPr>
                        <m:e>
                          <m:r>
                            <a:rPr lang="pl-PL" sz="700" b="0" i="1" smtClean="0">
                              <a:latin typeface="Cambria Math" panose="02040503050406030204" pitchFamily="18" charset="0"/>
                            </a:rPr>
                            <m:t>𝜇</m:t>
                          </m:r>
                        </m:e>
                        <m:sup>
                          <m:r>
                            <a:rPr lang="pl-PL" sz="700" b="0" i="1" smtClean="0">
                              <a:latin typeface="Cambria Math" panose="02040503050406030204" pitchFamily="18" charset="0"/>
                            </a:rPr>
                            <m:t>−</m:t>
                          </m:r>
                        </m:sup>
                      </m:sSup>
                    </m:oMath>
                  </m:oMathPara>
                </a14:m>
                <a:endParaRPr lang="pl-PL" sz="700" dirty="0"/>
              </a:p>
            </p:txBody>
          </p:sp>
        </mc:Choice>
        <mc:Fallback xmlns="">
          <p:sp>
            <p:nvSpPr>
              <p:cNvPr id="224" name="Prostokąt 223"/>
              <p:cNvSpPr>
                <a:spLocks noRot="1" noChangeAspect="1" noMove="1" noResize="1" noEditPoints="1" noAdjustHandles="1" noChangeArrowheads="1" noChangeShapeType="1" noTextEdit="1"/>
              </p:cNvSpPr>
              <p:nvPr/>
            </p:nvSpPr>
            <p:spPr>
              <a:xfrm>
                <a:off x="4677434" y="1533043"/>
                <a:ext cx="413468" cy="200055"/>
              </a:xfrm>
              <a:prstGeom prst="rect">
                <a:avLst/>
              </a:prstGeom>
              <a:blipFill>
                <a:blip r:embed="rId8"/>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25" name="Prostokąt 224"/>
              <p:cNvSpPr/>
              <p:nvPr/>
            </p:nvSpPr>
            <p:spPr>
              <a:xfrm>
                <a:off x="4654718" y="1997418"/>
                <a:ext cx="413468" cy="200055"/>
              </a:xfrm>
              <a:prstGeom prst="rect">
                <a:avLst/>
              </a:prstGeom>
              <a:solidFill>
                <a:schemeClr val="bg1">
                  <a:alpha val="0"/>
                </a:schemeClr>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pl-PL" sz="700" b="0" i="1" smtClean="0">
                              <a:latin typeface="Cambria Math" panose="02040503050406030204" pitchFamily="18" charset="0"/>
                            </a:rPr>
                          </m:ctrlPr>
                        </m:sSupPr>
                        <m:e>
                          <m:r>
                            <a:rPr lang="pl-PL" sz="700" b="0" i="1" smtClean="0">
                              <a:latin typeface="Cambria Math" panose="02040503050406030204" pitchFamily="18" charset="0"/>
                            </a:rPr>
                            <m:t>𝜇</m:t>
                          </m:r>
                        </m:e>
                        <m:sup>
                          <m:r>
                            <a:rPr lang="pl-PL" sz="700" b="0" i="1" smtClean="0">
                              <a:latin typeface="Cambria Math" panose="02040503050406030204" pitchFamily="18" charset="0"/>
                            </a:rPr>
                            <m:t>+</m:t>
                          </m:r>
                        </m:sup>
                      </m:sSup>
                    </m:oMath>
                  </m:oMathPara>
                </a14:m>
                <a:endParaRPr lang="pl-PL" sz="700" b="0" dirty="0" smtClean="0"/>
              </a:p>
            </p:txBody>
          </p:sp>
        </mc:Choice>
        <mc:Fallback xmlns="">
          <p:sp>
            <p:nvSpPr>
              <p:cNvPr id="225" name="Prostokąt 224"/>
              <p:cNvSpPr>
                <a:spLocks noRot="1" noChangeAspect="1" noMove="1" noResize="1" noEditPoints="1" noAdjustHandles="1" noChangeArrowheads="1" noChangeShapeType="1" noTextEdit="1"/>
              </p:cNvSpPr>
              <p:nvPr/>
            </p:nvSpPr>
            <p:spPr>
              <a:xfrm>
                <a:off x="4654718" y="1997418"/>
                <a:ext cx="413468" cy="200055"/>
              </a:xfrm>
              <a:prstGeom prst="rect">
                <a:avLst/>
              </a:prstGeom>
              <a:blipFill>
                <a:blip r:embed="rId24"/>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26" name="Prostokąt 225"/>
              <p:cNvSpPr/>
              <p:nvPr/>
            </p:nvSpPr>
            <p:spPr>
              <a:xfrm>
                <a:off x="3590204" y="1383228"/>
                <a:ext cx="413468" cy="200055"/>
              </a:xfrm>
              <a:prstGeom prst="rect">
                <a:avLst/>
              </a:prstGeom>
              <a:solidFill>
                <a:schemeClr val="bg1">
                  <a:alpha val="0"/>
                </a:schemeClr>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pl-PL" sz="700" b="0" i="1" smtClean="0">
                              <a:latin typeface="Cambria Math" panose="02040503050406030204" pitchFamily="18" charset="0"/>
                            </a:rPr>
                          </m:ctrlPr>
                        </m:sSupPr>
                        <m:e>
                          <m:r>
                            <a:rPr lang="pl-PL" sz="700" i="1" smtClean="0">
                              <a:latin typeface="Cambria Math" panose="02040503050406030204" pitchFamily="18" charset="0"/>
                            </a:rPr>
                            <m:t>𝜋</m:t>
                          </m:r>
                        </m:e>
                        <m:sup>
                          <m:r>
                            <a:rPr lang="pl-PL" sz="700" b="0" i="1" smtClean="0">
                              <a:latin typeface="Cambria Math" panose="02040503050406030204" pitchFamily="18" charset="0"/>
                            </a:rPr>
                            <m:t>−</m:t>
                          </m:r>
                        </m:sup>
                      </m:sSup>
                    </m:oMath>
                  </m:oMathPara>
                </a14:m>
                <a:endParaRPr lang="pl-PL" sz="700" dirty="0"/>
              </a:p>
            </p:txBody>
          </p:sp>
        </mc:Choice>
        <mc:Fallback xmlns="">
          <p:sp>
            <p:nvSpPr>
              <p:cNvPr id="226" name="Prostokąt 225"/>
              <p:cNvSpPr>
                <a:spLocks noRot="1" noChangeAspect="1" noMove="1" noResize="1" noEditPoints="1" noAdjustHandles="1" noChangeArrowheads="1" noChangeShapeType="1" noTextEdit="1"/>
              </p:cNvSpPr>
              <p:nvPr/>
            </p:nvSpPr>
            <p:spPr>
              <a:xfrm>
                <a:off x="3590204" y="1383228"/>
                <a:ext cx="413468" cy="200055"/>
              </a:xfrm>
              <a:prstGeom prst="rect">
                <a:avLst/>
              </a:prstGeom>
              <a:blipFill>
                <a:blip r:embed="rId25"/>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27" name="Prostokąt 226"/>
              <p:cNvSpPr/>
              <p:nvPr/>
            </p:nvSpPr>
            <p:spPr>
              <a:xfrm>
                <a:off x="915147" y="2104500"/>
                <a:ext cx="378284" cy="199067"/>
              </a:xfrm>
              <a:prstGeom prst="rect">
                <a:avLst/>
              </a:prstGeom>
              <a:solidFill>
                <a:schemeClr val="bg1">
                  <a:alpha val="0"/>
                </a:schemeClr>
              </a:solidFill>
            </p:spPr>
            <p:txBody>
              <a:bodyPr wrap="square">
                <a:spAutoFit/>
              </a:bodyPr>
              <a:lstStyle/>
              <a:p>
                <a:pPr/>
                <a14:m>
                  <m:oMathPara xmlns:m="http://schemas.openxmlformats.org/officeDocument/2006/math">
                    <m:oMathParaPr>
                      <m:jc m:val="centerGroup"/>
                    </m:oMathParaPr>
                    <m:oMath xmlns:m="http://schemas.openxmlformats.org/officeDocument/2006/math">
                      <m:r>
                        <a:rPr lang="pl-PL" sz="700" b="0" i="1" smtClean="0">
                          <a:latin typeface="Cambria Math" panose="02040503050406030204" pitchFamily="18" charset="0"/>
                        </a:rPr>
                        <m:t>𝑁</m:t>
                      </m:r>
                    </m:oMath>
                  </m:oMathPara>
                </a14:m>
                <a:endParaRPr lang="pl-PL" sz="700" b="0" dirty="0" smtClean="0"/>
              </a:p>
            </p:txBody>
          </p:sp>
        </mc:Choice>
        <mc:Fallback xmlns="">
          <p:sp>
            <p:nvSpPr>
              <p:cNvPr id="227" name="Prostokąt 226"/>
              <p:cNvSpPr>
                <a:spLocks noRot="1" noChangeAspect="1" noMove="1" noResize="1" noEditPoints="1" noAdjustHandles="1" noChangeArrowheads="1" noChangeShapeType="1" noTextEdit="1"/>
              </p:cNvSpPr>
              <p:nvPr/>
            </p:nvSpPr>
            <p:spPr>
              <a:xfrm>
                <a:off x="915147" y="2104500"/>
                <a:ext cx="378284" cy="199067"/>
              </a:xfrm>
              <a:prstGeom prst="rect">
                <a:avLst/>
              </a:prstGeom>
              <a:blipFill>
                <a:blip r:embed="rId28"/>
                <a:stretch>
                  <a:fillRect/>
                </a:stretch>
              </a:blipFill>
            </p:spPr>
            <p:txBody>
              <a:bodyPr/>
              <a:lstStyle/>
              <a:p>
                <a:r>
                  <a:rPr lang="pl-PL">
                    <a:noFill/>
                  </a:rPr>
                  <a:t> </a:t>
                </a:r>
              </a:p>
            </p:txBody>
          </p:sp>
        </mc:Fallback>
      </mc:AlternateContent>
      <p:sp>
        <p:nvSpPr>
          <p:cNvPr id="228" name="Owal 227"/>
          <p:cNvSpPr/>
          <p:nvPr/>
        </p:nvSpPr>
        <p:spPr>
          <a:xfrm>
            <a:off x="1160915" y="1439457"/>
            <a:ext cx="338760" cy="13493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229" name="Prostokąt 228"/>
              <p:cNvSpPr/>
              <p:nvPr/>
            </p:nvSpPr>
            <p:spPr>
              <a:xfrm>
                <a:off x="1289548" y="1430581"/>
                <a:ext cx="378284" cy="183754"/>
              </a:xfrm>
              <a:prstGeom prst="rect">
                <a:avLst/>
              </a:prstGeom>
              <a:solidFill>
                <a:schemeClr val="bg1">
                  <a:alpha val="0"/>
                </a:schemeClr>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pl-PL" sz="600" b="0" i="1" smtClean="0">
                              <a:latin typeface="Cambria Math" panose="02040503050406030204" pitchFamily="18" charset="0"/>
                              <a:ea typeface="Cambria Math" panose="02040503050406030204" pitchFamily="18" charset="0"/>
                            </a:rPr>
                          </m:ctrlPr>
                        </m:sSupPr>
                        <m:e>
                          <m:r>
                            <a:rPr lang="pl-PL" sz="600" i="1" smtClean="0">
                              <a:latin typeface="Cambria Math" panose="02040503050406030204" pitchFamily="18" charset="0"/>
                              <a:ea typeface="Cambria Math" panose="02040503050406030204" pitchFamily="18" charset="0"/>
                            </a:rPr>
                            <m:t>ℓ</m:t>
                          </m:r>
                        </m:e>
                        <m:sup>
                          <m:r>
                            <a:rPr lang="pl-PL" sz="600" b="0" i="1" smtClean="0">
                              <a:latin typeface="Cambria Math" panose="02040503050406030204" pitchFamily="18" charset="0"/>
                              <a:ea typeface="Cambria Math" panose="02040503050406030204" pitchFamily="18" charset="0"/>
                            </a:rPr>
                            <m:t>′</m:t>
                          </m:r>
                        </m:sup>
                      </m:sSup>
                    </m:oMath>
                  </m:oMathPara>
                </a14:m>
                <a:endParaRPr lang="pl-PL" sz="600" dirty="0"/>
              </a:p>
            </p:txBody>
          </p:sp>
        </mc:Choice>
        <mc:Fallback xmlns="">
          <p:sp>
            <p:nvSpPr>
              <p:cNvPr id="229" name="Prostokąt 228"/>
              <p:cNvSpPr>
                <a:spLocks noRot="1" noChangeAspect="1" noMove="1" noResize="1" noEditPoints="1" noAdjustHandles="1" noChangeArrowheads="1" noChangeShapeType="1" noTextEdit="1"/>
              </p:cNvSpPr>
              <p:nvPr/>
            </p:nvSpPr>
            <p:spPr>
              <a:xfrm>
                <a:off x="1289548" y="1430581"/>
                <a:ext cx="378284" cy="183754"/>
              </a:xfrm>
              <a:prstGeom prst="rect">
                <a:avLst/>
              </a:prstGeom>
              <a:blipFill>
                <a:blip r:embed="rId21"/>
                <a:stretch>
                  <a:fillRect/>
                </a:stretch>
              </a:blipFill>
            </p:spPr>
            <p:txBody>
              <a:bodyPr/>
              <a:lstStyle/>
              <a:p>
                <a:r>
                  <a:rPr lang="pl-PL">
                    <a:noFill/>
                  </a:rPr>
                  <a:t> </a:t>
                </a:r>
              </a:p>
            </p:txBody>
          </p:sp>
        </mc:Fallback>
      </mc:AlternateContent>
      <p:sp>
        <p:nvSpPr>
          <p:cNvPr id="230" name="Tytuł 1"/>
          <p:cNvSpPr txBox="1">
            <a:spLocks/>
          </p:cNvSpPr>
          <p:nvPr/>
        </p:nvSpPr>
        <p:spPr>
          <a:xfrm>
            <a:off x="111534" y="774619"/>
            <a:ext cx="2653789" cy="349795"/>
          </a:xfrm>
          <a:prstGeom prst="rect">
            <a:avLst/>
          </a:prstGeom>
        </p:spPr>
        <p:txBody>
          <a:bodyPr vert="horz" lIns="91440" tIns="45720" rIns="91440" bIns="45720" rtlCol="0" anchor="ctr">
            <a:normAutofit fontScale="92500"/>
          </a:bodyPr>
          <a:lstStyle>
            <a:lvl1pPr algn="l" defTabSz="431963" rtl="0" eaLnBrk="1" latinLnBrk="0" hangingPunct="1">
              <a:lnSpc>
                <a:spcPct val="90000"/>
              </a:lnSpc>
              <a:spcBef>
                <a:spcPct val="0"/>
              </a:spcBef>
              <a:buNone/>
              <a:defRPr sz="2079" kern="1200">
                <a:solidFill>
                  <a:schemeClr val="tx1"/>
                </a:solidFill>
                <a:latin typeface="+mj-lt"/>
                <a:ea typeface="+mj-ea"/>
                <a:cs typeface="+mj-cs"/>
              </a:defRPr>
            </a:lvl1pPr>
          </a:lstStyle>
          <a:p>
            <a:pPr algn="ctr"/>
            <a:r>
              <a:rPr lang="pl-PL" sz="1100" b="1" dirty="0" err="1" smtClean="0">
                <a:solidFill>
                  <a:srgbClr val="3C4855"/>
                </a:solidFill>
              </a:rPr>
              <a:t>Semi</a:t>
            </a:r>
            <a:r>
              <a:rPr lang="pl-PL" sz="1100" b="1" dirty="0" smtClean="0">
                <a:solidFill>
                  <a:srgbClr val="3C4855"/>
                </a:solidFill>
              </a:rPr>
              <a:t>-Inclusive </a:t>
            </a:r>
            <a:r>
              <a:rPr lang="pl-PL" sz="1100" b="1" dirty="0" err="1" smtClean="0">
                <a:solidFill>
                  <a:srgbClr val="3C4855"/>
                </a:solidFill>
              </a:rPr>
              <a:t>Deep</a:t>
            </a:r>
            <a:r>
              <a:rPr lang="pl-PL" sz="1100" b="1" dirty="0" smtClean="0">
                <a:solidFill>
                  <a:srgbClr val="3C4855"/>
                </a:solidFill>
              </a:rPr>
              <a:t> </a:t>
            </a:r>
            <a:r>
              <a:rPr lang="pl-PL" sz="1100" b="1" dirty="0" err="1" smtClean="0">
                <a:solidFill>
                  <a:srgbClr val="3C4855"/>
                </a:solidFill>
              </a:rPr>
              <a:t>Inelastic</a:t>
            </a:r>
            <a:r>
              <a:rPr lang="pl-PL" sz="1100" b="1" dirty="0" smtClean="0">
                <a:solidFill>
                  <a:srgbClr val="3C4855"/>
                </a:solidFill>
              </a:rPr>
              <a:t> </a:t>
            </a:r>
            <a:r>
              <a:rPr lang="pl-PL" sz="1100" b="1" dirty="0" err="1" smtClean="0">
                <a:solidFill>
                  <a:srgbClr val="3C4855"/>
                </a:solidFill>
              </a:rPr>
              <a:t>Scattering</a:t>
            </a:r>
            <a:r>
              <a:rPr lang="pl-PL" sz="1100" b="1" dirty="0" smtClean="0">
                <a:solidFill>
                  <a:srgbClr val="3C4855"/>
                </a:solidFill>
              </a:rPr>
              <a:t> (SIDIS)</a:t>
            </a:r>
            <a:endParaRPr lang="pl-PL" sz="1100" dirty="0">
              <a:solidFill>
                <a:srgbClr val="7A8A99"/>
              </a:solidFill>
            </a:endParaRPr>
          </a:p>
        </p:txBody>
      </p:sp>
      <p:sp>
        <p:nvSpPr>
          <p:cNvPr id="231" name="Tytuł 1"/>
          <p:cNvSpPr txBox="1">
            <a:spLocks/>
          </p:cNvSpPr>
          <p:nvPr/>
        </p:nvSpPr>
        <p:spPr>
          <a:xfrm>
            <a:off x="2835148" y="773757"/>
            <a:ext cx="2924302" cy="349795"/>
          </a:xfrm>
          <a:prstGeom prst="rect">
            <a:avLst/>
          </a:prstGeom>
        </p:spPr>
        <p:txBody>
          <a:bodyPr vert="horz" lIns="91440" tIns="45720" rIns="91440" bIns="45720" rtlCol="0" anchor="ctr">
            <a:normAutofit/>
          </a:bodyPr>
          <a:lstStyle>
            <a:lvl1pPr algn="l" defTabSz="431963" rtl="0" eaLnBrk="1" latinLnBrk="0" hangingPunct="1">
              <a:lnSpc>
                <a:spcPct val="90000"/>
              </a:lnSpc>
              <a:spcBef>
                <a:spcPct val="0"/>
              </a:spcBef>
              <a:buNone/>
              <a:defRPr sz="2079" kern="1200">
                <a:solidFill>
                  <a:schemeClr val="tx1"/>
                </a:solidFill>
                <a:latin typeface="+mj-lt"/>
                <a:ea typeface="+mj-ea"/>
                <a:cs typeface="+mj-cs"/>
              </a:defRPr>
            </a:lvl1pPr>
          </a:lstStyle>
          <a:p>
            <a:pPr algn="ctr"/>
            <a:r>
              <a:rPr lang="pl-PL" sz="1100" b="1" dirty="0" err="1" smtClean="0">
                <a:solidFill>
                  <a:srgbClr val="3C4855"/>
                </a:solidFill>
              </a:rPr>
              <a:t>Drell-Yan</a:t>
            </a:r>
            <a:r>
              <a:rPr lang="pl-PL" sz="1100" b="1" dirty="0" smtClean="0">
                <a:solidFill>
                  <a:srgbClr val="3C4855"/>
                </a:solidFill>
              </a:rPr>
              <a:t> (DY) </a:t>
            </a:r>
            <a:r>
              <a:rPr lang="pl-PL" sz="1100" b="1" dirty="0" err="1" smtClean="0">
                <a:solidFill>
                  <a:srgbClr val="3C4855"/>
                </a:solidFill>
              </a:rPr>
              <a:t>process</a:t>
            </a:r>
            <a:endParaRPr lang="pl-PL" sz="1100" dirty="0">
              <a:solidFill>
                <a:srgbClr val="7A8A99"/>
              </a:solidFill>
            </a:endParaRPr>
          </a:p>
        </p:txBody>
      </p:sp>
      <p:cxnSp>
        <p:nvCxnSpPr>
          <p:cNvPr id="151" name="Łącznik prosty ze strzałką 150"/>
          <p:cNvCxnSpPr/>
          <p:nvPr/>
        </p:nvCxnSpPr>
        <p:spPr>
          <a:xfrm>
            <a:off x="1326776" y="2310515"/>
            <a:ext cx="923061" cy="418627"/>
          </a:xfrm>
          <a:prstGeom prst="straightConnector1">
            <a:avLst/>
          </a:prstGeom>
          <a:ln>
            <a:solidFill>
              <a:srgbClr val="FF3399"/>
            </a:solidFill>
            <a:tailEnd type="triangle"/>
          </a:ln>
        </p:spPr>
        <p:style>
          <a:lnRef idx="1">
            <a:schemeClr val="accent1"/>
          </a:lnRef>
          <a:fillRef idx="0">
            <a:schemeClr val="accent1"/>
          </a:fillRef>
          <a:effectRef idx="0">
            <a:schemeClr val="accent1"/>
          </a:effectRef>
          <a:fontRef idx="minor">
            <a:schemeClr val="tx1"/>
          </a:fontRef>
        </p:style>
      </p:cxnSp>
      <p:sp>
        <p:nvSpPr>
          <p:cNvPr id="163" name="Prostokąt 162"/>
          <p:cNvSpPr/>
          <p:nvPr/>
        </p:nvSpPr>
        <p:spPr>
          <a:xfrm>
            <a:off x="2157566" y="2696043"/>
            <a:ext cx="1449436" cy="223138"/>
          </a:xfrm>
          <a:prstGeom prst="rect">
            <a:avLst/>
          </a:prstGeom>
          <a:ln>
            <a:noFill/>
          </a:ln>
        </p:spPr>
        <p:txBody>
          <a:bodyPr wrap="none">
            <a:spAutoFit/>
          </a:bodyPr>
          <a:lstStyle/>
          <a:p>
            <a:r>
              <a:rPr lang="pl-PL" sz="800" dirty="0" err="1" smtClean="0">
                <a:solidFill>
                  <a:srgbClr val="FF3399"/>
                </a:solidFill>
              </a:rPr>
              <a:t>transversely</a:t>
            </a:r>
            <a:r>
              <a:rPr lang="pl-PL" sz="800" dirty="0" smtClean="0">
                <a:solidFill>
                  <a:srgbClr val="FF3399"/>
                </a:solidFill>
              </a:rPr>
              <a:t> </a:t>
            </a:r>
            <a:r>
              <a:rPr lang="pl-PL" sz="800" dirty="0" err="1" smtClean="0">
                <a:solidFill>
                  <a:srgbClr val="FF3399"/>
                </a:solidFill>
              </a:rPr>
              <a:t>polarized</a:t>
            </a:r>
            <a:r>
              <a:rPr lang="pl-PL" sz="800" dirty="0" smtClean="0">
                <a:solidFill>
                  <a:srgbClr val="FF3399"/>
                </a:solidFill>
              </a:rPr>
              <a:t> </a:t>
            </a:r>
            <a:r>
              <a:rPr lang="pl-PL" sz="800" dirty="0" err="1" smtClean="0">
                <a:solidFill>
                  <a:srgbClr val="FF3399"/>
                </a:solidFill>
              </a:rPr>
              <a:t>nucleon</a:t>
            </a:r>
            <a:endParaRPr lang="pl-PL" sz="800" dirty="0">
              <a:solidFill>
                <a:srgbClr val="FF3399"/>
              </a:solidFill>
            </a:endParaRPr>
          </a:p>
        </p:txBody>
      </p:sp>
      <p:cxnSp>
        <p:nvCxnSpPr>
          <p:cNvPr id="160" name="Łącznik prosty ze strzałką 159"/>
          <p:cNvCxnSpPr/>
          <p:nvPr/>
        </p:nvCxnSpPr>
        <p:spPr>
          <a:xfrm flipH="1">
            <a:off x="3487535" y="2274851"/>
            <a:ext cx="396000" cy="468000"/>
          </a:xfrm>
          <a:prstGeom prst="straightConnector1">
            <a:avLst/>
          </a:prstGeom>
          <a:ln>
            <a:solidFill>
              <a:srgbClr val="FF3399"/>
            </a:solidFill>
            <a:tailEnd type="triangle"/>
          </a:ln>
        </p:spPr>
        <p:style>
          <a:lnRef idx="1">
            <a:schemeClr val="accent1"/>
          </a:lnRef>
          <a:fillRef idx="0">
            <a:schemeClr val="accent1"/>
          </a:fillRef>
          <a:effectRef idx="0">
            <a:schemeClr val="accent1"/>
          </a:effectRef>
          <a:fontRef idx="minor">
            <a:schemeClr val="tx1"/>
          </a:fontRef>
        </p:style>
      </p:cxnSp>
      <p:sp>
        <p:nvSpPr>
          <p:cNvPr id="308" name="Prostokąt 307"/>
          <p:cNvSpPr/>
          <p:nvPr/>
        </p:nvSpPr>
        <p:spPr>
          <a:xfrm>
            <a:off x="2654919" y="2590921"/>
            <a:ext cx="487634" cy="215444"/>
          </a:xfrm>
          <a:prstGeom prst="rect">
            <a:avLst/>
          </a:prstGeom>
        </p:spPr>
        <p:txBody>
          <a:bodyPr wrap="none">
            <a:spAutoFit/>
          </a:bodyPr>
          <a:lstStyle/>
          <a:p>
            <a:r>
              <a:rPr lang="pl-PL" sz="800" b="1" dirty="0" smtClean="0">
                <a:solidFill>
                  <a:srgbClr val="3C4855"/>
                </a:solidFill>
              </a:rPr>
              <a:t>Target:</a:t>
            </a:r>
            <a:endParaRPr lang="pl-PL" sz="800" b="1" dirty="0">
              <a:solidFill>
                <a:srgbClr val="3C4855"/>
              </a:solidFill>
            </a:endParaRPr>
          </a:p>
        </p:txBody>
      </p:sp>
      <p:cxnSp>
        <p:nvCxnSpPr>
          <p:cNvPr id="310" name="Łącznik prosty ze strzałką 309"/>
          <p:cNvCxnSpPr>
            <a:endCxn id="316" idx="2"/>
          </p:cNvCxnSpPr>
          <p:nvPr/>
        </p:nvCxnSpPr>
        <p:spPr>
          <a:xfrm flipV="1">
            <a:off x="925321" y="1237768"/>
            <a:ext cx="671058" cy="291627"/>
          </a:xfrm>
          <a:prstGeom prst="straightConnector1">
            <a:avLst/>
          </a:prstGeom>
          <a:ln>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2" name="Łącznik prosty ze strzałką 311"/>
          <p:cNvCxnSpPr/>
          <p:nvPr/>
        </p:nvCxnSpPr>
        <p:spPr>
          <a:xfrm flipH="1" flipV="1">
            <a:off x="3461466" y="1244751"/>
            <a:ext cx="243636" cy="234995"/>
          </a:xfrm>
          <a:prstGeom prst="straightConnector1">
            <a:avLst/>
          </a:prstGeom>
          <a:ln>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16" name="Prostokąt 315"/>
          <p:cNvSpPr/>
          <p:nvPr/>
        </p:nvSpPr>
        <p:spPr>
          <a:xfrm>
            <a:off x="1034668" y="1022324"/>
            <a:ext cx="1123421" cy="215444"/>
          </a:xfrm>
          <a:prstGeom prst="rect">
            <a:avLst/>
          </a:prstGeom>
        </p:spPr>
        <p:txBody>
          <a:bodyPr wrap="square">
            <a:spAutoFit/>
          </a:bodyPr>
          <a:lstStyle/>
          <a:p>
            <a:pPr algn="ctr"/>
            <a:r>
              <a:rPr lang="pl-PL" sz="800" b="1" dirty="0" err="1" smtClean="0">
                <a:solidFill>
                  <a:srgbClr val="3C4855"/>
                </a:solidFill>
              </a:rPr>
              <a:t>Incoming</a:t>
            </a:r>
            <a:r>
              <a:rPr lang="pl-PL" sz="800" b="1" dirty="0" smtClean="0">
                <a:solidFill>
                  <a:srgbClr val="3C4855"/>
                </a:solidFill>
              </a:rPr>
              <a:t> </a:t>
            </a:r>
            <a:r>
              <a:rPr lang="pl-PL" sz="800" b="1" dirty="0" err="1" smtClean="0">
                <a:solidFill>
                  <a:srgbClr val="3C4855"/>
                </a:solidFill>
              </a:rPr>
              <a:t>particle</a:t>
            </a:r>
            <a:r>
              <a:rPr lang="pl-PL" sz="800" b="1" dirty="0" smtClean="0">
                <a:solidFill>
                  <a:srgbClr val="3C4855"/>
                </a:solidFill>
              </a:rPr>
              <a:t>:</a:t>
            </a:r>
            <a:endParaRPr lang="pl-PL" sz="800" b="1" dirty="0">
              <a:solidFill>
                <a:srgbClr val="3C4855"/>
              </a:solidFill>
            </a:endParaRPr>
          </a:p>
        </p:txBody>
      </p:sp>
      <p:sp>
        <p:nvSpPr>
          <p:cNvPr id="317" name="Prostokąt 316"/>
          <p:cNvSpPr/>
          <p:nvPr/>
        </p:nvSpPr>
        <p:spPr>
          <a:xfrm>
            <a:off x="1928978" y="1030469"/>
            <a:ext cx="457176" cy="215444"/>
          </a:xfrm>
          <a:prstGeom prst="rect">
            <a:avLst/>
          </a:prstGeom>
        </p:spPr>
        <p:txBody>
          <a:bodyPr wrap="none">
            <a:spAutoFit/>
          </a:bodyPr>
          <a:lstStyle/>
          <a:p>
            <a:r>
              <a:rPr lang="pl-PL" sz="800" dirty="0" smtClean="0">
                <a:solidFill>
                  <a:schemeClr val="accent6">
                    <a:lumMod val="75000"/>
                  </a:schemeClr>
                </a:solidFill>
              </a:rPr>
              <a:t>lepton</a:t>
            </a:r>
            <a:endParaRPr lang="pl-PL" sz="800" dirty="0">
              <a:solidFill>
                <a:schemeClr val="accent6">
                  <a:lumMod val="75000"/>
                </a:schemeClr>
              </a:solidFill>
            </a:endParaRPr>
          </a:p>
        </p:txBody>
      </p:sp>
      <p:sp>
        <p:nvSpPr>
          <p:cNvPr id="318" name="Prostokąt 317"/>
          <p:cNvSpPr/>
          <p:nvPr/>
        </p:nvSpPr>
        <p:spPr>
          <a:xfrm>
            <a:off x="2765323" y="1022324"/>
            <a:ext cx="1123421" cy="215444"/>
          </a:xfrm>
          <a:prstGeom prst="rect">
            <a:avLst/>
          </a:prstGeom>
        </p:spPr>
        <p:txBody>
          <a:bodyPr wrap="square">
            <a:spAutoFit/>
          </a:bodyPr>
          <a:lstStyle/>
          <a:p>
            <a:pPr algn="ctr"/>
            <a:r>
              <a:rPr lang="pl-PL" sz="800" b="1" dirty="0" err="1" smtClean="0">
                <a:solidFill>
                  <a:srgbClr val="3C4855"/>
                </a:solidFill>
              </a:rPr>
              <a:t>Incoming</a:t>
            </a:r>
            <a:r>
              <a:rPr lang="pl-PL" sz="800" b="1" dirty="0" smtClean="0">
                <a:solidFill>
                  <a:srgbClr val="3C4855"/>
                </a:solidFill>
              </a:rPr>
              <a:t> </a:t>
            </a:r>
            <a:r>
              <a:rPr lang="pl-PL" sz="800" b="1" dirty="0" err="1" smtClean="0">
                <a:solidFill>
                  <a:srgbClr val="3C4855"/>
                </a:solidFill>
              </a:rPr>
              <a:t>particle</a:t>
            </a:r>
            <a:r>
              <a:rPr lang="pl-PL" sz="800" b="1" dirty="0" smtClean="0">
                <a:solidFill>
                  <a:srgbClr val="3C4855"/>
                </a:solidFill>
              </a:rPr>
              <a:t>:</a:t>
            </a:r>
            <a:endParaRPr lang="pl-PL" sz="800" b="1" dirty="0">
              <a:solidFill>
                <a:srgbClr val="3C4855"/>
              </a:solidFill>
            </a:endParaRPr>
          </a:p>
        </p:txBody>
      </p:sp>
      <p:sp>
        <p:nvSpPr>
          <p:cNvPr id="319" name="Prostokąt 318"/>
          <p:cNvSpPr/>
          <p:nvPr/>
        </p:nvSpPr>
        <p:spPr>
          <a:xfrm>
            <a:off x="3654111" y="1030469"/>
            <a:ext cx="487634" cy="215444"/>
          </a:xfrm>
          <a:prstGeom prst="rect">
            <a:avLst/>
          </a:prstGeom>
        </p:spPr>
        <p:txBody>
          <a:bodyPr wrap="none">
            <a:spAutoFit/>
          </a:bodyPr>
          <a:lstStyle/>
          <a:p>
            <a:r>
              <a:rPr lang="pl-PL" sz="800" dirty="0" smtClean="0">
                <a:solidFill>
                  <a:schemeClr val="accent6">
                    <a:lumMod val="75000"/>
                  </a:schemeClr>
                </a:solidFill>
              </a:rPr>
              <a:t>hadron</a:t>
            </a:r>
            <a:endParaRPr lang="pl-PL" sz="800" dirty="0">
              <a:solidFill>
                <a:schemeClr val="accent6">
                  <a:lumMod val="75000"/>
                </a:schemeClr>
              </a:solidFill>
            </a:endParaRPr>
          </a:p>
        </p:txBody>
      </p:sp>
      <p:sp>
        <p:nvSpPr>
          <p:cNvPr id="320" name="Prostokąt 319"/>
          <p:cNvSpPr/>
          <p:nvPr/>
        </p:nvSpPr>
        <p:spPr>
          <a:xfrm>
            <a:off x="1515406" y="1422209"/>
            <a:ext cx="1123421" cy="215444"/>
          </a:xfrm>
          <a:prstGeom prst="rect">
            <a:avLst/>
          </a:prstGeom>
        </p:spPr>
        <p:txBody>
          <a:bodyPr wrap="square">
            <a:spAutoFit/>
          </a:bodyPr>
          <a:lstStyle/>
          <a:p>
            <a:pPr algn="ctr"/>
            <a:r>
              <a:rPr lang="pl-PL" sz="800" b="1" dirty="0" err="1" smtClean="0">
                <a:solidFill>
                  <a:srgbClr val="3C4855"/>
                </a:solidFill>
              </a:rPr>
              <a:t>Final</a:t>
            </a:r>
            <a:r>
              <a:rPr lang="pl-PL" sz="800" b="1" dirty="0" smtClean="0">
                <a:solidFill>
                  <a:srgbClr val="3C4855"/>
                </a:solidFill>
              </a:rPr>
              <a:t> </a:t>
            </a:r>
            <a:r>
              <a:rPr lang="pl-PL" sz="800" b="1" dirty="0" err="1" smtClean="0">
                <a:solidFill>
                  <a:srgbClr val="3C4855"/>
                </a:solidFill>
              </a:rPr>
              <a:t>state</a:t>
            </a:r>
            <a:r>
              <a:rPr lang="pl-PL" sz="800" b="1" dirty="0" smtClean="0">
                <a:solidFill>
                  <a:srgbClr val="3C4855"/>
                </a:solidFill>
              </a:rPr>
              <a:t>:</a:t>
            </a:r>
            <a:endParaRPr lang="pl-PL" sz="800" b="1" dirty="0">
              <a:solidFill>
                <a:srgbClr val="3C4855"/>
              </a:solidFill>
            </a:endParaRPr>
          </a:p>
        </p:txBody>
      </p:sp>
      <p:sp>
        <p:nvSpPr>
          <p:cNvPr id="321" name="Prostokąt 320"/>
          <p:cNvSpPr/>
          <p:nvPr/>
        </p:nvSpPr>
        <p:spPr>
          <a:xfrm>
            <a:off x="2257917" y="1428846"/>
            <a:ext cx="487634" cy="215444"/>
          </a:xfrm>
          <a:prstGeom prst="rect">
            <a:avLst/>
          </a:prstGeom>
        </p:spPr>
        <p:txBody>
          <a:bodyPr wrap="none">
            <a:spAutoFit/>
          </a:bodyPr>
          <a:lstStyle/>
          <a:p>
            <a:r>
              <a:rPr lang="pl-PL" sz="800" dirty="0" smtClean="0">
                <a:solidFill>
                  <a:srgbClr val="FF0000"/>
                </a:solidFill>
              </a:rPr>
              <a:t>hadron</a:t>
            </a:r>
            <a:endParaRPr lang="pl-PL" sz="800" dirty="0">
              <a:solidFill>
                <a:srgbClr val="FF0000"/>
              </a:solidFill>
            </a:endParaRPr>
          </a:p>
        </p:txBody>
      </p:sp>
      <p:cxnSp>
        <p:nvCxnSpPr>
          <p:cNvPr id="184" name="Łącznik prosty ze strzałką 183"/>
          <p:cNvCxnSpPr/>
          <p:nvPr/>
        </p:nvCxnSpPr>
        <p:spPr>
          <a:xfrm flipV="1">
            <a:off x="2157566" y="1637812"/>
            <a:ext cx="186260" cy="57564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2" name="Łącznik prosty ze strzałką 321"/>
          <p:cNvCxnSpPr/>
          <p:nvPr/>
        </p:nvCxnSpPr>
        <p:spPr>
          <a:xfrm flipV="1">
            <a:off x="5005719" y="1317267"/>
            <a:ext cx="186260" cy="57564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6" name="Owal 185"/>
          <p:cNvSpPr/>
          <p:nvPr/>
        </p:nvSpPr>
        <p:spPr>
          <a:xfrm>
            <a:off x="4751805" y="1506922"/>
            <a:ext cx="249957" cy="735142"/>
          </a:xfrm>
          <a:prstGeom prst="ellipse">
            <a:avLst/>
          </a:prstGeom>
          <a:solidFill>
            <a:srgbClr val="FF0000">
              <a:alpha val="3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3" name="Prostokąt 322"/>
          <p:cNvSpPr/>
          <p:nvPr/>
        </p:nvSpPr>
        <p:spPr>
          <a:xfrm>
            <a:off x="4421017" y="1124414"/>
            <a:ext cx="1123421" cy="215444"/>
          </a:xfrm>
          <a:prstGeom prst="rect">
            <a:avLst/>
          </a:prstGeom>
        </p:spPr>
        <p:txBody>
          <a:bodyPr wrap="square">
            <a:spAutoFit/>
          </a:bodyPr>
          <a:lstStyle/>
          <a:p>
            <a:pPr algn="ctr"/>
            <a:r>
              <a:rPr lang="pl-PL" sz="800" b="1" dirty="0" err="1" smtClean="0">
                <a:solidFill>
                  <a:srgbClr val="3C4855"/>
                </a:solidFill>
              </a:rPr>
              <a:t>Final</a:t>
            </a:r>
            <a:r>
              <a:rPr lang="pl-PL" sz="800" b="1" dirty="0" smtClean="0">
                <a:solidFill>
                  <a:srgbClr val="3C4855"/>
                </a:solidFill>
              </a:rPr>
              <a:t> </a:t>
            </a:r>
            <a:r>
              <a:rPr lang="pl-PL" sz="800" b="1" dirty="0" err="1" smtClean="0">
                <a:solidFill>
                  <a:srgbClr val="3C4855"/>
                </a:solidFill>
              </a:rPr>
              <a:t>state</a:t>
            </a:r>
            <a:r>
              <a:rPr lang="pl-PL" sz="800" b="1" dirty="0" smtClean="0">
                <a:solidFill>
                  <a:srgbClr val="3C4855"/>
                </a:solidFill>
              </a:rPr>
              <a:t>:</a:t>
            </a:r>
            <a:endParaRPr lang="pl-PL" sz="800" b="1" dirty="0">
              <a:solidFill>
                <a:srgbClr val="3C4855"/>
              </a:solidFill>
            </a:endParaRPr>
          </a:p>
        </p:txBody>
      </p:sp>
      <p:sp>
        <p:nvSpPr>
          <p:cNvPr id="324" name="Prostokąt 323"/>
          <p:cNvSpPr/>
          <p:nvPr/>
        </p:nvSpPr>
        <p:spPr>
          <a:xfrm>
            <a:off x="5151069" y="1119620"/>
            <a:ext cx="615874" cy="215444"/>
          </a:xfrm>
          <a:prstGeom prst="rect">
            <a:avLst/>
          </a:prstGeom>
        </p:spPr>
        <p:txBody>
          <a:bodyPr wrap="none">
            <a:spAutoFit/>
          </a:bodyPr>
          <a:lstStyle/>
          <a:p>
            <a:r>
              <a:rPr lang="pl-PL" sz="800" dirty="0" err="1">
                <a:solidFill>
                  <a:srgbClr val="FF0000"/>
                </a:solidFill>
              </a:rPr>
              <a:t>m</a:t>
            </a:r>
            <a:r>
              <a:rPr lang="pl-PL" sz="800" dirty="0" err="1" smtClean="0">
                <a:solidFill>
                  <a:srgbClr val="FF0000"/>
                </a:solidFill>
              </a:rPr>
              <a:t>uon</a:t>
            </a:r>
            <a:r>
              <a:rPr lang="pl-PL" sz="800" dirty="0" smtClean="0">
                <a:solidFill>
                  <a:srgbClr val="FF0000"/>
                </a:solidFill>
              </a:rPr>
              <a:t> </a:t>
            </a:r>
            <a:r>
              <a:rPr lang="pl-PL" sz="800" dirty="0" err="1" smtClean="0">
                <a:solidFill>
                  <a:srgbClr val="FF0000"/>
                </a:solidFill>
              </a:rPr>
              <a:t>pair</a:t>
            </a:r>
            <a:endParaRPr lang="pl-PL" sz="800" dirty="0">
              <a:solidFill>
                <a:srgbClr val="FF0000"/>
              </a:solidFill>
            </a:endParaRPr>
          </a:p>
        </p:txBody>
      </p:sp>
      <p:sp>
        <p:nvSpPr>
          <p:cNvPr id="187" name="Prostokąt 186"/>
          <p:cNvSpPr/>
          <p:nvPr/>
        </p:nvSpPr>
        <p:spPr>
          <a:xfrm>
            <a:off x="191609" y="1699519"/>
            <a:ext cx="752408" cy="507831"/>
          </a:xfrm>
          <a:prstGeom prst="rect">
            <a:avLst/>
          </a:prstGeom>
        </p:spPr>
        <p:txBody>
          <a:bodyPr wrap="square">
            <a:spAutoFit/>
          </a:bodyPr>
          <a:lstStyle/>
          <a:p>
            <a:r>
              <a:rPr lang="pl-PL" sz="900" dirty="0" err="1" smtClean="0"/>
              <a:t>Photon</a:t>
            </a:r>
            <a:r>
              <a:rPr lang="pl-PL" sz="900" dirty="0" smtClean="0"/>
              <a:t> </a:t>
            </a:r>
            <a:r>
              <a:rPr lang="pl-PL" sz="900" dirty="0" err="1" smtClean="0"/>
              <a:t>scatters</a:t>
            </a:r>
            <a:r>
              <a:rPr lang="pl-PL" sz="900" dirty="0" smtClean="0"/>
              <a:t> off a </a:t>
            </a:r>
            <a:r>
              <a:rPr lang="pl-PL" sz="900" dirty="0" err="1" smtClean="0"/>
              <a:t>quark</a:t>
            </a:r>
            <a:endParaRPr lang="pl-PL" sz="900" dirty="0"/>
          </a:p>
        </p:txBody>
      </p:sp>
      <p:sp>
        <p:nvSpPr>
          <p:cNvPr id="326" name="Prostokąt 325"/>
          <p:cNvSpPr/>
          <p:nvPr/>
        </p:nvSpPr>
        <p:spPr>
          <a:xfrm>
            <a:off x="3207961" y="1659190"/>
            <a:ext cx="752408" cy="507831"/>
          </a:xfrm>
          <a:prstGeom prst="rect">
            <a:avLst/>
          </a:prstGeom>
        </p:spPr>
        <p:txBody>
          <a:bodyPr wrap="square">
            <a:spAutoFit/>
          </a:bodyPr>
          <a:lstStyle/>
          <a:p>
            <a:r>
              <a:rPr lang="pl-PL" sz="900" dirty="0" smtClean="0"/>
              <a:t>Q</a:t>
            </a:r>
            <a:r>
              <a:rPr lang="en-US" sz="900" dirty="0" err="1" smtClean="0"/>
              <a:t>uark</a:t>
            </a:r>
            <a:r>
              <a:rPr lang="en-US" sz="900" dirty="0" smtClean="0"/>
              <a:t> and antiquark annihilate</a:t>
            </a:r>
            <a:endParaRPr lang="pl-PL" sz="900" dirty="0"/>
          </a:p>
        </p:txBody>
      </p:sp>
      <mc:AlternateContent xmlns:mc="http://schemas.openxmlformats.org/markup-compatibility/2006" xmlns:a14="http://schemas.microsoft.com/office/drawing/2010/main">
        <mc:Choice Requires="a14">
          <p:sp>
            <p:nvSpPr>
              <p:cNvPr id="188" name="Prostokąt 187"/>
              <p:cNvSpPr/>
              <p:nvPr/>
            </p:nvSpPr>
            <p:spPr>
              <a:xfrm>
                <a:off x="191609" y="2624092"/>
                <a:ext cx="1538755"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pl-PL" sz="1200" b="0" i="1" smtClean="0">
                              <a:latin typeface="Cambria Math" panose="02040503050406030204" pitchFamily="18" charset="0"/>
                            </a:rPr>
                          </m:ctrlPr>
                        </m:sSubPr>
                        <m:e>
                          <m:r>
                            <a:rPr lang="pl-PL" sz="1200" b="0" i="1" smtClean="0">
                              <a:latin typeface="Cambria Math" panose="02040503050406030204" pitchFamily="18" charset="0"/>
                            </a:rPr>
                            <m:t>𝐴</m:t>
                          </m:r>
                        </m:e>
                        <m:sub>
                          <m:r>
                            <a:rPr lang="pl-PL" sz="1200" b="0" i="1" smtClean="0">
                              <a:latin typeface="Cambria Math" panose="02040503050406030204" pitchFamily="18" charset="0"/>
                            </a:rPr>
                            <m:t>𝑆𝐼𝐷𝐼𝑆</m:t>
                          </m:r>
                          <m:r>
                            <a:rPr lang="pl-PL" sz="1200" b="0" i="1" smtClean="0">
                              <a:latin typeface="Cambria Math" panose="02040503050406030204" pitchFamily="18" charset="0"/>
                            </a:rPr>
                            <m:t> </m:t>
                          </m:r>
                        </m:sub>
                      </m:sSub>
                      <m:r>
                        <a:rPr lang="pl-PL" sz="1200" b="0" i="1" smtClean="0">
                          <a:latin typeface="Cambria Math" panose="02040503050406030204" pitchFamily="18" charset="0"/>
                          <a:ea typeface="Cambria Math" panose="02040503050406030204" pitchFamily="18" charset="0"/>
                        </a:rPr>
                        <m:t>∝</m:t>
                      </m:r>
                      <m:r>
                        <a:rPr lang="pl-PL" sz="1200" b="0" i="1" smtClean="0">
                          <a:latin typeface="Cambria Math" panose="02040503050406030204" pitchFamily="18" charset="0"/>
                          <a:ea typeface="Cambria Math" panose="02040503050406030204" pitchFamily="18" charset="0"/>
                        </a:rPr>
                        <m:t>𝑃𝐷</m:t>
                      </m:r>
                      <m:sSub>
                        <m:sSubPr>
                          <m:ctrlPr>
                            <a:rPr lang="pl-PL" sz="1200" b="0" i="1" smtClean="0">
                              <a:latin typeface="Cambria Math" panose="02040503050406030204" pitchFamily="18" charset="0"/>
                              <a:ea typeface="Cambria Math" panose="02040503050406030204" pitchFamily="18" charset="0"/>
                            </a:rPr>
                          </m:ctrlPr>
                        </m:sSubPr>
                        <m:e>
                          <m:r>
                            <a:rPr lang="pl-PL" sz="1200" b="0" i="1" smtClean="0">
                              <a:latin typeface="Cambria Math" panose="02040503050406030204" pitchFamily="18" charset="0"/>
                              <a:ea typeface="Cambria Math" panose="02040503050406030204" pitchFamily="18" charset="0"/>
                            </a:rPr>
                            <m:t>𝐹</m:t>
                          </m:r>
                        </m:e>
                        <m:sub>
                          <m:r>
                            <a:rPr lang="pl-PL" sz="1200" b="0" i="1" smtClean="0">
                              <a:latin typeface="Cambria Math" panose="02040503050406030204" pitchFamily="18" charset="0"/>
                              <a:ea typeface="Cambria Math" panose="02040503050406030204" pitchFamily="18" charset="0"/>
                            </a:rPr>
                            <m:t>𝑁</m:t>
                          </m:r>
                        </m:sub>
                      </m:sSub>
                      <m:r>
                        <a:rPr lang="pl-PL" sz="1200" b="0" i="1" smtClean="0">
                          <a:latin typeface="Cambria Math" panose="02040503050406030204" pitchFamily="18" charset="0"/>
                          <a:ea typeface="Cambria Math" panose="02040503050406030204" pitchFamily="18" charset="0"/>
                        </a:rPr>
                        <m:t>⨂</m:t>
                      </m:r>
                      <m:r>
                        <a:rPr lang="pl-PL" sz="1200" b="0" i="1" smtClean="0">
                          <a:latin typeface="Cambria Math" panose="02040503050406030204" pitchFamily="18" charset="0"/>
                          <a:ea typeface="Cambria Math" panose="02040503050406030204" pitchFamily="18" charset="0"/>
                        </a:rPr>
                        <m:t>𝐹𝐹</m:t>
                      </m:r>
                    </m:oMath>
                  </m:oMathPara>
                </a14:m>
                <a:endParaRPr lang="pl-PL" sz="1200" dirty="0"/>
              </a:p>
            </p:txBody>
          </p:sp>
        </mc:Choice>
        <mc:Fallback xmlns="">
          <p:sp>
            <p:nvSpPr>
              <p:cNvPr id="188" name="Prostokąt 187"/>
              <p:cNvSpPr>
                <a:spLocks noRot="1" noChangeAspect="1" noMove="1" noResize="1" noEditPoints="1" noAdjustHandles="1" noChangeArrowheads="1" noChangeShapeType="1" noTextEdit="1"/>
              </p:cNvSpPr>
              <p:nvPr/>
            </p:nvSpPr>
            <p:spPr>
              <a:xfrm>
                <a:off x="191609" y="2624092"/>
                <a:ext cx="1538755" cy="276999"/>
              </a:xfrm>
              <a:prstGeom prst="rect">
                <a:avLst/>
              </a:prstGeom>
              <a:blipFill>
                <a:blip r:embed="rId26"/>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27" name="pole tekstowe 326"/>
              <p:cNvSpPr txBox="1"/>
              <p:nvPr/>
            </p:nvSpPr>
            <p:spPr>
              <a:xfrm>
                <a:off x="4081537" y="2635271"/>
                <a:ext cx="1462901"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1200" b="0" i="1" smtClean="0">
                              <a:latin typeface="Cambria Math" panose="02040503050406030204" pitchFamily="18" charset="0"/>
                            </a:rPr>
                          </m:ctrlPr>
                        </m:sSubPr>
                        <m:e>
                          <m:r>
                            <a:rPr lang="pl-PL" sz="1200" b="0" i="1" smtClean="0">
                              <a:latin typeface="Cambria Math" panose="02040503050406030204" pitchFamily="18" charset="0"/>
                            </a:rPr>
                            <m:t>𝐴</m:t>
                          </m:r>
                        </m:e>
                        <m:sub>
                          <m:r>
                            <a:rPr lang="pl-PL" sz="1200" b="0" i="1" smtClean="0">
                              <a:latin typeface="Cambria Math" panose="02040503050406030204" pitchFamily="18" charset="0"/>
                            </a:rPr>
                            <m:t>𝐷𝑌</m:t>
                          </m:r>
                          <m:r>
                            <a:rPr lang="pl-PL" sz="1200" b="0" i="1" smtClean="0">
                              <a:latin typeface="Cambria Math" panose="02040503050406030204" pitchFamily="18" charset="0"/>
                            </a:rPr>
                            <m:t> </m:t>
                          </m:r>
                        </m:sub>
                      </m:sSub>
                      <m:r>
                        <a:rPr lang="pl-PL" sz="1200" b="0" i="1" smtClean="0">
                          <a:latin typeface="Cambria Math" panose="02040503050406030204" pitchFamily="18" charset="0"/>
                          <a:ea typeface="Cambria Math" panose="02040503050406030204" pitchFamily="18" charset="0"/>
                        </a:rPr>
                        <m:t>∝</m:t>
                      </m:r>
                      <m:r>
                        <a:rPr lang="pl-PL" sz="1200" b="0" i="1" smtClean="0">
                          <a:latin typeface="Cambria Math" panose="02040503050406030204" pitchFamily="18" charset="0"/>
                          <a:ea typeface="Cambria Math" panose="02040503050406030204" pitchFamily="18" charset="0"/>
                        </a:rPr>
                        <m:t>𝑃𝐷</m:t>
                      </m:r>
                      <m:sSub>
                        <m:sSubPr>
                          <m:ctrlPr>
                            <a:rPr lang="pl-PL" sz="1200" b="0" i="1" smtClean="0">
                              <a:latin typeface="Cambria Math" panose="02040503050406030204" pitchFamily="18" charset="0"/>
                              <a:ea typeface="Cambria Math" panose="02040503050406030204" pitchFamily="18" charset="0"/>
                            </a:rPr>
                          </m:ctrlPr>
                        </m:sSubPr>
                        <m:e>
                          <m:r>
                            <a:rPr lang="pl-PL" sz="1200" b="0" i="1" smtClean="0">
                              <a:latin typeface="Cambria Math" panose="02040503050406030204" pitchFamily="18" charset="0"/>
                              <a:ea typeface="Cambria Math" panose="02040503050406030204" pitchFamily="18" charset="0"/>
                            </a:rPr>
                            <m:t>𝐹</m:t>
                          </m:r>
                        </m:e>
                        <m:sub>
                          <m:r>
                            <a:rPr lang="pl-PL" sz="1200" b="0" i="1" smtClean="0">
                              <a:latin typeface="Cambria Math" panose="02040503050406030204" pitchFamily="18" charset="0"/>
                              <a:ea typeface="Cambria Math" panose="02040503050406030204" pitchFamily="18" charset="0"/>
                            </a:rPr>
                            <m:t>𝑁</m:t>
                          </m:r>
                        </m:sub>
                      </m:sSub>
                      <m:r>
                        <a:rPr lang="pl-PL" sz="1200" b="0" i="1" smtClean="0">
                          <a:latin typeface="Cambria Math" panose="02040503050406030204" pitchFamily="18" charset="0"/>
                          <a:ea typeface="Cambria Math" panose="02040503050406030204" pitchFamily="18" charset="0"/>
                        </a:rPr>
                        <m:t>⨂</m:t>
                      </m:r>
                      <m:r>
                        <a:rPr lang="pl-PL" sz="1200" b="0" i="1" smtClean="0">
                          <a:latin typeface="Cambria Math" panose="02040503050406030204" pitchFamily="18" charset="0"/>
                          <a:ea typeface="Cambria Math" panose="02040503050406030204" pitchFamily="18" charset="0"/>
                        </a:rPr>
                        <m:t>𝑃𝐷</m:t>
                      </m:r>
                      <m:sSub>
                        <m:sSubPr>
                          <m:ctrlPr>
                            <a:rPr lang="pl-PL" sz="1200" b="0" i="1" smtClean="0">
                              <a:latin typeface="Cambria Math" panose="02040503050406030204" pitchFamily="18" charset="0"/>
                              <a:ea typeface="Cambria Math" panose="02040503050406030204" pitchFamily="18" charset="0"/>
                            </a:rPr>
                          </m:ctrlPr>
                        </m:sSubPr>
                        <m:e>
                          <m:r>
                            <a:rPr lang="pl-PL" sz="1200" b="0" i="1" smtClean="0">
                              <a:latin typeface="Cambria Math" panose="02040503050406030204" pitchFamily="18" charset="0"/>
                              <a:ea typeface="Cambria Math" panose="02040503050406030204" pitchFamily="18" charset="0"/>
                            </a:rPr>
                            <m:t>𝐹</m:t>
                          </m:r>
                        </m:e>
                        <m:sub>
                          <m:sSup>
                            <m:sSupPr>
                              <m:ctrlPr>
                                <a:rPr lang="pl-PL" sz="1200" b="0" i="1" smtClean="0">
                                  <a:latin typeface="Cambria Math" panose="02040503050406030204" pitchFamily="18" charset="0"/>
                                  <a:ea typeface="Cambria Math" panose="02040503050406030204" pitchFamily="18" charset="0"/>
                                </a:rPr>
                              </m:ctrlPr>
                            </m:sSupPr>
                            <m:e>
                              <m:r>
                                <a:rPr lang="pl-PL" sz="1200" b="0" i="1" smtClean="0">
                                  <a:latin typeface="Cambria Math" panose="02040503050406030204" pitchFamily="18" charset="0"/>
                                  <a:ea typeface="Cambria Math" panose="02040503050406030204" pitchFamily="18" charset="0"/>
                                </a:rPr>
                                <m:t>𝜋</m:t>
                              </m:r>
                            </m:e>
                            <m:sup>
                              <m:r>
                                <a:rPr lang="pl-PL" sz="1200" b="0" i="1" smtClean="0">
                                  <a:latin typeface="Cambria Math" panose="02040503050406030204" pitchFamily="18" charset="0"/>
                                  <a:ea typeface="Cambria Math" panose="02040503050406030204" pitchFamily="18" charset="0"/>
                                </a:rPr>
                                <m:t>−</m:t>
                              </m:r>
                            </m:sup>
                          </m:sSup>
                        </m:sub>
                      </m:sSub>
                    </m:oMath>
                  </m:oMathPara>
                </a14:m>
                <a:endParaRPr lang="pl-PL" sz="1200" dirty="0"/>
              </a:p>
            </p:txBody>
          </p:sp>
        </mc:Choice>
        <mc:Fallback xmlns="">
          <p:sp>
            <p:nvSpPr>
              <p:cNvPr id="327" name="pole tekstowe 326"/>
              <p:cNvSpPr txBox="1">
                <a:spLocks noRot="1" noChangeAspect="1" noMove="1" noResize="1" noEditPoints="1" noAdjustHandles="1" noChangeArrowheads="1" noChangeShapeType="1" noTextEdit="1"/>
              </p:cNvSpPr>
              <p:nvPr/>
            </p:nvSpPr>
            <p:spPr>
              <a:xfrm>
                <a:off x="4081537" y="2635271"/>
                <a:ext cx="1462901" cy="184666"/>
              </a:xfrm>
              <a:prstGeom prst="rect">
                <a:avLst/>
              </a:prstGeom>
              <a:blipFill>
                <a:blip r:embed="rId27"/>
                <a:stretch>
                  <a:fillRect l="-2083" b="-12903"/>
                </a:stretch>
              </a:blipFill>
            </p:spPr>
            <p:txBody>
              <a:bodyPr/>
              <a:lstStyle/>
              <a:p>
                <a:r>
                  <a:rPr lang="pl-PL">
                    <a:noFill/>
                  </a:rPr>
                  <a:t> </a:t>
                </a:r>
              </a:p>
            </p:txBody>
          </p:sp>
        </mc:Fallback>
      </mc:AlternateContent>
      <p:sp>
        <p:nvSpPr>
          <p:cNvPr id="49" name="Prostokąt 48"/>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5861378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6" name="Prostokąt 5"/>
          <p:cNvSpPr/>
          <p:nvPr/>
        </p:nvSpPr>
        <p:spPr>
          <a:xfrm>
            <a:off x="0" y="3092474"/>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15/33</a:t>
            </a:r>
            <a:endParaRPr lang="pl-PL" sz="400" dirty="0">
              <a:solidFill>
                <a:srgbClr val="F0ECE5"/>
              </a:solidFill>
              <a:latin typeface="Open Sans" pitchFamily="2" charset="0"/>
              <a:ea typeface="Open Sans" pitchFamily="2" charset="0"/>
              <a:cs typeface="Open Sans" pitchFamily="2" charset="0"/>
            </a:endParaRPr>
          </a:p>
        </p:txBody>
      </p:sp>
      <p:sp>
        <p:nvSpPr>
          <p:cNvPr id="2" name="Tytuł 1"/>
          <p:cNvSpPr>
            <a:spLocks noGrp="1"/>
          </p:cNvSpPr>
          <p:nvPr>
            <p:ph type="title"/>
          </p:nvPr>
        </p:nvSpPr>
        <p:spPr>
          <a:xfrm>
            <a:off x="-1150" y="20959"/>
            <a:ext cx="5759451" cy="626267"/>
          </a:xfrm>
        </p:spPr>
        <p:txBody>
          <a:bodyPr>
            <a:normAutofit/>
          </a:bodyPr>
          <a:lstStyle/>
          <a:p>
            <a:r>
              <a:rPr lang="pl-PL" b="1" dirty="0">
                <a:solidFill>
                  <a:srgbClr val="3C4855"/>
                </a:solidFill>
              </a:rPr>
              <a:t>From Idea to </a:t>
            </a:r>
            <a:r>
              <a:rPr lang="pl-PL" b="1" dirty="0" smtClean="0">
                <a:solidFill>
                  <a:srgbClr val="3C4855"/>
                </a:solidFill>
              </a:rPr>
              <a:t>Experiment: </a:t>
            </a:r>
            <a:r>
              <a:rPr lang="pl-PL" b="1" dirty="0" smtClean="0">
                <a:solidFill>
                  <a:srgbClr val="7A8A99"/>
                </a:solidFill>
              </a:rPr>
              <a:t>COMPASS as a </a:t>
            </a:r>
            <a:r>
              <a:rPr lang="pl-PL" b="1" dirty="0" err="1" smtClean="0">
                <a:solidFill>
                  <a:srgbClr val="7A8A99"/>
                </a:solidFill>
              </a:rPr>
              <a:t>unique</a:t>
            </a:r>
            <a:r>
              <a:rPr lang="pl-PL" b="1" dirty="0" smtClean="0">
                <a:solidFill>
                  <a:srgbClr val="7A8A99"/>
                </a:solidFill>
              </a:rPr>
              <a:t> </a:t>
            </a:r>
            <a:r>
              <a:rPr lang="pl-PL" b="1" dirty="0" err="1" smtClean="0">
                <a:solidFill>
                  <a:srgbClr val="7A8A99"/>
                </a:solidFill>
              </a:rPr>
              <a:t>tool</a:t>
            </a:r>
            <a:endParaRPr lang="pl-PL" b="1" dirty="0">
              <a:solidFill>
                <a:srgbClr val="7A8A99"/>
              </a:solidFill>
            </a:endParaRPr>
          </a:p>
        </p:txBody>
      </p:sp>
      <p:pic>
        <p:nvPicPr>
          <p:cNvPr id="233" name="Obraz 23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85159" y="975257"/>
            <a:ext cx="1509504" cy="1025130"/>
          </a:xfrm>
          <a:prstGeom prst="rect">
            <a:avLst/>
          </a:prstGeom>
        </p:spPr>
      </p:pic>
      <mc:AlternateContent xmlns:mc="http://schemas.openxmlformats.org/markup-compatibility/2006" xmlns:a14="http://schemas.microsoft.com/office/drawing/2010/main">
        <mc:Choice Requires="a14">
          <p:sp>
            <p:nvSpPr>
              <p:cNvPr id="234" name="Prostokąt 233"/>
              <p:cNvSpPr/>
              <p:nvPr/>
            </p:nvSpPr>
            <p:spPr>
              <a:xfrm>
                <a:off x="1377434" y="1413556"/>
                <a:ext cx="1065292" cy="60882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pl-PL" sz="600" i="1" smtClean="0">
                              <a:latin typeface="Cambria Math" panose="02040503050406030204" pitchFamily="18" charset="0"/>
                              <a:ea typeface="Cambria Math" panose="02040503050406030204" pitchFamily="18" charset="0"/>
                            </a:rPr>
                          </m:ctrlPr>
                        </m:sSubSupPr>
                        <m:e>
                          <m:r>
                            <a:rPr lang="pl-PL" sz="600" i="1">
                              <a:latin typeface="Cambria Math" panose="02040503050406030204" pitchFamily="18" charset="0"/>
                              <a:ea typeface="Cambria Math" panose="02040503050406030204" pitchFamily="18" charset="0"/>
                            </a:rPr>
                            <m:t>𝐴</m:t>
                          </m:r>
                        </m:e>
                        <m:sub>
                          <m:r>
                            <m:rPr>
                              <m:sty m:val="p"/>
                            </m:rPr>
                            <a:rPr lang="pl-PL" sz="600" i="0">
                              <a:latin typeface="Cambria Math" panose="02040503050406030204" pitchFamily="18" charset="0"/>
                              <a:ea typeface="Cambria Math" panose="02040503050406030204" pitchFamily="18" charset="0"/>
                            </a:rPr>
                            <m:t>UU</m:t>
                          </m:r>
                        </m:sub>
                        <m:sup>
                          <m:r>
                            <m:rPr>
                              <m:sty m:val="p"/>
                            </m:rPr>
                            <a:rPr lang="pl-PL" sz="600">
                              <a:latin typeface="Cambria Math" panose="02040503050406030204" pitchFamily="18" charset="0"/>
                              <a:ea typeface="Cambria Math" panose="02040503050406030204" pitchFamily="18" charset="0"/>
                            </a:rPr>
                            <m:t>cos</m:t>
                          </m:r>
                          <m:d>
                            <m:dPr>
                              <m:ctrlPr>
                                <a:rPr lang="pl-PL" sz="600" i="1">
                                  <a:latin typeface="Cambria Math" panose="02040503050406030204" pitchFamily="18" charset="0"/>
                                  <a:ea typeface="Cambria Math" panose="02040503050406030204" pitchFamily="18" charset="0"/>
                                </a:rPr>
                              </m:ctrlPr>
                            </m:dPr>
                            <m:e>
                              <m:r>
                                <a:rPr lang="pl-PL" sz="600" i="1">
                                  <a:latin typeface="Cambria Math" panose="02040503050406030204" pitchFamily="18" charset="0"/>
                                  <a:ea typeface="Cambria Math" panose="02040503050406030204" pitchFamily="18" charset="0"/>
                                </a:rPr>
                                <m:t>2</m:t>
                              </m:r>
                              <m:sSub>
                                <m:sSubPr>
                                  <m:ctrlPr>
                                    <a:rPr lang="pl-PL" sz="600" i="1">
                                      <a:latin typeface="Cambria Math" panose="02040503050406030204" pitchFamily="18" charset="0"/>
                                      <a:ea typeface="Cambria Math" panose="02040503050406030204" pitchFamily="18" charset="0"/>
                                    </a:rPr>
                                  </m:ctrlPr>
                                </m:sSubPr>
                                <m:e>
                                  <m:r>
                                    <a:rPr lang="pl-PL" sz="600" i="1">
                                      <a:latin typeface="Cambria Math" panose="02040503050406030204" pitchFamily="18" charset="0"/>
                                      <a:ea typeface="Cambria Math" panose="02040503050406030204" pitchFamily="18" charset="0"/>
                                    </a:rPr>
                                    <m:t>𝜙</m:t>
                                  </m:r>
                                </m:e>
                                <m:sub>
                                  <m:r>
                                    <m:rPr>
                                      <m:sty m:val="p"/>
                                    </m:rPr>
                                    <a:rPr lang="pl-PL" sz="600">
                                      <a:latin typeface="Cambria Math" panose="02040503050406030204" pitchFamily="18" charset="0"/>
                                      <a:ea typeface="Cambria Math" panose="02040503050406030204" pitchFamily="18" charset="0"/>
                                    </a:rPr>
                                    <m:t>h</m:t>
                                  </m:r>
                                </m:sub>
                              </m:sSub>
                            </m:e>
                          </m:d>
                        </m:sup>
                      </m:sSubSup>
                      <m:r>
                        <a:rPr lang="pl-PL" sz="600" i="1">
                          <a:latin typeface="Cambria Math" panose="02040503050406030204" pitchFamily="18" charset="0"/>
                          <a:ea typeface="Cambria Math" panose="02040503050406030204" pitchFamily="18" charset="0"/>
                        </a:rPr>
                        <m:t>∝</m:t>
                      </m:r>
                      <m:sSubSup>
                        <m:sSubSupPr>
                          <m:ctrlPr>
                            <a:rPr lang="pl-PL" sz="600" b="0" i="1" smtClean="0">
                              <a:solidFill>
                                <a:srgbClr val="FF0000"/>
                              </a:solidFill>
                              <a:latin typeface="Cambria Math" panose="02040503050406030204" pitchFamily="18" charset="0"/>
                              <a:ea typeface="Cambria Math" panose="02040503050406030204" pitchFamily="18" charset="0"/>
                            </a:rPr>
                          </m:ctrlPr>
                        </m:sSubSupPr>
                        <m:e>
                          <m:r>
                            <a:rPr lang="pl-PL" sz="600" b="0" i="1" smtClean="0">
                              <a:solidFill>
                                <a:srgbClr val="FF0000"/>
                              </a:solidFill>
                              <a:latin typeface="Cambria Math" panose="02040503050406030204" pitchFamily="18" charset="0"/>
                              <a:ea typeface="Cambria Math" panose="02040503050406030204" pitchFamily="18" charset="0"/>
                            </a:rPr>
                            <m:t>h</m:t>
                          </m:r>
                        </m:e>
                        <m:sub>
                          <m:r>
                            <a:rPr lang="pl-PL" sz="600" b="0" i="0" smtClean="0">
                              <a:solidFill>
                                <a:srgbClr val="FF0000"/>
                              </a:solidFill>
                              <a:latin typeface="Cambria Math" panose="02040503050406030204" pitchFamily="18" charset="0"/>
                              <a:ea typeface="Cambria Math" panose="02040503050406030204" pitchFamily="18" charset="0"/>
                            </a:rPr>
                            <m:t>1,</m:t>
                          </m:r>
                          <m:r>
                            <a:rPr lang="pl-PL" sz="600" b="0" i="1" smtClean="0">
                              <a:solidFill>
                                <a:srgbClr val="FF0000"/>
                              </a:solidFill>
                              <a:latin typeface="Cambria Math" panose="02040503050406030204" pitchFamily="18" charset="0"/>
                              <a:ea typeface="Cambria Math" panose="02040503050406030204" pitchFamily="18" charset="0"/>
                            </a:rPr>
                            <m:t>𝑁</m:t>
                          </m:r>
                        </m:sub>
                        <m:sup>
                          <m:r>
                            <a:rPr lang="pl-PL" sz="600" b="0" i="1" smtClean="0">
                              <a:solidFill>
                                <a:srgbClr val="FF0000"/>
                              </a:solidFill>
                              <a:latin typeface="Cambria Math" panose="02040503050406030204" pitchFamily="18" charset="0"/>
                              <a:ea typeface="Cambria Math" panose="02040503050406030204" pitchFamily="18" charset="0"/>
                            </a:rPr>
                            <m:t>𝑞</m:t>
                          </m:r>
                          <m:r>
                            <a:rPr lang="pl-PL" sz="600" b="0" i="1" smtClean="0">
                              <a:solidFill>
                                <a:srgbClr val="FF0000"/>
                              </a:solidFill>
                              <a:latin typeface="Cambria Math" panose="02040503050406030204" pitchFamily="18" charset="0"/>
                              <a:ea typeface="Cambria Math" panose="02040503050406030204" pitchFamily="18" charset="0"/>
                            </a:rPr>
                            <m:t>⊥</m:t>
                          </m:r>
                        </m:sup>
                      </m:sSubSup>
                      <m:r>
                        <a:rPr lang="pl-PL" sz="600" b="0" i="1" smtClean="0">
                          <a:latin typeface="Cambria Math" panose="02040503050406030204" pitchFamily="18" charset="0"/>
                          <a:ea typeface="Cambria Math" panose="02040503050406030204" pitchFamily="18" charset="0"/>
                        </a:rPr>
                        <m:t>⨂</m:t>
                      </m:r>
                      <m:sSubSup>
                        <m:sSubSupPr>
                          <m:ctrlPr>
                            <a:rPr lang="pl-PL" sz="600" b="0" i="1" smtClean="0">
                              <a:latin typeface="Cambria Math" panose="02040503050406030204" pitchFamily="18" charset="0"/>
                              <a:ea typeface="Cambria Math" panose="02040503050406030204" pitchFamily="18" charset="0"/>
                            </a:rPr>
                          </m:ctrlPr>
                        </m:sSubSupPr>
                        <m:e>
                          <m:r>
                            <a:rPr lang="pl-PL" sz="600" b="0" i="1" smtClean="0">
                              <a:latin typeface="Cambria Math" panose="02040503050406030204" pitchFamily="18" charset="0"/>
                              <a:ea typeface="Cambria Math" panose="02040503050406030204" pitchFamily="18" charset="0"/>
                            </a:rPr>
                            <m:t>𝐻</m:t>
                          </m:r>
                        </m:e>
                        <m:sub>
                          <m:r>
                            <a:rPr lang="pl-PL" sz="600" b="0" i="1" smtClean="0">
                              <a:latin typeface="Cambria Math" panose="02040503050406030204" pitchFamily="18" charset="0"/>
                              <a:ea typeface="Cambria Math" panose="02040503050406030204" pitchFamily="18" charset="0"/>
                            </a:rPr>
                            <m:t>1</m:t>
                          </m:r>
                          <m:r>
                            <a:rPr lang="pl-PL" sz="600" b="0" i="1" smtClean="0">
                              <a:latin typeface="Cambria Math" panose="02040503050406030204" pitchFamily="18" charset="0"/>
                              <a:ea typeface="Cambria Math" panose="02040503050406030204" pitchFamily="18" charset="0"/>
                            </a:rPr>
                            <m:t>𝑞</m:t>
                          </m:r>
                        </m:sub>
                        <m:sup>
                          <m:r>
                            <a:rPr lang="pl-PL" sz="600" b="0" i="1" smtClean="0">
                              <a:latin typeface="Cambria Math" panose="02040503050406030204" pitchFamily="18" charset="0"/>
                              <a:ea typeface="Cambria Math" panose="02040503050406030204" pitchFamily="18" charset="0"/>
                            </a:rPr>
                            <m:t>⊥</m:t>
                          </m:r>
                          <m:r>
                            <a:rPr lang="pl-PL" sz="600" b="0" i="1" smtClean="0">
                              <a:latin typeface="Cambria Math" panose="02040503050406030204" pitchFamily="18" charset="0"/>
                              <a:ea typeface="Cambria Math" panose="02040503050406030204" pitchFamily="18" charset="0"/>
                            </a:rPr>
                            <m:t>h</m:t>
                          </m:r>
                        </m:sup>
                      </m:sSubSup>
                    </m:oMath>
                  </m:oMathPara>
                </a14:m>
                <a:endParaRPr lang="pl-PL" sz="600" i="1" dirty="0" smtClean="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Sup>
                        <m:sSubSupPr>
                          <m:ctrlPr>
                            <a:rPr lang="pl-PL" sz="600" i="1" smtClean="0">
                              <a:latin typeface="Cambria Math" panose="02040503050406030204" pitchFamily="18" charset="0"/>
                              <a:ea typeface="Cambria Math" panose="02040503050406030204" pitchFamily="18" charset="0"/>
                            </a:rPr>
                          </m:ctrlPr>
                        </m:sSubSupPr>
                        <m:e>
                          <m:r>
                            <a:rPr lang="pl-PL" sz="600" i="1">
                              <a:latin typeface="Cambria Math" panose="02040503050406030204" pitchFamily="18" charset="0"/>
                              <a:ea typeface="Cambria Math" panose="02040503050406030204" pitchFamily="18" charset="0"/>
                            </a:rPr>
                            <m:t>𝐴</m:t>
                          </m:r>
                        </m:e>
                        <m:sub>
                          <m:r>
                            <m:rPr>
                              <m:sty m:val="p"/>
                            </m:rPr>
                            <a:rPr lang="pl-PL" sz="600" b="0" i="0" smtClean="0">
                              <a:latin typeface="Cambria Math" panose="02040503050406030204" pitchFamily="18" charset="0"/>
                              <a:ea typeface="Cambria Math" panose="02040503050406030204" pitchFamily="18" charset="0"/>
                            </a:rPr>
                            <m:t>U</m:t>
                          </m:r>
                          <m:r>
                            <m:rPr>
                              <m:sty m:val="p"/>
                            </m:rPr>
                            <a:rPr lang="pl-PL" sz="600" i="0">
                              <a:latin typeface="Cambria Math" panose="02040503050406030204" pitchFamily="18" charset="0"/>
                              <a:ea typeface="Cambria Math" panose="02040503050406030204" pitchFamily="18" charset="0"/>
                            </a:rPr>
                            <m:t>T</m:t>
                          </m:r>
                        </m:sub>
                        <m:sup>
                          <m:r>
                            <m:rPr>
                              <m:sty m:val="p"/>
                            </m:rPr>
                            <a:rPr lang="pl-PL" sz="600">
                              <a:latin typeface="Cambria Math" panose="02040503050406030204" pitchFamily="18" charset="0"/>
                              <a:ea typeface="Cambria Math" panose="02040503050406030204" pitchFamily="18" charset="0"/>
                            </a:rPr>
                            <m:t>sin</m:t>
                          </m:r>
                          <m:d>
                            <m:dPr>
                              <m:ctrlPr>
                                <a:rPr lang="pl-PL" sz="600" i="1">
                                  <a:latin typeface="Cambria Math" panose="02040503050406030204" pitchFamily="18" charset="0"/>
                                  <a:ea typeface="Cambria Math" panose="02040503050406030204" pitchFamily="18" charset="0"/>
                                </a:rPr>
                              </m:ctrlPr>
                            </m:dPr>
                            <m:e>
                              <m:sSub>
                                <m:sSubPr>
                                  <m:ctrlPr>
                                    <a:rPr lang="pl-PL" sz="600" i="1">
                                      <a:latin typeface="Cambria Math" panose="02040503050406030204" pitchFamily="18" charset="0"/>
                                      <a:ea typeface="Cambria Math" panose="02040503050406030204" pitchFamily="18" charset="0"/>
                                    </a:rPr>
                                  </m:ctrlPr>
                                </m:sSubPr>
                                <m:e>
                                  <m:r>
                                    <a:rPr lang="pl-PL" sz="600" i="1">
                                      <a:latin typeface="Cambria Math" panose="02040503050406030204" pitchFamily="18" charset="0"/>
                                      <a:ea typeface="Cambria Math" panose="02040503050406030204" pitchFamily="18" charset="0"/>
                                    </a:rPr>
                                    <m:t>𝜙</m:t>
                                  </m:r>
                                </m:e>
                                <m:sub>
                                  <m:r>
                                    <m:rPr>
                                      <m:sty m:val="p"/>
                                    </m:rPr>
                                    <a:rPr lang="pl-PL" sz="600">
                                      <a:latin typeface="Cambria Math" panose="02040503050406030204" pitchFamily="18" charset="0"/>
                                      <a:ea typeface="Cambria Math" panose="02040503050406030204" pitchFamily="18" charset="0"/>
                                    </a:rPr>
                                    <m:t>h</m:t>
                                  </m:r>
                                </m:sub>
                              </m:sSub>
                              <m:r>
                                <a:rPr lang="pl-PL" sz="600" b="0" i="0" smtClean="0">
                                  <a:latin typeface="Cambria Math" panose="02040503050406030204" pitchFamily="18" charset="0"/>
                                  <a:ea typeface="Cambria Math" panose="02040503050406030204" pitchFamily="18" charset="0"/>
                                </a:rPr>
                                <m:t>−</m:t>
                              </m:r>
                              <m:sSub>
                                <m:sSubPr>
                                  <m:ctrlPr>
                                    <a:rPr lang="pl-PL" sz="600" i="1">
                                      <a:latin typeface="Cambria Math" panose="02040503050406030204" pitchFamily="18" charset="0"/>
                                      <a:ea typeface="Cambria Math" panose="02040503050406030204" pitchFamily="18" charset="0"/>
                                    </a:rPr>
                                  </m:ctrlPr>
                                </m:sSubPr>
                                <m:e>
                                  <m:r>
                                    <a:rPr lang="pl-PL" sz="600" i="1">
                                      <a:latin typeface="Cambria Math" panose="02040503050406030204" pitchFamily="18" charset="0"/>
                                      <a:ea typeface="Cambria Math" panose="02040503050406030204" pitchFamily="18" charset="0"/>
                                    </a:rPr>
                                    <m:t>𝜙</m:t>
                                  </m:r>
                                </m:e>
                                <m:sub>
                                  <m:r>
                                    <m:rPr>
                                      <m:sty m:val="p"/>
                                    </m:rPr>
                                    <a:rPr lang="pl-PL" sz="600">
                                      <a:latin typeface="Cambria Math" panose="02040503050406030204" pitchFamily="18" charset="0"/>
                                      <a:ea typeface="Cambria Math" panose="02040503050406030204" pitchFamily="18" charset="0"/>
                                    </a:rPr>
                                    <m:t>S</m:t>
                                  </m:r>
                                </m:sub>
                              </m:sSub>
                            </m:e>
                          </m:d>
                        </m:sup>
                      </m:sSubSup>
                      <m:r>
                        <a:rPr lang="pl-PL" sz="600" i="1">
                          <a:latin typeface="Cambria Math" panose="02040503050406030204" pitchFamily="18" charset="0"/>
                          <a:ea typeface="Cambria Math" panose="02040503050406030204" pitchFamily="18" charset="0"/>
                        </a:rPr>
                        <m:t>∝</m:t>
                      </m:r>
                      <m:sSubSup>
                        <m:sSubSupPr>
                          <m:ctrlPr>
                            <a:rPr lang="pl-PL" sz="600" i="1" smtClean="0">
                              <a:solidFill>
                                <a:srgbClr val="00CC00"/>
                              </a:solidFill>
                              <a:latin typeface="Cambria Math" panose="02040503050406030204" pitchFamily="18" charset="0"/>
                              <a:ea typeface="Cambria Math" panose="02040503050406030204" pitchFamily="18" charset="0"/>
                            </a:rPr>
                          </m:ctrlPr>
                        </m:sSubSupPr>
                        <m:e>
                          <m:r>
                            <a:rPr lang="pl-PL" sz="600" b="0" i="1" smtClean="0">
                              <a:solidFill>
                                <a:srgbClr val="00CC00"/>
                              </a:solidFill>
                              <a:latin typeface="Cambria Math" panose="02040503050406030204" pitchFamily="18" charset="0"/>
                              <a:ea typeface="Cambria Math" panose="02040503050406030204" pitchFamily="18" charset="0"/>
                            </a:rPr>
                            <m:t>𝑓</m:t>
                          </m:r>
                        </m:e>
                        <m:sub>
                          <m:r>
                            <a:rPr lang="pl-PL" sz="600" i="0">
                              <a:solidFill>
                                <a:srgbClr val="00CC00"/>
                              </a:solidFill>
                              <a:latin typeface="Cambria Math" panose="02040503050406030204" pitchFamily="18" charset="0"/>
                              <a:ea typeface="Cambria Math" panose="02040503050406030204" pitchFamily="18" charset="0"/>
                            </a:rPr>
                            <m:t>1</m:t>
                          </m:r>
                          <m:r>
                            <m:rPr>
                              <m:sty m:val="p"/>
                            </m:rPr>
                            <a:rPr lang="pl-PL" sz="600" b="0" i="0" smtClean="0">
                              <a:solidFill>
                                <a:srgbClr val="00CC00"/>
                              </a:solidFill>
                              <a:latin typeface="Cambria Math" panose="02040503050406030204" pitchFamily="18" charset="0"/>
                              <a:ea typeface="Cambria Math" panose="02040503050406030204" pitchFamily="18" charset="0"/>
                            </a:rPr>
                            <m:t>T</m:t>
                          </m:r>
                          <m:r>
                            <a:rPr lang="pl-PL" sz="600" i="1">
                              <a:solidFill>
                                <a:srgbClr val="00CC00"/>
                              </a:solidFill>
                              <a:latin typeface="Cambria Math" panose="02040503050406030204" pitchFamily="18" charset="0"/>
                              <a:ea typeface="Cambria Math" panose="02040503050406030204" pitchFamily="18" charset="0"/>
                            </a:rPr>
                            <m:t>,</m:t>
                          </m:r>
                          <m:r>
                            <a:rPr lang="pl-PL" sz="600" b="0" i="1" smtClean="0">
                              <a:solidFill>
                                <a:srgbClr val="00CC00"/>
                              </a:solidFill>
                              <a:latin typeface="Cambria Math" panose="02040503050406030204" pitchFamily="18" charset="0"/>
                              <a:ea typeface="Cambria Math" panose="02040503050406030204" pitchFamily="18" charset="0"/>
                            </a:rPr>
                            <m:t>𝑁</m:t>
                          </m:r>
                        </m:sub>
                        <m:sup>
                          <m:r>
                            <a:rPr lang="pl-PL" sz="600" i="1">
                              <a:solidFill>
                                <a:srgbClr val="00CC00"/>
                              </a:solidFill>
                              <a:latin typeface="Cambria Math" panose="02040503050406030204" pitchFamily="18" charset="0"/>
                              <a:ea typeface="Cambria Math" panose="02040503050406030204" pitchFamily="18" charset="0"/>
                            </a:rPr>
                            <m:t>𝑞</m:t>
                          </m:r>
                          <m:r>
                            <a:rPr lang="pl-PL" sz="600" i="1">
                              <a:solidFill>
                                <a:srgbClr val="00CC00"/>
                              </a:solidFill>
                              <a:latin typeface="Cambria Math" panose="02040503050406030204" pitchFamily="18" charset="0"/>
                              <a:ea typeface="Cambria Math" panose="02040503050406030204" pitchFamily="18" charset="0"/>
                            </a:rPr>
                            <m:t>⊥</m:t>
                          </m:r>
                        </m:sup>
                      </m:sSubSup>
                      <m:r>
                        <a:rPr lang="pl-PL" sz="600" i="1">
                          <a:latin typeface="Cambria Math" panose="02040503050406030204" pitchFamily="18" charset="0"/>
                          <a:ea typeface="Cambria Math" panose="02040503050406030204" pitchFamily="18" charset="0"/>
                        </a:rPr>
                        <m:t>⨂</m:t>
                      </m:r>
                      <m:sSubSup>
                        <m:sSubSupPr>
                          <m:ctrlPr>
                            <a:rPr lang="pl-PL" sz="600" i="1">
                              <a:latin typeface="Cambria Math" panose="02040503050406030204" pitchFamily="18" charset="0"/>
                              <a:ea typeface="Cambria Math" panose="02040503050406030204" pitchFamily="18" charset="0"/>
                            </a:rPr>
                          </m:ctrlPr>
                        </m:sSubSupPr>
                        <m:e>
                          <m:r>
                            <a:rPr lang="pl-PL" sz="600" b="0" i="1" smtClean="0">
                              <a:latin typeface="Cambria Math" panose="02040503050406030204" pitchFamily="18" charset="0"/>
                              <a:ea typeface="Cambria Math" panose="02040503050406030204" pitchFamily="18" charset="0"/>
                            </a:rPr>
                            <m:t>𝐷</m:t>
                          </m:r>
                        </m:e>
                        <m:sub>
                          <m:r>
                            <a:rPr lang="pl-PL" sz="600" i="1">
                              <a:latin typeface="Cambria Math" panose="02040503050406030204" pitchFamily="18" charset="0"/>
                              <a:ea typeface="Cambria Math" panose="02040503050406030204" pitchFamily="18" charset="0"/>
                            </a:rPr>
                            <m:t>1</m:t>
                          </m:r>
                          <m:r>
                            <a:rPr lang="pl-PL" sz="600" i="1">
                              <a:latin typeface="Cambria Math" panose="02040503050406030204" pitchFamily="18" charset="0"/>
                              <a:ea typeface="Cambria Math" panose="02040503050406030204" pitchFamily="18" charset="0"/>
                            </a:rPr>
                            <m:t>𝑞</m:t>
                          </m:r>
                        </m:sub>
                        <m:sup>
                          <m:r>
                            <a:rPr lang="pl-PL" sz="600" i="1" smtClean="0">
                              <a:latin typeface="Cambria Math" panose="02040503050406030204" pitchFamily="18" charset="0"/>
                              <a:ea typeface="Cambria Math" panose="02040503050406030204" pitchFamily="18" charset="0"/>
                            </a:rPr>
                            <m:t>h</m:t>
                          </m:r>
                        </m:sup>
                      </m:sSubSup>
                    </m:oMath>
                  </m:oMathPara>
                </a14:m>
                <a:endParaRPr lang="pl-PL" sz="600" dirty="0" smtClean="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Sup>
                        <m:sSubSupPr>
                          <m:ctrlPr>
                            <a:rPr lang="pl-PL" sz="600" i="1">
                              <a:latin typeface="Cambria Math" panose="02040503050406030204" pitchFamily="18" charset="0"/>
                              <a:ea typeface="Cambria Math" panose="02040503050406030204" pitchFamily="18" charset="0"/>
                            </a:rPr>
                          </m:ctrlPr>
                        </m:sSubSupPr>
                        <m:e>
                          <m:r>
                            <a:rPr lang="pl-PL" sz="600" i="1">
                              <a:latin typeface="Cambria Math" panose="02040503050406030204" pitchFamily="18" charset="0"/>
                              <a:ea typeface="Cambria Math" panose="02040503050406030204" pitchFamily="18" charset="0"/>
                            </a:rPr>
                            <m:t>𝐴</m:t>
                          </m:r>
                        </m:e>
                        <m:sub>
                          <m:r>
                            <m:rPr>
                              <m:sty m:val="p"/>
                            </m:rPr>
                            <a:rPr lang="pl-PL" sz="600" b="0" i="0" smtClean="0">
                              <a:latin typeface="Cambria Math" panose="02040503050406030204" pitchFamily="18" charset="0"/>
                              <a:ea typeface="Cambria Math" panose="02040503050406030204" pitchFamily="18" charset="0"/>
                            </a:rPr>
                            <m:t>U</m:t>
                          </m:r>
                          <m:r>
                            <m:rPr>
                              <m:sty m:val="p"/>
                            </m:rPr>
                            <a:rPr lang="pl-PL" sz="600" i="0">
                              <a:latin typeface="Cambria Math" panose="02040503050406030204" pitchFamily="18" charset="0"/>
                              <a:ea typeface="Cambria Math" panose="02040503050406030204" pitchFamily="18" charset="0"/>
                            </a:rPr>
                            <m:t>T</m:t>
                          </m:r>
                        </m:sub>
                        <m:sup>
                          <m:r>
                            <m:rPr>
                              <m:sty m:val="p"/>
                            </m:rPr>
                            <a:rPr lang="pl-PL" sz="600">
                              <a:latin typeface="Cambria Math" panose="02040503050406030204" pitchFamily="18" charset="0"/>
                              <a:ea typeface="Cambria Math" panose="02040503050406030204" pitchFamily="18" charset="0"/>
                            </a:rPr>
                            <m:t>sin</m:t>
                          </m:r>
                          <m:d>
                            <m:dPr>
                              <m:ctrlPr>
                                <a:rPr lang="pl-PL" sz="600" i="1">
                                  <a:latin typeface="Cambria Math" panose="02040503050406030204" pitchFamily="18" charset="0"/>
                                  <a:ea typeface="Cambria Math" panose="02040503050406030204" pitchFamily="18" charset="0"/>
                                </a:rPr>
                              </m:ctrlPr>
                            </m:dPr>
                            <m:e>
                              <m:r>
                                <a:rPr lang="pl-PL" sz="600" i="1">
                                  <a:latin typeface="Cambria Math" panose="02040503050406030204" pitchFamily="18" charset="0"/>
                                  <a:ea typeface="Cambria Math" panose="02040503050406030204" pitchFamily="18" charset="0"/>
                                </a:rPr>
                                <m:t>3</m:t>
                              </m:r>
                              <m:sSub>
                                <m:sSubPr>
                                  <m:ctrlPr>
                                    <a:rPr lang="pl-PL" sz="600" i="1">
                                      <a:latin typeface="Cambria Math" panose="02040503050406030204" pitchFamily="18" charset="0"/>
                                      <a:ea typeface="Cambria Math" panose="02040503050406030204" pitchFamily="18" charset="0"/>
                                    </a:rPr>
                                  </m:ctrlPr>
                                </m:sSubPr>
                                <m:e>
                                  <m:r>
                                    <a:rPr lang="pl-PL" sz="600" i="1">
                                      <a:latin typeface="Cambria Math" panose="02040503050406030204" pitchFamily="18" charset="0"/>
                                      <a:ea typeface="Cambria Math" panose="02040503050406030204" pitchFamily="18" charset="0"/>
                                    </a:rPr>
                                    <m:t>𝜙</m:t>
                                  </m:r>
                                </m:e>
                                <m:sub>
                                  <m:r>
                                    <m:rPr>
                                      <m:sty m:val="p"/>
                                    </m:rPr>
                                    <a:rPr lang="pl-PL" sz="600">
                                      <a:latin typeface="Cambria Math" panose="02040503050406030204" pitchFamily="18" charset="0"/>
                                      <a:ea typeface="Cambria Math" panose="02040503050406030204" pitchFamily="18" charset="0"/>
                                    </a:rPr>
                                    <m:t>h</m:t>
                                  </m:r>
                                </m:sub>
                              </m:sSub>
                              <m:r>
                                <a:rPr lang="pl-PL" sz="600">
                                  <a:latin typeface="Cambria Math" panose="02040503050406030204" pitchFamily="18" charset="0"/>
                                  <a:ea typeface="Cambria Math" panose="02040503050406030204" pitchFamily="18" charset="0"/>
                                </a:rPr>
                                <m:t>−</m:t>
                              </m:r>
                              <m:sSub>
                                <m:sSubPr>
                                  <m:ctrlPr>
                                    <a:rPr lang="pl-PL" sz="600" i="1">
                                      <a:latin typeface="Cambria Math" panose="02040503050406030204" pitchFamily="18" charset="0"/>
                                      <a:ea typeface="Cambria Math" panose="02040503050406030204" pitchFamily="18" charset="0"/>
                                    </a:rPr>
                                  </m:ctrlPr>
                                </m:sSubPr>
                                <m:e>
                                  <m:r>
                                    <a:rPr lang="pl-PL" sz="600" i="1">
                                      <a:latin typeface="Cambria Math" panose="02040503050406030204" pitchFamily="18" charset="0"/>
                                      <a:ea typeface="Cambria Math" panose="02040503050406030204" pitchFamily="18" charset="0"/>
                                    </a:rPr>
                                    <m:t>𝜙</m:t>
                                  </m:r>
                                </m:e>
                                <m:sub>
                                  <m:r>
                                    <m:rPr>
                                      <m:sty m:val="p"/>
                                    </m:rPr>
                                    <a:rPr lang="pl-PL" sz="600">
                                      <a:latin typeface="Cambria Math" panose="02040503050406030204" pitchFamily="18" charset="0"/>
                                      <a:ea typeface="Cambria Math" panose="02040503050406030204" pitchFamily="18" charset="0"/>
                                    </a:rPr>
                                    <m:t>S</m:t>
                                  </m:r>
                                </m:sub>
                              </m:sSub>
                            </m:e>
                          </m:d>
                        </m:sup>
                      </m:sSubSup>
                      <m:r>
                        <a:rPr lang="pl-PL" sz="600" i="1">
                          <a:latin typeface="Cambria Math" panose="02040503050406030204" pitchFamily="18" charset="0"/>
                          <a:ea typeface="Cambria Math" panose="02040503050406030204" pitchFamily="18" charset="0"/>
                        </a:rPr>
                        <m:t>∝</m:t>
                      </m:r>
                      <m:sSubSup>
                        <m:sSubSupPr>
                          <m:ctrlPr>
                            <a:rPr lang="pl-PL" sz="600" i="1" smtClean="0">
                              <a:solidFill>
                                <a:srgbClr val="00B0F0"/>
                              </a:solidFill>
                              <a:latin typeface="Cambria Math" panose="02040503050406030204" pitchFamily="18" charset="0"/>
                              <a:ea typeface="Cambria Math" panose="02040503050406030204" pitchFamily="18" charset="0"/>
                            </a:rPr>
                          </m:ctrlPr>
                        </m:sSubSupPr>
                        <m:e>
                          <m:r>
                            <a:rPr lang="pl-PL" sz="600" i="1">
                              <a:solidFill>
                                <a:srgbClr val="00B0F0"/>
                              </a:solidFill>
                              <a:latin typeface="Cambria Math" panose="02040503050406030204" pitchFamily="18" charset="0"/>
                              <a:ea typeface="Cambria Math" panose="02040503050406030204" pitchFamily="18" charset="0"/>
                            </a:rPr>
                            <m:t>h</m:t>
                          </m:r>
                        </m:e>
                        <m:sub>
                          <m:r>
                            <a:rPr lang="pl-PL" sz="600" i="0">
                              <a:solidFill>
                                <a:srgbClr val="00B0F0"/>
                              </a:solidFill>
                              <a:latin typeface="Cambria Math" panose="02040503050406030204" pitchFamily="18" charset="0"/>
                              <a:ea typeface="Cambria Math" panose="02040503050406030204" pitchFamily="18" charset="0"/>
                            </a:rPr>
                            <m:t>1</m:t>
                          </m:r>
                          <m:r>
                            <m:rPr>
                              <m:sty m:val="p"/>
                            </m:rPr>
                            <a:rPr lang="pl-PL" sz="600" b="0" i="0" smtClean="0">
                              <a:solidFill>
                                <a:srgbClr val="00B0F0"/>
                              </a:solidFill>
                              <a:latin typeface="Cambria Math" panose="02040503050406030204" pitchFamily="18" charset="0"/>
                              <a:ea typeface="Cambria Math" panose="02040503050406030204" pitchFamily="18" charset="0"/>
                            </a:rPr>
                            <m:t>T</m:t>
                          </m:r>
                          <m:r>
                            <a:rPr lang="pl-PL" sz="600" i="0">
                              <a:solidFill>
                                <a:srgbClr val="00B0F0"/>
                              </a:solidFill>
                              <a:latin typeface="Cambria Math" panose="02040503050406030204" pitchFamily="18" charset="0"/>
                              <a:ea typeface="Cambria Math" panose="02040503050406030204" pitchFamily="18" charset="0"/>
                            </a:rPr>
                            <m:t>,</m:t>
                          </m:r>
                          <m:r>
                            <a:rPr lang="pl-PL" sz="600" b="0" i="1" smtClean="0">
                              <a:solidFill>
                                <a:srgbClr val="00B0F0"/>
                              </a:solidFill>
                              <a:latin typeface="Cambria Math" panose="02040503050406030204" pitchFamily="18" charset="0"/>
                              <a:ea typeface="Cambria Math" panose="02040503050406030204" pitchFamily="18" charset="0"/>
                            </a:rPr>
                            <m:t>𝑁</m:t>
                          </m:r>
                        </m:sub>
                        <m:sup>
                          <m:r>
                            <a:rPr lang="pl-PL" sz="600" i="1">
                              <a:solidFill>
                                <a:srgbClr val="00B0F0"/>
                              </a:solidFill>
                              <a:latin typeface="Cambria Math" panose="02040503050406030204" pitchFamily="18" charset="0"/>
                              <a:ea typeface="Cambria Math" panose="02040503050406030204" pitchFamily="18" charset="0"/>
                            </a:rPr>
                            <m:t>𝑞</m:t>
                          </m:r>
                          <m:r>
                            <a:rPr lang="pl-PL" sz="600" i="1">
                              <a:solidFill>
                                <a:srgbClr val="00B0F0"/>
                              </a:solidFill>
                              <a:latin typeface="Cambria Math" panose="02040503050406030204" pitchFamily="18" charset="0"/>
                              <a:ea typeface="Cambria Math" panose="02040503050406030204" pitchFamily="18" charset="0"/>
                            </a:rPr>
                            <m:t>⊥</m:t>
                          </m:r>
                        </m:sup>
                      </m:sSubSup>
                      <m:r>
                        <a:rPr lang="pl-PL" sz="600" i="1">
                          <a:latin typeface="Cambria Math" panose="02040503050406030204" pitchFamily="18" charset="0"/>
                          <a:ea typeface="Cambria Math" panose="02040503050406030204" pitchFamily="18" charset="0"/>
                        </a:rPr>
                        <m:t>⨂</m:t>
                      </m:r>
                      <m:sSubSup>
                        <m:sSubSupPr>
                          <m:ctrlPr>
                            <a:rPr lang="pl-PL" sz="600" i="1">
                              <a:latin typeface="Cambria Math" panose="02040503050406030204" pitchFamily="18" charset="0"/>
                              <a:ea typeface="Cambria Math" panose="02040503050406030204" pitchFamily="18" charset="0"/>
                            </a:rPr>
                          </m:ctrlPr>
                        </m:sSubSupPr>
                        <m:e>
                          <m:r>
                            <a:rPr lang="pl-PL" sz="600" i="1">
                              <a:latin typeface="Cambria Math" panose="02040503050406030204" pitchFamily="18" charset="0"/>
                              <a:ea typeface="Cambria Math" panose="02040503050406030204" pitchFamily="18" charset="0"/>
                            </a:rPr>
                            <m:t>𝐻</m:t>
                          </m:r>
                        </m:e>
                        <m:sub>
                          <m:r>
                            <a:rPr lang="pl-PL" sz="600" i="1">
                              <a:latin typeface="Cambria Math" panose="02040503050406030204" pitchFamily="18" charset="0"/>
                              <a:ea typeface="Cambria Math" panose="02040503050406030204" pitchFamily="18" charset="0"/>
                            </a:rPr>
                            <m:t>1</m:t>
                          </m:r>
                          <m:r>
                            <a:rPr lang="pl-PL" sz="600" i="1">
                              <a:latin typeface="Cambria Math" panose="02040503050406030204" pitchFamily="18" charset="0"/>
                              <a:ea typeface="Cambria Math" panose="02040503050406030204" pitchFamily="18" charset="0"/>
                            </a:rPr>
                            <m:t>𝑞</m:t>
                          </m:r>
                        </m:sub>
                        <m:sup>
                          <m:r>
                            <a:rPr lang="pl-PL" sz="600" i="1">
                              <a:latin typeface="Cambria Math" panose="02040503050406030204" pitchFamily="18" charset="0"/>
                              <a:ea typeface="Cambria Math" panose="02040503050406030204" pitchFamily="18" charset="0"/>
                            </a:rPr>
                            <m:t>⊥</m:t>
                          </m:r>
                          <m:r>
                            <a:rPr lang="pl-PL" sz="600" i="1" smtClean="0">
                              <a:latin typeface="Cambria Math" panose="02040503050406030204" pitchFamily="18" charset="0"/>
                              <a:ea typeface="Cambria Math" panose="02040503050406030204" pitchFamily="18" charset="0"/>
                            </a:rPr>
                            <m:t>h</m:t>
                          </m:r>
                        </m:sup>
                      </m:sSubSup>
                    </m:oMath>
                  </m:oMathPara>
                </a14:m>
                <a:endParaRPr lang="pl-PL" sz="600" dirty="0" smtClean="0"/>
              </a:p>
              <a:p>
                <a:pPr/>
                <a14:m>
                  <m:oMathPara xmlns:m="http://schemas.openxmlformats.org/officeDocument/2006/math">
                    <m:oMathParaPr>
                      <m:jc m:val="centerGroup"/>
                    </m:oMathParaPr>
                    <m:oMath xmlns:m="http://schemas.openxmlformats.org/officeDocument/2006/math">
                      <m:sSubSup>
                        <m:sSubSupPr>
                          <m:ctrlPr>
                            <a:rPr lang="pl-PL" sz="600" i="1">
                              <a:latin typeface="Cambria Math" panose="02040503050406030204" pitchFamily="18" charset="0"/>
                              <a:ea typeface="Cambria Math" panose="02040503050406030204" pitchFamily="18" charset="0"/>
                            </a:rPr>
                          </m:ctrlPr>
                        </m:sSubSupPr>
                        <m:e>
                          <m:r>
                            <a:rPr lang="pl-PL" sz="600" i="1">
                              <a:latin typeface="Cambria Math" panose="02040503050406030204" pitchFamily="18" charset="0"/>
                              <a:ea typeface="Cambria Math" panose="02040503050406030204" pitchFamily="18" charset="0"/>
                            </a:rPr>
                            <m:t>𝐴</m:t>
                          </m:r>
                        </m:e>
                        <m:sub>
                          <m:r>
                            <m:rPr>
                              <m:sty m:val="p"/>
                            </m:rPr>
                            <a:rPr lang="pl-PL" sz="600" b="0" i="0" smtClean="0">
                              <a:latin typeface="Cambria Math" panose="02040503050406030204" pitchFamily="18" charset="0"/>
                              <a:ea typeface="Cambria Math" panose="02040503050406030204" pitchFamily="18" charset="0"/>
                            </a:rPr>
                            <m:t>U</m:t>
                          </m:r>
                          <m:r>
                            <m:rPr>
                              <m:sty m:val="p"/>
                            </m:rPr>
                            <a:rPr lang="pl-PL" sz="600" i="0">
                              <a:latin typeface="Cambria Math" panose="02040503050406030204" pitchFamily="18" charset="0"/>
                              <a:ea typeface="Cambria Math" panose="02040503050406030204" pitchFamily="18" charset="0"/>
                            </a:rPr>
                            <m:t>T</m:t>
                          </m:r>
                        </m:sub>
                        <m:sup>
                          <m:r>
                            <m:rPr>
                              <m:sty m:val="p"/>
                            </m:rPr>
                            <a:rPr lang="pl-PL" sz="600">
                              <a:latin typeface="Cambria Math" panose="02040503050406030204" pitchFamily="18" charset="0"/>
                              <a:ea typeface="Cambria Math" panose="02040503050406030204" pitchFamily="18" charset="0"/>
                            </a:rPr>
                            <m:t>sin</m:t>
                          </m:r>
                          <m:d>
                            <m:dPr>
                              <m:ctrlPr>
                                <a:rPr lang="pl-PL" sz="600" i="1">
                                  <a:latin typeface="Cambria Math" panose="02040503050406030204" pitchFamily="18" charset="0"/>
                                  <a:ea typeface="Cambria Math" panose="02040503050406030204" pitchFamily="18" charset="0"/>
                                </a:rPr>
                              </m:ctrlPr>
                            </m:dPr>
                            <m:e>
                              <m:sSub>
                                <m:sSubPr>
                                  <m:ctrlPr>
                                    <a:rPr lang="pl-PL" sz="600" i="1">
                                      <a:latin typeface="Cambria Math" panose="02040503050406030204" pitchFamily="18" charset="0"/>
                                      <a:ea typeface="Cambria Math" panose="02040503050406030204" pitchFamily="18" charset="0"/>
                                    </a:rPr>
                                  </m:ctrlPr>
                                </m:sSubPr>
                                <m:e>
                                  <m:r>
                                    <a:rPr lang="pl-PL" sz="600" i="1">
                                      <a:latin typeface="Cambria Math" panose="02040503050406030204" pitchFamily="18" charset="0"/>
                                      <a:ea typeface="Cambria Math" panose="02040503050406030204" pitchFamily="18" charset="0"/>
                                    </a:rPr>
                                    <m:t>𝜙</m:t>
                                  </m:r>
                                </m:e>
                                <m:sub>
                                  <m:r>
                                    <m:rPr>
                                      <m:sty m:val="p"/>
                                    </m:rPr>
                                    <a:rPr lang="pl-PL" sz="600">
                                      <a:latin typeface="Cambria Math" panose="02040503050406030204" pitchFamily="18" charset="0"/>
                                      <a:ea typeface="Cambria Math" panose="02040503050406030204" pitchFamily="18" charset="0"/>
                                    </a:rPr>
                                    <m:t>h</m:t>
                                  </m:r>
                                </m:sub>
                              </m:sSub>
                              <m:r>
                                <a:rPr lang="pl-PL" sz="600">
                                  <a:latin typeface="Cambria Math" panose="02040503050406030204" pitchFamily="18" charset="0"/>
                                  <a:ea typeface="Cambria Math" panose="02040503050406030204" pitchFamily="18" charset="0"/>
                                </a:rPr>
                                <m:t>+</m:t>
                              </m:r>
                              <m:sSub>
                                <m:sSubPr>
                                  <m:ctrlPr>
                                    <a:rPr lang="pl-PL" sz="600" i="1">
                                      <a:latin typeface="Cambria Math" panose="02040503050406030204" pitchFamily="18" charset="0"/>
                                      <a:ea typeface="Cambria Math" panose="02040503050406030204" pitchFamily="18" charset="0"/>
                                    </a:rPr>
                                  </m:ctrlPr>
                                </m:sSubPr>
                                <m:e>
                                  <m:r>
                                    <a:rPr lang="pl-PL" sz="600" i="1">
                                      <a:latin typeface="Cambria Math" panose="02040503050406030204" pitchFamily="18" charset="0"/>
                                      <a:ea typeface="Cambria Math" panose="02040503050406030204" pitchFamily="18" charset="0"/>
                                    </a:rPr>
                                    <m:t>𝜙</m:t>
                                  </m:r>
                                </m:e>
                                <m:sub>
                                  <m:r>
                                    <m:rPr>
                                      <m:sty m:val="p"/>
                                    </m:rPr>
                                    <a:rPr lang="pl-PL" sz="600">
                                      <a:latin typeface="Cambria Math" panose="02040503050406030204" pitchFamily="18" charset="0"/>
                                      <a:ea typeface="Cambria Math" panose="02040503050406030204" pitchFamily="18" charset="0"/>
                                    </a:rPr>
                                    <m:t>S</m:t>
                                  </m:r>
                                </m:sub>
                              </m:sSub>
                            </m:e>
                          </m:d>
                        </m:sup>
                      </m:sSubSup>
                      <m:r>
                        <a:rPr lang="pl-PL" sz="600" i="1">
                          <a:latin typeface="Cambria Math" panose="02040503050406030204" pitchFamily="18" charset="0"/>
                          <a:ea typeface="Cambria Math" panose="02040503050406030204" pitchFamily="18" charset="0"/>
                        </a:rPr>
                        <m:t>∝</m:t>
                      </m:r>
                      <m:sSubSup>
                        <m:sSubSupPr>
                          <m:ctrlPr>
                            <a:rPr lang="pl-PL" sz="600" i="1" smtClean="0">
                              <a:solidFill>
                                <a:srgbClr val="7030A0"/>
                              </a:solidFill>
                              <a:latin typeface="Cambria Math" panose="02040503050406030204" pitchFamily="18" charset="0"/>
                              <a:ea typeface="Cambria Math" panose="02040503050406030204" pitchFamily="18" charset="0"/>
                            </a:rPr>
                          </m:ctrlPr>
                        </m:sSubSupPr>
                        <m:e>
                          <m:r>
                            <a:rPr lang="pl-PL" sz="600" i="1">
                              <a:solidFill>
                                <a:srgbClr val="7030A0"/>
                              </a:solidFill>
                              <a:latin typeface="Cambria Math" panose="02040503050406030204" pitchFamily="18" charset="0"/>
                              <a:ea typeface="Cambria Math" panose="02040503050406030204" pitchFamily="18" charset="0"/>
                            </a:rPr>
                            <m:t>h</m:t>
                          </m:r>
                        </m:e>
                        <m:sub>
                          <m:r>
                            <a:rPr lang="pl-PL" sz="600" i="0">
                              <a:solidFill>
                                <a:srgbClr val="7030A0"/>
                              </a:solidFill>
                              <a:latin typeface="Cambria Math" panose="02040503050406030204" pitchFamily="18" charset="0"/>
                              <a:ea typeface="Cambria Math" panose="02040503050406030204" pitchFamily="18" charset="0"/>
                            </a:rPr>
                            <m:t>1</m:t>
                          </m:r>
                          <m:r>
                            <m:rPr>
                              <m:sty m:val="p"/>
                            </m:rPr>
                            <a:rPr lang="pl-PL" sz="600" b="0" i="0" smtClean="0">
                              <a:solidFill>
                                <a:srgbClr val="7030A0"/>
                              </a:solidFill>
                              <a:latin typeface="Cambria Math" panose="02040503050406030204" pitchFamily="18" charset="0"/>
                              <a:ea typeface="Cambria Math" panose="02040503050406030204" pitchFamily="18" charset="0"/>
                            </a:rPr>
                            <m:t>T</m:t>
                          </m:r>
                          <m:r>
                            <a:rPr lang="pl-PL" sz="600" i="0">
                              <a:solidFill>
                                <a:srgbClr val="7030A0"/>
                              </a:solidFill>
                              <a:latin typeface="Cambria Math" panose="02040503050406030204" pitchFamily="18" charset="0"/>
                              <a:ea typeface="Cambria Math" panose="02040503050406030204" pitchFamily="18" charset="0"/>
                            </a:rPr>
                            <m:t>,</m:t>
                          </m:r>
                          <m:r>
                            <a:rPr lang="pl-PL" sz="600" b="0" i="1" smtClean="0">
                              <a:solidFill>
                                <a:srgbClr val="7030A0"/>
                              </a:solidFill>
                              <a:latin typeface="Cambria Math" panose="02040503050406030204" pitchFamily="18" charset="0"/>
                              <a:ea typeface="Cambria Math" panose="02040503050406030204" pitchFamily="18" charset="0"/>
                            </a:rPr>
                            <m:t>𝑁</m:t>
                          </m:r>
                        </m:sub>
                        <m:sup>
                          <m:r>
                            <a:rPr lang="pl-PL" sz="600" i="1">
                              <a:solidFill>
                                <a:srgbClr val="7030A0"/>
                              </a:solidFill>
                              <a:latin typeface="Cambria Math" panose="02040503050406030204" pitchFamily="18" charset="0"/>
                              <a:ea typeface="Cambria Math" panose="02040503050406030204" pitchFamily="18" charset="0"/>
                            </a:rPr>
                            <m:t>𝑞</m:t>
                          </m:r>
                        </m:sup>
                      </m:sSubSup>
                      <m:r>
                        <a:rPr lang="pl-PL" sz="600" i="1">
                          <a:latin typeface="Cambria Math" panose="02040503050406030204" pitchFamily="18" charset="0"/>
                          <a:ea typeface="Cambria Math" panose="02040503050406030204" pitchFamily="18" charset="0"/>
                        </a:rPr>
                        <m:t>⨂</m:t>
                      </m:r>
                      <m:sSubSup>
                        <m:sSubSupPr>
                          <m:ctrlPr>
                            <a:rPr lang="pl-PL" sz="600" i="1">
                              <a:latin typeface="Cambria Math" panose="02040503050406030204" pitchFamily="18" charset="0"/>
                              <a:ea typeface="Cambria Math" panose="02040503050406030204" pitchFamily="18" charset="0"/>
                            </a:rPr>
                          </m:ctrlPr>
                        </m:sSubSupPr>
                        <m:e>
                          <m:r>
                            <a:rPr lang="pl-PL" sz="600" i="1">
                              <a:latin typeface="Cambria Math" panose="02040503050406030204" pitchFamily="18" charset="0"/>
                              <a:ea typeface="Cambria Math" panose="02040503050406030204" pitchFamily="18" charset="0"/>
                            </a:rPr>
                            <m:t>𝐻</m:t>
                          </m:r>
                        </m:e>
                        <m:sub>
                          <m:r>
                            <a:rPr lang="pl-PL" sz="600" i="1">
                              <a:latin typeface="Cambria Math" panose="02040503050406030204" pitchFamily="18" charset="0"/>
                              <a:ea typeface="Cambria Math" panose="02040503050406030204" pitchFamily="18" charset="0"/>
                            </a:rPr>
                            <m:t>1</m:t>
                          </m:r>
                          <m:r>
                            <a:rPr lang="pl-PL" sz="600" i="1">
                              <a:latin typeface="Cambria Math" panose="02040503050406030204" pitchFamily="18" charset="0"/>
                              <a:ea typeface="Cambria Math" panose="02040503050406030204" pitchFamily="18" charset="0"/>
                            </a:rPr>
                            <m:t>𝑞</m:t>
                          </m:r>
                        </m:sub>
                        <m:sup>
                          <m:r>
                            <a:rPr lang="pl-PL" sz="600" i="1">
                              <a:latin typeface="Cambria Math" panose="02040503050406030204" pitchFamily="18" charset="0"/>
                              <a:ea typeface="Cambria Math" panose="02040503050406030204" pitchFamily="18" charset="0"/>
                            </a:rPr>
                            <m:t>⊥</m:t>
                          </m:r>
                          <m:r>
                            <a:rPr lang="pl-PL" sz="600" i="1" smtClean="0">
                              <a:latin typeface="Cambria Math" panose="02040503050406030204" pitchFamily="18" charset="0"/>
                              <a:ea typeface="Cambria Math" panose="02040503050406030204" pitchFamily="18" charset="0"/>
                            </a:rPr>
                            <m:t>h</m:t>
                          </m:r>
                        </m:sup>
                      </m:sSubSup>
                    </m:oMath>
                  </m:oMathPara>
                </a14:m>
                <a:endParaRPr lang="pl-PL" sz="600" i="1" dirty="0">
                  <a:latin typeface="Cambria Math" panose="02040503050406030204" pitchFamily="18" charset="0"/>
                  <a:ea typeface="Cambria Math" panose="02040503050406030204" pitchFamily="18" charset="0"/>
                </a:endParaRPr>
              </a:p>
            </p:txBody>
          </p:sp>
        </mc:Choice>
        <mc:Fallback xmlns="">
          <p:sp>
            <p:nvSpPr>
              <p:cNvPr id="234" name="Prostokąt 233"/>
              <p:cNvSpPr>
                <a:spLocks noRot="1" noChangeAspect="1" noMove="1" noResize="1" noEditPoints="1" noAdjustHandles="1" noChangeArrowheads="1" noChangeShapeType="1" noTextEdit="1"/>
              </p:cNvSpPr>
              <p:nvPr/>
            </p:nvSpPr>
            <p:spPr>
              <a:xfrm>
                <a:off x="1377434" y="1413556"/>
                <a:ext cx="1065292" cy="608821"/>
              </a:xfrm>
              <a:prstGeom prst="rect">
                <a:avLst/>
              </a:prstGeom>
              <a:blipFill>
                <a:blip r:embed="rId15"/>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35" name="Prostokąt 234"/>
              <p:cNvSpPr/>
              <p:nvPr/>
            </p:nvSpPr>
            <p:spPr>
              <a:xfrm>
                <a:off x="3278996" y="1430483"/>
                <a:ext cx="1062149" cy="6065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pl-PL" sz="600" i="1" smtClean="0">
                              <a:latin typeface="Cambria Math" panose="02040503050406030204" pitchFamily="18" charset="0"/>
                              <a:ea typeface="Cambria Math" panose="02040503050406030204" pitchFamily="18" charset="0"/>
                            </a:rPr>
                          </m:ctrlPr>
                        </m:sSubSupPr>
                        <m:e>
                          <m:r>
                            <a:rPr lang="pl-PL" sz="600" i="1">
                              <a:latin typeface="Cambria Math" panose="02040503050406030204" pitchFamily="18" charset="0"/>
                              <a:ea typeface="Cambria Math" panose="02040503050406030204" pitchFamily="18" charset="0"/>
                            </a:rPr>
                            <m:t>𝐴</m:t>
                          </m:r>
                        </m:e>
                        <m:sub>
                          <m:r>
                            <m:rPr>
                              <m:sty m:val="p"/>
                            </m:rPr>
                            <a:rPr lang="pl-PL" sz="600" i="0">
                              <a:latin typeface="Cambria Math" panose="02040503050406030204" pitchFamily="18" charset="0"/>
                              <a:ea typeface="Cambria Math" panose="02040503050406030204" pitchFamily="18" charset="0"/>
                            </a:rPr>
                            <m:t>U</m:t>
                          </m:r>
                        </m:sub>
                        <m:sup>
                          <m:r>
                            <m:rPr>
                              <m:sty m:val="p"/>
                            </m:rPr>
                            <a:rPr lang="pl-PL" sz="600">
                              <a:latin typeface="Cambria Math" panose="02040503050406030204" pitchFamily="18" charset="0"/>
                              <a:ea typeface="Cambria Math" panose="02040503050406030204" pitchFamily="18" charset="0"/>
                            </a:rPr>
                            <m:t>cos</m:t>
                          </m:r>
                          <m:d>
                            <m:dPr>
                              <m:ctrlPr>
                                <a:rPr lang="pl-PL" sz="600" i="1">
                                  <a:latin typeface="Cambria Math" panose="02040503050406030204" pitchFamily="18" charset="0"/>
                                  <a:ea typeface="Cambria Math" panose="02040503050406030204" pitchFamily="18" charset="0"/>
                                </a:rPr>
                              </m:ctrlPr>
                            </m:dPr>
                            <m:e>
                              <m:r>
                                <a:rPr lang="pl-PL" sz="600" i="1">
                                  <a:latin typeface="Cambria Math" panose="02040503050406030204" pitchFamily="18" charset="0"/>
                                  <a:ea typeface="Cambria Math" panose="02040503050406030204" pitchFamily="18" charset="0"/>
                                </a:rPr>
                                <m:t>2</m:t>
                              </m:r>
                              <m:r>
                                <a:rPr lang="pl-PL" sz="600" b="0" i="1" smtClean="0">
                                  <a:latin typeface="Cambria Math" panose="02040503050406030204" pitchFamily="18" charset="0"/>
                                  <a:ea typeface="Cambria Math" panose="02040503050406030204" pitchFamily="18" charset="0"/>
                                </a:rPr>
                                <m:t>𝜑</m:t>
                              </m:r>
                            </m:e>
                          </m:d>
                        </m:sup>
                      </m:sSubSup>
                      <m:r>
                        <a:rPr lang="pl-PL" sz="600" i="1">
                          <a:latin typeface="Cambria Math" panose="02040503050406030204" pitchFamily="18" charset="0"/>
                          <a:ea typeface="Cambria Math" panose="02040503050406030204" pitchFamily="18" charset="0"/>
                        </a:rPr>
                        <m:t>∝</m:t>
                      </m:r>
                      <m:sSubSup>
                        <m:sSubSupPr>
                          <m:ctrlPr>
                            <a:rPr lang="pl-PL" sz="600" i="1">
                              <a:latin typeface="Cambria Math" panose="02040503050406030204" pitchFamily="18" charset="0"/>
                              <a:ea typeface="Cambria Math" panose="02040503050406030204" pitchFamily="18" charset="0"/>
                            </a:rPr>
                          </m:ctrlPr>
                        </m:sSubSupPr>
                        <m:e>
                          <m:r>
                            <a:rPr lang="pl-PL" sz="600" i="1">
                              <a:latin typeface="Cambria Math" panose="02040503050406030204" pitchFamily="18" charset="0"/>
                              <a:ea typeface="Cambria Math" panose="02040503050406030204" pitchFamily="18" charset="0"/>
                            </a:rPr>
                            <m:t>h</m:t>
                          </m:r>
                        </m:e>
                        <m:sub>
                          <m:r>
                            <a:rPr lang="pl-PL" sz="600" i="1">
                              <a:latin typeface="Cambria Math" panose="02040503050406030204" pitchFamily="18" charset="0"/>
                              <a:ea typeface="Cambria Math" panose="02040503050406030204" pitchFamily="18" charset="0"/>
                            </a:rPr>
                            <m:t>1, </m:t>
                          </m:r>
                          <m:r>
                            <a:rPr lang="pl-PL" sz="600" i="1">
                              <a:latin typeface="Cambria Math" panose="02040503050406030204" pitchFamily="18" charset="0"/>
                              <a:ea typeface="Cambria Math" panose="02040503050406030204" pitchFamily="18" charset="0"/>
                            </a:rPr>
                            <m:t>𝜋</m:t>
                          </m:r>
                        </m:sub>
                        <m:sup>
                          <m:r>
                            <a:rPr lang="pl-PL" sz="600" b="0" i="1" smtClean="0">
                              <a:latin typeface="Cambria Math" panose="02040503050406030204" pitchFamily="18" charset="0"/>
                              <a:ea typeface="Cambria Math" panose="02040503050406030204" pitchFamily="18" charset="0"/>
                            </a:rPr>
                            <m:t>𝑞</m:t>
                          </m:r>
                          <m:r>
                            <a:rPr lang="pl-PL" sz="600" i="1">
                              <a:latin typeface="Cambria Math" panose="02040503050406030204" pitchFamily="18" charset="0"/>
                              <a:ea typeface="Cambria Math" panose="02040503050406030204" pitchFamily="18" charset="0"/>
                            </a:rPr>
                            <m:t>⊥</m:t>
                          </m:r>
                        </m:sup>
                      </m:sSubSup>
                      <m:r>
                        <a:rPr lang="pl-PL" sz="600" i="1">
                          <a:latin typeface="Cambria Math" panose="02040503050406030204" pitchFamily="18" charset="0"/>
                          <a:ea typeface="Cambria Math" panose="02040503050406030204" pitchFamily="18" charset="0"/>
                        </a:rPr>
                        <m:t>⊗</m:t>
                      </m:r>
                      <m:sSubSup>
                        <m:sSubSupPr>
                          <m:ctrlPr>
                            <a:rPr lang="pl-PL" sz="600" i="1">
                              <a:solidFill>
                                <a:srgbClr val="FF0000"/>
                              </a:solidFill>
                              <a:latin typeface="Cambria Math" panose="02040503050406030204" pitchFamily="18" charset="0"/>
                              <a:ea typeface="Cambria Math" panose="02040503050406030204" pitchFamily="18" charset="0"/>
                            </a:rPr>
                          </m:ctrlPr>
                        </m:sSubSupPr>
                        <m:e>
                          <m:r>
                            <a:rPr lang="pl-PL" sz="600" i="1">
                              <a:solidFill>
                                <a:srgbClr val="FF0000"/>
                              </a:solidFill>
                              <a:latin typeface="Cambria Math" panose="02040503050406030204" pitchFamily="18" charset="0"/>
                              <a:ea typeface="Cambria Math" panose="02040503050406030204" pitchFamily="18" charset="0"/>
                            </a:rPr>
                            <m:t>h</m:t>
                          </m:r>
                        </m:e>
                        <m:sub>
                          <m:r>
                            <a:rPr lang="pl-PL" sz="600" i="1">
                              <a:solidFill>
                                <a:srgbClr val="FF0000"/>
                              </a:solidFill>
                              <a:latin typeface="Cambria Math" panose="02040503050406030204" pitchFamily="18" charset="0"/>
                              <a:ea typeface="Cambria Math" panose="02040503050406030204" pitchFamily="18" charset="0"/>
                            </a:rPr>
                            <m:t>1, </m:t>
                          </m:r>
                          <m:r>
                            <m:rPr>
                              <m:sty m:val="p"/>
                            </m:rPr>
                            <a:rPr lang="pl-PL" sz="600" b="0" i="0" smtClean="0">
                              <a:solidFill>
                                <a:srgbClr val="FF0000"/>
                              </a:solidFill>
                              <a:latin typeface="Cambria Math" panose="02040503050406030204" pitchFamily="18" charset="0"/>
                              <a:ea typeface="Cambria Math" panose="02040503050406030204" pitchFamily="18" charset="0"/>
                            </a:rPr>
                            <m:t>N</m:t>
                          </m:r>
                        </m:sub>
                        <m:sup>
                          <m:r>
                            <a:rPr lang="pl-PL" sz="600" b="0" i="1" smtClean="0">
                              <a:solidFill>
                                <a:srgbClr val="FF0000"/>
                              </a:solidFill>
                              <a:latin typeface="Cambria Math" panose="02040503050406030204" pitchFamily="18" charset="0"/>
                              <a:ea typeface="Cambria Math" panose="02040503050406030204" pitchFamily="18" charset="0"/>
                            </a:rPr>
                            <m:t>𝑞</m:t>
                          </m:r>
                          <m:r>
                            <a:rPr lang="pl-PL" sz="600" i="1">
                              <a:solidFill>
                                <a:srgbClr val="FF0000"/>
                              </a:solidFill>
                              <a:latin typeface="Cambria Math" panose="02040503050406030204" pitchFamily="18" charset="0"/>
                              <a:ea typeface="Cambria Math" panose="02040503050406030204" pitchFamily="18" charset="0"/>
                            </a:rPr>
                            <m:t>⊥</m:t>
                          </m:r>
                        </m:sup>
                      </m:sSubSup>
                    </m:oMath>
                  </m:oMathPara>
                </a14:m>
                <a:endParaRPr lang="pl-PL" sz="600" i="1" dirty="0" smtClean="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Sup>
                        <m:sSubSupPr>
                          <m:ctrlPr>
                            <a:rPr lang="pl-PL" sz="600" i="1">
                              <a:latin typeface="Cambria Math" panose="02040503050406030204" pitchFamily="18" charset="0"/>
                              <a:ea typeface="Cambria Math" panose="02040503050406030204" pitchFamily="18" charset="0"/>
                            </a:rPr>
                          </m:ctrlPr>
                        </m:sSubSupPr>
                        <m:e>
                          <m:r>
                            <a:rPr lang="pl-PL" sz="600" i="1">
                              <a:latin typeface="Cambria Math" panose="02040503050406030204" pitchFamily="18" charset="0"/>
                              <a:ea typeface="Cambria Math" panose="02040503050406030204" pitchFamily="18" charset="0"/>
                            </a:rPr>
                            <m:t>𝐴</m:t>
                          </m:r>
                        </m:e>
                        <m:sub>
                          <m:r>
                            <m:rPr>
                              <m:sty m:val="p"/>
                            </m:rPr>
                            <a:rPr lang="pl-PL" sz="600" i="0">
                              <a:latin typeface="Cambria Math" panose="02040503050406030204" pitchFamily="18" charset="0"/>
                              <a:ea typeface="Cambria Math" panose="02040503050406030204" pitchFamily="18" charset="0"/>
                            </a:rPr>
                            <m:t>T</m:t>
                          </m:r>
                        </m:sub>
                        <m:sup>
                          <m:r>
                            <m:rPr>
                              <m:sty m:val="p"/>
                            </m:rPr>
                            <a:rPr lang="pl-PL" sz="600">
                              <a:latin typeface="Cambria Math" panose="02040503050406030204" pitchFamily="18" charset="0"/>
                              <a:ea typeface="Cambria Math" panose="02040503050406030204" pitchFamily="18" charset="0"/>
                            </a:rPr>
                            <m:t>sin</m:t>
                          </m:r>
                          <m:d>
                            <m:dPr>
                              <m:ctrlPr>
                                <a:rPr lang="pl-PL" sz="600" i="1">
                                  <a:latin typeface="Cambria Math" panose="02040503050406030204" pitchFamily="18" charset="0"/>
                                  <a:ea typeface="Cambria Math" panose="02040503050406030204" pitchFamily="18" charset="0"/>
                                </a:rPr>
                              </m:ctrlPr>
                            </m:dPr>
                            <m:e>
                              <m:sSub>
                                <m:sSubPr>
                                  <m:ctrlPr>
                                    <a:rPr lang="pl-PL" sz="600" i="1">
                                      <a:latin typeface="Cambria Math" panose="02040503050406030204" pitchFamily="18" charset="0"/>
                                      <a:ea typeface="Cambria Math" panose="02040503050406030204" pitchFamily="18" charset="0"/>
                                    </a:rPr>
                                  </m:ctrlPr>
                                </m:sSubPr>
                                <m:e>
                                  <m:r>
                                    <a:rPr lang="pl-PL" sz="600" i="1">
                                      <a:latin typeface="Cambria Math" panose="02040503050406030204" pitchFamily="18" charset="0"/>
                                      <a:ea typeface="Cambria Math" panose="02040503050406030204" pitchFamily="18" charset="0"/>
                                    </a:rPr>
                                    <m:t>𝜑</m:t>
                                  </m:r>
                                </m:e>
                                <m:sub>
                                  <m:r>
                                    <m:rPr>
                                      <m:sty m:val="p"/>
                                    </m:rPr>
                                    <a:rPr lang="pl-PL" sz="600">
                                      <a:latin typeface="Cambria Math" panose="02040503050406030204" pitchFamily="18" charset="0"/>
                                      <a:ea typeface="Cambria Math" panose="02040503050406030204" pitchFamily="18" charset="0"/>
                                    </a:rPr>
                                    <m:t>S</m:t>
                                  </m:r>
                                </m:sub>
                              </m:sSub>
                            </m:e>
                          </m:d>
                        </m:sup>
                      </m:sSubSup>
                      <m:r>
                        <a:rPr lang="pl-PL" sz="600" i="1">
                          <a:latin typeface="Cambria Math" panose="02040503050406030204" pitchFamily="18" charset="0"/>
                          <a:ea typeface="Cambria Math" panose="02040503050406030204" pitchFamily="18" charset="0"/>
                        </a:rPr>
                        <m:t>∝</m:t>
                      </m:r>
                      <m:sSubSup>
                        <m:sSubSupPr>
                          <m:ctrlPr>
                            <a:rPr lang="pl-PL" sz="600" b="0" i="1" smtClean="0">
                              <a:latin typeface="Cambria Math" panose="02040503050406030204" pitchFamily="18" charset="0"/>
                              <a:ea typeface="Cambria Math" panose="02040503050406030204" pitchFamily="18" charset="0"/>
                            </a:rPr>
                          </m:ctrlPr>
                        </m:sSubSupPr>
                        <m:e>
                          <m:r>
                            <a:rPr lang="pl-PL" sz="600" i="1">
                              <a:latin typeface="Cambria Math" panose="02040503050406030204" pitchFamily="18" charset="0"/>
                              <a:ea typeface="Cambria Math" panose="02040503050406030204" pitchFamily="18" charset="0"/>
                            </a:rPr>
                            <m:t>𝑓</m:t>
                          </m:r>
                        </m:e>
                        <m:sub>
                          <m:r>
                            <a:rPr lang="pl-PL" sz="600" i="1">
                              <a:latin typeface="Cambria Math" panose="02040503050406030204" pitchFamily="18" charset="0"/>
                              <a:ea typeface="Cambria Math" panose="02040503050406030204" pitchFamily="18" charset="0"/>
                            </a:rPr>
                            <m:t>1,</m:t>
                          </m:r>
                          <m:r>
                            <a:rPr lang="pl-PL" sz="600" i="1">
                              <a:latin typeface="Cambria Math" panose="02040503050406030204" pitchFamily="18" charset="0"/>
                              <a:ea typeface="Cambria Math" panose="02040503050406030204" pitchFamily="18" charset="0"/>
                            </a:rPr>
                            <m:t>𝜋</m:t>
                          </m:r>
                        </m:sub>
                        <m:sup>
                          <m:r>
                            <a:rPr lang="pl-PL" sz="600" b="0" i="1" smtClean="0">
                              <a:latin typeface="Cambria Math" panose="02040503050406030204" pitchFamily="18" charset="0"/>
                              <a:ea typeface="Cambria Math" panose="02040503050406030204" pitchFamily="18" charset="0"/>
                            </a:rPr>
                            <m:t>𝑞</m:t>
                          </m:r>
                        </m:sup>
                      </m:sSubSup>
                      <m:r>
                        <a:rPr lang="pl-PL" sz="600" i="1">
                          <a:latin typeface="Cambria Math" panose="02040503050406030204" pitchFamily="18" charset="0"/>
                          <a:ea typeface="Cambria Math" panose="02040503050406030204" pitchFamily="18" charset="0"/>
                        </a:rPr>
                        <m:t>⊗</m:t>
                      </m:r>
                      <m:sSubSup>
                        <m:sSubSupPr>
                          <m:ctrlPr>
                            <a:rPr lang="pl-PL" sz="600" i="1">
                              <a:solidFill>
                                <a:srgbClr val="00CC00"/>
                              </a:solidFill>
                              <a:latin typeface="Cambria Math" panose="02040503050406030204" pitchFamily="18" charset="0"/>
                              <a:ea typeface="Cambria Math" panose="02040503050406030204" pitchFamily="18" charset="0"/>
                            </a:rPr>
                          </m:ctrlPr>
                        </m:sSubSupPr>
                        <m:e>
                          <m:r>
                            <a:rPr lang="pl-PL" sz="600" i="1">
                              <a:solidFill>
                                <a:srgbClr val="00CC00"/>
                              </a:solidFill>
                              <a:latin typeface="Cambria Math" panose="02040503050406030204" pitchFamily="18" charset="0"/>
                              <a:ea typeface="Cambria Math" panose="02040503050406030204" pitchFamily="18" charset="0"/>
                            </a:rPr>
                            <m:t>𝑓</m:t>
                          </m:r>
                        </m:e>
                        <m:sub>
                          <m:r>
                            <a:rPr lang="pl-PL" sz="600" i="1">
                              <a:solidFill>
                                <a:srgbClr val="00CC00"/>
                              </a:solidFill>
                              <a:latin typeface="Cambria Math" panose="02040503050406030204" pitchFamily="18" charset="0"/>
                              <a:ea typeface="Cambria Math" panose="02040503050406030204" pitchFamily="18" charset="0"/>
                            </a:rPr>
                            <m:t>1</m:t>
                          </m:r>
                          <m:r>
                            <m:rPr>
                              <m:sty m:val="p"/>
                            </m:rPr>
                            <a:rPr lang="pl-PL" sz="600">
                              <a:solidFill>
                                <a:srgbClr val="00CC00"/>
                              </a:solidFill>
                              <a:latin typeface="Cambria Math" panose="02040503050406030204" pitchFamily="18" charset="0"/>
                              <a:ea typeface="Cambria Math" panose="02040503050406030204" pitchFamily="18" charset="0"/>
                            </a:rPr>
                            <m:t>T</m:t>
                          </m:r>
                          <m:r>
                            <a:rPr lang="pl-PL" sz="600">
                              <a:solidFill>
                                <a:srgbClr val="00CC00"/>
                              </a:solidFill>
                              <a:latin typeface="Cambria Math" panose="02040503050406030204" pitchFamily="18" charset="0"/>
                              <a:ea typeface="Cambria Math" panose="02040503050406030204" pitchFamily="18" charset="0"/>
                            </a:rPr>
                            <m:t>, </m:t>
                          </m:r>
                          <m:r>
                            <a:rPr lang="pl-PL" sz="600" b="0" i="1" smtClean="0">
                              <a:solidFill>
                                <a:srgbClr val="00CC00"/>
                              </a:solidFill>
                              <a:latin typeface="Cambria Math" panose="02040503050406030204" pitchFamily="18" charset="0"/>
                              <a:ea typeface="Cambria Math" panose="02040503050406030204" pitchFamily="18" charset="0"/>
                            </a:rPr>
                            <m:t>𝑁</m:t>
                          </m:r>
                        </m:sub>
                        <m:sup>
                          <m:r>
                            <a:rPr lang="pl-PL" sz="600" b="0" i="1" smtClean="0">
                              <a:solidFill>
                                <a:srgbClr val="00CC00"/>
                              </a:solidFill>
                              <a:latin typeface="Cambria Math" panose="02040503050406030204" pitchFamily="18" charset="0"/>
                              <a:ea typeface="Cambria Math" panose="02040503050406030204" pitchFamily="18" charset="0"/>
                            </a:rPr>
                            <m:t>𝑞</m:t>
                          </m:r>
                          <m:r>
                            <a:rPr lang="pl-PL" sz="600" i="1">
                              <a:solidFill>
                                <a:srgbClr val="00CC00"/>
                              </a:solidFill>
                              <a:latin typeface="Cambria Math" panose="02040503050406030204" pitchFamily="18" charset="0"/>
                              <a:ea typeface="Cambria Math" panose="02040503050406030204" pitchFamily="18" charset="0"/>
                            </a:rPr>
                            <m:t>⊥</m:t>
                          </m:r>
                        </m:sup>
                      </m:sSubSup>
                    </m:oMath>
                  </m:oMathPara>
                </a14:m>
                <a:endParaRPr lang="pl-PL" sz="600" dirty="0" smtClean="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Sup>
                        <m:sSubSupPr>
                          <m:ctrlPr>
                            <a:rPr lang="pl-PL" sz="600" i="1">
                              <a:latin typeface="Cambria Math" panose="02040503050406030204" pitchFamily="18" charset="0"/>
                              <a:ea typeface="Cambria Math" panose="02040503050406030204" pitchFamily="18" charset="0"/>
                            </a:rPr>
                          </m:ctrlPr>
                        </m:sSubSupPr>
                        <m:e>
                          <m:r>
                            <a:rPr lang="pl-PL" sz="600" i="1">
                              <a:latin typeface="Cambria Math" panose="02040503050406030204" pitchFamily="18" charset="0"/>
                              <a:ea typeface="Cambria Math" panose="02040503050406030204" pitchFamily="18" charset="0"/>
                            </a:rPr>
                            <m:t>𝐴</m:t>
                          </m:r>
                        </m:e>
                        <m:sub>
                          <m:r>
                            <m:rPr>
                              <m:sty m:val="p"/>
                            </m:rPr>
                            <a:rPr lang="pl-PL" sz="600" i="0">
                              <a:latin typeface="Cambria Math" panose="02040503050406030204" pitchFamily="18" charset="0"/>
                              <a:ea typeface="Cambria Math" panose="02040503050406030204" pitchFamily="18" charset="0"/>
                            </a:rPr>
                            <m:t>T</m:t>
                          </m:r>
                        </m:sub>
                        <m:sup>
                          <m:r>
                            <m:rPr>
                              <m:sty m:val="p"/>
                            </m:rPr>
                            <a:rPr lang="pl-PL" sz="600">
                              <a:latin typeface="Cambria Math" panose="02040503050406030204" pitchFamily="18" charset="0"/>
                              <a:ea typeface="Cambria Math" panose="02040503050406030204" pitchFamily="18" charset="0"/>
                            </a:rPr>
                            <m:t>sin</m:t>
                          </m:r>
                          <m:d>
                            <m:dPr>
                              <m:ctrlPr>
                                <a:rPr lang="pl-PL" sz="600" i="1">
                                  <a:latin typeface="Cambria Math" panose="02040503050406030204" pitchFamily="18" charset="0"/>
                                  <a:ea typeface="Cambria Math" panose="02040503050406030204" pitchFamily="18" charset="0"/>
                                </a:rPr>
                              </m:ctrlPr>
                            </m:dPr>
                            <m:e>
                              <m:r>
                                <a:rPr lang="pl-PL" sz="600" i="1">
                                  <a:latin typeface="Cambria Math" panose="02040503050406030204" pitchFamily="18" charset="0"/>
                                  <a:ea typeface="Cambria Math" panose="02040503050406030204" pitchFamily="18" charset="0"/>
                                </a:rPr>
                                <m:t>2</m:t>
                              </m:r>
                              <m:r>
                                <a:rPr lang="pl-PL" sz="600" i="1">
                                  <a:latin typeface="Cambria Math" panose="02040503050406030204" pitchFamily="18" charset="0"/>
                                  <a:ea typeface="Cambria Math" panose="02040503050406030204" pitchFamily="18" charset="0"/>
                                </a:rPr>
                                <m:t>𝜑</m:t>
                              </m:r>
                              <m:r>
                                <a:rPr lang="pl-PL" sz="600">
                                  <a:latin typeface="Cambria Math" panose="02040503050406030204" pitchFamily="18" charset="0"/>
                                  <a:ea typeface="Cambria Math" panose="02040503050406030204" pitchFamily="18" charset="0"/>
                                </a:rPr>
                                <m:t>+</m:t>
                              </m:r>
                              <m:sSub>
                                <m:sSubPr>
                                  <m:ctrlPr>
                                    <a:rPr lang="pl-PL" sz="600" i="1">
                                      <a:latin typeface="Cambria Math" panose="02040503050406030204" pitchFamily="18" charset="0"/>
                                      <a:ea typeface="Cambria Math" panose="02040503050406030204" pitchFamily="18" charset="0"/>
                                    </a:rPr>
                                  </m:ctrlPr>
                                </m:sSubPr>
                                <m:e>
                                  <m:r>
                                    <a:rPr lang="pl-PL" sz="600" i="1">
                                      <a:latin typeface="Cambria Math" panose="02040503050406030204" pitchFamily="18" charset="0"/>
                                      <a:ea typeface="Cambria Math" panose="02040503050406030204" pitchFamily="18" charset="0"/>
                                    </a:rPr>
                                    <m:t>𝜑</m:t>
                                  </m:r>
                                </m:e>
                                <m:sub>
                                  <m:r>
                                    <m:rPr>
                                      <m:sty m:val="p"/>
                                    </m:rPr>
                                    <a:rPr lang="pl-PL" sz="600">
                                      <a:latin typeface="Cambria Math" panose="02040503050406030204" pitchFamily="18" charset="0"/>
                                      <a:ea typeface="Cambria Math" panose="02040503050406030204" pitchFamily="18" charset="0"/>
                                    </a:rPr>
                                    <m:t>S</m:t>
                                  </m:r>
                                </m:sub>
                              </m:sSub>
                            </m:e>
                          </m:d>
                        </m:sup>
                      </m:sSubSup>
                      <m:r>
                        <a:rPr lang="pl-PL" sz="600" i="1">
                          <a:latin typeface="Cambria Math" panose="02040503050406030204" pitchFamily="18" charset="0"/>
                          <a:ea typeface="Cambria Math" panose="02040503050406030204" pitchFamily="18" charset="0"/>
                        </a:rPr>
                        <m:t>∝</m:t>
                      </m:r>
                      <m:sSubSup>
                        <m:sSubSupPr>
                          <m:ctrlPr>
                            <a:rPr lang="pl-PL" sz="600" i="1">
                              <a:latin typeface="Cambria Math" panose="02040503050406030204" pitchFamily="18" charset="0"/>
                              <a:ea typeface="Cambria Math" panose="02040503050406030204" pitchFamily="18" charset="0"/>
                            </a:rPr>
                          </m:ctrlPr>
                        </m:sSubSupPr>
                        <m:e>
                          <m:r>
                            <a:rPr lang="pl-PL" sz="600" i="1">
                              <a:latin typeface="Cambria Math" panose="02040503050406030204" pitchFamily="18" charset="0"/>
                              <a:ea typeface="Cambria Math" panose="02040503050406030204" pitchFamily="18" charset="0"/>
                            </a:rPr>
                            <m:t>h</m:t>
                          </m:r>
                        </m:e>
                        <m:sub>
                          <m:r>
                            <a:rPr lang="pl-PL" sz="600" i="1">
                              <a:latin typeface="Cambria Math" panose="02040503050406030204" pitchFamily="18" charset="0"/>
                              <a:ea typeface="Cambria Math" panose="02040503050406030204" pitchFamily="18" charset="0"/>
                            </a:rPr>
                            <m:t>1, </m:t>
                          </m:r>
                          <m:r>
                            <a:rPr lang="pl-PL" sz="600" i="1">
                              <a:latin typeface="Cambria Math" panose="02040503050406030204" pitchFamily="18" charset="0"/>
                              <a:ea typeface="Cambria Math" panose="02040503050406030204" pitchFamily="18" charset="0"/>
                            </a:rPr>
                            <m:t>𝜋</m:t>
                          </m:r>
                        </m:sub>
                        <m:sup>
                          <m:r>
                            <a:rPr lang="pl-PL" sz="600" b="0" i="1" smtClean="0">
                              <a:latin typeface="Cambria Math" panose="02040503050406030204" pitchFamily="18" charset="0"/>
                              <a:ea typeface="Cambria Math" panose="02040503050406030204" pitchFamily="18" charset="0"/>
                            </a:rPr>
                            <m:t>𝑞</m:t>
                          </m:r>
                          <m:r>
                            <a:rPr lang="pl-PL" sz="600" i="1">
                              <a:latin typeface="Cambria Math" panose="02040503050406030204" pitchFamily="18" charset="0"/>
                              <a:ea typeface="Cambria Math" panose="02040503050406030204" pitchFamily="18" charset="0"/>
                            </a:rPr>
                            <m:t>⊥</m:t>
                          </m:r>
                        </m:sup>
                      </m:sSubSup>
                      <m:r>
                        <a:rPr lang="pl-PL" sz="600" i="1">
                          <a:latin typeface="Cambria Math" panose="02040503050406030204" pitchFamily="18" charset="0"/>
                          <a:ea typeface="Cambria Math" panose="02040503050406030204" pitchFamily="18" charset="0"/>
                        </a:rPr>
                        <m:t>⊗</m:t>
                      </m:r>
                      <m:sSubSup>
                        <m:sSubSupPr>
                          <m:ctrlPr>
                            <a:rPr lang="pl-PL" sz="600" i="1">
                              <a:solidFill>
                                <a:srgbClr val="00B0F0"/>
                              </a:solidFill>
                              <a:latin typeface="Cambria Math" panose="02040503050406030204" pitchFamily="18" charset="0"/>
                              <a:ea typeface="Cambria Math" panose="02040503050406030204" pitchFamily="18" charset="0"/>
                            </a:rPr>
                          </m:ctrlPr>
                        </m:sSubSupPr>
                        <m:e>
                          <m:r>
                            <a:rPr lang="pl-PL" sz="600" i="1">
                              <a:solidFill>
                                <a:srgbClr val="00B0F0"/>
                              </a:solidFill>
                              <a:latin typeface="Cambria Math" panose="02040503050406030204" pitchFamily="18" charset="0"/>
                              <a:ea typeface="Cambria Math" panose="02040503050406030204" pitchFamily="18" charset="0"/>
                            </a:rPr>
                            <m:t>h</m:t>
                          </m:r>
                        </m:e>
                        <m:sub>
                          <m:r>
                            <a:rPr lang="pl-PL" sz="600" i="1">
                              <a:solidFill>
                                <a:srgbClr val="00B0F0"/>
                              </a:solidFill>
                              <a:latin typeface="Cambria Math" panose="02040503050406030204" pitchFamily="18" charset="0"/>
                              <a:ea typeface="Cambria Math" panose="02040503050406030204" pitchFamily="18" charset="0"/>
                            </a:rPr>
                            <m:t>1</m:t>
                          </m:r>
                          <m:r>
                            <m:rPr>
                              <m:sty m:val="p"/>
                            </m:rPr>
                            <a:rPr lang="pl-PL" sz="600">
                              <a:solidFill>
                                <a:srgbClr val="00B0F0"/>
                              </a:solidFill>
                              <a:latin typeface="Cambria Math" panose="02040503050406030204" pitchFamily="18" charset="0"/>
                              <a:ea typeface="Cambria Math" panose="02040503050406030204" pitchFamily="18" charset="0"/>
                            </a:rPr>
                            <m:t>T</m:t>
                          </m:r>
                          <m:r>
                            <a:rPr lang="pl-PL" sz="600">
                              <a:solidFill>
                                <a:srgbClr val="00B0F0"/>
                              </a:solidFill>
                              <a:latin typeface="Cambria Math" panose="02040503050406030204" pitchFamily="18" charset="0"/>
                              <a:ea typeface="Cambria Math" panose="02040503050406030204" pitchFamily="18" charset="0"/>
                            </a:rPr>
                            <m:t>, </m:t>
                          </m:r>
                          <m:r>
                            <a:rPr lang="pl-PL" sz="600" b="0" i="1" smtClean="0">
                              <a:solidFill>
                                <a:srgbClr val="00B0F0"/>
                              </a:solidFill>
                              <a:latin typeface="Cambria Math" panose="02040503050406030204" pitchFamily="18" charset="0"/>
                              <a:ea typeface="Cambria Math" panose="02040503050406030204" pitchFamily="18" charset="0"/>
                            </a:rPr>
                            <m:t>𝑁</m:t>
                          </m:r>
                        </m:sub>
                        <m:sup>
                          <m:r>
                            <a:rPr lang="pl-PL" sz="600" b="0" i="1" smtClean="0">
                              <a:solidFill>
                                <a:srgbClr val="00B0F0"/>
                              </a:solidFill>
                              <a:latin typeface="Cambria Math" panose="02040503050406030204" pitchFamily="18" charset="0"/>
                              <a:ea typeface="Cambria Math" panose="02040503050406030204" pitchFamily="18" charset="0"/>
                            </a:rPr>
                            <m:t>𝑞</m:t>
                          </m:r>
                          <m:r>
                            <a:rPr lang="pl-PL" sz="600" i="1">
                              <a:solidFill>
                                <a:srgbClr val="00B0F0"/>
                              </a:solidFill>
                              <a:latin typeface="Cambria Math" panose="02040503050406030204" pitchFamily="18" charset="0"/>
                              <a:ea typeface="Cambria Math" panose="02040503050406030204" pitchFamily="18" charset="0"/>
                            </a:rPr>
                            <m:t>⊥</m:t>
                          </m:r>
                        </m:sup>
                      </m:sSubSup>
                    </m:oMath>
                  </m:oMathPara>
                </a14:m>
                <a:endParaRPr lang="pl-PL" sz="600" dirty="0" smtClean="0"/>
              </a:p>
              <a:p>
                <a:pPr/>
                <a14:m>
                  <m:oMathPara xmlns:m="http://schemas.openxmlformats.org/officeDocument/2006/math">
                    <m:oMathParaPr>
                      <m:jc m:val="centerGroup"/>
                    </m:oMathParaPr>
                    <m:oMath xmlns:m="http://schemas.openxmlformats.org/officeDocument/2006/math">
                      <m:sSubSup>
                        <m:sSubSupPr>
                          <m:ctrlPr>
                            <a:rPr lang="pl-PL" sz="600" i="1">
                              <a:latin typeface="Cambria Math" panose="02040503050406030204" pitchFamily="18" charset="0"/>
                              <a:ea typeface="Cambria Math" panose="02040503050406030204" pitchFamily="18" charset="0"/>
                            </a:rPr>
                          </m:ctrlPr>
                        </m:sSubSupPr>
                        <m:e>
                          <m:r>
                            <a:rPr lang="pl-PL" sz="600" i="1">
                              <a:latin typeface="Cambria Math" panose="02040503050406030204" pitchFamily="18" charset="0"/>
                              <a:ea typeface="Cambria Math" panose="02040503050406030204" pitchFamily="18" charset="0"/>
                            </a:rPr>
                            <m:t>𝐴</m:t>
                          </m:r>
                        </m:e>
                        <m:sub>
                          <m:r>
                            <m:rPr>
                              <m:sty m:val="p"/>
                            </m:rPr>
                            <a:rPr lang="pl-PL" sz="600" i="0">
                              <a:latin typeface="Cambria Math" panose="02040503050406030204" pitchFamily="18" charset="0"/>
                              <a:ea typeface="Cambria Math" panose="02040503050406030204" pitchFamily="18" charset="0"/>
                            </a:rPr>
                            <m:t>T</m:t>
                          </m:r>
                        </m:sub>
                        <m:sup>
                          <m:r>
                            <m:rPr>
                              <m:sty m:val="p"/>
                            </m:rPr>
                            <a:rPr lang="pl-PL" sz="600">
                              <a:latin typeface="Cambria Math" panose="02040503050406030204" pitchFamily="18" charset="0"/>
                              <a:ea typeface="Cambria Math" panose="02040503050406030204" pitchFamily="18" charset="0"/>
                            </a:rPr>
                            <m:t>sin</m:t>
                          </m:r>
                          <m:d>
                            <m:dPr>
                              <m:ctrlPr>
                                <a:rPr lang="pl-PL" sz="600" i="1">
                                  <a:latin typeface="Cambria Math" panose="02040503050406030204" pitchFamily="18" charset="0"/>
                                  <a:ea typeface="Cambria Math" panose="02040503050406030204" pitchFamily="18" charset="0"/>
                                </a:rPr>
                              </m:ctrlPr>
                            </m:dPr>
                            <m:e>
                              <m:r>
                                <a:rPr lang="pl-PL" sz="600" i="1">
                                  <a:latin typeface="Cambria Math" panose="02040503050406030204" pitchFamily="18" charset="0"/>
                                  <a:ea typeface="Cambria Math" panose="02040503050406030204" pitchFamily="18" charset="0"/>
                                </a:rPr>
                                <m:t>2</m:t>
                              </m:r>
                              <m:r>
                                <a:rPr lang="pl-PL" sz="600" i="1">
                                  <a:latin typeface="Cambria Math" panose="02040503050406030204" pitchFamily="18" charset="0"/>
                                  <a:ea typeface="Cambria Math" panose="02040503050406030204" pitchFamily="18" charset="0"/>
                                </a:rPr>
                                <m:t>𝜑</m:t>
                              </m:r>
                              <m:r>
                                <a:rPr lang="pl-PL" sz="600" b="0" i="0" smtClean="0">
                                  <a:latin typeface="Cambria Math" panose="02040503050406030204" pitchFamily="18" charset="0"/>
                                  <a:ea typeface="Cambria Math" panose="02040503050406030204" pitchFamily="18" charset="0"/>
                                </a:rPr>
                                <m:t>−</m:t>
                              </m:r>
                              <m:sSub>
                                <m:sSubPr>
                                  <m:ctrlPr>
                                    <a:rPr lang="pl-PL" sz="600" i="1">
                                      <a:latin typeface="Cambria Math" panose="02040503050406030204" pitchFamily="18" charset="0"/>
                                      <a:ea typeface="Cambria Math" panose="02040503050406030204" pitchFamily="18" charset="0"/>
                                    </a:rPr>
                                  </m:ctrlPr>
                                </m:sSubPr>
                                <m:e>
                                  <m:r>
                                    <a:rPr lang="pl-PL" sz="600" i="1">
                                      <a:latin typeface="Cambria Math" panose="02040503050406030204" pitchFamily="18" charset="0"/>
                                      <a:ea typeface="Cambria Math" panose="02040503050406030204" pitchFamily="18" charset="0"/>
                                    </a:rPr>
                                    <m:t>𝜑</m:t>
                                  </m:r>
                                </m:e>
                                <m:sub>
                                  <m:r>
                                    <m:rPr>
                                      <m:sty m:val="p"/>
                                    </m:rPr>
                                    <a:rPr lang="pl-PL" sz="600">
                                      <a:latin typeface="Cambria Math" panose="02040503050406030204" pitchFamily="18" charset="0"/>
                                      <a:ea typeface="Cambria Math" panose="02040503050406030204" pitchFamily="18" charset="0"/>
                                    </a:rPr>
                                    <m:t>S</m:t>
                                  </m:r>
                                </m:sub>
                              </m:sSub>
                            </m:e>
                          </m:d>
                        </m:sup>
                      </m:sSubSup>
                      <m:r>
                        <a:rPr lang="pl-PL" sz="600" i="1">
                          <a:latin typeface="Cambria Math" panose="02040503050406030204" pitchFamily="18" charset="0"/>
                          <a:ea typeface="Cambria Math" panose="02040503050406030204" pitchFamily="18" charset="0"/>
                        </a:rPr>
                        <m:t>∝</m:t>
                      </m:r>
                      <m:sSubSup>
                        <m:sSubSupPr>
                          <m:ctrlPr>
                            <a:rPr lang="pl-PL" sz="600" i="1">
                              <a:latin typeface="Cambria Math" panose="02040503050406030204" pitchFamily="18" charset="0"/>
                              <a:ea typeface="Cambria Math" panose="02040503050406030204" pitchFamily="18" charset="0"/>
                            </a:rPr>
                          </m:ctrlPr>
                        </m:sSubSupPr>
                        <m:e>
                          <m:r>
                            <a:rPr lang="pl-PL" sz="600" i="1">
                              <a:latin typeface="Cambria Math" panose="02040503050406030204" pitchFamily="18" charset="0"/>
                              <a:ea typeface="Cambria Math" panose="02040503050406030204" pitchFamily="18" charset="0"/>
                            </a:rPr>
                            <m:t>h</m:t>
                          </m:r>
                        </m:e>
                        <m:sub>
                          <m:r>
                            <a:rPr lang="pl-PL" sz="600" i="1">
                              <a:latin typeface="Cambria Math" panose="02040503050406030204" pitchFamily="18" charset="0"/>
                              <a:ea typeface="Cambria Math" panose="02040503050406030204" pitchFamily="18" charset="0"/>
                            </a:rPr>
                            <m:t>1, </m:t>
                          </m:r>
                          <m:r>
                            <a:rPr lang="pl-PL" sz="600" i="1">
                              <a:latin typeface="Cambria Math" panose="02040503050406030204" pitchFamily="18" charset="0"/>
                              <a:ea typeface="Cambria Math" panose="02040503050406030204" pitchFamily="18" charset="0"/>
                            </a:rPr>
                            <m:t>𝜋</m:t>
                          </m:r>
                        </m:sub>
                        <m:sup>
                          <m:r>
                            <a:rPr lang="pl-PL" sz="600" b="0" i="1" smtClean="0">
                              <a:latin typeface="Cambria Math" panose="02040503050406030204" pitchFamily="18" charset="0"/>
                              <a:ea typeface="Cambria Math" panose="02040503050406030204" pitchFamily="18" charset="0"/>
                            </a:rPr>
                            <m:t>𝑞</m:t>
                          </m:r>
                          <m:r>
                            <a:rPr lang="pl-PL" sz="600" i="1">
                              <a:latin typeface="Cambria Math" panose="02040503050406030204" pitchFamily="18" charset="0"/>
                              <a:ea typeface="Cambria Math" panose="02040503050406030204" pitchFamily="18" charset="0"/>
                            </a:rPr>
                            <m:t>⊥</m:t>
                          </m:r>
                        </m:sup>
                      </m:sSubSup>
                      <m:r>
                        <a:rPr lang="pl-PL" sz="600" i="1">
                          <a:latin typeface="Cambria Math" panose="02040503050406030204" pitchFamily="18" charset="0"/>
                          <a:ea typeface="Cambria Math" panose="02040503050406030204" pitchFamily="18" charset="0"/>
                        </a:rPr>
                        <m:t>⊗</m:t>
                      </m:r>
                      <m:sSubSup>
                        <m:sSubSupPr>
                          <m:ctrlPr>
                            <a:rPr lang="pl-PL" sz="600" b="0" i="1" smtClean="0">
                              <a:solidFill>
                                <a:srgbClr val="7030A0"/>
                              </a:solidFill>
                              <a:latin typeface="Cambria Math" panose="02040503050406030204" pitchFamily="18" charset="0"/>
                              <a:ea typeface="Cambria Math" panose="02040503050406030204" pitchFamily="18" charset="0"/>
                            </a:rPr>
                          </m:ctrlPr>
                        </m:sSubSupPr>
                        <m:e>
                          <m:r>
                            <a:rPr lang="pl-PL" sz="600" i="1">
                              <a:solidFill>
                                <a:srgbClr val="7030A0"/>
                              </a:solidFill>
                              <a:latin typeface="Cambria Math" panose="02040503050406030204" pitchFamily="18" charset="0"/>
                              <a:ea typeface="Cambria Math" panose="02040503050406030204" pitchFamily="18" charset="0"/>
                            </a:rPr>
                            <m:t>h</m:t>
                          </m:r>
                        </m:e>
                        <m:sub>
                          <m:r>
                            <a:rPr lang="pl-PL" sz="600">
                              <a:solidFill>
                                <a:srgbClr val="7030A0"/>
                              </a:solidFill>
                              <a:latin typeface="Cambria Math" panose="02040503050406030204" pitchFamily="18" charset="0"/>
                              <a:ea typeface="Cambria Math" panose="02040503050406030204" pitchFamily="18" charset="0"/>
                            </a:rPr>
                            <m:t>1,</m:t>
                          </m:r>
                          <m:r>
                            <a:rPr lang="pl-PL" sz="600" b="0" i="1" smtClean="0">
                              <a:solidFill>
                                <a:srgbClr val="7030A0"/>
                              </a:solidFill>
                              <a:latin typeface="Cambria Math" panose="02040503050406030204" pitchFamily="18" charset="0"/>
                              <a:ea typeface="Cambria Math" panose="02040503050406030204" pitchFamily="18" charset="0"/>
                            </a:rPr>
                            <m:t>𝑁</m:t>
                          </m:r>
                        </m:sub>
                        <m:sup>
                          <m:r>
                            <a:rPr lang="pl-PL" sz="600" b="0" i="1" smtClean="0">
                              <a:solidFill>
                                <a:srgbClr val="7030A0"/>
                              </a:solidFill>
                              <a:latin typeface="Cambria Math" panose="02040503050406030204" pitchFamily="18" charset="0"/>
                              <a:ea typeface="Cambria Math" panose="02040503050406030204" pitchFamily="18" charset="0"/>
                            </a:rPr>
                            <m:t>𝑞</m:t>
                          </m:r>
                        </m:sup>
                      </m:sSubSup>
                    </m:oMath>
                  </m:oMathPara>
                </a14:m>
                <a:endParaRPr lang="pl-PL" sz="600" i="1" dirty="0">
                  <a:latin typeface="Cambria Math" panose="02040503050406030204" pitchFamily="18" charset="0"/>
                  <a:ea typeface="Cambria Math" panose="02040503050406030204" pitchFamily="18" charset="0"/>
                </a:endParaRPr>
              </a:p>
            </p:txBody>
          </p:sp>
        </mc:Choice>
        <mc:Fallback xmlns="">
          <p:sp>
            <p:nvSpPr>
              <p:cNvPr id="235" name="Prostokąt 234"/>
              <p:cNvSpPr>
                <a:spLocks noRot="1" noChangeAspect="1" noMove="1" noResize="1" noEditPoints="1" noAdjustHandles="1" noChangeArrowheads="1" noChangeShapeType="1" noTextEdit="1"/>
              </p:cNvSpPr>
              <p:nvPr/>
            </p:nvSpPr>
            <p:spPr>
              <a:xfrm>
                <a:off x="3278996" y="1430483"/>
                <a:ext cx="1062149" cy="606576"/>
              </a:xfrm>
              <a:prstGeom prst="rect">
                <a:avLst/>
              </a:prstGeom>
              <a:blipFill>
                <a:blip r:embed="rId16"/>
                <a:stretch>
                  <a:fillRect/>
                </a:stretch>
              </a:blipFill>
            </p:spPr>
            <p:txBody>
              <a:bodyPr/>
              <a:lstStyle/>
              <a:p>
                <a:r>
                  <a:rPr lang="pl-PL">
                    <a:noFill/>
                  </a:rPr>
                  <a:t> </a:t>
                </a:r>
              </a:p>
            </p:txBody>
          </p:sp>
        </mc:Fallback>
      </mc:AlternateContent>
      <p:cxnSp>
        <p:nvCxnSpPr>
          <p:cNvPr id="236" name="Łącznik prosty ze strzałką 235"/>
          <p:cNvCxnSpPr/>
          <p:nvPr/>
        </p:nvCxnSpPr>
        <p:spPr>
          <a:xfrm>
            <a:off x="2268903" y="1544026"/>
            <a:ext cx="1152000" cy="0"/>
          </a:xfrm>
          <a:prstGeom prst="straightConnector1">
            <a:avLst/>
          </a:prstGeom>
          <a:ln>
            <a:solidFill>
              <a:srgbClr val="FF000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37" name="Łącznik prosty ze strzałką 236"/>
          <p:cNvCxnSpPr/>
          <p:nvPr/>
        </p:nvCxnSpPr>
        <p:spPr>
          <a:xfrm>
            <a:off x="2295128" y="1667413"/>
            <a:ext cx="1152000" cy="0"/>
          </a:xfrm>
          <a:prstGeom prst="straightConnector1">
            <a:avLst/>
          </a:prstGeom>
          <a:ln>
            <a:solidFill>
              <a:srgbClr val="00CC0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38" name="Łącznik prosty ze strzałką 237"/>
          <p:cNvCxnSpPr/>
          <p:nvPr/>
        </p:nvCxnSpPr>
        <p:spPr>
          <a:xfrm>
            <a:off x="2333155" y="1794496"/>
            <a:ext cx="1044000" cy="0"/>
          </a:xfrm>
          <a:prstGeom prst="straightConnector1">
            <a:avLst/>
          </a:prstGeom>
          <a:ln>
            <a:solidFill>
              <a:srgbClr val="00B0F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39" name="Łącznik prosty ze strzałką 238"/>
          <p:cNvCxnSpPr/>
          <p:nvPr/>
        </p:nvCxnSpPr>
        <p:spPr>
          <a:xfrm>
            <a:off x="2333155" y="1916807"/>
            <a:ext cx="1044000" cy="0"/>
          </a:xfrm>
          <a:prstGeom prst="straightConnector1">
            <a:avLst/>
          </a:prstGeom>
          <a:ln>
            <a:solidFill>
              <a:srgbClr val="7030A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240" name="pole tekstowe 239"/>
          <p:cNvSpPr txBox="1"/>
          <p:nvPr/>
        </p:nvSpPr>
        <p:spPr>
          <a:xfrm>
            <a:off x="2524936" y="1390211"/>
            <a:ext cx="702436" cy="184666"/>
          </a:xfrm>
          <a:prstGeom prst="rect">
            <a:avLst/>
          </a:prstGeom>
          <a:noFill/>
        </p:spPr>
        <p:txBody>
          <a:bodyPr wrap="none" rtlCol="0">
            <a:spAutoFit/>
          </a:bodyPr>
          <a:lstStyle/>
          <a:p>
            <a:r>
              <a:rPr lang="pl-PL" sz="600" b="1" dirty="0" err="1" smtClean="0">
                <a:solidFill>
                  <a:srgbClr val="FF0000"/>
                </a:solidFill>
                <a:latin typeface="Open Sans" pitchFamily="2" charset="0"/>
                <a:ea typeface="Open Sans" pitchFamily="2" charset="0"/>
                <a:cs typeface="Open Sans" pitchFamily="2" charset="0"/>
              </a:rPr>
              <a:t>Boer-Mulders</a:t>
            </a:r>
            <a:endParaRPr lang="pl-PL" sz="600" b="1" dirty="0">
              <a:solidFill>
                <a:srgbClr val="FF0000"/>
              </a:solidFill>
              <a:latin typeface="Open Sans" pitchFamily="2" charset="0"/>
              <a:ea typeface="Open Sans" pitchFamily="2" charset="0"/>
              <a:cs typeface="Open Sans" pitchFamily="2" charset="0"/>
            </a:endParaRPr>
          </a:p>
        </p:txBody>
      </p:sp>
      <p:sp>
        <p:nvSpPr>
          <p:cNvPr id="241" name="pole tekstowe 240"/>
          <p:cNvSpPr txBox="1"/>
          <p:nvPr/>
        </p:nvSpPr>
        <p:spPr>
          <a:xfrm>
            <a:off x="2729782" y="1525236"/>
            <a:ext cx="412292" cy="184666"/>
          </a:xfrm>
          <a:prstGeom prst="rect">
            <a:avLst/>
          </a:prstGeom>
          <a:noFill/>
        </p:spPr>
        <p:txBody>
          <a:bodyPr wrap="none" rtlCol="0">
            <a:spAutoFit/>
          </a:bodyPr>
          <a:lstStyle/>
          <a:p>
            <a:r>
              <a:rPr lang="pl-PL" sz="600" b="1" dirty="0" err="1" smtClean="0">
                <a:solidFill>
                  <a:srgbClr val="00CC00"/>
                </a:solidFill>
                <a:latin typeface="Open Sans" pitchFamily="2" charset="0"/>
                <a:ea typeface="Open Sans" pitchFamily="2" charset="0"/>
                <a:cs typeface="Open Sans" pitchFamily="2" charset="0"/>
              </a:rPr>
              <a:t>Sivers</a:t>
            </a:r>
            <a:endParaRPr lang="pl-PL" sz="600" b="1" dirty="0">
              <a:solidFill>
                <a:srgbClr val="00CC00"/>
              </a:solidFill>
              <a:latin typeface="Open Sans" pitchFamily="2" charset="0"/>
              <a:ea typeface="Open Sans" pitchFamily="2" charset="0"/>
              <a:cs typeface="Open Sans" pitchFamily="2" charset="0"/>
            </a:endParaRPr>
          </a:p>
        </p:txBody>
      </p:sp>
      <p:sp>
        <p:nvSpPr>
          <p:cNvPr id="242" name="pole tekstowe 241"/>
          <p:cNvSpPr txBox="1"/>
          <p:nvPr/>
        </p:nvSpPr>
        <p:spPr>
          <a:xfrm>
            <a:off x="2535195" y="1654644"/>
            <a:ext cx="639919" cy="184666"/>
          </a:xfrm>
          <a:prstGeom prst="rect">
            <a:avLst/>
          </a:prstGeom>
          <a:noFill/>
        </p:spPr>
        <p:txBody>
          <a:bodyPr wrap="none" rtlCol="0">
            <a:spAutoFit/>
          </a:bodyPr>
          <a:lstStyle/>
          <a:p>
            <a:r>
              <a:rPr lang="pl-PL" sz="600" b="1" dirty="0" err="1" smtClean="0">
                <a:solidFill>
                  <a:srgbClr val="00B0F0"/>
                </a:solidFill>
                <a:latin typeface="Open Sans" pitchFamily="2" charset="0"/>
                <a:ea typeface="Open Sans" pitchFamily="2" charset="0"/>
                <a:cs typeface="Open Sans" pitchFamily="2" charset="0"/>
              </a:rPr>
              <a:t>Pretzelosity</a:t>
            </a:r>
            <a:endParaRPr lang="pl-PL" sz="600" b="1" dirty="0">
              <a:solidFill>
                <a:srgbClr val="00B0F0"/>
              </a:solidFill>
              <a:latin typeface="Open Sans" pitchFamily="2" charset="0"/>
              <a:ea typeface="Open Sans" pitchFamily="2" charset="0"/>
              <a:cs typeface="Open Sans" pitchFamily="2" charset="0"/>
            </a:endParaRPr>
          </a:p>
        </p:txBody>
      </p:sp>
      <p:sp>
        <p:nvSpPr>
          <p:cNvPr id="243" name="pole tekstowe 242"/>
          <p:cNvSpPr txBox="1"/>
          <p:nvPr/>
        </p:nvSpPr>
        <p:spPr>
          <a:xfrm>
            <a:off x="2603285" y="1775522"/>
            <a:ext cx="663964" cy="184666"/>
          </a:xfrm>
          <a:prstGeom prst="rect">
            <a:avLst/>
          </a:prstGeom>
          <a:noFill/>
        </p:spPr>
        <p:txBody>
          <a:bodyPr wrap="none" rtlCol="0">
            <a:spAutoFit/>
          </a:bodyPr>
          <a:lstStyle/>
          <a:p>
            <a:r>
              <a:rPr lang="pl-PL" sz="600" b="1" dirty="0" err="1" smtClean="0">
                <a:solidFill>
                  <a:srgbClr val="7030A0"/>
                </a:solidFill>
                <a:latin typeface="Open Sans" pitchFamily="2" charset="0"/>
                <a:ea typeface="Open Sans" pitchFamily="2" charset="0"/>
                <a:cs typeface="Open Sans" pitchFamily="2" charset="0"/>
              </a:rPr>
              <a:t>Transversity</a:t>
            </a:r>
            <a:endParaRPr lang="pl-PL" sz="600" b="1" dirty="0">
              <a:solidFill>
                <a:srgbClr val="7030A0"/>
              </a:solidFill>
              <a:latin typeface="Open Sans" pitchFamily="2" charset="0"/>
              <a:ea typeface="Open Sans" pitchFamily="2" charset="0"/>
              <a:cs typeface="Open Sans" pitchFamily="2" charset="0"/>
            </a:endParaRPr>
          </a:p>
        </p:txBody>
      </p:sp>
      <p:sp>
        <p:nvSpPr>
          <p:cNvPr id="245" name="Prostokąt 244"/>
          <p:cNvSpPr/>
          <p:nvPr/>
        </p:nvSpPr>
        <p:spPr>
          <a:xfrm>
            <a:off x="4817791" y="1166148"/>
            <a:ext cx="662716" cy="215871"/>
          </a:xfrm>
          <a:prstGeom prst="rect">
            <a:avLst/>
          </a:prstGeom>
          <a:solidFill>
            <a:srgbClr val="7A8A99">
              <a:alpha val="30000"/>
            </a:srgbClr>
          </a:solidFill>
          <a:ln>
            <a:solidFill>
              <a:srgbClr val="7A8A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246" name="Obraz 245"/>
          <p:cNvPicPr>
            <a:picLocks noChangeAspect="1"/>
          </p:cNvPicPr>
          <p:nvPr/>
        </p:nvPicPr>
        <p:blipFill>
          <a:blip r:embed="rId17"/>
          <a:stretch>
            <a:fillRect/>
          </a:stretch>
        </p:blipFill>
        <p:spPr>
          <a:xfrm>
            <a:off x="31899" y="938832"/>
            <a:ext cx="1345535" cy="1026000"/>
          </a:xfrm>
          <a:prstGeom prst="rect">
            <a:avLst/>
          </a:prstGeom>
        </p:spPr>
      </p:pic>
      <p:sp>
        <p:nvSpPr>
          <p:cNvPr id="247" name="Prostokąt 246"/>
          <p:cNvSpPr/>
          <p:nvPr/>
        </p:nvSpPr>
        <p:spPr>
          <a:xfrm>
            <a:off x="220286" y="1101609"/>
            <a:ext cx="921960" cy="255616"/>
          </a:xfrm>
          <a:prstGeom prst="rect">
            <a:avLst/>
          </a:prstGeom>
          <a:solidFill>
            <a:srgbClr val="7A8A99">
              <a:alpha val="30000"/>
            </a:srgbClr>
          </a:solidFill>
          <a:ln>
            <a:solidFill>
              <a:srgbClr val="7A8A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22" name="Prostokąt 121"/>
          <p:cNvSpPr/>
          <p:nvPr/>
        </p:nvSpPr>
        <p:spPr>
          <a:xfrm>
            <a:off x="10258" y="434163"/>
            <a:ext cx="5565754" cy="253916"/>
          </a:xfrm>
          <a:prstGeom prst="rect">
            <a:avLst/>
          </a:prstGeom>
        </p:spPr>
        <p:txBody>
          <a:bodyPr wrap="square">
            <a:spAutoFit/>
          </a:bodyPr>
          <a:lstStyle/>
          <a:p>
            <a:r>
              <a:rPr lang="en-US" sz="1050" dirty="0" smtClean="0"/>
              <a:t>Both </a:t>
            </a:r>
            <a:r>
              <a:rPr lang="en-US" sz="1050" b="1" dirty="0" smtClean="0"/>
              <a:t>SIDIS</a:t>
            </a:r>
            <a:r>
              <a:rPr lang="en-US" sz="1050" dirty="0" smtClean="0"/>
              <a:t> and </a:t>
            </a:r>
            <a:r>
              <a:rPr lang="en-US" sz="1050" b="1" dirty="0" err="1" smtClean="0"/>
              <a:t>Drell</a:t>
            </a:r>
            <a:r>
              <a:rPr lang="en-US" sz="1050" b="1" dirty="0" smtClean="0"/>
              <a:t>–Yan</a:t>
            </a:r>
            <a:r>
              <a:rPr lang="en-US" sz="1050" dirty="0" smtClean="0"/>
              <a:t> reactions were measured in </a:t>
            </a:r>
            <a:r>
              <a:rPr lang="en-US" sz="1050" b="1" dirty="0" smtClean="0"/>
              <a:t>COMPASS</a:t>
            </a:r>
            <a:r>
              <a:rPr lang="pl-PL" sz="1050" b="1" dirty="0" smtClean="0"/>
              <a:t>.</a:t>
            </a:r>
            <a:endParaRPr lang="pl-PL" sz="1050" dirty="0"/>
          </a:p>
        </p:txBody>
      </p:sp>
      <p:sp>
        <p:nvSpPr>
          <p:cNvPr id="249" name="Tytuł 1"/>
          <p:cNvSpPr txBox="1">
            <a:spLocks/>
          </p:cNvSpPr>
          <p:nvPr/>
        </p:nvSpPr>
        <p:spPr>
          <a:xfrm>
            <a:off x="40806" y="676347"/>
            <a:ext cx="707173" cy="349795"/>
          </a:xfrm>
          <a:prstGeom prst="rect">
            <a:avLst/>
          </a:prstGeom>
        </p:spPr>
        <p:txBody>
          <a:bodyPr vert="horz" lIns="91440" tIns="45720" rIns="91440" bIns="45720" rtlCol="0" anchor="ctr">
            <a:normAutofit/>
          </a:bodyPr>
          <a:lstStyle>
            <a:lvl1pPr algn="l" defTabSz="431963" rtl="0" eaLnBrk="1" latinLnBrk="0" hangingPunct="1">
              <a:lnSpc>
                <a:spcPct val="90000"/>
              </a:lnSpc>
              <a:spcBef>
                <a:spcPct val="0"/>
              </a:spcBef>
              <a:buNone/>
              <a:defRPr sz="2079" kern="1200">
                <a:solidFill>
                  <a:schemeClr val="tx1"/>
                </a:solidFill>
                <a:latin typeface="+mj-lt"/>
                <a:ea typeface="+mj-ea"/>
                <a:cs typeface="+mj-cs"/>
              </a:defRPr>
            </a:lvl1pPr>
          </a:lstStyle>
          <a:p>
            <a:pPr algn="ctr"/>
            <a:r>
              <a:rPr lang="pl-PL" sz="1100" b="1" dirty="0" smtClean="0">
                <a:solidFill>
                  <a:srgbClr val="3C4855"/>
                </a:solidFill>
              </a:rPr>
              <a:t>SIDIS</a:t>
            </a:r>
            <a:endParaRPr lang="pl-PL" sz="1100" dirty="0">
              <a:solidFill>
                <a:srgbClr val="7A8A99"/>
              </a:solidFill>
            </a:endParaRPr>
          </a:p>
        </p:txBody>
      </p:sp>
      <p:sp>
        <p:nvSpPr>
          <p:cNvPr id="250" name="Tytuł 1"/>
          <p:cNvSpPr txBox="1">
            <a:spLocks/>
          </p:cNvSpPr>
          <p:nvPr/>
        </p:nvSpPr>
        <p:spPr>
          <a:xfrm>
            <a:off x="5098977" y="682843"/>
            <a:ext cx="707173" cy="349795"/>
          </a:xfrm>
          <a:prstGeom prst="rect">
            <a:avLst/>
          </a:prstGeom>
        </p:spPr>
        <p:txBody>
          <a:bodyPr vert="horz" lIns="91440" tIns="45720" rIns="91440" bIns="45720" rtlCol="0" anchor="ctr">
            <a:normAutofit/>
          </a:bodyPr>
          <a:lstStyle>
            <a:lvl1pPr algn="l" defTabSz="431963" rtl="0" eaLnBrk="1" latinLnBrk="0" hangingPunct="1">
              <a:lnSpc>
                <a:spcPct val="90000"/>
              </a:lnSpc>
              <a:spcBef>
                <a:spcPct val="0"/>
              </a:spcBef>
              <a:buNone/>
              <a:defRPr sz="2079" kern="1200">
                <a:solidFill>
                  <a:schemeClr val="tx1"/>
                </a:solidFill>
                <a:latin typeface="+mj-lt"/>
                <a:ea typeface="+mj-ea"/>
                <a:cs typeface="+mj-cs"/>
              </a:defRPr>
            </a:lvl1pPr>
          </a:lstStyle>
          <a:p>
            <a:pPr algn="ctr"/>
            <a:r>
              <a:rPr lang="pl-PL" sz="1100" b="1" dirty="0" smtClean="0">
                <a:solidFill>
                  <a:srgbClr val="3C4855"/>
                </a:solidFill>
              </a:rPr>
              <a:t>DY</a:t>
            </a:r>
            <a:endParaRPr lang="pl-PL" sz="1100" dirty="0">
              <a:solidFill>
                <a:srgbClr val="7A8A99"/>
              </a:solidFill>
            </a:endParaRPr>
          </a:p>
        </p:txBody>
      </p:sp>
      <mc:AlternateContent xmlns:mc="http://schemas.openxmlformats.org/markup-compatibility/2006" xmlns:a14="http://schemas.microsoft.com/office/drawing/2010/main">
        <mc:Choice Requires="a14">
          <p:sp>
            <p:nvSpPr>
              <p:cNvPr id="133" name="Prostokąt 132"/>
              <p:cNvSpPr/>
              <p:nvPr/>
            </p:nvSpPr>
            <p:spPr>
              <a:xfrm>
                <a:off x="1661797" y="902629"/>
                <a:ext cx="2461058" cy="226152"/>
              </a:xfrm>
              <a:prstGeom prst="rect">
                <a:avLst/>
              </a:prstGeom>
            </p:spPr>
            <p:txBody>
              <a:bodyPr wrap="none">
                <a:spAutoFit/>
              </a:bodyPr>
              <a:lstStyle/>
              <a:p>
                <a:r>
                  <a:rPr lang="en-US" dirty="0" smtClean="0"/>
                  <a:t>Thanks to </a:t>
                </a:r>
                <a:r>
                  <a:rPr lang="en-US" b="1" dirty="0" smtClean="0"/>
                  <a:t>comparable</a:t>
                </a:r>
                <a:r>
                  <a:rPr lang="pl-PL" b="1" dirty="0" smtClean="0"/>
                  <a:t> </a:t>
                </a:r>
                <a14:m>
                  <m:oMath xmlns:m="http://schemas.openxmlformats.org/officeDocument/2006/math">
                    <m:sSup>
                      <m:sSupPr>
                        <m:ctrlPr>
                          <a:rPr lang="pl-PL" b="1" i="1" smtClean="0">
                            <a:latin typeface="Cambria Math" panose="02040503050406030204" pitchFamily="18" charset="0"/>
                          </a:rPr>
                        </m:ctrlPr>
                      </m:sSupPr>
                      <m:e>
                        <m:r>
                          <a:rPr lang="pl-PL" b="1" i="1" smtClean="0">
                            <a:latin typeface="Cambria Math" panose="02040503050406030204" pitchFamily="18" charset="0"/>
                          </a:rPr>
                          <m:t>𝑸</m:t>
                        </m:r>
                      </m:e>
                      <m:sup>
                        <m:r>
                          <a:rPr lang="pl-PL" b="1" i="1" smtClean="0">
                            <a:latin typeface="Cambria Math" panose="02040503050406030204" pitchFamily="18" charset="0"/>
                          </a:rPr>
                          <m:t>𝟐</m:t>
                        </m:r>
                      </m:sup>
                    </m:sSup>
                    <m:r>
                      <a:rPr lang="pl-PL" b="1" i="1" smtClean="0">
                        <a:latin typeface="Cambria Math" panose="02040503050406030204" pitchFamily="18" charset="0"/>
                      </a:rPr>
                      <m:t>−</m:t>
                    </m:r>
                    <m:r>
                      <a:rPr lang="pl-PL" b="1" i="1" smtClean="0">
                        <a:latin typeface="Cambria Math" panose="02040503050406030204" pitchFamily="18" charset="0"/>
                      </a:rPr>
                      <m:t>𝒙</m:t>
                    </m:r>
                  </m:oMath>
                </a14:m>
                <a:r>
                  <a:rPr lang="en-US" b="1" dirty="0" smtClean="0"/>
                  <a:t> kinematic coverage</a:t>
                </a:r>
                <a:r>
                  <a:rPr lang="pl-PL" b="1" dirty="0" smtClean="0"/>
                  <a:t>:</a:t>
                </a:r>
                <a:endParaRPr lang="pl-PL" dirty="0"/>
              </a:p>
            </p:txBody>
          </p:sp>
        </mc:Choice>
        <mc:Fallback xmlns="">
          <p:sp>
            <p:nvSpPr>
              <p:cNvPr id="133" name="Prostokąt 132"/>
              <p:cNvSpPr>
                <a:spLocks noRot="1" noChangeAspect="1" noMove="1" noResize="1" noEditPoints="1" noAdjustHandles="1" noChangeArrowheads="1" noChangeShapeType="1" noTextEdit="1"/>
              </p:cNvSpPr>
              <p:nvPr/>
            </p:nvSpPr>
            <p:spPr>
              <a:xfrm>
                <a:off x="1661797" y="902629"/>
                <a:ext cx="2461058" cy="226152"/>
              </a:xfrm>
              <a:prstGeom prst="rect">
                <a:avLst/>
              </a:prstGeom>
              <a:blipFill>
                <a:blip r:embed="rId12"/>
                <a:stretch>
                  <a:fillRect b="-10811"/>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134" name="Prostokąt 133"/>
              <p:cNvSpPr/>
              <p:nvPr/>
            </p:nvSpPr>
            <p:spPr>
              <a:xfrm>
                <a:off x="1858103" y="1073480"/>
                <a:ext cx="2040943" cy="353943"/>
              </a:xfrm>
              <a:prstGeom prst="rect">
                <a:avLst/>
              </a:prstGeom>
            </p:spPr>
            <p:txBody>
              <a:bodyPr wrap="none">
                <a:spAutoFit/>
              </a:bodyPr>
              <a:lstStyle/>
              <a:p>
                <a:pPr marL="171450" indent="-171450">
                  <a:buClr>
                    <a:srgbClr val="7A8A99"/>
                  </a:buClr>
                  <a:buFont typeface="Courier New" panose="02070309020205020404" pitchFamily="49" charset="0"/>
                  <a:buChar char="o"/>
                </a:pPr>
                <a:r>
                  <a:rPr lang="pl-PL" dirty="0" smtClean="0"/>
                  <a:t>Systematic </a:t>
                </a:r>
                <a:r>
                  <a:rPr lang="pl-PL" dirty="0" err="1" smtClean="0"/>
                  <a:t>uncertainties</a:t>
                </a:r>
                <a:r>
                  <a:rPr lang="pl-PL" dirty="0" smtClean="0"/>
                  <a:t> </a:t>
                </a:r>
                <a:r>
                  <a:rPr lang="pl-PL" dirty="0" err="1" smtClean="0"/>
                  <a:t>are</a:t>
                </a:r>
                <a:r>
                  <a:rPr lang="pl-PL" dirty="0" smtClean="0"/>
                  <a:t> </a:t>
                </a:r>
                <a:r>
                  <a:rPr lang="pl-PL" dirty="0" err="1" smtClean="0"/>
                  <a:t>reduced</a:t>
                </a:r>
                <a:r>
                  <a:rPr lang="pl-PL" dirty="0" smtClean="0"/>
                  <a:t>.</a:t>
                </a:r>
              </a:p>
              <a:p>
                <a:pPr marL="171450" indent="-171450">
                  <a:buClr>
                    <a:srgbClr val="7A8A99"/>
                  </a:buClr>
                  <a:buFont typeface="Courier New" panose="02070309020205020404" pitchFamily="49" charset="0"/>
                  <a:buChar char="o"/>
                </a:pPr>
                <a14:m>
                  <m:oMath xmlns:m="http://schemas.openxmlformats.org/officeDocument/2006/math">
                    <m:sSup>
                      <m:sSupPr>
                        <m:ctrlPr>
                          <a:rPr lang="pl-PL" b="0" i="1" smtClean="0">
                            <a:latin typeface="Cambria Math" panose="02040503050406030204" pitchFamily="18" charset="0"/>
                          </a:rPr>
                        </m:ctrlPr>
                      </m:sSupPr>
                      <m:e>
                        <m:r>
                          <a:rPr lang="pl-PL" b="0" i="1" smtClean="0">
                            <a:latin typeface="Cambria Math" panose="02040503050406030204" pitchFamily="18" charset="0"/>
                          </a:rPr>
                          <m:t>𝑄</m:t>
                        </m:r>
                      </m:e>
                      <m:sup>
                        <m:r>
                          <a:rPr lang="pl-PL" b="0" i="1" smtClean="0">
                            <a:latin typeface="Cambria Math" panose="02040503050406030204" pitchFamily="18" charset="0"/>
                          </a:rPr>
                          <m:t>2</m:t>
                        </m:r>
                      </m:sup>
                    </m:sSup>
                  </m:oMath>
                </a14:m>
                <a:r>
                  <a:rPr lang="pl-PL" dirty="0" smtClean="0"/>
                  <a:t> evolution </a:t>
                </a:r>
                <a:r>
                  <a:rPr lang="pl-PL" dirty="0" err="1" smtClean="0"/>
                  <a:t>effects</a:t>
                </a:r>
                <a:r>
                  <a:rPr lang="pl-PL" dirty="0" smtClean="0"/>
                  <a:t> </a:t>
                </a:r>
                <a:r>
                  <a:rPr lang="pl-PL" dirty="0" err="1" smtClean="0"/>
                  <a:t>are</a:t>
                </a:r>
                <a:r>
                  <a:rPr lang="pl-PL" dirty="0" smtClean="0"/>
                  <a:t> </a:t>
                </a:r>
                <a:r>
                  <a:rPr lang="pl-PL" dirty="0" err="1" smtClean="0"/>
                  <a:t>minimized</a:t>
                </a:r>
                <a:r>
                  <a:rPr lang="pl-PL" dirty="0" smtClean="0"/>
                  <a:t>.</a:t>
                </a:r>
                <a:endParaRPr lang="pl-PL" dirty="0"/>
              </a:p>
            </p:txBody>
          </p:sp>
        </mc:Choice>
        <mc:Fallback xmlns="">
          <p:sp>
            <p:nvSpPr>
              <p:cNvPr id="134" name="Prostokąt 133"/>
              <p:cNvSpPr>
                <a:spLocks noRot="1" noChangeAspect="1" noMove="1" noResize="1" noEditPoints="1" noAdjustHandles="1" noChangeArrowheads="1" noChangeShapeType="1" noTextEdit="1"/>
              </p:cNvSpPr>
              <p:nvPr/>
            </p:nvSpPr>
            <p:spPr>
              <a:xfrm>
                <a:off x="1858103" y="1073480"/>
                <a:ext cx="2040943" cy="353943"/>
              </a:xfrm>
              <a:prstGeom prst="rect">
                <a:avLst/>
              </a:prstGeom>
              <a:blipFill>
                <a:blip r:embed="rId13"/>
                <a:stretch>
                  <a:fillRect b="-6897"/>
                </a:stretch>
              </a:blipFill>
            </p:spPr>
            <p:txBody>
              <a:bodyPr/>
              <a:lstStyle/>
              <a:p>
                <a:r>
                  <a:rPr lang="pl-PL">
                    <a:noFill/>
                  </a:rPr>
                  <a:t> </a:t>
                </a:r>
              </a:p>
            </p:txBody>
          </p:sp>
        </mc:Fallback>
      </mc:AlternateContent>
      <p:sp>
        <p:nvSpPr>
          <p:cNvPr id="253" name="Prostokąt 252"/>
          <p:cNvSpPr/>
          <p:nvPr/>
        </p:nvSpPr>
        <p:spPr>
          <a:xfrm>
            <a:off x="70086" y="2179831"/>
            <a:ext cx="1131069" cy="253916"/>
          </a:xfrm>
          <a:prstGeom prst="rect">
            <a:avLst/>
          </a:prstGeom>
        </p:spPr>
        <p:txBody>
          <a:bodyPr wrap="square">
            <a:spAutoFit/>
          </a:bodyPr>
          <a:lstStyle/>
          <a:p>
            <a:r>
              <a:rPr lang="en-US" sz="1050" dirty="0" smtClean="0"/>
              <a:t>But that's not all</a:t>
            </a:r>
            <a:r>
              <a:rPr lang="pl-PL" sz="1050" dirty="0" smtClean="0"/>
              <a:t>! </a:t>
            </a:r>
            <a:endParaRPr lang="pl-PL" sz="1050" dirty="0"/>
          </a:p>
        </p:txBody>
      </p:sp>
      <mc:AlternateContent xmlns:mc="http://schemas.openxmlformats.org/markup-compatibility/2006" xmlns:a14="http://schemas.microsoft.com/office/drawing/2010/main">
        <mc:Choice Requires="a14">
          <p:sp>
            <p:nvSpPr>
              <p:cNvPr id="150" name="Prostokąt 149"/>
              <p:cNvSpPr/>
              <p:nvPr/>
            </p:nvSpPr>
            <p:spPr>
              <a:xfrm>
                <a:off x="681266" y="2488465"/>
                <a:ext cx="3363079" cy="415498"/>
              </a:xfrm>
              <a:prstGeom prst="rect">
                <a:avLst/>
              </a:prstGeom>
            </p:spPr>
            <p:txBody>
              <a:bodyPr wrap="square">
                <a:spAutoFit/>
              </a:bodyPr>
              <a:lstStyle/>
              <a:p>
                <a:r>
                  <a:rPr lang="en-US" sz="1050" dirty="0" smtClean="0">
                    <a:solidFill>
                      <a:srgbClr val="C00000"/>
                    </a:solidFill>
                  </a:rPr>
                  <a:t>This allows for a </a:t>
                </a:r>
                <a:r>
                  <a:rPr lang="en-US" sz="1050" b="1" dirty="0" smtClean="0">
                    <a:solidFill>
                      <a:srgbClr val="C00000"/>
                    </a:solidFill>
                  </a:rPr>
                  <a:t>direct comparison </a:t>
                </a:r>
                <a:r>
                  <a:rPr lang="pl-PL" sz="1050" b="1" dirty="0" smtClean="0">
                    <a:solidFill>
                      <a:srgbClr val="C00000"/>
                    </a:solidFill>
                  </a:rPr>
                  <a:t>of </a:t>
                </a:r>
                <a:r>
                  <a:rPr lang="en-US" sz="1050" b="1" dirty="0" smtClean="0">
                    <a:solidFill>
                      <a:srgbClr val="C00000"/>
                    </a:solidFill>
                  </a:rPr>
                  <a:t>asymmetries</a:t>
                </a:r>
                <a:r>
                  <a:rPr lang="en-US" sz="1050" dirty="0" smtClean="0">
                    <a:solidFill>
                      <a:srgbClr val="C00000"/>
                    </a:solidFill>
                  </a:rPr>
                  <a:t> between SIDIS and DY</a:t>
                </a:r>
                <a:r>
                  <a:rPr lang="pl-PL" sz="1050" dirty="0">
                    <a:solidFill>
                      <a:srgbClr val="C00000"/>
                    </a:solidFill>
                  </a:rPr>
                  <a:t> </a:t>
                </a:r>
                <a14:m>
                  <m:oMath xmlns:m="http://schemas.openxmlformats.org/officeDocument/2006/math">
                    <m:r>
                      <a:rPr lang="pl-PL" sz="1050" b="0" i="1" smtClean="0">
                        <a:solidFill>
                          <a:srgbClr val="C00000"/>
                        </a:solidFill>
                        <a:latin typeface="Cambria Math" panose="02040503050406030204" pitchFamily="18" charset="0"/>
                      </a:rPr>
                      <m:t>− </m:t>
                    </m:r>
                  </m:oMath>
                </a14:m>
                <a:r>
                  <a:rPr lang="pl-PL" sz="1050" dirty="0" smtClean="0">
                    <a:solidFill>
                      <a:srgbClr val="C00000"/>
                    </a:solidFill>
                  </a:rPr>
                  <a:t>c</a:t>
                </a:r>
                <a:r>
                  <a:rPr lang="en-US" sz="1050" dirty="0" err="1" smtClean="0">
                    <a:solidFill>
                      <a:srgbClr val="C00000"/>
                    </a:solidFill>
                  </a:rPr>
                  <a:t>ritical</a:t>
                </a:r>
                <a:r>
                  <a:rPr lang="en-US" sz="1050" dirty="0" smtClean="0">
                    <a:solidFill>
                      <a:srgbClr val="C00000"/>
                    </a:solidFill>
                  </a:rPr>
                  <a:t> to test </a:t>
                </a:r>
                <a:r>
                  <a:rPr lang="en-US" sz="1050" b="1" dirty="0" smtClean="0">
                    <a:solidFill>
                      <a:srgbClr val="C00000"/>
                    </a:solidFill>
                  </a:rPr>
                  <a:t>TMD universality</a:t>
                </a:r>
                <a:r>
                  <a:rPr lang="pl-PL" sz="1050" dirty="0">
                    <a:solidFill>
                      <a:srgbClr val="C00000"/>
                    </a:solidFill>
                  </a:rPr>
                  <a:t>.</a:t>
                </a:r>
              </a:p>
            </p:txBody>
          </p:sp>
        </mc:Choice>
        <mc:Fallback xmlns="">
          <p:sp>
            <p:nvSpPr>
              <p:cNvPr id="150" name="Prostokąt 149"/>
              <p:cNvSpPr>
                <a:spLocks noRot="1" noChangeAspect="1" noMove="1" noResize="1" noEditPoints="1" noAdjustHandles="1" noChangeArrowheads="1" noChangeShapeType="1" noTextEdit="1"/>
              </p:cNvSpPr>
              <p:nvPr/>
            </p:nvSpPr>
            <p:spPr>
              <a:xfrm>
                <a:off x="681266" y="2488465"/>
                <a:ext cx="3363079" cy="415498"/>
              </a:xfrm>
              <a:prstGeom prst="rect">
                <a:avLst/>
              </a:prstGeom>
              <a:blipFill>
                <a:blip r:embed="rId20"/>
                <a:stretch>
                  <a:fillRect b="-8824"/>
                </a:stretch>
              </a:blipFill>
            </p:spPr>
            <p:txBody>
              <a:bodyPr/>
              <a:lstStyle/>
              <a:p>
                <a:r>
                  <a:rPr lang="pl-PL">
                    <a:noFill/>
                  </a:rPr>
                  <a:t> </a:t>
                </a:r>
              </a:p>
            </p:txBody>
          </p:sp>
        </mc:Fallback>
      </mc:AlternateContent>
      <p:pic>
        <p:nvPicPr>
          <p:cNvPr id="151" name="Obraz 150"/>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4318479" y="2034220"/>
            <a:ext cx="758500" cy="991353"/>
          </a:xfrm>
          <a:prstGeom prst="rect">
            <a:avLst/>
          </a:prstGeom>
          <a:ln w="19050">
            <a:solidFill>
              <a:srgbClr val="3C4855"/>
            </a:solidFill>
          </a:ln>
        </p:spPr>
      </p:pic>
      <p:sp>
        <p:nvSpPr>
          <p:cNvPr id="156" name="Prostokąt 155"/>
          <p:cNvSpPr/>
          <p:nvPr/>
        </p:nvSpPr>
        <p:spPr>
          <a:xfrm>
            <a:off x="4368944" y="1958680"/>
            <a:ext cx="383672" cy="223364"/>
          </a:xfrm>
          <a:prstGeom prst="rect">
            <a:avLst/>
          </a:prstGeom>
          <a:solidFill>
            <a:srgbClr val="3C4855"/>
          </a:solidFill>
          <a:ln>
            <a:solidFill>
              <a:srgbClr val="7A8A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58" name="Prostokąt 157"/>
          <p:cNvSpPr/>
          <p:nvPr/>
        </p:nvSpPr>
        <p:spPr>
          <a:xfrm>
            <a:off x="4318479" y="1931574"/>
            <a:ext cx="495649" cy="246221"/>
          </a:xfrm>
          <a:prstGeom prst="rect">
            <a:avLst/>
          </a:prstGeom>
        </p:spPr>
        <p:txBody>
          <a:bodyPr wrap="none">
            <a:spAutoFit/>
          </a:bodyPr>
          <a:lstStyle/>
          <a:p>
            <a:pPr algn="ctr"/>
            <a:r>
              <a:rPr lang="en-US" sz="500" b="1" dirty="0" smtClean="0">
                <a:solidFill>
                  <a:srgbClr val="F0ECE5"/>
                </a:solidFill>
              </a:rPr>
              <a:t>TMD </a:t>
            </a:r>
            <a:r>
              <a:rPr lang="pl-PL" sz="500" b="1" dirty="0" smtClean="0">
                <a:solidFill>
                  <a:srgbClr val="F0ECE5"/>
                </a:solidFill>
              </a:rPr>
              <a:t/>
            </a:r>
            <a:br>
              <a:rPr lang="pl-PL" sz="500" b="1" dirty="0" smtClean="0">
                <a:solidFill>
                  <a:srgbClr val="F0ECE5"/>
                </a:solidFill>
              </a:rPr>
            </a:br>
            <a:r>
              <a:rPr lang="en-US" sz="500" b="1" dirty="0" smtClean="0">
                <a:solidFill>
                  <a:srgbClr val="F0ECE5"/>
                </a:solidFill>
              </a:rPr>
              <a:t>universality</a:t>
            </a:r>
            <a:endParaRPr lang="pl-PL" sz="500" dirty="0">
              <a:solidFill>
                <a:srgbClr val="F0ECE5"/>
              </a:solidFill>
            </a:endParaRPr>
          </a:p>
        </p:txBody>
      </p:sp>
      <p:sp>
        <p:nvSpPr>
          <p:cNvPr id="29" name="Prostokąt 28"/>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
        <p:nvSpPr>
          <p:cNvPr id="3" name="Prostokąt 2"/>
          <p:cNvSpPr/>
          <p:nvPr/>
        </p:nvSpPr>
        <p:spPr>
          <a:xfrm>
            <a:off x="5034292" y="2874740"/>
            <a:ext cx="772969" cy="184666"/>
          </a:xfrm>
          <a:prstGeom prst="rect">
            <a:avLst/>
          </a:prstGeom>
        </p:spPr>
        <p:txBody>
          <a:bodyPr wrap="none">
            <a:spAutoFit/>
          </a:bodyPr>
          <a:lstStyle/>
          <a:p>
            <a:r>
              <a:rPr lang="pl-PL" sz="600" dirty="0">
                <a:solidFill>
                  <a:srgbClr val="7A8A99"/>
                </a:solidFill>
              </a:rPr>
              <a:t>From the </a:t>
            </a:r>
            <a:r>
              <a:rPr lang="pl-PL" sz="600" i="1" dirty="0">
                <a:solidFill>
                  <a:srgbClr val="7A8A99"/>
                </a:solidFill>
              </a:rPr>
              <a:t>Lion King</a:t>
            </a:r>
          </a:p>
        </p:txBody>
      </p:sp>
    </p:spTree>
    <p:extLst>
      <p:ext uri="{BB962C8B-B14F-4D97-AF65-F5344CB8AC3E}">
        <p14:creationId xmlns:p14="http://schemas.microsoft.com/office/powerpoint/2010/main" val="36452807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0" y="1613"/>
            <a:ext cx="5759450" cy="626267"/>
          </a:xfrm>
        </p:spPr>
        <p:txBody>
          <a:bodyPr>
            <a:normAutofit/>
          </a:bodyPr>
          <a:lstStyle/>
          <a:p>
            <a:r>
              <a:rPr lang="pl-PL" b="1" dirty="0" err="1" smtClean="0">
                <a:solidFill>
                  <a:srgbClr val="3C4855"/>
                </a:solidFill>
              </a:rPr>
              <a:t>Example</a:t>
            </a:r>
            <a:r>
              <a:rPr lang="pl-PL" b="1" dirty="0">
                <a:solidFill>
                  <a:srgbClr val="3C4855"/>
                </a:solidFill>
              </a:rPr>
              <a:t> </a:t>
            </a:r>
            <a:r>
              <a:rPr lang="pl-PL" b="1" dirty="0" smtClean="0">
                <a:solidFill>
                  <a:srgbClr val="3C4855"/>
                </a:solidFill>
              </a:rPr>
              <a:t>of TMD </a:t>
            </a:r>
            <a:r>
              <a:rPr lang="pl-PL" b="1" dirty="0" err="1" smtClean="0">
                <a:solidFill>
                  <a:srgbClr val="3C4855"/>
                </a:solidFill>
              </a:rPr>
              <a:t>universality</a:t>
            </a:r>
            <a:r>
              <a:rPr lang="pl-PL" b="1" dirty="0" smtClean="0">
                <a:solidFill>
                  <a:srgbClr val="3C4855"/>
                </a:solidFill>
              </a:rPr>
              <a:t>: </a:t>
            </a:r>
            <a:r>
              <a:rPr lang="pl-PL" dirty="0" err="1">
                <a:solidFill>
                  <a:srgbClr val="7A8A99"/>
                </a:solidFill>
              </a:rPr>
              <a:t>Sivers</a:t>
            </a:r>
            <a:r>
              <a:rPr lang="pl-PL" dirty="0">
                <a:solidFill>
                  <a:srgbClr val="7A8A99"/>
                </a:solidFill>
              </a:rPr>
              <a:t> </a:t>
            </a:r>
            <a:r>
              <a:rPr lang="pl-PL" dirty="0" err="1">
                <a:solidFill>
                  <a:srgbClr val="7A8A99"/>
                </a:solidFill>
              </a:rPr>
              <a:t>sign</a:t>
            </a:r>
            <a:r>
              <a:rPr lang="pl-PL" dirty="0">
                <a:solidFill>
                  <a:srgbClr val="7A8A99"/>
                </a:solidFill>
              </a:rPr>
              <a:t> </a:t>
            </a:r>
            <a:r>
              <a:rPr lang="pl-PL" dirty="0" err="1">
                <a:solidFill>
                  <a:srgbClr val="7A8A99"/>
                </a:solidFill>
              </a:rPr>
              <a:t>change</a:t>
            </a:r>
            <a:endParaRPr lang="pl-PL" dirty="0">
              <a:solidFill>
                <a:srgbClr val="7A8A99"/>
              </a:solidFill>
            </a:endParaRPr>
          </a:p>
        </p:txBody>
      </p:sp>
      <p:sp>
        <p:nvSpPr>
          <p:cNvPr id="5" name="Prostokąt 4"/>
          <p:cNvSpPr/>
          <p:nvPr/>
        </p:nvSpPr>
        <p:spPr>
          <a:xfrm>
            <a:off x="0" y="430769"/>
            <a:ext cx="5570537" cy="400110"/>
          </a:xfrm>
          <a:prstGeom prst="rect">
            <a:avLst/>
          </a:prstGeom>
        </p:spPr>
        <p:txBody>
          <a:bodyPr wrap="square">
            <a:spAutoFit/>
          </a:bodyPr>
          <a:lstStyle/>
          <a:p>
            <a:r>
              <a:rPr lang="en-US" sz="1000" b="1" dirty="0" smtClean="0">
                <a:solidFill>
                  <a:schemeClr val="accent6">
                    <a:lumMod val="75000"/>
                  </a:schemeClr>
                </a:solidFill>
              </a:rPr>
              <a:t>The </a:t>
            </a:r>
            <a:r>
              <a:rPr lang="en-US" sz="1000" b="1" dirty="0" err="1" smtClean="0">
                <a:solidFill>
                  <a:schemeClr val="accent6">
                    <a:lumMod val="75000"/>
                  </a:schemeClr>
                </a:solidFill>
              </a:rPr>
              <a:t>Sivers</a:t>
            </a:r>
            <a:r>
              <a:rPr lang="en-US" sz="1000" b="1" dirty="0" smtClean="0">
                <a:solidFill>
                  <a:schemeClr val="accent6">
                    <a:lumMod val="75000"/>
                  </a:schemeClr>
                </a:solidFill>
              </a:rPr>
              <a:t> </a:t>
            </a:r>
            <a:r>
              <a:rPr lang="pl-PL" sz="1000" b="1" dirty="0" smtClean="0">
                <a:solidFill>
                  <a:schemeClr val="accent6">
                    <a:lumMod val="75000"/>
                  </a:schemeClr>
                </a:solidFill>
              </a:rPr>
              <a:t>TMD PDF</a:t>
            </a:r>
            <a:r>
              <a:rPr lang="en-US" sz="1000" dirty="0" smtClean="0">
                <a:solidFill>
                  <a:schemeClr val="accent6">
                    <a:lumMod val="75000"/>
                  </a:schemeClr>
                </a:solidFill>
              </a:rPr>
              <a:t> </a:t>
            </a:r>
            <a:r>
              <a:rPr lang="en-US" sz="1000" dirty="0" smtClean="0"/>
              <a:t>describes how the distribution of </a:t>
            </a:r>
            <a:r>
              <a:rPr lang="en-US" sz="1000" dirty="0" err="1" smtClean="0"/>
              <a:t>unpolarized</a:t>
            </a:r>
            <a:r>
              <a:rPr lang="en-US" sz="1000" dirty="0" smtClean="0"/>
              <a:t> quarks inside a transversely polarized proton depends on the quark’s transverse momentum.</a:t>
            </a:r>
            <a:endParaRPr lang="pl-PL" sz="1000" dirty="0"/>
          </a:p>
        </p:txBody>
      </p:sp>
      <p:sp>
        <p:nvSpPr>
          <p:cNvPr id="12" name="Prostokąt 11"/>
          <p:cNvSpPr/>
          <p:nvPr/>
        </p:nvSpPr>
        <p:spPr>
          <a:xfrm>
            <a:off x="156285" y="895750"/>
            <a:ext cx="2570829" cy="857210"/>
          </a:xfrm>
          <a:prstGeom prst="rect">
            <a:avLst/>
          </a:prstGeom>
          <a:solidFill>
            <a:srgbClr val="3C4855"/>
          </a:solidFill>
          <a:ln>
            <a:solidFill>
              <a:srgbClr val="7A8A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p>
        </p:txBody>
      </p:sp>
      <p:sp>
        <p:nvSpPr>
          <p:cNvPr id="13" name="Prostokąt 12"/>
          <p:cNvSpPr/>
          <p:nvPr/>
        </p:nvSpPr>
        <p:spPr>
          <a:xfrm>
            <a:off x="156285" y="932735"/>
            <a:ext cx="1394934" cy="261610"/>
          </a:xfrm>
          <a:prstGeom prst="rect">
            <a:avLst/>
          </a:prstGeom>
        </p:spPr>
        <p:txBody>
          <a:bodyPr wrap="none">
            <a:spAutoFit/>
          </a:bodyPr>
          <a:lstStyle/>
          <a:p>
            <a:r>
              <a:rPr lang="pl-PL" sz="1100" b="1" dirty="0" err="1" smtClean="0">
                <a:solidFill>
                  <a:srgbClr val="F0ECE5"/>
                </a:solidFill>
              </a:rPr>
              <a:t>Prediction</a:t>
            </a:r>
            <a:r>
              <a:rPr lang="pl-PL" sz="1100" b="1" dirty="0" smtClean="0">
                <a:solidFill>
                  <a:srgbClr val="F0ECE5"/>
                </a:solidFill>
              </a:rPr>
              <a:t> from QCD</a:t>
            </a:r>
            <a:endParaRPr lang="pl-PL" sz="1100" b="1" dirty="0">
              <a:solidFill>
                <a:srgbClr val="F0ECE5"/>
              </a:solidFill>
            </a:endParaRPr>
          </a:p>
        </p:txBody>
      </p:sp>
      <mc:AlternateContent xmlns:mc="http://schemas.openxmlformats.org/markup-compatibility/2006" xmlns:a14="http://schemas.microsoft.com/office/drawing/2010/main">
        <mc:Choice Requires="a14">
          <p:sp>
            <p:nvSpPr>
              <p:cNvPr id="15" name="pole tekstowe 14"/>
              <p:cNvSpPr txBox="1"/>
              <p:nvPr/>
            </p:nvSpPr>
            <p:spPr>
              <a:xfrm>
                <a:off x="302554" y="1263641"/>
                <a:ext cx="2400360" cy="28924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1600" b="0" i="1" smtClean="0">
                              <a:solidFill>
                                <a:srgbClr val="F0ECE5"/>
                              </a:solidFill>
                              <a:latin typeface="Cambria Math" panose="02040503050406030204" pitchFamily="18" charset="0"/>
                            </a:rPr>
                          </m:ctrlPr>
                        </m:sSubSupPr>
                        <m:e>
                          <m:r>
                            <a:rPr lang="pl-PL" sz="1600" b="0" i="1" smtClean="0">
                              <a:solidFill>
                                <a:srgbClr val="F0ECE5"/>
                              </a:solidFill>
                              <a:latin typeface="Cambria Math" panose="02040503050406030204" pitchFamily="18" charset="0"/>
                            </a:rPr>
                            <m:t>𝑓</m:t>
                          </m:r>
                        </m:e>
                        <m:sub>
                          <m:r>
                            <a:rPr lang="pl-PL" sz="1600" b="0" i="1" smtClean="0">
                              <a:solidFill>
                                <a:srgbClr val="F0ECE5"/>
                              </a:solidFill>
                              <a:latin typeface="Cambria Math" panose="02040503050406030204" pitchFamily="18" charset="0"/>
                            </a:rPr>
                            <m:t>1</m:t>
                          </m:r>
                          <m:r>
                            <a:rPr lang="pl-PL" sz="1600" b="0" i="1" smtClean="0">
                              <a:solidFill>
                                <a:srgbClr val="F0ECE5"/>
                              </a:solidFill>
                              <a:latin typeface="Cambria Math" panose="02040503050406030204" pitchFamily="18" charset="0"/>
                            </a:rPr>
                            <m:t>𝑇</m:t>
                          </m:r>
                        </m:sub>
                        <m:sup>
                          <m:r>
                            <a:rPr lang="pl-PL" sz="1600" b="0" i="1" smtClean="0">
                              <a:solidFill>
                                <a:srgbClr val="F0ECE5"/>
                              </a:solidFill>
                              <a:latin typeface="Cambria Math" panose="02040503050406030204" pitchFamily="18" charset="0"/>
                            </a:rPr>
                            <m:t>𝑞</m:t>
                          </m:r>
                          <m:r>
                            <a:rPr lang="pl-PL" sz="1600" b="0" i="1" smtClean="0">
                              <a:solidFill>
                                <a:srgbClr val="F0ECE5"/>
                              </a:solidFill>
                              <a:latin typeface="Cambria Math" panose="02040503050406030204" pitchFamily="18" charset="0"/>
                            </a:rPr>
                            <m:t>⊥</m:t>
                          </m:r>
                        </m:sup>
                      </m:sSubSup>
                      <m:d>
                        <m:dPr>
                          <m:ctrlPr>
                            <a:rPr lang="pl-PL" sz="1600" b="0" i="1" smtClean="0">
                              <a:solidFill>
                                <a:srgbClr val="F0ECE5"/>
                              </a:solidFill>
                              <a:latin typeface="Cambria Math" panose="02040503050406030204" pitchFamily="18" charset="0"/>
                            </a:rPr>
                          </m:ctrlPr>
                        </m:dPr>
                        <m:e>
                          <m:r>
                            <m:rPr>
                              <m:sty m:val="p"/>
                            </m:rPr>
                            <a:rPr lang="pl-PL" sz="1600" smtClean="0">
                              <a:solidFill>
                                <a:srgbClr val="F0ECE5"/>
                              </a:solidFill>
                              <a:latin typeface="Cambria Math" panose="02040503050406030204" pitchFamily="18" charset="0"/>
                            </a:rPr>
                            <m:t>SIDIS</m:t>
                          </m:r>
                        </m:e>
                      </m:d>
                      <m:r>
                        <a:rPr lang="pl-PL" sz="1600" b="0" i="1" smtClean="0">
                          <a:solidFill>
                            <a:srgbClr val="F0ECE5"/>
                          </a:solidFill>
                          <a:latin typeface="Cambria Math" panose="02040503050406030204" pitchFamily="18" charset="0"/>
                        </a:rPr>
                        <m:t>=−</m:t>
                      </m:r>
                      <m:sSubSup>
                        <m:sSubSupPr>
                          <m:ctrlPr>
                            <a:rPr lang="pl-PL" sz="1600" i="1">
                              <a:solidFill>
                                <a:srgbClr val="F0ECE5"/>
                              </a:solidFill>
                              <a:latin typeface="Cambria Math" panose="02040503050406030204" pitchFamily="18" charset="0"/>
                            </a:rPr>
                          </m:ctrlPr>
                        </m:sSubSupPr>
                        <m:e>
                          <m:r>
                            <a:rPr lang="pl-PL" sz="1600" i="1">
                              <a:solidFill>
                                <a:srgbClr val="F0ECE5"/>
                              </a:solidFill>
                              <a:latin typeface="Cambria Math" panose="02040503050406030204" pitchFamily="18" charset="0"/>
                            </a:rPr>
                            <m:t>𝑓</m:t>
                          </m:r>
                        </m:e>
                        <m:sub>
                          <m:r>
                            <a:rPr lang="pl-PL" sz="1600" i="1">
                              <a:solidFill>
                                <a:srgbClr val="F0ECE5"/>
                              </a:solidFill>
                              <a:latin typeface="Cambria Math" panose="02040503050406030204" pitchFamily="18" charset="0"/>
                            </a:rPr>
                            <m:t>1</m:t>
                          </m:r>
                          <m:r>
                            <a:rPr lang="pl-PL" sz="1600" i="1">
                              <a:solidFill>
                                <a:srgbClr val="F0ECE5"/>
                              </a:solidFill>
                              <a:latin typeface="Cambria Math" panose="02040503050406030204" pitchFamily="18" charset="0"/>
                            </a:rPr>
                            <m:t>𝑇</m:t>
                          </m:r>
                        </m:sub>
                        <m:sup>
                          <m:r>
                            <a:rPr lang="pl-PL" sz="1600" i="1">
                              <a:solidFill>
                                <a:srgbClr val="F0ECE5"/>
                              </a:solidFill>
                              <a:latin typeface="Cambria Math" panose="02040503050406030204" pitchFamily="18" charset="0"/>
                            </a:rPr>
                            <m:t>𝑞</m:t>
                          </m:r>
                          <m:r>
                            <a:rPr lang="pl-PL" sz="1600" i="1">
                              <a:solidFill>
                                <a:srgbClr val="F0ECE5"/>
                              </a:solidFill>
                              <a:latin typeface="Cambria Math" panose="02040503050406030204" pitchFamily="18" charset="0"/>
                            </a:rPr>
                            <m:t>⊥</m:t>
                          </m:r>
                        </m:sup>
                      </m:sSubSup>
                      <m:d>
                        <m:dPr>
                          <m:ctrlPr>
                            <a:rPr lang="pl-PL" sz="1600" i="1">
                              <a:solidFill>
                                <a:srgbClr val="F0ECE5"/>
                              </a:solidFill>
                              <a:latin typeface="Cambria Math" panose="02040503050406030204" pitchFamily="18" charset="0"/>
                            </a:rPr>
                          </m:ctrlPr>
                        </m:dPr>
                        <m:e>
                          <m:r>
                            <m:rPr>
                              <m:sty m:val="p"/>
                            </m:rPr>
                            <a:rPr lang="pl-PL" sz="1600" b="0" i="0" smtClean="0">
                              <a:solidFill>
                                <a:srgbClr val="F0ECE5"/>
                              </a:solidFill>
                              <a:latin typeface="Cambria Math" panose="02040503050406030204" pitchFamily="18" charset="0"/>
                            </a:rPr>
                            <m:t>DY</m:t>
                          </m:r>
                        </m:e>
                      </m:d>
                    </m:oMath>
                  </m:oMathPara>
                </a14:m>
                <a:endParaRPr lang="pl-PL" sz="1600" b="1" dirty="0">
                  <a:solidFill>
                    <a:srgbClr val="F0ECE5"/>
                  </a:solidFill>
                </a:endParaRPr>
              </a:p>
            </p:txBody>
          </p:sp>
        </mc:Choice>
        <mc:Fallback xmlns="">
          <p:sp>
            <p:nvSpPr>
              <p:cNvPr id="15" name="pole tekstowe 14"/>
              <p:cNvSpPr txBox="1">
                <a:spLocks noRot="1" noChangeAspect="1" noMove="1" noResize="1" noEditPoints="1" noAdjustHandles="1" noChangeArrowheads="1" noChangeShapeType="1" noTextEdit="1"/>
              </p:cNvSpPr>
              <p:nvPr/>
            </p:nvSpPr>
            <p:spPr>
              <a:xfrm>
                <a:off x="302554" y="1263641"/>
                <a:ext cx="2400360" cy="289246"/>
              </a:xfrm>
              <a:prstGeom prst="rect">
                <a:avLst/>
              </a:prstGeom>
              <a:blipFill>
                <a:blip r:embed="rId12"/>
                <a:stretch>
                  <a:fillRect b="-25000"/>
                </a:stretch>
              </a:blipFill>
            </p:spPr>
            <p:txBody>
              <a:bodyPr/>
              <a:lstStyle/>
              <a:p>
                <a:r>
                  <a:rPr lang="pl-PL">
                    <a:noFill/>
                  </a:rPr>
                  <a:t> </a:t>
                </a:r>
              </a:p>
            </p:txBody>
          </p:sp>
        </mc:Fallback>
      </mc:AlternateContent>
      <p:pic>
        <p:nvPicPr>
          <p:cNvPr id="16" name="Obraz 15"/>
          <p:cNvPicPr>
            <a:picLocks noChangeAspect="1"/>
          </p:cNvPicPr>
          <p:nvPr/>
        </p:nvPicPr>
        <p:blipFill>
          <a:blip r:embed="rId13"/>
          <a:stretch>
            <a:fillRect/>
          </a:stretch>
        </p:blipFill>
        <p:spPr>
          <a:xfrm>
            <a:off x="3147460" y="1324355"/>
            <a:ext cx="1747033" cy="1188266"/>
          </a:xfrm>
          <a:prstGeom prst="rect">
            <a:avLst/>
          </a:prstGeom>
        </p:spPr>
      </p:pic>
      <p:pic>
        <p:nvPicPr>
          <p:cNvPr id="19" name="Obraz 18"/>
          <p:cNvPicPr>
            <a:picLocks noChangeAspect="1"/>
          </p:cNvPicPr>
          <p:nvPr/>
        </p:nvPicPr>
        <p:blipFill>
          <a:blip r:embed="rId14"/>
          <a:stretch>
            <a:fillRect/>
          </a:stretch>
        </p:blipFill>
        <p:spPr>
          <a:xfrm>
            <a:off x="74087" y="2021664"/>
            <a:ext cx="2846698" cy="933837"/>
          </a:xfrm>
          <a:prstGeom prst="rect">
            <a:avLst/>
          </a:prstGeom>
        </p:spPr>
      </p:pic>
      <p:sp>
        <p:nvSpPr>
          <p:cNvPr id="20" name="Prostokąt 19"/>
          <p:cNvSpPr/>
          <p:nvPr/>
        </p:nvSpPr>
        <p:spPr>
          <a:xfrm>
            <a:off x="53307" y="1742528"/>
            <a:ext cx="1360757" cy="307777"/>
          </a:xfrm>
          <a:prstGeom prst="rect">
            <a:avLst/>
          </a:prstGeom>
        </p:spPr>
        <p:txBody>
          <a:bodyPr wrap="none">
            <a:spAutoFit/>
          </a:bodyPr>
          <a:lstStyle/>
          <a:p>
            <a:r>
              <a:rPr lang="pl-PL" sz="1400" b="1" dirty="0" smtClean="0">
                <a:solidFill>
                  <a:schemeClr val="accent6">
                    <a:lumMod val="75000"/>
                  </a:schemeClr>
                </a:solidFill>
              </a:rPr>
              <a:t>SIDIS </a:t>
            </a:r>
            <a:r>
              <a:rPr lang="pl-PL" sz="1400" b="1" dirty="0" err="1" smtClean="0">
                <a:solidFill>
                  <a:schemeClr val="accent6">
                    <a:lumMod val="75000"/>
                  </a:schemeClr>
                </a:solidFill>
              </a:rPr>
              <a:t>Sivers</a:t>
            </a:r>
            <a:r>
              <a:rPr lang="pl-PL" sz="1400" b="1" dirty="0" smtClean="0">
                <a:solidFill>
                  <a:schemeClr val="accent6">
                    <a:lumMod val="75000"/>
                  </a:schemeClr>
                </a:solidFill>
              </a:rPr>
              <a:t> TSA</a:t>
            </a:r>
            <a:endParaRPr lang="pl-PL" sz="1400" b="1" dirty="0">
              <a:solidFill>
                <a:schemeClr val="accent6">
                  <a:lumMod val="75000"/>
                </a:schemeClr>
              </a:solidFill>
            </a:endParaRPr>
          </a:p>
        </p:txBody>
      </p:sp>
      <mc:AlternateContent xmlns:mc="http://schemas.openxmlformats.org/markup-compatibility/2006" xmlns:a14="http://schemas.microsoft.com/office/drawing/2010/main">
        <mc:Choice Requires="a14">
          <p:sp>
            <p:nvSpPr>
              <p:cNvPr id="21" name="Prostokąt 20"/>
              <p:cNvSpPr/>
              <p:nvPr/>
            </p:nvSpPr>
            <p:spPr>
              <a:xfrm>
                <a:off x="1414064" y="1752960"/>
                <a:ext cx="1415516" cy="2804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pl-PL" sz="900" i="1" smtClean="0">
                              <a:latin typeface="Cambria Math" panose="02040503050406030204" pitchFamily="18" charset="0"/>
                              <a:ea typeface="Cambria Math" panose="02040503050406030204" pitchFamily="18" charset="0"/>
                            </a:rPr>
                          </m:ctrlPr>
                        </m:sSubSupPr>
                        <m:e>
                          <m:r>
                            <a:rPr lang="pl-PL" sz="900" i="1">
                              <a:latin typeface="Cambria Math" panose="02040503050406030204" pitchFamily="18" charset="0"/>
                              <a:ea typeface="Cambria Math" panose="02040503050406030204" pitchFamily="18" charset="0"/>
                            </a:rPr>
                            <m:t>𝐴</m:t>
                          </m:r>
                        </m:e>
                        <m:sub>
                          <m:r>
                            <a:rPr lang="pl-PL" sz="900" i="1">
                              <a:latin typeface="Cambria Math" panose="02040503050406030204" pitchFamily="18" charset="0"/>
                              <a:ea typeface="Cambria Math" panose="02040503050406030204" pitchFamily="18" charset="0"/>
                            </a:rPr>
                            <m:t>𝑈𝑇</m:t>
                          </m:r>
                        </m:sub>
                        <m:sup>
                          <m:r>
                            <m:rPr>
                              <m:sty m:val="p"/>
                            </m:rPr>
                            <a:rPr lang="pl-PL" sz="900">
                              <a:latin typeface="Cambria Math" panose="02040503050406030204" pitchFamily="18" charset="0"/>
                              <a:ea typeface="Cambria Math" panose="02040503050406030204" pitchFamily="18" charset="0"/>
                            </a:rPr>
                            <m:t>sin</m:t>
                          </m:r>
                          <m:d>
                            <m:dPr>
                              <m:ctrlPr>
                                <a:rPr lang="pl-PL" sz="900" i="1">
                                  <a:latin typeface="Cambria Math" panose="02040503050406030204" pitchFamily="18" charset="0"/>
                                  <a:ea typeface="Cambria Math" panose="02040503050406030204" pitchFamily="18" charset="0"/>
                                </a:rPr>
                              </m:ctrlPr>
                            </m:dPr>
                            <m:e>
                              <m:sSub>
                                <m:sSubPr>
                                  <m:ctrlPr>
                                    <a:rPr lang="pl-PL" sz="900" i="1">
                                      <a:latin typeface="Cambria Math" panose="02040503050406030204" pitchFamily="18" charset="0"/>
                                      <a:ea typeface="Cambria Math" panose="02040503050406030204" pitchFamily="18" charset="0"/>
                                    </a:rPr>
                                  </m:ctrlPr>
                                </m:sSubPr>
                                <m:e>
                                  <m:r>
                                    <a:rPr lang="pl-PL" sz="900" i="1">
                                      <a:latin typeface="Cambria Math" panose="02040503050406030204" pitchFamily="18" charset="0"/>
                                      <a:ea typeface="Cambria Math" panose="02040503050406030204" pitchFamily="18" charset="0"/>
                                    </a:rPr>
                                    <m:t>𝜙</m:t>
                                  </m:r>
                                </m:e>
                                <m:sub>
                                  <m:r>
                                    <m:rPr>
                                      <m:sty m:val="p"/>
                                    </m:rPr>
                                    <a:rPr lang="pl-PL" sz="900">
                                      <a:latin typeface="Cambria Math" panose="02040503050406030204" pitchFamily="18" charset="0"/>
                                      <a:ea typeface="Cambria Math" panose="02040503050406030204" pitchFamily="18" charset="0"/>
                                    </a:rPr>
                                    <m:t>h</m:t>
                                  </m:r>
                                </m:sub>
                              </m:sSub>
                              <m:r>
                                <a:rPr lang="pl-PL" sz="900">
                                  <a:latin typeface="Cambria Math" panose="02040503050406030204" pitchFamily="18" charset="0"/>
                                  <a:ea typeface="Cambria Math" panose="02040503050406030204" pitchFamily="18" charset="0"/>
                                </a:rPr>
                                <m:t>−</m:t>
                              </m:r>
                              <m:sSub>
                                <m:sSubPr>
                                  <m:ctrlPr>
                                    <a:rPr lang="pl-PL" sz="900" i="1">
                                      <a:latin typeface="Cambria Math" panose="02040503050406030204" pitchFamily="18" charset="0"/>
                                      <a:ea typeface="Cambria Math" panose="02040503050406030204" pitchFamily="18" charset="0"/>
                                    </a:rPr>
                                  </m:ctrlPr>
                                </m:sSubPr>
                                <m:e>
                                  <m:r>
                                    <a:rPr lang="pl-PL" sz="900" i="1">
                                      <a:latin typeface="Cambria Math" panose="02040503050406030204" pitchFamily="18" charset="0"/>
                                      <a:ea typeface="Cambria Math" panose="02040503050406030204" pitchFamily="18" charset="0"/>
                                    </a:rPr>
                                    <m:t>𝜙</m:t>
                                  </m:r>
                                </m:e>
                                <m:sub>
                                  <m:r>
                                    <m:rPr>
                                      <m:sty m:val="p"/>
                                    </m:rPr>
                                    <a:rPr lang="pl-PL" sz="900">
                                      <a:latin typeface="Cambria Math" panose="02040503050406030204" pitchFamily="18" charset="0"/>
                                      <a:ea typeface="Cambria Math" panose="02040503050406030204" pitchFamily="18" charset="0"/>
                                    </a:rPr>
                                    <m:t>S</m:t>
                                  </m:r>
                                </m:sub>
                              </m:sSub>
                            </m:e>
                          </m:d>
                        </m:sup>
                      </m:sSubSup>
                      <m:r>
                        <a:rPr lang="pl-PL" sz="900" i="1">
                          <a:latin typeface="Cambria Math" panose="02040503050406030204" pitchFamily="18" charset="0"/>
                          <a:ea typeface="Cambria Math" panose="02040503050406030204" pitchFamily="18" charset="0"/>
                        </a:rPr>
                        <m:t>∝</m:t>
                      </m:r>
                      <m:sSubSup>
                        <m:sSubSupPr>
                          <m:ctrlPr>
                            <a:rPr lang="pl-PL" sz="900" i="1" smtClean="0">
                              <a:solidFill>
                                <a:schemeClr val="accent6">
                                  <a:lumMod val="75000"/>
                                </a:schemeClr>
                              </a:solidFill>
                              <a:latin typeface="Cambria Math" panose="02040503050406030204" pitchFamily="18" charset="0"/>
                              <a:ea typeface="Cambria Math" panose="02040503050406030204" pitchFamily="18" charset="0"/>
                            </a:rPr>
                          </m:ctrlPr>
                        </m:sSubSupPr>
                        <m:e>
                          <m:r>
                            <a:rPr lang="pl-PL" sz="900" i="1">
                              <a:solidFill>
                                <a:schemeClr val="accent6">
                                  <a:lumMod val="75000"/>
                                </a:schemeClr>
                              </a:solidFill>
                              <a:latin typeface="Cambria Math" panose="02040503050406030204" pitchFamily="18" charset="0"/>
                              <a:ea typeface="Cambria Math" panose="02040503050406030204" pitchFamily="18" charset="0"/>
                            </a:rPr>
                            <m:t>𝑓</m:t>
                          </m:r>
                        </m:e>
                        <m:sub>
                          <m:r>
                            <a:rPr lang="pl-PL" sz="900" i="0">
                              <a:solidFill>
                                <a:schemeClr val="accent6">
                                  <a:lumMod val="75000"/>
                                </a:schemeClr>
                              </a:solidFill>
                              <a:latin typeface="Cambria Math" panose="02040503050406030204" pitchFamily="18" charset="0"/>
                              <a:ea typeface="Cambria Math" panose="02040503050406030204" pitchFamily="18" charset="0"/>
                            </a:rPr>
                            <m:t>1</m:t>
                          </m:r>
                          <m:r>
                            <m:rPr>
                              <m:sty m:val="p"/>
                            </m:rPr>
                            <a:rPr lang="pl-PL" sz="900" i="0">
                              <a:solidFill>
                                <a:schemeClr val="accent6">
                                  <a:lumMod val="75000"/>
                                </a:schemeClr>
                              </a:solidFill>
                              <a:latin typeface="Cambria Math" panose="02040503050406030204" pitchFamily="18" charset="0"/>
                              <a:ea typeface="Cambria Math" panose="02040503050406030204" pitchFamily="18" charset="0"/>
                            </a:rPr>
                            <m:t>T</m:t>
                          </m:r>
                          <m:r>
                            <a:rPr lang="pl-PL" sz="900" i="0">
                              <a:solidFill>
                                <a:schemeClr val="accent6">
                                  <a:lumMod val="75000"/>
                                </a:schemeClr>
                              </a:solidFill>
                              <a:latin typeface="Cambria Math" panose="02040503050406030204" pitchFamily="18" charset="0"/>
                              <a:ea typeface="Cambria Math" panose="02040503050406030204" pitchFamily="18" charset="0"/>
                            </a:rPr>
                            <m:t>,</m:t>
                          </m:r>
                          <m:r>
                            <a:rPr lang="pl-PL" sz="900" b="0" i="1" smtClean="0">
                              <a:solidFill>
                                <a:schemeClr val="accent6">
                                  <a:lumMod val="75000"/>
                                </a:schemeClr>
                              </a:solidFill>
                              <a:latin typeface="Cambria Math" panose="02040503050406030204" pitchFamily="18" charset="0"/>
                              <a:ea typeface="Cambria Math" panose="02040503050406030204" pitchFamily="18" charset="0"/>
                            </a:rPr>
                            <m:t>𝑁</m:t>
                          </m:r>
                        </m:sub>
                        <m:sup>
                          <m:r>
                            <a:rPr lang="pl-PL" sz="900" i="1">
                              <a:solidFill>
                                <a:schemeClr val="accent6">
                                  <a:lumMod val="75000"/>
                                </a:schemeClr>
                              </a:solidFill>
                              <a:latin typeface="Cambria Math" panose="02040503050406030204" pitchFamily="18" charset="0"/>
                              <a:ea typeface="Cambria Math" panose="02040503050406030204" pitchFamily="18" charset="0"/>
                            </a:rPr>
                            <m:t>𝑞</m:t>
                          </m:r>
                          <m:r>
                            <a:rPr lang="pl-PL" sz="900" i="1">
                              <a:solidFill>
                                <a:schemeClr val="accent6">
                                  <a:lumMod val="75000"/>
                                </a:schemeClr>
                              </a:solidFill>
                              <a:latin typeface="Cambria Math" panose="02040503050406030204" pitchFamily="18" charset="0"/>
                              <a:ea typeface="Cambria Math" panose="02040503050406030204" pitchFamily="18" charset="0"/>
                            </a:rPr>
                            <m:t>⊥</m:t>
                          </m:r>
                        </m:sup>
                      </m:sSubSup>
                      <m:r>
                        <a:rPr lang="pl-PL" sz="900" i="1">
                          <a:latin typeface="Cambria Math" panose="02040503050406030204" pitchFamily="18" charset="0"/>
                          <a:ea typeface="Cambria Math" panose="02040503050406030204" pitchFamily="18" charset="0"/>
                        </a:rPr>
                        <m:t>⨂</m:t>
                      </m:r>
                      <m:sSubSup>
                        <m:sSubSupPr>
                          <m:ctrlPr>
                            <a:rPr lang="pl-PL" sz="900" i="1">
                              <a:latin typeface="Cambria Math" panose="02040503050406030204" pitchFamily="18" charset="0"/>
                              <a:ea typeface="Cambria Math" panose="02040503050406030204" pitchFamily="18" charset="0"/>
                            </a:rPr>
                          </m:ctrlPr>
                        </m:sSubSupPr>
                        <m:e>
                          <m:r>
                            <a:rPr lang="pl-PL" sz="900" i="1">
                              <a:latin typeface="Cambria Math" panose="02040503050406030204" pitchFamily="18" charset="0"/>
                              <a:ea typeface="Cambria Math" panose="02040503050406030204" pitchFamily="18" charset="0"/>
                            </a:rPr>
                            <m:t>𝐷</m:t>
                          </m:r>
                        </m:e>
                        <m:sub>
                          <m:r>
                            <a:rPr lang="pl-PL" sz="900" i="1">
                              <a:latin typeface="Cambria Math" panose="02040503050406030204" pitchFamily="18" charset="0"/>
                              <a:ea typeface="Cambria Math" panose="02040503050406030204" pitchFamily="18" charset="0"/>
                            </a:rPr>
                            <m:t>1</m:t>
                          </m:r>
                          <m:r>
                            <m:rPr>
                              <m:sty m:val="p"/>
                            </m:rPr>
                            <a:rPr lang="pl-PL" sz="900" i="0">
                              <a:latin typeface="Cambria Math" panose="02040503050406030204" pitchFamily="18" charset="0"/>
                              <a:ea typeface="Cambria Math" panose="02040503050406030204" pitchFamily="18" charset="0"/>
                            </a:rPr>
                            <m:t>q</m:t>
                          </m:r>
                        </m:sub>
                        <m:sup>
                          <m:r>
                            <a:rPr lang="pl-PL" sz="900" i="1">
                              <a:latin typeface="Cambria Math" panose="02040503050406030204" pitchFamily="18" charset="0"/>
                              <a:ea typeface="Cambria Math" panose="02040503050406030204" pitchFamily="18" charset="0"/>
                            </a:rPr>
                            <m:t>h</m:t>
                          </m:r>
                        </m:sup>
                      </m:sSubSup>
                    </m:oMath>
                  </m:oMathPara>
                </a14:m>
                <a:endParaRPr lang="pl-PL" sz="900" dirty="0"/>
              </a:p>
            </p:txBody>
          </p:sp>
        </mc:Choice>
        <mc:Fallback xmlns="">
          <p:sp>
            <p:nvSpPr>
              <p:cNvPr id="21" name="Prostokąt 20"/>
              <p:cNvSpPr>
                <a:spLocks noRot="1" noChangeAspect="1" noMove="1" noResize="1" noEditPoints="1" noAdjustHandles="1" noChangeArrowheads="1" noChangeShapeType="1" noTextEdit="1"/>
              </p:cNvSpPr>
              <p:nvPr/>
            </p:nvSpPr>
            <p:spPr>
              <a:xfrm>
                <a:off x="1414064" y="1752960"/>
                <a:ext cx="1415516" cy="280461"/>
              </a:xfrm>
              <a:prstGeom prst="rect">
                <a:avLst/>
              </a:prstGeom>
              <a:blipFill>
                <a:blip r:embed="rId15"/>
                <a:stretch>
                  <a:fillRect/>
                </a:stretch>
              </a:blipFill>
            </p:spPr>
            <p:txBody>
              <a:bodyPr/>
              <a:lstStyle/>
              <a:p>
                <a:r>
                  <a:rPr lang="pl-PL">
                    <a:noFill/>
                  </a:rPr>
                  <a:t> </a:t>
                </a:r>
              </a:p>
            </p:txBody>
          </p:sp>
        </mc:Fallback>
      </mc:AlternateContent>
      <p:sp>
        <p:nvSpPr>
          <p:cNvPr id="22" name="Prostokąt 21"/>
          <p:cNvSpPr/>
          <p:nvPr/>
        </p:nvSpPr>
        <p:spPr>
          <a:xfrm>
            <a:off x="3097425" y="952035"/>
            <a:ext cx="1040285" cy="276999"/>
          </a:xfrm>
          <a:prstGeom prst="rect">
            <a:avLst/>
          </a:prstGeom>
        </p:spPr>
        <p:txBody>
          <a:bodyPr wrap="none">
            <a:spAutoFit/>
          </a:bodyPr>
          <a:lstStyle/>
          <a:p>
            <a:r>
              <a:rPr lang="pl-PL" sz="1200" b="1" dirty="0" smtClean="0">
                <a:solidFill>
                  <a:schemeClr val="accent6">
                    <a:lumMod val="75000"/>
                  </a:schemeClr>
                </a:solidFill>
              </a:rPr>
              <a:t>DY </a:t>
            </a:r>
            <a:r>
              <a:rPr lang="pl-PL" sz="1200" b="1" dirty="0" err="1" smtClean="0">
                <a:solidFill>
                  <a:schemeClr val="accent6">
                    <a:lumMod val="75000"/>
                  </a:schemeClr>
                </a:solidFill>
              </a:rPr>
              <a:t>Sivers</a:t>
            </a:r>
            <a:r>
              <a:rPr lang="pl-PL" sz="1200" b="1" dirty="0" smtClean="0">
                <a:solidFill>
                  <a:schemeClr val="accent6">
                    <a:lumMod val="75000"/>
                  </a:schemeClr>
                </a:solidFill>
              </a:rPr>
              <a:t> TSA</a:t>
            </a:r>
            <a:endParaRPr lang="pl-PL" sz="1200" b="1" dirty="0">
              <a:solidFill>
                <a:schemeClr val="accent6">
                  <a:lumMod val="75000"/>
                </a:schemeClr>
              </a:solidFill>
            </a:endParaRPr>
          </a:p>
        </p:txBody>
      </p:sp>
      <mc:AlternateContent xmlns:mc="http://schemas.openxmlformats.org/markup-compatibility/2006" xmlns:a14="http://schemas.microsoft.com/office/drawing/2010/main">
        <mc:Choice Requires="a14">
          <p:sp>
            <p:nvSpPr>
              <p:cNvPr id="23" name="Prostokąt 22"/>
              <p:cNvSpPr/>
              <p:nvPr/>
            </p:nvSpPr>
            <p:spPr>
              <a:xfrm>
                <a:off x="4087870" y="942656"/>
                <a:ext cx="1298625" cy="2798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pl-PL" sz="900" i="1" smtClean="0">
                              <a:solidFill>
                                <a:srgbClr val="00133A"/>
                              </a:solidFill>
                              <a:latin typeface="Cambria Math" panose="02040503050406030204" pitchFamily="18" charset="0"/>
                              <a:ea typeface="Cambria Math" panose="02040503050406030204" pitchFamily="18" charset="0"/>
                            </a:rPr>
                          </m:ctrlPr>
                        </m:sSubSupPr>
                        <m:e>
                          <m:r>
                            <a:rPr lang="pl-PL" sz="900" i="1">
                              <a:solidFill>
                                <a:srgbClr val="00133A"/>
                              </a:solidFill>
                              <a:latin typeface="Cambria Math" panose="02040503050406030204" pitchFamily="18" charset="0"/>
                              <a:ea typeface="Cambria Math" panose="02040503050406030204" pitchFamily="18" charset="0"/>
                            </a:rPr>
                            <m:t>𝐴</m:t>
                          </m:r>
                        </m:e>
                        <m:sub>
                          <m:r>
                            <m:rPr>
                              <m:sty m:val="p"/>
                            </m:rPr>
                            <a:rPr lang="pl-PL" sz="900">
                              <a:solidFill>
                                <a:srgbClr val="00133A"/>
                              </a:solidFill>
                              <a:latin typeface="Cambria Math" panose="02040503050406030204" pitchFamily="18" charset="0"/>
                              <a:ea typeface="Cambria Math" panose="02040503050406030204" pitchFamily="18" charset="0"/>
                            </a:rPr>
                            <m:t>T</m:t>
                          </m:r>
                        </m:sub>
                        <m:sup>
                          <m:r>
                            <m:rPr>
                              <m:sty m:val="p"/>
                            </m:rPr>
                            <a:rPr lang="pl-PL" sz="900">
                              <a:solidFill>
                                <a:srgbClr val="00133A"/>
                              </a:solidFill>
                              <a:latin typeface="Cambria Math" panose="02040503050406030204" pitchFamily="18" charset="0"/>
                              <a:ea typeface="Cambria Math" panose="02040503050406030204" pitchFamily="18" charset="0"/>
                            </a:rPr>
                            <m:t>sin</m:t>
                          </m:r>
                          <m:d>
                            <m:dPr>
                              <m:ctrlPr>
                                <a:rPr lang="pl-PL" sz="900" i="1">
                                  <a:solidFill>
                                    <a:srgbClr val="00133A"/>
                                  </a:solidFill>
                                  <a:latin typeface="Cambria Math" panose="02040503050406030204" pitchFamily="18" charset="0"/>
                                  <a:ea typeface="Cambria Math" panose="02040503050406030204" pitchFamily="18" charset="0"/>
                                </a:rPr>
                              </m:ctrlPr>
                            </m:dPr>
                            <m:e>
                              <m:sSub>
                                <m:sSubPr>
                                  <m:ctrlPr>
                                    <a:rPr lang="pl-PL" sz="900" i="1">
                                      <a:solidFill>
                                        <a:srgbClr val="00133A"/>
                                      </a:solidFill>
                                      <a:latin typeface="Cambria Math" panose="02040503050406030204" pitchFamily="18" charset="0"/>
                                      <a:ea typeface="Cambria Math" panose="02040503050406030204" pitchFamily="18" charset="0"/>
                                    </a:rPr>
                                  </m:ctrlPr>
                                </m:sSubPr>
                                <m:e>
                                  <m:r>
                                    <a:rPr lang="pl-PL" sz="900" b="0" i="1" smtClean="0">
                                      <a:solidFill>
                                        <a:srgbClr val="00133A"/>
                                      </a:solidFill>
                                      <a:latin typeface="Cambria Math" panose="02040503050406030204" pitchFamily="18" charset="0"/>
                                      <a:ea typeface="Cambria Math" panose="02040503050406030204" pitchFamily="18" charset="0"/>
                                    </a:rPr>
                                    <m:t>𝜑</m:t>
                                  </m:r>
                                </m:e>
                                <m:sub>
                                  <m:r>
                                    <m:rPr>
                                      <m:sty m:val="p"/>
                                    </m:rPr>
                                    <a:rPr lang="pl-PL" sz="900">
                                      <a:solidFill>
                                        <a:srgbClr val="00133A"/>
                                      </a:solidFill>
                                      <a:latin typeface="Cambria Math" panose="02040503050406030204" pitchFamily="18" charset="0"/>
                                      <a:ea typeface="Cambria Math" panose="02040503050406030204" pitchFamily="18" charset="0"/>
                                    </a:rPr>
                                    <m:t>S</m:t>
                                  </m:r>
                                </m:sub>
                              </m:sSub>
                            </m:e>
                          </m:d>
                        </m:sup>
                      </m:sSubSup>
                      <m:r>
                        <a:rPr lang="pl-PL" sz="900" i="1">
                          <a:solidFill>
                            <a:srgbClr val="00133A"/>
                          </a:solidFill>
                          <a:latin typeface="Cambria Math" panose="02040503050406030204" pitchFamily="18" charset="0"/>
                          <a:ea typeface="Cambria Math" panose="02040503050406030204" pitchFamily="18" charset="0"/>
                        </a:rPr>
                        <m:t>∝</m:t>
                      </m:r>
                      <m:sSubSup>
                        <m:sSubSupPr>
                          <m:ctrlPr>
                            <a:rPr lang="pl-PL" sz="900" b="0" i="1" smtClean="0">
                              <a:solidFill>
                                <a:srgbClr val="00133A"/>
                              </a:solidFill>
                              <a:latin typeface="Cambria Math" panose="02040503050406030204" pitchFamily="18" charset="0"/>
                              <a:ea typeface="Cambria Math" panose="02040503050406030204" pitchFamily="18" charset="0"/>
                            </a:rPr>
                          </m:ctrlPr>
                        </m:sSubSupPr>
                        <m:e>
                          <m:r>
                            <a:rPr lang="pl-PL" sz="900" b="0" i="1" smtClean="0">
                              <a:solidFill>
                                <a:srgbClr val="00133A"/>
                              </a:solidFill>
                              <a:latin typeface="Cambria Math" panose="02040503050406030204" pitchFamily="18" charset="0"/>
                              <a:ea typeface="Cambria Math" panose="02040503050406030204" pitchFamily="18" charset="0"/>
                            </a:rPr>
                            <m:t>𝑓</m:t>
                          </m:r>
                        </m:e>
                        <m:sub>
                          <m:r>
                            <a:rPr lang="pl-PL" sz="900" b="0" i="1" smtClean="0">
                              <a:solidFill>
                                <a:srgbClr val="00133A"/>
                              </a:solidFill>
                              <a:latin typeface="Cambria Math" panose="02040503050406030204" pitchFamily="18" charset="0"/>
                              <a:ea typeface="Cambria Math" panose="02040503050406030204" pitchFamily="18" charset="0"/>
                            </a:rPr>
                            <m:t>1,</m:t>
                          </m:r>
                          <m:r>
                            <a:rPr lang="pl-PL" sz="900" b="0" i="1" smtClean="0">
                              <a:solidFill>
                                <a:srgbClr val="00133A"/>
                              </a:solidFill>
                              <a:latin typeface="Cambria Math" panose="02040503050406030204" pitchFamily="18" charset="0"/>
                              <a:ea typeface="Cambria Math" panose="02040503050406030204" pitchFamily="18" charset="0"/>
                            </a:rPr>
                            <m:t>𝜋</m:t>
                          </m:r>
                        </m:sub>
                        <m:sup>
                          <m:r>
                            <a:rPr lang="pl-PL" sz="900" b="0" i="1" smtClean="0">
                              <a:solidFill>
                                <a:srgbClr val="00133A"/>
                              </a:solidFill>
                              <a:latin typeface="Cambria Math" panose="02040503050406030204" pitchFamily="18" charset="0"/>
                              <a:ea typeface="Cambria Math" panose="02040503050406030204" pitchFamily="18" charset="0"/>
                            </a:rPr>
                            <m:t>𝑞</m:t>
                          </m:r>
                        </m:sup>
                      </m:sSubSup>
                      <m:r>
                        <a:rPr lang="pl-PL" sz="900" i="1" smtClean="0">
                          <a:solidFill>
                            <a:srgbClr val="00133A"/>
                          </a:solidFill>
                          <a:latin typeface="Cambria Math" panose="02040503050406030204" pitchFamily="18" charset="0"/>
                          <a:ea typeface="Cambria Math" panose="02040503050406030204" pitchFamily="18" charset="0"/>
                        </a:rPr>
                        <m:t>⊗</m:t>
                      </m:r>
                      <m:sSubSup>
                        <m:sSubSupPr>
                          <m:ctrlPr>
                            <a:rPr lang="pl-PL" sz="900" i="1" smtClean="0">
                              <a:solidFill>
                                <a:schemeClr val="accent6">
                                  <a:lumMod val="75000"/>
                                </a:schemeClr>
                              </a:solidFill>
                              <a:latin typeface="Cambria Math" panose="02040503050406030204" pitchFamily="18" charset="0"/>
                              <a:ea typeface="Cambria Math" panose="02040503050406030204" pitchFamily="18" charset="0"/>
                            </a:rPr>
                          </m:ctrlPr>
                        </m:sSubSupPr>
                        <m:e>
                          <m:r>
                            <a:rPr lang="pl-PL" sz="900" i="1">
                              <a:solidFill>
                                <a:schemeClr val="accent6">
                                  <a:lumMod val="75000"/>
                                </a:schemeClr>
                              </a:solidFill>
                              <a:latin typeface="Cambria Math" panose="02040503050406030204" pitchFamily="18" charset="0"/>
                              <a:ea typeface="Cambria Math" panose="02040503050406030204" pitchFamily="18" charset="0"/>
                            </a:rPr>
                            <m:t>𝑓</m:t>
                          </m:r>
                        </m:e>
                        <m:sub>
                          <m:r>
                            <a:rPr lang="pl-PL" sz="900" i="1">
                              <a:solidFill>
                                <a:schemeClr val="accent6">
                                  <a:lumMod val="75000"/>
                                </a:schemeClr>
                              </a:solidFill>
                              <a:latin typeface="Cambria Math" panose="02040503050406030204" pitchFamily="18" charset="0"/>
                              <a:ea typeface="Cambria Math" panose="02040503050406030204" pitchFamily="18" charset="0"/>
                            </a:rPr>
                            <m:t>1</m:t>
                          </m:r>
                          <m:r>
                            <m:rPr>
                              <m:sty m:val="p"/>
                            </m:rPr>
                            <a:rPr lang="pl-PL" sz="900" i="0">
                              <a:solidFill>
                                <a:schemeClr val="accent6">
                                  <a:lumMod val="75000"/>
                                </a:schemeClr>
                              </a:solidFill>
                              <a:latin typeface="Cambria Math" panose="02040503050406030204" pitchFamily="18" charset="0"/>
                              <a:ea typeface="Cambria Math" panose="02040503050406030204" pitchFamily="18" charset="0"/>
                            </a:rPr>
                            <m:t>T</m:t>
                          </m:r>
                          <m:r>
                            <a:rPr lang="pl-PL" sz="900" i="0">
                              <a:solidFill>
                                <a:schemeClr val="accent6">
                                  <a:lumMod val="75000"/>
                                </a:schemeClr>
                              </a:solidFill>
                              <a:latin typeface="Cambria Math" panose="02040503050406030204" pitchFamily="18" charset="0"/>
                              <a:ea typeface="Cambria Math" panose="02040503050406030204" pitchFamily="18" charset="0"/>
                            </a:rPr>
                            <m:t>, </m:t>
                          </m:r>
                          <m:r>
                            <a:rPr lang="pl-PL" sz="900" b="0" i="1" smtClean="0">
                              <a:solidFill>
                                <a:schemeClr val="accent6">
                                  <a:lumMod val="75000"/>
                                </a:schemeClr>
                              </a:solidFill>
                              <a:latin typeface="Cambria Math" panose="02040503050406030204" pitchFamily="18" charset="0"/>
                              <a:ea typeface="Cambria Math" panose="02040503050406030204" pitchFamily="18" charset="0"/>
                            </a:rPr>
                            <m:t>𝑁</m:t>
                          </m:r>
                        </m:sub>
                        <m:sup>
                          <m:r>
                            <a:rPr lang="pl-PL" sz="900" b="0" i="1" smtClean="0">
                              <a:solidFill>
                                <a:schemeClr val="accent6">
                                  <a:lumMod val="75000"/>
                                </a:schemeClr>
                              </a:solidFill>
                              <a:latin typeface="Cambria Math" panose="02040503050406030204" pitchFamily="18" charset="0"/>
                              <a:ea typeface="Cambria Math" panose="02040503050406030204" pitchFamily="18" charset="0"/>
                            </a:rPr>
                            <m:t>𝑞</m:t>
                          </m:r>
                          <m:r>
                            <a:rPr lang="pl-PL" sz="900" i="1">
                              <a:solidFill>
                                <a:schemeClr val="accent6">
                                  <a:lumMod val="75000"/>
                                </a:schemeClr>
                              </a:solidFill>
                              <a:latin typeface="Cambria Math" panose="02040503050406030204" pitchFamily="18" charset="0"/>
                              <a:ea typeface="Cambria Math" panose="02040503050406030204" pitchFamily="18" charset="0"/>
                            </a:rPr>
                            <m:t>⊥</m:t>
                          </m:r>
                        </m:sup>
                      </m:sSubSup>
                    </m:oMath>
                  </m:oMathPara>
                </a14:m>
                <a:endParaRPr lang="pl-PL" sz="1000" dirty="0" smtClean="0"/>
              </a:p>
            </p:txBody>
          </p:sp>
        </mc:Choice>
        <mc:Fallback xmlns="">
          <p:sp>
            <p:nvSpPr>
              <p:cNvPr id="23" name="Prostokąt 22"/>
              <p:cNvSpPr>
                <a:spLocks noRot="1" noChangeAspect="1" noMove="1" noResize="1" noEditPoints="1" noAdjustHandles="1" noChangeArrowheads="1" noChangeShapeType="1" noTextEdit="1"/>
              </p:cNvSpPr>
              <p:nvPr/>
            </p:nvSpPr>
            <p:spPr>
              <a:xfrm>
                <a:off x="4087870" y="942656"/>
                <a:ext cx="1298625" cy="279820"/>
              </a:xfrm>
              <a:prstGeom prst="rect">
                <a:avLst/>
              </a:prstGeom>
              <a:blipFill>
                <a:blip r:embed="rId16"/>
                <a:stretch>
                  <a:fillRect/>
                </a:stretch>
              </a:blipFill>
            </p:spPr>
            <p:txBody>
              <a:bodyPr/>
              <a:lstStyle/>
              <a:p>
                <a:r>
                  <a:rPr lang="pl-PL">
                    <a:noFill/>
                  </a:rPr>
                  <a:t> </a:t>
                </a:r>
              </a:p>
            </p:txBody>
          </p:sp>
        </mc:Fallback>
      </mc:AlternateContent>
      <p:sp>
        <p:nvSpPr>
          <p:cNvPr id="24" name="Prostokąt 23"/>
          <p:cNvSpPr/>
          <p:nvPr/>
        </p:nvSpPr>
        <p:spPr>
          <a:xfrm>
            <a:off x="-19658" y="2887852"/>
            <a:ext cx="1319592" cy="184666"/>
          </a:xfrm>
          <a:prstGeom prst="rect">
            <a:avLst/>
          </a:prstGeom>
        </p:spPr>
        <p:txBody>
          <a:bodyPr wrap="none">
            <a:spAutoFit/>
          </a:bodyPr>
          <a:lstStyle/>
          <a:p>
            <a:r>
              <a:rPr lang="pl-PL" sz="600" dirty="0" smtClean="0">
                <a:solidFill>
                  <a:srgbClr val="3C4855"/>
                </a:solidFill>
                <a:latin typeface="Open Sans" pitchFamily="2" charset="0"/>
                <a:ea typeface="Open Sans" pitchFamily="2" charset="0"/>
                <a:cs typeface="Open Sans" pitchFamily="2" charset="0"/>
                <a:hlinkClick r:id="rId17"/>
              </a:rPr>
              <a:t>[</a:t>
            </a:r>
            <a:r>
              <a:rPr lang="en-US" sz="600" dirty="0" smtClean="0">
                <a:solidFill>
                  <a:srgbClr val="3C4855"/>
                </a:solidFill>
                <a:latin typeface="Open Sans" pitchFamily="2" charset="0"/>
                <a:ea typeface="Open Sans" pitchFamily="2" charset="0"/>
                <a:cs typeface="Open Sans" pitchFamily="2" charset="0"/>
                <a:hlinkClick r:id="rId17"/>
              </a:rPr>
              <a:t>COMPASS</a:t>
            </a:r>
            <a:r>
              <a:rPr lang="en-US" sz="600" dirty="0">
                <a:solidFill>
                  <a:srgbClr val="3C4855"/>
                </a:solidFill>
                <a:latin typeface="Open Sans" pitchFamily="2" charset="0"/>
                <a:ea typeface="Open Sans" pitchFamily="2" charset="0"/>
                <a:cs typeface="Open Sans" pitchFamily="2" charset="0"/>
                <a:hlinkClick r:id="rId17"/>
              </a:rPr>
              <a:t>, PLB 770 (2017) </a:t>
            </a:r>
            <a:r>
              <a:rPr lang="en-US" sz="600" dirty="0" smtClean="0">
                <a:solidFill>
                  <a:srgbClr val="3C4855"/>
                </a:solidFill>
                <a:latin typeface="Open Sans" pitchFamily="2" charset="0"/>
                <a:ea typeface="Open Sans" pitchFamily="2" charset="0"/>
                <a:cs typeface="Open Sans" pitchFamily="2" charset="0"/>
                <a:hlinkClick r:id="rId17"/>
              </a:rPr>
              <a:t>13</a:t>
            </a:r>
            <a:r>
              <a:rPr lang="pl-PL" sz="600" dirty="0" smtClean="0">
                <a:solidFill>
                  <a:srgbClr val="3C4855"/>
                </a:solidFill>
                <a:latin typeface="Open Sans" pitchFamily="2" charset="0"/>
                <a:ea typeface="Open Sans" pitchFamily="2" charset="0"/>
                <a:cs typeface="Open Sans" pitchFamily="2" charset="0"/>
                <a:hlinkClick r:id="rId17"/>
              </a:rPr>
              <a:t>8]</a:t>
            </a:r>
            <a:r>
              <a:rPr lang="en-US" sz="600" dirty="0" smtClean="0">
                <a:solidFill>
                  <a:srgbClr val="3C4855"/>
                </a:solidFill>
                <a:latin typeface="Open Sans" pitchFamily="2" charset="0"/>
                <a:ea typeface="Open Sans" pitchFamily="2" charset="0"/>
                <a:cs typeface="Open Sans" pitchFamily="2" charset="0"/>
                <a:hlinkClick r:id="rId17"/>
              </a:rPr>
              <a:t> </a:t>
            </a:r>
            <a:endParaRPr lang="pl-PL" sz="600" dirty="0">
              <a:solidFill>
                <a:srgbClr val="3C4855"/>
              </a:solidFill>
              <a:latin typeface="Open Sans" pitchFamily="2" charset="0"/>
              <a:ea typeface="Open Sans" pitchFamily="2" charset="0"/>
              <a:cs typeface="Open Sans" pitchFamily="2" charset="0"/>
            </a:endParaRPr>
          </a:p>
        </p:txBody>
      </p:sp>
      <p:sp>
        <p:nvSpPr>
          <p:cNvPr id="28" name="Prostokąt 27"/>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26" name="Prostokąt 25"/>
          <p:cNvSpPr/>
          <p:nvPr/>
        </p:nvSpPr>
        <p:spPr>
          <a:xfrm>
            <a:off x="0" y="3092474"/>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16/33</a:t>
            </a:r>
            <a:endParaRPr lang="pl-PL" sz="400" dirty="0">
              <a:solidFill>
                <a:srgbClr val="F0ECE5"/>
              </a:solidFill>
              <a:latin typeface="Open Sans" pitchFamily="2" charset="0"/>
              <a:ea typeface="Open Sans" pitchFamily="2" charset="0"/>
              <a:cs typeface="Open Sans" pitchFamily="2" charset="0"/>
            </a:endParaRPr>
          </a:p>
        </p:txBody>
      </p:sp>
      <p:sp>
        <p:nvSpPr>
          <p:cNvPr id="29" name="Prostokąt 28"/>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
        <p:nvSpPr>
          <p:cNvPr id="3" name="Prostokąt 2"/>
          <p:cNvSpPr/>
          <p:nvPr/>
        </p:nvSpPr>
        <p:spPr>
          <a:xfrm>
            <a:off x="4871674" y="1505508"/>
            <a:ext cx="766557" cy="230832"/>
          </a:xfrm>
          <a:prstGeom prst="rect">
            <a:avLst/>
          </a:prstGeom>
        </p:spPr>
        <p:txBody>
          <a:bodyPr wrap="none">
            <a:spAutoFit/>
          </a:bodyPr>
          <a:lstStyle/>
          <a:p>
            <a:r>
              <a:rPr lang="pl-PL" sz="900" b="1" dirty="0" err="1" smtClean="0">
                <a:solidFill>
                  <a:srgbClr val="FF0000"/>
                </a:solidFill>
              </a:rPr>
              <a:t>Sign</a:t>
            </a:r>
            <a:r>
              <a:rPr lang="pl-PL" sz="900" b="1" dirty="0" smtClean="0">
                <a:solidFill>
                  <a:srgbClr val="FF0000"/>
                </a:solidFill>
              </a:rPr>
              <a:t> </a:t>
            </a:r>
            <a:r>
              <a:rPr lang="pl-PL" sz="900" b="1" dirty="0" err="1" smtClean="0">
                <a:solidFill>
                  <a:srgbClr val="FF0000"/>
                </a:solidFill>
              </a:rPr>
              <a:t>Change</a:t>
            </a:r>
            <a:endParaRPr lang="pl-PL" sz="900" b="1" dirty="0">
              <a:solidFill>
                <a:srgbClr val="FF0000"/>
              </a:solidFill>
            </a:endParaRPr>
          </a:p>
        </p:txBody>
      </p:sp>
      <p:sp>
        <p:nvSpPr>
          <p:cNvPr id="30" name="Prostokąt 29"/>
          <p:cNvSpPr/>
          <p:nvPr/>
        </p:nvSpPr>
        <p:spPr>
          <a:xfrm>
            <a:off x="4828238" y="1891917"/>
            <a:ext cx="930063" cy="230832"/>
          </a:xfrm>
          <a:prstGeom prst="rect">
            <a:avLst/>
          </a:prstGeom>
        </p:spPr>
        <p:txBody>
          <a:bodyPr wrap="none">
            <a:spAutoFit/>
          </a:bodyPr>
          <a:lstStyle/>
          <a:p>
            <a:r>
              <a:rPr lang="pl-PL" sz="900" b="1" dirty="0" smtClean="0">
                <a:solidFill>
                  <a:srgbClr val="FF9999"/>
                </a:solidFill>
              </a:rPr>
              <a:t>No </a:t>
            </a:r>
            <a:r>
              <a:rPr lang="pl-PL" sz="900" b="1" dirty="0" err="1" smtClean="0">
                <a:solidFill>
                  <a:srgbClr val="FF9999"/>
                </a:solidFill>
              </a:rPr>
              <a:t>Sign</a:t>
            </a:r>
            <a:r>
              <a:rPr lang="pl-PL" sz="900" b="1" dirty="0" smtClean="0">
                <a:solidFill>
                  <a:srgbClr val="FF9999"/>
                </a:solidFill>
              </a:rPr>
              <a:t> </a:t>
            </a:r>
            <a:r>
              <a:rPr lang="pl-PL" sz="900" b="1" dirty="0" err="1" smtClean="0">
                <a:solidFill>
                  <a:srgbClr val="FF9999"/>
                </a:solidFill>
              </a:rPr>
              <a:t>Change</a:t>
            </a:r>
            <a:endParaRPr lang="pl-PL" sz="900" b="1" dirty="0">
              <a:solidFill>
                <a:srgbClr val="FF9999"/>
              </a:solidFill>
            </a:endParaRPr>
          </a:p>
        </p:txBody>
      </p:sp>
      <p:sp>
        <p:nvSpPr>
          <p:cNvPr id="31" name="Prostokąt 30"/>
          <p:cNvSpPr/>
          <p:nvPr/>
        </p:nvSpPr>
        <p:spPr>
          <a:xfrm>
            <a:off x="3297576" y="2480060"/>
            <a:ext cx="1680268" cy="200055"/>
          </a:xfrm>
          <a:prstGeom prst="rect">
            <a:avLst/>
          </a:prstGeom>
        </p:spPr>
        <p:txBody>
          <a:bodyPr wrap="none">
            <a:spAutoFit/>
          </a:bodyPr>
          <a:lstStyle/>
          <a:p>
            <a:r>
              <a:rPr lang="pl-PL" sz="700" dirty="0">
                <a:solidFill>
                  <a:srgbClr val="0070C0"/>
                </a:solidFill>
                <a:latin typeface="Open Sans" pitchFamily="2" charset="0"/>
                <a:ea typeface="Open Sans" pitchFamily="2" charset="0"/>
                <a:cs typeface="Open Sans" pitchFamily="2" charset="0"/>
                <a:hlinkClick r:id="rId18"/>
              </a:rPr>
              <a:t>[COMPASS, PRL 133 (2024) 071902] </a:t>
            </a:r>
            <a:endParaRPr lang="pl-PL" sz="700" dirty="0">
              <a:solidFill>
                <a:srgbClr val="0070C0"/>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3651258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0" y="-94084"/>
            <a:ext cx="5759450" cy="626267"/>
          </a:xfrm>
        </p:spPr>
        <p:txBody>
          <a:bodyPr>
            <a:normAutofit fontScale="90000"/>
          </a:bodyPr>
          <a:lstStyle/>
          <a:p>
            <a:r>
              <a:rPr lang="en-US" b="1" dirty="0">
                <a:solidFill>
                  <a:srgbClr val="3C4855"/>
                </a:solidFill>
              </a:rPr>
              <a:t>Probing TMD PDFs with COMPASS: </a:t>
            </a:r>
            <a:r>
              <a:rPr lang="en-US" dirty="0">
                <a:solidFill>
                  <a:srgbClr val="7A8A99"/>
                </a:solidFill>
              </a:rPr>
              <a:t>A Unique Opportunity</a:t>
            </a:r>
            <a:endParaRPr lang="pl-PL" dirty="0">
              <a:solidFill>
                <a:srgbClr val="7A8A99"/>
              </a:solidFill>
            </a:endParaRPr>
          </a:p>
        </p:txBody>
      </p:sp>
      <p:sp>
        <p:nvSpPr>
          <p:cNvPr id="28" name="Prostokąt 27"/>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30" name="Prostokąt 29"/>
          <p:cNvSpPr/>
          <p:nvPr/>
        </p:nvSpPr>
        <p:spPr>
          <a:xfrm>
            <a:off x="486140" y="775600"/>
            <a:ext cx="5313967" cy="307777"/>
          </a:xfrm>
          <a:prstGeom prst="rect">
            <a:avLst/>
          </a:prstGeom>
        </p:spPr>
        <p:txBody>
          <a:bodyPr wrap="square">
            <a:spAutoFit/>
          </a:bodyPr>
          <a:lstStyle/>
          <a:p>
            <a:r>
              <a:rPr lang="pl-PL" sz="1400" b="1" dirty="0" smtClean="0">
                <a:latin typeface="OpenSans"/>
              </a:rPr>
              <a:t>COMPASS Experiment</a:t>
            </a:r>
            <a:endParaRPr lang="en-US" sz="1400" b="1" dirty="0">
              <a:latin typeface="OpenSans"/>
            </a:endParaRPr>
          </a:p>
        </p:txBody>
      </p:sp>
      <p:sp>
        <p:nvSpPr>
          <p:cNvPr id="31" name="Prostokąt 30"/>
          <p:cNvSpPr/>
          <p:nvPr/>
        </p:nvSpPr>
        <p:spPr>
          <a:xfrm>
            <a:off x="2626966" y="359943"/>
            <a:ext cx="3131335" cy="400110"/>
          </a:xfrm>
          <a:prstGeom prst="rect">
            <a:avLst/>
          </a:prstGeom>
        </p:spPr>
        <p:txBody>
          <a:bodyPr wrap="square">
            <a:spAutoFit/>
          </a:bodyPr>
          <a:lstStyle/>
          <a:p>
            <a:pPr algn="ctr"/>
            <a:r>
              <a:rPr lang="pl-PL" sz="1000" b="1" dirty="0" err="1" smtClean="0">
                <a:solidFill>
                  <a:srgbClr val="3C4855"/>
                </a:solidFill>
                <a:latin typeface="OpenSans"/>
              </a:rPr>
              <a:t>C</a:t>
            </a:r>
            <a:r>
              <a:rPr lang="pl-PL" sz="1000" dirty="0" err="1" smtClean="0">
                <a:solidFill>
                  <a:srgbClr val="7A8A99"/>
                </a:solidFill>
                <a:latin typeface="OpenSans"/>
              </a:rPr>
              <a:t>ommon</a:t>
            </a:r>
            <a:r>
              <a:rPr lang="pl-PL" sz="1000" dirty="0" smtClean="0">
                <a:solidFill>
                  <a:srgbClr val="7A8A99"/>
                </a:solidFill>
                <a:latin typeface="OpenSans"/>
              </a:rPr>
              <a:t> </a:t>
            </a:r>
            <a:r>
              <a:rPr lang="pl-PL" sz="1000" b="1" dirty="0" err="1" smtClean="0">
                <a:solidFill>
                  <a:srgbClr val="3C4855"/>
                </a:solidFill>
                <a:latin typeface="OpenSans"/>
              </a:rPr>
              <a:t>M</a:t>
            </a:r>
            <a:r>
              <a:rPr lang="pl-PL" sz="1000" dirty="0" err="1" smtClean="0">
                <a:solidFill>
                  <a:srgbClr val="7A8A99"/>
                </a:solidFill>
                <a:latin typeface="OpenSans"/>
              </a:rPr>
              <a:t>uon</a:t>
            </a:r>
            <a:r>
              <a:rPr lang="pl-PL" sz="1000" dirty="0" smtClean="0">
                <a:solidFill>
                  <a:srgbClr val="7A8A99"/>
                </a:solidFill>
                <a:latin typeface="OpenSans"/>
              </a:rPr>
              <a:t> and </a:t>
            </a:r>
            <a:r>
              <a:rPr lang="pl-PL" sz="1000" b="1" dirty="0" smtClean="0">
                <a:solidFill>
                  <a:srgbClr val="3C4855"/>
                </a:solidFill>
                <a:latin typeface="OpenSans"/>
              </a:rPr>
              <a:t>P</a:t>
            </a:r>
            <a:r>
              <a:rPr lang="pl-PL" sz="1000" dirty="0" smtClean="0">
                <a:solidFill>
                  <a:srgbClr val="7A8A99"/>
                </a:solidFill>
                <a:latin typeface="OpenSans"/>
              </a:rPr>
              <a:t>roton </a:t>
            </a:r>
            <a:r>
              <a:rPr lang="pl-PL" sz="1000" b="1" dirty="0" err="1" smtClean="0">
                <a:solidFill>
                  <a:srgbClr val="3C4855"/>
                </a:solidFill>
                <a:latin typeface="OpenSans"/>
              </a:rPr>
              <a:t>A</a:t>
            </a:r>
            <a:r>
              <a:rPr lang="pl-PL" sz="1000" dirty="0" err="1" smtClean="0">
                <a:solidFill>
                  <a:srgbClr val="7A8A99"/>
                </a:solidFill>
                <a:latin typeface="OpenSans"/>
              </a:rPr>
              <a:t>pparatus</a:t>
            </a:r>
            <a:r>
              <a:rPr lang="pl-PL" sz="1000" dirty="0" smtClean="0">
                <a:solidFill>
                  <a:srgbClr val="7A8A99"/>
                </a:solidFill>
                <a:latin typeface="OpenSans"/>
              </a:rPr>
              <a:t> </a:t>
            </a:r>
          </a:p>
          <a:p>
            <a:pPr algn="ctr"/>
            <a:r>
              <a:rPr lang="pl-PL" sz="1000" dirty="0" smtClean="0">
                <a:solidFill>
                  <a:srgbClr val="7A8A99"/>
                </a:solidFill>
                <a:latin typeface="OpenSans"/>
              </a:rPr>
              <a:t>for </a:t>
            </a:r>
            <a:r>
              <a:rPr lang="pl-PL" sz="1000" b="1" dirty="0" err="1" smtClean="0">
                <a:solidFill>
                  <a:srgbClr val="3C4855"/>
                </a:solidFill>
                <a:latin typeface="OpenSans"/>
              </a:rPr>
              <a:t>S</a:t>
            </a:r>
            <a:r>
              <a:rPr lang="pl-PL" sz="1000" dirty="0" err="1" smtClean="0">
                <a:solidFill>
                  <a:srgbClr val="7A8A99"/>
                </a:solidFill>
                <a:latin typeface="OpenSans"/>
              </a:rPr>
              <a:t>tructure</a:t>
            </a:r>
            <a:r>
              <a:rPr lang="pl-PL" sz="1000" dirty="0" smtClean="0">
                <a:solidFill>
                  <a:srgbClr val="7A8A99"/>
                </a:solidFill>
                <a:latin typeface="OpenSans"/>
              </a:rPr>
              <a:t> and </a:t>
            </a:r>
            <a:r>
              <a:rPr lang="pl-PL" sz="1000" b="1" dirty="0" err="1" smtClean="0">
                <a:solidFill>
                  <a:srgbClr val="3C4855"/>
                </a:solidFill>
                <a:latin typeface="OpenSans"/>
              </a:rPr>
              <a:t>S</a:t>
            </a:r>
            <a:r>
              <a:rPr lang="pl-PL" sz="1000" dirty="0" err="1" smtClean="0">
                <a:solidFill>
                  <a:srgbClr val="7A8A99"/>
                </a:solidFill>
                <a:latin typeface="OpenSans"/>
              </a:rPr>
              <a:t>pectroscopy</a:t>
            </a:r>
            <a:endParaRPr lang="en-US" sz="1000" dirty="0">
              <a:solidFill>
                <a:srgbClr val="7A8A99"/>
              </a:solidFill>
              <a:latin typeface="OpenSans"/>
            </a:endParaRPr>
          </a:p>
        </p:txBody>
      </p:sp>
      <p:pic>
        <p:nvPicPr>
          <p:cNvPr id="32" name="Symbol zastępczy zawartości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22041" y="597065"/>
            <a:ext cx="2882418" cy="1329418"/>
          </a:xfrm>
        </p:spPr>
      </p:pic>
      <p:sp>
        <p:nvSpPr>
          <p:cNvPr id="33" name="Prostokąt 32"/>
          <p:cNvSpPr/>
          <p:nvPr/>
        </p:nvSpPr>
        <p:spPr>
          <a:xfrm>
            <a:off x="3101509" y="775600"/>
            <a:ext cx="2698598" cy="707886"/>
          </a:xfrm>
          <a:prstGeom prst="rect">
            <a:avLst/>
          </a:prstGeom>
        </p:spPr>
        <p:txBody>
          <a:bodyPr wrap="square">
            <a:spAutoFit/>
          </a:bodyPr>
          <a:lstStyle/>
          <a:p>
            <a:pPr marL="171450" indent="-171450">
              <a:buClr>
                <a:schemeClr val="accent5">
                  <a:lumMod val="50000"/>
                </a:schemeClr>
              </a:buClr>
              <a:buSzPct val="80000"/>
              <a:buFont typeface="Courier New" panose="02070309020205020404" pitchFamily="49" charset="0"/>
              <a:buChar char="o"/>
            </a:pPr>
            <a:r>
              <a:rPr lang="en-US" sz="1000" dirty="0">
                <a:latin typeface="OpenSans"/>
              </a:rPr>
              <a:t>24 institutions from 13 countries (approximately 220 physicists)</a:t>
            </a:r>
            <a:endParaRPr lang="pl-PL" sz="1000" dirty="0">
              <a:latin typeface="OpenSans"/>
            </a:endParaRPr>
          </a:p>
          <a:p>
            <a:pPr marL="171450" indent="-171450">
              <a:buClr>
                <a:schemeClr val="accent5">
                  <a:lumMod val="50000"/>
                </a:schemeClr>
              </a:buClr>
              <a:buSzPct val="80000"/>
              <a:buFont typeface="Courier New" panose="02070309020205020404" pitchFamily="49" charset="0"/>
              <a:buChar char="o"/>
            </a:pPr>
            <a:r>
              <a:rPr lang="pl-PL" sz="1000" dirty="0" smtClean="0">
                <a:latin typeface="OpenSans"/>
              </a:rPr>
              <a:t>CERN SPS </a:t>
            </a:r>
            <a:r>
              <a:rPr lang="pl-PL" sz="1000" dirty="0" err="1" smtClean="0">
                <a:latin typeface="OpenSans"/>
              </a:rPr>
              <a:t>North</a:t>
            </a:r>
            <a:r>
              <a:rPr lang="pl-PL" sz="1000" dirty="0" smtClean="0">
                <a:latin typeface="OpenSans"/>
              </a:rPr>
              <a:t> </a:t>
            </a:r>
            <a:r>
              <a:rPr lang="pl-PL" sz="1000" dirty="0" err="1" smtClean="0">
                <a:latin typeface="OpenSans"/>
              </a:rPr>
              <a:t>Area</a:t>
            </a:r>
            <a:endParaRPr lang="pl-PL" sz="1000" dirty="0" smtClean="0">
              <a:latin typeface="OpenSans"/>
            </a:endParaRPr>
          </a:p>
          <a:p>
            <a:pPr marL="171450" indent="-171450">
              <a:buClr>
                <a:schemeClr val="accent5">
                  <a:lumMod val="50000"/>
                </a:schemeClr>
              </a:buClr>
              <a:buSzPct val="80000"/>
              <a:buFont typeface="Courier New" panose="02070309020205020404" pitchFamily="49" charset="0"/>
              <a:buChar char="o"/>
            </a:pPr>
            <a:r>
              <a:rPr lang="pl-PL" sz="1000" dirty="0" err="1" smtClean="0">
                <a:latin typeface="OpenSans"/>
              </a:rPr>
              <a:t>Fixed</a:t>
            </a:r>
            <a:r>
              <a:rPr lang="pl-PL" sz="1000" dirty="0" smtClean="0">
                <a:latin typeface="OpenSans"/>
              </a:rPr>
              <a:t> target </a:t>
            </a:r>
            <a:r>
              <a:rPr lang="pl-PL" sz="1000" dirty="0" err="1" smtClean="0">
                <a:latin typeface="OpenSans"/>
              </a:rPr>
              <a:t>experiment</a:t>
            </a:r>
            <a:endParaRPr lang="pl-PL" sz="1000" dirty="0">
              <a:latin typeface="OpenSans"/>
            </a:endParaRPr>
          </a:p>
        </p:txBody>
      </p:sp>
      <p:pic>
        <p:nvPicPr>
          <p:cNvPr id="34" name="Obraz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8942" y="1626157"/>
            <a:ext cx="2163731" cy="1442488"/>
          </a:xfrm>
          <a:prstGeom prst="rect">
            <a:avLst/>
          </a:prstGeom>
        </p:spPr>
      </p:pic>
      <p:pic>
        <p:nvPicPr>
          <p:cNvPr id="37" name="Obraz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93561" y="959019"/>
            <a:ext cx="580097" cy="580097"/>
          </a:xfrm>
          <a:prstGeom prst="rect">
            <a:avLst/>
          </a:prstGeom>
        </p:spPr>
      </p:pic>
      <p:sp>
        <p:nvSpPr>
          <p:cNvPr id="38" name="Prostokąt 37"/>
          <p:cNvSpPr/>
          <p:nvPr/>
        </p:nvSpPr>
        <p:spPr>
          <a:xfrm>
            <a:off x="78464" y="2074203"/>
            <a:ext cx="3064659" cy="857210"/>
          </a:xfrm>
          <a:prstGeom prst="rect">
            <a:avLst/>
          </a:prstGeom>
          <a:solidFill>
            <a:srgbClr val="3C4855"/>
          </a:solidFill>
          <a:ln>
            <a:solidFill>
              <a:srgbClr val="7A8A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p>
        </p:txBody>
      </p:sp>
      <p:sp>
        <p:nvSpPr>
          <p:cNvPr id="39" name="Prostokąt 38"/>
          <p:cNvSpPr/>
          <p:nvPr/>
        </p:nvSpPr>
        <p:spPr>
          <a:xfrm>
            <a:off x="221784" y="2218217"/>
            <a:ext cx="2879725" cy="577081"/>
          </a:xfrm>
          <a:prstGeom prst="rect">
            <a:avLst/>
          </a:prstGeom>
          <a:noFill/>
          <a:ln>
            <a:noFill/>
          </a:ln>
        </p:spPr>
        <p:txBody>
          <a:bodyPr>
            <a:spAutoFit/>
          </a:bodyPr>
          <a:lstStyle/>
          <a:p>
            <a:pPr algn="ctr">
              <a:buClr>
                <a:srgbClr val="92D050"/>
              </a:buClr>
              <a:buSzPct val="80000"/>
            </a:pPr>
            <a:r>
              <a:rPr lang="en-US" sz="1050" dirty="0">
                <a:solidFill>
                  <a:srgbClr val="F0ECE5"/>
                </a:solidFill>
              </a:rPr>
              <a:t>An extensive research </a:t>
            </a:r>
            <a:r>
              <a:rPr lang="en-US" sz="1050" dirty="0" smtClean="0">
                <a:solidFill>
                  <a:srgbClr val="F0ECE5"/>
                </a:solidFill>
              </a:rPr>
              <a:t>program</a:t>
            </a:r>
            <a:r>
              <a:rPr lang="pl-PL" sz="1050" dirty="0" smtClean="0">
                <a:solidFill>
                  <a:srgbClr val="F0ECE5"/>
                </a:solidFill>
              </a:rPr>
              <a:t>me</a:t>
            </a:r>
            <a:r>
              <a:rPr lang="en-US" sz="1050" dirty="0" smtClean="0">
                <a:solidFill>
                  <a:srgbClr val="F0ECE5"/>
                </a:solidFill>
              </a:rPr>
              <a:t> </a:t>
            </a:r>
            <a:r>
              <a:rPr lang="en-US" sz="1050" dirty="0">
                <a:solidFill>
                  <a:srgbClr val="F0ECE5"/>
                </a:solidFill>
              </a:rPr>
              <a:t>on the </a:t>
            </a:r>
            <a:r>
              <a:rPr lang="en-US" sz="1050" b="1" dirty="0">
                <a:solidFill>
                  <a:srgbClr val="F0ECE5"/>
                </a:solidFill>
              </a:rPr>
              <a:t>structure</a:t>
            </a:r>
            <a:r>
              <a:rPr lang="en-US" sz="1050" dirty="0">
                <a:solidFill>
                  <a:srgbClr val="F0ECE5"/>
                </a:solidFill>
              </a:rPr>
              <a:t> </a:t>
            </a:r>
            <a:r>
              <a:rPr lang="en-US" sz="1050" b="1" dirty="0">
                <a:solidFill>
                  <a:srgbClr val="F0ECE5"/>
                </a:solidFill>
              </a:rPr>
              <a:t>of</a:t>
            </a:r>
            <a:r>
              <a:rPr lang="en-US" sz="1050" dirty="0">
                <a:solidFill>
                  <a:srgbClr val="F0ECE5"/>
                </a:solidFill>
              </a:rPr>
              <a:t> </a:t>
            </a:r>
            <a:r>
              <a:rPr lang="en-US" sz="1050" b="1" dirty="0">
                <a:solidFill>
                  <a:srgbClr val="F0ECE5"/>
                </a:solidFill>
              </a:rPr>
              <a:t>nucleons</a:t>
            </a:r>
            <a:r>
              <a:rPr lang="en-US" sz="1050" dirty="0">
                <a:solidFill>
                  <a:srgbClr val="F0ECE5"/>
                </a:solidFill>
              </a:rPr>
              <a:t>, including </a:t>
            </a:r>
            <a:r>
              <a:rPr lang="en-US" sz="1050" b="1" dirty="0" smtClean="0">
                <a:solidFill>
                  <a:srgbClr val="F0ECE5"/>
                </a:solidFill>
              </a:rPr>
              <a:t>spin</a:t>
            </a:r>
            <a:r>
              <a:rPr lang="en-US" sz="1050" dirty="0" smtClean="0">
                <a:solidFill>
                  <a:srgbClr val="F0ECE5"/>
                </a:solidFill>
              </a:rPr>
              <a:t> </a:t>
            </a:r>
            <a:r>
              <a:rPr lang="en-US" sz="1050" dirty="0">
                <a:solidFill>
                  <a:srgbClr val="F0ECE5"/>
                </a:solidFill>
              </a:rPr>
              <a:t>and </a:t>
            </a:r>
            <a:r>
              <a:rPr lang="pl-PL" sz="1050" dirty="0" smtClean="0">
                <a:solidFill>
                  <a:srgbClr val="F0ECE5"/>
                </a:solidFill>
              </a:rPr>
              <a:t>on </a:t>
            </a:r>
            <a:r>
              <a:rPr lang="en-US" sz="1050" dirty="0" smtClean="0">
                <a:solidFill>
                  <a:srgbClr val="F0ECE5"/>
                </a:solidFill>
              </a:rPr>
              <a:t>hadron spectroscopy</a:t>
            </a:r>
            <a:endParaRPr lang="pl-PL" sz="1050" dirty="0">
              <a:solidFill>
                <a:srgbClr val="F0ECE5"/>
              </a:solidFill>
            </a:endParaRPr>
          </a:p>
        </p:txBody>
      </p:sp>
      <p:sp>
        <p:nvSpPr>
          <p:cNvPr id="40" name="Prostokąt 39"/>
          <p:cNvSpPr/>
          <p:nvPr/>
        </p:nvSpPr>
        <p:spPr>
          <a:xfrm>
            <a:off x="3404594" y="4163173"/>
            <a:ext cx="2879725" cy="577081"/>
          </a:xfrm>
          <a:prstGeom prst="rect">
            <a:avLst/>
          </a:prstGeom>
          <a:noFill/>
          <a:ln>
            <a:noFill/>
          </a:ln>
        </p:spPr>
        <p:txBody>
          <a:bodyPr>
            <a:spAutoFit/>
          </a:bodyPr>
          <a:lstStyle/>
          <a:p>
            <a:pPr algn="ctr">
              <a:buClr>
                <a:srgbClr val="92D050"/>
              </a:buClr>
              <a:buSzPct val="80000"/>
            </a:pPr>
            <a:r>
              <a:rPr lang="en-US" sz="1050" dirty="0">
                <a:solidFill>
                  <a:srgbClr val="F0ECE5"/>
                </a:solidFill>
              </a:rPr>
              <a:t>An extensive research </a:t>
            </a:r>
            <a:r>
              <a:rPr lang="en-US" sz="1050" dirty="0" smtClean="0">
                <a:solidFill>
                  <a:srgbClr val="F0ECE5"/>
                </a:solidFill>
              </a:rPr>
              <a:t>program</a:t>
            </a:r>
            <a:r>
              <a:rPr lang="pl-PL" sz="1050" dirty="0" smtClean="0">
                <a:solidFill>
                  <a:srgbClr val="F0ECE5"/>
                </a:solidFill>
              </a:rPr>
              <a:t>me</a:t>
            </a:r>
            <a:r>
              <a:rPr lang="en-US" sz="1050" dirty="0" smtClean="0">
                <a:solidFill>
                  <a:srgbClr val="F0ECE5"/>
                </a:solidFill>
              </a:rPr>
              <a:t> </a:t>
            </a:r>
            <a:r>
              <a:rPr lang="en-US" sz="1050" dirty="0">
                <a:solidFill>
                  <a:srgbClr val="F0ECE5"/>
                </a:solidFill>
              </a:rPr>
              <a:t>on the structure of nucleons, including </a:t>
            </a:r>
            <a:r>
              <a:rPr lang="en-US" sz="1050" dirty="0" smtClean="0">
                <a:solidFill>
                  <a:srgbClr val="F0ECE5"/>
                </a:solidFill>
              </a:rPr>
              <a:t>spin </a:t>
            </a:r>
            <a:r>
              <a:rPr lang="en-US" sz="1050" dirty="0">
                <a:solidFill>
                  <a:srgbClr val="F0ECE5"/>
                </a:solidFill>
              </a:rPr>
              <a:t>and </a:t>
            </a:r>
            <a:r>
              <a:rPr lang="pl-PL" sz="1050" dirty="0" smtClean="0">
                <a:solidFill>
                  <a:srgbClr val="F0ECE5"/>
                </a:solidFill>
              </a:rPr>
              <a:t>on </a:t>
            </a:r>
            <a:r>
              <a:rPr lang="en-US" sz="1050" dirty="0" smtClean="0">
                <a:solidFill>
                  <a:srgbClr val="F0ECE5"/>
                </a:solidFill>
              </a:rPr>
              <a:t>hadron spectroscopy</a:t>
            </a:r>
            <a:endParaRPr lang="pl-PL" sz="1050" dirty="0">
              <a:solidFill>
                <a:srgbClr val="F0ECE5"/>
              </a:solidFill>
            </a:endParaRPr>
          </a:p>
        </p:txBody>
      </p:sp>
      <p:sp>
        <p:nvSpPr>
          <p:cNvPr id="13" name="Prostokąt 12"/>
          <p:cNvSpPr/>
          <p:nvPr/>
        </p:nvSpPr>
        <p:spPr>
          <a:xfrm>
            <a:off x="0" y="3092474"/>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17/33</a:t>
            </a:r>
            <a:endParaRPr lang="pl-PL" sz="400" dirty="0">
              <a:solidFill>
                <a:srgbClr val="F0ECE5"/>
              </a:solidFill>
              <a:latin typeface="Open Sans" pitchFamily="2" charset="0"/>
              <a:ea typeface="Open Sans" pitchFamily="2" charset="0"/>
              <a:cs typeface="Open Sans" pitchFamily="2" charset="0"/>
            </a:endParaRPr>
          </a:p>
        </p:txBody>
      </p:sp>
      <p:sp>
        <p:nvSpPr>
          <p:cNvPr id="14" name="Prostokąt 13"/>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94121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150" y="-18902"/>
            <a:ext cx="5759450" cy="626267"/>
          </a:xfrm>
        </p:spPr>
        <p:txBody>
          <a:bodyPr>
            <a:normAutofit/>
          </a:bodyPr>
          <a:lstStyle/>
          <a:p>
            <a:r>
              <a:rPr lang="pl-PL" b="1" dirty="0" smtClean="0">
                <a:solidFill>
                  <a:srgbClr val="3C4855"/>
                </a:solidFill>
              </a:rPr>
              <a:t>Panorama of COMPASS</a:t>
            </a:r>
            <a:endParaRPr lang="pl-PL" dirty="0">
              <a:solidFill>
                <a:srgbClr val="7A8A99"/>
              </a:solidFill>
            </a:endParaRPr>
          </a:p>
        </p:txBody>
      </p:sp>
      <p:sp>
        <p:nvSpPr>
          <p:cNvPr id="28" name="Prostokąt 27"/>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56" name="pole tekstowe 55"/>
          <p:cNvSpPr txBox="1"/>
          <p:nvPr/>
        </p:nvSpPr>
        <p:spPr>
          <a:xfrm>
            <a:off x="119423" y="518238"/>
            <a:ext cx="721672" cy="2720938"/>
          </a:xfrm>
          <a:prstGeom prst="rect">
            <a:avLst/>
          </a:prstGeom>
          <a:noFill/>
        </p:spPr>
        <p:txBody>
          <a:bodyPr wrap="none" rtlCol="0">
            <a:spAutoFit/>
          </a:bodyPr>
          <a:lstStyle/>
          <a:p>
            <a:r>
              <a:rPr lang="pl-PL" dirty="0" smtClean="0"/>
              <a:t>2002-2004</a:t>
            </a:r>
          </a:p>
          <a:p>
            <a:r>
              <a:rPr lang="pl-PL" sz="300" dirty="0">
                <a:solidFill>
                  <a:schemeClr val="bg1"/>
                </a:solidFill>
              </a:rPr>
              <a:t>t</a:t>
            </a:r>
            <a:r>
              <a:rPr lang="pl-PL" dirty="0" smtClean="0"/>
              <a:t/>
            </a:r>
            <a:br>
              <a:rPr lang="pl-PL" dirty="0" smtClean="0"/>
            </a:br>
            <a:r>
              <a:rPr lang="pl-PL" dirty="0" smtClean="0"/>
              <a:t>2005</a:t>
            </a:r>
          </a:p>
          <a:p>
            <a:r>
              <a:rPr lang="pl-PL" sz="500" dirty="0">
                <a:solidFill>
                  <a:schemeClr val="bg1"/>
                </a:solidFill>
              </a:rPr>
              <a:t>t</a:t>
            </a:r>
            <a:endParaRPr lang="pl-PL" dirty="0" smtClean="0"/>
          </a:p>
          <a:p>
            <a:r>
              <a:rPr lang="pl-PL" dirty="0" smtClean="0"/>
              <a:t>2006</a:t>
            </a:r>
          </a:p>
          <a:p>
            <a:r>
              <a:rPr lang="pl-PL" dirty="0" smtClean="0"/>
              <a:t>2007</a:t>
            </a:r>
          </a:p>
          <a:p>
            <a:r>
              <a:rPr lang="pl-PL" dirty="0" smtClean="0"/>
              <a:t>2008-2009</a:t>
            </a:r>
          </a:p>
          <a:p>
            <a:r>
              <a:rPr lang="pl-PL" dirty="0" smtClean="0"/>
              <a:t>2010</a:t>
            </a:r>
          </a:p>
          <a:p>
            <a:r>
              <a:rPr lang="pl-PL" dirty="0" smtClean="0"/>
              <a:t>2011</a:t>
            </a:r>
          </a:p>
          <a:p>
            <a:r>
              <a:rPr lang="pl-PL" dirty="0" smtClean="0"/>
              <a:t>2012</a:t>
            </a:r>
          </a:p>
          <a:p>
            <a:r>
              <a:rPr lang="pl-PL" sz="500" dirty="0">
                <a:solidFill>
                  <a:schemeClr val="bg1"/>
                </a:solidFill>
              </a:rPr>
              <a:t>t</a:t>
            </a:r>
            <a:endParaRPr lang="pl-PL" dirty="0" smtClean="0"/>
          </a:p>
          <a:p>
            <a:r>
              <a:rPr lang="pl-PL" dirty="0" smtClean="0">
                <a:solidFill>
                  <a:srgbClr val="00CC00"/>
                </a:solidFill>
              </a:rPr>
              <a:t>2013</a:t>
            </a:r>
          </a:p>
          <a:p>
            <a:r>
              <a:rPr lang="pl-PL" sz="500" dirty="0">
                <a:solidFill>
                  <a:schemeClr val="bg1"/>
                </a:solidFill>
              </a:rPr>
              <a:t>t</a:t>
            </a:r>
            <a:endParaRPr lang="pl-PL" dirty="0" smtClean="0"/>
          </a:p>
          <a:p>
            <a:r>
              <a:rPr lang="pl-PL" dirty="0" smtClean="0"/>
              <a:t>2014</a:t>
            </a:r>
          </a:p>
          <a:p>
            <a:r>
              <a:rPr lang="pl-PL" dirty="0" smtClean="0"/>
              <a:t>2015</a:t>
            </a:r>
          </a:p>
          <a:p>
            <a:r>
              <a:rPr lang="pl-PL" dirty="0" smtClean="0"/>
              <a:t>2016-2017</a:t>
            </a:r>
          </a:p>
          <a:p>
            <a:r>
              <a:rPr lang="pl-PL" dirty="0" smtClean="0"/>
              <a:t>2018</a:t>
            </a:r>
          </a:p>
          <a:p>
            <a:r>
              <a:rPr lang="pl-PL" sz="500" dirty="0">
                <a:solidFill>
                  <a:schemeClr val="bg1"/>
                </a:solidFill>
              </a:rPr>
              <a:t>t</a:t>
            </a:r>
            <a:endParaRPr lang="pl-PL" dirty="0" smtClean="0"/>
          </a:p>
          <a:p>
            <a:r>
              <a:rPr lang="pl-PL" dirty="0" smtClean="0">
                <a:solidFill>
                  <a:srgbClr val="00CC00"/>
                </a:solidFill>
              </a:rPr>
              <a:t>2019-2020</a:t>
            </a:r>
          </a:p>
          <a:p>
            <a:r>
              <a:rPr lang="pl-PL" sz="500" dirty="0">
                <a:solidFill>
                  <a:schemeClr val="bg1"/>
                </a:solidFill>
              </a:rPr>
              <a:t>t</a:t>
            </a:r>
            <a:endParaRPr lang="pl-PL" dirty="0" smtClean="0"/>
          </a:p>
          <a:p>
            <a:r>
              <a:rPr lang="pl-PL" dirty="0" smtClean="0"/>
              <a:t>2021-2022</a:t>
            </a:r>
            <a:endParaRPr lang="pl-PL" dirty="0"/>
          </a:p>
        </p:txBody>
      </p:sp>
      <mc:AlternateContent xmlns:mc="http://schemas.openxmlformats.org/markup-compatibility/2006" xmlns:a14="http://schemas.microsoft.com/office/drawing/2010/main">
        <mc:Choice Requires="a14">
          <p:sp>
            <p:nvSpPr>
              <p:cNvPr id="57" name="pole tekstowe 56"/>
              <p:cNvSpPr txBox="1"/>
              <p:nvPr/>
            </p:nvSpPr>
            <p:spPr>
              <a:xfrm>
                <a:off x="1056504" y="502849"/>
                <a:ext cx="2799805" cy="2516073"/>
              </a:xfrm>
              <a:prstGeom prst="rect">
                <a:avLst/>
              </a:prstGeom>
              <a:noFill/>
            </p:spPr>
            <p:txBody>
              <a:bodyPr wrap="none" rtlCol="0">
                <a:spAutoFit/>
              </a:bodyPr>
              <a:lstStyle/>
              <a:p>
                <a:r>
                  <a:rPr lang="pl-PL" dirty="0" smtClean="0"/>
                  <a:t>Nucleon </a:t>
                </a:r>
                <a:r>
                  <a:rPr lang="pl-PL" dirty="0" err="1" smtClean="0"/>
                  <a:t>structure</a:t>
                </a:r>
                <a:r>
                  <a:rPr lang="pl-PL" dirty="0" smtClean="0"/>
                  <a:t> </a:t>
                </a:r>
                <a14:m>
                  <m:oMath xmlns:m="http://schemas.openxmlformats.org/officeDocument/2006/math">
                    <m:r>
                      <a:rPr lang="pl-PL" b="0" i="1" smtClean="0">
                        <a:latin typeface="Cambria Math" panose="02040503050406030204" pitchFamily="18" charset="0"/>
                      </a:rPr>
                      <m:t>𝜇</m:t>
                    </m:r>
                    <m:r>
                      <a:rPr lang="pl-PL" b="0" i="1" smtClean="0">
                        <a:latin typeface="Cambria Math" panose="02040503050406030204" pitchFamily="18" charset="0"/>
                      </a:rPr>
                      <m:t>−</m:t>
                    </m:r>
                    <m:r>
                      <m:rPr>
                        <m:sty m:val="p"/>
                      </m:rPr>
                      <a:rPr lang="pl-PL" b="0" i="0" smtClean="0">
                        <a:solidFill>
                          <a:srgbClr val="FF0000"/>
                        </a:solidFill>
                        <a:latin typeface="Cambria Math" panose="02040503050406030204" pitchFamily="18" charset="0"/>
                      </a:rPr>
                      <m:t>d</m:t>
                    </m:r>
                    <m:r>
                      <a:rPr lang="pl-PL" b="0" i="0" smtClean="0">
                        <a:latin typeface="Cambria Math" panose="02040503050406030204" pitchFamily="18" charset="0"/>
                      </a:rPr>
                      <m:t>, 160 </m:t>
                    </m:r>
                    <m:r>
                      <m:rPr>
                        <m:sty m:val="p"/>
                      </m:rPr>
                      <a:rPr lang="pl-PL" b="0" i="0" smtClean="0">
                        <a:latin typeface="Cambria Math" panose="02040503050406030204" pitchFamily="18" charset="0"/>
                      </a:rPr>
                      <m:t>GeV</m:t>
                    </m:r>
                  </m:oMath>
                </a14:m>
                <a:r>
                  <a:rPr lang="pl-PL" dirty="0" smtClean="0"/>
                  <a:t>, </a:t>
                </a:r>
                <a:r>
                  <a:rPr lang="pl-PL" dirty="0" smtClean="0">
                    <a:solidFill>
                      <a:srgbClr val="FF0000"/>
                    </a:solidFill>
                  </a:rPr>
                  <a:t>L and T </a:t>
                </a:r>
                <a:r>
                  <a:rPr lang="pl-PL" dirty="0" err="1" smtClean="0">
                    <a:solidFill>
                      <a:srgbClr val="FF0000"/>
                    </a:solidFill>
                  </a:rPr>
                  <a:t>polarised</a:t>
                </a:r>
                <a:r>
                  <a:rPr lang="pl-PL" dirty="0" smtClean="0">
                    <a:solidFill>
                      <a:srgbClr val="FF0000"/>
                    </a:solidFill>
                  </a:rPr>
                  <a:t> target</a:t>
                </a:r>
              </a:p>
              <a:p>
                <a:r>
                  <a:rPr lang="pl-PL" sz="500" dirty="0">
                    <a:solidFill>
                      <a:schemeClr val="bg1"/>
                    </a:solidFill>
                  </a:rPr>
                  <a:t>t</a:t>
                </a:r>
                <a:r>
                  <a:rPr lang="pl-PL" dirty="0" smtClean="0"/>
                  <a:t/>
                </a:r>
                <a:br>
                  <a:rPr lang="pl-PL" dirty="0" smtClean="0"/>
                </a:br>
                <a:r>
                  <a:rPr lang="pl-PL" dirty="0" smtClean="0"/>
                  <a:t>CERN </a:t>
                </a:r>
                <a:r>
                  <a:rPr lang="pl-PL" dirty="0" err="1" smtClean="0"/>
                  <a:t>accelerator</a:t>
                </a:r>
                <a:r>
                  <a:rPr lang="pl-PL" dirty="0" smtClean="0"/>
                  <a:t> </a:t>
                </a:r>
                <a:r>
                  <a:rPr lang="pl-PL" dirty="0" err="1" smtClean="0"/>
                  <a:t>shutdown</a:t>
                </a:r>
                <a:r>
                  <a:rPr lang="pl-PL" dirty="0" smtClean="0"/>
                  <a:t>, </a:t>
                </a:r>
                <a:r>
                  <a:rPr lang="pl-PL" dirty="0" err="1" smtClean="0"/>
                  <a:t>increase</a:t>
                </a:r>
                <a:r>
                  <a:rPr lang="pl-PL" dirty="0" smtClean="0"/>
                  <a:t> of </a:t>
                </a:r>
                <a:r>
                  <a:rPr lang="pl-PL" dirty="0" err="1" smtClean="0"/>
                  <a:t>acceptance</a:t>
                </a:r>
                <a:endParaRPr lang="pl-PL" dirty="0" smtClean="0"/>
              </a:p>
              <a:p>
                <a:r>
                  <a:rPr lang="pl-PL" sz="500" dirty="0">
                    <a:solidFill>
                      <a:schemeClr val="bg1"/>
                    </a:solidFill>
                  </a:rPr>
                  <a:t>t</a:t>
                </a:r>
                <a:r>
                  <a:rPr lang="pl-PL" dirty="0" smtClean="0"/>
                  <a:t/>
                </a:r>
                <a:br>
                  <a:rPr lang="pl-PL" dirty="0" smtClean="0"/>
                </a:br>
                <a:r>
                  <a:rPr lang="pl-PL" dirty="0" err="1"/>
                  <a:t>N</a:t>
                </a:r>
                <a:r>
                  <a:rPr lang="pl-PL" dirty="0" err="1" smtClean="0"/>
                  <a:t>ucleon</a:t>
                </a:r>
                <a:r>
                  <a:rPr lang="pl-PL" dirty="0" smtClean="0"/>
                  <a:t> </a:t>
                </a:r>
                <a:r>
                  <a:rPr lang="pl-PL" dirty="0"/>
                  <a:t>structure </a:t>
                </a:r>
                <a14:m>
                  <m:oMath xmlns:m="http://schemas.openxmlformats.org/officeDocument/2006/math">
                    <m:r>
                      <a:rPr lang="pl-PL" i="1">
                        <a:latin typeface="Cambria Math" panose="02040503050406030204" pitchFamily="18" charset="0"/>
                      </a:rPr>
                      <m:t>𝜇</m:t>
                    </m:r>
                    <m:r>
                      <a:rPr lang="pl-PL" i="1">
                        <a:latin typeface="Cambria Math" panose="02040503050406030204" pitchFamily="18" charset="0"/>
                      </a:rPr>
                      <m:t>−</m:t>
                    </m:r>
                    <m:r>
                      <m:rPr>
                        <m:sty m:val="p"/>
                      </m:rPr>
                      <a:rPr lang="pl-PL" smtClean="0">
                        <a:solidFill>
                          <a:srgbClr val="FF0000"/>
                        </a:solidFill>
                        <a:latin typeface="Cambria Math" panose="02040503050406030204" pitchFamily="18" charset="0"/>
                      </a:rPr>
                      <m:t>d</m:t>
                    </m:r>
                    <m:r>
                      <a:rPr lang="pl-PL">
                        <a:latin typeface="Cambria Math" panose="02040503050406030204" pitchFamily="18" charset="0"/>
                      </a:rPr>
                      <m:t>, 160 </m:t>
                    </m:r>
                    <m:r>
                      <m:rPr>
                        <m:sty m:val="p"/>
                      </m:rPr>
                      <a:rPr lang="pl-PL">
                        <a:latin typeface="Cambria Math" panose="02040503050406030204" pitchFamily="18" charset="0"/>
                      </a:rPr>
                      <m:t>GeV</m:t>
                    </m:r>
                  </m:oMath>
                </a14:m>
                <a:r>
                  <a:rPr lang="pl-PL" dirty="0" smtClean="0"/>
                  <a:t>, </a:t>
                </a:r>
                <a:r>
                  <a:rPr lang="pl-PL" dirty="0" smtClean="0">
                    <a:solidFill>
                      <a:srgbClr val="FF0000"/>
                    </a:solidFill>
                  </a:rPr>
                  <a:t>L </a:t>
                </a:r>
                <a:r>
                  <a:rPr lang="pl-PL" dirty="0" err="1" smtClean="0">
                    <a:solidFill>
                      <a:srgbClr val="FF0000"/>
                    </a:solidFill>
                  </a:rPr>
                  <a:t>polarised</a:t>
                </a:r>
                <a:r>
                  <a:rPr lang="pl-PL" dirty="0" smtClean="0">
                    <a:solidFill>
                      <a:srgbClr val="FF0000"/>
                    </a:solidFill>
                  </a:rPr>
                  <a:t> target</a:t>
                </a:r>
                <a:r>
                  <a:rPr lang="pl-PL" dirty="0" smtClean="0"/>
                  <a:t/>
                </a:r>
                <a:br>
                  <a:rPr lang="pl-PL" dirty="0" smtClean="0"/>
                </a:br>
                <a:r>
                  <a:rPr lang="pl-PL" dirty="0"/>
                  <a:t>Nucleon </a:t>
                </a:r>
                <a:r>
                  <a:rPr lang="pl-PL" dirty="0" err="1"/>
                  <a:t>structure</a:t>
                </a:r>
                <a:r>
                  <a:rPr lang="pl-PL" dirty="0"/>
                  <a:t> </a:t>
                </a:r>
                <a14:m>
                  <m:oMath xmlns:m="http://schemas.openxmlformats.org/officeDocument/2006/math">
                    <m:r>
                      <a:rPr lang="pl-PL" i="1">
                        <a:latin typeface="Cambria Math" panose="02040503050406030204" pitchFamily="18" charset="0"/>
                      </a:rPr>
                      <m:t>𝜇</m:t>
                    </m:r>
                    <m:r>
                      <a:rPr lang="pl-PL" i="1">
                        <a:latin typeface="Cambria Math" panose="02040503050406030204" pitchFamily="18" charset="0"/>
                      </a:rPr>
                      <m:t>−</m:t>
                    </m:r>
                    <m:r>
                      <m:rPr>
                        <m:sty m:val="p"/>
                      </m:rPr>
                      <a:rPr lang="pl-PL" smtClean="0">
                        <a:solidFill>
                          <a:srgbClr val="FF0000"/>
                        </a:solidFill>
                        <a:latin typeface="Cambria Math" panose="02040503050406030204" pitchFamily="18" charset="0"/>
                      </a:rPr>
                      <m:t>d</m:t>
                    </m:r>
                    <m:r>
                      <a:rPr lang="pl-PL">
                        <a:latin typeface="Cambria Math" panose="02040503050406030204" pitchFamily="18" charset="0"/>
                      </a:rPr>
                      <m:t>, 160 </m:t>
                    </m:r>
                    <m:r>
                      <m:rPr>
                        <m:sty m:val="p"/>
                      </m:rPr>
                      <a:rPr lang="pl-PL">
                        <a:latin typeface="Cambria Math" panose="02040503050406030204" pitchFamily="18" charset="0"/>
                      </a:rPr>
                      <m:t>GeV</m:t>
                    </m:r>
                  </m:oMath>
                </a14:m>
                <a:r>
                  <a:rPr lang="pl-PL" dirty="0" smtClean="0"/>
                  <a:t>, </a:t>
                </a:r>
                <a:r>
                  <a:rPr lang="pl-PL" dirty="0" smtClean="0">
                    <a:solidFill>
                      <a:srgbClr val="FF0000"/>
                    </a:solidFill>
                  </a:rPr>
                  <a:t>L </a:t>
                </a:r>
                <a:r>
                  <a:rPr lang="pl-PL" dirty="0">
                    <a:solidFill>
                      <a:srgbClr val="FF0000"/>
                    </a:solidFill>
                  </a:rPr>
                  <a:t>and T </a:t>
                </a:r>
                <a:r>
                  <a:rPr lang="pl-PL" dirty="0" err="1">
                    <a:solidFill>
                      <a:srgbClr val="FF0000"/>
                    </a:solidFill>
                  </a:rPr>
                  <a:t>polarised</a:t>
                </a:r>
                <a:r>
                  <a:rPr lang="pl-PL" dirty="0">
                    <a:solidFill>
                      <a:srgbClr val="FF0000"/>
                    </a:solidFill>
                  </a:rPr>
                  <a:t> target</a:t>
                </a:r>
                <a:r>
                  <a:rPr lang="pl-PL" dirty="0"/>
                  <a:t/>
                </a:r>
                <a:br>
                  <a:rPr lang="pl-PL" dirty="0"/>
                </a:br>
                <a:r>
                  <a:rPr lang="pl-PL" dirty="0" smtClean="0"/>
                  <a:t>hadron </a:t>
                </a:r>
                <a:r>
                  <a:rPr lang="pl-PL" dirty="0" err="1" smtClean="0"/>
                  <a:t>spectroscopy</a:t>
                </a:r>
                <a:r>
                  <a:rPr lang="pl-PL" dirty="0" smtClean="0"/>
                  <a:t>; </a:t>
                </a:r>
                <a:r>
                  <a:rPr lang="pl-PL" dirty="0" err="1" smtClean="0"/>
                  <a:t>Primakoff</a:t>
                </a:r>
                <a:r>
                  <a:rPr lang="pl-PL" dirty="0" smtClean="0"/>
                  <a:t> </a:t>
                </a:r>
                <a:r>
                  <a:rPr lang="pl-PL" dirty="0" err="1" smtClean="0"/>
                  <a:t>reaction</a:t>
                </a:r>
                <a:endParaRPr lang="pl-PL" dirty="0" smtClean="0"/>
              </a:p>
              <a:p>
                <a:r>
                  <a:rPr lang="pl-PL" dirty="0"/>
                  <a:t>Nucleon </a:t>
                </a:r>
                <a:r>
                  <a:rPr lang="pl-PL" dirty="0" err="1"/>
                  <a:t>structure</a:t>
                </a:r>
                <a:r>
                  <a:rPr lang="pl-PL" dirty="0"/>
                  <a:t> </a:t>
                </a:r>
                <a14:m>
                  <m:oMath xmlns:m="http://schemas.openxmlformats.org/officeDocument/2006/math">
                    <m:r>
                      <a:rPr lang="pl-PL" i="1">
                        <a:latin typeface="Cambria Math" panose="02040503050406030204" pitchFamily="18" charset="0"/>
                      </a:rPr>
                      <m:t>𝜇</m:t>
                    </m:r>
                    <m:r>
                      <a:rPr lang="pl-PL" i="1">
                        <a:latin typeface="Cambria Math" panose="02040503050406030204" pitchFamily="18" charset="0"/>
                      </a:rPr>
                      <m:t>−</m:t>
                    </m:r>
                    <m:r>
                      <m:rPr>
                        <m:sty m:val="p"/>
                      </m:rPr>
                      <a:rPr lang="pl-PL" smtClean="0">
                        <a:solidFill>
                          <a:srgbClr val="FF0000"/>
                        </a:solidFill>
                        <a:latin typeface="Cambria Math" panose="02040503050406030204" pitchFamily="18" charset="0"/>
                      </a:rPr>
                      <m:t>d</m:t>
                    </m:r>
                    <m:r>
                      <a:rPr lang="pl-PL">
                        <a:latin typeface="Cambria Math" panose="02040503050406030204" pitchFamily="18" charset="0"/>
                      </a:rPr>
                      <m:t>, 160 </m:t>
                    </m:r>
                    <m:r>
                      <m:rPr>
                        <m:sty m:val="p"/>
                      </m:rPr>
                      <a:rPr lang="pl-PL">
                        <a:latin typeface="Cambria Math" panose="02040503050406030204" pitchFamily="18" charset="0"/>
                      </a:rPr>
                      <m:t>GeV</m:t>
                    </m:r>
                  </m:oMath>
                </a14:m>
                <a:r>
                  <a:rPr lang="pl-PL" dirty="0" smtClean="0"/>
                  <a:t>, </a:t>
                </a:r>
                <a:r>
                  <a:rPr lang="pl-PL" dirty="0" smtClean="0">
                    <a:solidFill>
                      <a:srgbClr val="FF0000"/>
                    </a:solidFill>
                  </a:rPr>
                  <a:t>T </a:t>
                </a:r>
                <a:r>
                  <a:rPr lang="pl-PL" dirty="0" err="1">
                    <a:solidFill>
                      <a:srgbClr val="FF0000"/>
                    </a:solidFill>
                  </a:rPr>
                  <a:t>polarised</a:t>
                </a:r>
                <a:r>
                  <a:rPr lang="pl-PL" dirty="0">
                    <a:solidFill>
                      <a:srgbClr val="FF0000"/>
                    </a:solidFill>
                  </a:rPr>
                  <a:t> </a:t>
                </a:r>
                <a:r>
                  <a:rPr lang="pl-PL" dirty="0" smtClean="0">
                    <a:solidFill>
                      <a:srgbClr val="FF0000"/>
                    </a:solidFill>
                  </a:rPr>
                  <a:t>target</a:t>
                </a:r>
                <a:r>
                  <a:rPr lang="pl-PL" dirty="0" smtClean="0"/>
                  <a:t/>
                </a:r>
                <a:br>
                  <a:rPr lang="pl-PL" dirty="0" smtClean="0"/>
                </a:br>
                <a:r>
                  <a:rPr lang="pl-PL" dirty="0"/>
                  <a:t>Nucleon </a:t>
                </a:r>
                <a:r>
                  <a:rPr lang="pl-PL" dirty="0" err="1"/>
                  <a:t>structure</a:t>
                </a:r>
                <a:r>
                  <a:rPr lang="pl-PL" dirty="0"/>
                  <a:t> </a:t>
                </a:r>
                <a14:m>
                  <m:oMath xmlns:m="http://schemas.openxmlformats.org/officeDocument/2006/math">
                    <m:r>
                      <a:rPr lang="pl-PL" i="1">
                        <a:latin typeface="Cambria Math" panose="02040503050406030204" pitchFamily="18" charset="0"/>
                      </a:rPr>
                      <m:t>𝜇</m:t>
                    </m:r>
                    <m:r>
                      <a:rPr lang="pl-PL" i="1">
                        <a:latin typeface="Cambria Math" panose="02040503050406030204" pitchFamily="18" charset="0"/>
                      </a:rPr>
                      <m:t>−</m:t>
                    </m:r>
                    <m:r>
                      <m:rPr>
                        <m:sty m:val="p"/>
                      </m:rPr>
                      <a:rPr lang="pl-PL" smtClean="0">
                        <a:solidFill>
                          <a:srgbClr val="FF0000"/>
                        </a:solidFill>
                        <a:latin typeface="Cambria Math" panose="02040503050406030204" pitchFamily="18" charset="0"/>
                      </a:rPr>
                      <m:t>d</m:t>
                    </m:r>
                    <m:r>
                      <a:rPr lang="pl-PL">
                        <a:latin typeface="Cambria Math" panose="02040503050406030204" pitchFamily="18" charset="0"/>
                      </a:rPr>
                      <m:t>, 160 </m:t>
                    </m:r>
                    <m:r>
                      <m:rPr>
                        <m:sty m:val="p"/>
                      </m:rPr>
                      <a:rPr lang="pl-PL">
                        <a:latin typeface="Cambria Math" panose="02040503050406030204" pitchFamily="18" charset="0"/>
                      </a:rPr>
                      <m:t>GeV</m:t>
                    </m:r>
                  </m:oMath>
                </a14:m>
                <a:r>
                  <a:rPr lang="pl-PL" dirty="0"/>
                  <a:t>, </a:t>
                </a:r>
                <a:r>
                  <a:rPr lang="pl-PL" dirty="0">
                    <a:solidFill>
                      <a:srgbClr val="FF0000"/>
                    </a:solidFill>
                  </a:rPr>
                  <a:t>L </a:t>
                </a:r>
                <a:r>
                  <a:rPr lang="pl-PL" dirty="0" err="1" smtClean="0">
                    <a:solidFill>
                      <a:srgbClr val="FF0000"/>
                    </a:solidFill>
                  </a:rPr>
                  <a:t>polarised</a:t>
                </a:r>
                <a:r>
                  <a:rPr lang="pl-PL" dirty="0" smtClean="0">
                    <a:solidFill>
                      <a:srgbClr val="FF0000"/>
                    </a:solidFill>
                  </a:rPr>
                  <a:t> target</a:t>
                </a:r>
                <a:r>
                  <a:rPr lang="pl-PL" dirty="0" smtClean="0"/>
                  <a:t/>
                </a:r>
                <a:br>
                  <a:rPr lang="pl-PL" dirty="0" smtClean="0"/>
                </a:br>
                <a:r>
                  <a:rPr lang="pl-PL" dirty="0" err="1" smtClean="0"/>
                  <a:t>Primakoff</a:t>
                </a:r>
                <a:r>
                  <a:rPr lang="pl-PL" dirty="0" smtClean="0"/>
                  <a:t> </a:t>
                </a:r>
                <a:r>
                  <a:rPr lang="pl-PL" dirty="0" err="1" smtClean="0"/>
                  <a:t>reaction</a:t>
                </a:r>
                <a:r>
                  <a:rPr lang="pl-PL" dirty="0"/>
                  <a:t>,</a:t>
                </a:r>
                <a:r>
                  <a:rPr lang="pl-PL" dirty="0" smtClean="0"/>
                  <a:t> DVCS/SIDIS test</a:t>
                </a:r>
              </a:p>
              <a:p>
                <a:r>
                  <a:rPr lang="pl-PL" sz="500" dirty="0">
                    <a:solidFill>
                      <a:schemeClr val="bg1"/>
                    </a:solidFill>
                  </a:rPr>
                  <a:t>t</a:t>
                </a:r>
                <a:r>
                  <a:rPr lang="pl-PL" dirty="0" smtClean="0"/>
                  <a:t/>
                </a:r>
                <a:br>
                  <a:rPr lang="pl-PL" dirty="0" smtClean="0"/>
                </a:br>
                <a:r>
                  <a:rPr lang="pl-PL" dirty="0" smtClean="0">
                    <a:solidFill>
                      <a:srgbClr val="00CC00"/>
                    </a:solidFill>
                  </a:rPr>
                  <a:t>CERN </a:t>
                </a:r>
                <a:r>
                  <a:rPr lang="pl-PL" dirty="0" err="1" smtClean="0">
                    <a:solidFill>
                      <a:srgbClr val="00CC00"/>
                    </a:solidFill>
                  </a:rPr>
                  <a:t>accelerator</a:t>
                </a:r>
                <a:r>
                  <a:rPr lang="pl-PL" dirty="0" smtClean="0">
                    <a:solidFill>
                      <a:srgbClr val="00CC00"/>
                    </a:solidFill>
                  </a:rPr>
                  <a:t> </a:t>
                </a:r>
                <a:r>
                  <a:rPr lang="pl-PL" dirty="0" err="1" smtClean="0">
                    <a:solidFill>
                      <a:srgbClr val="00CC00"/>
                    </a:solidFill>
                  </a:rPr>
                  <a:t>shutdown</a:t>
                </a:r>
                <a:r>
                  <a:rPr lang="pl-PL" dirty="0" smtClean="0">
                    <a:solidFill>
                      <a:srgbClr val="00CC00"/>
                    </a:solidFill>
                  </a:rPr>
                  <a:t>, LS1</a:t>
                </a:r>
              </a:p>
              <a:p>
                <a:r>
                  <a:rPr lang="pl-PL" sz="500" dirty="0">
                    <a:solidFill>
                      <a:schemeClr val="bg1"/>
                    </a:solidFill>
                  </a:rPr>
                  <a:t>t</a:t>
                </a:r>
                <a:r>
                  <a:rPr lang="pl-PL" dirty="0" smtClean="0"/>
                  <a:t/>
                </a:r>
                <a:br>
                  <a:rPr lang="pl-PL" dirty="0" smtClean="0"/>
                </a:br>
                <a:r>
                  <a:rPr lang="pl-PL" dirty="0"/>
                  <a:t>Drell-Yan </a:t>
                </a:r>
                <a14:m>
                  <m:oMath xmlns:m="http://schemas.openxmlformats.org/officeDocument/2006/math">
                    <m:r>
                      <a:rPr lang="pl-PL" i="1">
                        <a:latin typeface="Cambria Math" panose="02040503050406030204" pitchFamily="18" charset="0"/>
                      </a:rPr>
                      <m:t>𝜋</m:t>
                    </m:r>
                    <m:r>
                      <a:rPr lang="pl-PL" i="1">
                        <a:latin typeface="Cambria Math" panose="02040503050406030204" pitchFamily="18" charset="0"/>
                      </a:rPr>
                      <m:t>−</m:t>
                    </m:r>
                    <m:r>
                      <m:rPr>
                        <m:sty m:val="p"/>
                      </m:rPr>
                      <a:rPr lang="pl-PL" smtClean="0">
                        <a:solidFill>
                          <a:srgbClr val="FF0000"/>
                        </a:solidFill>
                        <a:latin typeface="Cambria Math" panose="02040503050406030204" pitchFamily="18" charset="0"/>
                      </a:rPr>
                      <m:t>p</m:t>
                    </m:r>
                  </m:oMath>
                </a14:m>
                <a:r>
                  <a:rPr lang="pl-PL" dirty="0"/>
                  <a:t> </a:t>
                </a:r>
                <a:r>
                  <a:rPr lang="pl-PL" dirty="0" err="1"/>
                  <a:t>reaction</a:t>
                </a:r>
                <a:r>
                  <a:rPr lang="pl-PL" dirty="0"/>
                  <a:t> with </a:t>
                </a:r>
                <a:r>
                  <a:rPr lang="pl-PL" dirty="0">
                    <a:solidFill>
                      <a:srgbClr val="FF0000"/>
                    </a:solidFill>
                  </a:rPr>
                  <a:t>T </a:t>
                </a:r>
                <a:r>
                  <a:rPr lang="pl-PL" dirty="0" err="1">
                    <a:solidFill>
                      <a:srgbClr val="FF0000"/>
                    </a:solidFill>
                  </a:rPr>
                  <a:t>polarised</a:t>
                </a:r>
                <a:r>
                  <a:rPr lang="pl-PL" dirty="0">
                    <a:solidFill>
                      <a:srgbClr val="FF0000"/>
                    </a:solidFill>
                  </a:rPr>
                  <a:t> </a:t>
                </a:r>
                <a:r>
                  <a:rPr lang="pl-PL" dirty="0" smtClean="0">
                    <a:solidFill>
                      <a:srgbClr val="FF0000"/>
                    </a:solidFill>
                  </a:rPr>
                  <a:t>target </a:t>
                </a:r>
                <a:r>
                  <a:rPr lang="pl-PL" dirty="0" smtClean="0"/>
                  <a:t>(test)</a:t>
                </a:r>
              </a:p>
              <a:p>
                <a:r>
                  <a:rPr lang="pl-PL" dirty="0"/>
                  <a:t>Drell-Yan </a:t>
                </a:r>
                <a14:m>
                  <m:oMath xmlns:m="http://schemas.openxmlformats.org/officeDocument/2006/math">
                    <m:r>
                      <a:rPr lang="pl-PL" i="1">
                        <a:latin typeface="Cambria Math" panose="02040503050406030204" pitchFamily="18" charset="0"/>
                      </a:rPr>
                      <m:t>𝜋</m:t>
                    </m:r>
                    <m:r>
                      <a:rPr lang="pl-PL" i="1">
                        <a:latin typeface="Cambria Math" panose="02040503050406030204" pitchFamily="18" charset="0"/>
                      </a:rPr>
                      <m:t>−</m:t>
                    </m:r>
                    <m:r>
                      <m:rPr>
                        <m:sty m:val="p"/>
                      </m:rPr>
                      <a:rPr lang="pl-PL" smtClean="0">
                        <a:solidFill>
                          <a:srgbClr val="FF0000"/>
                        </a:solidFill>
                        <a:latin typeface="Cambria Math" panose="02040503050406030204" pitchFamily="18" charset="0"/>
                      </a:rPr>
                      <m:t>p</m:t>
                    </m:r>
                  </m:oMath>
                </a14:m>
                <a:r>
                  <a:rPr lang="pl-PL" dirty="0"/>
                  <a:t> </a:t>
                </a:r>
                <a:r>
                  <a:rPr lang="pl-PL" dirty="0" err="1"/>
                  <a:t>reaction</a:t>
                </a:r>
                <a:r>
                  <a:rPr lang="pl-PL" dirty="0"/>
                  <a:t> with </a:t>
                </a:r>
                <a:r>
                  <a:rPr lang="pl-PL" dirty="0">
                    <a:solidFill>
                      <a:srgbClr val="FF0000"/>
                    </a:solidFill>
                  </a:rPr>
                  <a:t>T </a:t>
                </a:r>
                <a:r>
                  <a:rPr lang="pl-PL" dirty="0" err="1">
                    <a:solidFill>
                      <a:srgbClr val="FF0000"/>
                    </a:solidFill>
                  </a:rPr>
                  <a:t>polarised</a:t>
                </a:r>
                <a:r>
                  <a:rPr lang="pl-PL" dirty="0">
                    <a:solidFill>
                      <a:srgbClr val="FF0000"/>
                    </a:solidFill>
                  </a:rPr>
                  <a:t> target </a:t>
                </a:r>
                <a:r>
                  <a:rPr lang="pl-PL" dirty="0" smtClean="0"/>
                  <a:t/>
                </a:r>
                <a:br>
                  <a:rPr lang="pl-PL" dirty="0" smtClean="0"/>
                </a:br>
                <a:r>
                  <a:rPr lang="pl-PL" dirty="0" smtClean="0"/>
                  <a:t>DVCS/SIDIS </a:t>
                </a:r>
                <a14:m>
                  <m:oMath xmlns:m="http://schemas.openxmlformats.org/officeDocument/2006/math">
                    <m:r>
                      <a:rPr lang="pl-PL" b="0" i="1" smtClean="0">
                        <a:latin typeface="Cambria Math" panose="02040503050406030204" pitchFamily="18" charset="0"/>
                      </a:rPr>
                      <m:t>𝜋</m:t>
                    </m:r>
                    <m:r>
                      <a:rPr lang="pl-PL" b="0" i="1" smtClean="0">
                        <a:latin typeface="Cambria Math" panose="02040503050406030204" pitchFamily="18" charset="0"/>
                      </a:rPr>
                      <m:t>−</m:t>
                    </m:r>
                    <m:r>
                      <m:rPr>
                        <m:sty m:val="p"/>
                      </m:rPr>
                      <a:rPr lang="pl-PL" b="0" i="0" smtClean="0">
                        <a:solidFill>
                          <a:srgbClr val="FF0000"/>
                        </a:solidFill>
                        <a:latin typeface="Cambria Math" panose="02040503050406030204" pitchFamily="18" charset="0"/>
                      </a:rPr>
                      <m:t>p</m:t>
                    </m:r>
                    <m:r>
                      <a:rPr lang="pl-PL" b="0" i="0" smtClean="0">
                        <a:latin typeface="Cambria Math" panose="02040503050406030204" pitchFamily="18" charset="0"/>
                      </a:rPr>
                      <m:t>,</m:t>
                    </m:r>
                    <m:r>
                      <a:rPr lang="pl-PL">
                        <a:latin typeface="Cambria Math" panose="02040503050406030204" pitchFamily="18" charset="0"/>
                      </a:rPr>
                      <m:t>160 </m:t>
                    </m:r>
                    <m:r>
                      <m:rPr>
                        <m:sty m:val="p"/>
                      </m:rPr>
                      <a:rPr lang="pl-PL">
                        <a:latin typeface="Cambria Math" panose="02040503050406030204" pitchFamily="18" charset="0"/>
                      </a:rPr>
                      <m:t>GeV</m:t>
                    </m:r>
                  </m:oMath>
                </a14:m>
                <a:r>
                  <a:rPr lang="pl-PL" dirty="0" smtClean="0"/>
                  <a:t>, </a:t>
                </a:r>
                <a:r>
                  <a:rPr lang="pl-PL" dirty="0" err="1" smtClean="0"/>
                  <a:t>unpolarised</a:t>
                </a:r>
                <a:r>
                  <a:rPr lang="pl-PL" dirty="0" smtClean="0"/>
                  <a:t> target</a:t>
                </a:r>
                <a:r>
                  <a:rPr lang="pl-PL" dirty="0"/>
                  <a:t/>
                </a:r>
                <a:br>
                  <a:rPr lang="pl-PL" dirty="0"/>
                </a:br>
                <a:r>
                  <a:rPr lang="pl-PL" dirty="0"/>
                  <a:t>Drell-Yan </a:t>
                </a:r>
                <a14:m>
                  <m:oMath xmlns:m="http://schemas.openxmlformats.org/officeDocument/2006/math">
                    <m:r>
                      <a:rPr lang="pl-PL" i="1">
                        <a:latin typeface="Cambria Math" panose="02040503050406030204" pitchFamily="18" charset="0"/>
                      </a:rPr>
                      <m:t>𝜋</m:t>
                    </m:r>
                    <m:r>
                      <a:rPr lang="pl-PL" i="1">
                        <a:latin typeface="Cambria Math" panose="02040503050406030204" pitchFamily="18" charset="0"/>
                      </a:rPr>
                      <m:t>−</m:t>
                    </m:r>
                    <m:r>
                      <m:rPr>
                        <m:sty m:val="p"/>
                      </m:rPr>
                      <a:rPr lang="pl-PL" smtClean="0">
                        <a:solidFill>
                          <a:srgbClr val="FF0000"/>
                        </a:solidFill>
                        <a:latin typeface="Cambria Math" panose="02040503050406030204" pitchFamily="18" charset="0"/>
                      </a:rPr>
                      <m:t>p</m:t>
                    </m:r>
                  </m:oMath>
                </a14:m>
                <a:r>
                  <a:rPr lang="pl-PL" dirty="0"/>
                  <a:t> </a:t>
                </a:r>
                <a:r>
                  <a:rPr lang="pl-PL" dirty="0" err="1"/>
                  <a:t>reaction</a:t>
                </a:r>
                <a:r>
                  <a:rPr lang="pl-PL" dirty="0"/>
                  <a:t> with </a:t>
                </a:r>
                <a:r>
                  <a:rPr lang="pl-PL" dirty="0">
                    <a:solidFill>
                      <a:srgbClr val="FF0000"/>
                    </a:solidFill>
                  </a:rPr>
                  <a:t>T </a:t>
                </a:r>
                <a:r>
                  <a:rPr lang="pl-PL" dirty="0" err="1">
                    <a:solidFill>
                      <a:srgbClr val="FF0000"/>
                    </a:solidFill>
                  </a:rPr>
                  <a:t>polarised</a:t>
                </a:r>
                <a:r>
                  <a:rPr lang="pl-PL" dirty="0">
                    <a:solidFill>
                      <a:srgbClr val="FF0000"/>
                    </a:solidFill>
                  </a:rPr>
                  <a:t> </a:t>
                </a:r>
                <a:r>
                  <a:rPr lang="pl-PL" dirty="0" smtClean="0">
                    <a:solidFill>
                      <a:srgbClr val="FF0000"/>
                    </a:solidFill>
                  </a:rPr>
                  <a:t>target</a:t>
                </a:r>
              </a:p>
              <a:p>
                <a:r>
                  <a:rPr lang="pl-PL" sz="500" dirty="0">
                    <a:solidFill>
                      <a:schemeClr val="bg1"/>
                    </a:solidFill>
                  </a:rPr>
                  <a:t>t</a:t>
                </a:r>
                <a:endParaRPr lang="pl-PL" dirty="0" smtClean="0"/>
              </a:p>
              <a:p>
                <a:r>
                  <a:rPr lang="pl-PL" dirty="0" smtClean="0">
                    <a:solidFill>
                      <a:srgbClr val="00CC00"/>
                    </a:solidFill>
                  </a:rPr>
                  <a:t>CERN </a:t>
                </a:r>
                <a:r>
                  <a:rPr lang="pl-PL" dirty="0" err="1" smtClean="0">
                    <a:solidFill>
                      <a:srgbClr val="00CC00"/>
                    </a:solidFill>
                  </a:rPr>
                  <a:t>accelerator</a:t>
                </a:r>
                <a:r>
                  <a:rPr lang="pl-PL" dirty="0" smtClean="0">
                    <a:solidFill>
                      <a:srgbClr val="00CC00"/>
                    </a:solidFill>
                  </a:rPr>
                  <a:t> </a:t>
                </a:r>
                <a:r>
                  <a:rPr lang="pl-PL" dirty="0" err="1" smtClean="0">
                    <a:solidFill>
                      <a:srgbClr val="00CC00"/>
                    </a:solidFill>
                  </a:rPr>
                  <a:t>shutdown</a:t>
                </a:r>
                <a:r>
                  <a:rPr lang="pl-PL" dirty="0" smtClean="0">
                    <a:solidFill>
                      <a:srgbClr val="00CC00"/>
                    </a:solidFill>
                  </a:rPr>
                  <a:t>, LS2</a:t>
                </a:r>
              </a:p>
              <a:p>
                <a:r>
                  <a:rPr lang="pl-PL" sz="500" dirty="0">
                    <a:solidFill>
                      <a:schemeClr val="bg1"/>
                    </a:solidFill>
                  </a:rPr>
                  <a:t>t</a:t>
                </a:r>
                <a:endParaRPr lang="pl-PL" dirty="0" smtClean="0"/>
              </a:p>
              <a:p>
                <a:r>
                  <a:rPr lang="pl-PL" dirty="0" smtClean="0">
                    <a:solidFill>
                      <a:schemeClr val="tx1"/>
                    </a:solidFill>
                  </a:rPr>
                  <a:t>Nucleon </a:t>
                </a:r>
                <a:r>
                  <a:rPr lang="pl-PL" dirty="0" err="1">
                    <a:solidFill>
                      <a:schemeClr val="tx1"/>
                    </a:solidFill>
                  </a:rPr>
                  <a:t>structure</a:t>
                </a:r>
                <a:r>
                  <a:rPr lang="pl-PL" dirty="0">
                    <a:solidFill>
                      <a:schemeClr val="tx1"/>
                    </a:solidFill>
                  </a:rPr>
                  <a:t> </a:t>
                </a:r>
                <a14:m>
                  <m:oMath xmlns:m="http://schemas.openxmlformats.org/officeDocument/2006/math">
                    <m:r>
                      <a:rPr lang="pl-PL" i="1">
                        <a:solidFill>
                          <a:schemeClr val="tx1"/>
                        </a:solidFill>
                        <a:latin typeface="Cambria Math" panose="02040503050406030204" pitchFamily="18" charset="0"/>
                      </a:rPr>
                      <m:t>𝜇</m:t>
                    </m:r>
                    <m:r>
                      <a:rPr lang="pl-PL" i="1">
                        <a:solidFill>
                          <a:schemeClr val="tx1"/>
                        </a:solidFill>
                        <a:latin typeface="Cambria Math" panose="02040503050406030204" pitchFamily="18" charset="0"/>
                      </a:rPr>
                      <m:t>−</m:t>
                    </m:r>
                    <m:r>
                      <m:rPr>
                        <m:sty m:val="p"/>
                      </m:rPr>
                      <a:rPr lang="pl-PL" smtClean="0">
                        <a:solidFill>
                          <a:srgbClr val="FF0000"/>
                        </a:solidFill>
                        <a:latin typeface="Cambria Math" panose="02040503050406030204" pitchFamily="18" charset="0"/>
                      </a:rPr>
                      <m:t>d</m:t>
                    </m:r>
                    <m:r>
                      <a:rPr lang="pl-PL">
                        <a:solidFill>
                          <a:schemeClr val="tx1"/>
                        </a:solidFill>
                        <a:latin typeface="Cambria Math" panose="02040503050406030204" pitchFamily="18" charset="0"/>
                      </a:rPr>
                      <m:t>, 160 </m:t>
                    </m:r>
                    <m:r>
                      <m:rPr>
                        <m:sty m:val="p"/>
                      </m:rPr>
                      <a:rPr lang="pl-PL">
                        <a:solidFill>
                          <a:schemeClr val="tx1"/>
                        </a:solidFill>
                        <a:latin typeface="Cambria Math" panose="02040503050406030204" pitchFamily="18" charset="0"/>
                      </a:rPr>
                      <m:t>GeV</m:t>
                    </m:r>
                  </m:oMath>
                </a14:m>
                <a:r>
                  <a:rPr lang="pl-PL" dirty="0">
                    <a:solidFill>
                      <a:schemeClr val="tx1"/>
                    </a:solidFill>
                  </a:rPr>
                  <a:t>,</a:t>
                </a:r>
                <a:r>
                  <a:rPr lang="pl-PL" dirty="0">
                    <a:solidFill>
                      <a:srgbClr val="FF0000"/>
                    </a:solidFill>
                  </a:rPr>
                  <a:t>T </a:t>
                </a:r>
                <a:r>
                  <a:rPr lang="pl-PL" dirty="0" err="1">
                    <a:solidFill>
                      <a:srgbClr val="FF0000"/>
                    </a:solidFill>
                  </a:rPr>
                  <a:t>polarised</a:t>
                </a:r>
                <a:r>
                  <a:rPr lang="pl-PL" dirty="0">
                    <a:solidFill>
                      <a:srgbClr val="FF0000"/>
                    </a:solidFill>
                  </a:rPr>
                  <a:t> target</a:t>
                </a:r>
              </a:p>
            </p:txBody>
          </p:sp>
        </mc:Choice>
        <mc:Fallback xmlns="">
          <p:sp>
            <p:nvSpPr>
              <p:cNvPr id="57" name="pole tekstowe 56"/>
              <p:cNvSpPr txBox="1">
                <a:spLocks noRot="1" noChangeAspect="1" noMove="1" noResize="1" noEditPoints="1" noAdjustHandles="1" noChangeArrowheads="1" noChangeShapeType="1" noTextEdit="1"/>
              </p:cNvSpPr>
              <p:nvPr/>
            </p:nvSpPr>
            <p:spPr>
              <a:xfrm>
                <a:off x="1056504" y="502849"/>
                <a:ext cx="2799805" cy="2516073"/>
              </a:xfrm>
              <a:prstGeom prst="rect">
                <a:avLst/>
              </a:prstGeom>
              <a:blipFill>
                <a:blip r:embed="rId2"/>
                <a:stretch>
                  <a:fillRect/>
                </a:stretch>
              </a:blipFill>
            </p:spPr>
            <p:txBody>
              <a:bodyPr/>
              <a:lstStyle/>
              <a:p>
                <a:r>
                  <a:rPr lang="pl-PL">
                    <a:noFill/>
                  </a:rPr>
                  <a:t> </a:t>
                </a:r>
              </a:p>
            </p:txBody>
          </p:sp>
        </mc:Fallback>
      </mc:AlternateContent>
      <p:sp>
        <p:nvSpPr>
          <p:cNvPr id="68" name="pole tekstowe 67"/>
          <p:cNvSpPr txBox="1"/>
          <p:nvPr/>
        </p:nvSpPr>
        <p:spPr>
          <a:xfrm rot="16200000">
            <a:off x="-520219" y="2282457"/>
            <a:ext cx="1234633" cy="238848"/>
          </a:xfrm>
          <a:prstGeom prst="rect">
            <a:avLst/>
          </a:prstGeom>
          <a:noFill/>
        </p:spPr>
        <p:txBody>
          <a:bodyPr wrap="none" rtlCol="0">
            <a:spAutoFit/>
          </a:bodyPr>
          <a:lstStyle/>
          <a:p>
            <a:r>
              <a:rPr lang="pl-PL" dirty="0" smtClean="0">
                <a:solidFill>
                  <a:srgbClr val="00B0F0"/>
                </a:solidFill>
              </a:rPr>
              <a:t>PHASE II (2012-2022)</a:t>
            </a:r>
            <a:endParaRPr lang="pl-PL" dirty="0">
              <a:solidFill>
                <a:srgbClr val="00B0F0"/>
              </a:solidFill>
            </a:endParaRPr>
          </a:p>
        </p:txBody>
      </p:sp>
      <p:sp>
        <p:nvSpPr>
          <p:cNvPr id="69" name="pole tekstowe 68"/>
          <p:cNvSpPr txBox="1"/>
          <p:nvPr/>
        </p:nvSpPr>
        <p:spPr>
          <a:xfrm rot="16200000">
            <a:off x="-502526" y="987529"/>
            <a:ext cx="1204176" cy="238848"/>
          </a:xfrm>
          <a:prstGeom prst="rect">
            <a:avLst/>
          </a:prstGeom>
          <a:noFill/>
        </p:spPr>
        <p:txBody>
          <a:bodyPr wrap="none" rtlCol="0">
            <a:spAutoFit/>
          </a:bodyPr>
          <a:lstStyle/>
          <a:p>
            <a:r>
              <a:rPr lang="pl-PL" dirty="0" smtClean="0">
                <a:solidFill>
                  <a:srgbClr val="00B0F0"/>
                </a:solidFill>
              </a:rPr>
              <a:t>PHASE I (2002-2011)</a:t>
            </a:r>
            <a:endParaRPr lang="pl-PL" dirty="0">
              <a:solidFill>
                <a:srgbClr val="00B0F0"/>
              </a:solidFill>
            </a:endParaRPr>
          </a:p>
        </p:txBody>
      </p:sp>
      <p:cxnSp>
        <p:nvCxnSpPr>
          <p:cNvPr id="71" name="Łącznik prosty 70"/>
          <p:cNvCxnSpPr/>
          <p:nvPr/>
        </p:nvCxnSpPr>
        <p:spPr>
          <a:xfrm>
            <a:off x="216521" y="722587"/>
            <a:ext cx="363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Łącznik prosty 71"/>
          <p:cNvCxnSpPr/>
          <p:nvPr/>
        </p:nvCxnSpPr>
        <p:spPr>
          <a:xfrm>
            <a:off x="216521" y="518238"/>
            <a:ext cx="363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Łącznik prosty 72"/>
          <p:cNvCxnSpPr/>
          <p:nvPr/>
        </p:nvCxnSpPr>
        <p:spPr>
          <a:xfrm>
            <a:off x="216521" y="925819"/>
            <a:ext cx="363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Łącznik prosty 73"/>
          <p:cNvCxnSpPr/>
          <p:nvPr/>
        </p:nvCxnSpPr>
        <p:spPr>
          <a:xfrm>
            <a:off x="216521" y="1755138"/>
            <a:ext cx="363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Łącznik prosty 74"/>
          <p:cNvCxnSpPr/>
          <p:nvPr/>
        </p:nvCxnSpPr>
        <p:spPr>
          <a:xfrm>
            <a:off x="216521" y="1960700"/>
            <a:ext cx="363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Łącznik prosty 75"/>
          <p:cNvCxnSpPr/>
          <p:nvPr/>
        </p:nvCxnSpPr>
        <p:spPr>
          <a:xfrm>
            <a:off x="216521" y="2580933"/>
            <a:ext cx="363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Łącznik prosty 76"/>
          <p:cNvCxnSpPr/>
          <p:nvPr/>
        </p:nvCxnSpPr>
        <p:spPr>
          <a:xfrm>
            <a:off x="216521" y="2775864"/>
            <a:ext cx="363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Łącznik prosty 77"/>
          <p:cNvCxnSpPr/>
          <p:nvPr/>
        </p:nvCxnSpPr>
        <p:spPr>
          <a:xfrm>
            <a:off x="216521" y="2970795"/>
            <a:ext cx="363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Tytuł 1"/>
          <p:cNvSpPr txBox="1">
            <a:spLocks/>
          </p:cNvSpPr>
          <p:nvPr/>
        </p:nvSpPr>
        <p:spPr>
          <a:xfrm>
            <a:off x="3999322" y="60932"/>
            <a:ext cx="1690370" cy="626267"/>
          </a:xfrm>
          <a:prstGeom prst="rect">
            <a:avLst/>
          </a:prstGeom>
        </p:spPr>
        <p:txBody>
          <a:bodyPr vert="horz" lIns="91440" tIns="45720" rIns="91440" bIns="45720" rtlCol="0" anchor="ctr">
            <a:normAutofit fontScale="92500" lnSpcReduction="20000"/>
          </a:bodyPr>
          <a:lstStyle>
            <a:lvl1pPr algn="l" defTabSz="431963" rtl="0" eaLnBrk="1" latinLnBrk="0" hangingPunct="1">
              <a:lnSpc>
                <a:spcPct val="90000"/>
              </a:lnSpc>
              <a:spcBef>
                <a:spcPct val="0"/>
              </a:spcBef>
              <a:buNone/>
              <a:defRPr sz="2079" kern="1200">
                <a:solidFill>
                  <a:schemeClr val="tx1"/>
                </a:solidFill>
                <a:latin typeface="+mj-lt"/>
                <a:ea typeface="+mj-ea"/>
                <a:cs typeface="+mj-cs"/>
              </a:defRPr>
            </a:lvl1pPr>
          </a:lstStyle>
          <a:p>
            <a:r>
              <a:rPr lang="en-US" sz="1600" b="1" dirty="0">
                <a:solidFill>
                  <a:srgbClr val="3C4855"/>
                </a:solidFill>
              </a:rPr>
              <a:t>From </a:t>
            </a:r>
            <a:r>
              <a:rPr lang="en-US" sz="1600" b="1" dirty="0">
                <a:solidFill>
                  <a:srgbClr val="00B0F0"/>
                </a:solidFill>
              </a:rPr>
              <a:t>COMPASS</a:t>
            </a:r>
            <a:r>
              <a:rPr lang="en-US" sz="1600" b="1" dirty="0">
                <a:solidFill>
                  <a:srgbClr val="3C4855"/>
                </a:solidFill>
              </a:rPr>
              <a:t> to </a:t>
            </a:r>
            <a:r>
              <a:rPr lang="en-US" sz="1600" b="1" dirty="0">
                <a:solidFill>
                  <a:srgbClr val="FFC000"/>
                </a:solidFill>
              </a:rPr>
              <a:t>AMBER</a:t>
            </a:r>
            <a:r>
              <a:rPr lang="en-US" sz="1600" b="1" dirty="0">
                <a:solidFill>
                  <a:srgbClr val="3C4855"/>
                </a:solidFill>
              </a:rPr>
              <a:t>: </a:t>
            </a:r>
            <a:r>
              <a:rPr lang="en-US" sz="1600" dirty="0">
                <a:solidFill>
                  <a:srgbClr val="7A8A99"/>
                </a:solidFill>
              </a:rPr>
              <a:t>The Story Continues</a:t>
            </a:r>
            <a:endParaRPr lang="pl-PL" sz="1600" dirty="0">
              <a:solidFill>
                <a:srgbClr val="7A8A99"/>
              </a:solidFill>
            </a:endParaRPr>
          </a:p>
        </p:txBody>
      </p:sp>
      <p:sp>
        <p:nvSpPr>
          <p:cNvPr id="81" name="Prostokąt 80"/>
          <p:cNvSpPr/>
          <p:nvPr/>
        </p:nvSpPr>
        <p:spPr>
          <a:xfrm>
            <a:off x="4067930" y="853293"/>
            <a:ext cx="1462825" cy="400110"/>
          </a:xfrm>
          <a:prstGeom prst="rect">
            <a:avLst/>
          </a:prstGeom>
        </p:spPr>
        <p:txBody>
          <a:bodyPr wrap="square">
            <a:spAutoFit/>
          </a:bodyPr>
          <a:lstStyle/>
          <a:p>
            <a:pPr algn="ctr"/>
            <a:r>
              <a:rPr lang="en-US" sz="1000" dirty="0" smtClean="0">
                <a:solidFill>
                  <a:srgbClr val="00B0F0"/>
                </a:solidFill>
              </a:rPr>
              <a:t>COMPASS is </a:t>
            </a:r>
            <a:r>
              <a:rPr lang="pl-PL" sz="1000" dirty="0" smtClean="0">
                <a:solidFill>
                  <a:srgbClr val="00B0F0"/>
                </a:solidFill>
              </a:rPr>
              <a:t> in the </a:t>
            </a:r>
            <a:r>
              <a:rPr lang="en-US" sz="1000" b="1" dirty="0" smtClean="0">
                <a:solidFill>
                  <a:srgbClr val="00B0F0"/>
                </a:solidFill>
              </a:rPr>
              <a:t>data analysis phase</a:t>
            </a:r>
            <a:r>
              <a:rPr lang="pl-PL" sz="1000" dirty="0" smtClean="0">
                <a:solidFill>
                  <a:srgbClr val="00B0F0"/>
                </a:solidFill>
              </a:rPr>
              <a:t>.</a:t>
            </a:r>
            <a:endParaRPr lang="pl-PL" sz="1000" dirty="0">
              <a:solidFill>
                <a:srgbClr val="00B0F0"/>
              </a:solidFill>
            </a:endParaRPr>
          </a:p>
        </p:txBody>
      </p:sp>
      <p:sp>
        <p:nvSpPr>
          <p:cNvPr id="83" name="Prostokąt 82"/>
          <p:cNvSpPr/>
          <p:nvPr/>
        </p:nvSpPr>
        <p:spPr>
          <a:xfrm>
            <a:off x="3949619" y="1578236"/>
            <a:ext cx="1782777" cy="261610"/>
          </a:xfrm>
          <a:prstGeom prst="rect">
            <a:avLst/>
          </a:prstGeom>
        </p:spPr>
        <p:txBody>
          <a:bodyPr wrap="square">
            <a:spAutoFit/>
          </a:bodyPr>
          <a:lstStyle/>
          <a:p>
            <a:pPr algn="ctr"/>
            <a:r>
              <a:rPr lang="pl-PL" sz="1100" b="1" dirty="0" smtClean="0">
                <a:solidFill>
                  <a:srgbClr val="C00000"/>
                </a:solidFill>
              </a:rPr>
              <a:t>New </a:t>
            </a:r>
            <a:r>
              <a:rPr lang="pl-PL" sz="1100" b="1" dirty="0" err="1" smtClean="0">
                <a:solidFill>
                  <a:srgbClr val="C00000"/>
                </a:solidFill>
              </a:rPr>
              <a:t>experiment</a:t>
            </a:r>
            <a:endParaRPr lang="pl-PL" sz="1100" b="1" dirty="0">
              <a:solidFill>
                <a:srgbClr val="C00000"/>
              </a:solidFill>
            </a:endParaRPr>
          </a:p>
        </p:txBody>
      </p:sp>
      <p:pic>
        <p:nvPicPr>
          <p:cNvPr id="7" name="Obraz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43016" y="1812603"/>
            <a:ext cx="1802181" cy="753202"/>
          </a:xfrm>
          <a:prstGeom prst="rect">
            <a:avLst/>
          </a:prstGeom>
        </p:spPr>
      </p:pic>
      <p:sp>
        <p:nvSpPr>
          <p:cNvPr id="84" name="Prostokąt 83"/>
          <p:cNvSpPr/>
          <p:nvPr/>
        </p:nvSpPr>
        <p:spPr>
          <a:xfrm>
            <a:off x="3943016" y="1545149"/>
            <a:ext cx="1782777" cy="1066824"/>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p>
        </p:txBody>
      </p:sp>
      <p:sp>
        <p:nvSpPr>
          <p:cNvPr id="24" name="Prostokąt 23"/>
          <p:cNvSpPr/>
          <p:nvPr/>
        </p:nvSpPr>
        <p:spPr>
          <a:xfrm>
            <a:off x="0" y="3092474"/>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18/33</a:t>
            </a:r>
            <a:endParaRPr lang="pl-PL" sz="400" dirty="0">
              <a:solidFill>
                <a:srgbClr val="F0ECE5"/>
              </a:solidFill>
              <a:latin typeface="Open Sans" pitchFamily="2" charset="0"/>
              <a:ea typeface="Open Sans" pitchFamily="2" charset="0"/>
              <a:cs typeface="Open Sans" pitchFamily="2" charset="0"/>
            </a:endParaRPr>
          </a:p>
        </p:txBody>
      </p:sp>
      <p:sp>
        <p:nvSpPr>
          <p:cNvPr id="25" name="Prostokąt 24"/>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39726381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az 4"/>
          <p:cNvPicPr>
            <a:picLocks noChangeAspect="1"/>
          </p:cNvPicPr>
          <p:nvPr/>
        </p:nvPicPr>
        <p:blipFill>
          <a:blip r:embed="rId2"/>
          <a:stretch>
            <a:fillRect/>
          </a:stretch>
        </p:blipFill>
        <p:spPr>
          <a:xfrm>
            <a:off x="3598625" y="1646369"/>
            <a:ext cx="2163534" cy="1233102"/>
          </a:xfrm>
          <a:prstGeom prst="rect">
            <a:avLst/>
          </a:prstGeom>
        </p:spPr>
      </p:pic>
      <p:sp>
        <p:nvSpPr>
          <p:cNvPr id="6" name="Prostokąt 5"/>
          <p:cNvSpPr/>
          <p:nvPr/>
        </p:nvSpPr>
        <p:spPr>
          <a:xfrm>
            <a:off x="2908548" y="2780291"/>
            <a:ext cx="1088571" cy="16668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8" name="Prostokąt 7"/>
          <p:cNvSpPr/>
          <p:nvPr/>
        </p:nvSpPr>
        <p:spPr>
          <a:xfrm>
            <a:off x="2111815" y="2363344"/>
            <a:ext cx="2931639" cy="215444"/>
          </a:xfrm>
          <a:prstGeom prst="rect">
            <a:avLst/>
          </a:prstGeom>
        </p:spPr>
        <p:txBody>
          <a:bodyPr wrap="square">
            <a:spAutoFit/>
          </a:bodyPr>
          <a:lstStyle/>
          <a:p>
            <a:pPr marL="171450" indent="-171450">
              <a:buClr>
                <a:schemeClr val="accent5">
                  <a:lumMod val="60000"/>
                  <a:lumOff val="40000"/>
                </a:schemeClr>
              </a:buClr>
              <a:buSzPct val="80000"/>
              <a:buFont typeface="Courier New" panose="02070309020205020404" pitchFamily="49" charset="0"/>
              <a:buChar char="o"/>
            </a:pPr>
            <a:r>
              <a:rPr lang="pl-PL" sz="800" dirty="0" err="1">
                <a:latin typeface="OpenSans"/>
              </a:rPr>
              <a:t>M</a:t>
            </a:r>
            <a:r>
              <a:rPr lang="pl-PL" sz="800" dirty="0" err="1" smtClean="0">
                <a:latin typeface="OpenSans"/>
              </a:rPr>
              <a:t>uon</a:t>
            </a:r>
            <a:r>
              <a:rPr lang="pl-PL" sz="800" dirty="0" smtClean="0">
                <a:latin typeface="OpenSans"/>
              </a:rPr>
              <a:t> </a:t>
            </a:r>
            <a:r>
              <a:rPr lang="pl-PL" sz="800" dirty="0" err="1" smtClean="0">
                <a:latin typeface="OpenSans"/>
              </a:rPr>
              <a:t>filters</a:t>
            </a:r>
            <a:endParaRPr lang="pl-PL" sz="800" dirty="0">
              <a:latin typeface="OpenSans"/>
            </a:endParaRPr>
          </a:p>
        </p:txBody>
      </p:sp>
      <p:sp>
        <p:nvSpPr>
          <p:cNvPr id="9" name="Prostokąt 8"/>
          <p:cNvSpPr/>
          <p:nvPr/>
        </p:nvSpPr>
        <p:spPr>
          <a:xfrm>
            <a:off x="2384360" y="1763907"/>
            <a:ext cx="2698598" cy="215444"/>
          </a:xfrm>
          <a:prstGeom prst="rect">
            <a:avLst/>
          </a:prstGeom>
        </p:spPr>
        <p:txBody>
          <a:bodyPr wrap="square">
            <a:spAutoFit/>
          </a:bodyPr>
          <a:lstStyle/>
          <a:p>
            <a:pPr marL="171450" indent="-171450">
              <a:buClr>
                <a:schemeClr val="accent5">
                  <a:lumMod val="60000"/>
                  <a:lumOff val="40000"/>
                </a:schemeClr>
              </a:buClr>
              <a:buSzPct val="80000"/>
              <a:buFont typeface="Courier New" panose="02070309020205020404" pitchFamily="49" charset="0"/>
              <a:buChar char="o"/>
            </a:pPr>
            <a:r>
              <a:rPr lang="pl-PL" sz="800" dirty="0" err="1" smtClean="0">
                <a:latin typeface="OpenSans"/>
              </a:rPr>
              <a:t>Targets</a:t>
            </a:r>
            <a:r>
              <a:rPr lang="pl-PL" sz="800" dirty="0" smtClean="0">
                <a:latin typeface="OpenSans"/>
              </a:rPr>
              <a:t>: </a:t>
            </a:r>
          </a:p>
        </p:txBody>
      </p:sp>
      <p:sp>
        <p:nvSpPr>
          <p:cNvPr id="10" name="Prostokąt 9"/>
          <p:cNvSpPr/>
          <p:nvPr/>
        </p:nvSpPr>
        <p:spPr>
          <a:xfrm>
            <a:off x="2111815" y="2700564"/>
            <a:ext cx="4101891" cy="338554"/>
          </a:xfrm>
          <a:prstGeom prst="rect">
            <a:avLst/>
          </a:prstGeom>
        </p:spPr>
        <p:txBody>
          <a:bodyPr wrap="square">
            <a:spAutoFit/>
          </a:bodyPr>
          <a:lstStyle/>
          <a:p>
            <a:pPr marL="171450" indent="-171450">
              <a:buClr>
                <a:schemeClr val="accent5">
                  <a:lumMod val="60000"/>
                  <a:lumOff val="40000"/>
                </a:schemeClr>
              </a:buClr>
              <a:buSzPct val="80000"/>
              <a:buFont typeface="Courier New" panose="02070309020205020404" pitchFamily="49" charset="0"/>
              <a:buChar char="o"/>
            </a:pPr>
            <a:endParaRPr lang="pl-PL" sz="800" dirty="0" smtClean="0">
              <a:latin typeface="OpenSans"/>
            </a:endParaRPr>
          </a:p>
          <a:p>
            <a:pPr marL="171450" indent="-171450">
              <a:buClr>
                <a:schemeClr val="accent5">
                  <a:lumMod val="60000"/>
                  <a:lumOff val="40000"/>
                </a:schemeClr>
              </a:buClr>
              <a:buSzPct val="80000"/>
              <a:buFont typeface="Courier New" panose="02070309020205020404" pitchFamily="49" charset="0"/>
              <a:buChar char="o"/>
            </a:pPr>
            <a:r>
              <a:rPr lang="pl-PL" sz="800" dirty="0" smtClean="0">
                <a:latin typeface="OpenSans"/>
              </a:rPr>
              <a:t>2 </a:t>
            </a:r>
            <a:r>
              <a:rPr lang="pl-PL" sz="800" dirty="0" err="1">
                <a:latin typeface="OpenSans"/>
              </a:rPr>
              <a:t>s</a:t>
            </a:r>
            <a:r>
              <a:rPr lang="pl-PL" sz="800" dirty="0" err="1" smtClean="0">
                <a:latin typeface="OpenSans"/>
              </a:rPr>
              <a:t>pectrometer</a:t>
            </a:r>
            <a:r>
              <a:rPr lang="pl-PL" sz="800" dirty="0" smtClean="0">
                <a:latin typeface="OpenSans"/>
              </a:rPr>
              <a:t> </a:t>
            </a:r>
            <a:r>
              <a:rPr lang="pl-PL" sz="800" dirty="0" err="1" smtClean="0">
                <a:latin typeface="OpenSans"/>
              </a:rPr>
              <a:t>stages</a:t>
            </a:r>
            <a:r>
              <a:rPr lang="pl-PL" sz="800" dirty="0" smtClean="0">
                <a:latin typeface="OpenSans"/>
              </a:rPr>
              <a:t> for </a:t>
            </a:r>
            <a:r>
              <a:rPr lang="pl-PL" sz="800" dirty="0">
                <a:latin typeface="OpenSans"/>
              </a:rPr>
              <a:t>a </a:t>
            </a:r>
            <a:r>
              <a:rPr lang="pl-PL" sz="800" dirty="0" err="1" smtClean="0">
                <a:latin typeface="OpenSans"/>
              </a:rPr>
              <a:t>wide</a:t>
            </a:r>
            <a:r>
              <a:rPr lang="pl-PL" sz="800" dirty="0" smtClean="0">
                <a:latin typeface="OpenSans"/>
              </a:rPr>
              <a:t> </a:t>
            </a:r>
            <a:r>
              <a:rPr lang="pl-PL" sz="800" dirty="0" err="1" smtClean="0">
                <a:latin typeface="OpenSans"/>
              </a:rPr>
              <a:t>phase</a:t>
            </a:r>
            <a:r>
              <a:rPr lang="pl-PL" sz="800" dirty="0" smtClean="0">
                <a:latin typeface="OpenSans"/>
              </a:rPr>
              <a:t> </a:t>
            </a:r>
            <a:r>
              <a:rPr lang="pl-PL" sz="800" dirty="0" err="1" smtClean="0">
                <a:latin typeface="OpenSans"/>
              </a:rPr>
              <a:t>space</a:t>
            </a:r>
            <a:r>
              <a:rPr lang="pl-PL" sz="800" dirty="0" smtClean="0">
                <a:latin typeface="OpenSans"/>
              </a:rPr>
              <a:t> </a:t>
            </a:r>
            <a:r>
              <a:rPr lang="pl-PL" sz="800" dirty="0" err="1" smtClean="0">
                <a:latin typeface="OpenSans"/>
              </a:rPr>
              <a:t>coverage</a:t>
            </a:r>
            <a:endParaRPr lang="pl-PL" sz="800" dirty="0">
              <a:latin typeface="OpenSans"/>
            </a:endParaRPr>
          </a:p>
        </p:txBody>
      </p:sp>
      <p:sp>
        <p:nvSpPr>
          <p:cNvPr id="11" name="Prostokąt 10"/>
          <p:cNvSpPr/>
          <p:nvPr/>
        </p:nvSpPr>
        <p:spPr>
          <a:xfrm>
            <a:off x="2111815" y="2564714"/>
            <a:ext cx="1226618" cy="215444"/>
          </a:xfrm>
          <a:prstGeom prst="rect">
            <a:avLst/>
          </a:prstGeom>
        </p:spPr>
        <p:txBody>
          <a:bodyPr wrap="none">
            <a:spAutoFit/>
          </a:bodyPr>
          <a:lstStyle/>
          <a:p>
            <a:pPr marL="171450" indent="-171450">
              <a:buClr>
                <a:schemeClr val="accent5">
                  <a:lumMod val="60000"/>
                  <a:lumOff val="40000"/>
                </a:schemeClr>
              </a:buClr>
              <a:buSzPct val="80000"/>
              <a:buFont typeface="Courier New" panose="02070309020205020404" pitchFamily="49" charset="0"/>
              <a:buChar char="o"/>
            </a:pPr>
            <a:r>
              <a:rPr lang="pl-PL" sz="800" dirty="0" err="1" smtClean="0">
                <a:latin typeface="OpenSans"/>
              </a:rPr>
              <a:t>Triggering</a:t>
            </a:r>
            <a:r>
              <a:rPr lang="pl-PL" sz="800" dirty="0" smtClean="0">
                <a:latin typeface="OpenSans"/>
              </a:rPr>
              <a:t> </a:t>
            </a:r>
            <a:r>
              <a:rPr lang="pl-PL" sz="800" dirty="0" err="1">
                <a:latin typeface="OpenSans"/>
              </a:rPr>
              <a:t>systems</a:t>
            </a:r>
            <a:endParaRPr lang="pl-PL" sz="800" dirty="0">
              <a:latin typeface="OpenSans"/>
            </a:endParaRPr>
          </a:p>
        </p:txBody>
      </p:sp>
      <p:sp>
        <p:nvSpPr>
          <p:cNvPr id="12" name="Prostokąt 11"/>
          <p:cNvSpPr/>
          <p:nvPr/>
        </p:nvSpPr>
        <p:spPr>
          <a:xfrm>
            <a:off x="-4281" y="1563833"/>
            <a:ext cx="2912829" cy="215444"/>
          </a:xfrm>
          <a:prstGeom prst="rect">
            <a:avLst/>
          </a:prstGeom>
        </p:spPr>
        <p:txBody>
          <a:bodyPr wrap="square">
            <a:spAutoFit/>
          </a:bodyPr>
          <a:lstStyle/>
          <a:p>
            <a:pPr marL="171450" indent="-171450">
              <a:buClr>
                <a:schemeClr val="accent5">
                  <a:lumMod val="60000"/>
                  <a:lumOff val="40000"/>
                </a:schemeClr>
              </a:buClr>
              <a:buSzPct val="80000"/>
              <a:buFont typeface="Courier New" panose="02070309020205020404" pitchFamily="49" charset="0"/>
              <a:buChar char="o"/>
            </a:pPr>
            <a:r>
              <a:rPr lang="pl-PL" sz="800" dirty="0" smtClean="0">
                <a:latin typeface="OpenSans"/>
              </a:rPr>
              <a:t>High </a:t>
            </a:r>
            <a:r>
              <a:rPr lang="pl-PL" sz="800" dirty="0" err="1" smtClean="0">
                <a:latin typeface="OpenSans"/>
              </a:rPr>
              <a:t>energy</a:t>
            </a:r>
            <a:r>
              <a:rPr lang="pl-PL" sz="800" dirty="0" smtClean="0">
                <a:latin typeface="OpenSans"/>
              </a:rPr>
              <a:t> </a:t>
            </a:r>
            <a:r>
              <a:rPr lang="pl-PL" sz="800" dirty="0" err="1" smtClean="0">
                <a:latin typeface="OpenSans"/>
              </a:rPr>
              <a:t>negative</a:t>
            </a:r>
            <a:r>
              <a:rPr lang="pl-PL" sz="800" dirty="0" smtClean="0">
                <a:latin typeface="OpenSans"/>
              </a:rPr>
              <a:t> hadron </a:t>
            </a:r>
            <a:r>
              <a:rPr lang="pl-PL" sz="800" dirty="0" err="1" smtClean="0">
                <a:latin typeface="OpenSans"/>
              </a:rPr>
              <a:t>beam</a:t>
            </a:r>
            <a:r>
              <a:rPr lang="pl-PL" sz="800" dirty="0" smtClean="0">
                <a:latin typeface="OpenSans"/>
              </a:rPr>
              <a:t>: 190 </a:t>
            </a:r>
            <a:r>
              <a:rPr lang="pl-PL" sz="800" dirty="0" err="1" smtClean="0">
                <a:latin typeface="OpenSans"/>
              </a:rPr>
              <a:t>GeV</a:t>
            </a:r>
            <a:endParaRPr lang="pl-PL" sz="800" dirty="0" smtClean="0">
              <a:latin typeface="OpenSans"/>
            </a:endParaRPr>
          </a:p>
        </p:txBody>
      </p:sp>
      <p:sp>
        <p:nvSpPr>
          <p:cNvPr id="13" name="Prostokąt 12"/>
          <p:cNvSpPr/>
          <p:nvPr/>
        </p:nvSpPr>
        <p:spPr>
          <a:xfrm>
            <a:off x="-748" y="1774694"/>
            <a:ext cx="2912829" cy="215444"/>
          </a:xfrm>
          <a:prstGeom prst="rect">
            <a:avLst/>
          </a:prstGeom>
        </p:spPr>
        <p:txBody>
          <a:bodyPr wrap="square">
            <a:spAutoFit/>
          </a:bodyPr>
          <a:lstStyle/>
          <a:p>
            <a:pPr marL="171450" indent="-171450">
              <a:buClr>
                <a:schemeClr val="accent5">
                  <a:lumMod val="60000"/>
                  <a:lumOff val="40000"/>
                </a:schemeClr>
              </a:buClr>
              <a:buSzPct val="80000"/>
              <a:buFont typeface="Courier New" panose="02070309020205020404" pitchFamily="49" charset="0"/>
              <a:buChar char="o"/>
            </a:pPr>
            <a:r>
              <a:rPr lang="pl-PL" sz="800" dirty="0" err="1" smtClean="0">
                <a:latin typeface="OpenSans"/>
              </a:rPr>
              <a:t>Beam</a:t>
            </a:r>
            <a:r>
              <a:rPr lang="pl-PL" sz="800" dirty="0" smtClean="0">
                <a:latin typeface="OpenSans"/>
              </a:rPr>
              <a:t> </a:t>
            </a:r>
            <a:r>
              <a:rPr lang="pl-PL" sz="800" dirty="0" err="1" smtClean="0">
                <a:latin typeface="OpenSans"/>
              </a:rPr>
              <a:t>composition</a:t>
            </a:r>
            <a:r>
              <a:rPr lang="pl-PL" sz="800" dirty="0" smtClean="0">
                <a:latin typeface="OpenSans"/>
              </a:rPr>
              <a:t>:</a:t>
            </a:r>
          </a:p>
        </p:txBody>
      </p:sp>
      <mc:AlternateContent xmlns:mc="http://schemas.openxmlformats.org/markup-compatibility/2006" xmlns:a14="http://schemas.microsoft.com/office/drawing/2010/main">
        <mc:Choice Requires="a14">
          <p:sp>
            <p:nvSpPr>
              <p:cNvPr id="14" name="Prostokąt 13"/>
              <p:cNvSpPr/>
              <p:nvPr/>
            </p:nvSpPr>
            <p:spPr>
              <a:xfrm>
                <a:off x="1083478" y="1784743"/>
                <a:ext cx="1300882" cy="215444"/>
              </a:xfrm>
              <a:prstGeom prst="rect">
                <a:avLst/>
              </a:prstGeom>
            </p:spPr>
            <p:txBody>
              <a:bodyPr wrap="square">
                <a:spAutoFit/>
              </a:bodyPr>
              <a:lstStyle/>
              <a:p>
                <a:pPr>
                  <a:buClr>
                    <a:schemeClr val="accent6">
                      <a:lumMod val="50000"/>
                    </a:schemeClr>
                  </a:buClr>
                  <a:buSzPct val="80000"/>
                </a:pPr>
                <a:r>
                  <a:rPr lang="pl-PL" sz="800" b="1" dirty="0" smtClean="0">
                    <a:latin typeface="OpenSans"/>
                  </a:rPr>
                  <a:t>97% </a:t>
                </a:r>
                <a14:m>
                  <m:oMath xmlns:m="http://schemas.openxmlformats.org/officeDocument/2006/math">
                    <m:sSup>
                      <m:sSupPr>
                        <m:ctrlPr>
                          <a:rPr lang="pl-PL" sz="800" b="1" i="1" smtClean="0">
                            <a:latin typeface="Cambria Math" panose="02040503050406030204" pitchFamily="18" charset="0"/>
                          </a:rPr>
                        </m:ctrlPr>
                      </m:sSupPr>
                      <m:e>
                        <m:r>
                          <a:rPr lang="pl-PL" sz="800" b="1" i="1" smtClean="0">
                            <a:latin typeface="Cambria Math" panose="02040503050406030204" pitchFamily="18" charset="0"/>
                          </a:rPr>
                          <m:t>𝝅</m:t>
                        </m:r>
                      </m:e>
                      <m:sup>
                        <m:r>
                          <a:rPr lang="pl-PL" sz="800" b="1" i="1" smtClean="0">
                            <a:latin typeface="Cambria Math" panose="02040503050406030204" pitchFamily="18" charset="0"/>
                          </a:rPr>
                          <m:t>−</m:t>
                        </m:r>
                      </m:sup>
                    </m:sSup>
                  </m:oMath>
                </a14:m>
                <a:r>
                  <a:rPr lang="pl-PL" sz="800" b="1" dirty="0" smtClean="0">
                    <a:latin typeface="OpenSans"/>
                  </a:rPr>
                  <a:t>, </a:t>
                </a:r>
                <a:r>
                  <a:rPr lang="pl-PL" sz="800" dirty="0" smtClean="0">
                    <a:latin typeface="OpenSans"/>
                  </a:rPr>
                  <a:t>2% </a:t>
                </a:r>
                <a14:m>
                  <m:oMath xmlns:m="http://schemas.openxmlformats.org/officeDocument/2006/math">
                    <m:sSup>
                      <m:sSupPr>
                        <m:ctrlPr>
                          <a:rPr lang="pl-PL" sz="800" b="0" i="1" smtClean="0">
                            <a:latin typeface="Cambria Math" panose="02040503050406030204" pitchFamily="18" charset="0"/>
                          </a:rPr>
                        </m:ctrlPr>
                      </m:sSupPr>
                      <m:e>
                        <m:r>
                          <m:rPr>
                            <m:sty m:val="p"/>
                          </m:rPr>
                          <a:rPr lang="pl-PL" sz="800" b="0" i="0" smtClean="0">
                            <a:latin typeface="Cambria Math" panose="02040503050406030204" pitchFamily="18" charset="0"/>
                          </a:rPr>
                          <m:t>K</m:t>
                        </m:r>
                      </m:e>
                      <m:sup>
                        <m:r>
                          <a:rPr lang="pl-PL" sz="800" b="0" i="0" smtClean="0">
                            <a:latin typeface="Cambria Math" panose="02040503050406030204" pitchFamily="18" charset="0"/>
                          </a:rPr>
                          <m:t>−</m:t>
                        </m:r>
                      </m:sup>
                    </m:sSup>
                  </m:oMath>
                </a14:m>
                <a:r>
                  <a:rPr lang="pl-PL" sz="800" dirty="0" smtClean="0">
                    <a:latin typeface="OpenSans"/>
                  </a:rPr>
                  <a:t>, 1% </a:t>
                </a:r>
                <a14:m>
                  <m:oMath xmlns:m="http://schemas.openxmlformats.org/officeDocument/2006/math">
                    <m:sSup>
                      <m:sSupPr>
                        <m:ctrlPr>
                          <a:rPr lang="pl-PL" sz="800" b="0" i="1" smtClean="0">
                            <a:latin typeface="Cambria Math" panose="02040503050406030204" pitchFamily="18" charset="0"/>
                          </a:rPr>
                        </m:ctrlPr>
                      </m:sSupPr>
                      <m:e>
                        <m:r>
                          <m:rPr>
                            <m:sty m:val="p"/>
                          </m:rPr>
                          <a:rPr lang="pl-PL" sz="800" b="0" i="0" smtClean="0">
                            <a:latin typeface="Cambria Math" panose="02040503050406030204" pitchFamily="18" charset="0"/>
                          </a:rPr>
                          <m:t>p</m:t>
                        </m:r>
                      </m:e>
                      <m:sup>
                        <m:r>
                          <a:rPr lang="pl-PL" sz="800" b="0" i="0" smtClean="0">
                            <a:latin typeface="Cambria Math" panose="02040503050406030204" pitchFamily="18" charset="0"/>
                          </a:rPr>
                          <m:t>−</m:t>
                        </m:r>
                      </m:sup>
                    </m:sSup>
                  </m:oMath>
                </a14:m>
                <a:endParaRPr lang="pl-PL" sz="800" dirty="0" smtClean="0">
                  <a:latin typeface="OpenSans"/>
                </a:endParaRPr>
              </a:p>
            </p:txBody>
          </p:sp>
        </mc:Choice>
        <mc:Fallback xmlns="">
          <p:sp>
            <p:nvSpPr>
              <p:cNvPr id="14" name="Prostokąt 13"/>
              <p:cNvSpPr>
                <a:spLocks noRot="1" noChangeAspect="1" noMove="1" noResize="1" noEditPoints="1" noAdjustHandles="1" noChangeArrowheads="1" noChangeShapeType="1" noTextEdit="1"/>
              </p:cNvSpPr>
              <p:nvPr/>
            </p:nvSpPr>
            <p:spPr>
              <a:xfrm>
                <a:off x="1083478" y="1784743"/>
                <a:ext cx="1300882" cy="215444"/>
              </a:xfrm>
              <a:prstGeom prst="rect">
                <a:avLst/>
              </a:prstGeom>
              <a:blipFill>
                <a:blip r:embed="rId3"/>
                <a:stretch>
                  <a:fillRect b="-8571"/>
                </a:stretch>
              </a:blipFill>
            </p:spPr>
            <p:txBody>
              <a:bodyPr/>
              <a:lstStyle/>
              <a:p>
                <a:r>
                  <a:rPr lang="pl-PL">
                    <a:noFill/>
                  </a:rPr>
                  <a:t> </a:t>
                </a:r>
              </a:p>
            </p:txBody>
          </p:sp>
        </mc:Fallback>
      </mc:AlternateContent>
      <p:sp>
        <p:nvSpPr>
          <p:cNvPr id="15" name="Prostokąt 14"/>
          <p:cNvSpPr/>
          <p:nvPr/>
        </p:nvSpPr>
        <p:spPr>
          <a:xfrm>
            <a:off x="2111815" y="2176694"/>
            <a:ext cx="2931639" cy="215444"/>
          </a:xfrm>
          <a:prstGeom prst="rect">
            <a:avLst/>
          </a:prstGeom>
        </p:spPr>
        <p:txBody>
          <a:bodyPr wrap="square">
            <a:spAutoFit/>
          </a:bodyPr>
          <a:lstStyle/>
          <a:p>
            <a:pPr marL="171450" indent="-171450">
              <a:buClr>
                <a:schemeClr val="accent5">
                  <a:lumMod val="60000"/>
                  <a:lumOff val="40000"/>
                </a:schemeClr>
              </a:buClr>
              <a:buSzPct val="80000"/>
              <a:buFont typeface="Courier New" panose="02070309020205020404" pitchFamily="49" charset="0"/>
              <a:buChar char="o"/>
            </a:pPr>
            <a:r>
              <a:rPr lang="pl-PL" sz="800" dirty="0" smtClean="0">
                <a:latin typeface="OpenSans"/>
              </a:rPr>
              <a:t>Hadron absorber</a:t>
            </a:r>
            <a:endParaRPr lang="pl-PL" sz="800" dirty="0">
              <a:latin typeface="OpenSans"/>
            </a:endParaRPr>
          </a:p>
        </p:txBody>
      </p:sp>
      <p:pic>
        <p:nvPicPr>
          <p:cNvPr id="16" name="Obraz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084" y="265987"/>
            <a:ext cx="4760928" cy="1121463"/>
          </a:xfrm>
          <a:prstGeom prst="rect">
            <a:avLst/>
          </a:prstGeom>
        </p:spPr>
      </p:pic>
      <p:sp>
        <p:nvSpPr>
          <p:cNvPr id="17" name="Prostokąt 16"/>
          <p:cNvSpPr/>
          <p:nvPr/>
        </p:nvSpPr>
        <p:spPr>
          <a:xfrm rot="21383695">
            <a:off x="3710140" y="1182828"/>
            <a:ext cx="910167" cy="1018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8" name="Prostokąt 17"/>
          <p:cNvSpPr/>
          <p:nvPr/>
        </p:nvSpPr>
        <p:spPr>
          <a:xfrm rot="21383695">
            <a:off x="1834535" y="1292372"/>
            <a:ext cx="910167" cy="539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9" name="pole tekstowe 18"/>
          <p:cNvSpPr txBox="1"/>
          <p:nvPr/>
        </p:nvSpPr>
        <p:spPr>
          <a:xfrm rot="21361972">
            <a:off x="3626557" y="1140256"/>
            <a:ext cx="989373" cy="184666"/>
          </a:xfrm>
          <a:prstGeom prst="rect">
            <a:avLst/>
          </a:prstGeom>
          <a:noFill/>
        </p:spPr>
        <p:txBody>
          <a:bodyPr wrap="none" rtlCol="0">
            <a:spAutoFit/>
          </a:bodyPr>
          <a:lstStyle/>
          <a:p>
            <a:r>
              <a:rPr lang="pl-PL" sz="600" dirty="0"/>
              <a:t>s</a:t>
            </a:r>
            <a:r>
              <a:rPr lang="pl-PL" sz="600" dirty="0" smtClean="0"/>
              <a:t>mall-</a:t>
            </a:r>
            <a:r>
              <a:rPr lang="pl-PL" sz="600" dirty="0" err="1" smtClean="0"/>
              <a:t>angle</a:t>
            </a:r>
            <a:r>
              <a:rPr lang="pl-PL" sz="600" dirty="0" smtClean="0"/>
              <a:t> </a:t>
            </a:r>
            <a:r>
              <a:rPr lang="pl-PL" sz="600" dirty="0" err="1" smtClean="0"/>
              <a:t>spectrometer</a:t>
            </a:r>
            <a:endParaRPr lang="pl-PL" sz="600" dirty="0"/>
          </a:p>
        </p:txBody>
      </p:sp>
      <p:sp>
        <p:nvSpPr>
          <p:cNvPr id="20" name="pole tekstowe 19"/>
          <p:cNvSpPr txBox="1"/>
          <p:nvPr/>
        </p:nvSpPr>
        <p:spPr>
          <a:xfrm rot="21361972">
            <a:off x="1772205" y="1234353"/>
            <a:ext cx="992579" cy="184666"/>
          </a:xfrm>
          <a:prstGeom prst="rect">
            <a:avLst/>
          </a:prstGeom>
          <a:noFill/>
        </p:spPr>
        <p:txBody>
          <a:bodyPr wrap="none" rtlCol="0">
            <a:spAutoFit/>
          </a:bodyPr>
          <a:lstStyle/>
          <a:p>
            <a:r>
              <a:rPr lang="pl-PL" sz="600" dirty="0" err="1"/>
              <a:t>l</a:t>
            </a:r>
            <a:r>
              <a:rPr lang="pl-PL" sz="600" dirty="0" err="1" smtClean="0"/>
              <a:t>arge-angle</a:t>
            </a:r>
            <a:r>
              <a:rPr lang="pl-PL" sz="600" dirty="0" smtClean="0"/>
              <a:t> </a:t>
            </a:r>
            <a:r>
              <a:rPr lang="pl-PL" sz="600" dirty="0" err="1" smtClean="0"/>
              <a:t>spectrometer</a:t>
            </a:r>
            <a:endParaRPr lang="pl-PL" sz="600" dirty="0"/>
          </a:p>
        </p:txBody>
      </p:sp>
      <p:sp>
        <p:nvSpPr>
          <p:cNvPr id="21" name="Prostokąt 20"/>
          <p:cNvSpPr/>
          <p:nvPr/>
        </p:nvSpPr>
        <p:spPr>
          <a:xfrm>
            <a:off x="558800" y="476563"/>
            <a:ext cx="334433" cy="1308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2" name="Prostokąt 21"/>
          <p:cNvSpPr/>
          <p:nvPr/>
        </p:nvSpPr>
        <p:spPr>
          <a:xfrm>
            <a:off x="549250" y="277436"/>
            <a:ext cx="3463388" cy="1308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3" name="Prostokąt 22"/>
          <p:cNvSpPr/>
          <p:nvPr/>
        </p:nvSpPr>
        <p:spPr>
          <a:xfrm>
            <a:off x="466024" y="718955"/>
            <a:ext cx="334433" cy="1308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4" name="Prostokąt 23"/>
          <p:cNvSpPr/>
          <p:nvPr/>
        </p:nvSpPr>
        <p:spPr>
          <a:xfrm>
            <a:off x="1958327" y="453943"/>
            <a:ext cx="497473" cy="860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5" name="pole tekstowe 24"/>
          <p:cNvSpPr txBox="1"/>
          <p:nvPr/>
        </p:nvSpPr>
        <p:spPr>
          <a:xfrm rot="21600000">
            <a:off x="466024" y="214657"/>
            <a:ext cx="655041" cy="246221"/>
          </a:xfrm>
          <a:prstGeom prst="rect">
            <a:avLst/>
          </a:prstGeom>
          <a:noFill/>
        </p:spPr>
        <p:txBody>
          <a:bodyPr wrap="square" rtlCol="0">
            <a:spAutoFit/>
          </a:bodyPr>
          <a:lstStyle/>
          <a:p>
            <a:pPr algn="ctr"/>
            <a:r>
              <a:rPr lang="pl-PL" sz="500" dirty="0" smtClean="0">
                <a:solidFill>
                  <a:srgbClr val="7030A0"/>
                </a:solidFill>
              </a:rPr>
              <a:t>hadron absorber (DY </a:t>
            </a:r>
            <a:r>
              <a:rPr lang="pl-PL" sz="500" dirty="0" err="1" smtClean="0">
                <a:solidFill>
                  <a:srgbClr val="7030A0"/>
                </a:solidFill>
              </a:rPr>
              <a:t>only</a:t>
            </a:r>
            <a:r>
              <a:rPr lang="pl-PL" sz="500" dirty="0" smtClean="0">
                <a:solidFill>
                  <a:srgbClr val="7030A0"/>
                </a:solidFill>
              </a:rPr>
              <a:t>)</a:t>
            </a:r>
            <a:endParaRPr lang="pl-PL" sz="500" dirty="0">
              <a:solidFill>
                <a:srgbClr val="7030A0"/>
              </a:solidFill>
            </a:endParaRPr>
          </a:p>
        </p:txBody>
      </p:sp>
      <p:sp>
        <p:nvSpPr>
          <p:cNvPr id="26" name="pole tekstowe 25"/>
          <p:cNvSpPr txBox="1"/>
          <p:nvPr/>
        </p:nvSpPr>
        <p:spPr>
          <a:xfrm rot="21600000">
            <a:off x="428437" y="470847"/>
            <a:ext cx="655041" cy="169277"/>
          </a:xfrm>
          <a:prstGeom prst="rect">
            <a:avLst/>
          </a:prstGeom>
          <a:noFill/>
        </p:spPr>
        <p:txBody>
          <a:bodyPr wrap="square" rtlCol="0">
            <a:spAutoFit/>
          </a:bodyPr>
          <a:lstStyle/>
          <a:p>
            <a:r>
              <a:rPr lang="pl-PL" sz="500" dirty="0" err="1">
                <a:solidFill>
                  <a:srgbClr val="FF6600"/>
                </a:solidFill>
              </a:rPr>
              <a:t>p</a:t>
            </a:r>
            <a:r>
              <a:rPr lang="pl-PL" sz="500" dirty="0" err="1" smtClean="0">
                <a:solidFill>
                  <a:srgbClr val="FF6600"/>
                </a:solidFill>
              </a:rPr>
              <a:t>olarised</a:t>
            </a:r>
            <a:r>
              <a:rPr lang="pl-PL" sz="500" dirty="0" smtClean="0">
                <a:solidFill>
                  <a:srgbClr val="FF6600"/>
                </a:solidFill>
              </a:rPr>
              <a:t> target</a:t>
            </a:r>
            <a:endParaRPr lang="pl-PL" sz="500" dirty="0">
              <a:solidFill>
                <a:srgbClr val="FF6600"/>
              </a:solidFill>
            </a:endParaRPr>
          </a:p>
        </p:txBody>
      </p:sp>
      <p:sp>
        <p:nvSpPr>
          <p:cNvPr id="27" name="pole tekstowe 26"/>
          <p:cNvSpPr txBox="1"/>
          <p:nvPr/>
        </p:nvSpPr>
        <p:spPr>
          <a:xfrm rot="21600000">
            <a:off x="1056299" y="218759"/>
            <a:ext cx="655041" cy="246221"/>
          </a:xfrm>
          <a:prstGeom prst="rect">
            <a:avLst/>
          </a:prstGeom>
          <a:noFill/>
        </p:spPr>
        <p:txBody>
          <a:bodyPr wrap="square" rtlCol="0">
            <a:spAutoFit/>
          </a:bodyPr>
          <a:lstStyle/>
          <a:p>
            <a:r>
              <a:rPr lang="pl-PL" sz="500" dirty="0" err="1">
                <a:solidFill>
                  <a:srgbClr val="C00000"/>
                </a:solidFill>
              </a:rPr>
              <a:t>s</a:t>
            </a:r>
            <a:r>
              <a:rPr lang="pl-PL" sz="500" dirty="0" err="1" smtClean="0">
                <a:solidFill>
                  <a:srgbClr val="C00000"/>
                </a:solidFill>
              </a:rPr>
              <a:t>pectrometer</a:t>
            </a:r>
            <a:r>
              <a:rPr lang="pl-PL" sz="500" dirty="0" smtClean="0">
                <a:solidFill>
                  <a:srgbClr val="C00000"/>
                </a:solidFill>
              </a:rPr>
              <a:t> magnet 1</a:t>
            </a:r>
            <a:endParaRPr lang="pl-PL" sz="500" dirty="0">
              <a:solidFill>
                <a:srgbClr val="C00000"/>
              </a:solidFill>
            </a:endParaRPr>
          </a:p>
        </p:txBody>
      </p:sp>
      <p:sp>
        <p:nvSpPr>
          <p:cNvPr id="28" name="pole tekstowe 27"/>
          <p:cNvSpPr txBox="1"/>
          <p:nvPr/>
        </p:nvSpPr>
        <p:spPr>
          <a:xfrm rot="21600000">
            <a:off x="2308146" y="221485"/>
            <a:ext cx="655041" cy="246221"/>
          </a:xfrm>
          <a:prstGeom prst="rect">
            <a:avLst/>
          </a:prstGeom>
          <a:noFill/>
        </p:spPr>
        <p:txBody>
          <a:bodyPr wrap="square" rtlCol="0">
            <a:spAutoFit/>
          </a:bodyPr>
          <a:lstStyle/>
          <a:p>
            <a:r>
              <a:rPr lang="pl-PL" sz="500" dirty="0" err="1">
                <a:solidFill>
                  <a:srgbClr val="C00000"/>
                </a:solidFill>
              </a:rPr>
              <a:t>s</a:t>
            </a:r>
            <a:r>
              <a:rPr lang="pl-PL" sz="500" dirty="0" err="1" smtClean="0">
                <a:solidFill>
                  <a:srgbClr val="C00000"/>
                </a:solidFill>
              </a:rPr>
              <a:t>pectrometer</a:t>
            </a:r>
            <a:r>
              <a:rPr lang="pl-PL" sz="500" dirty="0" smtClean="0">
                <a:solidFill>
                  <a:srgbClr val="C00000"/>
                </a:solidFill>
              </a:rPr>
              <a:t> magnet 2</a:t>
            </a:r>
            <a:endParaRPr lang="pl-PL" sz="500" dirty="0">
              <a:solidFill>
                <a:srgbClr val="C00000"/>
              </a:solidFill>
            </a:endParaRPr>
          </a:p>
        </p:txBody>
      </p:sp>
      <p:sp>
        <p:nvSpPr>
          <p:cNvPr id="29" name="pole tekstowe 28"/>
          <p:cNvSpPr txBox="1"/>
          <p:nvPr/>
        </p:nvSpPr>
        <p:spPr>
          <a:xfrm rot="21600000">
            <a:off x="3570470" y="277436"/>
            <a:ext cx="592291" cy="169277"/>
          </a:xfrm>
          <a:prstGeom prst="rect">
            <a:avLst/>
          </a:prstGeom>
          <a:noFill/>
        </p:spPr>
        <p:txBody>
          <a:bodyPr wrap="square" rtlCol="0">
            <a:spAutoFit/>
          </a:bodyPr>
          <a:lstStyle/>
          <a:p>
            <a:r>
              <a:rPr lang="pl-PL" sz="500" dirty="0" err="1" smtClean="0">
                <a:solidFill>
                  <a:srgbClr val="008000"/>
                </a:solidFill>
              </a:rPr>
              <a:t>muon</a:t>
            </a:r>
            <a:r>
              <a:rPr lang="pl-PL" sz="500" dirty="0" smtClean="0">
                <a:solidFill>
                  <a:srgbClr val="008000"/>
                </a:solidFill>
              </a:rPr>
              <a:t> </a:t>
            </a:r>
            <a:r>
              <a:rPr lang="pl-PL" sz="500" dirty="0" err="1" smtClean="0">
                <a:solidFill>
                  <a:srgbClr val="008000"/>
                </a:solidFill>
              </a:rPr>
              <a:t>filter</a:t>
            </a:r>
            <a:r>
              <a:rPr lang="pl-PL" sz="500" dirty="0" smtClean="0">
                <a:solidFill>
                  <a:srgbClr val="008000"/>
                </a:solidFill>
              </a:rPr>
              <a:t> 2</a:t>
            </a:r>
            <a:endParaRPr lang="pl-PL" sz="500" dirty="0">
              <a:solidFill>
                <a:srgbClr val="008000"/>
              </a:solidFill>
            </a:endParaRPr>
          </a:p>
        </p:txBody>
      </p:sp>
      <p:sp>
        <p:nvSpPr>
          <p:cNvPr id="30" name="pole tekstowe 29"/>
          <p:cNvSpPr txBox="1"/>
          <p:nvPr/>
        </p:nvSpPr>
        <p:spPr>
          <a:xfrm rot="21600000">
            <a:off x="2005470" y="416932"/>
            <a:ext cx="592291" cy="169277"/>
          </a:xfrm>
          <a:prstGeom prst="rect">
            <a:avLst/>
          </a:prstGeom>
          <a:noFill/>
        </p:spPr>
        <p:txBody>
          <a:bodyPr wrap="square" rtlCol="0">
            <a:spAutoFit/>
          </a:bodyPr>
          <a:lstStyle/>
          <a:p>
            <a:r>
              <a:rPr lang="pl-PL" sz="500" dirty="0" err="1" smtClean="0">
                <a:solidFill>
                  <a:srgbClr val="008000"/>
                </a:solidFill>
              </a:rPr>
              <a:t>muon</a:t>
            </a:r>
            <a:r>
              <a:rPr lang="pl-PL" sz="500" dirty="0" smtClean="0">
                <a:solidFill>
                  <a:srgbClr val="008000"/>
                </a:solidFill>
              </a:rPr>
              <a:t> </a:t>
            </a:r>
            <a:r>
              <a:rPr lang="pl-PL" sz="500" dirty="0" err="1" smtClean="0">
                <a:solidFill>
                  <a:srgbClr val="008000"/>
                </a:solidFill>
              </a:rPr>
              <a:t>filter</a:t>
            </a:r>
            <a:r>
              <a:rPr lang="pl-PL" sz="500" dirty="0" smtClean="0">
                <a:solidFill>
                  <a:srgbClr val="008000"/>
                </a:solidFill>
              </a:rPr>
              <a:t> 1</a:t>
            </a:r>
            <a:endParaRPr lang="pl-PL" sz="500" dirty="0">
              <a:solidFill>
                <a:srgbClr val="008000"/>
              </a:solidFill>
            </a:endParaRPr>
          </a:p>
        </p:txBody>
      </p:sp>
      <p:sp>
        <p:nvSpPr>
          <p:cNvPr id="31" name="pole tekstowe 30"/>
          <p:cNvSpPr txBox="1"/>
          <p:nvPr/>
        </p:nvSpPr>
        <p:spPr>
          <a:xfrm rot="21600000">
            <a:off x="1471044" y="203727"/>
            <a:ext cx="655041" cy="246221"/>
          </a:xfrm>
          <a:prstGeom prst="rect">
            <a:avLst/>
          </a:prstGeom>
          <a:noFill/>
        </p:spPr>
        <p:txBody>
          <a:bodyPr wrap="square" rtlCol="0">
            <a:spAutoFit/>
          </a:bodyPr>
          <a:lstStyle/>
          <a:p>
            <a:r>
              <a:rPr lang="pl-PL" sz="500" dirty="0" smtClean="0"/>
              <a:t>RICH</a:t>
            </a:r>
            <a:br>
              <a:rPr lang="pl-PL" sz="500" dirty="0" smtClean="0"/>
            </a:br>
            <a:r>
              <a:rPr lang="pl-PL" sz="500" dirty="0" smtClean="0"/>
              <a:t>(not </a:t>
            </a:r>
            <a:r>
              <a:rPr lang="pl-PL" sz="500" dirty="0" err="1" smtClean="0"/>
              <a:t>used</a:t>
            </a:r>
            <a:r>
              <a:rPr lang="pl-PL" sz="500" dirty="0" smtClean="0"/>
              <a:t> in DY)</a:t>
            </a:r>
            <a:endParaRPr lang="pl-PL" sz="500" dirty="0"/>
          </a:p>
        </p:txBody>
      </p:sp>
      <p:sp>
        <p:nvSpPr>
          <p:cNvPr id="32" name="Prostokąt 31"/>
          <p:cNvSpPr/>
          <p:nvPr/>
        </p:nvSpPr>
        <p:spPr>
          <a:xfrm rot="21324483">
            <a:off x="590222" y="1166944"/>
            <a:ext cx="461838" cy="1244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3" name="pole tekstowe 32"/>
          <p:cNvSpPr txBox="1"/>
          <p:nvPr/>
        </p:nvSpPr>
        <p:spPr>
          <a:xfrm rot="21402645">
            <a:off x="500942" y="1115601"/>
            <a:ext cx="655041" cy="169277"/>
          </a:xfrm>
          <a:prstGeom prst="rect">
            <a:avLst/>
          </a:prstGeom>
          <a:noFill/>
        </p:spPr>
        <p:txBody>
          <a:bodyPr wrap="square" rtlCol="0">
            <a:spAutoFit/>
          </a:bodyPr>
          <a:lstStyle/>
          <a:p>
            <a:r>
              <a:rPr lang="pl-PL" sz="500" dirty="0" err="1" smtClean="0"/>
              <a:t>beam</a:t>
            </a:r>
            <a:r>
              <a:rPr lang="pl-PL" sz="500" dirty="0" smtClean="0"/>
              <a:t> </a:t>
            </a:r>
            <a:r>
              <a:rPr lang="pl-PL" sz="500" dirty="0" err="1" smtClean="0"/>
              <a:t>telescope</a:t>
            </a:r>
            <a:endParaRPr lang="pl-PL" sz="500" dirty="0"/>
          </a:p>
        </p:txBody>
      </p:sp>
      <p:sp>
        <p:nvSpPr>
          <p:cNvPr id="34" name="pole tekstowe 33"/>
          <p:cNvSpPr txBox="1"/>
          <p:nvPr/>
        </p:nvSpPr>
        <p:spPr>
          <a:xfrm>
            <a:off x="428437" y="727741"/>
            <a:ext cx="655041" cy="169277"/>
          </a:xfrm>
          <a:prstGeom prst="rect">
            <a:avLst/>
          </a:prstGeom>
          <a:noFill/>
        </p:spPr>
        <p:txBody>
          <a:bodyPr wrap="square" rtlCol="0">
            <a:spAutoFit/>
          </a:bodyPr>
          <a:lstStyle/>
          <a:p>
            <a:r>
              <a:rPr lang="pl-PL" sz="500" dirty="0" smtClean="0"/>
              <a:t>hadron </a:t>
            </a:r>
            <a:r>
              <a:rPr lang="pl-PL" sz="500" dirty="0" err="1" smtClean="0"/>
              <a:t>beam</a:t>
            </a:r>
            <a:endParaRPr lang="pl-PL" sz="500" dirty="0"/>
          </a:p>
        </p:txBody>
      </p:sp>
      <p:sp>
        <p:nvSpPr>
          <p:cNvPr id="35" name="Prostokąt 34"/>
          <p:cNvSpPr/>
          <p:nvPr/>
        </p:nvSpPr>
        <p:spPr>
          <a:xfrm>
            <a:off x="2482744" y="1922180"/>
            <a:ext cx="2698598" cy="338554"/>
          </a:xfrm>
          <a:prstGeom prst="rect">
            <a:avLst/>
          </a:prstGeom>
        </p:spPr>
        <p:txBody>
          <a:bodyPr wrap="square">
            <a:spAutoFit/>
          </a:bodyPr>
          <a:lstStyle/>
          <a:p>
            <a:pPr marL="171450" indent="-171450">
              <a:buClr>
                <a:schemeClr val="accent5">
                  <a:lumMod val="60000"/>
                  <a:lumOff val="40000"/>
                </a:schemeClr>
              </a:buClr>
              <a:buSzPct val="80000"/>
              <a:buFont typeface="Arial" panose="020B0604020202020204" pitchFamily="34" charset="0"/>
              <a:buChar char="•"/>
            </a:pPr>
            <a:r>
              <a:rPr lang="pl-PL" sz="800" dirty="0" err="1" smtClean="0">
                <a:latin typeface="OpenSans"/>
              </a:rPr>
              <a:t>polarised</a:t>
            </a:r>
            <a:r>
              <a:rPr lang="pl-PL" sz="800" dirty="0" smtClean="0">
                <a:latin typeface="OpenSans"/>
              </a:rPr>
              <a:t> NH</a:t>
            </a:r>
            <a:r>
              <a:rPr lang="pl-PL" sz="800" baseline="-25000" dirty="0" smtClean="0">
                <a:latin typeface="OpenSans"/>
              </a:rPr>
              <a:t>3</a:t>
            </a:r>
          </a:p>
          <a:p>
            <a:pPr marL="171450" indent="-171450">
              <a:buClr>
                <a:schemeClr val="accent5">
                  <a:lumMod val="60000"/>
                  <a:lumOff val="40000"/>
                </a:schemeClr>
              </a:buClr>
              <a:buSzPct val="80000"/>
              <a:buFont typeface="Arial" panose="020B0604020202020204" pitchFamily="34" charset="0"/>
              <a:buChar char="•"/>
            </a:pPr>
            <a:r>
              <a:rPr lang="pl-PL" sz="800" dirty="0" smtClean="0">
                <a:latin typeface="OpenSans"/>
              </a:rPr>
              <a:t> Al, W</a:t>
            </a:r>
          </a:p>
        </p:txBody>
      </p:sp>
      <p:pic>
        <p:nvPicPr>
          <p:cNvPr id="36" name="Obraz 35"/>
          <p:cNvPicPr>
            <a:picLocks noChangeAspect="1"/>
          </p:cNvPicPr>
          <p:nvPr/>
        </p:nvPicPr>
        <p:blipFill>
          <a:blip r:embed="rId5"/>
          <a:stretch>
            <a:fillRect/>
          </a:stretch>
        </p:blipFill>
        <p:spPr>
          <a:xfrm>
            <a:off x="24491" y="1954506"/>
            <a:ext cx="1992148" cy="1085396"/>
          </a:xfrm>
          <a:prstGeom prst="rect">
            <a:avLst/>
          </a:prstGeom>
        </p:spPr>
      </p:pic>
      <p:pic>
        <p:nvPicPr>
          <p:cNvPr id="38" name="Obraz 3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80162" y="50068"/>
            <a:ext cx="498638" cy="498638"/>
          </a:xfrm>
          <a:prstGeom prst="rect">
            <a:avLst/>
          </a:prstGeom>
        </p:spPr>
      </p:pic>
      <p:sp>
        <p:nvSpPr>
          <p:cNvPr id="39" name="Prostokąt 38"/>
          <p:cNvSpPr/>
          <p:nvPr/>
        </p:nvSpPr>
        <p:spPr>
          <a:xfrm>
            <a:off x="4372037" y="1486623"/>
            <a:ext cx="1287604" cy="282479"/>
          </a:xfrm>
          <a:prstGeom prst="rect">
            <a:avLst/>
          </a:prstGeom>
          <a:solidFill>
            <a:srgbClr val="3C4855"/>
          </a:solidFill>
          <a:ln>
            <a:solidFill>
              <a:srgbClr val="7A8A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p>
        </p:txBody>
      </p:sp>
      <p:sp>
        <p:nvSpPr>
          <p:cNvPr id="40" name="Prostokąt 39"/>
          <p:cNvSpPr/>
          <p:nvPr/>
        </p:nvSpPr>
        <p:spPr>
          <a:xfrm>
            <a:off x="24491" y="1308052"/>
            <a:ext cx="1287604" cy="282479"/>
          </a:xfrm>
          <a:prstGeom prst="rect">
            <a:avLst/>
          </a:prstGeom>
          <a:solidFill>
            <a:srgbClr val="3C4855"/>
          </a:solidFill>
          <a:ln>
            <a:solidFill>
              <a:srgbClr val="7A8A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p>
        </p:txBody>
      </p:sp>
      <p:sp>
        <p:nvSpPr>
          <p:cNvPr id="41" name="Prostokąt zaokrąglony 40"/>
          <p:cNvSpPr/>
          <p:nvPr/>
        </p:nvSpPr>
        <p:spPr>
          <a:xfrm>
            <a:off x="4416772" y="1493987"/>
            <a:ext cx="1198134" cy="26376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900" dirty="0" smtClean="0">
                <a:solidFill>
                  <a:srgbClr val="F0ECE5"/>
                </a:solidFill>
              </a:rPr>
              <a:t>Hadron absorber</a:t>
            </a:r>
            <a:endParaRPr lang="pl-PL" sz="900" dirty="0">
              <a:solidFill>
                <a:srgbClr val="F0ECE5"/>
              </a:solidFill>
            </a:endParaRPr>
          </a:p>
        </p:txBody>
      </p:sp>
      <p:sp>
        <p:nvSpPr>
          <p:cNvPr id="42" name="Prostokąt zaokrąglony 41"/>
          <p:cNvSpPr/>
          <p:nvPr/>
        </p:nvSpPr>
        <p:spPr>
          <a:xfrm>
            <a:off x="20958" y="1294984"/>
            <a:ext cx="1198134" cy="26376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900" dirty="0" err="1" smtClean="0">
                <a:solidFill>
                  <a:srgbClr val="F0ECE5"/>
                </a:solidFill>
              </a:rPr>
              <a:t>Beam</a:t>
            </a:r>
            <a:r>
              <a:rPr lang="pl-PL" sz="900" dirty="0" smtClean="0">
                <a:solidFill>
                  <a:srgbClr val="F0ECE5"/>
                </a:solidFill>
              </a:rPr>
              <a:t> </a:t>
            </a:r>
            <a:r>
              <a:rPr lang="pl-PL" sz="900" dirty="0" err="1" smtClean="0">
                <a:solidFill>
                  <a:srgbClr val="F0ECE5"/>
                </a:solidFill>
              </a:rPr>
              <a:t>line</a:t>
            </a:r>
            <a:endParaRPr lang="pl-PL" sz="900" dirty="0">
              <a:solidFill>
                <a:srgbClr val="F0ECE5"/>
              </a:solidFill>
            </a:endParaRPr>
          </a:p>
        </p:txBody>
      </p:sp>
      <p:sp>
        <p:nvSpPr>
          <p:cNvPr id="43" name="Prostokąt 42"/>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44" name="Tytuł 2"/>
          <p:cNvSpPr txBox="1">
            <a:spLocks/>
          </p:cNvSpPr>
          <p:nvPr/>
        </p:nvSpPr>
        <p:spPr>
          <a:xfrm>
            <a:off x="-4281" y="-163101"/>
            <a:ext cx="5762582" cy="626267"/>
          </a:xfrm>
          <a:prstGeom prst="rect">
            <a:avLst/>
          </a:prstGeom>
        </p:spPr>
        <p:txBody>
          <a:bodyPr vert="horz" lIns="91440" tIns="45720" rIns="91440" bIns="45720" rtlCol="0" anchor="ctr">
            <a:normAutofit/>
          </a:bodyPr>
          <a:lstStyle>
            <a:lvl1pPr algn="l" defTabSz="431963" rtl="0" eaLnBrk="1" latinLnBrk="0" hangingPunct="1">
              <a:lnSpc>
                <a:spcPct val="90000"/>
              </a:lnSpc>
              <a:spcBef>
                <a:spcPct val="0"/>
              </a:spcBef>
              <a:buNone/>
              <a:defRPr sz="2079" kern="1200">
                <a:solidFill>
                  <a:schemeClr val="tx1"/>
                </a:solidFill>
                <a:latin typeface="+mj-lt"/>
                <a:ea typeface="+mj-ea"/>
                <a:cs typeface="+mj-cs"/>
              </a:defRPr>
            </a:lvl1pPr>
          </a:lstStyle>
          <a:p>
            <a:r>
              <a:rPr lang="pl-PL" sz="1600" b="1" dirty="0" smtClean="0">
                <a:solidFill>
                  <a:srgbClr val="3C4855"/>
                </a:solidFill>
              </a:rPr>
              <a:t>COMPASS Setup: </a:t>
            </a:r>
            <a:r>
              <a:rPr lang="pl-PL" sz="1600" dirty="0" err="1" smtClean="0">
                <a:solidFill>
                  <a:srgbClr val="7A8A99"/>
                </a:solidFill>
              </a:rPr>
              <a:t>Drell-Yan</a:t>
            </a:r>
            <a:r>
              <a:rPr lang="pl-PL" sz="1600" dirty="0" smtClean="0">
                <a:solidFill>
                  <a:srgbClr val="7A8A99"/>
                </a:solidFill>
              </a:rPr>
              <a:t> </a:t>
            </a:r>
            <a:r>
              <a:rPr lang="pl-PL" sz="1600" dirty="0" err="1" smtClean="0">
                <a:solidFill>
                  <a:srgbClr val="7A8A99"/>
                </a:solidFill>
              </a:rPr>
              <a:t>Programme</a:t>
            </a:r>
            <a:endParaRPr lang="pl-PL" sz="1600" dirty="0">
              <a:solidFill>
                <a:srgbClr val="7A8A99"/>
              </a:solidFill>
            </a:endParaRPr>
          </a:p>
        </p:txBody>
      </p:sp>
      <p:sp>
        <p:nvSpPr>
          <p:cNvPr id="45" name="Prostokąt 44"/>
          <p:cNvSpPr/>
          <p:nvPr/>
        </p:nvSpPr>
        <p:spPr>
          <a:xfrm>
            <a:off x="0" y="3092474"/>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19/33</a:t>
            </a:r>
            <a:endParaRPr lang="pl-PL" sz="400" dirty="0">
              <a:solidFill>
                <a:srgbClr val="F0ECE5"/>
              </a:solidFill>
              <a:latin typeface="Open Sans" pitchFamily="2" charset="0"/>
              <a:ea typeface="Open Sans" pitchFamily="2" charset="0"/>
              <a:cs typeface="Open Sans" pitchFamily="2" charset="0"/>
            </a:endParaRPr>
          </a:p>
        </p:txBody>
      </p:sp>
      <p:sp>
        <p:nvSpPr>
          <p:cNvPr id="46" name="Prostokąt 45"/>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41175996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3968258" y="1382428"/>
            <a:ext cx="878774" cy="1840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 name="Tytuł 1"/>
          <p:cNvSpPr>
            <a:spLocks noGrp="1"/>
          </p:cNvSpPr>
          <p:nvPr>
            <p:ph type="title"/>
          </p:nvPr>
        </p:nvSpPr>
        <p:spPr>
          <a:xfrm>
            <a:off x="0" y="0"/>
            <a:ext cx="5759450" cy="626267"/>
          </a:xfrm>
        </p:spPr>
        <p:txBody>
          <a:bodyPr>
            <a:normAutofit fontScale="90000"/>
          </a:bodyPr>
          <a:lstStyle/>
          <a:p>
            <a:r>
              <a:rPr lang="en-US" b="1" dirty="0">
                <a:solidFill>
                  <a:srgbClr val="586573"/>
                </a:solidFill>
              </a:rPr>
              <a:t>The Proton</a:t>
            </a:r>
            <a:r>
              <a:rPr lang="en-US" dirty="0">
                <a:solidFill>
                  <a:srgbClr val="586573"/>
                </a:solidFill>
              </a:rPr>
              <a:t>: </a:t>
            </a:r>
            <a:r>
              <a:rPr lang="en-US" dirty="0">
                <a:solidFill>
                  <a:srgbClr val="7A8A99"/>
                </a:solidFill>
              </a:rPr>
              <a:t>Small, Common, and Still Full of Mysteries</a:t>
            </a:r>
            <a:endParaRPr lang="pl-PL" dirty="0">
              <a:solidFill>
                <a:srgbClr val="7A8A99"/>
              </a:solidFill>
            </a:endParaRPr>
          </a:p>
        </p:txBody>
      </p:sp>
      <p:sp>
        <p:nvSpPr>
          <p:cNvPr id="16" name="Prostokąt 15"/>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17" name="Prostokąt 16"/>
          <p:cNvSpPr/>
          <p:nvPr/>
        </p:nvSpPr>
        <p:spPr>
          <a:xfrm>
            <a:off x="-210" y="3093817"/>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
        <p:nvSpPr>
          <p:cNvPr id="18" name="Prostokąt 17"/>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2/33</a:t>
            </a:r>
            <a:endParaRPr lang="pl-PL" sz="400" dirty="0">
              <a:solidFill>
                <a:srgbClr val="F0ECE5"/>
              </a:solidFill>
              <a:latin typeface="Open Sans" pitchFamily="2" charset="0"/>
              <a:ea typeface="Open Sans" pitchFamily="2" charset="0"/>
              <a:cs typeface="Open Sans" pitchFamily="2" charset="0"/>
            </a:endParaRPr>
          </a:p>
        </p:txBody>
      </p:sp>
      <p:cxnSp>
        <p:nvCxnSpPr>
          <p:cNvPr id="19" name="Łącznik prosty 18"/>
          <p:cNvCxnSpPr/>
          <p:nvPr/>
        </p:nvCxnSpPr>
        <p:spPr>
          <a:xfrm>
            <a:off x="3781723" y="3031671"/>
            <a:ext cx="0" cy="0"/>
          </a:xfrm>
          <a:prstGeom prst="line">
            <a:avLst/>
          </a:prstGeom>
        </p:spPr>
        <p:style>
          <a:lnRef idx="1">
            <a:schemeClr val="dk1"/>
          </a:lnRef>
          <a:fillRef idx="0">
            <a:schemeClr val="dk1"/>
          </a:fillRef>
          <a:effectRef idx="0">
            <a:schemeClr val="dk1"/>
          </a:effectRef>
          <a:fontRef idx="minor">
            <a:schemeClr val="tx1"/>
          </a:fontRef>
        </p:style>
      </p:cxnSp>
      <p:sp>
        <p:nvSpPr>
          <p:cNvPr id="3" name="Prostokąt 2"/>
          <p:cNvSpPr/>
          <p:nvPr/>
        </p:nvSpPr>
        <p:spPr>
          <a:xfrm>
            <a:off x="33578" y="524851"/>
            <a:ext cx="904415" cy="246221"/>
          </a:xfrm>
          <a:prstGeom prst="rect">
            <a:avLst/>
          </a:prstGeom>
        </p:spPr>
        <p:txBody>
          <a:bodyPr wrap="none">
            <a:spAutoFit/>
          </a:bodyPr>
          <a:lstStyle/>
          <a:p>
            <a:r>
              <a:rPr lang="pl-PL" sz="1000" b="1" dirty="0" smtClean="0">
                <a:latin typeface="+mj-lt"/>
              </a:rPr>
              <a:t>In High </a:t>
            </a:r>
            <a:r>
              <a:rPr lang="pl-PL" sz="1000" b="1" dirty="0">
                <a:latin typeface="+mj-lt"/>
              </a:rPr>
              <a:t>S</a:t>
            </a:r>
            <a:r>
              <a:rPr lang="pl-PL" sz="1000" b="1" dirty="0" smtClean="0">
                <a:latin typeface="+mj-lt"/>
              </a:rPr>
              <a:t>chool</a:t>
            </a:r>
            <a:endParaRPr lang="pl-PL" sz="1000" b="1" dirty="0">
              <a:latin typeface="+mj-lt"/>
            </a:endParaRPr>
          </a:p>
        </p:txBody>
      </p:sp>
      <p:sp>
        <p:nvSpPr>
          <p:cNvPr id="21" name="Prostokąt 20"/>
          <p:cNvSpPr/>
          <p:nvPr/>
        </p:nvSpPr>
        <p:spPr>
          <a:xfrm>
            <a:off x="1891021" y="524850"/>
            <a:ext cx="1223412" cy="246221"/>
          </a:xfrm>
          <a:prstGeom prst="rect">
            <a:avLst/>
          </a:prstGeom>
        </p:spPr>
        <p:txBody>
          <a:bodyPr wrap="none">
            <a:spAutoFit/>
          </a:bodyPr>
          <a:lstStyle/>
          <a:p>
            <a:r>
              <a:rPr lang="pl-PL" sz="1000" b="1" dirty="0" smtClean="0">
                <a:latin typeface="+mj-lt"/>
              </a:rPr>
              <a:t>First College </a:t>
            </a:r>
            <a:r>
              <a:rPr lang="pl-PL" sz="1000" b="1" dirty="0" err="1" smtClean="0">
                <a:latin typeface="+mj-lt"/>
              </a:rPr>
              <a:t>Classes</a:t>
            </a:r>
            <a:endParaRPr lang="pl-PL" sz="1000" b="1" dirty="0">
              <a:latin typeface="+mj-lt"/>
            </a:endParaRPr>
          </a:p>
        </p:txBody>
      </p:sp>
      <p:sp>
        <p:nvSpPr>
          <p:cNvPr id="27" name="Prostokąt 26"/>
          <p:cNvSpPr/>
          <p:nvPr/>
        </p:nvSpPr>
        <p:spPr>
          <a:xfrm>
            <a:off x="3189364" y="2610945"/>
            <a:ext cx="99892" cy="9082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ln>
                <a:solidFill>
                  <a:schemeClr val="bg1"/>
                </a:solidFill>
              </a:ln>
              <a:solidFill>
                <a:schemeClr val="bg1"/>
              </a:solidFill>
            </a:endParaRPr>
          </a:p>
        </p:txBody>
      </p:sp>
      <p:sp>
        <p:nvSpPr>
          <p:cNvPr id="32" name="Prostokąt 31"/>
          <p:cNvSpPr/>
          <p:nvPr/>
        </p:nvSpPr>
        <p:spPr>
          <a:xfrm>
            <a:off x="3904584" y="521020"/>
            <a:ext cx="1064715" cy="246221"/>
          </a:xfrm>
          <a:prstGeom prst="rect">
            <a:avLst/>
          </a:prstGeom>
        </p:spPr>
        <p:txBody>
          <a:bodyPr wrap="none">
            <a:spAutoFit/>
          </a:bodyPr>
          <a:lstStyle/>
          <a:p>
            <a:r>
              <a:rPr lang="pl-PL" sz="1000" b="1" dirty="0" smtClean="0">
                <a:latin typeface="+mj-lt"/>
              </a:rPr>
              <a:t>Hadron </a:t>
            </a:r>
            <a:r>
              <a:rPr lang="pl-PL" sz="1000" b="1" dirty="0" err="1" smtClean="0">
                <a:latin typeface="+mj-lt"/>
              </a:rPr>
              <a:t>Scientists</a:t>
            </a:r>
            <a:endParaRPr lang="pl-PL" sz="1000" b="1" dirty="0">
              <a:latin typeface="+mj-lt"/>
            </a:endParaRPr>
          </a:p>
        </p:txBody>
      </p:sp>
      <p:pic>
        <p:nvPicPr>
          <p:cNvPr id="30" name="Obraz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1913" y="1583820"/>
            <a:ext cx="1274443" cy="1276952"/>
          </a:xfrm>
          <a:prstGeom prst="rect">
            <a:avLst/>
          </a:prstGeom>
          <a:ln w="19050">
            <a:solidFill>
              <a:srgbClr val="3C4855"/>
            </a:solidFill>
          </a:ln>
        </p:spPr>
      </p:pic>
      <p:pic>
        <p:nvPicPr>
          <p:cNvPr id="34" name="Obraz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14625" y="1644976"/>
            <a:ext cx="1369370" cy="1369370"/>
          </a:xfrm>
          <a:prstGeom prst="rect">
            <a:avLst/>
          </a:prstGeom>
          <a:ln w="19050">
            <a:solidFill>
              <a:srgbClr val="3C4855"/>
            </a:solidFill>
          </a:ln>
        </p:spPr>
      </p:pic>
      <p:pic>
        <p:nvPicPr>
          <p:cNvPr id="35" name="Obraz 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6748" y="1675241"/>
            <a:ext cx="1535333" cy="1165399"/>
          </a:xfrm>
          <a:prstGeom prst="rect">
            <a:avLst/>
          </a:prstGeom>
          <a:ln w="19050">
            <a:solidFill>
              <a:srgbClr val="3C4855"/>
            </a:solidFill>
          </a:ln>
        </p:spPr>
      </p:pic>
      <p:sp>
        <p:nvSpPr>
          <p:cNvPr id="38" name="Objaśnienie w chmurce 37"/>
          <p:cNvSpPr/>
          <p:nvPr/>
        </p:nvSpPr>
        <p:spPr>
          <a:xfrm flipH="1">
            <a:off x="419659" y="820076"/>
            <a:ext cx="1471362" cy="602893"/>
          </a:xfrm>
          <a:prstGeom prst="cloudCallout">
            <a:avLst>
              <a:gd name="adj1" fmla="val 17211"/>
              <a:gd name="adj2" fmla="val 89737"/>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9" name="Prostokąt 38"/>
          <p:cNvSpPr/>
          <p:nvPr/>
        </p:nvSpPr>
        <p:spPr>
          <a:xfrm>
            <a:off x="483818" y="879148"/>
            <a:ext cx="1348417" cy="484748"/>
          </a:xfrm>
          <a:prstGeom prst="rect">
            <a:avLst/>
          </a:prstGeom>
        </p:spPr>
        <p:txBody>
          <a:bodyPr wrap="square">
            <a:spAutoFit/>
          </a:bodyPr>
          <a:lstStyle/>
          <a:p>
            <a:pPr algn="ctr"/>
            <a:r>
              <a:rPr lang="en-US" dirty="0">
                <a:solidFill>
                  <a:srgbClr val="F0ECE5"/>
                </a:solidFill>
              </a:rPr>
              <a:t>Proton is a balls </a:t>
            </a:r>
            <a:r>
              <a:rPr lang="en-US" dirty="0" smtClean="0">
                <a:solidFill>
                  <a:srgbClr val="F0ECE5"/>
                </a:solidFill>
              </a:rPr>
              <a:t>with</a:t>
            </a:r>
            <a:r>
              <a:rPr lang="pl-PL" dirty="0" smtClean="0">
                <a:solidFill>
                  <a:srgbClr val="F0ECE5"/>
                </a:solidFill>
              </a:rPr>
              <a:t> </a:t>
            </a:r>
            <a:r>
              <a:rPr lang="en-US" dirty="0" smtClean="0">
                <a:solidFill>
                  <a:srgbClr val="F0ECE5"/>
                </a:solidFill>
              </a:rPr>
              <a:t>one </a:t>
            </a:r>
            <a:r>
              <a:rPr lang="en-US" dirty="0">
                <a:solidFill>
                  <a:srgbClr val="F0ECE5"/>
                </a:solidFill>
              </a:rPr>
              <a:t>unit each of positive electric </a:t>
            </a:r>
            <a:r>
              <a:rPr lang="en-US" dirty="0" err="1" smtClean="0">
                <a:solidFill>
                  <a:srgbClr val="F0ECE5"/>
                </a:solidFill>
              </a:rPr>
              <a:t>charg</a:t>
            </a:r>
            <a:r>
              <a:rPr lang="pl-PL" dirty="0" smtClean="0">
                <a:solidFill>
                  <a:srgbClr val="F0ECE5"/>
                </a:solidFill>
              </a:rPr>
              <a:t>e!</a:t>
            </a:r>
            <a:endParaRPr lang="pl-PL" dirty="0">
              <a:solidFill>
                <a:srgbClr val="F0ECE5"/>
              </a:solidFill>
            </a:endParaRPr>
          </a:p>
        </p:txBody>
      </p:sp>
      <p:sp>
        <p:nvSpPr>
          <p:cNvPr id="40" name="Objaśnienie w chmurce 39"/>
          <p:cNvSpPr/>
          <p:nvPr/>
        </p:nvSpPr>
        <p:spPr>
          <a:xfrm flipH="1">
            <a:off x="2501698" y="779535"/>
            <a:ext cx="1403029" cy="602893"/>
          </a:xfrm>
          <a:prstGeom prst="cloudCallout">
            <a:avLst>
              <a:gd name="adj1" fmla="val 12545"/>
              <a:gd name="adj2" fmla="val 97581"/>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1" name="Prostokąt 40"/>
          <p:cNvSpPr/>
          <p:nvPr/>
        </p:nvSpPr>
        <p:spPr>
          <a:xfrm>
            <a:off x="2565229" y="857515"/>
            <a:ext cx="1226497" cy="484748"/>
          </a:xfrm>
          <a:prstGeom prst="rect">
            <a:avLst/>
          </a:prstGeom>
        </p:spPr>
        <p:txBody>
          <a:bodyPr wrap="square">
            <a:spAutoFit/>
          </a:bodyPr>
          <a:lstStyle/>
          <a:p>
            <a:pPr algn="ctr"/>
            <a:r>
              <a:rPr lang="pl-PL" dirty="0" err="1" smtClean="0">
                <a:solidFill>
                  <a:srgbClr val="F0ECE5"/>
                </a:solidFill>
              </a:rPr>
              <a:t>Oh</a:t>
            </a:r>
            <a:r>
              <a:rPr lang="pl-PL" dirty="0" smtClean="0">
                <a:solidFill>
                  <a:srgbClr val="F0ECE5"/>
                </a:solidFill>
              </a:rPr>
              <a:t>…</a:t>
            </a:r>
            <a:r>
              <a:rPr lang="en-US" dirty="0" smtClean="0">
                <a:solidFill>
                  <a:srgbClr val="F0ECE5"/>
                </a:solidFill>
              </a:rPr>
              <a:t>the </a:t>
            </a:r>
            <a:r>
              <a:rPr lang="en-US" dirty="0">
                <a:solidFill>
                  <a:srgbClr val="F0ECE5"/>
                </a:solidFill>
              </a:rPr>
              <a:t>ball is actually a bundle of three </a:t>
            </a:r>
            <a:r>
              <a:rPr lang="en-US" b="1" dirty="0" smtClean="0">
                <a:solidFill>
                  <a:srgbClr val="F0ECE5"/>
                </a:solidFill>
              </a:rPr>
              <a:t>quarks</a:t>
            </a:r>
            <a:r>
              <a:rPr lang="pl-PL" b="1" dirty="0" smtClean="0">
                <a:solidFill>
                  <a:srgbClr val="F0ECE5"/>
                </a:solidFill>
              </a:rPr>
              <a:t>.</a:t>
            </a:r>
            <a:endParaRPr lang="pl-PL" b="1" dirty="0">
              <a:solidFill>
                <a:srgbClr val="F0ECE5"/>
              </a:solidFill>
            </a:endParaRPr>
          </a:p>
        </p:txBody>
      </p:sp>
      <p:sp>
        <p:nvSpPr>
          <p:cNvPr id="42" name="Objaśnienie w chmurce 41"/>
          <p:cNvSpPr/>
          <p:nvPr/>
        </p:nvSpPr>
        <p:spPr>
          <a:xfrm flipH="1">
            <a:off x="4214625" y="821692"/>
            <a:ext cx="1509347" cy="568731"/>
          </a:xfrm>
          <a:prstGeom prst="cloudCallout">
            <a:avLst>
              <a:gd name="adj1" fmla="val 12"/>
              <a:gd name="adj2" fmla="val 94554"/>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3" name="Prostokąt 42"/>
          <p:cNvSpPr/>
          <p:nvPr/>
        </p:nvSpPr>
        <p:spPr>
          <a:xfrm>
            <a:off x="4407645" y="909101"/>
            <a:ext cx="1226497" cy="353943"/>
          </a:xfrm>
          <a:prstGeom prst="rect">
            <a:avLst/>
          </a:prstGeom>
        </p:spPr>
        <p:txBody>
          <a:bodyPr wrap="square">
            <a:spAutoFit/>
          </a:bodyPr>
          <a:lstStyle/>
          <a:p>
            <a:pPr algn="ctr"/>
            <a:r>
              <a:rPr lang="pl-PL" dirty="0" err="1" smtClean="0">
                <a:solidFill>
                  <a:srgbClr val="F0ECE5"/>
                </a:solidFill>
              </a:rPr>
              <a:t>More</a:t>
            </a:r>
            <a:r>
              <a:rPr lang="pl-PL" dirty="0" smtClean="0">
                <a:solidFill>
                  <a:srgbClr val="F0ECE5"/>
                </a:solidFill>
              </a:rPr>
              <a:t> </a:t>
            </a:r>
            <a:r>
              <a:rPr lang="pl-PL" b="1" dirty="0" err="1" smtClean="0">
                <a:solidFill>
                  <a:srgbClr val="F0ECE5"/>
                </a:solidFill>
              </a:rPr>
              <a:t>complicated</a:t>
            </a:r>
            <a:r>
              <a:rPr lang="pl-PL" dirty="0" smtClean="0">
                <a:solidFill>
                  <a:srgbClr val="F0ECE5"/>
                </a:solidFill>
              </a:rPr>
              <a:t> </a:t>
            </a:r>
            <a:r>
              <a:rPr lang="en-US" dirty="0" smtClean="0">
                <a:solidFill>
                  <a:srgbClr val="F0ECE5"/>
                </a:solidFill>
              </a:rPr>
              <a:t>you </a:t>
            </a:r>
            <a:r>
              <a:rPr lang="en-US" dirty="0">
                <a:solidFill>
                  <a:srgbClr val="F0ECE5"/>
                </a:solidFill>
              </a:rPr>
              <a:t>could possibly </a:t>
            </a:r>
            <a:r>
              <a:rPr lang="en-US" dirty="0" smtClean="0">
                <a:solidFill>
                  <a:srgbClr val="F0ECE5"/>
                </a:solidFill>
              </a:rPr>
              <a:t>imagine</a:t>
            </a:r>
            <a:r>
              <a:rPr lang="pl-PL" dirty="0" smtClean="0">
                <a:solidFill>
                  <a:srgbClr val="F0ECE5"/>
                </a:solidFill>
              </a:rPr>
              <a:t>.</a:t>
            </a:r>
            <a:endParaRPr lang="pl-PL" b="1" dirty="0">
              <a:solidFill>
                <a:srgbClr val="F0ECE5"/>
              </a:solidFill>
            </a:endParaRPr>
          </a:p>
        </p:txBody>
      </p:sp>
      <p:sp>
        <p:nvSpPr>
          <p:cNvPr id="46" name="Prostokąt 45"/>
          <p:cNvSpPr/>
          <p:nvPr/>
        </p:nvSpPr>
        <p:spPr>
          <a:xfrm>
            <a:off x="-42128" y="2927068"/>
            <a:ext cx="1051891" cy="169277"/>
          </a:xfrm>
          <a:prstGeom prst="rect">
            <a:avLst/>
          </a:prstGeom>
        </p:spPr>
        <p:txBody>
          <a:bodyPr wrap="none">
            <a:spAutoFit/>
          </a:bodyPr>
          <a:lstStyle/>
          <a:p>
            <a:r>
              <a:rPr lang="en-US" sz="500" dirty="0">
                <a:solidFill>
                  <a:srgbClr val="7A8A99"/>
                </a:solidFill>
              </a:rPr>
              <a:t>Visual inspired by </a:t>
            </a:r>
            <a:r>
              <a:rPr lang="en-US" sz="500" i="1" dirty="0">
                <a:solidFill>
                  <a:srgbClr val="7A8A99"/>
                </a:solidFill>
              </a:rPr>
              <a:t>Rick and </a:t>
            </a:r>
            <a:r>
              <a:rPr lang="en-US" sz="500" i="1" dirty="0" err="1">
                <a:solidFill>
                  <a:srgbClr val="7A8A99"/>
                </a:solidFill>
              </a:rPr>
              <a:t>Morty</a:t>
            </a:r>
            <a:endParaRPr lang="pl-PL" sz="500" dirty="0">
              <a:solidFill>
                <a:srgbClr val="7A8A99"/>
              </a:solidFill>
            </a:endParaRPr>
          </a:p>
        </p:txBody>
      </p:sp>
    </p:spTree>
    <p:extLst>
      <p:ext uri="{BB962C8B-B14F-4D97-AF65-F5344CB8AC3E}">
        <p14:creationId xmlns:p14="http://schemas.microsoft.com/office/powerpoint/2010/main" val="19770485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Prostokąt 42"/>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44" name="Tytuł 2"/>
          <p:cNvSpPr txBox="1">
            <a:spLocks/>
          </p:cNvSpPr>
          <p:nvPr/>
        </p:nvSpPr>
        <p:spPr>
          <a:xfrm>
            <a:off x="-4281" y="-163101"/>
            <a:ext cx="5762582" cy="626267"/>
          </a:xfrm>
          <a:prstGeom prst="rect">
            <a:avLst/>
          </a:prstGeom>
        </p:spPr>
        <p:txBody>
          <a:bodyPr vert="horz" lIns="91440" tIns="45720" rIns="91440" bIns="45720" rtlCol="0" anchor="ctr">
            <a:normAutofit/>
          </a:bodyPr>
          <a:lstStyle>
            <a:lvl1pPr algn="l" defTabSz="431963" rtl="0" eaLnBrk="1" latinLnBrk="0" hangingPunct="1">
              <a:lnSpc>
                <a:spcPct val="90000"/>
              </a:lnSpc>
              <a:spcBef>
                <a:spcPct val="0"/>
              </a:spcBef>
              <a:buNone/>
              <a:defRPr sz="2079" kern="1200">
                <a:solidFill>
                  <a:schemeClr val="tx1"/>
                </a:solidFill>
                <a:latin typeface="+mj-lt"/>
                <a:ea typeface="+mj-ea"/>
                <a:cs typeface="+mj-cs"/>
              </a:defRPr>
            </a:lvl1pPr>
          </a:lstStyle>
          <a:p>
            <a:r>
              <a:rPr lang="pl-PL" sz="1600" b="1" dirty="0" smtClean="0">
                <a:solidFill>
                  <a:srgbClr val="3C4855"/>
                </a:solidFill>
              </a:rPr>
              <a:t>Zoom on the Target Region</a:t>
            </a:r>
            <a:endParaRPr lang="pl-PL" sz="1600" b="1" dirty="0">
              <a:solidFill>
                <a:srgbClr val="3C4855"/>
              </a:solidFill>
            </a:endParaRPr>
          </a:p>
        </p:txBody>
      </p:sp>
      <p:pic>
        <p:nvPicPr>
          <p:cNvPr id="45" name="Obraz 44"/>
          <p:cNvPicPr>
            <a:picLocks noChangeAspect="1"/>
          </p:cNvPicPr>
          <p:nvPr/>
        </p:nvPicPr>
        <p:blipFill>
          <a:blip r:embed="rId2"/>
          <a:stretch>
            <a:fillRect/>
          </a:stretch>
        </p:blipFill>
        <p:spPr>
          <a:xfrm>
            <a:off x="23138" y="1355428"/>
            <a:ext cx="2268545" cy="1728864"/>
          </a:xfrm>
          <a:prstGeom prst="rect">
            <a:avLst/>
          </a:prstGeom>
        </p:spPr>
      </p:pic>
      <p:pic>
        <p:nvPicPr>
          <p:cNvPr id="47" name="Obraz 46"/>
          <p:cNvPicPr>
            <a:picLocks noChangeAspect="1"/>
          </p:cNvPicPr>
          <p:nvPr/>
        </p:nvPicPr>
        <p:blipFill>
          <a:blip r:embed="rId3"/>
          <a:stretch>
            <a:fillRect/>
          </a:stretch>
        </p:blipFill>
        <p:spPr>
          <a:xfrm>
            <a:off x="2312656" y="1406067"/>
            <a:ext cx="1901566" cy="1673165"/>
          </a:xfrm>
          <a:prstGeom prst="rect">
            <a:avLst/>
          </a:prstGeom>
        </p:spPr>
      </p:pic>
      <p:pic>
        <p:nvPicPr>
          <p:cNvPr id="48" name="Obraz 4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084" y="265987"/>
            <a:ext cx="4760928" cy="1121463"/>
          </a:xfrm>
          <a:prstGeom prst="rect">
            <a:avLst/>
          </a:prstGeom>
        </p:spPr>
      </p:pic>
      <p:sp>
        <p:nvSpPr>
          <p:cNvPr id="49" name="Prostokąt 48"/>
          <p:cNvSpPr/>
          <p:nvPr/>
        </p:nvSpPr>
        <p:spPr>
          <a:xfrm rot="21383695">
            <a:off x="3710140" y="1182828"/>
            <a:ext cx="910167" cy="1018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0" name="Prostokąt 49"/>
          <p:cNvSpPr/>
          <p:nvPr/>
        </p:nvSpPr>
        <p:spPr>
          <a:xfrm rot="21383695">
            <a:off x="1834535" y="1292372"/>
            <a:ext cx="910167" cy="539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1" name="pole tekstowe 50"/>
          <p:cNvSpPr txBox="1"/>
          <p:nvPr/>
        </p:nvSpPr>
        <p:spPr>
          <a:xfrm rot="21361972">
            <a:off x="3626557" y="1140256"/>
            <a:ext cx="989373" cy="184666"/>
          </a:xfrm>
          <a:prstGeom prst="rect">
            <a:avLst/>
          </a:prstGeom>
          <a:noFill/>
        </p:spPr>
        <p:txBody>
          <a:bodyPr wrap="none" rtlCol="0">
            <a:spAutoFit/>
          </a:bodyPr>
          <a:lstStyle/>
          <a:p>
            <a:r>
              <a:rPr lang="pl-PL" sz="600" dirty="0"/>
              <a:t>s</a:t>
            </a:r>
            <a:r>
              <a:rPr lang="pl-PL" sz="600" dirty="0" smtClean="0"/>
              <a:t>mall-</a:t>
            </a:r>
            <a:r>
              <a:rPr lang="pl-PL" sz="600" dirty="0" err="1" smtClean="0"/>
              <a:t>angle</a:t>
            </a:r>
            <a:r>
              <a:rPr lang="pl-PL" sz="600" dirty="0" smtClean="0"/>
              <a:t> </a:t>
            </a:r>
            <a:r>
              <a:rPr lang="pl-PL" sz="600" dirty="0" err="1" smtClean="0"/>
              <a:t>spectrometer</a:t>
            </a:r>
            <a:endParaRPr lang="pl-PL" sz="600" dirty="0"/>
          </a:p>
        </p:txBody>
      </p:sp>
      <p:sp>
        <p:nvSpPr>
          <p:cNvPr id="52" name="pole tekstowe 51"/>
          <p:cNvSpPr txBox="1"/>
          <p:nvPr/>
        </p:nvSpPr>
        <p:spPr>
          <a:xfrm rot="21361972">
            <a:off x="1772205" y="1234353"/>
            <a:ext cx="992579" cy="184666"/>
          </a:xfrm>
          <a:prstGeom prst="rect">
            <a:avLst/>
          </a:prstGeom>
          <a:noFill/>
        </p:spPr>
        <p:txBody>
          <a:bodyPr wrap="none" rtlCol="0">
            <a:spAutoFit/>
          </a:bodyPr>
          <a:lstStyle/>
          <a:p>
            <a:r>
              <a:rPr lang="pl-PL" sz="600" dirty="0" err="1"/>
              <a:t>l</a:t>
            </a:r>
            <a:r>
              <a:rPr lang="pl-PL" sz="600" dirty="0" err="1" smtClean="0"/>
              <a:t>arge-angle</a:t>
            </a:r>
            <a:r>
              <a:rPr lang="pl-PL" sz="600" dirty="0" smtClean="0"/>
              <a:t> </a:t>
            </a:r>
            <a:r>
              <a:rPr lang="pl-PL" sz="600" dirty="0" err="1" smtClean="0"/>
              <a:t>spectrometer</a:t>
            </a:r>
            <a:endParaRPr lang="pl-PL" sz="600" dirty="0"/>
          </a:p>
        </p:txBody>
      </p:sp>
      <p:sp>
        <p:nvSpPr>
          <p:cNvPr id="53" name="Prostokąt 52"/>
          <p:cNvSpPr/>
          <p:nvPr/>
        </p:nvSpPr>
        <p:spPr>
          <a:xfrm>
            <a:off x="558800" y="476563"/>
            <a:ext cx="334433" cy="1308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4" name="Prostokąt 53"/>
          <p:cNvSpPr/>
          <p:nvPr/>
        </p:nvSpPr>
        <p:spPr>
          <a:xfrm>
            <a:off x="549250" y="277436"/>
            <a:ext cx="3463388" cy="1308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5" name="Prostokąt 54"/>
          <p:cNvSpPr/>
          <p:nvPr/>
        </p:nvSpPr>
        <p:spPr>
          <a:xfrm>
            <a:off x="466024" y="718955"/>
            <a:ext cx="334433" cy="1308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6" name="Prostokąt 55"/>
          <p:cNvSpPr/>
          <p:nvPr/>
        </p:nvSpPr>
        <p:spPr>
          <a:xfrm>
            <a:off x="1958327" y="453943"/>
            <a:ext cx="497473" cy="860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7" name="pole tekstowe 56"/>
          <p:cNvSpPr txBox="1"/>
          <p:nvPr/>
        </p:nvSpPr>
        <p:spPr>
          <a:xfrm rot="21600000">
            <a:off x="466024" y="214657"/>
            <a:ext cx="655041" cy="246221"/>
          </a:xfrm>
          <a:prstGeom prst="rect">
            <a:avLst/>
          </a:prstGeom>
          <a:noFill/>
        </p:spPr>
        <p:txBody>
          <a:bodyPr wrap="square" rtlCol="0">
            <a:spAutoFit/>
          </a:bodyPr>
          <a:lstStyle/>
          <a:p>
            <a:pPr algn="ctr"/>
            <a:r>
              <a:rPr lang="pl-PL" sz="500" dirty="0" smtClean="0">
                <a:solidFill>
                  <a:srgbClr val="7030A0"/>
                </a:solidFill>
              </a:rPr>
              <a:t>hadron absorber (DY </a:t>
            </a:r>
            <a:r>
              <a:rPr lang="pl-PL" sz="500" dirty="0" err="1" smtClean="0">
                <a:solidFill>
                  <a:srgbClr val="7030A0"/>
                </a:solidFill>
              </a:rPr>
              <a:t>only</a:t>
            </a:r>
            <a:r>
              <a:rPr lang="pl-PL" sz="500" dirty="0" smtClean="0">
                <a:solidFill>
                  <a:srgbClr val="7030A0"/>
                </a:solidFill>
              </a:rPr>
              <a:t>)</a:t>
            </a:r>
            <a:endParaRPr lang="pl-PL" sz="500" dirty="0">
              <a:solidFill>
                <a:srgbClr val="7030A0"/>
              </a:solidFill>
            </a:endParaRPr>
          </a:p>
        </p:txBody>
      </p:sp>
      <p:sp>
        <p:nvSpPr>
          <p:cNvPr id="58" name="pole tekstowe 57"/>
          <p:cNvSpPr txBox="1"/>
          <p:nvPr/>
        </p:nvSpPr>
        <p:spPr>
          <a:xfrm rot="21600000">
            <a:off x="428437" y="470847"/>
            <a:ext cx="655041" cy="169277"/>
          </a:xfrm>
          <a:prstGeom prst="rect">
            <a:avLst/>
          </a:prstGeom>
          <a:noFill/>
        </p:spPr>
        <p:txBody>
          <a:bodyPr wrap="square" rtlCol="0">
            <a:spAutoFit/>
          </a:bodyPr>
          <a:lstStyle/>
          <a:p>
            <a:r>
              <a:rPr lang="pl-PL" sz="500" dirty="0" err="1">
                <a:solidFill>
                  <a:srgbClr val="FF6600"/>
                </a:solidFill>
              </a:rPr>
              <a:t>p</a:t>
            </a:r>
            <a:r>
              <a:rPr lang="pl-PL" sz="500" dirty="0" err="1" smtClean="0">
                <a:solidFill>
                  <a:srgbClr val="FF6600"/>
                </a:solidFill>
              </a:rPr>
              <a:t>olarised</a:t>
            </a:r>
            <a:r>
              <a:rPr lang="pl-PL" sz="500" dirty="0" smtClean="0">
                <a:solidFill>
                  <a:srgbClr val="FF6600"/>
                </a:solidFill>
              </a:rPr>
              <a:t> target</a:t>
            </a:r>
            <a:endParaRPr lang="pl-PL" sz="500" dirty="0">
              <a:solidFill>
                <a:srgbClr val="FF6600"/>
              </a:solidFill>
            </a:endParaRPr>
          </a:p>
        </p:txBody>
      </p:sp>
      <p:sp>
        <p:nvSpPr>
          <p:cNvPr id="59" name="pole tekstowe 58"/>
          <p:cNvSpPr txBox="1"/>
          <p:nvPr/>
        </p:nvSpPr>
        <p:spPr>
          <a:xfrm rot="21600000">
            <a:off x="1056299" y="218759"/>
            <a:ext cx="655041" cy="246221"/>
          </a:xfrm>
          <a:prstGeom prst="rect">
            <a:avLst/>
          </a:prstGeom>
          <a:noFill/>
        </p:spPr>
        <p:txBody>
          <a:bodyPr wrap="square" rtlCol="0">
            <a:spAutoFit/>
          </a:bodyPr>
          <a:lstStyle/>
          <a:p>
            <a:r>
              <a:rPr lang="pl-PL" sz="500" dirty="0" err="1">
                <a:solidFill>
                  <a:srgbClr val="C00000"/>
                </a:solidFill>
              </a:rPr>
              <a:t>s</a:t>
            </a:r>
            <a:r>
              <a:rPr lang="pl-PL" sz="500" dirty="0" err="1" smtClean="0">
                <a:solidFill>
                  <a:srgbClr val="C00000"/>
                </a:solidFill>
              </a:rPr>
              <a:t>pectrometer</a:t>
            </a:r>
            <a:r>
              <a:rPr lang="pl-PL" sz="500" dirty="0" smtClean="0">
                <a:solidFill>
                  <a:srgbClr val="C00000"/>
                </a:solidFill>
              </a:rPr>
              <a:t> magnet 1</a:t>
            </a:r>
            <a:endParaRPr lang="pl-PL" sz="500" dirty="0">
              <a:solidFill>
                <a:srgbClr val="C00000"/>
              </a:solidFill>
            </a:endParaRPr>
          </a:p>
        </p:txBody>
      </p:sp>
      <p:sp>
        <p:nvSpPr>
          <p:cNvPr id="60" name="pole tekstowe 59"/>
          <p:cNvSpPr txBox="1"/>
          <p:nvPr/>
        </p:nvSpPr>
        <p:spPr>
          <a:xfrm rot="21600000">
            <a:off x="2308146" y="221485"/>
            <a:ext cx="655041" cy="246221"/>
          </a:xfrm>
          <a:prstGeom prst="rect">
            <a:avLst/>
          </a:prstGeom>
          <a:noFill/>
        </p:spPr>
        <p:txBody>
          <a:bodyPr wrap="square" rtlCol="0">
            <a:spAutoFit/>
          </a:bodyPr>
          <a:lstStyle/>
          <a:p>
            <a:r>
              <a:rPr lang="pl-PL" sz="500" dirty="0" err="1">
                <a:solidFill>
                  <a:srgbClr val="C00000"/>
                </a:solidFill>
              </a:rPr>
              <a:t>s</a:t>
            </a:r>
            <a:r>
              <a:rPr lang="pl-PL" sz="500" dirty="0" err="1" smtClean="0">
                <a:solidFill>
                  <a:srgbClr val="C00000"/>
                </a:solidFill>
              </a:rPr>
              <a:t>pectrometer</a:t>
            </a:r>
            <a:r>
              <a:rPr lang="pl-PL" sz="500" dirty="0" smtClean="0">
                <a:solidFill>
                  <a:srgbClr val="C00000"/>
                </a:solidFill>
              </a:rPr>
              <a:t> magnet 2</a:t>
            </a:r>
            <a:endParaRPr lang="pl-PL" sz="500" dirty="0">
              <a:solidFill>
                <a:srgbClr val="C00000"/>
              </a:solidFill>
            </a:endParaRPr>
          </a:p>
        </p:txBody>
      </p:sp>
      <p:sp>
        <p:nvSpPr>
          <p:cNvPr id="61" name="pole tekstowe 60"/>
          <p:cNvSpPr txBox="1"/>
          <p:nvPr/>
        </p:nvSpPr>
        <p:spPr>
          <a:xfrm rot="21600000">
            <a:off x="3570470" y="277436"/>
            <a:ext cx="592291" cy="169277"/>
          </a:xfrm>
          <a:prstGeom prst="rect">
            <a:avLst/>
          </a:prstGeom>
          <a:noFill/>
        </p:spPr>
        <p:txBody>
          <a:bodyPr wrap="square" rtlCol="0">
            <a:spAutoFit/>
          </a:bodyPr>
          <a:lstStyle/>
          <a:p>
            <a:r>
              <a:rPr lang="pl-PL" sz="500" dirty="0" err="1" smtClean="0">
                <a:solidFill>
                  <a:srgbClr val="008000"/>
                </a:solidFill>
              </a:rPr>
              <a:t>muon</a:t>
            </a:r>
            <a:r>
              <a:rPr lang="pl-PL" sz="500" dirty="0" smtClean="0">
                <a:solidFill>
                  <a:srgbClr val="008000"/>
                </a:solidFill>
              </a:rPr>
              <a:t> </a:t>
            </a:r>
            <a:r>
              <a:rPr lang="pl-PL" sz="500" dirty="0" err="1" smtClean="0">
                <a:solidFill>
                  <a:srgbClr val="008000"/>
                </a:solidFill>
              </a:rPr>
              <a:t>filter</a:t>
            </a:r>
            <a:r>
              <a:rPr lang="pl-PL" sz="500" dirty="0" smtClean="0">
                <a:solidFill>
                  <a:srgbClr val="008000"/>
                </a:solidFill>
              </a:rPr>
              <a:t> 2</a:t>
            </a:r>
            <a:endParaRPr lang="pl-PL" sz="500" dirty="0">
              <a:solidFill>
                <a:srgbClr val="008000"/>
              </a:solidFill>
            </a:endParaRPr>
          </a:p>
        </p:txBody>
      </p:sp>
      <p:sp>
        <p:nvSpPr>
          <p:cNvPr id="62" name="pole tekstowe 61"/>
          <p:cNvSpPr txBox="1"/>
          <p:nvPr/>
        </p:nvSpPr>
        <p:spPr>
          <a:xfrm rot="21600000">
            <a:off x="2005470" y="416932"/>
            <a:ext cx="592291" cy="169277"/>
          </a:xfrm>
          <a:prstGeom prst="rect">
            <a:avLst/>
          </a:prstGeom>
          <a:noFill/>
        </p:spPr>
        <p:txBody>
          <a:bodyPr wrap="square" rtlCol="0">
            <a:spAutoFit/>
          </a:bodyPr>
          <a:lstStyle/>
          <a:p>
            <a:r>
              <a:rPr lang="pl-PL" sz="500" dirty="0" err="1" smtClean="0">
                <a:solidFill>
                  <a:srgbClr val="008000"/>
                </a:solidFill>
              </a:rPr>
              <a:t>muon</a:t>
            </a:r>
            <a:r>
              <a:rPr lang="pl-PL" sz="500" dirty="0" smtClean="0">
                <a:solidFill>
                  <a:srgbClr val="008000"/>
                </a:solidFill>
              </a:rPr>
              <a:t> </a:t>
            </a:r>
            <a:r>
              <a:rPr lang="pl-PL" sz="500" dirty="0" err="1" smtClean="0">
                <a:solidFill>
                  <a:srgbClr val="008000"/>
                </a:solidFill>
              </a:rPr>
              <a:t>filter</a:t>
            </a:r>
            <a:r>
              <a:rPr lang="pl-PL" sz="500" dirty="0" smtClean="0">
                <a:solidFill>
                  <a:srgbClr val="008000"/>
                </a:solidFill>
              </a:rPr>
              <a:t> 1</a:t>
            </a:r>
            <a:endParaRPr lang="pl-PL" sz="500" dirty="0">
              <a:solidFill>
                <a:srgbClr val="008000"/>
              </a:solidFill>
            </a:endParaRPr>
          </a:p>
        </p:txBody>
      </p:sp>
      <p:sp>
        <p:nvSpPr>
          <p:cNvPr id="63" name="pole tekstowe 62"/>
          <p:cNvSpPr txBox="1"/>
          <p:nvPr/>
        </p:nvSpPr>
        <p:spPr>
          <a:xfrm rot="21600000">
            <a:off x="1471044" y="203727"/>
            <a:ext cx="655041" cy="246221"/>
          </a:xfrm>
          <a:prstGeom prst="rect">
            <a:avLst/>
          </a:prstGeom>
          <a:noFill/>
        </p:spPr>
        <p:txBody>
          <a:bodyPr wrap="square" rtlCol="0">
            <a:spAutoFit/>
          </a:bodyPr>
          <a:lstStyle/>
          <a:p>
            <a:r>
              <a:rPr lang="pl-PL" sz="500" dirty="0" smtClean="0"/>
              <a:t>RICH</a:t>
            </a:r>
            <a:br>
              <a:rPr lang="pl-PL" sz="500" dirty="0" smtClean="0"/>
            </a:br>
            <a:r>
              <a:rPr lang="pl-PL" sz="500" dirty="0" smtClean="0"/>
              <a:t>(not </a:t>
            </a:r>
            <a:r>
              <a:rPr lang="pl-PL" sz="500" dirty="0" err="1" smtClean="0"/>
              <a:t>used</a:t>
            </a:r>
            <a:r>
              <a:rPr lang="pl-PL" sz="500" dirty="0" smtClean="0"/>
              <a:t> in DY)</a:t>
            </a:r>
            <a:endParaRPr lang="pl-PL" sz="500" dirty="0"/>
          </a:p>
        </p:txBody>
      </p:sp>
      <p:sp>
        <p:nvSpPr>
          <p:cNvPr id="64" name="Prostokąt 63"/>
          <p:cNvSpPr/>
          <p:nvPr/>
        </p:nvSpPr>
        <p:spPr>
          <a:xfrm rot="21324483">
            <a:off x="590222" y="1166944"/>
            <a:ext cx="461838" cy="1244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65" name="pole tekstowe 64"/>
          <p:cNvSpPr txBox="1"/>
          <p:nvPr/>
        </p:nvSpPr>
        <p:spPr>
          <a:xfrm rot="21402645">
            <a:off x="500942" y="1115601"/>
            <a:ext cx="655041" cy="169277"/>
          </a:xfrm>
          <a:prstGeom prst="rect">
            <a:avLst/>
          </a:prstGeom>
          <a:noFill/>
        </p:spPr>
        <p:txBody>
          <a:bodyPr wrap="square" rtlCol="0">
            <a:spAutoFit/>
          </a:bodyPr>
          <a:lstStyle/>
          <a:p>
            <a:r>
              <a:rPr lang="pl-PL" sz="500" dirty="0" err="1" smtClean="0"/>
              <a:t>beam</a:t>
            </a:r>
            <a:r>
              <a:rPr lang="pl-PL" sz="500" dirty="0" smtClean="0"/>
              <a:t> </a:t>
            </a:r>
            <a:r>
              <a:rPr lang="pl-PL" sz="500" dirty="0" err="1" smtClean="0"/>
              <a:t>telescope</a:t>
            </a:r>
            <a:endParaRPr lang="pl-PL" sz="500" dirty="0"/>
          </a:p>
        </p:txBody>
      </p:sp>
      <p:sp>
        <p:nvSpPr>
          <p:cNvPr id="66" name="pole tekstowe 65"/>
          <p:cNvSpPr txBox="1"/>
          <p:nvPr/>
        </p:nvSpPr>
        <p:spPr>
          <a:xfrm>
            <a:off x="428437" y="727741"/>
            <a:ext cx="655041" cy="169277"/>
          </a:xfrm>
          <a:prstGeom prst="rect">
            <a:avLst/>
          </a:prstGeom>
          <a:noFill/>
        </p:spPr>
        <p:txBody>
          <a:bodyPr wrap="square" rtlCol="0">
            <a:spAutoFit/>
          </a:bodyPr>
          <a:lstStyle/>
          <a:p>
            <a:r>
              <a:rPr lang="pl-PL" sz="500" dirty="0" smtClean="0"/>
              <a:t>hadron </a:t>
            </a:r>
            <a:r>
              <a:rPr lang="pl-PL" sz="500" dirty="0" err="1" smtClean="0"/>
              <a:t>beam</a:t>
            </a:r>
            <a:endParaRPr lang="pl-PL" sz="500" dirty="0"/>
          </a:p>
        </p:txBody>
      </p:sp>
      <p:sp>
        <p:nvSpPr>
          <p:cNvPr id="67" name="Prostokąt 66"/>
          <p:cNvSpPr/>
          <p:nvPr/>
        </p:nvSpPr>
        <p:spPr>
          <a:xfrm>
            <a:off x="1475393" y="254452"/>
            <a:ext cx="3959258" cy="1159541"/>
          </a:xfrm>
          <a:prstGeom prst="rect">
            <a:avLst/>
          </a:prstGeom>
          <a:solidFill>
            <a:schemeClr val="bg1">
              <a:alpha val="75000"/>
            </a:schemeClr>
          </a:solid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68" name="Prostokąt 67"/>
          <p:cNvSpPr/>
          <p:nvPr/>
        </p:nvSpPr>
        <p:spPr>
          <a:xfrm>
            <a:off x="1427147" y="265986"/>
            <a:ext cx="47088" cy="912698"/>
          </a:xfrm>
          <a:prstGeom prst="rect">
            <a:avLst/>
          </a:prstGeom>
          <a:solidFill>
            <a:schemeClr val="bg1">
              <a:alpha val="75000"/>
            </a:schemeClr>
          </a:solid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69" name="Prostokąt 68"/>
          <p:cNvSpPr/>
          <p:nvPr/>
        </p:nvSpPr>
        <p:spPr>
          <a:xfrm>
            <a:off x="1115089" y="220009"/>
            <a:ext cx="310744" cy="507732"/>
          </a:xfrm>
          <a:prstGeom prst="rect">
            <a:avLst/>
          </a:prstGeom>
          <a:solidFill>
            <a:schemeClr val="bg1">
              <a:alpha val="75000"/>
            </a:schemeClr>
          </a:solid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71" name="pole tekstowe 70"/>
          <p:cNvSpPr txBox="1"/>
          <p:nvPr/>
        </p:nvSpPr>
        <p:spPr>
          <a:xfrm>
            <a:off x="578581" y="2345280"/>
            <a:ext cx="429926" cy="253916"/>
          </a:xfrm>
          <a:prstGeom prst="rect">
            <a:avLst/>
          </a:prstGeom>
          <a:noFill/>
        </p:spPr>
        <p:txBody>
          <a:bodyPr wrap="none" rtlCol="0">
            <a:spAutoFit/>
          </a:bodyPr>
          <a:lstStyle/>
          <a:p>
            <a:pPr>
              <a:buClr>
                <a:schemeClr val="accent5">
                  <a:lumMod val="60000"/>
                  <a:lumOff val="40000"/>
                </a:schemeClr>
              </a:buClr>
              <a:buSzPct val="80000"/>
            </a:pPr>
            <a:r>
              <a:rPr lang="pl-PL" sz="1050" b="1" dirty="0">
                <a:solidFill>
                  <a:schemeClr val="accent5">
                    <a:lumMod val="75000"/>
                  </a:schemeClr>
                </a:solidFill>
                <a:latin typeface="OpenSans"/>
              </a:rPr>
              <a:t>NH</a:t>
            </a:r>
            <a:r>
              <a:rPr lang="pl-PL" sz="1050" b="1" baseline="-25000" dirty="0">
                <a:solidFill>
                  <a:schemeClr val="accent5">
                    <a:lumMod val="75000"/>
                  </a:schemeClr>
                </a:solidFill>
                <a:latin typeface="OpenSans"/>
              </a:rPr>
              <a:t>3</a:t>
            </a:r>
          </a:p>
        </p:txBody>
      </p:sp>
      <p:sp>
        <p:nvSpPr>
          <p:cNvPr id="72" name="pole tekstowe 71"/>
          <p:cNvSpPr txBox="1"/>
          <p:nvPr/>
        </p:nvSpPr>
        <p:spPr>
          <a:xfrm>
            <a:off x="1240702" y="2383418"/>
            <a:ext cx="319318" cy="253916"/>
          </a:xfrm>
          <a:prstGeom prst="rect">
            <a:avLst/>
          </a:prstGeom>
          <a:noFill/>
        </p:spPr>
        <p:txBody>
          <a:bodyPr wrap="none" rtlCol="0">
            <a:spAutoFit/>
          </a:bodyPr>
          <a:lstStyle/>
          <a:p>
            <a:pPr>
              <a:buClr>
                <a:schemeClr val="accent5">
                  <a:lumMod val="60000"/>
                  <a:lumOff val="40000"/>
                </a:schemeClr>
              </a:buClr>
              <a:buSzPct val="80000"/>
            </a:pPr>
            <a:r>
              <a:rPr lang="pl-PL" sz="1050" b="1" dirty="0" smtClean="0">
                <a:solidFill>
                  <a:srgbClr val="00CC00"/>
                </a:solidFill>
                <a:latin typeface="OpenSans"/>
              </a:rPr>
              <a:t>Al</a:t>
            </a:r>
            <a:endParaRPr lang="pl-PL" sz="1050" b="1" baseline="-25000" dirty="0">
              <a:solidFill>
                <a:srgbClr val="00CC00"/>
              </a:solidFill>
              <a:latin typeface="OpenSans"/>
            </a:endParaRPr>
          </a:p>
        </p:txBody>
      </p:sp>
      <p:sp>
        <p:nvSpPr>
          <p:cNvPr id="73" name="pole tekstowe 72"/>
          <p:cNvSpPr txBox="1"/>
          <p:nvPr/>
        </p:nvSpPr>
        <p:spPr>
          <a:xfrm>
            <a:off x="1624417" y="2137739"/>
            <a:ext cx="319318" cy="253916"/>
          </a:xfrm>
          <a:prstGeom prst="rect">
            <a:avLst/>
          </a:prstGeom>
          <a:noFill/>
        </p:spPr>
        <p:txBody>
          <a:bodyPr wrap="none" rtlCol="0">
            <a:spAutoFit/>
          </a:bodyPr>
          <a:lstStyle/>
          <a:p>
            <a:pPr>
              <a:buClr>
                <a:schemeClr val="accent5">
                  <a:lumMod val="60000"/>
                  <a:lumOff val="40000"/>
                </a:schemeClr>
              </a:buClr>
              <a:buSzPct val="80000"/>
            </a:pPr>
            <a:r>
              <a:rPr lang="pl-PL" sz="1050" b="1" dirty="0" smtClean="0">
                <a:solidFill>
                  <a:srgbClr val="FFC000"/>
                </a:solidFill>
                <a:latin typeface="OpenSans"/>
              </a:rPr>
              <a:t>W</a:t>
            </a:r>
            <a:endParaRPr lang="pl-PL" sz="1050" b="1" baseline="-25000" dirty="0">
              <a:solidFill>
                <a:srgbClr val="FFC000"/>
              </a:solidFill>
              <a:latin typeface="OpenSans"/>
            </a:endParaRPr>
          </a:p>
        </p:txBody>
      </p:sp>
      <p:sp>
        <p:nvSpPr>
          <p:cNvPr id="75" name="Prostokąt zaokrąglony 74"/>
          <p:cNvSpPr/>
          <p:nvPr/>
        </p:nvSpPr>
        <p:spPr>
          <a:xfrm>
            <a:off x="4343691" y="1971783"/>
            <a:ext cx="1123859" cy="20676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76" name="Prostokąt zaokrąglony 75"/>
          <p:cNvSpPr/>
          <p:nvPr/>
        </p:nvSpPr>
        <p:spPr>
          <a:xfrm>
            <a:off x="4446047" y="2036187"/>
            <a:ext cx="358254" cy="78192"/>
          </a:xfrm>
          <a:prstGeom prst="roundRect">
            <a:avLst/>
          </a:prstGeom>
          <a:solidFill>
            <a:srgbClr val="00CC00"/>
          </a:solid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77" name="Łącznik zakrzywiony 76"/>
          <p:cNvCxnSpPr/>
          <p:nvPr/>
        </p:nvCxnSpPr>
        <p:spPr>
          <a:xfrm flipH="1">
            <a:off x="5489953" y="2058130"/>
            <a:ext cx="6823" cy="452245"/>
          </a:xfrm>
          <a:prstGeom prst="curvedConnector3">
            <a:avLst>
              <a:gd name="adj1" fmla="val -3350432"/>
            </a:avLst>
          </a:prstGeom>
          <a:ln>
            <a:solidFill>
              <a:schemeClr val="accent5">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8" name="Łącznik prosty ze strzałką 77"/>
          <p:cNvCxnSpPr/>
          <p:nvPr/>
        </p:nvCxnSpPr>
        <p:spPr>
          <a:xfrm>
            <a:off x="4208333" y="2284252"/>
            <a:ext cx="557851" cy="0"/>
          </a:xfrm>
          <a:prstGeom prst="straightConnector1">
            <a:avLst/>
          </a:prstGeom>
          <a:ln w="25400" cmpd="dbl">
            <a:solidFill>
              <a:schemeClr val="accent5">
                <a:lumMod val="50000"/>
              </a:schemeClr>
            </a:solidFill>
            <a:tailEnd type="triangle" w="med" len="med"/>
          </a:ln>
        </p:spPr>
        <p:style>
          <a:lnRef idx="1">
            <a:schemeClr val="accent1"/>
          </a:lnRef>
          <a:fillRef idx="0">
            <a:schemeClr val="accent1"/>
          </a:fillRef>
          <a:effectRef idx="0">
            <a:schemeClr val="accent1"/>
          </a:effectRef>
          <a:fontRef idx="minor">
            <a:schemeClr val="tx1"/>
          </a:fontRef>
        </p:style>
      </p:cxnSp>
      <p:sp>
        <p:nvSpPr>
          <p:cNvPr id="79" name="pole tekstowe 78"/>
          <p:cNvSpPr txBox="1"/>
          <p:nvPr/>
        </p:nvSpPr>
        <p:spPr>
          <a:xfrm>
            <a:off x="3985907" y="2085515"/>
            <a:ext cx="457176" cy="215444"/>
          </a:xfrm>
          <a:prstGeom prst="rect">
            <a:avLst/>
          </a:prstGeom>
          <a:noFill/>
        </p:spPr>
        <p:txBody>
          <a:bodyPr wrap="none" rtlCol="0">
            <a:spAutoFit/>
          </a:bodyPr>
          <a:lstStyle/>
          <a:p>
            <a:r>
              <a:rPr lang="pl-PL" sz="800" dirty="0" err="1" smtClean="0">
                <a:solidFill>
                  <a:schemeClr val="accent5">
                    <a:lumMod val="50000"/>
                  </a:schemeClr>
                </a:solidFill>
                <a:latin typeface="Open Sans" pitchFamily="2" charset="0"/>
                <a:ea typeface="Open Sans" pitchFamily="2" charset="0"/>
                <a:cs typeface="Open Sans" pitchFamily="2" charset="0"/>
              </a:rPr>
              <a:t>beam</a:t>
            </a:r>
            <a:endParaRPr lang="pl-PL" sz="800" dirty="0">
              <a:solidFill>
                <a:schemeClr val="accent5">
                  <a:lumMod val="50000"/>
                </a:schemeClr>
              </a:solidFill>
              <a:latin typeface="Open Sans" pitchFamily="2" charset="0"/>
              <a:ea typeface="Open Sans" pitchFamily="2" charset="0"/>
              <a:cs typeface="Open Sans" pitchFamily="2" charset="0"/>
            </a:endParaRPr>
          </a:p>
        </p:txBody>
      </p:sp>
      <p:sp>
        <p:nvSpPr>
          <p:cNvPr id="80" name="pole tekstowe 79"/>
          <p:cNvSpPr txBox="1"/>
          <p:nvPr/>
        </p:nvSpPr>
        <p:spPr>
          <a:xfrm>
            <a:off x="4157623" y="1954186"/>
            <a:ext cx="250390" cy="230832"/>
          </a:xfrm>
          <a:prstGeom prst="rect">
            <a:avLst/>
          </a:prstGeom>
          <a:noFill/>
        </p:spPr>
        <p:txBody>
          <a:bodyPr wrap="none" rtlCol="0">
            <a:spAutoFit/>
          </a:bodyPr>
          <a:lstStyle/>
          <a:p>
            <a:r>
              <a:rPr lang="pl-PL" sz="900" dirty="0" smtClean="0">
                <a:latin typeface="Open Sans" pitchFamily="2" charset="0"/>
                <a:ea typeface="Open Sans" pitchFamily="2" charset="0"/>
                <a:cs typeface="Open Sans" pitchFamily="2" charset="0"/>
              </a:rPr>
              <a:t>1</a:t>
            </a:r>
            <a:endParaRPr lang="pl-PL" sz="900" dirty="0">
              <a:latin typeface="Open Sans" pitchFamily="2" charset="0"/>
              <a:ea typeface="Open Sans" pitchFamily="2" charset="0"/>
              <a:cs typeface="Open Sans" pitchFamily="2" charset="0"/>
            </a:endParaRPr>
          </a:p>
        </p:txBody>
      </p:sp>
      <p:sp>
        <p:nvSpPr>
          <p:cNvPr id="81" name="pole tekstowe 80"/>
          <p:cNvSpPr txBox="1"/>
          <p:nvPr/>
        </p:nvSpPr>
        <p:spPr>
          <a:xfrm>
            <a:off x="4168555" y="2368364"/>
            <a:ext cx="250390" cy="230832"/>
          </a:xfrm>
          <a:prstGeom prst="rect">
            <a:avLst/>
          </a:prstGeom>
          <a:noFill/>
        </p:spPr>
        <p:txBody>
          <a:bodyPr wrap="none" rtlCol="0">
            <a:spAutoFit/>
          </a:bodyPr>
          <a:lstStyle/>
          <a:p>
            <a:r>
              <a:rPr lang="pl-PL" sz="900" dirty="0" smtClean="0">
                <a:latin typeface="Open Sans" pitchFamily="2" charset="0"/>
                <a:ea typeface="Open Sans" pitchFamily="2" charset="0"/>
                <a:cs typeface="Open Sans" pitchFamily="2" charset="0"/>
              </a:rPr>
              <a:t>2</a:t>
            </a:r>
            <a:endParaRPr lang="pl-PL" sz="900" dirty="0">
              <a:latin typeface="Open Sans" pitchFamily="2" charset="0"/>
              <a:ea typeface="Open Sans" pitchFamily="2" charset="0"/>
              <a:cs typeface="Open Sans" pitchFamily="2" charset="0"/>
            </a:endParaRPr>
          </a:p>
        </p:txBody>
      </p:sp>
      <p:sp>
        <p:nvSpPr>
          <p:cNvPr id="82" name="Prostokąt 81"/>
          <p:cNvSpPr/>
          <p:nvPr/>
        </p:nvSpPr>
        <p:spPr>
          <a:xfrm>
            <a:off x="4222046" y="2728614"/>
            <a:ext cx="1527982" cy="200055"/>
          </a:xfrm>
          <a:prstGeom prst="rect">
            <a:avLst/>
          </a:prstGeom>
        </p:spPr>
        <p:txBody>
          <a:bodyPr wrap="none">
            <a:spAutoFit/>
          </a:bodyPr>
          <a:lstStyle/>
          <a:p>
            <a:r>
              <a:rPr lang="pl-PL" sz="700" dirty="0">
                <a:ea typeface="Open Sans" pitchFamily="2" charset="0"/>
                <a:cs typeface="Open Sans" pitchFamily="2" charset="0"/>
              </a:rPr>
              <a:t>Target </a:t>
            </a:r>
            <a:r>
              <a:rPr lang="pl-PL" sz="700" dirty="0" err="1">
                <a:ea typeface="Open Sans" pitchFamily="2" charset="0"/>
                <a:cs typeface="Open Sans" pitchFamily="2" charset="0"/>
              </a:rPr>
              <a:t>cells</a:t>
            </a:r>
            <a:r>
              <a:rPr lang="pl-PL" sz="700" dirty="0">
                <a:ea typeface="Open Sans" pitchFamily="2" charset="0"/>
                <a:cs typeface="Open Sans" pitchFamily="2" charset="0"/>
              </a:rPr>
              <a:t> in 2015 + 2018 </a:t>
            </a:r>
            <a:r>
              <a:rPr lang="pl-PL" sz="700" dirty="0" err="1" smtClean="0">
                <a:ea typeface="Open Sans" pitchFamily="2" charset="0"/>
                <a:cs typeface="Open Sans" pitchFamily="2" charset="0"/>
              </a:rPr>
              <a:t>Drell</a:t>
            </a:r>
            <a:r>
              <a:rPr lang="pl-PL" sz="700" dirty="0" smtClean="0">
                <a:ea typeface="Open Sans" pitchFamily="2" charset="0"/>
                <a:cs typeface="Open Sans" pitchFamily="2" charset="0"/>
              </a:rPr>
              <a:t>–</a:t>
            </a:r>
            <a:r>
              <a:rPr lang="pl-PL" sz="700" dirty="0" err="1" smtClean="0">
                <a:ea typeface="Open Sans" pitchFamily="2" charset="0"/>
                <a:cs typeface="Open Sans" pitchFamily="2" charset="0"/>
              </a:rPr>
              <a:t>Yan</a:t>
            </a:r>
            <a:endParaRPr lang="pl-PL" sz="700" dirty="0">
              <a:ea typeface="Open Sans" pitchFamily="2" charset="0"/>
              <a:cs typeface="Open Sans" pitchFamily="2" charset="0"/>
            </a:endParaRPr>
          </a:p>
        </p:txBody>
      </p:sp>
      <p:sp>
        <p:nvSpPr>
          <p:cNvPr id="83" name="Prostokąt zaokrąglony 82"/>
          <p:cNvSpPr/>
          <p:nvPr/>
        </p:nvSpPr>
        <p:spPr>
          <a:xfrm>
            <a:off x="5000430" y="2036068"/>
            <a:ext cx="358254" cy="78192"/>
          </a:xfrm>
          <a:prstGeom prst="roundRect">
            <a:avLst/>
          </a:prstGeom>
          <a:solidFill>
            <a:srgbClr val="FF4C00"/>
          </a:solidFill>
          <a:ln>
            <a:solidFill>
              <a:srgbClr val="FF4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84" name="Strzałka w dół 83"/>
          <p:cNvSpPr/>
          <p:nvPr/>
        </p:nvSpPr>
        <p:spPr>
          <a:xfrm rot="10800000">
            <a:off x="4582182" y="1877652"/>
            <a:ext cx="116006" cy="348953"/>
          </a:xfrm>
          <a:prstGeom prst="downArrow">
            <a:avLst/>
          </a:prstGeom>
          <a:solidFill>
            <a:srgbClr val="FF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85" name="Strzałka w dół 84"/>
          <p:cNvSpPr/>
          <p:nvPr/>
        </p:nvSpPr>
        <p:spPr>
          <a:xfrm>
            <a:off x="5122747" y="1915744"/>
            <a:ext cx="116006" cy="348953"/>
          </a:xfrm>
          <a:prstGeom prst="downArrow">
            <a:avLst/>
          </a:prstGeom>
          <a:solidFill>
            <a:srgbClr val="FF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86" name="Prostokąt zaokrąglony 85"/>
          <p:cNvSpPr/>
          <p:nvPr/>
        </p:nvSpPr>
        <p:spPr>
          <a:xfrm>
            <a:off x="4343691" y="2376479"/>
            <a:ext cx="1123859" cy="20676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87" name="Prostokąt zaokrąglony 86"/>
          <p:cNvSpPr/>
          <p:nvPr/>
        </p:nvSpPr>
        <p:spPr>
          <a:xfrm>
            <a:off x="4446047" y="2440883"/>
            <a:ext cx="358254" cy="78192"/>
          </a:xfrm>
          <a:prstGeom prst="roundRect">
            <a:avLst/>
          </a:prstGeom>
          <a:solidFill>
            <a:srgbClr val="00CC00"/>
          </a:solid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88" name="Prostokąt zaokrąglony 87"/>
          <p:cNvSpPr/>
          <p:nvPr/>
        </p:nvSpPr>
        <p:spPr>
          <a:xfrm>
            <a:off x="5000430" y="2440764"/>
            <a:ext cx="358254" cy="78192"/>
          </a:xfrm>
          <a:prstGeom prst="roundRect">
            <a:avLst/>
          </a:prstGeom>
          <a:solidFill>
            <a:srgbClr val="FF4C00"/>
          </a:solidFill>
          <a:ln>
            <a:solidFill>
              <a:srgbClr val="FF4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89" name="Strzałka w dół 88"/>
          <p:cNvSpPr/>
          <p:nvPr/>
        </p:nvSpPr>
        <p:spPr>
          <a:xfrm>
            <a:off x="4574098" y="2335899"/>
            <a:ext cx="116006" cy="348953"/>
          </a:xfrm>
          <a:prstGeom prst="downArrow">
            <a:avLst/>
          </a:prstGeom>
          <a:solidFill>
            <a:srgbClr val="FF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90" name="Strzałka w dół 89"/>
          <p:cNvSpPr/>
          <p:nvPr/>
        </p:nvSpPr>
        <p:spPr>
          <a:xfrm rot="10800000">
            <a:off x="5124264" y="2325269"/>
            <a:ext cx="116006" cy="348953"/>
          </a:xfrm>
          <a:prstGeom prst="downArrow">
            <a:avLst/>
          </a:prstGeom>
          <a:solidFill>
            <a:srgbClr val="FF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91" name="Obraz 9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80162" y="50068"/>
            <a:ext cx="498638" cy="498638"/>
          </a:xfrm>
          <a:prstGeom prst="rect">
            <a:avLst/>
          </a:prstGeom>
        </p:spPr>
      </p:pic>
      <p:sp>
        <p:nvSpPr>
          <p:cNvPr id="92" name="Prostokąt 91"/>
          <p:cNvSpPr/>
          <p:nvPr/>
        </p:nvSpPr>
        <p:spPr>
          <a:xfrm>
            <a:off x="4235195" y="1529934"/>
            <a:ext cx="1287604" cy="282479"/>
          </a:xfrm>
          <a:prstGeom prst="rect">
            <a:avLst/>
          </a:prstGeom>
          <a:solidFill>
            <a:srgbClr val="3C4855"/>
          </a:solidFill>
          <a:ln>
            <a:solidFill>
              <a:srgbClr val="7A8A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p>
        </p:txBody>
      </p:sp>
      <p:sp>
        <p:nvSpPr>
          <p:cNvPr id="93" name="Prostokąt zaokrąglony 92"/>
          <p:cNvSpPr/>
          <p:nvPr/>
        </p:nvSpPr>
        <p:spPr>
          <a:xfrm>
            <a:off x="4293750" y="1523394"/>
            <a:ext cx="1198134" cy="26376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900" dirty="0" err="1" smtClean="0">
                <a:solidFill>
                  <a:srgbClr val="F0ECE5"/>
                </a:solidFill>
              </a:rPr>
              <a:t>Polarised</a:t>
            </a:r>
            <a:r>
              <a:rPr lang="pl-PL" sz="900" dirty="0" smtClean="0">
                <a:solidFill>
                  <a:srgbClr val="F0ECE5"/>
                </a:solidFill>
              </a:rPr>
              <a:t> target</a:t>
            </a:r>
            <a:endParaRPr lang="pl-PL" sz="900" dirty="0">
              <a:solidFill>
                <a:srgbClr val="F0ECE5"/>
              </a:solidFill>
            </a:endParaRPr>
          </a:p>
        </p:txBody>
      </p:sp>
      <p:sp>
        <p:nvSpPr>
          <p:cNvPr id="94" name="Prostokąt 93"/>
          <p:cNvSpPr/>
          <p:nvPr/>
        </p:nvSpPr>
        <p:spPr>
          <a:xfrm>
            <a:off x="428437" y="235037"/>
            <a:ext cx="748476" cy="1068494"/>
          </a:xfrm>
          <a:prstGeom prst="rect">
            <a:avLst/>
          </a:prstGeom>
          <a:noFill/>
          <a:ln w="28575">
            <a:solidFill>
              <a:srgbClr val="7A8A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p>
        </p:txBody>
      </p:sp>
      <p:sp>
        <p:nvSpPr>
          <p:cNvPr id="70" name="Prostokąt 69"/>
          <p:cNvSpPr/>
          <p:nvPr/>
        </p:nvSpPr>
        <p:spPr>
          <a:xfrm>
            <a:off x="0" y="3092474"/>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20/33</a:t>
            </a:r>
            <a:endParaRPr lang="pl-PL" sz="400" dirty="0">
              <a:solidFill>
                <a:srgbClr val="F0ECE5"/>
              </a:solidFill>
              <a:latin typeface="Open Sans" pitchFamily="2" charset="0"/>
              <a:ea typeface="Open Sans" pitchFamily="2" charset="0"/>
              <a:cs typeface="Open Sans" pitchFamily="2" charset="0"/>
            </a:endParaRPr>
          </a:p>
        </p:txBody>
      </p:sp>
      <p:sp>
        <p:nvSpPr>
          <p:cNvPr id="74" name="Prostokąt 73"/>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17831037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3" name="Tytuł 2"/>
          <p:cNvSpPr>
            <a:spLocks noGrp="1"/>
          </p:cNvSpPr>
          <p:nvPr>
            <p:ph type="title"/>
          </p:nvPr>
        </p:nvSpPr>
        <p:spPr>
          <a:xfrm>
            <a:off x="-1150" y="0"/>
            <a:ext cx="5760600" cy="559592"/>
          </a:xfrm>
        </p:spPr>
        <p:txBody>
          <a:bodyPr>
            <a:noAutofit/>
          </a:bodyPr>
          <a:lstStyle/>
          <a:p>
            <a:r>
              <a:rPr lang="en-US" sz="1600" b="1" dirty="0" smtClean="0">
                <a:solidFill>
                  <a:srgbClr val="3C4855"/>
                </a:solidFill>
              </a:rPr>
              <a:t>At </a:t>
            </a:r>
            <a:r>
              <a:rPr lang="en-US" sz="1600" b="1" dirty="0">
                <a:solidFill>
                  <a:srgbClr val="3C4855"/>
                </a:solidFill>
              </a:rPr>
              <a:t>the Heart of This </a:t>
            </a:r>
            <a:r>
              <a:rPr lang="pl-PL" sz="1600" b="1" dirty="0" smtClean="0">
                <a:solidFill>
                  <a:srgbClr val="3C4855"/>
                </a:solidFill>
              </a:rPr>
              <a:t>Talk:</a:t>
            </a:r>
            <a:r>
              <a:rPr lang="en-US" sz="1600" b="1" dirty="0" smtClean="0">
                <a:solidFill>
                  <a:srgbClr val="3C4855"/>
                </a:solidFill>
              </a:rPr>
              <a:t> </a:t>
            </a:r>
            <a:r>
              <a:rPr lang="en-US" sz="1600" dirty="0" err="1" smtClean="0">
                <a:solidFill>
                  <a:srgbClr val="7A8A99"/>
                </a:solidFill>
              </a:rPr>
              <a:t>Drell</a:t>
            </a:r>
            <a:r>
              <a:rPr lang="en-US" sz="1600" dirty="0" smtClean="0">
                <a:solidFill>
                  <a:srgbClr val="7A8A99"/>
                </a:solidFill>
              </a:rPr>
              <a:t>–Yan</a:t>
            </a:r>
            <a:r>
              <a:rPr lang="pl-PL" sz="1600" dirty="0" smtClean="0">
                <a:solidFill>
                  <a:srgbClr val="7A8A99"/>
                </a:solidFill>
              </a:rPr>
              <a:t> </a:t>
            </a:r>
            <a:r>
              <a:rPr lang="pl-PL" sz="1600" dirty="0" err="1" smtClean="0">
                <a:solidFill>
                  <a:srgbClr val="7A8A99"/>
                </a:solidFill>
              </a:rPr>
              <a:t>process</a:t>
            </a:r>
            <a:endParaRPr lang="pl-PL" sz="1600" dirty="0">
              <a:solidFill>
                <a:srgbClr val="7A8A99"/>
              </a:solidFill>
            </a:endParaRPr>
          </a:p>
        </p:txBody>
      </p:sp>
      <p:sp>
        <p:nvSpPr>
          <p:cNvPr id="35" name="Prostokąt 34"/>
          <p:cNvSpPr/>
          <p:nvPr/>
        </p:nvSpPr>
        <p:spPr>
          <a:xfrm>
            <a:off x="0" y="3092474"/>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21/33</a:t>
            </a:r>
            <a:endParaRPr lang="pl-PL" sz="400" dirty="0">
              <a:solidFill>
                <a:srgbClr val="F0ECE5"/>
              </a:solidFill>
              <a:latin typeface="Open Sans" pitchFamily="2" charset="0"/>
              <a:ea typeface="Open Sans" pitchFamily="2" charset="0"/>
              <a:cs typeface="Open Sans" pitchFamily="2" charset="0"/>
            </a:endParaRPr>
          </a:p>
        </p:txBody>
      </p:sp>
      <p:sp>
        <p:nvSpPr>
          <p:cNvPr id="36" name="Prostokąt 35"/>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pic>
        <p:nvPicPr>
          <p:cNvPr id="37" name="Obraz 36"/>
          <p:cNvPicPr>
            <a:picLocks noChangeAspect="1"/>
          </p:cNvPicPr>
          <p:nvPr/>
        </p:nvPicPr>
        <p:blipFill>
          <a:blip r:embed="rId2"/>
          <a:stretch>
            <a:fillRect/>
          </a:stretch>
        </p:blipFill>
        <p:spPr>
          <a:xfrm>
            <a:off x="740198" y="1303343"/>
            <a:ext cx="1505802" cy="991704"/>
          </a:xfrm>
          <a:prstGeom prst="rect">
            <a:avLst/>
          </a:prstGeom>
        </p:spPr>
      </p:pic>
      <p:sp>
        <p:nvSpPr>
          <p:cNvPr id="38" name="Prostokąt 37"/>
          <p:cNvSpPr/>
          <p:nvPr/>
        </p:nvSpPr>
        <p:spPr>
          <a:xfrm>
            <a:off x="746254" y="2125460"/>
            <a:ext cx="316278" cy="1516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9" name="Prostokąt 38"/>
          <p:cNvSpPr/>
          <p:nvPr/>
        </p:nvSpPr>
        <p:spPr>
          <a:xfrm>
            <a:off x="780919" y="2134417"/>
            <a:ext cx="316278" cy="1516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0" name="Prostokąt 39"/>
          <p:cNvSpPr/>
          <p:nvPr/>
        </p:nvSpPr>
        <p:spPr>
          <a:xfrm>
            <a:off x="1350698" y="1547802"/>
            <a:ext cx="250314" cy="881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1" name="Prostokąt 40"/>
          <p:cNvSpPr/>
          <p:nvPr/>
        </p:nvSpPr>
        <p:spPr>
          <a:xfrm>
            <a:off x="1367942" y="1928108"/>
            <a:ext cx="250314" cy="881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2" name="Owal 41"/>
          <p:cNvSpPr/>
          <p:nvPr/>
        </p:nvSpPr>
        <p:spPr>
          <a:xfrm>
            <a:off x="1965319" y="1441062"/>
            <a:ext cx="370268" cy="1356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43" name="Prostokąt 42"/>
              <p:cNvSpPr/>
              <p:nvPr/>
            </p:nvSpPr>
            <p:spPr>
              <a:xfrm>
                <a:off x="786438" y="2061094"/>
                <a:ext cx="413468" cy="200055"/>
              </a:xfrm>
              <a:prstGeom prst="rect">
                <a:avLst/>
              </a:prstGeom>
              <a:solidFill>
                <a:schemeClr val="bg1">
                  <a:alpha val="0"/>
                </a:schemeClr>
              </a:solidFill>
            </p:spPr>
            <p:txBody>
              <a:bodyPr wrap="square">
                <a:spAutoFit/>
              </a:bodyPr>
              <a:lstStyle/>
              <a:p>
                <a:pPr/>
                <a14:m>
                  <m:oMathPara xmlns:m="http://schemas.openxmlformats.org/officeDocument/2006/math">
                    <m:oMathParaPr>
                      <m:jc m:val="centerGroup"/>
                    </m:oMathParaPr>
                    <m:oMath xmlns:m="http://schemas.openxmlformats.org/officeDocument/2006/math">
                      <m:r>
                        <a:rPr lang="pl-PL" sz="700" b="0" i="1" smtClean="0">
                          <a:latin typeface="Cambria Math" panose="02040503050406030204" pitchFamily="18" charset="0"/>
                        </a:rPr>
                        <m:t>𝑁</m:t>
                      </m:r>
                    </m:oMath>
                  </m:oMathPara>
                </a14:m>
                <a:endParaRPr lang="pl-PL" sz="700" b="0" dirty="0" smtClean="0"/>
              </a:p>
            </p:txBody>
          </p:sp>
        </mc:Choice>
        <mc:Fallback xmlns="">
          <p:sp>
            <p:nvSpPr>
              <p:cNvPr id="43" name="Prostokąt 42"/>
              <p:cNvSpPr>
                <a:spLocks noRot="1" noChangeAspect="1" noMove="1" noResize="1" noEditPoints="1" noAdjustHandles="1" noChangeArrowheads="1" noChangeShapeType="1" noTextEdit="1"/>
              </p:cNvSpPr>
              <p:nvPr/>
            </p:nvSpPr>
            <p:spPr>
              <a:xfrm>
                <a:off x="786438" y="2061094"/>
                <a:ext cx="413468" cy="200055"/>
              </a:xfrm>
              <a:prstGeom prst="rect">
                <a:avLst/>
              </a:prstGeom>
              <a:blipFill>
                <a:blip r:embed="rId3"/>
                <a:stretch>
                  <a:fillRect/>
                </a:stretch>
              </a:blipFill>
            </p:spPr>
            <p:txBody>
              <a:bodyPr/>
              <a:lstStyle/>
              <a:p>
                <a:r>
                  <a:rPr lang="pl-PL">
                    <a:noFill/>
                  </a:rPr>
                  <a:t> </a:t>
                </a:r>
              </a:p>
            </p:txBody>
          </p:sp>
        </mc:Fallback>
      </mc:AlternateContent>
      <p:sp>
        <p:nvSpPr>
          <p:cNvPr id="44" name="Owal 43"/>
          <p:cNvSpPr/>
          <p:nvPr/>
        </p:nvSpPr>
        <p:spPr>
          <a:xfrm>
            <a:off x="2004470" y="1970207"/>
            <a:ext cx="370268" cy="1356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5" name="Owal 44"/>
          <p:cNvSpPr/>
          <p:nvPr/>
        </p:nvSpPr>
        <p:spPr>
          <a:xfrm>
            <a:off x="698189" y="1335336"/>
            <a:ext cx="370268" cy="1356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46" name="Prostokąt 45"/>
              <p:cNvSpPr/>
              <p:nvPr/>
            </p:nvSpPr>
            <p:spPr>
              <a:xfrm>
                <a:off x="1930099" y="1425396"/>
                <a:ext cx="413468" cy="200055"/>
              </a:xfrm>
              <a:prstGeom prst="rect">
                <a:avLst/>
              </a:prstGeom>
              <a:solidFill>
                <a:schemeClr val="bg1">
                  <a:alpha val="0"/>
                </a:schemeClr>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pl-PL" sz="700" b="0" i="1" smtClean="0">
                              <a:latin typeface="Cambria Math" panose="02040503050406030204" pitchFamily="18" charset="0"/>
                            </a:rPr>
                          </m:ctrlPr>
                        </m:sSupPr>
                        <m:e>
                          <m:r>
                            <a:rPr lang="pl-PL" sz="700" b="0" i="1" smtClean="0">
                              <a:latin typeface="Cambria Math" panose="02040503050406030204" pitchFamily="18" charset="0"/>
                            </a:rPr>
                            <m:t>𝜇</m:t>
                          </m:r>
                        </m:e>
                        <m:sup>
                          <m:r>
                            <a:rPr lang="pl-PL" sz="700" b="0" i="1" smtClean="0">
                              <a:latin typeface="Cambria Math" panose="02040503050406030204" pitchFamily="18" charset="0"/>
                            </a:rPr>
                            <m:t>−</m:t>
                          </m:r>
                        </m:sup>
                      </m:sSup>
                    </m:oMath>
                  </m:oMathPara>
                </a14:m>
                <a:endParaRPr lang="pl-PL" sz="700" dirty="0"/>
              </a:p>
            </p:txBody>
          </p:sp>
        </mc:Choice>
        <mc:Fallback xmlns="">
          <p:sp>
            <p:nvSpPr>
              <p:cNvPr id="46" name="Prostokąt 45"/>
              <p:cNvSpPr>
                <a:spLocks noRot="1" noChangeAspect="1" noMove="1" noResize="1" noEditPoints="1" noAdjustHandles="1" noChangeArrowheads="1" noChangeShapeType="1" noTextEdit="1"/>
              </p:cNvSpPr>
              <p:nvPr/>
            </p:nvSpPr>
            <p:spPr>
              <a:xfrm>
                <a:off x="1930099" y="1425396"/>
                <a:ext cx="413468" cy="200055"/>
              </a:xfrm>
              <a:prstGeom prst="rect">
                <a:avLst/>
              </a:prstGeom>
              <a:blipFill>
                <a:blip r:embed="rId4"/>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47" name="Prostokąt 46"/>
              <p:cNvSpPr/>
              <p:nvPr/>
            </p:nvSpPr>
            <p:spPr>
              <a:xfrm>
                <a:off x="1907383" y="1889771"/>
                <a:ext cx="413468" cy="200055"/>
              </a:xfrm>
              <a:prstGeom prst="rect">
                <a:avLst/>
              </a:prstGeom>
              <a:solidFill>
                <a:schemeClr val="bg1">
                  <a:alpha val="0"/>
                </a:schemeClr>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pl-PL" sz="700" b="0" i="1" smtClean="0">
                              <a:latin typeface="Cambria Math" panose="02040503050406030204" pitchFamily="18" charset="0"/>
                            </a:rPr>
                          </m:ctrlPr>
                        </m:sSupPr>
                        <m:e>
                          <m:r>
                            <a:rPr lang="pl-PL" sz="700" b="0" i="1" smtClean="0">
                              <a:latin typeface="Cambria Math" panose="02040503050406030204" pitchFamily="18" charset="0"/>
                            </a:rPr>
                            <m:t>𝜇</m:t>
                          </m:r>
                        </m:e>
                        <m:sup>
                          <m:r>
                            <a:rPr lang="pl-PL" sz="700" b="0" i="1" smtClean="0">
                              <a:latin typeface="Cambria Math" panose="02040503050406030204" pitchFamily="18" charset="0"/>
                            </a:rPr>
                            <m:t>+</m:t>
                          </m:r>
                        </m:sup>
                      </m:sSup>
                    </m:oMath>
                  </m:oMathPara>
                </a14:m>
                <a:endParaRPr lang="pl-PL" sz="700" b="0" dirty="0" smtClean="0"/>
              </a:p>
            </p:txBody>
          </p:sp>
        </mc:Choice>
        <mc:Fallback xmlns="">
          <p:sp>
            <p:nvSpPr>
              <p:cNvPr id="47" name="Prostokąt 46"/>
              <p:cNvSpPr>
                <a:spLocks noRot="1" noChangeAspect="1" noMove="1" noResize="1" noEditPoints="1" noAdjustHandles="1" noChangeArrowheads="1" noChangeShapeType="1" noTextEdit="1"/>
              </p:cNvSpPr>
              <p:nvPr/>
            </p:nvSpPr>
            <p:spPr>
              <a:xfrm>
                <a:off x="1907383" y="1889771"/>
                <a:ext cx="413468" cy="200055"/>
              </a:xfrm>
              <a:prstGeom prst="rect">
                <a:avLst/>
              </a:prstGeom>
              <a:blipFill>
                <a:blip r:embed="rId5"/>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48" name="Prostokąt 47"/>
              <p:cNvSpPr/>
              <p:nvPr/>
            </p:nvSpPr>
            <p:spPr>
              <a:xfrm>
                <a:off x="842869" y="1275581"/>
                <a:ext cx="413468" cy="200055"/>
              </a:xfrm>
              <a:prstGeom prst="rect">
                <a:avLst/>
              </a:prstGeom>
              <a:solidFill>
                <a:schemeClr val="bg1">
                  <a:alpha val="0"/>
                </a:schemeClr>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pl-PL" sz="700" b="0" i="1" smtClean="0">
                              <a:latin typeface="Cambria Math" panose="02040503050406030204" pitchFamily="18" charset="0"/>
                            </a:rPr>
                          </m:ctrlPr>
                        </m:sSupPr>
                        <m:e>
                          <m:r>
                            <a:rPr lang="pl-PL" sz="700" i="1" smtClean="0">
                              <a:latin typeface="Cambria Math" panose="02040503050406030204" pitchFamily="18" charset="0"/>
                            </a:rPr>
                            <m:t>𝜋</m:t>
                          </m:r>
                        </m:e>
                        <m:sup>
                          <m:r>
                            <a:rPr lang="pl-PL" sz="700" b="0" i="1" smtClean="0">
                              <a:latin typeface="Cambria Math" panose="02040503050406030204" pitchFamily="18" charset="0"/>
                            </a:rPr>
                            <m:t>−</m:t>
                          </m:r>
                        </m:sup>
                      </m:sSup>
                    </m:oMath>
                  </m:oMathPara>
                </a14:m>
                <a:endParaRPr lang="pl-PL" sz="700" dirty="0"/>
              </a:p>
            </p:txBody>
          </p:sp>
        </mc:Choice>
        <mc:Fallback xmlns="">
          <p:sp>
            <p:nvSpPr>
              <p:cNvPr id="48" name="Prostokąt 47"/>
              <p:cNvSpPr>
                <a:spLocks noRot="1" noChangeAspect="1" noMove="1" noResize="1" noEditPoints="1" noAdjustHandles="1" noChangeArrowheads="1" noChangeShapeType="1" noTextEdit="1"/>
              </p:cNvSpPr>
              <p:nvPr/>
            </p:nvSpPr>
            <p:spPr>
              <a:xfrm>
                <a:off x="842869" y="1275581"/>
                <a:ext cx="413468" cy="200055"/>
              </a:xfrm>
              <a:prstGeom prst="rect">
                <a:avLst/>
              </a:prstGeom>
              <a:blipFill>
                <a:blip r:embed="rId6"/>
                <a:stretch>
                  <a:fillRect/>
                </a:stretch>
              </a:blipFill>
            </p:spPr>
            <p:txBody>
              <a:bodyPr/>
              <a:lstStyle/>
              <a:p>
                <a:r>
                  <a:rPr lang="pl-PL">
                    <a:noFill/>
                  </a:rPr>
                  <a:t> </a:t>
                </a:r>
              </a:p>
            </p:txBody>
          </p:sp>
        </mc:Fallback>
      </mc:AlternateContent>
      <p:sp>
        <p:nvSpPr>
          <p:cNvPr id="49" name="Prostokąt 48"/>
          <p:cNvSpPr/>
          <p:nvPr/>
        </p:nvSpPr>
        <p:spPr>
          <a:xfrm>
            <a:off x="830448" y="2494915"/>
            <a:ext cx="1544290" cy="215444"/>
          </a:xfrm>
          <a:prstGeom prst="rect">
            <a:avLst/>
          </a:prstGeom>
          <a:ln>
            <a:noFill/>
          </a:ln>
        </p:spPr>
        <p:txBody>
          <a:bodyPr wrap="square">
            <a:spAutoFit/>
          </a:bodyPr>
          <a:lstStyle/>
          <a:p>
            <a:r>
              <a:rPr lang="pl-PL" sz="800" dirty="0" err="1" smtClean="0">
                <a:solidFill>
                  <a:srgbClr val="FF3399"/>
                </a:solidFill>
              </a:rPr>
              <a:t>transversely</a:t>
            </a:r>
            <a:r>
              <a:rPr lang="pl-PL" sz="800" dirty="0" smtClean="0">
                <a:solidFill>
                  <a:srgbClr val="FF3399"/>
                </a:solidFill>
              </a:rPr>
              <a:t> </a:t>
            </a:r>
            <a:r>
              <a:rPr lang="pl-PL" sz="800" dirty="0" err="1" smtClean="0">
                <a:solidFill>
                  <a:srgbClr val="FF3399"/>
                </a:solidFill>
              </a:rPr>
              <a:t>polarized</a:t>
            </a:r>
            <a:r>
              <a:rPr lang="pl-PL" sz="800" dirty="0" smtClean="0">
                <a:solidFill>
                  <a:srgbClr val="FF3399"/>
                </a:solidFill>
              </a:rPr>
              <a:t> </a:t>
            </a:r>
            <a:r>
              <a:rPr lang="pl-PL" sz="800" dirty="0" err="1" smtClean="0">
                <a:solidFill>
                  <a:srgbClr val="FF3399"/>
                </a:solidFill>
              </a:rPr>
              <a:t>nucleon</a:t>
            </a:r>
            <a:endParaRPr lang="pl-PL" sz="800" dirty="0">
              <a:solidFill>
                <a:srgbClr val="FF3399"/>
              </a:solidFill>
            </a:endParaRPr>
          </a:p>
        </p:txBody>
      </p:sp>
      <p:cxnSp>
        <p:nvCxnSpPr>
          <p:cNvPr id="50" name="Łącznik prosty ze strzałką 49"/>
          <p:cNvCxnSpPr/>
          <p:nvPr/>
        </p:nvCxnSpPr>
        <p:spPr>
          <a:xfrm>
            <a:off x="1136200" y="2167204"/>
            <a:ext cx="9747" cy="344415"/>
          </a:xfrm>
          <a:prstGeom prst="straightConnector1">
            <a:avLst/>
          </a:prstGeom>
          <a:ln>
            <a:solidFill>
              <a:srgbClr val="FF3399"/>
            </a:solidFill>
            <a:tailEnd type="triangle"/>
          </a:ln>
        </p:spPr>
        <p:style>
          <a:lnRef idx="1">
            <a:schemeClr val="accent1"/>
          </a:lnRef>
          <a:fillRef idx="0">
            <a:schemeClr val="accent1"/>
          </a:fillRef>
          <a:effectRef idx="0">
            <a:schemeClr val="accent1"/>
          </a:effectRef>
          <a:fontRef idx="minor">
            <a:schemeClr val="tx1"/>
          </a:fontRef>
        </p:style>
      </p:cxnSp>
      <p:sp>
        <p:nvSpPr>
          <p:cNvPr id="51" name="Prostokąt 50"/>
          <p:cNvSpPr/>
          <p:nvPr/>
        </p:nvSpPr>
        <p:spPr>
          <a:xfrm>
            <a:off x="443175" y="2500359"/>
            <a:ext cx="487634" cy="215444"/>
          </a:xfrm>
          <a:prstGeom prst="rect">
            <a:avLst/>
          </a:prstGeom>
        </p:spPr>
        <p:txBody>
          <a:bodyPr wrap="none">
            <a:spAutoFit/>
          </a:bodyPr>
          <a:lstStyle/>
          <a:p>
            <a:r>
              <a:rPr lang="pl-PL" sz="800" b="1" dirty="0" smtClean="0">
                <a:solidFill>
                  <a:srgbClr val="3C4855"/>
                </a:solidFill>
              </a:rPr>
              <a:t>Target:</a:t>
            </a:r>
            <a:endParaRPr lang="pl-PL" sz="800" b="1" dirty="0">
              <a:solidFill>
                <a:srgbClr val="3C4855"/>
              </a:solidFill>
            </a:endParaRPr>
          </a:p>
        </p:txBody>
      </p:sp>
      <p:cxnSp>
        <p:nvCxnSpPr>
          <p:cNvPr id="52" name="Łącznik prosty ze strzałką 51"/>
          <p:cNvCxnSpPr/>
          <p:nvPr/>
        </p:nvCxnSpPr>
        <p:spPr>
          <a:xfrm flipH="1" flipV="1">
            <a:off x="714131" y="1137104"/>
            <a:ext cx="243636" cy="234995"/>
          </a:xfrm>
          <a:prstGeom prst="straightConnector1">
            <a:avLst/>
          </a:prstGeom>
          <a:ln>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3" name="Prostokąt 52"/>
          <p:cNvSpPr/>
          <p:nvPr/>
        </p:nvSpPr>
        <p:spPr>
          <a:xfrm>
            <a:off x="327756" y="925376"/>
            <a:ext cx="1123421" cy="215444"/>
          </a:xfrm>
          <a:prstGeom prst="rect">
            <a:avLst/>
          </a:prstGeom>
        </p:spPr>
        <p:txBody>
          <a:bodyPr wrap="square">
            <a:spAutoFit/>
          </a:bodyPr>
          <a:lstStyle/>
          <a:p>
            <a:pPr algn="ctr"/>
            <a:r>
              <a:rPr lang="pl-PL" sz="800" b="1" dirty="0" err="1" smtClean="0">
                <a:solidFill>
                  <a:srgbClr val="3C4855"/>
                </a:solidFill>
              </a:rPr>
              <a:t>Incoming</a:t>
            </a:r>
            <a:r>
              <a:rPr lang="pl-PL" sz="800" b="1" dirty="0" smtClean="0">
                <a:solidFill>
                  <a:srgbClr val="3C4855"/>
                </a:solidFill>
              </a:rPr>
              <a:t> </a:t>
            </a:r>
            <a:r>
              <a:rPr lang="pl-PL" sz="800" b="1" dirty="0" err="1" smtClean="0">
                <a:solidFill>
                  <a:srgbClr val="3C4855"/>
                </a:solidFill>
              </a:rPr>
              <a:t>particle</a:t>
            </a:r>
            <a:r>
              <a:rPr lang="pl-PL" sz="800" b="1" dirty="0" smtClean="0">
                <a:solidFill>
                  <a:srgbClr val="3C4855"/>
                </a:solidFill>
              </a:rPr>
              <a:t>:</a:t>
            </a:r>
            <a:endParaRPr lang="pl-PL" sz="800" b="1" dirty="0">
              <a:solidFill>
                <a:srgbClr val="3C4855"/>
              </a:solidFill>
            </a:endParaRPr>
          </a:p>
        </p:txBody>
      </p:sp>
      <p:sp>
        <p:nvSpPr>
          <p:cNvPr id="54" name="Prostokąt 53"/>
          <p:cNvSpPr/>
          <p:nvPr/>
        </p:nvSpPr>
        <p:spPr>
          <a:xfrm>
            <a:off x="1216544" y="933521"/>
            <a:ext cx="487634" cy="215444"/>
          </a:xfrm>
          <a:prstGeom prst="rect">
            <a:avLst/>
          </a:prstGeom>
        </p:spPr>
        <p:txBody>
          <a:bodyPr wrap="none">
            <a:spAutoFit/>
          </a:bodyPr>
          <a:lstStyle/>
          <a:p>
            <a:r>
              <a:rPr lang="pl-PL" sz="800" dirty="0" smtClean="0">
                <a:solidFill>
                  <a:schemeClr val="accent6">
                    <a:lumMod val="75000"/>
                  </a:schemeClr>
                </a:solidFill>
              </a:rPr>
              <a:t>hadron</a:t>
            </a:r>
            <a:endParaRPr lang="pl-PL" sz="800" dirty="0">
              <a:solidFill>
                <a:schemeClr val="accent6">
                  <a:lumMod val="75000"/>
                </a:schemeClr>
              </a:solidFill>
            </a:endParaRPr>
          </a:p>
        </p:txBody>
      </p:sp>
      <p:cxnSp>
        <p:nvCxnSpPr>
          <p:cNvPr id="55" name="Łącznik prosty ze strzałką 54"/>
          <p:cNvCxnSpPr/>
          <p:nvPr/>
        </p:nvCxnSpPr>
        <p:spPr>
          <a:xfrm flipV="1">
            <a:off x="2258384" y="1254601"/>
            <a:ext cx="414270" cy="5306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6" name="Owal 55"/>
          <p:cNvSpPr/>
          <p:nvPr/>
        </p:nvSpPr>
        <p:spPr>
          <a:xfrm>
            <a:off x="2004470" y="1399275"/>
            <a:ext cx="249957" cy="735142"/>
          </a:xfrm>
          <a:prstGeom prst="ellipse">
            <a:avLst/>
          </a:prstGeom>
          <a:solidFill>
            <a:srgbClr val="FF0000">
              <a:alpha val="3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7" name="Prostokąt 56"/>
          <p:cNvSpPr/>
          <p:nvPr/>
        </p:nvSpPr>
        <p:spPr>
          <a:xfrm>
            <a:off x="1846555" y="1016532"/>
            <a:ext cx="1123421" cy="215444"/>
          </a:xfrm>
          <a:prstGeom prst="rect">
            <a:avLst/>
          </a:prstGeom>
        </p:spPr>
        <p:txBody>
          <a:bodyPr wrap="square">
            <a:spAutoFit/>
          </a:bodyPr>
          <a:lstStyle/>
          <a:p>
            <a:pPr algn="ctr"/>
            <a:r>
              <a:rPr lang="pl-PL" sz="800" b="1" dirty="0" err="1" smtClean="0">
                <a:solidFill>
                  <a:srgbClr val="3C4855"/>
                </a:solidFill>
              </a:rPr>
              <a:t>Final</a:t>
            </a:r>
            <a:r>
              <a:rPr lang="pl-PL" sz="800" b="1" dirty="0" smtClean="0">
                <a:solidFill>
                  <a:srgbClr val="3C4855"/>
                </a:solidFill>
              </a:rPr>
              <a:t> </a:t>
            </a:r>
            <a:r>
              <a:rPr lang="pl-PL" sz="800" b="1" dirty="0" err="1" smtClean="0">
                <a:solidFill>
                  <a:srgbClr val="3C4855"/>
                </a:solidFill>
              </a:rPr>
              <a:t>state</a:t>
            </a:r>
            <a:r>
              <a:rPr lang="pl-PL" sz="800" b="1" dirty="0" smtClean="0">
                <a:solidFill>
                  <a:srgbClr val="3C4855"/>
                </a:solidFill>
              </a:rPr>
              <a:t>:</a:t>
            </a:r>
            <a:endParaRPr lang="pl-PL" sz="800" b="1" dirty="0">
              <a:solidFill>
                <a:srgbClr val="3C4855"/>
              </a:solidFill>
            </a:endParaRPr>
          </a:p>
        </p:txBody>
      </p:sp>
      <p:sp>
        <p:nvSpPr>
          <p:cNvPr id="58" name="Prostokąt 57"/>
          <p:cNvSpPr/>
          <p:nvPr/>
        </p:nvSpPr>
        <p:spPr>
          <a:xfrm>
            <a:off x="2596010" y="1007367"/>
            <a:ext cx="615874" cy="215444"/>
          </a:xfrm>
          <a:prstGeom prst="rect">
            <a:avLst/>
          </a:prstGeom>
        </p:spPr>
        <p:txBody>
          <a:bodyPr wrap="none">
            <a:spAutoFit/>
          </a:bodyPr>
          <a:lstStyle/>
          <a:p>
            <a:r>
              <a:rPr lang="pl-PL" sz="800" dirty="0" err="1">
                <a:solidFill>
                  <a:srgbClr val="FF0000"/>
                </a:solidFill>
              </a:rPr>
              <a:t>m</a:t>
            </a:r>
            <a:r>
              <a:rPr lang="pl-PL" sz="800" dirty="0" err="1" smtClean="0">
                <a:solidFill>
                  <a:srgbClr val="FF0000"/>
                </a:solidFill>
              </a:rPr>
              <a:t>uon</a:t>
            </a:r>
            <a:r>
              <a:rPr lang="pl-PL" sz="800" dirty="0" smtClean="0">
                <a:solidFill>
                  <a:srgbClr val="FF0000"/>
                </a:solidFill>
              </a:rPr>
              <a:t> </a:t>
            </a:r>
            <a:r>
              <a:rPr lang="pl-PL" sz="800" dirty="0" err="1" smtClean="0">
                <a:solidFill>
                  <a:srgbClr val="FF0000"/>
                </a:solidFill>
              </a:rPr>
              <a:t>pair</a:t>
            </a:r>
            <a:endParaRPr lang="pl-PL" sz="800" dirty="0">
              <a:solidFill>
                <a:srgbClr val="FF0000"/>
              </a:solidFill>
            </a:endParaRPr>
          </a:p>
        </p:txBody>
      </p:sp>
      <p:sp>
        <p:nvSpPr>
          <p:cNvPr id="59" name="Prostokąt 58"/>
          <p:cNvSpPr/>
          <p:nvPr/>
        </p:nvSpPr>
        <p:spPr>
          <a:xfrm>
            <a:off x="-74268" y="1537764"/>
            <a:ext cx="865098" cy="507831"/>
          </a:xfrm>
          <a:prstGeom prst="rect">
            <a:avLst/>
          </a:prstGeom>
        </p:spPr>
        <p:txBody>
          <a:bodyPr wrap="square">
            <a:spAutoFit/>
          </a:bodyPr>
          <a:lstStyle/>
          <a:p>
            <a:pPr algn="ctr"/>
            <a:r>
              <a:rPr lang="pl-PL" sz="900" dirty="0" smtClean="0"/>
              <a:t>Q</a:t>
            </a:r>
            <a:r>
              <a:rPr lang="en-US" sz="900" dirty="0" err="1" smtClean="0"/>
              <a:t>uark</a:t>
            </a:r>
            <a:r>
              <a:rPr lang="en-US" sz="900" dirty="0" smtClean="0"/>
              <a:t> and antiquark annihilate</a:t>
            </a:r>
            <a:endParaRPr lang="pl-PL" sz="900" dirty="0"/>
          </a:p>
        </p:txBody>
      </p:sp>
      <p:sp>
        <p:nvSpPr>
          <p:cNvPr id="61" name="Tytuł 2"/>
          <p:cNvSpPr txBox="1">
            <a:spLocks/>
          </p:cNvSpPr>
          <p:nvPr/>
        </p:nvSpPr>
        <p:spPr>
          <a:xfrm>
            <a:off x="3309345" y="263984"/>
            <a:ext cx="2169601" cy="559592"/>
          </a:xfrm>
          <a:prstGeom prst="rect">
            <a:avLst/>
          </a:prstGeom>
        </p:spPr>
        <p:txBody>
          <a:bodyPr vert="horz" lIns="91440" tIns="45720" rIns="91440" bIns="45720" rtlCol="0" anchor="ctr">
            <a:noAutofit/>
          </a:bodyPr>
          <a:lstStyle>
            <a:lvl1pPr algn="l" defTabSz="431963" rtl="0" eaLnBrk="1" latinLnBrk="0" hangingPunct="1">
              <a:lnSpc>
                <a:spcPct val="90000"/>
              </a:lnSpc>
              <a:spcBef>
                <a:spcPct val="0"/>
              </a:spcBef>
              <a:buNone/>
              <a:defRPr sz="2079" kern="1200">
                <a:solidFill>
                  <a:schemeClr val="tx1"/>
                </a:solidFill>
                <a:latin typeface="+mj-lt"/>
                <a:ea typeface="+mj-ea"/>
                <a:cs typeface="+mj-cs"/>
              </a:defRPr>
            </a:lvl1pPr>
          </a:lstStyle>
          <a:p>
            <a:r>
              <a:rPr lang="pl-PL" sz="1600" b="1" dirty="0" err="1" smtClean="0">
                <a:solidFill>
                  <a:srgbClr val="3C4855"/>
                </a:solidFill>
              </a:rPr>
              <a:t>Kinematic</a:t>
            </a:r>
            <a:r>
              <a:rPr lang="pl-PL" sz="1600" b="1" dirty="0" smtClean="0">
                <a:solidFill>
                  <a:srgbClr val="3C4855"/>
                </a:solidFill>
              </a:rPr>
              <a:t> </a:t>
            </a:r>
            <a:r>
              <a:rPr lang="pl-PL" sz="1600" b="1" dirty="0" err="1" smtClean="0">
                <a:solidFill>
                  <a:srgbClr val="3C4855"/>
                </a:solidFill>
              </a:rPr>
              <a:t>variables</a:t>
            </a:r>
            <a:endParaRPr lang="pl-PL" sz="1600" dirty="0">
              <a:solidFill>
                <a:srgbClr val="7A8A99"/>
              </a:solidFill>
            </a:endParaRPr>
          </a:p>
        </p:txBody>
      </p:sp>
      <mc:AlternateContent xmlns:mc="http://schemas.openxmlformats.org/markup-compatibility/2006" xmlns:a14="http://schemas.microsoft.com/office/drawing/2010/main">
        <mc:Choice Requires="a14">
          <p:sp>
            <p:nvSpPr>
              <p:cNvPr id="5" name="pole tekstowe 4"/>
              <p:cNvSpPr txBox="1"/>
              <p:nvPr/>
            </p:nvSpPr>
            <p:spPr>
              <a:xfrm>
                <a:off x="3396863" y="1585957"/>
                <a:ext cx="2397638" cy="384272"/>
              </a:xfrm>
              <a:prstGeom prst="rect">
                <a:avLst/>
              </a:prstGeom>
              <a:noFill/>
            </p:spPr>
            <p:txBody>
              <a:bodyPr wrap="square" lIns="0" tIns="0" rIns="0" bIns="0" rtlCol="0">
                <a:spAutoFit/>
              </a:bodyPr>
              <a:lstStyle/>
              <a:p>
                <a14:m>
                  <m:oMath xmlns:m="http://schemas.openxmlformats.org/officeDocument/2006/math">
                    <m:sSub>
                      <m:sSubPr>
                        <m:ctrlPr>
                          <a:rPr lang="pl-PL" sz="1200" b="0" i="1" smtClean="0">
                            <a:latin typeface="Cambria Math" panose="02040503050406030204" pitchFamily="18" charset="0"/>
                          </a:rPr>
                        </m:ctrlPr>
                      </m:sSubPr>
                      <m:e>
                        <m:r>
                          <a:rPr lang="pl-PL" sz="1200" b="0" i="1" smtClean="0">
                            <a:latin typeface="Cambria Math" panose="02040503050406030204" pitchFamily="18" charset="0"/>
                          </a:rPr>
                          <m:t>𝑀</m:t>
                        </m:r>
                      </m:e>
                      <m:sub>
                        <m:r>
                          <a:rPr lang="pl-PL" sz="1200" b="0" i="1" smtClean="0">
                            <a:latin typeface="Cambria Math" panose="02040503050406030204" pitchFamily="18" charset="0"/>
                          </a:rPr>
                          <m:t>𝜇𝜇</m:t>
                        </m:r>
                      </m:sub>
                    </m:sSub>
                    <m:r>
                      <a:rPr lang="pl-PL" sz="1200" b="0" i="1" smtClean="0">
                        <a:latin typeface="Cambria Math" panose="02040503050406030204" pitchFamily="18" charset="0"/>
                      </a:rPr>
                      <m:t>=</m:t>
                    </m:r>
                    <m:sSup>
                      <m:sSupPr>
                        <m:ctrlPr>
                          <a:rPr lang="pl-PL" sz="1200" b="0" i="1" smtClean="0">
                            <a:latin typeface="Cambria Math" panose="02040503050406030204" pitchFamily="18" charset="0"/>
                          </a:rPr>
                        </m:ctrlPr>
                      </m:sSupPr>
                      <m:e>
                        <m:r>
                          <a:rPr lang="pl-PL" sz="1200" b="0" i="1" smtClean="0">
                            <a:latin typeface="Cambria Math" panose="02040503050406030204" pitchFamily="18" charset="0"/>
                          </a:rPr>
                          <m:t>𝑄</m:t>
                        </m:r>
                      </m:e>
                      <m:sup>
                        <m:r>
                          <a:rPr lang="pl-PL" sz="1200" b="0" i="1" smtClean="0">
                            <a:latin typeface="Cambria Math" panose="02040503050406030204" pitchFamily="18" charset="0"/>
                          </a:rPr>
                          <m:t>2</m:t>
                        </m:r>
                      </m:sup>
                    </m:sSup>
                    <m:r>
                      <a:rPr lang="pl-PL" sz="1200" b="0" i="0" smtClean="0">
                        <a:latin typeface="Cambria Math" panose="02040503050406030204" pitchFamily="18" charset="0"/>
                      </a:rPr>
                      <m:t>−</m:t>
                    </m:r>
                  </m:oMath>
                </a14:m>
                <a:r>
                  <a:rPr lang="pl-PL" sz="1200" dirty="0" smtClean="0"/>
                  <a:t> </a:t>
                </a:r>
                <a:r>
                  <a:rPr lang="en-US" sz="1200" dirty="0" err="1"/>
                  <a:t>virtuality</a:t>
                </a:r>
                <a:r>
                  <a:rPr lang="en-US" sz="1200" dirty="0"/>
                  <a:t> of the photon, </a:t>
                </a:r>
                <a:r>
                  <a:rPr lang="en-US" sz="1200" dirty="0" err="1"/>
                  <a:t>dimuon</a:t>
                </a:r>
                <a:r>
                  <a:rPr lang="en-US" sz="1200" dirty="0"/>
                  <a:t> invariant mass</a:t>
                </a:r>
                <a:endParaRPr lang="pl-PL" sz="1200" dirty="0"/>
              </a:p>
            </p:txBody>
          </p:sp>
        </mc:Choice>
        <mc:Fallback xmlns="">
          <p:sp>
            <p:nvSpPr>
              <p:cNvPr id="5" name="pole tekstowe 4"/>
              <p:cNvSpPr txBox="1">
                <a:spLocks noRot="1" noChangeAspect="1" noMove="1" noResize="1" noEditPoints="1" noAdjustHandles="1" noChangeArrowheads="1" noChangeShapeType="1" noTextEdit="1"/>
              </p:cNvSpPr>
              <p:nvPr/>
            </p:nvSpPr>
            <p:spPr>
              <a:xfrm>
                <a:off x="3396863" y="1585957"/>
                <a:ext cx="2397638" cy="384272"/>
              </a:xfrm>
              <a:prstGeom prst="rect">
                <a:avLst/>
              </a:prstGeom>
              <a:blipFill>
                <a:blip r:embed="rId12"/>
                <a:stretch>
                  <a:fillRect l="-3807" t="-11111" r="-1269" b="-25397"/>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62" name="pole tekstowe 61"/>
              <p:cNvSpPr txBox="1"/>
              <p:nvPr/>
            </p:nvSpPr>
            <p:spPr>
              <a:xfrm>
                <a:off x="3396863" y="662712"/>
                <a:ext cx="1736724" cy="184666"/>
              </a:xfrm>
              <a:prstGeom prst="rect">
                <a:avLst/>
              </a:prstGeom>
              <a:noFill/>
            </p:spPr>
            <p:txBody>
              <a:bodyPr wrap="square" lIns="0" tIns="0" rIns="0" bIns="0" rtlCol="0">
                <a:spAutoFit/>
              </a:bodyPr>
              <a:lstStyle/>
              <a:p>
                <a14:m>
                  <m:oMath xmlns:m="http://schemas.openxmlformats.org/officeDocument/2006/math">
                    <m:r>
                      <a:rPr lang="pl-PL" sz="1200" b="0" i="1" smtClean="0">
                        <a:latin typeface="Cambria Math" panose="02040503050406030204" pitchFamily="18" charset="0"/>
                      </a:rPr>
                      <m:t>𝑥</m:t>
                    </m:r>
                    <m:r>
                      <a:rPr lang="pl-PL" sz="1200">
                        <a:latin typeface="Cambria Math" panose="02040503050406030204" pitchFamily="18" charset="0"/>
                      </a:rPr>
                      <m:t>−</m:t>
                    </m:r>
                  </m:oMath>
                </a14:m>
                <a:r>
                  <a:rPr lang="pl-PL" sz="1200" dirty="0"/>
                  <a:t> </a:t>
                </a:r>
                <a:r>
                  <a:rPr lang="pl-PL" sz="1200" dirty="0" err="1"/>
                  <a:t>Bjorken</a:t>
                </a:r>
                <a:r>
                  <a:rPr lang="pl-PL" sz="1200" dirty="0"/>
                  <a:t> </a:t>
                </a:r>
                <a14:m>
                  <m:oMath xmlns:m="http://schemas.openxmlformats.org/officeDocument/2006/math">
                    <m:r>
                      <a:rPr lang="pl-PL" sz="1200" i="1">
                        <a:latin typeface="Cambria Math" panose="02040503050406030204" pitchFamily="18" charset="0"/>
                      </a:rPr>
                      <m:t>𝑥</m:t>
                    </m:r>
                  </m:oMath>
                </a14:m>
                <a:endParaRPr lang="pl-PL" sz="1200" dirty="0"/>
              </a:p>
            </p:txBody>
          </p:sp>
        </mc:Choice>
        <mc:Fallback xmlns="">
          <p:sp>
            <p:nvSpPr>
              <p:cNvPr id="62" name="pole tekstowe 61"/>
              <p:cNvSpPr txBox="1">
                <a:spLocks noRot="1" noChangeAspect="1" noMove="1" noResize="1" noEditPoints="1" noAdjustHandles="1" noChangeArrowheads="1" noChangeShapeType="1" noTextEdit="1"/>
              </p:cNvSpPr>
              <p:nvPr/>
            </p:nvSpPr>
            <p:spPr>
              <a:xfrm>
                <a:off x="3396863" y="662712"/>
                <a:ext cx="1736724" cy="184666"/>
              </a:xfrm>
              <a:prstGeom prst="rect">
                <a:avLst/>
              </a:prstGeom>
              <a:blipFill>
                <a:blip r:embed="rId13"/>
                <a:stretch>
                  <a:fillRect l="-2105" t="-26667" b="-50000"/>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7" name="Prostokąt 6"/>
              <p:cNvSpPr/>
              <p:nvPr/>
            </p:nvSpPr>
            <p:spPr>
              <a:xfrm>
                <a:off x="3299669" y="895439"/>
                <a:ext cx="1946802" cy="646331"/>
              </a:xfrm>
              <a:prstGeom prst="rect">
                <a:avLst/>
              </a:prstGeom>
            </p:spPr>
            <p:txBody>
              <a:bodyPr wrap="square">
                <a:spAutoFit/>
              </a:bodyPr>
              <a:lstStyle/>
              <a:p>
                <a14:m>
                  <m:oMath xmlns:m="http://schemas.openxmlformats.org/officeDocument/2006/math">
                    <m:sSub>
                      <m:sSubPr>
                        <m:ctrlPr>
                          <a:rPr lang="pl-PL" sz="1200" i="1" smtClean="0">
                            <a:latin typeface="Cambria Math" panose="02040503050406030204" pitchFamily="18" charset="0"/>
                          </a:rPr>
                        </m:ctrlPr>
                      </m:sSubPr>
                      <m:e>
                        <m:r>
                          <a:rPr lang="pl-PL" sz="1200" i="1">
                            <a:latin typeface="Cambria Math" panose="02040503050406030204" pitchFamily="18" charset="0"/>
                          </a:rPr>
                          <m:t>𝑞</m:t>
                        </m:r>
                      </m:e>
                      <m:sub>
                        <m:r>
                          <m:rPr>
                            <m:sty m:val="p"/>
                          </m:rPr>
                          <a:rPr lang="pl-PL" sz="1200">
                            <a:latin typeface="Cambria Math" panose="02040503050406030204" pitchFamily="18" charset="0"/>
                          </a:rPr>
                          <m:t>T</m:t>
                        </m:r>
                      </m:sub>
                    </m:sSub>
                    <m:r>
                      <a:rPr lang="pl-PL" sz="1200" smtClean="0">
                        <a:latin typeface="Cambria Math" panose="02040503050406030204" pitchFamily="18" charset="0"/>
                      </a:rPr>
                      <m:t>−</m:t>
                    </m:r>
                  </m:oMath>
                </a14:m>
                <a:r>
                  <a:rPr lang="pl-PL" sz="1200" dirty="0"/>
                  <a:t> </a:t>
                </a:r>
                <a:r>
                  <a:rPr lang="pl-PL" sz="1200" dirty="0" err="1"/>
                  <a:t>transverse</a:t>
                </a:r>
                <a:r>
                  <a:rPr lang="pl-PL" sz="1200" dirty="0"/>
                  <a:t> component (w.r.t target </a:t>
                </a:r>
                <a:r>
                  <a:rPr lang="pl-PL" sz="1200" dirty="0" err="1"/>
                  <a:t>rest</a:t>
                </a:r>
                <a:r>
                  <a:rPr lang="pl-PL" sz="1200" dirty="0"/>
                  <a:t> </a:t>
                </a:r>
                <a:r>
                  <a:rPr lang="pl-PL" sz="1200" dirty="0" err="1"/>
                  <a:t>frame</a:t>
                </a:r>
                <a:r>
                  <a:rPr lang="pl-PL" sz="1200" dirty="0" smtClean="0"/>
                  <a:t>) of </a:t>
                </a:r>
                <a:r>
                  <a:rPr lang="pl-PL" sz="1200" dirty="0" err="1"/>
                  <a:t>virtual</a:t>
                </a:r>
                <a:r>
                  <a:rPr lang="pl-PL" sz="1200" dirty="0"/>
                  <a:t> </a:t>
                </a:r>
                <a:r>
                  <a:rPr lang="pl-PL" sz="1200" dirty="0" err="1"/>
                  <a:t>photon</a:t>
                </a:r>
                <a:r>
                  <a:rPr lang="pl-PL" sz="1200" dirty="0"/>
                  <a:t> </a:t>
                </a:r>
                <a:r>
                  <a:rPr lang="pl-PL" sz="1200" dirty="0" err="1"/>
                  <a:t>momentum</a:t>
                </a:r>
                <a:endParaRPr lang="pl-PL" sz="1200" dirty="0"/>
              </a:p>
            </p:txBody>
          </p:sp>
        </mc:Choice>
        <mc:Fallback xmlns="">
          <p:sp>
            <p:nvSpPr>
              <p:cNvPr id="7" name="Prostokąt 6"/>
              <p:cNvSpPr>
                <a:spLocks noRot="1" noChangeAspect="1" noMove="1" noResize="1" noEditPoints="1" noAdjustHandles="1" noChangeArrowheads="1" noChangeShapeType="1" noTextEdit="1"/>
              </p:cNvSpPr>
              <p:nvPr/>
            </p:nvSpPr>
            <p:spPr>
              <a:xfrm>
                <a:off x="3299669" y="895439"/>
                <a:ext cx="1946802" cy="646331"/>
              </a:xfrm>
              <a:prstGeom prst="rect">
                <a:avLst/>
              </a:prstGeom>
              <a:blipFill>
                <a:blip r:embed="rId14"/>
                <a:stretch>
                  <a:fillRect t="-943" b="-6604"/>
                </a:stretch>
              </a:blipFill>
            </p:spPr>
            <p:txBody>
              <a:bodyPr/>
              <a:lstStyle/>
              <a:p>
                <a:r>
                  <a:rPr lang="pl-PL">
                    <a:noFill/>
                  </a:rPr>
                  <a:t> </a:t>
                </a:r>
              </a:p>
            </p:txBody>
          </p:sp>
        </mc:Fallback>
      </mc:AlternateContent>
      <p:pic>
        <p:nvPicPr>
          <p:cNvPr id="8" name="Obraz 7"/>
          <p:cNvPicPr>
            <a:picLocks noChangeAspect="1"/>
          </p:cNvPicPr>
          <p:nvPr/>
        </p:nvPicPr>
        <p:blipFill>
          <a:blip r:embed="rId15"/>
          <a:stretch>
            <a:fillRect/>
          </a:stretch>
        </p:blipFill>
        <p:spPr>
          <a:xfrm>
            <a:off x="3500283" y="2296784"/>
            <a:ext cx="1978663" cy="732203"/>
          </a:xfrm>
          <a:prstGeom prst="rect">
            <a:avLst/>
          </a:prstGeom>
        </p:spPr>
      </p:pic>
      <p:sp>
        <p:nvSpPr>
          <p:cNvPr id="10" name="Prostokąt 9"/>
          <p:cNvSpPr/>
          <p:nvPr/>
        </p:nvSpPr>
        <p:spPr>
          <a:xfrm>
            <a:off x="4190533" y="2551977"/>
            <a:ext cx="404543" cy="1583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64" name="Prostokąt 63"/>
              <p:cNvSpPr/>
              <p:nvPr/>
            </p:nvSpPr>
            <p:spPr>
              <a:xfrm>
                <a:off x="4112823" y="2511619"/>
                <a:ext cx="559961" cy="230832"/>
              </a:xfrm>
              <a:prstGeom prst="rect">
                <a:avLst/>
              </a:prstGeom>
              <a:noFill/>
              <a:ln>
                <a:noFill/>
              </a:ln>
            </p:spPr>
            <p:txBody>
              <a:bodyPr wrap="none">
                <a:spAutoFit/>
              </a:bodyPr>
              <a:lstStyle/>
              <a:p>
                <a:r>
                  <a:rPr lang="pl-PL" sz="900" dirty="0" smtClean="0"/>
                  <a:t>High </a:t>
                </a:r>
                <a14:m>
                  <m:oMath xmlns:m="http://schemas.openxmlformats.org/officeDocument/2006/math">
                    <m:sSup>
                      <m:sSupPr>
                        <m:ctrlPr>
                          <a:rPr lang="pl-PL" sz="900" i="1">
                            <a:latin typeface="Cambria Math" panose="02040503050406030204" pitchFamily="18" charset="0"/>
                          </a:rPr>
                        </m:ctrlPr>
                      </m:sSupPr>
                      <m:e>
                        <m:r>
                          <a:rPr lang="pl-PL" sz="900" i="1">
                            <a:latin typeface="Cambria Math" panose="02040503050406030204" pitchFamily="18" charset="0"/>
                          </a:rPr>
                          <m:t>𝑄</m:t>
                        </m:r>
                      </m:e>
                      <m:sup>
                        <m:r>
                          <a:rPr lang="pl-PL" sz="900" i="1">
                            <a:latin typeface="Cambria Math" panose="02040503050406030204" pitchFamily="18" charset="0"/>
                          </a:rPr>
                          <m:t>2</m:t>
                        </m:r>
                      </m:sup>
                    </m:sSup>
                  </m:oMath>
                </a14:m>
                <a:endParaRPr lang="pl-PL" dirty="0"/>
              </a:p>
            </p:txBody>
          </p:sp>
        </mc:Choice>
        <mc:Fallback xmlns="">
          <p:sp>
            <p:nvSpPr>
              <p:cNvPr id="64" name="Prostokąt 63"/>
              <p:cNvSpPr>
                <a:spLocks noRot="1" noChangeAspect="1" noMove="1" noResize="1" noEditPoints="1" noAdjustHandles="1" noChangeArrowheads="1" noChangeShapeType="1" noTextEdit="1"/>
              </p:cNvSpPr>
              <p:nvPr/>
            </p:nvSpPr>
            <p:spPr>
              <a:xfrm>
                <a:off x="4112823" y="2511619"/>
                <a:ext cx="559961" cy="230832"/>
              </a:xfrm>
              <a:prstGeom prst="rect">
                <a:avLst/>
              </a:prstGeom>
              <a:blipFill>
                <a:blip r:embed="rId16"/>
                <a:stretch>
                  <a:fillRect b="-13158"/>
                </a:stretch>
              </a:blipFill>
              <a:ln>
                <a:noFill/>
              </a:ln>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11" name="Prostokąt 10"/>
              <p:cNvSpPr/>
              <p:nvPr/>
            </p:nvSpPr>
            <p:spPr>
              <a:xfrm>
                <a:off x="3729384" y="2156851"/>
                <a:ext cx="1326838" cy="223138"/>
              </a:xfrm>
              <a:prstGeom prst="rect">
                <a:avLst/>
              </a:prstGeom>
            </p:spPr>
            <p:txBody>
              <a:bodyPr wrap="none">
                <a:spAutoFit/>
              </a:bodyPr>
              <a:lstStyle/>
              <a:p>
                <a14:m>
                  <m:oMath xmlns:m="http://schemas.openxmlformats.org/officeDocument/2006/math">
                    <m:sSup>
                      <m:sSupPr>
                        <m:ctrlPr>
                          <a:rPr lang="pl-PL" sz="800" i="1" smtClean="0">
                            <a:solidFill>
                              <a:srgbClr val="C00000"/>
                            </a:solidFill>
                            <a:latin typeface="Cambria Math" panose="02040503050406030204" pitchFamily="18" charset="0"/>
                          </a:rPr>
                        </m:ctrlPr>
                      </m:sSupPr>
                      <m:e>
                        <m:r>
                          <a:rPr lang="pl-PL" sz="800" i="1">
                            <a:solidFill>
                              <a:srgbClr val="C00000"/>
                            </a:solidFill>
                            <a:latin typeface="Cambria Math" panose="02040503050406030204" pitchFamily="18" charset="0"/>
                          </a:rPr>
                          <m:t>𝑄</m:t>
                        </m:r>
                      </m:e>
                      <m:sup>
                        <m:r>
                          <a:rPr lang="pl-PL" sz="800" i="1">
                            <a:solidFill>
                              <a:srgbClr val="C00000"/>
                            </a:solidFill>
                            <a:latin typeface="Cambria Math" panose="02040503050406030204" pitchFamily="18" charset="0"/>
                          </a:rPr>
                          <m:t>2</m:t>
                        </m:r>
                      </m:sup>
                    </m:sSup>
                  </m:oMath>
                </a14:m>
                <a:r>
                  <a:rPr lang="pl-PL" dirty="0" smtClean="0">
                    <a:solidFill>
                      <a:srgbClr val="C00000"/>
                    </a:solidFill>
                  </a:rPr>
                  <a:t> </a:t>
                </a:r>
                <a:r>
                  <a:rPr lang="pl-PL" dirty="0" err="1" smtClean="0">
                    <a:solidFill>
                      <a:srgbClr val="C00000"/>
                    </a:solidFill>
                  </a:rPr>
                  <a:t>is</a:t>
                </a:r>
                <a:r>
                  <a:rPr lang="pl-PL" dirty="0" smtClean="0">
                    <a:solidFill>
                      <a:srgbClr val="C00000"/>
                    </a:solidFill>
                  </a:rPr>
                  <a:t> a </a:t>
                </a:r>
                <a:r>
                  <a:rPr lang="pl-PL" dirty="0" err="1">
                    <a:solidFill>
                      <a:srgbClr val="C00000"/>
                    </a:solidFill>
                  </a:rPr>
                  <a:t>photon</a:t>
                </a:r>
                <a:r>
                  <a:rPr lang="pl-PL" dirty="0">
                    <a:solidFill>
                      <a:srgbClr val="C00000"/>
                    </a:solidFill>
                  </a:rPr>
                  <a:t> resolution</a:t>
                </a:r>
              </a:p>
            </p:txBody>
          </p:sp>
        </mc:Choice>
        <mc:Fallback xmlns="">
          <p:sp>
            <p:nvSpPr>
              <p:cNvPr id="11" name="Prostokąt 10"/>
              <p:cNvSpPr>
                <a:spLocks noRot="1" noChangeAspect="1" noMove="1" noResize="1" noEditPoints="1" noAdjustHandles="1" noChangeArrowheads="1" noChangeShapeType="1" noTextEdit="1"/>
              </p:cNvSpPr>
              <p:nvPr/>
            </p:nvSpPr>
            <p:spPr>
              <a:xfrm>
                <a:off x="3729384" y="2156851"/>
                <a:ext cx="1326838" cy="223138"/>
              </a:xfrm>
              <a:prstGeom prst="rect">
                <a:avLst/>
              </a:prstGeom>
              <a:blipFill>
                <a:blip r:embed="rId17"/>
                <a:stretch>
                  <a:fillRect b="-13889"/>
                </a:stretch>
              </a:blipFill>
            </p:spPr>
            <p:txBody>
              <a:bodyPr/>
              <a:lstStyle/>
              <a:p>
                <a:r>
                  <a:rPr lang="pl-PL">
                    <a:noFill/>
                  </a:rPr>
                  <a:t> </a:t>
                </a:r>
              </a:p>
            </p:txBody>
          </p:sp>
        </mc:Fallback>
      </mc:AlternateContent>
      <p:sp>
        <p:nvSpPr>
          <p:cNvPr id="65" name="Prostokąt 64"/>
          <p:cNvSpPr/>
          <p:nvPr/>
        </p:nvSpPr>
        <p:spPr>
          <a:xfrm>
            <a:off x="3262814" y="1992520"/>
            <a:ext cx="704039" cy="246221"/>
          </a:xfrm>
          <a:prstGeom prst="rect">
            <a:avLst/>
          </a:prstGeom>
        </p:spPr>
        <p:txBody>
          <a:bodyPr wrap="none">
            <a:spAutoFit/>
          </a:bodyPr>
          <a:lstStyle/>
          <a:p>
            <a:r>
              <a:rPr lang="pl-PL" sz="1000" b="1" dirty="0" err="1" smtClean="0"/>
              <a:t>Reminder</a:t>
            </a:r>
            <a:endParaRPr lang="pl-PL" sz="1000" b="1" dirty="0"/>
          </a:p>
        </p:txBody>
      </p:sp>
    </p:spTree>
    <p:extLst>
      <p:ext uri="{BB962C8B-B14F-4D97-AF65-F5344CB8AC3E}">
        <p14:creationId xmlns:p14="http://schemas.microsoft.com/office/powerpoint/2010/main" val="22823377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3" name="Tytuł 2"/>
          <p:cNvSpPr>
            <a:spLocks noGrp="1"/>
          </p:cNvSpPr>
          <p:nvPr>
            <p:ph type="title"/>
          </p:nvPr>
        </p:nvSpPr>
        <p:spPr>
          <a:xfrm>
            <a:off x="-1150" y="0"/>
            <a:ext cx="5760600" cy="559592"/>
          </a:xfrm>
        </p:spPr>
        <p:txBody>
          <a:bodyPr>
            <a:noAutofit/>
          </a:bodyPr>
          <a:lstStyle/>
          <a:p>
            <a:r>
              <a:rPr lang="en-US" sz="1600" b="1" dirty="0" smtClean="0">
                <a:solidFill>
                  <a:srgbClr val="3C4855"/>
                </a:solidFill>
              </a:rPr>
              <a:t>Closer </a:t>
            </a:r>
            <a:r>
              <a:rPr lang="en-US" sz="1600" b="1" dirty="0">
                <a:solidFill>
                  <a:srgbClr val="3C4855"/>
                </a:solidFill>
              </a:rPr>
              <a:t>Look at </a:t>
            </a:r>
            <a:r>
              <a:rPr lang="en-US" sz="1600" b="1" dirty="0" err="1" smtClean="0">
                <a:solidFill>
                  <a:srgbClr val="3C4855"/>
                </a:solidFill>
              </a:rPr>
              <a:t>Drell</a:t>
            </a:r>
            <a:r>
              <a:rPr lang="en-US" sz="1600" b="1" dirty="0" smtClean="0">
                <a:solidFill>
                  <a:srgbClr val="3C4855"/>
                </a:solidFill>
              </a:rPr>
              <a:t>–Yan</a:t>
            </a:r>
            <a:r>
              <a:rPr lang="pl-PL" sz="1600" b="1" dirty="0" smtClean="0">
                <a:solidFill>
                  <a:srgbClr val="3C4855"/>
                </a:solidFill>
              </a:rPr>
              <a:t> cross-</a:t>
            </a:r>
            <a:r>
              <a:rPr lang="pl-PL" sz="1600" b="1" dirty="0" err="1" smtClean="0">
                <a:solidFill>
                  <a:srgbClr val="3C4855"/>
                </a:solidFill>
              </a:rPr>
              <a:t>section</a:t>
            </a:r>
            <a:endParaRPr lang="pl-PL" sz="1600" b="1" dirty="0">
              <a:solidFill>
                <a:srgbClr val="3C4855"/>
              </a:solidFill>
            </a:endParaRPr>
          </a:p>
        </p:txBody>
      </p:sp>
      <p:sp>
        <p:nvSpPr>
          <p:cNvPr id="72" name="Prostokąt 71"/>
          <p:cNvSpPr/>
          <p:nvPr/>
        </p:nvSpPr>
        <p:spPr>
          <a:xfrm>
            <a:off x="50816" y="475575"/>
            <a:ext cx="3935542" cy="230832"/>
          </a:xfrm>
          <a:prstGeom prst="rect">
            <a:avLst/>
          </a:prstGeom>
        </p:spPr>
        <p:txBody>
          <a:bodyPr wrap="square">
            <a:spAutoFit/>
          </a:bodyPr>
          <a:lstStyle/>
          <a:p>
            <a:r>
              <a:rPr lang="en-US" sz="900" dirty="0" smtClean="0"/>
              <a:t>Cross-section</a:t>
            </a:r>
            <a:r>
              <a:rPr lang="en-US" sz="900" dirty="0"/>
              <a:t>, LO TMD approach for transversely </a:t>
            </a:r>
            <a:r>
              <a:rPr lang="en-US" sz="900" dirty="0" err="1"/>
              <a:t>polarised</a:t>
            </a:r>
            <a:r>
              <a:rPr lang="en-US" sz="900" dirty="0"/>
              <a:t> target:</a:t>
            </a:r>
            <a:endParaRPr lang="pl-PL" sz="900" dirty="0" smtClean="0"/>
          </a:p>
        </p:txBody>
      </p:sp>
      <mc:AlternateContent xmlns:mc="http://schemas.openxmlformats.org/markup-compatibility/2006" xmlns:a14="http://schemas.microsoft.com/office/drawing/2010/main">
        <mc:Choice Requires="a14">
          <p:sp>
            <p:nvSpPr>
              <p:cNvPr id="73" name="pole tekstowe 72"/>
              <p:cNvSpPr txBox="1"/>
              <p:nvPr/>
            </p:nvSpPr>
            <p:spPr>
              <a:xfrm>
                <a:off x="180422" y="895478"/>
                <a:ext cx="3429913" cy="810863"/>
              </a:xfrm>
              <a:prstGeom prst="rect">
                <a:avLst/>
              </a:prstGeom>
              <a:noFill/>
            </p:spPr>
            <p:txBody>
              <a:bodyPr wrap="none" lIns="0" tIns="0" rIns="0" bIns="0" rtlCol="0">
                <a:spAutoFit/>
              </a:bodyPr>
              <a:lstStyle/>
              <a:p>
                <a:pPr/>
                <a14:m>
                  <m:oMathPara xmlns:m="http://schemas.openxmlformats.org/officeDocument/2006/math">
                    <m:oMathParaPr>
                      <m:jc m:val="center"/>
                    </m:oMathParaPr>
                    <m:oMath xmlns:m="http://schemas.openxmlformats.org/officeDocument/2006/math">
                      <m:f>
                        <m:fPr>
                          <m:ctrlPr>
                            <a:rPr lang="pl-PL" sz="800" i="1" smtClean="0">
                              <a:solidFill>
                                <a:schemeClr val="tx1"/>
                              </a:solidFill>
                              <a:latin typeface="Cambria Math" panose="02040503050406030204" pitchFamily="18" charset="0"/>
                            </a:rPr>
                          </m:ctrlPr>
                        </m:fPr>
                        <m:num>
                          <m:r>
                            <m:rPr>
                              <m:sty m:val="p"/>
                            </m:rPr>
                            <a:rPr lang="pl-PL" sz="800">
                              <a:solidFill>
                                <a:schemeClr val="tx1"/>
                              </a:solidFill>
                              <a:latin typeface="Cambria Math" panose="02040503050406030204" pitchFamily="18" charset="0"/>
                            </a:rPr>
                            <m:t>d</m:t>
                          </m:r>
                          <m:sSup>
                            <m:sSupPr>
                              <m:ctrlPr>
                                <a:rPr lang="pl-PL" sz="800" i="1">
                                  <a:solidFill>
                                    <a:schemeClr val="tx1"/>
                                  </a:solidFill>
                                  <a:latin typeface="Cambria Math" panose="02040503050406030204" pitchFamily="18" charset="0"/>
                                  <a:ea typeface="Cambria Math" panose="02040503050406030204" pitchFamily="18" charset="0"/>
                                </a:rPr>
                              </m:ctrlPr>
                            </m:sSupPr>
                            <m:e>
                              <m:r>
                                <m:rPr>
                                  <m:sty m:val="p"/>
                                </m:rPr>
                                <a:rPr lang="el-GR" sz="800" i="1">
                                  <a:solidFill>
                                    <a:schemeClr val="tx1"/>
                                  </a:solidFill>
                                  <a:latin typeface="Cambria Math" panose="02040503050406030204" pitchFamily="18" charset="0"/>
                                  <a:ea typeface="Cambria Math" panose="02040503050406030204" pitchFamily="18" charset="0"/>
                                </a:rPr>
                                <m:t>σ</m:t>
                              </m:r>
                            </m:e>
                            <m:sup>
                              <m:r>
                                <a:rPr lang="pl-PL" sz="800" i="1">
                                  <a:solidFill>
                                    <a:schemeClr val="tx1"/>
                                  </a:solidFill>
                                  <a:latin typeface="Cambria Math" panose="02040503050406030204" pitchFamily="18" charset="0"/>
                                  <a:ea typeface="Cambria Math" panose="02040503050406030204" pitchFamily="18" charset="0"/>
                                </a:rPr>
                                <m:t>𝐿𝑂</m:t>
                              </m:r>
                            </m:sup>
                          </m:sSup>
                        </m:num>
                        <m:den>
                          <m:r>
                            <m:rPr>
                              <m:sty m:val="p"/>
                            </m:rPr>
                            <a:rPr lang="pl-PL" sz="800">
                              <a:solidFill>
                                <a:schemeClr val="tx1"/>
                              </a:solidFill>
                              <a:latin typeface="Cambria Math" panose="02040503050406030204" pitchFamily="18" charset="0"/>
                            </a:rPr>
                            <m:t>d</m:t>
                          </m:r>
                          <m:sSub>
                            <m:sSubPr>
                              <m:ctrlPr>
                                <a:rPr lang="pl-PL" sz="800" b="0" i="1" smtClean="0">
                                  <a:solidFill>
                                    <a:schemeClr val="tx1"/>
                                  </a:solidFill>
                                  <a:latin typeface="Cambria Math" panose="02040503050406030204" pitchFamily="18" charset="0"/>
                                </a:rPr>
                              </m:ctrlPr>
                            </m:sSubPr>
                            <m:e>
                              <m:r>
                                <a:rPr lang="pl-PL" sz="800" b="0" i="1" smtClean="0">
                                  <a:solidFill>
                                    <a:schemeClr val="tx1"/>
                                  </a:solidFill>
                                  <a:latin typeface="Cambria Math" panose="02040503050406030204" pitchFamily="18" charset="0"/>
                                </a:rPr>
                                <m:t>𝑥</m:t>
                              </m:r>
                            </m:e>
                            <m:sub>
                              <m:r>
                                <m:rPr>
                                  <m:sty m:val="p"/>
                                </m:rPr>
                                <a:rPr lang="pl-PL" sz="800" b="0" i="0" smtClean="0">
                                  <a:solidFill>
                                    <a:schemeClr val="tx1"/>
                                  </a:solidFill>
                                  <a:latin typeface="Cambria Math" panose="02040503050406030204" pitchFamily="18" charset="0"/>
                                </a:rPr>
                                <m:t>N</m:t>
                              </m:r>
                            </m:sub>
                          </m:sSub>
                          <m:r>
                            <m:rPr>
                              <m:sty m:val="p"/>
                            </m:rPr>
                            <a:rPr lang="pl-PL" sz="800" b="0" i="0" smtClean="0">
                              <a:solidFill>
                                <a:schemeClr val="tx1"/>
                              </a:solidFill>
                              <a:latin typeface="Cambria Math" panose="02040503050406030204" pitchFamily="18" charset="0"/>
                            </a:rPr>
                            <m:t>d</m:t>
                          </m:r>
                          <m:sSub>
                            <m:sSubPr>
                              <m:ctrlPr>
                                <a:rPr lang="pl-PL" sz="800" b="0" i="1" smtClean="0">
                                  <a:solidFill>
                                    <a:schemeClr val="tx1"/>
                                  </a:solidFill>
                                  <a:latin typeface="Cambria Math" panose="02040503050406030204" pitchFamily="18" charset="0"/>
                                </a:rPr>
                              </m:ctrlPr>
                            </m:sSubPr>
                            <m:e>
                              <m:r>
                                <a:rPr lang="pl-PL" sz="800" b="0" i="1" smtClean="0">
                                  <a:solidFill>
                                    <a:schemeClr val="tx1"/>
                                  </a:solidFill>
                                  <a:latin typeface="Cambria Math" panose="02040503050406030204" pitchFamily="18" charset="0"/>
                                </a:rPr>
                                <m:t>𝑥</m:t>
                              </m:r>
                            </m:e>
                            <m:sub>
                              <m:r>
                                <a:rPr lang="pl-PL" sz="800" b="0" i="1" smtClean="0">
                                  <a:solidFill>
                                    <a:schemeClr val="tx1"/>
                                  </a:solidFill>
                                  <a:latin typeface="Cambria Math" panose="02040503050406030204" pitchFamily="18" charset="0"/>
                                </a:rPr>
                                <m:t>𝜋</m:t>
                              </m:r>
                            </m:sub>
                          </m:sSub>
                          <m:sSup>
                            <m:sSupPr>
                              <m:ctrlPr>
                                <a:rPr lang="pl-PL" sz="800" i="1">
                                  <a:solidFill>
                                    <a:schemeClr val="tx1"/>
                                  </a:solidFill>
                                  <a:latin typeface="Cambria Math" panose="02040503050406030204" pitchFamily="18" charset="0"/>
                                  <a:ea typeface="Cambria Math" panose="02040503050406030204" pitchFamily="18" charset="0"/>
                                </a:rPr>
                              </m:ctrlPr>
                            </m:sSupPr>
                            <m:e>
                              <m:r>
                                <m:rPr>
                                  <m:sty m:val="p"/>
                                </m:rPr>
                                <a:rPr lang="pl-PL" sz="800">
                                  <a:solidFill>
                                    <a:schemeClr val="tx1"/>
                                  </a:solidFill>
                                  <a:latin typeface="Cambria Math" panose="02040503050406030204" pitchFamily="18" charset="0"/>
                                </a:rPr>
                                <m:t>d</m:t>
                              </m:r>
                            </m:e>
                            <m:sup>
                              <m:r>
                                <a:rPr lang="pl-PL" sz="800" b="0" i="1" smtClean="0">
                                  <a:solidFill>
                                    <a:schemeClr val="tx1"/>
                                  </a:solidFill>
                                  <a:latin typeface="Cambria Math" panose="02040503050406030204" pitchFamily="18" charset="0"/>
                                </a:rPr>
                                <m:t>2</m:t>
                              </m:r>
                            </m:sup>
                          </m:sSup>
                          <m:sSub>
                            <m:sSubPr>
                              <m:ctrlPr>
                                <a:rPr lang="pl-PL" sz="800" b="0" i="1" smtClean="0">
                                  <a:solidFill>
                                    <a:schemeClr val="tx1"/>
                                  </a:solidFill>
                                  <a:latin typeface="Cambria Math" panose="02040503050406030204" pitchFamily="18" charset="0"/>
                                </a:rPr>
                              </m:ctrlPr>
                            </m:sSubPr>
                            <m:e>
                              <m:r>
                                <a:rPr lang="pl-PL" sz="800" b="0" i="1" smtClean="0">
                                  <a:solidFill>
                                    <a:schemeClr val="tx1"/>
                                  </a:solidFill>
                                  <a:latin typeface="Cambria Math" panose="02040503050406030204" pitchFamily="18" charset="0"/>
                                </a:rPr>
                                <m:t>𝑞</m:t>
                              </m:r>
                            </m:e>
                            <m:sub>
                              <m:r>
                                <a:rPr lang="pl-PL" sz="800" b="0" i="1" smtClean="0">
                                  <a:solidFill>
                                    <a:schemeClr val="tx1"/>
                                  </a:solidFill>
                                  <a:latin typeface="Cambria Math" panose="02040503050406030204" pitchFamily="18" charset="0"/>
                                </a:rPr>
                                <m:t>𝑇</m:t>
                              </m:r>
                            </m:sub>
                          </m:sSub>
                          <m:r>
                            <m:rPr>
                              <m:sty m:val="p"/>
                            </m:rPr>
                            <a:rPr lang="pl-PL" sz="800" b="0" i="0" smtClean="0">
                              <a:solidFill>
                                <a:schemeClr val="tx1"/>
                              </a:solidFill>
                              <a:latin typeface="Cambria Math" panose="02040503050406030204" pitchFamily="18" charset="0"/>
                            </a:rPr>
                            <m:t>d</m:t>
                          </m:r>
                          <m:r>
                            <a:rPr lang="pl-PL" sz="800" i="1" smtClean="0">
                              <a:solidFill>
                                <a:schemeClr val="tx1"/>
                              </a:solidFill>
                              <a:latin typeface="Cambria Math" panose="02040503050406030204" pitchFamily="18" charset="0"/>
                              <a:ea typeface="Cambria Math" panose="02040503050406030204" pitchFamily="18" charset="0"/>
                            </a:rPr>
                            <m:t>𝜑</m:t>
                          </m:r>
                          <m:r>
                            <m:rPr>
                              <m:sty m:val="p"/>
                            </m:rPr>
                            <a:rPr lang="pl-PL" sz="800" b="0" i="0" smtClean="0">
                              <a:solidFill>
                                <a:schemeClr val="tx1"/>
                              </a:solidFill>
                              <a:latin typeface="Cambria Math" panose="02040503050406030204" pitchFamily="18" charset="0"/>
                            </a:rPr>
                            <m:t>d</m:t>
                          </m:r>
                          <m:r>
                            <a:rPr lang="pl-PL" sz="800" b="0" i="0" smtClean="0">
                              <a:solidFill>
                                <a:schemeClr val="tx1"/>
                              </a:solidFill>
                              <a:latin typeface="Cambria Math" panose="02040503050406030204" pitchFamily="18" charset="0"/>
                            </a:rPr>
                            <m:t>(</m:t>
                          </m:r>
                          <m:r>
                            <m:rPr>
                              <m:sty m:val="p"/>
                            </m:rPr>
                            <a:rPr lang="pl-PL" sz="800" b="0" i="0" smtClean="0">
                              <a:solidFill>
                                <a:schemeClr val="tx1"/>
                              </a:solidFill>
                              <a:latin typeface="Cambria Math" panose="02040503050406030204" pitchFamily="18" charset="0"/>
                            </a:rPr>
                            <m:t>cos</m:t>
                          </m:r>
                          <m:r>
                            <a:rPr lang="pl-PL" sz="800" b="0" i="1" smtClean="0">
                              <a:solidFill>
                                <a:schemeClr val="tx1"/>
                              </a:solidFill>
                              <a:latin typeface="Cambria Math" panose="02040503050406030204" pitchFamily="18" charset="0"/>
                            </a:rPr>
                            <m:t>𝜃</m:t>
                          </m:r>
                          <m:r>
                            <a:rPr lang="pl-PL" sz="800" b="0" i="1" smtClean="0">
                              <a:solidFill>
                                <a:schemeClr val="tx1"/>
                              </a:solidFill>
                              <a:latin typeface="Cambria Math" panose="02040503050406030204" pitchFamily="18" charset="0"/>
                            </a:rPr>
                            <m:t>)</m:t>
                          </m:r>
                          <m:r>
                            <m:rPr>
                              <m:sty m:val="p"/>
                            </m:rPr>
                            <a:rPr lang="pl-PL" sz="800" b="0" i="0" smtClean="0">
                              <a:solidFill>
                                <a:schemeClr val="tx1"/>
                              </a:solidFill>
                              <a:latin typeface="Cambria Math" panose="02040503050406030204" pitchFamily="18" charset="0"/>
                            </a:rPr>
                            <m:t>d</m:t>
                          </m:r>
                          <m:sSub>
                            <m:sSubPr>
                              <m:ctrlPr>
                                <a:rPr lang="pl-PL" sz="800" i="1" smtClean="0">
                                  <a:solidFill>
                                    <a:schemeClr val="tx1"/>
                                  </a:solidFill>
                                  <a:latin typeface="Cambria Math" panose="02040503050406030204" pitchFamily="18" charset="0"/>
                                  <a:ea typeface="Cambria Math" panose="02040503050406030204" pitchFamily="18" charset="0"/>
                                </a:rPr>
                              </m:ctrlPr>
                            </m:sSubPr>
                            <m:e>
                              <m:r>
                                <a:rPr lang="pl-PL" sz="800" b="0" i="1" smtClean="0">
                                  <a:solidFill>
                                    <a:schemeClr val="tx1"/>
                                  </a:solidFill>
                                  <a:latin typeface="Cambria Math" panose="02040503050406030204" pitchFamily="18" charset="0"/>
                                  <a:ea typeface="Cambria Math" panose="02040503050406030204" pitchFamily="18" charset="0"/>
                                </a:rPr>
                                <m:t>𝜑</m:t>
                              </m:r>
                            </m:e>
                            <m:sub>
                              <m:r>
                                <a:rPr lang="pl-PL" sz="800" i="1">
                                  <a:solidFill>
                                    <a:schemeClr val="tx1"/>
                                  </a:solidFill>
                                  <a:latin typeface="Cambria Math" panose="02040503050406030204" pitchFamily="18" charset="0"/>
                                  <a:ea typeface="Cambria Math" panose="02040503050406030204" pitchFamily="18" charset="0"/>
                                </a:rPr>
                                <m:t>𝑆</m:t>
                              </m:r>
                            </m:sub>
                          </m:sSub>
                        </m:den>
                      </m:f>
                      <m:r>
                        <a:rPr lang="pl-PL" sz="800" i="1">
                          <a:latin typeface="Cambria Math" panose="02040503050406030204" pitchFamily="18" charset="0"/>
                        </a:rPr>
                        <m:t>∝</m:t>
                      </m:r>
                      <m:d>
                        <m:dPr>
                          <m:begChr m:val="{"/>
                          <m:endChr m:val="}"/>
                          <m:ctrlPr>
                            <a:rPr lang="pl-PL" sz="800" i="1" smtClean="0">
                              <a:latin typeface="Cambria Math" panose="02040503050406030204" pitchFamily="18" charset="0"/>
                              <a:ea typeface="Cambria Math" panose="02040503050406030204" pitchFamily="18" charset="0"/>
                            </a:rPr>
                          </m:ctrlPr>
                        </m:dPr>
                        <m:e>
                          <m:eqArr>
                            <m:eqArrPr>
                              <m:ctrlPr>
                                <a:rPr lang="pl-PL" sz="800" b="0" i="1" smtClean="0">
                                  <a:latin typeface="Cambria Math" panose="02040503050406030204" pitchFamily="18" charset="0"/>
                                  <a:ea typeface="Cambria Math" panose="02040503050406030204" pitchFamily="18" charset="0"/>
                                </a:rPr>
                              </m:ctrlPr>
                            </m:eqArrPr>
                            <m:e>
                              <m:r>
                                <a:rPr lang="pl-PL" sz="800" b="0" i="1" smtClean="0">
                                  <a:solidFill>
                                    <a:schemeClr val="tx1"/>
                                  </a:solidFill>
                                  <a:latin typeface="Cambria Math" panose="02040503050406030204" pitchFamily="18" charset="0"/>
                                  <a:ea typeface="Cambria Math" panose="02040503050406030204" pitchFamily="18" charset="0"/>
                                </a:rPr>
                                <m:t>1+</m:t>
                              </m:r>
                              <m:sSub>
                                <m:sSubPr>
                                  <m:ctrlPr>
                                    <a:rPr lang="pl-PL" sz="800" b="0" i="1" smtClean="0">
                                      <a:solidFill>
                                        <a:schemeClr val="tx1"/>
                                      </a:solidFill>
                                      <a:latin typeface="Cambria Math" panose="02040503050406030204" pitchFamily="18" charset="0"/>
                                      <a:ea typeface="Cambria Math" panose="02040503050406030204" pitchFamily="18" charset="0"/>
                                    </a:rPr>
                                  </m:ctrlPr>
                                </m:sSubPr>
                                <m:e>
                                  <m:r>
                                    <m:rPr>
                                      <m:sty m:val="p"/>
                                    </m:rPr>
                                    <a:rPr lang="pl-PL" sz="800" b="0" i="0" smtClean="0">
                                      <a:solidFill>
                                        <a:schemeClr val="tx1"/>
                                      </a:solidFill>
                                      <a:latin typeface="Cambria Math" panose="02040503050406030204" pitchFamily="18" charset="0"/>
                                      <a:ea typeface="Cambria Math" panose="02040503050406030204" pitchFamily="18" charset="0"/>
                                    </a:rPr>
                                    <m:t>D</m:t>
                                  </m:r>
                                </m:e>
                                <m:sub>
                                  <m:func>
                                    <m:funcPr>
                                      <m:ctrlPr>
                                        <a:rPr lang="pl-PL" sz="800" b="0" i="1" smtClean="0">
                                          <a:solidFill>
                                            <a:schemeClr val="tx1"/>
                                          </a:solidFill>
                                          <a:latin typeface="Cambria Math" panose="02040503050406030204" pitchFamily="18" charset="0"/>
                                          <a:ea typeface="Cambria Math" panose="02040503050406030204" pitchFamily="18" charset="0"/>
                                        </a:rPr>
                                      </m:ctrlPr>
                                    </m:funcPr>
                                    <m:fName>
                                      <m:sSup>
                                        <m:sSupPr>
                                          <m:ctrlPr>
                                            <a:rPr lang="pl-PL" sz="800" b="0" i="1" smtClean="0">
                                              <a:solidFill>
                                                <a:schemeClr val="tx1"/>
                                              </a:solidFill>
                                              <a:latin typeface="Cambria Math" panose="02040503050406030204" pitchFamily="18" charset="0"/>
                                              <a:ea typeface="Cambria Math" panose="02040503050406030204" pitchFamily="18" charset="0"/>
                                            </a:rPr>
                                          </m:ctrlPr>
                                        </m:sSupPr>
                                        <m:e>
                                          <m:r>
                                            <m:rPr>
                                              <m:sty m:val="p"/>
                                            </m:rPr>
                                            <a:rPr lang="pl-PL" sz="800" b="0" i="0" smtClean="0">
                                              <a:solidFill>
                                                <a:schemeClr val="tx1"/>
                                              </a:solidFill>
                                              <a:latin typeface="Cambria Math" panose="02040503050406030204" pitchFamily="18" charset="0"/>
                                              <a:ea typeface="Cambria Math" panose="02040503050406030204" pitchFamily="18" charset="0"/>
                                            </a:rPr>
                                            <m:t>sin</m:t>
                                          </m:r>
                                        </m:e>
                                        <m:sup>
                                          <m:r>
                                            <a:rPr lang="pl-PL" sz="800" b="0" i="0" smtClean="0">
                                              <a:solidFill>
                                                <a:schemeClr val="tx1"/>
                                              </a:solidFill>
                                              <a:latin typeface="Cambria Math" panose="02040503050406030204" pitchFamily="18" charset="0"/>
                                              <a:ea typeface="Cambria Math" panose="02040503050406030204" pitchFamily="18" charset="0"/>
                                            </a:rPr>
                                            <m:t>2</m:t>
                                          </m:r>
                                        </m:sup>
                                      </m:sSup>
                                    </m:fName>
                                    <m:e>
                                      <m:r>
                                        <a:rPr lang="pl-PL" sz="800" b="0" i="1" smtClean="0">
                                          <a:solidFill>
                                            <a:schemeClr val="tx1"/>
                                          </a:solidFill>
                                          <a:latin typeface="Cambria Math" panose="02040503050406030204" pitchFamily="18" charset="0"/>
                                          <a:ea typeface="Cambria Math" panose="02040503050406030204" pitchFamily="18" charset="0"/>
                                        </a:rPr>
                                        <m:t>𝜃</m:t>
                                      </m:r>
                                    </m:e>
                                  </m:func>
                                </m:sub>
                              </m:sSub>
                              <m:r>
                                <m:rPr>
                                  <m:sty m:val="p"/>
                                </m:rPr>
                                <a:rPr lang="pl-PL" sz="800" b="0" i="0" smtClean="0">
                                  <a:solidFill>
                                    <a:srgbClr val="FF0000"/>
                                  </a:solidFill>
                                  <a:latin typeface="Cambria Math" panose="02040503050406030204" pitchFamily="18" charset="0"/>
                                  <a:ea typeface="Cambria Math" panose="02040503050406030204" pitchFamily="18" charset="0"/>
                                </a:rPr>
                                <m:t>cos</m:t>
                              </m:r>
                              <m:d>
                                <m:dPr>
                                  <m:ctrlPr>
                                    <a:rPr lang="pl-PL" sz="800" b="0" i="1" smtClean="0">
                                      <a:solidFill>
                                        <a:srgbClr val="FF0000"/>
                                      </a:solidFill>
                                      <a:latin typeface="Cambria Math" panose="02040503050406030204" pitchFamily="18" charset="0"/>
                                      <a:ea typeface="Cambria Math" panose="02040503050406030204" pitchFamily="18" charset="0"/>
                                    </a:rPr>
                                  </m:ctrlPr>
                                </m:dPr>
                                <m:e>
                                  <m:r>
                                    <a:rPr lang="pl-PL" sz="800" b="0" i="1" smtClean="0">
                                      <a:solidFill>
                                        <a:srgbClr val="FF0000"/>
                                      </a:solidFill>
                                      <a:latin typeface="Cambria Math" panose="02040503050406030204" pitchFamily="18" charset="0"/>
                                      <a:ea typeface="Cambria Math" panose="02040503050406030204" pitchFamily="18" charset="0"/>
                                    </a:rPr>
                                    <m:t>2</m:t>
                                  </m:r>
                                  <m:r>
                                    <a:rPr lang="pl-PL" sz="800" b="0" i="1" smtClean="0">
                                      <a:solidFill>
                                        <a:srgbClr val="FF0000"/>
                                      </a:solidFill>
                                      <a:latin typeface="Cambria Math" panose="02040503050406030204" pitchFamily="18" charset="0"/>
                                      <a:ea typeface="Cambria Math" panose="02040503050406030204" pitchFamily="18" charset="0"/>
                                    </a:rPr>
                                    <m:t>𝜑</m:t>
                                  </m:r>
                                </m:e>
                              </m:d>
                              <m:sSubSup>
                                <m:sSubSupPr>
                                  <m:ctrlPr>
                                    <a:rPr lang="pl-PL" sz="800" b="0" i="1" smtClean="0">
                                      <a:latin typeface="Cambria Math" panose="02040503050406030204" pitchFamily="18" charset="0"/>
                                      <a:ea typeface="Cambria Math" panose="02040503050406030204" pitchFamily="18" charset="0"/>
                                    </a:rPr>
                                  </m:ctrlPr>
                                </m:sSubSupPr>
                                <m:e>
                                  <m:r>
                                    <a:rPr lang="pl-PL" sz="800" b="0" i="1" smtClean="0">
                                      <a:latin typeface="Cambria Math" panose="02040503050406030204" pitchFamily="18" charset="0"/>
                                      <a:ea typeface="Cambria Math" panose="02040503050406030204" pitchFamily="18" charset="0"/>
                                    </a:rPr>
                                    <m:t>𝐴</m:t>
                                  </m:r>
                                </m:e>
                                <m:sub>
                                  <m:r>
                                    <m:rPr>
                                      <m:sty m:val="p"/>
                                    </m:rPr>
                                    <a:rPr lang="pl-PL" sz="800" b="0" i="0" smtClean="0">
                                      <a:latin typeface="Cambria Math" panose="02040503050406030204" pitchFamily="18" charset="0"/>
                                      <a:ea typeface="Cambria Math" panose="02040503050406030204" pitchFamily="18" charset="0"/>
                                    </a:rPr>
                                    <m:t>U</m:t>
                                  </m:r>
                                </m:sub>
                                <m:sup>
                                  <m:r>
                                    <m:rPr>
                                      <m:sty m:val="p"/>
                                    </m:rPr>
                                    <a:rPr lang="pl-PL" sz="800">
                                      <a:latin typeface="Cambria Math" panose="02040503050406030204" pitchFamily="18" charset="0"/>
                                      <a:ea typeface="Cambria Math" panose="02040503050406030204" pitchFamily="18" charset="0"/>
                                    </a:rPr>
                                    <m:t>cos</m:t>
                                  </m:r>
                                  <m:d>
                                    <m:dPr>
                                      <m:ctrlPr>
                                        <a:rPr lang="pl-PL" sz="800" i="1">
                                          <a:latin typeface="Cambria Math" panose="02040503050406030204" pitchFamily="18" charset="0"/>
                                          <a:ea typeface="Cambria Math" panose="02040503050406030204" pitchFamily="18" charset="0"/>
                                        </a:rPr>
                                      </m:ctrlPr>
                                    </m:dPr>
                                    <m:e>
                                      <m:r>
                                        <a:rPr lang="pl-PL" sz="800" b="0" i="1" smtClean="0">
                                          <a:latin typeface="Cambria Math" panose="02040503050406030204" pitchFamily="18" charset="0"/>
                                          <a:ea typeface="Cambria Math" panose="02040503050406030204" pitchFamily="18" charset="0"/>
                                        </a:rPr>
                                        <m:t>2</m:t>
                                      </m:r>
                                      <m:sSub>
                                        <m:sSubPr>
                                          <m:ctrlPr>
                                            <a:rPr lang="pl-PL" sz="800" b="0" i="1" smtClean="0">
                                              <a:latin typeface="Cambria Math" panose="02040503050406030204" pitchFamily="18" charset="0"/>
                                              <a:ea typeface="Cambria Math" panose="02040503050406030204" pitchFamily="18" charset="0"/>
                                            </a:rPr>
                                          </m:ctrlPr>
                                        </m:sSubPr>
                                        <m:e>
                                          <m:r>
                                            <a:rPr lang="pl-PL" sz="800" b="0" i="1" smtClean="0">
                                              <a:latin typeface="Cambria Math" panose="02040503050406030204" pitchFamily="18" charset="0"/>
                                              <a:ea typeface="Cambria Math" panose="02040503050406030204" pitchFamily="18" charset="0"/>
                                            </a:rPr>
                                            <m:t>𝜑</m:t>
                                          </m:r>
                                        </m:e>
                                        <m:sub>
                                          <m:r>
                                            <m:rPr>
                                              <m:sty m:val="p"/>
                                            </m:rPr>
                                            <a:rPr lang="pl-PL" sz="800" b="0" i="0" smtClean="0">
                                              <a:latin typeface="Cambria Math" panose="02040503050406030204" pitchFamily="18" charset="0"/>
                                              <a:ea typeface="Cambria Math" panose="02040503050406030204" pitchFamily="18" charset="0"/>
                                            </a:rPr>
                                            <m:t>CS</m:t>
                                          </m:r>
                                        </m:sub>
                                      </m:sSub>
                                    </m:e>
                                  </m:d>
                                </m:sup>
                              </m:sSubSup>
                            </m:e>
                            <m:e>
                              <m:r>
                                <a:rPr lang="pl-PL" sz="800" b="0" i="1" smtClean="0">
                                  <a:latin typeface="Cambria Math" panose="02040503050406030204" pitchFamily="18" charset="0"/>
                                  <a:ea typeface="Cambria Math" panose="02040503050406030204" pitchFamily="18" charset="0"/>
                                </a:rPr>
                                <m:t>+</m:t>
                              </m:r>
                              <m:d>
                                <m:dPr>
                                  <m:begChr m:val="|"/>
                                  <m:endChr m:val="|"/>
                                  <m:ctrlPr>
                                    <a:rPr lang="pl-PL" sz="800" b="0" i="1" smtClean="0">
                                      <a:latin typeface="Cambria Math" panose="02040503050406030204" pitchFamily="18" charset="0"/>
                                      <a:ea typeface="Cambria Math" panose="02040503050406030204" pitchFamily="18" charset="0"/>
                                    </a:rPr>
                                  </m:ctrlPr>
                                </m:dPr>
                                <m:e>
                                  <m:sSub>
                                    <m:sSubPr>
                                      <m:ctrlPr>
                                        <a:rPr lang="pl-PL" sz="800" b="0" i="1" smtClean="0">
                                          <a:latin typeface="Cambria Math" panose="02040503050406030204" pitchFamily="18" charset="0"/>
                                          <a:ea typeface="Cambria Math" panose="02040503050406030204" pitchFamily="18" charset="0"/>
                                        </a:rPr>
                                      </m:ctrlPr>
                                    </m:sSubPr>
                                    <m:e>
                                      <m:r>
                                        <a:rPr lang="pl-PL" sz="800" b="0" i="1" smtClean="0">
                                          <a:latin typeface="Cambria Math" panose="02040503050406030204" pitchFamily="18" charset="0"/>
                                          <a:ea typeface="Cambria Math" panose="02040503050406030204" pitchFamily="18" charset="0"/>
                                        </a:rPr>
                                        <m:t>𝑆</m:t>
                                      </m:r>
                                    </m:e>
                                    <m:sub>
                                      <m:r>
                                        <m:rPr>
                                          <m:sty m:val="p"/>
                                        </m:rPr>
                                        <a:rPr lang="pl-PL" sz="800" b="0" i="0" smtClean="0">
                                          <a:latin typeface="Cambria Math" panose="02040503050406030204" pitchFamily="18" charset="0"/>
                                          <a:ea typeface="Cambria Math" panose="02040503050406030204" pitchFamily="18" charset="0"/>
                                        </a:rPr>
                                        <m:t>T</m:t>
                                      </m:r>
                                    </m:sub>
                                  </m:sSub>
                                </m:e>
                              </m:d>
                              <m:d>
                                <m:dPr>
                                  <m:begChr m:val="["/>
                                  <m:endChr m:val="]"/>
                                  <m:ctrlPr>
                                    <a:rPr lang="pl-PL" sz="800" b="0" i="1" smtClean="0">
                                      <a:latin typeface="Cambria Math" panose="02040503050406030204" pitchFamily="18" charset="0"/>
                                      <a:ea typeface="Cambria Math" panose="02040503050406030204" pitchFamily="18" charset="0"/>
                                    </a:rPr>
                                  </m:ctrlPr>
                                </m:dPr>
                                <m:e>
                                  <m:eqArr>
                                    <m:eqArrPr>
                                      <m:ctrlPr>
                                        <a:rPr lang="pl-PL" sz="800" b="0" i="1" smtClean="0">
                                          <a:latin typeface="Cambria Math" panose="02040503050406030204" pitchFamily="18" charset="0"/>
                                          <a:ea typeface="Cambria Math" panose="02040503050406030204" pitchFamily="18" charset="0"/>
                                        </a:rPr>
                                      </m:ctrlPr>
                                    </m:eqArrPr>
                                    <m:e>
                                      <m:r>
                                        <m:rPr>
                                          <m:sty m:val="p"/>
                                        </m:rPr>
                                        <a:rPr lang="pl-PL" sz="800">
                                          <a:solidFill>
                                            <a:srgbClr val="00CC00"/>
                                          </a:solidFill>
                                          <a:latin typeface="Cambria Math" panose="02040503050406030204" pitchFamily="18" charset="0"/>
                                          <a:ea typeface="Cambria Math" panose="02040503050406030204" pitchFamily="18" charset="0"/>
                                        </a:rPr>
                                        <m:t>sin</m:t>
                                      </m:r>
                                      <m:d>
                                        <m:dPr>
                                          <m:ctrlPr>
                                            <a:rPr lang="pl-PL" sz="800" i="1">
                                              <a:solidFill>
                                                <a:srgbClr val="00CC00"/>
                                              </a:solidFill>
                                              <a:latin typeface="Cambria Math" panose="02040503050406030204" pitchFamily="18" charset="0"/>
                                              <a:ea typeface="Cambria Math" panose="02040503050406030204" pitchFamily="18" charset="0"/>
                                            </a:rPr>
                                          </m:ctrlPr>
                                        </m:dPr>
                                        <m:e>
                                          <m:sSub>
                                            <m:sSubPr>
                                              <m:ctrlPr>
                                                <a:rPr lang="pl-PL" sz="800" i="1">
                                                  <a:solidFill>
                                                    <a:srgbClr val="00CC00"/>
                                                  </a:solidFill>
                                                  <a:latin typeface="Cambria Math" panose="02040503050406030204" pitchFamily="18" charset="0"/>
                                                  <a:ea typeface="Cambria Math" panose="02040503050406030204" pitchFamily="18" charset="0"/>
                                                </a:rPr>
                                              </m:ctrlPr>
                                            </m:sSubPr>
                                            <m:e>
                                              <m:r>
                                                <a:rPr lang="pl-PL" sz="800" b="0" i="1" smtClean="0">
                                                  <a:solidFill>
                                                    <a:srgbClr val="00CC00"/>
                                                  </a:solidFill>
                                                  <a:latin typeface="Cambria Math" panose="02040503050406030204" pitchFamily="18" charset="0"/>
                                                  <a:ea typeface="Cambria Math" panose="02040503050406030204" pitchFamily="18" charset="0"/>
                                                </a:rPr>
                                                <m:t>𝜑</m:t>
                                              </m:r>
                                            </m:e>
                                            <m:sub>
                                              <m:r>
                                                <m:rPr>
                                                  <m:sty m:val="p"/>
                                                </m:rPr>
                                                <a:rPr lang="pl-PL" sz="800">
                                                  <a:solidFill>
                                                    <a:srgbClr val="00CC00"/>
                                                  </a:solidFill>
                                                  <a:latin typeface="Cambria Math" panose="02040503050406030204" pitchFamily="18" charset="0"/>
                                                  <a:ea typeface="Cambria Math" panose="02040503050406030204" pitchFamily="18" charset="0"/>
                                                </a:rPr>
                                                <m:t>S</m:t>
                                              </m:r>
                                            </m:sub>
                                          </m:sSub>
                                        </m:e>
                                      </m:d>
                                      <m:sSubSup>
                                        <m:sSubSupPr>
                                          <m:ctrlPr>
                                            <a:rPr lang="pl-PL" sz="800" i="1">
                                              <a:latin typeface="Cambria Math" panose="02040503050406030204" pitchFamily="18" charset="0"/>
                                              <a:ea typeface="Cambria Math" panose="02040503050406030204" pitchFamily="18" charset="0"/>
                                            </a:rPr>
                                          </m:ctrlPr>
                                        </m:sSubSupPr>
                                        <m:e>
                                          <m:r>
                                            <a:rPr lang="pl-PL" sz="800" i="1">
                                              <a:latin typeface="Cambria Math" panose="02040503050406030204" pitchFamily="18" charset="0"/>
                                              <a:ea typeface="Cambria Math" panose="02040503050406030204" pitchFamily="18" charset="0"/>
                                            </a:rPr>
                                            <m:t>𝐴</m:t>
                                          </m:r>
                                        </m:e>
                                        <m:sub>
                                          <m:r>
                                            <m:rPr>
                                              <m:sty m:val="p"/>
                                            </m:rPr>
                                            <a:rPr lang="pl-PL" sz="800" i="0">
                                              <a:latin typeface="Cambria Math" panose="02040503050406030204" pitchFamily="18" charset="0"/>
                                              <a:ea typeface="Cambria Math" panose="02040503050406030204" pitchFamily="18" charset="0"/>
                                            </a:rPr>
                                            <m:t>T</m:t>
                                          </m:r>
                                        </m:sub>
                                        <m:sup>
                                          <m:r>
                                            <m:rPr>
                                              <m:sty m:val="p"/>
                                            </m:rPr>
                                            <a:rPr lang="pl-PL" sz="800">
                                              <a:latin typeface="Cambria Math" panose="02040503050406030204" pitchFamily="18" charset="0"/>
                                              <a:ea typeface="Cambria Math" panose="02040503050406030204" pitchFamily="18" charset="0"/>
                                            </a:rPr>
                                            <m:t>sin</m:t>
                                          </m:r>
                                          <m:d>
                                            <m:dPr>
                                              <m:ctrlPr>
                                                <a:rPr lang="pl-PL" sz="800" i="1">
                                                  <a:latin typeface="Cambria Math" panose="02040503050406030204" pitchFamily="18" charset="0"/>
                                                  <a:ea typeface="Cambria Math" panose="02040503050406030204" pitchFamily="18" charset="0"/>
                                                </a:rPr>
                                              </m:ctrlPr>
                                            </m:dPr>
                                            <m:e>
                                              <m:sSub>
                                                <m:sSubPr>
                                                  <m:ctrlPr>
                                                    <a:rPr lang="pl-PL" sz="800" i="1">
                                                      <a:latin typeface="Cambria Math" panose="02040503050406030204" pitchFamily="18" charset="0"/>
                                                      <a:ea typeface="Cambria Math" panose="02040503050406030204" pitchFamily="18" charset="0"/>
                                                    </a:rPr>
                                                  </m:ctrlPr>
                                                </m:sSubPr>
                                                <m:e>
                                                  <m:r>
                                                    <a:rPr lang="pl-PL" sz="800" b="0" i="1" smtClean="0">
                                                      <a:latin typeface="Cambria Math" panose="02040503050406030204" pitchFamily="18" charset="0"/>
                                                      <a:ea typeface="Cambria Math" panose="02040503050406030204" pitchFamily="18" charset="0"/>
                                                    </a:rPr>
                                                    <m:t>𝜑</m:t>
                                                  </m:r>
                                                </m:e>
                                                <m:sub>
                                                  <m:r>
                                                    <m:rPr>
                                                      <m:sty m:val="p"/>
                                                    </m:rPr>
                                                    <a:rPr lang="pl-PL" sz="800">
                                                      <a:latin typeface="Cambria Math" panose="02040503050406030204" pitchFamily="18" charset="0"/>
                                                      <a:ea typeface="Cambria Math" panose="02040503050406030204" pitchFamily="18" charset="0"/>
                                                    </a:rPr>
                                                    <m:t>S</m:t>
                                                  </m:r>
                                                </m:sub>
                                              </m:sSub>
                                            </m:e>
                                          </m:d>
                                        </m:sup>
                                      </m:sSubSup>
                                      <m:r>
                                        <a:rPr lang="pl-PL" sz="800" b="0" i="1" smtClean="0">
                                          <a:latin typeface="Cambria Math" panose="02040503050406030204" pitchFamily="18" charset="0"/>
                                          <a:ea typeface="Cambria Math" panose="02040503050406030204" pitchFamily="18" charset="0"/>
                                        </a:rPr>
                                        <m:t>+</m:t>
                                      </m:r>
                                    </m:e>
                                    <m:e>
                                      <m:sSub>
                                        <m:sSubPr>
                                          <m:ctrlPr>
                                            <a:rPr lang="pl-PL" sz="800" i="1">
                                              <a:latin typeface="Cambria Math" panose="02040503050406030204" pitchFamily="18" charset="0"/>
                                              <a:ea typeface="Cambria Math" panose="02040503050406030204" pitchFamily="18" charset="0"/>
                                            </a:rPr>
                                          </m:ctrlPr>
                                        </m:sSubPr>
                                        <m:e>
                                          <m:r>
                                            <m:rPr>
                                              <m:sty m:val="p"/>
                                            </m:rPr>
                                            <a:rPr lang="pl-PL" sz="800">
                                              <a:latin typeface="Cambria Math" panose="02040503050406030204" pitchFamily="18" charset="0"/>
                                              <a:ea typeface="Cambria Math" panose="02040503050406030204" pitchFamily="18" charset="0"/>
                                            </a:rPr>
                                            <m:t>D</m:t>
                                          </m:r>
                                        </m:e>
                                        <m:sub>
                                          <m:func>
                                            <m:funcPr>
                                              <m:ctrlPr>
                                                <a:rPr lang="pl-PL" sz="800" i="1">
                                                  <a:latin typeface="Cambria Math" panose="02040503050406030204" pitchFamily="18" charset="0"/>
                                                  <a:ea typeface="Cambria Math" panose="02040503050406030204" pitchFamily="18" charset="0"/>
                                                </a:rPr>
                                              </m:ctrlPr>
                                            </m:funcPr>
                                            <m:fName>
                                              <m:sSup>
                                                <m:sSupPr>
                                                  <m:ctrlPr>
                                                    <a:rPr lang="pl-PL" sz="800" i="1">
                                                      <a:latin typeface="Cambria Math" panose="02040503050406030204" pitchFamily="18" charset="0"/>
                                                      <a:ea typeface="Cambria Math" panose="02040503050406030204" pitchFamily="18" charset="0"/>
                                                    </a:rPr>
                                                  </m:ctrlPr>
                                                </m:sSupPr>
                                                <m:e>
                                                  <m:r>
                                                    <m:rPr>
                                                      <m:sty m:val="p"/>
                                                    </m:rPr>
                                                    <a:rPr lang="pl-PL" sz="800">
                                                      <a:latin typeface="Cambria Math" panose="02040503050406030204" pitchFamily="18" charset="0"/>
                                                      <a:ea typeface="Cambria Math" panose="02040503050406030204" pitchFamily="18" charset="0"/>
                                                    </a:rPr>
                                                    <m:t>sin</m:t>
                                                  </m:r>
                                                </m:e>
                                                <m:sup>
                                                  <m:r>
                                                    <a:rPr lang="pl-PL" sz="800">
                                                      <a:latin typeface="Cambria Math" panose="02040503050406030204" pitchFamily="18" charset="0"/>
                                                      <a:ea typeface="Cambria Math" panose="02040503050406030204" pitchFamily="18" charset="0"/>
                                                    </a:rPr>
                                                    <m:t>2</m:t>
                                                  </m:r>
                                                </m:sup>
                                              </m:sSup>
                                            </m:fName>
                                            <m:e>
                                              <m:r>
                                                <a:rPr lang="pl-PL" sz="800" i="1">
                                                  <a:latin typeface="Cambria Math" panose="02040503050406030204" pitchFamily="18" charset="0"/>
                                                  <a:ea typeface="Cambria Math" panose="02040503050406030204" pitchFamily="18" charset="0"/>
                                                </a:rPr>
                                                <m:t>𝜃</m:t>
                                              </m:r>
                                            </m:e>
                                          </m:func>
                                        </m:sub>
                                      </m:sSub>
                                      <m:d>
                                        <m:dPr>
                                          <m:ctrlPr>
                                            <a:rPr lang="pl-PL" sz="800" b="0" i="1" smtClean="0">
                                              <a:latin typeface="Cambria Math" panose="02040503050406030204" pitchFamily="18" charset="0"/>
                                              <a:ea typeface="Cambria Math" panose="02040503050406030204" pitchFamily="18" charset="0"/>
                                            </a:rPr>
                                          </m:ctrlPr>
                                        </m:dPr>
                                        <m:e>
                                          <m:eqArr>
                                            <m:eqArrPr>
                                              <m:ctrlPr>
                                                <a:rPr lang="pl-PL" sz="800" i="1">
                                                  <a:solidFill>
                                                    <a:srgbClr val="7030A0"/>
                                                  </a:solidFill>
                                                  <a:latin typeface="Cambria Math" panose="02040503050406030204" pitchFamily="18" charset="0"/>
                                                  <a:ea typeface="Cambria Math" panose="02040503050406030204" pitchFamily="18" charset="0"/>
                                                </a:rPr>
                                              </m:ctrlPr>
                                            </m:eqArrPr>
                                            <m:e>
                                              <m:r>
                                                <m:rPr>
                                                  <m:sty m:val="p"/>
                                                </m:rPr>
                                                <a:rPr lang="pl-PL" sz="800">
                                                  <a:solidFill>
                                                    <a:srgbClr val="00B0F0"/>
                                                  </a:solidFill>
                                                  <a:latin typeface="Cambria Math" panose="02040503050406030204" pitchFamily="18" charset="0"/>
                                                  <a:ea typeface="Cambria Math" panose="02040503050406030204" pitchFamily="18" charset="0"/>
                                                </a:rPr>
                                                <m:t>sin</m:t>
                                              </m:r>
                                              <m:d>
                                                <m:dPr>
                                                  <m:ctrlPr>
                                                    <a:rPr lang="pl-PL" sz="800" i="1">
                                                      <a:solidFill>
                                                        <a:srgbClr val="00B0F0"/>
                                                      </a:solidFill>
                                                      <a:latin typeface="Cambria Math" panose="02040503050406030204" pitchFamily="18" charset="0"/>
                                                      <a:ea typeface="Cambria Math" panose="02040503050406030204" pitchFamily="18" charset="0"/>
                                                    </a:rPr>
                                                  </m:ctrlPr>
                                                </m:dPr>
                                                <m:e>
                                                  <m:r>
                                                    <a:rPr lang="pl-PL" sz="800" b="0" i="0" smtClean="0">
                                                      <a:solidFill>
                                                        <a:srgbClr val="00B0F0"/>
                                                      </a:solidFill>
                                                      <a:latin typeface="Cambria Math" panose="02040503050406030204" pitchFamily="18" charset="0"/>
                                                      <a:ea typeface="Cambria Math" panose="02040503050406030204" pitchFamily="18" charset="0"/>
                                                    </a:rPr>
                                                    <m:t>2</m:t>
                                                  </m:r>
                                                  <m:r>
                                                    <a:rPr lang="pl-PL" sz="800" b="0" i="1" smtClean="0">
                                                      <a:solidFill>
                                                        <a:srgbClr val="00B0F0"/>
                                                      </a:solidFill>
                                                      <a:latin typeface="Cambria Math" panose="02040503050406030204" pitchFamily="18" charset="0"/>
                                                      <a:ea typeface="Cambria Math" panose="02040503050406030204" pitchFamily="18" charset="0"/>
                                                    </a:rPr>
                                                    <m:t>𝜑</m:t>
                                                  </m:r>
                                                  <m:r>
                                                    <a:rPr lang="pl-PL" sz="800">
                                                      <a:solidFill>
                                                        <a:srgbClr val="00B0F0"/>
                                                      </a:solidFill>
                                                      <a:latin typeface="Cambria Math" panose="02040503050406030204" pitchFamily="18" charset="0"/>
                                                      <a:ea typeface="Cambria Math" panose="02040503050406030204" pitchFamily="18" charset="0"/>
                                                    </a:rPr>
                                                    <m:t>+</m:t>
                                                  </m:r>
                                                  <m:sSub>
                                                    <m:sSubPr>
                                                      <m:ctrlPr>
                                                        <a:rPr lang="pl-PL" sz="800" i="1">
                                                          <a:solidFill>
                                                            <a:srgbClr val="00B0F0"/>
                                                          </a:solidFill>
                                                          <a:latin typeface="Cambria Math" panose="02040503050406030204" pitchFamily="18" charset="0"/>
                                                          <a:ea typeface="Cambria Math" panose="02040503050406030204" pitchFamily="18" charset="0"/>
                                                        </a:rPr>
                                                      </m:ctrlPr>
                                                    </m:sSubPr>
                                                    <m:e>
                                                      <m:r>
                                                        <a:rPr lang="pl-PL" sz="800" b="0" i="1" smtClean="0">
                                                          <a:solidFill>
                                                            <a:srgbClr val="00B0F0"/>
                                                          </a:solidFill>
                                                          <a:latin typeface="Cambria Math" panose="02040503050406030204" pitchFamily="18" charset="0"/>
                                                          <a:ea typeface="Cambria Math" panose="02040503050406030204" pitchFamily="18" charset="0"/>
                                                        </a:rPr>
                                                        <m:t>𝜑</m:t>
                                                      </m:r>
                                                    </m:e>
                                                    <m:sub>
                                                      <m:r>
                                                        <m:rPr>
                                                          <m:sty m:val="p"/>
                                                        </m:rPr>
                                                        <a:rPr lang="pl-PL" sz="800">
                                                          <a:solidFill>
                                                            <a:srgbClr val="00B0F0"/>
                                                          </a:solidFill>
                                                          <a:latin typeface="Cambria Math" panose="02040503050406030204" pitchFamily="18" charset="0"/>
                                                          <a:ea typeface="Cambria Math" panose="02040503050406030204" pitchFamily="18" charset="0"/>
                                                        </a:rPr>
                                                        <m:t>S</m:t>
                                                      </m:r>
                                                    </m:sub>
                                                  </m:sSub>
                                                </m:e>
                                              </m:d>
                                              <m:sSubSup>
                                                <m:sSubSupPr>
                                                  <m:ctrlPr>
                                                    <a:rPr lang="pl-PL" sz="800" i="1">
                                                      <a:latin typeface="Cambria Math" panose="02040503050406030204" pitchFamily="18" charset="0"/>
                                                      <a:ea typeface="Cambria Math" panose="02040503050406030204" pitchFamily="18" charset="0"/>
                                                    </a:rPr>
                                                  </m:ctrlPr>
                                                </m:sSubSupPr>
                                                <m:e>
                                                  <m:r>
                                                    <a:rPr lang="pl-PL" sz="800" i="1">
                                                      <a:latin typeface="Cambria Math" panose="02040503050406030204" pitchFamily="18" charset="0"/>
                                                      <a:ea typeface="Cambria Math" panose="02040503050406030204" pitchFamily="18" charset="0"/>
                                                    </a:rPr>
                                                    <m:t>𝐴</m:t>
                                                  </m:r>
                                                </m:e>
                                                <m:sub>
                                                  <m:r>
                                                    <m:rPr>
                                                      <m:sty m:val="p"/>
                                                    </m:rPr>
                                                    <a:rPr lang="pl-PL" sz="800" i="0">
                                                      <a:latin typeface="Cambria Math" panose="02040503050406030204" pitchFamily="18" charset="0"/>
                                                      <a:ea typeface="Cambria Math" panose="02040503050406030204" pitchFamily="18" charset="0"/>
                                                    </a:rPr>
                                                    <m:t>T</m:t>
                                                  </m:r>
                                                </m:sub>
                                                <m:sup>
                                                  <m:r>
                                                    <m:rPr>
                                                      <m:sty m:val="p"/>
                                                    </m:rPr>
                                                    <a:rPr lang="pl-PL" sz="800">
                                                      <a:latin typeface="Cambria Math" panose="02040503050406030204" pitchFamily="18" charset="0"/>
                                                      <a:ea typeface="Cambria Math" panose="02040503050406030204" pitchFamily="18" charset="0"/>
                                                    </a:rPr>
                                                    <m:t>sin</m:t>
                                                  </m:r>
                                                  <m:d>
                                                    <m:dPr>
                                                      <m:ctrlPr>
                                                        <a:rPr lang="pl-PL" sz="800" i="1">
                                                          <a:latin typeface="Cambria Math" panose="02040503050406030204" pitchFamily="18" charset="0"/>
                                                          <a:ea typeface="Cambria Math" panose="02040503050406030204" pitchFamily="18" charset="0"/>
                                                        </a:rPr>
                                                      </m:ctrlPr>
                                                    </m:dPr>
                                                    <m:e>
                                                      <m:r>
                                                        <a:rPr lang="pl-PL" sz="800" i="1">
                                                          <a:latin typeface="Cambria Math" panose="02040503050406030204" pitchFamily="18" charset="0"/>
                                                          <a:ea typeface="Cambria Math" panose="02040503050406030204" pitchFamily="18" charset="0"/>
                                                        </a:rPr>
                                                        <m:t>2</m:t>
                                                      </m:r>
                                                      <m:sSub>
                                                        <m:sSubPr>
                                                          <m:ctrlPr>
                                                            <a:rPr lang="pl-PL" sz="800" i="1">
                                                              <a:latin typeface="Cambria Math" panose="02040503050406030204" pitchFamily="18" charset="0"/>
                                                              <a:ea typeface="Cambria Math" panose="02040503050406030204" pitchFamily="18" charset="0"/>
                                                            </a:rPr>
                                                          </m:ctrlPr>
                                                        </m:sSubPr>
                                                        <m:e>
                                                          <m:r>
                                                            <a:rPr lang="pl-PL" sz="800" i="1">
                                                              <a:latin typeface="Cambria Math" panose="02040503050406030204" pitchFamily="18" charset="0"/>
                                                              <a:ea typeface="Cambria Math" panose="02040503050406030204" pitchFamily="18" charset="0"/>
                                                            </a:rPr>
                                                            <m:t>𝜑</m:t>
                                                          </m:r>
                                                        </m:e>
                                                        <m:sub>
                                                          <m:r>
                                                            <m:rPr>
                                                              <m:sty m:val="p"/>
                                                            </m:rPr>
                                                            <a:rPr lang="pl-PL" sz="800">
                                                              <a:latin typeface="Cambria Math" panose="02040503050406030204" pitchFamily="18" charset="0"/>
                                                              <a:ea typeface="Cambria Math" panose="02040503050406030204" pitchFamily="18" charset="0"/>
                                                            </a:rPr>
                                                            <m:t>CS</m:t>
                                                          </m:r>
                                                        </m:sub>
                                                      </m:sSub>
                                                      <m:r>
                                                        <a:rPr lang="pl-PL" sz="800">
                                                          <a:latin typeface="Cambria Math" panose="02040503050406030204" pitchFamily="18" charset="0"/>
                                                          <a:ea typeface="Cambria Math" panose="02040503050406030204" pitchFamily="18" charset="0"/>
                                                        </a:rPr>
                                                        <m:t>+</m:t>
                                                      </m:r>
                                                      <m:sSub>
                                                        <m:sSubPr>
                                                          <m:ctrlPr>
                                                            <a:rPr lang="pl-PL" sz="800" i="1">
                                                              <a:latin typeface="Cambria Math" panose="02040503050406030204" pitchFamily="18" charset="0"/>
                                                              <a:ea typeface="Cambria Math" panose="02040503050406030204" pitchFamily="18" charset="0"/>
                                                            </a:rPr>
                                                          </m:ctrlPr>
                                                        </m:sSubPr>
                                                        <m:e>
                                                          <m:r>
                                                            <a:rPr lang="pl-PL" sz="800" b="0" i="1" smtClean="0">
                                                              <a:latin typeface="Cambria Math" panose="02040503050406030204" pitchFamily="18" charset="0"/>
                                                              <a:ea typeface="Cambria Math" panose="02040503050406030204" pitchFamily="18" charset="0"/>
                                                            </a:rPr>
                                                            <m:t>𝜑</m:t>
                                                          </m:r>
                                                        </m:e>
                                                        <m:sub>
                                                          <m:r>
                                                            <m:rPr>
                                                              <m:sty m:val="p"/>
                                                            </m:rPr>
                                                            <a:rPr lang="pl-PL" sz="800">
                                                              <a:latin typeface="Cambria Math" panose="02040503050406030204" pitchFamily="18" charset="0"/>
                                                              <a:ea typeface="Cambria Math" panose="02040503050406030204" pitchFamily="18" charset="0"/>
                                                            </a:rPr>
                                                            <m:t>S</m:t>
                                                          </m:r>
                                                        </m:sub>
                                                      </m:sSub>
                                                    </m:e>
                                                  </m:d>
                                                </m:sup>
                                              </m:sSubSup>
                                            </m:e>
                                            <m:e>
                                              <m:r>
                                                <a:rPr lang="pl-PL" sz="800" b="0" i="1" smtClean="0">
                                                  <a:latin typeface="Cambria Math" panose="02040503050406030204" pitchFamily="18" charset="0"/>
                                                  <a:ea typeface="Cambria Math" panose="02040503050406030204" pitchFamily="18" charset="0"/>
                                                </a:rPr>
                                                <m:t>+</m:t>
                                              </m:r>
                                            </m:e>
                                            <m:e>
                                              <m:r>
                                                <m:rPr>
                                                  <m:sty m:val="p"/>
                                                </m:rPr>
                                                <a:rPr lang="pl-PL" sz="800">
                                                  <a:solidFill>
                                                    <a:srgbClr val="7030A0"/>
                                                  </a:solidFill>
                                                  <a:latin typeface="Cambria Math" panose="02040503050406030204" pitchFamily="18" charset="0"/>
                                                  <a:ea typeface="Cambria Math" panose="02040503050406030204" pitchFamily="18" charset="0"/>
                                                </a:rPr>
                                                <m:t>sin</m:t>
                                              </m:r>
                                              <m:d>
                                                <m:dPr>
                                                  <m:ctrlPr>
                                                    <a:rPr lang="pl-PL" sz="800" i="1">
                                                      <a:solidFill>
                                                        <a:srgbClr val="7030A0"/>
                                                      </a:solidFill>
                                                      <a:latin typeface="Cambria Math" panose="02040503050406030204" pitchFamily="18" charset="0"/>
                                                      <a:ea typeface="Cambria Math" panose="02040503050406030204" pitchFamily="18" charset="0"/>
                                                    </a:rPr>
                                                  </m:ctrlPr>
                                                </m:dPr>
                                                <m:e>
                                                  <m:r>
                                                    <a:rPr lang="pl-PL" sz="800" i="1">
                                                      <a:solidFill>
                                                        <a:srgbClr val="7030A0"/>
                                                      </a:solidFill>
                                                      <a:latin typeface="Cambria Math" panose="02040503050406030204" pitchFamily="18" charset="0"/>
                                                      <a:ea typeface="Cambria Math" panose="02040503050406030204" pitchFamily="18" charset="0"/>
                                                    </a:rPr>
                                                    <m:t>2</m:t>
                                                  </m:r>
                                                  <m:r>
                                                    <a:rPr lang="pl-PL" sz="800" b="0" i="1" smtClean="0">
                                                      <a:solidFill>
                                                        <a:srgbClr val="7030A0"/>
                                                      </a:solidFill>
                                                      <a:latin typeface="Cambria Math" panose="02040503050406030204" pitchFamily="18" charset="0"/>
                                                      <a:ea typeface="Cambria Math" panose="02040503050406030204" pitchFamily="18" charset="0"/>
                                                    </a:rPr>
                                                    <m:t>𝜑</m:t>
                                                  </m:r>
                                                  <m:r>
                                                    <a:rPr lang="pl-PL" sz="800">
                                                      <a:solidFill>
                                                        <a:srgbClr val="7030A0"/>
                                                      </a:solidFill>
                                                      <a:latin typeface="Cambria Math" panose="02040503050406030204" pitchFamily="18" charset="0"/>
                                                      <a:ea typeface="Cambria Math" panose="02040503050406030204" pitchFamily="18" charset="0"/>
                                                    </a:rPr>
                                                    <m:t>−</m:t>
                                                  </m:r>
                                                  <m:sSub>
                                                    <m:sSubPr>
                                                      <m:ctrlPr>
                                                        <a:rPr lang="pl-PL" sz="800" i="1">
                                                          <a:solidFill>
                                                            <a:srgbClr val="7030A0"/>
                                                          </a:solidFill>
                                                          <a:latin typeface="Cambria Math" panose="02040503050406030204" pitchFamily="18" charset="0"/>
                                                          <a:ea typeface="Cambria Math" panose="02040503050406030204" pitchFamily="18" charset="0"/>
                                                        </a:rPr>
                                                      </m:ctrlPr>
                                                    </m:sSubPr>
                                                    <m:e>
                                                      <m:r>
                                                        <a:rPr lang="pl-PL" sz="800" b="0" i="1" smtClean="0">
                                                          <a:solidFill>
                                                            <a:srgbClr val="7030A0"/>
                                                          </a:solidFill>
                                                          <a:latin typeface="Cambria Math" panose="02040503050406030204" pitchFamily="18" charset="0"/>
                                                          <a:ea typeface="Cambria Math" panose="02040503050406030204" pitchFamily="18" charset="0"/>
                                                        </a:rPr>
                                                        <m:t>𝜑</m:t>
                                                      </m:r>
                                                    </m:e>
                                                    <m:sub>
                                                      <m:r>
                                                        <m:rPr>
                                                          <m:sty m:val="p"/>
                                                        </m:rPr>
                                                        <a:rPr lang="pl-PL" sz="800">
                                                          <a:solidFill>
                                                            <a:srgbClr val="7030A0"/>
                                                          </a:solidFill>
                                                          <a:latin typeface="Cambria Math" panose="02040503050406030204" pitchFamily="18" charset="0"/>
                                                          <a:ea typeface="Cambria Math" panose="02040503050406030204" pitchFamily="18" charset="0"/>
                                                        </a:rPr>
                                                        <m:t>S</m:t>
                                                      </m:r>
                                                    </m:sub>
                                                  </m:sSub>
                                                </m:e>
                                              </m:d>
                                              <m:sSubSup>
                                                <m:sSubSupPr>
                                                  <m:ctrlPr>
                                                    <a:rPr lang="pl-PL" sz="800" i="1">
                                                      <a:latin typeface="Cambria Math" panose="02040503050406030204" pitchFamily="18" charset="0"/>
                                                      <a:ea typeface="Cambria Math" panose="02040503050406030204" pitchFamily="18" charset="0"/>
                                                    </a:rPr>
                                                  </m:ctrlPr>
                                                </m:sSubSupPr>
                                                <m:e>
                                                  <m:r>
                                                    <a:rPr lang="pl-PL" sz="800" i="1">
                                                      <a:latin typeface="Cambria Math" panose="02040503050406030204" pitchFamily="18" charset="0"/>
                                                      <a:ea typeface="Cambria Math" panose="02040503050406030204" pitchFamily="18" charset="0"/>
                                                    </a:rPr>
                                                    <m:t>𝐴</m:t>
                                                  </m:r>
                                                </m:e>
                                                <m:sub>
                                                  <m:r>
                                                    <m:rPr>
                                                      <m:sty m:val="p"/>
                                                    </m:rPr>
                                                    <a:rPr lang="pl-PL" sz="800" i="0">
                                                      <a:latin typeface="Cambria Math" panose="02040503050406030204" pitchFamily="18" charset="0"/>
                                                      <a:ea typeface="Cambria Math" panose="02040503050406030204" pitchFamily="18" charset="0"/>
                                                    </a:rPr>
                                                    <m:t>T</m:t>
                                                  </m:r>
                                                </m:sub>
                                                <m:sup>
                                                  <m:r>
                                                    <m:rPr>
                                                      <m:sty m:val="p"/>
                                                    </m:rPr>
                                                    <a:rPr lang="pl-PL" sz="800">
                                                      <a:latin typeface="Cambria Math" panose="02040503050406030204" pitchFamily="18" charset="0"/>
                                                      <a:ea typeface="Cambria Math" panose="02040503050406030204" pitchFamily="18" charset="0"/>
                                                    </a:rPr>
                                                    <m:t>sin</m:t>
                                                  </m:r>
                                                  <m:d>
                                                    <m:dPr>
                                                      <m:ctrlPr>
                                                        <a:rPr lang="pl-PL" sz="800" i="1">
                                                          <a:latin typeface="Cambria Math" panose="02040503050406030204" pitchFamily="18" charset="0"/>
                                                          <a:ea typeface="Cambria Math" panose="02040503050406030204" pitchFamily="18" charset="0"/>
                                                        </a:rPr>
                                                      </m:ctrlPr>
                                                    </m:dPr>
                                                    <m:e>
                                                      <m:r>
                                                        <a:rPr lang="pl-PL" sz="800" i="1">
                                                          <a:latin typeface="Cambria Math" panose="02040503050406030204" pitchFamily="18" charset="0"/>
                                                          <a:ea typeface="Cambria Math" panose="02040503050406030204" pitchFamily="18" charset="0"/>
                                                        </a:rPr>
                                                        <m:t>2</m:t>
                                                      </m:r>
                                                      <m:sSub>
                                                        <m:sSubPr>
                                                          <m:ctrlPr>
                                                            <a:rPr lang="pl-PL" sz="800" i="1">
                                                              <a:latin typeface="Cambria Math" panose="02040503050406030204" pitchFamily="18" charset="0"/>
                                                              <a:ea typeface="Cambria Math" panose="02040503050406030204" pitchFamily="18" charset="0"/>
                                                            </a:rPr>
                                                          </m:ctrlPr>
                                                        </m:sSubPr>
                                                        <m:e>
                                                          <m:r>
                                                            <a:rPr lang="pl-PL" sz="800" i="1">
                                                              <a:latin typeface="Cambria Math" panose="02040503050406030204" pitchFamily="18" charset="0"/>
                                                              <a:ea typeface="Cambria Math" panose="02040503050406030204" pitchFamily="18" charset="0"/>
                                                            </a:rPr>
                                                            <m:t>𝜑</m:t>
                                                          </m:r>
                                                        </m:e>
                                                        <m:sub>
                                                          <m:r>
                                                            <m:rPr>
                                                              <m:sty m:val="p"/>
                                                            </m:rPr>
                                                            <a:rPr lang="pl-PL" sz="800">
                                                              <a:latin typeface="Cambria Math" panose="02040503050406030204" pitchFamily="18" charset="0"/>
                                                              <a:ea typeface="Cambria Math" panose="02040503050406030204" pitchFamily="18" charset="0"/>
                                                            </a:rPr>
                                                            <m:t>CS</m:t>
                                                          </m:r>
                                                        </m:sub>
                                                      </m:sSub>
                                                      <m:r>
                                                        <a:rPr lang="pl-PL" sz="800">
                                                          <a:latin typeface="Cambria Math" panose="02040503050406030204" pitchFamily="18" charset="0"/>
                                                          <a:ea typeface="Cambria Math" panose="02040503050406030204" pitchFamily="18" charset="0"/>
                                                        </a:rPr>
                                                        <m:t>−</m:t>
                                                      </m:r>
                                                      <m:sSub>
                                                        <m:sSubPr>
                                                          <m:ctrlPr>
                                                            <a:rPr lang="pl-PL" sz="800" i="1">
                                                              <a:latin typeface="Cambria Math" panose="02040503050406030204" pitchFamily="18" charset="0"/>
                                                              <a:ea typeface="Cambria Math" panose="02040503050406030204" pitchFamily="18" charset="0"/>
                                                            </a:rPr>
                                                          </m:ctrlPr>
                                                        </m:sSubPr>
                                                        <m:e>
                                                          <m:r>
                                                            <a:rPr lang="pl-PL" sz="800" b="0" i="1" smtClean="0">
                                                              <a:latin typeface="Cambria Math" panose="02040503050406030204" pitchFamily="18" charset="0"/>
                                                              <a:ea typeface="Cambria Math" panose="02040503050406030204" pitchFamily="18" charset="0"/>
                                                            </a:rPr>
                                                            <m:t>𝜑</m:t>
                                                          </m:r>
                                                        </m:e>
                                                        <m:sub>
                                                          <m:r>
                                                            <m:rPr>
                                                              <m:sty m:val="p"/>
                                                            </m:rPr>
                                                            <a:rPr lang="pl-PL" sz="800">
                                                              <a:latin typeface="Cambria Math" panose="02040503050406030204" pitchFamily="18" charset="0"/>
                                                              <a:ea typeface="Cambria Math" panose="02040503050406030204" pitchFamily="18" charset="0"/>
                                                            </a:rPr>
                                                            <m:t>S</m:t>
                                                          </m:r>
                                                        </m:sub>
                                                      </m:sSub>
                                                    </m:e>
                                                  </m:d>
                                                </m:sup>
                                              </m:sSubSup>
                                            </m:e>
                                          </m:eqArr>
                                        </m:e>
                                      </m:d>
                                    </m:e>
                                  </m:eqArr>
                                </m:e>
                              </m:d>
                            </m:e>
                          </m:eqArr>
                        </m:e>
                      </m:d>
                    </m:oMath>
                  </m:oMathPara>
                </a14:m>
                <a:endParaRPr lang="pl-PL" sz="800" dirty="0">
                  <a:solidFill>
                    <a:schemeClr val="tx1"/>
                  </a:solidFill>
                </a:endParaRPr>
              </a:p>
            </p:txBody>
          </p:sp>
        </mc:Choice>
        <mc:Fallback xmlns="">
          <p:sp>
            <p:nvSpPr>
              <p:cNvPr id="73" name="pole tekstowe 72"/>
              <p:cNvSpPr txBox="1">
                <a:spLocks noRot="1" noChangeAspect="1" noMove="1" noResize="1" noEditPoints="1" noAdjustHandles="1" noChangeArrowheads="1" noChangeShapeType="1" noTextEdit="1"/>
              </p:cNvSpPr>
              <p:nvPr/>
            </p:nvSpPr>
            <p:spPr>
              <a:xfrm>
                <a:off x="180422" y="895478"/>
                <a:ext cx="3429913" cy="810863"/>
              </a:xfrm>
              <a:prstGeom prst="rect">
                <a:avLst/>
              </a:prstGeom>
              <a:blipFill>
                <a:blip r:embed="rId35"/>
                <a:stretch>
                  <a:fillRect/>
                </a:stretch>
              </a:blipFill>
            </p:spPr>
            <p:txBody>
              <a:bodyPr/>
              <a:lstStyle/>
              <a:p>
                <a:r>
                  <a:rPr lang="pl-PL">
                    <a:noFill/>
                  </a:rPr>
                  <a:t> </a:t>
                </a:r>
              </a:p>
            </p:txBody>
          </p:sp>
        </mc:Fallback>
      </mc:AlternateContent>
      <p:pic>
        <p:nvPicPr>
          <p:cNvPr id="74" name="Obraz 73"/>
          <p:cNvPicPr>
            <a:picLocks noChangeAspect="1"/>
          </p:cNvPicPr>
          <p:nvPr/>
        </p:nvPicPr>
        <p:blipFill>
          <a:blip r:embed="rId36"/>
          <a:stretch>
            <a:fillRect/>
          </a:stretch>
        </p:blipFill>
        <p:spPr>
          <a:xfrm>
            <a:off x="4004393" y="1829615"/>
            <a:ext cx="1328042" cy="816320"/>
          </a:xfrm>
          <a:prstGeom prst="rect">
            <a:avLst/>
          </a:prstGeom>
        </p:spPr>
      </p:pic>
      <p:pic>
        <p:nvPicPr>
          <p:cNvPr id="75" name="Obraz 74"/>
          <p:cNvPicPr>
            <a:picLocks noChangeAspect="1"/>
          </p:cNvPicPr>
          <p:nvPr/>
        </p:nvPicPr>
        <p:blipFill>
          <a:blip r:embed="rId37"/>
          <a:stretch>
            <a:fillRect/>
          </a:stretch>
        </p:blipFill>
        <p:spPr>
          <a:xfrm>
            <a:off x="3910230" y="762690"/>
            <a:ext cx="1422205" cy="711103"/>
          </a:xfrm>
          <a:prstGeom prst="rect">
            <a:avLst/>
          </a:prstGeom>
        </p:spPr>
      </p:pic>
      <p:sp>
        <p:nvSpPr>
          <p:cNvPr id="77" name="Prostokąt 76"/>
          <p:cNvSpPr/>
          <p:nvPr/>
        </p:nvSpPr>
        <p:spPr>
          <a:xfrm>
            <a:off x="4181480" y="1435161"/>
            <a:ext cx="879704" cy="215444"/>
          </a:xfrm>
          <a:prstGeom prst="rect">
            <a:avLst/>
          </a:prstGeom>
        </p:spPr>
        <p:txBody>
          <a:bodyPr wrap="square">
            <a:spAutoFit/>
          </a:bodyPr>
          <a:lstStyle/>
          <a:p>
            <a:r>
              <a:rPr lang="pl-PL" sz="800" dirty="0" smtClean="0"/>
              <a:t>Target </a:t>
            </a:r>
            <a:r>
              <a:rPr lang="pl-PL" sz="800" dirty="0" err="1"/>
              <a:t>f</a:t>
            </a:r>
            <a:r>
              <a:rPr lang="pl-PL" sz="800" dirty="0" err="1" smtClean="0"/>
              <a:t>rame</a:t>
            </a:r>
            <a:endParaRPr lang="pl-PL" sz="800" dirty="0" smtClean="0"/>
          </a:p>
        </p:txBody>
      </p:sp>
      <p:sp>
        <p:nvSpPr>
          <p:cNvPr id="78" name="Prostokąt 77"/>
          <p:cNvSpPr/>
          <p:nvPr/>
        </p:nvSpPr>
        <p:spPr>
          <a:xfrm>
            <a:off x="3837699" y="2627085"/>
            <a:ext cx="1205090" cy="215444"/>
          </a:xfrm>
          <a:prstGeom prst="rect">
            <a:avLst/>
          </a:prstGeom>
        </p:spPr>
        <p:txBody>
          <a:bodyPr wrap="square">
            <a:spAutoFit/>
          </a:bodyPr>
          <a:lstStyle/>
          <a:p>
            <a:pPr algn="ctr"/>
            <a:r>
              <a:rPr lang="pl-PL" sz="800" dirty="0" smtClean="0"/>
              <a:t>Collin-</a:t>
            </a:r>
            <a:r>
              <a:rPr lang="pl-PL" sz="800" dirty="0" err="1" smtClean="0"/>
              <a:t>Soper</a:t>
            </a:r>
            <a:r>
              <a:rPr lang="pl-PL" sz="800" dirty="0" smtClean="0"/>
              <a:t> </a:t>
            </a:r>
            <a:r>
              <a:rPr lang="pl-PL" sz="800" dirty="0" err="1" smtClean="0"/>
              <a:t>frame</a:t>
            </a:r>
            <a:endParaRPr lang="pl-PL" sz="800" dirty="0" smtClean="0"/>
          </a:p>
        </p:txBody>
      </p:sp>
      <mc:AlternateContent xmlns:mc="http://schemas.openxmlformats.org/markup-compatibility/2006" xmlns:a14="http://schemas.microsoft.com/office/drawing/2010/main">
        <mc:Choice Requires="a14">
          <p:sp>
            <p:nvSpPr>
              <p:cNvPr id="81" name="Prostokąt 80"/>
              <p:cNvSpPr/>
              <p:nvPr/>
            </p:nvSpPr>
            <p:spPr>
              <a:xfrm>
                <a:off x="145308" y="2153088"/>
                <a:ext cx="1494430" cy="26276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pl-PL" sz="800" i="1" smtClean="0">
                              <a:solidFill>
                                <a:schemeClr val="tx1"/>
                              </a:solidFill>
                              <a:latin typeface="Cambria Math" panose="02040503050406030204" pitchFamily="18" charset="0"/>
                              <a:ea typeface="Cambria Math" panose="02040503050406030204" pitchFamily="18" charset="0"/>
                            </a:rPr>
                          </m:ctrlPr>
                        </m:sSubSupPr>
                        <m:e>
                          <m:r>
                            <a:rPr lang="pl-PL" sz="800" b="0" i="1" smtClean="0">
                              <a:solidFill>
                                <a:schemeClr val="tx1"/>
                              </a:solidFill>
                              <a:latin typeface="Cambria Math" panose="02040503050406030204" pitchFamily="18" charset="0"/>
                              <a:ea typeface="Cambria Math" panose="02040503050406030204" pitchFamily="18" charset="0"/>
                            </a:rPr>
                            <m:t>𝐴</m:t>
                          </m:r>
                        </m:e>
                        <m:sub>
                          <m:r>
                            <m:rPr>
                              <m:sty m:val="p"/>
                            </m:rPr>
                            <a:rPr lang="pl-PL" sz="800">
                              <a:solidFill>
                                <a:schemeClr val="tx1"/>
                              </a:solidFill>
                              <a:latin typeface="Cambria Math" panose="02040503050406030204" pitchFamily="18" charset="0"/>
                              <a:ea typeface="Cambria Math" panose="02040503050406030204" pitchFamily="18" charset="0"/>
                            </a:rPr>
                            <m:t>U</m:t>
                          </m:r>
                        </m:sub>
                        <m:sup>
                          <m:r>
                            <m:rPr>
                              <m:sty m:val="p"/>
                            </m:rPr>
                            <a:rPr lang="pl-PL" sz="800">
                              <a:solidFill>
                                <a:schemeClr val="tx1"/>
                              </a:solidFill>
                              <a:latin typeface="Cambria Math" panose="02040503050406030204" pitchFamily="18" charset="0"/>
                              <a:ea typeface="Cambria Math" panose="02040503050406030204" pitchFamily="18" charset="0"/>
                            </a:rPr>
                            <m:t>cos</m:t>
                          </m:r>
                          <m:d>
                            <m:dPr>
                              <m:ctrlPr>
                                <a:rPr lang="pl-PL" sz="800" i="1">
                                  <a:solidFill>
                                    <a:schemeClr val="tx1"/>
                                  </a:solidFill>
                                  <a:latin typeface="Cambria Math" panose="02040503050406030204" pitchFamily="18" charset="0"/>
                                  <a:ea typeface="Cambria Math" panose="02040503050406030204" pitchFamily="18" charset="0"/>
                                </a:rPr>
                              </m:ctrlPr>
                            </m:dPr>
                            <m:e>
                              <m:r>
                                <a:rPr lang="pl-PL" sz="800" i="1">
                                  <a:solidFill>
                                    <a:schemeClr val="tx1"/>
                                  </a:solidFill>
                                  <a:latin typeface="Cambria Math" panose="02040503050406030204" pitchFamily="18" charset="0"/>
                                  <a:ea typeface="Cambria Math" panose="02040503050406030204" pitchFamily="18" charset="0"/>
                                </a:rPr>
                                <m:t>2</m:t>
                              </m:r>
                              <m:sSub>
                                <m:sSubPr>
                                  <m:ctrlPr>
                                    <a:rPr lang="pl-PL" sz="800" i="1">
                                      <a:latin typeface="Cambria Math" panose="02040503050406030204" pitchFamily="18" charset="0"/>
                                      <a:ea typeface="Cambria Math" panose="02040503050406030204" pitchFamily="18" charset="0"/>
                                    </a:rPr>
                                  </m:ctrlPr>
                                </m:sSubPr>
                                <m:e>
                                  <m:r>
                                    <a:rPr lang="pl-PL" sz="800" i="1">
                                      <a:latin typeface="Cambria Math" panose="02040503050406030204" pitchFamily="18" charset="0"/>
                                      <a:ea typeface="Cambria Math" panose="02040503050406030204" pitchFamily="18" charset="0"/>
                                    </a:rPr>
                                    <m:t>𝜑</m:t>
                                  </m:r>
                                </m:e>
                                <m:sub>
                                  <m:r>
                                    <m:rPr>
                                      <m:sty m:val="p"/>
                                    </m:rPr>
                                    <a:rPr lang="pl-PL" sz="800">
                                      <a:latin typeface="Cambria Math" panose="02040503050406030204" pitchFamily="18" charset="0"/>
                                      <a:ea typeface="Cambria Math" panose="02040503050406030204" pitchFamily="18" charset="0"/>
                                    </a:rPr>
                                    <m:t>CS</m:t>
                                  </m:r>
                                </m:sub>
                              </m:sSub>
                            </m:e>
                          </m:d>
                        </m:sup>
                      </m:sSubSup>
                      <m:r>
                        <a:rPr lang="pl-PL" sz="800" i="1">
                          <a:solidFill>
                            <a:schemeClr val="tx1"/>
                          </a:solidFill>
                          <a:latin typeface="Cambria Math" panose="02040503050406030204" pitchFamily="18" charset="0"/>
                          <a:ea typeface="Cambria Math" panose="02040503050406030204" pitchFamily="18" charset="0"/>
                        </a:rPr>
                        <m:t>∝</m:t>
                      </m:r>
                      <m:sSubSup>
                        <m:sSubSupPr>
                          <m:ctrlPr>
                            <a:rPr lang="pl-PL" sz="800" i="1">
                              <a:solidFill>
                                <a:schemeClr val="tx1"/>
                              </a:solidFill>
                              <a:latin typeface="Cambria Math" panose="02040503050406030204" pitchFamily="18" charset="0"/>
                              <a:ea typeface="Cambria Math" panose="02040503050406030204" pitchFamily="18" charset="0"/>
                            </a:rPr>
                          </m:ctrlPr>
                        </m:sSubSupPr>
                        <m:e>
                          <m:r>
                            <a:rPr lang="pl-PL" sz="800" i="1">
                              <a:solidFill>
                                <a:schemeClr val="tx1"/>
                              </a:solidFill>
                              <a:latin typeface="Cambria Math" panose="02040503050406030204" pitchFamily="18" charset="0"/>
                              <a:ea typeface="Cambria Math" panose="02040503050406030204" pitchFamily="18" charset="0"/>
                            </a:rPr>
                            <m:t>h</m:t>
                          </m:r>
                        </m:e>
                        <m:sub>
                          <m:r>
                            <a:rPr lang="pl-PL" sz="800" i="1">
                              <a:solidFill>
                                <a:schemeClr val="tx1"/>
                              </a:solidFill>
                              <a:latin typeface="Cambria Math" panose="02040503050406030204" pitchFamily="18" charset="0"/>
                              <a:ea typeface="Cambria Math" panose="02040503050406030204" pitchFamily="18" charset="0"/>
                            </a:rPr>
                            <m:t>1, </m:t>
                          </m:r>
                          <m:r>
                            <a:rPr lang="pl-PL" sz="800" i="1">
                              <a:solidFill>
                                <a:schemeClr val="tx1"/>
                              </a:solidFill>
                              <a:latin typeface="Cambria Math" panose="02040503050406030204" pitchFamily="18" charset="0"/>
                              <a:ea typeface="Cambria Math" panose="02040503050406030204" pitchFamily="18" charset="0"/>
                            </a:rPr>
                            <m:t>𝜋</m:t>
                          </m:r>
                        </m:sub>
                        <m:sup>
                          <m:r>
                            <a:rPr lang="pl-PL" sz="800" b="0" i="1" smtClean="0">
                              <a:solidFill>
                                <a:schemeClr val="tx1"/>
                              </a:solidFill>
                              <a:latin typeface="Cambria Math" panose="02040503050406030204" pitchFamily="18" charset="0"/>
                              <a:ea typeface="Cambria Math" panose="02040503050406030204" pitchFamily="18" charset="0"/>
                            </a:rPr>
                            <m:t>𝑞</m:t>
                          </m:r>
                          <m:r>
                            <a:rPr lang="pl-PL" sz="800" i="1">
                              <a:solidFill>
                                <a:schemeClr val="tx1"/>
                              </a:solidFill>
                              <a:latin typeface="Cambria Math" panose="02040503050406030204" pitchFamily="18" charset="0"/>
                              <a:ea typeface="Cambria Math" panose="02040503050406030204" pitchFamily="18" charset="0"/>
                            </a:rPr>
                            <m:t>⊥</m:t>
                          </m:r>
                        </m:sup>
                      </m:sSubSup>
                      <m:r>
                        <a:rPr lang="pl-PL" sz="800" i="1">
                          <a:solidFill>
                            <a:schemeClr val="tx1"/>
                          </a:solidFill>
                          <a:latin typeface="Cambria Math" panose="02040503050406030204" pitchFamily="18" charset="0"/>
                          <a:ea typeface="Cambria Math" panose="02040503050406030204" pitchFamily="18" charset="0"/>
                        </a:rPr>
                        <m:t>⊗</m:t>
                      </m:r>
                      <m:sSubSup>
                        <m:sSubSupPr>
                          <m:ctrlPr>
                            <a:rPr lang="pl-PL" sz="800" i="1">
                              <a:solidFill>
                                <a:srgbClr val="FF0000"/>
                              </a:solidFill>
                              <a:latin typeface="Cambria Math" panose="02040503050406030204" pitchFamily="18" charset="0"/>
                              <a:ea typeface="Cambria Math" panose="02040503050406030204" pitchFamily="18" charset="0"/>
                            </a:rPr>
                          </m:ctrlPr>
                        </m:sSubSupPr>
                        <m:e>
                          <m:r>
                            <a:rPr lang="pl-PL" sz="800" i="1">
                              <a:solidFill>
                                <a:srgbClr val="FF0000"/>
                              </a:solidFill>
                              <a:latin typeface="Cambria Math" panose="02040503050406030204" pitchFamily="18" charset="0"/>
                              <a:ea typeface="Cambria Math" panose="02040503050406030204" pitchFamily="18" charset="0"/>
                            </a:rPr>
                            <m:t>h</m:t>
                          </m:r>
                        </m:e>
                        <m:sub>
                          <m:r>
                            <a:rPr lang="pl-PL" sz="800" i="1">
                              <a:solidFill>
                                <a:srgbClr val="FF0000"/>
                              </a:solidFill>
                              <a:latin typeface="Cambria Math" panose="02040503050406030204" pitchFamily="18" charset="0"/>
                              <a:ea typeface="Cambria Math" panose="02040503050406030204" pitchFamily="18" charset="0"/>
                            </a:rPr>
                            <m:t>1, </m:t>
                          </m:r>
                          <m:r>
                            <a:rPr lang="pl-PL" sz="800" b="0" i="1" smtClean="0">
                              <a:solidFill>
                                <a:srgbClr val="FF0000"/>
                              </a:solidFill>
                              <a:latin typeface="Cambria Math" panose="02040503050406030204" pitchFamily="18" charset="0"/>
                              <a:ea typeface="Cambria Math" panose="02040503050406030204" pitchFamily="18" charset="0"/>
                            </a:rPr>
                            <m:t>𝑁</m:t>
                          </m:r>
                        </m:sub>
                        <m:sup>
                          <m:r>
                            <a:rPr lang="pl-PL" sz="800" b="0" i="1" smtClean="0">
                              <a:solidFill>
                                <a:srgbClr val="FF0000"/>
                              </a:solidFill>
                              <a:latin typeface="Cambria Math" panose="02040503050406030204" pitchFamily="18" charset="0"/>
                              <a:ea typeface="Cambria Math" panose="02040503050406030204" pitchFamily="18" charset="0"/>
                            </a:rPr>
                            <m:t>𝑞</m:t>
                          </m:r>
                          <m:r>
                            <a:rPr lang="pl-PL" sz="800" i="1">
                              <a:solidFill>
                                <a:srgbClr val="FF0000"/>
                              </a:solidFill>
                              <a:latin typeface="Cambria Math" panose="02040503050406030204" pitchFamily="18" charset="0"/>
                              <a:ea typeface="Cambria Math" panose="02040503050406030204" pitchFamily="18" charset="0"/>
                            </a:rPr>
                            <m:t>⊥</m:t>
                          </m:r>
                        </m:sup>
                      </m:sSubSup>
                    </m:oMath>
                  </m:oMathPara>
                </a14:m>
                <a:endParaRPr lang="pl-PL" sz="800" i="1" dirty="0">
                  <a:solidFill>
                    <a:srgbClr val="FF0000"/>
                  </a:solidFill>
                  <a:latin typeface="Cambria Math" panose="02040503050406030204" pitchFamily="18" charset="0"/>
                  <a:ea typeface="Cambria Math" panose="02040503050406030204" pitchFamily="18" charset="0"/>
                </a:endParaRPr>
              </a:p>
            </p:txBody>
          </p:sp>
        </mc:Choice>
        <mc:Fallback xmlns="">
          <p:sp>
            <p:nvSpPr>
              <p:cNvPr id="81" name="Prostokąt 80"/>
              <p:cNvSpPr>
                <a:spLocks noRot="1" noChangeAspect="1" noMove="1" noResize="1" noEditPoints="1" noAdjustHandles="1" noChangeArrowheads="1" noChangeShapeType="1" noTextEdit="1"/>
              </p:cNvSpPr>
              <p:nvPr/>
            </p:nvSpPr>
            <p:spPr>
              <a:xfrm>
                <a:off x="145308" y="2153088"/>
                <a:ext cx="1494430" cy="262764"/>
              </a:xfrm>
              <a:prstGeom prst="rect">
                <a:avLst/>
              </a:prstGeom>
              <a:blipFill>
                <a:blip r:embed="rId41"/>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82" name="Prostokąt 81"/>
              <p:cNvSpPr/>
              <p:nvPr/>
            </p:nvSpPr>
            <p:spPr>
              <a:xfrm>
                <a:off x="1998972" y="2734734"/>
                <a:ext cx="1462618" cy="26308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pl-PL" sz="800" i="1" smtClean="0">
                              <a:solidFill>
                                <a:schemeClr val="tx1"/>
                              </a:solidFill>
                              <a:latin typeface="Cambria Math" panose="02040503050406030204" pitchFamily="18" charset="0"/>
                              <a:ea typeface="Cambria Math" panose="02040503050406030204" pitchFamily="18" charset="0"/>
                            </a:rPr>
                          </m:ctrlPr>
                        </m:sSubSupPr>
                        <m:e>
                          <m:r>
                            <a:rPr lang="pl-PL" sz="800" b="0" i="1" smtClean="0">
                              <a:solidFill>
                                <a:schemeClr val="tx1"/>
                              </a:solidFill>
                              <a:latin typeface="Cambria Math" panose="02040503050406030204" pitchFamily="18" charset="0"/>
                              <a:ea typeface="Cambria Math" panose="02040503050406030204" pitchFamily="18" charset="0"/>
                            </a:rPr>
                            <m:t>𝐴</m:t>
                          </m:r>
                        </m:e>
                        <m:sub>
                          <m:r>
                            <m:rPr>
                              <m:sty m:val="p"/>
                            </m:rPr>
                            <a:rPr lang="pl-PL" sz="800">
                              <a:solidFill>
                                <a:schemeClr val="tx1"/>
                              </a:solidFill>
                              <a:latin typeface="Cambria Math" panose="02040503050406030204" pitchFamily="18" charset="0"/>
                              <a:ea typeface="Cambria Math" panose="02040503050406030204" pitchFamily="18" charset="0"/>
                            </a:rPr>
                            <m:t>T</m:t>
                          </m:r>
                        </m:sub>
                        <m:sup>
                          <m:r>
                            <m:rPr>
                              <m:sty m:val="p"/>
                            </m:rPr>
                            <a:rPr lang="pl-PL" sz="800">
                              <a:solidFill>
                                <a:schemeClr val="tx1"/>
                              </a:solidFill>
                              <a:latin typeface="Cambria Math" panose="02040503050406030204" pitchFamily="18" charset="0"/>
                              <a:ea typeface="Cambria Math" panose="02040503050406030204" pitchFamily="18" charset="0"/>
                            </a:rPr>
                            <m:t>sin</m:t>
                          </m:r>
                          <m:d>
                            <m:dPr>
                              <m:ctrlPr>
                                <a:rPr lang="pl-PL" sz="800" i="1">
                                  <a:solidFill>
                                    <a:schemeClr val="tx1"/>
                                  </a:solidFill>
                                  <a:latin typeface="Cambria Math" panose="02040503050406030204" pitchFamily="18" charset="0"/>
                                  <a:ea typeface="Cambria Math" panose="02040503050406030204" pitchFamily="18" charset="0"/>
                                </a:rPr>
                              </m:ctrlPr>
                            </m:dPr>
                            <m:e>
                              <m:r>
                                <a:rPr lang="pl-PL" sz="800" i="1">
                                  <a:solidFill>
                                    <a:schemeClr val="tx1"/>
                                  </a:solidFill>
                                  <a:latin typeface="Cambria Math" panose="02040503050406030204" pitchFamily="18" charset="0"/>
                                  <a:ea typeface="Cambria Math" panose="02040503050406030204" pitchFamily="18" charset="0"/>
                                </a:rPr>
                                <m:t>2</m:t>
                              </m:r>
                              <m:sSub>
                                <m:sSubPr>
                                  <m:ctrlPr>
                                    <a:rPr lang="pl-PL" sz="800" i="1">
                                      <a:latin typeface="Cambria Math" panose="02040503050406030204" pitchFamily="18" charset="0"/>
                                      <a:ea typeface="Cambria Math" panose="02040503050406030204" pitchFamily="18" charset="0"/>
                                    </a:rPr>
                                  </m:ctrlPr>
                                </m:sSubPr>
                                <m:e>
                                  <m:r>
                                    <a:rPr lang="pl-PL" sz="800" i="1">
                                      <a:latin typeface="Cambria Math" panose="02040503050406030204" pitchFamily="18" charset="0"/>
                                      <a:ea typeface="Cambria Math" panose="02040503050406030204" pitchFamily="18" charset="0"/>
                                    </a:rPr>
                                    <m:t>𝜑</m:t>
                                  </m:r>
                                </m:e>
                                <m:sub>
                                  <m:r>
                                    <m:rPr>
                                      <m:sty m:val="p"/>
                                    </m:rPr>
                                    <a:rPr lang="pl-PL" sz="800">
                                      <a:latin typeface="Cambria Math" panose="02040503050406030204" pitchFamily="18" charset="0"/>
                                      <a:ea typeface="Cambria Math" panose="02040503050406030204" pitchFamily="18" charset="0"/>
                                    </a:rPr>
                                    <m:t>CS</m:t>
                                  </m:r>
                                </m:sub>
                              </m:sSub>
                              <m:r>
                                <a:rPr lang="pl-PL" sz="800" i="1">
                                  <a:solidFill>
                                    <a:schemeClr val="tx1"/>
                                  </a:solidFill>
                                  <a:latin typeface="Cambria Math" panose="02040503050406030204" pitchFamily="18" charset="0"/>
                                  <a:ea typeface="Cambria Math" panose="02040503050406030204" pitchFamily="18" charset="0"/>
                                </a:rPr>
                                <m:t>−</m:t>
                              </m:r>
                              <m:sSub>
                                <m:sSubPr>
                                  <m:ctrlPr>
                                    <a:rPr lang="pl-PL" sz="800" i="1">
                                      <a:solidFill>
                                        <a:schemeClr val="tx1"/>
                                      </a:solidFill>
                                      <a:latin typeface="Cambria Math" panose="02040503050406030204" pitchFamily="18" charset="0"/>
                                      <a:ea typeface="Cambria Math" panose="02040503050406030204" pitchFamily="18" charset="0"/>
                                    </a:rPr>
                                  </m:ctrlPr>
                                </m:sSubPr>
                                <m:e>
                                  <m:r>
                                    <a:rPr lang="pl-PL" sz="800" i="1">
                                      <a:solidFill>
                                        <a:schemeClr val="tx1"/>
                                      </a:solidFill>
                                      <a:latin typeface="Cambria Math" panose="02040503050406030204" pitchFamily="18" charset="0"/>
                                      <a:ea typeface="Cambria Math" panose="02040503050406030204" pitchFamily="18" charset="0"/>
                                    </a:rPr>
                                    <m:t>𝜑</m:t>
                                  </m:r>
                                </m:e>
                                <m:sub>
                                  <m:r>
                                    <a:rPr lang="pl-PL" sz="800" i="1">
                                      <a:solidFill>
                                        <a:schemeClr val="tx1"/>
                                      </a:solidFill>
                                      <a:latin typeface="Cambria Math" panose="02040503050406030204" pitchFamily="18" charset="0"/>
                                      <a:ea typeface="Cambria Math" panose="02040503050406030204" pitchFamily="18" charset="0"/>
                                    </a:rPr>
                                    <m:t>𝑆</m:t>
                                  </m:r>
                                </m:sub>
                              </m:sSub>
                            </m:e>
                          </m:d>
                        </m:sup>
                      </m:sSubSup>
                      <m:r>
                        <a:rPr lang="pl-PL" sz="800" i="1">
                          <a:solidFill>
                            <a:schemeClr val="tx1"/>
                          </a:solidFill>
                          <a:latin typeface="Cambria Math" panose="02040503050406030204" pitchFamily="18" charset="0"/>
                          <a:ea typeface="Cambria Math" panose="02040503050406030204" pitchFamily="18" charset="0"/>
                        </a:rPr>
                        <m:t>∝</m:t>
                      </m:r>
                      <m:sSubSup>
                        <m:sSubSupPr>
                          <m:ctrlPr>
                            <a:rPr lang="pl-PL" sz="800" i="1">
                              <a:solidFill>
                                <a:schemeClr val="tx1"/>
                              </a:solidFill>
                              <a:latin typeface="Cambria Math" panose="02040503050406030204" pitchFamily="18" charset="0"/>
                              <a:ea typeface="Cambria Math" panose="02040503050406030204" pitchFamily="18" charset="0"/>
                            </a:rPr>
                          </m:ctrlPr>
                        </m:sSubSupPr>
                        <m:e>
                          <m:r>
                            <a:rPr lang="pl-PL" sz="800" i="1">
                              <a:solidFill>
                                <a:schemeClr val="tx1"/>
                              </a:solidFill>
                              <a:latin typeface="Cambria Math" panose="02040503050406030204" pitchFamily="18" charset="0"/>
                              <a:ea typeface="Cambria Math" panose="02040503050406030204" pitchFamily="18" charset="0"/>
                            </a:rPr>
                            <m:t>h</m:t>
                          </m:r>
                        </m:e>
                        <m:sub>
                          <m:r>
                            <a:rPr lang="pl-PL" sz="800" i="1">
                              <a:solidFill>
                                <a:schemeClr val="tx1"/>
                              </a:solidFill>
                              <a:latin typeface="Cambria Math" panose="02040503050406030204" pitchFamily="18" charset="0"/>
                              <a:ea typeface="Cambria Math" panose="02040503050406030204" pitchFamily="18" charset="0"/>
                            </a:rPr>
                            <m:t>1, </m:t>
                          </m:r>
                          <m:r>
                            <a:rPr lang="pl-PL" sz="800" i="1">
                              <a:solidFill>
                                <a:schemeClr val="tx1"/>
                              </a:solidFill>
                              <a:latin typeface="Cambria Math" panose="02040503050406030204" pitchFamily="18" charset="0"/>
                              <a:ea typeface="Cambria Math" panose="02040503050406030204" pitchFamily="18" charset="0"/>
                            </a:rPr>
                            <m:t>𝜋</m:t>
                          </m:r>
                        </m:sub>
                        <m:sup>
                          <m:r>
                            <a:rPr lang="pl-PL" sz="800" b="0" i="1" smtClean="0">
                              <a:solidFill>
                                <a:schemeClr val="tx1"/>
                              </a:solidFill>
                              <a:latin typeface="Cambria Math" panose="02040503050406030204" pitchFamily="18" charset="0"/>
                              <a:ea typeface="Cambria Math" panose="02040503050406030204" pitchFamily="18" charset="0"/>
                            </a:rPr>
                            <m:t>𝑞</m:t>
                          </m:r>
                          <m:r>
                            <a:rPr lang="pl-PL" sz="800" i="1">
                              <a:solidFill>
                                <a:schemeClr val="tx1"/>
                              </a:solidFill>
                              <a:latin typeface="Cambria Math" panose="02040503050406030204" pitchFamily="18" charset="0"/>
                              <a:ea typeface="Cambria Math" panose="02040503050406030204" pitchFamily="18" charset="0"/>
                            </a:rPr>
                            <m:t>⊥</m:t>
                          </m:r>
                        </m:sup>
                      </m:sSubSup>
                      <m:r>
                        <a:rPr lang="pl-PL" sz="800" i="1">
                          <a:solidFill>
                            <a:schemeClr val="tx1"/>
                          </a:solidFill>
                          <a:latin typeface="Cambria Math" panose="02040503050406030204" pitchFamily="18" charset="0"/>
                          <a:ea typeface="Cambria Math" panose="02040503050406030204" pitchFamily="18" charset="0"/>
                        </a:rPr>
                        <m:t>⊗</m:t>
                      </m:r>
                      <m:sSubSup>
                        <m:sSubSupPr>
                          <m:ctrlPr>
                            <a:rPr lang="pl-PL" sz="800" b="0" i="1" smtClean="0">
                              <a:solidFill>
                                <a:srgbClr val="7030A0"/>
                              </a:solidFill>
                              <a:latin typeface="Cambria Math" panose="02040503050406030204" pitchFamily="18" charset="0"/>
                              <a:ea typeface="Cambria Math" panose="02040503050406030204" pitchFamily="18" charset="0"/>
                            </a:rPr>
                          </m:ctrlPr>
                        </m:sSubSupPr>
                        <m:e>
                          <m:r>
                            <a:rPr lang="pl-PL" sz="800" b="0" i="1" smtClean="0">
                              <a:solidFill>
                                <a:srgbClr val="7030A0"/>
                              </a:solidFill>
                              <a:latin typeface="Cambria Math" panose="02040503050406030204" pitchFamily="18" charset="0"/>
                              <a:ea typeface="Cambria Math" panose="02040503050406030204" pitchFamily="18" charset="0"/>
                            </a:rPr>
                            <m:t>h</m:t>
                          </m:r>
                        </m:e>
                        <m:sub>
                          <m:r>
                            <a:rPr lang="pl-PL" sz="800" b="0" i="0" smtClean="0">
                              <a:solidFill>
                                <a:srgbClr val="7030A0"/>
                              </a:solidFill>
                              <a:latin typeface="Cambria Math" panose="02040503050406030204" pitchFamily="18" charset="0"/>
                              <a:ea typeface="Cambria Math" panose="02040503050406030204" pitchFamily="18" charset="0"/>
                            </a:rPr>
                            <m:t>1,</m:t>
                          </m:r>
                          <m:r>
                            <m:rPr>
                              <m:sty m:val="p"/>
                            </m:rPr>
                            <a:rPr lang="pl-PL" sz="800" b="0" i="0" smtClean="0">
                              <a:solidFill>
                                <a:srgbClr val="7030A0"/>
                              </a:solidFill>
                              <a:latin typeface="Cambria Math" panose="02040503050406030204" pitchFamily="18" charset="0"/>
                              <a:ea typeface="Cambria Math" panose="02040503050406030204" pitchFamily="18" charset="0"/>
                            </a:rPr>
                            <m:t>N</m:t>
                          </m:r>
                        </m:sub>
                        <m:sup>
                          <m:r>
                            <a:rPr lang="pl-PL" sz="800" b="0" i="1" smtClean="0">
                              <a:solidFill>
                                <a:srgbClr val="7030A0"/>
                              </a:solidFill>
                              <a:latin typeface="Cambria Math" panose="02040503050406030204" pitchFamily="18" charset="0"/>
                              <a:ea typeface="Cambria Math" panose="02040503050406030204" pitchFamily="18" charset="0"/>
                            </a:rPr>
                            <m:t>𝑞</m:t>
                          </m:r>
                        </m:sup>
                      </m:sSubSup>
                    </m:oMath>
                  </m:oMathPara>
                </a14:m>
                <a:endParaRPr lang="pl-PL" sz="800" dirty="0"/>
              </a:p>
            </p:txBody>
          </p:sp>
        </mc:Choice>
        <mc:Fallback xmlns="">
          <p:sp>
            <p:nvSpPr>
              <p:cNvPr id="82" name="Prostokąt 81"/>
              <p:cNvSpPr>
                <a:spLocks noRot="1" noChangeAspect="1" noMove="1" noResize="1" noEditPoints="1" noAdjustHandles="1" noChangeArrowheads="1" noChangeShapeType="1" noTextEdit="1"/>
              </p:cNvSpPr>
              <p:nvPr/>
            </p:nvSpPr>
            <p:spPr>
              <a:xfrm>
                <a:off x="1998972" y="2734734"/>
                <a:ext cx="1462618" cy="263085"/>
              </a:xfrm>
              <a:prstGeom prst="rect">
                <a:avLst/>
              </a:prstGeom>
              <a:blipFill>
                <a:blip r:embed="rId42"/>
                <a:stretch>
                  <a:fillRect/>
                </a:stretch>
              </a:blipFill>
            </p:spPr>
            <p:txBody>
              <a:bodyPr/>
              <a:lstStyle/>
              <a:p>
                <a:r>
                  <a:rPr lang="pl-PL">
                    <a:noFill/>
                  </a:rPr>
                  <a:t> </a:t>
                </a:r>
              </a:p>
            </p:txBody>
          </p:sp>
        </mc:Fallback>
      </mc:AlternateContent>
      <p:sp>
        <p:nvSpPr>
          <p:cNvPr id="83" name="Prostokąt 82"/>
          <p:cNvSpPr/>
          <p:nvPr/>
        </p:nvSpPr>
        <p:spPr>
          <a:xfrm>
            <a:off x="395292" y="1945216"/>
            <a:ext cx="1060645" cy="215444"/>
          </a:xfrm>
          <a:prstGeom prst="rect">
            <a:avLst/>
          </a:prstGeom>
        </p:spPr>
        <p:txBody>
          <a:bodyPr wrap="square">
            <a:spAutoFit/>
          </a:bodyPr>
          <a:lstStyle/>
          <a:p>
            <a:pPr algn="ctr"/>
            <a:r>
              <a:rPr lang="pl-PL" sz="800" b="1" dirty="0" err="1">
                <a:solidFill>
                  <a:srgbClr val="FF0000"/>
                </a:solidFill>
                <a:latin typeface="OpenSans"/>
              </a:rPr>
              <a:t>Boer-Mulders</a:t>
            </a:r>
            <a:endParaRPr lang="pl-PL" sz="800" b="1" dirty="0">
              <a:solidFill>
                <a:srgbClr val="FF0000"/>
              </a:solidFill>
              <a:latin typeface="OpenSans"/>
            </a:endParaRPr>
          </a:p>
        </p:txBody>
      </p:sp>
      <p:sp>
        <p:nvSpPr>
          <p:cNvPr id="84" name="Prostokąt 83"/>
          <p:cNvSpPr/>
          <p:nvPr/>
        </p:nvSpPr>
        <p:spPr>
          <a:xfrm>
            <a:off x="2121779" y="1945216"/>
            <a:ext cx="1131100" cy="215444"/>
          </a:xfrm>
          <a:prstGeom prst="rect">
            <a:avLst/>
          </a:prstGeom>
        </p:spPr>
        <p:txBody>
          <a:bodyPr wrap="square">
            <a:spAutoFit/>
          </a:bodyPr>
          <a:lstStyle/>
          <a:p>
            <a:pPr algn="ctr"/>
            <a:r>
              <a:rPr lang="pl-PL" sz="800" b="1" dirty="0" err="1">
                <a:solidFill>
                  <a:srgbClr val="00CC00"/>
                </a:solidFill>
                <a:latin typeface="OpenSans"/>
              </a:rPr>
              <a:t>Sivers</a:t>
            </a:r>
            <a:endParaRPr lang="pl-PL" sz="800" b="1" dirty="0">
              <a:solidFill>
                <a:srgbClr val="00CC00"/>
              </a:solidFill>
              <a:latin typeface="OpenSans"/>
            </a:endParaRPr>
          </a:p>
        </p:txBody>
      </p:sp>
      <mc:AlternateContent xmlns:mc="http://schemas.openxmlformats.org/markup-compatibility/2006" xmlns:a14="http://schemas.microsoft.com/office/drawing/2010/main">
        <mc:Choice Requires="a14">
          <p:sp>
            <p:nvSpPr>
              <p:cNvPr id="85" name="Prostokąt 84"/>
              <p:cNvSpPr/>
              <p:nvPr/>
            </p:nvSpPr>
            <p:spPr>
              <a:xfrm>
                <a:off x="152571" y="2726784"/>
                <a:ext cx="1417897" cy="26449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pl-PL" sz="800" i="1" smtClean="0">
                              <a:solidFill>
                                <a:schemeClr val="tx1"/>
                              </a:solidFill>
                              <a:latin typeface="Cambria Math" panose="02040503050406030204" pitchFamily="18" charset="0"/>
                              <a:ea typeface="Cambria Math" panose="02040503050406030204" pitchFamily="18" charset="0"/>
                            </a:rPr>
                          </m:ctrlPr>
                        </m:sSubSupPr>
                        <m:e>
                          <m:r>
                            <a:rPr lang="pl-PL" sz="800" b="0" i="1" smtClean="0">
                              <a:solidFill>
                                <a:schemeClr val="tx1"/>
                              </a:solidFill>
                              <a:latin typeface="Cambria Math" panose="02040503050406030204" pitchFamily="18" charset="0"/>
                              <a:ea typeface="Cambria Math" panose="02040503050406030204" pitchFamily="18" charset="0"/>
                            </a:rPr>
                            <m:t>𝐴</m:t>
                          </m:r>
                        </m:e>
                        <m:sub>
                          <m:r>
                            <m:rPr>
                              <m:sty m:val="p"/>
                            </m:rPr>
                            <a:rPr lang="pl-PL" sz="800">
                              <a:solidFill>
                                <a:schemeClr val="tx1"/>
                              </a:solidFill>
                              <a:latin typeface="Cambria Math" panose="02040503050406030204" pitchFamily="18" charset="0"/>
                              <a:ea typeface="Cambria Math" panose="02040503050406030204" pitchFamily="18" charset="0"/>
                            </a:rPr>
                            <m:t>T</m:t>
                          </m:r>
                        </m:sub>
                        <m:sup>
                          <m:r>
                            <m:rPr>
                              <m:sty m:val="p"/>
                            </m:rPr>
                            <a:rPr lang="pl-PL" sz="800">
                              <a:solidFill>
                                <a:schemeClr val="tx1"/>
                              </a:solidFill>
                              <a:latin typeface="Cambria Math" panose="02040503050406030204" pitchFamily="18" charset="0"/>
                              <a:ea typeface="Cambria Math" panose="02040503050406030204" pitchFamily="18" charset="0"/>
                            </a:rPr>
                            <m:t>sin</m:t>
                          </m:r>
                          <m:d>
                            <m:dPr>
                              <m:ctrlPr>
                                <a:rPr lang="pl-PL" sz="800" i="1">
                                  <a:solidFill>
                                    <a:schemeClr val="tx1"/>
                                  </a:solidFill>
                                  <a:latin typeface="Cambria Math" panose="02040503050406030204" pitchFamily="18" charset="0"/>
                                  <a:ea typeface="Cambria Math" panose="02040503050406030204" pitchFamily="18" charset="0"/>
                                </a:rPr>
                              </m:ctrlPr>
                            </m:dPr>
                            <m:e>
                              <m:r>
                                <a:rPr lang="pl-PL" sz="800" i="1">
                                  <a:solidFill>
                                    <a:schemeClr val="tx1"/>
                                  </a:solidFill>
                                  <a:latin typeface="Cambria Math" panose="02040503050406030204" pitchFamily="18" charset="0"/>
                                  <a:ea typeface="Cambria Math" panose="02040503050406030204" pitchFamily="18" charset="0"/>
                                </a:rPr>
                                <m:t>2</m:t>
                              </m:r>
                              <m:sSub>
                                <m:sSubPr>
                                  <m:ctrlPr>
                                    <a:rPr lang="pl-PL" sz="800" i="1">
                                      <a:latin typeface="Cambria Math" panose="02040503050406030204" pitchFamily="18" charset="0"/>
                                      <a:ea typeface="Cambria Math" panose="02040503050406030204" pitchFamily="18" charset="0"/>
                                    </a:rPr>
                                  </m:ctrlPr>
                                </m:sSubPr>
                                <m:e>
                                  <m:r>
                                    <a:rPr lang="pl-PL" sz="800" i="1">
                                      <a:latin typeface="Cambria Math" panose="02040503050406030204" pitchFamily="18" charset="0"/>
                                      <a:ea typeface="Cambria Math" panose="02040503050406030204" pitchFamily="18" charset="0"/>
                                    </a:rPr>
                                    <m:t>𝜑</m:t>
                                  </m:r>
                                </m:e>
                                <m:sub>
                                  <m:r>
                                    <m:rPr>
                                      <m:sty m:val="p"/>
                                    </m:rPr>
                                    <a:rPr lang="pl-PL" sz="800">
                                      <a:latin typeface="Cambria Math" panose="02040503050406030204" pitchFamily="18" charset="0"/>
                                      <a:ea typeface="Cambria Math" panose="02040503050406030204" pitchFamily="18" charset="0"/>
                                    </a:rPr>
                                    <m:t>CS</m:t>
                                  </m:r>
                                </m:sub>
                              </m:sSub>
                              <m:r>
                                <a:rPr lang="pl-PL" sz="800" b="0" i="1" smtClean="0">
                                  <a:solidFill>
                                    <a:schemeClr val="tx1"/>
                                  </a:solidFill>
                                  <a:latin typeface="Cambria Math" panose="02040503050406030204" pitchFamily="18" charset="0"/>
                                  <a:ea typeface="Cambria Math" panose="02040503050406030204" pitchFamily="18" charset="0"/>
                                </a:rPr>
                                <m:t>+</m:t>
                              </m:r>
                              <m:sSub>
                                <m:sSubPr>
                                  <m:ctrlPr>
                                    <a:rPr lang="pl-PL" sz="800" b="0" i="1" smtClean="0">
                                      <a:solidFill>
                                        <a:schemeClr val="tx1"/>
                                      </a:solidFill>
                                      <a:latin typeface="Cambria Math" panose="02040503050406030204" pitchFamily="18" charset="0"/>
                                      <a:ea typeface="Cambria Math" panose="02040503050406030204" pitchFamily="18" charset="0"/>
                                    </a:rPr>
                                  </m:ctrlPr>
                                </m:sSubPr>
                                <m:e>
                                  <m:r>
                                    <a:rPr lang="pl-PL" sz="800" b="0" i="1" smtClean="0">
                                      <a:solidFill>
                                        <a:schemeClr val="tx1"/>
                                      </a:solidFill>
                                      <a:latin typeface="Cambria Math" panose="02040503050406030204" pitchFamily="18" charset="0"/>
                                      <a:ea typeface="Cambria Math" panose="02040503050406030204" pitchFamily="18" charset="0"/>
                                    </a:rPr>
                                    <m:t>𝜑</m:t>
                                  </m:r>
                                </m:e>
                                <m:sub>
                                  <m:r>
                                    <a:rPr lang="pl-PL" sz="800" b="0" i="1" smtClean="0">
                                      <a:solidFill>
                                        <a:schemeClr val="tx1"/>
                                      </a:solidFill>
                                      <a:latin typeface="Cambria Math" panose="02040503050406030204" pitchFamily="18" charset="0"/>
                                      <a:ea typeface="Cambria Math" panose="02040503050406030204" pitchFamily="18" charset="0"/>
                                    </a:rPr>
                                    <m:t>𝑆</m:t>
                                  </m:r>
                                </m:sub>
                              </m:sSub>
                            </m:e>
                          </m:d>
                        </m:sup>
                      </m:sSubSup>
                      <m:r>
                        <a:rPr lang="pl-PL" sz="800" i="1">
                          <a:solidFill>
                            <a:schemeClr val="tx1"/>
                          </a:solidFill>
                          <a:latin typeface="Cambria Math" panose="02040503050406030204" pitchFamily="18" charset="0"/>
                          <a:ea typeface="Cambria Math" panose="02040503050406030204" pitchFamily="18" charset="0"/>
                        </a:rPr>
                        <m:t>∝</m:t>
                      </m:r>
                      <m:sSubSup>
                        <m:sSubSupPr>
                          <m:ctrlPr>
                            <a:rPr lang="pl-PL" sz="800" i="1">
                              <a:solidFill>
                                <a:schemeClr val="tx1"/>
                              </a:solidFill>
                              <a:latin typeface="Cambria Math" panose="02040503050406030204" pitchFamily="18" charset="0"/>
                              <a:ea typeface="Cambria Math" panose="02040503050406030204" pitchFamily="18" charset="0"/>
                            </a:rPr>
                          </m:ctrlPr>
                        </m:sSubSupPr>
                        <m:e>
                          <m:r>
                            <a:rPr lang="pl-PL" sz="800" i="1">
                              <a:solidFill>
                                <a:schemeClr val="tx1"/>
                              </a:solidFill>
                              <a:latin typeface="Cambria Math" panose="02040503050406030204" pitchFamily="18" charset="0"/>
                              <a:ea typeface="Cambria Math" panose="02040503050406030204" pitchFamily="18" charset="0"/>
                            </a:rPr>
                            <m:t>h</m:t>
                          </m:r>
                        </m:e>
                        <m:sub>
                          <m:r>
                            <a:rPr lang="pl-PL" sz="800" i="1">
                              <a:solidFill>
                                <a:schemeClr val="tx1"/>
                              </a:solidFill>
                              <a:latin typeface="Cambria Math" panose="02040503050406030204" pitchFamily="18" charset="0"/>
                              <a:ea typeface="Cambria Math" panose="02040503050406030204" pitchFamily="18" charset="0"/>
                            </a:rPr>
                            <m:t>1, </m:t>
                          </m:r>
                          <m:r>
                            <a:rPr lang="pl-PL" sz="800" i="1">
                              <a:solidFill>
                                <a:schemeClr val="tx1"/>
                              </a:solidFill>
                              <a:latin typeface="Cambria Math" panose="02040503050406030204" pitchFamily="18" charset="0"/>
                              <a:ea typeface="Cambria Math" panose="02040503050406030204" pitchFamily="18" charset="0"/>
                            </a:rPr>
                            <m:t>𝜋</m:t>
                          </m:r>
                        </m:sub>
                        <m:sup>
                          <m:r>
                            <a:rPr lang="pl-PL" sz="800" b="0" i="1" smtClean="0">
                              <a:solidFill>
                                <a:schemeClr val="tx1"/>
                              </a:solidFill>
                              <a:latin typeface="Cambria Math" panose="02040503050406030204" pitchFamily="18" charset="0"/>
                              <a:ea typeface="Cambria Math" panose="02040503050406030204" pitchFamily="18" charset="0"/>
                            </a:rPr>
                            <m:t>𝑞</m:t>
                          </m:r>
                          <m:r>
                            <a:rPr lang="pl-PL" sz="800" i="1" smtClean="0">
                              <a:solidFill>
                                <a:schemeClr val="tx1"/>
                              </a:solidFill>
                              <a:latin typeface="Cambria Math" panose="02040503050406030204" pitchFamily="18" charset="0"/>
                              <a:ea typeface="Cambria Math" panose="02040503050406030204" pitchFamily="18" charset="0"/>
                            </a:rPr>
                            <m:t>⊥</m:t>
                          </m:r>
                        </m:sup>
                      </m:sSubSup>
                      <m:r>
                        <a:rPr lang="pl-PL" sz="800" i="1">
                          <a:solidFill>
                            <a:schemeClr val="tx1"/>
                          </a:solidFill>
                          <a:latin typeface="Cambria Math" panose="02040503050406030204" pitchFamily="18" charset="0"/>
                          <a:ea typeface="Cambria Math" panose="02040503050406030204" pitchFamily="18" charset="0"/>
                        </a:rPr>
                        <m:t>⊗</m:t>
                      </m:r>
                      <m:sSubSup>
                        <m:sSubSupPr>
                          <m:ctrlPr>
                            <a:rPr lang="pl-PL" sz="800" i="1" smtClean="0">
                              <a:solidFill>
                                <a:srgbClr val="00B0F0"/>
                              </a:solidFill>
                              <a:latin typeface="Cambria Math" panose="02040503050406030204" pitchFamily="18" charset="0"/>
                              <a:ea typeface="Cambria Math" panose="02040503050406030204" pitchFamily="18" charset="0"/>
                            </a:rPr>
                          </m:ctrlPr>
                        </m:sSubSupPr>
                        <m:e>
                          <m:r>
                            <a:rPr lang="pl-PL" sz="800" i="1">
                              <a:solidFill>
                                <a:srgbClr val="00B0F0"/>
                              </a:solidFill>
                              <a:latin typeface="Cambria Math" panose="02040503050406030204" pitchFamily="18" charset="0"/>
                              <a:ea typeface="Cambria Math" panose="02040503050406030204" pitchFamily="18" charset="0"/>
                            </a:rPr>
                            <m:t>h</m:t>
                          </m:r>
                        </m:e>
                        <m:sub>
                          <m:r>
                            <a:rPr lang="pl-PL" sz="800" i="1">
                              <a:solidFill>
                                <a:srgbClr val="00B0F0"/>
                              </a:solidFill>
                              <a:latin typeface="Cambria Math" panose="02040503050406030204" pitchFamily="18" charset="0"/>
                              <a:ea typeface="Cambria Math" panose="02040503050406030204" pitchFamily="18" charset="0"/>
                            </a:rPr>
                            <m:t>1</m:t>
                          </m:r>
                          <m:r>
                            <m:rPr>
                              <m:sty m:val="p"/>
                            </m:rPr>
                            <a:rPr lang="pl-PL" sz="800" i="0">
                              <a:solidFill>
                                <a:srgbClr val="00B0F0"/>
                              </a:solidFill>
                              <a:latin typeface="Cambria Math" panose="02040503050406030204" pitchFamily="18" charset="0"/>
                              <a:ea typeface="Cambria Math" panose="02040503050406030204" pitchFamily="18" charset="0"/>
                            </a:rPr>
                            <m:t>T</m:t>
                          </m:r>
                          <m:r>
                            <a:rPr lang="pl-PL" sz="800" i="0">
                              <a:solidFill>
                                <a:srgbClr val="00B0F0"/>
                              </a:solidFill>
                              <a:latin typeface="Cambria Math" panose="02040503050406030204" pitchFamily="18" charset="0"/>
                              <a:ea typeface="Cambria Math" panose="02040503050406030204" pitchFamily="18" charset="0"/>
                            </a:rPr>
                            <m:t>, </m:t>
                          </m:r>
                          <m:r>
                            <a:rPr lang="pl-PL" sz="800" b="0" i="1" smtClean="0">
                              <a:solidFill>
                                <a:srgbClr val="00B0F0"/>
                              </a:solidFill>
                              <a:latin typeface="Cambria Math" panose="02040503050406030204" pitchFamily="18" charset="0"/>
                              <a:ea typeface="Cambria Math" panose="02040503050406030204" pitchFamily="18" charset="0"/>
                            </a:rPr>
                            <m:t>𝑁</m:t>
                          </m:r>
                        </m:sub>
                        <m:sup>
                          <m:r>
                            <a:rPr lang="pl-PL" sz="800" b="0" i="1" smtClean="0">
                              <a:solidFill>
                                <a:srgbClr val="00B0F0"/>
                              </a:solidFill>
                              <a:latin typeface="Cambria Math" panose="02040503050406030204" pitchFamily="18" charset="0"/>
                              <a:ea typeface="Cambria Math" panose="02040503050406030204" pitchFamily="18" charset="0"/>
                            </a:rPr>
                            <m:t>𝑞</m:t>
                          </m:r>
                          <m:r>
                            <a:rPr lang="pl-PL" sz="800" i="1">
                              <a:solidFill>
                                <a:srgbClr val="00B0F0"/>
                              </a:solidFill>
                              <a:latin typeface="Cambria Math" panose="02040503050406030204" pitchFamily="18" charset="0"/>
                              <a:ea typeface="Cambria Math" panose="02040503050406030204" pitchFamily="18" charset="0"/>
                            </a:rPr>
                            <m:t>⊥</m:t>
                          </m:r>
                        </m:sup>
                      </m:sSubSup>
                    </m:oMath>
                  </m:oMathPara>
                </a14:m>
                <a:endParaRPr lang="pl-PL" sz="800" dirty="0"/>
              </a:p>
            </p:txBody>
          </p:sp>
        </mc:Choice>
        <mc:Fallback xmlns="">
          <p:sp>
            <p:nvSpPr>
              <p:cNvPr id="85" name="Prostokąt 84"/>
              <p:cNvSpPr>
                <a:spLocks noRot="1" noChangeAspect="1" noMove="1" noResize="1" noEditPoints="1" noAdjustHandles="1" noChangeArrowheads="1" noChangeShapeType="1" noTextEdit="1"/>
              </p:cNvSpPr>
              <p:nvPr/>
            </p:nvSpPr>
            <p:spPr>
              <a:xfrm>
                <a:off x="152571" y="2726784"/>
                <a:ext cx="1417897" cy="264496"/>
              </a:xfrm>
              <a:prstGeom prst="rect">
                <a:avLst/>
              </a:prstGeom>
              <a:blipFill>
                <a:blip r:embed="rId38"/>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86" name="Prostokąt 85"/>
              <p:cNvSpPr/>
              <p:nvPr/>
            </p:nvSpPr>
            <p:spPr>
              <a:xfrm>
                <a:off x="1998972" y="2163559"/>
                <a:ext cx="1370648" cy="26449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pl-PL" sz="800" i="1" smtClean="0">
                              <a:solidFill>
                                <a:schemeClr val="tx1"/>
                              </a:solidFill>
                              <a:latin typeface="Cambria Math" panose="02040503050406030204" pitchFamily="18" charset="0"/>
                              <a:ea typeface="Cambria Math" panose="02040503050406030204" pitchFamily="18" charset="0"/>
                            </a:rPr>
                          </m:ctrlPr>
                        </m:sSubSupPr>
                        <m:e>
                          <m:r>
                            <a:rPr lang="pl-PL" sz="800" b="0" i="1" smtClean="0">
                              <a:solidFill>
                                <a:schemeClr val="tx1"/>
                              </a:solidFill>
                              <a:latin typeface="Cambria Math" panose="02040503050406030204" pitchFamily="18" charset="0"/>
                              <a:ea typeface="Cambria Math" panose="02040503050406030204" pitchFamily="18" charset="0"/>
                            </a:rPr>
                            <m:t>𝐴</m:t>
                          </m:r>
                        </m:e>
                        <m:sub>
                          <m:r>
                            <m:rPr>
                              <m:sty m:val="p"/>
                            </m:rPr>
                            <a:rPr lang="pl-PL" sz="800">
                              <a:solidFill>
                                <a:schemeClr val="tx1"/>
                              </a:solidFill>
                              <a:latin typeface="Cambria Math" panose="02040503050406030204" pitchFamily="18" charset="0"/>
                              <a:ea typeface="Cambria Math" panose="02040503050406030204" pitchFamily="18" charset="0"/>
                            </a:rPr>
                            <m:t>T</m:t>
                          </m:r>
                        </m:sub>
                        <m:sup>
                          <m:r>
                            <m:rPr>
                              <m:sty m:val="p"/>
                            </m:rPr>
                            <a:rPr lang="pl-PL" sz="800">
                              <a:solidFill>
                                <a:schemeClr val="tx1"/>
                              </a:solidFill>
                              <a:latin typeface="Cambria Math" panose="02040503050406030204" pitchFamily="18" charset="0"/>
                              <a:ea typeface="Cambria Math" panose="02040503050406030204" pitchFamily="18" charset="0"/>
                            </a:rPr>
                            <m:t>sin</m:t>
                          </m:r>
                          <m:d>
                            <m:dPr>
                              <m:ctrlPr>
                                <a:rPr lang="pl-PL" sz="800" i="1">
                                  <a:solidFill>
                                    <a:schemeClr val="tx1"/>
                                  </a:solidFill>
                                  <a:latin typeface="Cambria Math" panose="02040503050406030204" pitchFamily="18" charset="0"/>
                                  <a:ea typeface="Cambria Math" panose="02040503050406030204" pitchFamily="18" charset="0"/>
                                </a:rPr>
                              </m:ctrlPr>
                            </m:dPr>
                            <m:e>
                              <m:sSub>
                                <m:sSubPr>
                                  <m:ctrlPr>
                                    <a:rPr lang="pl-PL" sz="800" i="1">
                                      <a:solidFill>
                                        <a:schemeClr val="tx1"/>
                                      </a:solidFill>
                                      <a:latin typeface="Cambria Math" panose="02040503050406030204" pitchFamily="18" charset="0"/>
                                      <a:ea typeface="Cambria Math" panose="02040503050406030204" pitchFamily="18" charset="0"/>
                                    </a:rPr>
                                  </m:ctrlPr>
                                </m:sSubPr>
                                <m:e>
                                  <m:r>
                                    <a:rPr lang="pl-PL" sz="800" b="0" i="1" smtClean="0">
                                      <a:solidFill>
                                        <a:schemeClr val="tx1"/>
                                      </a:solidFill>
                                      <a:latin typeface="Cambria Math" panose="02040503050406030204" pitchFamily="18" charset="0"/>
                                      <a:ea typeface="Cambria Math" panose="02040503050406030204" pitchFamily="18" charset="0"/>
                                    </a:rPr>
                                    <m:t>𝜑</m:t>
                                  </m:r>
                                </m:e>
                                <m:sub>
                                  <m:r>
                                    <m:rPr>
                                      <m:sty m:val="p"/>
                                    </m:rPr>
                                    <a:rPr lang="pl-PL" sz="800">
                                      <a:solidFill>
                                        <a:schemeClr val="tx1"/>
                                      </a:solidFill>
                                      <a:latin typeface="Cambria Math" panose="02040503050406030204" pitchFamily="18" charset="0"/>
                                      <a:ea typeface="Cambria Math" panose="02040503050406030204" pitchFamily="18" charset="0"/>
                                    </a:rPr>
                                    <m:t>S</m:t>
                                  </m:r>
                                </m:sub>
                              </m:sSub>
                            </m:e>
                          </m:d>
                        </m:sup>
                      </m:sSubSup>
                      <m:r>
                        <a:rPr lang="pl-PL" sz="800" i="1">
                          <a:solidFill>
                            <a:schemeClr val="tx1"/>
                          </a:solidFill>
                          <a:latin typeface="Cambria Math" panose="02040503050406030204" pitchFamily="18" charset="0"/>
                          <a:ea typeface="Cambria Math" panose="02040503050406030204" pitchFamily="18" charset="0"/>
                        </a:rPr>
                        <m:t>∝</m:t>
                      </m:r>
                      <m:sSubSup>
                        <m:sSubSupPr>
                          <m:ctrlPr>
                            <a:rPr lang="pl-PL" sz="800" b="0" i="1" smtClean="0">
                              <a:solidFill>
                                <a:schemeClr val="tx1"/>
                              </a:solidFill>
                              <a:latin typeface="Cambria Math" panose="02040503050406030204" pitchFamily="18" charset="0"/>
                              <a:ea typeface="Cambria Math" panose="02040503050406030204" pitchFamily="18" charset="0"/>
                            </a:rPr>
                          </m:ctrlPr>
                        </m:sSubSupPr>
                        <m:e>
                          <m:r>
                            <a:rPr lang="pl-PL" sz="800" b="0" i="1" smtClean="0">
                              <a:solidFill>
                                <a:schemeClr val="tx1"/>
                              </a:solidFill>
                              <a:latin typeface="Cambria Math" panose="02040503050406030204" pitchFamily="18" charset="0"/>
                              <a:ea typeface="Cambria Math" panose="02040503050406030204" pitchFamily="18" charset="0"/>
                            </a:rPr>
                            <m:t>𝑓</m:t>
                          </m:r>
                        </m:e>
                        <m:sub>
                          <m:r>
                            <a:rPr lang="pl-PL" sz="800" b="0" i="1" smtClean="0">
                              <a:solidFill>
                                <a:schemeClr val="tx1"/>
                              </a:solidFill>
                              <a:latin typeface="Cambria Math" panose="02040503050406030204" pitchFamily="18" charset="0"/>
                              <a:ea typeface="Cambria Math" panose="02040503050406030204" pitchFamily="18" charset="0"/>
                            </a:rPr>
                            <m:t>1,</m:t>
                          </m:r>
                          <m:r>
                            <a:rPr lang="pl-PL" sz="800" b="0" i="1" smtClean="0">
                              <a:solidFill>
                                <a:schemeClr val="tx1"/>
                              </a:solidFill>
                              <a:latin typeface="Cambria Math" panose="02040503050406030204" pitchFamily="18" charset="0"/>
                              <a:ea typeface="Cambria Math" panose="02040503050406030204" pitchFamily="18" charset="0"/>
                            </a:rPr>
                            <m:t>𝜋</m:t>
                          </m:r>
                        </m:sub>
                        <m:sup>
                          <m:r>
                            <a:rPr lang="pl-PL" sz="800" b="0" i="1" smtClean="0">
                              <a:solidFill>
                                <a:schemeClr val="tx1"/>
                              </a:solidFill>
                              <a:latin typeface="Cambria Math" panose="02040503050406030204" pitchFamily="18" charset="0"/>
                              <a:ea typeface="Cambria Math" panose="02040503050406030204" pitchFamily="18" charset="0"/>
                            </a:rPr>
                            <m:t>𝑞</m:t>
                          </m:r>
                        </m:sup>
                      </m:sSubSup>
                      <m:r>
                        <a:rPr lang="pl-PL" sz="800" i="1">
                          <a:solidFill>
                            <a:schemeClr val="tx1"/>
                          </a:solidFill>
                          <a:latin typeface="Cambria Math" panose="02040503050406030204" pitchFamily="18" charset="0"/>
                          <a:ea typeface="Cambria Math" panose="02040503050406030204" pitchFamily="18" charset="0"/>
                        </a:rPr>
                        <m:t>⊗</m:t>
                      </m:r>
                      <m:sSubSup>
                        <m:sSubSupPr>
                          <m:ctrlPr>
                            <a:rPr lang="pl-PL" sz="800" i="1" smtClean="0">
                              <a:solidFill>
                                <a:srgbClr val="00CC00"/>
                              </a:solidFill>
                              <a:latin typeface="Cambria Math" panose="02040503050406030204" pitchFamily="18" charset="0"/>
                              <a:ea typeface="Cambria Math" panose="02040503050406030204" pitchFamily="18" charset="0"/>
                            </a:rPr>
                          </m:ctrlPr>
                        </m:sSubSupPr>
                        <m:e>
                          <m:r>
                            <a:rPr lang="pl-PL" sz="800" i="1">
                              <a:solidFill>
                                <a:srgbClr val="00CC00"/>
                              </a:solidFill>
                              <a:latin typeface="Cambria Math" panose="02040503050406030204" pitchFamily="18" charset="0"/>
                              <a:ea typeface="Cambria Math" panose="02040503050406030204" pitchFamily="18" charset="0"/>
                            </a:rPr>
                            <m:t>𝑓</m:t>
                          </m:r>
                        </m:e>
                        <m:sub>
                          <m:r>
                            <a:rPr lang="pl-PL" sz="800" i="1">
                              <a:solidFill>
                                <a:srgbClr val="00CC00"/>
                              </a:solidFill>
                              <a:latin typeface="Cambria Math" panose="02040503050406030204" pitchFamily="18" charset="0"/>
                              <a:ea typeface="Cambria Math" panose="02040503050406030204" pitchFamily="18" charset="0"/>
                            </a:rPr>
                            <m:t>1</m:t>
                          </m:r>
                          <m:r>
                            <m:rPr>
                              <m:sty m:val="p"/>
                            </m:rPr>
                            <a:rPr lang="pl-PL" sz="800" i="0">
                              <a:solidFill>
                                <a:srgbClr val="00CC00"/>
                              </a:solidFill>
                              <a:latin typeface="Cambria Math" panose="02040503050406030204" pitchFamily="18" charset="0"/>
                              <a:ea typeface="Cambria Math" panose="02040503050406030204" pitchFamily="18" charset="0"/>
                            </a:rPr>
                            <m:t>T</m:t>
                          </m:r>
                          <m:r>
                            <a:rPr lang="pl-PL" sz="800" i="0">
                              <a:solidFill>
                                <a:srgbClr val="00CC00"/>
                              </a:solidFill>
                              <a:latin typeface="Cambria Math" panose="02040503050406030204" pitchFamily="18" charset="0"/>
                              <a:ea typeface="Cambria Math" panose="02040503050406030204" pitchFamily="18" charset="0"/>
                            </a:rPr>
                            <m:t>, </m:t>
                          </m:r>
                          <m:r>
                            <a:rPr lang="pl-PL" sz="800" b="0" i="1" smtClean="0">
                              <a:solidFill>
                                <a:srgbClr val="00CC00"/>
                              </a:solidFill>
                              <a:latin typeface="Cambria Math" panose="02040503050406030204" pitchFamily="18" charset="0"/>
                              <a:ea typeface="Cambria Math" panose="02040503050406030204" pitchFamily="18" charset="0"/>
                            </a:rPr>
                            <m:t>𝑁</m:t>
                          </m:r>
                        </m:sub>
                        <m:sup>
                          <m:r>
                            <a:rPr lang="pl-PL" sz="800" b="0" i="1" smtClean="0">
                              <a:solidFill>
                                <a:srgbClr val="00CC00"/>
                              </a:solidFill>
                              <a:latin typeface="Cambria Math" panose="02040503050406030204" pitchFamily="18" charset="0"/>
                              <a:ea typeface="Cambria Math" panose="02040503050406030204" pitchFamily="18" charset="0"/>
                            </a:rPr>
                            <m:t>𝑞</m:t>
                          </m:r>
                          <m:r>
                            <a:rPr lang="pl-PL" sz="800" i="1">
                              <a:solidFill>
                                <a:srgbClr val="00CC00"/>
                              </a:solidFill>
                              <a:latin typeface="Cambria Math" panose="02040503050406030204" pitchFamily="18" charset="0"/>
                              <a:ea typeface="Cambria Math" panose="02040503050406030204" pitchFamily="18" charset="0"/>
                            </a:rPr>
                            <m:t>⊥</m:t>
                          </m:r>
                        </m:sup>
                      </m:sSubSup>
                    </m:oMath>
                  </m:oMathPara>
                </a14:m>
                <a:endParaRPr lang="pl-PL" sz="800" dirty="0"/>
              </a:p>
            </p:txBody>
          </p:sp>
        </mc:Choice>
        <mc:Fallback xmlns="">
          <p:sp>
            <p:nvSpPr>
              <p:cNvPr id="86" name="Prostokąt 85"/>
              <p:cNvSpPr>
                <a:spLocks noRot="1" noChangeAspect="1" noMove="1" noResize="1" noEditPoints="1" noAdjustHandles="1" noChangeArrowheads="1" noChangeShapeType="1" noTextEdit="1"/>
              </p:cNvSpPr>
              <p:nvPr/>
            </p:nvSpPr>
            <p:spPr>
              <a:xfrm>
                <a:off x="1998972" y="2163559"/>
                <a:ext cx="1370648" cy="264496"/>
              </a:xfrm>
              <a:prstGeom prst="rect">
                <a:avLst/>
              </a:prstGeom>
              <a:blipFill>
                <a:blip r:embed="rId43"/>
                <a:stretch>
                  <a:fillRect/>
                </a:stretch>
              </a:blipFill>
            </p:spPr>
            <p:txBody>
              <a:bodyPr/>
              <a:lstStyle/>
              <a:p>
                <a:r>
                  <a:rPr lang="pl-PL">
                    <a:noFill/>
                  </a:rPr>
                  <a:t> </a:t>
                </a:r>
              </a:p>
            </p:txBody>
          </p:sp>
        </mc:Fallback>
      </mc:AlternateContent>
      <p:sp>
        <p:nvSpPr>
          <p:cNvPr id="87" name="Prostokąt 86"/>
          <p:cNvSpPr/>
          <p:nvPr/>
        </p:nvSpPr>
        <p:spPr>
          <a:xfrm>
            <a:off x="-28447" y="2537713"/>
            <a:ext cx="1896674" cy="215444"/>
          </a:xfrm>
          <a:prstGeom prst="rect">
            <a:avLst/>
          </a:prstGeom>
        </p:spPr>
        <p:txBody>
          <a:bodyPr wrap="square">
            <a:spAutoFit/>
          </a:bodyPr>
          <a:lstStyle/>
          <a:p>
            <a:pPr algn="ctr"/>
            <a:r>
              <a:rPr lang="pl-PL" sz="800" b="1" dirty="0" err="1">
                <a:solidFill>
                  <a:srgbClr val="00B0F0"/>
                </a:solidFill>
                <a:latin typeface="OpenSans"/>
              </a:rPr>
              <a:t>Pretzelosity</a:t>
            </a:r>
            <a:endParaRPr lang="pl-PL" sz="800" b="1" dirty="0">
              <a:solidFill>
                <a:srgbClr val="00B0F0"/>
              </a:solidFill>
              <a:latin typeface="OpenSans"/>
            </a:endParaRPr>
          </a:p>
        </p:txBody>
      </p:sp>
      <p:sp>
        <p:nvSpPr>
          <p:cNvPr id="88" name="Prostokąt 87"/>
          <p:cNvSpPr/>
          <p:nvPr/>
        </p:nvSpPr>
        <p:spPr>
          <a:xfrm>
            <a:off x="1737482" y="2517266"/>
            <a:ext cx="1870139" cy="215444"/>
          </a:xfrm>
          <a:prstGeom prst="rect">
            <a:avLst/>
          </a:prstGeom>
        </p:spPr>
        <p:txBody>
          <a:bodyPr wrap="square">
            <a:spAutoFit/>
          </a:bodyPr>
          <a:lstStyle/>
          <a:p>
            <a:pPr algn="ctr"/>
            <a:r>
              <a:rPr lang="pl-PL" sz="800" b="1" dirty="0" err="1">
                <a:solidFill>
                  <a:srgbClr val="7030A0"/>
                </a:solidFill>
                <a:latin typeface="OpenSans"/>
              </a:rPr>
              <a:t>Transversity</a:t>
            </a:r>
            <a:endParaRPr lang="pl-PL" sz="800" b="1" dirty="0">
              <a:solidFill>
                <a:srgbClr val="7030A0"/>
              </a:solidFill>
              <a:latin typeface="OpenSans"/>
            </a:endParaRPr>
          </a:p>
        </p:txBody>
      </p:sp>
      <p:sp>
        <p:nvSpPr>
          <p:cNvPr id="35" name="Prostokąt 34"/>
          <p:cNvSpPr/>
          <p:nvPr/>
        </p:nvSpPr>
        <p:spPr>
          <a:xfrm>
            <a:off x="0" y="3092474"/>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22/33</a:t>
            </a:r>
            <a:endParaRPr lang="pl-PL" sz="400" dirty="0">
              <a:solidFill>
                <a:srgbClr val="F0ECE5"/>
              </a:solidFill>
              <a:latin typeface="Open Sans" pitchFamily="2" charset="0"/>
              <a:ea typeface="Open Sans" pitchFamily="2" charset="0"/>
              <a:cs typeface="Open Sans" pitchFamily="2" charset="0"/>
            </a:endParaRPr>
          </a:p>
        </p:txBody>
      </p:sp>
      <p:sp>
        <p:nvSpPr>
          <p:cNvPr id="36" name="Prostokąt 35"/>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
        <p:nvSpPr>
          <p:cNvPr id="7" name="Prostokąt 6"/>
          <p:cNvSpPr/>
          <p:nvPr/>
        </p:nvSpPr>
        <p:spPr>
          <a:xfrm>
            <a:off x="5191630" y="2079333"/>
            <a:ext cx="135195" cy="742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62" name="Prostokąt 61"/>
              <p:cNvSpPr/>
              <p:nvPr/>
            </p:nvSpPr>
            <p:spPr>
              <a:xfrm>
                <a:off x="5061184" y="1997746"/>
                <a:ext cx="348685" cy="20005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pl-PL" sz="700" i="1">
                              <a:latin typeface="Cambria Math" panose="02040503050406030204" pitchFamily="18" charset="0"/>
                              <a:ea typeface="Cambria Math" panose="02040503050406030204" pitchFamily="18" charset="0"/>
                            </a:rPr>
                          </m:ctrlPr>
                        </m:sSubPr>
                        <m:e>
                          <m:r>
                            <a:rPr lang="pl-PL" sz="700" i="1">
                              <a:latin typeface="Cambria Math" panose="02040503050406030204" pitchFamily="18" charset="0"/>
                              <a:ea typeface="Cambria Math" panose="02040503050406030204" pitchFamily="18" charset="0"/>
                            </a:rPr>
                            <m:t>𝜑</m:t>
                          </m:r>
                        </m:e>
                        <m:sub>
                          <m:r>
                            <m:rPr>
                              <m:sty m:val="p"/>
                            </m:rPr>
                            <a:rPr lang="pl-PL" sz="700">
                              <a:latin typeface="Cambria Math" panose="02040503050406030204" pitchFamily="18" charset="0"/>
                              <a:ea typeface="Cambria Math" panose="02040503050406030204" pitchFamily="18" charset="0"/>
                            </a:rPr>
                            <m:t>CS</m:t>
                          </m:r>
                        </m:sub>
                      </m:sSub>
                    </m:oMath>
                  </m:oMathPara>
                </a14:m>
                <a:endParaRPr lang="pl-PL" sz="700" dirty="0"/>
              </a:p>
            </p:txBody>
          </p:sp>
        </mc:Choice>
        <mc:Fallback xmlns="">
          <p:sp>
            <p:nvSpPr>
              <p:cNvPr id="62" name="Prostokąt 61"/>
              <p:cNvSpPr>
                <a:spLocks noRot="1" noChangeAspect="1" noMove="1" noResize="1" noEditPoints="1" noAdjustHandles="1" noChangeArrowheads="1" noChangeShapeType="1" noTextEdit="1"/>
              </p:cNvSpPr>
              <p:nvPr/>
            </p:nvSpPr>
            <p:spPr>
              <a:xfrm>
                <a:off x="5061184" y="1997746"/>
                <a:ext cx="348685" cy="200055"/>
              </a:xfrm>
              <a:prstGeom prst="rect">
                <a:avLst/>
              </a:prstGeom>
              <a:blipFill>
                <a:blip r:embed="rId40"/>
                <a:stretch>
                  <a:fillRect/>
                </a:stretch>
              </a:blipFill>
            </p:spPr>
            <p:txBody>
              <a:bodyPr/>
              <a:lstStyle/>
              <a:p>
                <a:r>
                  <a:rPr lang="pl-PL">
                    <a:noFill/>
                  </a:rPr>
                  <a:t> </a:t>
                </a:r>
              </a:p>
            </p:txBody>
          </p:sp>
        </mc:Fallback>
      </mc:AlternateContent>
    </p:spTree>
    <p:extLst>
      <p:ext uri="{BB962C8B-B14F-4D97-AF65-F5344CB8AC3E}">
        <p14:creationId xmlns:p14="http://schemas.microsoft.com/office/powerpoint/2010/main" val="9647775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Obraz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48757" y="1485075"/>
            <a:ext cx="1461391" cy="1266866"/>
          </a:xfrm>
          <a:prstGeom prst="rect">
            <a:avLst/>
          </a:prstGeom>
        </p:spPr>
      </p:pic>
      <p:sp>
        <p:nvSpPr>
          <p:cNvPr id="4" name="Prostokąt 3"/>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6" name="Prostokąt 5"/>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23/33</a:t>
            </a:r>
            <a:endParaRPr lang="pl-PL" sz="400" dirty="0">
              <a:solidFill>
                <a:srgbClr val="F0ECE5"/>
              </a:solidFill>
              <a:latin typeface="Open Sans" pitchFamily="2" charset="0"/>
              <a:ea typeface="Open Sans" pitchFamily="2" charset="0"/>
              <a:cs typeface="Open Sans" pitchFamily="2" charset="0"/>
            </a:endParaRPr>
          </a:p>
        </p:txBody>
      </p:sp>
      <p:cxnSp>
        <p:nvCxnSpPr>
          <p:cNvPr id="35" name="Łącznik prosty ze strzałką 34"/>
          <p:cNvCxnSpPr/>
          <p:nvPr/>
        </p:nvCxnSpPr>
        <p:spPr>
          <a:xfrm flipV="1">
            <a:off x="4096382" y="475223"/>
            <a:ext cx="4482" cy="519950"/>
          </a:xfrm>
          <a:prstGeom prst="straightConnector1">
            <a:avLst/>
          </a:prstGeom>
          <a:ln>
            <a:solidFill>
              <a:srgbClr val="FF0000"/>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36" name="Łącznik prosty ze strzałką 35"/>
          <p:cNvCxnSpPr/>
          <p:nvPr/>
        </p:nvCxnSpPr>
        <p:spPr>
          <a:xfrm flipV="1">
            <a:off x="4100864" y="471551"/>
            <a:ext cx="1156070" cy="519950"/>
          </a:xfrm>
          <a:prstGeom prst="straightConnector1">
            <a:avLst/>
          </a:prstGeom>
          <a:ln>
            <a:solidFill>
              <a:srgbClr val="FF0000"/>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37" name="Łącznik prosty ze strzałką 36"/>
          <p:cNvCxnSpPr/>
          <p:nvPr/>
        </p:nvCxnSpPr>
        <p:spPr>
          <a:xfrm flipV="1">
            <a:off x="4096382" y="781643"/>
            <a:ext cx="1166528" cy="213530"/>
          </a:xfrm>
          <a:prstGeom prst="straightConnector1">
            <a:avLst/>
          </a:prstGeom>
          <a:ln>
            <a:solidFill>
              <a:srgbClr val="0070C0"/>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38" name="Łącznik prosty ze strzałką 37"/>
          <p:cNvCxnSpPr/>
          <p:nvPr/>
        </p:nvCxnSpPr>
        <p:spPr>
          <a:xfrm flipV="1">
            <a:off x="4102149" y="986217"/>
            <a:ext cx="1160761" cy="10128"/>
          </a:xfrm>
          <a:prstGeom prst="straightConnector1">
            <a:avLst/>
          </a:prstGeom>
          <a:ln>
            <a:solidFill>
              <a:schemeClr val="tx1"/>
            </a:solidFill>
            <a:headEnd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9" name="Łącznik prosty ze strzałką 38"/>
          <p:cNvCxnSpPr/>
          <p:nvPr/>
        </p:nvCxnSpPr>
        <p:spPr>
          <a:xfrm flipV="1">
            <a:off x="5217168" y="983973"/>
            <a:ext cx="480350" cy="4488"/>
          </a:xfrm>
          <a:prstGeom prst="straightConnector1">
            <a:avLst/>
          </a:prstGeom>
          <a:ln>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40" name="Łącznik prosty ze strzałką 39"/>
          <p:cNvCxnSpPr/>
          <p:nvPr/>
        </p:nvCxnSpPr>
        <p:spPr>
          <a:xfrm flipH="1" flipV="1">
            <a:off x="5255566" y="459595"/>
            <a:ext cx="2736" cy="347658"/>
          </a:xfrm>
          <a:prstGeom prst="straightConnector1">
            <a:avLst/>
          </a:prstGeom>
          <a:ln>
            <a:solidFill>
              <a:srgbClr val="00CC00"/>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41" name="Łącznik prosty ze strzałką 40"/>
          <p:cNvCxnSpPr/>
          <p:nvPr/>
        </p:nvCxnSpPr>
        <p:spPr>
          <a:xfrm flipV="1">
            <a:off x="5255566" y="777973"/>
            <a:ext cx="2988" cy="211928"/>
          </a:xfrm>
          <a:prstGeom prst="straightConnector1">
            <a:avLst/>
          </a:prstGeom>
          <a:ln>
            <a:solidFill>
              <a:srgbClr val="0070C0"/>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42" name="Łącznik prosty 41"/>
          <p:cNvCxnSpPr/>
          <p:nvPr/>
        </p:nvCxnSpPr>
        <p:spPr>
          <a:xfrm>
            <a:off x="4107908" y="478008"/>
            <a:ext cx="1135316" cy="0"/>
          </a:xfrm>
          <a:prstGeom prst="line">
            <a:avLst/>
          </a:prstGeom>
          <a:ln cmpd="sng">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3" name="pole tekstowe 42"/>
              <p:cNvSpPr txBox="1"/>
              <p:nvPr/>
            </p:nvSpPr>
            <p:spPr>
              <a:xfrm rot="20064363">
                <a:off x="4230627" y="612380"/>
                <a:ext cx="709040" cy="1465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b="1" i="1" smtClean="0">
                          <a:solidFill>
                            <a:srgbClr val="FF0000"/>
                          </a:solidFill>
                          <a:latin typeface="Cambria Math" panose="02040503050406030204" pitchFamily="18" charset="0"/>
                        </a:rPr>
                        <m:t>𝒒</m:t>
                      </m:r>
                      <m:r>
                        <a:rPr lang="pl-PL" b="1" i="1" smtClean="0">
                          <a:solidFill>
                            <a:srgbClr val="FF0000"/>
                          </a:solidFill>
                          <a:latin typeface="Cambria Math" panose="02040503050406030204" pitchFamily="18" charset="0"/>
                        </a:rPr>
                        <m:t>=</m:t>
                      </m:r>
                      <m:sSub>
                        <m:sSubPr>
                          <m:ctrlPr>
                            <a:rPr lang="pl-PL" b="1" i="1" smtClean="0">
                              <a:solidFill>
                                <a:srgbClr val="FF0000"/>
                              </a:solidFill>
                              <a:latin typeface="Cambria Math" panose="02040503050406030204" pitchFamily="18" charset="0"/>
                            </a:rPr>
                          </m:ctrlPr>
                        </m:sSubPr>
                        <m:e>
                          <m:r>
                            <a:rPr lang="pl-PL" b="1" i="1" smtClean="0">
                              <a:solidFill>
                                <a:srgbClr val="FF0000"/>
                              </a:solidFill>
                              <a:latin typeface="Cambria Math" panose="02040503050406030204" pitchFamily="18" charset="0"/>
                            </a:rPr>
                            <m:t>𝒌</m:t>
                          </m:r>
                        </m:e>
                        <m:sub>
                          <m:r>
                            <a:rPr lang="pl-PL" b="1" i="1" smtClean="0">
                              <a:solidFill>
                                <a:srgbClr val="FF0000"/>
                              </a:solidFill>
                              <a:latin typeface="Cambria Math" panose="02040503050406030204" pitchFamily="18" charset="0"/>
                            </a:rPr>
                            <m:t>𝑵</m:t>
                          </m:r>
                        </m:sub>
                      </m:sSub>
                      <m:r>
                        <a:rPr lang="pl-PL" b="1" i="1" smtClean="0">
                          <a:solidFill>
                            <a:srgbClr val="FF0000"/>
                          </a:solidFill>
                          <a:latin typeface="Cambria Math" panose="02040503050406030204" pitchFamily="18" charset="0"/>
                        </a:rPr>
                        <m:t>+</m:t>
                      </m:r>
                      <m:sSub>
                        <m:sSubPr>
                          <m:ctrlPr>
                            <a:rPr lang="pl-PL" b="1" i="1" smtClean="0">
                              <a:solidFill>
                                <a:srgbClr val="FF0000"/>
                              </a:solidFill>
                              <a:latin typeface="Cambria Math" panose="02040503050406030204" pitchFamily="18" charset="0"/>
                            </a:rPr>
                          </m:ctrlPr>
                        </m:sSubPr>
                        <m:e>
                          <m:r>
                            <a:rPr lang="pl-PL" b="1" i="1" smtClean="0">
                              <a:solidFill>
                                <a:srgbClr val="FF0000"/>
                              </a:solidFill>
                              <a:latin typeface="Cambria Math" panose="02040503050406030204" pitchFamily="18" charset="0"/>
                            </a:rPr>
                            <m:t>𝒌</m:t>
                          </m:r>
                        </m:e>
                        <m:sub>
                          <m:r>
                            <a:rPr lang="pl-PL" b="1" i="1" smtClean="0">
                              <a:solidFill>
                                <a:srgbClr val="FF0000"/>
                              </a:solidFill>
                              <a:latin typeface="Cambria Math" panose="02040503050406030204" pitchFamily="18" charset="0"/>
                            </a:rPr>
                            <m:t>𝝅</m:t>
                          </m:r>
                        </m:sub>
                      </m:sSub>
                    </m:oMath>
                  </m:oMathPara>
                </a14:m>
                <a:endParaRPr lang="pl-PL" b="1" dirty="0">
                  <a:solidFill>
                    <a:srgbClr val="FF0000"/>
                  </a:solidFill>
                </a:endParaRPr>
              </a:p>
            </p:txBody>
          </p:sp>
        </mc:Choice>
        <mc:Fallback xmlns="">
          <p:sp>
            <p:nvSpPr>
              <p:cNvPr id="43" name="pole tekstowe 42"/>
              <p:cNvSpPr txBox="1">
                <a:spLocks noRot="1" noChangeAspect="1" noMove="1" noResize="1" noEditPoints="1" noAdjustHandles="1" noChangeArrowheads="1" noChangeShapeType="1" noTextEdit="1"/>
              </p:cNvSpPr>
              <p:nvPr/>
            </p:nvSpPr>
            <p:spPr>
              <a:xfrm rot="20064363">
                <a:off x="4230627" y="612380"/>
                <a:ext cx="709040" cy="146515"/>
              </a:xfrm>
              <a:prstGeom prst="rect">
                <a:avLst/>
              </a:prstGeom>
              <a:blipFill>
                <a:blip r:embed="rId3"/>
                <a:stretch>
                  <a:fillRect b="-2740"/>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44" name="pole tekstowe 43"/>
              <p:cNvSpPr txBox="1"/>
              <p:nvPr/>
            </p:nvSpPr>
            <p:spPr>
              <a:xfrm>
                <a:off x="5024477" y="1014743"/>
                <a:ext cx="231089" cy="1231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800" b="0" i="1" smtClean="0">
                              <a:latin typeface="Cambria Math" panose="02040503050406030204" pitchFamily="18" charset="0"/>
                            </a:rPr>
                          </m:ctrlPr>
                        </m:sSubPr>
                        <m:e>
                          <m:r>
                            <a:rPr lang="pl-PL" sz="800" b="0" i="1" smtClean="0">
                              <a:latin typeface="Cambria Math" panose="02040503050406030204" pitchFamily="18" charset="0"/>
                            </a:rPr>
                            <m:t>𝑥</m:t>
                          </m:r>
                        </m:e>
                        <m:sub>
                          <m:r>
                            <a:rPr lang="pl-PL" sz="800" b="0" i="1" smtClean="0">
                              <a:latin typeface="Cambria Math" panose="02040503050406030204" pitchFamily="18" charset="0"/>
                            </a:rPr>
                            <m:t>𝜋</m:t>
                          </m:r>
                        </m:sub>
                      </m:sSub>
                      <m:sSub>
                        <m:sSubPr>
                          <m:ctrlPr>
                            <a:rPr lang="pl-PL" sz="800" b="0" i="1" smtClean="0">
                              <a:latin typeface="Cambria Math" panose="02040503050406030204" pitchFamily="18" charset="0"/>
                            </a:rPr>
                          </m:ctrlPr>
                        </m:sSubPr>
                        <m:e>
                          <m:r>
                            <a:rPr lang="pl-PL" sz="800" b="0" i="1" smtClean="0">
                              <a:latin typeface="Cambria Math" panose="02040503050406030204" pitchFamily="18" charset="0"/>
                            </a:rPr>
                            <m:t>𝑃</m:t>
                          </m:r>
                        </m:e>
                        <m:sub>
                          <m:r>
                            <a:rPr lang="pl-PL" sz="800" b="0" i="1" smtClean="0">
                              <a:latin typeface="Cambria Math" panose="02040503050406030204" pitchFamily="18" charset="0"/>
                            </a:rPr>
                            <m:t>𝜋</m:t>
                          </m:r>
                        </m:sub>
                      </m:sSub>
                    </m:oMath>
                  </m:oMathPara>
                </a14:m>
                <a:endParaRPr lang="pl-PL" sz="800" dirty="0"/>
              </a:p>
            </p:txBody>
          </p:sp>
        </mc:Choice>
        <mc:Fallback xmlns="">
          <p:sp>
            <p:nvSpPr>
              <p:cNvPr id="44" name="pole tekstowe 43"/>
              <p:cNvSpPr txBox="1">
                <a:spLocks noRot="1" noChangeAspect="1" noMove="1" noResize="1" noEditPoints="1" noAdjustHandles="1" noChangeArrowheads="1" noChangeShapeType="1" noTextEdit="1"/>
              </p:cNvSpPr>
              <p:nvPr/>
            </p:nvSpPr>
            <p:spPr>
              <a:xfrm>
                <a:off x="5024477" y="1014743"/>
                <a:ext cx="231089" cy="123111"/>
              </a:xfrm>
              <a:prstGeom prst="rect">
                <a:avLst/>
              </a:prstGeom>
              <a:blipFill>
                <a:blip r:embed="rId4"/>
                <a:stretch>
                  <a:fillRect l="-5263" r="-5263" b="-14286"/>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45" name="pole tekstowe 44"/>
              <p:cNvSpPr txBox="1"/>
              <p:nvPr/>
            </p:nvSpPr>
            <p:spPr>
              <a:xfrm>
                <a:off x="5575433" y="1014743"/>
                <a:ext cx="122085" cy="1231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800" b="0" i="1" smtClean="0">
                              <a:latin typeface="Cambria Math" panose="02040503050406030204" pitchFamily="18" charset="0"/>
                            </a:rPr>
                          </m:ctrlPr>
                        </m:sSubPr>
                        <m:e>
                          <m:r>
                            <a:rPr lang="pl-PL" sz="800" b="0" i="1" smtClean="0">
                              <a:latin typeface="Cambria Math" panose="02040503050406030204" pitchFamily="18" charset="0"/>
                            </a:rPr>
                            <m:t>𝑃</m:t>
                          </m:r>
                        </m:e>
                        <m:sub>
                          <m:r>
                            <a:rPr lang="pl-PL" sz="800" b="0" i="1" smtClean="0">
                              <a:latin typeface="Cambria Math" panose="02040503050406030204" pitchFamily="18" charset="0"/>
                            </a:rPr>
                            <m:t>𝜋</m:t>
                          </m:r>
                        </m:sub>
                      </m:sSub>
                    </m:oMath>
                  </m:oMathPara>
                </a14:m>
                <a:endParaRPr lang="pl-PL" sz="800" dirty="0"/>
              </a:p>
            </p:txBody>
          </p:sp>
        </mc:Choice>
        <mc:Fallback xmlns="">
          <p:sp>
            <p:nvSpPr>
              <p:cNvPr id="45" name="pole tekstowe 44"/>
              <p:cNvSpPr txBox="1">
                <a:spLocks noRot="1" noChangeAspect="1" noMove="1" noResize="1" noEditPoints="1" noAdjustHandles="1" noChangeArrowheads="1" noChangeShapeType="1" noTextEdit="1"/>
              </p:cNvSpPr>
              <p:nvPr/>
            </p:nvSpPr>
            <p:spPr>
              <a:xfrm>
                <a:off x="5575433" y="1014743"/>
                <a:ext cx="122085" cy="123111"/>
              </a:xfrm>
              <a:prstGeom prst="rect">
                <a:avLst/>
              </a:prstGeom>
              <a:blipFill>
                <a:blip r:embed="rId5"/>
                <a:stretch>
                  <a:fillRect l="-20000" r="-5000" b="-14286"/>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46" name="pole tekstowe 45"/>
              <p:cNvSpPr txBox="1"/>
              <p:nvPr/>
            </p:nvSpPr>
            <p:spPr>
              <a:xfrm>
                <a:off x="5277722" y="819624"/>
                <a:ext cx="206210" cy="1286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800" b="1" i="1">
                              <a:solidFill>
                                <a:srgbClr val="0070C0"/>
                              </a:solidFill>
                              <a:latin typeface="Cambria Math" panose="02040503050406030204" pitchFamily="18" charset="0"/>
                            </a:rPr>
                          </m:ctrlPr>
                        </m:sSubPr>
                        <m:e>
                          <m:r>
                            <a:rPr lang="pl-PL" sz="800" b="1" i="1">
                              <a:solidFill>
                                <a:srgbClr val="0070C0"/>
                              </a:solidFill>
                              <a:latin typeface="Cambria Math" panose="02040503050406030204" pitchFamily="18" charset="0"/>
                            </a:rPr>
                            <m:t>𝒌</m:t>
                          </m:r>
                        </m:e>
                        <m:sub>
                          <m:r>
                            <a:rPr lang="pl-PL" sz="800" b="1" i="0">
                              <a:solidFill>
                                <a:srgbClr val="0070C0"/>
                              </a:solidFill>
                              <a:latin typeface="Cambria Math" panose="02040503050406030204" pitchFamily="18" charset="0"/>
                            </a:rPr>
                            <m:t>𝐓</m:t>
                          </m:r>
                          <m:r>
                            <a:rPr lang="pl-PL" sz="800" b="1" i="1">
                              <a:solidFill>
                                <a:srgbClr val="0070C0"/>
                              </a:solidFill>
                              <a:latin typeface="Cambria Math" panose="02040503050406030204" pitchFamily="18" charset="0"/>
                            </a:rPr>
                            <m:t>,</m:t>
                          </m:r>
                          <m:r>
                            <a:rPr lang="pl-PL" sz="800" b="1" i="1">
                              <a:solidFill>
                                <a:srgbClr val="0070C0"/>
                              </a:solidFill>
                              <a:latin typeface="Cambria Math" panose="02040503050406030204" pitchFamily="18" charset="0"/>
                            </a:rPr>
                            <m:t>𝝅</m:t>
                          </m:r>
                        </m:sub>
                      </m:sSub>
                    </m:oMath>
                  </m:oMathPara>
                </a14:m>
                <a:endParaRPr lang="pl-PL" sz="800" b="1" dirty="0">
                  <a:solidFill>
                    <a:srgbClr val="0070C0"/>
                  </a:solidFill>
                </a:endParaRPr>
              </a:p>
            </p:txBody>
          </p:sp>
        </mc:Choice>
        <mc:Fallback xmlns="">
          <p:sp>
            <p:nvSpPr>
              <p:cNvPr id="46" name="pole tekstowe 45"/>
              <p:cNvSpPr txBox="1">
                <a:spLocks noRot="1" noChangeAspect="1" noMove="1" noResize="1" noEditPoints="1" noAdjustHandles="1" noChangeArrowheads="1" noChangeShapeType="1" noTextEdit="1"/>
              </p:cNvSpPr>
              <p:nvPr/>
            </p:nvSpPr>
            <p:spPr>
              <a:xfrm>
                <a:off x="5277722" y="819624"/>
                <a:ext cx="206210" cy="128625"/>
              </a:xfrm>
              <a:prstGeom prst="rect">
                <a:avLst/>
              </a:prstGeom>
              <a:blipFill>
                <a:blip r:embed="rId6"/>
                <a:stretch>
                  <a:fillRect l="-14706" b="-13636"/>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47" name="pole tekstowe 46"/>
              <p:cNvSpPr txBox="1"/>
              <p:nvPr/>
            </p:nvSpPr>
            <p:spPr>
              <a:xfrm rot="20825189">
                <a:off x="4764637" y="714643"/>
                <a:ext cx="140487" cy="1231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800" b="1" i="1">
                              <a:solidFill>
                                <a:srgbClr val="0070C0"/>
                              </a:solidFill>
                              <a:latin typeface="Cambria Math" panose="02040503050406030204" pitchFamily="18" charset="0"/>
                            </a:rPr>
                          </m:ctrlPr>
                        </m:sSubPr>
                        <m:e>
                          <m:r>
                            <a:rPr lang="pl-PL" sz="800" b="1" i="1">
                              <a:solidFill>
                                <a:srgbClr val="0070C0"/>
                              </a:solidFill>
                              <a:latin typeface="Cambria Math" panose="02040503050406030204" pitchFamily="18" charset="0"/>
                            </a:rPr>
                            <m:t>𝒌</m:t>
                          </m:r>
                        </m:e>
                        <m:sub>
                          <m:r>
                            <a:rPr lang="pl-PL" sz="800" b="1" i="1">
                              <a:solidFill>
                                <a:srgbClr val="0070C0"/>
                              </a:solidFill>
                              <a:latin typeface="Cambria Math" panose="02040503050406030204" pitchFamily="18" charset="0"/>
                            </a:rPr>
                            <m:t>𝝅</m:t>
                          </m:r>
                        </m:sub>
                      </m:sSub>
                    </m:oMath>
                  </m:oMathPara>
                </a14:m>
                <a:endParaRPr lang="pl-PL" sz="800" b="1" dirty="0">
                  <a:solidFill>
                    <a:srgbClr val="0070C0"/>
                  </a:solidFill>
                </a:endParaRPr>
              </a:p>
            </p:txBody>
          </p:sp>
        </mc:Choice>
        <mc:Fallback xmlns="">
          <p:sp>
            <p:nvSpPr>
              <p:cNvPr id="47" name="pole tekstowe 46"/>
              <p:cNvSpPr txBox="1">
                <a:spLocks noRot="1" noChangeAspect="1" noMove="1" noResize="1" noEditPoints="1" noAdjustHandles="1" noChangeArrowheads="1" noChangeShapeType="1" noTextEdit="1"/>
              </p:cNvSpPr>
              <p:nvPr/>
            </p:nvSpPr>
            <p:spPr>
              <a:xfrm rot="20825189">
                <a:off x="4764637" y="714643"/>
                <a:ext cx="140487" cy="123111"/>
              </a:xfrm>
              <a:prstGeom prst="rect">
                <a:avLst/>
              </a:prstGeom>
              <a:blipFill>
                <a:blip r:embed="rId7"/>
                <a:stretch>
                  <a:fillRect l="-14286" r="-3571" b="-11538"/>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48" name="pole tekstowe 47"/>
              <p:cNvSpPr txBox="1"/>
              <p:nvPr/>
            </p:nvSpPr>
            <p:spPr>
              <a:xfrm>
                <a:off x="5277722" y="541597"/>
                <a:ext cx="480580" cy="1286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800" b="1" i="1" smtClean="0">
                              <a:solidFill>
                                <a:srgbClr val="00CC00"/>
                              </a:solidFill>
                              <a:latin typeface="Cambria Math" panose="02040503050406030204" pitchFamily="18" charset="0"/>
                            </a:rPr>
                          </m:ctrlPr>
                        </m:sSubPr>
                        <m:e>
                          <m:r>
                            <a:rPr lang="pl-PL" sz="800" b="1" i="1">
                              <a:solidFill>
                                <a:srgbClr val="00CC00"/>
                              </a:solidFill>
                              <a:latin typeface="Cambria Math" panose="02040503050406030204" pitchFamily="18" charset="0"/>
                            </a:rPr>
                            <m:t>𝒌</m:t>
                          </m:r>
                        </m:e>
                        <m:sub>
                          <m:r>
                            <a:rPr lang="pl-PL" sz="800" b="1" i="0">
                              <a:solidFill>
                                <a:srgbClr val="00CC00"/>
                              </a:solidFill>
                              <a:latin typeface="Cambria Math" panose="02040503050406030204" pitchFamily="18" charset="0"/>
                            </a:rPr>
                            <m:t>𝐓</m:t>
                          </m:r>
                          <m:r>
                            <a:rPr lang="pl-PL" sz="800" b="1" i="1">
                              <a:solidFill>
                                <a:srgbClr val="00CC00"/>
                              </a:solidFill>
                              <a:latin typeface="Cambria Math" panose="02040503050406030204" pitchFamily="18" charset="0"/>
                            </a:rPr>
                            <m:t>,</m:t>
                          </m:r>
                          <m:r>
                            <a:rPr lang="pl-PL" sz="800" b="1" i="1" smtClean="0">
                              <a:solidFill>
                                <a:srgbClr val="00CC00"/>
                              </a:solidFill>
                              <a:latin typeface="Cambria Math" panose="02040503050406030204" pitchFamily="18" charset="0"/>
                            </a:rPr>
                            <m:t>𝑵</m:t>
                          </m:r>
                        </m:sub>
                      </m:sSub>
                      <m:r>
                        <a:rPr lang="pl-PL" sz="800" b="1" i="1" smtClean="0">
                          <a:solidFill>
                            <a:srgbClr val="00CC00"/>
                          </a:solidFill>
                          <a:latin typeface="Cambria Math" panose="02040503050406030204" pitchFamily="18" charset="0"/>
                        </a:rPr>
                        <m:t>=</m:t>
                      </m:r>
                      <m:sSub>
                        <m:sSubPr>
                          <m:ctrlPr>
                            <a:rPr lang="pl-PL" sz="800" b="1" i="1" smtClean="0">
                              <a:solidFill>
                                <a:srgbClr val="00CC00"/>
                              </a:solidFill>
                              <a:latin typeface="Cambria Math" panose="02040503050406030204" pitchFamily="18" charset="0"/>
                            </a:rPr>
                          </m:ctrlPr>
                        </m:sSubPr>
                        <m:e>
                          <m:r>
                            <a:rPr lang="pl-PL" sz="800" b="1" i="1" smtClean="0">
                              <a:solidFill>
                                <a:srgbClr val="00CC00"/>
                              </a:solidFill>
                              <a:latin typeface="Cambria Math" panose="02040503050406030204" pitchFamily="18" charset="0"/>
                            </a:rPr>
                            <m:t>𝒌</m:t>
                          </m:r>
                        </m:e>
                        <m:sub>
                          <m:r>
                            <a:rPr lang="pl-PL" sz="800" b="1" i="1" smtClean="0">
                              <a:solidFill>
                                <a:srgbClr val="00CC00"/>
                              </a:solidFill>
                              <a:latin typeface="Cambria Math" panose="02040503050406030204" pitchFamily="18" charset="0"/>
                            </a:rPr>
                            <m:t>𝑵</m:t>
                          </m:r>
                        </m:sub>
                      </m:sSub>
                    </m:oMath>
                  </m:oMathPara>
                </a14:m>
                <a:endParaRPr lang="pl-PL" sz="800" b="1" dirty="0">
                  <a:solidFill>
                    <a:srgbClr val="00CC00"/>
                  </a:solidFill>
                </a:endParaRPr>
              </a:p>
            </p:txBody>
          </p:sp>
        </mc:Choice>
        <mc:Fallback xmlns="">
          <p:sp>
            <p:nvSpPr>
              <p:cNvPr id="48" name="pole tekstowe 47"/>
              <p:cNvSpPr txBox="1">
                <a:spLocks noRot="1" noChangeAspect="1" noMove="1" noResize="1" noEditPoints="1" noAdjustHandles="1" noChangeArrowheads="1" noChangeShapeType="1" noTextEdit="1"/>
              </p:cNvSpPr>
              <p:nvPr/>
            </p:nvSpPr>
            <p:spPr>
              <a:xfrm>
                <a:off x="5277722" y="541597"/>
                <a:ext cx="480580" cy="128625"/>
              </a:xfrm>
              <a:prstGeom prst="rect">
                <a:avLst/>
              </a:prstGeom>
              <a:blipFill>
                <a:blip r:embed="rId8"/>
                <a:stretch>
                  <a:fillRect l="-5063" b="-14286"/>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49" name="pole tekstowe 48"/>
              <p:cNvSpPr txBox="1"/>
              <p:nvPr/>
            </p:nvSpPr>
            <p:spPr>
              <a:xfrm>
                <a:off x="3944323" y="714642"/>
                <a:ext cx="138884" cy="12311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800" b="1" i="1" smtClean="0">
                              <a:solidFill>
                                <a:srgbClr val="FF0000"/>
                              </a:solidFill>
                              <a:latin typeface="Cambria Math" panose="02040503050406030204" pitchFamily="18" charset="0"/>
                            </a:rPr>
                          </m:ctrlPr>
                        </m:sSubPr>
                        <m:e>
                          <m:r>
                            <a:rPr lang="pl-PL" sz="800" b="1" i="1" smtClean="0">
                              <a:solidFill>
                                <a:srgbClr val="FF0000"/>
                              </a:solidFill>
                              <a:latin typeface="Cambria Math" panose="02040503050406030204" pitchFamily="18" charset="0"/>
                            </a:rPr>
                            <m:t>𝒒</m:t>
                          </m:r>
                        </m:e>
                        <m:sub>
                          <m:r>
                            <a:rPr lang="pl-PL" sz="800" b="1" i="0" smtClean="0">
                              <a:solidFill>
                                <a:srgbClr val="FF0000"/>
                              </a:solidFill>
                              <a:latin typeface="Cambria Math" panose="02040503050406030204" pitchFamily="18" charset="0"/>
                            </a:rPr>
                            <m:t>𝐓</m:t>
                          </m:r>
                        </m:sub>
                      </m:sSub>
                    </m:oMath>
                  </m:oMathPara>
                </a14:m>
                <a:endParaRPr lang="pl-PL" sz="800" b="1" dirty="0">
                  <a:solidFill>
                    <a:srgbClr val="FF0000"/>
                  </a:solidFill>
                </a:endParaRPr>
              </a:p>
            </p:txBody>
          </p:sp>
        </mc:Choice>
        <mc:Fallback xmlns="">
          <p:sp>
            <p:nvSpPr>
              <p:cNvPr id="49" name="pole tekstowe 48"/>
              <p:cNvSpPr txBox="1">
                <a:spLocks noRot="1" noChangeAspect="1" noMove="1" noResize="1" noEditPoints="1" noAdjustHandles="1" noChangeArrowheads="1" noChangeShapeType="1" noTextEdit="1"/>
              </p:cNvSpPr>
              <p:nvPr/>
            </p:nvSpPr>
            <p:spPr>
              <a:xfrm>
                <a:off x="3944323" y="714642"/>
                <a:ext cx="138884" cy="123111"/>
              </a:xfrm>
              <a:prstGeom prst="rect">
                <a:avLst/>
              </a:prstGeom>
              <a:blipFill>
                <a:blip r:embed="rId9"/>
                <a:stretch>
                  <a:fillRect l="-17391" r="-8696" b="-35000"/>
                </a:stretch>
              </a:blipFill>
            </p:spPr>
            <p:txBody>
              <a:bodyPr/>
              <a:lstStyle/>
              <a:p>
                <a:r>
                  <a:rPr lang="pl-PL">
                    <a:noFill/>
                  </a:rPr>
                  <a:t> </a:t>
                </a:r>
              </a:p>
            </p:txBody>
          </p:sp>
        </mc:Fallback>
      </mc:AlternateContent>
      <p:sp>
        <p:nvSpPr>
          <p:cNvPr id="50" name="Prostokąt 49"/>
          <p:cNvSpPr/>
          <p:nvPr/>
        </p:nvSpPr>
        <p:spPr>
          <a:xfrm>
            <a:off x="3660431" y="1045521"/>
            <a:ext cx="1572226" cy="184666"/>
          </a:xfrm>
          <a:prstGeom prst="rect">
            <a:avLst/>
          </a:prstGeom>
        </p:spPr>
        <p:txBody>
          <a:bodyPr wrap="square">
            <a:spAutoFit/>
          </a:bodyPr>
          <a:lstStyle/>
          <a:p>
            <a:pPr algn="ctr"/>
            <a:r>
              <a:rPr lang="pl-PL" sz="600" dirty="0" err="1" smtClean="0">
                <a:latin typeface="Open Sans" pitchFamily="2" charset="0"/>
                <a:ea typeface="Open Sans" pitchFamily="2" charset="0"/>
                <a:cs typeface="Open Sans" pitchFamily="2" charset="0"/>
              </a:rPr>
              <a:t>Momenta</a:t>
            </a:r>
            <a:r>
              <a:rPr lang="pl-PL" sz="600" dirty="0" smtClean="0">
                <a:latin typeface="Open Sans" pitchFamily="2" charset="0"/>
                <a:ea typeface="Open Sans" pitchFamily="2" charset="0"/>
                <a:cs typeface="Open Sans" pitchFamily="2" charset="0"/>
              </a:rPr>
              <a:t> in Target </a:t>
            </a:r>
            <a:r>
              <a:rPr lang="pl-PL" sz="600" dirty="0" err="1" smtClean="0">
                <a:latin typeface="Open Sans" pitchFamily="2" charset="0"/>
                <a:ea typeface="Open Sans" pitchFamily="2" charset="0"/>
                <a:cs typeface="Open Sans" pitchFamily="2" charset="0"/>
              </a:rPr>
              <a:t>Frame</a:t>
            </a:r>
            <a:endParaRPr lang="pl-PL" sz="600" dirty="0">
              <a:latin typeface="Open Sans" pitchFamily="2" charset="0"/>
              <a:ea typeface="Open Sans" pitchFamily="2" charset="0"/>
              <a:cs typeface="Open Sans" pitchFamily="2" charset="0"/>
            </a:endParaRPr>
          </a:p>
        </p:txBody>
      </p:sp>
      <p:sp>
        <p:nvSpPr>
          <p:cNvPr id="53" name="Prostokąt 52"/>
          <p:cNvSpPr/>
          <p:nvPr/>
        </p:nvSpPr>
        <p:spPr>
          <a:xfrm>
            <a:off x="1693891" y="423291"/>
            <a:ext cx="2159464" cy="857210"/>
          </a:xfrm>
          <a:prstGeom prst="rect">
            <a:avLst/>
          </a:prstGeom>
          <a:solidFill>
            <a:srgbClr val="3C4855"/>
          </a:solidFill>
          <a:ln>
            <a:solidFill>
              <a:srgbClr val="7A8A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p>
        </p:txBody>
      </p:sp>
      <mc:AlternateContent xmlns:mc="http://schemas.openxmlformats.org/markup-compatibility/2006" xmlns:a14="http://schemas.microsoft.com/office/drawing/2010/main">
        <mc:Choice Requires="a14">
          <p:sp>
            <p:nvSpPr>
              <p:cNvPr id="5" name="Prostokąt 4"/>
              <p:cNvSpPr/>
              <p:nvPr/>
            </p:nvSpPr>
            <p:spPr>
              <a:xfrm>
                <a:off x="1833343" y="546217"/>
                <a:ext cx="2080434" cy="600164"/>
              </a:xfrm>
              <a:prstGeom prst="rect">
                <a:avLst/>
              </a:prstGeom>
            </p:spPr>
            <p:txBody>
              <a:bodyPr wrap="square">
                <a:spAutoFit/>
              </a:bodyPr>
              <a:lstStyle/>
              <a:p>
                <a:r>
                  <a:rPr lang="en-US" sz="1100" dirty="0" smtClean="0">
                    <a:solidFill>
                      <a:srgbClr val="F0ECE5"/>
                    </a:solidFill>
                    <a:latin typeface="Open Sans" pitchFamily="2" charset="0"/>
                    <a:ea typeface="Open Sans" pitchFamily="2" charset="0"/>
                    <a:cs typeface="Open Sans" pitchFamily="2" charset="0"/>
                  </a:rPr>
                  <a:t>The</a:t>
                </a:r>
                <a:r>
                  <a:rPr lang="pl-PL" sz="1100" dirty="0" smtClean="0">
                    <a:solidFill>
                      <a:srgbClr val="F0ECE5"/>
                    </a:solidFill>
                    <a:latin typeface="Open Sans" pitchFamily="2" charset="0"/>
                    <a:ea typeface="Open Sans" pitchFamily="2" charset="0"/>
                    <a:cs typeface="Open Sans" pitchFamily="2" charset="0"/>
                  </a:rPr>
                  <a:t> </a:t>
                </a:r>
                <a:r>
                  <a:rPr lang="pl-PL" sz="1100" dirty="0" err="1" smtClean="0">
                    <a:solidFill>
                      <a:srgbClr val="F0ECE5"/>
                    </a:solidFill>
                    <a:latin typeface="Open Sans" pitchFamily="2" charset="0"/>
                    <a:ea typeface="Open Sans" pitchFamily="2" charset="0"/>
                    <a:cs typeface="Open Sans" pitchFamily="2" charset="0"/>
                  </a:rPr>
                  <a:t>convolution</a:t>
                </a:r>
                <a:r>
                  <a:rPr lang="pl-PL" sz="1100" dirty="0" smtClean="0">
                    <a:solidFill>
                      <a:srgbClr val="F0ECE5"/>
                    </a:solidFill>
                    <a:latin typeface="Open Sans" pitchFamily="2" charset="0"/>
                    <a:ea typeface="Open Sans" pitchFamily="2" charset="0"/>
                    <a:cs typeface="Open Sans" pitchFamily="2" charset="0"/>
                  </a:rPr>
                  <a:t> of</a:t>
                </a:r>
                <a:r>
                  <a:rPr lang="en-US" sz="1100" dirty="0" smtClean="0">
                    <a:solidFill>
                      <a:srgbClr val="F0ECE5"/>
                    </a:solidFill>
                    <a:latin typeface="Open Sans" pitchFamily="2" charset="0"/>
                    <a:ea typeface="Open Sans" pitchFamily="2" charset="0"/>
                    <a:cs typeface="Open Sans" pitchFamily="2" charset="0"/>
                  </a:rPr>
                  <a:t> </a:t>
                </a:r>
                <a:r>
                  <a:rPr lang="en-US" sz="1100" b="1" dirty="0">
                    <a:solidFill>
                      <a:srgbClr val="F0ECE5"/>
                    </a:solidFill>
                    <a:latin typeface="Open Sans" pitchFamily="2" charset="0"/>
                    <a:ea typeface="Open Sans" pitchFamily="2" charset="0"/>
                    <a:cs typeface="Open Sans" pitchFamily="2" charset="0"/>
                  </a:rPr>
                  <a:t>TMD</a:t>
                </a:r>
                <a:r>
                  <a:rPr lang="pl-PL" sz="1100" b="1" dirty="0">
                    <a:solidFill>
                      <a:srgbClr val="F0ECE5"/>
                    </a:solidFill>
                    <a:latin typeface="Open Sans" pitchFamily="2" charset="0"/>
                    <a:ea typeface="Open Sans" pitchFamily="2" charset="0"/>
                    <a:cs typeface="Open Sans" pitchFamily="2" charset="0"/>
                  </a:rPr>
                  <a:t> </a:t>
                </a:r>
                <a:r>
                  <a:rPr lang="pl-PL" sz="1100" b="1" dirty="0" err="1">
                    <a:solidFill>
                      <a:srgbClr val="F0ECE5"/>
                    </a:solidFill>
                    <a:latin typeface="Open Sans" pitchFamily="2" charset="0"/>
                    <a:ea typeface="Open Sans" pitchFamily="2" charset="0"/>
                    <a:cs typeface="Open Sans" pitchFamily="2" charset="0"/>
                  </a:rPr>
                  <a:t>PDFs</a:t>
                </a:r>
                <a:r>
                  <a:rPr lang="en-US" sz="1100" b="1" dirty="0">
                    <a:solidFill>
                      <a:srgbClr val="F0ECE5"/>
                    </a:solidFill>
                    <a:latin typeface="Open Sans" pitchFamily="2" charset="0"/>
                    <a:ea typeface="Open Sans" pitchFamily="2" charset="0"/>
                    <a:cs typeface="Open Sans" pitchFamily="2" charset="0"/>
                  </a:rPr>
                  <a:t> </a:t>
                </a:r>
                <a:r>
                  <a:rPr lang="en-US" sz="1100" dirty="0">
                    <a:solidFill>
                      <a:srgbClr val="F0ECE5"/>
                    </a:solidFill>
                    <a:latin typeface="Open Sans" pitchFamily="2" charset="0"/>
                    <a:ea typeface="Open Sans" pitchFamily="2" charset="0"/>
                    <a:cs typeface="Open Sans" pitchFamily="2" charset="0"/>
                  </a:rPr>
                  <a:t>runs </a:t>
                </a:r>
                <a:r>
                  <a:rPr lang="pl-PL" sz="1100" dirty="0" err="1" smtClean="0">
                    <a:solidFill>
                      <a:srgbClr val="F0ECE5"/>
                    </a:solidFill>
                    <a:latin typeface="Open Sans" pitchFamily="2" charset="0"/>
                    <a:ea typeface="Open Sans" pitchFamily="2" charset="0"/>
                    <a:cs typeface="Open Sans" pitchFamily="2" charset="0"/>
                  </a:rPr>
                  <a:t>over</a:t>
                </a:r>
                <a:r>
                  <a:rPr lang="pl-PL" sz="1100" dirty="0" smtClean="0">
                    <a:solidFill>
                      <a:srgbClr val="F0ECE5"/>
                    </a:solidFill>
                    <a:latin typeface="Open Sans" pitchFamily="2" charset="0"/>
                    <a:ea typeface="Open Sans" pitchFamily="2" charset="0"/>
                    <a:cs typeface="Open Sans" pitchFamily="2" charset="0"/>
                  </a:rPr>
                  <a:t> </a:t>
                </a:r>
                <a:r>
                  <a:rPr lang="en-US" sz="1100" dirty="0">
                    <a:solidFill>
                      <a:srgbClr val="F0ECE5"/>
                    </a:solidFill>
                    <a:latin typeface="Open Sans" pitchFamily="2" charset="0"/>
                    <a:ea typeface="Open Sans" pitchFamily="2" charset="0"/>
                    <a:cs typeface="Open Sans" pitchFamily="2" charset="0"/>
                  </a:rPr>
                  <a:t>the </a:t>
                </a:r>
                <a:r>
                  <a:rPr lang="en-US" sz="1100" dirty="0" err="1">
                    <a:solidFill>
                      <a:srgbClr val="F0ECE5"/>
                    </a:solidFill>
                    <a:latin typeface="Open Sans" pitchFamily="2" charset="0"/>
                    <a:ea typeface="Open Sans" pitchFamily="2" charset="0"/>
                    <a:cs typeface="Open Sans" pitchFamily="2" charset="0"/>
                  </a:rPr>
                  <a:t>int</a:t>
                </a:r>
                <a:r>
                  <a:rPr lang="pl-PL" sz="1100" dirty="0" err="1">
                    <a:solidFill>
                      <a:srgbClr val="F0ECE5"/>
                    </a:solidFill>
                    <a:latin typeface="Open Sans" pitchFamily="2" charset="0"/>
                    <a:ea typeface="Open Sans" pitchFamily="2" charset="0"/>
                    <a:cs typeface="Open Sans" pitchFamily="2" charset="0"/>
                  </a:rPr>
                  <a:t>rinsic</a:t>
                </a:r>
                <a:r>
                  <a:rPr lang="pl-PL" sz="1100" dirty="0">
                    <a:solidFill>
                      <a:srgbClr val="F0ECE5"/>
                    </a:solidFill>
                    <a:latin typeface="Open Sans" pitchFamily="2" charset="0"/>
                    <a:ea typeface="Open Sans" pitchFamily="2" charset="0"/>
                    <a:cs typeface="Open Sans" pitchFamily="2" charset="0"/>
                  </a:rPr>
                  <a:t> </a:t>
                </a:r>
                <a:r>
                  <a:rPr lang="en-US" sz="1100" dirty="0">
                    <a:solidFill>
                      <a:srgbClr val="F0ECE5"/>
                    </a:solidFill>
                    <a:latin typeface="Open Sans" pitchFamily="2" charset="0"/>
                    <a:ea typeface="Open Sans" pitchFamily="2" charset="0"/>
                    <a:cs typeface="Open Sans" pitchFamily="2" charset="0"/>
                  </a:rPr>
                  <a:t>transverse </a:t>
                </a:r>
                <a:r>
                  <a:rPr lang="pl-PL" sz="1100" dirty="0" err="1">
                    <a:solidFill>
                      <a:srgbClr val="F0ECE5"/>
                    </a:solidFill>
                    <a:latin typeface="Open Sans" pitchFamily="2" charset="0"/>
                    <a:ea typeface="Open Sans" pitchFamily="2" charset="0"/>
                    <a:cs typeface="Open Sans" pitchFamily="2" charset="0"/>
                  </a:rPr>
                  <a:t>momenta</a:t>
                </a:r>
                <a:r>
                  <a:rPr lang="pl-PL" sz="1100" dirty="0">
                    <a:solidFill>
                      <a:srgbClr val="F0ECE5"/>
                    </a:solidFill>
                    <a:latin typeface="Open Sans" pitchFamily="2" charset="0"/>
                    <a:ea typeface="Open Sans" pitchFamily="2" charset="0"/>
                    <a:cs typeface="Open Sans" pitchFamily="2" charset="0"/>
                  </a:rPr>
                  <a:t> </a:t>
                </a:r>
                <a14:m>
                  <m:oMath xmlns:m="http://schemas.openxmlformats.org/officeDocument/2006/math">
                    <m:sSub>
                      <m:sSubPr>
                        <m:ctrlPr>
                          <a:rPr lang="pl-PL" sz="1100" b="1" i="1">
                            <a:solidFill>
                              <a:srgbClr val="F0ECE5"/>
                            </a:solidFill>
                            <a:latin typeface="Cambria Math" panose="02040503050406030204" pitchFamily="18" charset="0"/>
                            <a:ea typeface="Open Sans" pitchFamily="2" charset="0"/>
                            <a:cs typeface="Open Sans" pitchFamily="2" charset="0"/>
                          </a:rPr>
                        </m:ctrlPr>
                      </m:sSubPr>
                      <m:e>
                        <m:r>
                          <a:rPr lang="pl-PL" sz="1100" b="1" i="1">
                            <a:solidFill>
                              <a:srgbClr val="F0ECE5"/>
                            </a:solidFill>
                            <a:latin typeface="Cambria Math" panose="02040503050406030204" pitchFamily="18" charset="0"/>
                            <a:ea typeface="Open Sans" pitchFamily="2" charset="0"/>
                            <a:cs typeface="Open Sans" pitchFamily="2" charset="0"/>
                          </a:rPr>
                          <m:t>𝒌</m:t>
                        </m:r>
                      </m:e>
                      <m:sub>
                        <m:r>
                          <a:rPr lang="pl-PL" sz="1100" b="1">
                            <a:solidFill>
                              <a:srgbClr val="F0ECE5"/>
                            </a:solidFill>
                            <a:latin typeface="Cambria Math" panose="02040503050406030204" pitchFamily="18" charset="0"/>
                            <a:ea typeface="Open Sans" pitchFamily="2" charset="0"/>
                            <a:cs typeface="Open Sans" pitchFamily="2" charset="0"/>
                          </a:rPr>
                          <m:t>𝐓</m:t>
                        </m:r>
                      </m:sub>
                    </m:sSub>
                  </m:oMath>
                </a14:m>
                <a:r>
                  <a:rPr lang="pl-PL" sz="1100" dirty="0" smtClean="0">
                    <a:solidFill>
                      <a:srgbClr val="F0ECE5"/>
                    </a:solidFill>
                  </a:rPr>
                  <a:t>.</a:t>
                </a:r>
                <a:endParaRPr lang="pl-PL" sz="1100" dirty="0">
                  <a:solidFill>
                    <a:srgbClr val="F0ECE5"/>
                  </a:solidFill>
                </a:endParaRPr>
              </a:p>
            </p:txBody>
          </p:sp>
        </mc:Choice>
        <mc:Fallback xmlns="">
          <p:sp>
            <p:nvSpPr>
              <p:cNvPr id="5" name="Prostokąt 4"/>
              <p:cNvSpPr>
                <a:spLocks noRot="1" noChangeAspect="1" noMove="1" noResize="1" noEditPoints="1" noAdjustHandles="1" noChangeArrowheads="1" noChangeShapeType="1" noTextEdit="1"/>
              </p:cNvSpPr>
              <p:nvPr/>
            </p:nvSpPr>
            <p:spPr>
              <a:xfrm>
                <a:off x="1833343" y="546217"/>
                <a:ext cx="2080434" cy="600164"/>
              </a:xfrm>
              <a:prstGeom prst="rect">
                <a:avLst/>
              </a:prstGeom>
              <a:blipFill>
                <a:blip r:embed="rId10"/>
                <a:stretch>
                  <a:fillRect b="-7143"/>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55" name="Prostokąt 54"/>
              <p:cNvSpPr/>
              <p:nvPr/>
            </p:nvSpPr>
            <p:spPr>
              <a:xfrm>
                <a:off x="-176119" y="454399"/>
                <a:ext cx="1494430" cy="26276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pl-PL" sz="800" i="1" smtClean="0">
                              <a:solidFill>
                                <a:schemeClr val="tx1"/>
                              </a:solidFill>
                              <a:latin typeface="Cambria Math" panose="02040503050406030204" pitchFamily="18" charset="0"/>
                              <a:ea typeface="Cambria Math" panose="02040503050406030204" pitchFamily="18" charset="0"/>
                            </a:rPr>
                          </m:ctrlPr>
                        </m:sSubSupPr>
                        <m:e>
                          <m:r>
                            <a:rPr lang="pl-PL" sz="800" b="0" i="1" smtClean="0">
                              <a:solidFill>
                                <a:schemeClr val="tx1"/>
                              </a:solidFill>
                              <a:latin typeface="Cambria Math" panose="02040503050406030204" pitchFamily="18" charset="0"/>
                              <a:ea typeface="Cambria Math" panose="02040503050406030204" pitchFamily="18" charset="0"/>
                            </a:rPr>
                            <m:t>𝐴</m:t>
                          </m:r>
                        </m:e>
                        <m:sub>
                          <m:r>
                            <m:rPr>
                              <m:sty m:val="p"/>
                            </m:rPr>
                            <a:rPr lang="pl-PL" sz="800">
                              <a:solidFill>
                                <a:schemeClr val="tx1"/>
                              </a:solidFill>
                              <a:latin typeface="Cambria Math" panose="02040503050406030204" pitchFamily="18" charset="0"/>
                              <a:ea typeface="Cambria Math" panose="02040503050406030204" pitchFamily="18" charset="0"/>
                            </a:rPr>
                            <m:t>U</m:t>
                          </m:r>
                        </m:sub>
                        <m:sup>
                          <m:r>
                            <m:rPr>
                              <m:sty m:val="p"/>
                            </m:rPr>
                            <a:rPr lang="pl-PL" sz="800">
                              <a:solidFill>
                                <a:schemeClr val="tx1"/>
                              </a:solidFill>
                              <a:latin typeface="Cambria Math" panose="02040503050406030204" pitchFamily="18" charset="0"/>
                              <a:ea typeface="Cambria Math" panose="02040503050406030204" pitchFamily="18" charset="0"/>
                            </a:rPr>
                            <m:t>cos</m:t>
                          </m:r>
                          <m:d>
                            <m:dPr>
                              <m:ctrlPr>
                                <a:rPr lang="pl-PL" sz="800" i="1">
                                  <a:solidFill>
                                    <a:schemeClr val="tx1"/>
                                  </a:solidFill>
                                  <a:latin typeface="Cambria Math" panose="02040503050406030204" pitchFamily="18" charset="0"/>
                                  <a:ea typeface="Cambria Math" panose="02040503050406030204" pitchFamily="18" charset="0"/>
                                </a:rPr>
                              </m:ctrlPr>
                            </m:dPr>
                            <m:e>
                              <m:r>
                                <a:rPr lang="pl-PL" sz="800" i="1">
                                  <a:solidFill>
                                    <a:schemeClr val="tx1"/>
                                  </a:solidFill>
                                  <a:latin typeface="Cambria Math" panose="02040503050406030204" pitchFamily="18" charset="0"/>
                                  <a:ea typeface="Cambria Math" panose="02040503050406030204" pitchFamily="18" charset="0"/>
                                </a:rPr>
                                <m:t>2</m:t>
                              </m:r>
                              <m:r>
                                <a:rPr lang="pl-PL" sz="800" b="0" i="1" smtClean="0">
                                  <a:solidFill>
                                    <a:schemeClr val="tx1"/>
                                  </a:solidFill>
                                  <a:latin typeface="Cambria Math" panose="02040503050406030204" pitchFamily="18" charset="0"/>
                                  <a:ea typeface="Cambria Math" panose="02040503050406030204" pitchFamily="18" charset="0"/>
                                </a:rPr>
                                <m:t>𝜑</m:t>
                              </m:r>
                            </m:e>
                          </m:d>
                        </m:sup>
                      </m:sSubSup>
                      <m:r>
                        <a:rPr lang="pl-PL" sz="800" i="1">
                          <a:solidFill>
                            <a:schemeClr val="tx1"/>
                          </a:solidFill>
                          <a:latin typeface="Cambria Math" panose="02040503050406030204" pitchFamily="18" charset="0"/>
                          <a:ea typeface="Cambria Math" panose="02040503050406030204" pitchFamily="18" charset="0"/>
                        </a:rPr>
                        <m:t>∝</m:t>
                      </m:r>
                      <m:sSubSup>
                        <m:sSubSupPr>
                          <m:ctrlPr>
                            <a:rPr lang="pl-PL" sz="800" i="1">
                              <a:solidFill>
                                <a:schemeClr val="tx1"/>
                              </a:solidFill>
                              <a:latin typeface="Cambria Math" panose="02040503050406030204" pitchFamily="18" charset="0"/>
                              <a:ea typeface="Cambria Math" panose="02040503050406030204" pitchFamily="18" charset="0"/>
                            </a:rPr>
                          </m:ctrlPr>
                        </m:sSubSupPr>
                        <m:e>
                          <m:r>
                            <a:rPr lang="pl-PL" sz="800" i="1">
                              <a:solidFill>
                                <a:schemeClr val="tx1"/>
                              </a:solidFill>
                              <a:latin typeface="Cambria Math" panose="02040503050406030204" pitchFamily="18" charset="0"/>
                              <a:ea typeface="Cambria Math" panose="02040503050406030204" pitchFamily="18" charset="0"/>
                            </a:rPr>
                            <m:t>h</m:t>
                          </m:r>
                        </m:e>
                        <m:sub>
                          <m:r>
                            <a:rPr lang="pl-PL" sz="800" i="1">
                              <a:solidFill>
                                <a:schemeClr val="tx1"/>
                              </a:solidFill>
                              <a:latin typeface="Cambria Math" panose="02040503050406030204" pitchFamily="18" charset="0"/>
                              <a:ea typeface="Cambria Math" panose="02040503050406030204" pitchFamily="18" charset="0"/>
                            </a:rPr>
                            <m:t>1, </m:t>
                          </m:r>
                          <m:r>
                            <a:rPr lang="pl-PL" sz="800" i="1">
                              <a:solidFill>
                                <a:schemeClr val="tx1"/>
                              </a:solidFill>
                              <a:latin typeface="Cambria Math" panose="02040503050406030204" pitchFamily="18" charset="0"/>
                              <a:ea typeface="Cambria Math" panose="02040503050406030204" pitchFamily="18" charset="0"/>
                            </a:rPr>
                            <m:t>𝜋</m:t>
                          </m:r>
                        </m:sub>
                        <m:sup>
                          <m:r>
                            <a:rPr lang="pl-PL" sz="800" b="0" i="1" smtClean="0">
                              <a:solidFill>
                                <a:schemeClr val="tx1"/>
                              </a:solidFill>
                              <a:latin typeface="Cambria Math" panose="02040503050406030204" pitchFamily="18" charset="0"/>
                              <a:ea typeface="Cambria Math" panose="02040503050406030204" pitchFamily="18" charset="0"/>
                            </a:rPr>
                            <m:t>𝑞</m:t>
                          </m:r>
                          <m:r>
                            <a:rPr lang="pl-PL" sz="800" i="1">
                              <a:solidFill>
                                <a:schemeClr val="tx1"/>
                              </a:solidFill>
                              <a:latin typeface="Cambria Math" panose="02040503050406030204" pitchFamily="18" charset="0"/>
                              <a:ea typeface="Cambria Math" panose="02040503050406030204" pitchFamily="18" charset="0"/>
                            </a:rPr>
                            <m:t>⊥</m:t>
                          </m:r>
                        </m:sup>
                      </m:sSubSup>
                      <m:r>
                        <a:rPr lang="pl-PL" sz="800" i="1">
                          <a:solidFill>
                            <a:schemeClr val="tx1"/>
                          </a:solidFill>
                          <a:latin typeface="Cambria Math" panose="02040503050406030204" pitchFamily="18" charset="0"/>
                          <a:ea typeface="Cambria Math" panose="02040503050406030204" pitchFamily="18" charset="0"/>
                        </a:rPr>
                        <m:t>⊗</m:t>
                      </m:r>
                      <m:sSubSup>
                        <m:sSubSupPr>
                          <m:ctrlPr>
                            <a:rPr lang="pl-PL" sz="800" i="1">
                              <a:solidFill>
                                <a:srgbClr val="FF0000"/>
                              </a:solidFill>
                              <a:latin typeface="Cambria Math" panose="02040503050406030204" pitchFamily="18" charset="0"/>
                              <a:ea typeface="Cambria Math" panose="02040503050406030204" pitchFamily="18" charset="0"/>
                            </a:rPr>
                          </m:ctrlPr>
                        </m:sSubSupPr>
                        <m:e>
                          <m:r>
                            <a:rPr lang="pl-PL" sz="800" i="1">
                              <a:solidFill>
                                <a:srgbClr val="FF0000"/>
                              </a:solidFill>
                              <a:latin typeface="Cambria Math" panose="02040503050406030204" pitchFamily="18" charset="0"/>
                              <a:ea typeface="Cambria Math" panose="02040503050406030204" pitchFamily="18" charset="0"/>
                            </a:rPr>
                            <m:t>h</m:t>
                          </m:r>
                        </m:e>
                        <m:sub>
                          <m:r>
                            <a:rPr lang="pl-PL" sz="800" i="1">
                              <a:solidFill>
                                <a:srgbClr val="FF0000"/>
                              </a:solidFill>
                              <a:latin typeface="Cambria Math" panose="02040503050406030204" pitchFamily="18" charset="0"/>
                              <a:ea typeface="Cambria Math" panose="02040503050406030204" pitchFamily="18" charset="0"/>
                            </a:rPr>
                            <m:t>1, </m:t>
                          </m:r>
                          <m:r>
                            <a:rPr lang="pl-PL" sz="800" b="0" i="1" smtClean="0">
                              <a:solidFill>
                                <a:srgbClr val="FF0000"/>
                              </a:solidFill>
                              <a:latin typeface="Cambria Math" panose="02040503050406030204" pitchFamily="18" charset="0"/>
                              <a:ea typeface="Cambria Math" panose="02040503050406030204" pitchFamily="18" charset="0"/>
                            </a:rPr>
                            <m:t>𝑁</m:t>
                          </m:r>
                        </m:sub>
                        <m:sup>
                          <m:r>
                            <a:rPr lang="pl-PL" sz="800" b="0" i="1" smtClean="0">
                              <a:solidFill>
                                <a:srgbClr val="FF0000"/>
                              </a:solidFill>
                              <a:latin typeface="Cambria Math" panose="02040503050406030204" pitchFamily="18" charset="0"/>
                              <a:ea typeface="Cambria Math" panose="02040503050406030204" pitchFamily="18" charset="0"/>
                            </a:rPr>
                            <m:t>𝑞</m:t>
                          </m:r>
                          <m:r>
                            <a:rPr lang="pl-PL" sz="800" i="1">
                              <a:solidFill>
                                <a:srgbClr val="FF0000"/>
                              </a:solidFill>
                              <a:latin typeface="Cambria Math" panose="02040503050406030204" pitchFamily="18" charset="0"/>
                              <a:ea typeface="Cambria Math" panose="02040503050406030204" pitchFamily="18" charset="0"/>
                            </a:rPr>
                            <m:t>⊥</m:t>
                          </m:r>
                        </m:sup>
                      </m:sSubSup>
                    </m:oMath>
                  </m:oMathPara>
                </a14:m>
                <a:endParaRPr lang="pl-PL" sz="800" i="1" dirty="0">
                  <a:solidFill>
                    <a:srgbClr val="FF0000"/>
                  </a:solidFill>
                  <a:latin typeface="Cambria Math" panose="02040503050406030204" pitchFamily="18" charset="0"/>
                  <a:ea typeface="Cambria Math" panose="02040503050406030204" pitchFamily="18" charset="0"/>
                </a:endParaRPr>
              </a:p>
            </p:txBody>
          </p:sp>
        </mc:Choice>
        <mc:Fallback xmlns="">
          <p:sp>
            <p:nvSpPr>
              <p:cNvPr id="55" name="Prostokąt 54"/>
              <p:cNvSpPr>
                <a:spLocks noRot="1" noChangeAspect="1" noMove="1" noResize="1" noEditPoints="1" noAdjustHandles="1" noChangeArrowheads="1" noChangeShapeType="1" noTextEdit="1"/>
              </p:cNvSpPr>
              <p:nvPr/>
            </p:nvSpPr>
            <p:spPr>
              <a:xfrm>
                <a:off x="-176119" y="454399"/>
                <a:ext cx="1494430" cy="262764"/>
              </a:xfrm>
              <a:prstGeom prst="rect">
                <a:avLst/>
              </a:prstGeom>
              <a:blipFill>
                <a:blip r:embed="rId11"/>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56" name="Prostokąt 55"/>
              <p:cNvSpPr/>
              <p:nvPr/>
            </p:nvSpPr>
            <p:spPr>
              <a:xfrm>
                <a:off x="-149472" y="1091354"/>
                <a:ext cx="1462618" cy="26308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pl-PL" sz="800" i="1" smtClean="0">
                              <a:solidFill>
                                <a:schemeClr val="tx1"/>
                              </a:solidFill>
                              <a:latin typeface="Cambria Math" panose="02040503050406030204" pitchFamily="18" charset="0"/>
                              <a:ea typeface="Cambria Math" panose="02040503050406030204" pitchFamily="18" charset="0"/>
                            </a:rPr>
                          </m:ctrlPr>
                        </m:sSubSupPr>
                        <m:e>
                          <m:r>
                            <a:rPr lang="pl-PL" sz="800" b="0" i="1" smtClean="0">
                              <a:solidFill>
                                <a:schemeClr val="tx1"/>
                              </a:solidFill>
                              <a:latin typeface="Cambria Math" panose="02040503050406030204" pitchFamily="18" charset="0"/>
                              <a:ea typeface="Cambria Math" panose="02040503050406030204" pitchFamily="18" charset="0"/>
                            </a:rPr>
                            <m:t>𝐴</m:t>
                          </m:r>
                        </m:e>
                        <m:sub>
                          <m:r>
                            <m:rPr>
                              <m:sty m:val="p"/>
                            </m:rPr>
                            <a:rPr lang="pl-PL" sz="800">
                              <a:solidFill>
                                <a:schemeClr val="tx1"/>
                              </a:solidFill>
                              <a:latin typeface="Cambria Math" panose="02040503050406030204" pitchFamily="18" charset="0"/>
                              <a:ea typeface="Cambria Math" panose="02040503050406030204" pitchFamily="18" charset="0"/>
                            </a:rPr>
                            <m:t>T</m:t>
                          </m:r>
                        </m:sub>
                        <m:sup>
                          <m:r>
                            <m:rPr>
                              <m:sty m:val="p"/>
                            </m:rPr>
                            <a:rPr lang="pl-PL" sz="800">
                              <a:solidFill>
                                <a:schemeClr val="tx1"/>
                              </a:solidFill>
                              <a:latin typeface="Cambria Math" panose="02040503050406030204" pitchFamily="18" charset="0"/>
                              <a:ea typeface="Cambria Math" panose="02040503050406030204" pitchFamily="18" charset="0"/>
                            </a:rPr>
                            <m:t>sin</m:t>
                          </m:r>
                          <m:d>
                            <m:dPr>
                              <m:ctrlPr>
                                <a:rPr lang="pl-PL" sz="800" i="1">
                                  <a:solidFill>
                                    <a:schemeClr val="tx1"/>
                                  </a:solidFill>
                                  <a:latin typeface="Cambria Math" panose="02040503050406030204" pitchFamily="18" charset="0"/>
                                  <a:ea typeface="Cambria Math" panose="02040503050406030204" pitchFamily="18" charset="0"/>
                                </a:rPr>
                              </m:ctrlPr>
                            </m:dPr>
                            <m:e>
                              <m:r>
                                <a:rPr lang="pl-PL" sz="800" i="1">
                                  <a:solidFill>
                                    <a:schemeClr val="tx1"/>
                                  </a:solidFill>
                                  <a:latin typeface="Cambria Math" panose="02040503050406030204" pitchFamily="18" charset="0"/>
                                  <a:ea typeface="Cambria Math" panose="02040503050406030204" pitchFamily="18" charset="0"/>
                                </a:rPr>
                                <m:t>2</m:t>
                              </m:r>
                              <m:r>
                                <a:rPr lang="pl-PL" sz="800" i="1" smtClean="0">
                                  <a:solidFill>
                                    <a:schemeClr val="tx1"/>
                                  </a:solidFill>
                                  <a:latin typeface="Cambria Math" panose="02040503050406030204" pitchFamily="18" charset="0"/>
                                  <a:ea typeface="Cambria Math" panose="02040503050406030204" pitchFamily="18" charset="0"/>
                                </a:rPr>
                                <m:t>𝜑</m:t>
                              </m:r>
                              <m:r>
                                <a:rPr lang="pl-PL" sz="800" i="1">
                                  <a:solidFill>
                                    <a:schemeClr val="tx1"/>
                                  </a:solidFill>
                                  <a:latin typeface="Cambria Math" panose="02040503050406030204" pitchFamily="18" charset="0"/>
                                  <a:ea typeface="Cambria Math" panose="02040503050406030204" pitchFamily="18" charset="0"/>
                                </a:rPr>
                                <m:t>−</m:t>
                              </m:r>
                              <m:sSub>
                                <m:sSubPr>
                                  <m:ctrlPr>
                                    <a:rPr lang="pl-PL" sz="800" i="1">
                                      <a:solidFill>
                                        <a:schemeClr val="tx1"/>
                                      </a:solidFill>
                                      <a:latin typeface="Cambria Math" panose="02040503050406030204" pitchFamily="18" charset="0"/>
                                      <a:ea typeface="Cambria Math" panose="02040503050406030204" pitchFamily="18" charset="0"/>
                                    </a:rPr>
                                  </m:ctrlPr>
                                </m:sSubPr>
                                <m:e>
                                  <m:r>
                                    <a:rPr lang="pl-PL" sz="800" i="1">
                                      <a:solidFill>
                                        <a:schemeClr val="tx1"/>
                                      </a:solidFill>
                                      <a:latin typeface="Cambria Math" panose="02040503050406030204" pitchFamily="18" charset="0"/>
                                      <a:ea typeface="Cambria Math" panose="02040503050406030204" pitchFamily="18" charset="0"/>
                                    </a:rPr>
                                    <m:t>𝜑</m:t>
                                  </m:r>
                                </m:e>
                                <m:sub>
                                  <m:r>
                                    <a:rPr lang="pl-PL" sz="800" i="1">
                                      <a:solidFill>
                                        <a:schemeClr val="tx1"/>
                                      </a:solidFill>
                                      <a:latin typeface="Cambria Math" panose="02040503050406030204" pitchFamily="18" charset="0"/>
                                      <a:ea typeface="Cambria Math" panose="02040503050406030204" pitchFamily="18" charset="0"/>
                                    </a:rPr>
                                    <m:t>𝑆</m:t>
                                  </m:r>
                                </m:sub>
                              </m:sSub>
                            </m:e>
                          </m:d>
                        </m:sup>
                      </m:sSubSup>
                      <m:r>
                        <a:rPr lang="pl-PL" sz="800" i="1">
                          <a:solidFill>
                            <a:schemeClr val="tx1"/>
                          </a:solidFill>
                          <a:latin typeface="Cambria Math" panose="02040503050406030204" pitchFamily="18" charset="0"/>
                          <a:ea typeface="Cambria Math" panose="02040503050406030204" pitchFamily="18" charset="0"/>
                        </a:rPr>
                        <m:t>∝</m:t>
                      </m:r>
                      <m:sSubSup>
                        <m:sSubSupPr>
                          <m:ctrlPr>
                            <a:rPr lang="pl-PL" sz="800" i="1">
                              <a:solidFill>
                                <a:schemeClr val="tx1"/>
                              </a:solidFill>
                              <a:latin typeface="Cambria Math" panose="02040503050406030204" pitchFamily="18" charset="0"/>
                              <a:ea typeface="Cambria Math" panose="02040503050406030204" pitchFamily="18" charset="0"/>
                            </a:rPr>
                          </m:ctrlPr>
                        </m:sSubSupPr>
                        <m:e>
                          <m:r>
                            <a:rPr lang="pl-PL" sz="800" i="1">
                              <a:solidFill>
                                <a:schemeClr val="tx1"/>
                              </a:solidFill>
                              <a:latin typeface="Cambria Math" panose="02040503050406030204" pitchFamily="18" charset="0"/>
                              <a:ea typeface="Cambria Math" panose="02040503050406030204" pitchFamily="18" charset="0"/>
                            </a:rPr>
                            <m:t>h</m:t>
                          </m:r>
                        </m:e>
                        <m:sub>
                          <m:r>
                            <a:rPr lang="pl-PL" sz="800" i="1">
                              <a:solidFill>
                                <a:schemeClr val="tx1"/>
                              </a:solidFill>
                              <a:latin typeface="Cambria Math" panose="02040503050406030204" pitchFamily="18" charset="0"/>
                              <a:ea typeface="Cambria Math" panose="02040503050406030204" pitchFamily="18" charset="0"/>
                            </a:rPr>
                            <m:t>1, </m:t>
                          </m:r>
                          <m:r>
                            <a:rPr lang="pl-PL" sz="800" i="1">
                              <a:solidFill>
                                <a:schemeClr val="tx1"/>
                              </a:solidFill>
                              <a:latin typeface="Cambria Math" panose="02040503050406030204" pitchFamily="18" charset="0"/>
                              <a:ea typeface="Cambria Math" panose="02040503050406030204" pitchFamily="18" charset="0"/>
                            </a:rPr>
                            <m:t>𝜋</m:t>
                          </m:r>
                        </m:sub>
                        <m:sup>
                          <m:r>
                            <a:rPr lang="pl-PL" sz="800" b="0" i="1" smtClean="0">
                              <a:solidFill>
                                <a:schemeClr val="tx1"/>
                              </a:solidFill>
                              <a:latin typeface="Cambria Math" panose="02040503050406030204" pitchFamily="18" charset="0"/>
                              <a:ea typeface="Cambria Math" panose="02040503050406030204" pitchFamily="18" charset="0"/>
                            </a:rPr>
                            <m:t>𝑞</m:t>
                          </m:r>
                          <m:r>
                            <a:rPr lang="pl-PL" sz="800" i="1">
                              <a:solidFill>
                                <a:schemeClr val="tx1"/>
                              </a:solidFill>
                              <a:latin typeface="Cambria Math" panose="02040503050406030204" pitchFamily="18" charset="0"/>
                              <a:ea typeface="Cambria Math" panose="02040503050406030204" pitchFamily="18" charset="0"/>
                            </a:rPr>
                            <m:t>⊥</m:t>
                          </m:r>
                        </m:sup>
                      </m:sSubSup>
                      <m:r>
                        <a:rPr lang="pl-PL" sz="800" i="1">
                          <a:solidFill>
                            <a:schemeClr val="tx1"/>
                          </a:solidFill>
                          <a:latin typeface="Cambria Math" panose="02040503050406030204" pitchFamily="18" charset="0"/>
                          <a:ea typeface="Cambria Math" panose="02040503050406030204" pitchFamily="18" charset="0"/>
                        </a:rPr>
                        <m:t>⊗</m:t>
                      </m:r>
                      <m:sSubSup>
                        <m:sSubSupPr>
                          <m:ctrlPr>
                            <a:rPr lang="pl-PL" sz="800" b="0" i="1" smtClean="0">
                              <a:solidFill>
                                <a:srgbClr val="7030A0"/>
                              </a:solidFill>
                              <a:latin typeface="Cambria Math" panose="02040503050406030204" pitchFamily="18" charset="0"/>
                              <a:ea typeface="Cambria Math" panose="02040503050406030204" pitchFamily="18" charset="0"/>
                            </a:rPr>
                          </m:ctrlPr>
                        </m:sSubSupPr>
                        <m:e>
                          <m:r>
                            <a:rPr lang="pl-PL" sz="800" b="0" i="1" smtClean="0">
                              <a:solidFill>
                                <a:srgbClr val="7030A0"/>
                              </a:solidFill>
                              <a:latin typeface="Cambria Math" panose="02040503050406030204" pitchFamily="18" charset="0"/>
                              <a:ea typeface="Cambria Math" panose="02040503050406030204" pitchFamily="18" charset="0"/>
                            </a:rPr>
                            <m:t>h</m:t>
                          </m:r>
                        </m:e>
                        <m:sub>
                          <m:r>
                            <a:rPr lang="pl-PL" sz="800" b="0" i="0" smtClean="0">
                              <a:solidFill>
                                <a:srgbClr val="7030A0"/>
                              </a:solidFill>
                              <a:latin typeface="Cambria Math" panose="02040503050406030204" pitchFamily="18" charset="0"/>
                              <a:ea typeface="Cambria Math" panose="02040503050406030204" pitchFamily="18" charset="0"/>
                            </a:rPr>
                            <m:t>1,</m:t>
                          </m:r>
                          <m:r>
                            <m:rPr>
                              <m:sty m:val="p"/>
                            </m:rPr>
                            <a:rPr lang="pl-PL" sz="800" b="0" i="0" smtClean="0">
                              <a:solidFill>
                                <a:srgbClr val="7030A0"/>
                              </a:solidFill>
                              <a:latin typeface="Cambria Math" panose="02040503050406030204" pitchFamily="18" charset="0"/>
                              <a:ea typeface="Cambria Math" panose="02040503050406030204" pitchFamily="18" charset="0"/>
                            </a:rPr>
                            <m:t>N</m:t>
                          </m:r>
                        </m:sub>
                        <m:sup>
                          <m:r>
                            <a:rPr lang="pl-PL" sz="800" b="0" i="1" smtClean="0">
                              <a:solidFill>
                                <a:srgbClr val="7030A0"/>
                              </a:solidFill>
                              <a:latin typeface="Cambria Math" panose="02040503050406030204" pitchFamily="18" charset="0"/>
                              <a:ea typeface="Cambria Math" panose="02040503050406030204" pitchFamily="18" charset="0"/>
                            </a:rPr>
                            <m:t>𝑞</m:t>
                          </m:r>
                        </m:sup>
                      </m:sSubSup>
                    </m:oMath>
                  </m:oMathPara>
                </a14:m>
                <a:endParaRPr lang="pl-PL" sz="800" dirty="0"/>
              </a:p>
            </p:txBody>
          </p:sp>
        </mc:Choice>
        <mc:Fallback xmlns="">
          <p:sp>
            <p:nvSpPr>
              <p:cNvPr id="56" name="Prostokąt 55"/>
              <p:cNvSpPr>
                <a:spLocks noRot="1" noChangeAspect="1" noMove="1" noResize="1" noEditPoints="1" noAdjustHandles="1" noChangeArrowheads="1" noChangeShapeType="1" noTextEdit="1"/>
              </p:cNvSpPr>
              <p:nvPr/>
            </p:nvSpPr>
            <p:spPr>
              <a:xfrm>
                <a:off x="-149472" y="1091354"/>
                <a:ext cx="1462618" cy="263085"/>
              </a:xfrm>
              <a:prstGeom prst="rect">
                <a:avLst/>
              </a:prstGeom>
              <a:blipFill>
                <a:blip r:embed="rId12"/>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57" name="Prostokąt 56"/>
              <p:cNvSpPr/>
              <p:nvPr/>
            </p:nvSpPr>
            <p:spPr>
              <a:xfrm>
                <a:off x="-112157" y="892845"/>
                <a:ext cx="1417897" cy="26449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pl-PL" sz="800" i="1" smtClean="0">
                              <a:solidFill>
                                <a:schemeClr val="tx1"/>
                              </a:solidFill>
                              <a:latin typeface="Cambria Math" panose="02040503050406030204" pitchFamily="18" charset="0"/>
                              <a:ea typeface="Cambria Math" panose="02040503050406030204" pitchFamily="18" charset="0"/>
                            </a:rPr>
                          </m:ctrlPr>
                        </m:sSubSupPr>
                        <m:e>
                          <m:r>
                            <a:rPr lang="pl-PL" sz="800" b="0" i="1" smtClean="0">
                              <a:solidFill>
                                <a:schemeClr val="tx1"/>
                              </a:solidFill>
                              <a:latin typeface="Cambria Math" panose="02040503050406030204" pitchFamily="18" charset="0"/>
                              <a:ea typeface="Cambria Math" panose="02040503050406030204" pitchFamily="18" charset="0"/>
                            </a:rPr>
                            <m:t>𝐴</m:t>
                          </m:r>
                        </m:e>
                        <m:sub>
                          <m:r>
                            <m:rPr>
                              <m:sty m:val="p"/>
                            </m:rPr>
                            <a:rPr lang="pl-PL" sz="800">
                              <a:solidFill>
                                <a:schemeClr val="tx1"/>
                              </a:solidFill>
                              <a:latin typeface="Cambria Math" panose="02040503050406030204" pitchFamily="18" charset="0"/>
                              <a:ea typeface="Cambria Math" panose="02040503050406030204" pitchFamily="18" charset="0"/>
                            </a:rPr>
                            <m:t>T</m:t>
                          </m:r>
                        </m:sub>
                        <m:sup>
                          <m:r>
                            <m:rPr>
                              <m:sty m:val="p"/>
                            </m:rPr>
                            <a:rPr lang="pl-PL" sz="800">
                              <a:solidFill>
                                <a:schemeClr val="tx1"/>
                              </a:solidFill>
                              <a:latin typeface="Cambria Math" panose="02040503050406030204" pitchFamily="18" charset="0"/>
                              <a:ea typeface="Cambria Math" panose="02040503050406030204" pitchFamily="18" charset="0"/>
                            </a:rPr>
                            <m:t>sin</m:t>
                          </m:r>
                          <m:d>
                            <m:dPr>
                              <m:ctrlPr>
                                <a:rPr lang="pl-PL" sz="800" i="1">
                                  <a:solidFill>
                                    <a:schemeClr val="tx1"/>
                                  </a:solidFill>
                                  <a:latin typeface="Cambria Math" panose="02040503050406030204" pitchFamily="18" charset="0"/>
                                  <a:ea typeface="Cambria Math" panose="02040503050406030204" pitchFamily="18" charset="0"/>
                                </a:rPr>
                              </m:ctrlPr>
                            </m:dPr>
                            <m:e>
                              <m:r>
                                <a:rPr lang="pl-PL" sz="800" i="1">
                                  <a:solidFill>
                                    <a:schemeClr val="tx1"/>
                                  </a:solidFill>
                                  <a:latin typeface="Cambria Math" panose="02040503050406030204" pitchFamily="18" charset="0"/>
                                  <a:ea typeface="Cambria Math" panose="02040503050406030204" pitchFamily="18" charset="0"/>
                                </a:rPr>
                                <m:t>2</m:t>
                              </m:r>
                              <m:r>
                                <a:rPr lang="pl-PL" sz="800" b="0" i="1" smtClean="0">
                                  <a:solidFill>
                                    <a:schemeClr val="tx1"/>
                                  </a:solidFill>
                                  <a:latin typeface="Cambria Math" panose="02040503050406030204" pitchFamily="18" charset="0"/>
                                  <a:ea typeface="Cambria Math" panose="02040503050406030204" pitchFamily="18" charset="0"/>
                                </a:rPr>
                                <m:t>𝜑</m:t>
                              </m:r>
                              <m:r>
                                <a:rPr lang="pl-PL" sz="800" b="0" i="1" smtClean="0">
                                  <a:solidFill>
                                    <a:schemeClr val="tx1"/>
                                  </a:solidFill>
                                  <a:latin typeface="Cambria Math" panose="02040503050406030204" pitchFamily="18" charset="0"/>
                                  <a:ea typeface="Cambria Math" panose="02040503050406030204" pitchFamily="18" charset="0"/>
                                </a:rPr>
                                <m:t>+</m:t>
                              </m:r>
                              <m:sSub>
                                <m:sSubPr>
                                  <m:ctrlPr>
                                    <a:rPr lang="pl-PL" sz="800" b="0" i="1" smtClean="0">
                                      <a:solidFill>
                                        <a:schemeClr val="tx1"/>
                                      </a:solidFill>
                                      <a:latin typeface="Cambria Math" panose="02040503050406030204" pitchFamily="18" charset="0"/>
                                      <a:ea typeface="Cambria Math" panose="02040503050406030204" pitchFamily="18" charset="0"/>
                                    </a:rPr>
                                  </m:ctrlPr>
                                </m:sSubPr>
                                <m:e>
                                  <m:r>
                                    <a:rPr lang="pl-PL" sz="800" b="0" i="1" smtClean="0">
                                      <a:solidFill>
                                        <a:schemeClr val="tx1"/>
                                      </a:solidFill>
                                      <a:latin typeface="Cambria Math" panose="02040503050406030204" pitchFamily="18" charset="0"/>
                                      <a:ea typeface="Cambria Math" panose="02040503050406030204" pitchFamily="18" charset="0"/>
                                    </a:rPr>
                                    <m:t>𝜑</m:t>
                                  </m:r>
                                </m:e>
                                <m:sub>
                                  <m:r>
                                    <a:rPr lang="pl-PL" sz="800" b="0" i="1" smtClean="0">
                                      <a:solidFill>
                                        <a:schemeClr val="tx1"/>
                                      </a:solidFill>
                                      <a:latin typeface="Cambria Math" panose="02040503050406030204" pitchFamily="18" charset="0"/>
                                      <a:ea typeface="Cambria Math" panose="02040503050406030204" pitchFamily="18" charset="0"/>
                                    </a:rPr>
                                    <m:t>𝑆</m:t>
                                  </m:r>
                                </m:sub>
                              </m:sSub>
                            </m:e>
                          </m:d>
                        </m:sup>
                      </m:sSubSup>
                      <m:r>
                        <a:rPr lang="pl-PL" sz="800" i="1">
                          <a:solidFill>
                            <a:schemeClr val="tx1"/>
                          </a:solidFill>
                          <a:latin typeface="Cambria Math" panose="02040503050406030204" pitchFamily="18" charset="0"/>
                          <a:ea typeface="Cambria Math" panose="02040503050406030204" pitchFamily="18" charset="0"/>
                        </a:rPr>
                        <m:t>∝</m:t>
                      </m:r>
                      <m:sSubSup>
                        <m:sSubSupPr>
                          <m:ctrlPr>
                            <a:rPr lang="pl-PL" sz="800" i="1">
                              <a:solidFill>
                                <a:schemeClr val="tx1"/>
                              </a:solidFill>
                              <a:latin typeface="Cambria Math" panose="02040503050406030204" pitchFamily="18" charset="0"/>
                              <a:ea typeface="Cambria Math" panose="02040503050406030204" pitchFamily="18" charset="0"/>
                            </a:rPr>
                          </m:ctrlPr>
                        </m:sSubSupPr>
                        <m:e>
                          <m:r>
                            <a:rPr lang="pl-PL" sz="800" i="1">
                              <a:solidFill>
                                <a:schemeClr val="tx1"/>
                              </a:solidFill>
                              <a:latin typeface="Cambria Math" panose="02040503050406030204" pitchFamily="18" charset="0"/>
                              <a:ea typeface="Cambria Math" panose="02040503050406030204" pitchFamily="18" charset="0"/>
                            </a:rPr>
                            <m:t>h</m:t>
                          </m:r>
                        </m:e>
                        <m:sub>
                          <m:r>
                            <a:rPr lang="pl-PL" sz="800" i="1">
                              <a:solidFill>
                                <a:schemeClr val="tx1"/>
                              </a:solidFill>
                              <a:latin typeface="Cambria Math" panose="02040503050406030204" pitchFamily="18" charset="0"/>
                              <a:ea typeface="Cambria Math" panose="02040503050406030204" pitchFamily="18" charset="0"/>
                            </a:rPr>
                            <m:t>1, </m:t>
                          </m:r>
                          <m:r>
                            <a:rPr lang="pl-PL" sz="800" i="1">
                              <a:solidFill>
                                <a:schemeClr val="tx1"/>
                              </a:solidFill>
                              <a:latin typeface="Cambria Math" panose="02040503050406030204" pitchFamily="18" charset="0"/>
                              <a:ea typeface="Cambria Math" panose="02040503050406030204" pitchFamily="18" charset="0"/>
                            </a:rPr>
                            <m:t>𝜋</m:t>
                          </m:r>
                        </m:sub>
                        <m:sup>
                          <m:r>
                            <a:rPr lang="pl-PL" sz="800" b="0" i="1" smtClean="0">
                              <a:solidFill>
                                <a:schemeClr val="tx1"/>
                              </a:solidFill>
                              <a:latin typeface="Cambria Math" panose="02040503050406030204" pitchFamily="18" charset="0"/>
                              <a:ea typeface="Cambria Math" panose="02040503050406030204" pitchFamily="18" charset="0"/>
                            </a:rPr>
                            <m:t>𝑞</m:t>
                          </m:r>
                          <m:r>
                            <a:rPr lang="pl-PL" sz="800" i="1" smtClean="0">
                              <a:solidFill>
                                <a:schemeClr val="tx1"/>
                              </a:solidFill>
                              <a:latin typeface="Cambria Math" panose="02040503050406030204" pitchFamily="18" charset="0"/>
                              <a:ea typeface="Cambria Math" panose="02040503050406030204" pitchFamily="18" charset="0"/>
                            </a:rPr>
                            <m:t>⊥</m:t>
                          </m:r>
                        </m:sup>
                      </m:sSubSup>
                      <m:r>
                        <a:rPr lang="pl-PL" sz="800" i="1">
                          <a:solidFill>
                            <a:schemeClr val="tx1"/>
                          </a:solidFill>
                          <a:latin typeface="Cambria Math" panose="02040503050406030204" pitchFamily="18" charset="0"/>
                          <a:ea typeface="Cambria Math" panose="02040503050406030204" pitchFamily="18" charset="0"/>
                        </a:rPr>
                        <m:t>⊗</m:t>
                      </m:r>
                      <m:sSubSup>
                        <m:sSubSupPr>
                          <m:ctrlPr>
                            <a:rPr lang="pl-PL" sz="800" i="1" smtClean="0">
                              <a:solidFill>
                                <a:srgbClr val="00B0F0"/>
                              </a:solidFill>
                              <a:latin typeface="Cambria Math" panose="02040503050406030204" pitchFamily="18" charset="0"/>
                              <a:ea typeface="Cambria Math" panose="02040503050406030204" pitchFamily="18" charset="0"/>
                            </a:rPr>
                          </m:ctrlPr>
                        </m:sSubSupPr>
                        <m:e>
                          <m:r>
                            <a:rPr lang="pl-PL" sz="800" i="1">
                              <a:solidFill>
                                <a:srgbClr val="00B0F0"/>
                              </a:solidFill>
                              <a:latin typeface="Cambria Math" panose="02040503050406030204" pitchFamily="18" charset="0"/>
                              <a:ea typeface="Cambria Math" panose="02040503050406030204" pitchFamily="18" charset="0"/>
                            </a:rPr>
                            <m:t>h</m:t>
                          </m:r>
                        </m:e>
                        <m:sub>
                          <m:r>
                            <a:rPr lang="pl-PL" sz="800" i="1">
                              <a:solidFill>
                                <a:srgbClr val="00B0F0"/>
                              </a:solidFill>
                              <a:latin typeface="Cambria Math" panose="02040503050406030204" pitchFamily="18" charset="0"/>
                              <a:ea typeface="Cambria Math" panose="02040503050406030204" pitchFamily="18" charset="0"/>
                            </a:rPr>
                            <m:t>1</m:t>
                          </m:r>
                          <m:r>
                            <m:rPr>
                              <m:sty m:val="p"/>
                            </m:rPr>
                            <a:rPr lang="pl-PL" sz="800" i="0">
                              <a:solidFill>
                                <a:srgbClr val="00B0F0"/>
                              </a:solidFill>
                              <a:latin typeface="Cambria Math" panose="02040503050406030204" pitchFamily="18" charset="0"/>
                              <a:ea typeface="Cambria Math" panose="02040503050406030204" pitchFamily="18" charset="0"/>
                            </a:rPr>
                            <m:t>T</m:t>
                          </m:r>
                          <m:r>
                            <a:rPr lang="pl-PL" sz="800" i="0">
                              <a:solidFill>
                                <a:srgbClr val="00B0F0"/>
                              </a:solidFill>
                              <a:latin typeface="Cambria Math" panose="02040503050406030204" pitchFamily="18" charset="0"/>
                              <a:ea typeface="Cambria Math" panose="02040503050406030204" pitchFamily="18" charset="0"/>
                            </a:rPr>
                            <m:t>, </m:t>
                          </m:r>
                          <m:r>
                            <a:rPr lang="pl-PL" sz="800" b="0" i="1" smtClean="0">
                              <a:solidFill>
                                <a:srgbClr val="00B0F0"/>
                              </a:solidFill>
                              <a:latin typeface="Cambria Math" panose="02040503050406030204" pitchFamily="18" charset="0"/>
                              <a:ea typeface="Cambria Math" panose="02040503050406030204" pitchFamily="18" charset="0"/>
                            </a:rPr>
                            <m:t>𝑁</m:t>
                          </m:r>
                        </m:sub>
                        <m:sup>
                          <m:r>
                            <a:rPr lang="pl-PL" sz="800" b="0" i="1" smtClean="0">
                              <a:solidFill>
                                <a:srgbClr val="00B0F0"/>
                              </a:solidFill>
                              <a:latin typeface="Cambria Math" panose="02040503050406030204" pitchFamily="18" charset="0"/>
                              <a:ea typeface="Cambria Math" panose="02040503050406030204" pitchFamily="18" charset="0"/>
                            </a:rPr>
                            <m:t>𝑞</m:t>
                          </m:r>
                          <m:r>
                            <a:rPr lang="pl-PL" sz="800" i="1">
                              <a:solidFill>
                                <a:srgbClr val="00B0F0"/>
                              </a:solidFill>
                              <a:latin typeface="Cambria Math" panose="02040503050406030204" pitchFamily="18" charset="0"/>
                              <a:ea typeface="Cambria Math" panose="02040503050406030204" pitchFamily="18" charset="0"/>
                            </a:rPr>
                            <m:t>⊥</m:t>
                          </m:r>
                        </m:sup>
                      </m:sSubSup>
                    </m:oMath>
                  </m:oMathPara>
                </a14:m>
                <a:endParaRPr lang="pl-PL" sz="800" dirty="0"/>
              </a:p>
            </p:txBody>
          </p:sp>
        </mc:Choice>
        <mc:Fallback xmlns="">
          <p:sp>
            <p:nvSpPr>
              <p:cNvPr id="57" name="Prostokąt 56"/>
              <p:cNvSpPr>
                <a:spLocks noRot="1" noChangeAspect="1" noMove="1" noResize="1" noEditPoints="1" noAdjustHandles="1" noChangeArrowheads="1" noChangeShapeType="1" noTextEdit="1"/>
              </p:cNvSpPr>
              <p:nvPr/>
            </p:nvSpPr>
            <p:spPr>
              <a:xfrm>
                <a:off x="-112157" y="892845"/>
                <a:ext cx="1417897" cy="264496"/>
              </a:xfrm>
              <a:prstGeom prst="rect">
                <a:avLst/>
              </a:prstGeom>
              <a:blipFill>
                <a:blip r:embed="rId13"/>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58" name="Prostokąt 57"/>
              <p:cNvSpPr/>
              <p:nvPr/>
            </p:nvSpPr>
            <p:spPr>
              <a:xfrm>
                <a:off x="-119822" y="684003"/>
                <a:ext cx="1370648" cy="26449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pl-PL" sz="800" i="1" smtClean="0">
                              <a:solidFill>
                                <a:schemeClr val="tx1"/>
                              </a:solidFill>
                              <a:latin typeface="Cambria Math" panose="02040503050406030204" pitchFamily="18" charset="0"/>
                              <a:ea typeface="Cambria Math" panose="02040503050406030204" pitchFamily="18" charset="0"/>
                            </a:rPr>
                          </m:ctrlPr>
                        </m:sSubSupPr>
                        <m:e>
                          <m:r>
                            <a:rPr lang="pl-PL" sz="800" b="0" i="1" smtClean="0">
                              <a:solidFill>
                                <a:schemeClr val="tx1"/>
                              </a:solidFill>
                              <a:latin typeface="Cambria Math" panose="02040503050406030204" pitchFamily="18" charset="0"/>
                              <a:ea typeface="Cambria Math" panose="02040503050406030204" pitchFamily="18" charset="0"/>
                            </a:rPr>
                            <m:t>𝐴</m:t>
                          </m:r>
                        </m:e>
                        <m:sub>
                          <m:r>
                            <m:rPr>
                              <m:sty m:val="p"/>
                            </m:rPr>
                            <a:rPr lang="pl-PL" sz="800">
                              <a:solidFill>
                                <a:schemeClr val="tx1"/>
                              </a:solidFill>
                              <a:latin typeface="Cambria Math" panose="02040503050406030204" pitchFamily="18" charset="0"/>
                              <a:ea typeface="Cambria Math" panose="02040503050406030204" pitchFamily="18" charset="0"/>
                            </a:rPr>
                            <m:t>T</m:t>
                          </m:r>
                        </m:sub>
                        <m:sup>
                          <m:r>
                            <m:rPr>
                              <m:sty m:val="p"/>
                            </m:rPr>
                            <a:rPr lang="pl-PL" sz="800">
                              <a:solidFill>
                                <a:schemeClr val="tx1"/>
                              </a:solidFill>
                              <a:latin typeface="Cambria Math" panose="02040503050406030204" pitchFamily="18" charset="0"/>
                              <a:ea typeface="Cambria Math" panose="02040503050406030204" pitchFamily="18" charset="0"/>
                            </a:rPr>
                            <m:t>sin</m:t>
                          </m:r>
                          <m:d>
                            <m:dPr>
                              <m:ctrlPr>
                                <a:rPr lang="pl-PL" sz="800" i="1">
                                  <a:solidFill>
                                    <a:schemeClr val="tx1"/>
                                  </a:solidFill>
                                  <a:latin typeface="Cambria Math" panose="02040503050406030204" pitchFamily="18" charset="0"/>
                                  <a:ea typeface="Cambria Math" panose="02040503050406030204" pitchFamily="18" charset="0"/>
                                </a:rPr>
                              </m:ctrlPr>
                            </m:dPr>
                            <m:e>
                              <m:sSub>
                                <m:sSubPr>
                                  <m:ctrlPr>
                                    <a:rPr lang="pl-PL" sz="800" i="1">
                                      <a:solidFill>
                                        <a:schemeClr val="tx1"/>
                                      </a:solidFill>
                                      <a:latin typeface="Cambria Math" panose="02040503050406030204" pitchFamily="18" charset="0"/>
                                      <a:ea typeface="Cambria Math" panose="02040503050406030204" pitchFamily="18" charset="0"/>
                                    </a:rPr>
                                  </m:ctrlPr>
                                </m:sSubPr>
                                <m:e>
                                  <m:r>
                                    <a:rPr lang="pl-PL" sz="800" b="0" i="1" smtClean="0">
                                      <a:solidFill>
                                        <a:schemeClr val="tx1"/>
                                      </a:solidFill>
                                      <a:latin typeface="Cambria Math" panose="02040503050406030204" pitchFamily="18" charset="0"/>
                                      <a:ea typeface="Cambria Math" panose="02040503050406030204" pitchFamily="18" charset="0"/>
                                    </a:rPr>
                                    <m:t>𝜑</m:t>
                                  </m:r>
                                </m:e>
                                <m:sub>
                                  <m:r>
                                    <m:rPr>
                                      <m:sty m:val="p"/>
                                    </m:rPr>
                                    <a:rPr lang="pl-PL" sz="800">
                                      <a:solidFill>
                                        <a:schemeClr val="tx1"/>
                                      </a:solidFill>
                                      <a:latin typeface="Cambria Math" panose="02040503050406030204" pitchFamily="18" charset="0"/>
                                      <a:ea typeface="Cambria Math" panose="02040503050406030204" pitchFamily="18" charset="0"/>
                                    </a:rPr>
                                    <m:t>S</m:t>
                                  </m:r>
                                </m:sub>
                              </m:sSub>
                            </m:e>
                          </m:d>
                        </m:sup>
                      </m:sSubSup>
                      <m:r>
                        <a:rPr lang="pl-PL" sz="800" i="1">
                          <a:solidFill>
                            <a:schemeClr val="tx1"/>
                          </a:solidFill>
                          <a:latin typeface="Cambria Math" panose="02040503050406030204" pitchFamily="18" charset="0"/>
                          <a:ea typeface="Cambria Math" panose="02040503050406030204" pitchFamily="18" charset="0"/>
                        </a:rPr>
                        <m:t>∝</m:t>
                      </m:r>
                      <m:sSubSup>
                        <m:sSubSupPr>
                          <m:ctrlPr>
                            <a:rPr lang="pl-PL" sz="800" b="0" i="1" smtClean="0">
                              <a:solidFill>
                                <a:schemeClr val="tx1"/>
                              </a:solidFill>
                              <a:latin typeface="Cambria Math" panose="02040503050406030204" pitchFamily="18" charset="0"/>
                              <a:ea typeface="Cambria Math" panose="02040503050406030204" pitchFamily="18" charset="0"/>
                            </a:rPr>
                          </m:ctrlPr>
                        </m:sSubSupPr>
                        <m:e>
                          <m:r>
                            <a:rPr lang="pl-PL" sz="800" b="0" i="1" smtClean="0">
                              <a:solidFill>
                                <a:schemeClr val="tx1"/>
                              </a:solidFill>
                              <a:latin typeface="Cambria Math" panose="02040503050406030204" pitchFamily="18" charset="0"/>
                              <a:ea typeface="Cambria Math" panose="02040503050406030204" pitchFamily="18" charset="0"/>
                            </a:rPr>
                            <m:t>𝑓</m:t>
                          </m:r>
                        </m:e>
                        <m:sub>
                          <m:r>
                            <a:rPr lang="pl-PL" sz="800" b="0" i="1" smtClean="0">
                              <a:solidFill>
                                <a:schemeClr val="tx1"/>
                              </a:solidFill>
                              <a:latin typeface="Cambria Math" panose="02040503050406030204" pitchFamily="18" charset="0"/>
                              <a:ea typeface="Cambria Math" panose="02040503050406030204" pitchFamily="18" charset="0"/>
                            </a:rPr>
                            <m:t>1,</m:t>
                          </m:r>
                          <m:r>
                            <a:rPr lang="pl-PL" sz="800" b="0" i="1" smtClean="0">
                              <a:solidFill>
                                <a:schemeClr val="tx1"/>
                              </a:solidFill>
                              <a:latin typeface="Cambria Math" panose="02040503050406030204" pitchFamily="18" charset="0"/>
                              <a:ea typeface="Cambria Math" panose="02040503050406030204" pitchFamily="18" charset="0"/>
                            </a:rPr>
                            <m:t>𝜋</m:t>
                          </m:r>
                        </m:sub>
                        <m:sup>
                          <m:r>
                            <a:rPr lang="pl-PL" sz="800" b="0" i="1" smtClean="0">
                              <a:solidFill>
                                <a:schemeClr val="tx1"/>
                              </a:solidFill>
                              <a:latin typeface="Cambria Math" panose="02040503050406030204" pitchFamily="18" charset="0"/>
                              <a:ea typeface="Cambria Math" panose="02040503050406030204" pitchFamily="18" charset="0"/>
                            </a:rPr>
                            <m:t>𝑞</m:t>
                          </m:r>
                        </m:sup>
                      </m:sSubSup>
                      <m:r>
                        <a:rPr lang="pl-PL" sz="800" i="1">
                          <a:solidFill>
                            <a:schemeClr val="tx1"/>
                          </a:solidFill>
                          <a:latin typeface="Cambria Math" panose="02040503050406030204" pitchFamily="18" charset="0"/>
                          <a:ea typeface="Cambria Math" panose="02040503050406030204" pitchFamily="18" charset="0"/>
                        </a:rPr>
                        <m:t>⊗</m:t>
                      </m:r>
                      <m:sSubSup>
                        <m:sSubSupPr>
                          <m:ctrlPr>
                            <a:rPr lang="pl-PL" sz="800" i="1" smtClean="0">
                              <a:solidFill>
                                <a:srgbClr val="00CC00"/>
                              </a:solidFill>
                              <a:latin typeface="Cambria Math" panose="02040503050406030204" pitchFamily="18" charset="0"/>
                              <a:ea typeface="Cambria Math" panose="02040503050406030204" pitchFamily="18" charset="0"/>
                            </a:rPr>
                          </m:ctrlPr>
                        </m:sSubSupPr>
                        <m:e>
                          <m:r>
                            <a:rPr lang="pl-PL" sz="800" i="1">
                              <a:solidFill>
                                <a:srgbClr val="00CC00"/>
                              </a:solidFill>
                              <a:latin typeface="Cambria Math" panose="02040503050406030204" pitchFamily="18" charset="0"/>
                              <a:ea typeface="Cambria Math" panose="02040503050406030204" pitchFamily="18" charset="0"/>
                            </a:rPr>
                            <m:t>𝑓</m:t>
                          </m:r>
                        </m:e>
                        <m:sub>
                          <m:r>
                            <a:rPr lang="pl-PL" sz="800" i="1">
                              <a:solidFill>
                                <a:srgbClr val="00CC00"/>
                              </a:solidFill>
                              <a:latin typeface="Cambria Math" panose="02040503050406030204" pitchFamily="18" charset="0"/>
                              <a:ea typeface="Cambria Math" panose="02040503050406030204" pitchFamily="18" charset="0"/>
                            </a:rPr>
                            <m:t>1</m:t>
                          </m:r>
                          <m:r>
                            <m:rPr>
                              <m:sty m:val="p"/>
                            </m:rPr>
                            <a:rPr lang="pl-PL" sz="800" i="0">
                              <a:solidFill>
                                <a:srgbClr val="00CC00"/>
                              </a:solidFill>
                              <a:latin typeface="Cambria Math" panose="02040503050406030204" pitchFamily="18" charset="0"/>
                              <a:ea typeface="Cambria Math" panose="02040503050406030204" pitchFamily="18" charset="0"/>
                            </a:rPr>
                            <m:t>T</m:t>
                          </m:r>
                          <m:r>
                            <a:rPr lang="pl-PL" sz="800" i="0">
                              <a:solidFill>
                                <a:srgbClr val="00CC00"/>
                              </a:solidFill>
                              <a:latin typeface="Cambria Math" panose="02040503050406030204" pitchFamily="18" charset="0"/>
                              <a:ea typeface="Cambria Math" panose="02040503050406030204" pitchFamily="18" charset="0"/>
                            </a:rPr>
                            <m:t>, </m:t>
                          </m:r>
                          <m:r>
                            <a:rPr lang="pl-PL" sz="800" b="0" i="1" smtClean="0">
                              <a:solidFill>
                                <a:srgbClr val="00CC00"/>
                              </a:solidFill>
                              <a:latin typeface="Cambria Math" panose="02040503050406030204" pitchFamily="18" charset="0"/>
                              <a:ea typeface="Cambria Math" panose="02040503050406030204" pitchFamily="18" charset="0"/>
                            </a:rPr>
                            <m:t>𝑁</m:t>
                          </m:r>
                        </m:sub>
                        <m:sup>
                          <m:r>
                            <a:rPr lang="pl-PL" sz="800" b="0" i="1" smtClean="0">
                              <a:solidFill>
                                <a:srgbClr val="00CC00"/>
                              </a:solidFill>
                              <a:latin typeface="Cambria Math" panose="02040503050406030204" pitchFamily="18" charset="0"/>
                              <a:ea typeface="Cambria Math" panose="02040503050406030204" pitchFamily="18" charset="0"/>
                            </a:rPr>
                            <m:t>𝑞</m:t>
                          </m:r>
                          <m:r>
                            <a:rPr lang="pl-PL" sz="800" i="1">
                              <a:solidFill>
                                <a:srgbClr val="00CC00"/>
                              </a:solidFill>
                              <a:latin typeface="Cambria Math" panose="02040503050406030204" pitchFamily="18" charset="0"/>
                              <a:ea typeface="Cambria Math" panose="02040503050406030204" pitchFamily="18" charset="0"/>
                            </a:rPr>
                            <m:t>⊥</m:t>
                          </m:r>
                        </m:sup>
                      </m:sSubSup>
                    </m:oMath>
                  </m:oMathPara>
                </a14:m>
                <a:endParaRPr lang="pl-PL" sz="800" dirty="0"/>
              </a:p>
            </p:txBody>
          </p:sp>
        </mc:Choice>
        <mc:Fallback xmlns="">
          <p:sp>
            <p:nvSpPr>
              <p:cNvPr id="58" name="Prostokąt 57"/>
              <p:cNvSpPr>
                <a:spLocks noRot="1" noChangeAspect="1" noMove="1" noResize="1" noEditPoints="1" noAdjustHandles="1" noChangeArrowheads="1" noChangeShapeType="1" noTextEdit="1"/>
              </p:cNvSpPr>
              <p:nvPr/>
            </p:nvSpPr>
            <p:spPr>
              <a:xfrm>
                <a:off x="-119822" y="684003"/>
                <a:ext cx="1370648" cy="264496"/>
              </a:xfrm>
              <a:prstGeom prst="rect">
                <a:avLst/>
              </a:prstGeom>
              <a:blipFill>
                <a:blip r:embed="rId14"/>
                <a:stretch>
                  <a:fillRect/>
                </a:stretch>
              </a:blipFill>
            </p:spPr>
            <p:txBody>
              <a:bodyPr/>
              <a:lstStyle/>
              <a:p>
                <a:r>
                  <a:rPr lang="pl-PL">
                    <a:noFill/>
                  </a:rPr>
                  <a:t> </a:t>
                </a:r>
              </a:p>
            </p:txBody>
          </p:sp>
        </mc:Fallback>
      </mc:AlternateContent>
      <p:cxnSp>
        <p:nvCxnSpPr>
          <p:cNvPr id="8" name="Łącznik prosty ze strzałką 7"/>
          <p:cNvCxnSpPr>
            <a:stCxn id="53" idx="1"/>
          </p:cNvCxnSpPr>
          <p:nvPr/>
        </p:nvCxnSpPr>
        <p:spPr>
          <a:xfrm flipH="1" flipV="1">
            <a:off x="838200" y="670222"/>
            <a:ext cx="855691" cy="181674"/>
          </a:xfrm>
          <a:prstGeom prst="straightConnector1">
            <a:avLst/>
          </a:prstGeom>
          <a:ln>
            <a:solidFill>
              <a:srgbClr val="3C4855"/>
            </a:solidFill>
            <a:tailEnd type="triangle"/>
          </a:ln>
        </p:spPr>
        <p:style>
          <a:lnRef idx="1">
            <a:schemeClr val="accent1"/>
          </a:lnRef>
          <a:fillRef idx="0">
            <a:schemeClr val="accent1"/>
          </a:fillRef>
          <a:effectRef idx="0">
            <a:schemeClr val="accent1"/>
          </a:effectRef>
          <a:fontRef idx="minor">
            <a:schemeClr val="tx1"/>
          </a:fontRef>
        </p:style>
      </p:cxnSp>
      <p:cxnSp>
        <p:nvCxnSpPr>
          <p:cNvPr id="61" name="Łącznik prosty ze strzałką 60"/>
          <p:cNvCxnSpPr>
            <a:stCxn id="53" idx="1"/>
          </p:cNvCxnSpPr>
          <p:nvPr/>
        </p:nvCxnSpPr>
        <p:spPr>
          <a:xfrm flipH="1">
            <a:off x="807654" y="851896"/>
            <a:ext cx="886237" cy="27675"/>
          </a:xfrm>
          <a:prstGeom prst="straightConnector1">
            <a:avLst/>
          </a:prstGeom>
          <a:ln>
            <a:solidFill>
              <a:srgbClr val="3C4855"/>
            </a:solidFill>
            <a:tailEnd type="triangle"/>
          </a:ln>
        </p:spPr>
        <p:style>
          <a:lnRef idx="1">
            <a:schemeClr val="accent1"/>
          </a:lnRef>
          <a:fillRef idx="0">
            <a:schemeClr val="accent1"/>
          </a:fillRef>
          <a:effectRef idx="0">
            <a:schemeClr val="accent1"/>
          </a:effectRef>
          <a:fontRef idx="minor">
            <a:schemeClr val="tx1"/>
          </a:fontRef>
        </p:style>
      </p:cxnSp>
      <p:cxnSp>
        <p:nvCxnSpPr>
          <p:cNvPr id="63" name="Łącznik prosty ze strzałką 62"/>
          <p:cNvCxnSpPr>
            <a:stCxn id="53" idx="1"/>
          </p:cNvCxnSpPr>
          <p:nvPr/>
        </p:nvCxnSpPr>
        <p:spPr>
          <a:xfrm flipH="1">
            <a:off x="955922" y="851896"/>
            <a:ext cx="737969" cy="131858"/>
          </a:xfrm>
          <a:prstGeom prst="straightConnector1">
            <a:avLst/>
          </a:prstGeom>
          <a:ln>
            <a:solidFill>
              <a:srgbClr val="3C4855"/>
            </a:solidFill>
            <a:tailEnd type="triangle"/>
          </a:ln>
        </p:spPr>
        <p:style>
          <a:lnRef idx="1">
            <a:schemeClr val="accent1"/>
          </a:lnRef>
          <a:fillRef idx="0">
            <a:schemeClr val="accent1"/>
          </a:fillRef>
          <a:effectRef idx="0">
            <a:schemeClr val="accent1"/>
          </a:effectRef>
          <a:fontRef idx="minor">
            <a:schemeClr val="tx1"/>
          </a:fontRef>
        </p:style>
      </p:cxnSp>
      <p:cxnSp>
        <p:nvCxnSpPr>
          <p:cNvPr id="66" name="Łącznik prosty ze strzałką 65"/>
          <p:cNvCxnSpPr>
            <a:stCxn id="53" idx="1"/>
          </p:cNvCxnSpPr>
          <p:nvPr/>
        </p:nvCxnSpPr>
        <p:spPr>
          <a:xfrm flipH="1">
            <a:off x="930963" y="851896"/>
            <a:ext cx="762928" cy="326207"/>
          </a:xfrm>
          <a:prstGeom prst="straightConnector1">
            <a:avLst/>
          </a:prstGeom>
          <a:ln>
            <a:solidFill>
              <a:srgbClr val="3C4855"/>
            </a:solidFill>
            <a:tailEnd type="triangle"/>
          </a:ln>
        </p:spPr>
        <p:style>
          <a:lnRef idx="1">
            <a:schemeClr val="accent1"/>
          </a:lnRef>
          <a:fillRef idx="0">
            <a:schemeClr val="accent1"/>
          </a:fillRef>
          <a:effectRef idx="0">
            <a:schemeClr val="accent1"/>
          </a:effectRef>
          <a:fontRef idx="minor">
            <a:schemeClr val="tx1"/>
          </a:fontRef>
        </p:style>
      </p:cxnSp>
      <p:cxnSp>
        <p:nvCxnSpPr>
          <p:cNvPr id="17" name="Łącznik prosty ze strzałką 16"/>
          <p:cNvCxnSpPr>
            <a:stCxn id="56" idx="2"/>
          </p:cNvCxnSpPr>
          <p:nvPr/>
        </p:nvCxnSpPr>
        <p:spPr>
          <a:xfrm>
            <a:off x="581837" y="1354439"/>
            <a:ext cx="119912" cy="325505"/>
          </a:xfrm>
          <a:prstGeom prst="straightConnector1">
            <a:avLst/>
          </a:prstGeom>
          <a:ln>
            <a:solidFill>
              <a:srgbClr val="3C4855"/>
            </a:solidFill>
            <a:tailEnd type="triangle"/>
          </a:ln>
        </p:spPr>
        <p:style>
          <a:lnRef idx="1">
            <a:schemeClr val="accent1"/>
          </a:lnRef>
          <a:fillRef idx="0">
            <a:schemeClr val="accent1"/>
          </a:fillRef>
          <a:effectRef idx="0">
            <a:schemeClr val="accent1"/>
          </a:effectRef>
          <a:fontRef idx="minor">
            <a:schemeClr val="tx1"/>
          </a:fontRef>
        </p:style>
      </p:cxnSp>
      <p:pic>
        <p:nvPicPr>
          <p:cNvPr id="19" name="Obraz 1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48339" y="1634590"/>
            <a:ext cx="1018238" cy="679356"/>
          </a:xfrm>
          <a:prstGeom prst="rect">
            <a:avLst/>
          </a:prstGeom>
        </p:spPr>
      </p:pic>
      <p:sp>
        <p:nvSpPr>
          <p:cNvPr id="20" name="Prostokąt 19"/>
          <p:cNvSpPr/>
          <p:nvPr/>
        </p:nvSpPr>
        <p:spPr>
          <a:xfrm>
            <a:off x="-21628" y="1714988"/>
            <a:ext cx="1287673" cy="353943"/>
          </a:xfrm>
          <a:prstGeom prst="rect">
            <a:avLst/>
          </a:prstGeom>
        </p:spPr>
        <p:txBody>
          <a:bodyPr wrap="square">
            <a:spAutoFit/>
          </a:bodyPr>
          <a:lstStyle/>
          <a:p>
            <a:pPr algn="ctr"/>
            <a:r>
              <a:rPr lang="pl-PL" dirty="0" err="1" smtClean="0"/>
              <a:t>This</a:t>
            </a:r>
            <a:r>
              <a:rPr lang="pl-PL" dirty="0" smtClean="0"/>
              <a:t> </a:t>
            </a:r>
            <a:r>
              <a:rPr lang="pl-PL" dirty="0" err="1" smtClean="0"/>
              <a:t>complex</a:t>
            </a:r>
            <a:r>
              <a:rPr lang="pl-PL" dirty="0" smtClean="0"/>
              <a:t> </a:t>
            </a:r>
            <a:r>
              <a:rPr lang="pl-PL" dirty="0" err="1" smtClean="0"/>
              <a:t>integrals</a:t>
            </a:r>
            <a:r>
              <a:rPr lang="pl-PL" dirty="0" smtClean="0"/>
              <a:t> </a:t>
            </a:r>
            <a:r>
              <a:rPr lang="pl-PL" dirty="0" err="1" smtClean="0"/>
              <a:t>are</a:t>
            </a:r>
            <a:r>
              <a:rPr lang="pl-PL" dirty="0" smtClean="0"/>
              <a:t> hard to </a:t>
            </a:r>
            <a:r>
              <a:rPr lang="pl-PL" dirty="0" err="1" smtClean="0"/>
              <a:t>resolve</a:t>
            </a:r>
            <a:r>
              <a:rPr lang="pl-PL" dirty="0" smtClean="0"/>
              <a:t>. </a:t>
            </a:r>
            <a:endParaRPr lang="pl-PL" dirty="0"/>
          </a:p>
        </p:txBody>
      </p:sp>
      <p:sp>
        <p:nvSpPr>
          <p:cNvPr id="21" name="Prostokąt 20"/>
          <p:cNvSpPr/>
          <p:nvPr/>
        </p:nvSpPr>
        <p:spPr>
          <a:xfrm>
            <a:off x="21555" y="2751941"/>
            <a:ext cx="2316760" cy="307777"/>
          </a:xfrm>
          <a:prstGeom prst="rect">
            <a:avLst/>
          </a:prstGeom>
        </p:spPr>
        <p:txBody>
          <a:bodyPr wrap="square">
            <a:spAutoFit/>
          </a:bodyPr>
          <a:lstStyle/>
          <a:p>
            <a:r>
              <a:rPr lang="en-US" sz="700" dirty="0" smtClean="0"/>
              <a:t>Assume a specific functional form for the transverse momentum dependence (typically </a:t>
            </a:r>
            <a:r>
              <a:rPr lang="en-US" sz="700" b="1" dirty="0" smtClean="0"/>
              <a:t>Gaussian</a:t>
            </a:r>
            <a:r>
              <a:rPr lang="en-US" sz="700" dirty="0" smtClean="0"/>
              <a:t>).</a:t>
            </a:r>
            <a:endParaRPr lang="pl-PL" sz="700" b="1" dirty="0"/>
          </a:p>
        </p:txBody>
      </p:sp>
      <p:sp>
        <p:nvSpPr>
          <p:cNvPr id="79" name="Prostokąt 78"/>
          <p:cNvSpPr/>
          <p:nvPr/>
        </p:nvSpPr>
        <p:spPr>
          <a:xfrm>
            <a:off x="18692" y="2560313"/>
            <a:ext cx="1728404" cy="215444"/>
          </a:xfrm>
          <a:prstGeom prst="rect">
            <a:avLst/>
          </a:prstGeom>
        </p:spPr>
        <p:txBody>
          <a:bodyPr wrap="square">
            <a:spAutoFit/>
          </a:bodyPr>
          <a:lstStyle/>
          <a:p>
            <a:r>
              <a:rPr lang="pl-PL" sz="800" b="1" dirty="0" err="1" smtClean="0"/>
              <a:t>Common</a:t>
            </a:r>
            <a:r>
              <a:rPr lang="pl-PL" sz="800" b="1" dirty="0" smtClean="0"/>
              <a:t> </a:t>
            </a:r>
            <a:r>
              <a:rPr lang="pl-PL" sz="800" b="1" dirty="0" err="1" smtClean="0"/>
              <a:t>Strategy</a:t>
            </a:r>
            <a:r>
              <a:rPr lang="pl-PL" sz="800" b="1" dirty="0" smtClean="0"/>
              <a:t>:</a:t>
            </a:r>
            <a:endParaRPr lang="pl-PL" sz="800" b="1" dirty="0"/>
          </a:p>
        </p:txBody>
      </p:sp>
      <p:cxnSp>
        <p:nvCxnSpPr>
          <p:cNvPr id="103" name="Łącznik prosty ze strzałką 102"/>
          <p:cNvCxnSpPr/>
          <p:nvPr/>
        </p:nvCxnSpPr>
        <p:spPr>
          <a:xfrm>
            <a:off x="1866577" y="2045250"/>
            <a:ext cx="1678144" cy="0"/>
          </a:xfrm>
          <a:prstGeom prst="straightConnector1">
            <a:avLst/>
          </a:prstGeom>
          <a:ln w="28575">
            <a:solidFill>
              <a:srgbClr val="CC0099"/>
            </a:solidFill>
            <a:tailEnd type="triangle"/>
          </a:ln>
        </p:spPr>
        <p:style>
          <a:lnRef idx="1">
            <a:schemeClr val="accent1"/>
          </a:lnRef>
          <a:fillRef idx="0">
            <a:schemeClr val="accent1"/>
          </a:fillRef>
          <a:effectRef idx="0">
            <a:schemeClr val="accent1"/>
          </a:effectRef>
          <a:fontRef idx="minor">
            <a:schemeClr val="tx1"/>
          </a:fontRef>
        </p:style>
      </p:cxnSp>
      <p:sp>
        <p:nvSpPr>
          <p:cNvPr id="104" name="Prostokąt 103"/>
          <p:cNvSpPr/>
          <p:nvPr/>
        </p:nvSpPr>
        <p:spPr>
          <a:xfrm>
            <a:off x="1841447" y="1731753"/>
            <a:ext cx="1728404" cy="230832"/>
          </a:xfrm>
          <a:prstGeom prst="rect">
            <a:avLst/>
          </a:prstGeom>
        </p:spPr>
        <p:txBody>
          <a:bodyPr wrap="square">
            <a:spAutoFit/>
          </a:bodyPr>
          <a:lstStyle/>
          <a:p>
            <a:pPr algn="ctr"/>
            <a:r>
              <a:rPr lang="pl-PL" sz="900" b="1" dirty="0" err="1" smtClean="0">
                <a:solidFill>
                  <a:srgbClr val="CC0099"/>
                </a:solidFill>
              </a:rPr>
              <a:t>Alternative</a:t>
            </a:r>
            <a:r>
              <a:rPr lang="pl-PL" sz="900" b="1" dirty="0" smtClean="0">
                <a:solidFill>
                  <a:srgbClr val="CC0099"/>
                </a:solidFill>
              </a:rPr>
              <a:t> </a:t>
            </a:r>
            <a:r>
              <a:rPr lang="pl-PL" sz="900" b="1" dirty="0" err="1" smtClean="0">
                <a:solidFill>
                  <a:srgbClr val="CC0099"/>
                </a:solidFill>
              </a:rPr>
              <a:t>Approach</a:t>
            </a:r>
            <a:endParaRPr lang="pl-PL" sz="900" b="1" dirty="0">
              <a:solidFill>
                <a:srgbClr val="CC0099"/>
              </a:solidFill>
            </a:endParaRPr>
          </a:p>
        </p:txBody>
      </p:sp>
      <p:sp>
        <p:nvSpPr>
          <p:cNvPr id="30" name="Prostokąt 29"/>
          <p:cNvSpPr/>
          <p:nvPr/>
        </p:nvSpPr>
        <p:spPr>
          <a:xfrm>
            <a:off x="4488978" y="1379779"/>
            <a:ext cx="1270472" cy="784830"/>
          </a:xfrm>
          <a:prstGeom prst="rect">
            <a:avLst/>
          </a:prstGeom>
        </p:spPr>
        <p:txBody>
          <a:bodyPr wrap="square">
            <a:spAutoFit/>
          </a:bodyPr>
          <a:lstStyle/>
          <a:p>
            <a:pPr algn="ctr"/>
            <a:r>
              <a:rPr lang="en-US" sz="900" dirty="0" smtClean="0">
                <a:solidFill>
                  <a:srgbClr val="CC0099"/>
                </a:solidFill>
              </a:rPr>
              <a:t>Apply weights based on powers of the </a:t>
            </a:r>
            <a:r>
              <a:rPr lang="en-US" sz="900" b="1" dirty="0" smtClean="0">
                <a:solidFill>
                  <a:srgbClr val="CC0099"/>
                </a:solidFill>
              </a:rPr>
              <a:t>transverse momentum</a:t>
            </a:r>
            <a:r>
              <a:rPr lang="pl-PL" sz="900" b="1" dirty="0" smtClean="0">
                <a:solidFill>
                  <a:srgbClr val="CC0099"/>
                </a:solidFill>
              </a:rPr>
              <a:t> of </a:t>
            </a:r>
            <a:r>
              <a:rPr lang="pl-PL" sz="900" b="1" dirty="0" err="1" smtClean="0">
                <a:solidFill>
                  <a:srgbClr val="CC0099"/>
                </a:solidFill>
              </a:rPr>
              <a:t>dimuons</a:t>
            </a:r>
            <a:r>
              <a:rPr lang="pl-PL" sz="900" b="1" dirty="0" smtClean="0">
                <a:solidFill>
                  <a:srgbClr val="CC0099"/>
                </a:solidFill>
              </a:rPr>
              <a:t>.</a:t>
            </a:r>
            <a:endParaRPr lang="pl-PL" sz="900" dirty="0">
              <a:solidFill>
                <a:srgbClr val="CC0099"/>
              </a:solidFill>
            </a:endParaRPr>
          </a:p>
        </p:txBody>
      </p:sp>
      <p:sp>
        <p:nvSpPr>
          <p:cNvPr id="105" name="Prostokąt 104"/>
          <p:cNvSpPr/>
          <p:nvPr/>
        </p:nvSpPr>
        <p:spPr>
          <a:xfrm>
            <a:off x="4195163" y="2539854"/>
            <a:ext cx="1658627" cy="230832"/>
          </a:xfrm>
          <a:prstGeom prst="rect">
            <a:avLst/>
          </a:prstGeom>
        </p:spPr>
        <p:txBody>
          <a:bodyPr wrap="square">
            <a:spAutoFit/>
          </a:bodyPr>
          <a:lstStyle/>
          <a:p>
            <a:pPr algn="ctr"/>
            <a:r>
              <a:rPr lang="pl-PL" sz="900" dirty="0" err="1" smtClean="0">
                <a:solidFill>
                  <a:srgbClr val="CC0099"/>
                </a:solidFill>
              </a:rPr>
              <a:t>Removes</a:t>
            </a:r>
            <a:r>
              <a:rPr lang="pl-PL" sz="900" dirty="0" smtClean="0">
                <a:solidFill>
                  <a:srgbClr val="CC0099"/>
                </a:solidFill>
              </a:rPr>
              <a:t> the </a:t>
            </a:r>
            <a:r>
              <a:rPr lang="pl-PL" sz="900" dirty="0" err="1" smtClean="0">
                <a:solidFill>
                  <a:srgbClr val="CC0099"/>
                </a:solidFill>
              </a:rPr>
              <a:t>convolution</a:t>
            </a:r>
            <a:endParaRPr lang="pl-PL" sz="900" dirty="0">
              <a:solidFill>
                <a:srgbClr val="CC0099"/>
              </a:solidFill>
            </a:endParaRPr>
          </a:p>
        </p:txBody>
      </p:sp>
      <p:cxnSp>
        <p:nvCxnSpPr>
          <p:cNvPr id="106" name="Łącznik prosty ze strzałką 105"/>
          <p:cNvCxnSpPr/>
          <p:nvPr/>
        </p:nvCxnSpPr>
        <p:spPr>
          <a:xfrm>
            <a:off x="5124214" y="2242358"/>
            <a:ext cx="0" cy="366013"/>
          </a:xfrm>
          <a:prstGeom prst="straightConnector1">
            <a:avLst/>
          </a:prstGeom>
          <a:ln w="28575">
            <a:solidFill>
              <a:srgbClr val="CC0099"/>
            </a:solidFill>
            <a:tailEnd type="triangle"/>
          </a:ln>
        </p:spPr>
        <p:style>
          <a:lnRef idx="1">
            <a:schemeClr val="accent1"/>
          </a:lnRef>
          <a:fillRef idx="0">
            <a:schemeClr val="accent1"/>
          </a:fillRef>
          <a:effectRef idx="0">
            <a:schemeClr val="accent1"/>
          </a:effectRef>
          <a:fontRef idx="minor">
            <a:schemeClr val="tx1"/>
          </a:fontRef>
        </p:style>
      </p:cxnSp>
      <p:sp>
        <p:nvSpPr>
          <p:cNvPr id="32" name="Prostokąt 31"/>
          <p:cNvSpPr/>
          <p:nvPr/>
        </p:nvSpPr>
        <p:spPr>
          <a:xfrm>
            <a:off x="3544721" y="2717260"/>
            <a:ext cx="2297424" cy="230832"/>
          </a:xfrm>
          <a:prstGeom prst="rect">
            <a:avLst/>
          </a:prstGeom>
        </p:spPr>
        <p:txBody>
          <a:bodyPr wrap="none">
            <a:spAutoFit/>
          </a:bodyPr>
          <a:lstStyle/>
          <a:p>
            <a:r>
              <a:rPr lang="en-US" sz="900" dirty="0" smtClean="0">
                <a:solidFill>
                  <a:srgbClr val="CC0099"/>
                </a:solidFill>
              </a:rPr>
              <a:t>Gives direct access to </a:t>
            </a:r>
            <a:r>
              <a:rPr lang="en-US" sz="900" b="1" dirty="0" smtClean="0">
                <a:solidFill>
                  <a:srgbClr val="CC0099"/>
                </a:solidFill>
              </a:rPr>
              <a:t>moments</a:t>
            </a:r>
            <a:r>
              <a:rPr lang="en-US" sz="900" dirty="0" smtClean="0">
                <a:solidFill>
                  <a:srgbClr val="CC0099"/>
                </a:solidFill>
              </a:rPr>
              <a:t> of TMD PDFs</a:t>
            </a:r>
            <a:endParaRPr lang="pl-PL" sz="900" dirty="0">
              <a:solidFill>
                <a:srgbClr val="CC0099"/>
              </a:solidFill>
            </a:endParaRPr>
          </a:p>
        </p:txBody>
      </p:sp>
      <p:sp>
        <p:nvSpPr>
          <p:cNvPr id="33" name="Prostokąt 32"/>
          <p:cNvSpPr/>
          <p:nvPr/>
        </p:nvSpPr>
        <p:spPr>
          <a:xfrm>
            <a:off x="4257279" y="2847056"/>
            <a:ext cx="1534394" cy="230832"/>
          </a:xfrm>
          <a:prstGeom prst="rect">
            <a:avLst/>
          </a:prstGeom>
        </p:spPr>
        <p:txBody>
          <a:bodyPr wrap="none">
            <a:spAutoFit/>
          </a:bodyPr>
          <a:lstStyle/>
          <a:p>
            <a:r>
              <a:rPr lang="pl-PL" sz="900" dirty="0" err="1" smtClean="0">
                <a:solidFill>
                  <a:srgbClr val="CC0099"/>
                </a:solidFill>
              </a:rPr>
              <a:t>Reduces</a:t>
            </a:r>
            <a:r>
              <a:rPr lang="pl-PL" sz="900" dirty="0" smtClean="0">
                <a:solidFill>
                  <a:srgbClr val="CC0099"/>
                </a:solidFill>
              </a:rPr>
              <a:t> model </a:t>
            </a:r>
            <a:r>
              <a:rPr lang="pl-PL" sz="900" dirty="0" err="1" smtClean="0">
                <a:solidFill>
                  <a:srgbClr val="CC0099"/>
                </a:solidFill>
              </a:rPr>
              <a:t>dependence</a:t>
            </a:r>
            <a:endParaRPr lang="pl-PL" sz="900" dirty="0">
              <a:solidFill>
                <a:srgbClr val="CC0099"/>
              </a:solidFill>
            </a:endParaRPr>
          </a:p>
        </p:txBody>
      </p:sp>
      <p:sp>
        <p:nvSpPr>
          <p:cNvPr id="107" name="Tytuł 2"/>
          <p:cNvSpPr>
            <a:spLocks noGrp="1"/>
          </p:cNvSpPr>
          <p:nvPr>
            <p:ph type="title"/>
          </p:nvPr>
        </p:nvSpPr>
        <p:spPr>
          <a:xfrm>
            <a:off x="-1150" y="0"/>
            <a:ext cx="5760600" cy="559592"/>
          </a:xfrm>
        </p:spPr>
        <p:txBody>
          <a:bodyPr>
            <a:noAutofit/>
          </a:bodyPr>
          <a:lstStyle/>
          <a:p>
            <a:r>
              <a:rPr lang="en-US" sz="1600" b="1" dirty="0">
                <a:solidFill>
                  <a:srgbClr val="3C4855"/>
                </a:solidFill>
              </a:rPr>
              <a:t>From Convolution to Direct Access: </a:t>
            </a:r>
            <a:r>
              <a:rPr lang="en-US" sz="1600" dirty="0">
                <a:solidFill>
                  <a:srgbClr val="7A8A99"/>
                </a:solidFill>
              </a:rPr>
              <a:t>Extracting TMD PDFs</a:t>
            </a:r>
            <a:endParaRPr lang="pl-PL" sz="1600" dirty="0">
              <a:solidFill>
                <a:srgbClr val="7A8A99"/>
              </a:solidFill>
            </a:endParaRPr>
          </a:p>
        </p:txBody>
      </p:sp>
      <p:sp>
        <p:nvSpPr>
          <p:cNvPr id="51" name="Prostokąt 50"/>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cxnSp>
        <p:nvCxnSpPr>
          <p:cNvPr id="52" name="Łącznik prosty ze strzałką 51"/>
          <p:cNvCxnSpPr/>
          <p:nvPr/>
        </p:nvCxnSpPr>
        <p:spPr>
          <a:xfrm flipH="1">
            <a:off x="427863" y="2323088"/>
            <a:ext cx="752072" cy="206715"/>
          </a:xfrm>
          <a:prstGeom prst="straightConnector1">
            <a:avLst/>
          </a:prstGeom>
          <a:ln>
            <a:solidFill>
              <a:srgbClr val="3C4855"/>
            </a:solidFill>
            <a:tailEnd type="triangle"/>
          </a:ln>
        </p:spPr>
        <p:style>
          <a:lnRef idx="1">
            <a:schemeClr val="accent1"/>
          </a:lnRef>
          <a:fillRef idx="0">
            <a:schemeClr val="accent1"/>
          </a:fillRef>
          <a:effectRef idx="0">
            <a:schemeClr val="accent1"/>
          </a:effectRef>
          <a:fontRef idx="minor">
            <a:schemeClr val="tx1"/>
          </a:fontRef>
        </p:style>
      </p:cxnSp>
      <p:pic>
        <p:nvPicPr>
          <p:cNvPr id="9" name="Obraz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024770" y="2356524"/>
            <a:ext cx="577658" cy="701764"/>
          </a:xfrm>
          <a:prstGeom prst="rect">
            <a:avLst/>
          </a:prstGeom>
        </p:spPr>
      </p:pic>
    </p:spTree>
    <p:extLst>
      <p:ext uri="{BB962C8B-B14F-4D97-AF65-F5344CB8AC3E}">
        <p14:creationId xmlns:p14="http://schemas.microsoft.com/office/powerpoint/2010/main" val="41411997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6" name="Prostokąt 5"/>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24/33</a:t>
            </a:r>
            <a:endParaRPr lang="pl-PL" sz="400" dirty="0">
              <a:solidFill>
                <a:srgbClr val="F0ECE5"/>
              </a:solidFill>
              <a:latin typeface="Open Sans" pitchFamily="2" charset="0"/>
              <a:ea typeface="Open Sans" pitchFamily="2" charset="0"/>
              <a:cs typeface="Open Sans" pitchFamily="2" charset="0"/>
            </a:endParaRPr>
          </a:p>
        </p:txBody>
      </p:sp>
      <p:sp>
        <p:nvSpPr>
          <p:cNvPr id="2" name="Tytuł 1"/>
          <p:cNvSpPr>
            <a:spLocks noGrp="1"/>
          </p:cNvSpPr>
          <p:nvPr>
            <p:ph type="title"/>
          </p:nvPr>
        </p:nvSpPr>
        <p:spPr>
          <a:xfrm>
            <a:off x="0" y="1776"/>
            <a:ext cx="4967526" cy="626267"/>
          </a:xfrm>
        </p:spPr>
        <p:txBody>
          <a:bodyPr>
            <a:normAutofit fontScale="90000"/>
          </a:bodyPr>
          <a:lstStyle/>
          <a:p>
            <a:r>
              <a:rPr lang="en-US" b="1" dirty="0">
                <a:solidFill>
                  <a:srgbClr val="3C4855"/>
                </a:solidFill>
              </a:rPr>
              <a:t>From Model Assumptions to Weighted Extraction</a:t>
            </a:r>
            <a:endParaRPr lang="pl-PL" b="1" dirty="0">
              <a:solidFill>
                <a:srgbClr val="3C4855"/>
              </a:solidFill>
            </a:endParaRPr>
          </a:p>
        </p:txBody>
      </p:sp>
      <mc:AlternateContent xmlns:mc="http://schemas.openxmlformats.org/markup-compatibility/2006" xmlns:a14="http://schemas.microsoft.com/office/drawing/2010/main">
        <mc:Choice Requires="a14">
          <p:sp>
            <p:nvSpPr>
              <p:cNvPr id="51" name="Prostokąt 50"/>
              <p:cNvSpPr/>
              <p:nvPr/>
            </p:nvSpPr>
            <p:spPr>
              <a:xfrm>
                <a:off x="867545" y="1180983"/>
                <a:ext cx="1626278" cy="45570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pl-PL" sz="900" b="0" i="1" smtClean="0">
                              <a:solidFill>
                                <a:schemeClr val="tx1"/>
                              </a:solidFill>
                              <a:latin typeface="Cambria Math" panose="02040503050406030204" pitchFamily="18" charset="0"/>
                            </a:rPr>
                          </m:ctrlPr>
                        </m:sSubSupPr>
                        <m:e>
                          <m:r>
                            <a:rPr lang="pl-PL" sz="900" b="0" i="1" smtClean="0">
                              <a:solidFill>
                                <a:schemeClr val="tx1"/>
                              </a:solidFill>
                              <a:latin typeface="Cambria Math" panose="02040503050406030204" pitchFamily="18" charset="0"/>
                            </a:rPr>
                            <m:t>𝐴</m:t>
                          </m:r>
                        </m:e>
                        <m:sub>
                          <m:r>
                            <m:rPr>
                              <m:sty m:val="p"/>
                            </m:rPr>
                            <a:rPr lang="pl-PL" sz="900" b="0" i="0" smtClean="0">
                              <a:solidFill>
                                <a:schemeClr val="tx1"/>
                              </a:solidFill>
                              <a:latin typeface="Cambria Math" panose="02040503050406030204" pitchFamily="18" charset="0"/>
                            </a:rPr>
                            <m:t>T</m:t>
                          </m:r>
                        </m:sub>
                        <m:sup>
                          <m:r>
                            <m:rPr>
                              <m:sty m:val="p"/>
                            </m:rPr>
                            <a:rPr lang="pl-PL" sz="900" smtClean="0">
                              <a:solidFill>
                                <a:schemeClr val="tx1"/>
                              </a:solidFill>
                              <a:latin typeface="Cambria Math" panose="02040503050406030204" pitchFamily="18" charset="0"/>
                              <a:ea typeface="Cambria Math" panose="02040503050406030204" pitchFamily="18" charset="0"/>
                            </a:rPr>
                            <m:t>sin</m:t>
                          </m:r>
                          <m:r>
                            <m:rPr>
                              <m:sty m:val="p"/>
                            </m:rPr>
                            <a:rPr lang="pl-PL" sz="900" b="0" i="0" smtClean="0">
                              <a:solidFill>
                                <a:schemeClr val="tx1"/>
                              </a:solidFill>
                              <a:latin typeface="Cambria Math" panose="02040503050406030204" pitchFamily="18" charset="0"/>
                            </a:rPr>
                            <m:t>Φ</m:t>
                          </m:r>
                          <m:sSub>
                            <m:sSubPr>
                              <m:ctrlPr>
                                <a:rPr lang="pl-PL" sz="900" b="0" i="1" smtClean="0">
                                  <a:solidFill>
                                    <a:srgbClr val="CC3399"/>
                                  </a:solidFill>
                                  <a:latin typeface="Cambria Math" panose="02040503050406030204" pitchFamily="18" charset="0"/>
                                </a:rPr>
                              </m:ctrlPr>
                            </m:sSubPr>
                            <m:e>
                              <m:r>
                                <a:rPr lang="pl-PL" sz="900" b="0" i="1" smtClean="0">
                                  <a:solidFill>
                                    <a:srgbClr val="CC3399"/>
                                  </a:solidFill>
                                  <a:latin typeface="Cambria Math" panose="02040503050406030204" pitchFamily="18" charset="0"/>
                                </a:rPr>
                                <m:t>𝑊</m:t>
                              </m:r>
                            </m:e>
                            <m:sub>
                              <m:r>
                                <m:rPr>
                                  <m:sty m:val="p"/>
                                </m:rPr>
                                <a:rPr lang="pl-PL" sz="900" b="0" i="0" smtClean="0">
                                  <a:solidFill>
                                    <a:srgbClr val="CC3399"/>
                                  </a:solidFill>
                                  <a:latin typeface="Cambria Math" panose="02040503050406030204" pitchFamily="18" charset="0"/>
                                </a:rPr>
                                <m:t>Φ</m:t>
                              </m:r>
                            </m:sub>
                          </m:sSub>
                        </m:sup>
                      </m:sSubSup>
                      <m:r>
                        <a:rPr lang="pl-PL" sz="900" b="0" i="1" smtClean="0">
                          <a:solidFill>
                            <a:schemeClr val="tx1"/>
                          </a:solidFill>
                          <a:latin typeface="Cambria Math" panose="02040503050406030204" pitchFamily="18" charset="0"/>
                        </a:rPr>
                        <m:t>=</m:t>
                      </m:r>
                      <m:nary>
                        <m:naryPr>
                          <m:limLoc m:val="undOvr"/>
                          <m:subHide m:val="on"/>
                          <m:supHide m:val="on"/>
                          <m:ctrlPr>
                            <a:rPr lang="pl-PL" sz="900" i="1">
                              <a:latin typeface="Cambria Math" panose="02040503050406030204" pitchFamily="18" charset="0"/>
                            </a:rPr>
                          </m:ctrlPr>
                        </m:naryPr>
                        <m:sub/>
                        <m:sup/>
                        <m:e>
                          <m:sSup>
                            <m:sSupPr>
                              <m:ctrlPr>
                                <a:rPr lang="pl-PL" sz="900" i="1">
                                  <a:latin typeface="Cambria Math" panose="02040503050406030204" pitchFamily="18" charset="0"/>
                                </a:rPr>
                              </m:ctrlPr>
                            </m:sSupPr>
                            <m:e>
                              <m:r>
                                <m:rPr>
                                  <m:sty m:val="p"/>
                                </m:rPr>
                                <a:rPr lang="pl-PL" sz="900">
                                  <a:latin typeface="Cambria Math" panose="02040503050406030204" pitchFamily="18" charset="0"/>
                                </a:rPr>
                                <m:t>d</m:t>
                              </m:r>
                            </m:e>
                            <m:sup>
                              <m:r>
                                <a:rPr lang="pl-PL" sz="900">
                                  <a:latin typeface="Cambria Math" panose="02040503050406030204" pitchFamily="18" charset="0"/>
                                </a:rPr>
                                <m:t>2</m:t>
                              </m:r>
                            </m:sup>
                          </m:sSup>
                          <m:sSub>
                            <m:sSubPr>
                              <m:ctrlPr>
                                <a:rPr lang="pl-PL" sz="900" b="1" i="1">
                                  <a:latin typeface="Cambria Math" panose="02040503050406030204" pitchFamily="18" charset="0"/>
                                </a:rPr>
                              </m:ctrlPr>
                            </m:sSubPr>
                            <m:e>
                              <m:r>
                                <a:rPr lang="pl-PL" sz="900" b="1" i="1">
                                  <a:latin typeface="Cambria Math" panose="02040503050406030204" pitchFamily="18" charset="0"/>
                                </a:rPr>
                                <m:t>𝒒</m:t>
                              </m:r>
                            </m:e>
                            <m:sub>
                              <m:r>
                                <a:rPr lang="pl-PL" sz="900" b="1" i="1">
                                  <a:latin typeface="Cambria Math" panose="02040503050406030204" pitchFamily="18" charset="0"/>
                                </a:rPr>
                                <m:t>𝑻</m:t>
                              </m:r>
                            </m:sub>
                          </m:sSub>
                          <m:sSub>
                            <m:sSubPr>
                              <m:ctrlPr>
                                <a:rPr lang="pl-PL" sz="900" i="1">
                                  <a:latin typeface="Cambria Math" panose="02040503050406030204" pitchFamily="18" charset="0"/>
                                </a:rPr>
                              </m:ctrlPr>
                            </m:sSubPr>
                            <m:e>
                              <m:r>
                                <a:rPr lang="pl-PL" sz="900" i="1">
                                  <a:latin typeface="Cambria Math" panose="02040503050406030204" pitchFamily="18" charset="0"/>
                                </a:rPr>
                                <m:t>𝑊</m:t>
                              </m:r>
                            </m:e>
                            <m:sub>
                              <m:r>
                                <m:rPr>
                                  <m:sty m:val="p"/>
                                </m:rPr>
                                <a:rPr lang="pl-PL" sz="900">
                                  <a:latin typeface="Cambria Math" panose="02040503050406030204" pitchFamily="18" charset="0"/>
                                </a:rPr>
                                <m:t>Φ</m:t>
                              </m:r>
                            </m:sub>
                          </m:sSub>
                          <m:sSubSup>
                            <m:sSubSupPr>
                              <m:ctrlPr>
                                <a:rPr lang="pl-PL" sz="900" i="1">
                                  <a:latin typeface="Cambria Math" panose="02040503050406030204" pitchFamily="18" charset="0"/>
                                  <a:ea typeface="Cambria Math" panose="02040503050406030204" pitchFamily="18" charset="0"/>
                                </a:rPr>
                              </m:ctrlPr>
                            </m:sSubSupPr>
                            <m:e>
                              <m:r>
                                <a:rPr lang="pl-PL" sz="900" i="1">
                                  <a:latin typeface="Cambria Math" panose="02040503050406030204" pitchFamily="18" charset="0"/>
                                  <a:ea typeface="Cambria Math" panose="02040503050406030204" pitchFamily="18" charset="0"/>
                                </a:rPr>
                                <m:t>𝐴</m:t>
                              </m:r>
                            </m:e>
                            <m:sub>
                              <m:r>
                                <m:rPr>
                                  <m:sty m:val="p"/>
                                </m:rPr>
                                <a:rPr lang="pl-PL" sz="900">
                                  <a:latin typeface="Cambria Math" panose="02040503050406030204" pitchFamily="18" charset="0"/>
                                  <a:ea typeface="Cambria Math" panose="02040503050406030204" pitchFamily="18" charset="0"/>
                                </a:rPr>
                                <m:t>T</m:t>
                              </m:r>
                            </m:sub>
                            <m:sup>
                              <m:r>
                                <m:rPr>
                                  <m:sty m:val="p"/>
                                </m:rPr>
                                <a:rPr lang="pl-PL" sz="900">
                                  <a:latin typeface="Cambria Math" panose="02040503050406030204" pitchFamily="18" charset="0"/>
                                  <a:ea typeface="Cambria Math" panose="02040503050406030204" pitchFamily="18" charset="0"/>
                                </a:rPr>
                                <m:t>sin</m:t>
                              </m:r>
                              <m:r>
                                <m:rPr>
                                  <m:sty m:val="p"/>
                                </m:rPr>
                                <a:rPr lang="pl-PL" sz="900">
                                  <a:latin typeface="Cambria Math" panose="02040503050406030204" pitchFamily="18" charset="0"/>
                                </a:rPr>
                                <m:t>Φ</m:t>
                              </m:r>
                            </m:sup>
                          </m:sSubSup>
                        </m:e>
                      </m:nary>
                      <m:r>
                        <a:rPr lang="pl-PL" sz="900" b="0" i="1" smtClean="0">
                          <a:solidFill>
                            <a:schemeClr val="tx1"/>
                          </a:solidFill>
                          <a:latin typeface="Cambria Math" panose="02040503050406030204" pitchFamily="18" charset="0"/>
                          <a:ea typeface="Cambria Math" panose="02040503050406030204" pitchFamily="18" charset="0"/>
                        </a:rPr>
                        <m:t>,</m:t>
                      </m:r>
                    </m:oMath>
                  </m:oMathPara>
                </a14:m>
                <a:endParaRPr lang="pl-PL" sz="900" dirty="0">
                  <a:solidFill>
                    <a:schemeClr val="tx1"/>
                  </a:solidFill>
                </a:endParaRPr>
              </a:p>
            </p:txBody>
          </p:sp>
        </mc:Choice>
        <mc:Fallback xmlns="">
          <p:sp>
            <p:nvSpPr>
              <p:cNvPr id="51" name="Prostokąt 50"/>
              <p:cNvSpPr>
                <a:spLocks noRot="1" noChangeAspect="1" noMove="1" noResize="1" noEditPoints="1" noAdjustHandles="1" noChangeArrowheads="1" noChangeShapeType="1" noTextEdit="1"/>
              </p:cNvSpPr>
              <p:nvPr/>
            </p:nvSpPr>
            <p:spPr>
              <a:xfrm>
                <a:off x="867545" y="1180983"/>
                <a:ext cx="1626278" cy="455702"/>
              </a:xfrm>
              <a:prstGeom prst="rect">
                <a:avLst/>
              </a:prstGeom>
              <a:blipFill>
                <a:blip r:embed="rId2"/>
                <a:stretch>
                  <a:fillRect t="-118919" b="-170270"/>
                </a:stretch>
              </a:blipFill>
            </p:spPr>
            <p:txBody>
              <a:bodyPr/>
              <a:lstStyle/>
              <a:p>
                <a:r>
                  <a:rPr lang="pl-PL">
                    <a:noFill/>
                  </a:rPr>
                  <a:t> </a:t>
                </a:r>
              </a:p>
            </p:txBody>
          </p:sp>
        </mc:Fallback>
      </mc:AlternateContent>
      <p:sp>
        <p:nvSpPr>
          <p:cNvPr id="52" name="Prostokąt 51"/>
          <p:cNvSpPr/>
          <p:nvPr/>
        </p:nvSpPr>
        <p:spPr>
          <a:xfrm>
            <a:off x="150782" y="1035050"/>
            <a:ext cx="2671598" cy="230832"/>
          </a:xfrm>
          <a:prstGeom prst="rect">
            <a:avLst/>
          </a:prstGeom>
        </p:spPr>
        <p:txBody>
          <a:bodyPr wrap="square">
            <a:spAutoFit/>
          </a:bodyPr>
          <a:lstStyle/>
          <a:p>
            <a:r>
              <a:rPr lang="pl-PL" sz="900" dirty="0" err="1" smtClean="0"/>
              <a:t>Weighted</a:t>
            </a:r>
            <a:r>
              <a:rPr lang="pl-PL" sz="900" dirty="0" smtClean="0"/>
              <a:t> </a:t>
            </a:r>
            <a:r>
              <a:rPr lang="pl-PL" sz="900" dirty="0" err="1" smtClean="0"/>
              <a:t>Asymmetries</a:t>
            </a:r>
            <a:r>
              <a:rPr lang="pl-PL" sz="900" dirty="0"/>
              <a:t>:</a:t>
            </a:r>
          </a:p>
        </p:txBody>
      </p:sp>
      <mc:AlternateContent xmlns:mc="http://schemas.openxmlformats.org/markup-compatibility/2006" xmlns:a14="http://schemas.microsoft.com/office/drawing/2010/main">
        <mc:Choice Requires="a14">
          <p:sp>
            <p:nvSpPr>
              <p:cNvPr id="54" name="Prostokąt 53"/>
              <p:cNvSpPr/>
              <p:nvPr/>
            </p:nvSpPr>
            <p:spPr>
              <a:xfrm>
                <a:off x="104398" y="1527933"/>
                <a:ext cx="3105722" cy="230832"/>
              </a:xfrm>
              <a:prstGeom prst="rect">
                <a:avLst/>
              </a:prstGeom>
            </p:spPr>
            <p:txBody>
              <a:bodyPr wrap="square">
                <a:spAutoFit/>
              </a:bodyPr>
              <a:lstStyle/>
              <a:p>
                <a:r>
                  <a:rPr lang="pl-PL" sz="900" dirty="0" smtClean="0">
                    <a:solidFill>
                      <a:schemeClr val="tx1"/>
                    </a:solidFill>
                    <a:ea typeface="Open Sans" pitchFamily="2" charset="0"/>
                    <a:cs typeface="Open Sans" pitchFamily="2" charset="0"/>
                  </a:rPr>
                  <a:t>where </a:t>
                </a:r>
                <a14:m>
                  <m:oMath xmlns:m="http://schemas.openxmlformats.org/officeDocument/2006/math">
                    <m:sSub>
                      <m:sSubPr>
                        <m:ctrlPr>
                          <a:rPr lang="pl-PL" sz="900" i="1" smtClean="0">
                            <a:solidFill>
                              <a:srgbClr val="CC3399"/>
                            </a:solidFill>
                            <a:latin typeface="Cambria Math" panose="02040503050406030204" pitchFamily="18" charset="0"/>
                          </a:rPr>
                        </m:ctrlPr>
                      </m:sSubPr>
                      <m:e>
                        <m:r>
                          <a:rPr lang="pl-PL" sz="900" i="1">
                            <a:solidFill>
                              <a:srgbClr val="CC3399"/>
                            </a:solidFill>
                            <a:latin typeface="Cambria Math" panose="02040503050406030204" pitchFamily="18" charset="0"/>
                          </a:rPr>
                          <m:t>𝑊</m:t>
                        </m:r>
                      </m:e>
                      <m:sub>
                        <m:r>
                          <m:rPr>
                            <m:sty m:val="p"/>
                          </m:rPr>
                          <a:rPr lang="pl-PL" sz="900">
                            <a:solidFill>
                              <a:srgbClr val="CC3399"/>
                            </a:solidFill>
                            <a:latin typeface="Cambria Math" panose="02040503050406030204" pitchFamily="18" charset="0"/>
                          </a:rPr>
                          <m:t>Φ</m:t>
                        </m:r>
                      </m:sub>
                    </m:sSub>
                  </m:oMath>
                </a14:m>
                <a:r>
                  <a:rPr lang="pl-PL" sz="900" dirty="0">
                    <a:solidFill>
                      <a:schemeClr val="tx1"/>
                    </a:solidFill>
                    <a:ea typeface="Open Sans" pitchFamily="2" charset="0"/>
                    <a:cs typeface="Open Sans" pitchFamily="2" charset="0"/>
                  </a:rPr>
                  <a:t> </a:t>
                </a:r>
                <a:r>
                  <a:rPr lang="pl-PL" sz="900" dirty="0" err="1">
                    <a:solidFill>
                      <a:schemeClr val="tx1"/>
                    </a:solidFill>
                    <a:ea typeface="Open Sans" pitchFamily="2" charset="0"/>
                    <a:cs typeface="Open Sans" pitchFamily="2" charset="0"/>
                  </a:rPr>
                  <a:t>is</a:t>
                </a:r>
                <a:r>
                  <a:rPr lang="pl-PL" sz="900" dirty="0">
                    <a:solidFill>
                      <a:schemeClr val="tx1"/>
                    </a:solidFill>
                    <a:ea typeface="Open Sans" pitchFamily="2" charset="0"/>
                    <a:cs typeface="Open Sans" pitchFamily="2" charset="0"/>
                  </a:rPr>
                  <a:t> </a:t>
                </a:r>
                <a:r>
                  <a:rPr lang="pl-PL" sz="900" dirty="0" err="1">
                    <a:solidFill>
                      <a:schemeClr val="tx1"/>
                    </a:solidFill>
                    <a:ea typeface="Open Sans" pitchFamily="2" charset="0"/>
                    <a:cs typeface="Open Sans" pitchFamily="2" charset="0"/>
                  </a:rPr>
                  <a:t>weight </a:t>
                </a:r>
                <a:r>
                  <a:rPr lang="pl-PL" sz="900" dirty="0" smtClean="0">
                    <a:solidFill>
                      <a:schemeClr val="tx1"/>
                    </a:solidFill>
                    <a:ea typeface="Open Sans" pitchFamily="2" charset="0"/>
                    <a:cs typeface="Open Sans" pitchFamily="2" charset="0"/>
                  </a:rPr>
                  <a:t>for</a:t>
                </a:r>
                <a14:m>
                  <m:oMath xmlns:m="http://schemas.openxmlformats.org/officeDocument/2006/math">
                    <m:r>
                      <a:rPr lang="pl-PL" sz="900" b="0" i="0" smtClean="0">
                        <a:solidFill>
                          <a:schemeClr val="tx1"/>
                        </a:solidFill>
                        <a:latin typeface="Cambria Math" panose="02040503050406030204" pitchFamily="18" charset="0"/>
                      </a:rPr>
                      <m:t> </m:t>
                    </m:r>
                    <m:r>
                      <m:rPr>
                        <m:sty m:val="p"/>
                      </m:rPr>
                      <a:rPr lang="pl-PL" sz="900" b="0" i="0" smtClean="0">
                        <a:solidFill>
                          <a:schemeClr val="tx1"/>
                        </a:solidFill>
                        <a:latin typeface="Cambria Math" panose="02040503050406030204" pitchFamily="18" charset="0"/>
                      </a:rPr>
                      <m:t>Φ</m:t>
                    </m:r>
                    <m:r>
                      <a:rPr lang="pl-PL" sz="900" b="0" i="1" smtClean="0">
                        <a:solidFill>
                          <a:schemeClr val="tx1"/>
                        </a:solidFill>
                        <a:latin typeface="Cambria Math" panose="02040503050406030204" pitchFamily="18" charset="0"/>
                      </a:rPr>
                      <m:t>=</m:t>
                    </m:r>
                    <m:sSub>
                      <m:sSubPr>
                        <m:ctrlPr>
                          <a:rPr lang="pl-PL" sz="900" b="0" i="1" smtClean="0">
                            <a:solidFill>
                              <a:schemeClr val="tx1"/>
                            </a:solidFill>
                            <a:latin typeface="Cambria Math" panose="02040503050406030204" pitchFamily="18" charset="0"/>
                          </a:rPr>
                        </m:ctrlPr>
                      </m:sSubPr>
                      <m:e>
                        <m:r>
                          <a:rPr lang="pl-PL" sz="900" b="0" i="1" smtClean="0">
                            <a:solidFill>
                              <a:schemeClr val="tx1"/>
                            </a:solidFill>
                            <a:latin typeface="Cambria Math" panose="02040503050406030204" pitchFamily="18" charset="0"/>
                          </a:rPr>
                          <m:t>𝜑</m:t>
                        </m:r>
                      </m:e>
                      <m:sub>
                        <m:r>
                          <a:rPr lang="pl-PL" sz="900" b="0" i="1" smtClean="0">
                            <a:solidFill>
                              <a:schemeClr val="tx1"/>
                            </a:solidFill>
                            <a:latin typeface="Cambria Math" panose="02040503050406030204" pitchFamily="18" charset="0"/>
                          </a:rPr>
                          <m:t>𝑆</m:t>
                        </m:r>
                      </m:sub>
                    </m:sSub>
                    <m:r>
                      <a:rPr lang="pl-PL" sz="900" b="0" i="1" smtClean="0">
                        <a:solidFill>
                          <a:schemeClr val="tx1"/>
                        </a:solidFill>
                        <a:latin typeface="Cambria Math" panose="02040503050406030204" pitchFamily="18" charset="0"/>
                      </a:rPr>
                      <m:t>, 2</m:t>
                    </m:r>
                    <m:sSub>
                      <m:sSubPr>
                        <m:ctrlPr>
                          <a:rPr lang="pl-PL" sz="900" b="0" i="1" smtClean="0">
                            <a:solidFill>
                              <a:schemeClr val="tx1"/>
                            </a:solidFill>
                            <a:latin typeface="Cambria Math" panose="02040503050406030204" pitchFamily="18" charset="0"/>
                          </a:rPr>
                        </m:ctrlPr>
                      </m:sSubPr>
                      <m:e>
                        <m:r>
                          <a:rPr lang="pl-PL" sz="900" b="0" i="1" smtClean="0">
                            <a:solidFill>
                              <a:schemeClr val="tx1"/>
                            </a:solidFill>
                            <a:latin typeface="Cambria Math" panose="02040503050406030204" pitchFamily="18" charset="0"/>
                          </a:rPr>
                          <m:t>𝜑</m:t>
                        </m:r>
                      </m:e>
                      <m:sub>
                        <m:r>
                          <m:rPr>
                            <m:sty m:val="p"/>
                          </m:rPr>
                          <a:rPr lang="pl-PL" sz="900" b="0" i="0" smtClean="0">
                            <a:solidFill>
                              <a:schemeClr val="tx1"/>
                            </a:solidFill>
                            <a:latin typeface="Cambria Math" panose="02040503050406030204" pitchFamily="18" charset="0"/>
                          </a:rPr>
                          <m:t>CS</m:t>
                        </m:r>
                      </m:sub>
                    </m:sSub>
                    <m:r>
                      <a:rPr lang="pl-PL" sz="900" b="0" i="1" smtClean="0">
                        <a:solidFill>
                          <a:schemeClr val="tx1"/>
                        </a:solidFill>
                        <a:latin typeface="Cambria Math" panose="02040503050406030204" pitchFamily="18" charset="0"/>
                      </a:rPr>
                      <m:t>+</m:t>
                    </m:r>
                    <m:sSub>
                      <m:sSubPr>
                        <m:ctrlPr>
                          <a:rPr lang="pl-PL" sz="900" b="0" i="1" smtClean="0">
                            <a:solidFill>
                              <a:schemeClr val="tx1"/>
                            </a:solidFill>
                            <a:latin typeface="Cambria Math" panose="02040503050406030204" pitchFamily="18" charset="0"/>
                          </a:rPr>
                        </m:ctrlPr>
                      </m:sSubPr>
                      <m:e>
                        <m:r>
                          <a:rPr lang="pl-PL" sz="900" b="0" i="1" smtClean="0">
                            <a:solidFill>
                              <a:schemeClr val="tx1"/>
                            </a:solidFill>
                            <a:latin typeface="Cambria Math" panose="02040503050406030204" pitchFamily="18" charset="0"/>
                          </a:rPr>
                          <m:t>𝜑</m:t>
                        </m:r>
                      </m:e>
                      <m:sub>
                        <m:r>
                          <m:rPr>
                            <m:sty m:val="p"/>
                          </m:rPr>
                          <a:rPr lang="pl-PL" sz="900" b="0" i="0" smtClean="0">
                            <a:solidFill>
                              <a:schemeClr val="tx1"/>
                            </a:solidFill>
                            <a:latin typeface="Cambria Math" panose="02040503050406030204" pitchFamily="18" charset="0"/>
                          </a:rPr>
                          <m:t>S</m:t>
                        </m:r>
                      </m:sub>
                    </m:sSub>
                    <m:r>
                      <a:rPr lang="pl-PL" sz="900" b="0" i="1" smtClean="0">
                        <a:solidFill>
                          <a:schemeClr val="tx1"/>
                        </a:solidFill>
                        <a:latin typeface="Cambria Math" panose="02040503050406030204" pitchFamily="18" charset="0"/>
                      </a:rPr>
                      <m:t>, 2</m:t>
                    </m:r>
                    <m:sSub>
                      <m:sSubPr>
                        <m:ctrlPr>
                          <a:rPr lang="pl-PL" sz="900" b="0" i="1" smtClean="0">
                            <a:solidFill>
                              <a:schemeClr val="tx1"/>
                            </a:solidFill>
                            <a:latin typeface="Cambria Math" panose="02040503050406030204" pitchFamily="18" charset="0"/>
                          </a:rPr>
                        </m:ctrlPr>
                      </m:sSubPr>
                      <m:e>
                        <m:r>
                          <a:rPr lang="pl-PL" sz="900" b="0" i="1" smtClean="0">
                            <a:solidFill>
                              <a:schemeClr val="tx1"/>
                            </a:solidFill>
                            <a:latin typeface="Cambria Math" panose="02040503050406030204" pitchFamily="18" charset="0"/>
                          </a:rPr>
                          <m:t>𝜑</m:t>
                        </m:r>
                      </m:e>
                      <m:sub>
                        <m:r>
                          <m:rPr>
                            <m:sty m:val="p"/>
                          </m:rPr>
                          <a:rPr lang="pl-PL" sz="900" b="0" i="0" smtClean="0">
                            <a:solidFill>
                              <a:schemeClr val="tx1"/>
                            </a:solidFill>
                            <a:latin typeface="Cambria Math" panose="02040503050406030204" pitchFamily="18" charset="0"/>
                          </a:rPr>
                          <m:t>CS</m:t>
                        </m:r>
                      </m:sub>
                    </m:sSub>
                    <m:r>
                      <a:rPr lang="pl-PL" sz="900" b="0" i="1" smtClean="0">
                        <a:solidFill>
                          <a:schemeClr val="tx1"/>
                        </a:solidFill>
                        <a:latin typeface="Cambria Math" panose="02040503050406030204" pitchFamily="18" charset="0"/>
                      </a:rPr>
                      <m:t>−</m:t>
                    </m:r>
                    <m:sSub>
                      <m:sSubPr>
                        <m:ctrlPr>
                          <a:rPr lang="pl-PL" sz="900" b="0" i="1" smtClean="0">
                            <a:solidFill>
                              <a:schemeClr val="tx1"/>
                            </a:solidFill>
                            <a:latin typeface="Cambria Math" panose="02040503050406030204" pitchFamily="18" charset="0"/>
                          </a:rPr>
                        </m:ctrlPr>
                      </m:sSubPr>
                      <m:e>
                        <m:r>
                          <a:rPr lang="pl-PL" sz="900" b="0" i="1" smtClean="0">
                            <a:solidFill>
                              <a:schemeClr val="tx1"/>
                            </a:solidFill>
                            <a:latin typeface="Cambria Math" panose="02040503050406030204" pitchFamily="18" charset="0"/>
                          </a:rPr>
                          <m:t>𝜑</m:t>
                        </m:r>
                      </m:e>
                      <m:sub>
                        <m:r>
                          <m:rPr>
                            <m:sty m:val="p"/>
                          </m:rPr>
                          <a:rPr lang="pl-PL" sz="900" b="0" i="0" smtClean="0">
                            <a:solidFill>
                              <a:schemeClr val="tx1"/>
                            </a:solidFill>
                            <a:latin typeface="Cambria Math" panose="02040503050406030204" pitchFamily="18" charset="0"/>
                          </a:rPr>
                          <m:t>S</m:t>
                        </m:r>
                      </m:sub>
                    </m:sSub>
                    <m:r>
                      <a:rPr lang="pl-PL" sz="900" b="0" i="1" smtClean="0">
                        <a:solidFill>
                          <a:schemeClr val="tx1"/>
                        </a:solidFill>
                        <a:latin typeface="Cambria Math" panose="02040503050406030204" pitchFamily="18" charset="0"/>
                      </a:rPr>
                      <m:t>.</m:t>
                    </m:r>
                  </m:oMath>
                </a14:m>
                <a:r>
                  <a:rPr lang="pl-PL" sz="900" dirty="0" smtClean="0">
                    <a:solidFill>
                      <a:schemeClr val="tx1"/>
                    </a:solidFill>
                    <a:latin typeface="Open Sans" pitchFamily="2" charset="0"/>
                    <a:ea typeface="Open Sans" pitchFamily="2" charset="0"/>
                    <a:cs typeface="Open Sans" pitchFamily="2" charset="0"/>
                  </a:rPr>
                  <a:t> </a:t>
                </a:r>
                <a:endParaRPr lang="pl-PL" sz="900" dirty="0">
                  <a:solidFill>
                    <a:schemeClr val="tx1"/>
                  </a:solidFill>
                  <a:latin typeface="Open Sans" pitchFamily="2" charset="0"/>
                  <a:ea typeface="Open Sans" pitchFamily="2" charset="0"/>
                  <a:cs typeface="Open Sans" pitchFamily="2" charset="0"/>
                </a:endParaRPr>
              </a:p>
            </p:txBody>
          </p:sp>
        </mc:Choice>
        <mc:Fallback xmlns="">
          <p:sp>
            <p:nvSpPr>
              <p:cNvPr id="54" name="Prostokąt 53"/>
              <p:cNvSpPr>
                <a:spLocks noRot="1" noChangeAspect="1" noMove="1" noResize="1" noEditPoints="1" noAdjustHandles="1" noChangeArrowheads="1" noChangeShapeType="1" noTextEdit="1"/>
              </p:cNvSpPr>
              <p:nvPr/>
            </p:nvSpPr>
            <p:spPr>
              <a:xfrm>
                <a:off x="104398" y="1527933"/>
                <a:ext cx="3105722" cy="230832"/>
              </a:xfrm>
              <a:prstGeom prst="rect">
                <a:avLst/>
              </a:prstGeom>
              <a:blipFill>
                <a:blip r:embed="rId3"/>
                <a:stretch>
                  <a:fillRect b="-10526"/>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59" name="Prostokąt 58"/>
              <p:cNvSpPr/>
              <p:nvPr/>
            </p:nvSpPr>
            <p:spPr>
              <a:xfrm>
                <a:off x="166711" y="2140250"/>
                <a:ext cx="1990165" cy="94275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pl-PL" sz="900" i="1" smtClean="0">
                              <a:solidFill>
                                <a:schemeClr val="tx1"/>
                              </a:solidFill>
                              <a:latin typeface="Cambria Math" panose="02040503050406030204" pitchFamily="18" charset="0"/>
                              <a:ea typeface="Cambria Math" panose="02040503050406030204" pitchFamily="18" charset="0"/>
                            </a:rPr>
                          </m:ctrlPr>
                        </m:sSubSupPr>
                        <m:e>
                          <m:r>
                            <m:rPr>
                              <m:sty m:val="p"/>
                            </m:rPr>
                            <a:rPr lang="pl-PL" sz="900">
                              <a:solidFill>
                                <a:schemeClr val="tx1"/>
                              </a:solidFill>
                              <a:latin typeface="Cambria Math" panose="02040503050406030204" pitchFamily="18" charset="0"/>
                              <a:ea typeface="Cambria Math" panose="02040503050406030204" pitchFamily="18" charset="0"/>
                            </a:rPr>
                            <m:t>A</m:t>
                          </m:r>
                        </m:e>
                        <m:sub>
                          <m:r>
                            <m:rPr>
                              <m:sty m:val="p"/>
                            </m:rPr>
                            <a:rPr lang="pl-PL" sz="900">
                              <a:solidFill>
                                <a:schemeClr val="tx1"/>
                              </a:solidFill>
                              <a:latin typeface="Cambria Math" panose="02040503050406030204" pitchFamily="18" charset="0"/>
                              <a:ea typeface="Cambria Math" panose="02040503050406030204" pitchFamily="18" charset="0"/>
                            </a:rPr>
                            <m:t>T</m:t>
                          </m:r>
                        </m:sub>
                        <m:sup>
                          <m:r>
                            <m:rPr>
                              <m:sty m:val="p"/>
                            </m:rPr>
                            <a:rPr lang="pl-PL" sz="900">
                              <a:solidFill>
                                <a:schemeClr val="tx1"/>
                              </a:solidFill>
                              <a:latin typeface="Cambria Math" panose="02040503050406030204" pitchFamily="18" charset="0"/>
                              <a:ea typeface="Cambria Math" panose="02040503050406030204" pitchFamily="18" charset="0"/>
                            </a:rPr>
                            <m:t>sin</m:t>
                          </m:r>
                          <m:d>
                            <m:dPr>
                              <m:ctrlPr>
                                <a:rPr lang="pl-PL" sz="900" i="1">
                                  <a:solidFill>
                                    <a:schemeClr val="tx1"/>
                                  </a:solidFill>
                                  <a:latin typeface="Cambria Math" panose="02040503050406030204" pitchFamily="18" charset="0"/>
                                  <a:ea typeface="Cambria Math" panose="02040503050406030204" pitchFamily="18" charset="0"/>
                                </a:rPr>
                              </m:ctrlPr>
                            </m:dPr>
                            <m:e>
                              <m:sSub>
                                <m:sSubPr>
                                  <m:ctrlPr>
                                    <a:rPr lang="pl-PL" sz="900" i="1">
                                      <a:solidFill>
                                        <a:schemeClr val="tx1"/>
                                      </a:solidFill>
                                      <a:latin typeface="Cambria Math" panose="02040503050406030204" pitchFamily="18" charset="0"/>
                                      <a:ea typeface="Cambria Math" panose="02040503050406030204" pitchFamily="18" charset="0"/>
                                    </a:rPr>
                                  </m:ctrlPr>
                                </m:sSubPr>
                                <m:e>
                                  <m:r>
                                    <a:rPr lang="pl-PL" sz="900" b="0" i="1" smtClean="0">
                                      <a:solidFill>
                                        <a:schemeClr val="tx1"/>
                                      </a:solidFill>
                                      <a:latin typeface="Cambria Math" panose="02040503050406030204" pitchFamily="18" charset="0"/>
                                      <a:ea typeface="Cambria Math" panose="02040503050406030204" pitchFamily="18" charset="0"/>
                                    </a:rPr>
                                    <m:t>𝜑</m:t>
                                  </m:r>
                                </m:e>
                                <m:sub>
                                  <m:r>
                                    <m:rPr>
                                      <m:sty m:val="p"/>
                                    </m:rPr>
                                    <a:rPr lang="pl-PL" sz="900">
                                      <a:solidFill>
                                        <a:schemeClr val="tx1"/>
                                      </a:solidFill>
                                      <a:latin typeface="Cambria Math" panose="02040503050406030204" pitchFamily="18" charset="0"/>
                                      <a:ea typeface="Cambria Math" panose="02040503050406030204" pitchFamily="18" charset="0"/>
                                    </a:rPr>
                                    <m:t>S</m:t>
                                  </m:r>
                                </m:sub>
                              </m:sSub>
                            </m:e>
                          </m:d>
                        </m:sup>
                      </m:sSubSup>
                      <m:r>
                        <a:rPr lang="pl-PL" sz="900" i="1">
                          <a:solidFill>
                            <a:schemeClr val="tx1"/>
                          </a:solidFill>
                          <a:latin typeface="Cambria Math" panose="02040503050406030204" pitchFamily="18" charset="0"/>
                          <a:ea typeface="Cambria Math" panose="02040503050406030204" pitchFamily="18" charset="0"/>
                        </a:rPr>
                        <m:t>∝</m:t>
                      </m:r>
                      <m:sSubSup>
                        <m:sSubSupPr>
                          <m:ctrlPr>
                            <a:rPr lang="pl-PL" sz="900" b="0" i="1" smtClean="0">
                              <a:solidFill>
                                <a:schemeClr val="tx1"/>
                              </a:solidFill>
                              <a:latin typeface="Cambria Math" panose="02040503050406030204" pitchFamily="18" charset="0"/>
                              <a:ea typeface="Cambria Math" panose="02040503050406030204" pitchFamily="18" charset="0"/>
                            </a:rPr>
                          </m:ctrlPr>
                        </m:sSubSupPr>
                        <m:e>
                          <m:r>
                            <a:rPr lang="pl-PL" sz="900" b="0" i="1" smtClean="0">
                              <a:solidFill>
                                <a:schemeClr val="tx1"/>
                              </a:solidFill>
                              <a:latin typeface="Cambria Math" panose="02040503050406030204" pitchFamily="18" charset="0"/>
                              <a:ea typeface="Cambria Math" panose="02040503050406030204" pitchFamily="18" charset="0"/>
                            </a:rPr>
                            <m:t>𝑓</m:t>
                          </m:r>
                        </m:e>
                        <m:sub>
                          <m:r>
                            <a:rPr lang="pl-PL" sz="900" b="0" i="1" smtClean="0">
                              <a:solidFill>
                                <a:schemeClr val="tx1"/>
                              </a:solidFill>
                              <a:latin typeface="Cambria Math" panose="02040503050406030204" pitchFamily="18" charset="0"/>
                              <a:ea typeface="Cambria Math" panose="02040503050406030204" pitchFamily="18" charset="0"/>
                            </a:rPr>
                            <m:t>1,</m:t>
                          </m:r>
                          <m:r>
                            <a:rPr lang="pl-PL" sz="900" b="0" i="1" smtClean="0">
                              <a:solidFill>
                                <a:schemeClr val="tx1"/>
                              </a:solidFill>
                              <a:latin typeface="Cambria Math" panose="02040503050406030204" pitchFamily="18" charset="0"/>
                              <a:ea typeface="Cambria Math" panose="02040503050406030204" pitchFamily="18" charset="0"/>
                            </a:rPr>
                            <m:t>𝜋</m:t>
                          </m:r>
                        </m:sub>
                        <m:sup>
                          <m:r>
                            <a:rPr lang="pl-PL" sz="900" b="0" i="1" smtClean="0">
                              <a:solidFill>
                                <a:schemeClr val="tx1"/>
                              </a:solidFill>
                              <a:latin typeface="Cambria Math" panose="02040503050406030204" pitchFamily="18" charset="0"/>
                              <a:ea typeface="Cambria Math" panose="02040503050406030204" pitchFamily="18" charset="0"/>
                            </a:rPr>
                            <m:t>𝑞</m:t>
                          </m:r>
                        </m:sup>
                      </m:sSubSup>
                      <m:r>
                        <a:rPr lang="pl-PL" sz="900" i="1" smtClean="0">
                          <a:solidFill>
                            <a:schemeClr val="tx1"/>
                          </a:solidFill>
                          <a:latin typeface="Cambria Math" panose="02040503050406030204" pitchFamily="18" charset="0"/>
                          <a:ea typeface="Cambria Math" panose="02040503050406030204" pitchFamily="18" charset="0"/>
                        </a:rPr>
                        <m:t>⊗</m:t>
                      </m:r>
                      <m:sSubSup>
                        <m:sSubSupPr>
                          <m:ctrlPr>
                            <a:rPr lang="pl-PL" sz="900" i="1" smtClean="0">
                              <a:solidFill>
                                <a:srgbClr val="00CC00"/>
                              </a:solidFill>
                              <a:latin typeface="Cambria Math" panose="02040503050406030204" pitchFamily="18" charset="0"/>
                              <a:ea typeface="Cambria Math" panose="02040503050406030204" pitchFamily="18" charset="0"/>
                            </a:rPr>
                          </m:ctrlPr>
                        </m:sSubSupPr>
                        <m:e>
                          <m:r>
                            <a:rPr lang="pl-PL" sz="900" i="1">
                              <a:solidFill>
                                <a:srgbClr val="00CC00"/>
                              </a:solidFill>
                              <a:latin typeface="Cambria Math" panose="02040503050406030204" pitchFamily="18" charset="0"/>
                              <a:ea typeface="Cambria Math" panose="02040503050406030204" pitchFamily="18" charset="0"/>
                            </a:rPr>
                            <m:t>𝑓</m:t>
                          </m:r>
                        </m:e>
                        <m:sub>
                          <m:r>
                            <a:rPr lang="pl-PL" sz="900" i="1">
                              <a:solidFill>
                                <a:srgbClr val="00CC00"/>
                              </a:solidFill>
                              <a:latin typeface="Cambria Math" panose="02040503050406030204" pitchFamily="18" charset="0"/>
                              <a:ea typeface="Cambria Math" panose="02040503050406030204" pitchFamily="18" charset="0"/>
                            </a:rPr>
                            <m:t>1</m:t>
                          </m:r>
                          <m:r>
                            <m:rPr>
                              <m:sty m:val="p"/>
                            </m:rPr>
                            <a:rPr lang="pl-PL" sz="900" i="0">
                              <a:solidFill>
                                <a:srgbClr val="00CC00"/>
                              </a:solidFill>
                              <a:latin typeface="Cambria Math" panose="02040503050406030204" pitchFamily="18" charset="0"/>
                              <a:ea typeface="Cambria Math" panose="02040503050406030204" pitchFamily="18" charset="0"/>
                            </a:rPr>
                            <m:t>T</m:t>
                          </m:r>
                          <m:r>
                            <a:rPr lang="pl-PL" sz="900" i="0">
                              <a:solidFill>
                                <a:srgbClr val="00CC00"/>
                              </a:solidFill>
                              <a:latin typeface="Cambria Math" panose="02040503050406030204" pitchFamily="18" charset="0"/>
                              <a:ea typeface="Cambria Math" panose="02040503050406030204" pitchFamily="18" charset="0"/>
                            </a:rPr>
                            <m:t>, </m:t>
                          </m:r>
                          <m:r>
                            <a:rPr lang="pl-PL" sz="900" b="0" i="1" smtClean="0">
                              <a:solidFill>
                                <a:srgbClr val="00CC00"/>
                              </a:solidFill>
                              <a:latin typeface="Cambria Math" panose="02040503050406030204" pitchFamily="18" charset="0"/>
                              <a:ea typeface="Cambria Math" panose="02040503050406030204" pitchFamily="18" charset="0"/>
                            </a:rPr>
                            <m:t>𝑁</m:t>
                          </m:r>
                        </m:sub>
                        <m:sup>
                          <m:r>
                            <a:rPr lang="pl-PL" sz="900" b="0" i="1" smtClean="0">
                              <a:solidFill>
                                <a:srgbClr val="00CC00"/>
                              </a:solidFill>
                              <a:latin typeface="Cambria Math" panose="02040503050406030204" pitchFamily="18" charset="0"/>
                              <a:ea typeface="Cambria Math" panose="02040503050406030204" pitchFamily="18" charset="0"/>
                            </a:rPr>
                            <m:t>𝑞</m:t>
                          </m:r>
                          <m:r>
                            <a:rPr lang="pl-PL" sz="900" i="1">
                              <a:solidFill>
                                <a:srgbClr val="00CC00"/>
                              </a:solidFill>
                              <a:latin typeface="Cambria Math" panose="02040503050406030204" pitchFamily="18" charset="0"/>
                              <a:ea typeface="Cambria Math" panose="02040503050406030204" pitchFamily="18" charset="0"/>
                            </a:rPr>
                            <m:t>⊥</m:t>
                          </m:r>
                        </m:sup>
                      </m:sSubSup>
                    </m:oMath>
                  </m:oMathPara>
                </a14:m>
                <a:endParaRPr lang="pl-PL" sz="900" dirty="0" smtClean="0"/>
              </a:p>
              <a:p>
                <a:endParaRPr lang="pl-PL" sz="900" i="1" dirty="0" smtClean="0">
                  <a:solidFill>
                    <a:schemeClr val="tx1"/>
                  </a:solidFill>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Sup>
                        <m:sSubSupPr>
                          <m:ctrlPr>
                            <a:rPr lang="pl-PL" sz="900" i="1" smtClean="0">
                              <a:solidFill>
                                <a:schemeClr val="tx1"/>
                              </a:solidFill>
                              <a:latin typeface="Cambria Math" panose="02040503050406030204" pitchFamily="18" charset="0"/>
                              <a:ea typeface="Cambria Math" panose="02040503050406030204" pitchFamily="18" charset="0"/>
                            </a:rPr>
                          </m:ctrlPr>
                        </m:sSubSupPr>
                        <m:e>
                          <m:r>
                            <m:rPr>
                              <m:sty m:val="p"/>
                            </m:rPr>
                            <a:rPr lang="pl-PL" sz="900">
                              <a:solidFill>
                                <a:schemeClr val="tx1"/>
                              </a:solidFill>
                              <a:latin typeface="Cambria Math" panose="02040503050406030204" pitchFamily="18" charset="0"/>
                              <a:ea typeface="Cambria Math" panose="02040503050406030204" pitchFamily="18" charset="0"/>
                            </a:rPr>
                            <m:t>A</m:t>
                          </m:r>
                        </m:e>
                        <m:sub>
                          <m:r>
                            <m:rPr>
                              <m:sty m:val="p"/>
                            </m:rPr>
                            <a:rPr lang="pl-PL" sz="900">
                              <a:solidFill>
                                <a:schemeClr val="tx1"/>
                              </a:solidFill>
                              <a:latin typeface="Cambria Math" panose="02040503050406030204" pitchFamily="18" charset="0"/>
                              <a:ea typeface="Cambria Math" panose="02040503050406030204" pitchFamily="18" charset="0"/>
                            </a:rPr>
                            <m:t>T</m:t>
                          </m:r>
                        </m:sub>
                        <m:sup>
                          <m:r>
                            <m:rPr>
                              <m:sty m:val="p"/>
                            </m:rPr>
                            <a:rPr lang="pl-PL" sz="900">
                              <a:solidFill>
                                <a:schemeClr val="tx1"/>
                              </a:solidFill>
                              <a:latin typeface="Cambria Math" panose="02040503050406030204" pitchFamily="18" charset="0"/>
                              <a:ea typeface="Cambria Math" panose="02040503050406030204" pitchFamily="18" charset="0"/>
                            </a:rPr>
                            <m:t>sin</m:t>
                          </m:r>
                          <m:d>
                            <m:dPr>
                              <m:ctrlPr>
                                <a:rPr lang="pl-PL" sz="900" i="1">
                                  <a:solidFill>
                                    <a:schemeClr val="tx1"/>
                                  </a:solidFill>
                                  <a:latin typeface="Cambria Math" panose="02040503050406030204" pitchFamily="18" charset="0"/>
                                  <a:ea typeface="Cambria Math" panose="02040503050406030204" pitchFamily="18" charset="0"/>
                                </a:rPr>
                              </m:ctrlPr>
                            </m:dPr>
                            <m:e>
                              <m:r>
                                <a:rPr lang="pl-PL" sz="900" b="0" i="1" smtClean="0">
                                  <a:solidFill>
                                    <a:schemeClr val="tx1"/>
                                  </a:solidFill>
                                  <a:latin typeface="Cambria Math" panose="02040503050406030204" pitchFamily="18" charset="0"/>
                                  <a:ea typeface="Cambria Math" panose="02040503050406030204" pitchFamily="18" charset="0"/>
                                </a:rPr>
                                <m:t>2</m:t>
                              </m:r>
                              <m:r>
                                <a:rPr lang="pl-PL" sz="900" i="1" smtClean="0">
                                  <a:solidFill>
                                    <a:schemeClr val="tx1"/>
                                  </a:solidFill>
                                  <a:latin typeface="Cambria Math" panose="02040503050406030204" pitchFamily="18" charset="0"/>
                                  <a:ea typeface="Cambria Math" panose="02040503050406030204" pitchFamily="18" charset="0"/>
                                </a:rPr>
                                <m:t>𝜑</m:t>
                              </m:r>
                              <m:r>
                                <a:rPr lang="pl-PL" sz="900" i="1">
                                  <a:solidFill>
                                    <a:schemeClr val="tx1"/>
                                  </a:solidFill>
                                  <a:latin typeface="Cambria Math" panose="02040503050406030204" pitchFamily="18" charset="0"/>
                                  <a:ea typeface="Cambria Math" panose="02040503050406030204" pitchFamily="18" charset="0"/>
                                </a:rPr>
                                <m:t>+</m:t>
                              </m:r>
                              <m:sSub>
                                <m:sSubPr>
                                  <m:ctrlPr>
                                    <a:rPr lang="pl-PL" sz="900" i="1">
                                      <a:solidFill>
                                        <a:schemeClr val="tx1"/>
                                      </a:solidFill>
                                      <a:latin typeface="Cambria Math" panose="02040503050406030204" pitchFamily="18" charset="0"/>
                                      <a:ea typeface="Cambria Math" panose="02040503050406030204" pitchFamily="18" charset="0"/>
                                    </a:rPr>
                                  </m:ctrlPr>
                                </m:sSubPr>
                                <m:e>
                                  <m:r>
                                    <a:rPr lang="pl-PL" sz="900" b="0" i="1" smtClean="0">
                                      <a:solidFill>
                                        <a:schemeClr val="tx1"/>
                                      </a:solidFill>
                                      <a:latin typeface="Cambria Math" panose="02040503050406030204" pitchFamily="18" charset="0"/>
                                      <a:ea typeface="Cambria Math" panose="02040503050406030204" pitchFamily="18" charset="0"/>
                                    </a:rPr>
                                    <m:t>𝜑</m:t>
                                  </m:r>
                                </m:e>
                                <m:sub>
                                  <m:r>
                                    <m:rPr>
                                      <m:sty m:val="p"/>
                                    </m:rPr>
                                    <a:rPr lang="pl-PL" sz="900" i="0">
                                      <a:solidFill>
                                        <a:schemeClr val="tx1"/>
                                      </a:solidFill>
                                      <a:latin typeface="Cambria Math" panose="02040503050406030204" pitchFamily="18" charset="0"/>
                                      <a:ea typeface="Cambria Math" panose="02040503050406030204" pitchFamily="18" charset="0"/>
                                    </a:rPr>
                                    <m:t>S</m:t>
                                  </m:r>
                                </m:sub>
                              </m:sSub>
                            </m:e>
                          </m:d>
                        </m:sup>
                      </m:sSubSup>
                      <m:r>
                        <a:rPr lang="pl-PL" sz="900" i="1">
                          <a:solidFill>
                            <a:schemeClr val="tx1"/>
                          </a:solidFill>
                          <a:latin typeface="Cambria Math" panose="02040503050406030204" pitchFamily="18" charset="0"/>
                          <a:ea typeface="Cambria Math" panose="02040503050406030204" pitchFamily="18" charset="0"/>
                        </a:rPr>
                        <m:t>∝</m:t>
                      </m:r>
                      <m:sSubSup>
                        <m:sSubSupPr>
                          <m:ctrlPr>
                            <a:rPr lang="pl-PL" sz="900" i="1" smtClean="0">
                              <a:solidFill>
                                <a:srgbClr val="FF0000"/>
                              </a:solidFill>
                              <a:latin typeface="Cambria Math" panose="02040503050406030204" pitchFamily="18" charset="0"/>
                              <a:ea typeface="Cambria Math" panose="02040503050406030204" pitchFamily="18" charset="0"/>
                            </a:rPr>
                          </m:ctrlPr>
                        </m:sSubSupPr>
                        <m:e>
                          <m:r>
                            <a:rPr lang="pl-PL" sz="900" i="1">
                              <a:solidFill>
                                <a:srgbClr val="FF0000"/>
                              </a:solidFill>
                              <a:latin typeface="Cambria Math" panose="02040503050406030204" pitchFamily="18" charset="0"/>
                              <a:ea typeface="Cambria Math" panose="02040503050406030204" pitchFamily="18" charset="0"/>
                            </a:rPr>
                            <m:t>h</m:t>
                          </m:r>
                        </m:e>
                        <m:sub>
                          <m:r>
                            <a:rPr lang="pl-PL" sz="900" i="1">
                              <a:solidFill>
                                <a:srgbClr val="FF0000"/>
                              </a:solidFill>
                              <a:latin typeface="Cambria Math" panose="02040503050406030204" pitchFamily="18" charset="0"/>
                              <a:ea typeface="Cambria Math" panose="02040503050406030204" pitchFamily="18" charset="0"/>
                            </a:rPr>
                            <m:t>1, </m:t>
                          </m:r>
                          <m:r>
                            <a:rPr lang="pl-PL" sz="900" i="1">
                              <a:solidFill>
                                <a:srgbClr val="FF0000"/>
                              </a:solidFill>
                              <a:latin typeface="Cambria Math" panose="02040503050406030204" pitchFamily="18" charset="0"/>
                              <a:ea typeface="Cambria Math" panose="02040503050406030204" pitchFamily="18" charset="0"/>
                            </a:rPr>
                            <m:t>𝜋</m:t>
                          </m:r>
                        </m:sub>
                        <m:sup>
                          <m:r>
                            <a:rPr lang="pl-PL" sz="900" b="0" i="1" smtClean="0">
                              <a:solidFill>
                                <a:srgbClr val="FF0000"/>
                              </a:solidFill>
                              <a:latin typeface="Cambria Math" panose="02040503050406030204" pitchFamily="18" charset="0"/>
                              <a:ea typeface="Cambria Math" panose="02040503050406030204" pitchFamily="18" charset="0"/>
                            </a:rPr>
                            <m:t>𝑞</m:t>
                          </m:r>
                          <m:r>
                            <a:rPr lang="pl-PL" sz="900" i="1">
                              <a:solidFill>
                                <a:srgbClr val="FF0000"/>
                              </a:solidFill>
                              <a:latin typeface="Cambria Math" panose="02040503050406030204" pitchFamily="18" charset="0"/>
                              <a:ea typeface="Cambria Math" panose="02040503050406030204" pitchFamily="18" charset="0"/>
                            </a:rPr>
                            <m:t>⊥</m:t>
                          </m:r>
                        </m:sup>
                      </m:sSubSup>
                      <m:r>
                        <a:rPr lang="pl-PL" sz="900" i="1" smtClean="0">
                          <a:solidFill>
                            <a:schemeClr val="tx1"/>
                          </a:solidFill>
                          <a:latin typeface="Cambria Math" panose="02040503050406030204" pitchFamily="18" charset="0"/>
                          <a:ea typeface="Cambria Math" panose="02040503050406030204" pitchFamily="18" charset="0"/>
                        </a:rPr>
                        <m:t>⊗</m:t>
                      </m:r>
                      <m:sSubSup>
                        <m:sSubSupPr>
                          <m:ctrlPr>
                            <a:rPr lang="pl-PL" sz="900" i="1" smtClean="0">
                              <a:solidFill>
                                <a:srgbClr val="00B0F0"/>
                              </a:solidFill>
                              <a:latin typeface="Cambria Math" panose="02040503050406030204" pitchFamily="18" charset="0"/>
                              <a:ea typeface="Cambria Math" panose="02040503050406030204" pitchFamily="18" charset="0"/>
                            </a:rPr>
                          </m:ctrlPr>
                        </m:sSubSupPr>
                        <m:e>
                          <m:r>
                            <a:rPr lang="pl-PL" sz="900" i="1">
                              <a:solidFill>
                                <a:srgbClr val="00B0F0"/>
                              </a:solidFill>
                              <a:latin typeface="Cambria Math" panose="02040503050406030204" pitchFamily="18" charset="0"/>
                              <a:ea typeface="Cambria Math" panose="02040503050406030204" pitchFamily="18" charset="0"/>
                            </a:rPr>
                            <m:t>h</m:t>
                          </m:r>
                        </m:e>
                        <m:sub>
                          <m:r>
                            <a:rPr lang="pl-PL" sz="900" i="1">
                              <a:solidFill>
                                <a:srgbClr val="00B0F0"/>
                              </a:solidFill>
                              <a:latin typeface="Cambria Math" panose="02040503050406030204" pitchFamily="18" charset="0"/>
                              <a:ea typeface="Cambria Math" panose="02040503050406030204" pitchFamily="18" charset="0"/>
                            </a:rPr>
                            <m:t>1</m:t>
                          </m:r>
                          <m:r>
                            <m:rPr>
                              <m:sty m:val="p"/>
                            </m:rPr>
                            <a:rPr lang="pl-PL" sz="900" i="0">
                              <a:solidFill>
                                <a:srgbClr val="00B0F0"/>
                              </a:solidFill>
                              <a:latin typeface="Cambria Math" panose="02040503050406030204" pitchFamily="18" charset="0"/>
                              <a:ea typeface="Cambria Math" panose="02040503050406030204" pitchFamily="18" charset="0"/>
                            </a:rPr>
                            <m:t>T</m:t>
                          </m:r>
                          <m:r>
                            <a:rPr lang="pl-PL" sz="900" i="0">
                              <a:solidFill>
                                <a:srgbClr val="00B0F0"/>
                              </a:solidFill>
                              <a:latin typeface="Cambria Math" panose="02040503050406030204" pitchFamily="18" charset="0"/>
                              <a:ea typeface="Cambria Math" panose="02040503050406030204" pitchFamily="18" charset="0"/>
                            </a:rPr>
                            <m:t>, </m:t>
                          </m:r>
                          <m:r>
                            <a:rPr lang="pl-PL" sz="900" b="0" i="1" smtClean="0">
                              <a:solidFill>
                                <a:srgbClr val="00B0F0"/>
                              </a:solidFill>
                              <a:latin typeface="Cambria Math" panose="02040503050406030204" pitchFamily="18" charset="0"/>
                              <a:ea typeface="Cambria Math" panose="02040503050406030204" pitchFamily="18" charset="0"/>
                            </a:rPr>
                            <m:t>𝑁</m:t>
                          </m:r>
                        </m:sub>
                        <m:sup>
                          <m:r>
                            <a:rPr lang="pl-PL" sz="900" b="0" i="1" smtClean="0">
                              <a:solidFill>
                                <a:srgbClr val="00B0F0"/>
                              </a:solidFill>
                              <a:latin typeface="Cambria Math" panose="02040503050406030204" pitchFamily="18" charset="0"/>
                              <a:ea typeface="Cambria Math" panose="02040503050406030204" pitchFamily="18" charset="0"/>
                            </a:rPr>
                            <m:t>𝑞</m:t>
                          </m:r>
                          <m:r>
                            <a:rPr lang="pl-PL" sz="900" i="1">
                              <a:solidFill>
                                <a:srgbClr val="00B0F0"/>
                              </a:solidFill>
                              <a:latin typeface="Cambria Math" panose="02040503050406030204" pitchFamily="18" charset="0"/>
                              <a:ea typeface="Cambria Math" panose="02040503050406030204" pitchFamily="18" charset="0"/>
                            </a:rPr>
                            <m:t>⊥</m:t>
                          </m:r>
                        </m:sup>
                      </m:sSubSup>
                    </m:oMath>
                  </m:oMathPara>
                </a14:m>
                <a:endParaRPr lang="pl-PL" sz="900" dirty="0" smtClean="0"/>
              </a:p>
              <a:p>
                <a:endParaRPr lang="pl-PL" sz="900" i="1" dirty="0" smtClean="0">
                  <a:solidFill>
                    <a:schemeClr val="tx1"/>
                  </a:solidFill>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Sup>
                        <m:sSubSupPr>
                          <m:ctrlPr>
                            <a:rPr lang="pl-PL" sz="900" i="1" smtClean="0">
                              <a:solidFill>
                                <a:schemeClr val="tx1"/>
                              </a:solidFill>
                              <a:latin typeface="Cambria Math" panose="02040503050406030204" pitchFamily="18" charset="0"/>
                              <a:ea typeface="Cambria Math" panose="02040503050406030204" pitchFamily="18" charset="0"/>
                            </a:rPr>
                          </m:ctrlPr>
                        </m:sSubSupPr>
                        <m:e>
                          <m:r>
                            <m:rPr>
                              <m:sty m:val="p"/>
                            </m:rPr>
                            <a:rPr lang="pl-PL" sz="900">
                              <a:solidFill>
                                <a:schemeClr val="tx1"/>
                              </a:solidFill>
                              <a:latin typeface="Cambria Math" panose="02040503050406030204" pitchFamily="18" charset="0"/>
                              <a:ea typeface="Cambria Math" panose="02040503050406030204" pitchFamily="18" charset="0"/>
                            </a:rPr>
                            <m:t>A</m:t>
                          </m:r>
                        </m:e>
                        <m:sub>
                          <m:r>
                            <m:rPr>
                              <m:sty m:val="p"/>
                            </m:rPr>
                            <a:rPr lang="pl-PL" sz="900">
                              <a:solidFill>
                                <a:schemeClr val="tx1"/>
                              </a:solidFill>
                              <a:latin typeface="Cambria Math" panose="02040503050406030204" pitchFamily="18" charset="0"/>
                              <a:ea typeface="Cambria Math" panose="02040503050406030204" pitchFamily="18" charset="0"/>
                            </a:rPr>
                            <m:t>T</m:t>
                          </m:r>
                        </m:sub>
                        <m:sup>
                          <m:r>
                            <m:rPr>
                              <m:sty m:val="p"/>
                            </m:rPr>
                            <a:rPr lang="pl-PL" sz="900">
                              <a:solidFill>
                                <a:schemeClr val="tx1"/>
                              </a:solidFill>
                              <a:latin typeface="Cambria Math" panose="02040503050406030204" pitchFamily="18" charset="0"/>
                              <a:ea typeface="Cambria Math" panose="02040503050406030204" pitchFamily="18" charset="0"/>
                            </a:rPr>
                            <m:t>sin</m:t>
                          </m:r>
                          <m:d>
                            <m:dPr>
                              <m:ctrlPr>
                                <a:rPr lang="pl-PL" sz="900" i="1">
                                  <a:solidFill>
                                    <a:schemeClr val="tx1"/>
                                  </a:solidFill>
                                  <a:latin typeface="Cambria Math" panose="02040503050406030204" pitchFamily="18" charset="0"/>
                                  <a:ea typeface="Cambria Math" panose="02040503050406030204" pitchFamily="18" charset="0"/>
                                </a:rPr>
                              </m:ctrlPr>
                            </m:dPr>
                            <m:e>
                              <m:r>
                                <a:rPr lang="pl-PL" sz="900" i="1" smtClean="0">
                                  <a:solidFill>
                                    <a:schemeClr val="tx1"/>
                                  </a:solidFill>
                                  <a:latin typeface="Cambria Math" panose="02040503050406030204" pitchFamily="18" charset="0"/>
                                  <a:ea typeface="Cambria Math" panose="02040503050406030204" pitchFamily="18" charset="0"/>
                                </a:rPr>
                                <m:t>2</m:t>
                              </m:r>
                              <m:r>
                                <a:rPr lang="pl-PL" sz="900" b="0" i="1" smtClean="0">
                                  <a:solidFill>
                                    <a:schemeClr val="tx1"/>
                                  </a:solidFill>
                                  <a:latin typeface="Cambria Math" panose="02040503050406030204" pitchFamily="18" charset="0"/>
                                  <a:ea typeface="Cambria Math" panose="02040503050406030204" pitchFamily="18" charset="0"/>
                                </a:rPr>
                                <m:t>𝜑</m:t>
                              </m:r>
                              <m:r>
                                <a:rPr lang="pl-PL" sz="900" b="0" i="1" smtClean="0">
                                  <a:solidFill>
                                    <a:schemeClr val="tx1"/>
                                  </a:solidFill>
                                  <a:latin typeface="Cambria Math" panose="02040503050406030204" pitchFamily="18" charset="0"/>
                                  <a:ea typeface="Cambria Math" panose="02040503050406030204" pitchFamily="18" charset="0"/>
                                </a:rPr>
                                <m:t>−</m:t>
                              </m:r>
                              <m:sSub>
                                <m:sSubPr>
                                  <m:ctrlPr>
                                    <a:rPr lang="pl-PL" sz="900" i="1">
                                      <a:solidFill>
                                        <a:schemeClr val="tx1"/>
                                      </a:solidFill>
                                      <a:latin typeface="Cambria Math" panose="02040503050406030204" pitchFamily="18" charset="0"/>
                                      <a:ea typeface="Cambria Math" panose="02040503050406030204" pitchFamily="18" charset="0"/>
                                    </a:rPr>
                                  </m:ctrlPr>
                                </m:sSubPr>
                                <m:e>
                                  <m:r>
                                    <a:rPr lang="pl-PL" sz="900" b="0" i="1" smtClean="0">
                                      <a:solidFill>
                                        <a:schemeClr val="tx1"/>
                                      </a:solidFill>
                                      <a:latin typeface="Cambria Math" panose="02040503050406030204" pitchFamily="18" charset="0"/>
                                      <a:ea typeface="Cambria Math" panose="02040503050406030204" pitchFamily="18" charset="0"/>
                                    </a:rPr>
                                    <m:t>𝜑</m:t>
                                  </m:r>
                                </m:e>
                                <m:sub>
                                  <m:r>
                                    <m:rPr>
                                      <m:sty m:val="p"/>
                                    </m:rPr>
                                    <a:rPr lang="pl-PL" sz="900" i="0">
                                      <a:solidFill>
                                        <a:schemeClr val="tx1"/>
                                      </a:solidFill>
                                      <a:latin typeface="Cambria Math" panose="02040503050406030204" pitchFamily="18" charset="0"/>
                                      <a:ea typeface="Cambria Math" panose="02040503050406030204" pitchFamily="18" charset="0"/>
                                    </a:rPr>
                                    <m:t>S</m:t>
                                  </m:r>
                                </m:sub>
                              </m:sSub>
                            </m:e>
                          </m:d>
                        </m:sup>
                      </m:sSubSup>
                      <m:r>
                        <a:rPr lang="pl-PL" sz="900" i="1">
                          <a:solidFill>
                            <a:schemeClr val="tx1"/>
                          </a:solidFill>
                          <a:latin typeface="Cambria Math" panose="02040503050406030204" pitchFamily="18" charset="0"/>
                          <a:ea typeface="Cambria Math" panose="02040503050406030204" pitchFamily="18" charset="0"/>
                        </a:rPr>
                        <m:t>∝</m:t>
                      </m:r>
                      <m:sSubSup>
                        <m:sSubSupPr>
                          <m:ctrlPr>
                            <a:rPr lang="pl-PL" sz="900" i="1" smtClean="0">
                              <a:solidFill>
                                <a:srgbClr val="FF0000"/>
                              </a:solidFill>
                              <a:latin typeface="Cambria Math" panose="02040503050406030204" pitchFamily="18" charset="0"/>
                              <a:ea typeface="Cambria Math" panose="02040503050406030204" pitchFamily="18" charset="0"/>
                            </a:rPr>
                          </m:ctrlPr>
                        </m:sSubSupPr>
                        <m:e>
                          <m:r>
                            <a:rPr lang="pl-PL" sz="900" i="1">
                              <a:solidFill>
                                <a:srgbClr val="FF0000"/>
                              </a:solidFill>
                              <a:latin typeface="Cambria Math" panose="02040503050406030204" pitchFamily="18" charset="0"/>
                              <a:ea typeface="Cambria Math" panose="02040503050406030204" pitchFamily="18" charset="0"/>
                            </a:rPr>
                            <m:t>h</m:t>
                          </m:r>
                        </m:e>
                        <m:sub>
                          <m:r>
                            <a:rPr lang="pl-PL" sz="900" i="1">
                              <a:solidFill>
                                <a:srgbClr val="FF0000"/>
                              </a:solidFill>
                              <a:latin typeface="Cambria Math" panose="02040503050406030204" pitchFamily="18" charset="0"/>
                              <a:ea typeface="Cambria Math" panose="02040503050406030204" pitchFamily="18" charset="0"/>
                            </a:rPr>
                            <m:t>1, </m:t>
                          </m:r>
                          <m:r>
                            <a:rPr lang="pl-PL" sz="900" i="1">
                              <a:solidFill>
                                <a:srgbClr val="FF0000"/>
                              </a:solidFill>
                              <a:latin typeface="Cambria Math" panose="02040503050406030204" pitchFamily="18" charset="0"/>
                              <a:ea typeface="Cambria Math" panose="02040503050406030204" pitchFamily="18" charset="0"/>
                            </a:rPr>
                            <m:t>𝜋</m:t>
                          </m:r>
                        </m:sub>
                        <m:sup>
                          <m:r>
                            <a:rPr lang="pl-PL" sz="900" b="0" i="1" smtClean="0">
                              <a:solidFill>
                                <a:srgbClr val="FF0000"/>
                              </a:solidFill>
                              <a:latin typeface="Cambria Math" panose="02040503050406030204" pitchFamily="18" charset="0"/>
                              <a:ea typeface="Cambria Math" panose="02040503050406030204" pitchFamily="18" charset="0"/>
                            </a:rPr>
                            <m:t>𝑞</m:t>
                          </m:r>
                          <m:r>
                            <a:rPr lang="pl-PL" sz="900" i="1">
                              <a:solidFill>
                                <a:srgbClr val="FF0000"/>
                              </a:solidFill>
                              <a:latin typeface="Cambria Math" panose="02040503050406030204" pitchFamily="18" charset="0"/>
                              <a:ea typeface="Cambria Math" panose="02040503050406030204" pitchFamily="18" charset="0"/>
                            </a:rPr>
                            <m:t>⊥</m:t>
                          </m:r>
                        </m:sup>
                      </m:sSubSup>
                      <m:r>
                        <a:rPr lang="pl-PL" sz="900" i="1" smtClean="0">
                          <a:solidFill>
                            <a:schemeClr val="tx1"/>
                          </a:solidFill>
                          <a:latin typeface="Cambria Math" panose="02040503050406030204" pitchFamily="18" charset="0"/>
                          <a:ea typeface="Cambria Math" panose="02040503050406030204" pitchFamily="18" charset="0"/>
                        </a:rPr>
                        <m:t>⊗</m:t>
                      </m:r>
                      <m:sSubSup>
                        <m:sSubSupPr>
                          <m:ctrlPr>
                            <a:rPr lang="pl-PL" sz="900" b="0" i="1" smtClean="0">
                              <a:solidFill>
                                <a:srgbClr val="7030A0"/>
                              </a:solidFill>
                              <a:latin typeface="Cambria Math" panose="02040503050406030204" pitchFamily="18" charset="0"/>
                              <a:ea typeface="Cambria Math" panose="02040503050406030204" pitchFamily="18" charset="0"/>
                            </a:rPr>
                          </m:ctrlPr>
                        </m:sSubSupPr>
                        <m:e>
                          <m:r>
                            <a:rPr lang="pl-PL" sz="900" b="0" i="1" smtClean="0">
                              <a:solidFill>
                                <a:srgbClr val="7030A0"/>
                              </a:solidFill>
                              <a:latin typeface="Cambria Math" panose="02040503050406030204" pitchFamily="18" charset="0"/>
                              <a:ea typeface="Cambria Math" panose="02040503050406030204" pitchFamily="18" charset="0"/>
                            </a:rPr>
                            <m:t>h</m:t>
                          </m:r>
                        </m:e>
                        <m:sub>
                          <m:r>
                            <a:rPr lang="pl-PL" sz="900" b="0" i="0" smtClean="0">
                              <a:solidFill>
                                <a:srgbClr val="7030A0"/>
                              </a:solidFill>
                              <a:latin typeface="Cambria Math" panose="02040503050406030204" pitchFamily="18" charset="0"/>
                              <a:ea typeface="Cambria Math" panose="02040503050406030204" pitchFamily="18" charset="0"/>
                            </a:rPr>
                            <m:t>1,</m:t>
                          </m:r>
                          <m:r>
                            <a:rPr lang="pl-PL" sz="900" b="0" i="1" smtClean="0">
                              <a:solidFill>
                                <a:srgbClr val="7030A0"/>
                              </a:solidFill>
                              <a:latin typeface="Cambria Math" panose="02040503050406030204" pitchFamily="18" charset="0"/>
                              <a:ea typeface="Cambria Math" panose="02040503050406030204" pitchFamily="18" charset="0"/>
                            </a:rPr>
                            <m:t>𝑁</m:t>
                          </m:r>
                        </m:sub>
                        <m:sup>
                          <m:r>
                            <a:rPr lang="pl-PL" sz="900" b="0" i="1" smtClean="0">
                              <a:solidFill>
                                <a:srgbClr val="7030A0"/>
                              </a:solidFill>
                              <a:latin typeface="Cambria Math" panose="02040503050406030204" pitchFamily="18" charset="0"/>
                              <a:ea typeface="Cambria Math" panose="02040503050406030204" pitchFamily="18" charset="0"/>
                            </a:rPr>
                            <m:t>𝑞</m:t>
                          </m:r>
                        </m:sup>
                      </m:sSubSup>
                    </m:oMath>
                  </m:oMathPara>
                </a14:m>
                <a:endParaRPr lang="pl-PL" sz="900" dirty="0"/>
              </a:p>
            </p:txBody>
          </p:sp>
        </mc:Choice>
        <mc:Fallback xmlns="">
          <p:sp>
            <p:nvSpPr>
              <p:cNvPr id="59" name="Prostokąt 58"/>
              <p:cNvSpPr>
                <a:spLocks noRot="1" noChangeAspect="1" noMove="1" noResize="1" noEditPoints="1" noAdjustHandles="1" noChangeArrowheads="1" noChangeShapeType="1" noTextEdit="1"/>
              </p:cNvSpPr>
              <p:nvPr/>
            </p:nvSpPr>
            <p:spPr>
              <a:xfrm>
                <a:off x="166711" y="2140250"/>
                <a:ext cx="1990165" cy="942759"/>
              </a:xfrm>
              <a:prstGeom prst="rect">
                <a:avLst/>
              </a:prstGeom>
              <a:blipFill>
                <a:blip r:embed="rId16"/>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60" name="Prostokąt 59"/>
              <p:cNvSpPr/>
              <p:nvPr/>
            </p:nvSpPr>
            <p:spPr>
              <a:xfrm>
                <a:off x="3128834" y="2360343"/>
                <a:ext cx="1933093" cy="43133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pl-PL" sz="900" i="1" smtClean="0">
                              <a:solidFill>
                                <a:schemeClr val="tx1"/>
                              </a:solidFill>
                              <a:latin typeface="Cambria Math" panose="02040503050406030204" pitchFamily="18" charset="0"/>
                              <a:ea typeface="Cambria Math" panose="02040503050406030204" pitchFamily="18" charset="0"/>
                            </a:rPr>
                          </m:ctrlPr>
                        </m:sSubSupPr>
                        <m:e>
                          <m:r>
                            <m:rPr>
                              <m:sty m:val="p"/>
                            </m:rPr>
                            <a:rPr lang="pl-PL" sz="900">
                              <a:solidFill>
                                <a:schemeClr val="tx1"/>
                              </a:solidFill>
                              <a:latin typeface="Cambria Math" panose="02040503050406030204" pitchFamily="18" charset="0"/>
                              <a:ea typeface="Cambria Math" panose="02040503050406030204" pitchFamily="18" charset="0"/>
                            </a:rPr>
                            <m:t>A</m:t>
                          </m:r>
                        </m:e>
                        <m:sub>
                          <m:r>
                            <m:rPr>
                              <m:sty m:val="p"/>
                            </m:rPr>
                            <a:rPr lang="pl-PL" sz="900">
                              <a:solidFill>
                                <a:schemeClr val="tx1"/>
                              </a:solidFill>
                              <a:latin typeface="Cambria Math" panose="02040503050406030204" pitchFamily="18" charset="0"/>
                              <a:ea typeface="Cambria Math" panose="02040503050406030204" pitchFamily="18" charset="0"/>
                            </a:rPr>
                            <m:t>T</m:t>
                          </m:r>
                        </m:sub>
                        <m:sup>
                          <m:r>
                            <m:rPr>
                              <m:sty m:val="p"/>
                            </m:rPr>
                            <a:rPr lang="pl-PL" sz="900">
                              <a:solidFill>
                                <a:schemeClr val="tx1"/>
                              </a:solidFill>
                              <a:latin typeface="Cambria Math" panose="02040503050406030204" pitchFamily="18" charset="0"/>
                              <a:ea typeface="Cambria Math" panose="02040503050406030204" pitchFamily="18" charset="0"/>
                            </a:rPr>
                            <m:t>sin</m:t>
                          </m:r>
                          <m:d>
                            <m:dPr>
                              <m:ctrlPr>
                                <a:rPr lang="pl-PL" sz="900" i="1">
                                  <a:solidFill>
                                    <a:schemeClr val="tx1"/>
                                  </a:solidFill>
                                  <a:latin typeface="Cambria Math" panose="02040503050406030204" pitchFamily="18" charset="0"/>
                                  <a:ea typeface="Cambria Math" panose="02040503050406030204" pitchFamily="18" charset="0"/>
                                </a:rPr>
                              </m:ctrlPr>
                            </m:dPr>
                            <m:e>
                              <m:r>
                                <a:rPr lang="pl-PL" sz="900" i="1" smtClean="0">
                                  <a:solidFill>
                                    <a:schemeClr val="tx1"/>
                                  </a:solidFill>
                                  <a:latin typeface="Cambria Math" panose="02040503050406030204" pitchFamily="18" charset="0"/>
                                  <a:ea typeface="Cambria Math" panose="02040503050406030204" pitchFamily="18" charset="0"/>
                                </a:rPr>
                                <m:t>2</m:t>
                              </m:r>
                              <m:r>
                                <a:rPr lang="pl-PL" sz="900" b="0" i="1" smtClean="0">
                                  <a:solidFill>
                                    <a:schemeClr val="tx1"/>
                                  </a:solidFill>
                                  <a:latin typeface="Cambria Math" panose="02040503050406030204" pitchFamily="18" charset="0"/>
                                  <a:ea typeface="Cambria Math" panose="02040503050406030204" pitchFamily="18" charset="0"/>
                                </a:rPr>
                                <m:t>𝜑</m:t>
                              </m:r>
                              <m:r>
                                <a:rPr lang="pl-PL" sz="900" i="1">
                                  <a:solidFill>
                                    <a:schemeClr val="tx1"/>
                                  </a:solidFill>
                                  <a:latin typeface="Cambria Math" panose="02040503050406030204" pitchFamily="18" charset="0"/>
                                  <a:ea typeface="Cambria Math" panose="02040503050406030204" pitchFamily="18" charset="0"/>
                                </a:rPr>
                                <m:t>+</m:t>
                              </m:r>
                              <m:sSub>
                                <m:sSubPr>
                                  <m:ctrlPr>
                                    <a:rPr lang="pl-PL" sz="900" b="0" i="1" smtClean="0">
                                      <a:solidFill>
                                        <a:schemeClr val="tx1"/>
                                      </a:solidFill>
                                      <a:latin typeface="Cambria Math" panose="02040503050406030204" pitchFamily="18" charset="0"/>
                                      <a:ea typeface="Cambria Math" panose="02040503050406030204" pitchFamily="18" charset="0"/>
                                    </a:rPr>
                                  </m:ctrlPr>
                                </m:sSubPr>
                                <m:e>
                                  <m:r>
                                    <a:rPr lang="pl-PL" sz="900" b="0" i="1" smtClean="0">
                                      <a:solidFill>
                                        <a:schemeClr val="tx1"/>
                                      </a:solidFill>
                                      <a:latin typeface="Cambria Math" panose="02040503050406030204" pitchFamily="18" charset="0"/>
                                      <a:ea typeface="Cambria Math" panose="02040503050406030204" pitchFamily="18" charset="0"/>
                                    </a:rPr>
                                    <m:t>𝜑</m:t>
                                  </m:r>
                                </m:e>
                                <m:sub>
                                  <m:r>
                                    <a:rPr lang="pl-PL" sz="900" b="0" i="1" smtClean="0">
                                      <a:solidFill>
                                        <a:schemeClr val="tx1"/>
                                      </a:solidFill>
                                      <a:latin typeface="Cambria Math" panose="02040503050406030204" pitchFamily="18" charset="0"/>
                                      <a:ea typeface="Cambria Math" panose="02040503050406030204" pitchFamily="18" charset="0"/>
                                    </a:rPr>
                                    <m:t>𝑆</m:t>
                                  </m:r>
                                </m:sub>
                              </m:sSub>
                            </m:e>
                          </m:d>
                          <m:f>
                            <m:fPr>
                              <m:ctrlPr>
                                <a:rPr lang="pl-PL" sz="900" i="1">
                                  <a:solidFill>
                                    <a:schemeClr val="tx1"/>
                                  </a:solidFill>
                                  <a:latin typeface="Cambria Math" panose="02040503050406030204" pitchFamily="18" charset="0"/>
                                  <a:ea typeface="Cambria Math" panose="02040503050406030204" pitchFamily="18" charset="0"/>
                                </a:rPr>
                              </m:ctrlPr>
                            </m:fPr>
                            <m:num>
                              <m:sSubSup>
                                <m:sSubSupPr>
                                  <m:ctrlPr>
                                    <a:rPr lang="pl-PL" sz="900" i="1">
                                      <a:solidFill>
                                        <a:schemeClr val="tx1"/>
                                      </a:solidFill>
                                      <a:latin typeface="Cambria Math" panose="02040503050406030204" pitchFamily="18" charset="0"/>
                                      <a:ea typeface="Cambria Math" panose="02040503050406030204" pitchFamily="18" charset="0"/>
                                    </a:rPr>
                                  </m:ctrlPr>
                                </m:sSubSupPr>
                                <m:e>
                                  <m:r>
                                    <a:rPr lang="pl-PL" sz="900" i="1">
                                      <a:solidFill>
                                        <a:schemeClr val="tx1"/>
                                      </a:solidFill>
                                      <a:latin typeface="Cambria Math" panose="02040503050406030204" pitchFamily="18" charset="0"/>
                                      <a:ea typeface="Cambria Math" panose="02040503050406030204" pitchFamily="18" charset="0"/>
                                    </a:rPr>
                                    <m:t>𝑞</m:t>
                                  </m:r>
                                </m:e>
                                <m:sub>
                                  <m:r>
                                    <a:rPr lang="pl-PL" sz="900" i="1">
                                      <a:solidFill>
                                        <a:schemeClr val="tx1"/>
                                      </a:solidFill>
                                      <a:latin typeface="Cambria Math" panose="02040503050406030204" pitchFamily="18" charset="0"/>
                                      <a:ea typeface="Cambria Math" panose="02040503050406030204" pitchFamily="18" charset="0"/>
                                    </a:rPr>
                                    <m:t>𝑇</m:t>
                                  </m:r>
                                </m:sub>
                                <m:sup>
                                  <m:r>
                                    <a:rPr lang="pl-PL" sz="900" i="1">
                                      <a:solidFill>
                                        <a:schemeClr val="tx1"/>
                                      </a:solidFill>
                                      <a:latin typeface="Cambria Math" panose="02040503050406030204" pitchFamily="18" charset="0"/>
                                      <a:ea typeface="Cambria Math" panose="02040503050406030204" pitchFamily="18" charset="0"/>
                                    </a:rPr>
                                    <m:t>3</m:t>
                                  </m:r>
                                </m:sup>
                              </m:sSubSup>
                            </m:num>
                            <m:den>
                              <m:sSubSup>
                                <m:sSubSupPr>
                                  <m:ctrlPr>
                                    <a:rPr lang="pl-PL" sz="900" i="1">
                                      <a:solidFill>
                                        <a:schemeClr val="tx1"/>
                                      </a:solidFill>
                                      <a:latin typeface="Cambria Math" panose="02040503050406030204" pitchFamily="18" charset="0"/>
                                      <a:ea typeface="Cambria Math" panose="02040503050406030204" pitchFamily="18" charset="0"/>
                                    </a:rPr>
                                  </m:ctrlPr>
                                </m:sSubSupPr>
                                <m:e>
                                  <m:r>
                                    <a:rPr lang="pl-PL" sz="900" i="1">
                                      <a:solidFill>
                                        <a:schemeClr val="tx1"/>
                                      </a:solidFill>
                                      <a:latin typeface="Cambria Math" panose="02040503050406030204" pitchFamily="18" charset="0"/>
                                      <a:ea typeface="Cambria Math" panose="02040503050406030204" pitchFamily="18" charset="0"/>
                                    </a:rPr>
                                    <m:t>2</m:t>
                                  </m:r>
                                  <m:r>
                                    <a:rPr lang="pl-PL" sz="900" i="1">
                                      <a:solidFill>
                                        <a:schemeClr val="tx1"/>
                                      </a:solidFill>
                                      <a:latin typeface="Cambria Math" panose="02040503050406030204" pitchFamily="18" charset="0"/>
                                      <a:ea typeface="Cambria Math" panose="02040503050406030204" pitchFamily="18" charset="0"/>
                                    </a:rPr>
                                    <m:t>𝑀</m:t>
                                  </m:r>
                                </m:e>
                                <m:sub>
                                  <m:r>
                                    <a:rPr lang="pl-PL" sz="900" b="0" i="1" smtClean="0">
                                      <a:solidFill>
                                        <a:schemeClr val="tx1"/>
                                      </a:solidFill>
                                      <a:latin typeface="Cambria Math" panose="02040503050406030204" pitchFamily="18" charset="0"/>
                                      <a:ea typeface="Cambria Math" panose="02040503050406030204" pitchFamily="18" charset="0"/>
                                    </a:rPr>
                                    <m:t>𝑁</m:t>
                                  </m:r>
                                </m:sub>
                                <m:sup>
                                  <m:r>
                                    <a:rPr lang="pl-PL" sz="900" i="1">
                                      <a:solidFill>
                                        <a:schemeClr val="tx1"/>
                                      </a:solidFill>
                                      <a:latin typeface="Cambria Math" panose="02040503050406030204" pitchFamily="18" charset="0"/>
                                      <a:ea typeface="Cambria Math" panose="02040503050406030204" pitchFamily="18" charset="0"/>
                                    </a:rPr>
                                    <m:t>2</m:t>
                                  </m:r>
                                </m:sup>
                              </m:sSubSup>
                              <m:sSub>
                                <m:sSubPr>
                                  <m:ctrlPr>
                                    <a:rPr lang="pl-PL" sz="900" i="1">
                                      <a:solidFill>
                                        <a:schemeClr val="tx1"/>
                                      </a:solidFill>
                                      <a:latin typeface="Cambria Math" panose="02040503050406030204" pitchFamily="18" charset="0"/>
                                      <a:ea typeface="Cambria Math" panose="02040503050406030204" pitchFamily="18" charset="0"/>
                                    </a:rPr>
                                  </m:ctrlPr>
                                </m:sSubPr>
                                <m:e>
                                  <m:r>
                                    <a:rPr lang="pl-PL" sz="900" i="1">
                                      <a:solidFill>
                                        <a:schemeClr val="tx1"/>
                                      </a:solidFill>
                                      <a:latin typeface="Cambria Math" panose="02040503050406030204" pitchFamily="18" charset="0"/>
                                      <a:ea typeface="Cambria Math" panose="02040503050406030204" pitchFamily="18" charset="0"/>
                                    </a:rPr>
                                    <m:t>𝑀</m:t>
                                  </m:r>
                                </m:e>
                                <m:sub>
                                  <m:r>
                                    <a:rPr lang="pl-PL" sz="900" i="1">
                                      <a:solidFill>
                                        <a:schemeClr val="tx1"/>
                                      </a:solidFill>
                                      <a:latin typeface="Cambria Math" panose="02040503050406030204" pitchFamily="18" charset="0"/>
                                      <a:ea typeface="Cambria Math" panose="02040503050406030204" pitchFamily="18" charset="0"/>
                                    </a:rPr>
                                    <m:t>𝜋</m:t>
                                  </m:r>
                                </m:sub>
                              </m:sSub>
                            </m:den>
                          </m:f>
                        </m:sup>
                      </m:sSubSup>
                      <m:r>
                        <a:rPr lang="pl-PL" sz="900" i="1">
                          <a:solidFill>
                            <a:schemeClr val="tx1"/>
                          </a:solidFill>
                          <a:latin typeface="Cambria Math" panose="02040503050406030204" pitchFamily="18" charset="0"/>
                          <a:ea typeface="Cambria Math" panose="02040503050406030204" pitchFamily="18" charset="0"/>
                        </a:rPr>
                        <m:t>∝</m:t>
                      </m:r>
                      <m:sSubSup>
                        <m:sSubSupPr>
                          <m:ctrlPr>
                            <a:rPr lang="pl-PL" sz="900" i="1">
                              <a:solidFill>
                                <a:srgbClr val="FF0000"/>
                              </a:solidFill>
                              <a:latin typeface="Cambria Math" panose="02040503050406030204" pitchFamily="18" charset="0"/>
                              <a:ea typeface="Cambria Math" panose="02040503050406030204" pitchFamily="18" charset="0"/>
                            </a:rPr>
                          </m:ctrlPr>
                        </m:sSubSupPr>
                        <m:e>
                          <m:r>
                            <a:rPr lang="pl-PL" sz="900" i="1">
                              <a:solidFill>
                                <a:srgbClr val="FF0000"/>
                              </a:solidFill>
                              <a:latin typeface="Cambria Math" panose="02040503050406030204" pitchFamily="18" charset="0"/>
                              <a:ea typeface="Cambria Math" panose="02040503050406030204" pitchFamily="18" charset="0"/>
                            </a:rPr>
                            <m:t>h</m:t>
                          </m:r>
                        </m:e>
                        <m:sub>
                          <m:r>
                            <a:rPr lang="pl-PL" sz="900" i="1">
                              <a:solidFill>
                                <a:srgbClr val="FF0000"/>
                              </a:solidFill>
                              <a:latin typeface="Cambria Math" panose="02040503050406030204" pitchFamily="18" charset="0"/>
                              <a:ea typeface="Cambria Math" panose="02040503050406030204" pitchFamily="18" charset="0"/>
                            </a:rPr>
                            <m:t>1, </m:t>
                          </m:r>
                          <m:r>
                            <a:rPr lang="pl-PL" sz="900" i="1">
                              <a:solidFill>
                                <a:srgbClr val="FF0000"/>
                              </a:solidFill>
                              <a:latin typeface="Cambria Math" panose="02040503050406030204" pitchFamily="18" charset="0"/>
                              <a:ea typeface="Cambria Math" panose="02040503050406030204" pitchFamily="18" charset="0"/>
                            </a:rPr>
                            <m:t>𝜋</m:t>
                          </m:r>
                        </m:sub>
                        <m:sup>
                          <m:r>
                            <a:rPr lang="pl-PL" sz="900" b="0" i="1" smtClean="0">
                              <a:solidFill>
                                <a:srgbClr val="FF0000"/>
                              </a:solidFill>
                              <a:latin typeface="Cambria Math" panose="02040503050406030204" pitchFamily="18" charset="0"/>
                              <a:ea typeface="Cambria Math" panose="02040503050406030204" pitchFamily="18" charset="0"/>
                            </a:rPr>
                            <m:t>𝑞</m:t>
                          </m:r>
                          <m:r>
                            <a:rPr lang="pl-PL" sz="900" i="1">
                              <a:solidFill>
                                <a:srgbClr val="FF0000"/>
                              </a:solidFill>
                              <a:latin typeface="Cambria Math" panose="02040503050406030204" pitchFamily="18" charset="0"/>
                              <a:ea typeface="Cambria Math" panose="02040503050406030204" pitchFamily="18" charset="0"/>
                            </a:rPr>
                            <m:t>⊥</m:t>
                          </m:r>
                          <m:r>
                            <a:rPr lang="pl-PL" sz="900" b="0" i="1" smtClean="0">
                              <a:solidFill>
                                <a:srgbClr val="FF0000"/>
                              </a:solidFill>
                              <a:latin typeface="Cambria Math" panose="02040503050406030204" pitchFamily="18" charset="0"/>
                              <a:ea typeface="Cambria Math" panose="02040503050406030204" pitchFamily="18" charset="0"/>
                            </a:rPr>
                            <m:t>(1)</m:t>
                          </m:r>
                        </m:sup>
                      </m:sSubSup>
                      <m:r>
                        <a:rPr lang="pl-PL" sz="900" i="1" smtClean="0">
                          <a:solidFill>
                            <a:schemeClr val="tx1"/>
                          </a:solidFill>
                          <a:latin typeface="Cambria Math" panose="02040503050406030204" pitchFamily="18" charset="0"/>
                          <a:ea typeface="Cambria Math" panose="02040503050406030204" pitchFamily="18" charset="0"/>
                        </a:rPr>
                        <m:t>×</m:t>
                      </m:r>
                      <m:sSubSup>
                        <m:sSubSupPr>
                          <m:ctrlPr>
                            <a:rPr lang="pl-PL" sz="900" i="1">
                              <a:solidFill>
                                <a:srgbClr val="00B0F0"/>
                              </a:solidFill>
                              <a:latin typeface="Cambria Math" panose="02040503050406030204" pitchFamily="18" charset="0"/>
                              <a:ea typeface="Cambria Math" panose="02040503050406030204" pitchFamily="18" charset="0"/>
                            </a:rPr>
                          </m:ctrlPr>
                        </m:sSubSupPr>
                        <m:e>
                          <m:r>
                            <a:rPr lang="pl-PL" sz="900" i="1">
                              <a:solidFill>
                                <a:srgbClr val="00B0F0"/>
                              </a:solidFill>
                              <a:latin typeface="Cambria Math" panose="02040503050406030204" pitchFamily="18" charset="0"/>
                              <a:ea typeface="Cambria Math" panose="02040503050406030204" pitchFamily="18" charset="0"/>
                            </a:rPr>
                            <m:t>h</m:t>
                          </m:r>
                        </m:e>
                        <m:sub>
                          <m:r>
                            <a:rPr lang="pl-PL" sz="900" i="0">
                              <a:solidFill>
                                <a:srgbClr val="00B0F0"/>
                              </a:solidFill>
                              <a:latin typeface="Cambria Math" panose="02040503050406030204" pitchFamily="18" charset="0"/>
                              <a:ea typeface="Cambria Math" panose="02040503050406030204" pitchFamily="18" charset="0"/>
                            </a:rPr>
                            <m:t>1</m:t>
                          </m:r>
                          <m:r>
                            <m:rPr>
                              <m:sty m:val="p"/>
                            </m:rPr>
                            <a:rPr lang="pl-PL" sz="900" i="0">
                              <a:solidFill>
                                <a:srgbClr val="00B0F0"/>
                              </a:solidFill>
                              <a:latin typeface="Cambria Math" panose="02040503050406030204" pitchFamily="18" charset="0"/>
                              <a:ea typeface="Cambria Math" panose="02040503050406030204" pitchFamily="18" charset="0"/>
                            </a:rPr>
                            <m:t>T</m:t>
                          </m:r>
                          <m:r>
                            <a:rPr lang="pl-PL" sz="900" i="1">
                              <a:solidFill>
                                <a:srgbClr val="00B0F0"/>
                              </a:solidFill>
                              <a:latin typeface="Cambria Math" panose="02040503050406030204" pitchFamily="18" charset="0"/>
                              <a:ea typeface="Cambria Math" panose="02040503050406030204" pitchFamily="18" charset="0"/>
                            </a:rPr>
                            <m:t>, </m:t>
                          </m:r>
                          <m:r>
                            <a:rPr lang="pl-PL" sz="900" b="0" i="1" smtClean="0">
                              <a:solidFill>
                                <a:srgbClr val="00B0F0"/>
                              </a:solidFill>
                              <a:latin typeface="Cambria Math" panose="02040503050406030204" pitchFamily="18" charset="0"/>
                              <a:ea typeface="Cambria Math" panose="02040503050406030204" pitchFamily="18" charset="0"/>
                            </a:rPr>
                            <m:t>𝑁</m:t>
                          </m:r>
                        </m:sub>
                        <m:sup>
                          <m:r>
                            <a:rPr lang="pl-PL" sz="900" b="0" i="1" smtClean="0">
                              <a:solidFill>
                                <a:srgbClr val="00B0F0"/>
                              </a:solidFill>
                              <a:latin typeface="Cambria Math" panose="02040503050406030204" pitchFamily="18" charset="0"/>
                              <a:ea typeface="Cambria Math" panose="02040503050406030204" pitchFamily="18" charset="0"/>
                            </a:rPr>
                            <m:t>𝑞</m:t>
                          </m:r>
                          <m:r>
                            <a:rPr lang="pl-PL" sz="900" i="1">
                              <a:solidFill>
                                <a:srgbClr val="00B0F0"/>
                              </a:solidFill>
                              <a:latin typeface="Cambria Math" panose="02040503050406030204" pitchFamily="18" charset="0"/>
                              <a:ea typeface="Cambria Math" panose="02040503050406030204" pitchFamily="18" charset="0"/>
                            </a:rPr>
                            <m:t>⊥</m:t>
                          </m:r>
                          <m:r>
                            <a:rPr lang="pl-PL" sz="900" b="0" i="1" smtClean="0">
                              <a:solidFill>
                                <a:srgbClr val="00B0F0"/>
                              </a:solidFill>
                              <a:latin typeface="Cambria Math" panose="02040503050406030204" pitchFamily="18" charset="0"/>
                              <a:ea typeface="Cambria Math" panose="02040503050406030204" pitchFamily="18" charset="0"/>
                            </a:rPr>
                            <m:t>(2)</m:t>
                          </m:r>
                        </m:sup>
                      </m:sSubSup>
                    </m:oMath>
                  </m:oMathPara>
                </a14:m>
                <a:endParaRPr lang="pl-PL" sz="900" dirty="0"/>
              </a:p>
            </p:txBody>
          </p:sp>
        </mc:Choice>
        <mc:Fallback xmlns="">
          <p:sp>
            <p:nvSpPr>
              <p:cNvPr id="60" name="Prostokąt 59"/>
              <p:cNvSpPr>
                <a:spLocks noRot="1" noChangeAspect="1" noMove="1" noResize="1" noEditPoints="1" noAdjustHandles="1" noChangeArrowheads="1" noChangeShapeType="1" noTextEdit="1"/>
              </p:cNvSpPr>
              <p:nvPr/>
            </p:nvSpPr>
            <p:spPr>
              <a:xfrm>
                <a:off x="3128834" y="2360343"/>
                <a:ext cx="1933093" cy="431337"/>
              </a:xfrm>
              <a:prstGeom prst="rect">
                <a:avLst/>
              </a:prstGeom>
              <a:blipFill>
                <a:blip r:embed="rId17"/>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62" name="Prostokąt 61"/>
              <p:cNvSpPr/>
              <p:nvPr/>
            </p:nvSpPr>
            <p:spPr>
              <a:xfrm>
                <a:off x="3181434" y="2685936"/>
                <a:ext cx="1659429" cy="34990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pl-PL" sz="900" i="1" smtClean="0">
                              <a:solidFill>
                                <a:schemeClr val="tx1"/>
                              </a:solidFill>
                              <a:latin typeface="Cambria Math" panose="02040503050406030204" pitchFamily="18" charset="0"/>
                              <a:ea typeface="Cambria Math" panose="02040503050406030204" pitchFamily="18" charset="0"/>
                            </a:rPr>
                          </m:ctrlPr>
                        </m:sSubSupPr>
                        <m:e>
                          <m:r>
                            <m:rPr>
                              <m:sty m:val="p"/>
                            </m:rPr>
                            <a:rPr lang="pl-PL" sz="900">
                              <a:solidFill>
                                <a:schemeClr val="tx1"/>
                              </a:solidFill>
                              <a:latin typeface="Cambria Math" panose="02040503050406030204" pitchFamily="18" charset="0"/>
                              <a:ea typeface="Cambria Math" panose="02040503050406030204" pitchFamily="18" charset="0"/>
                            </a:rPr>
                            <m:t>A</m:t>
                          </m:r>
                        </m:e>
                        <m:sub>
                          <m:r>
                            <m:rPr>
                              <m:sty m:val="p"/>
                            </m:rPr>
                            <a:rPr lang="pl-PL" sz="900">
                              <a:solidFill>
                                <a:schemeClr val="tx1"/>
                              </a:solidFill>
                              <a:latin typeface="Cambria Math" panose="02040503050406030204" pitchFamily="18" charset="0"/>
                              <a:ea typeface="Cambria Math" panose="02040503050406030204" pitchFamily="18" charset="0"/>
                            </a:rPr>
                            <m:t>T</m:t>
                          </m:r>
                        </m:sub>
                        <m:sup>
                          <m:r>
                            <m:rPr>
                              <m:sty m:val="p"/>
                            </m:rPr>
                            <a:rPr lang="pl-PL" sz="900">
                              <a:solidFill>
                                <a:schemeClr val="tx1"/>
                              </a:solidFill>
                              <a:latin typeface="Cambria Math" panose="02040503050406030204" pitchFamily="18" charset="0"/>
                              <a:ea typeface="Cambria Math" panose="02040503050406030204" pitchFamily="18" charset="0"/>
                            </a:rPr>
                            <m:t>sin</m:t>
                          </m:r>
                          <m:d>
                            <m:dPr>
                              <m:ctrlPr>
                                <a:rPr lang="pl-PL" sz="900" i="1">
                                  <a:solidFill>
                                    <a:schemeClr val="tx1"/>
                                  </a:solidFill>
                                  <a:latin typeface="Cambria Math" panose="02040503050406030204" pitchFamily="18" charset="0"/>
                                  <a:ea typeface="Cambria Math" panose="02040503050406030204" pitchFamily="18" charset="0"/>
                                </a:rPr>
                              </m:ctrlPr>
                            </m:dPr>
                            <m:e>
                              <m:r>
                                <a:rPr lang="pl-PL" sz="900" i="1" smtClean="0">
                                  <a:solidFill>
                                    <a:schemeClr val="tx1"/>
                                  </a:solidFill>
                                  <a:latin typeface="Cambria Math" panose="02040503050406030204" pitchFamily="18" charset="0"/>
                                  <a:ea typeface="Cambria Math" panose="02040503050406030204" pitchFamily="18" charset="0"/>
                                </a:rPr>
                                <m:t>2</m:t>
                              </m:r>
                              <m:r>
                                <a:rPr lang="pl-PL" sz="900" b="0" i="1" smtClean="0">
                                  <a:solidFill>
                                    <a:schemeClr val="tx1"/>
                                  </a:solidFill>
                                  <a:latin typeface="Cambria Math" panose="02040503050406030204" pitchFamily="18" charset="0"/>
                                  <a:ea typeface="Cambria Math" panose="02040503050406030204" pitchFamily="18" charset="0"/>
                                </a:rPr>
                                <m:t>𝜑</m:t>
                              </m:r>
                              <m:r>
                                <a:rPr lang="pl-PL" sz="900" i="1">
                                  <a:solidFill>
                                    <a:schemeClr val="tx1"/>
                                  </a:solidFill>
                                  <a:latin typeface="Cambria Math" panose="02040503050406030204" pitchFamily="18" charset="0"/>
                                  <a:ea typeface="Cambria Math" panose="02040503050406030204" pitchFamily="18" charset="0"/>
                                </a:rPr>
                                <m:t>−</m:t>
                              </m:r>
                              <m:sSub>
                                <m:sSubPr>
                                  <m:ctrlPr>
                                    <a:rPr lang="pl-PL" sz="900" i="1">
                                      <a:solidFill>
                                        <a:schemeClr val="tx1"/>
                                      </a:solidFill>
                                      <a:latin typeface="Cambria Math" panose="02040503050406030204" pitchFamily="18" charset="0"/>
                                      <a:ea typeface="Cambria Math" panose="02040503050406030204" pitchFamily="18" charset="0"/>
                                    </a:rPr>
                                  </m:ctrlPr>
                                </m:sSubPr>
                                <m:e>
                                  <m:r>
                                    <a:rPr lang="pl-PL" sz="900" b="0" i="1" smtClean="0">
                                      <a:solidFill>
                                        <a:schemeClr val="tx1"/>
                                      </a:solidFill>
                                      <a:latin typeface="Cambria Math" panose="02040503050406030204" pitchFamily="18" charset="0"/>
                                      <a:ea typeface="Cambria Math" panose="02040503050406030204" pitchFamily="18" charset="0"/>
                                    </a:rPr>
                                    <m:t>𝜑</m:t>
                                  </m:r>
                                </m:e>
                                <m:sub>
                                  <m:r>
                                    <m:rPr>
                                      <m:sty m:val="p"/>
                                    </m:rPr>
                                    <a:rPr lang="pl-PL" sz="900">
                                      <a:solidFill>
                                        <a:schemeClr val="tx1"/>
                                      </a:solidFill>
                                      <a:latin typeface="Cambria Math" panose="02040503050406030204" pitchFamily="18" charset="0"/>
                                      <a:ea typeface="Cambria Math" panose="02040503050406030204" pitchFamily="18" charset="0"/>
                                    </a:rPr>
                                    <m:t>S</m:t>
                                  </m:r>
                                </m:sub>
                              </m:sSub>
                            </m:e>
                          </m:d>
                          <m:f>
                            <m:fPr>
                              <m:ctrlPr>
                                <a:rPr lang="pl-PL" sz="900" i="1">
                                  <a:solidFill>
                                    <a:schemeClr val="tx1"/>
                                  </a:solidFill>
                                  <a:latin typeface="Cambria Math" panose="02040503050406030204" pitchFamily="18" charset="0"/>
                                  <a:ea typeface="Cambria Math" panose="02040503050406030204" pitchFamily="18" charset="0"/>
                                </a:rPr>
                              </m:ctrlPr>
                            </m:fPr>
                            <m:num>
                              <m:sSub>
                                <m:sSubPr>
                                  <m:ctrlPr>
                                    <a:rPr lang="pl-PL" sz="900" i="1">
                                      <a:solidFill>
                                        <a:schemeClr val="tx1"/>
                                      </a:solidFill>
                                      <a:latin typeface="Cambria Math" panose="02040503050406030204" pitchFamily="18" charset="0"/>
                                      <a:ea typeface="Cambria Math" panose="02040503050406030204" pitchFamily="18" charset="0"/>
                                    </a:rPr>
                                  </m:ctrlPr>
                                </m:sSubPr>
                                <m:e>
                                  <m:r>
                                    <a:rPr lang="pl-PL" sz="900" i="1">
                                      <a:solidFill>
                                        <a:schemeClr val="tx1"/>
                                      </a:solidFill>
                                      <a:latin typeface="Cambria Math" panose="02040503050406030204" pitchFamily="18" charset="0"/>
                                      <a:ea typeface="Cambria Math" panose="02040503050406030204" pitchFamily="18" charset="0"/>
                                    </a:rPr>
                                    <m:t>𝑞</m:t>
                                  </m:r>
                                </m:e>
                                <m:sub>
                                  <m:r>
                                    <a:rPr lang="pl-PL" sz="900" i="1">
                                      <a:solidFill>
                                        <a:schemeClr val="tx1"/>
                                      </a:solidFill>
                                      <a:latin typeface="Cambria Math" panose="02040503050406030204" pitchFamily="18" charset="0"/>
                                      <a:ea typeface="Cambria Math" panose="02040503050406030204" pitchFamily="18" charset="0"/>
                                    </a:rPr>
                                    <m:t>𝑇</m:t>
                                  </m:r>
                                </m:sub>
                              </m:sSub>
                            </m:num>
                            <m:den>
                              <m:sSub>
                                <m:sSubPr>
                                  <m:ctrlPr>
                                    <a:rPr lang="pl-PL" sz="900" i="1">
                                      <a:solidFill>
                                        <a:schemeClr val="tx1"/>
                                      </a:solidFill>
                                      <a:latin typeface="Cambria Math" panose="02040503050406030204" pitchFamily="18" charset="0"/>
                                      <a:ea typeface="Cambria Math" panose="02040503050406030204" pitchFamily="18" charset="0"/>
                                    </a:rPr>
                                  </m:ctrlPr>
                                </m:sSubPr>
                                <m:e>
                                  <m:r>
                                    <a:rPr lang="pl-PL" sz="900" i="1">
                                      <a:solidFill>
                                        <a:schemeClr val="tx1"/>
                                      </a:solidFill>
                                      <a:latin typeface="Cambria Math" panose="02040503050406030204" pitchFamily="18" charset="0"/>
                                      <a:ea typeface="Cambria Math" panose="02040503050406030204" pitchFamily="18" charset="0"/>
                                    </a:rPr>
                                    <m:t>𝑀</m:t>
                                  </m:r>
                                </m:e>
                                <m:sub>
                                  <m:r>
                                    <a:rPr lang="pl-PL" sz="900" i="1">
                                      <a:solidFill>
                                        <a:schemeClr val="tx1"/>
                                      </a:solidFill>
                                      <a:latin typeface="Cambria Math" panose="02040503050406030204" pitchFamily="18" charset="0"/>
                                      <a:ea typeface="Cambria Math" panose="02040503050406030204" pitchFamily="18" charset="0"/>
                                    </a:rPr>
                                    <m:t>𝜋</m:t>
                                  </m:r>
                                </m:sub>
                              </m:sSub>
                            </m:den>
                          </m:f>
                        </m:sup>
                      </m:sSubSup>
                      <m:r>
                        <a:rPr lang="pl-PL" sz="900" i="1">
                          <a:solidFill>
                            <a:schemeClr val="tx1"/>
                          </a:solidFill>
                          <a:latin typeface="Cambria Math" panose="02040503050406030204" pitchFamily="18" charset="0"/>
                          <a:ea typeface="Cambria Math" panose="02040503050406030204" pitchFamily="18" charset="0"/>
                        </a:rPr>
                        <m:t>∝</m:t>
                      </m:r>
                      <m:sSubSup>
                        <m:sSubSupPr>
                          <m:ctrlPr>
                            <a:rPr lang="pl-PL" sz="900" i="1">
                              <a:solidFill>
                                <a:srgbClr val="FF0000"/>
                              </a:solidFill>
                              <a:latin typeface="Cambria Math" panose="02040503050406030204" pitchFamily="18" charset="0"/>
                              <a:ea typeface="Cambria Math" panose="02040503050406030204" pitchFamily="18" charset="0"/>
                            </a:rPr>
                          </m:ctrlPr>
                        </m:sSubSupPr>
                        <m:e>
                          <m:r>
                            <a:rPr lang="pl-PL" sz="900" i="1">
                              <a:solidFill>
                                <a:srgbClr val="FF0000"/>
                              </a:solidFill>
                              <a:latin typeface="Cambria Math" panose="02040503050406030204" pitchFamily="18" charset="0"/>
                              <a:ea typeface="Cambria Math" panose="02040503050406030204" pitchFamily="18" charset="0"/>
                            </a:rPr>
                            <m:t>h</m:t>
                          </m:r>
                        </m:e>
                        <m:sub>
                          <m:r>
                            <a:rPr lang="pl-PL" sz="900" i="1">
                              <a:solidFill>
                                <a:srgbClr val="FF0000"/>
                              </a:solidFill>
                              <a:latin typeface="Cambria Math" panose="02040503050406030204" pitchFamily="18" charset="0"/>
                              <a:ea typeface="Cambria Math" panose="02040503050406030204" pitchFamily="18" charset="0"/>
                            </a:rPr>
                            <m:t>1, </m:t>
                          </m:r>
                          <m:r>
                            <a:rPr lang="pl-PL" sz="900" i="1">
                              <a:solidFill>
                                <a:srgbClr val="FF0000"/>
                              </a:solidFill>
                              <a:latin typeface="Cambria Math" panose="02040503050406030204" pitchFamily="18" charset="0"/>
                              <a:ea typeface="Cambria Math" panose="02040503050406030204" pitchFamily="18" charset="0"/>
                            </a:rPr>
                            <m:t>𝜋</m:t>
                          </m:r>
                        </m:sub>
                        <m:sup>
                          <m:r>
                            <a:rPr lang="pl-PL" sz="900" b="0" i="1" smtClean="0">
                              <a:solidFill>
                                <a:srgbClr val="FF0000"/>
                              </a:solidFill>
                              <a:latin typeface="Cambria Math" panose="02040503050406030204" pitchFamily="18" charset="0"/>
                              <a:ea typeface="Cambria Math" panose="02040503050406030204" pitchFamily="18" charset="0"/>
                            </a:rPr>
                            <m:t>𝑞</m:t>
                          </m:r>
                          <m:r>
                            <a:rPr lang="pl-PL" sz="900" i="1">
                              <a:solidFill>
                                <a:srgbClr val="FF0000"/>
                              </a:solidFill>
                              <a:latin typeface="Cambria Math" panose="02040503050406030204" pitchFamily="18" charset="0"/>
                              <a:ea typeface="Cambria Math" panose="02040503050406030204" pitchFamily="18" charset="0"/>
                            </a:rPr>
                            <m:t>⊥</m:t>
                          </m:r>
                          <m:r>
                            <a:rPr lang="pl-PL" sz="900" b="0" i="1" smtClean="0">
                              <a:solidFill>
                                <a:srgbClr val="FF0000"/>
                              </a:solidFill>
                              <a:latin typeface="Cambria Math" panose="02040503050406030204" pitchFamily="18" charset="0"/>
                              <a:ea typeface="Cambria Math" panose="02040503050406030204" pitchFamily="18" charset="0"/>
                            </a:rPr>
                            <m:t>(1)</m:t>
                          </m:r>
                        </m:sup>
                      </m:sSubSup>
                      <m:r>
                        <a:rPr lang="pl-PL" sz="900" i="1" smtClean="0">
                          <a:solidFill>
                            <a:schemeClr val="tx1"/>
                          </a:solidFill>
                          <a:latin typeface="Cambria Math" panose="02040503050406030204" pitchFamily="18" charset="0"/>
                          <a:ea typeface="Cambria Math" panose="02040503050406030204" pitchFamily="18" charset="0"/>
                        </a:rPr>
                        <m:t>×</m:t>
                      </m:r>
                      <m:sSubSup>
                        <m:sSubSupPr>
                          <m:ctrlPr>
                            <a:rPr lang="pl-PL" sz="900" i="1">
                              <a:solidFill>
                                <a:srgbClr val="7030A0"/>
                              </a:solidFill>
                              <a:latin typeface="Cambria Math" panose="02040503050406030204" pitchFamily="18" charset="0"/>
                              <a:ea typeface="Cambria Math" panose="02040503050406030204" pitchFamily="18" charset="0"/>
                            </a:rPr>
                          </m:ctrlPr>
                        </m:sSubSupPr>
                        <m:e>
                          <m:r>
                            <a:rPr lang="pl-PL" sz="900" i="1">
                              <a:solidFill>
                                <a:srgbClr val="7030A0"/>
                              </a:solidFill>
                              <a:latin typeface="Cambria Math" panose="02040503050406030204" pitchFamily="18" charset="0"/>
                              <a:ea typeface="Cambria Math" panose="02040503050406030204" pitchFamily="18" charset="0"/>
                            </a:rPr>
                            <m:t>h</m:t>
                          </m:r>
                        </m:e>
                        <m:sub>
                          <m:r>
                            <a:rPr lang="pl-PL" sz="900" i="0">
                              <a:solidFill>
                                <a:srgbClr val="7030A0"/>
                              </a:solidFill>
                              <a:latin typeface="Cambria Math" panose="02040503050406030204" pitchFamily="18" charset="0"/>
                              <a:ea typeface="Cambria Math" panose="02040503050406030204" pitchFamily="18" charset="0"/>
                            </a:rPr>
                            <m:t>1, </m:t>
                          </m:r>
                          <m:r>
                            <a:rPr lang="pl-PL" sz="900" b="0" i="1" smtClean="0">
                              <a:solidFill>
                                <a:srgbClr val="7030A0"/>
                              </a:solidFill>
                              <a:latin typeface="Cambria Math" panose="02040503050406030204" pitchFamily="18" charset="0"/>
                              <a:ea typeface="Cambria Math" panose="02040503050406030204" pitchFamily="18" charset="0"/>
                            </a:rPr>
                            <m:t>𝑁</m:t>
                          </m:r>
                        </m:sub>
                        <m:sup>
                          <m:r>
                            <a:rPr lang="pl-PL" sz="900" b="0" i="1" smtClean="0">
                              <a:solidFill>
                                <a:srgbClr val="7030A0"/>
                              </a:solidFill>
                              <a:latin typeface="Cambria Math" panose="02040503050406030204" pitchFamily="18" charset="0"/>
                              <a:ea typeface="Cambria Math" panose="02040503050406030204" pitchFamily="18" charset="0"/>
                            </a:rPr>
                            <m:t>𝑞</m:t>
                          </m:r>
                        </m:sup>
                      </m:sSubSup>
                    </m:oMath>
                  </m:oMathPara>
                </a14:m>
                <a:endParaRPr lang="pl-PL" sz="900" dirty="0"/>
              </a:p>
            </p:txBody>
          </p:sp>
        </mc:Choice>
        <mc:Fallback xmlns="">
          <p:sp>
            <p:nvSpPr>
              <p:cNvPr id="62" name="Prostokąt 61"/>
              <p:cNvSpPr>
                <a:spLocks noRot="1" noChangeAspect="1" noMove="1" noResize="1" noEditPoints="1" noAdjustHandles="1" noChangeArrowheads="1" noChangeShapeType="1" noTextEdit="1"/>
              </p:cNvSpPr>
              <p:nvPr/>
            </p:nvSpPr>
            <p:spPr>
              <a:xfrm>
                <a:off x="3181434" y="2685936"/>
                <a:ext cx="1659429" cy="349904"/>
              </a:xfrm>
              <a:prstGeom prst="rect">
                <a:avLst/>
              </a:prstGeom>
              <a:blipFill>
                <a:blip r:embed="rId18"/>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64" name="Prostokąt 63"/>
              <p:cNvSpPr/>
              <p:nvPr/>
            </p:nvSpPr>
            <p:spPr>
              <a:xfrm>
                <a:off x="3390026" y="2078386"/>
                <a:ext cx="1477712" cy="35638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pl-PL" sz="900" i="1" smtClean="0">
                              <a:solidFill>
                                <a:schemeClr val="tx1"/>
                              </a:solidFill>
                              <a:latin typeface="Cambria Math" panose="02040503050406030204" pitchFamily="18" charset="0"/>
                              <a:ea typeface="Cambria Math" panose="02040503050406030204" pitchFamily="18" charset="0"/>
                            </a:rPr>
                          </m:ctrlPr>
                        </m:sSubSupPr>
                        <m:e>
                          <m:r>
                            <m:rPr>
                              <m:sty m:val="p"/>
                            </m:rPr>
                            <a:rPr lang="pl-PL" sz="900">
                              <a:solidFill>
                                <a:schemeClr val="tx1"/>
                              </a:solidFill>
                              <a:latin typeface="Cambria Math" panose="02040503050406030204" pitchFamily="18" charset="0"/>
                              <a:ea typeface="Cambria Math" panose="02040503050406030204" pitchFamily="18" charset="0"/>
                            </a:rPr>
                            <m:t>A</m:t>
                          </m:r>
                        </m:e>
                        <m:sub>
                          <m:r>
                            <m:rPr>
                              <m:sty m:val="p"/>
                            </m:rPr>
                            <a:rPr lang="pl-PL" sz="900">
                              <a:solidFill>
                                <a:schemeClr val="tx1"/>
                              </a:solidFill>
                              <a:latin typeface="Cambria Math" panose="02040503050406030204" pitchFamily="18" charset="0"/>
                              <a:ea typeface="Cambria Math" panose="02040503050406030204" pitchFamily="18" charset="0"/>
                            </a:rPr>
                            <m:t>T</m:t>
                          </m:r>
                        </m:sub>
                        <m:sup>
                          <m:r>
                            <m:rPr>
                              <m:sty m:val="p"/>
                            </m:rPr>
                            <a:rPr lang="pl-PL" sz="900">
                              <a:solidFill>
                                <a:schemeClr val="tx1"/>
                              </a:solidFill>
                              <a:latin typeface="Cambria Math" panose="02040503050406030204" pitchFamily="18" charset="0"/>
                              <a:ea typeface="Cambria Math" panose="02040503050406030204" pitchFamily="18" charset="0"/>
                            </a:rPr>
                            <m:t>sin</m:t>
                          </m:r>
                          <m:d>
                            <m:dPr>
                              <m:ctrlPr>
                                <a:rPr lang="pl-PL" sz="900" i="1">
                                  <a:solidFill>
                                    <a:schemeClr val="tx1"/>
                                  </a:solidFill>
                                  <a:latin typeface="Cambria Math" panose="02040503050406030204" pitchFamily="18" charset="0"/>
                                  <a:ea typeface="Cambria Math" panose="02040503050406030204" pitchFamily="18" charset="0"/>
                                </a:rPr>
                              </m:ctrlPr>
                            </m:dPr>
                            <m:e>
                              <m:sSub>
                                <m:sSubPr>
                                  <m:ctrlPr>
                                    <a:rPr lang="pl-PL" sz="900" i="1">
                                      <a:solidFill>
                                        <a:schemeClr val="tx1"/>
                                      </a:solidFill>
                                      <a:latin typeface="Cambria Math" panose="02040503050406030204" pitchFamily="18" charset="0"/>
                                      <a:ea typeface="Cambria Math" panose="02040503050406030204" pitchFamily="18" charset="0"/>
                                    </a:rPr>
                                  </m:ctrlPr>
                                </m:sSubPr>
                                <m:e>
                                  <m:r>
                                    <a:rPr lang="pl-PL" sz="900" b="0" i="1" smtClean="0">
                                      <a:solidFill>
                                        <a:schemeClr val="tx1"/>
                                      </a:solidFill>
                                      <a:latin typeface="Cambria Math" panose="02040503050406030204" pitchFamily="18" charset="0"/>
                                      <a:ea typeface="Cambria Math" panose="02040503050406030204" pitchFamily="18" charset="0"/>
                                    </a:rPr>
                                    <m:t>𝜑</m:t>
                                  </m:r>
                                </m:e>
                                <m:sub>
                                  <m:r>
                                    <m:rPr>
                                      <m:sty m:val="p"/>
                                    </m:rPr>
                                    <a:rPr lang="pl-PL" sz="900">
                                      <a:solidFill>
                                        <a:schemeClr val="tx1"/>
                                      </a:solidFill>
                                      <a:latin typeface="Cambria Math" panose="02040503050406030204" pitchFamily="18" charset="0"/>
                                      <a:ea typeface="Cambria Math" panose="02040503050406030204" pitchFamily="18" charset="0"/>
                                    </a:rPr>
                                    <m:t>S</m:t>
                                  </m:r>
                                </m:sub>
                              </m:sSub>
                            </m:e>
                          </m:d>
                          <m:f>
                            <m:fPr>
                              <m:ctrlPr>
                                <a:rPr lang="pl-PL" sz="900" i="1">
                                  <a:solidFill>
                                    <a:schemeClr val="tx1"/>
                                  </a:solidFill>
                                  <a:latin typeface="Cambria Math" panose="02040503050406030204" pitchFamily="18" charset="0"/>
                                  <a:ea typeface="Cambria Math" panose="02040503050406030204" pitchFamily="18" charset="0"/>
                                </a:rPr>
                              </m:ctrlPr>
                            </m:fPr>
                            <m:num>
                              <m:sSub>
                                <m:sSubPr>
                                  <m:ctrlPr>
                                    <a:rPr lang="pl-PL" sz="900" i="1">
                                      <a:solidFill>
                                        <a:schemeClr val="tx1"/>
                                      </a:solidFill>
                                      <a:latin typeface="Cambria Math" panose="02040503050406030204" pitchFamily="18" charset="0"/>
                                      <a:ea typeface="Cambria Math" panose="02040503050406030204" pitchFamily="18" charset="0"/>
                                    </a:rPr>
                                  </m:ctrlPr>
                                </m:sSubPr>
                                <m:e>
                                  <m:r>
                                    <a:rPr lang="pl-PL" sz="900" i="1">
                                      <a:solidFill>
                                        <a:schemeClr val="tx1"/>
                                      </a:solidFill>
                                      <a:latin typeface="Cambria Math" panose="02040503050406030204" pitchFamily="18" charset="0"/>
                                      <a:ea typeface="Cambria Math" panose="02040503050406030204" pitchFamily="18" charset="0"/>
                                    </a:rPr>
                                    <m:t>𝑞</m:t>
                                  </m:r>
                                </m:e>
                                <m:sub>
                                  <m:r>
                                    <a:rPr lang="pl-PL" sz="900" i="1">
                                      <a:solidFill>
                                        <a:schemeClr val="tx1"/>
                                      </a:solidFill>
                                      <a:latin typeface="Cambria Math" panose="02040503050406030204" pitchFamily="18" charset="0"/>
                                      <a:ea typeface="Cambria Math" panose="02040503050406030204" pitchFamily="18" charset="0"/>
                                    </a:rPr>
                                    <m:t>𝑇</m:t>
                                  </m:r>
                                </m:sub>
                              </m:sSub>
                            </m:num>
                            <m:den>
                              <m:sSub>
                                <m:sSubPr>
                                  <m:ctrlPr>
                                    <a:rPr lang="pl-PL" sz="900" i="1">
                                      <a:solidFill>
                                        <a:schemeClr val="tx1"/>
                                      </a:solidFill>
                                      <a:latin typeface="Cambria Math" panose="02040503050406030204" pitchFamily="18" charset="0"/>
                                      <a:ea typeface="Cambria Math" panose="02040503050406030204" pitchFamily="18" charset="0"/>
                                    </a:rPr>
                                  </m:ctrlPr>
                                </m:sSubPr>
                                <m:e>
                                  <m:r>
                                    <a:rPr lang="pl-PL" sz="900" i="1">
                                      <a:solidFill>
                                        <a:schemeClr val="tx1"/>
                                      </a:solidFill>
                                      <a:latin typeface="Cambria Math" panose="02040503050406030204" pitchFamily="18" charset="0"/>
                                      <a:ea typeface="Cambria Math" panose="02040503050406030204" pitchFamily="18" charset="0"/>
                                    </a:rPr>
                                    <m:t>𝑀</m:t>
                                  </m:r>
                                </m:e>
                                <m:sub>
                                  <m:r>
                                    <a:rPr lang="pl-PL" sz="900" b="0" i="1" smtClean="0">
                                      <a:solidFill>
                                        <a:schemeClr val="tx1"/>
                                      </a:solidFill>
                                      <a:latin typeface="Cambria Math" panose="02040503050406030204" pitchFamily="18" charset="0"/>
                                      <a:ea typeface="Cambria Math" panose="02040503050406030204" pitchFamily="18" charset="0"/>
                                    </a:rPr>
                                    <m:t>𝑁</m:t>
                                  </m:r>
                                </m:sub>
                              </m:sSub>
                            </m:den>
                          </m:f>
                        </m:sup>
                      </m:sSubSup>
                      <m:r>
                        <a:rPr lang="pl-PL" sz="900" i="1">
                          <a:solidFill>
                            <a:schemeClr val="tx1"/>
                          </a:solidFill>
                          <a:latin typeface="Cambria Math" panose="02040503050406030204" pitchFamily="18" charset="0"/>
                          <a:ea typeface="Cambria Math" panose="02040503050406030204" pitchFamily="18" charset="0"/>
                        </a:rPr>
                        <m:t>∝</m:t>
                      </m:r>
                      <m:sSubSup>
                        <m:sSubSupPr>
                          <m:ctrlPr>
                            <a:rPr lang="pl-PL" sz="900" b="0" i="1" smtClean="0">
                              <a:solidFill>
                                <a:schemeClr val="tx1"/>
                              </a:solidFill>
                              <a:latin typeface="Cambria Math" panose="02040503050406030204" pitchFamily="18" charset="0"/>
                              <a:ea typeface="Cambria Math" panose="02040503050406030204" pitchFamily="18" charset="0"/>
                            </a:rPr>
                          </m:ctrlPr>
                        </m:sSubSupPr>
                        <m:e>
                          <m:r>
                            <a:rPr lang="pl-PL" sz="900" i="1">
                              <a:solidFill>
                                <a:schemeClr val="tx1"/>
                              </a:solidFill>
                              <a:latin typeface="Cambria Math" panose="02040503050406030204" pitchFamily="18" charset="0"/>
                              <a:ea typeface="Cambria Math" panose="02040503050406030204" pitchFamily="18" charset="0"/>
                            </a:rPr>
                            <m:t>𝑓</m:t>
                          </m:r>
                        </m:e>
                        <m:sub>
                          <m:r>
                            <a:rPr lang="pl-PL" sz="900" i="1">
                              <a:solidFill>
                                <a:schemeClr val="tx1"/>
                              </a:solidFill>
                              <a:latin typeface="Cambria Math" panose="02040503050406030204" pitchFamily="18" charset="0"/>
                              <a:ea typeface="Cambria Math" panose="02040503050406030204" pitchFamily="18" charset="0"/>
                            </a:rPr>
                            <m:t>1,</m:t>
                          </m:r>
                          <m:r>
                            <a:rPr lang="pl-PL" sz="900" i="1">
                              <a:solidFill>
                                <a:schemeClr val="tx1"/>
                              </a:solidFill>
                              <a:latin typeface="Cambria Math" panose="02040503050406030204" pitchFamily="18" charset="0"/>
                              <a:ea typeface="Cambria Math" panose="02040503050406030204" pitchFamily="18" charset="0"/>
                            </a:rPr>
                            <m:t>𝜋</m:t>
                          </m:r>
                        </m:sub>
                        <m:sup>
                          <m:r>
                            <a:rPr lang="pl-PL" sz="900" b="0" i="1" smtClean="0">
                              <a:solidFill>
                                <a:schemeClr val="tx1"/>
                              </a:solidFill>
                              <a:latin typeface="Cambria Math" panose="02040503050406030204" pitchFamily="18" charset="0"/>
                              <a:ea typeface="Cambria Math" panose="02040503050406030204" pitchFamily="18" charset="0"/>
                            </a:rPr>
                            <m:t>𝑞</m:t>
                          </m:r>
                        </m:sup>
                      </m:sSubSup>
                      <m:r>
                        <a:rPr lang="pl-PL" sz="900" i="1" smtClean="0">
                          <a:solidFill>
                            <a:schemeClr val="tx1"/>
                          </a:solidFill>
                          <a:latin typeface="Cambria Math" panose="02040503050406030204" pitchFamily="18" charset="0"/>
                          <a:ea typeface="Cambria Math" panose="02040503050406030204" pitchFamily="18" charset="0"/>
                        </a:rPr>
                        <m:t>×</m:t>
                      </m:r>
                      <m:sSubSup>
                        <m:sSubSupPr>
                          <m:ctrlPr>
                            <a:rPr lang="pl-PL" sz="900" i="1" smtClean="0">
                              <a:solidFill>
                                <a:srgbClr val="00CC00"/>
                              </a:solidFill>
                              <a:latin typeface="Cambria Math" panose="02040503050406030204" pitchFamily="18" charset="0"/>
                              <a:ea typeface="Cambria Math" panose="02040503050406030204" pitchFamily="18" charset="0"/>
                            </a:rPr>
                          </m:ctrlPr>
                        </m:sSubSupPr>
                        <m:e>
                          <m:r>
                            <a:rPr lang="pl-PL" sz="900" i="1">
                              <a:solidFill>
                                <a:srgbClr val="00CC00"/>
                              </a:solidFill>
                              <a:latin typeface="Cambria Math" panose="02040503050406030204" pitchFamily="18" charset="0"/>
                              <a:ea typeface="Cambria Math" panose="02040503050406030204" pitchFamily="18" charset="0"/>
                            </a:rPr>
                            <m:t>𝑓</m:t>
                          </m:r>
                        </m:e>
                        <m:sub>
                          <m:r>
                            <a:rPr lang="pl-PL" sz="900" i="1">
                              <a:solidFill>
                                <a:srgbClr val="00CC00"/>
                              </a:solidFill>
                              <a:latin typeface="Cambria Math" panose="02040503050406030204" pitchFamily="18" charset="0"/>
                              <a:ea typeface="Cambria Math" panose="02040503050406030204" pitchFamily="18" charset="0"/>
                            </a:rPr>
                            <m:t>1</m:t>
                          </m:r>
                          <m:r>
                            <m:rPr>
                              <m:sty m:val="p"/>
                            </m:rPr>
                            <a:rPr lang="pl-PL" sz="900" i="0">
                              <a:solidFill>
                                <a:srgbClr val="00CC00"/>
                              </a:solidFill>
                              <a:latin typeface="Cambria Math" panose="02040503050406030204" pitchFamily="18" charset="0"/>
                              <a:ea typeface="Cambria Math" panose="02040503050406030204" pitchFamily="18" charset="0"/>
                            </a:rPr>
                            <m:t>T</m:t>
                          </m:r>
                          <m:r>
                            <a:rPr lang="pl-PL" sz="900" i="0">
                              <a:solidFill>
                                <a:srgbClr val="00CC00"/>
                              </a:solidFill>
                              <a:latin typeface="Cambria Math" panose="02040503050406030204" pitchFamily="18" charset="0"/>
                              <a:ea typeface="Cambria Math" panose="02040503050406030204" pitchFamily="18" charset="0"/>
                            </a:rPr>
                            <m:t>, </m:t>
                          </m:r>
                          <m:r>
                            <a:rPr lang="pl-PL" sz="900" b="0" i="1" smtClean="0">
                              <a:solidFill>
                                <a:srgbClr val="00CC00"/>
                              </a:solidFill>
                              <a:latin typeface="Cambria Math" panose="02040503050406030204" pitchFamily="18" charset="0"/>
                              <a:ea typeface="Cambria Math" panose="02040503050406030204" pitchFamily="18" charset="0"/>
                            </a:rPr>
                            <m:t>𝑁</m:t>
                          </m:r>
                        </m:sub>
                        <m:sup>
                          <m:r>
                            <a:rPr lang="pl-PL" sz="900" b="0" i="1" smtClean="0">
                              <a:solidFill>
                                <a:srgbClr val="00CC00"/>
                              </a:solidFill>
                              <a:latin typeface="Cambria Math" panose="02040503050406030204" pitchFamily="18" charset="0"/>
                              <a:ea typeface="Cambria Math" panose="02040503050406030204" pitchFamily="18" charset="0"/>
                            </a:rPr>
                            <m:t>𝑞</m:t>
                          </m:r>
                          <m:r>
                            <a:rPr lang="pl-PL" sz="900" i="1">
                              <a:solidFill>
                                <a:srgbClr val="00CC00"/>
                              </a:solidFill>
                              <a:latin typeface="Cambria Math" panose="02040503050406030204" pitchFamily="18" charset="0"/>
                              <a:ea typeface="Cambria Math" panose="02040503050406030204" pitchFamily="18" charset="0"/>
                            </a:rPr>
                            <m:t>⊥</m:t>
                          </m:r>
                          <m:r>
                            <a:rPr lang="pl-PL" sz="900" b="0" i="1" smtClean="0">
                              <a:solidFill>
                                <a:srgbClr val="00CC00"/>
                              </a:solidFill>
                              <a:latin typeface="Cambria Math" panose="02040503050406030204" pitchFamily="18" charset="0"/>
                              <a:ea typeface="Cambria Math" panose="02040503050406030204" pitchFamily="18" charset="0"/>
                            </a:rPr>
                            <m:t>(1)</m:t>
                          </m:r>
                        </m:sup>
                      </m:sSubSup>
                    </m:oMath>
                  </m:oMathPara>
                </a14:m>
                <a:endParaRPr lang="pl-PL" sz="900" dirty="0"/>
              </a:p>
            </p:txBody>
          </p:sp>
        </mc:Choice>
        <mc:Fallback xmlns="">
          <p:sp>
            <p:nvSpPr>
              <p:cNvPr id="64" name="Prostokąt 63"/>
              <p:cNvSpPr>
                <a:spLocks noRot="1" noChangeAspect="1" noMove="1" noResize="1" noEditPoints="1" noAdjustHandles="1" noChangeArrowheads="1" noChangeShapeType="1" noTextEdit="1"/>
              </p:cNvSpPr>
              <p:nvPr/>
            </p:nvSpPr>
            <p:spPr>
              <a:xfrm>
                <a:off x="3390026" y="2078386"/>
                <a:ext cx="1477712" cy="356380"/>
              </a:xfrm>
              <a:prstGeom prst="rect">
                <a:avLst/>
              </a:prstGeom>
              <a:blipFill>
                <a:blip r:embed="rId19"/>
                <a:stretch>
                  <a:fillRect/>
                </a:stretch>
              </a:blipFill>
            </p:spPr>
            <p:txBody>
              <a:bodyPr/>
              <a:lstStyle/>
              <a:p>
                <a:r>
                  <a:rPr lang="pl-PL">
                    <a:noFill/>
                  </a:rPr>
                  <a:t> </a:t>
                </a:r>
              </a:p>
            </p:txBody>
          </p:sp>
        </mc:Fallback>
      </mc:AlternateContent>
      <p:cxnSp>
        <p:nvCxnSpPr>
          <p:cNvPr id="68" name="Łącznik prosty ze strzałką 67"/>
          <p:cNvCxnSpPr/>
          <p:nvPr/>
        </p:nvCxnSpPr>
        <p:spPr>
          <a:xfrm>
            <a:off x="1739722" y="2305457"/>
            <a:ext cx="1692000" cy="0"/>
          </a:xfrm>
          <a:prstGeom prst="straightConnector1">
            <a:avLst/>
          </a:prstGeom>
          <a:ln>
            <a:solidFill>
              <a:srgbClr val="00CC00"/>
            </a:solidFill>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69" name="Łącznik prosty ze strzałką 68"/>
          <p:cNvCxnSpPr/>
          <p:nvPr/>
        </p:nvCxnSpPr>
        <p:spPr>
          <a:xfrm>
            <a:off x="1894644" y="2619152"/>
            <a:ext cx="1296000" cy="0"/>
          </a:xfrm>
          <a:prstGeom prst="straightConnector1">
            <a:avLst/>
          </a:prstGeom>
          <a:ln>
            <a:solidFill>
              <a:srgbClr val="00B0F0"/>
            </a:solidFill>
            <a:headEnd type="triangle" w="sm" len="med"/>
            <a:tailEnd type="triangle" w="sm" len="med"/>
          </a:ln>
        </p:spPr>
        <p:style>
          <a:lnRef idx="1">
            <a:schemeClr val="accent1"/>
          </a:lnRef>
          <a:fillRef idx="0">
            <a:schemeClr val="accent1"/>
          </a:fillRef>
          <a:effectRef idx="0">
            <a:schemeClr val="accent1"/>
          </a:effectRef>
          <a:fontRef idx="minor">
            <a:schemeClr val="tx1"/>
          </a:fontRef>
        </p:style>
      </p:cxnSp>
      <p:cxnSp>
        <p:nvCxnSpPr>
          <p:cNvPr id="70" name="Łącznik prosty ze strzałką 69"/>
          <p:cNvCxnSpPr/>
          <p:nvPr/>
        </p:nvCxnSpPr>
        <p:spPr>
          <a:xfrm>
            <a:off x="1876644" y="2931374"/>
            <a:ext cx="1332000" cy="0"/>
          </a:xfrm>
          <a:prstGeom prst="straightConnector1">
            <a:avLst/>
          </a:prstGeom>
          <a:ln>
            <a:solidFill>
              <a:srgbClr val="7030A0"/>
            </a:solidFill>
            <a:headEnd type="triangle" w="sm" len="med"/>
            <a:tailEnd type="triangle" w="sm" len="med"/>
          </a:ln>
        </p:spPr>
        <p:style>
          <a:lnRef idx="1">
            <a:schemeClr val="accent1"/>
          </a:lnRef>
          <a:fillRef idx="0">
            <a:schemeClr val="accent1"/>
          </a:fillRef>
          <a:effectRef idx="0">
            <a:schemeClr val="accent1"/>
          </a:effectRef>
          <a:fontRef idx="minor">
            <a:schemeClr val="tx1"/>
          </a:fontRef>
        </p:style>
      </p:cxnSp>
      <p:sp>
        <p:nvSpPr>
          <p:cNvPr id="71" name="Prostokąt 70"/>
          <p:cNvSpPr/>
          <p:nvPr/>
        </p:nvSpPr>
        <p:spPr>
          <a:xfrm>
            <a:off x="2034228" y="2108942"/>
            <a:ext cx="1131100" cy="230832"/>
          </a:xfrm>
          <a:prstGeom prst="rect">
            <a:avLst/>
          </a:prstGeom>
        </p:spPr>
        <p:txBody>
          <a:bodyPr wrap="square">
            <a:spAutoFit/>
          </a:bodyPr>
          <a:lstStyle/>
          <a:p>
            <a:pPr algn="ctr"/>
            <a:r>
              <a:rPr lang="pl-PL" sz="900" b="1" dirty="0" err="1">
                <a:solidFill>
                  <a:srgbClr val="00CC00"/>
                </a:solidFill>
                <a:latin typeface="OpenSans"/>
              </a:rPr>
              <a:t>Sivers</a:t>
            </a:r>
            <a:endParaRPr lang="pl-PL" sz="900" b="1" dirty="0">
              <a:solidFill>
                <a:srgbClr val="00CC00"/>
              </a:solidFill>
              <a:latin typeface="OpenSans"/>
            </a:endParaRPr>
          </a:p>
        </p:txBody>
      </p:sp>
      <p:sp>
        <p:nvSpPr>
          <p:cNvPr id="72" name="Prostokąt 71"/>
          <p:cNvSpPr/>
          <p:nvPr/>
        </p:nvSpPr>
        <p:spPr>
          <a:xfrm>
            <a:off x="2064916" y="2434461"/>
            <a:ext cx="1041613" cy="230832"/>
          </a:xfrm>
          <a:prstGeom prst="rect">
            <a:avLst/>
          </a:prstGeom>
        </p:spPr>
        <p:txBody>
          <a:bodyPr wrap="square">
            <a:spAutoFit/>
          </a:bodyPr>
          <a:lstStyle/>
          <a:p>
            <a:pPr algn="ctr"/>
            <a:r>
              <a:rPr lang="pl-PL" sz="900" b="1" dirty="0" err="1">
                <a:solidFill>
                  <a:srgbClr val="00B0F0"/>
                </a:solidFill>
                <a:latin typeface="OpenSans"/>
              </a:rPr>
              <a:t>Pretzelosity</a:t>
            </a:r>
            <a:endParaRPr lang="pl-PL" sz="1000" b="1" dirty="0">
              <a:solidFill>
                <a:srgbClr val="00B0F0"/>
              </a:solidFill>
              <a:latin typeface="OpenSans"/>
            </a:endParaRPr>
          </a:p>
        </p:txBody>
      </p:sp>
      <p:sp>
        <p:nvSpPr>
          <p:cNvPr id="73" name="Prostokąt 72"/>
          <p:cNvSpPr/>
          <p:nvPr/>
        </p:nvSpPr>
        <p:spPr>
          <a:xfrm>
            <a:off x="1657783" y="2755138"/>
            <a:ext cx="1870139" cy="230832"/>
          </a:xfrm>
          <a:prstGeom prst="rect">
            <a:avLst/>
          </a:prstGeom>
        </p:spPr>
        <p:txBody>
          <a:bodyPr wrap="square">
            <a:spAutoFit/>
          </a:bodyPr>
          <a:lstStyle/>
          <a:p>
            <a:pPr algn="ctr"/>
            <a:r>
              <a:rPr lang="pl-PL" sz="900" b="1" dirty="0" err="1">
                <a:solidFill>
                  <a:srgbClr val="7030A0"/>
                </a:solidFill>
                <a:latin typeface="OpenSans"/>
              </a:rPr>
              <a:t>Transversity</a:t>
            </a:r>
            <a:endParaRPr lang="pl-PL" sz="900" b="1" dirty="0">
              <a:solidFill>
                <a:srgbClr val="7030A0"/>
              </a:solidFill>
              <a:latin typeface="OpenSans"/>
            </a:endParaRPr>
          </a:p>
        </p:txBody>
      </p:sp>
      <mc:AlternateContent xmlns:mc="http://schemas.openxmlformats.org/markup-compatibility/2006" xmlns:a14="http://schemas.microsoft.com/office/drawing/2010/main">
        <mc:Choice Requires="a14">
          <p:sp>
            <p:nvSpPr>
              <p:cNvPr id="74" name="pole tekstowe 73"/>
              <p:cNvSpPr txBox="1"/>
              <p:nvPr/>
            </p:nvSpPr>
            <p:spPr>
              <a:xfrm>
                <a:off x="3581732" y="1377229"/>
                <a:ext cx="1905585" cy="4022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pl-PL" b="0" i="1" smtClean="0">
                              <a:solidFill>
                                <a:schemeClr val="tx1"/>
                              </a:solidFill>
                              <a:latin typeface="Cambria Math" panose="02040503050406030204" pitchFamily="18" charset="0"/>
                            </a:rPr>
                          </m:ctrlPr>
                        </m:sSupPr>
                        <m:e>
                          <m:r>
                            <a:rPr lang="pl-PL" b="0" i="1" smtClean="0">
                              <a:solidFill>
                                <a:schemeClr val="tx1"/>
                              </a:solidFill>
                              <a:latin typeface="Cambria Math" panose="02040503050406030204" pitchFamily="18" charset="0"/>
                            </a:rPr>
                            <m:t>𝑓</m:t>
                          </m:r>
                        </m:e>
                        <m:sup>
                          <m:d>
                            <m:dPr>
                              <m:ctrlPr>
                                <a:rPr lang="pl-PL" b="0" i="1" smtClean="0">
                                  <a:solidFill>
                                    <a:schemeClr val="tx1"/>
                                  </a:solidFill>
                                  <a:latin typeface="Cambria Math" panose="02040503050406030204" pitchFamily="18" charset="0"/>
                                </a:rPr>
                              </m:ctrlPr>
                            </m:dPr>
                            <m:e>
                              <m:r>
                                <a:rPr lang="pl-PL" b="0" i="1" smtClean="0">
                                  <a:solidFill>
                                    <a:schemeClr val="tx1"/>
                                  </a:solidFill>
                                  <a:latin typeface="Cambria Math" panose="02040503050406030204" pitchFamily="18" charset="0"/>
                                </a:rPr>
                                <m:t>𝑛</m:t>
                              </m:r>
                            </m:e>
                          </m:d>
                        </m:sup>
                      </m:sSup>
                      <m:d>
                        <m:dPr>
                          <m:ctrlPr>
                            <a:rPr lang="pl-PL" b="0" i="1" smtClean="0">
                              <a:solidFill>
                                <a:schemeClr val="tx1"/>
                              </a:solidFill>
                              <a:latin typeface="Cambria Math" panose="02040503050406030204" pitchFamily="18" charset="0"/>
                            </a:rPr>
                          </m:ctrlPr>
                        </m:dPr>
                        <m:e>
                          <m:r>
                            <a:rPr lang="pl-PL" b="0" i="1" smtClean="0">
                              <a:solidFill>
                                <a:schemeClr val="tx1"/>
                              </a:solidFill>
                              <a:latin typeface="Cambria Math" panose="02040503050406030204" pitchFamily="18" charset="0"/>
                            </a:rPr>
                            <m:t>𝑥</m:t>
                          </m:r>
                        </m:e>
                      </m:d>
                      <m:r>
                        <a:rPr lang="pl-PL" b="0" i="1" smtClean="0">
                          <a:solidFill>
                            <a:schemeClr val="tx1"/>
                          </a:solidFill>
                          <a:latin typeface="Cambria Math" panose="02040503050406030204" pitchFamily="18" charset="0"/>
                        </a:rPr>
                        <m:t>= </m:t>
                      </m:r>
                      <m:nary>
                        <m:naryPr>
                          <m:limLoc m:val="undOvr"/>
                          <m:subHide m:val="on"/>
                          <m:supHide m:val="on"/>
                          <m:ctrlPr>
                            <a:rPr lang="pl-PL" b="0" i="1" smtClean="0">
                              <a:solidFill>
                                <a:schemeClr val="tx1"/>
                              </a:solidFill>
                              <a:latin typeface="Cambria Math" panose="02040503050406030204" pitchFamily="18" charset="0"/>
                            </a:rPr>
                          </m:ctrlPr>
                        </m:naryPr>
                        <m:sub/>
                        <m:sup/>
                        <m:e>
                          <m:sSup>
                            <m:sSupPr>
                              <m:ctrlPr>
                                <a:rPr lang="pl-PL" b="0" i="1" smtClean="0">
                                  <a:solidFill>
                                    <a:schemeClr val="tx1"/>
                                  </a:solidFill>
                                  <a:latin typeface="Cambria Math" panose="02040503050406030204" pitchFamily="18" charset="0"/>
                                </a:rPr>
                              </m:ctrlPr>
                            </m:sSupPr>
                            <m:e>
                              <m:r>
                                <m:rPr>
                                  <m:sty m:val="p"/>
                                </m:rPr>
                                <a:rPr lang="pl-PL" b="0" i="0" smtClean="0">
                                  <a:solidFill>
                                    <a:schemeClr val="tx1"/>
                                  </a:solidFill>
                                  <a:latin typeface="Cambria Math" panose="02040503050406030204" pitchFamily="18" charset="0"/>
                                </a:rPr>
                                <m:t>d</m:t>
                              </m:r>
                            </m:e>
                            <m:sup>
                              <m:r>
                                <a:rPr lang="pl-PL" b="0" i="0" smtClean="0">
                                  <a:solidFill>
                                    <a:schemeClr val="tx1"/>
                                  </a:solidFill>
                                  <a:latin typeface="Cambria Math" panose="02040503050406030204" pitchFamily="18" charset="0"/>
                                </a:rPr>
                                <m:t>2</m:t>
                              </m:r>
                            </m:sup>
                          </m:sSup>
                          <m:sSub>
                            <m:sSubPr>
                              <m:ctrlPr>
                                <a:rPr lang="pl-PL" b="1" i="1" smtClean="0">
                                  <a:solidFill>
                                    <a:schemeClr val="tx1"/>
                                  </a:solidFill>
                                  <a:latin typeface="Cambria Math" panose="02040503050406030204" pitchFamily="18" charset="0"/>
                                </a:rPr>
                              </m:ctrlPr>
                            </m:sSubPr>
                            <m:e>
                              <m:r>
                                <a:rPr lang="pl-PL" b="1" i="1" smtClean="0">
                                  <a:solidFill>
                                    <a:schemeClr val="tx1"/>
                                  </a:solidFill>
                                  <a:latin typeface="Cambria Math" panose="02040503050406030204" pitchFamily="18" charset="0"/>
                                </a:rPr>
                                <m:t>𝒌</m:t>
                              </m:r>
                            </m:e>
                            <m:sub>
                              <m:r>
                                <a:rPr lang="pl-PL" b="1" i="0" smtClean="0">
                                  <a:solidFill>
                                    <a:schemeClr val="tx1"/>
                                  </a:solidFill>
                                  <a:latin typeface="Cambria Math" panose="02040503050406030204" pitchFamily="18" charset="0"/>
                                </a:rPr>
                                <m:t>𝐓</m:t>
                              </m:r>
                            </m:sub>
                          </m:sSub>
                          <m:sSup>
                            <m:sSupPr>
                              <m:ctrlPr>
                                <a:rPr lang="pl-PL" b="0" i="1" smtClean="0">
                                  <a:solidFill>
                                    <a:schemeClr val="tx1"/>
                                  </a:solidFill>
                                  <a:latin typeface="Cambria Math" panose="02040503050406030204" pitchFamily="18" charset="0"/>
                                </a:rPr>
                              </m:ctrlPr>
                            </m:sSupPr>
                            <m:e>
                              <m:d>
                                <m:dPr>
                                  <m:ctrlPr>
                                    <a:rPr lang="pl-PL" b="1" i="1" smtClean="0">
                                      <a:solidFill>
                                        <a:schemeClr val="tx1"/>
                                      </a:solidFill>
                                      <a:latin typeface="Cambria Math" panose="02040503050406030204" pitchFamily="18" charset="0"/>
                                    </a:rPr>
                                  </m:ctrlPr>
                                </m:dPr>
                                <m:e>
                                  <m:f>
                                    <m:fPr>
                                      <m:ctrlPr>
                                        <a:rPr lang="pl-PL" b="1" i="1">
                                          <a:solidFill>
                                            <a:schemeClr val="tx1"/>
                                          </a:solidFill>
                                          <a:latin typeface="Cambria Math" panose="02040503050406030204" pitchFamily="18" charset="0"/>
                                        </a:rPr>
                                      </m:ctrlPr>
                                    </m:fPr>
                                    <m:num>
                                      <m:sSubSup>
                                        <m:sSubSupPr>
                                          <m:ctrlPr>
                                            <a:rPr lang="pl-PL" i="1">
                                              <a:solidFill>
                                                <a:schemeClr val="tx1"/>
                                              </a:solidFill>
                                              <a:latin typeface="Cambria Math" panose="02040503050406030204" pitchFamily="18" charset="0"/>
                                            </a:rPr>
                                          </m:ctrlPr>
                                        </m:sSubSupPr>
                                        <m:e>
                                          <m:r>
                                            <a:rPr lang="pl-PL" i="1">
                                              <a:solidFill>
                                                <a:schemeClr val="tx1"/>
                                              </a:solidFill>
                                              <a:latin typeface="Cambria Math" panose="02040503050406030204" pitchFamily="18" charset="0"/>
                                            </a:rPr>
                                            <m:t>𝑘</m:t>
                                          </m:r>
                                        </m:e>
                                        <m:sub>
                                          <m:r>
                                            <m:rPr>
                                              <m:sty m:val="p"/>
                                            </m:rPr>
                                            <a:rPr lang="pl-PL">
                                              <a:solidFill>
                                                <a:schemeClr val="tx1"/>
                                              </a:solidFill>
                                              <a:latin typeface="Cambria Math" panose="02040503050406030204" pitchFamily="18" charset="0"/>
                                            </a:rPr>
                                            <m:t>T</m:t>
                                          </m:r>
                                        </m:sub>
                                        <m:sup>
                                          <m:r>
                                            <a:rPr lang="pl-PL" i="1">
                                              <a:solidFill>
                                                <a:schemeClr val="tx1"/>
                                              </a:solidFill>
                                              <a:latin typeface="Cambria Math" panose="02040503050406030204" pitchFamily="18" charset="0"/>
                                            </a:rPr>
                                            <m:t>2</m:t>
                                          </m:r>
                                        </m:sup>
                                      </m:sSubSup>
                                    </m:num>
                                    <m:den>
                                      <m:r>
                                        <a:rPr lang="pl-PL" i="1">
                                          <a:solidFill>
                                            <a:schemeClr val="tx1"/>
                                          </a:solidFill>
                                          <a:latin typeface="Cambria Math" panose="02040503050406030204" pitchFamily="18" charset="0"/>
                                        </a:rPr>
                                        <m:t>2</m:t>
                                      </m:r>
                                      <m:sSup>
                                        <m:sSupPr>
                                          <m:ctrlPr>
                                            <a:rPr lang="pl-PL" b="0" i="1" smtClean="0">
                                              <a:solidFill>
                                                <a:schemeClr val="tx1"/>
                                              </a:solidFill>
                                              <a:latin typeface="Cambria Math" panose="02040503050406030204" pitchFamily="18" charset="0"/>
                                            </a:rPr>
                                          </m:ctrlPr>
                                        </m:sSupPr>
                                        <m:e>
                                          <m:r>
                                            <a:rPr lang="pl-PL" b="0" i="1" smtClean="0">
                                              <a:solidFill>
                                                <a:schemeClr val="tx1"/>
                                              </a:solidFill>
                                              <a:latin typeface="Cambria Math" panose="02040503050406030204" pitchFamily="18" charset="0"/>
                                            </a:rPr>
                                            <m:t>𝑀</m:t>
                                          </m:r>
                                        </m:e>
                                        <m:sup>
                                          <m:r>
                                            <a:rPr lang="pl-PL" b="0" i="1" smtClean="0">
                                              <a:solidFill>
                                                <a:schemeClr val="tx1"/>
                                              </a:solidFill>
                                              <a:latin typeface="Cambria Math" panose="02040503050406030204" pitchFamily="18" charset="0"/>
                                            </a:rPr>
                                            <m:t>2</m:t>
                                          </m:r>
                                        </m:sup>
                                      </m:sSup>
                                    </m:den>
                                  </m:f>
                                </m:e>
                              </m:d>
                            </m:e>
                            <m:sup>
                              <m:r>
                                <a:rPr lang="pl-PL" b="0" i="1" smtClean="0">
                                  <a:solidFill>
                                    <a:schemeClr val="tx1"/>
                                  </a:solidFill>
                                  <a:latin typeface="Cambria Math" panose="02040503050406030204" pitchFamily="18" charset="0"/>
                                </a:rPr>
                                <m:t>𝑛</m:t>
                              </m:r>
                            </m:sup>
                          </m:sSup>
                        </m:e>
                      </m:nary>
                      <m:r>
                        <a:rPr lang="pl-PL" b="0" i="1" smtClean="0">
                          <a:solidFill>
                            <a:schemeClr val="tx1"/>
                          </a:solidFill>
                          <a:latin typeface="Cambria Math" panose="02040503050406030204" pitchFamily="18" charset="0"/>
                        </a:rPr>
                        <m:t>𝑓</m:t>
                      </m:r>
                      <m:d>
                        <m:dPr>
                          <m:ctrlPr>
                            <a:rPr lang="pl-PL" b="0" i="1" smtClean="0">
                              <a:solidFill>
                                <a:schemeClr val="tx1"/>
                              </a:solidFill>
                              <a:latin typeface="Cambria Math" panose="02040503050406030204" pitchFamily="18" charset="0"/>
                            </a:rPr>
                          </m:ctrlPr>
                        </m:dPr>
                        <m:e>
                          <m:sSubSup>
                            <m:sSubSupPr>
                              <m:ctrlPr>
                                <a:rPr lang="pl-PL" i="1" smtClean="0">
                                  <a:solidFill>
                                    <a:schemeClr val="tx1"/>
                                  </a:solidFill>
                                  <a:latin typeface="Cambria Math" panose="02040503050406030204" pitchFamily="18" charset="0"/>
                                </a:rPr>
                              </m:ctrlPr>
                            </m:sSubSupPr>
                            <m:e>
                              <m:r>
                                <a:rPr lang="pl-PL" b="0" i="1" smtClean="0">
                                  <a:solidFill>
                                    <a:schemeClr val="tx1"/>
                                  </a:solidFill>
                                  <a:latin typeface="Cambria Math" panose="02040503050406030204" pitchFamily="18" charset="0"/>
                                </a:rPr>
                                <m:t>𝑥</m:t>
                              </m:r>
                              <m:r>
                                <a:rPr lang="pl-PL" b="0" i="1" smtClean="0">
                                  <a:solidFill>
                                    <a:schemeClr val="tx1"/>
                                  </a:solidFill>
                                  <a:latin typeface="Cambria Math" panose="02040503050406030204" pitchFamily="18" charset="0"/>
                                </a:rPr>
                                <m:t>,</m:t>
                              </m:r>
                              <m:r>
                                <a:rPr lang="pl-PL" b="0" i="1">
                                  <a:solidFill>
                                    <a:schemeClr val="tx1"/>
                                  </a:solidFill>
                                  <a:latin typeface="Cambria Math" panose="02040503050406030204" pitchFamily="18" charset="0"/>
                                </a:rPr>
                                <m:t>𝑘</m:t>
                              </m:r>
                            </m:e>
                            <m:sub>
                              <m:r>
                                <m:rPr>
                                  <m:sty m:val="p"/>
                                </m:rPr>
                                <a:rPr lang="pl-PL" b="0" i="0" smtClean="0">
                                  <a:solidFill>
                                    <a:schemeClr val="tx1"/>
                                  </a:solidFill>
                                  <a:latin typeface="Cambria Math" panose="02040503050406030204" pitchFamily="18" charset="0"/>
                                </a:rPr>
                                <m:t>T</m:t>
                              </m:r>
                            </m:sub>
                            <m:sup>
                              <m:r>
                                <a:rPr lang="pl-PL" b="0" i="1" smtClean="0">
                                  <a:solidFill>
                                    <a:schemeClr val="tx1"/>
                                  </a:solidFill>
                                  <a:latin typeface="Cambria Math" panose="02040503050406030204" pitchFamily="18" charset="0"/>
                                </a:rPr>
                                <m:t>2</m:t>
                              </m:r>
                            </m:sup>
                          </m:sSubSup>
                        </m:e>
                      </m:d>
                      <m:r>
                        <a:rPr lang="pl-PL" b="0" i="0" smtClean="0">
                          <a:solidFill>
                            <a:schemeClr val="tx1"/>
                          </a:solidFill>
                          <a:latin typeface="Cambria Math" panose="02040503050406030204" pitchFamily="18" charset="0"/>
                        </a:rPr>
                        <m:t>.</m:t>
                      </m:r>
                    </m:oMath>
                  </m:oMathPara>
                </a14:m>
                <a:endParaRPr lang="pl-PL" dirty="0">
                  <a:solidFill>
                    <a:schemeClr val="tx1"/>
                  </a:solidFill>
                </a:endParaRPr>
              </a:p>
            </p:txBody>
          </p:sp>
        </mc:Choice>
        <mc:Fallback xmlns="">
          <p:sp>
            <p:nvSpPr>
              <p:cNvPr id="74" name="pole tekstowe 73"/>
              <p:cNvSpPr txBox="1">
                <a:spLocks noRot="1" noChangeAspect="1" noMove="1" noResize="1" noEditPoints="1" noAdjustHandles="1" noChangeArrowheads="1" noChangeShapeType="1" noTextEdit="1"/>
              </p:cNvSpPr>
              <p:nvPr/>
            </p:nvSpPr>
            <p:spPr>
              <a:xfrm>
                <a:off x="3581732" y="1377229"/>
                <a:ext cx="1905585" cy="402226"/>
              </a:xfrm>
              <a:prstGeom prst="rect">
                <a:avLst/>
              </a:prstGeom>
              <a:blipFill>
                <a:blip r:embed="rId20"/>
                <a:stretch>
                  <a:fillRect t="-131818" b="-172727"/>
                </a:stretch>
              </a:blipFill>
            </p:spPr>
            <p:txBody>
              <a:bodyPr/>
              <a:lstStyle/>
              <a:p>
                <a:r>
                  <a:rPr lang="pl-PL">
                    <a:noFill/>
                  </a:rPr>
                  <a:t> </a:t>
                </a:r>
              </a:p>
            </p:txBody>
          </p:sp>
        </mc:Fallback>
      </mc:AlternateContent>
      <p:sp>
        <p:nvSpPr>
          <p:cNvPr id="76" name="Prostokąt 75"/>
          <p:cNvSpPr/>
          <p:nvPr/>
        </p:nvSpPr>
        <p:spPr>
          <a:xfrm>
            <a:off x="3506507" y="1063309"/>
            <a:ext cx="1697901" cy="369332"/>
          </a:xfrm>
          <a:prstGeom prst="rect">
            <a:avLst/>
          </a:prstGeom>
        </p:spPr>
        <p:txBody>
          <a:bodyPr wrap="none">
            <a:spAutoFit/>
          </a:bodyPr>
          <a:lstStyle/>
          <a:p>
            <a:r>
              <a:rPr lang="pl-PL" sz="900" dirty="0" smtClean="0">
                <a:ea typeface="Open Sans" pitchFamily="2" charset="0"/>
                <a:cs typeface="Open Sans" pitchFamily="2" charset="0"/>
              </a:rPr>
              <a:t>T</a:t>
            </a:r>
            <a:r>
              <a:rPr lang="en-US" sz="900" dirty="0" smtClean="0">
                <a:ea typeface="Open Sans" pitchFamily="2" charset="0"/>
                <a:cs typeface="Open Sans" pitchFamily="2" charset="0"/>
              </a:rPr>
              <a:t>he </a:t>
            </a:r>
            <a:r>
              <a:rPr lang="en-US" sz="900" i="1" dirty="0">
                <a:ea typeface="Open Sans" pitchFamily="2" charset="0"/>
                <a:cs typeface="Open Sans" pitchFamily="2" charset="0"/>
              </a:rPr>
              <a:t>n</a:t>
            </a:r>
            <a:r>
              <a:rPr lang="en-US" sz="900" dirty="0">
                <a:ea typeface="Open Sans" pitchFamily="2" charset="0"/>
                <a:cs typeface="Open Sans" pitchFamily="2" charset="0"/>
              </a:rPr>
              <a:t>-</a:t>
            </a:r>
            <a:r>
              <a:rPr lang="en-US" sz="900" dirty="0" err="1">
                <a:ea typeface="Open Sans" pitchFamily="2" charset="0"/>
                <a:cs typeface="Open Sans" pitchFamily="2" charset="0"/>
              </a:rPr>
              <a:t>th</a:t>
            </a:r>
            <a:r>
              <a:rPr lang="en-US" sz="900" dirty="0">
                <a:ea typeface="Open Sans" pitchFamily="2" charset="0"/>
                <a:cs typeface="Open Sans" pitchFamily="2" charset="0"/>
              </a:rPr>
              <a:t> moment of a TMD </a:t>
            </a:r>
            <a:r>
              <a:rPr lang="en-US" sz="900" dirty="0" smtClean="0">
                <a:ea typeface="Open Sans" pitchFamily="2" charset="0"/>
                <a:cs typeface="Open Sans" pitchFamily="2" charset="0"/>
              </a:rPr>
              <a:t>PDF</a:t>
            </a:r>
            <a:r>
              <a:rPr lang="pl-PL" sz="900" dirty="0" smtClean="0">
                <a:ea typeface="Open Sans" pitchFamily="2" charset="0"/>
                <a:cs typeface="Open Sans" pitchFamily="2" charset="0"/>
              </a:rPr>
              <a:t> </a:t>
            </a:r>
            <a:br>
              <a:rPr lang="pl-PL" sz="900" dirty="0" smtClean="0">
                <a:ea typeface="Open Sans" pitchFamily="2" charset="0"/>
                <a:cs typeface="Open Sans" pitchFamily="2" charset="0"/>
              </a:rPr>
            </a:br>
            <a:r>
              <a:rPr lang="pl-PL" sz="900" dirty="0" smtClean="0">
                <a:ea typeface="Open Sans" pitchFamily="2" charset="0"/>
                <a:cs typeface="Open Sans" pitchFamily="2" charset="0"/>
              </a:rPr>
              <a:t>of a pion </a:t>
            </a:r>
            <a:r>
              <a:rPr lang="pl-PL" sz="900" dirty="0" err="1" smtClean="0">
                <a:ea typeface="Open Sans" pitchFamily="2" charset="0"/>
                <a:cs typeface="Open Sans" pitchFamily="2" charset="0"/>
              </a:rPr>
              <a:t>or</a:t>
            </a:r>
            <a:r>
              <a:rPr lang="pl-PL" sz="900" dirty="0" smtClean="0">
                <a:ea typeface="Open Sans" pitchFamily="2" charset="0"/>
                <a:cs typeface="Open Sans" pitchFamily="2" charset="0"/>
              </a:rPr>
              <a:t> proton:</a:t>
            </a:r>
            <a:endParaRPr lang="pl-PL" sz="900" dirty="0">
              <a:ea typeface="Open Sans" pitchFamily="2" charset="0"/>
              <a:cs typeface="Open Sans" pitchFamily="2" charset="0"/>
            </a:endParaRPr>
          </a:p>
        </p:txBody>
      </p:sp>
      <p:sp>
        <p:nvSpPr>
          <p:cNvPr id="81" name="Prostokąt 80"/>
          <p:cNvSpPr/>
          <p:nvPr/>
        </p:nvSpPr>
        <p:spPr>
          <a:xfrm>
            <a:off x="98721" y="488034"/>
            <a:ext cx="5533474" cy="413584"/>
          </a:xfrm>
          <a:prstGeom prst="rect">
            <a:avLst/>
          </a:prstGeom>
          <a:solidFill>
            <a:srgbClr val="CC3399"/>
          </a:solidFill>
          <a:ln w="28575">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p>
        </p:txBody>
      </p:sp>
      <mc:AlternateContent xmlns:mc="http://schemas.openxmlformats.org/markup-compatibility/2006" xmlns:a14="http://schemas.microsoft.com/office/drawing/2010/main">
        <mc:Choice Requires="a14">
          <p:sp>
            <p:nvSpPr>
              <p:cNvPr id="82" name="Prostokąt 81"/>
              <p:cNvSpPr/>
              <p:nvPr/>
            </p:nvSpPr>
            <p:spPr>
              <a:xfrm>
                <a:off x="397412" y="594289"/>
                <a:ext cx="4964203" cy="230832"/>
              </a:xfrm>
              <a:prstGeom prst="rect">
                <a:avLst/>
              </a:prstGeom>
              <a:noFill/>
            </p:spPr>
            <p:txBody>
              <a:bodyPr wrap="square">
                <a:spAutoFit/>
              </a:bodyPr>
              <a:lstStyle/>
              <a:p>
                <a:pPr algn="ctr"/>
                <a:r>
                  <a:rPr lang="en-US" sz="900" dirty="0" smtClean="0">
                    <a:solidFill>
                      <a:srgbClr val="F0ECE5"/>
                    </a:solidFill>
                    <a:latin typeface="Open Sans" pitchFamily="2" charset="0"/>
                    <a:ea typeface="Open Sans" pitchFamily="2" charset="0"/>
                    <a:cs typeface="Open Sans" pitchFamily="2" charset="0"/>
                  </a:rPr>
                  <a:t>Weighting with powers of the transverse momentum allows to avoid assumptions on </a:t>
                </a:r>
                <a14:m>
                  <m:oMath xmlns:m="http://schemas.openxmlformats.org/officeDocument/2006/math">
                    <m:sSub>
                      <m:sSubPr>
                        <m:ctrlPr>
                          <a:rPr lang="pl-PL" sz="900" b="0" i="1" smtClean="0">
                            <a:solidFill>
                              <a:srgbClr val="F0ECE5"/>
                            </a:solidFill>
                            <a:latin typeface="Cambria Math" panose="02040503050406030204" pitchFamily="18" charset="0"/>
                            <a:ea typeface="Open Sans" pitchFamily="2" charset="0"/>
                            <a:cs typeface="Open Sans" pitchFamily="2" charset="0"/>
                          </a:rPr>
                        </m:ctrlPr>
                      </m:sSubPr>
                      <m:e>
                        <m:r>
                          <a:rPr lang="pl-PL" sz="900" b="0" i="1" smtClean="0">
                            <a:solidFill>
                              <a:srgbClr val="F0ECE5"/>
                            </a:solidFill>
                            <a:latin typeface="Cambria Math" panose="02040503050406030204" pitchFamily="18" charset="0"/>
                            <a:ea typeface="Open Sans" pitchFamily="2" charset="0"/>
                            <a:cs typeface="Open Sans" pitchFamily="2" charset="0"/>
                          </a:rPr>
                          <m:t>𝑘</m:t>
                        </m:r>
                      </m:e>
                      <m:sub>
                        <m:r>
                          <m:rPr>
                            <m:sty m:val="p"/>
                          </m:rPr>
                          <a:rPr lang="pl-PL" sz="900" b="0" i="0" smtClean="0">
                            <a:solidFill>
                              <a:srgbClr val="F0ECE5"/>
                            </a:solidFill>
                            <a:latin typeface="Cambria Math" panose="02040503050406030204" pitchFamily="18" charset="0"/>
                            <a:ea typeface="Open Sans" pitchFamily="2" charset="0"/>
                            <a:cs typeface="Open Sans" pitchFamily="2" charset="0"/>
                          </a:rPr>
                          <m:t>T</m:t>
                        </m:r>
                      </m:sub>
                    </m:sSub>
                  </m:oMath>
                </a14:m>
                <a:r>
                  <a:rPr lang="en-US" sz="900" dirty="0" smtClean="0">
                    <a:solidFill>
                      <a:srgbClr val="F0ECE5"/>
                    </a:solidFill>
                    <a:latin typeface="Open Sans" pitchFamily="2" charset="0"/>
                    <a:ea typeface="Open Sans" pitchFamily="2" charset="0"/>
                    <a:cs typeface="Open Sans" pitchFamily="2" charset="0"/>
                  </a:rPr>
                  <a:t>.</a:t>
                </a:r>
                <a:endParaRPr lang="pl-PL" sz="900" dirty="0">
                  <a:solidFill>
                    <a:srgbClr val="F0ECE5"/>
                  </a:solidFill>
                  <a:latin typeface="Open Sans" pitchFamily="2" charset="0"/>
                  <a:ea typeface="Open Sans" pitchFamily="2" charset="0"/>
                  <a:cs typeface="Open Sans" pitchFamily="2" charset="0"/>
                </a:endParaRPr>
              </a:p>
            </p:txBody>
          </p:sp>
        </mc:Choice>
        <mc:Fallback xmlns="">
          <p:sp>
            <p:nvSpPr>
              <p:cNvPr id="82" name="Prostokąt 81"/>
              <p:cNvSpPr>
                <a:spLocks noRot="1" noChangeAspect="1" noMove="1" noResize="1" noEditPoints="1" noAdjustHandles="1" noChangeArrowheads="1" noChangeShapeType="1" noTextEdit="1"/>
              </p:cNvSpPr>
              <p:nvPr/>
            </p:nvSpPr>
            <p:spPr>
              <a:xfrm>
                <a:off x="397412" y="594289"/>
                <a:ext cx="4964203" cy="230832"/>
              </a:xfrm>
              <a:prstGeom prst="rect">
                <a:avLst/>
              </a:prstGeom>
              <a:blipFill>
                <a:blip r:embed="rId15"/>
                <a:stretch>
                  <a:fillRect b="-13158"/>
                </a:stretch>
              </a:blipFill>
            </p:spPr>
            <p:txBody>
              <a:bodyPr/>
              <a:lstStyle/>
              <a:p>
                <a:r>
                  <a:rPr lang="pl-PL">
                    <a:noFill/>
                  </a:rPr>
                  <a:t> </a:t>
                </a:r>
              </a:p>
            </p:txBody>
          </p:sp>
        </mc:Fallback>
      </mc:AlternateContent>
      <p:sp>
        <p:nvSpPr>
          <p:cNvPr id="83" name="Prostokąt 82"/>
          <p:cNvSpPr/>
          <p:nvPr/>
        </p:nvSpPr>
        <p:spPr>
          <a:xfrm>
            <a:off x="109480" y="1005142"/>
            <a:ext cx="2755489" cy="774087"/>
          </a:xfrm>
          <a:prstGeom prst="rect">
            <a:avLst/>
          </a:prstGeom>
          <a:noFill/>
          <a:ln w="28575">
            <a:solidFill>
              <a:srgbClr val="CC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p>
        </p:txBody>
      </p:sp>
      <p:sp>
        <p:nvSpPr>
          <p:cNvPr id="84" name="Prostokąt 83"/>
          <p:cNvSpPr/>
          <p:nvPr/>
        </p:nvSpPr>
        <p:spPr>
          <a:xfrm>
            <a:off x="3470380" y="999956"/>
            <a:ext cx="2062006" cy="774087"/>
          </a:xfrm>
          <a:prstGeom prst="rect">
            <a:avLst/>
          </a:prstGeom>
          <a:noFill/>
          <a:ln w="28575">
            <a:solidFill>
              <a:srgbClr val="CC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p>
        </p:txBody>
      </p:sp>
      <p:sp>
        <p:nvSpPr>
          <p:cNvPr id="3" name="Prostokąt 2"/>
          <p:cNvSpPr/>
          <p:nvPr/>
        </p:nvSpPr>
        <p:spPr>
          <a:xfrm>
            <a:off x="773684" y="1835278"/>
            <a:ext cx="1107996" cy="246221"/>
          </a:xfrm>
          <a:prstGeom prst="rect">
            <a:avLst/>
          </a:prstGeom>
        </p:spPr>
        <p:txBody>
          <a:bodyPr wrap="none">
            <a:spAutoFit/>
          </a:bodyPr>
          <a:lstStyle/>
          <a:p>
            <a:r>
              <a:rPr lang="pl-PL" sz="1000" b="1" dirty="0" err="1" smtClean="0">
                <a:solidFill>
                  <a:srgbClr val="3C4855"/>
                </a:solidFill>
              </a:rPr>
              <a:t>Asymmetry</a:t>
            </a:r>
            <a:r>
              <a:rPr lang="pl-PL" sz="1000" b="1" dirty="0" smtClean="0">
                <a:solidFill>
                  <a:srgbClr val="3C4855"/>
                </a:solidFill>
              </a:rPr>
              <a:t> (TSA)</a:t>
            </a:r>
            <a:endParaRPr lang="pl-PL" sz="900" dirty="0"/>
          </a:p>
        </p:txBody>
      </p:sp>
      <p:sp>
        <p:nvSpPr>
          <p:cNvPr id="85" name="Prostokąt 84"/>
          <p:cNvSpPr/>
          <p:nvPr/>
        </p:nvSpPr>
        <p:spPr>
          <a:xfrm>
            <a:off x="3243230" y="1835986"/>
            <a:ext cx="1774845" cy="246221"/>
          </a:xfrm>
          <a:prstGeom prst="rect">
            <a:avLst/>
          </a:prstGeom>
        </p:spPr>
        <p:txBody>
          <a:bodyPr wrap="none">
            <a:spAutoFit/>
          </a:bodyPr>
          <a:lstStyle/>
          <a:p>
            <a:r>
              <a:rPr lang="pl-PL" sz="1000" b="1" dirty="0" err="1" smtClean="0">
                <a:solidFill>
                  <a:srgbClr val="CC3399"/>
                </a:solidFill>
              </a:rPr>
              <a:t>Weighted</a:t>
            </a:r>
            <a:r>
              <a:rPr lang="pl-PL" sz="1000" b="1" dirty="0" smtClean="0">
                <a:solidFill>
                  <a:srgbClr val="CC3399"/>
                </a:solidFill>
              </a:rPr>
              <a:t> </a:t>
            </a:r>
            <a:r>
              <a:rPr lang="pl-PL" sz="1000" b="1" dirty="0" err="1" smtClean="0">
                <a:solidFill>
                  <a:srgbClr val="CC3399"/>
                </a:solidFill>
              </a:rPr>
              <a:t>Asymmetry</a:t>
            </a:r>
            <a:r>
              <a:rPr lang="pl-PL" sz="1000" b="1" dirty="0" smtClean="0">
                <a:solidFill>
                  <a:srgbClr val="CC3399"/>
                </a:solidFill>
              </a:rPr>
              <a:t> (WTSA)</a:t>
            </a:r>
            <a:endParaRPr lang="pl-PL" sz="900" dirty="0">
              <a:solidFill>
                <a:srgbClr val="CC3399"/>
              </a:solidFill>
            </a:endParaRPr>
          </a:p>
        </p:txBody>
      </p:sp>
      <p:pic>
        <p:nvPicPr>
          <p:cNvPr id="10" name="Obraz 9"/>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987659" y="2026584"/>
            <a:ext cx="731296" cy="976665"/>
          </a:xfrm>
          <a:prstGeom prst="rect">
            <a:avLst/>
          </a:prstGeom>
        </p:spPr>
      </p:pic>
      <p:sp>
        <p:nvSpPr>
          <p:cNvPr id="27" name="Prostokąt 26"/>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7199404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6" name="Prostokąt 5"/>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25/33</a:t>
            </a:r>
            <a:endParaRPr lang="pl-PL" sz="400" dirty="0">
              <a:solidFill>
                <a:srgbClr val="F0ECE5"/>
              </a:solidFill>
              <a:latin typeface="Open Sans" pitchFamily="2" charset="0"/>
              <a:ea typeface="Open Sans" pitchFamily="2" charset="0"/>
              <a:cs typeface="Open Sans" pitchFamily="2" charset="0"/>
            </a:endParaRPr>
          </a:p>
        </p:txBody>
      </p:sp>
      <p:sp>
        <p:nvSpPr>
          <p:cNvPr id="2" name="Tytuł 1"/>
          <p:cNvSpPr>
            <a:spLocks noGrp="1"/>
          </p:cNvSpPr>
          <p:nvPr>
            <p:ph type="title"/>
          </p:nvPr>
        </p:nvSpPr>
        <p:spPr>
          <a:xfrm>
            <a:off x="1149" y="63664"/>
            <a:ext cx="5758301" cy="380858"/>
          </a:xfrm>
        </p:spPr>
        <p:txBody>
          <a:bodyPr>
            <a:noAutofit/>
          </a:bodyPr>
          <a:lstStyle/>
          <a:p>
            <a:r>
              <a:rPr lang="pl-PL" sz="1800" b="1" dirty="0" smtClean="0"/>
              <a:t>Q</a:t>
            </a:r>
            <a:r>
              <a:rPr lang="en-US" sz="1800" b="1" dirty="0" err="1" smtClean="0"/>
              <a:t>uark</a:t>
            </a:r>
            <a:r>
              <a:rPr lang="en-US" sz="1800" b="1" dirty="0" smtClean="0"/>
              <a:t> transverse momentum and nucleon spin</a:t>
            </a:r>
            <a:r>
              <a:rPr lang="pl-PL" sz="1800" b="1" dirty="0" smtClean="0"/>
              <a:t> </a:t>
            </a:r>
            <a:r>
              <a:rPr lang="pl-PL" sz="1800" b="1" dirty="0" err="1" smtClean="0"/>
              <a:t>correlation</a:t>
            </a:r>
            <a:r>
              <a:rPr lang="en-US" sz="1800" b="1" dirty="0" smtClean="0">
                <a:solidFill>
                  <a:srgbClr val="3C4855"/>
                </a:solidFill>
              </a:rPr>
              <a:t>: </a:t>
            </a:r>
            <a:r>
              <a:rPr lang="pl-PL" sz="1800" dirty="0" err="1" smtClean="0">
                <a:solidFill>
                  <a:schemeClr val="accent6">
                    <a:lumMod val="75000"/>
                  </a:schemeClr>
                </a:solidFill>
              </a:rPr>
              <a:t>Sivers</a:t>
            </a:r>
            <a:r>
              <a:rPr lang="pl-PL" sz="1800" dirty="0" smtClean="0">
                <a:solidFill>
                  <a:schemeClr val="accent6">
                    <a:lumMod val="75000"/>
                  </a:schemeClr>
                </a:solidFill>
              </a:rPr>
              <a:t> </a:t>
            </a:r>
            <a:r>
              <a:rPr lang="pl-PL" sz="1800" dirty="0" err="1" smtClean="0">
                <a:solidFill>
                  <a:schemeClr val="accent6">
                    <a:lumMod val="75000"/>
                  </a:schemeClr>
                </a:solidFill>
              </a:rPr>
              <a:t>Asymmetries</a:t>
            </a:r>
            <a:endParaRPr lang="pl-PL" sz="1800" b="1" dirty="0">
              <a:solidFill>
                <a:schemeClr val="accent6">
                  <a:lumMod val="75000"/>
                </a:schemeClr>
              </a:solidFill>
            </a:endParaRPr>
          </a:p>
        </p:txBody>
      </p:sp>
      <p:pic>
        <p:nvPicPr>
          <p:cNvPr id="58" name="Obraz 57"/>
          <p:cNvPicPr>
            <a:picLocks noChangeAspect="1"/>
          </p:cNvPicPr>
          <p:nvPr/>
        </p:nvPicPr>
        <p:blipFill>
          <a:blip r:embed="rId2"/>
          <a:stretch>
            <a:fillRect/>
          </a:stretch>
        </p:blipFill>
        <p:spPr>
          <a:xfrm>
            <a:off x="3729835" y="1839487"/>
            <a:ext cx="1829074" cy="1253862"/>
          </a:xfrm>
          <a:prstGeom prst="rect">
            <a:avLst/>
          </a:prstGeom>
        </p:spPr>
      </p:pic>
      <p:sp>
        <p:nvSpPr>
          <p:cNvPr id="59" name="pole tekstowe 58"/>
          <p:cNvSpPr txBox="1"/>
          <p:nvPr/>
        </p:nvSpPr>
        <p:spPr>
          <a:xfrm>
            <a:off x="3305091" y="2052789"/>
            <a:ext cx="494045" cy="507831"/>
          </a:xfrm>
          <a:prstGeom prst="rect">
            <a:avLst/>
          </a:prstGeom>
          <a:noFill/>
        </p:spPr>
        <p:txBody>
          <a:bodyPr wrap="none" rtlCol="0">
            <a:spAutoFit/>
          </a:bodyPr>
          <a:lstStyle/>
          <a:p>
            <a:pPr algn="ctr"/>
            <a:r>
              <a:rPr lang="pl-PL" sz="900" b="1" dirty="0" err="1" smtClean="0">
                <a:solidFill>
                  <a:schemeClr val="accent6">
                    <a:lumMod val="75000"/>
                  </a:schemeClr>
                </a:solidFill>
              </a:rPr>
              <a:t>Sivers</a:t>
            </a:r>
            <a:r>
              <a:rPr lang="pl-PL" sz="900" b="1" dirty="0" smtClean="0">
                <a:solidFill>
                  <a:schemeClr val="accent6">
                    <a:lumMod val="75000"/>
                  </a:schemeClr>
                </a:solidFill>
              </a:rPr>
              <a:t> </a:t>
            </a:r>
          </a:p>
          <a:p>
            <a:pPr algn="ctr"/>
            <a:r>
              <a:rPr lang="pl-PL" sz="900" b="1" dirty="0" smtClean="0">
                <a:solidFill>
                  <a:schemeClr val="accent6">
                    <a:lumMod val="75000"/>
                  </a:schemeClr>
                </a:solidFill>
              </a:rPr>
              <a:t>SIDIS </a:t>
            </a:r>
          </a:p>
          <a:p>
            <a:pPr algn="ctr"/>
            <a:r>
              <a:rPr lang="pl-PL" sz="900" b="1" dirty="0" smtClean="0">
                <a:solidFill>
                  <a:schemeClr val="accent6">
                    <a:lumMod val="75000"/>
                  </a:schemeClr>
                </a:solidFill>
              </a:rPr>
              <a:t>WTSA</a:t>
            </a:r>
            <a:endParaRPr lang="pl-PL" sz="900" b="1" dirty="0">
              <a:solidFill>
                <a:schemeClr val="accent6">
                  <a:lumMod val="75000"/>
                </a:schemeClr>
              </a:solidFill>
            </a:endParaRPr>
          </a:p>
        </p:txBody>
      </p:sp>
      <mc:AlternateContent xmlns:mc="http://schemas.openxmlformats.org/markup-compatibility/2006" xmlns:a14="http://schemas.microsoft.com/office/drawing/2010/main">
        <mc:Choice Requires="a14">
          <p:sp>
            <p:nvSpPr>
              <p:cNvPr id="60" name="Prostokąt 59"/>
              <p:cNvSpPr/>
              <p:nvPr/>
            </p:nvSpPr>
            <p:spPr>
              <a:xfrm>
                <a:off x="1997733" y="1888134"/>
                <a:ext cx="1170833" cy="2589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pl-PL" sz="800" i="1" smtClean="0">
                              <a:solidFill>
                                <a:schemeClr val="tx1"/>
                              </a:solidFill>
                              <a:latin typeface="Cambria Math" panose="02040503050406030204" pitchFamily="18" charset="0"/>
                              <a:ea typeface="Cambria Math" panose="02040503050406030204" pitchFamily="18" charset="0"/>
                            </a:rPr>
                          </m:ctrlPr>
                        </m:sSubSupPr>
                        <m:e>
                          <m:r>
                            <a:rPr lang="pl-PL" sz="800" i="1">
                              <a:solidFill>
                                <a:schemeClr val="tx1"/>
                              </a:solidFill>
                              <a:latin typeface="Cambria Math" panose="02040503050406030204" pitchFamily="18" charset="0"/>
                              <a:ea typeface="Cambria Math" panose="02040503050406030204" pitchFamily="18" charset="0"/>
                            </a:rPr>
                            <m:t>𝐴</m:t>
                          </m:r>
                        </m:e>
                        <m:sub>
                          <m:r>
                            <m:rPr>
                              <m:sty m:val="p"/>
                            </m:rPr>
                            <a:rPr lang="pl-PL" sz="800">
                              <a:solidFill>
                                <a:schemeClr val="tx1"/>
                              </a:solidFill>
                              <a:latin typeface="Cambria Math" panose="02040503050406030204" pitchFamily="18" charset="0"/>
                              <a:ea typeface="Cambria Math" panose="02040503050406030204" pitchFamily="18" charset="0"/>
                            </a:rPr>
                            <m:t>T</m:t>
                          </m:r>
                        </m:sub>
                        <m:sup>
                          <m:r>
                            <m:rPr>
                              <m:sty m:val="p"/>
                            </m:rPr>
                            <a:rPr lang="pl-PL" sz="800">
                              <a:solidFill>
                                <a:schemeClr val="tx1"/>
                              </a:solidFill>
                              <a:latin typeface="Cambria Math" panose="02040503050406030204" pitchFamily="18" charset="0"/>
                              <a:ea typeface="Cambria Math" panose="02040503050406030204" pitchFamily="18" charset="0"/>
                            </a:rPr>
                            <m:t>sin</m:t>
                          </m:r>
                          <m:d>
                            <m:dPr>
                              <m:ctrlPr>
                                <a:rPr lang="pl-PL" sz="800" i="1">
                                  <a:solidFill>
                                    <a:schemeClr val="tx1"/>
                                  </a:solidFill>
                                  <a:latin typeface="Cambria Math" panose="02040503050406030204" pitchFamily="18" charset="0"/>
                                  <a:ea typeface="Cambria Math" panose="02040503050406030204" pitchFamily="18" charset="0"/>
                                </a:rPr>
                              </m:ctrlPr>
                            </m:dPr>
                            <m:e>
                              <m:sSub>
                                <m:sSubPr>
                                  <m:ctrlPr>
                                    <a:rPr lang="pl-PL" sz="800" i="1">
                                      <a:solidFill>
                                        <a:schemeClr val="tx1"/>
                                      </a:solidFill>
                                      <a:latin typeface="Cambria Math" panose="02040503050406030204" pitchFamily="18" charset="0"/>
                                      <a:ea typeface="Cambria Math" panose="02040503050406030204" pitchFamily="18" charset="0"/>
                                    </a:rPr>
                                  </m:ctrlPr>
                                </m:sSubPr>
                                <m:e>
                                  <m:r>
                                    <a:rPr lang="pl-PL" sz="800" b="0" i="1" smtClean="0">
                                      <a:solidFill>
                                        <a:schemeClr val="tx1"/>
                                      </a:solidFill>
                                      <a:latin typeface="Cambria Math" panose="02040503050406030204" pitchFamily="18" charset="0"/>
                                      <a:ea typeface="Cambria Math" panose="02040503050406030204" pitchFamily="18" charset="0"/>
                                    </a:rPr>
                                    <m:t>𝜑</m:t>
                                  </m:r>
                                </m:e>
                                <m:sub>
                                  <m:r>
                                    <m:rPr>
                                      <m:sty m:val="p"/>
                                    </m:rPr>
                                    <a:rPr lang="pl-PL" sz="800">
                                      <a:solidFill>
                                        <a:schemeClr val="tx1"/>
                                      </a:solidFill>
                                      <a:latin typeface="Cambria Math" panose="02040503050406030204" pitchFamily="18" charset="0"/>
                                      <a:ea typeface="Cambria Math" panose="02040503050406030204" pitchFamily="18" charset="0"/>
                                    </a:rPr>
                                    <m:t>S</m:t>
                                  </m:r>
                                </m:sub>
                              </m:sSub>
                            </m:e>
                          </m:d>
                        </m:sup>
                      </m:sSubSup>
                      <m:r>
                        <a:rPr lang="pl-PL" sz="800" i="1">
                          <a:solidFill>
                            <a:schemeClr val="tx1"/>
                          </a:solidFill>
                          <a:latin typeface="Cambria Math" panose="02040503050406030204" pitchFamily="18" charset="0"/>
                          <a:ea typeface="Cambria Math" panose="02040503050406030204" pitchFamily="18" charset="0"/>
                        </a:rPr>
                        <m:t>∝</m:t>
                      </m:r>
                      <m:sSubSup>
                        <m:sSubSupPr>
                          <m:ctrlPr>
                            <a:rPr lang="pl-PL" sz="800" b="0" i="1" smtClean="0">
                              <a:solidFill>
                                <a:schemeClr val="tx1"/>
                              </a:solidFill>
                              <a:latin typeface="Cambria Math" panose="02040503050406030204" pitchFamily="18" charset="0"/>
                              <a:ea typeface="Cambria Math" panose="02040503050406030204" pitchFamily="18" charset="0"/>
                            </a:rPr>
                          </m:ctrlPr>
                        </m:sSubSupPr>
                        <m:e>
                          <m:r>
                            <a:rPr lang="pl-PL" sz="800" b="0" i="1" smtClean="0">
                              <a:solidFill>
                                <a:schemeClr val="tx1"/>
                              </a:solidFill>
                              <a:latin typeface="Cambria Math" panose="02040503050406030204" pitchFamily="18" charset="0"/>
                              <a:ea typeface="Cambria Math" panose="02040503050406030204" pitchFamily="18" charset="0"/>
                            </a:rPr>
                            <m:t>𝑓</m:t>
                          </m:r>
                        </m:e>
                        <m:sub>
                          <m:r>
                            <a:rPr lang="pl-PL" sz="800" b="0" i="1" smtClean="0">
                              <a:solidFill>
                                <a:schemeClr val="tx1"/>
                              </a:solidFill>
                              <a:latin typeface="Cambria Math" panose="02040503050406030204" pitchFamily="18" charset="0"/>
                              <a:ea typeface="Cambria Math" panose="02040503050406030204" pitchFamily="18" charset="0"/>
                            </a:rPr>
                            <m:t>1,</m:t>
                          </m:r>
                          <m:r>
                            <a:rPr lang="pl-PL" sz="800" b="0" i="1" smtClean="0">
                              <a:solidFill>
                                <a:schemeClr val="tx1"/>
                              </a:solidFill>
                              <a:latin typeface="Cambria Math" panose="02040503050406030204" pitchFamily="18" charset="0"/>
                              <a:ea typeface="Cambria Math" panose="02040503050406030204" pitchFamily="18" charset="0"/>
                            </a:rPr>
                            <m:t>𝜋</m:t>
                          </m:r>
                        </m:sub>
                        <m:sup>
                          <m:r>
                            <a:rPr lang="pl-PL" sz="800" b="0" i="1" smtClean="0">
                              <a:solidFill>
                                <a:schemeClr val="tx1"/>
                              </a:solidFill>
                              <a:latin typeface="Cambria Math" panose="02040503050406030204" pitchFamily="18" charset="0"/>
                              <a:ea typeface="Cambria Math" panose="02040503050406030204" pitchFamily="18" charset="0"/>
                            </a:rPr>
                            <m:t>𝑞</m:t>
                          </m:r>
                        </m:sup>
                      </m:sSubSup>
                      <m:r>
                        <a:rPr lang="pl-PL" sz="800" i="1" smtClean="0">
                          <a:solidFill>
                            <a:schemeClr val="tx1"/>
                          </a:solidFill>
                          <a:latin typeface="Cambria Math" panose="02040503050406030204" pitchFamily="18" charset="0"/>
                          <a:ea typeface="Cambria Math" panose="02040503050406030204" pitchFamily="18" charset="0"/>
                        </a:rPr>
                        <m:t>⊗</m:t>
                      </m:r>
                      <m:sSubSup>
                        <m:sSubSupPr>
                          <m:ctrlPr>
                            <a:rPr lang="pl-PL" sz="800" i="1" smtClean="0">
                              <a:solidFill>
                                <a:schemeClr val="accent6">
                                  <a:lumMod val="75000"/>
                                </a:schemeClr>
                              </a:solidFill>
                              <a:latin typeface="Cambria Math" panose="02040503050406030204" pitchFamily="18" charset="0"/>
                              <a:ea typeface="Cambria Math" panose="02040503050406030204" pitchFamily="18" charset="0"/>
                            </a:rPr>
                          </m:ctrlPr>
                        </m:sSubSupPr>
                        <m:e>
                          <m:r>
                            <a:rPr lang="pl-PL" sz="800" i="1">
                              <a:solidFill>
                                <a:schemeClr val="accent6">
                                  <a:lumMod val="75000"/>
                                </a:schemeClr>
                              </a:solidFill>
                              <a:latin typeface="Cambria Math" panose="02040503050406030204" pitchFamily="18" charset="0"/>
                              <a:ea typeface="Cambria Math" panose="02040503050406030204" pitchFamily="18" charset="0"/>
                            </a:rPr>
                            <m:t>𝑓</m:t>
                          </m:r>
                        </m:e>
                        <m:sub>
                          <m:r>
                            <a:rPr lang="pl-PL" sz="800" i="1">
                              <a:solidFill>
                                <a:schemeClr val="accent6">
                                  <a:lumMod val="75000"/>
                                </a:schemeClr>
                              </a:solidFill>
                              <a:latin typeface="Cambria Math" panose="02040503050406030204" pitchFamily="18" charset="0"/>
                              <a:ea typeface="Cambria Math" panose="02040503050406030204" pitchFamily="18" charset="0"/>
                            </a:rPr>
                            <m:t>1</m:t>
                          </m:r>
                          <m:r>
                            <m:rPr>
                              <m:sty m:val="p"/>
                            </m:rPr>
                            <a:rPr lang="pl-PL" sz="800" i="0">
                              <a:solidFill>
                                <a:schemeClr val="accent6">
                                  <a:lumMod val="75000"/>
                                </a:schemeClr>
                              </a:solidFill>
                              <a:latin typeface="Cambria Math" panose="02040503050406030204" pitchFamily="18" charset="0"/>
                              <a:ea typeface="Cambria Math" panose="02040503050406030204" pitchFamily="18" charset="0"/>
                            </a:rPr>
                            <m:t>T</m:t>
                          </m:r>
                          <m:r>
                            <a:rPr lang="pl-PL" sz="800" i="0">
                              <a:solidFill>
                                <a:schemeClr val="accent6">
                                  <a:lumMod val="75000"/>
                                </a:schemeClr>
                              </a:solidFill>
                              <a:latin typeface="Cambria Math" panose="02040503050406030204" pitchFamily="18" charset="0"/>
                              <a:ea typeface="Cambria Math" panose="02040503050406030204" pitchFamily="18" charset="0"/>
                            </a:rPr>
                            <m:t>, </m:t>
                          </m:r>
                          <m:r>
                            <a:rPr lang="pl-PL" sz="800" b="0" i="1" smtClean="0">
                              <a:solidFill>
                                <a:schemeClr val="accent6">
                                  <a:lumMod val="75000"/>
                                </a:schemeClr>
                              </a:solidFill>
                              <a:latin typeface="Cambria Math" panose="02040503050406030204" pitchFamily="18" charset="0"/>
                              <a:ea typeface="Cambria Math" panose="02040503050406030204" pitchFamily="18" charset="0"/>
                            </a:rPr>
                            <m:t>𝑁</m:t>
                          </m:r>
                        </m:sub>
                        <m:sup>
                          <m:r>
                            <a:rPr lang="pl-PL" sz="800" b="0" i="1" smtClean="0">
                              <a:solidFill>
                                <a:schemeClr val="accent6">
                                  <a:lumMod val="75000"/>
                                </a:schemeClr>
                              </a:solidFill>
                              <a:latin typeface="Cambria Math" panose="02040503050406030204" pitchFamily="18" charset="0"/>
                              <a:ea typeface="Cambria Math" panose="02040503050406030204" pitchFamily="18" charset="0"/>
                            </a:rPr>
                            <m:t>𝑞</m:t>
                          </m:r>
                          <m:r>
                            <a:rPr lang="pl-PL" sz="800" i="1">
                              <a:solidFill>
                                <a:schemeClr val="accent6">
                                  <a:lumMod val="75000"/>
                                </a:schemeClr>
                              </a:solidFill>
                              <a:latin typeface="Cambria Math" panose="02040503050406030204" pitchFamily="18" charset="0"/>
                              <a:ea typeface="Cambria Math" panose="02040503050406030204" pitchFamily="18" charset="0"/>
                            </a:rPr>
                            <m:t>⊥</m:t>
                          </m:r>
                        </m:sup>
                      </m:sSubSup>
                    </m:oMath>
                  </m:oMathPara>
                </a14:m>
                <a:endParaRPr lang="pl-PL" sz="900" dirty="0" smtClean="0"/>
              </a:p>
            </p:txBody>
          </p:sp>
        </mc:Choice>
        <mc:Fallback xmlns="">
          <p:sp>
            <p:nvSpPr>
              <p:cNvPr id="60" name="Prostokąt 59"/>
              <p:cNvSpPr>
                <a:spLocks noRot="1" noChangeAspect="1" noMove="1" noResize="1" noEditPoints="1" noAdjustHandles="1" noChangeArrowheads="1" noChangeShapeType="1" noTextEdit="1"/>
              </p:cNvSpPr>
              <p:nvPr/>
            </p:nvSpPr>
            <p:spPr>
              <a:xfrm>
                <a:off x="1997733" y="1888134"/>
                <a:ext cx="1170833" cy="258982"/>
              </a:xfrm>
              <a:prstGeom prst="rect">
                <a:avLst/>
              </a:prstGeom>
              <a:blipFill>
                <a:blip r:embed="rId12"/>
                <a:stretch>
                  <a:fillRect/>
                </a:stretch>
              </a:blipFill>
            </p:spPr>
            <p:txBody>
              <a:bodyPr/>
              <a:lstStyle/>
              <a:p>
                <a:r>
                  <a:rPr lang="pl-PL">
                    <a:noFill/>
                  </a:rPr>
                  <a:t> </a:t>
                </a:r>
              </a:p>
            </p:txBody>
          </p:sp>
        </mc:Fallback>
      </mc:AlternateContent>
      <p:sp>
        <p:nvSpPr>
          <p:cNvPr id="61" name="Prostokąt 60"/>
          <p:cNvSpPr/>
          <p:nvPr/>
        </p:nvSpPr>
        <p:spPr>
          <a:xfrm>
            <a:off x="1049241" y="1904307"/>
            <a:ext cx="833883" cy="230832"/>
          </a:xfrm>
          <a:prstGeom prst="rect">
            <a:avLst/>
          </a:prstGeom>
        </p:spPr>
        <p:txBody>
          <a:bodyPr wrap="none">
            <a:spAutoFit/>
          </a:bodyPr>
          <a:lstStyle/>
          <a:p>
            <a:r>
              <a:rPr lang="pl-PL" sz="900" b="1" dirty="0" err="1" smtClean="0">
                <a:solidFill>
                  <a:schemeClr val="accent6">
                    <a:lumMod val="75000"/>
                  </a:schemeClr>
                </a:solidFill>
              </a:rPr>
              <a:t>Sivers</a:t>
            </a:r>
            <a:r>
              <a:rPr lang="pl-PL" sz="900" b="1" dirty="0" smtClean="0">
                <a:solidFill>
                  <a:schemeClr val="accent6">
                    <a:lumMod val="75000"/>
                  </a:schemeClr>
                </a:solidFill>
              </a:rPr>
              <a:t> DY TSA</a:t>
            </a:r>
            <a:endParaRPr lang="pl-PL" sz="900" b="1" dirty="0">
              <a:solidFill>
                <a:schemeClr val="accent6">
                  <a:lumMod val="75000"/>
                </a:schemeClr>
              </a:solidFill>
            </a:endParaRPr>
          </a:p>
        </p:txBody>
      </p:sp>
      <mc:AlternateContent xmlns:mc="http://schemas.openxmlformats.org/markup-compatibility/2006" xmlns:a14="http://schemas.microsoft.com/office/drawing/2010/main">
        <mc:Choice Requires="a14">
          <p:sp>
            <p:nvSpPr>
              <p:cNvPr id="62" name="Prostokąt 61"/>
              <p:cNvSpPr/>
              <p:nvPr/>
            </p:nvSpPr>
            <p:spPr>
              <a:xfrm>
                <a:off x="3959581" y="1568549"/>
                <a:ext cx="1542345" cy="33701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pl-PL" sz="800" i="1" smtClean="0">
                              <a:latin typeface="Cambria Math" panose="02040503050406030204" pitchFamily="18" charset="0"/>
                              <a:ea typeface="Cambria Math" panose="02040503050406030204" pitchFamily="18" charset="0"/>
                            </a:rPr>
                          </m:ctrlPr>
                        </m:sSubSupPr>
                        <m:e>
                          <m:r>
                            <a:rPr lang="pl-PL" sz="800" i="1">
                              <a:latin typeface="Cambria Math" panose="02040503050406030204" pitchFamily="18" charset="0"/>
                              <a:ea typeface="Cambria Math" panose="02040503050406030204" pitchFamily="18" charset="0"/>
                            </a:rPr>
                            <m:t>𝐴</m:t>
                          </m:r>
                        </m:e>
                        <m:sub>
                          <m:r>
                            <m:rPr>
                              <m:sty m:val="p"/>
                            </m:rPr>
                            <a:rPr lang="pl-PL" sz="800" i="0">
                              <a:latin typeface="Cambria Math" panose="02040503050406030204" pitchFamily="18" charset="0"/>
                              <a:ea typeface="Cambria Math" panose="02040503050406030204" pitchFamily="18" charset="0"/>
                            </a:rPr>
                            <m:t>UT</m:t>
                          </m:r>
                        </m:sub>
                        <m:sup>
                          <m:r>
                            <m:rPr>
                              <m:sty m:val="p"/>
                            </m:rPr>
                            <a:rPr lang="pl-PL" sz="800">
                              <a:latin typeface="Cambria Math" panose="02040503050406030204" pitchFamily="18" charset="0"/>
                              <a:ea typeface="Cambria Math" panose="02040503050406030204" pitchFamily="18" charset="0"/>
                            </a:rPr>
                            <m:t>sin</m:t>
                          </m:r>
                          <m:d>
                            <m:dPr>
                              <m:ctrlPr>
                                <a:rPr lang="pl-PL" sz="800" i="1">
                                  <a:latin typeface="Cambria Math" panose="02040503050406030204" pitchFamily="18" charset="0"/>
                                  <a:ea typeface="Cambria Math" panose="02040503050406030204" pitchFamily="18" charset="0"/>
                                </a:rPr>
                              </m:ctrlPr>
                            </m:dPr>
                            <m:e>
                              <m:sSub>
                                <m:sSubPr>
                                  <m:ctrlPr>
                                    <a:rPr lang="pl-PL" sz="800" i="1">
                                      <a:latin typeface="Cambria Math" panose="02040503050406030204" pitchFamily="18" charset="0"/>
                                      <a:ea typeface="Cambria Math" panose="02040503050406030204" pitchFamily="18" charset="0"/>
                                    </a:rPr>
                                  </m:ctrlPr>
                                </m:sSubPr>
                                <m:e>
                                  <m:r>
                                    <a:rPr lang="pl-PL" sz="800" i="1">
                                      <a:latin typeface="Cambria Math" panose="02040503050406030204" pitchFamily="18" charset="0"/>
                                      <a:ea typeface="Cambria Math" panose="02040503050406030204" pitchFamily="18" charset="0"/>
                                    </a:rPr>
                                    <m:t>𝜙</m:t>
                                  </m:r>
                                </m:e>
                                <m:sub>
                                  <m:r>
                                    <m:rPr>
                                      <m:sty m:val="p"/>
                                    </m:rPr>
                                    <a:rPr lang="pl-PL" sz="800">
                                      <a:latin typeface="Cambria Math" panose="02040503050406030204" pitchFamily="18" charset="0"/>
                                      <a:ea typeface="Cambria Math" panose="02040503050406030204" pitchFamily="18" charset="0"/>
                                    </a:rPr>
                                    <m:t>h</m:t>
                                  </m:r>
                                </m:sub>
                              </m:sSub>
                              <m:r>
                                <a:rPr lang="pl-PL" sz="800">
                                  <a:latin typeface="Cambria Math" panose="02040503050406030204" pitchFamily="18" charset="0"/>
                                  <a:ea typeface="Cambria Math" panose="02040503050406030204" pitchFamily="18" charset="0"/>
                                </a:rPr>
                                <m:t>−</m:t>
                              </m:r>
                              <m:sSub>
                                <m:sSubPr>
                                  <m:ctrlPr>
                                    <a:rPr lang="pl-PL" sz="800" i="1">
                                      <a:latin typeface="Cambria Math" panose="02040503050406030204" pitchFamily="18" charset="0"/>
                                      <a:ea typeface="Cambria Math" panose="02040503050406030204" pitchFamily="18" charset="0"/>
                                    </a:rPr>
                                  </m:ctrlPr>
                                </m:sSubPr>
                                <m:e>
                                  <m:r>
                                    <a:rPr lang="pl-PL" sz="800" i="1">
                                      <a:latin typeface="Cambria Math" panose="02040503050406030204" pitchFamily="18" charset="0"/>
                                      <a:ea typeface="Cambria Math" panose="02040503050406030204" pitchFamily="18" charset="0"/>
                                    </a:rPr>
                                    <m:t>𝜙</m:t>
                                  </m:r>
                                </m:e>
                                <m:sub>
                                  <m:r>
                                    <m:rPr>
                                      <m:sty m:val="p"/>
                                    </m:rPr>
                                    <a:rPr lang="pl-PL" sz="800">
                                      <a:latin typeface="Cambria Math" panose="02040503050406030204" pitchFamily="18" charset="0"/>
                                      <a:ea typeface="Cambria Math" panose="02040503050406030204" pitchFamily="18" charset="0"/>
                                    </a:rPr>
                                    <m:t>S</m:t>
                                  </m:r>
                                </m:sub>
                              </m:sSub>
                            </m:e>
                          </m:d>
                          <m:f>
                            <m:fPr>
                              <m:ctrlPr>
                                <a:rPr lang="pl-PL" sz="800" i="1" smtClean="0">
                                  <a:latin typeface="Cambria Math" panose="02040503050406030204" pitchFamily="18" charset="0"/>
                                  <a:ea typeface="Cambria Math" panose="02040503050406030204" pitchFamily="18" charset="0"/>
                                </a:rPr>
                              </m:ctrlPr>
                            </m:fPr>
                            <m:num>
                              <m:sSub>
                                <m:sSubPr>
                                  <m:ctrlPr>
                                    <a:rPr lang="pl-PL" sz="800" b="0" i="1" smtClean="0">
                                      <a:latin typeface="Cambria Math" panose="02040503050406030204" pitchFamily="18" charset="0"/>
                                      <a:ea typeface="Cambria Math" panose="02040503050406030204" pitchFamily="18" charset="0"/>
                                    </a:rPr>
                                  </m:ctrlPr>
                                </m:sSubPr>
                                <m:e>
                                  <m:r>
                                    <a:rPr lang="pl-PL" sz="800" b="0" i="1" smtClean="0">
                                      <a:latin typeface="Cambria Math" panose="02040503050406030204" pitchFamily="18" charset="0"/>
                                      <a:ea typeface="Cambria Math" panose="02040503050406030204" pitchFamily="18" charset="0"/>
                                    </a:rPr>
                                    <m:t>𝑃</m:t>
                                  </m:r>
                                </m:e>
                                <m:sub>
                                  <m:r>
                                    <m:rPr>
                                      <m:sty m:val="p"/>
                                    </m:rPr>
                                    <a:rPr lang="pl-PL" sz="800" b="0" i="0" smtClean="0">
                                      <a:latin typeface="Cambria Math" panose="02040503050406030204" pitchFamily="18" charset="0"/>
                                      <a:ea typeface="Cambria Math" panose="02040503050406030204" pitchFamily="18" charset="0"/>
                                    </a:rPr>
                                    <m:t>T</m:t>
                                  </m:r>
                                </m:sub>
                              </m:sSub>
                            </m:num>
                            <m:den>
                              <m:r>
                                <a:rPr lang="pl-PL" sz="800" b="0" i="1" smtClean="0">
                                  <a:latin typeface="Cambria Math" panose="02040503050406030204" pitchFamily="18" charset="0"/>
                                  <a:ea typeface="Cambria Math" panose="02040503050406030204" pitchFamily="18" charset="0"/>
                                </a:rPr>
                                <m:t>𝑧</m:t>
                              </m:r>
                              <m:sSub>
                                <m:sSubPr>
                                  <m:ctrlPr>
                                    <a:rPr lang="pl-PL" sz="800" b="0" i="1" smtClean="0">
                                      <a:latin typeface="Cambria Math" panose="02040503050406030204" pitchFamily="18" charset="0"/>
                                      <a:ea typeface="Cambria Math" panose="02040503050406030204" pitchFamily="18" charset="0"/>
                                    </a:rPr>
                                  </m:ctrlPr>
                                </m:sSubPr>
                                <m:e>
                                  <m:r>
                                    <a:rPr lang="pl-PL" sz="800" b="0" i="1" smtClean="0">
                                      <a:latin typeface="Cambria Math" panose="02040503050406030204" pitchFamily="18" charset="0"/>
                                      <a:ea typeface="Cambria Math" panose="02040503050406030204" pitchFamily="18" charset="0"/>
                                    </a:rPr>
                                    <m:t>𝑀</m:t>
                                  </m:r>
                                </m:e>
                                <m:sub>
                                  <m:r>
                                    <a:rPr lang="pl-PL" sz="800" b="0" i="1" smtClean="0">
                                      <a:latin typeface="Cambria Math" panose="02040503050406030204" pitchFamily="18" charset="0"/>
                                      <a:ea typeface="Cambria Math" panose="02040503050406030204" pitchFamily="18" charset="0"/>
                                    </a:rPr>
                                    <m:t>𝑁</m:t>
                                  </m:r>
                                </m:sub>
                              </m:sSub>
                            </m:den>
                          </m:f>
                        </m:sup>
                      </m:sSubSup>
                      <m:r>
                        <a:rPr lang="pl-PL" sz="800" i="1">
                          <a:latin typeface="Cambria Math" panose="02040503050406030204" pitchFamily="18" charset="0"/>
                          <a:ea typeface="Cambria Math" panose="02040503050406030204" pitchFamily="18" charset="0"/>
                        </a:rPr>
                        <m:t>∝</m:t>
                      </m:r>
                      <m:sSubSup>
                        <m:sSubSupPr>
                          <m:ctrlPr>
                            <a:rPr lang="pl-PL" sz="800" i="1" smtClean="0">
                              <a:solidFill>
                                <a:schemeClr val="accent6">
                                  <a:lumMod val="75000"/>
                                </a:schemeClr>
                              </a:solidFill>
                              <a:latin typeface="Cambria Math" panose="02040503050406030204" pitchFamily="18" charset="0"/>
                              <a:ea typeface="Cambria Math" panose="02040503050406030204" pitchFamily="18" charset="0"/>
                            </a:rPr>
                          </m:ctrlPr>
                        </m:sSubSupPr>
                        <m:e>
                          <m:r>
                            <a:rPr lang="pl-PL" sz="800" i="1">
                              <a:solidFill>
                                <a:schemeClr val="accent6">
                                  <a:lumMod val="75000"/>
                                </a:schemeClr>
                              </a:solidFill>
                              <a:latin typeface="Cambria Math" panose="02040503050406030204" pitchFamily="18" charset="0"/>
                              <a:ea typeface="Cambria Math" panose="02040503050406030204" pitchFamily="18" charset="0"/>
                            </a:rPr>
                            <m:t>𝑓</m:t>
                          </m:r>
                        </m:e>
                        <m:sub>
                          <m:r>
                            <a:rPr lang="pl-PL" sz="800" i="1">
                              <a:solidFill>
                                <a:schemeClr val="accent6">
                                  <a:lumMod val="75000"/>
                                </a:schemeClr>
                              </a:solidFill>
                              <a:latin typeface="Cambria Math" panose="02040503050406030204" pitchFamily="18" charset="0"/>
                              <a:ea typeface="Cambria Math" panose="02040503050406030204" pitchFamily="18" charset="0"/>
                            </a:rPr>
                            <m:t>1</m:t>
                          </m:r>
                          <m:r>
                            <m:rPr>
                              <m:sty m:val="p"/>
                            </m:rPr>
                            <a:rPr lang="pl-PL" sz="800" i="0">
                              <a:solidFill>
                                <a:schemeClr val="accent6">
                                  <a:lumMod val="75000"/>
                                </a:schemeClr>
                              </a:solidFill>
                              <a:latin typeface="Cambria Math" panose="02040503050406030204" pitchFamily="18" charset="0"/>
                              <a:ea typeface="Cambria Math" panose="02040503050406030204" pitchFamily="18" charset="0"/>
                            </a:rPr>
                            <m:t>T</m:t>
                          </m:r>
                          <m:r>
                            <a:rPr lang="pl-PL" sz="800" i="0">
                              <a:solidFill>
                                <a:schemeClr val="accent6">
                                  <a:lumMod val="75000"/>
                                </a:schemeClr>
                              </a:solidFill>
                              <a:latin typeface="Cambria Math" panose="02040503050406030204" pitchFamily="18" charset="0"/>
                              <a:ea typeface="Cambria Math" panose="02040503050406030204" pitchFamily="18" charset="0"/>
                            </a:rPr>
                            <m:t>,</m:t>
                          </m:r>
                          <m:r>
                            <a:rPr lang="pl-PL" sz="800" b="0" i="1" smtClean="0">
                              <a:solidFill>
                                <a:schemeClr val="accent6">
                                  <a:lumMod val="75000"/>
                                </a:schemeClr>
                              </a:solidFill>
                              <a:latin typeface="Cambria Math" panose="02040503050406030204" pitchFamily="18" charset="0"/>
                              <a:ea typeface="Cambria Math" panose="02040503050406030204" pitchFamily="18" charset="0"/>
                            </a:rPr>
                            <m:t>𝑁</m:t>
                          </m:r>
                        </m:sub>
                        <m:sup>
                          <m:r>
                            <a:rPr lang="pl-PL" sz="800" i="1">
                              <a:solidFill>
                                <a:schemeClr val="accent6">
                                  <a:lumMod val="75000"/>
                                </a:schemeClr>
                              </a:solidFill>
                              <a:latin typeface="Cambria Math" panose="02040503050406030204" pitchFamily="18" charset="0"/>
                              <a:ea typeface="Cambria Math" panose="02040503050406030204" pitchFamily="18" charset="0"/>
                            </a:rPr>
                            <m:t>𝑞</m:t>
                          </m:r>
                          <m:r>
                            <a:rPr lang="pl-PL" sz="800" i="1">
                              <a:solidFill>
                                <a:schemeClr val="accent6">
                                  <a:lumMod val="75000"/>
                                </a:schemeClr>
                              </a:solidFill>
                              <a:latin typeface="Cambria Math" panose="02040503050406030204" pitchFamily="18" charset="0"/>
                              <a:ea typeface="Cambria Math" panose="02040503050406030204" pitchFamily="18" charset="0"/>
                            </a:rPr>
                            <m:t>⊥(1)</m:t>
                          </m:r>
                        </m:sup>
                      </m:sSubSup>
                      <m:r>
                        <a:rPr lang="pl-PL" sz="800" i="1" smtClean="0">
                          <a:latin typeface="Cambria Math" panose="02040503050406030204" pitchFamily="18" charset="0"/>
                          <a:ea typeface="Cambria Math" panose="02040503050406030204" pitchFamily="18" charset="0"/>
                        </a:rPr>
                        <m:t>×</m:t>
                      </m:r>
                      <m:sSubSup>
                        <m:sSubSupPr>
                          <m:ctrlPr>
                            <a:rPr lang="pl-PL" sz="800" i="1">
                              <a:latin typeface="Cambria Math" panose="02040503050406030204" pitchFamily="18" charset="0"/>
                              <a:ea typeface="Cambria Math" panose="02040503050406030204" pitchFamily="18" charset="0"/>
                            </a:rPr>
                          </m:ctrlPr>
                        </m:sSubSupPr>
                        <m:e>
                          <m:r>
                            <a:rPr lang="pl-PL" sz="800" i="1">
                              <a:latin typeface="Cambria Math" panose="02040503050406030204" pitchFamily="18" charset="0"/>
                              <a:ea typeface="Cambria Math" panose="02040503050406030204" pitchFamily="18" charset="0"/>
                            </a:rPr>
                            <m:t>𝐷</m:t>
                          </m:r>
                        </m:e>
                        <m:sub>
                          <m:r>
                            <a:rPr lang="pl-PL" sz="800" i="1">
                              <a:latin typeface="Cambria Math" panose="02040503050406030204" pitchFamily="18" charset="0"/>
                              <a:ea typeface="Cambria Math" panose="02040503050406030204" pitchFamily="18" charset="0"/>
                            </a:rPr>
                            <m:t>1</m:t>
                          </m:r>
                          <m:r>
                            <m:rPr>
                              <m:sty m:val="p"/>
                            </m:rPr>
                            <a:rPr lang="pl-PL" sz="800" i="0">
                              <a:latin typeface="Cambria Math" panose="02040503050406030204" pitchFamily="18" charset="0"/>
                              <a:ea typeface="Cambria Math" panose="02040503050406030204" pitchFamily="18" charset="0"/>
                            </a:rPr>
                            <m:t>q</m:t>
                          </m:r>
                        </m:sub>
                        <m:sup>
                          <m:r>
                            <a:rPr lang="pl-PL" sz="800" i="1">
                              <a:latin typeface="Cambria Math" panose="02040503050406030204" pitchFamily="18" charset="0"/>
                              <a:ea typeface="Cambria Math" panose="02040503050406030204" pitchFamily="18" charset="0"/>
                            </a:rPr>
                            <m:t>h</m:t>
                          </m:r>
                        </m:sup>
                      </m:sSubSup>
                    </m:oMath>
                  </m:oMathPara>
                </a14:m>
                <a:endParaRPr lang="pl-PL" sz="800" dirty="0"/>
              </a:p>
            </p:txBody>
          </p:sp>
        </mc:Choice>
        <mc:Fallback xmlns="">
          <p:sp>
            <p:nvSpPr>
              <p:cNvPr id="62" name="Prostokąt 61"/>
              <p:cNvSpPr>
                <a:spLocks noRot="1" noChangeAspect="1" noMove="1" noResize="1" noEditPoints="1" noAdjustHandles="1" noChangeArrowheads="1" noChangeShapeType="1" noTextEdit="1"/>
              </p:cNvSpPr>
              <p:nvPr/>
            </p:nvSpPr>
            <p:spPr>
              <a:xfrm>
                <a:off x="3959581" y="1568549"/>
                <a:ext cx="1542345" cy="337015"/>
              </a:xfrm>
              <a:prstGeom prst="rect">
                <a:avLst/>
              </a:prstGeom>
              <a:blipFill>
                <a:blip r:embed="rId4"/>
                <a:stretch>
                  <a:fillRect/>
                </a:stretch>
              </a:blipFill>
            </p:spPr>
            <p:txBody>
              <a:bodyPr/>
              <a:lstStyle/>
              <a:p>
                <a:r>
                  <a:rPr lang="pl-PL">
                    <a:noFill/>
                  </a:rPr>
                  <a:t> </a:t>
                </a:r>
              </a:p>
            </p:txBody>
          </p:sp>
        </mc:Fallback>
      </mc:AlternateContent>
      <p:pic>
        <p:nvPicPr>
          <p:cNvPr id="65" name="Obraz 64"/>
          <p:cNvPicPr>
            <a:picLocks noChangeAspect="1"/>
          </p:cNvPicPr>
          <p:nvPr/>
        </p:nvPicPr>
        <p:blipFill>
          <a:blip r:embed="rId13"/>
          <a:stretch>
            <a:fillRect/>
          </a:stretch>
        </p:blipFill>
        <p:spPr>
          <a:xfrm>
            <a:off x="51779" y="2119988"/>
            <a:ext cx="3065636" cy="972828"/>
          </a:xfrm>
          <a:prstGeom prst="rect">
            <a:avLst/>
          </a:prstGeom>
        </p:spPr>
      </p:pic>
      <p:sp>
        <p:nvSpPr>
          <p:cNvPr id="68" name="Prostokąt 67"/>
          <p:cNvSpPr/>
          <p:nvPr/>
        </p:nvSpPr>
        <p:spPr>
          <a:xfrm>
            <a:off x="-23196" y="1962174"/>
            <a:ext cx="1249060" cy="169277"/>
          </a:xfrm>
          <a:prstGeom prst="rect">
            <a:avLst/>
          </a:prstGeom>
        </p:spPr>
        <p:txBody>
          <a:bodyPr wrap="none">
            <a:spAutoFit/>
          </a:bodyPr>
          <a:lstStyle/>
          <a:p>
            <a:r>
              <a:rPr lang="pl-PL" sz="500" dirty="0">
                <a:solidFill>
                  <a:srgbClr val="0070C0"/>
                </a:solidFill>
                <a:latin typeface="Open Sans" pitchFamily="2" charset="0"/>
                <a:ea typeface="Open Sans" pitchFamily="2" charset="0"/>
                <a:cs typeface="Open Sans" pitchFamily="2" charset="0"/>
                <a:hlinkClick r:id="rId14"/>
              </a:rPr>
              <a:t>[COMPASS, PRL 133 (2024) 071902] </a:t>
            </a:r>
            <a:endParaRPr lang="pl-PL" sz="500" dirty="0">
              <a:solidFill>
                <a:srgbClr val="0070C0"/>
              </a:solidFill>
              <a:latin typeface="Open Sans" pitchFamily="2" charset="0"/>
              <a:ea typeface="Open Sans" pitchFamily="2" charset="0"/>
              <a:cs typeface="Open Sans" pitchFamily="2" charset="0"/>
            </a:endParaRPr>
          </a:p>
        </p:txBody>
      </p:sp>
      <p:sp>
        <p:nvSpPr>
          <p:cNvPr id="69" name="Prostokąt 68"/>
          <p:cNvSpPr/>
          <p:nvPr/>
        </p:nvSpPr>
        <p:spPr>
          <a:xfrm>
            <a:off x="3066030" y="2962865"/>
            <a:ext cx="1327608" cy="169277"/>
          </a:xfrm>
          <a:prstGeom prst="rect">
            <a:avLst/>
          </a:prstGeom>
        </p:spPr>
        <p:txBody>
          <a:bodyPr wrap="none">
            <a:spAutoFit/>
          </a:bodyPr>
          <a:lstStyle/>
          <a:p>
            <a:r>
              <a:rPr lang="en-US" sz="500" dirty="0">
                <a:solidFill>
                  <a:srgbClr val="7A8A99"/>
                </a:solidFill>
                <a:latin typeface="Open Sans" pitchFamily="2" charset="0"/>
                <a:ea typeface="Open Sans" pitchFamily="2" charset="0"/>
                <a:cs typeface="Open Sans" pitchFamily="2" charset="0"/>
                <a:hlinkClick r:id="rId15"/>
              </a:rPr>
              <a:t>[COMPASS, </a:t>
            </a:r>
            <a:r>
              <a:rPr lang="en-US" sz="500" dirty="0" err="1">
                <a:solidFill>
                  <a:srgbClr val="7A8A99"/>
                </a:solidFill>
                <a:latin typeface="Open Sans" pitchFamily="2" charset="0"/>
                <a:ea typeface="Open Sans" pitchFamily="2" charset="0"/>
                <a:cs typeface="Open Sans" pitchFamily="2" charset="0"/>
                <a:hlinkClick r:id="rId15"/>
              </a:rPr>
              <a:t>Nucl.Phys</a:t>
            </a:r>
            <a:r>
              <a:rPr lang="en-US" sz="500" dirty="0">
                <a:solidFill>
                  <a:srgbClr val="7A8A99"/>
                </a:solidFill>
                <a:latin typeface="Open Sans" pitchFamily="2" charset="0"/>
                <a:ea typeface="Open Sans" pitchFamily="2" charset="0"/>
                <a:cs typeface="Open Sans" pitchFamily="2" charset="0"/>
                <a:hlinkClick r:id="rId15"/>
              </a:rPr>
              <a:t>. </a:t>
            </a:r>
            <a:r>
              <a:rPr lang="en-US" sz="500" b="1" dirty="0">
                <a:solidFill>
                  <a:srgbClr val="7A8A99"/>
                </a:solidFill>
                <a:latin typeface="Open Sans" pitchFamily="2" charset="0"/>
                <a:ea typeface="Open Sans" pitchFamily="2" charset="0"/>
                <a:cs typeface="Open Sans" pitchFamily="2" charset="0"/>
                <a:hlinkClick r:id="rId15"/>
              </a:rPr>
              <a:t>B940</a:t>
            </a:r>
            <a:r>
              <a:rPr lang="en-US" sz="500" dirty="0">
                <a:solidFill>
                  <a:srgbClr val="7A8A99"/>
                </a:solidFill>
                <a:latin typeface="Open Sans" pitchFamily="2" charset="0"/>
                <a:ea typeface="Open Sans" pitchFamily="2" charset="0"/>
                <a:cs typeface="Open Sans" pitchFamily="2" charset="0"/>
                <a:hlinkClick r:id="rId15"/>
              </a:rPr>
              <a:t> (2019) 34]</a:t>
            </a:r>
            <a:endParaRPr lang="pl-PL" sz="500" dirty="0">
              <a:solidFill>
                <a:srgbClr val="7A8A99"/>
              </a:solidFill>
              <a:latin typeface="Open Sans" pitchFamily="2" charset="0"/>
              <a:ea typeface="Open Sans" pitchFamily="2" charset="0"/>
              <a:cs typeface="Open Sans" pitchFamily="2" charset="0"/>
            </a:endParaRPr>
          </a:p>
        </p:txBody>
      </p:sp>
      <p:sp>
        <p:nvSpPr>
          <p:cNvPr id="70" name="Prostokąt 69"/>
          <p:cNvSpPr/>
          <p:nvPr/>
        </p:nvSpPr>
        <p:spPr>
          <a:xfrm>
            <a:off x="51779" y="1641129"/>
            <a:ext cx="3218847" cy="283110"/>
          </a:xfrm>
          <a:prstGeom prst="rect">
            <a:avLst/>
          </a:prstGeom>
          <a:solidFill>
            <a:srgbClr val="3C4855"/>
          </a:solidFill>
          <a:ln>
            <a:solidFill>
              <a:srgbClr val="7A8A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p>
        </p:txBody>
      </p:sp>
      <mc:AlternateContent xmlns:mc="http://schemas.openxmlformats.org/markup-compatibility/2006" xmlns:a14="http://schemas.microsoft.com/office/drawing/2010/main">
        <mc:Choice Requires="a14">
          <p:sp>
            <p:nvSpPr>
              <p:cNvPr id="71" name="Prostokąt 70"/>
              <p:cNvSpPr/>
              <p:nvPr/>
            </p:nvSpPr>
            <p:spPr>
              <a:xfrm>
                <a:off x="204151" y="1672690"/>
                <a:ext cx="2957677" cy="215444"/>
              </a:xfrm>
              <a:prstGeom prst="rect">
                <a:avLst/>
              </a:prstGeom>
            </p:spPr>
            <p:txBody>
              <a:bodyPr wrap="square">
                <a:spAutoFit/>
              </a:bodyPr>
              <a:lstStyle/>
              <a:p>
                <a:pPr algn="ctr"/>
                <a14:m>
                  <m:oMath xmlns:m="http://schemas.openxmlformats.org/officeDocument/2006/math">
                    <m:r>
                      <a:rPr lang="pl-PL" sz="800" i="1" smtClean="0">
                        <a:solidFill>
                          <a:srgbClr val="F0ECE5"/>
                        </a:solidFill>
                        <a:latin typeface="Cambria Math" panose="02040503050406030204" pitchFamily="18" charset="0"/>
                        <a:ea typeface="Cambria Math" panose="02040503050406030204" pitchFamily="18" charset="0"/>
                      </a:rPr>
                      <m:t>1</m:t>
                    </m:r>
                    <m:r>
                      <a:rPr lang="pl-PL" sz="800" i="1" smtClean="0">
                        <a:solidFill>
                          <a:srgbClr val="F0ECE5"/>
                        </a:solidFill>
                        <a:latin typeface="Cambria Math" panose="02040503050406030204" pitchFamily="18" charset="0"/>
                        <a:ea typeface="Cambria Math" panose="02040503050406030204" pitchFamily="18" charset="0"/>
                      </a:rPr>
                      <m:t>𝜎</m:t>
                    </m:r>
                  </m:oMath>
                </a14:m>
                <a:r>
                  <a:rPr lang="en-US" sz="800" dirty="0">
                    <a:solidFill>
                      <a:srgbClr val="F0ECE5"/>
                    </a:solidFill>
                    <a:ea typeface="Open Sans" pitchFamily="2" charset="0"/>
                    <a:cs typeface="Open Sans" pitchFamily="2" charset="0"/>
                  </a:rPr>
                  <a:t> </a:t>
                </a:r>
                <a:r>
                  <a:rPr lang="pl-PL" sz="800" dirty="0" err="1">
                    <a:solidFill>
                      <a:srgbClr val="F0ECE5"/>
                    </a:solidFill>
                    <a:ea typeface="Open Sans" pitchFamily="2" charset="0"/>
                    <a:cs typeface="Open Sans" pitchFamily="2" charset="0"/>
                  </a:rPr>
                  <a:t>p</a:t>
                </a:r>
                <a:r>
                  <a:rPr lang="pl-PL" sz="800" dirty="0" err="1" smtClean="0">
                    <a:solidFill>
                      <a:srgbClr val="F0ECE5"/>
                    </a:solidFill>
                    <a:ea typeface="Open Sans" pitchFamily="2" charset="0"/>
                    <a:cs typeface="Open Sans" pitchFamily="2" charset="0"/>
                  </a:rPr>
                  <a:t>ositive</a:t>
                </a:r>
                <a:r>
                  <a:rPr lang="pl-PL" sz="800" dirty="0" smtClean="0">
                    <a:solidFill>
                      <a:srgbClr val="F0ECE5"/>
                    </a:solidFill>
                    <a:ea typeface="Open Sans" pitchFamily="2" charset="0"/>
                    <a:cs typeface="Open Sans" pitchFamily="2" charset="0"/>
                  </a:rPr>
                  <a:t> </a:t>
                </a:r>
                <a:r>
                  <a:rPr lang="en-US" sz="800" b="1" dirty="0" err="1" smtClean="0">
                    <a:solidFill>
                      <a:srgbClr val="F0ECE5"/>
                    </a:solidFill>
                    <a:ea typeface="Open Sans" pitchFamily="2" charset="0"/>
                    <a:cs typeface="Open Sans" pitchFamily="2" charset="0"/>
                  </a:rPr>
                  <a:t>Sivers</a:t>
                </a:r>
                <a:r>
                  <a:rPr lang="pl-PL" sz="800" b="1" dirty="0" smtClean="0">
                    <a:solidFill>
                      <a:srgbClr val="F0ECE5"/>
                    </a:solidFill>
                    <a:ea typeface="Open Sans" pitchFamily="2" charset="0"/>
                    <a:cs typeface="Open Sans" pitchFamily="2" charset="0"/>
                  </a:rPr>
                  <a:t> WTSA </a:t>
                </a:r>
                <a:r>
                  <a:rPr lang="pl-PL" sz="800" dirty="0" err="1">
                    <a:solidFill>
                      <a:srgbClr val="F0ECE5"/>
                    </a:solidFill>
                    <a:ea typeface="Open Sans" pitchFamily="2" charset="0"/>
                    <a:cs typeface="Open Sans" pitchFamily="2" charset="0"/>
                  </a:rPr>
                  <a:t>compatible</a:t>
                </a:r>
                <a:r>
                  <a:rPr lang="pl-PL" sz="800" dirty="0">
                    <a:solidFill>
                      <a:srgbClr val="F0ECE5"/>
                    </a:solidFill>
                    <a:ea typeface="Open Sans" pitchFamily="2" charset="0"/>
                    <a:cs typeface="Open Sans" pitchFamily="2" charset="0"/>
                  </a:rPr>
                  <a:t> with </a:t>
                </a:r>
                <a:r>
                  <a:rPr lang="pl-PL" sz="800" b="1" dirty="0" err="1" smtClean="0">
                    <a:solidFill>
                      <a:srgbClr val="F0ECE5"/>
                    </a:solidFill>
                    <a:ea typeface="Open Sans" pitchFamily="2" charset="0"/>
                    <a:cs typeface="Open Sans" pitchFamily="2" charset="0"/>
                  </a:rPr>
                  <a:t>Sivers</a:t>
                </a:r>
                <a:r>
                  <a:rPr lang="pl-PL" sz="800" b="1" dirty="0" smtClean="0">
                    <a:solidFill>
                      <a:srgbClr val="F0ECE5"/>
                    </a:solidFill>
                    <a:ea typeface="Open Sans" pitchFamily="2" charset="0"/>
                    <a:cs typeface="Open Sans" pitchFamily="2" charset="0"/>
                  </a:rPr>
                  <a:t> TSA</a:t>
                </a:r>
                <a:r>
                  <a:rPr lang="en-US" sz="800" dirty="0" smtClean="0">
                    <a:solidFill>
                      <a:srgbClr val="F0ECE5"/>
                    </a:solidFill>
                    <a:ea typeface="Open Sans" pitchFamily="2" charset="0"/>
                    <a:cs typeface="Open Sans" pitchFamily="2" charset="0"/>
                  </a:rPr>
                  <a:t> </a:t>
                </a:r>
                <a:endParaRPr lang="pl-PL" sz="800" dirty="0">
                  <a:solidFill>
                    <a:srgbClr val="F0ECE5"/>
                  </a:solidFill>
                  <a:ea typeface="Open Sans" pitchFamily="2" charset="0"/>
                  <a:cs typeface="Open Sans" pitchFamily="2" charset="0"/>
                </a:endParaRPr>
              </a:p>
            </p:txBody>
          </p:sp>
        </mc:Choice>
        <mc:Fallback xmlns="">
          <p:sp>
            <p:nvSpPr>
              <p:cNvPr id="71" name="Prostokąt 70"/>
              <p:cNvSpPr>
                <a:spLocks noRot="1" noChangeAspect="1" noMove="1" noResize="1" noEditPoints="1" noAdjustHandles="1" noChangeArrowheads="1" noChangeShapeType="1" noTextEdit="1"/>
              </p:cNvSpPr>
              <p:nvPr/>
            </p:nvSpPr>
            <p:spPr>
              <a:xfrm>
                <a:off x="204151" y="1672690"/>
                <a:ext cx="2957677" cy="215444"/>
              </a:xfrm>
              <a:prstGeom prst="rect">
                <a:avLst/>
              </a:prstGeom>
              <a:blipFill>
                <a:blip r:embed="rId8"/>
                <a:stretch>
                  <a:fillRect b="-8333"/>
                </a:stretch>
              </a:blipFill>
            </p:spPr>
            <p:txBody>
              <a:bodyPr/>
              <a:lstStyle/>
              <a:p>
                <a:r>
                  <a:rPr lang="pl-PL">
                    <a:noFill/>
                  </a:rPr>
                  <a:t> </a:t>
                </a:r>
              </a:p>
            </p:txBody>
          </p:sp>
        </mc:Fallback>
      </mc:AlternateContent>
      <p:sp>
        <p:nvSpPr>
          <p:cNvPr id="72" name="Owal 71"/>
          <p:cNvSpPr/>
          <p:nvPr/>
        </p:nvSpPr>
        <p:spPr>
          <a:xfrm>
            <a:off x="4899441" y="1989326"/>
            <a:ext cx="534272" cy="652270"/>
          </a:xfrm>
          <a:prstGeom prst="ellipse">
            <a:avLst/>
          </a:prstGeom>
          <a:solidFill>
            <a:srgbClr val="7A8A99">
              <a:alpha val="40000"/>
            </a:srgbClr>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7" name="Prostokąt 16"/>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pic>
        <p:nvPicPr>
          <p:cNvPr id="3" name="Obraz 2"/>
          <p:cNvPicPr>
            <a:picLocks noChangeAspect="1"/>
          </p:cNvPicPr>
          <p:nvPr/>
        </p:nvPicPr>
        <p:blipFill>
          <a:blip r:embed="rId16"/>
          <a:stretch>
            <a:fillRect/>
          </a:stretch>
        </p:blipFill>
        <p:spPr>
          <a:xfrm>
            <a:off x="1293681" y="476702"/>
            <a:ext cx="4240461" cy="1150938"/>
          </a:xfrm>
          <a:prstGeom prst="rect">
            <a:avLst/>
          </a:prstGeom>
        </p:spPr>
      </p:pic>
      <p:sp>
        <p:nvSpPr>
          <p:cNvPr id="19" name="pole tekstowe 18"/>
          <p:cNvSpPr txBox="1"/>
          <p:nvPr/>
        </p:nvSpPr>
        <p:spPr>
          <a:xfrm>
            <a:off x="1085130" y="464762"/>
            <a:ext cx="417102" cy="230832"/>
          </a:xfrm>
          <a:prstGeom prst="rect">
            <a:avLst/>
          </a:prstGeom>
          <a:noFill/>
        </p:spPr>
        <p:txBody>
          <a:bodyPr wrap="none" rtlCol="0">
            <a:spAutoFit/>
          </a:bodyPr>
          <a:lstStyle/>
          <a:p>
            <a:r>
              <a:rPr lang="pl-PL" sz="900" b="1" dirty="0" smtClean="0">
                <a:solidFill>
                  <a:srgbClr val="FF0000"/>
                </a:solidFill>
              </a:rPr>
              <a:t>NEW</a:t>
            </a:r>
            <a:endParaRPr lang="pl-PL" sz="900" b="1" dirty="0">
              <a:solidFill>
                <a:srgbClr val="FF0000"/>
              </a:solidFill>
            </a:endParaRPr>
          </a:p>
        </p:txBody>
      </p:sp>
      <p:pic>
        <p:nvPicPr>
          <p:cNvPr id="5" name="Obraz 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8706" y="548451"/>
            <a:ext cx="1045256" cy="1045256"/>
          </a:xfrm>
          <a:prstGeom prst="rect">
            <a:avLst/>
          </a:prstGeom>
          <a:ln w="19050">
            <a:solidFill>
              <a:srgbClr val="3C4855"/>
            </a:solidFill>
          </a:ln>
        </p:spPr>
      </p:pic>
      <p:sp>
        <p:nvSpPr>
          <p:cNvPr id="21" name="Prostokąt 20"/>
          <p:cNvSpPr/>
          <p:nvPr/>
        </p:nvSpPr>
        <p:spPr>
          <a:xfrm>
            <a:off x="2482673" y="256910"/>
            <a:ext cx="1023037" cy="246221"/>
          </a:xfrm>
          <a:prstGeom prst="rect">
            <a:avLst/>
          </a:prstGeom>
        </p:spPr>
        <p:txBody>
          <a:bodyPr wrap="none">
            <a:spAutoFit/>
          </a:bodyPr>
          <a:lstStyle/>
          <a:p>
            <a:r>
              <a:rPr lang="pl-PL" sz="1000" b="1" dirty="0" err="1" smtClean="0">
                <a:solidFill>
                  <a:schemeClr val="accent6">
                    <a:lumMod val="75000"/>
                  </a:schemeClr>
                </a:solidFill>
              </a:rPr>
              <a:t>Sivers</a:t>
            </a:r>
            <a:r>
              <a:rPr lang="pl-PL" sz="1000" b="1" dirty="0" smtClean="0">
                <a:solidFill>
                  <a:schemeClr val="accent6">
                    <a:lumMod val="75000"/>
                  </a:schemeClr>
                </a:solidFill>
              </a:rPr>
              <a:t> DY WTSA</a:t>
            </a:r>
            <a:endParaRPr lang="pl-PL" sz="1000" b="1" dirty="0">
              <a:solidFill>
                <a:schemeClr val="accent6">
                  <a:lumMod val="75000"/>
                </a:schemeClr>
              </a:solidFill>
            </a:endParaRPr>
          </a:p>
        </p:txBody>
      </p:sp>
      <mc:AlternateContent xmlns:mc="http://schemas.openxmlformats.org/markup-compatibility/2006" xmlns:a14="http://schemas.microsoft.com/office/drawing/2010/main">
        <mc:Choice Requires="a14">
          <p:sp>
            <p:nvSpPr>
              <p:cNvPr id="22" name="Prostokąt 21"/>
              <p:cNvSpPr/>
              <p:nvPr/>
            </p:nvSpPr>
            <p:spPr>
              <a:xfrm>
                <a:off x="3405896" y="161216"/>
                <a:ext cx="1482457" cy="35638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pl-PL" sz="900" i="1" smtClean="0">
                              <a:solidFill>
                                <a:schemeClr val="tx1"/>
                              </a:solidFill>
                              <a:latin typeface="Cambria Math" panose="02040503050406030204" pitchFamily="18" charset="0"/>
                              <a:ea typeface="Cambria Math" panose="02040503050406030204" pitchFamily="18" charset="0"/>
                            </a:rPr>
                          </m:ctrlPr>
                        </m:sSubSupPr>
                        <m:e>
                          <m:r>
                            <a:rPr lang="pl-PL" sz="900" i="1">
                              <a:solidFill>
                                <a:schemeClr val="tx1"/>
                              </a:solidFill>
                              <a:latin typeface="Cambria Math" panose="02040503050406030204" pitchFamily="18" charset="0"/>
                              <a:ea typeface="Cambria Math" panose="02040503050406030204" pitchFamily="18" charset="0"/>
                            </a:rPr>
                            <m:t>𝐴</m:t>
                          </m:r>
                        </m:e>
                        <m:sub>
                          <m:r>
                            <m:rPr>
                              <m:sty m:val="p"/>
                            </m:rPr>
                            <a:rPr lang="pl-PL" sz="900">
                              <a:solidFill>
                                <a:schemeClr val="tx1"/>
                              </a:solidFill>
                              <a:latin typeface="Cambria Math" panose="02040503050406030204" pitchFamily="18" charset="0"/>
                              <a:ea typeface="Cambria Math" panose="02040503050406030204" pitchFamily="18" charset="0"/>
                            </a:rPr>
                            <m:t>T</m:t>
                          </m:r>
                        </m:sub>
                        <m:sup>
                          <m:r>
                            <m:rPr>
                              <m:sty m:val="p"/>
                            </m:rPr>
                            <a:rPr lang="pl-PL" sz="900">
                              <a:solidFill>
                                <a:schemeClr val="tx1"/>
                              </a:solidFill>
                              <a:latin typeface="Cambria Math" panose="02040503050406030204" pitchFamily="18" charset="0"/>
                              <a:ea typeface="Cambria Math" panose="02040503050406030204" pitchFamily="18" charset="0"/>
                            </a:rPr>
                            <m:t>sin</m:t>
                          </m:r>
                          <m:d>
                            <m:dPr>
                              <m:ctrlPr>
                                <a:rPr lang="pl-PL" sz="900" i="1">
                                  <a:solidFill>
                                    <a:schemeClr val="tx1"/>
                                  </a:solidFill>
                                  <a:latin typeface="Cambria Math" panose="02040503050406030204" pitchFamily="18" charset="0"/>
                                  <a:ea typeface="Cambria Math" panose="02040503050406030204" pitchFamily="18" charset="0"/>
                                </a:rPr>
                              </m:ctrlPr>
                            </m:dPr>
                            <m:e>
                              <m:sSub>
                                <m:sSubPr>
                                  <m:ctrlPr>
                                    <a:rPr lang="pl-PL" sz="900" i="1">
                                      <a:solidFill>
                                        <a:schemeClr val="tx1"/>
                                      </a:solidFill>
                                      <a:latin typeface="Cambria Math" panose="02040503050406030204" pitchFamily="18" charset="0"/>
                                      <a:ea typeface="Cambria Math" panose="02040503050406030204" pitchFamily="18" charset="0"/>
                                    </a:rPr>
                                  </m:ctrlPr>
                                </m:sSubPr>
                                <m:e>
                                  <m:r>
                                    <a:rPr lang="pl-PL" sz="900" b="0" i="1" smtClean="0">
                                      <a:solidFill>
                                        <a:schemeClr val="tx1"/>
                                      </a:solidFill>
                                      <a:latin typeface="Cambria Math" panose="02040503050406030204" pitchFamily="18" charset="0"/>
                                      <a:ea typeface="Cambria Math" panose="02040503050406030204" pitchFamily="18" charset="0"/>
                                    </a:rPr>
                                    <m:t>𝜑</m:t>
                                  </m:r>
                                </m:e>
                                <m:sub>
                                  <m:r>
                                    <m:rPr>
                                      <m:sty m:val="p"/>
                                    </m:rPr>
                                    <a:rPr lang="pl-PL" sz="900">
                                      <a:solidFill>
                                        <a:schemeClr val="tx1"/>
                                      </a:solidFill>
                                      <a:latin typeface="Cambria Math" panose="02040503050406030204" pitchFamily="18" charset="0"/>
                                      <a:ea typeface="Cambria Math" panose="02040503050406030204" pitchFamily="18" charset="0"/>
                                    </a:rPr>
                                    <m:t>S</m:t>
                                  </m:r>
                                </m:sub>
                              </m:sSub>
                            </m:e>
                          </m:d>
                          <m:f>
                            <m:fPr>
                              <m:ctrlPr>
                                <a:rPr lang="pl-PL" sz="900" i="1">
                                  <a:solidFill>
                                    <a:schemeClr val="tx1"/>
                                  </a:solidFill>
                                  <a:latin typeface="Cambria Math" panose="02040503050406030204" pitchFamily="18" charset="0"/>
                                  <a:ea typeface="Cambria Math" panose="02040503050406030204" pitchFamily="18" charset="0"/>
                                </a:rPr>
                              </m:ctrlPr>
                            </m:fPr>
                            <m:num>
                              <m:sSub>
                                <m:sSubPr>
                                  <m:ctrlPr>
                                    <a:rPr lang="pl-PL" sz="900" i="1">
                                      <a:solidFill>
                                        <a:schemeClr val="tx1"/>
                                      </a:solidFill>
                                      <a:latin typeface="Cambria Math" panose="02040503050406030204" pitchFamily="18" charset="0"/>
                                      <a:ea typeface="Cambria Math" panose="02040503050406030204" pitchFamily="18" charset="0"/>
                                    </a:rPr>
                                  </m:ctrlPr>
                                </m:sSubPr>
                                <m:e>
                                  <m:r>
                                    <a:rPr lang="pl-PL" sz="900" i="1">
                                      <a:solidFill>
                                        <a:schemeClr val="tx1"/>
                                      </a:solidFill>
                                      <a:latin typeface="Cambria Math" panose="02040503050406030204" pitchFamily="18" charset="0"/>
                                      <a:ea typeface="Cambria Math" panose="02040503050406030204" pitchFamily="18" charset="0"/>
                                    </a:rPr>
                                    <m:t>𝑞</m:t>
                                  </m:r>
                                </m:e>
                                <m:sub>
                                  <m:r>
                                    <m:rPr>
                                      <m:sty m:val="p"/>
                                    </m:rPr>
                                    <a:rPr lang="pl-PL" sz="900" i="0">
                                      <a:solidFill>
                                        <a:schemeClr val="tx1"/>
                                      </a:solidFill>
                                      <a:latin typeface="Cambria Math" panose="02040503050406030204" pitchFamily="18" charset="0"/>
                                      <a:ea typeface="Cambria Math" panose="02040503050406030204" pitchFamily="18" charset="0"/>
                                    </a:rPr>
                                    <m:t>T</m:t>
                                  </m:r>
                                </m:sub>
                              </m:sSub>
                            </m:num>
                            <m:den>
                              <m:sSub>
                                <m:sSubPr>
                                  <m:ctrlPr>
                                    <a:rPr lang="pl-PL" sz="900" i="1">
                                      <a:solidFill>
                                        <a:schemeClr val="tx1"/>
                                      </a:solidFill>
                                      <a:latin typeface="Cambria Math" panose="02040503050406030204" pitchFamily="18" charset="0"/>
                                      <a:ea typeface="Cambria Math" panose="02040503050406030204" pitchFamily="18" charset="0"/>
                                    </a:rPr>
                                  </m:ctrlPr>
                                </m:sSubPr>
                                <m:e>
                                  <m:r>
                                    <a:rPr lang="pl-PL" sz="900" i="1">
                                      <a:solidFill>
                                        <a:schemeClr val="tx1"/>
                                      </a:solidFill>
                                      <a:latin typeface="Cambria Math" panose="02040503050406030204" pitchFamily="18" charset="0"/>
                                      <a:ea typeface="Cambria Math" panose="02040503050406030204" pitchFamily="18" charset="0"/>
                                    </a:rPr>
                                    <m:t>𝑀</m:t>
                                  </m:r>
                                </m:e>
                                <m:sub>
                                  <m:r>
                                    <a:rPr lang="pl-PL" sz="900" b="0" i="1" smtClean="0">
                                      <a:solidFill>
                                        <a:schemeClr val="tx1"/>
                                      </a:solidFill>
                                      <a:latin typeface="Cambria Math" panose="02040503050406030204" pitchFamily="18" charset="0"/>
                                      <a:ea typeface="Cambria Math" panose="02040503050406030204" pitchFamily="18" charset="0"/>
                                    </a:rPr>
                                    <m:t>𝑁</m:t>
                                  </m:r>
                                </m:sub>
                              </m:sSub>
                            </m:den>
                          </m:f>
                        </m:sup>
                      </m:sSubSup>
                      <m:r>
                        <a:rPr lang="pl-PL" sz="900" i="1">
                          <a:solidFill>
                            <a:schemeClr val="tx1"/>
                          </a:solidFill>
                          <a:latin typeface="Cambria Math" panose="02040503050406030204" pitchFamily="18" charset="0"/>
                          <a:ea typeface="Cambria Math" panose="02040503050406030204" pitchFamily="18" charset="0"/>
                        </a:rPr>
                        <m:t>∝</m:t>
                      </m:r>
                      <m:sSubSup>
                        <m:sSubSupPr>
                          <m:ctrlPr>
                            <a:rPr lang="pl-PL" sz="900" i="1">
                              <a:solidFill>
                                <a:schemeClr val="tx1"/>
                              </a:solidFill>
                              <a:latin typeface="Cambria Math" panose="02040503050406030204" pitchFamily="18" charset="0"/>
                              <a:ea typeface="Cambria Math" panose="02040503050406030204" pitchFamily="18" charset="0"/>
                            </a:rPr>
                          </m:ctrlPr>
                        </m:sSubSupPr>
                        <m:e>
                          <m:r>
                            <a:rPr lang="pl-PL" sz="900" i="1">
                              <a:solidFill>
                                <a:schemeClr val="tx1"/>
                              </a:solidFill>
                              <a:latin typeface="Cambria Math" panose="02040503050406030204" pitchFamily="18" charset="0"/>
                              <a:ea typeface="Cambria Math" panose="02040503050406030204" pitchFamily="18" charset="0"/>
                            </a:rPr>
                            <m:t>𝑓</m:t>
                          </m:r>
                        </m:e>
                        <m:sub>
                          <m:r>
                            <a:rPr lang="pl-PL" sz="900" i="1">
                              <a:solidFill>
                                <a:schemeClr val="tx1"/>
                              </a:solidFill>
                              <a:latin typeface="Cambria Math" panose="02040503050406030204" pitchFamily="18" charset="0"/>
                              <a:ea typeface="Cambria Math" panose="02040503050406030204" pitchFamily="18" charset="0"/>
                            </a:rPr>
                            <m:t>1, </m:t>
                          </m:r>
                          <m:r>
                            <a:rPr lang="pl-PL" sz="900" i="1">
                              <a:solidFill>
                                <a:schemeClr val="tx1"/>
                              </a:solidFill>
                              <a:latin typeface="Cambria Math" panose="02040503050406030204" pitchFamily="18" charset="0"/>
                              <a:ea typeface="Cambria Math" panose="02040503050406030204" pitchFamily="18" charset="0"/>
                            </a:rPr>
                            <m:t>𝜋</m:t>
                          </m:r>
                        </m:sub>
                        <m:sup>
                          <m:r>
                            <a:rPr lang="pl-PL" sz="900" i="1">
                              <a:solidFill>
                                <a:schemeClr val="tx1"/>
                              </a:solidFill>
                              <a:latin typeface="Cambria Math" panose="02040503050406030204" pitchFamily="18" charset="0"/>
                              <a:ea typeface="Cambria Math" panose="02040503050406030204" pitchFamily="18" charset="0"/>
                            </a:rPr>
                            <m:t>𝑞</m:t>
                          </m:r>
                        </m:sup>
                      </m:sSubSup>
                      <m:r>
                        <a:rPr lang="pl-PL" sz="900" i="1" smtClean="0">
                          <a:solidFill>
                            <a:schemeClr val="tx1"/>
                          </a:solidFill>
                          <a:latin typeface="Cambria Math" panose="02040503050406030204" pitchFamily="18" charset="0"/>
                          <a:ea typeface="Cambria Math" panose="02040503050406030204" pitchFamily="18" charset="0"/>
                        </a:rPr>
                        <m:t>×</m:t>
                      </m:r>
                      <m:sSubSup>
                        <m:sSubSupPr>
                          <m:ctrlPr>
                            <a:rPr lang="pl-PL" sz="900" i="1" smtClean="0">
                              <a:solidFill>
                                <a:schemeClr val="accent6">
                                  <a:lumMod val="75000"/>
                                </a:schemeClr>
                              </a:solidFill>
                              <a:latin typeface="Cambria Math" panose="02040503050406030204" pitchFamily="18" charset="0"/>
                              <a:ea typeface="Cambria Math" panose="02040503050406030204" pitchFamily="18" charset="0"/>
                            </a:rPr>
                          </m:ctrlPr>
                        </m:sSubSupPr>
                        <m:e>
                          <m:r>
                            <a:rPr lang="pl-PL" sz="900" i="1">
                              <a:solidFill>
                                <a:schemeClr val="accent6">
                                  <a:lumMod val="75000"/>
                                </a:schemeClr>
                              </a:solidFill>
                              <a:latin typeface="Cambria Math" panose="02040503050406030204" pitchFamily="18" charset="0"/>
                              <a:ea typeface="Cambria Math" panose="02040503050406030204" pitchFamily="18" charset="0"/>
                            </a:rPr>
                            <m:t>𝑓</m:t>
                          </m:r>
                        </m:e>
                        <m:sub>
                          <m:r>
                            <a:rPr lang="pl-PL" sz="900" i="1">
                              <a:solidFill>
                                <a:schemeClr val="accent6">
                                  <a:lumMod val="75000"/>
                                </a:schemeClr>
                              </a:solidFill>
                              <a:latin typeface="Cambria Math" panose="02040503050406030204" pitchFamily="18" charset="0"/>
                              <a:ea typeface="Cambria Math" panose="02040503050406030204" pitchFamily="18" charset="0"/>
                            </a:rPr>
                            <m:t>1</m:t>
                          </m:r>
                          <m:r>
                            <m:rPr>
                              <m:sty m:val="p"/>
                            </m:rPr>
                            <a:rPr lang="pl-PL" sz="900" i="0">
                              <a:solidFill>
                                <a:schemeClr val="accent6">
                                  <a:lumMod val="75000"/>
                                </a:schemeClr>
                              </a:solidFill>
                              <a:latin typeface="Cambria Math" panose="02040503050406030204" pitchFamily="18" charset="0"/>
                              <a:ea typeface="Cambria Math" panose="02040503050406030204" pitchFamily="18" charset="0"/>
                            </a:rPr>
                            <m:t>T</m:t>
                          </m:r>
                          <m:r>
                            <a:rPr lang="pl-PL" sz="900" i="0">
                              <a:solidFill>
                                <a:schemeClr val="accent6">
                                  <a:lumMod val="75000"/>
                                </a:schemeClr>
                              </a:solidFill>
                              <a:latin typeface="Cambria Math" panose="02040503050406030204" pitchFamily="18" charset="0"/>
                              <a:ea typeface="Cambria Math" panose="02040503050406030204" pitchFamily="18" charset="0"/>
                            </a:rPr>
                            <m:t>, </m:t>
                          </m:r>
                          <m:r>
                            <a:rPr lang="pl-PL" sz="900" b="0" i="1" smtClean="0">
                              <a:solidFill>
                                <a:schemeClr val="accent6">
                                  <a:lumMod val="75000"/>
                                </a:schemeClr>
                              </a:solidFill>
                              <a:latin typeface="Cambria Math" panose="02040503050406030204" pitchFamily="18" charset="0"/>
                              <a:ea typeface="Cambria Math" panose="02040503050406030204" pitchFamily="18" charset="0"/>
                            </a:rPr>
                            <m:t>𝑁</m:t>
                          </m:r>
                        </m:sub>
                        <m:sup>
                          <m:r>
                            <a:rPr lang="pl-PL" sz="900" b="0" i="1" smtClean="0">
                              <a:solidFill>
                                <a:schemeClr val="accent6">
                                  <a:lumMod val="75000"/>
                                </a:schemeClr>
                              </a:solidFill>
                              <a:latin typeface="Cambria Math" panose="02040503050406030204" pitchFamily="18" charset="0"/>
                              <a:ea typeface="Cambria Math" panose="02040503050406030204" pitchFamily="18" charset="0"/>
                            </a:rPr>
                            <m:t>𝑞</m:t>
                          </m:r>
                          <m:r>
                            <a:rPr lang="pl-PL" sz="900" i="1">
                              <a:solidFill>
                                <a:schemeClr val="accent6">
                                  <a:lumMod val="75000"/>
                                </a:schemeClr>
                              </a:solidFill>
                              <a:latin typeface="Cambria Math" panose="02040503050406030204" pitchFamily="18" charset="0"/>
                              <a:ea typeface="Cambria Math" panose="02040503050406030204" pitchFamily="18" charset="0"/>
                            </a:rPr>
                            <m:t>⊥</m:t>
                          </m:r>
                          <m:r>
                            <a:rPr lang="pl-PL" sz="900" b="0" i="1" smtClean="0">
                              <a:solidFill>
                                <a:schemeClr val="accent6">
                                  <a:lumMod val="75000"/>
                                </a:schemeClr>
                              </a:solidFill>
                              <a:latin typeface="Cambria Math" panose="02040503050406030204" pitchFamily="18" charset="0"/>
                              <a:ea typeface="Cambria Math" panose="02040503050406030204" pitchFamily="18" charset="0"/>
                            </a:rPr>
                            <m:t>(1)</m:t>
                          </m:r>
                        </m:sup>
                      </m:sSubSup>
                    </m:oMath>
                  </m:oMathPara>
                </a14:m>
                <a:endParaRPr lang="pl-PL" sz="900" dirty="0"/>
              </a:p>
            </p:txBody>
          </p:sp>
        </mc:Choice>
        <mc:Fallback xmlns="">
          <p:sp>
            <p:nvSpPr>
              <p:cNvPr id="22" name="Prostokąt 21"/>
              <p:cNvSpPr>
                <a:spLocks noRot="1" noChangeAspect="1" noMove="1" noResize="1" noEditPoints="1" noAdjustHandles="1" noChangeArrowheads="1" noChangeShapeType="1" noTextEdit="1"/>
              </p:cNvSpPr>
              <p:nvPr/>
            </p:nvSpPr>
            <p:spPr>
              <a:xfrm>
                <a:off x="3405896" y="161216"/>
                <a:ext cx="1482457" cy="356380"/>
              </a:xfrm>
              <a:prstGeom prst="rect">
                <a:avLst/>
              </a:prstGeom>
              <a:blipFill>
                <a:blip r:embed="rId11"/>
                <a:stretch>
                  <a:fillRect/>
                </a:stretch>
              </a:blipFill>
            </p:spPr>
            <p:txBody>
              <a:bodyPr/>
              <a:lstStyle/>
              <a:p>
                <a:r>
                  <a:rPr lang="pl-PL">
                    <a:noFill/>
                  </a:rPr>
                  <a:t> </a:t>
                </a:r>
              </a:p>
            </p:txBody>
          </p:sp>
        </mc:Fallback>
      </mc:AlternateContent>
      <p:sp>
        <p:nvSpPr>
          <p:cNvPr id="23" name="Owal 22"/>
          <p:cNvSpPr/>
          <p:nvPr/>
        </p:nvSpPr>
        <p:spPr>
          <a:xfrm>
            <a:off x="5552442" y="325482"/>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24" name="Łącznik prosty ze strzałką 23"/>
          <p:cNvCxnSpPr/>
          <p:nvPr/>
        </p:nvCxnSpPr>
        <p:spPr>
          <a:xfrm rot="5400000" flipV="1">
            <a:off x="5577857" y="486284"/>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sp>
        <p:nvSpPr>
          <p:cNvPr id="25" name="Owal 24"/>
          <p:cNvSpPr/>
          <p:nvPr/>
        </p:nvSpPr>
        <p:spPr>
          <a:xfrm>
            <a:off x="5605371" y="380091"/>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mc:Choice xmlns:a14="http://schemas.microsoft.com/office/drawing/2010/main" Requires="a14">
          <p:sp>
            <p:nvSpPr>
              <p:cNvPr id="26" name="pole tekstowe 25"/>
              <p:cNvSpPr txBox="1"/>
              <p:nvPr/>
            </p:nvSpPr>
            <p:spPr>
              <a:xfrm rot="-2700000">
                <a:off x="5576475" y="329205"/>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i="1" smtClean="0">
                          <a:solidFill>
                            <a:srgbClr val="FF0000"/>
                          </a:solidFill>
                          <a:latin typeface="Cambria Math" panose="02040503050406030204" pitchFamily="18" charset="0"/>
                          <a:ea typeface="Cambria Math" panose="02040503050406030204" pitchFamily="18" charset="0"/>
                        </a:rPr>
                        <m:t>→</m:t>
                      </m:r>
                    </m:oMath>
                  </m:oMathPara>
                </a14:m>
                <a:endParaRPr lang="pl-PL" sz="500" dirty="0">
                  <a:solidFill>
                    <a:srgbClr val="FF0000"/>
                  </a:solidFill>
                </a:endParaRPr>
              </a:p>
            </p:txBody>
          </p:sp>
        </mc:Choice>
        <mc:Fallback>
          <p:sp>
            <p:nvSpPr>
              <p:cNvPr id="26" name="pole tekstowe 25"/>
              <p:cNvSpPr txBox="1">
                <a:spLocks noRot="1" noChangeAspect="1" noMove="1" noResize="1" noEditPoints="1" noAdjustHandles="1" noChangeArrowheads="1" noChangeShapeType="1" noTextEdit="1"/>
              </p:cNvSpPr>
              <p:nvPr/>
            </p:nvSpPr>
            <p:spPr>
              <a:xfrm rot="-2700000">
                <a:off x="5576475" y="329205"/>
                <a:ext cx="132764" cy="76944"/>
              </a:xfrm>
              <a:prstGeom prst="rect">
                <a:avLst/>
              </a:prstGeom>
              <a:blipFill>
                <a:blip r:embed="rId18"/>
                <a:stretch>
                  <a:fillRect/>
                </a:stretch>
              </a:blipFill>
            </p:spPr>
            <p:txBody>
              <a:bodyPr/>
              <a:lstStyle/>
              <a:p>
                <a:r>
                  <a:rPr lang="pl-PL">
                    <a:noFill/>
                  </a:rPr>
                  <a:t> </a:t>
                </a:r>
              </a:p>
            </p:txBody>
          </p:sp>
        </mc:Fallback>
      </mc:AlternateContent>
      <p:sp>
        <p:nvSpPr>
          <p:cNvPr id="27" name="Owal 26"/>
          <p:cNvSpPr/>
          <p:nvPr/>
        </p:nvSpPr>
        <p:spPr>
          <a:xfrm>
            <a:off x="5313152" y="326665"/>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 name="Owal 27"/>
          <p:cNvSpPr/>
          <p:nvPr/>
        </p:nvSpPr>
        <p:spPr>
          <a:xfrm>
            <a:off x="5362414" y="377856"/>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mc:Choice xmlns:a14="http://schemas.microsoft.com/office/drawing/2010/main" Requires="a14">
          <p:sp>
            <p:nvSpPr>
              <p:cNvPr id="29" name="pole tekstowe 28"/>
              <p:cNvSpPr txBox="1"/>
              <p:nvPr/>
            </p:nvSpPr>
            <p:spPr>
              <a:xfrm rot="-2700000">
                <a:off x="5327240" y="325768"/>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i="1" smtClean="0">
                          <a:solidFill>
                            <a:srgbClr val="FF0000"/>
                          </a:solidFill>
                          <a:latin typeface="Cambria Math" panose="02040503050406030204" pitchFamily="18" charset="0"/>
                          <a:ea typeface="Cambria Math" panose="02040503050406030204" pitchFamily="18" charset="0"/>
                        </a:rPr>
                        <m:t>→</m:t>
                      </m:r>
                    </m:oMath>
                  </m:oMathPara>
                </a14:m>
                <a:endParaRPr lang="pl-PL" sz="500" dirty="0">
                  <a:solidFill>
                    <a:srgbClr val="FF0000"/>
                  </a:solidFill>
                </a:endParaRPr>
              </a:p>
            </p:txBody>
          </p:sp>
        </mc:Choice>
        <mc:Fallback>
          <p:sp>
            <p:nvSpPr>
              <p:cNvPr id="29" name="pole tekstowe 28"/>
              <p:cNvSpPr txBox="1">
                <a:spLocks noRot="1" noChangeAspect="1" noMove="1" noResize="1" noEditPoints="1" noAdjustHandles="1" noChangeArrowheads="1" noChangeShapeType="1" noTextEdit="1"/>
              </p:cNvSpPr>
              <p:nvPr/>
            </p:nvSpPr>
            <p:spPr>
              <a:xfrm rot="-2700000">
                <a:off x="5327240" y="325768"/>
                <a:ext cx="132764" cy="76944"/>
              </a:xfrm>
              <a:prstGeom prst="rect">
                <a:avLst/>
              </a:prstGeom>
              <a:blipFill>
                <a:blip r:embed="rId19"/>
                <a:stretch>
                  <a:fillRect/>
                </a:stretch>
              </a:blipFill>
            </p:spPr>
            <p:txBody>
              <a:bodyPr/>
              <a:lstStyle/>
              <a:p>
                <a:r>
                  <a:rPr lang="pl-PL">
                    <a:noFill/>
                  </a:rPr>
                  <a:t> </a:t>
                </a:r>
              </a:p>
            </p:txBody>
          </p:sp>
        </mc:Fallback>
      </mc:AlternateContent>
      <p:cxnSp>
        <p:nvCxnSpPr>
          <p:cNvPr id="30" name="Łącznik prosty ze strzałką 29"/>
          <p:cNvCxnSpPr/>
          <p:nvPr/>
        </p:nvCxnSpPr>
        <p:spPr>
          <a:xfrm rot="-5400000" flipV="1">
            <a:off x="5341355" y="282023"/>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31" name="Prostokąt 30"/>
              <p:cNvSpPr/>
              <p:nvPr/>
            </p:nvSpPr>
            <p:spPr>
              <a:xfrm>
                <a:off x="5391075" y="317131"/>
                <a:ext cx="234360" cy="15388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400" b="0" i="1" smtClean="0">
                          <a:latin typeface="Cambria Math" panose="02040503050406030204" pitchFamily="18" charset="0"/>
                        </a:rPr>
                        <m:t>−</m:t>
                      </m:r>
                    </m:oMath>
                  </m:oMathPara>
                </a14:m>
                <a:endParaRPr lang="pl-PL" sz="400" b="0" dirty="0" smtClean="0"/>
              </a:p>
            </p:txBody>
          </p:sp>
        </mc:Choice>
        <mc:Fallback>
          <p:sp>
            <p:nvSpPr>
              <p:cNvPr id="31" name="Prostokąt 30"/>
              <p:cNvSpPr>
                <a:spLocks noRot="1" noChangeAspect="1" noMove="1" noResize="1" noEditPoints="1" noAdjustHandles="1" noChangeArrowheads="1" noChangeShapeType="1" noTextEdit="1"/>
              </p:cNvSpPr>
              <p:nvPr/>
            </p:nvSpPr>
            <p:spPr>
              <a:xfrm>
                <a:off x="5391075" y="317131"/>
                <a:ext cx="234360" cy="153888"/>
              </a:xfrm>
              <a:prstGeom prst="rect">
                <a:avLst/>
              </a:prstGeom>
              <a:blipFill>
                <a:blip r:embed="rId20"/>
                <a:stretch>
                  <a:fillRect/>
                </a:stretch>
              </a:blipFill>
            </p:spPr>
            <p:txBody>
              <a:bodyPr/>
              <a:lstStyle/>
              <a:p>
                <a:r>
                  <a:rPr lang="pl-PL">
                    <a:noFill/>
                  </a:rPr>
                  <a:t> </a:t>
                </a:r>
              </a:p>
            </p:txBody>
          </p:sp>
        </mc:Fallback>
      </mc:AlternateContent>
      <p:cxnSp>
        <p:nvCxnSpPr>
          <p:cNvPr id="9" name="Łącznik prosty ze strzałką 8"/>
          <p:cNvCxnSpPr/>
          <p:nvPr/>
        </p:nvCxnSpPr>
        <p:spPr>
          <a:xfrm flipV="1">
            <a:off x="4811486" y="377856"/>
            <a:ext cx="400717" cy="9227"/>
          </a:xfrm>
          <a:prstGeom prst="straightConnector1">
            <a:avLst/>
          </a:prstGeom>
          <a:ln>
            <a:solidFill>
              <a:schemeClr val="accent6">
                <a:lumMod val="75000"/>
              </a:schemeClr>
            </a:solidFill>
            <a:tailEnd type="triangle" w="sm"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91205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6" name="Prostokąt 5"/>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26/33</a:t>
            </a:r>
            <a:endParaRPr lang="pl-PL" sz="400" dirty="0">
              <a:solidFill>
                <a:srgbClr val="F0ECE5"/>
              </a:solidFill>
              <a:latin typeface="Open Sans" pitchFamily="2" charset="0"/>
              <a:ea typeface="Open Sans" pitchFamily="2" charset="0"/>
              <a:cs typeface="Open Sans" pitchFamily="2" charset="0"/>
            </a:endParaRPr>
          </a:p>
        </p:txBody>
      </p:sp>
      <p:sp>
        <p:nvSpPr>
          <p:cNvPr id="2" name="Tytuł 1"/>
          <p:cNvSpPr>
            <a:spLocks noGrp="1"/>
          </p:cNvSpPr>
          <p:nvPr>
            <p:ph type="title"/>
          </p:nvPr>
        </p:nvSpPr>
        <p:spPr>
          <a:xfrm>
            <a:off x="1149" y="56192"/>
            <a:ext cx="5758301" cy="380858"/>
          </a:xfrm>
        </p:spPr>
        <p:txBody>
          <a:bodyPr>
            <a:noAutofit/>
          </a:bodyPr>
          <a:lstStyle/>
          <a:p>
            <a:r>
              <a:rPr lang="pl-PL" sz="1800" b="1" dirty="0" err="1" smtClean="0">
                <a:solidFill>
                  <a:srgbClr val="3C4855"/>
                </a:solidFill>
              </a:rPr>
              <a:t>Moving</a:t>
            </a:r>
            <a:r>
              <a:rPr lang="pl-PL" sz="1800" b="1" dirty="0" smtClean="0">
                <a:solidFill>
                  <a:srgbClr val="3C4855"/>
                </a:solidFill>
              </a:rPr>
              <a:t> </a:t>
            </a:r>
            <a:r>
              <a:rPr lang="en-US" sz="1800" b="1" dirty="0" smtClean="0">
                <a:solidFill>
                  <a:srgbClr val="3C4855"/>
                </a:solidFill>
              </a:rPr>
              <a:t>to </a:t>
            </a:r>
            <a:r>
              <a:rPr lang="en-US" sz="1800" b="1" dirty="0">
                <a:solidFill>
                  <a:srgbClr val="3C4855"/>
                </a:solidFill>
              </a:rPr>
              <a:t>TMD PDF </a:t>
            </a:r>
            <a:r>
              <a:rPr lang="en-US" sz="1800" b="1" dirty="0" smtClean="0">
                <a:solidFill>
                  <a:srgbClr val="3C4855"/>
                </a:solidFill>
              </a:rPr>
              <a:t>Extraction</a:t>
            </a:r>
            <a:r>
              <a:rPr lang="pl-PL" sz="1800" b="1" dirty="0" smtClean="0">
                <a:solidFill>
                  <a:srgbClr val="3C4855"/>
                </a:solidFill>
              </a:rPr>
              <a:t>: </a:t>
            </a:r>
            <a:r>
              <a:rPr lang="pl-PL" sz="1800" dirty="0" err="1">
                <a:solidFill>
                  <a:srgbClr val="7A8A99"/>
                </a:solidFill>
              </a:rPr>
              <a:t>Understanding</a:t>
            </a:r>
            <a:r>
              <a:rPr lang="pl-PL" sz="1800" dirty="0">
                <a:solidFill>
                  <a:srgbClr val="7A8A99"/>
                </a:solidFill>
              </a:rPr>
              <a:t> the </a:t>
            </a:r>
            <a:r>
              <a:rPr lang="pl-PL" sz="1800" dirty="0" err="1">
                <a:solidFill>
                  <a:schemeClr val="accent6">
                    <a:lumMod val="75000"/>
                  </a:schemeClr>
                </a:solidFill>
              </a:rPr>
              <a:t>Sivers</a:t>
            </a:r>
            <a:r>
              <a:rPr lang="pl-PL" sz="1800" dirty="0">
                <a:solidFill>
                  <a:schemeClr val="accent6">
                    <a:lumMod val="75000"/>
                  </a:schemeClr>
                </a:solidFill>
              </a:rPr>
              <a:t> </a:t>
            </a:r>
            <a:r>
              <a:rPr lang="pl-PL" sz="1800" dirty="0" err="1">
                <a:solidFill>
                  <a:schemeClr val="accent6">
                    <a:lumMod val="75000"/>
                  </a:schemeClr>
                </a:solidFill>
              </a:rPr>
              <a:t>Asymmetry</a:t>
            </a:r>
            <a:endParaRPr lang="pl-PL" sz="1800" b="1" dirty="0">
              <a:solidFill>
                <a:schemeClr val="accent6">
                  <a:lumMod val="75000"/>
                </a:schemeClr>
              </a:solidFill>
            </a:endParaRPr>
          </a:p>
        </p:txBody>
      </p:sp>
      <mc:AlternateContent xmlns:mc="http://schemas.openxmlformats.org/markup-compatibility/2006" xmlns:a14="http://schemas.microsoft.com/office/drawing/2010/main">
        <mc:Choice Requires="a14">
          <p:sp>
            <p:nvSpPr>
              <p:cNvPr id="3" name="Prostokąt 2"/>
              <p:cNvSpPr/>
              <p:nvPr/>
            </p:nvSpPr>
            <p:spPr>
              <a:xfrm>
                <a:off x="26036" y="539795"/>
                <a:ext cx="3664403" cy="353943"/>
              </a:xfrm>
              <a:prstGeom prst="rect">
                <a:avLst/>
              </a:prstGeom>
            </p:spPr>
            <p:txBody>
              <a:bodyPr wrap="square">
                <a:spAutoFit/>
              </a:bodyPr>
              <a:lstStyle/>
              <a:p>
                <a:r>
                  <a:rPr lang="en-US" dirty="0" smtClean="0"/>
                  <a:t>Measured asymmetries, </a:t>
                </a:r>
                <a:r>
                  <a:rPr lang="en-US" dirty="0"/>
                  <a:t>especially those </a:t>
                </a:r>
                <a:r>
                  <a:rPr lang="en-US" b="1" dirty="0"/>
                  <a:t>weighted by transverse momentum </a:t>
                </a:r>
                <a14:m>
                  <m:oMath xmlns:m="http://schemas.openxmlformats.org/officeDocument/2006/math">
                    <m:sSub>
                      <m:sSubPr>
                        <m:ctrlPr>
                          <a:rPr lang="pl-PL" b="1" i="1" smtClean="0">
                            <a:latin typeface="Cambria Math" panose="02040503050406030204" pitchFamily="18" charset="0"/>
                          </a:rPr>
                        </m:ctrlPr>
                      </m:sSubPr>
                      <m:e>
                        <m:r>
                          <a:rPr lang="pl-PL" b="1" i="1" smtClean="0">
                            <a:latin typeface="Cambria Math" panose="02040503050406030204" pitchFamily="18" charset="0"/>
                          </a:rPr>
                          <m:t>𝒒</m:t>
                        </m:r>
                      </m:e>
                      <m:sub>
                        <m:r>
                          <a:rPr lang="pl-PL" b="1" i="0" smtClean="0">
                            <a:latin typeface="Cambria Math" panose="02040503050406030204" pitchFamily="18" charset="0"/>
                          </a:rPr>
                          <m:t>𝐓</m:t>
                        </m:r>
                      </m:sub>
                    </m:sSub>
                  </m:oMath>
                </a14:m>
                <a:r>
                  <a:rPr lang="pl-PL" dirty="0" smtClean="0"/>
                  <a:t>, </a:t>
                </a:r>
                <a:r>
                  <a:rPr lang="en-US" dirty="0" smtClean="0"/>
                  <a:t>enable </a:t>
                </a:r>
                <a:r>
                  <a:rPr lang="en-US" dirty="0"/>
                  <a:t>a direct and simplified connection to the underlying </a:t>
                </a:r>
                <a:r>
                  <a:rPr lang="en-US" b="1" dirty="0"/>
                  <a:t>TMD PDFs</a:t>
                </a:r>
                <a:endParaRPr lang="pl-PL" b="1" dirty="0"/>
              </a:p>
            </p:txBody>
          </p:sp>
        </mc:Choice>
        <mc:Fallback xmlns="">
          <p:sp>
            <p:nvSpPr>
              <p:cNvPr id="3" name="Prostokąt 2"/>
              <p:cNvSpPr>
                <a:spLocks noRot="1" noChangeAspect="1" noMove="1" noResize="1" noEditPoints="1" noAdjustHandles="1" noChangeArrowheads="1" noChangeShapeType="1" noTextEdit="1"/>
              </p:cNvSpPr>
              <p:nvPr/>
            </p:nvSpPr>
            <p:spPr>
              <a:xfrm>
                <a:off x="26036" y="539795"/>
                <a:ext cx="3664403" cy="353943"/>
              </a:xfrm>
              <a:prstGeom prst="rect">
                <a:avLst/>
              </a:prstGeom>
              <a:blipFill>
                <a:blip r:embed="rId2"/>
                <a:stretch>
                  <a:fillRect b="-6897"/>
                </a:stretch>
              </a:blipFill>
            </p:spPr>
            <p:txBody>
              <a:bodyPr/>
              <a:lstStyle/>
              <a:p>
                <a:r>
                  <a:rPr lang="pl-PL">
                    <a:noFill/>
                  </a:rPr>
                  <a:t> </a:t>
                </a:r>
              </a:p>
            </p:txBody>
          </p:sp>
        </mc:Fallback>
      </mc:AlternateContent>
      <p:sp>
        <p:nvSpPr>
          <p:cNvPr id="8" name="Prostokąt 7"/>
          <p:cNvSpPr/>
          <p:nvPr/>
        </p:nvSpPr>
        <p:spPr>
          <a:xfrm>
            <a:off x="-9970" y="849084"/>
            <a:ext cx="1635384" cy="223138"/>
          </a:xfrm>
          <a:prstGeom prst="rect">
            <a:avLst/>
          </a:prstGeom>
        </p:spPr>
        <p:txBody>
          <a:bodyPr wrap="none">
            <a:spAutoFit/>
          </a:bodyPr>
          <a:lstStyle/>
          <a:p>
            <a:r>
              <a:rPr lang="pl-PL" dirty="0" err="1"/>
              <a:t>Remember</a:t>
            </a:r>
            <a:r>
              <a:rPr lang="pl-PL" dirty="0"/>
              <a:t> </a:t>
            </a:r>
            <a:r>
              <a:rPr lang="pl-PL" b="1" dirty="0" err="1">
                <a:solidFill>
                  <a:schemeClr val="accent6">
                    <a:lumMod val="75000"/>
                  </a:schemeClr>
                </a:solidFill>
              </a:rPr>
              <a:t>Sivers</a:t>
            </a:r>
            <a:r>
              <a:rPr lang="pl-PL" b="1" dirty="0">
                <a:solidFill>
                  <a:schemeClr val="accent6">
                    <a:lumMod val="75000"/>
                  </a:schemeClr>
                </a:solidFill>
              </a:rPr>
              <a:t> </a:t>
            </a:r>
            <a:r>
              <a:rPr lang="pl-PL" b="1" dirty="0" err="1">
                <a:solidFill>
                  <a:schemeClr val="accent6">
                    <a:lumMod val="75000"/>
                  </a:schemeClr>
                </a:solidFill>
              </a:rPr>
              <a:t>Asymmetries</a:t>
            </a:r>
            <a:r>
              <a:rPr lang="pl-PL" dirty="0"/>
              <a:t>?</a:t>
            </a:r>
          </a:p>
        </p:txBody>
      </p:sp>
      <p:pic>
        <p:nvPicPr>
          <p:cNvPr id="10" name="Obraz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36" y="1089288"/>
            <a:ext cx="2565700" cy="1443634"/>
          </a:xfrm>
          <a:prstGeom prst="rect">
            <a:avLst/>
          </a:prstGeom>
          <a:ln w="19050">
            <a:solidFill>
              <a:srgbClr val="3C4855"/>
            </a:solidFill>
          </a:ln>
        </p:spPr>
      </p:pic>
      <mc:AlternateContent xmlns:mc="http://schemas.openxmlformats.org/markup-compatibility/2006" xmlns:a14="http://schemas.microsoft.com/office/drawing/2010/main">
        <mc:Choice Requires="a14">
          <p:sp>
            <p:nvSpPr>
              <p:cNvPr id="24" name="pole tekstowe 23"/>
              <p:cNvSpPr txBox="1"/>
              <p:nvPr/>
            </p:nvSpPr>
            <p:spPr>
              <a:xfrm>
                <a:off x="1006845" y="2099925"/>
                <a:ext cx="1440563" cy="288156"/>
              </a:xfrm>
              <a:prstGeom prst="rect">
                <a:avLst/>
              </a:prstGeom>
              <a:solidFill>
                <a:schemeClr val="bg1"/>
              </a:solidFill>
              <a:ln w="12700">
                <a:solidFill>
                  <a:srgbClr val="3C4855"/>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700" b="0" i="1" smtClean="0">
                              <a:solidFill>
                                <a:schemeClr val="accent6">
                                  <a:lumMod val="75000"/>
                                </a:schemeClr>
                              </a:solidFill>
                              <a:latin typeface="Cambria Math" panose="02040503050406030204" pitchFamily="18" charset="0"/>
                            </a:rPr>
                          </m:ctrlPr>
                        </m:sSubSupPr>
                        <m:e>
                          <m:r>
                            <a:rPr lang="pl-PL" sz="700" b="0" i="1" smtClean="0">
                              <a:solidFill>
                                <a:schemeClr val="accent6">
                                  <a:lumMod val="75000"/>
                                </a:schemeClr>
                              </a:solidFill>
                              <a:latin typeface="Cambria Math" panose="02040503050406030204" pitchFamily="18" charset="0"/>
                            </a:rPr>
                            <m:t>𝐴</m:t>
                          </m:r>
                        </m:e>
                        <m:sub>
                          <m:r>
                            <m:rPr>
                              <m:sty m:val="p"/>
                            </m:rPr>
                            <a:rPr lang="pl-PL" sz="700" b="0" i="0" smtClean="0">
                              <a:solidFill>
                                <a:schemeClr val="accent6">
                                  <a:lumMod val="75000"/>
                                </a:schemeClr>
                              </a:solidFill>
                              <a:latin typeface="Cambria Math" panose="02040503050406030204" pitchFamily="18" charset="0"/>
                            </a:rPr>
                            <m:t>T</m:t>
                          </m:r>
                        </m:sub>
                        <m:sup>
                          <m:r>
                            <m:rPr>
                              <m:sty m:val="p"/>
                            </m:rPr>
                            <a:rPr lang="pl-PL" sz="700" b="0" i="0" smtClean="0">
                              <a:solidFill>
                                <a:schemeClr val="accent6">
                                  <a:lumMod val="75000"/>
                                </a:schemeClr>
                              </a:solidFill>
                              <a:latin typeface="Cambria Math" panose="02040503050406030204" pitchFamily="18" charset="0"/>
                            </a:rPr>
                            <m:t>sin</m:t>
                          </m:r>
                          <m:sSub>
                            <m:sSubPr>
                              <m:ctrlPr>
                                <a:rPr lang="pl-PL" sz="700" b="0" i="1" smtClean="0">
                                  <a:solidFill>
                                    <a:schemeClr val="accent6">
                                      <a:lumMod val="75000"/>
                                    </a:schemeClr>
                                  </a:solidFill>
                                  <a:latin typeface="Cambria Math" panose="02040503050406030204" pitchFamily="18" charset="0"/>
                                </a:rPr>
                              </m:ctrlPr>
                            </m:sSubPr>
                            <m:e>
                              <m:r>
                                <a:rPr lang="pl-PL" sz="700" b="0" i="1" smtClean="0">
                                  <a:solidFill>
                                    <a:schemeClr val="accent6">
                                      <a:lumMod val="75000"/>
                                    </a:schemeClr>
                                  </a:solidFill>
                                  <a:latin typeface="Cambria Math" panose="02040503050406030204" pitchFamily="18" charset="0"/>
                                </a:rPr>
                                <m:t>𝜑</m:t>
                              </m:r>
                            </m:e>
                            <m:sub>
                              <m:r>
                                <m:rPr>
                                  <m:sty m:val="p"/>
                                </m:rPr>
                                <a:rPr lang="pl-PL" sz="700" b="0" i="0" smtClean="0">
                                  <a:solidFill>
                                    <a:schemeClr val="accent6">
                                      <a:lumMod val="75000"/>
                                    </a:schemeClr>
                                  </a:solidFill>
                                  <a:latin typeface="Cambria Math" panose="02040503050406030204" pitchFamily="18" charset="0"/>
                                </a:rPr>
                                <m:t>S</m:t>
                              </m:r>
                            </m:sub>
                          </m:sSub>
                          <m:r>
                            <a:rPr lang="pl-PL" sz="700" b="0" i="1" smtClean="0">
                              <a:solidFill>
                                <a:schemeClr val="accent6">
                                  <a:lumMod val="75000"/>
                                </a:schemeClr>
                              </a:solidFill>
                              <a:latin typeface="Cambria Math" panose="02040503050406030204" pitchFamily="18" charset="0"/>
                            </a:rPr>
                            <m:t> </m:t>
                          </m:r>
                          <m:f>
                            <m:fPr>
                              <m:ctrlPr>
                                <a:rPr lang="pl-PL" sz="700" b="0" i="1" smtClean="0">
                                  <a:solidFill>
                                    <a:schemeClr val="accent6">
                                      <a:lumMod val="75000"/>
                                    </a:schemeClr>
                                  </a:solidFill>
                                  <a:latin typeface="Cambria Math" panose="02040503050406030204" pitchFamily="18" charset="0"/>
                                </a:rPr>
                              </m:ctrlPr>
                            </m:fPr>
                            <m:num>
                              <m:sSub>
                                <m:sSubPr>
                                  <m:ctrlPr>
                                    <a:rPr lang="pl-PL" sz="700" b="0" i="1" smtClean="0">
                                      <a:solidFill>
                                        <a:schemeClr val="accent6">
                                          <a:lumMod val="75000"/>
                                        </a:schemeClr>
                                      </a:solidFill>
                                      <a:latin typeface="Cambria Math" panose="02040503050406030204" pitchFamily="18" charset="0"/>
                                    </a:rPr>
                                  </m:ctrlPr>
                                </m:sSubPr>
                                <m:e>
                                  <m:r>
                                    <a:rPr lang="pl-PL" sz="700" b="0" i="1" smtClean="0">
                                      <a:solidFill>
                                        <a:schemeClr val="accent6">
                                          <a:lumMod val="75000"/>
                                        </a:schemeClr>
                                      </a:solidFill>
                                      <a:latin typeface="Cambria Math" panose="02040503050406030204" pitchFamily="18" charset="0"/>
                                    </a:rPr>
                                    <m:t>𝑞</m:t>
                                  </m:r>
                                </m:e>
                                <m:sub>
                                  <m:r>
                                    <m:rPr>
                                      <m:sty m:val="p"/>
                                    </m:rPr>
                                    <a:rPr lang="pl-PL" sz="700" b="0" i="0" smtClean="0">
                                      <a:solidFill>
                                        <a:schemeClr val="accent6">
                                          <a:lumMod val="75000"/>
                                        </a:schemeClr>
                                      </a:solidFill>
                                      <a:latin typeface="Cambria Math" panose="02040503050406030204" pitchFamily="18" charset="0"/>
                                    </a:rPr>
                                    <m:t>T</m:t>
                                  </m:r>
                                </m:sub>
                              </m:sSub>
                            </m:num>
                            <m:den>
                              <m:sSub>
                                <m:sSubPr>
                                  <m:ctrlPr>
                                    <a:rPr lang="pl-PL" sz="700" b="0" i="1" smtClean="0">
                                      <a:solidFill>
                                        <a:schemeClr val="accent6">
                                          <a:lumMod val="75000"/>
                                        </a:schemeClr>
                                      </a:solidFill>
                                      <a:latin typeface="Cambria Math" panose="02040503050406030204" pitchFamily="18" charset="0"/>
                                    </a:rPr>
                                  </m:ctrlPr>
                                </m:sSubPr>
                                <m:e>
                                  <m:r>
                                    <a:rPr lang="pl-PL" sz="700" b="0" i="1" smtClean="0">
                                      <a:solidFill>
                                        <a:schemeClr val="accent6">
                                          <a:lumMod val="75000"/>
                                        </a:schemeClr>
                                      </a:solidFill>
                                      <a:latin typeface="Cambria Math" panose="02040503050406030204" pitchFamily="18" charset="0"/>
                                    </a:rPr>
                                    <m:t>𝑀</m:t>
                                  </m:r>
                                </m:e>
                                <m:sub>
                                  <m:r>
                                    <a:rPr lang="pl-PL" sz="700" b="0" i="1" smtClean="0">
                                      <a:solidFill>
                                        <a:schemeClr val="accent6">
                                          <a:lumMod val="75000"/>
                                        </a:schemeClr>
                                      </a:solidFill>
                                      <a:latin typeface="Cambria Math" panose="02040503050406030204" pitchFamily="18" charset="0"/>
                                    </a:rPr>
                                    <m:t>𝑁</m:t>
                                  </m:r>
                                </m:sub>
                              </m:sSub>
                            </m:den>
                          </m:f>
                        </m:sup>
                      </m:sSubSup>
                      <m:r>
                        <a:rPr lang="pl-PL" sz="700" b="0" i="1" smtClean="0">
                          <a:solidFill>
                            <a:schemeClr val="tx1"/>
                          </a:solidFill>
                          <a:latin typeface="Cambria Math" panose="02040503050406030204" pitchFamily="18" charset="0"/>
                        </a:rPr>
                        <m:t>=−2 </m:t>
                      </m:r>
                      <m:f>
                        <m:fPr>
                          <m:ctrlPr>
                            <a:rPr lang="pl-PL" sz="700" b="0" i="1" smtClean="0">
                              <a:solidFill>
                                <a:schemeClr val="tx1"/>
                              </a:solidFill>
                              <a:latin typeface="Cambria Math" panose="02040503050406030204" pitchFamily="18" charset="0"/>
                            </a:rPr>
                          </m:ctrlPr>
                        </m:fPr>
                        <m:num>
                          <m:sSubSup>
                            <m:sSubSupPr>
                              <m:ctrlPr>
                                <a:rPr lang="pl-PL" sz="700" b="0" i="1" smtClean="0">
                                  <a:solidFill>
                                    <a:schemeClr val="accent6">
                                      <a:lumMod val="75000"/>
                                    </a:schemeClr>
                                  </a:solidFill>
                                  <a:latin typeface="Cambria Math" panose="02040503050406030204" pitchFamily="18" charset="0"/>
                                </a:rPr>
                              </m:ctrlPr>
                            </m:sSubSupPr>
                            <m:e>
                              <m:r>
                                <a:rPr lang="pl-PL" sz="700" b="0" i="1" smtClean="0">
                                  <a:solidFill>
                                    <a:schemeClr val="accent6">
                                      <a:lumMod val="75000"/>
                                    </a:schemeClr>
                                  </a:solidFill>
                                  <a:latin typeface="Cambria Math" panose="02040503050406030204" pitchFamily="18" charset="0"/>
                                </a:rPr>
                                <m:t>𝑓</m:t>
                              </m:r>
                            </m:e>
                            <m:sub>
                              <m:r>
                                <a:rPr lang="pl-PL" sz="700" b="0" i="0" smtClean="0">
                                  <a:solidFill>
                                    <a:schemeClr val="accent6">
                                      <a:lumMod val="75000"/>
                                    </a:schemeClr>
                                  </a:solidFill>
                                  <a:latin typeface="Cambria Math" panose="02040503050406030204" pitchFamily="18" charset="0"/>
                                </a:rPr>
                                <m:t>1</m:t>
                              </m:r>
                              <m:r>
                                <m:rPr>
                                  <m:sty m:val="p"/>
                                </m:rPr>
                                <a:rPr lang="pl-PL" sz="700" b="0" i="0" smtClean="0">
                                  <a:solidFill>
                                    <a:schemeClr val="accent6">
                                      <a:lumMod val="75000"/>
                                    </a:schemeClr>
                                  </a:solidFill>
                                  <a:latin typeface="Cambria Math" panose="02040503050406030204" pitchFamily="18" charset="0"/>
                                </a:rPr>
                                <m:t>T</m:t>
                              </m:r>
                              <m:r>
                                <a:rPr lang="pl-PL" sz="700" b="0" i="0" smtClean="0">
                                  <a:solidFill>
                                    <a:schemeClr val="accent6">
                                      <a:lumMod val="75000"/>
                                    </a:schemeClr>
                                  </a:solidFill>
                                  <a:latin typeface="Cambria Math" panose="02040503050406030204" pitchFamily="18" charset="0"/>
                                </a:rPr>
                                <m:t>,</m:t>
                              </m:r>
                              <m:r>
                                <a:rPr lang="pl-PL" sz="700" b="0" i="1" smtClean="0">
                                  <a:solidFill>
                                    <a:schemeClr val="accent6">
                                      <a:lumMod val="75000"/>
                                    </a:schemeClr>
                                  </a:solidFill>
                                  <a:latin typeface="Cambria Math" panose="02040503050406030204" pitchFamily="18" charset="0"/>
                                </a:rPr>
                                <m:t>𝑁</m:t>
                              </m:r>
                            </m:sub>
                            <m:sup>
                              <m:r>
                                <a:rPr lang="pl-PL" sz="700" b="0" i="1" smtClean="0">
                                  <a:solidFill>
                                    <a:schemeClr val="accent6">
                                      <a:lumMod val="75000"/>
                                    </a:schemeClr>
                                  </a:solidFill>
                                  <a:latin typeface="Cambria Math" panose="02040503050406030204" pitchFamily="18" charset="0"/>
                                </a:rPr>
                                <m:t>⊥</m:t>
                              </m:r>
                              <m:d>
                                <m:dPr>
                                  <m:ctrlPr>
                                    <a:rPr lang="pl-PL" sz="700" b="0" i="1" smtClean="0">
                                      <a:solidFill>
                                        <a:schemeClr val="accent6">
                                          <a:lumMod val="75000"/>
                                        </a:schemeClr>
                                      </a:solidFill>
                                      <a:latin typeface="Cambria Math" panose="02040503050406030204" pitchFamily="18" charset="0"/>
                                    </a:rPr>
                                  </m:ctrlPr>
                                </m:dPr>
                                <m:e>
                                  <m:r>
                                    <a:rPr lang="pl-PL" sz="700" b="0" i="1" smtClean="0">
                                      <a:solidFill>
                                        <a:schemeClr val="accent6">
                                          <a:lumMod val="75000"/>
                                        </a:schemeClr>
                                      </a:solidFill>
                                      <a:latin typeface="Cambria Math" panose="02040503050406030204" pitchFamily="18" charset="0"/>
                                    </a:rPr>
                                    <m:t>1</m:t>
                                  </m:r>
                                </m:e>
                              </m:d>
                            </m:sup>
                          </m:sSubSup>
                          <m:d>
                            <m:dPr>
                              <m:ctrlPr>
                                <a:rPr lang="pl-PL" sz="700" b="0" i="1" smtClean="0">
                                  <a:solidFill>
                                    <a:schemeClr val="accent6">
                                      <a:lumMod val="75000"/>
                                    </a:schemeClr>
                                  </a:solidFill>
                                  <a:latin typeface="Cambria Math" panose="02040503050406030204" pitchFamily="18" charset="0"/>
                                </a:rPr>
                              </m:ctrlPr>
                            </m:dPr>
                            <m:e>
                              <m:sSub>
                                <m:sSubPr>
                                  <m:ctrlPr>
                                    <a:rPr lang="pl-PL" sz="700" b="0" i="1" smtClean="0">
                                      <a:solidFill>
                                        <a:schemeClr val="accent6">
                                          <a:lumMod val="75000"/>
                                        </a:schemeClr>
                                      </a:solidFill>
                                      <a:latin typeface="Cambria Math" panose="02040503050406030204" pitchFamily="18" charset="0"/>
                                    </a:rPr>
                                  </m:ctrlPr>
                                </m:sSubPr>
                                <m:e>
                                  <m:r>
                                    <a:rPr lang="pl-PL" sz="700" b="0" i="1" smtClean="0">
                                      <a:solidFill>
                                        <a:schemeClr val="accent6">
                                          <a:lumMod val="75000"/>
                                        </a:schemeClr>
                                      </a:solidFill>
                                      <a:latin typeface="Cambria Math" panose="02040503050406030204" pitchFamily="18" charset="0"/>
                                    </a:rPr>
                                    <m:t>𝑥</m:t>
                                  </m:r>
                                </m:e>
                                <m:sub>
                                  <m:r>
                                    <a:rPr lang="pl-PL" sz="700" b="0" i="1" smtClean="0">
                                      <a:solidFill>
                                        <a:schemeClr val="accent6">
                                          <a:lumMod val="75000"/>
                                        </a:schemeClr>
                                      </a:solidFill>
                                      <a:latin typeface="Cambria Math" panose="02040503050406030204" pitchFamily="18" charset="0"/>
                                    </a:rPr>
                                    <m:t>𝑁</m:t>
                                  </m:r>
                                </m:sub>
                              </m:sSub>
                            </m:e>
                          </m:d>
                        </m:num>
                        <m:den>
                          <m:sSubSup>
                            <m:sSubSupPr>
                              <m:ctrlPr>
                                <a:rPr lang="pl-PL" sz="700" i="1" smtClean="0">
                                  <a:solidFill>
                                    <a:srgbClr val="FFC000"/>
                                  </a:solidFill>
                                  <a:latin typeface="Cambria Math" panose="02040503050406030204" pitchFamily="18" charset="0"/>
                                </a:rPr>
                              </m:ctrlPr>
                            </m:sSubSupPr>
                            <m:e>
                              <m:r>
                                <a:rPr lang="pl-PL" sz="700" i="1">
                                  <a:solidFill>
                                    <a:srgbClr val="FFC000"/>
                                  </a:solidFill>
                                  <a:latin typeface="Cambria Math" panose="02040503050406030204" pitchFamily="18" charset="0"/>
                                </a:rPr>
                                <m:t>𝑓</m:t>
                              </m:r>
                            </m:e>
                            <m:sub>
                              <m:r>
                                <a:rPr lang="pl-PL" sz="700">
                                  <a:solidFill>
                                    <a:srgbClr val="FFC000"/>
                                  </a:solidFill>
                                  <a:latin typeface="Cambria Math" panose="02040503050406030204" pitchFamily="18" charset="0"/>
                                </a:rPr>
                                <m:t>1</m:t>
                              </m:r>
                              <m:r>
                                <a:rPr lang="pl-PL" sz="700" b="0" i="0" smtClean="0">
                                  <a:solidFill>
                                    <a:srgbClr val="FFC000"/>
                                  </a:solidFill>
                                  <a:latin typeface="Cambria Math" panose="02040503050406030204" pitchFamily="18" charset="0"/>
                                </a:rPr>
                                <m:t>,</m:t>
                              </m:r>
                              <m:r>
                                <a:rPr lang="pl-PL" sz="700" b="0" i="1" smtClean="0">
                                  <a:solidFill>
                                    <a:srgbClr val="FFC000"/>
                                  </a:solidFill>
                                  <a:latin typeface="Cambria Math" panose="02040503050406030204" pitchFamily="18" charset="0"/>
                                </a:rPr>
                                <m:t>,</m:t>
                              </m:r>
                              <m:r>
                                <a:rPr lang="pl-PL" sz="700" b="0" i="1" smtClean="0">
                                  <a:solidFill>
                                    <a:srgbClr val="FFC000"/>
                                  </a:solidFill>
                                  <a:latin typeface="Cambria Math" panose="02040503050406030204" pitchFamily="18" charset="0"/>
                                </a:rPr>
                                <m:t>𝑁</m:t>
                              </m:r>
                            </m:sub>
                            <m:sup/>
                          </m:sSubSup>
                          <m:d>
                            <m:dPr>
                              <m:ctrlPr>
                                <a:rPr lang="pl-PL" sz="700" i="1">
                                  <a:solidFill>
                                    <a:srgbClr val="FFC000"/>
                                  </a:solidFill>
                                  <a:latin typeface="Cambria Math" panose="02040503050406030204" pitchFamily="18" charset="0"/>
                                </a:rPr>
                              </m:ctrlPr>
                            </m:dPr>
                            <m:e>
                              <m:sSub>
                                <m:sSubPr>
                                  <m:ctrlPr>
                                    <a:rPr lang="pl-PL" sz="700" i="1">
                                      <a:solidFill>
                                        <a:srgbClr val="FFC000"/>
                                      </a:solidFill>
                                      <a:latin typeface="Cambria Math" panose="02040503050406030204" pitchFamily="18" charset="0"/>
                                    </a:rPr>
                                  </m:ctrlPr>
                                </m:sSubPr>
                                <m:e>
                                  <m:r>
                                    <a:rPr lang="pl-PL" sz="700" i="1">
                                      <a:solidFill>
                                        <a:srgbClr val="FFC000"/>
                                      </a:solidFill>
                                      <a:latin typeface="Cambria Math" panose="02040503050406030204" pitchFamily="18" charset="0"/>
                                    </a:rPr>
                                    <m:t>𝑥</m:t>
                                  </m:r>
                                </m:e>
                                <m:sub>
                                  <m:r>
                                    <a:rPr lang="pl-PL" sz="700" i="1">
                                      <a:solidFill>
                                        <a:srgbClr val="FFC000"/>
                                      </a:solidFill>
                                      <a:latin typeface="Cambria Math" panose="02040503050406030204" pitchFamily="18" charset="0"/>
                                    </a:rPr>
                                    <m:t>𝑁</m:t>
                                  </m:r>
                                </m:sub>
                              </m:sSub>
                            </m:e>
                          </m:d>
                        </m:den>
                      </m:f>
                    </m:oMath>
                  </m:oMathPara>
                </a14:m>
                <a:endParaRPr lang="pl-PL" sz="700" dirty="0">
                  <a:solidFill>
                    <a:schemeClr val="tx1"/>
                  </a:solidFill>
                </a:endParaRPr>
              </a:p>
            </p:txBody>
          </p:sp>
        </mc:Choice>
        <mc:Fallback xmlns="">
          <p:sp>
            <p:nvSpPr>
              <p:cNvPr id="24" name="pole tekstowe 23"/>
              <p:cNvSpPr txBox="1">
                <a:spLocks noRot="1" noChangeAspect="1" noMove="1" noResize="1" noEditPoints="1" noAdjustHandles="1" noChangeArrowheads="1" noChangeShapeType="1" noTextEdit="1"/>
              </p:cNvSpPr>
              <p:nvPr/>
            </p:nvSpPr>
            <p:spPr>
              <a:xfrm>
                <a:off x="1006845" y="2099925"/>
                <a:ext cx="1440563" cy="288156"/>
              </a:xfrm>
              <a:prstGeom prst="rect">
                <a:avLst/>
              </a:prstGeom>
              <a:blipFill>
                <a:blip r:embed="rId4"/>
                <a:stretch>
                  <a:fillRect b="-6000"/>
                </a:stretch>
              </a:blipFill>
              <a:ln w="12700">
                <a:solidFill>
                  <a:srgbClr val="3C4855"/>
                </a:solidFill>
              </a:ln>
            </p:spPr>
            <p:txBody>
              <a:bodyPr/>
              <a:lstStyle/>
              <a:p>
                <a:r>
                  <a:rPr lang="pl-PL">
                    <a:noFill/>
                  </a:rPr>
                  <a:t> </a:t>
                </a:r>
              </a:p>
            </p:txBody>
          </p:sp>
        </mc:Fallback>
      </mc:AlternateContent>
      <p:pic>
        <p:nvPicPr>
          <p:cNvPr id="11" name="Obraz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85506" y="491619"/>
            <a:ext cx="1207062" cy="905297"/>
          </a:xfrm>
          <a:prstGeom prst="rect">
            <a:avLst/>
          </a:prstGeom>
          <a:ln w="19050">
            <a:solidFill>
              <a:srgbClr val="3C4855"/>
            </a:solidFill>
          </a:ln>
        </p:spPr>
      </p:pic>
      <p:sp>
        <p:nvSpPr>
          <p:cNvPr id="26" name="Prostokąt 25"/>
          <p:cNvSpPr/>
          <p:nvPr/>
        </p:nvSpPr>
        <p:spPr>
          <a:xfrm>
            <a:off x="26036" y="2896161"/>
            <a:ext cx="3638367" cy="169277"/>
          </a:xfrm>
          <a:prstGeom prst="rect">
            <a:avLst/>
          </a:prstGeom>
        </p:spPr>
        <p:txBody>
          <a:bodyPr wrap="square">
            <a:spAutoFit/>
          </a:bodyPr>
          <a:lstStyle/>
          <a:p>
            <a:pPr algn="ctr"/>
            <a:endParaRPr lang="en-US" sz="500" b="1" dirty="0">
              <a:solidFill>
                <a:srgbClr val="3C4855"/>
              </a:solidFill>
              <a:ea typeface="Open Sans" pitchFamily="2" charset="0"/>
              <a:cs typeface="Open Sans" pitchFamily="2" charset="0"/>
            </a:endParaRPr>
          </a:p>
        </p:txBody>
      </p:sp>
      <p:sp>
        <p:nvSpPr>
          <p:cNvPr id="12" name="Prostokąt 11"/>
          <p:cNvSpPr/>
          <p:nvPr/>
        </p:nvSpPr>
        <p:spPr>
          <a:xfrm>
            <a:off x="-61464" y="2914139"/>
            <a:ext cx="1438214" cy="169277"/>
          </a:xfrm>
          <a:prstGeom prst="rect">
            <a:avLst/>
          </a:prstGeom>
        </p:spPr>
        <p:txBody>
          <a:bodyPr wrap="none">
            <a:spAutoFit/>
          </a:bodyPr>
          <a:lstStyle/>
          <a:p>
            <a:r>
              <a:rPr lang="pl-PL" sz="500" dirty="0" err="1">
                <a:solidFill>
                  <a:srgbClr val="7A8A99"/>
                </a:solidFill>
              </a:rPr>
              <a:t>P</a:t>
            </a:r>
            <a:r>
              <a:rPr lang="pl-PL" sz="500" dirty="0" err="1" smtClean="0">
                <a:solidFill>
                  <a:srgbClr val="7A8A99"/>
                </a:solidFill>
              </a:rPr>
              <a:t>ictures</a:t>
            </a:r>
            <a:r>
              <a:rPr lang="pl-PL" sz="500" dirty="0" smtClean="0">
                <a:solidFill>
                  <a:srgbClr val="7A8A99"/>
                </a:solidFill>
              </a:rPr>
              <a:t> from the </a:t>
            </a:r>
            <a:r>
              <a:rPr lang="pl-PL" sz="500" dirty="0" err="1" smtClean="0">
                <a:solidFill>
                  <a:srgbClr val="7A8A99"/>
                </a:solidFill>
              </a:rPr>
              <a:t>world</a:t>
            </a:r>
            <a:r>
              <a:rPr lang="en-US" sz="500" dirty="0" smtClean="0">
                <a:solidFill>
                  <a:srgbClr val="7A8A99"/>
                </a:solidFill>
              </a:rPr>
              <a:t> </a:t>
            </a:r>
            <a:r>
              <a:rPr lang="pl-PL" sz="500" dirty="0" smtClean="0">
                <a:solidFill>
                  <a:srgbClr val="7A8A99"/>
                </a:solidFill>
              </a:rPr>
              <a:t>of </a:t>
            </a:r>
            <a:r>
              <a:rPr lang="en-US" sz="500" i="1" dirty="0" smtClean="0">
                <a:solidFill>
                  <a:srgbClr val="7A8A99"/>
                </a:solidFill>
              </a:rPr>
              <a:t>Kiki’s </a:t>
            </a:r>
            <a:r>
              <a:rPr lang="en-US" sz="500" i="1" dirty="0">
                <a:solidFill>
                  <a:srgbClr val="7A8A99"/>
                </a:solidFill>
              </a:rPr>
              <a:t>Delivery Service</a:t>
            </a:r>
            <a:endParaRPr lang="pl-PL" sz="500" dirty="0">
              <a:solidFill>
                <a:srgbClr val="7A8A99"/>
              </a:solidFill>
            </a:endParaRPr>
          </a:p>
        </p:txBody>
      </p:sp>
      <p:cxnSp>
        <p:nvCxnSpPr>
          <p:cNvPr id="16" name="Łącznik prosty ze strzałką 15"/>
          <p:cNvCxnSpPr/>
          <p:nvPr/>
        </p:nvCxnSpPr>
        <p:spPr>
          <a:xfrm flipH="1">
            <a:off x="1011460" y="2329795"/>
            <a:ext cx="1017708" cy="346996"/>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4" name="Prostokąt 33"/>
          <p:cNvSpPr/>
          <p:nvPr/>
        </p:nvSpPr>
        <p:spPr>
          <a:xfrm>
            <a:off x="46174" y="2580817"/>
            <a:ext cx="945148" cy="285427"/>
          </a:xfrm>
          <a:prstGeom prst="rect">
            <a:avLst/>
          </a:prstGeom>
          <a:solidFill>
            <a:srgbClr val="3C4855"/>
          </a:solidFill>
          <a:ln>
            <a:solidFill>
              <a:srgbClr val="7A8A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p>
        </p:txBody>
      </p:sp>
      <p:sp>
        <p:nvSpPr>
          <p:cNvPr id="35" name="pole tekstowe 34"/>
          <p:cNvSpPr txBox="1"/>
          <p:nvPr/>
        </p:nvSpPr>
        <p:spPr>
          <a:xfrm>
            <a:off x="-9970" y="2585030"/>
            <a:ext cx="1057435" cy="276999"/>
          </a:xfrm>
          <a:prstGeom prst="rect">
            <a:avLst/>
          </a:prstGeom>
          <a:noFill/>
        </p:spPr>
        <p:txBody>
          <a:bodyPr wrap="square" rtlCol="0">
            <a:spAutoFit/>
          </a:bodyPr>
          <a:lstStyle/>
          <a:p>
            <a:pPr algn="ctr"/>
            <a:r>
              <a:rPr lang="pl-PL" sz="600" dirty="0" err="1" smtClean="0">
                <a:solidFill>
                  <a:srgbClr val="FFC000"/>
                </a:solidFill>
              </a:rPr>
              <a:t>Number</a:t>
            </a:r>
            <a:r>
              <a:rPr lang="pl-PL" sz="600" dirty="0" smtClean="0">
                <a:solidFill>
                  <a:srgbClr val="FFC000"/>
                </a:solidFill>
              </a:rPr>
              <a:t> </a:t>
            </a:r>
            <a:r>
              <a:rPr lang="pl-PL" sz="600" dirty="0" err="1" smtClean="0">
                <a:solidFill>
                  <a:srgbClr val="FFC000"/>
                </a:solidFill>
              </a:rPr>
              <a:t>Density</a:t>
            </a:r>
            <a:r>
              <a:rPr lang="pl-PL" sz="600" dirty="0" smtClean="0">
                <a:solidFill>
                  <a:srgbClr val="FFC000"/>
                </a:solidFill>
              </a:rPr>
              <a:t> </a:t>
            </a:r>
            <a:r>
              <a:rPr lang="pl-PL" sz="600" dirty="0" err="1" smtClean="0">
                <a:solidFill>
                  <a:srgbClr val="FFC000"/>
                </a:solidFill>
              </a:rPr>
              <a:t>easy</a:t>
            </a:r>
            <a:r>
              <a:rPr lang="pl-PL" sz="600" dirty="0" smtClean="0">
                <a:solidFill>
                  <a:srgbClr val="FFC000"/>
                </a:solidFill>
              </a:rPr>
              <a:t> to </a:t>
            </a:r>
            <a:r>
              <a:rPr lang="pl-PL" sz="600" dirty="0" err="1" smtClean="0">
                <a:solidFill>
                  <a:srgbClr val="FFC000"/>
                </a:solidFill>
              </a:rPr>
              <a:t>find</a:t>
            </a:r>
            <a:r>
              <a:rPr lang="pl-PL" sz="600" dirty="0" smtClean="0">
                <a:solidFill>
                  <a:srgbClr val="FFC000"/>
                </a:solidFill>
              </a:rPr>
              <a:t> in </a:t>
            </a:r>
            <a:r>
              <a:rPr lang="pl-PL" sz="600" dirty="0" err="1" smtClean="0">
                <a:solidFill>
                  <a:srgbClr val="FFC000"/>
                </a:solidFill>
              </a:rPr>
              <a:t>database</a:t>
            </a:r>
            <a:endParaRPr lang="pl-PL" sz="600" dirty="0">
              <a:solidFill>
                <a:srgbClr val="FFC000"/>
              </a:solidFill>
            </a:endParaRPr>
          </a:p>
        </p:txBody>
      </p:sp>
      <p:sp>
        <p:nvSpPr>
          <p:cNvPr id="20" name="Prostokąt 19"/>
          <p:cNvSpPr/>
          <p:nvPr/>
        </p:nvSpPr>
        <p:spPr>
          <a:xfrm>
            <a:off x="2729013" y="1680693"/>
            <a:ext cx="706971" cy="369332"/>
          </a:xfrm>
          <a:prstGeom prst="rect">
            <a:avLst/>
          </a:prstGeom>
        </p:spPr>
        <p:txBody>
          <a:bodyPr wrap="square">
            <a:spAutoFit/>
          </a:bodyPr>
          <a:lstStyle/>
          <a:p>
            <a:pPr algn="ctr"/>
            <a:r>
              <a:rPr lang="pl-PL" sz="600" b="1" dirty="0" err="1" smtClean="0">
                <a:solidFill>
                  <a:schemeClr val="accent6">
                    <a:lumMod val="75000"/>
                  </a:schemeClr>
                </a:solidFill>
              </a:rPr>
              <a:t>Sivers</a:t>
            </a:r>
            <a:r>
              <a:rPr lang="pl-PL" sz="600" b="1" dirty="0" smtClean="0">
                <a:solidFill>
                  <a:schemeClr val="accent6">
                    <a:lumMod val="75000"/>
                  </a:schemeClr>
                </a:solidFill>
              </a:rPr>
              <a:t> TMD PDF </a:t>
            </a:r>
            <a:r>
              <a:rPr lang="pl-PL" sz="600" dirty="0" err="1" smtClean="0">
                <a:solidFill>
                  <a:srgbClr val="3C4855"/>
                </a:solidFill>
              </a:rPr>
              <a:t>also</a:t>
            </a:r>
            <a:r>
              <a:rPr lang="pl-PL" sz="600" dirty="0" smtClean="0">
                <a:solidFill>
                  <a:srgbClr val="3C4855"/>
                </a:solidFill>
              </a:rPr>
              <a:t> </a:t>
            </a:r>
            <a:r>
              <a:rPr lang="pl-PL" sz="600" dirty="0" err="1" smtClean="0">
                <a:solidFill>
                  <a:srgbClr val="3C4855"/>
                </a:solidFill>
              </a:rPr>
              <a:t>easy</a:t>
            </a:r>
            <a:r>
              <a:rPr lang="pl-PL" sz="600" dirty="0" smtClean="0">
                <a:solidFill>
                  <a:srgbClr val="3C4855"/>
                </a:solidFill>
              </a:rPr>
              <a:t> to </a:t>
            </a:r>
            <a:r>
              <a:rPr lang="pl-PL" sz="600" dirty="0" err="1" smtClean="0">
                <a:solidFill>
                  <a:srgbClr val="3C4855"/>
                </a:solidFill>
              </a:rPr>
              <a:t>deliver</a:t>
            </a:r>
            <a:endParaRPr lang="pl-PL" sz="600" dirty="0">
              <a:solidFill>
                <a:srgbClr val="3C4855"/>
              </a:solidFill>
            </a:endParaRPr>
          </a:p>
        </p:txBody>
      </p:sp>
      <p:pic>
        <p:nvPicPr>
          <p:cNvPr id="21" name="Obraz 20"/>
          <p:cNvPicPr>
            <a:picLocks noChangeAspect="1"/>
          </p:cNvPicPr>
          <p:nvPr/>
        </p:nvPicPr>
        <p:blipFill>
          <a:blip r:embed="rId6"/>
          <a:stretch>
            <a:fillRect/>
          </a:stretch>
        </p:blipFill>
        <p:spPr>
          <a:xfrm>
            <a:off x="3468838" y="1425817"/>
            <a:ext cx="2240398" cy="1639621"/>
          </a:xfrm>
          <a:prstGeom prst="rect">
            <a:avLst/>
          </a:prstGeom>
        </p:spPr>
      </p:pic>
      <p:sp>
        <p:nvSpPr>
          <p:cNvPr id="32" name="Prostokąt 31"/>
          <p:cNvSpPr/>
          <p:nvPr/>
        </p:nvSpPr>
        <p:spPr>
          <a:xfrm>
            <a:off x="3985506" y="1668954"/>
            <a:ext cx="648116" cy="821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36" name="Łącznik prosty ze strzałką 35"/>
          <p:cNvCxnSpPr/>
          <p:nvPr/>
        </p:nvCxnSpPr>
        <p:spPr>
          <a:xfrm flipV="1">
            <a:off x="2300941" y="2044263"/>
            <a:ext cx="1280459" cy="106856"/>
          </a:xfrm>
          <a:prstGeom prst="straightConnector1">
            <a:avLst/>
          </a:prstGeom>
          <a:ln>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9" name="Prostokąt 48"/>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
        <p:nvSpPr>
          <p:cNvPr id="37" name="Owal 36"/>
          <p:cNvSpPr/>
          <p:nvPr/>
        </p:nvSpPr>
        <p:spPr>
          <a:xfrm>
            <a:off x="3126686" y="2195040"/>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38" name="Łącznik prosty ze strzałką 37"/>
          <p:cNvCxnSpPr/>
          <p:nvPr/>
        </p:nvCxnSpPr>
        <p:spPr>
          <a:xfrm rot="5400000" flipV="1">
            <a:off x="3152101" y="2355842"/>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sp>
        <p:nvSpPr>
          <p:cNvPr id="39" name="Owal 38"/>
          <p:cNvSpPr/>
          <p:nvPr/>
        </p:nvSpPr>
        <p:spPr>
          <a:xfrm>
            <a:off x="3179615" y="2249649"/>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mc:Choice xmlns:a14="http://schemas.microsoft.com/office/drawing/2010/main" Requires="a14">
          <p:sp>
            <p:nvSpPr>
              <p:cNvPr id="40" name="pole tekstowe 39"/>
              <p:cNvSpPr txBox="1"/>
              <p:nvPr/>
            </p:nvSpPr>
            <p:spPr>
              <a:xfrm rot="-2700000">
                <a:off x="3150719" y="2198763"/>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i="1" smtClean="0">
                          <a:solidFill>
                            <a:srgbClr val="FF0000"/>
                          </a:solidFill>
                          <a:latin typeface="Cambria Math" panose="02040503050406030204" pitchFamily="18" charset="0"/>
                          <a:ea typeface="Cambria Math" panose="02040503050406030204" pitchFamily="18" charset="0"/>
                        </a:rPr>
                        <m:t>→</m:t>
                      </m:r>
                    </m:oMath>
                  </m:oMathPara>
                </a14:m>
                <a:endParaRPr lang="pl-PL" sz="500" dirty="0">
                  <a:solidFill>
                    <a:srgbClr val="FF0000"/>
                  </a:solidFill>
                </a:endParaRPr>
              </a:p>
            </p:txBody>
          </p:sp>
        </mc:Choice>
        <mc:Fallback>
          <p:sp>
            <p:nvSpPr>
              <p:cNvPr id="40" name="pole tekstowe 39"/>
              <p:cNvSpPr txBox="1">
                <a:spLocks noRot="1" noChangeAspect="1" noMove="1" noResize="1" noEditPoints="1" noAdjustHandles="1" noChangeArrowheads="1" noChangeShapeType="1" noTextEdit="1"/>
              </p:cNvSpPr>
              <p:nvPr/>
            </p:nvSpPr>
            <p:spPr>
              <a:xfrm rot="-2700000">
                <a:off x="3150719" y="2198763"/>
                <a:ext cx="132764" cy="76944"/>
              </a:xfrm>
              <a:prstGeom prst="rect">
                <a:avLst/>
              </a:prstGeom>
              <a:blipFill>
                <a:blip r:embed="rId7"/>
                <a:stretch>
                  <a:fillRect/>
                </a:stretch>
              </a:blipFill>
            </p:spPr>
            <p:txBody>
              <a:bodyPr/>
              <a:lstStyle/>
              <a:p>
                <a:r>
                  <a:rPr lang="pl-PL">
                    <a:noFill/>
                  </a:rPr>
                  <a:t> </a:t>
                </a:r>
              </a:p>
            </p:txBody>
          </p:sp>
        </mc:Fallback>
      </mc:AlternateContent>
      <p:sp>
        <p:nvSpPr>
          <p:cNvPr id="41" name="Owal 40"/>
          <p:cNvSpPr/>
          <p:nvPr/>
        </p:nvSpPr>
        <p:spPr>
          <a:xfrm>
            <a:off x="2887396" y="2196223"/>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2" name="Owal 41"/>
          <p:cNvSpPr/>
          <p:nvPr/>
        </p:nvSpPr>
        <p:spPr>
          <a:xfrm>
            <a:off x="2936658" y="2247414"/>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mc:Choice xmlns:a14="http://schemas.microsoft.com/office/drawing/2010/main" Requires="a14">
          <p:sp>
            <p:nvSpPr>
              <p:cNvPr id="43" name="pole tekstowe 42"/>
              <p:cNvSpPr txBox="1"/>
              <p:nvPr/>
            </p:nvSpPr>
            <p:spPr>
              <a:xfrm rot="-2700000">
                <a:off x="2901484" y="2195326"/>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i="1" smtClean="0">
                          <a:solidFill>
                            <a:srgbClr val="FF0000"/>
                          </a:solidFill>
                          <a:latin typeface="Cambria Math" panose="02040503050406030204" pitchFamily="18" charset="0"/>
                          <a:ea typeface="Cambria Math" panose="02040503050406030204" pitchFamily="18" charset="0"/>
                        </a:rPr>
                        <m:t>→</m:t>
                      </m:r>
                    </m:oMath>
                  </m:oMathPara>
                </a14:m>
                <a:endParaRPr lang="pl-PL" sz="500" dirty="0">
                  <a:solidFill>
                    <a:srgbClr val="FF0000"/>
                  </a:solidFill>
                </a:endParaRPr>
              </a:p>
            </p:txBody>
          </p:sp>
        </mc:Choice>
        <mc:Fallback>
          <p:sp>
            <p:nvSpPr>
              <p:cNvPr id="43" name="pole tekstowe 42"/>
              <p:cNvSpPr txBox="1">
                <a:spLocks noRot="1" noChangeAspect="1" noMove="1" noResize="1" noEditPoints="1" noAdjustHandles="1" noChangeArrowheads="1" noChangeShapeType="1" noTextEdit="1"/>
              </p:cNvSpPr>
              <p:nvPr/>
            </p:nvSpPr>
            <p:spPr>
              <a:xfrm rot="-2700000">
                <a:off x="2901484" y="2195326"/>
                <a:ext cx="132764" cy="76944"/>
              </a:xfrm>
              <a:prstGeom prst="rect">
                <a:avLst/>
              </a:prstGeom>
              <a:blipFill>
                <a:blip r:embed="rId8"/>
                <a:stretch>
                  <a:fillRect/>
                </a:stretch>
              </a:blipFill>
            </p:spPr>
            <p:txBody>
              <a:bodyPr/>
              <a:lstStyle/>
              <a:p>
                <a:r>
                  <a:rPr lang="pl-PL">
                    <a:noFill/>
                  </a:rPr>
                  <a:t> </a:t>
                </a:r>
              </a:p>
            </p:txBody>
          </p:sp>
        </mc:Fallback>
      </mc:AlternateContent>
      <p:cxnSp>
        <p:nvCxnSpPr>
          <p:cNvPr id="44" name="Łącznik prosty ze strzałką 43"/>
          <p:cNvCxnSpPr/>
          <p:nvPr/>
        </p:nvCxnSpPr>
        <p:spPr>
          <a:xfrm rot="-5400000" flipV="1">
            <a:off x="2915599" y="2151581"/>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45" name="Prostokąt 44"/>
              <p:cNvSpPr/>
              <p:nvPr/>
            </p:nvSpPr>
            <p:spPr>
              <a:xfrm>
                <a:off x="2965319" y="2186689"/>
                <a:ext cx="234360" cy="15388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400" b="0" i="1" smtClean="0">
                          <a:latin typeface="Cambria Math" panose="02040503050406030204" pitchFamily="18" charset="0"/>
                        </a:rPr>
                        <m:t>−</m:t>
                      </m:r>
                    </m:oMath>
                  </m:oMathPara>
                </a14:m>
                <a:endParaRPr lang="pl-PL" sz="400" b="0" dirty="0" smtClean="0"/>
              </a:p>
            </p:txBody>
          </p:sp>
        </mc:Choice>
        <mc:Fallback>
          <p:sp>
            <p:nvSpPr>
              <p:cNvPr id="45" name="Prostokąt 44"/>
              <p:cNvSpPr>
                <a:spLocks noRot="1" noChangeAspect="1" noMove="1" noResize="1" noEditPoints="1" noAdjustHandles="1" noChangeArrowheads="1" noChangeShapeType="1" noTextEdit="1"/>
              </p:cNvSpPr>
              <p:nvPr/>
            </p:nvSpPr>
            <p:spPr>
              <a:xfrm>
                <a:off x="2965319" y="2186689"/>
                <a:ext cx="234360" cy="153888"/>
              </a:xfrm>
              <a:prstGeom prst="rect">
                <a:avLst/>
              </a:prstGeom>
              <a:blipFill>
                <a:blip r:embed="rId9"/>
                <a:stretch>
                  <a:fillRect/>
                </a:stretch>
              </a:blipFill>
            </p:spPr>
            <p:txBody>
              <a:bodyPr/>
              <a:lstStyle/>
              <a:p>
                <a:r>
                  <a:rPr lang="pl-PL">
                    <a:noFill/>
                  </a:rPr>
                  <a:t> </a:t>
                </a:r>
              </a:p>
            </p:txBody>
          </p:sp>
        </mc:Fallback>
      </mc:AlternateContent>
    </p:spTree>
    <p:extLst>
      <p:ext uri="{BB962C8B-B14F-4D97-AF65-F5344CB8AC3E}">
        <p14:creationId xmlns:p14="http://schemas.microsoft.com/office/powerpoint/2010/main" val="8708406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az 2"/>
          <p:cNvPicPr>
            <a:picLocks noChangeAspect="1"/>
          </p:cNvPicPr>
          <p:nvPr/>
        </p:nvPicPr>
        <p:blipFill>
          <a:blip r:embed="rId2"/>
          <a:stretch>
            <a:fillRect/>
          </a:stretch>
        </p:blipFill>
        <p:spPr>
          <a:xfrm>
            <a:off x="268769" y="512742"/>
            <a:ext cx="5218462" cy="1407268"/>
          </a:xfrm>
          <a:prstGeom prst="rect">
            <a:avLst/>
          </a:prstGeom>
        </p:spPr>
      </p:pic>
      <p:pic>
        <p:nvPicPr>
          <p:cNvPr id="22" name="Obraz 21"/>
          <p:cNvPicPr>
            <a:picLocks noChangeAspect="1"/>
          </p:cNvPicPr>
          <p:nvPr/>
        </p:nvPicPr>
        <p:blipFill>
          <a:blip r:embed="rId3"/>
          <a:stretch>
            <a:fillRect/>
          </a:stretch>
        </p:blipFill>
        <p:spPr>
          <a:xfrm>
            <a:off x="105963" y="2065769"/>
            <a:ext cx="3200069" cy="1031181"/>
          </a:xfrm>
          <a:prstGeom prst="rect">
            <a:avLst/>
          </a:prstGeom>
        </p:spPr>
      </p:pic>
      <p:sp>
        <p:nvSpPr>
          <p:cNvPr id="4" name="Prostokąt 3"/>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6" name="Prostokąt 5"/>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27/33</a:t>
            </a:r>
            <a:endParaRPr lang="pl-PL" sz="400" dirty="0">
              <a:solidFill>
                <a:srgbClr val="F0ECE5"/>
              </a:solidFill>
              <a:latin typeface="Open Sans" pitchFamily="2" charset="0"/>
              <a:ea typeface="Open Sans" pitchFamily="2" charset="0"/>
              <a:cs typeface="Open Sans" pitchFamily="2" charset="0"/>
            </a:endParaRPr>
          </a:p>
        </p:txBody>
      </p:sp>
      <p:sp>
        <p:nvSpPr>
          <p:cNvPr id="2" name="Tytuł 1"/>
          <p:cNvSpPr>
            <a:spLocks noGrp="1"/>
          </p:cNvSpPr>
          <p:nvPr>
            <p:ph type="title"/>
          </p:nvPr>
        </p:nvSpPr>
        <p:spPr>
          <a:xfrm>
            <a:off x="-1150" y="65742"/>
            <a:ext cx="5758301" cy="380858"/>
          </a:xfrm>
        </p:spPr>
        <p:txBody>
          <a:bodyPr>
            <a:noAutofit/>
          </a:bodyPr>
          <a:lstStyle/>
          <a:p>
            <a:r>
              <a:rPr lang="pl-PL" sz="1800" b="1" dirty="0" smtClean="0">
                <a:solidFill>
                  <a:srgbClr val="3C4855"/>
                </a:solidFill>
              </a:rPr>
              <a:t>Q</a:t>
            </a:r>
            <a:r>
              <a:rPr lang="en-US" sz="1800" b="1" dirty="0" err="1" smtClean="0">
                <a:solidFill>
                  <a:srgbClr val="3C4855"/>
                </a:solidFill>
              </a:rPr>
              <a:t>uark</a:t>
            </a:r>
            <a:r>
              <a:rPr lang="en-US" sz="1800" b="1" dirty="0" smtClean="0">
                <a:solidFill>
                  <a:srgbClr val="3C4855"/>
                </a:solidFill>
              </a:rPr>
              <a:t> </a:t>
            </a:r>
            <a:r>
              <a:rPr lang="en-US" sz="1800" b="1" dirty="0">
                <a:solidFill>
                  <a:srgbClr val="3C4855"/>
                </a:solidFill>
              </a:rPr>
              <a:t>orbital motion and spin–orbit correlations</a:t>
            </a:r>
            <a:r>
              <a:rPr lang="en-US" sz="1800" b="1" dirty="0" smtClean="0">
                <a:solidFill>
                  <a:srgbClr val="3C4855"/>
                </a:solidFill>
              </a:rPr>
              <a:t>: </a:t>
            </a:r>
            <a:r>
              <a:rPr lang="pl-PL" sz="1800" b="1" dirty="0" smtClean="0">
                <a:solidFill>
                  <a:srgbClr val="3C4855"/>
                </a:solidFill>
              </a:rPr>
              <a:t/>
            </a:r>
            <a:br>
              <a:rPr lang="pl-PL" sz="1800" b="1" dirty="0" smtClean="0">
                <a:solidFill>
                  <a:srgbClr val="3C4855"/>
                </a:solidFill>
              </a:rPr>
            </a:br>
            <a:r>
              <a:rPr lang="pl-PL" sz="1800" dirty="0" err="1" smtClean="0">
                <a:solidFill>
                  <a:srgbClr val="00B0F0"/>
                </a:solidFill>
              </a:rPr>
              <a:t>Pretzelosity</a:t>
            </a:r>
            <a:r>
              <a:rPr lang="pl-PL" sz="1800" dirty="0" smtClean="0">
                <a:solidFill>
                  <a:srgbClr val="00B0F0"/>
                </a:solidFill>
              </a:rPr>
              <a:t> </a:t>
            </a:r>
            <a:r>
              <a:rPr lang="pl-PL" sz="1800" dirty="0" err="1" smtClean="0">
                <a:solidFill>
                  <a:srgbClr val="00B0F0"/>
                </a:solidFill>
              </a:rPr>
              <a:t>Asymmetries</a:t>
            </a:r>
            <a:endParaRPr lang="pl-PL" sz="1800" dirty="0">
              <a:solidFill>
                <a:srgbClr val="00B0F0"/>
              </a:solidFill>
            </a:endParaRPr>
          </a:p>
        </p:txBody>
      </p:sp>
      <p:sp>
        <p:nvSpPr>
          <p:cNvPr id="70" name="Prostokąt 69"/>
          <p:cNvSpPr/>
          <p:nvPr/>
        </p:nvSpPr>
        <p:spPr>
          <a:xfrm>
            <a:off x="3411869" y="2095390"/>
            <a:ext cx="2241534" cy="693050"/>
          </a:xfrm>
          <a:prstGeom prst="rect">
            <a:avLst/>
          </a:prstGeom>
          <a:solidFill>
            <a:srgbClr val="3C4855"/>
          </a:solidFill>
          <a:ln>
            <a:solidFill>
              <a:srgbClr val="7A8A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p>
        </p:txBody>
      </p:sp>
      <p:sp>
        <p:nvSpPr>
          <p:cNvPr id="17" name="pole tekstowe 16"/>
          <p:cNvSpPr txBox="1"/>
          <p:nvPr/>
        </p:nvSpPr>
        <p:spPr>
          <a:xfrm>
            <a:off x="1619972" y="1845275"/>
            <a:ext cx="1116011" cy="230832"/>
          </a:xfrm>
          <a:prstGeom prst="rect">
            <a:avLst/>
          </a:prstGeom>
          <a:noFill/>
        </p:spPr>
        <p:txBody>
          <a:bodyPr wrap="none" rtlCol="0">
            <a:spAutoFit/>
          </a:bodyPr>
          <a:lstStyle/>
          <a:p>
            <a:r>
              <a:rPr lang="pl-PL" sz="900" b="1" dirty="0" smtClean="0">
                <a:solidFill>
                  <a:srgbClr val="00B0F0"/>
                </a:solidFill>
              </a:rPr>
              <a:t>DY </a:t>
            </a:r>
            <a:r>
              <a:rPr lang="pl-PL" sz="900" b="1" dirty="0" err="1" smtClean="0">
                <a:solidFill>
                  <a:srgbClr val="00B0F0"/>
                </a:solidFill>
              </a:rPr>
              <a:t>Pretzelosity</a:t>
            </a:r>
            <a:r>
              <a:rPr lang="pl-PL" sz="900" b="1" dirty="0" smtClean="0">
                <a:solidFill>
                  <a:srgbClr val="00B0F0"/>
                </a:solidFill>
              </a:rPr>
              <a:t> TSA</a:t>
            </a:r>
            <a:endParaRPr lang="pl-PL" sz="900" b="1" dirty="0">
              <a:solidFill>
                <a:srgbClr val="00B0F0"/>
              </a:solidFill>
            </a:endParaRPr>
          </a:p>
        </p:txBody>
      </p:sp>
      <mc:AlternateContent xmlns:mc="http://schemas.openxmlformats.org/markup-compatibility/2006" xmlns:a14="http://schemas.microsoft.com/office/drawing/2010/main">
        <mc:Choice Requires="a14">
          <p:sp>
            <p:nvSpPr>
              <p:cNvPr id="18" name="Prostokąt 17"/>
              <p:cNvSpPr/>
              <p:nvPr/>
            </p:nvSpPr>
            <p:spPr>
              <a:xfrm>
                <a:off x="166064" y="1805192"/>
                <a:ext cx="1480534" cy="25186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pl-PL" sz="800" i="1" smtClean="0">
                              <a:solidFill>
                                <a:schemeClr val="tx1"/>
                              </a:solidFill>
                              <a:latin typeface="Cambria Math" panose="02040503050406030204" pitchFamily="18" charset="0"/>
                              <a:ea typeface="Cambria Math" panose="02040503050406030204" pitchFamily="18" charset="0"/>
                            </a:rPr>
                          </m:ctrlPr>
                        </m:sSubSupPr>
                        <m:e>
                          <m:r>
                            <a:rPr lang="pl-PL" sz="800" i="1">
                              <a:solidFill>
                                <a:schemeClr val="tx1"/>
                              </a:solidFill>
                              <a:latin typeface="Cambria Math" panose="02040503050406030204" pitchFamily="18" charset="0"/>
                              <a:ea typeface="Cambria Math" panose="02040503050406030204" pitchFamily="18" charset="0"/>
                            </a:rPr>
                            <m:t>𝐴</m:t>
                          </m:r>
                        </m:e>
                        <m:sub>
                          <m:r>
                            <m:rPr>
                              <m:sty m:val="p"/>
                            </m:rPr>
                            <a:rPr lang="pl-PL" sz="800">
                              <a:solidFill>
                                <a:schemeClr val="tx1"/>
                              </a:solidFill>
                              <a:latin typeface="Cambria Math" panose="02040503050406030204" pitchFamily="18" charset="0"/>
                              <a:ea typeface="Cambria Math" panose="02040503050406030204" pitchFamily="18" charset="0"/>
                            </a:rPr>
                            <m:t>T</m:t>
                          </m:r>
                        </m:sub>
                        <m:sup>
                          <m:r>
                            <m:rPr>
                              <m:sty m:val="p"/>
                            </m:rPr>
                            <a:rPr lang="pl-PL" sz="800">
                              <a:solidFill>
                                <a:schemeClr val="tx1"/>
                              </a:solidFill>
                              <a:latin typeface="Cambria Math" panose="02040503050406030204" pitchFamily="18" charset="0"/>
                              <a:ea typeface="Cambria Math" panose="02040503050406030204" pitchFamily="18" charset="0"/>
                            </a:rPr>
                            <m:t>sin</m:t>
                          </m:r>
                          <m:d>
                            <m:dPr>
                              <m:ctrlPr>
                                <a:rPr lang="pl-PL" sz="800" i="1">
                                  <a:solidFill>
                                    <a:schemeClr val="tx1"/>
                                  </a:solidFill>
                                  <a:latin typeface="Cambria Math" panose="02040503050406030204" pitchFamily="18" charset="0"/>
                                  <a:ea typeface="Cambria Math" panose="02040503050406030204" pitchFamily="18" charset="0"/>
                                </a:rPr>
                              </m:ctrlPr>
                            </m:dPr>
                            <m:e>
                              <m:r>
                                <a:rPr lang="pl-PL" sz="800" i="1" smtClean="0">
                                  <a:solidFill>
                                    <a:schemeClr val="tx1"/>
                                  </a:solidFill>
                                  <a:latin typeface="Cambria Math" panose="02040503050406030204" pitchFamily="18" charset="0"/>
                                  <a:ea typeface="Cambria Math" panose="02040503050406030204" pitchFamily="18" charset="0"/>
                                </a:rPr>
                                <m:t>2</m:t>
                              </m:r>
                              <m:sSub>
                                <m:sSubPr>
                                  <m:ctrlPr>
                                    <a:rPr lang="pl-PL" sz="800" b="0" i="1" smtClean="0">
                                      <a:solidFill>
                                        <a:schemeClr val="tx1"/>
                                      </a:solidFill>
                                      <a:latin typeface="Cambria Math" panose="02040503050406030204" pitchFamily="18" charset="0"/>
                                      <a:ea typeface="Cambria Math" panose="02040503050406030204" pitchFamily="18" charset="0"/>
                                    </a:rPr>
                                  </m:ctrlPr>
                                </m:sSubPr>
                                <m:e>
                                  <m:r>
                                    <a:rPr lang="pl-PL" sz="800" b="0" i="1" smtClean="0">
                                      <a:solidFill>
                                        <a:schemeClr val="tx1"/>
                                      </a:solidFill>
                                      <a:latin typeface="Cambria Math" panose="02040503050406030204" pitchFamily="18" charset="0"/>
                                      <a:ea typeface="Cambria Math" panose="02040503050406030204" pitchFamily="18" charset="0"/>
                                    </a:rPr>
                                    <m:t>𝜑</m:t>
                                  </m:r>
                                </m:e>
                                <m:sub>
                                  <m:r>
                                    <m:rPr>
                                      <m:sty m:val="p"/>
                                    </m:rPr>
                                    <a:rPr lang="pl-PL" sz="800" b="0" i="0" smtClean="0">
                                      <a:solidFill>
                                        <a:schemeClr val="tx1"/>
                                      </a:solidFill>
                                      <a:latin typeface="Cambria Math" panose="02040503050406030204" pitchFamily="18" charset="0"/>
                                      <a:ea typeface="Cambria Math" panose="02040503050406030204" pitchFamily="18" charset="0"/>
                                    </a:rPr>
                                    <m:t>CS</m:t>
                                  </m:r>
                                </m:sub>
                              </m:sSub>
                              <m:r>
                                <a:rPr lang="pl-PL" sz="800" i="0">
                                  <a:solidFill>
                                    <a:schemeClr val="tx1"/>
                                  </a:solidFill>
                                  <a:latin typeface="Cambria Math" panose="02040503050406030204" pitchFamily="18" charset="0"/>
                                  <a:ea typeface="Cambria Math" panose="02040503050406030204" pitchFamily="18" charset="0"/>
                                </a:rPr>
                                <m:t>+</m:t>
                              </m:r>
                              <m:sSub>
                                <m:sSubPr>
                                  <m:ctrlPr>
                                    <a:rPr lang="pl-PL" sz="800" i="1">
                                      <a:solidFill>
                                        <a:schemeClr val="tx1"/>
                                      </a:solidFill>
                                      <a:latin typeface="Cambria Math" panose="02040503050406030204" pitchFamily="18" charset="0"/>
                                      <a:ea typeface="Cambria Math" panose="02040503050406030204" pitchFamily="18" charset="0"/>
                                    </a:rPr>
                                  </m:ctrlPr>
                                </m:sSubPr>
                                <m:e>
                                  <m:r>
                                    <a:rPr lang="pl-PL" sz="800" b="0" i="1" smtClean="0">
                                      <a:solidFill>
                                        <a:schemeClr val="tx1"/>
                                      </a:solidFill>
                                      <a:latin typeface="Cambria Math" panose="02040503050406030204" pitchFamily="18" charset="0"/>
                                      <a:ea typeface="Cambria Math" panose="02040503050406030204" pitchFamily="18" charset="0"/>
                                    </a:rPr>
                                    <m:t>𝜑</m:t>
                                  </m:r>
                                </m:e>
                                <m:sub>
                                  <m:r>
                                    <m:rPr>
                                      <m:sty m:val="p"/>
                                    </m:rPr>
                                    <a:rPr lang="pl-PL" sz="800" i="0">
                                      <a:solidFill>
                                        <a:schemeClr val="tx1"/>
                                      </a:solidFill>
                                      <a:latin typeface="Cambria Math" panose="02040503050406030204" pitchFamily="18" charset="0"/>
                                      <a:ea typeface="Cambria Math" panose="02040503050406030204" pitchFamily="18" charset="0"/>
                                    </a:rPr>
                                    <m:t>S</m:t>
                                  </m:r>
                                </m:sub>
                              </m:sSub>
                            </m:e>
                          </m:d>
                        </m:sup>
                      </m:sSubSup>
                      <m:r>
                        <a:rPr lang="pl-PL" sz="800" i="1">
                          <a:solidFill>
                            <a:schemeClr val="tx1"/>
                          </a:solidFill>
                          <a:latin typeface="Cambria Math" panose="02040503050406030204" pitchFamily="18" charset="0"/>
                          <a:ea typeface="Cambria Math" panose="02040503050406030204" pitchFamily="18" charset="0"/>
                        </a:rPr>
                        <m:t>∝</m:t>
                      </m:r>
                      <m:sSubSup>
                        <m:sSubSupPr>
                          <m:ctrlPr>
                            <a:rPr lang="pl-PL" sz="800" i="1" smtClean="0">
                              <a:solidFill>
                                <a:srgbClr val="FF0000"/>
                              </a:solidFill>
                              <a:latin typeface="Cambria Math" panose="02040503050406030204" pitchFamily="18" charset="0"/>
                              <a:ea typeface="Cambria Math" panose="02040503050406030204" pitchFamily="18" charset="0"/>
                            </a:rPr>
                          </m:ctrlPr>
                        </m:sSubSupPr>
                        <m:e>
                          <m:r>
                            <a:rPr lang="pl-PL" sz="800" i="1">
                              <a:solidFill>
                                <a:srgbClr val="FF0000"/>
                              </a:solidFill>
                              <a:latin typeface="Cambria Math" panose="02040503050406030204" pitchFamily="18" charset="0"/>
                              <a:ea typeface="Cambria Math" panose="02040503050406030204" pitchFamily="18" charset="0"/>
                            </a:rPr>
                            <m:t>h</m:t>
                          </m:r>
                        </m:e>
                        <m:sub>
                          <m:r>
                            <a:rPr lang="pl-PL" sz="800" i="1">
                              <a:solidFill>
                                <a:srgbClr val="FF0000"/>
                              </a:solidFill>
                              <a:latin typeface="Cambria Math" panose="02040503050406030204" pitchFamily="18" charset="0"/>
                              <a:ea typeface="Cambria Math" panose="02040503050406030204" pitchFamily="18" charset="0"/>
                            </a:rPr>
                            <m:t>1, </m:t>
                          </m:r>
                          <m:r>
                            <a:rPr lang="pl-PL" sz="800" i="1">
                              <a:solidFill>
                                <a:srgbClr val="FF0000"/>
                              </a:solidFill>
                              <a:latin typeface="Cambria Math" panose="02040503050406030204" pitchFamily="18" charset="0"/>
                              <a:ea typeface="Cambria Math" panose="02040503050406030204" pitchFamily="18" charset="0"/>
                            </a:rPr>
                            <m:t>𝜋</m:t>
                          </m:r>
                        </m:sub>
                        <m:sup>
                          <m:r>
                            <a:rPr lang="pl-PL" sz="800" i="1">
                              <a:solidFill>
                                <a:srgbClr val="FF0000"/>
                              </a:solidFill>
                              <a:latin typeface="Cambria Math" panose="02040503050406030204" pitchFamily="18" charset="0"/>
                              <a:ea typeface="Cambria Math" panose="02040503050406030204" pitchFamily="18" charset="0"/>
                            </a:rPr>
                            <m:t>⊥</m:t>
                          </m:r>
                        </m:sup>
                      </m:sSubSup>
                      <m:r>
                        <a:rPr lang="pl-PL" sz="800" i="1" smtClean="0">
                          <a:solidFill>
                            <a:schemeClr val="tx1"/>
                          </a:solidFill>
                          <a:latin typeface="Cambria Math" panose="02040503050406030204" pitchFamily="18" charset="0"/>
                          <a:ea typeface="Cambria Math" panose="02040503050406030204" pitchFamily="18" charset="0"/>
                        </a:rPr>
                        <m:t>⊗</m:t>
                      </m:r>
                      <m:sSubSup>
                        <m:sSubSupPr>
                          <m:ctrlPr>
                            <a:rPr lang="pl-PL" sz="800" i="1" smtClean="0">
                              <a:solidFill>
                                <a:srgbClr val="00B0F0"/>
                              </a:solidFill>
                              <a:latin typeface="Cambria Math" panose="02040503050406030204" pitchFamily="18" charset="0"/>
                              <a:ea typeface="Cambria Math" panose="02040503050406030204" pitchFamily="18" charset="0"/>
                            </a:rPr>
                          </m:ctrlPr>
                        </m:sSubSupPr>
                        <m:e>
                          <m:r>
                            <a:rPr lang="pl-PL" sz="800" i="1">
                              <a:solidFill>
                                <a:srgbClr val="00B0F0"/>
                              </a:solidFill>
                              <a:latin typeface="Cambria Math" panose="02040503050406030204" pitchFamily="18" charset="0"/>
                              <a:ea typeface="Cambria Math" panose="02040503050406030204" pitchFamily="18" charset="0"/>
                            </a:rPr>
                            <m:t>h</m:t>
                          </m:r>
                        </m:e>
                        <m:sub>
                          <m:r>
                            <a:rPr lang="pl-PL" sz="800" i="1">
                              <a:solidFill>
                                <a:srgbClr val="00B0F0"/>
                              </a:solidFill>
                              <a:latin typeface="Cambria Math" panose="02040503050406030204" pitchFamily="18" charset="0"/>
                              <a:ea typeface="Cambria Math" panose="02040503050406030204" pitchFamily="18" charset="0"/>
                            </a:rPr>
                            <m:t>1</m:t>
                          </m:r>
                          <m:r>
                            <m:rPr>
                              <m:sty m:val="p"/>
                            </m:rPr>
                            <a:rPr lang="pl-PL" sz="800" i="0">
                              <a:solidFill>
                                <a:srgbClr val="00B0F0"/>
                              </a:solidFill>
                              <a:latin typeface="Cambria Math" panose="02040503050406030204" pitchFamily="18" charset="0"/>
                              <a:ea typeface="Cambria Math" panose="02040503050406030204" pitchFamily="18" charset="0"/>
                            </a:rPr>
                            <m:t>T</m:t>
                          </m:r>
                          <m:r>
                            <a:rPr lang="pl-PL" sz="800" i="0">
                              <a:solidFill>
                                <a:srgbClr val="00B0F0"/>
                              </a:solidFill>
                              <a:latin typeface="Cambria Math" panose="02040503050406030204" pitchFamily="18" charset="0"/>
                              <a:ea typeface="Cambria Math" panose="02040503050406030204" pitchFamily="18" charset="0"/>
                            </a:rPr>
                            <m:t>, </m:t>
                          </m:r>
                          <m:r>
                            <a:rPr lang="pl-PL" sz="800" b="0" i="1" smtClean="0">
                              <a:solidFill>
                                <a:srgbClr val="00B0F0"/>
                              </a:solidFill>
                              <a:latin typeface="Cambria Math" panose="02040503050406030204" pitchFamily="18" charset="0"/>
                              <a:ea typeface="Cambria Math" panose="02040503050406030204" pitchFamily="18" charset="0"/>
                            </a:rPr>
                            <m:t>𝑁</m:t>
                          </m:r>
                        </m:sub>
                        <m:sup>
                          <m:r>
                            <a:rPr lang="pl-PL" sz="800" i="1">
                              <a:solidFill>
                                <a:srgbClr val="00B0F0"/>
                              </a:solidFill>
                              <a:latin typeface="Cambria Math" panose="02040503050406030204" pitchFamily="18" charset="0"/>
                              <a:ea typeface="Cambria Math" panose="02040503050406030204" pitchFamily="18" charset="0"/>
                            </a:rPr>
                            <m:t>⊥</m:t>
                          </m:r>
                        </m:sup>
                      </m:sSubSup>
                    </m:oMath>
                  </m:oMathPara>
                </a14:m>
                <a:endParaRPr lang="pl-PL" sz="800" dirty="0"/>
              </a:p>
            </p:txBody>
          </p:sp>
        </mc:Choice>
        <mc:Fallback xmlns="">
          <p:sp>
            <p:nvSpPr>
              <p:cNvPr id="18" name="Prostokąt 17"/>
              <p:cNvSpPr>
                <a:spLocks noRot="1" noChangeAspect="1" noMove="1" noResize="1" noEditPoints="1" noAdjustHandles="1" noChangeArrowheads="1" noChangeShapeType="1" noTextEdit="1"/>
              </p:cNvSpPr>
              <p:nvPr/>
            </p:nvSpPr>
            <p:spPr>
              <a:xfrm>
                <a:off x="166064" y="1805192"/>
                <a:ext cx="1480534" cy="251864"/>
              </a:xfrm>
              <a:prstGeom prst="rect">
                <a:avLst/>
              </a:prstGeom>
              <a:blipFill>
                <a:blip r:embed="rId4"/>
                <a:stretch>
                  <a:fillRect/>
                </a:stretch>
              </a:blipFill>
            </p:spPr>
            <p:txBody>
              <a:bodyPr/>
              <a:lstStyle/>
              <a:p>
                <a:r>
                  <a:rPr lang="pl-PL">
                    <a:noFill/>
                  </a:rPr>
                  <a:t> </a:t>
                </a:r>
              </a:p>
            </p:txBody>
          </p:sp>
        </mc:Fallback>
      </mc:AlternateContent>
      <p:sp>
        <p:nvSpPr>
          <p:cNvPr id="23" name="Prostokąt 22"/>
          <p:cNvSpPr/>
          <p:nvPr/>
        </p:nvSpPr>
        <p:spPr>
          <a:xfrm>
            <a:off x="3283576" y="2835545"/>
            <a:ext cx="1249060" cy="169277"/>
          </a:xfrm>
          <a:prstGeom prst="rect">
            <a:avLst/>
          </a:prstGeom>
        </p:spPr>
        <p:txBody>
          <a:bodyPr wrap="none">
            <a:spAutoFit/>
          </a:bodyPr>
          <a:lstStyle/>
          <a:p>
            <a:r>
              <a:rPr lang="pl-PL" sz="500" dirty="0">
                <a:solidFill>
                  <a:srgbClr val="0070C0"/>
                </a:solidFill>
                <a:latin typeface="Open Sans" pitchFamily="2" charset="0"/>
                <a:ea typeface="Open Sans" pitchFamily="2" charset="0"/>
                <a:cs typeface="Open Sans" pitchFamily="2" charset="0"/>
                <a:hlinkClick r:id="rId5"/>
              </a:rPr>
              <a:t>[COMPASS, PRL 133 (2024) 071902] </a:t>
            </a:r>
            <a:endParaRPr lang="pl-PL" sz="500" dirty="0">
              <a:solidFill>
                <a:srgbClr val="0070C0"/>
              </a:solidFill>
              <a:latin typeface="Open Sans" pitchFamily="2" charset="0"/>
              <a:ea typeface="Open Sans" pitchFamily="2" charset="0"/>
              <a:cs typeface="Open Sans" pitchFamily="2" charset="0"/>
            </a:endParaRPr>
          </a:p>
        </p:txBody>
      </p:sp>
      <p:sp>
        <p:nvSpPr>
          <p:cNvPr id="24" name="Prostokąt 23"/>
          <p:cNvSpPr/>
          <p:nvPr/>
        </p:nvSpPr>
        <p:spPr>
          <a:xfrm>
            <a:off x="3587203" y="2208560"/>
            <a:ext cx="1890866" cy="230832"/>
          </a:xfrm>
          <a:prstGeom prst="rect">
            <a:avLst/>
          </a:prstGeom>
        </p:spPr>
        <p:txBody>
          <a:bodyPr wrap="square">
            <a:spAutoFit/>
          </a:bodyPr>
          <a:lstStyle/>
          <a:p>
            <a:pPr algn="ctr"/>
            <a:r>
              <a:rPr lang="pl-PL" sz="900" b="1" dirty="0" err="1">
                <a:solidFill>
                  <a:srgbClr val="F0ECE5"/>
                </a:solidFill>
              </a:rPr>
              <a:t>Pretzelosity</a:t>
            </a:r>
            <a:r>
              <a:rPr lang="pl-PL" sz="900" b="1" dirty="0">
                <a:solidFill>
                  <a:srgbClr val="F0ECE5"/>
                </a:solidFill>
              </a:rPr>
              <a:t> </a:t>
            </a:r>
            <a:r>
              <a:rPr lang="pl-PL" sz="900" dirty="0" err="1">
                <a:solidFill>
                  <a:srgbClr val="F0ECE5"/>
                </a:solidFill>
              </a:rPr>
              <a:t>is</a:t>
            </a:r>
            <a:r>
              <a:rPr lang="pl-PL" sz="900" dirty="0">
                <a:solidFill>
                  <a:srgbClr val="F0ECE5"/>
                </a:solidFill>
              </a:rPr>
              <a:t> </a:t>
            </a:r>
            <a:r>
              <a:rPr lang="pl-PL" sz="900" dirty="0" err="1">
                <a:solidFill>
                  <a:srgbClr val="F0ECE5"/>
                </a:solidFill>
              </a:rPr>
              <a:t>expected</a:t>
            </a:r>
            <a:r>
              <a:rPr lang="pl-PL" sz="900" dirty="0">
                <a:solidFill>
                  <a:srgbClr val="F0ECE5"/>
                </a:solidFill>
              </a:rPr>
              <a:t> to be zero</a:t>
            </a:r>
            <a:endParaRPr lang="pl-PL" sz="900" dirty="0">
              <a:solidFill>
                <a:srgbClr val="F0ECE5"/>
              </a:solidFill>
              <a:ea typeface="Open Sans" pitchFamily="2" charset="0"/>
              <a:cs typeface="Open Sans" pitchFamily="2" charset="0"/>
            </a:endParaRPr>
          </a:p>
        </p:txBody>
      </p:sp>
      <mc:AlternateContent xmlns:mc="http://schemas.openxmlformats.org/markup-compatibility/2006" xmlns:a14="http://schemas.microsoft.com/office/drawing/2010/main">
        <mc:Choice Requires="a14">
          <p:sp>
            <p:nvSpPr>
              <p:cNvPr id="25" name="Prostokąt 24"/>
              <p:cNvSpPr/>
              <p:nvPr/>
            </p:nvSpPr>
            <p:spPr>
              <a:xfrm>
                <a:off x="3441525" y="2418186"/>
                <a:ext cx="2182222" cy="230832"/>
              </a:xfrm>
              <a:prstGeom prst="rect">
                <a:avLst/>
              </a:prstGeom>
            </p:spPr>
            <p:txBody>
              <a:bodyPr wrap="square">
                <a:spAutoFit/>
              </a:bodyPr>
              <a:lstStyle/>
              <a:p>
                <a:pPr algn="ctr"/>
                <a14:m>
                  <m:oMath xmlns:m="http://schemas.openxmlformats.org/officeDocument/2006/math">
                    <m:r>
                      <a:rPr lang="pl-PL" sz="900" i="1" smtClean="0">
                        <a:solidFill>
                          <a:srgbClr val="F0ECE5"/>
                        </a:solidFill>
                        <a:latin typeface="Cambria Math" panose="02040503050406030204" pitchFamily="18" charset="0"/>
                        <a:ea typeface="Cambria Math" panose="02040503050406030204" pitchFamily="18" charset="0"/>
                      </a:rPr>
                      <m:t>2</m:t>
                    </m:r>
                    <m:r>
                      <a:rPr lang="pl-PL" sz="900" i="1" smtClean="0">
                        <a:solidFill>
                          <a:srgbClr val="F0ECE5"/>
                        </a:solidFill>
                        <a:latin typeface="Cambria Math" panose="02040503050406030204" pitchFamily="18" charset="0"/>
                        <a:ea typeface="Cambria Math" panose="02040503050406030204" pitchFamily="18" charset="0"/>
                      </a:rPr>
                      <m:t>𝜎</m:t>
                    </m:r>
                  </m:oMath>
                </a14:m>
                <a:r>
                  <a:rPr lang="en-US" sz="900" dirty="0">
                    <a:solidFill>
                      <a:srgbClr val="F0ECE5"/>
                    </a:solidFill>
                    <a:ea typeface="Open Sans" pitchFamily="2" charset="0"/>
                    <a:cs typeface="Open Sans" pitchFamily="2" charset="0"/>
                  </a:rPr>
                  <a:t> </a:t>
                </a:r>
                <a:r>
                  <a:rPr lang="pl-PL" sz="900" dirty="0" smtClean="0">
                    <a:solidFill>
                      <a:srgbClr val="F0ECE5"/>
                    </a:solidFill>
                    <a:ea typeface="Open Sans" pitchFamily="2" charset="0"/>
                    <a:cs typeface="Open Sans" pitchFamily="2" charset="0"/>
                  </a:rPr>
                  <a:t>n</a:t>
                </a:r>
                <a:r>
                  <a:rPr lang="pl-PL" sz="900" dirty="0" smtClean="0">
                    <a:solidFill>
                      <a:srgbClr val="F0ECE5"/>
                    </a:solidFill>
                  </a:rPr>
                  <a:t>egative</a:t>
                </a:r>
                <a:r>
                  <a:rPr lang="pl-PL" sz="900" b="1" dirty="0" smtClean="0">
                    <a:solidFill>
                      <a:srgbClr val="F0ECE5"/>
                    </a:solidFill>
                  </a:rPr>
                  <a:t> </a:t>
                </a:r>
                <a:r>
                  <a:rPr lang="pl-PL" sz="900" b="1" dirty="0" err="1" smtClean="0">
                    <a:solidFill>
                      <a:srgbClr val="F0ECE5"/>
                    </a:solidFill>
                  </a:rPr>
                  <a:t>Pretzelosity</a:t>
                </a:r>
                <a:r>
                  <a:rPr lang="pl-PL" sz="900" b="1" dirty="0" smtClean="0">
                    <a:solidFill>
                      <a:srgbClr val="F0ECE5"/>
                    </a:solidFill>
                  </a:rPr>
                  <a:t> WTSA</a:t>
                </a:r>
                <a:endParaRPr lang="pl-PL" sz="900" dirty="0">
                  <a:solidFill>
                    <a:srgbClr val="F0ECE5"/>
                  </a:solidFill>
                  <a:ea typeface="Open Sans" pitchFamily="2" charset="0"/>
                  <a:cs typeface="Open Sans" pitchFamily="2" charset="0"/>
                </a:endParaRPr>
              </a:p>
            </p:txBody>
          </p:sp>
        </mc:Choice>
        <mc:Fallback xmlns="">
          <p:sp>
            <p:nvSpPr>
              <p:cNvPr id="25" name="Prostokąt 24"/>
              <p:cNvSpPr>
                <a:spLocks noRot="1" noChangeAspect="1" noMove="1" noResize="1" noEditPoints="1" noAdjustHandles="1" noChangeArrowheads="1" noChangeShapeType="1" noTextEdit="1"/>
              </p:cNvSpPr>
              <p:nvPr/>
            </p:nvSpPr>
            <p:spPr>
              <a:xfrm>
                <a:off x="3441525" y="2418186"/>
                <a:ext cx="2182222" cy="230832"/>
              </a:xfrm>
              <a:prstGeom prst="rect">
                <a:avLst/>
              </a:prstGeom>
              <a:blipFill>
                <a:blip r:embed="rId6"/>
                <a:stretch>
                  <a:fillRect b="-10526"/>
                </a:stretch>
              </a:blipFill>
            </p:spPr>
            <p:txBody>
              <a:bodyPr/>
              <a:lstStyle/>
              <a:p>
                <a:r>
                  <a:rPr lang="pl-PL">
                    <a:noFill/>
                  </a:rPr>
                  <a:t> </a:t>
                </a:r>
              </a:p>
            </p:txBody>
          </p:sp>
        </mc:Fallback>
      </mc:AlternateContent>
      <p:sp>
        <p:nvSpPr>
          <p:cNvPr id="12" name="Prostokąt 11"/>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
        <p:nvSpPr>
          <p:cNvPr id="14" name="pole tekstowe 13"/>
          <p:cNvSpPr txBox="1"/>
          <p:nvPr/>
        </p:nvSpPr>
        <p:spPr>
          <a:xfrm>
            <a:off x="8866" y="476943"/>
            <a:ext cx="417102" cy="230832"/>
          </a:xfrm>
          <a:prstGeom prst="rect">
            <a:avLst/>
          </a:prstGeom>
          <a:noFill/>
        </p:spPr>
        <p:txBody>
          <a:bodyPr wrap="none" rtlCol="0">
            <a:spAutoFit/>
          </a:bodyPr>
          <a:lstStyle/>
          <a:p>
            <a:r>
              <a:rPr lang="pl-PL" sz="900" b="1" dirty="0" smtClean="0">
                <a:solidFill>
                  <a:srgbClr val="FF0000"/>
                </a:solidFill>
              </a:rPr>
              <a:t>NEW</a:t>
            </a:r>
            <a:endParaRPr lang="pl-PL" sz="900" b="1" dirty="0">
              <a:solidFill>
                <a:srgbClr val="FF0000"/>
              </a:solidFill>
            </a:endParaRPr>
          </a:p>
        </p:txBody>
      </p:sp>
      <p:sp>
        <p:nvSpPr>
          <p:cNvPr id="15" name="Prostokąt 14"/>
          <p:cNvSpPr/>
          <p:nvPr/>
        </p:nvSpPr>
        <p:spPr>
          <a:xfrm>
            <a:off x="2570880" y="282587"/>
            <a:ext cx="1337226" cy="246221"/>
          </a:xfrm>
          <a:prstGeom prst="rect">
            <a:avLst/>
          </a:prstGeom>
        </p:spPr>
        <p:txBody>
          <a:bodyPr wrap="none">
            <a:spAutoFit/>
          </a:bodyPr>
          <a:lstStyle/>
          <a:p>
            <a:r>
              <a:rPr lang="pl-PL" sz="1000" b="1" dirty="0" smtClean="0">
                <a:solidFill>
                  <a:srgbClr val="00B0F0"/>
                </a:solidFill>
              </a:rPr>
              <a:t>DY </a:t>
            </a:r>
            <a:r>
              <a:rPr lang="pl-PL" sz="1000" b="1" dirty="0" err="1" smtClean="0">
                <a:solidFill>
                  <a:srgbClr val="00B0F0"/>
                </a:solidFill>
              </a:rPr>
              <a:t>Pretzelosity</a:t>
            </a:r>
            <a:r>
              <a:rPr lang="pl-PL" sz="1000" b="1" dirty="0" smtClean="0">
                <a:solidFill>
                  <a:srgbClr val="00B0F0"/>
                </a:solidFill>
              </a:rPr>
              <a:t> WTSA</a:t>
            </a:r>
            <a:endParaRPr lang="pl-PL" sz="1000" b="1" dirty="0">
              <a:solidFill>
                <a:srgbClr val="00B0F0"/>
              </a:solidFill>
            </a:endParaRPr>
          </a:p>
        </p:txBody>
      </p:sp>
      <mc:AlternateContent xmlns:mc="http://schemas.openxmlformats.org/markup-compatibility/2006" xmlns:a14="http://schemas.microsoft.com/office/drawing/2010/main">
        <mc:Choice Requires="a14">
          <p:sp>
            <p:nvSpPr>
              <p:cNvPr id="16" name="Prostokąt 15"/>
              <p:cNvSpPr/>
              <p:nvPr/>
            </p:nvSpPr>
            <p:spPr>
              <a:xfrm>
                <a:off x="3720966" y="128426"/>
                <a:ext cx="2072427" cy="41787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pl-PL" sz="900" i="1" smtClean="0">
                              <a:solidFill>
                                <a:schemeClr val="tx1"/>
                              </a:solidFill>
                              <a:latin typeface="Cambria Math" panose="02040503050406030204" pitchFamily="18" charset="0"/>
                              <a:ea typeface="Cambria Math" panose="02040503050406030204" pitchFamily="18" charset="0"/>
                            </a:rPr>
                          </m:ctrlPr>
                        </m:sSubSupPr>
                        <m:e>
                          <m:r>
                            <a:rPr lang="pl-PL" sz="900" i="1">
                              <a:solidFill>
                                <a:schemeClr val="tx1"/>
                              </a:solidFill>
                              <a:latin typeface="Cambria Math" panose="02040503050406030204" pitchFamily="18" charset="0"/>
                              <a:ea typeface="Cambria Math" panose="02040503050406030204" pitchFamily="18" charset="0"/>
                            </a:rPr>
                            <m:t>𝐴</m:t>
                          </m:r>
                        </m:e>
                        <m:sub>
                          <m:r>
                            <m:rPr>
                              <m:sty m:val="p"/>
                            </m:rPr>
                            <a:rPr lang="pl-PL" sz="900">
                              <a:solidFill>
                                <a:schemeClr val="tx1"/>
                              </a:solidFill>
                              <a:latin typeface="Cambria Math" panose="02040503050406030204" pitchFamily="18" charset="0"/>
                              <a:ea typeface="Cambria Math" panose="02040503050406030204" pitchFamily="18" charset="0"/>
                            </a:rPr>
                            <m:t>T</m:t>
                          </m:r>
                        </m:sub>
                        <m:sup>
                          <m:r>
                            <m:rPr>
                              <m:sty m:val="p"/>
                            </m:rPr>
                            <a:rPr lang="pl-PL" sz="900">
                              <a:solidFill>
                                <a:schemeClr val="tx1"/>
                              </a:solidFill>
                              <a:latin typeface="Cambria Math" panose="02040503050406030204" pitchFamily="18" charset="0"/>
                              <a:ea typeface="Cambria Math" panose="02040503050406030204" pitchFamily="18" charset="0"/>
                            </a:rPr>
                            <m:t>sin</m:t>
                          </m:r>
                          <m:d>
                            <m:dPr>
                              <m:ctrlPr>
                                <a:rPr lang="pl-PL" sz="900" i="1">
                                  <a:solidFill>
                                    <a:schemeClr val="tx1"/>
                                  </a:solidFill>
                                  <a:latin typeface="Cambria Math" panose="02040503050406030204" pitchFamily="18" charset="0"/>
                                  <a:ea typeface="Cambria Math" panose="02040503050406030204" pitchFamily="18" charset="0"/>
                                </a:rPr>
                              </m:ctrlPr>
                            </m:dPr>
                            <m:e>
                              <m:r>
                                <a:rPr lang="pl-PL" sz="900" i="1" smtClean="0">
                                  <a:solidFill>
                                    <a:schemeClr val="tx1"/>
                                  </a:solidFill>
                                  <a:latin typeface="Cambria Math" panose="02040503050406030204" pitchFamily="18" charset="0"/>
                                  <a:ea typeface="Cambria Math" panose="02040503050406030204" pitchFamily="18" charset="0"/>
                                </a:rPr>
                                <m:t>2</m:t>
                              </m:r>
                              <m:sSub>
                                <m:sSubPr>
                                  <m:ctrlPr>
                                    <a:rPr lang="pl-PL" sz="900" b="0" i="1" smtClean="0">
                                      <a:solidFill>
                                        <a:schemeClr val="tx1"/>
                                      </a:solidFill>
                                      <a:latin typeface="Cambria Math" panose="02040503050406030204" pitchFamily="18" charset="0"/>
                                      <a:ea typeface="Cambria Math" panose="02040503050406030204" pitchFamily="18" charset="0"/>
                                    </a:rPr>
                                  </m:ctrlPr>
                                </m:sSubPr>
                                <m:e>
                                  <m:r>
                                    <a:rPr lang="pl-PL" sz="900" b="0" i="1" smtClean="0">
                                      <a:solidFill>
                                        <a:schemeClr val="tx1"/>
                                      </a:solidFill>
                                      <a:latin typeface="Cambria Math" panose="02040503050406030204" pitchFamily="18" charset="0"/>
                                      <a:ea typeface="Cambria Math" panose="02040503050406030204" pitchFamily="18" charset="0"/>
                                    </a:rPr>
                                    <m:t>𝜑</m:t>
                                  </m:r>
                                </m:e>
                                <m:sub>
                                  <m:r>
                                    <m:rPr>
                                      <m:sty m:val="p"/>
                                    </m:rPr>
                                    <a:rPr lang="pl-PL" sz="900" b="0" i="0" smtClean="0">
                                      <a:solidFill>
                                        <a:schemeClr val="tx1"/>
                                      </a:solidFill>
                                      <a:latin typeface="Cambria Math" panose="02040503050406030204" pitchFamily="18" charset="0"/>
                                      <a:ea typeface="Cambria Math" panose="02040503050406030204" pitchFamily="18" charset="0"/>
                                    </a:rPr>
                                    <m:t>CS</m:t>
                                  </m:r>
                                </m:sub>
                              </m:sSub>
                              <m:r>
                                <a:rPr lang="pl-PL" sz="900" i="0">
                                  <a:solidFill>
                                    <a:schemeClr val="tx1"/>
                                  </a:solidFill>
                                  <a:latin typeface="Cambria Math" panose="02040503050406030204" pitchFamily="18" charset="0"/>
                                  <a:ea typeface="Cambria Math" panose="02040503050406030204" pitchFamily="18" charset="0"/>
                                </a:rPr>
                                <m:t>+</m:t>
                              </m:r>
                              <m:sSub>
                                <m:sSubPr>
                                  <m:ctrlPr>
                                    <a:rPr lang="pl-PL" sz="900" b="0" i="1" smtClean="0">
                                      <a:solidFill>
                                        <a:schemeClr val="tx1"/>
                                      </a:solidFill>
                                      <a:latin typeface="Cambria Math" panose="02040503050406030204" pitchFamily="18" charset="0"/>
                                      <a:ea typeface="Cambria Math" panose="02040503050406030204" pitchFamily="18" charset="0"/>
                                    </a:rPr>
                                  </m:ctrlPr>
                                </m:sSubPr>
                                <m:e>
                                  <m:r>
                                    <a:rPr lang="pl-PL" sz="900" b="0" i="1" smtClean="0">
                                      <a:solidFill>
                                        <a:schemeClr val="tx1"/>
                                      </a:solidFill>
                                      <a:latin typeface="Cambria Math" panose="02040503050406030204" pitchFamily="18" charset="0"/>
                                      <a:ea typeface="Cambria Math" panose="02040503050406030204" pitchFamily="18" charset="0"/>
                                    </a:rPr>
                                    <m:t>𝜑</m:t>
                                  </m:r>
                                </m:e>
                                <m:sub>
                                  <m:r>
                                    <a:rPr lang="pl-PL" sz="900" b="0" i="1" smtClean="0">
                                      <a:solidFill>
                                        <a:schemeClr val="tx1"/>
                                      </a:solidFill>
                                      <a:latin typeface="Cambria Math" panose="02040503050406030204" pitchFamily="18" charset="0"/>
                                      <a:ea typeface="Cambria Math" panose="02040503050406030204" pitchFamily="18" charset="0"/>
                                    </a:rPr>
                                    <m:t>𝑆</m:t>
                                  </m:r>
                                </m:sub>
                              </m:sSub>
                            </m:e>
                          </m:d>
                          <m:f>
                            <m:fPr>
                              <m:ctrlPr>
                                <a:rPr lang="pl-PL" sz="900" i="1">
                                  <a:solidFill>
                                    <a:schemeClr val="tx1"/>
                                  </a:solidFill>
                                  <a:latin typeface="Cambria Math" panose="02040503050406030204" pitchFamily="18" charset="0"/>
                                  <a:ea typeface="Cambria Math" panose="02040503050406030204" pitchFamily="18" charset="0"/>
                                </a:rPr>
                              </m:ctrlPr>
                            </m:fPr>
                            <m:num>
                              <m:sSubSup>
                                <m:sSubSupPr>
                                  <m:ctrlPr>
                                    <a:rPr lang="pl-PL" sz="900" i="1">
                                      <a:solidFill>
                                        <a:schemeClr val="tx1"/>
                                      </a:solidFill>
                                      <a:latin typeface="Cambria Math" panose="02040503050406030204" pitchFamily="18" charset="0"/>
                                      <a:ea typeface="Cambria Math" panose="02040503050406030204" pitchFamily="18" charset="0"/>
                                    </a:rPr>
                                  </m:ctrlPr>
                                </m:sSubSupPr>
                                <m:e>
                                  <m:r>
                                    <a:rPr lang="pl-PL" sz="900" i="1">
                                      <a:solidFill>
                                        <a:schemeClr val="tx1"/>
                                      </a:solidFill>
                                      <a:latin typeface="Cambria Math" panose="02040503050406030204" pitchFamily="18" charset="0"/>
                                      <a:ea typeface="Cambria Math" panose="02040503050406030204" pitchFamily="18" charset="0"/>
                                    </a:rPr>
                                    <m:t>𝑞</m:t>
                                  </m:r>
                                </m:e>
                                <m:sub>
                                  <m:r>
                                    <m:rPr>
                                      <m:sty m:val="p"/>
                                    </m:rPr>
                                    <a:rPr lang="pl-PL" sz="900" i="0">
                                      <a:solidFill>
                                        <a:schemeClr val="tx1"/>
                                      </a:solidFill>
                                      <a:latin typeface="Cambria Math" panose="02040503050406030204" pitchFamily="18" charset="0"/>
                                      <a:ea typeface="Cambria Math" panose="02040503050406030204" pitchFamily="18" charset="0"/>
                                    </a:rPr>
                                    <m:t>T</m:t>
                                  </m:r>
                                </m:sub>
                                <m:sup>
                                  <m:r>
                                    <a:rPr lang="pl-PL" sz="900" i="1">
                                      <a:solidFill>
                                        <a:schemeClr val="tx1"/>
                                      </a:solidFill>
                                      <a:latin typeface="Cambria Math" panose="02040503050406030204" pitchFamily="18" charset="0"/>
                                      <a:ea typeface="Cambria Math" panose="02040503050406030204" pitchFamily="18" charset="0"/>
                                    </a:rPr>
                                    <m:t>3</m:t>
                                  </m:r>
                                </m:sup>
                              </m:sSubSup>
                            </m:num>
                            <m:den>
                              <m:sSubSup>
                                <m:sSubSupPr>
                                  <m:ctrlPr>
                                    <a:rPr lang="pl-PL" sz="900" i="1">
                                      <a:solidFill>
                                        <a:schemeClr val="tx1"/>
                                      </a:solidFill>
                                      <a:latin typeface="Cambria Math" panose="02040503050406030204" pitchFamily="18" charset="0"/>
                                      <a:ea typeface="Cambria Math" panose="02040503050406030204" pitchFamily="18" charset="0"/>
                                    </a:rPr>
                                  </m:ctrlPr>
                                </m:sSubSupPr>
                                <m:e>
                                  <m:r>
                                    <a:rPr lang="pl-PL" sz="900" i="1">
                                      <a:solidFill>
                                        <a:schemeClr val="tx1"/>
                                      </a:solidFill>
                                      <a:latin typeface="Cambria Math" panose="02040503050406030204" pitchFamily="18" charset="0"/>
                                      <a:ea typeface="Cambria Math" panose="02040503050406030204" pitchFamily="18" charset="0"/>
                                    </a:rPr>
                                    <m:t>2</m:t>
                                  </m:r>
                                  <m:r>
                                    <a:rPr lang="pl-PL" sz="900" i="1" smtClean="0">
                                      <a:solidFill>
                                        <a:schemeClr val="tx1"/>
                                      </a:solidFill>
                                      <a:latin typeface="Cambria Math" panose="02040503050406030204" pitchFamily="18" charset="0"/>
                                      <a:ea typeface="Cambria Math" panose="02040503050406030204" pitchFamily="18" charset="0"/>
                                    </a:rPr>
                                    <m:t>𝑀</m:t>
                                  </m:r>
                                </m:e>
                                <m:sub>
                                  <m:r>
                                    <a:rPr lang="pl-PL" sz="900" b="0" i="1" smtClean="0">
                                      <a:solidFill>
                                        <a:schemeClr val="tx1"/>
                                      </a:solidFill>
                                      <a:latin typeface="Cambria Math" panose="02040503050406030204" pitchFamily="18" charset="0"/>
                                      <a:ea typeface="Cambria Math" panose="02040503050406030204" pitchFamily="18" charset="0"/>
                                    </a:rPr>
                                    <m:t>𝑁</m:t>
                                  </m:r>
                                </m:sub>
                                <m:sup>
                                  <m:r>
                                    <a:rPr lang="pl-PL" sz="900" i="1">
                                      <a:solidFill>
                                        <a:schemeClr val="tx1"/>
                                      </a:solidFill>
                                      <a:latin typeface="Cambria Math" panose="02040503050406030204" pitchFamily="18" charset="0"/>
                                      <a:ea typeface="Cambria Math" panose="02040503050406030204" pitchFamily="18" charset="0"/>
                                    </a:rPr>
                                    <m:t>2</m:t>
                                  </m:r>
                                </m:sup>
                              </m:sSubSup>
                              <m:sSub>
                                <m:sSubPr>
                                  <m:ctrlPr>
                                    <a:rPr lang="pl-PL" sz="900" i="1">
                                      <a:solidFill>
                                        <a:schemeClr val="tx1"/>
                                      </a:solidFill>
                                      <a:latin typeface="Cambria Math" panose="02040503050406030204" pitchFamily="18" charset="0"/>
                                      <a:ea typeface="Cambria Math" panose="02040503050406030204" pitchFamily="18" charset="0"/>
                                    </a:rPr>
                                  </m:ctrlPr>
                                </m:sSubPr>
                                <m:e>
                                  <m:r>
                                    <a:rPr lang="pl-PL" sz="900" i="1">
                                      <a:solidFill>
                                        <a:schemeClr val="tx1"/>
                                      </a:solidFill>
                                      <a:latin typeface="Cambria Math" panose="02040503050406030204" pitchFamily="18" charset="0"/>
                                      <a:ea typeface="Cambria Math" panose="02040503050406030204" pitchFamily="18" charset="0"/>
                                    </a:rPr>
                                    <m:t>𝑀</m:t>
                                  </m:r>
                                </m:e>
                                <m:sub>
                                  <m:r>
                                    <a:rPr lang="pl-PL" sz="900" i="1">
                                      <a:solidFill>
                                        <a:schemeClr val="tx1"/>
                                      </a:solidFill>
                                      <a:latin typeface="Cambria Math" panose="02040503050406030204" pitchFamily="18" charset="0"/>
                                      <a:ea typeface="Cambria Math" panose="02040503050406030204" pitchFamily="18" charset="0"/>
                                    </a:rPr>
                                    <m:t>𝜋</m:t>
                                  </m:r>
                                </m:sub>
                              </m:sSub>
                            </m:den>
                          </m:f>
                        </m:sup>
                      </m:sSubSup>
                      <m:r>
                        <a:rPr lang="pl-PL" sz="900" i="1">
                          <a:solidFill>
                            <a:schemeClr val="tx1"/>
                          </a:solidFill>
                          <a:latin typeface="Cambria Math" panose="02040503050406030204" pitchFamily="18" charset="0"/>
                          <a:ea typeface="Cambria Math" panose="02040503050406030204" pitchFamily="18" charset="0"/>
                        </a:rPr>
                        <m:t>∝</m:t>
                      </m:r>
                      <m:sSubSup>
                        <m:sSubSupPr>
                          <m:ctrlPr>
                            <a:rPr lang="pl-PL" sz="900" i="1">
                              <a:solidFill>
                                <a:srgbClr val="FF0000"/>
                              </a:solidFill>
                              <a:latin typeface="Cambria Math" panose="02040503050406030204" pitchFamily="18" charset="0"/>
                              <a:ea typeface="Cambria Math" panose="02040503050406030204" pitchFamily="18" charset="0"/>
                            </a:rPr>
                          </m:ctrlPr>
                        </m:sSubSupPr>
                        <m:e>
                          <m:r>
                            <a:rPr lang="pl-PL" sz="900" i="1">
                              <a:solidFill>
                                <a:srgbClr val="FF0000"/>
                              </a:solidFill>
                              <a:latin typeface="Cambria Math" panose="02040503050406030204" pitchFamily="18" charset="0"/>
                              <a:ea typeface="Cambria Math" panose="02040503050406030204" pitchFamily="18" charset="0"/>
                            </a:rPr>
                            <m:t>h</m:t>
                          </m:r>
                        </m:e>
                        <m:sub>
                          <m:r>
                            <a:rPr lang="pl-PL" sz="900" i="1">
                              <a:solidFill>
                                <a:srgbClr val="FF0000"/>
                              </a:solidFill>
                              <a:latin typeface="Cambria Math" panose="02040503050406030204" pitchFamily="18" charset="0"/>
                              <a:ea typeface="Cambria Math" panose="02040503050406030204" pitchFamily="18" charset="0"/>
                            </a:rPr>
                            <m:t>1, </m:t>
                          </m:r>
                          <m:r>
                            <a:rPr lang="pl-PL" sz="900" i="1">
                              <a:solidFill>
                                <a:srgbClr val="FF0000"/>
                              </a:solidFill>
                              <a:latin typeface="Cambria Math" panose="02040503050406030204" pitchFamily="18" charset="0"/>
                              <a:ea typeface="Cambria Math" panose="02040503050406030204" pitchFamily="18" charset="0"/>
                            </a:rPr>
                            <m:t>𝜋</m:t>
                          </m:r>
                        </m:sub>
                        <m:sup>
                          <m:r>
                            <a:rPr lang="pl-PL" sz="900" i="1">
                              <a:solidFill>
                                <a:srgbClr val="FF0000"/>
                              </a:solidFill>
                              <a:latin typeface="Cambria Math" panose="02040503050406030204" pitchFamily="18" charset="0"/>
                              <a:ea typeface="Cambria Math" panose="02040503050406030204" pitchFamily="18" charset="0"/>
                            </a:rPr>
                            <m:t>𝑞</m:t>
                          </m:r>
                          <m:r>
                            <a:rPr lang="pl-PL" sz="900" i="1">
                              <a:solidFill>
                                <a:srgbClr val="FF0000"/>
                              </a:solidFill>
                              <a:latin typeface="Cambria Math" panose="02040503050406030204" pitchFamily="18" charset="0"/>
                              <a:ea typeface="Cambria Math" panose="02040503050406030204" pitchFamily="18" charset="0"/>
                            </a:rPr>
                            <m:t>⊥(1)</m:t>
                          </m:r>
                        </m:sup>
                      </m:sSubSup>
                      <m:r>
                        <a:rPr lang="pl-PL" sz="900" i="1">
                          <a:solidFill>
                            <a:srgbClr val="00133A"/>
                          </a:solidFill>
                          <a:latin typeface="Cambria Math" panose="02040503050406030204" pitchFamily="18" charset="0"/>
                          <a:ea typeface="Cambria Math" panose="02040503050406030204" pitchFamily="18" charset="0"/>
                        </a:rPr>
                        <m:t>×</m:t>
                      </m:r>
                      <m:sSubSup>
                        <m:sSubSupPr>
                          <m:ctrlPr>
                            <a:rPr lang="pl-PL" sz="900" i="1">
                              <a:solidFill>
                                <a:srgbClr val="00B0F0"/>
                              </a:solidFill>
                              <a:latin typeface="Cambria Math" panose="02040503050406030204" pitchFamily="18" charset="0"/>
                              <a:ea typeface="Cambria Math" panose="02040503050406030204" pitchFamily="18" charset="0"/>
                            </a:rPr>
                          </m:ctrlPr>
                        </m:sSubSupPr>
                        <m:e>
                          <m:r>
                            <a:rPr lang="pl-PL" sz="900" i="1">
                              <a:solidFill>
                                <a:srgbClr val="00B0F0"/>
                              </a:solidFill>
                              <a:latin typeface="Cambria Math" panose="02040503050406030204" pitchFamily="18" charset="0"/>
                              <a:ea typeface="Cambria Math" panose="02040503050406030204" pitchFamily="18" charset="0"/>
                            </a:rPr>
                            <m:t>h</m:t>
                          </m:r>
                        </m:e>
                        <m:sub>
                          <m:r>
                            <a:rPr lang="pl-PL" sz="900">
                              <a:solidFill>
                                <a:srgbClr val="00B0F0"/>
                              </a:solidFill>
                              <a:latin typeface="Cambria Math" panose="02040503050406030204" pitchFamily="18" charset="0"/>
                              <a:ea typeface="Cambria Math" panose="02040503050406030204" pitchFamily="18" charset="0"/>
                            </a:rPr>
                            <m:t>1</m:t>
                          </m:r>
                          <m:r>
                            <m:rPr>
                              <m:sty m:val="p"/>
                            </m:rPr>
                            <a:rPr lang="pl-PL" sz="900">
                              <a:solidFill>
                                <a:srgbClr val="00B0F0"/>
                              </a:solidFill>
                              <a:latin typeface="Cambria Math" panose="02040503050406030204" pitchFamily="18" charset="0"/>
                              <a:ea typeface="Cambria Math" panose="02040503050406030204" pitchFamily="18" charset="0"/>
                            </a:rPr>
                            <m:t>T</m:t>
                          </m:r>
                          <m:r>
                            <a:rPr lang="pl-PL" sz="900" i="1">
                              <a:solidFill>
                                <a:srgbClr val="00B0F0"/>
                              </a:solidFill>
                              <a:latin typeface="Cambria Math" panose="02040503050406030204" pitchFamily="18" charset="0"/>
                              <a:ea typeface="Cambria Math" panose="02040503050406030204" pitchFamily="18" charset="0"/>
                            </a:rPr>
                            <m:t>, </m:t>
                          </m:r>
                          <m:r>
                            <a:rPr lang="pl-PL" sz="900" b="0" i="1" smtClean="0">
                              <a:solidFill>
                                <a:srgbClr val="00B0F0"/>
                              </a:solidFill>
                              <a:latin typeface="Cambria Math" panose="02040503050406030204" pitchFamily="18" charset="0"/>
                              <a:ea typeface="Cambria Math" panose="02040503050406030204" pitchFamily="18" charset="0"/>
                            </a:rPr>
                            <m:t>𝑁</m:t>
                          </m:r>
                        </m:sub>
                        <m:sup>
                          <m:r>
                            <a:rPr lang="pl-PL" sz="900" i="1">
                              <a:solidFill>
                                <a:srgbClr val="00B0F0"/>
                              </a:solidFill>
                              <a:latin typeface="Cambria Math" panose="02040503050406030204" pitchFamily="18" charset="0"/>
                              <a:ea typeface="Cambria Math" panose="02040503050406030204" pitchFamily="18" charset="0"/>
                            </a:rPr>
                            <m:t>𝑞</m:t>
                          </m:r>
                          <m:r>
                            <a:rPr lang="pl-PL" sz="900" i="1">
                              <a:solidFill>
                                <a:srgbClr val="00B0F0"/>
                              </a:solidFill>
                              <a:latin typeface="Cambria Math" panose="02040503050406030204" pitchFamily="18" charset="0"/>
                              <a:ea typeface="Cambria Math" panose="02040503050406030204" pitchFamily="18" charset="0"/>
                            </a:rPr>
                            <m:t>⊥(2)</m:t>
                          </m:r>
                        </m:sup>
                      </m:sSubSup>
                    </m:oMath>
                  </m:oMathPara>
                </a14:m>
                <a:endParaRPr lang="pl-PL" sz="1000" dirty="0"/>
              </a:p>
            </p:txBody>
          </p:sp>
        </mc:Choice>
        <mc:Fallback xmlns="">
          <p:sp>
            <p:nvSpPr>
              <p:cNvPr id="16" name="Prostokąt 15"/>
              <p:cNvSpPr>
                <a:spLocks noRot="1" noChangeAspect="1" noMove="1" noResize="1" noEditPoints="1" noAdjustHandles="1" noChangeArrowheads="1" noChangeShapeType="1" noTextEdit="1"/>
              </p:cNvSpPr>
              <p:nvPr/>
            </p:nvSpPr>
            <p:spPr>
              <a:xfrm>
                <a:off x="3720966" y="128426"/>
                <a:ext cx="2072427" cy="417871"/>
              </a:xfrm>
              <a:prstGeom prst="rect">
                <a:avLst/>
              </a:prstGeom>
              <a:blipFill>
                <a:blip r:embed="rId7"/>
                <a:stretch>
                  <a:fillRect/>
                </a:stretch>
              </a:blipFill>
            </p:spPr>
            <p:txBody>
              <a:bodyPr/>
              <a:lstStyle/>
              <a:p>
                <a:r>
                  <a:rPr lang="pl-PL">
                    <a:noFill/>
                  </a:rPr>
                  <a:t> </a:t>
                </a:r>
              </a:p>
            </p:txBody>
          </p:sp>
        </mc:Fallback>
      </mc:AlternateContent>
      <p:sp>
        <p:nvSpPr>
          <p:cNvPr id="42" name="Owal 41"/>
          <p:cNvSpPr/>
          <p:nvPr/>
        </p:nvSpPr>
        <p:spPr>
          <a:xfrm>
            <a:off x="4868512" y="105274"/>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3" name="Owal 42"/>
          <p:cNvSpPr/>
          <p:nvPr/>
        </p:nvSpPr>
        <p:spPr>
          <a:xfrm>
            <a:off x="4917774" y="156465"/>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4" name="Owal 43"/>
          <p:cNvSpPr/>
          <p:nvPr/>
        </p:nvSpPr>
        <p:spPr>
          <a:xfrm>
            <a:off x="5130228" y="105813"/>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5" name="Owal 44"/>
          <p:cNvSpPr/>
          <p:nvPr/>
        </p:nvSpPr>
        <p:spPr>
          <a:xfrm>
            <a:off x="5183157" y="160422"/>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mc:Choice xmlns:a14="http://schemas.microsoft.com/office/drawing/2010/main" Requires="a14">
          <p:sp>
            <p:nvSpPr>
              <p:cNvPr id="46" name="pole tekstowe 45"/>
              <p:cNvSpPr txBox="1"/>
              <p:nvPr/>
            </p:nvSpPr>
            <p:spPr>
              <a:xfrm rot="5400000">
                <a:off x="5129293" y="172102"/>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b="1" i="1" smtClean="0">
                          <a:solidFill>
                            <a:srgbClr val="3C4855"/>
                          </a:solidFill>
                          <a:latin typeface="Cambria Math" panose="02040503050406030204" pitchFamily="18" charset="0"/>
                          <a:ea typeface="Cambria Math" panose="02040503050406030204" pitchFamily="18" charset="0"/>
                        </a:rPr>
                        <m:t>→</m:t>
                      </m:r>
                    </m:oMath>
                  </m:oMathPara>
                </a14:m>
                <a:endParaRPr lang="pl-PL" sz="400" b="1" dirty="0">
                  <a:solidFill>
                    <a:srgbClr val="3C4855"/>
                  </a:solidFill>
                </a:endParaRPr>
              </a:p>
            </p:txBody>
          </p:sp>
        </mc:Choice>
        <mc:Fallback>
          <p:sp>
            <p:nvSpPr>
              <p:cNvPr id="46" name="pole tekstowe 45"/>
              <p:cNvSpPr txBox="1">
                <a:spLocks noRot="1" noChangeAspect="1" noMove="1" noResize="1" noEditPoints="1" noAdjustHandles="1" noChangeArrowheads="1" noChangeShapeType="1" noTextEdit="1"/>
              </p:cNvSpPr>
              <p:nvPr/>
            </p:nvSpPr>
            <p:spPr>
              <a:xfrm rot="5400000">
                <a:off x="5129293" y="172102"/>
                <a:ext cx="132764" cy="76944"/>
              </a:xfrm>
              <a:prstGeom prst="rect">
                <a:avLst/>
              </a:prstGeom>
              <a:blipFill>
                <a:blip r:embed="rId8"/>
                <a:stretch>
                  <a:fillRect l="-7692"/>
                </a:stretch>
              </a:blipFill>
            </p:spPr>
            <p:txBody>
              <a:bodyPr/>
              <a:lstStyle/>
              <a:p>
                <a:r>
                  <a:rPr lang="pl-PL">
                    <a:noFill/>
                  </a:rPr>
                  <a:t> </a:t>
                </a:r>
              </a:p>
            </p:txBody>
          </p:sp>
        </mc:Fallback>
      </mc:AlternateContent>
      <mc:AlternateContent xmlns:mc="http://schemas.openxmlformats.org/markup-compatibility/2006">
        <mc:Choice xmlns:a14="http://schemas.microsoft.com/office/drawing/2010/main" Requires="a14">
          <p:sp>
            <p:nvSpPr>
              <p:cNvPr id="47" name="pole tekstowe 46"/>
              <p:cNvSpPr txBox="1"/>
              <p:nvPr/>
            </p:nvSpPr>
            <p:spPr>
              <a:xfrm rot="-5400000">
                <a:off x="4860184" y="93137"/>
                <a:ext cx="132764" cy="76944"/>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b="1" i="1" smtClean="0">
                          <a:solidFill>
                            <a:srgbClr val="3C4855"/>
                          </a:solidFill>
                          <a:latin typeface="Cambria Math" panose="02040503050406030204" pitchFamily="18" charset="0"/>
                          <a:ea typeface="Cambria Math" panose="02040503050406030204" pitchFamily="18" charset="0"/>
                        </a:rPr>
                        <m:t>→</m:t>
                      </m:r>
                    </m:oMath>
                  </m:oMathPara>
                </a14:m>
                <a:endParaRPr lang="pl-PL" sz="400" b="1" dirty="0">
                  <a:solidFill>
                    <a:srgbClr val="3C4855"/>
                  </a:solidFill>
                </a:endParaRPr>
              </a:p>
            </p:txBody>
          </p:sp>
        </mc:Choice>
        <mc:Fallback>
          <p:sp>
            <p:nvSpPr>
              <p:cNvPr id="47" name="pole tekstowe 46"/>
              <p:cNvSpPr txBox="1">
                <a:spLocks noRot="1" noChangeAspect="1" noMove="1" noResize="1" noEditPoints="1" noAdjustHandles="1" noChangeArrowheads="1" noChangeShapeType="1" noTextEdit="1"/>
              </p:cNvSpPr>
              <p:nvPr/>
            </p:nvSpPr>
            <p:spPr>
              <a:xfrm rot="-5400000">
                <a:off x="4860184" y="93137"/>
                <a:ext cx="132764" cy="76944"/>
              </a:xfrm>
              <a:prstGeom prst="rect">
                <a:avLst/>
              </a:prstGeom>
              <a:blipFill>
                <a:blip r:embed="rId9"/>
                <a:stretch>
                  <a:fillRect r="-8333"/>
                </a:stretch>
              </a:blipFill>
              <a:ln>
                <a:noFill/>
              </a:ln>
            </p:spPr>
            <p:txBody>
              <a:bodyPr/>
              <a:lstStyle/>
              <a:p>
                <a:r>
                  <a:rPr lang="pl-PL">
                    <a:noFill/>
                  </a:rPr>
                  <a:t> </a:t>
                </a:r>
              </a:p>
            </p:txBody>
          </p:sp>
        </mc:Fallback>
      </mc:AlternateContent>
      <p:sp>
        <p:nvSpPr>
          <p:cNvPr id="62" name="Owal 61"/>
          <p:cNvSpPr/>
          <p:nvPr/>
        </p:nvSpPr>
        <p:spPr>
          <a:xfrm>
            <a:off x="5576424" y="110891"/>
            <a:ext cx="108000" cy="108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00"/>
          </a:p>
        </p:txBody>
      </p:sp>
      <p:sp>
        <p:nvSpPr>
          <p:cNvPr id="63" name="Owal 62"/>
          <p:cNvSpPr/>
          <p:nvPr/>
        </p:nvSpPr>
        <p:spPr>
          <a:xfrm>
            <a:off x="5622753" y="160008"/>
            <a:ext cx="18000" cy="18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00"/>
          </a:p>
        </p:txBody>
      </p:sp>
      <p:sp>
        <p:nvSpPr>
          <p:cNvPr id="64" name="Owal 63"/>
          <p:cNvSpPr/>
          <p:nvPr/>
        </p:nvSpPr>
        <p:spPr>
          <a:xfrm>
            <a:off x="5372628" y="117171"/>
            <a:ext cx="108000" cy="108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00"/>
          </a:p>
        </p:txBody>
      </p:sp>
      <p:sp>
        <p:nvSpPr>
          <p:cNvPr id="65" name="Owal 64"/>
          <p:cNvSpPr/>
          <p:nvPr/>
        </p:nvSpPr>
        <p:spPr>
          <a:xfrm>
            <a:off x="5418957" y="166288"/>
            <a:ext cx="18000" cy="18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00"/>
          </a:p>
        </p:txBody>
      </p:sp>
      <mc:AlternateContent xmlns:mc="http://schemas.openxmlformats.org/markup-compatibility/2006">
        <mc:Choice xmlns:a14="http://schemas.microsoft.com/office/drawing/2010/main" Requires="a14">
          <p:sp>
            <p:nvSpPr>
              <p:cNvPr id="71" name="pole tekstowe 70"/>
              <p:cNvSpPr txBox="1"/>
              <p:nvPr/>
            </p:nvSpPr>
            <p:spPr>
              <a:xfrm>
                <a:off x="5041002" y="139643"/>
                <a:ext cx="49693" cy="6155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400" b="0" i="1" smtClean="0">
                          <a:latin typeface="Cambria Math" panose="02040503050406030204" pitchFamily="18" charset="0"/>
                        </a:rPr>
                        <m:t>−</m:t>
                      </m:r>
                    </m:oMath>
                  </m:oMathPara>
                </a14:m>
                <a:endParaRPr lang="pl-PL" sz="900" dirty="0"/>
              </a:p>
            </p:txBody>
          </p:sp>
        </mc:Choice>
        <mc:Fallback>
          <p:sp>
            <p:nvSpPr>
              <p:cNvPr id="71" name="pole tekstowe 70"/>
              <p:cNvSpPr txBox="1">
                <a:spLocks noRot="1" noChangeAspect="1" noMove="1" noResize="1" noEditPoints="1" noAdjustHandles="1" noChangeArrowheads="1" noChangeShapeType="1" noTextEdit="1"/>
              </p:cNvSpPr>
              <p:nvPr/>
            </p:nvSpPr>
            <p:spPr>
              <a:xfrm>
                <a:off x="5041002" y="139643"/>
                <a:ext cx="49693" cy="61555"/>
              </a:xfrm>
              <a:prstGeom prst="rect">
                <a:avLst/>
              </a:prstGeom>
              <a:blipFill>
                <a:blip r:embed="rId10"/>
                <a:stretch>
                  <a:fillRect l="-12500" r="-12500"/>
                </a:stretch>
              </a:blipFill>
            </p:spPr>
            <p:txBody>
              <a:bodyPr/>
              <a:lstStyle/>
              <a:p>
                <a:r>
                  <a:rPr lang="pl-PL">
                    <a:noFill/>
                  </a:rPr>
                  <a:t> </a:t>
                </a:r>
              </a:p>
            </p:txBody>
          </p:sp>
        </mc:Fallback>
      </mc:AlternateContent>
      <mc:AlternateContent xmlns:mc="http://schemas.openxmlformats.org/markup-compatibility/2006">
        <mc:Choice xmlns:a14="http://schemas.microsoft.com/office/drawing/2010/main" Requires="a14">
          <p:sp>
            <p:nvSpPr>
              <p:cNvPr id="73" name="Prostokąt 72"/>
              <p:cNvSpPr/>
              <p:nvPr/>
            </p:nvSpPr>
            <p:spPr>
              <a:xfrm>
                <a:off x="5425548" y="100974"/>
                <a:ext cx="221535" cy="1384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300" b="0" i="1" smtClean="0">
                          <a:latin typeface="Cambria Math" panose="02040503050406030204" pitchFamily="18" charset="0"/>
                        </a:rPr>
                        <m:t>−</m:t>
                      </m:r>
                    </m:oMath>
                  </m:oMathPara>
                </a14:m>
                <a:endParaRPr lang="pl-PL" sz="300" b="0" dirty="0" smtClean="0"/>
              </a:p>
            </p:txBody>
          </p:sp>
        </mc:Choice>
        <mc:Fallback>
          <p:sp>
            <p:nvSpPr>
              <p:cNvPr id="73" name="Prostokąt 72"/>
              <p:cNvSpPr>
                <a:spLocks noRot="1" noChangeAspect="1" noMove="1" noResize="1" noEditPoints="1" noAdjustHandles="1" noChangeArrowheads="1" noChangeShapeType="1" noTextEdit="1"/>
              </p:cNvSpPr>
              <p:nvPr/>
            </p:nvSpPr>
            <p:spPr>
              <a:xfrm>
                <a:off x="5425548" y="100974"/>
                <a:ext cx="221535" cy="138499"/>
              </a:xfrm>
              <a:prstGeom prst="rect">
                <a:avLst/>
              </a:prstGeom>
              <a:blipFill>
                <a:blip r:embed="rId11"/>
                <a:stretch>
                  <a:fillRect/>
                </a:stretch>
              </a:blipFill>
            </p:spPr>
            <p:txBody>
              <a:bodyPr/>
              <a:lstStyle/>
              <a:p>
                <a:r>
                  <a:rPr lang="pl-PL">
                    <a:noFill/>
                  </a:rPr>
                  <a:t> </a:t>
                </a:r>
              </a:p>
            </p:txBody>
          </p:sp>
        </mc:Fallback>
      </mc:AlternateContent>
      <p:cxnSp>
        <p:nvCxnSpPr>
          <p:cNvPr id="89" name="Łącznik prosty ze strzałką 88"/>
          <p:cNvCxnSpPr/>
          <p:nvPr/>
        </p:nvCxnSpPr>
        <p:spPr>
          <a:xfrm rot="5400000" flipV="1">
            <a:off x="5594172" y="257541"/>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94" name="Prostokąt 93"/>
              <p:cNvSpPr/>
              <p:nvPr/>
            </p:nvSpPr>
            <p:spPr>
              <a:xfrm rot="-5400000">
                <a:off x="5517399" y="77846"/>
                <a:ext cx="224741" cy="1384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3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p:sp>
            <p:nvSpPr>
              <p:cNvPr id="94" name="Prostokąt 93"/>
              <p:cNvSpPr>
                <a:spLocks noRot="1" noChangeAspect="1" noMove="1" noResize="1" noEditPoints="1" noAdjustHandles="1" noChangeArrowheads="1" noChangeShapeType="1" noTextEdit="1"/>
              </p:cNvSpPr>
              <p:nvPr/>
            </p:nvSpPr>
            <p:spPr>
              <a:xfrm rot="-5400000">
                <a:off x="5517399" y="77846"/>
                <a:ext cx="224741" cy="138499"/>
              </a:xfrm>
              <a:prstGeom prst="rect">
                <a:avLst/>
              </a:prstGeom>
              <a:blipFill>
                <a:blip r:embed="rId12"/>
                <a:stretch>
                  <a:fillRect/>
                </a:stretch>
              </a:blipFill>
            </p:spPr>
            <p:txBody>
              <a:bodyPr/>
              <a:lstStyle/>
              <a:p>
                <a:r>
                  <a:rPr lang="pl-PL">
                    <a:noFill/>
                  </a:rPr>
                  <a:t> </a:t>
                </a:r>
              </a:p>
            </p:txBody>
          </p:sp>
        </mc:Fallback>
      </mc:AlternateContent>
      <mc:AlternateContent xmlns:mc="http://schemas.openxmlformats.org/markup-compatibility/2006">
        <mc:Choice xmlns:a14="http://schemas.microsoft.com/office/drawing/2010/main" Requires="a14">
          <p:sp>
            <p:nvSpPr>
              <p:cNvPr id="95" name="Prostokąt 94"/>
              <p:cNvSpPr/>
              <p:nvPr/>
            </p:nvSpPr>
            <p:spPr>
              <a:xfrm rot="-5400000">
                <a:off x="5313332" y="86073"/>
                <a:ext cx="224741" cy="1384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3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p:sp>
            <p:nvSpPr>
              <p:cNvPr id="95" name="Prostokąt 94"/>
              <p:cNvSpPr>
                <a:spLocks noRot="1" noChangeAspect="1" noMove="1" noResize="1" noEditPoints="1" noAdjustHandles="1" noChangeArrowheads="1" noChangeShapeType="1" noTextEdit="1"/>
              </p:cNvSpPr>
              <p:nvPr/>
            </p:nvSpPr>
            <p:spPr>
              <a:xfrm rot="-5400000">
                <a:off x="5313332" y="86073"/>
                <a:ext cx="224741" cy="138499"/>
              </a:xfrm>
              <a:prstGeom prst="rect">
                <a:avLst/>
              </a:prstGeom>
              <a:blipFill>
                <a:blip r:embed="rId13"/>
                <a:stretch>
                  <a:fillRect/>
                </a:stretch>
              </a:blipFill>
            </p:spPr>
            <p:txBody>
              <a:bodyPr/>
              <a:lstStyle/>
              <a:p>
                <a:r>
                  <a:rPr lang="pl-PL">
                    <a:noFill/>
                  </a:rPr>
                  <a:t> </a:t>
                </a:r>
              </a:p>
            </p:txBody>
          </p:sp>
        </mc:Fallback>
      </mc:AlternateContent>
      <mc:AlternateContent xmlns:mc="http://schemas.openxmlformats.org/markup-compatibility/2006">
        <mc:Choice xmlns:a14="http://schemas.microsoft.com/office/drawing/2010/main" Requires="a14">
          <p:sp>
            <p:nvSpPr>
              <p:cNvPr id="96" name="pole tekstowe 95"/>
              <p:cNvSpPr txBox="1"/>
              <p:nvPr/>
            </p:nvSpPr>
            <p:spPr>
              <a:xfrm rot="18900000">
                <a:off x="5144311" y="109374"/>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i="1" smtClean="0">
                          <a:solidFill>
                            <a:srgbClr val="FF0000"/>
                          </a:solidFill>
                          <a:latin typeface="Cambria Math" panose="02040503050406030204" pitchFamily="18" charset="0"/>
                          <a:ea typeface="Cambria Math" panose="02040503050406030204" pitchFamily="18" charset="0"/>
                        </a:rPr>
                        <m:t>→</m:t>
                      </m:r>
                    </m:oMath>
                  </m:oMathPara>
                </a14:m>
                <a:endParaRPr lang="pl-PL" sz="500" dirty="0">
                  <a:solidFill>
                    <a:srgbClr val="FF0000"/>
                  </a:solidFill>
                </a:endParaRPr>
              </a:p>
            </p:txBody>
          </p:sp>
        </mc:Choice>
        <mc:Fallback>
          <p:sp>
            <p:nvSpPr>
              <p:cNvPr id="96" name="pole tekstowe 95"/>
              <p:cNvSpPr txBox="1">
                <a:spLocks noRot="1" noChangeAspect="1" noMove="1" noResize="1" noEditPoints="1" noAdjustHandles="1" noChangeArrowheads="1" noChangeShapeType="1" noTextEdit="1"/>
              </p:cNvSpPr>
              <p:nvPr/>
            </p:nvSpPr>
            <p:spPr>
              <a:xfrm rot="18900000">
                <a:off x="5144311" y="109374"/>
                <a:ext cx="132764" cy="76944"/>
              </a:xfrm>
              <a:prstGeom prst="rect">
                <a:avLst/>
              </a:prstGeom>
              <a:blipFill>
                <a:blip r:embed="rId14"/>
                <a:stretch>
                  <a:fillRect/>
                </a:stretch>
              </a:blipFill>
            </p:spPr>
            <p:txBody>
              <a:bodyPr/>
              <a:lstStyle/>
              <a:p>
                <a:r>
                  <a:rPr lang="pl-PL">
                    <a:noFill/>
                  </a:rPr>
                  <a:t> </a:t>
                </a:r>
              </a:p>
            </p:txBody>
          </p:sp>
        </mc:Fallback>
      </mc:AlternateContent>
      <mc:AlternateContent xmlns:mc="http://schemas.openxmlformats.org/markup-compatibility/2006">
        <mc:Choice xmlns:a14="http://schemas.microsoft.com/office/drawing/2010/main" Requires="a14">
          <p:sp>
            <p:nvSpPr>
              <p:cNvPr id="97" name="pole tekstowe 96"/>
              <p:cNvSpPr txBox="1"/>
              <p:nvPr/>
            </p:nvSpPr>
            <p:spPr>
              <a:xfrm rot="18900000">
                <a:off x="4887068" y="104706"/>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i="1" smtClean="0">
                          <a:solidFill>
                            <a:srgbClr val="FF0000"/>
                          </a:solidFill>
                          <a:latin typeface="Cambria Math" panose="02040503050406030204" pitchFamily="18" charset="0"/>
                          <a:ea typeface="Cambria Math" panose="02040503050406030204" pitchFamily="18" charset="0"/>
                        </a:rPr>
                        <m:t>→</m:t>
                      </m:r>
                    </m:oMath>
                  </m:oMathPara>
                </a14:m>
                <a:endParaRPr lang="pl-PL" sz="500" dirty="0">
                  <a:solidFill>
                    <a:srgbClr val="FF0000"/>
                  </a:solidFill>
                </a:endParaRPr>
              </a:p>
            </p:txBody>
          </p:sp>
        </mc:Choice>
        <mc:Fallback>
          <p:sp>
            <p:nvSpPr>
              <p:cNvPr id="97" name="pole tekstowe 96"/>
              <p:cNvSpPr txBox="1">
                <a:spLocks noRot="1" noChangeAspect="1" noMove="1" noResize="1" noEditPoints="1" noAdjustHandles="1" noChangeArrowheads="1" noChangeShapeType="1" noTextEdit="1"/>
              </p:cNvSpPr>
              <p:nvPr/>
            </p:nvSpPr>
            <p:spPr>
              <a:xfrm rot="18900000">
                <a:off x="4887068" y="104706"/>
                <a:ext cx="132764" cy="76944"/>
              </a:xfrm>
              <a:prstGeom prst="rect">
                <a:avLst/>
              </a:prstGeom>
              <a:blipFill>
                <a:blip r:embed="rId15"/>
                <a:stretch>
                  <a:fillRect/>
                </a:stretch>
              </a:blipFill>
            </p:spPr>
            <p:txBody>
              <a:bodyPr/>
              <a:lstStyle/>
              <a:p>
                <a:r>
                  <a:rPr lang="pl-PL">
                    <a:noFill/>
                  </a:rPr>
                  <a:t> </a:t>
                </a:r>
              </a:p>
            </p:txBody>
          </p:sp>
        </mc:Fallback>
      </mc:AlternateContent>
      <mc:AlternateContent xmlns:mc="http://schemas.openxmlformats.org/markup-compatibility/2006">
        <mc:Choice xmlns:a14="http://schemas.microsoft.com/office/drawing/2010/main" Requires="a14">
          <p:sp>
            <p:nvSpPr>
              <p:cNvPr id="100" name="pole tekstowe 99"/>
              <p:cNvSpPr txBox="1"/>
              <p:nvPr/>
            </p:nvSpPr>
            <p:spPr>
              <a:xfrm rot="18900000">
                <a:off x="5580882" y="130959"/>
                <a:ext cx="132764" cy="461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300" i="1" smtClean="0">
                          <a:solidFill>
                            <a:srgbClr val="FF0000"/>
                          </a:solidFill>
                          <a:latin typeface="Cambria Math" panose="02040503050406030204" pitchFamily="18" charset="0"/>
                          <a:ea typeface="Cambria Math" panose="02040503050406030204" pitchFamily="18" charset="0"/>
                        </a:rPr>
                        <m:t>→</m:t>
                      </m:r>
                    </m:oMath>
                  </m:oMathPara>
                </a14:m>
                <a:endParaRPr lang="pl-PL" sz="300" dirty="0">
                  <a:solidFill>
                    <a:srgbClr val="FF0000"/>
                  </a:solidFill>
                </a:endParaRPr>
              </a:p>
            </p:txBody>
          </p:sp>
        </mc:Choice>
        <mc:Fallback>
          <p:sp>
            <p:nvSpPr>
              <p:cNvPr id="100" name="pole tekstowe 99"/>
              <p:cNvSpPr txBox="1">
                <a:spLocks noRot="1" noChangeAspect="1" noMove="1" noResize="1" noEditPoints="1" noAdjustHandles="1" noChangeArrowheads="1" noChangeShapeType="1" noTextEdit="1"/>
              </p:cNvSpPr>
              <p:nvPr/>
            </p:nvSpPr>
            <p:spPr>
              <a:xfrm rot="18900000">
                <a:off x="5580882" y="130959"/>
                <a:ext cx="132764" cy="46166"/>
              </a:xfrm>
              <a:prstGeom prst="rect">
                <a:avLst/>
              </a:prstGeom>
              <a:blipFill>
                <a:blip r:embed="rId16"/>
                <a:stretch>
                  <a:fillRect/>
                </a:stretch>
              </a:blipFill>
            </p:spPr>
            <p:txBody>
              <a:bodyPr/>
              <a:lstStyle/>
              <a:p>
                <a:r>
                  <a:rPr lang="pl-PL">
                    <a:noFill/>
                  </a:rPr>
                  <a:t> </a:t>
                </a:r>
              </a:p>
            </p:txBody>
          </p:sp>
        </mc:Fallback>
      </mc:AlternateContent>
      <mc:AlternateContent xmlns:mc="http://schemas.openxmlformats.org/markup-compatibility/2006">
        <mc:Choice xmlns:a14="http://schemas.microsoft.com/office/drawing/2010/main" Requires="a14">
          <p:sp>
            <p:nvSpPr>
              <p:cNvPr id="101" name="pole tekstowe 100"/>
              <p:cNvSpPr txBox="1"/>
              <p:nvPr/>
            </p:nvSpPr>
            <p:spPr>
              <a:xfrm rot="18900000">
                <a:off x="5376272" y="138016"/>
                <a:ext cx="132764" cy="461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300" i="1" smtClean="0">
                          <a:solidFill>
                            <a:srgbClr val="FF0000"/>
                          </a:solidFill>
                          <a:latin typeface="Cambria Math" panose="02040503050406030204" pitchFamily="18" charset="0"/>
                          <a:ea typeface="Cambria Math" panose="02040503050406030204" pitchFamily="18" charset="0"/>
                        </a:rPr>
                        <m:t>→</m:t>
                      </m:r>
                    </m:oMath>
                  </m:oMathPara>
                </a14:m>
                <a:endParaRPr lang="pl-PL" sz="300" dirty="0">
                  <a:solidFill>
                    <a:srgbClr val="FF0000"/>
                  </a:solidFill>
                </a:endParaRPr>
              </a:p>
            </p:txBody>
          </p:sp>
        </mc:Choice>
        <mc:Fallback>
          <p:sp>
            <p:nvSpPr>
              <p:cNvPr id="101" name="pole tekstowe 100"/>
              <p:cNvSpPr txBox="1">
                <a:spLocks noRot="1" noChangeAspect="1" noMove="1" noResize="1" noEditPoints="1" noAdjustHandles="1" noChangeArrowheads="1" noChangeShapeType="1" noTextEdit="1"/>
              </p:cNvSpPr>
              <p:nvPr/>
            </p:nvSpPr>
            <p:spPr>
              <a:xfrm rot="18900000">
                <a:off x="5376272" y="138016"/>
                <a:ext cx="132764" cy="46166"/>
              </a:xfrm>
              <a:prstGeom prst="rect">
                <a:avLst/>
              </a:prstGeom>
              <a:blipFill>
                <a:blip r:embed="rId17"/>
                <a:stretch>
                  <a:fillRect/>
                </a:stretch>
              </a:blipFill>
            </p:spPr>
            <p:txBody>
              <a:bodyPr/>
              <a:lstStyle/>
              <a:p>
                <a:r>
                  <a:rPr lang="pl-PL">
                    <a:noFill/>
                  </a:rPr>
                  <a:t> </a:t>
                </a:r>
              </a:p>
            </p:txBody>
          </p:sp>
        </mc:Fallback>
      </mc:AlternateContent>
      <p:sp>
        <p:nvSpPr>
          <p:cNvPr id="102" name="Owal 101"/>
          <p:cNvSpPr/>
          <p:nvPr/>
        </p:nvSpPr>
        <p:spPr>
          <a:xfrm>
            <a:off x="3690464" y="198923"/>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03" name="Owal 102"/>
          <p:cNvSpPr/>
          <p:nvPr/>
        </p:nvSpPr>
        <p:spPr>
          <a:xfrm>
            <a:off x="3731883" y="270602"/>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104" name="Łącznik prosty ze strzałką 103"/>
          <p:cNvCxnSpPr/>
          <p:nvPr/>
        </p:nvCxnSpPr>
        <p:spPr>
          <a:xfrm flipV="1">
            <a:off x="4965038" y="245642"/>
            <a:ext cx="100810" cy="88193"/>
          </a:xfrm>
          <a:prstGeom prst="straightConnector1">
            <a:avLst/>
          </a:prstGeom>
          <a:ln>
            <a:solidFill>
              <a:srgbClr val="FF0000"/>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105" name="Łącznik prosty ze strzałką 104"/>
          <p:cNvCxnSpPr/>
          <p:nvPr/>
        </p:nvCxnSpPr>
        <p:spPr>
          <a:xfrm flipV="1">
            <a:off x="5394708" y="245800"/>
            <a:ext cx="100810" cy="88193"/>
          </a:xfrm>
          <a:prstGeom prst="straightConnector1">
            <a:avLst/>
          </a:prstGeom>
          <a:ln>
            <a:solidFill>
              <a:srgbClr val="00B0F0"/>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106" name="Łącznik prosty ze strzałką 105"/>
          <p:cNvCxnSpPr/>
          <p:nvPr/>
        </p:nvCxnSpPr>
        <p:spPr>
          <a:xfrm rot="5400000" flipH="1" flipV="1">
            <a:off x="5386530" y="70231"/>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95461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az 4"/>
          <p:cNvPicPr>
            <a:picLocks noChangeAspect="1"/>
          </p:cNvPicPr>
          <p:nvPr/>
        </p:nvPicPr>
        <p:blipFill>
          <a:blip r:embed="rId2"/>
          <a:stretch>
            <a:fillRect/>
          </a:stretch>
        </p:blipFill>
        <p:spPr>
          <a:xfrm>
            <a:off x="800645" y="572198"/>
            <a:ext cx="4956506" cy="1353398"/>
          </a:xfrm>
          <a:prstGeom prst="rect">
            <a:avLst/>
          </a:prstGeom>
        </p:spPr>
      </p:pic>
      <p:pic>
        <p:nvPicPr>
          <p:cNvPr id="19" name="Obraz 18"/>
          <p:cNvPicPr>
            <a:picLocks noChangeAspect="1"/>
          </p:cNvPicPr>
          <p:nvPr/>
        </p:nvPicPr>
        <p:blipFill>
          <a:blip r:embed="rId3"/>
          <a:stretch>
            <a:fillRect/>
          </a:stretch>
        </p:blipFill>
        <p:spPr>
          <a:xfrm>
            <a:off x="0" y="2071245"/>
            <a:ext cx="3212694" cy="1029600"/>
          </a:xfrm>
          <a:prstGeom prst="rect">
            <a:avLst/>
          </a:prstGeom>
        </p:spPr>
      </p:pic>
      <p:sp>
        <p:nvSpPr>
          <p:cNvPr id="4" name="Prostokąt 3"/>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6" name="Prostokąt 5"/>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28/33</a:t>
            </a:r>
            <a:endParaRPr lang="pl-PL" sz="400" dirty="0">
              <a:solidFill>
                <a:srgbClr val="F0ECE5"/>
              </a:solidFill>
              <a:latin typeface="Open Sans" pitchFamily="2" charset="0"/>
              <a:ea typeface="Open Sans" pitchFamily="2" charset="0"/>
              <a:cs typeface="Open Sans" pitchFamily="2" charset="0"/>
            </a:endParaRPr>
          </a:p>
        </p:txBody>
      </p:sp>
      <p:sp>
        <p:nvSpPr>
          <p:cNvPr id="2" name="Tytuł 1"/>
          <p:cNvSpPr>
            <a:spLocks noGrp="1"/>
          </p:cNvSpPr>
          <p:nvPr>
            <p:ph type="title"/>
          </p:nvPr>
        </p:nvSpPr>
        <p:spPr>
          <a:xfrm>
            <a:off x="-1150" y="65742"/>
            <a:ext cx="5758301" cy="380858"/>
          </a:xfrm>
        </p:spPr>
        <p:txBody>
          <a:bodyPr>
            <a:noAutofit/>
          </a:bodyPr>
          <a:lstStyle/>
          <a:p>
            <a:r>
              <a:rPr lang="pl-PL" sz="1800" b="1" dirty="0" smtClean="0"/>
              <a:t>Q</a:t>
            </a:r>
            <a:r>
              <a:rPr lang="en-US" sz="1800" b="1" dirty="0" err="1" smtClean="0"/>
              <a:t>uark</a:t>
            </a:r>
            <a:r>
              <a:rPr lang="en-US" sz="1800" b="1" dirty="0" smtClean="0"/>
              <a:t> </a:t>
            </a:r>
            <a:r>
              <a:rPr lang="en-US" sz="1800" b="1" dirty="0"/>
              <a:t>spin direction correlated with transverse nucleon spin</a:t>
            </a:r>
            <a:r>
              <a:rPr lang="en-US" sz="1800" b="1" dirty="0" smtClean="0">
                <a:solidFill>
                  <a:srgbClr val="3C4855"/>
                </a:solidFill>
              </a:rPr>
              <a:t>: </a:t>
            </a:r>
            <a:r>
              <a:rPr lang="pl-PL" sz="1800" dirty="0" err="1" smtClean="0">
                <a:solidFill>
                  <a:srgbClr val="7030A0"/>
                </a:solidFill>
              </a:rPr>
              <a:t>Transversity</a:t>
            </a:r>
            <a:r>
              <a:rPr lang="pl-PL" sz="1800" dirty="0" smtClean="0">
                <a:solidFill>
                  <a:srgbClr val="7030A0"/>
                </a:solidFill>
              </a:rPr>
              <a:t> </a:t>
            </a:r>
            <a:r>
              <a:rPr lang="pl-PL" sz="1800" dirty="0" err="1" smtClean="0">
                <a:solidFill>
                  <a:srgbClr val="7030A0"/>
                </a:solidFill>
              </a:rPr>
              <a:t>Asymmetries</a:t>
            </a:r>
            <a:endParaRPr lang="pl-PL" sz="1800" dirty="0">
              <a:solidFill>
                <a:srgbClr val="7030A0"/>
              </a:solidFill>
            </a:endParaRPr>
          </a:p>
        </p:txBody>
      </p:sp>
      <p:sp>
        <p:nvSpPr>
          <p:cNvPr id="12" name="pole tekstowe 11"/>
          <p:cNvSpPr txBox="1"/>
          <p:nvPr/>
        </p:nvSpPr>
        <p:spPr>
          <a:xfrm>
            <a:off x="1549817" y="1863358"/>
            <a:ext cx="1140056" cy="230832"/>
          </a:xfrm>
          <a:prstGeom prst="rect">
            <a:avLst/>
          </a:prstGeom>
          <a:noFill/>
        </p:spPr>
        <p:txBody>
          <a:bodyPr wrap="none" rtlCol="0">
            <a:spAutoFit/>
          </a:bodyPr>
          <a:lstStyle/>
          <a:p>
            <a:r>
              <a:rPr lang="pl-PL" sz="900" b="1" dirty="0" smtClean="0">
                <a:solidFill>
                  <a:srgbClr val="7030A0"/>
                </a:solidFill>
              </a:rPr>
              <a:t>DY </a:t>
            </a:r>
            <a:r>
              <a:rPr lang="pl-PL" sz="900" b="1" dirty="0" err="1" smtClean="0">
                <a:solidFill>
                  <a:srgbClr val="7030A0"/>
                </a:solidFill>
              </a:rPr>
              <a:t>Transversity</a:t>
            </a:r>
            <a:r>
              <a:rPr lang="pl-PL" sz="900" b="1" dirty="0" smtClean="0">
                <a:solidFill>
                  <a:srgbClr val="7030A0"/>
                </a:solidFill>
              </a:rPr>
              <a:t> TSA</a:t>
            </a:r>
            <a:endParaRPr lang="pl-PL" sz="900" b="1" dirty="0">
              <a:solidFill>
                <a:srgbClr val="7030A0"/>
              </a:solidFill>
            </a:endParaRPr>
          </a:p>
        </p:txBody>
      </p:sp>
      <mc:AlternateContent xmlns:mc="http://schemas.openxmlformats.org/markup-compatibility/2006" xmlns:a14="http://schemas.microsoft.com/office/drawing/2010/main">
        <mc:Choice Requires="a14">
          <p:sp>
            <p:nvSpPr>
              <p:cNvPr id="13" name="Prostokąt 12"/>
              <p:cNvSpPr/>
              <p:nvPr/>
            </p:nvSpPr>
            <p:spPr>
              <a:xfrm>
                <a:off x="117374" y="1814929"/>
                <a:ext cx="1432443" cy="25045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pl-PL" sz="800" i="1" smtClean="0">
                              <a:solidFill>
                                <a:schemeClr val="tx1"/>
                              </a:solidFill>
                              <a:latin typeface="Cambria Math" panose="02040503050406030204" pitchFamily="18" charset="0"/>
                              <a:ea typeface="Cambria Math" panose="02040503050406030204" pitchFamily="18" charset="0"/>
                            </a:rPr>
                          </m:ctrlPr>
                        </m:sSubSupPr>
                        <m:e>
                          <m:r>
                            <a:rPr lang="pl-PL" sz="800" i="1">
                              <a:solidFill>
                                <a:schemeClr val="tx1"/>
                              </a:solidFill>
                              <a:latin typeface="Cambria Math" panose="02040503050406030204" pitchFamily="18" charset="0"/>
                              <a:ea typeface="Cambria Math" panose="02040503050406030204" pitchFamily="18" charset="0"/>
                            </a:rPr>
                            <m:t>𝐴</m:t>
                          </m:r>
                        </m:e>
                        <m:sub>
                          <m:r>
                            <m:rPr>
                              <m:sty m:val="p"/>
                            </m:rPr>
                            <a:rPr lang="pl-PL" sz="800">
                              <a:solidFill>
                                <a:schemeClr val="tx1"/>
                              </a:solidFill>
                              <a:latin typeface="Cambria Math" panose="02040503050406030204" pitchFamily="18" charset="0"/>
                              <a:ea typeface="Cambria Math" panose="02040503050406030204" pitchFamily="18" charset="0"/>
                            </a:rPr>
                            <m:t>T</m:t>
                          </m:r>
                        </m:sub>
                        <m:sup>
                          <m:r>
                            <m:rPr>
                              <m:sty m:val="p"/>
                            </m:rPr>
                            <a:rPr lang="pl-PL" sz="800">
                              <a:solidFill>
                                <a:schemeClr val="tx1"/>
                              </a:solidFill>
                              <a:latin typeface="Cambria Math" panose="02040503050406030204" pitchFamily="18" charset="0"/>
                              <a:ea typeface="Cambria Math" panose="02040503050406030204" pitchFamily="18" charset="0"/>
                            </a:rPr>
                            <m:t>sin</m:t>
                          </m:r>
                          <m:d>
                            <m:dPr>
                              <m:ctrlPr>
                                <a:rPr lang="pl-PL" sz="800" i="1">
                                  <a:solidFill>
                                    <a:schemeClr val="tx1"/>
                                  </a:solidFill>
                                  <a:latin typeface="Cambria Math" panose="02040503050406030204" pitchFamily="18" charset="0"/>
                                  <a:ea typeface="Cambria Math" panose="02040503050406030204" pitchFamily="18" charset="0"/>
                                </a:rPr>
                              </m:ctrlPr>
                            </m:dPr>
                            <m:e>
                              <m:r>
                                <a:rPr lang="pl-PL" sz="800" b="0" i="1" smtClean="0">
                                  <a:solidFill>
                                    <a:schemeClr val="tx1"/>
                                  </a:solidFill>
                                  <a:latin typeface="Cambria Math" panose="02040503050406030204" pitchFamily="18" charset="0"/>
                                  <a:ea typeface="Cambria Math" panose="02040503050406030204" pitchFamily="18" charset="0"/>
                                </a:rPr>
                                <m:t>2</m:t>
                              </m:r>
                              <m:sSub>
                                <m:sSubPr>
                                  <m:ctrlPr>
                                    <a:rPr lang="pl-PL" sz="800" b="0" i="1" smtClean="0">
                                      <a:solidFill>
                                        <a:schemeClr val="tx1"/>
                                      </a:solidFill>
                                      <a:latin typeface="Cambria Math" panose="02040503050406030204" pitchFamily="18" charset="0"/>
                                      <a:ea typeface="Cambria Math" panose="02040503050406030204" pitchFamily="18" charset="0"/>
                                    </a:rPr>
                                  </m:ctrlPr>
                                </m:sSubPr>
                                <m:e>
                                  <m:r>
                                    <a:rPr lang="pl-PL" sz="800" b="0" i="1" smtClean="0">
                                      <a:solidFill>
                                        <a:schemeClr val="tx1"/>
                                      </a:solidFill>
                                      <a:latin typeface="Cambria Math" panose="02040503050406030204" pitchFamily="18" charset="0"/>
                                      <a:ea typeface="Cambria Math" panose="02040503050406030204" pitchFamily="18" charset="0"/>
                                    </a:rPr>
                                    <m:t>𝜑</m:t>
                                  </m:r>
                                </m:e>
                                <m:sub>
                                  <m:r>
                                    <m:rPr>
                                      <m:sty m:val="p"/>
                                    </m:rPr>
                                    <a:rPr lang="pl-PL" sz="800" b="0" i="0" smtClean="0">
                                      <a:solidFill>
                                        <a:schemeClr val="tx1"/>
                                      </a:solidFill>
                                      <a:latin typeface="Cambria Math" panose="02040503050406030204" pitchFamily="18" charset="0"/>
                                      <a:ea typeface="Cambria Math" panose="02040503050406030204" pitchFamily="18" charset="0"/>
                                    </a:rPr>
                                    <m:t>CS</m:t>
                                  </m:r>
                                </m:sub>
                              </m:sSub>
                              <m:r>
                                <a:rPr lang="pl-PL" sz="800" b="0" i="1" smtClean="0">
                                  <a:solidFill>
                                    <a:schemeClr val="tx1"/>
                                  </a:solidFill>
                                  <a:latin typeface="Cambria Math" panose="02040503050406030204" pitchFamily="18" charset="0"/>
                                  <a:ea typeface="Cambria Math" panose="02040503050406030204" pitchFamily="18" charset="0"/>
                                </a:rPr>
                                <m:t>−</m:t>
                              </m:r>
                              <m:sSub>
                                <m:sSubPr>
                                  <m:ctrlPr>
                                    <a:rPr lang="pl-PL" sz="800" i="1">
                                      <a:solidFill>
                                        <a:schemeClr val="tx1"/>
                                      </a:solidFill>
                                      <a:latin typeface="Cambria Math" panose="02040503050406030204" pitchFamily="18" charset="0"/>
                                      <a:ea typeface="Cambria Math" panose="02040503050406030204" pitchFamily="18" charset="0"/>
                                    </a:rPr>
                                  </m:ctrlPr>
                                </m:sSubPr>
                                <m:e>
                                  <m:r>
                                    <a:rPr lang="pl-PL" sz="800" b="0" i="1" smtClean="0">
                                      <a:solidFill>
                                        <a:schemeClr val="tx1"/>
                                      </a:solidFill>
                                      <a:latin typeface="Cambria Math" panose="02040503050406030204" pitchFamily="18" charset="0"/>
                                      <a:ea typeface="Cambria Math" panose="02040503050406030204" pitchFamily="18" charset="0"/>
                                    </a:rPr>
                                    <m:t>𝜑</m:t>
                                  </m:r>
                                </m:e>
                                <m:sub>
                                  <m:r>
                                    <m:rPr>
                                      <m:sty m:val="p"/>
                                    </m:rPr>
                                    <a:rPr lang="pl-PL" sz="800" i="0">
                                      <a:solidFill>
                                        <a:schemeClr val="tx1"/>
                                      </a:solidFill>
                                      <a:latin typeface="Cambria Math" panose="02040503050406030204" pitchFamily="18" charset="0"/>
                                      <a:ea typeface="Cambria Math" panose="02040503050406030204" pitchFamily="18" charset="0"/>
                                    </a:rPr>
                                    <m:t>S</m:t>
                                  </m:r>
                                </m:sub>
                              </m:sSub>
                            </m:e>
                          </m:d>
                        </m:sup>
                      </m:sSubSup>
                      <m:r>
                        <a:rPr lang="pl-PL" sz="800" i="1">
                          <a:solidFill>
                            <a:schemeClr val="tx1"/>
                          </a:solidFill>
                          <a:latin typeface="Cambria Math" panose="02040503050406030204" pitchFamily="18" charset="0"/>
                          <a:ea typeface="Cambria Math" panose="02040503050406030204" pitchFamily="18" charset="0"/>
                        </a:rPr>
                        <m:t>∝</m:t>
                      </m:r>
                      <m:sSubSup>
                        <m:sSubSupPr>
                          <m:ctrlPr>
                            <a:rPr lang="pl-PL" sz="800" i="1" smtClean="0">
                              <a:solidFill>
                                <a:srgbClr val="FF0000"/>
                              </a:solidFill>
                              <a:latin typeface="Cambria Math" panose="02040503050406030204" pitchFamily="18" charset="0"/>
                              <a:ea typeface="Cambria Math" panose="02040503050406030204" pitchFamily="18" charset="0"/>
                            </a:rPr>
                          </m:ctrlPr>
                        </m:sSubSupPr>
                        <m:e>
                          <m:r>
                            <a:rPr lang="pl-PL" sz="800" i="1">
                              <a:solidFill>
                                <a:srgbClr val="FF0000"/>
                              </a:solidFill>
                              <a:latin typeface="Cambria Math" panose="02040503050406030204" pitchFamily="18" charset="0"/>
                              <a:ea typeface="Cambria Math" panose="02040503050406030204" pitchFamily="18" charset="0"/>
                            </a:rPr>
                            <m:t>h</m:t>
                          </m:r>
                        </m:e>
                        <m:sub>
                          <m:r>
                            <a:rPr lang="pl-PL" sz="800" i="1">
                              <a:solidFill>
                                <a:srgbClr val="FF0000"/>
                              </a:solidFill>
                              <a:latin typeface="Cambria Math" panose="02040503050406030204" pitchFamily="18" charset="0"/>
                              <a:ea typeface="Cambria Math" panose="02040503050406030204" pitchFamily="18" charset="0"/>
                            </a:rPr>
                            <m:t>1, </m:t>
                          </m:r>
                          <m:r>
                            <a:rPr lang="pl-PL" sz="800" i="1">
                              <a:solidFill>
                                <a:srgbClr val="FF0000"/>
                              </a:solidFill>
                              <a:latin typeface="Cambria Math" panose="02040503050406030204" pitchFamily="18" charset="0"/>
                              <a:ea typeface="Cambria Math" panose="02040503050406030204" pitchFamily="18" charset="0"/>
                            </a:rPr>
                            <m:t>𝜋</m:t>
                          </m:r>
                        </m:sub>
                        <m:sup>
                          <m:r>
                            <a:rPr lang="pl-PL" sz="800" i="1">
                              <a:solidFill>
                                <a:srgbClr val="FF0000"/>
                              </a:solidFill>
                              <a:latin typeface="Cambria Math" panose="02040503050406030204" pitchFamily="18" charset="0"/>
                              <a:ea typeface="Cambria Math" panose="02040503050406030204" pitchFamily="18" charset="0"/>
                            </a:rPr>
                            <m:t>⊥</m:t>
                          </m:r>
                        </m:sup>
                      </m:sSubSup>
                      <m:r>
                        <a:rPr lang="pl-PL" sz="800" i="1" smtClean="0">
                          <a:solidFill>
                            <a:srgbClr val="00133A"/>
                          </a:solidFill>
                          <a:latin typeface="Cambria Math" panose="02040503050406030204" pitchFamily="18" charset="0"/>
                          <a:ea typeface="Cambria Math" panose="02040503050406030204" pitchFamily="18" charset="0"/>
                        </a:rPr>
                        <m:t>⊗</m:t>
                      </m:r>
                      <m:sSub>
                        <m:sSubPr>
                          <m:ctrlPr>
                            <a:rPr lang="pl-PL" sz="800" b="0" i="1" smtClean="0">
                              <a:solidFill>
                                <a:srgbClr val="7030A0"/>
                              </a:solidFill>
                              <a:latin typeface="Cambria Math" panose="02040503050406030204" pitchFamily="18" charset="0"/>
                              <a:ea typeface="Cambria Math" panose="02040503050406030204" pitchFamily="18" charset="0"/>
                            </a:rPr>
                          </m:ctrlPr>
                        </m:sSubPr>
                        <m:e>
                          <m:r>
                            <a:rPr lang="pl-PL" sz="800" b="0" i="1" smtClean="0">
                              <a:solidFill>
                                <a:srgbClr val="7030A0"/>
                              </a:solidFill>
                              <a:latin typeface="Cambria Math" panose="02040503050406030204" pitchFamily="18" charset="0"/>
                              <a:ea typeface="Cambria Math" panose="02040503050406030204" pitchFamily="18" charset="0"/>
                            </a:rPr>
                            <m:t>h</m:t>
                          </m:r>
                        </m:e>
                        <m:sub>
                          <m:r>
                            <a:rPr lang="pl-PL" sz="800" b="0" i="1" smtClean="0">
                              <a:solidFill>
                                <a:srgbClr val="7030A0"/>
                              </a:solidFill>
                              <a:latin typeface="Cambria Math" panose="02040503050406030204" pitchFamily="18" charset="0"/>
                              <a:ea typeface="Cambria Math" panose="02040503050406030204" pitchFamily="18" charset="0"/>
                            </a:rPr>
                            <m:t>1,</m:t>
                          </m:r>
                          <m:r>
                            <a:rPr lang="pl-PL" sz="800" b="0" i="1" smtClean="0">
                              <a:solidFill>
                                <a:srgbClr val="7030A0"/>
                              </a:solidFill>
                              <a:latin typeface="Cambria Math" panose="02040503050406030204" pitchFamily="18" charset="0"/>
                              <a:ea typeface="Cambria Math" panose="02040503050406030204" pitchFamily="18" charset="0"/>
                            </a:rPr>
                            <m:t>𝑁</m:t>
                          </m:r>
                        </m:sub>
                      </m:sSub>
                    </m:oMath>
                  </m:oMathPara>
                </a14:m>
                <a:endParaRPr lang="pl-PL" sz="800" dirty="0"/>
              </a:p>
            </p:txBody>
          </p:sp>
        </mc:Choice>
        <mc:Fallback xmlns="">
          <p:sp>
            <p:nvSpPr>
              <p:cNvPr id="13" name="Prostokąt 12"/>
              <p:cNvSpPr>
                <a:spLocks noRot="1" noChangeAspect="1" noMove="1" noResize="1" noEditPoints="1" noAdjustHandles="1" noChangeArrowheads="1" noChangeShapeType="1" noTextEdit="1"/>
              </p:cNvSpPr>
              <p:nvPr/>
            </p:nvSpPr>
            <p:spPr>
              <a:xfrm>
                <a:off x="117374" y="1814929"/>
                <a:ext cx="1432443" cy="250453"/>
              </a:xfrm>
              <a:prstGeom prst="rect">
                <a:avLst/>
              </a:prstGeom>
              <a:blipFill>
                <a:blip r:embed="rId4"/>
                <a:stretch>
                  <a:fillRect/>
                </a:stretch>
              </a:blipFill>
            </p:spPr>
            <p:txBody>
              <a:bodyPr/>
              <a:lstStyle/>
              <a:p>
                <a:r>
                  <a:rPr lang="pl-PL">
                    <a:noFill/>
                  </a:rPr>
                  <a:t> </a:t>
                </a:r>
              </a:p>
            </p:txBody>
          </p:sp>
        </mc:Fallback>
      </mc:AlternateContent>
      <p:sp>
        <p:nvSpPr>
          <p:cNvPr id="20" name="Prostokąt 19"/>
          <p:cNvSpPr/>
          <p:nvPr/>
        </p:nvSpPr>
        <p:spPr>
          <a:xfrm>
            <a:off x="3283576" y="2835545"/>
            <a:ext cx="1249060" cy="169277"/>
          </a:xfrm>
          <a:prstGeom prst="rect">
            <a:avLst/>
          </a:prstGeom>
        </p:spPr>
        <p:txBody>
          <a:bodyPr wrap="none">
            <a:spAutoFit/>
          </a:bodyPr>
          <a:lstStyle/>
          <a:p>
            <a:r>
              <a:rPr lang="pl-PL" sz="500" dirty="0">
                <a:solidFill>
                  <a:srgbClr val="0070C0"/>
                </a:solidFill>
                <a:latin typeface="Open Sans" pitchFamily="2" charset="0"/>
                <a:ea typeface="Open Sans" pitchFamily="2" charset="0"/>
                <a:cs typeface="Open Sans" pitchFamily="2" charset="0"/>
                <a:hlinkClick r:id="rId5"/>
              </a:rPr>
              <a:t>[COMPASS, PRL 133 (2024) 071902] </a:t>
            </a:r>
            <a:endParaRPr lang="pl-PL" sz="500" dirty="0">
              <a:solidFill>
                <a:srgbClr val="0070C0"/>
              </a:solidFill>
              <a:latin typeface="Open Sans" pitchFamily="2" charset="0"/>
              <a:ea typeface="Open Sans" pitchFamily="2" charset="0"/>
              <a:cs typeface="Open Sans" pitchFamily="2" charset="0"/>
            </a:endParaRPr>
          </a:p>
        </p:txBody>
      </p:sp>
      <p:sp>
        <p:nvSpPr>
          <p:cNvPr id="21" name="Prostokąt 20"/>
          <p:cNvSpPr/>
          <p:nvPr/>
        </p:nvSpPr>
        <p:spPr>
          <a:xfrm>
            <a:off x="3411869" y="2095390"/>
            <a:ext cx="2241534" cy="693050"/>
          </a:xfrm>
          <a:prstGeom prst="rect">
            <a:avLst/>
          </a:prstGeom>
          <a:solidFill>
            <a:srgbClr val="3C4855"/>
          </a:solidFill>
          <a:ln>
            <a:solidFill>
              <a:srgbClr val="7A8A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900" dirty="0"/>
          </a:p>
        </p:txBody>
      </p:sp>
      <mc:AlternateContent xmlns:mc="http://schemas.openxmlformats.org/markup-compatibility/2006" xmlns:a14="http://schemas.microsoft.com/office/drawing/2010/main">
        <mc:Choice Requires="a14">
          <p:sp>
            <p:nvSpPr>
              <p:cNvPr id="3" name="Prostokąt 2"/>
              <p:cNvSpPr/>
              <p:nvPr/>
            </p:nvSpPr>
            <p:spPr>
              <a:xfrm>
                <a:off x="3843950" y="2204368"/>
                <a:ext cx="1365374" cy="215444"/>
              </a:xfrm>
              <a:prstGeom prst="rect">
                <a:avLst/>
              </a:prstGeom>
            </p:spPr>
            <p:txBody>
              <a:bodyPr wrap="none">
                <a:spAutoFit/>
              </a:bodyPr>
              <a:lstStyle/>
              <a:p>
                <a:pPr algn="ctr"/>
                <a14:m>
                  <m:oMath xmlns:m="http://schemas.openxmlformats.org/officeDocument/2006/math">
                    <m:r>
                      <a:rPr lang="pl-PL" sz="800" smtClean="0">
                        <a:solidFill>
                          <a:srgbClr val="F0ECE5"/>
                        </a:solidFill>
                        <a:latin typeface="Cambria Math" panose="02040503050406030204" pitchFamily="18" charset="0"/>
                        <a:ea typeface="Open Sans" pitchFamily="2" charset="0"/>
                        <a:cs typeface="Open Sans" pitchFamily="2" charset="0"/>
                      </a:rPr>
                      <m:t>2</m:t>
                    </m:r>
                    <m:r>
                      <a:rPr lang="pl-PL" sz="800" i="1">
                        <a:solidFill>
                          <a:srgbClr val="F0ECE5"/>
                        </a:solidFill>
                        <a:latin typeface="Cambria Math" panose="02040503050406030204" pitchFamily="18" charset="0"/>
                        <a:ea typeface="Open Sans" pitchFamily="2" charset="0"/>
                        <a:cs typeface="Open Sans" pitchFamily="2" charset="0"/>
                      </a:rPr>
                      <m:t>𝜎</m:t>
                    </m:r>
                  </m:oMath>
                </a14:m>
                <a:r>
                  <a:rPr lang="pl-PL" sz="800" dirty="0">
                    <a:solidFill>
                      <a:srgbClr val="F0ECE5"/>
                    </a:solidFill>
                    <a:latin typeface="OpenSans"/>
                  </a:rPr>
                  <a:t> </a:t>
                </a:r>
                <a:r>
                  <a:rPr lang="pl-PL" sz="800" dirty="0" err="1">
                    <a:solidFill>
                      <a:srgbClr val="F0ECE5"/>
                    </a:solidFill>
                    <a:latin typeface="OpenSans"/>
                  </a:rPr>
                  <a:t>negative</a:t>
                </a:r>
                <a:r>
                  <a:rPr lang="pl-PL" sz="800" dirty="0">
                    <a:solidFill>
                      <a:srgbClr val="F0ECE5"/>
                    </a:solidFill>
                    <a:latin typeface="OpenSans"/>
                  </a:rPr>
                  <a:t> </a:t>
                </a:r>
                <a:r>
                  <a:rPr lang="pl-PL" sz="800" b="1" dirty="0" err="1">
                    <a:solidFill>
                      <a:srgbClr val="F0ECE5"/>
                    </a:solidFill>
                    <a:latin typeface="OpenSans"/>
                  </a:rPr>
                  <a:t>Transversity</a:t>
                </a:r>
                <a:endParaRPr lang="pl-PL" sz="800" dirty="0">
                  <a:solidFill>
                    <a:srgbClr val="F0ECE5"/>
                  </a:solidFill>
                  <a:latin typeface="Open Sans" pitchFamily="2" charset="0"/>
                  <a:ea typeface="Open Sans" pitchFamily="2" charset="0"/>
                  <a:cs typeface="Open Sans" pitchFamily="2" charset="0"/>
                </a:endParaRPr>
              </a:p>
            </p:txBody>
          </p:sp>
        </mc:Choice>
        <mc:Fallback xmlns="">
          <p:sp>
            <p:nvSpPr>
              <p:cNvPr id="3" name="Prostokąt 2"/>
              <p:cNvSpPr>
                <a:spLocks noRot="1" noChangeAspect="1" noMove="1" noResize="1" noEditPoints="1" noAdjustHandles="1" noChangeArrowheads="1" noChangeShapeType="1" noTextEdit="1"/>
              </p:cNvSpPr>
              <p:nvPr/>
            </p:nvSpPr>
            <p:spPr>
              <a:xfrm>
                <a:off x="3843950" y="2204368"/>
                <a:ext cx="1365374" cy="215444"/>
              </a:xfrm>
              <a:prstGeom prst="rect">
                <a:avLst/>
              </a:prstGeom>
              <a:blipFill>
                <a:blip r:embed="rId6"/>
                <a:stretch>
                  <a:fillRect b="-8571"/>
                </a:stretch>
              </a:blipFill>
            </p:spPr>
            <p:txBody>
              <a:bodyPr/>
              <a:lstStyle/>
              <a:p>
                <a:r>
                  <a:rPr lang="pl-PL">
                    <a:noFill/>
                  </a:rPr>
                  <a:t> </a:t>
                </a:r>
              </a:p>
            </p:txBody>
          </p:sp>
        </mc:Fallback>
      </mc:AlternateContent>
      <p:sp>
        <p:nvSpPr>
          <p:cNvPr id="26" name="Prostokąt 25"/>
          <p:cNvSpPr/>
          <p:nvPr/>
        </p:nvSpPr>
        <p:spPr>
          <a:xfrm>
            <a:off x="3335758" y="2353709"/>
            <a:ext cx="2381758" cy="531236"/>
          </a:xfrm>
          <a:prstGeom prst="rect">
            <a:avLst/>
          </a:prstGeom>
        </p:spPr>
        <p:txBody>
          <a:bodyPr wrap="square">
            <a:spAutoFit/>
          </a:bodyPr>
          <a:lstStyle/>
          <a:p>
            <a:pPr algn="ctr"/>
            <a:r>
              <a:rPr lang="pl-PL" sz="900" dirty="0" err="1">
                <a:solidFill>
                  <a:srgbClr val="F0ECE5"/>
                </a:solidFill>
                <a:ea typeface="Open Sans" pitchFamily="2" charset="0"/>
                <a:cs typeface="Open Sans" pitchFamily="2" charset="0"/>
              </a:rPr>
              <a:t>Results</a:t>
            </a:r>
            <a:r>
              <a:rPr lang="pl-PL" sz="900" dirty="0">
                <a:solidFill>
                  <a:srgbClr val="F0ECE5"/>
                </a:solidFill>
                <a:ea typeface="Open Sans" pitchFamily="2" charset="0"/>
                <a:cs typeface="Open Sans" pitchFamily="2" charset="0"/>
              </a:rPr>
              <a:t> </a:t>
            </a:r>
            <a:r>
              <a:rPr lang="pl-PL" sz="900" dirty="0" err="1">
                <a:solidFill>
                  <a:srgbClr val="F0ECE5"/>
                </a:solidFill>
                <a:ea typeface="Open Sans" pitchFamily="2" charset="0"/>
                <a:cs typeface="Open Sans" pitchFamily="2" charset="0"/>
              </a:rPr>
              <a:t>compatible</a:t>
            </a:r>
            <a:r>
              <a:rPr lang="pl-PL" sz="900" dirty="0">
                <a:solidFill>
                  <a:srgbClr val="F0ECE5"/>
                </a:solidFill>
                <a:ea typeface="Open Sans" pitchFamily="2" charset="0"/>
                <a:cs typeface="Open Sans" pitchFamily="2" charset="0"/>
              </a:rPr>
              <a:t> </a:t>
            </a:r>
            <a:r>
              <a:rPr lang="pl-PL" sz="900" dirty="0" smtClean="0">
                <a:solidFill>
                  <a:srgbClr val="F0ECE5"/>
                </a:solidFill>
                <a:ea typeface="Open Sans" pitchFamily="2" charset="0"/>
                <a:cs typeface="Open Sans" pitchFamily="2" charset="0"/>
              </a:rPr>
              <a:t>with </a:t>
            </a:r>
            <a:br>
              <a:rPr lang="pl-PL" sz="900" dirty="0" smtClean="0">
                <a:solidFill>
                  <a:srgbClr val="F0ECE5"/>
                </a:solidFill>
                <a:ea typeface="Open Sans" pitchFamily="2" charset="0"/>
                <a:cs typeface="Open Sans" pitchFamily="2" charset="0"/>
              </a:rPr>
            </a:br>
            <a:r>
              <a:rPr lang="pl-PL" sz="1000" b="1" dirty="0" err="1" smtClean="0">
                <a:solidFill>
                  <a:srgbClr val="F0ECE5"/>
                </a:solidFill>
              </a:rPr>
              <a:t>Transversity</a:t>
            </a:r>
            <a:r>
              <a:rPr lang="pl-PL" sz="1000" b="1" dirty="0" smtClean="0">
                <a:solidFill>
                  <a:srgbClr val="F0ECE5"/>
                </a:solidFill>
              </a:rPr>
              <a:t> TSA</a:t>
            </a:r>
            <a:endParaRPr lang="pl-PL" sz="1000" b="1" dirty="0">
              <a:solidFill>
                <a:srgbClr val="F0ECE5"/>
              </a:solidFill>
            </a:endParaRPr>
          </a:p>
          <a:p>
            <a:pPr algn="ctr"/>
            <a:endParaRPr lang="pl-PL" dirty="0">
              <a:solidFill>
                <a:srgbClr val="F0ECE5"/>
              </a:solidFill>
            </a:endParaRPr>
          </a:p>
        </p:txBody>
      </p:sp>
      <p:sp>
        <p:nvSpPr>
          <p:cNvPr id="14" name="Prostokąt 13"/>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mc:AlternateContent xmlns:mc="http://schemas.openxmlformats.org/markup-compatibility/2006" xmlns:a14="http://schemas.microsoft.com/office/drawing/2010/main">
        <mc:Choice Requires="a14">
          <p:sp>
            <p:nvSpPr>
              <p:cNvPr id="15" name="Prostokąt 14"/>
              <p:cNvSpPr/>
              <p:nvPr/>
            </p:nvSpPr>
            <p:spPr>
              <a:xfrm>
                <a:off x="4008586" y="168034"/>
                <a:ext cx="1750864" cy="34990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pl-PL" sz="900" i="1" smtClean="0">
                              <a:solidFill>
                                <a:schemeClr val="tx1"/>
                              </a:solidFill>
                              <a:latin typeface="Cambria Math" panose="02040503050406030204" pitchFamily="18" charset="0"/>
                              <a:ea typeface="Cambria Math" panose="02040503050406030204" pitchFamily="18" charset="0"/>
                            </a:rPr>
                          </m:ctrlPr>
                        </m:sSubSupPr>
                        <m:e>
                          <m:r>
                            <m:rPr>
                              <m:sty m:val="p"/>
                            </m:rPr>
                            <a:rPr lang="pl-PL" sz="900">
                              <a:solidFill>
                                <a:schemeClr val="tx1"/>
                              </a:solidFill>
                              <a:latin typeface="Cambria Math" panose="02040503050406030204" pitchFamily="18" charset="0"/>
                              <a:ea typeface="Cambria Math" panose="02040503050406030204" pitchFamily="18" charset="0"/>
                            </a:rPr>
                            <m:t>A</m:t>
                          </m:r>
                        </m:e>
                        <m:sub>
                          <m:r>
                            <m:rPr>
                              <m:sty m:val="p"/>
                            </m:rPr>
                            <a:rPr lang="pl-PL" sz="900">
                              <a:solidFill>
                                <a:schemeClr val="tx1"/>
                              </a:solidFill>
                              <a:latin typeface="Cambria Math" panose="02040503050406030204" pitchFamily="18" charset="0"/>
                              <a:ea typeface="Cambria Math" panose="02040503050406030204" pitchFamily="18" charset="0"/>
                            </a:rPr>
                            <m:t>T</m:t>
                          </m:r>
                        </m:sub>
                        <m:sup>
                          <m:r>
                            <m:rPr>
                              <m:sty m:val="p"/>
                            </m:rPr>
                            <a:rPr lang="pl-PL" sz="900">
                              <a:solidFill>
                                <a:schemeClr val="tx1"/>
                              </a:solidFill>
                              <a:latin typeface="Cambria Math" panose="02040503050406030204" pitchFamily="18" charset="0"/>
                              <a:ea typeface="Cambria Math" panose="02040503050406030204" pitchFamily="18" charset="0"/>
                            </a:rPr>
                            <m:t>sin</m:t>
                          </m:r>
                          <m:d>
                            <m:dPr>
                              <m:ctrlPr>
                                <a:rPr lang="pl-PL" sz="900" i="1">
                                  <a:solidFill>
                                    <a:schemeClr val="tx1"/>
                                  </a:solidFill>
                                  <a:latin typeface="Cambria Math" panose="02040503050406030204" pitchFamily="18" charset="0"/>
                                  <a:ea typeface="Cambria Math" panose="02040503050406030204" pitchFamily="18" charset="0"/>
                                </a:rPr>
                              </m:ctrlPr>
                            </m:dPr>
                            <m:e>
                              <m:r>
                                <a:rPr lang="pl-PL" sz="900" i="1" smtClean="0">
                                  <a:solidFill>
                                    <a:schemeClr val="tx1"/>
                                  </a:solidFill>
                                  <a:latin typeface="Cambria Math" panose="02040503050406030204" pitchFamily="18" charset="0"/>
                                  <a:ea typeface="Cambria Math" panose="02040503050406030204" pitchFamily="18" charset="0"/>
                                </a:rPr>
                                <m:t>2</m:t>
                              </m:r>
                              <m:sSub>
                                <m:sSubPr>
                                  <m:ctrlPr>
                                    <a:rPr lang="pl-PL" sz="900" b="0" i="1" smtClean="0">
                                      <a:solidFill>
                                        <a:schemeClr val="tx1"/>
                                      </a:solidFill>
                                      <a:latin typeface="Cambria Math" panose="02040503050406030204" pitchFamily="18" charset="0"/>
                                      <a:ea typeface="Cambria Math" panose="02040503050406030204" pitchFamily="18" charset="0"/>
                                    </a:rPr>
                                  </m:ctrlPr>
                                </m:sSubPr>
                                <m:e>
                                  <m:r>
                                    <a:rPr lang="pl-PL" sz="900" b="0" i="1" smtClean="0">
                                      <a:solidFill>
                                        <a:schemeClr val="tx1"/>
                                      </a:solidFill>
                                      <a:latin typeface="Cambria Math" panose="02040503050406030204" pitchFamily="18" charset="0"/>
                                      <a:ea typeface="Cambria Math" panose="02040503050406030204" pitchFamily="18" charset="0"/>
                                    </a:rPr>
                                    <m:t>𝜑</m:t>
                                  </m:r>
                                </m:e>
                                <m:sub>
                                  <m:r>
                                    <m:rPr>
                                      <m:sty m:val="p"/>
                                    </m:rPr>
                                    <a:rPr lang="pl-PL" sz="900" b="0" i="0" smtClean="0">
                                      <a:solidFill>
                                        <a:schemeClr val="tx1"/>
                                      </a:solidFill>
                                      <a:latin typeface="Cambria Math" panose="02040503050406030204" pitchFamily="18" charset="0"/>
                                      <a:ea typeface="Cambria Math" panose="02040503050406030204" pitchFamily="18" charset="0"/>
                                    </a:rPr>
                                    <m:t>CS</m:t>
                                  </m:r>
                                </m:sub>
                              </m:sSub>
                              <m:r>
                                <a:rPr lang="pl-PL" sz="900" i="1">
                                  <a:solidFill>
                                    <a:schemeClr val="tx1"/>
                                  </a:solidFill>
                                  <a:latin typeface="Cambria Math" panose="02040503050406030204" pitchFamily="18" charset="0"/>
                                  <a:ea typeface="Cambria Math" panose="02040503050406030204" pitchFamily="18" charset="0"/>
                                </a:rPr>
                                <m:t>−</m:t>
                              </m:r>
                              <m:sSub>
                                <m:sSubPr>
                                  <m:ctrlPr>
                                    <a:rPr lang="pl-PL" sz="900" i="1">
                                      <a:solidFill>
                                        <a:schemeClr val="tx1"/>
                                      </a:solidFill>
                                      <a:latin typeface="Cambria Math" panose="02040503050406030204" pitchFamily="18" charset="0"/>
                                      <a:ea typeface="Cambria Math" panose="02040503050406030204" pitchFamily="18" charset="0"/>
                                    </a:rPr>
                                  </m:ctrlPr>
                                </m:sSubPr>
                                <m:e>
                                  <m:r>
                                    <a:rPr lang="pl-PL" sz="900" b="0" i="1" smtClean="0">
                                      <a:solidFill>
                                        <a:schemeClr val="tx1"/>
                                      </a:solidFill>
                                      <a:latin typeface="Cambria Math" panose="02040503050406030204" pitchFamily="18" charset="0"/>
                                      <a:ea typeface="Cambria Math" panose="02040503050406030204" pitchFamily="18" charset="0"/>
                                    </a:rPr>
                                    <m:t>𝜑</m:t>
                                  </m:r>
                                </m:e>
                                <m:sub>
                                  <m:r>
                                    <m:rPr>
                                      <m:sty m:val="p"/>
                                    </m:rPr>
                                    <a:rPr lang="pl-PL" sz="900">
                                      <a:solidFill>
                                        <a:schemeClr val="tx1"/>
                                      </a:solidFill>
                                      <a:latin typeface="Cambria Math" panose="02040503050406030204" pitchFamily="18" charset="0"/>
                                      <a:ea typeface="Cambria Math" panose="02040503050406030204" pitchFamily="18" charset="0"/>
                                    </a:rPr>
                                    <m:t>S</m:t>
                                  </m:r>
                                </m:sub>
                              </m:sSub>
                            </m:e>
                          </m:d>
                          <m:f>
                            <m:fPr>
                              <m:ctrlPr>
                                <a:rPr lang="pl-PL" sz="900" i="1">
                                  <a:solidFill>
                                    <a:schemeClr val="tx1"/>
                                  </a:solidFill>
                                  <a:latin typeface="Cambria Math" panose="02040503050406030204" pitchFamily="18" charset="0"/>
                                  <a:ea typeface="Cambria Math" panose="02040503050406030204" pitchFamily="18" charset="0"/>
                                </a:rPr>
                              </m:ctrlPr>
                            </m:fPr>
                            <m:num>
                              <m:sSub>
                                <m:sSubPr>
                                  <m:ctrlPr>
                                    <a:rPr lang="pl-PL" sz="900" i="1">
                                      <a:solidFill>
                                        <a:schemeClr val="tx1"/>
                                      </a:solidFill>
                                      <a:latin typeface="Cambria Math" panose="02040503050406030204" pitchFamily="18" charset="0"/>
                                      <a:ea typeface="Cambria Math" panose="02040503050406030204" pitchFamily="18" charset="0"/>
                                    </a:rPr>
                                  </m:ctrlPr>
                                </m:sSubPr>
                                <m:e>
                                  <m:r>
                                    <a:rPr lang="pl-PL" sz="900" i="1">
                                      <a:solidFill>
                                        <a:schemeClr val="tx1"/>
                                      </a:solidFill>
                                      <a:latin typeface="Cambria Math" panose="02040503050406030204" pitchFamily="18" charset="0"/>
                                      <a:ea typeface="Cambria Math" panose="02040503050406030204" pitchFamily="18" charset="0"/>
                                    </a:rPr>
                                    <m:t>𝑞</m:t>
                                  </m:r>
                                </m:e>
                                <m:sub>
                                  <m:r>
                                    <m:rPr>
                                      <m:sty m:val="p"/>
                                    </m:rPr>
                                    <a:rPr lang="pl-PL" sz="900" i="0">
                                      <a:solidFill>
                                        <a:schemeClr val="tx1"/>
                                      </a:solidFill>
                                      <a:latin typeface="Cambria Math" panose="02040503050406030204" pitchFamily="18" charset="0"/>
                                      <a:ea typeface="Cambria Math" panose="02040503050406030204" pitchFamily="18" charset="0"/>
                                    </a:rPr>
                                    <m:t>T</m:t>
                                  </m:r>
                                </m:sub>
                              </m:sSub>
                            </m:num>
                            <m:den>
                              <m:sSub>
                                <m:sSubPr>
                                  <m:ctrlPr>
                                    <a:rPr lang="pl-PL" sz="900" i="1">
                                      <a:solidFill>
                                        <a:schemeClr val="tx1"/>
                                      </a:solidFill>
                                      <a:latin typeface="Cambria Math" panose="02040503050406030204" pitchFamily="18" charset="0"/>
                                      <a:ea typeface="Cambria Math" panose="02040503050406030204" pitchFamily="18" charset="0"/>
                                    </a:rPr>
                                  </m:ctrlPr>
                                </m:sSubPr>
                                <m:e>
                                  <m:r>
                                    <a:rPr lang="pl-PL" sz="900" i="1">
                                      <a:solidFill>
                                        <a:schemeClr val="tx1"/>
                                      </a:solidFill>
                                      <a:latin typeface="Cambria Math" panose="02040503050406030204" pitchFamily="18" charset="0"/>
                                      <a:ea typeface="Cambria Math" panose="02040503050406030204" pitchFamily="18" charset="0"/>
                                    </a:rPr>
                                    <m:t>𝑀</m:t>
                                  </m:r>
                                </m:e>
                                <m:sub>
                                  <m:r>
                                    <a:rPr lang="pl-PL" sz="900" i="1">
                                      <a:solidFill>
                                        <a:schemeClr val="tx1"/>
                                      </a:solidFill>
                                      <a:latin typeface="Cambria Math" panose="02040503050406030204" pitchFamily="18" charset="0"/>
                                      <a:ea typeface="Cambria Math" panose="02040503050406030204" pitchFamily="18" charset="0"/>
                                    </a:rPr>
                                    <m:t>𝜋</m:t>
                                  </m:r>
                                </m:sub>
                              </m:sSub>
                            </m:den>
                          </m:f>
                        </m:sup>
                      </m:sSubSup>
                      <m:r>
                        <a:rPr lang="pl-PL" sz="900" i="1">
                          <a:solidFill>
                            <a:schemeClr val="tx1"/>
                          </a:solidFill>
                          <a:latin typeface="Cambria Math" panose="02040503050406030204" pitchFamily="18" charset="0"/>
                          <a:ea typeface="Cambria Math" panose="02040503050406030204" pitchFamily="18" charset="0"/>
                        </a:rPr>
                        <m:t>∝</m:t>
                      </m:r>
                      <m:sSubSup>
                        <m:sSubSupPr>
                          <m:ctrlPr>
                            <a:rPr lang="pl-PL" sz="900" i="1">
                              <a:solidFill>
                                <a:srgbClr val="FF0000"/>
                              </a:solidFill>
                              <a:latin typeface="Cambria Math" panose="02040503050406030204" pitchFamily="18" charset="0"/>
                              <a:ea typeface="Cambria Math" panose="02040503050406030204" pitchFamily="18" charset="0"/>
                            </a:rPr>
                          </m:ctrlPr>
                        </m:sSubSupPr>
                        <m:e>
                          <m:r>
                            <a:rPr lang="pl-PL" sz="900" i="1">
                              <a:solidFill>
                                <a:srgbClr val="FF0000"/>
                              </a:solidFill>
                              <a:latin typeface="Cambria Math" panose="02040503050406030204" pitchFamily="18" charset="0"/>
                              <a:ea typeface="Cambria Math" panose="02040503050406030204" pitchFamily="18" charset="0"/>
                            </a:rPr>
                            <m:t>h</m:t>
                          </m:r>
                        </m:e>
                        <m:sub>
                          <m:r>
                            <a:rPr lang="pl-PL" sz="900" i="1">
                              <a:solidFill>
                                <a:srgbClr val="FF0000"/>
                              </a:solidFill>
                              <a:latin typeface="Cambria Math" panose="02040503050406030204" pitchFamily="18" charset="0"/>
                              <a:ea typeface="Cambria Math" panose="02040503050406030204" pitchFamily="18" charset="0"/>
                            </a:rPr>
                            <m:t>1, </m:t>
                          </m:r>
                          <m:r>
                            <a:rPr lang="pl-PL" sz="900" i="1">
                              <a:solidFill>
                                <a:srgbClr val="FF0000"/>
                              </a:solidFill>
                              <a:latin typeface="Cambria Math" panose="02040503050406030204" pitchFamily="18" charset="0"/>
                              <a:ea typeface="Cambria Math" panose="02040503050406030204" pitchFamily="18" charset="0"/>
                            </a:rPr>
                            <m:t>𝜋</m:t>
                          </m:r>
                        </m:sub>
                        <m:sup>
                          <m:r>
                            <a:rPr lang="pl-PL" sz="900" i="1">
                              <a:solidFill>
                                <a:srgbClr val="FF0000"/>
                              </a:solidFill>
                              <a:latin typeface="Cambria Math" panose="02040503050406030204" pitchFamily="18" charset="0"/>
                              <a:ea typeface="Cambria Math" panose="02040503050406030204" pitchFamily="18" charset="0"/>
                            </a:rPr>
                            <m:t>𝑞</m:t>
                          </m:r>
                          <m:r>
                            <a:rPr lang="pl-PL" sz="900" i="1">
                              <a:solidFill>
                                <a:srgbClr val="FF0000"/>
                              </a:solidFill>
                              <a:latin typeface="Cambria Math" panose="02040503050406030204" pitchFamily="18" charset="0"/>
                              <a:ea typeface="Cambria Math" panose="02040503050406030204" pitchFamily="18" charset="0"/>
                            </a:rPr>
                            <m:t>⊥(1)</m:t>
                          </m:r>
                        </m:sup>
                      </m:sSubSup>
                      <m:r>
                        <a:rPr lang="pl-PL" sz="900" i="1">
                          <a:solidFill>
                            <a:srgbClr val="00133A"/>
                          </a:solidFill>
                          <a:latin typeface="Cambria Math" panose="02040503050406030204" pitchFamily="18" charset="0"/>
                          <a:ea typeface="Cambria Math" panose="02040503050406030204" pitchFamily="18" charset="0"/>
                        </a:rPr>
                        <m:t>×</m:t>
                      </m:r>
                      <m:sSubSup>
                        <m:sSubSupPr>
                          <m:ctrlPr>
                            <a:rPr lang="pl-PL" sz="900" i="1">
                              <a:solidFill>
                                <a:srgbClr val="7030A0"/>
                              </a:solidFill>
                              <a:latin typeface="Cambria Math" panose="02040503050406030204" pitchFamily="18" charset="0"/>
                              <a:ea typeface="Cambria Math" panose="02040503050406030204" pitchFamily="18" charset="0"/>
                            </a:rPr>
                          </m:ctrlPr>
                        </m:sSubSupPr>
                        <m:e>
                          <m:r>
                            <a:rPr lang="pl-PL" sz="900" i="1">
                              <a:solidFill>
                                <a:srgbClr val="7030A0"/>
                              </a:solidFill>
                              <a:latin typeface="Cambria Math" panose="02040503050406030204" pitchFamily="18" charset="0"/>
                              <a:ea typeface="Cambria Math" panose="02040503050406030204" pitchFamily="18" charset="0"/>
                            </a:rPr>
                            <m:t>h</m:t>
                          </m:r>
                        </m:e>
                        <m:sub>
                          <m:r>
                            <a:rPr lang="pl-PL" sz="900">
                              <a:solidFill>
                                <a:srgbClr val="7030A0"/>
                              </a:solidFill>
                              <a:latin typeface="Cambria Math" panose="02040503050406030204" pitchFamily="18" charset="0"/>
                              <a:ea typeface="Cambria Math" panose="02040503050406030204" pitchFamily="18" charset="0"/>
                            </a:rPr>
                            <m:t>1, </m:t>
                          </m:r>
                          <m:r>
                            <a:rPr lang="pl-PL" sz="900" b="0" i="1" smtClean="0">
                              <a:solidFill>
                                <a:srgbClr val="7030A0"/>
                              </a:solidFill>
                              <a:latin typeface="Cambria Math" panose="02040503050406030204" pitchFamily="18" charset="0"/>
                              <a:ea typeface="Cambria Math" panose="02040503050406030204" pitchFamily="18" charset="0"/>
                            </a:rPr>
                            <m:t>𝑁</m:t>
                          </m:r>
                        </m:sub>
                        <m:sup>
                          <m:r>
                            <a:rPr lang="pl-PL" sz="900" i="1">
                              <a:solidFill>
                                <a:srgbClr val="7030A0"/>
                              </a:solidFill>
                              <a:latin typeface="Cambria Math" panose="02040503050406030204" pitchFamily="18" charset="0"/>
                              <a:ea typeface="Cambria Math" panose="02040503050406030204" pitchFamily="18" charset="0"/>
                            </a:rPr>
                            <m:t>𝑞</m:t>
                          </m:r>
                        </m:sup>
                      </m:sSubSup>
                    </m:oMath>
                  </m:oMathPara>
                </a14:m>
                <a:endParaRPr lang="pl-PL" sz="900" dirty="0"/>
              </a:p>
            </p:txBody>
          </p:sp>
        </mc:Choice>
        <mc:Fallback xmlns="">
          <p:sp>
            <p:nvSpPr>
              <p:cNvPr id="15" name="Prostokąt 14"/>
              <p:cNvSpPr>
                <a:spLocks noRot="1" noChangeAspect="1" noMove="1" noResize="1" noEditPoints="1" noAdjustHandles="1" noChangeArrowheads="1" noChangeShapeType="1" noTextEdit="1"/>
              </p:cNvSpPr>
              <p:nvPr/>
            </p:nvSpPr>
            <p:spPr>
              <a:xfrm>
                <a:off x="4008586" y="168034"/>
                <a:ext cx="1750864" cy="349904"/>
              </a:xfrm>
              <a:prstGeom prst="rect">
                <a:avLst/>
              </a:prstGeom>
              <a:blipFill>
                <a:blip r:embed="rId7"/>
                <a:stretch>
                  <a:fillRect/>
                </a:stretch>
              </a:blipFill>
            </p:spPr>
            <p:txBody>
              <a:bodyPr/>
              <a:lstStyle/>
              <a:p>
                <a:r>
                  <a:rPr lang="pl-PL">
                    <a:noFill/>
                  </a:rPr>
                  <a:t> </a:t>
                </a:r>
              </a:p>
            </p:txBody>
          </p:sp>
        </mc:Fallback>
      </mc:AlternateContent>
      <p:sp>
        <p:nvSpPr>
          <p:cNvPr id="16" name="Prostokąt 15"/>
          <p:cNvSpPr/>
          <p:nvPr/>
        </p:nvSpPr>
        <p:spPr>
          <a:xfrm>
            <a:off x="2655924" y="245871"/>
            <a:ext cx="1359668" cy="246221"/>
          </a:xfrm>
          <a:prstGeom prst="rect">
            <a:avLst/>
          </a:prstGeom>
        </p:spPr>
        <p:txBody>
          <a:bodyPr wrap="none">
            <a:spAutoFit/>
          </a:bodyPr>
          <a:lstStyle/>
          <a:p>
            <a:r>
              <a:rPr lang="pl-PL" sz="1000" b="1" dirty="0" smtClean="0">
                <a:solidFill>
                  <a:srgbClr val="7030A0"/>
                </a:solidFill>
              </a:rPr>
              <a:t>DY </a:t>
            </a:r>
            <a:r>
              <a:rPr lang="pl-PL" sz="1000" b="1" dirty="0" err="1" smtClean="0">
                <a:solidFill>
                  <a:srgbClr val="7030A0"/>
                </a:solidFill>
              </a:rPr>
              <a:t>Transversity</a:t>
            </a:r>
            <a:r>
              <a:rPr lang="pl-PL" sz="1000" b="1" dirty="0" smtClean="0">
                <a:solidFill>
                  <a:srgbClr val="7030A0"/>
                </a:solidFill>
              </a:rPr>
              <a:t> WTSA</a:t>
            </a:r>
            <a:endParaRPr lang="pl-PL" sz="1000" b="1" dirty="0">
              <a:solidFill>
                <a:srgbClr val="7030A0"/>
              </a:solidFill>
            </a:endParaRPr>
          </a:p>
        </p:txBody>
      </p:sp>
      <p:pic>
        <p:nvPicPr>
          <p:cNvPr id="8" name="Obraz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5707" y="790215"/>
            <a:ext cx="634593" cy="634593"/>
          </a:xfrm>
          <a:prstGeom prst="rect">
            <a:avLst/>
          </a:prstGeom>
          <a:ln w="19050">
            <a:solidFill>
              <a:srgbClr val="3C4855"/>
            </a:solidFill>
          </a:ln>
        </p:spPr>
      </p:pic>
      <p:sp>
        <p:nvSpPr>
          <p:cNvPr id="9" name="pole tekstowe 8"/>
          <p:cNvSpPr txBox="1"/>
          <p:nvPr/>
        </p:nvSpPr>
        <p:spPr>
          <a:xfrm>
            <a:off x="543416" y="500357"/>
            <a:ext cx="417102" cy="230832"/>
          </a:xfrm>
          <a:prstGeom prst="rect">
            <a:avLst/>
          </a:prstGeom>
          <a:noFill/>
        </p:spPr>
        <p:txBody>
          <a:bodyPr wrap="none" rtlCol="0">
            <a:spAutoFit/>
          </a:bodyPr>
          <a:lstStyle/>
          <a:p>
            <a:r>
              <a:rPr lang="pl-PL" sz="900" b="1" dirty="0" smtClean="0">
                <a:solidFill>
                  <a:srgbClr val="FF0000"/>
                </a:solidFill>
              </a:rPr>
              <a:t>NEW</a:t>
            </a:r>
            <a:endParaRPr lang="pl-PL" sz="900" b="1" dirty="0">
              <a:solidFill>
                <a:srgbClr val="FF0000"/>
              </a:solidFill>
            </a:endParaRPr>
          </a:p>
        </p:txBody>
      </p:sp>
      <p:sp>
        <p:nvSpPr>
          <p:cNvPr id="18" name="Owal 17"/>
          <p:cNvSpPr/>
          <p:nvPr/>
        </p:nvSpPr>
        <p:spPr>
          <a:xfrm>
            <a:off x="145987" y="1596741"/>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2" name="Owal 21"/>
          <p:cNvSpPr/>
          <p:nvPr/>
        </p:nvSpPr>
        <p:spPr>
          <a:xfrm>
            <a:off x="195249" y="1647932"/>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3" name="Owal 22"/>
          <p:cNvSpPr/>
          <p:nvPr/>
        </p:nvSpPr>
        <p:spPr>
          <a:xfrm>
            <a:off x="407703" y="1597280"/>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4" name="Owal 23"/>
          <p:cNvSpPr/>
          <p:nvPr/>
        </p:nvSpPr>
        <p:spPr>
          <a:xfrm>
            <a:off x="460632" y="1651889"/>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mc:Choice xmlns:a14="http://schemas.microsoft.com/office/drawing/2010/main" Requires="a14">
          <p:sp>
            <p:nvSpPr>
              <p:cNvPr id="25" name="pole tekstowe 24"/>
              <p:cNvSpPr txBox="1"/>
              <p:nvPr/>
            </p:nvSpPr>
            <p:spPr>
              <a:xfrm rot="5400000">
                <a:off x="406768" y="1663569"/>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b="1" i="1" smtClean="0">
                          <a:solidFill>
                            <a:srgbClr val="3C4855"/>
                          </a:solidFill>
                          <a:latin typeface="Cambria Math" panose="02040503050406030204" pitchFamily="18" charset="0"/>
                          <a:ea typeface="Cambria Math" panose="02040503050406030204" pitchFamily="18" charset="0"/>
                        </a:rPr>
                        <m:t>→</m:t>
                      </m:r>
                    </m:oMath>
                  </m:oMathPara>
                </a14:m>
                <a:endParaRPr lang="pl-PL" sz="400" b="1" dirty="0">
                  <a:solidFill>
                    <a:srgbClr val="3C4855"/>
                  </a:solidFill>
                </a:endParaRPr>
              </a:p>
            </p:txBody>
          </p:sp>
        </mc:Choice>
        <mc:Fallback>
          <p:sp>
            <p:nvSpPr>
              <p:cNvPr id="25" name="pole tekstowe 24"/>
              <p:cNvSpPr txBox="1">
                <a:spLocks noRot="1" noChangeAspect="1" noMove="1" noResize="1" noEditPoints="1" noAdjustHandles="1" noChangeArrowheads="1" noChangeShapeType="1" noTextEdit="1"/>
              </p:cNvSpPr>
              <p:nvPr/>
            </p:nvSpPr>
            <p:spPr>
              <a:xfrm rot="5400000">
                <a:off x="406768" y="1663569"/>
                <a:ext cx="132764" cy="76944"/>
              </a:xfrm>
              <a:prstGeom prst="rect">
                <a:avLst/>
              </a:prstGeom>
              <a:blipFill>
                <a:blip r:embed="rId9"/>
                <a:stretch>
                  <a:fillRect l="-7692"/>
                </a:stretch>
              </a:blipFill>
            </p:spPr>
            <p:txBody>
              <a:bodyPr/>
              <a:lstStyle/>
              <a:p>
                <a:r>
                  <a:rPr lang="pl-PL">
                    <a:noFill/>
                  </a:rPr>
                  <a:t> </a:t>
                </a:r>
              </a:p>
            </p:txBody>
          </p:sp>
        </mc:Fallback>
      </mc:AlternateContent>
      <mc:AlternateContent xmlns:mc="http://schemas.openxmlformats.org/markup-compatibility/2006">
        <mc:Choice xmlns:a14="http://schemas.microsoft.com/office/drawing/2010/main" Requires="a14">
          <p:sp>
            <p:nvSpPr>
              <p:cNvPr id="27" name="pole tekstowe 26"/>
              <p:cNvSpPr txBox="1"/>
              <p:nvPr/>
            </p:nvSpPr>
            <p:spPr>
              <a:xfrm rot="-5400000">
                <a:off x="137659" y="1584604"/>
                <a:ext cx="132764" cy="76944"/>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b="1" i="1" smtClean="0">
                          <a:solidFill>
                            <a:srgbClr val="3C4855"/>
                          </a:solidFill>
                          <a:latin typeface="Cambria Math" panose="02040503050406030204" pitchFamily="18" charset="0"/>
                          <a:ea typeface="Cambria Math" panose="02040503050406030204" pitchFamily="18" charset="0"/>
                        </a:rPr>
                        <m:t>→</m:t>
                      </m:r>
                    </m:oMath>
                  </m:oMathPara>
                </a14:m>
                <a:endParaRPr lang="pl-PL" sz="400" b="1" dirty="0">
                  <a:solidFill>
                    <a:srgbClr val="3C4855"/>
                  </a:solidFill>
                </a:endParaRPr>
              </a:p>
            </p:txBody>
          </p:sp>
        </mc:Choice>
        <mc:Fallback>
          <p:sp>
            <p:nvSpPr>
              <p:cNvPr id="27" name="pole tekstowe 26"/>
              <p:cNvSpPr txBox="1">
                <a:spLocks noRot="1" noChangeAspect="1" noMove="1" noResize="1" noEditPoints="1" noAdjustHandles="1" noChangeArrowheads="1" noChangeShapeType="1" noTextEdit="1"/>
              </p:cNvSpPr>
              <p:nvPr/>
            </p:nvSpPr>
            <p:spPr>
              <a:xfrm rot="-5400000">
                <a:off x="137659" y="1584604"/>
                <a:ext cx="132764" cy="76944"/>
              </a:xfrm>
              <a:prstGeom prst="rect">
                <a:avLst/>
              </a:prstGeom>
              <a:blipFill>
                <a:blip r:embed="rId10"/>
                <a:stretch>
                  <a:fillRect r="-7692"/>
                </a:stretch>
              </a:blipFill>
              <a:ln>
                <a:noFill/>
              </a:ln>
            </p:spPr>
            <p:txBody>
              <a:bodyPr/>
              <a:lstStyle/>
              <a:p>
                <a:r>
                  <a:rPr lang="pl-PL">
                    <a:noFill/>
                  </a:rPr>
                  <a:t> </a:t>
                </a:r>
              </a:p>
            </p:txBody>
          </p:sp>
        </mc:Fallback>
      </mc:AlternateContent>
      <mc:AlternateContent xmlns:mc="http://schemas.openxmlformats.org/markup-compatibility/2006">
        <mc:Choice xmlns:a14="http://schemas.microsoft.com/office/drawing/2010/main" Requires="a14">
          <p:sp>
            <p:nvSpPr>
              <p:cNvPr id="28" name="pole tekstowe 27"/>
              <p:cNvSpPr txBox="1"/>
              <p:nvPr/>
            </p:nvSpPr>
            <p:spPr>
              <a:xfrm>
                <a:off x="318477" y="1631110"/>
                <a:ext cx="49693" cy="6155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400" b="0" i="1" smtClean="0">
                          <a:latin typeface="Cambria Math" panose="02040503050406030204" pitchFamily="18" charset="0"/>
                        </a:rPr>
                        <m:t>−</m:t>
                      </m:r>
                    </m:oMath>
                  </m:oMathPara>
                </a14:m>
                <a:endParaRPr lang="pl-PL" sz="900" dirty="0"/>
              </a:p>
            </p:txBody>
          </p:sp>
        </mc:Choice>
        <mc:Fallback>
          <p:sp>
            <p:nvSpPr>
              <p:cNvPr id="28" name="pole tekstowe 27"/>
              <p:cNvSpPr txBox="1">
                <a:spLocks noRot="1" noChangeAspect="1" noMove="1" noResize="1" noEditPoints="1" noAdjustHandles="1" noChangeArrowheads="1" noChangeShapeType="1" noTextEdit="1"/>
              </p:cNvSpPr>
              <p:nvPr/>
            </p:nvSpPr>
            <p:spPr>
              <a:xfrm>
                <a:off x="318477" y="1631110"/>
                <a:ext cx="49693" cy="61555"/>
              </a:xfrm>
              <a:prstGeom prst="rect">
                <a:avLst/>
              </a:prstGeom>
              <a:blipFill>
                <a:blip r:embed="rId11"/>
                <a:stretch>
                  <a:fillRect l="-12500" r="-12500"/>
                </a:stretch>
              </a:blipFill>
            </p:spPr>
            <p:txBody>
              <a:bodyPr/>
              <a:lstStyle/>
              <a:p>
                <a:r>
                  <a:rPr lang="pl-PL">
                    <a:noFill/>
                  </a:rPr>
                  <a:t> </a:t>
                </a:r>
              </a:p>
            </p:txBody>
          </p:sp>
        </mc:Fallback>
      </mc:AlternateContent>
      <mc:AlternateContent xmlns:mc="http://schemas.openxmlformats.org/markup-compatibility/2006">
        <mc:Choice xmlns:a14="http://schemas.microsoft.com/office/drawing/2010/main" Requires="a14">
          <p:sp>
            <p:nvSpPr>
              <p:cNvPr id="29" name="pole tekstowe 28"/>
              <p:cNvSpPr txBox="1"/>
              <p:nvPr/>
            </p:nvSpPr>
            <p:spPr>
              <a:xfrm rot="18900000">
                <a:off x="421786" y="1600841"/>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i="1" smtClean="0">
                          <a:solidFill>
                            <a:srgbClr val="FF0000"/>
                          </a:solidFill>
                          <a:latin typeface="Cambria Math" panose="02040503050406030204" pitchFamily="18" charset="0"/>
                          <a:ea typeface="Cambria Math" panose="02040503050406030204" pitchFamily="18" charset="0"/>
                        </a:rPr>
                        <m:t>→</m:t>
                      </m:r>
                    </m:oMath>
                  </m:oMathPara>
                </a14:m>
                <a:endParaRPr lang="pl-PL" sz="500" dirty="0">
                  <a:solidFill>
                    <a:srgbClr val="FF0000"/>
                  </a:solidFill>
                </a:endParaRPr>
              </a:p>
            </p:txBody>
          </p:sp>
        </mc:Choice>
        <mc:Fallback>
          <p:sp>
            <p:nvSpPr>
              <p:cNvPr id="29" name="pole tekstowe 28"/>
              <p:cNvSpPr txBox="1">
                <a:spLocks noRot="1" noChangeAspect="1" noMove="1" noResize="1" noEditPoints="1" noAdjustHandles="1" noChangeArrowheads="1" noChangeShapeType="1" noTextEdit="1"/>
              </p:cNvSpPr>
              <p:nvPr/>
            </p:nvSpPr>
            <p:spPr>
              <a:xfrm rot="18900000">
                <a:off x="421786" y="1600841"/>
                <a:ext cx="132764" cy="76944"/>
              </a:xfrm>
              <a:prstGeom prst="rect">
                <a:avLst/>
              </a:prstGeom>
              <a:blipFill>
                <a:blip r:embed="rId12"/>
                <a:stretch>
                  <a:fillRect/>
                </a:stretch>
              </a:blipFill>
            </p:spPr>
            <p:txBody>
              <a:bodyPr/>
              <a:lstStyle/>
              <a:p>
                <a:r>
                  <a:rPr lang="pl-PL">
                    <a:noFill/>
                  </a:rPr>
                  <a:t> </a:t>
                </a:r>
              </a:p>
            </p:txBody>
          </p:sp>
        </mc:Fallback>
      </mc:AlternateContent>
      <mc:AlternateContent xmlns:mc="http://schemas.openxmlformats.org/markup-compatibility/2006">
        <mc:Choice xmlns:a14="http://schemas.microsoft.com/office/drawing/2010/main" Requires="a14">
          <p:sp>
            <p:nvSpPr>
              <p:cNvPr id="30" name="pole tekstowe 29"/>
              <p:cNvSpPr txBox="1"/>
              <p:nvPr/>
            </p:nvSpPr>
            <p:spPr>
              <a:xfrm rot="18900000">
                <a:off x="164543" y="1596173"/>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i="1" smtClean="0">
                          <a:solidFill>
                            <a:srgbClr val="FF0000"/>
                          </a:solidFill>
                          <a:latin typeface="Cambria Math" panose="02040503050406030204" pitchFamily="18" charset="0"/>
                          <a:ea typeface="Cambria Math" panose="02040503050406030204" pitchFamily="18" charset="0"/>
                        </a:rPr>
                        <m:t>→</m:t>
                      </m:r>
                    </m:oMath>
                  </m:oMathPara>
                </a14:m>
                <a:endParaRPr lang="pl-PL" sz="500" dirty="0">
                  <a:solidFill>
                    <a:srgbClr val="FF0000"/>
                  </a:solidFill>
                </a:endParaRPr>
              </a:p>
            </p:txBody>
          </p:sp>
        </mc:Choice>
        <mc:Fallback>
          <p:sp>
            <p:nvSpPr>
              <p:cNvPr id="30" name="pole tekstowe 29"/>
              <p:cNvSpPr txBox="1">
                <a:spLocks noRot="1" noChangeAspect="1" noMove="1" noResize="1" noEditPoints="1" noAdjustHandles="1" noChangeArrowheads="1" noChangeShapeType="1" noTextEdit="1"/>
              </p:cNvSpPr>
              <p:nvPr/>
            </p:nvSpPr>
            <p:spPr>
              <a:xfrm rot="18900000">
                <a:off x="164543" y="1596173"/>
                <a:ext cx="132764" cy="76944"/>
              </a:xfrm>
              <a:prstGeom prst="rect">
                <a:avLst/>
              </a:prstGeom>
              <a:blipFill>
                <a:blip r:embed="rId13"/>
                <a:stretch>
                  <a:fillRect/>
                </a:stretch>
              </a:blipFill>
            </p:spPr>
            <p:txBody>
              <a:bodyPr/>
              <a:lstStyle/>
              <a:p>
                <a:r>
                  <a:rPr lang="pl-PL">
                    <a:noFill/>
                  </a:rPr>
                  <a:t> </a:t>
                </a:r>
              </a:p>
            </p:txBody>
          </p:sp>
        </mc:Fallback>
      </mc:AlternateContent>
      <p:sp>
        <p:nvSpPr>
          <p:cNvPr id="31" name="Owal 30"/>
          <p:cNvSpPr/>
          <p:nvPr/>
        </p:nvSpPr>
        <p:spPr>
          <a:xfrm>
            <a:off x="754261" y="1591221"/>
            <a:ext cx="108000" cy="108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00"/>
          </a:p>
        </p:txBody>
      </p:sp>
      <p:sp>
        <p:nvSpPr>
          <p:cNvPr id="32" name="Owal 31"/>
          <p:cNvSpPr/>
          <p:nvPr/>
        </p:nvSpPr>
        <p:spPr>
          <a:xfrm>
            <a:off x="800590" y="1640338"/>
            <a:ext cx="18000" cy="18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00"/>
          </a:p>
        </p:txBody>
      </p:sp>
      <p:sp>
        <p:nvSpPr>
          <p:cNvPr id="33" name="Owal 32"/>
          <p:cNvSpPr/>
          <p:nvPr/>
        </p:nvSpPr>
        <p:spPr>
          <a:xfrm>
            <a:off x="960219" y="1586338"/>
            <a:ext cx="108000" cy="108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00"/>
          </a:p>
        </p:txBody>
      </p:sp>
      <p:sp>
        <p:nvSpPr>
          <p:cNvPr id="34" name="Owal 33"/>
          <p:cNvSpPr/>
          <p:nvPr/>
        </p:nvSpPr>
        <p:spPr>
          <a:xfrm>
            <a:off x="1006548" y="1635455"/>
            <a:ext cx="18000" cy="18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300"/>
          </a:p>
        </p:txBody>
      </p:sp>
      <mc:AlternateContent xmlns:mc="http://schemas.openxmlformats.org/markup-compatibility/2006">
        <mc:Choice xmlns:a14="http://schemas.microsoft.com/office/drawing/2010/main" Requires="a14">
          <p:sp>
            <p:nvSpPr>
              <p:cNvPr id="35" name="Prostokąt 34"/>
              <p:cNvSpPr/>
              <p:nvPr/>
            </p:nvSpPr>
            <p:spPr>
              <a:xfrm rot="-5400000">
                <a:off x="695868" y="1557856"/>
                <a:ext cx="224741" cy="1384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3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p:sp>
            <p:nvSpPr>
              <p:cNvPr id="35" name="Prostokąt 34"/>
              <p:cNvSpPr>
                <a:spLocks noRot="1" noChangeAspect="1" noMove="1" noResize="1" noEditPoints="1" noAdjustHandles="1" noChangeArrowheads="1" noChangeShapeType="1" noTextEdit="1"/>
              </p:cNvSpPr>
              <p:nvPr/>
            </p:nvSpPr>
            <p:spPr>
              <a:xfrm rot="-5400000">
                <a:off x="695868" y="1557856"/>
                <a:ext cx="224741" cy="138499"/>
              </a:xfrm>
              <a:prstGeom prst="rect">
                <a:avLst/>
              </a:prstGeom>
              <a:blipFill>
                <a:blip r:embed="rId14"/>
                <a:stretch>
                  <a:fillRect/>
                </a:stretch>
              </a:blipFill>
            </p:spPr>
            <p:txBody>
              <a:bodyPr/>
              <a:lstStyle/>
              <a:p>
                <a:r>
                  <a:rPr lang="pl-PL">
                    <a:noFill/>
                  </a:rPr>
                  <a:t> </a:t>
                </a:r>
              </a:p>
            </p:txBody>
          </p:sp>
        </mc:Fallback>
      </mc:AlternateContent>
      <mc:AlternateContent xmlns:mc="http://schemas.openxmlformats.org/markup-compatibility/2006">
        <mc:Choice xmlns:a14="http://schemas.microsoft.com/office/drawing/2010/main" Requires="a14">
          <p:sp>
            <p:nvSpPr>
              <p:cNvPr id="36" name="Prostokąt 35"/>
              <p:cNvSpPr/>
              <p:nvPr/>
            </p:nvSpPr>
            <p:spPr>
              <a:xfrm rot="-5400000">
                <a:off x="901692" y="1552599"/>
                <a:ext cx="224741" cy="1384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3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p:sp>
            <p:nvSpPr>
              <p:cNvPr id="36" name="Prostokąt 35"/>
              <p:cNvSpPr>
                <a:spLocks noRot="1" noChangeAspect="1" noMove="1" noResize="1" noEditPoints="1" noAdjustHandles="1" noChangeArrowheads="1" noChangeShapeType="1" noTextEdit="1"/>
              </p:cNvSpPr>
              <p:nvPr/>
            </p:nvSpPr>
            <p:spPr>
              <a:xfrm rot="-5400000">
                <a:off x="901692" y="1552599"/>
                <a:ext cx="224741" cy="138499"/>
              </a:xfrm>
              <a:prstGeom prst="rect">
                <a:avLst/>
              </a:prstGeom>
              <a:blipFill>
                <a:blip r:embed="rId15"/>
                <a:stretch>
                  <a:fillRect/>
                </a:stretch>
              </a:blipFill>
            </p:spPr>
            <p:txBody>
              <a:bodyPr/>
              <a:lstStyle/>
              <a:p>
                <a:r>
                  <a:rPr lang="pl-PL">
                    <a:noFill/>
                  </a:rPr>
                  <a:t> </a:t>
                </a:r>
              </a:p>
            </p:txBody>
          </p:sp>
        </mc:Fallback>
      </mc:AlternateContent>
      <mc:AlternateContent xmlns:mc="http://schemas.openxmlformats.org/markup-compatibility/2006">
        <mc:Choice xmlns:a14="http://schemas.microsoft.com/office/drawing/2010/main" Requires="a14">
          <p:sp>
            <p:nvSpPr>
              <p:cNvPr id="37" name="Prostokąt 36"/>
              <p:cNvSpPr/>
              <p:nvPr/>
            </p:nvSpPr>
            <p:spPr>
              <a:xfrm>
                <a:off x="803492" y="1571850"/>
                <a:ext cx="221535" cy="1384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300" b="0" i="1" smtClean="0">
                          <a:latin typeface="Cambria Math" panose="02040503050406030204" pitchFamily="18" charset="0"/>
                        </a:rPr>
                        <m:t>−</m:t>
                      </m:r>
                    </m:oMath>
                  </m:oMathPara>
                </a14:m>
                <a:endParaRPr lang="pl-PL" sz="300" b="0" dirty="0" smtClean="0"/>
              </a:p>
            </p:txBody>
          </p:sp>
        </mc:Choice>
        <mc:Fallback>
          <p:sp>
            <p:nvSpPr>
              <p:cNvPr id="37" name="Prostokąt 36"/>
              <p:cNvSpPr>
                <a:spLocks noRot="1" noChangeAspect="1" noMove="1" noResize="1" noEditPoints="1" noAdjustHandles="1" noChangeArrowheads="1" noChangeShapeType="1" noTextEdit="1"/>
              </p:cNvSpPr>
              <p:nvPr/>
            </p:nvSpPr>
            <p:spPr>
              <a:xfrm>
                <a:off x="803492" y="1571850"/>
                <a:ext cx="221535" cy="138499"/>
              </a:xfrm>
              <a:prstGeom prst="rect">
                <a:avLst/>
              </a:prstGeom>
              <a:blipFill>
                <a:blip r:embed="rId16"/>
                <a:stretch>
                  <a:fillRect/>
                </a:stretch>
              </a:blipFill>
            </p:spPr>
            <p:txBody>
              <a:bodyPr/>
              <a:lstStyle/>
              <a:p>
                <a:r>
                  <a:rPr lang="pl-PL">
                    <a:noFill/>
                  </a:rPr>
                  <a:t> </a:t>
                </a:r>
              </a:p>
            </p:txBody>
          </p:sp>
        </mc:Fallback>
      </mc:AlternateContent>
      <p:cxnSp>
        <p:nvCxnSpPr>
          <p:cNvPr id="38" name="Łącznik prosty ze strzałką 37"/>
          <p:cNvCxnSpPr/>
          <p:nvPr/>
        </p:nvCxnSpPr>
        <p:spPr>
          <a:xfrm rot="5400000" flipV="1">
            <a:off x="979779" y="1731975"/>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39" name="Łącznik prosty ze strzałką 38"/>
          <p:cNvCxnSpPr/>
          <p:nvPr/>
        </p:nvCxnSpPr>
        <p:spPr>
          <a:xfrm rot="-5400000" flipV="1">
            <a:off x="770903" y="1549947"/>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0" name="Łącznik prosty ze strzałką 9"/>
          <p:cNvCxnSpPr/>
          <p:nvPr/>
        </p:nvCxnSpPr>
        <p:spPr>
          <a:xfrm flipH="1" flipV="1">
            <a:off x="562311" y="1768423"/>
            <a:ext cx="382502" cy="157173"/>
          </a:xfrm>
          <a:prstGeom prst="straightConnector1">
            <a:avLst/>
          </a:prstGeom>
          <a:ln>
            <a:solidFill>
              <a:srgbClr val="FF0000"/>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40" name="Łącznik prosty ze strzałką 39"/>
          <p:cNvCxnSpPr/>
          <p:nvPr/>
        </p:nvCxnSpPr>
        <p:spPr>
          <a:xfrm flipH="1" flipV="1">
            <a:off x="1088981" y="1722351"/>
            <a:ext cx="250080" cy="170052"/>
          </a:xfrm>
          <a:prstGeom prst="straightConnector1">
            <a:avLst/>
          </a:prstGeom>
          <a:ln>
            <a:solidFill>
              <a:srgbClr val="7030A0"/>
            </a:solidFill>
            <a:tailEnd type="triangle" w="sm"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03542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6" name="Prostokąt 5"/>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29/33</a:t>
            </a:r>
            <a:endParaRPr lang="pl-PL" sz="400" dirty="0">
              <a:solidFill>
                <a:srgbClr val="F0ECE5"/>
              </a:solidFill>
              <a:latin typeface="Open Sans" pitchFamily="2" charset="0"/>
              <a:ea typeface="Open Sans" pitchFamily="2" charset="0"/>
              <a:cs typeface="Open Sans" pitchFamily="2" charset="0"/>
            </a:endParaRPr>
          </a:p>
        </p:txBody>
      </p:sp>
      <p:sp>
        <p:nvSpPr>
          <p:cNvPr id="2" name="Tytuł 1"/>
          <p:cNvSpPr>
            <a:spLocks noGrp="1"/>
          </p:cNvSpPr>
          <p:nvPr>
            <p:ph type="title"/>
          </p:nvPr>
        </p:nvSpPr>
        <p:spPr>
          <a:xfrm>
            <a:off x="-1150" y="65742"/>
            <a:ext cx="5758301" cy="380858"/>
          </a:xfrm>
        </p:spPr>
        <p:txBody>
          <a:bodyPr>
            <a:noAutofit/>
          </a:bodyPr>
          <a:lstStyle/>
          <a:p>
            <a:r>
              <a:rPr lang="pl-PL" sz="1800" dirty="0" err="1" smtClean="0">
                <a:solidFill>
                  <a:srgbClr val="7030A0"/>
                </a:solidFill>
              </a:rPr>
              <a:t>Transversity</a:t>
            </a:r>
            <a:r>
              <a:rPr lang="pl-PL" sz="1800" dirty="0" smtClean="0">
                <a:solidFill>
                  <a:srgbClr val="7030A0"/>
                </a:solidFill>
              </a:rPr>
              <a:t> </a:t>
            </a:r>
            <a:r>
              <a:rPr lang="pl-PL" sz="1800" dirty="0" err="1" smtClean="0">
                <a:solidFill>
                  <a:srgbClr val="7030A0"/>
                </a:solidFill>
              </a:rPr>
              <a:t>Asymmetries</a:t>
            </a:r>
            <a:r>
              <a:rPr lang="pl-PL" sz="1800" dirty="0" smtClean="0">
                <a:solidFill>
                  <a:srgbClr val="7030A0"/>
                </a:solidFill>
              </a:rPr>
              <a:t>: </a:t>
            </a:r>
            <a:r>
              <a:rPr lang="en-US" sz="1800" dirty="0">
                <a:solidFill>
                  <a:srgbClr val="7A8A99"/>
                </a:solidFill>
              </a:rPr>
              <a:t>What can we extract from it?</a:t>
            </a:r>
            <a:endParaRPr lang="pl-PL" sz="1800" dirty="0">
              <a:solidFill>
                <a:srgbClr val="7A8A99"/>
              </a:solidFill>
            </a:endParaRPr>
          </a:p>
        </p:txBody>
      </p:sp>
      <mc:AlternateContent xmlns:mc="http://schemas.openxmlformats.org/markup-compatibility/2006" xmlns:a14="http://schemas.microsoft.com/office/drawing/2010/main">
        <mc:Choice Requires="a14">
          <p:sp>
            <p:nvSpPr>
              <p:cNvPr id="7" name="pole tekstowe 6"/>
              <p:cNvSpPr txBox="1"/>
              <p:nvPr/>
            </p:nvSpPr>
            <p:spPr>
              <a:xfrm>
                <a:off x="1717671" y="394239"/>
                <a:ext cx="1641475" cy="368755"/>
              </a:xfrm>
              <a:prstGeom prst="rect">
                <a:avLst/>
              </a:prstGeom>
              <a:solidFill>
                <a:schemeClr val="bg1"/>
              </a:solidFill>
              <a:ln>
                <a:solidFill>
                  <a:srgbClr val="7A8A99"/>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900" i="1" smtClean="0">
                              <a:solidFill>
                                <a:srgbClr val="7030A0"/>
                              </a:solidFill>
                              <a:latin typeface="Cambria Math" panose="02040503050406030204" pitchFamily="18" charset="0"/>
                              <a:ea typeface="Cambria Math" panose="02040503050406030204" pitchFamily="18" charset="0"/>
                            </a:rPr>
                          </m:ctrlPr>
                        </m:sSubSupPr>
                        <m:e>
                          <m:r>
                            <a:rPr lang="pl-PL" sz="900" i="1">
                              <a:solidFill>
                                <a:srgbClr val="7030A0"/>
                              </a:solidFill>
                              <a:latin typeface="Cambria Math" panose="02040503050406030204" pitchFamily="18" charset="0"/>
                              <a:ea typeface="Cambria Math" panose="02040503050406030204" pitchFamily="18" charset="0"/>
                            </a:rPr>
                            <m:t>𝐴</m:t>
                          </m:r>
                        </m:e>
                        <m:sub>
                          <m:r>
                            <m:rPr>
                              <m:sty m:val="p"/>
                            </m:rPr>
                            <a:rPr lang="pl-PL" sz="900">
                              <a:solidFill>
                                <a:srgbClr val="7030A0"/>
                              </a:solidFill>
                              <a:latin typeface="Cambria Math" panose="02040503050406030204" pitchFamily="18" charset="0"/>
                              <a:ea typeface="Cambria Math" panose="02040503050406030204" pitchFamily="18" charset="0"/>
                            </a:rPr>
                            <m:t>T</m:t>
                          </m:r>
                        </m:sub>
                        <m:sup>
                          <m:r>
                            <m:rPr>
                              <m:sty m:val="p"/>
                            </m:rPr>
                            <a:rPr lang="pl-PL" sz="900">
                              <a:solidFill>
                                <a:srgbClr val="7030A0"/>
                              </a:solidFill>
                              <a:latin typeface="Cambria Math" panose="02040503050406030204" pitchFamily="18" charset="0"/>
                              <a:ea typeface="Cambria Math" panose="02040503050406030204" pitchFamily="18" charset="0"/>
                            </a:rPr>
                            <m:t>sin</m:t>
                          </m:r>
                          <m:d>
                            <m:dPr>
                              <m:ctrlPr>
                                <a:rPr lang="pl-PL" sz="900" i="1">
                                  <a:solidFill>
                                    <a:srgbClr val="7030A0"/>
                                  </a:solidFill>
                                  <a:latin typeface="Cambria Math" panose="02040503050406030204" pitchFamily="18" charset="0"/>
                                  <a:ea typeface="Cambria Math" panose="02040503050406030204" pitchFamily="18" charset="0"/>
                                </a:rPr>
                              </m:ctrlPr>
                            </m:dPr>
                            <m:e>
                              <m:r>
                                <a:rPr lang="pl-PL" sz="900" i="1">
                                  <a:solidFill>
                                    <a:srgbClr val="7030A0"/>
                                  </a:solidFill>
                                  <a:latin typeface="Cambria Math" panose="02040503050406030204" pitchFamily="18" charset="0"/>
                                  <a:ea typeface="Cambria Math" panose="02040503050406030204" pitchFamily="18" charset="0"/>
                                </a:rPr>
                                <m:t>2</m:t>
                              </m:r>
                              <m:sSub>
                                <m:sSubPr>
                                  <m:ctrlPr>
                                    <a:rPr lang="pl-PL" sz="900" i="1">
                                      <a:solidFill>
                                        <a:srgbClr val="7030A0"/>
                                      </a:solidFill>
                                      <a:latin typeface="Cambria Math" panose="02040503050406030204" pitchFamily="18" charset="0"/>
                                      <a:ea typeface="Cambria Math" panose="02040503050406030204" pitchFamily="18" charset="0"/>
                                    </a:rPr>
                                  </m:ctrlPr>
                                </m:sSubPr>
                                <m:e>
                                  <m:r>
                                    <a:rPr lang="pl-PL" sz="900" i="1">
                                      <a:solidFill>
                                        <a:srgbClr val="7030A0"/>
                                      </a:solidFill>
                                      <a:latin typeface="Cambria Math" panose="02040503050406030204" pitchFamily="18" charset="0"/>
                                      <a:ea typeface="Cambria Math" panose="02040503050406030204" pitchFamily="18" charset="0"/>
                                    </a:rPr>
                                    <m:t>𝜑</m:t>
                                  </m:r>
                                </m:e>
                                <m:sub>
                                  <m:r>
                                    <m:rPr>
                                      <m:sty m:val="p"/>
                                    </m:rPr>
                                    <a:rPr lang="pl-PL" sz="900">
                                      <a:solidFill>
                                        <a:srgbClr val="7030A0"/>
                                      </a:solidFill>
                                      <a:latin typeface="Cambria Math" panose="02040503050406030204" pitchFamily="18" charset="0"/>
                                      <a:ea typeface="Cambria Math" panose="02040503050406030204" pitchFamily="18" charset="0"/>
                                    </a:rPr>
                                    <m:t>CS</m:t>
                                  </m:r>
                                </m:sub>
                              </m:sSub>
                              <m:r>
                                <a:rPr lang="pl-PL" sz="900" i="1">
                                  <a:solidFill>
                                    <a:srgbClr val="7030A0"/>
                                  </a:solidFill>
                                  <a:latin typeface="Cambria Math" panose="02040503050406030204" pitchFamily="18" charset="0"/>
                                  <a:ea typeface="Cambria Math" panose="02040503050406030204" pitchFamily="18" charset="0"/>
                                </a:rPr>
                                <m:t>−</m:t>
                              </m:r>
                              <m:sSub>
                                <m:sSubPr>
                                  <m:ctrlPr>
                                    <a:rPr lang="pl-PL" sz="900" i="1">
                                      <a:solidFill>
                                        <a:srgbClr val="7030A0"/>
                                      </a:solidFill>
                                      <a:latin typeface="Cambria Math" panose="02040503050406030204" pitchFamily="18" charset="0"/>
                                      <a:ea typeface="Cambria Math" panose="02040503050406030204" pitchFamily="18" charset="0"/>
                                    </a:rPr>
                                  </m:ctrlPr>
                                </m:sSubPr>
                                <m:e>
                                  <m:r>
                                    <a:rPr lang="pl-PL" sz="900" i="1">
                                      <a:solidFill>
                                        <a:srgbClr val="7030A0"/>
                                      </a:solidFill>
                                      <a:latin typeface="Cambria Math" panose="02040503050406030204" pitchFamily="18" charset="0"/>
                                      <a:ea typeface="Cambria Math" panose="02040503050406030204" pitchFamily="18" charset="0"/>
                                    </a:rPr>
                                    <m:t>𝜑</m:t>
                                  </m:r>
                                </m:e>
                                <m:sub>
                                  <m:r>
                                    <m:rPr>
                                      <m:sty m:val="p"/>
                                    </m:rPr>
                                    <a:rPr lang="pl-PL" sz="900">
                                      <a:solidFill>
                                        <a:srgbClr val="7030A0"/>
                                      </a:solidFill>
                                      <a:latin typeface="Cambria Math" panose="02040503050406030204" pitchFamily="18" charset="0"/>
                                      <a:ea typeface="Cambria Math" panose="02040503050406030204" pitchFamily="18" charset="0"/>
                                    </a:rPr>
                                    <m:t>S</m:t>
                                  </m:r>
                                </m:sub>
                              </m:sSub>
                            </m:e>
                          </m:d>
                          <m:f>
                            <m:fPr>
                              <m:ctrlPr>
                                <a:rPr lang="pl-PL" sz="900" i="1" smtClean="0">
                                  <a:solidFill>
                                    <a:srgbClr val="7030A0"/>
                                  </a:solidFill>
                                  <a:latin typeface="Cambria Math" panose="02040503050406030204" pitchFamily="18" charset="0"/>
                                  <a:ea typeface="Cambria Math" panose="02040503050406030204" pitchFamily="18" charset="0"/>
                                </a:rPr>
                              </m:ctrlPr>
                            </m:fPr>
                            <m:num>
                              <m:sSub>
                                <m:sSubPr>
                                  <m:ctrlPr>
                                    <a:rPr lang="pl-PL" sz="900" b="0" i="1" smtClean="0">
                                      <a:solidFill>
                                        <a:srgbClr val="7030A0"/>
                                      </a:solidFill>
                                      <a:latin typeface="Cambria Math" panose="02040503050406030204" pitchFamily="18" charset="0"/>
                                      <a:ea typeface="Cambria Math" panose="02040503050406030204" pitchFamily="18" charset="0"/>
                                    </a:rPr>
                                  </m:ctrlPr>
                                </m:sSubPr>
                                <m:e>
                                  <m:r>
                                    <a:rPr lang="pl-PL" sz="900" b="0" i="1" smtClean="0">
                                      <a:solidFill>
                                        <a:srgbClr val="7030A0"/>
                                      </a:solidFill>
                                      <a:latin typeface="Cambria Math" panose="02040503050406030204" pitchFamily="18" charset="0"/>
                                      <a:ea typeface="Cambria Math" panose="02040503050406030204" pitchFamily="18" charset="0"/>
                                    </a:rPr>
                                    <m:t>𝑞</m:t>
                                  </m:r>
                                </m:e>
                                <m:sub>
                                  <m:r>
                                    <m:rPr>
                                      <m:sty m:val="p"/>
                                    </m:rPr>
                                    <a:rPr lang="pl-PL" sz="900" b="0" i="0" smtClean="0">
                                      <a:solidFill>
                                        <a:srgbClr val="7030A0"/>
                                      </a:solidFill>
                                      <a:latin typeface="Cambria Math" panose="02040503050406030204" pitchFamily="18" charset="0"/>
                                      <a:ea typeface="Cambria Math" panose="02040503050406030204" pitchFamily="18" charset="0"/>
                                    </a:rPr>
                                    <m:t>T</m:t>
                                  </m:r>
                                </m:sub>
                              </m:sSub>
                            </m:num>
                            <m:den>
                              <m:sSub>
                                <m:sSubPr>
                                  <m:ctrlPr>
                                    <a:rPr lang="pl-PL" sz="900" b="0" i="1" smtClean="0">
                                      <a:solidFill>
                                        <a:srgbClr val="7030A0"/>
                                      </a:solidFill>
                                      <a:latin typeface="Cambria Math" panose="02040503050406030204" pitchFamily="18" charset="0"/>
                                      <a:ea typeface="Cambria Math" panose="02040503050406030204" pitchFamily="18" charset="0"/>
                                    </a:rPr>
                                  </m:ctrlPr>
                                </m:sSubPr>
                                <m:e>
                                  <m:r>
                                    <a:rPr lang="pl-PL" sz="900" b="0" i="1" smtClean="0">
                                      <a:solidFill>
                                        <a:srgbClr val="7030A0"/>
                                      </a:solidFill>
                                      <a:latin typeface="Cambria Math" panose="02040503050406030204" pitchFamily="18" charset="0"/>
                                      <a:ea typeface="Cambria Math" panose="02040503050406030204" pitchFamily="18" charset="0"/>
                                    </a:rPr>
                                    <m:t>𝑀</m:t>
                                  </m:r>
                                </m:e>
                                <m:sub>
                                  <m:r>
                                    <a:rPr lang="pl-PL" sz="900" b="0" i="1" smtClean="0">
                                      <a:solidFill>
                                        <a:srgbClr val="7030A0"/>
                                      </a:solidFill>
                                      <a:latin typeface="Cambria Math" panose="02040503050406030204" pitchFamily="18" charset="0"/>
                                      <a:ea typeface="Cambria Math" panose="02040503050406030204" pitchFamily="18" charset="0"/>
                                    </a:rPr>
                                    <m:t>𝜋</m:t>
                                  </m:r>
                                </m:sub>
                              </m:sSub>
                            </m:den>
                          </m:f>
                        </m:sup>
                      </m:sSubSup>
                      <m:r>
                        <a:rPr lang="pl-PL" sz="900" b="0" i="1" smtClean="0">
                          <a:latin typeface="Cambria Math" panose="02040503050406030204" pitchFamily="18" charset="0"/>
                          <a:ea typeface="Cambria Math" panose="02040503050406030204" pitchFamily="18" charset="0"/>
                        </a:rPr>
                        <m:t>=−2</m:t>
                      </m:r>
                      <m:f>
                        <m:fPr>
                          <m:ctrlPr>
                            <a:rPr lang="pl-PL" sz="900" b="0" i="1" smtClean="0">
                              <a:latin typeface="Cambria Math" panose="02040503050406030204" pitchFamily="18" charset="0"/>
                              <a:ea typeface="Cambria Math" panose="02040503050406030204" pitchFamily="18" charset="0"/>
                            </a:rPr>
                          </m:ctrlPr>
                        </m:fPr>
                        <m:num>
                          <m:sSubSup>
                            <m:sSubSupPr>
                              <m:ctrlPr>
                                <a:rPr lang="pl-PL" sz="900" b="0" i="1" smtClean="0">
                                  <a:solidFill>
                                    <a:srgbClr val="7030A0"/>
                                  </a:solidFill>
                                  <a:latin typeface="Cambria Math" panose="02040503050406030204" pitchFamily="18" charset="0"/>
                                  <a:ea typeface="Cambria Math" panose="02040503050406030204" pitchFamily="18" charset="0"/>
                                </a:rPr>
                              </m:ctrlPr>
                            </m:sSubSupPr>
                            <m:e>
                              <m:r>
                                <a:rPr lang="pl-PL" sz="900" i="1">
                                  <a:solidFill>
                                    <a:srgbClr val="7030A0"/>
                                  </a:solidFill>
                                  <a:latin typeface="Cambria Math" panose="02040503050406030204" pitchFamily="18" charset="0"/>
                                  <a:ea typeface="Cambria Math" panose="02040503050406030204" pitchFamily="18" charset="0"/>
                                </a:rPr>
                                <m:t>h</m:t>
                              </m:r>
                            </m:e>
                            <m:sub>
                              <m:r>
                                <a:rPr lang="pl-PL" sz="900" i="1">
                                  <a:solidFill>
                                    <a:srgbClr val="7030A0"/>
                                  </a:solidFill>
                                  <a:latin typeface="Cambria Math" panose="02040503050406030204" pitchFamily="18" charset="0"/>
                                  <a:ea typeface="Cambria Math" panose="02040503050406030204" pitchFamily="18" charset="0"/>
                                </a:rPr>
                                <m:t>1,</m:t>
                              </m:r>
                              <m:r>
                                <a:rPr lang="pl-PL" sz="900" i="1">
                                  <a:solidFill>
                                    <a:srgbClr val="7030A0"/>
                                  </a:solidFill>
                                  <a:latin typeface="Cambria Math" panose="02040503050406030204" pitchFamily="18" charset="0"/>
                                  <a:ea typeface="Cambria Math" panose="02040503050406030204" pitchFamily="18" charset="0"/>
                                </a:rPr>
                                <m:t>𝑁</m:t>
                              </m:r>
                            </m:sub>
                            <m:sup/>
                          </m:sSubSup>
                          <m:r>
                            <a:rPr lang="pl-PL" sz="900" b="0" i="1" smtClean="0">
                              <a:solidFill>
                                <a:schemeClr val="tx1"/>
                              </a:solidFill>
                              <a:latin typeface="Cambria Math" panose="02040503050406030204" pitchFamily="18" charset="0"/>
                              <a:ea typeface="Cambria Math" panose="02040503050406030204" pitchFamily="18" charset="0"/>
                            </a:rPr>
                            <m:t>⋅</m:t>
                          </m:r>
                          <m:sSubSup>
                            <m:sSubSupPr>
                              <m:ctrlPr>
                                <a:rPr lang="pl-PL" sz="900" i="1">
                                  <a:solidFill>
                                    <a:srgbClr val="FF0000"/>
                                  </a:solidFill>
                                  <a:latin typeface="Cambria Math" panose="02040503050406030204" pitchFamily="18" charset="0"/>
                                  <a:ea typeface="Cambria Math" panose="02040503050406030204" pitchFamily="18" charset="0"/>
                                </a:rPr>
                              </m:ctrlPr>
                            </m:sSubSupPr>
                            <m:e>
                              <m:r>
                                <a:rPr lang="pl-PL" sz="900" i="1">
                                  <a:solidFill>
                                    <a:srgbClr val="FF0000"/>
                                  </a:solidFill>
                                  <a:latin typeface="Cambria Math" panose="02040503050406030204" pitchFamily="18" charset="0"/>
                                  <a:ea typeface="Cambria Math" panose="02040503050406030204" pitchFamily="18" charset="0"/>
                                </a:rPr>
                                <m:t>h</m:t>
                              </m:r>
                            </m:e>
                            <m:sub>
                              <m:r>
                                <a:rPr lang="pl-PL" sz="900" i="1">
                                  <a:solidFill>
                                    <a:srgbClr val="FF0000"/>
                                  </a:solidFill>
                                  <a:latin typeface="Cambria Math" panose="02040503050406030204" pitchFamily="18" charset="0"/>
                                  <a:ea typeface="Cambria Math" panose="02040503050406030204" pitchFamily="18" charset="0"/>
                                </a:rPr>
                                <m:t>1, </m:t>
                              </m:r>
                              <m:r>
                                <a:rPr lang="pl-PL" sz="900" i="1">
                                  <a:solidFill>
                                    <a:srgbClr val="FF0000"/>
                                  </a:solidFill>
                                  <a:latin typeface="Cambria Math" panose="02040503050406030204" pitchFamily="18" charset="0"/>
                                  <a:ea typeface="Cambria Math" panose="02040503050406030204" pitchFamily="18" charset="0"/>
                                </a:rPr>
                                <m:t>𝜋</m:t>
                              </m:r>
                            </m:sub>
                            <m:sup>
                              <m:r>
                                <a:rPr lang="pl-PL" sz="900" i="1">
                                  <a:solidFill>
                                    <a:srgbClr val="FF0000"/>
                                  </a:solidFill>
                                  <a:latin typeface="Cambria Math" panose="02040503050406030204" pitchFamily="18" charset="0"/>
                                  <a:ea typeface="Cambria Math" panose="02040503050406030204" pitchFamily="18" charset="0"/>
                                </a:rPr>
                                <m:t>⊥</m:t>
                              </m:r>
                              <m:d>
                                <m:dPr>
                                  <m:ctrlPr>
                                    <a:rPr lang="pl-PL" sz="900" i="1">
                                      <a:solidFill>
                                        <a:srgbClr val="FF0000"/>
                                      </a:solidFill>
                                      <a:latin typeface="Cambria Math" panose="02040503050406030204" pitchFamily="18" charset="0"/>
                                      <a:ea typeface="Cambria Math" panose="02040503050406030204" pitchFamily="18" charset="0"/>
                                    </a:rPr>
                                  </m:ctrlPr>
                                </m:dPr>
                                <m:e>
                                  <m:r>
                                    <a:rPr lang="pl-PL" sz="900" i="1">
                                      <a:solidFill>
                                        <a:srgbClr val="FF0000"/>
                                      </a:solidFill>
                                      <a:latin typeface="Cambria Math" panose="02040503050406030204" pitchFamily="18" charset="0"/>
                                      <a:ea typeface="Cambria Math" panose="02040503050406030204" pitchFamily="18" charset="0"/>
                                    </a:rPr>
                                    <m:t>1</m:t>
                                  </m:r>
                                </m:e>
                              </m:d>
                            </m:sup>
                          </m:sSubSup>
                        </m:num>
                        <m:den>
                          <m:sSubSup>
                            <m:sSubSupPr>
                              <m:ctrlPr>
                                <a:rPr lang="pl-PL" sz="800" i="1">
                                  <a:solidFill>
                                    <a:srgbClr val="FFC000"/>
                                  </a:solidFill>
                                  <a:latin typeface="Cambria Math" panose="02040503050406030204" pitchFamily="18" charset="0"/>
                                </a:rPr>
                              </m:ctrlPr>
                            </m:sSubSupPr>
                            <m:e>
                              <m:r>
                                <a:rPr lang="pl-PL" sz="800" i="1">
                                  <a:solidFill>
                                    <a:srgbClr val="FFC000"/>
                                  </a:solidFill>
                                  <a:latin typeface="Cambria Math" panose="02040503050406030204" pitchFamily="18" charset="0"/>
                                </a:rPr>
                                <m:t>𝑓</m:t>
                              </m:r>
                            </m:e>
                            <m:sub>
                              <m:r>
                                <a:rPr lang="pl-PL" sz="800">
                                  <a:solidFill>
                                    <a:srgbClr val="FFC000"/>
                                  </a:solidFill>
                                  <a:latin typeface="Cambria Math" panose="02040503050406030204" pitchFamily="18" charset="0"/>
                                </a:rPr>
                                <m:t>1,</m:t>
                              </m:r>
                              <m:r>
                                <a:rPr lang="pl-PL" sz="800" i="1">
                                  <a:solidFill>
                                    <a:srgbClr val="FFC000"/>
                                  </a:solidFill>
                                  <a:latin typeface="Cambria Math" panose="02040503050406030204" pitchFamily="18" charset="0"/>
                                </a:rPr>
                                <m:t>,</m:t>
                              </m:r>
                              <m:r>
                                <a:rPr lang="pl-PL" sz="800" i="1">
                                  <a:solidFill>
                                    <a:srgbClr val="FFC000"/>
                                  </a:solidFill>
                                  <a:latin typeface="Cambria Math" panose="02040503050406030204" pitchFamily="18" charset="0"/>
                                </a:rPr>
                                <m:t>𝑁</m:t>
                              </m:r>
                            </m:sub>
                            <m:sup/>
                          </m:sSubSup>
                          <m:r>
                            <a:rPr lang="pl-PL" sz="800" b="0" i="1" smtClean="0">
                              <a:solidFill>
                                <a:schemeClr val="tx1"/>
                              </a:solidFill>
                              <a:latin typeface="Cambria Math" panose="02040503050406030204" pitchFamily="18" charset="0"/>
                            </a:rPr>
                            <m:t>⋅</m:t>
                          </m:r>
                          <m:sSubSup>
                            <m:sSubSupPr>
                              <m:ctrlPr>
                                <a:rPr lang="pl-PL" sz="900" i="1">
                                  <a:solidFill>
                                    <a:srgbClr val="FFC000"/>
                                  </a:solidFill>
                                  <a:latin typeface="Cambria Math" panose="02040503050406030204" pitchFamily="18" charset="0"/>
                                </a:rPr>
                              </m:ctrlPr>
                            </m:sSubSupPr>
                            <m:e>
                              <m:r>
                                <a:rPr lang="pl-PL" sz="900" i="1">
                                  <a:solidFill>
                                    <a:srgbClr val="FFC000"/>
                                  </a:solidFill>
                                  <a:latin typeface="Cambria Math" panose="02040503050406030204" pitchFamily="18" charset="0"/>
                                </a:rPr>
                                <m:t>𝑓</m:t>
                              </m:r>
                            </m:e>
                            <m:sub>
                              <m:r>
                                <a:rPr lang="pl-PL" sz="900">
                                  <a:solidFill>
                                    <a:srgbClr val="FFC000"/>
                                  </a:solidFill>
                                  <a:latin typeface="Cambria Math" panose="02040503050406030204" pitchFamily="18" charset="0"/>
                                </a:rPr>
                                <m:t>1,</m:t>
                              </m:r>
                              <m:r>
                                <a:rPr lang="pl-PL" sz="900" b="0" i="1" smtClean="0">
                                  <a:solidFill>
                                    <a:srgbClr val="FFC000"/>
                                  </a:solidFill>
                                  <a:latin typeface="Cambria Math" panose="02040503050406030204" pitchFamily="18" charset="0"/>
                                </a:rPr>
                                <m:t>𝜋</m:t>
                              </m:r>
                            </m:sub>
                            <m:sup/>
                          </m:sSubSup>
                        </m:den>
                      </m:f>
                    </m:oMath>
                  </m:oMathPara>
                </a14:m>
                <a:endParaRPr lang="pl-PL" dirty="0"/>
              </a:p>
            </p:txBody>
          </p:sp>
        </mc:Choice>
        <mc:Fallback xmlns="">
          <p:sp>
            <p:nvSpPr>
              <p:cNvPr id="7" name="pole tekstowe 6"/>
              <p:cNvSpPr txBox="1">
                <a:spLocks noRot="1" noChangeAspect="1" noMove="1" noResize="1" noEditPoints="1" noAdjustHandles="1" noChangeArrowheads="1" noChangeShapeType="1" noTextEdit="1"/>
              </p:cNvSpPr>
              <p:nvPr/>
            </p:nvSpPr>
            <p:spPr>
              <a:xfrm>
                <a:off x="1717671" y="394239"/>
                <a:ext cx="1641475" cy="368755"/>
              </a:xfrm>
              <a:prstGeom prst="rect">
                <a:avLst/>
              </a:prstGeom>
              <a:blipFill>
                <a:blip r:embed="rId2"/>
                <a:stretch>
                  <a:fillRect l="-1107" b="-8065"/>
                </a:stretch>
              </a:blipFill>
              <a:ln>
                <a:solidFill>
                  <a:srgbClr val="7A8A99"/>
                </a:solidFill>
              </a:ln>
            </p:spPr>
            <p:txBody>
              <a:bodyPr/>
              <a:lstStyle/>
              <a:p>
                <a:r>
                  <a:rPr lang="pl-PL">
                    <a:noFill/>
                  </a:rPr>
                  <a:t> </a:t>
                </a:r>
              </a:p>
            </p:txBody>
          </p:sp>
        </mc:Fallback>
      </mc:AlternateContent>
      <p:cxnSp>
        <p:nvCxnSpPr>
          <p:cNvPr id="15" name="Łącznik prosty ze strzałką 14"/>
          <p:cNvCxnSpPr>
            <a:endCxn id="22" idx="0"/>
          </p:cNvCxnSpPr>
          <p:nvPr/>
        </p:nvCxnSpPr>
        <p:spPr>
          <a:xfrm>
            <a:off x="3242103" y="807115"/>
            <a:ext cx="228204" cy="28800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2" name="pole tekstowe 21"/>
          <p:cNvSpPr txBox="1"/>
          <p:nvPr/>
        </p:nvSpPr>
        <p:spPr>
          <a:xfrm>
            <a:off x="3015982" y="1095122"/>
            <a:ext cx="908649" cy="523220"/>
          </a:xfrm>
          <a:prstGeom prst="rect">
            <a:avLst/>
          </a:prstGeom>
          <a:noFill/>
        </p:spPr>
        <p:txBody>
          <a:bodyPr wrap="square" rtlCol="0">
            <a:spAutoFit/>
          </a:bodyPr>
          <a:lstStyle/>
          <a:p>
            <a:pPr algn="ctr"/>
            <a:r>
              <a:rPr lang="pl-PL" sz="700" b="1" dirty="0" err="1" smtClean="0">
                <a:solidFill>
                  <a:srgbClr val="FFC000"/>
                </a:solidFill>
              </a:rPr>
              <a:t>Number</a:t>
            </a:r>
            <a:r>
              <a:rPr lang="pl-PL" sz="700" b="1" dirty="0" smtClean="0">
                <a:solidFill>
                  <a:srgbClr val="FFC000"/>
                </a:solidFill>
              </a:rPr>
              <a:t> </a:t>
            </a:r>
            <a:r>
              <a:rPr lang="pl-PL" sz="700" b="1" dirty="0" err="1" smtClean="0">
                <a:solidFill>
                  <a:srgbClr val="FFC000"/>
                </a:solidFill>
              </a:rPr>
              <a:t>Densities</a:t>
            </a:r>
            <a:r>
              <a:rPr lang="pl-PL" sz="700" b="1" dirty="0" smtClean="0">
                <a:solidFill>
                  <a:srgbClr val="FFC000"/>
                </a:solidFill>
              </a:rPr>
              <a:t> </a:t>
            </a:r>
            <a:r>
              <a:rPr lang="pl-PL" sz="700" dirty="0" smtClean="0">
                <a:solidFill>
                  <a:srgbClr val="FFC000"/>
                </a:solidFill>
              </a:rPr>
              <a:t>of proton and pion </a:t>
            </a:r>
            <a:r>
              <a:rPr lang="pl-PL" sz="700" dirty="0" err="1" smtClean="0">
                <a:solidFill>
                  <a:srgbClr val="FFC000"/>
                </a:solidFill>
              </a:rPr>
              <a:t>easy</a:t>
            </a:r>
            <a:r>
              <a:rPr lang="pl-PL" sz="700" dirty="0" smtClean="0">
                <a:solidFill>
                  <a:srgbClr val="FFC000"/>
                </a:solidFill>
              </a:rPr>
              <a:t> to </a:t>
            </a:r>
            <a:r>
              <a:rPr lang="pl-PL" sz="700" dirty="0" err="1" smtClean="0">
                <a:solidFill>
                  <a:srgbClr val="FFC000"/>
                </a:solidFill>
              </a:rPr>
              <a:t>find</a:t>
            </a:r>
            <a:r>
              <a:rPr lang="pl-PL" sz="700" dirty="0" smtClean="0">
                <a:solidFill>
                  <a:srgbClr val="FFC000"/>
                </a:solidFill>
              </a:rPr>
              <a:t> in </a:t>
            </a:r>
            <a:r>
              <a:rPr lang="pl-PL" sz="700" dirty="0" err="1" smtClean="0">
                <a:solidFill>
                  <a:srgbClr val="FFC000"/>
                </a:solidFill>
              </a:rPr>
              <a:t>database</a:t>
            </a:r>
            <a:endParaRPr lang="pl-PL" sz="700" dirty="0">
              <a:solidFill>
                <a:srgbClr val="FFC000"/>
              </a:solidFill>
            </a:endParaRPr>
          </a:p>
        </p:txBody>
      </p:sp>
      <p:cxnSp>
        <p:nvCxnSpPr>
          <p:cNvPr id="25" name="Łącznik prosty ze strzałką 24"/>
          <p:cNvCxnSpPr/>
          <p:nvPr/>
        </p:nvCxnSpPr>
        <p:spPr>
          <a:xfrm>
            <a:off x="3516267" y="512673"/>
            <a:ext cx="566783" cy="9313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Łącznik prosty ze strzałką 28"/>
          <p:cNvCxnSpPr/>
          <p:nvPr/>
        </p:nvCxnSpPr>
        <p:spPr>
          <a:xfrm flipH="1">
            <a:off x="2311400" y="528434"/>
            <a:ext cx="649938" cy="426094"/>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1" name="Prostokąt 30"/>
          <p:cNvSpPr/>
          <p:nvPr/>
        </p:nvSpPr>
        <p:spPr>
          <a:xfrm>
            <a:off x="4032250" y="376872"/>
            <a:ext cx="1577114" cy="484748"/>
          </a:xfrm>
          <a:prstGeom prst="rect">
            <a:avLst/>
          </a:prstGeom>
        </p:spPr>
        <p:txBody>
          <a:bodyPr wrap="square">
            <a:spAutoFit/>
          </a:bodyPr>
          <a:lstStyle/>
          <a:p>
            <a:pPr algn="ctr"/>
            <a:r>
              <a:rPr lang="pl-PL" dirty="0" smtClean="0"/>
              <a:t>T</a:t>
            </a:r>
            <a:r>
              <a:rPr lang="en-US" dirty="0" smtClean="0"/>
              <a:t>hat's </a:t>
            </a:r>
            <a:r>
              <a:rPr lang="en-US" dirty="0"/>
              <a:t>what we're looking </a:t>
            </a:r>
            <a:r>
              <a:rPr lang="en-US" dirty="0" smtClean="0"/>
              <a:t>for</a:t>
            </a:r>
            <a:r>
              <a:rPr lang="pl-PL" dirty="0" smtClean="0"/>
              <a:t>: </a:t>
            </a:r>
          </a:p>
          <a:p>
            <a:pPr algn="ctr"/>
            <a:r>
              <a:rPr lang="pl-PL" b="1" dirty="0" err="1" smtClean="0">
                <a:solidFill>
                  <a:srgbClr val="FF0000"/>
                </a:solidFill>
              </a:rPr>
              <a:t>first</a:t>
            </a:r>
            <a:r>
              <a:rPr lang="pl-PL" b="1" dirty="0" smtClean="0">
                <a:solidFill>
                  <a:srgbClr val="FF0000"/>
                </a:solidFill>
              </a:rPr>
              <a:t> moment of </a:t>
            </a:r>
            <a:r>
              <a:rPr lang="pl-PL" b="1" dirty="0" err="1" smtClean="0">
                <a:solidFill>
                  <a:srgbClr val="FF0000"/>
                </a:solidFill>
              </a:rPr>
              <a:t>Boer-Mulders</a:t>
            </a:r>
            <a:r>
              <a:rPr lang="pl-PL" dirty="0" smtClean="0">
                <a:solidFill>
                  <a:srgbClr val="FF0000"/>
                </a:solidFill>
              </a:rPr>
              <a:t> </a:t>
            </a:r>
            <a:r>
              <a:rPr lang="pl-PL" b="1" dirty="0">
                <a:solidFill>
                  <a:srgbClr val="FF0000"/>
                </a:solidFill>
              </a:rPr>
              <a:t>TMD </a:t>
            </a:r>
            <a:r>
              <a:rPr lang="pl-PL" b="1" dirty="0" err="1">
                <a:solidFill>
                  <a:srgbClr val="FF0000"/>
                </a:solidFill>
              </a:rPr>
              <a:t>PDFs</a:t>
            </a:r>
            <a:r>
              <a:rPr lang="pl-PL" b="1" dirty="0">
                <a:solidFill>
                  <a:srgbClr val="FF0000"/>
                </a:solidFill>
              </a:rPr>
              <a:t> of </a:t>
            </a:r>
            <a:r>
              <a:rPr lang="pl-PL" b="1" dirty="0" smtClean="0">
                <a:solidFill>
                  <a:srgbClr val="FF0000"/>
                </a:solidFill>
              </a:rPr>
              <a:t>a pion</a:t>
            </a:r>
            <a:endParaRPr lang="pl-PL" b="1" dirty="0">
              <a:solidFill>
                <a:srgbClr val="3C4855"/>
              </a:solidFill>
            </a:endParaRPr>
          </a:p>
        </p:txBody>
      </p:sp>
      <p:pic>
        <p:nvPicPr>
          <p:cNvPr id="33" name="Obraz 32"/>
          <p:cNvPicPr>
            <a:picLocks noChangeAspect="1"/>
          </p:cNvPicPr>
          <p:nvPr/>
        </p:nvPicPr>
        <p:blipFill>
          <a:blip r:embed="rId3"/>
          <a:stretch>
            <a:fillRect/>
          </a:stretch>
        </p:blipFill>
        <p:spPr>
          <a:xfrm>
            <a:off x="72085" y="968145"/>
            <a:ext cx="1714201" cy="903990"/>
          </a:xfrm>
          <a:prstGeom prst="rect">
            <a:avLst/>
          </a:prstGeom>
        </p:spPr>
      </p:pic>
      <p:sp>
        <p:nvSpPr>
          <p:cNvPr id="36" name="Prostokąt 35"/>
          <p:cNvSpPr/>
          <p:nvPr/>
        </p:nvSpPr>
        <p:spPr>
          <a:xfrm>
            <a:off x="0" y="440579"/>
            <a:ext cx="1693786" cy="438582"/>
          </a:xfrm>
          <a:prstGeom prst="rect">
            <a:avLst/>
          </a:prstGeom>
        </p:spPr>
        <p:txBody>
          <a:bodyPr wrap="square">
            <a:spAutoFit/>
          </a:bodyPr>
          <a:lstStyle/>
          <a:p>
            <a:pPr algn="ctr"/>
            <a:r>
              <a:rPr lang="pl-PL" b="1" dirty="0" err="1" smtClean="0">
                <a:solidFill>
                  <a:srgbClr val="7030A0"/>
                </a:solidFill>
              </a:rPr>
              <a:t>Transversity</a:t>
            </a:r>
            <a:r>
              <a:rPr lang="pl-PL" b="1" dirty="0" smtClean="0">
                <a:solidFill>
                  <a:srgbClr val="7030A0"/>
                </a:solidFill>
              </a:rPr>
              <a:t> of</a:t>
            </a:r>
            <a:r>
              <a:rPr lang="pl-PL" dirty="0" smtClean="0">
                <a:solidFill>
                  <a:srgbClr val="7030A0"/>
                </a:solidFill>
              </a:rPr>
              <a:t> </a:t>
            </a:r>
            <a:r>
              <a:rPr lang="pl-PL" dirty="0">
                <a:solidFill>
                  <a:srgbClr val="7030A0"/>
                </a:solidFill>
              </a:rPr>
              <a:t>TMD </a:t>
            </a:r>
            <a:r>
              <a:rPr lang="pl-PL" dirty="0" err="1">
                <a:solidFill>
                  <a:srgbClr val="7030A0"/>
                </a:solidFill>
              </a:rPr>
              <a:t>PDFs</a:t>
            </a:r>
            <a:r>
              <a:rPr lang="pl-PL" dirty="0">
                <a:solidFill>
                  <a:srgbClr val="7030A0"/>
                </a:solidFill>
              </a:rPr>
              <a:t> of </a:t>
            </a:r>
            <a:r>
              <a:rPr lang="pl-PL" dirty="0" smtClean="0">
                <a:solidFill>
                  <a:srgbClr val="7030A0"/>
                </a:solidFill>
              </a:rPr>
              <a:t>pion:</a:t>
            </a:r>
          </a:p>
          <a:p>
            <a:pPr algn="ctr"/>
            <a:r>
              <a:rPr lang="pl-PL" sz="700" dirty="0" smtClean="0"/>
              <a:t>Not </a:t>
            </a:r>
            <a:r>
              <a:rPr lang="en-US" sz="700" dirty="0" smtClean="0"/>
              <a:t>directly </a:t>
            </a:r>
            <a:r>
              <a:rPr lang="en-US" sz="700" dirty="0"/>
              <a:t>in the databases, </a:t>
            </a:r>
            <a:r>
              <a:rPr lang="en-US" sz="700" dirty="0" smtClean="0"/>
              <a:t>but </a:t>
            </a:r>
            <a:r>
              <a:rPr lang="en-US" sz="700" dirty="0"/>
              <a:t>can be determined from COMPASS </a:t>
            </a:r>
            <a:r>
              <a:rPr lang="pl-PL" sz="700" dirty="0" smtClean="0"/>
              <a:t>SIDIS data</a:t>
            </a:r>
            <a:endParaRPr lang="pl-PL" sz="700" dirty="0"/>
          </a:p>
        </p:txBody>
      </p:sp>
      <p:pic>
        <p:nvPicPr>
          <p:cNvPr id="37" name="Obraz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09598" y="856709"/>
            <a:ext cx="1599766" cy="863874"/>
          </a:xfrm>
          <a:prstGeom prst="rect">
            <a:avLst/>
          </a:prstGeom>
          <a:ln w="19050">
            <a:solidFill>
              <a:schemeClr val="tx1"/>
            </a:solidFill>
          </a:ln>
        </p:spPr>
      </p:pic>
      <p:pic>
        <p:nvPicPr>
          <p:cNvPr id="3" name="Obraz 2"/>
          <p:cNvPicPr>
            <a:picLocks noChangeAspect="1"/>
          </p:cNvPicPr>
          <p:nvPr/>
        </p:nvPicPr>
        <p:blipFill>
          <a:blip r:embed="rId5"/>
          <a:stretch>
            <a:fillRect/>
          </a:stretch>
        </p:blipFill>
        <p:spPr>
          <a:xfrm>
            <a:off x="1043723" y="969258"/>
            <a:ext cx="1917615" cy="902877"/>
          </a:xfrm>
          <a:prstGeom prst="rect">
            <a:avLst/>
          </a:prstGeom>
        </p:spPr>
      </p:pic>
      <p:pic>
        <p:nvPicPr>
          <p:cNvPr id="61" name="Obraz 60"/>
          <p:cNvPicPr>
            <a:picLocks noChangeAspect="1"/>
          </p:cNvPicPr>
          <p:nvPr/>
        </p:nvPicPr>
        <p:blipFill>
          <a:blip r:embed="rId6"/>
          <a:stretch>
            <a:fillRect/>
          </a:stretch>
        </p:blipFill>
        <p:spPr>
          <a:xfrm>
            <a:off x="3307383" y="1950470"/>
            <a:ext cx="2301981" cy="1083430"/>
          </a:xfrm>
          <a:prstGeom prst="rect">
            <a:avLst/>
          </a:prstGeom>
        </p:spPr>
      </p:pic>
      <p:pic>
        <p:nvPicPr>
          <p:cNvPr id="72" name="Obraz 7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9012" y="1956785"/>
            <a:ext cx="2022894" cy="1085656"/>
          </a:xfrm>
          <a:prstGeom prst="rect">
            <a:avLst/>
          </a:prstGeom>
          <a:ln w="19050">
            <a:solidFill>
              <a:srgbClr val="3C4855"/>
            </a:solidFill>
          </a:ln>
        </p:spPr>
      </p:pic>
      <mc:AlternateContent xmlns:mc="http://schemas.openxmlformats.org/markup-compatibility/2006" xmlns:a14="http://schemas.microsoft.com/office/drawing/2010/main">
        <mc:Choice Requires="a14">
          <p:sp>
            <p:nvSpPr>
              <p:cNvPr id="73" name="Prostokąt 72"/>
              <p:cNvSpPr/>
              <p:nvPr/>
            </p:nvSpPr>
            <p:spPr>
              <a:xfrm>
                <a:off x="2311400" y="2061251"/>
                <a:ext cx="1054706" cy="900375"/>
              </a:xfrm>
              <a:prstGeom prst="rect">
                <a:avLst/>
              </a:prstGeom>
            </p:spPr>
            <p:txBody>
              <a:bodyPr wrap="square">
                <a:spAutoFit/>
              </a:bodyPr>
              <a:lstStyle/>
              <a:p>
                <a:pPr algn="ctr"/>
                <a:r>
                  <a:rPr lang="pl-PL" sz="700" dirty="0" smtClean="0"/>
                  <a:t>Having</a:t>
                </a:r>
                <a:r>
                  <a:rPr lang="pl-PL" sz="700" dirty="0" smtClean="0">
                    <a:solidFill>
                      <a:srgbClr val="3C4855"/>
                    </a:solidFill>
                  </a:rPr>
                  <a:t> </a:t>
                </a:r>
                <a14:m>
                  <m:oMath xmlns:m="http://schemas.openxmlformats.org/officeDocument/2006/math">
                    <m:sSubSup>
                      <m:sSubSupPr>
                        <m:ctrlPr>
                          <a:rPr lang="pl-PL" sz="700" i="1">
                            <a:solidFill>
                              <a:srgbClr val="7030A0"/>
                            </a:solidFill>
                            <a:latin typeface="Cambria Math" panose="02040503050406030204" pitchFamily="18" charset="0"/>
                            <a:ea typeface="Cambria Math" panose="02040503050406030204" pitchFamily="18" charset="0"/>
                          </a:rPr>
                        </m:ctrlPr>
                      </m:sSubSupPr>
                      <m:e>
                        <m:r>
                          <a:rPr lang="pl-PL" sz="700" i="1">
                            <a:solidFill>
                              <a:srgbClr val="7030A0"/>
                            </a:solidFill>
                            <a:latin typeface="Cambria Math" panose="02040503050406030204" pitchFamily="18" charset="0"/>
                            <a:ea typeface="Cambria Math" panose="02040503050406030204" pitchFamily="18" charset="0"/>
                          </a:rPr>
                          <m:t>h</m:t>
                        </m:r>
                      </m:e>
                      <m:sub>
                        <m:r>
                          <a:rPr lang="pl-PL" sz="700" i="1">
                            <a:solidFill>
                              <a:srgbClr val="7030A0"/>
                            </a:solidFill>
                            <a:latin typeface="Cambria Math" panose="02040503050406030204" pitchFamily="18" charset="0"/>
                            <a:ea typeface="Cambria Math" panose="02040503050406030204" pitchFamily="18" charset="0"/>
                          </a:rPr>
                          <m:t>1,</m:t>
                        </m:r>
                        <m:r>
                          <a:rPr lang="pl-PL" sz="700" i="1">
                            <a:solidFill>
                              <a:srgbClr val="7030A0"/>
                            </a:solidFill>
                            <a:latin typeface="Cambria Math" panose="02040503050406030204" pitchFamily="18" charset="0"/>
                            <a:ea typeface="Cambria Math" panose="02040503050406030204" pitchFamily="18" charset="0"/>
                          </a:rPr>
                          <m:t>𝑁</m:t>
                        </m:r>
                      </m:sub>
                      <m:sup/>
                    </m:sSubSup>
                  </m:oMath>
                </a14:m>
                <a:r>
                  <a:rPr lang="pl-PL" sz="700" dirty="0" smtClean="0"/>
                  <a:t> from COMPASS SIDIS data </a:t>
                </a:r>
                <a:br>
                  <a:rPr lang="pl-PL" sz="700" dirty="0" smtClean="0"/>
                </a:br>
                <a:r>
                  <a:rPr lang="pl-PL" sz="700" dirty="0" smtClean="0"/>
                  <a:t>an</a:t>
                </a:r>
                <a:r>
                  <a:rPr lang="pl-PL" sz="700" dirty="0" smtClean="0">
                    <a:solidFill>
                      <a:srgbClr val="3C4855"/>
                    </a:solidFill>
                  </a:rPr>
                  <a:t>d </a:t>
                </a:r>
                <a14:m>
                  <m:oMath xmlns:m="http://schemas.openxmlformats.org/officeDocument/2006/math">
                    <m:sSubSup>
                      <m:sSubSupPr>
                        <m:ctrlPr>
                          <a:rPr lang="pl-PL" sz="700" i="1">
                            <a:solidFill>
                              <a:srgbClr val="FFC000"/>
                            </a:solidFill>
                            <a:latin typeface="Cambria Math" panose="02040503050406030204" pitchFamily="18" charset="0"/>
                          </a:rPr>
                        </m:ctrlPr>
                      </m:sSubSupPr>
                      <m:e>
                        <m:r>
                          <a:rPr lang="pl-PL" sz="700" i="1">
                            <a:solidFill>
                              <a:srgbClr val="FFC000"/>
                            </a:solidFill>
                            <a:latin typeface="Cambria Math" panose="02040503050406030204" pitchFamily="18" charset="0"/>
                          </a:rPr>
                          <m:t>𝑓</m:t>
                        </m:r>
                      </m:e>
                      <m:sub>
                        <m:r>
                          <a:rPr lang="pl-PL" sz="700">
                            <a:solidFill>
                              <a:srgbClr val="FFC000"/>
                            </a:solidFill>
                            <a:latin typeface="Cambria Math" panose="02040503050406030204" pitchFamily="18" charset="0"/>
                          </a:rPr>
                          <m:t>1,</m:t>
                        </m:r>
                        <m:r>
                          <a:rPr lang="pl-PL" sz="700" i="1">
                            <a:solidFill>
                              <a:srgbClr val="FFC000"/>
                            </a:solidFill>
                            <a:latin typeface="Cambria Math" panose="02040503050406030204" pitchFamily="18" charset="0"/>
                          </a:rPr>
                          <m:t>,</m:t>
                        </m:r>
                        <m:r>
                          <a:rPr lang="pl-PL" sz="700" i="1">
                            <a:solidFill>
                              <a:srgbClr val="FFC000"/>
                            </a:solidFill>
                            <a:latin typeface="Cambria Math" panose="02040503050406030204" pitchFamily="18" charset="0"/>
                          </a:rPr>
                          <m:t>𝑁</m:t>
                        </m:r>
                      </m:sub>
                      <m:sup/>
                    </m:sSubSup>
                    <m:r>
                      <a:rPr lang="pl-PL" sz="700" b="0" i="1" smtClean="0">
                        <a:solidFill>
                          <a:srgbClr val="FFC000"/>
                        </a:solidFill>
                        <a:latin typeface="Cambria Math" panose="02040503050406030204" pitchFamily="18" charset="0"/>
                      </a:rPr>
                      <m:t>,</m:t>
                    </m:r>
                    <m:sSubSup>
                      <m:sSubSupPr>
                        <m:ctrlPr>
                          <a:rPr lang="pl-PL" sz="800" i="1">
                            <a:solidFill>
                              <a:srgbClr val="FFC000"/>
                            </a:solidFill>
                            <a:latin typeface="Cambria Math" panose="02040503050406030204" pitchFamily="18" charset="0"/>
                          </a:rPr>
                        </m:ctrlPr>
                      </m:sSubSupPr>
                      <m:e>
                        <m:r>
                          <a:rPr lang="pl-PL" sz="800" i="1">
                            <a:solidFill>
                              <a:srgbClr val="FFC000"/>
                            </a:solidFill>
                            <a:latin typeface="Cambria Math" panose="02040503050406030204" pitchFamily="18" charset="0"/>
                          </a:rPr>
                          <m:t>𝑓</m:t>
                        </m:r>
                      </m:e>
                      <m:sub>
                        <m:r>
                          <a:rPr lang="pl-PL" sz="800">
                            <a:solidFill>
                              <a:srgbClr val="FFC000"/>
                            </a:solidFill>
                            <a:latin typeface="Cambria Math" panose="02040503050406030204" pitchFamily="18" charset="0"/>
                          </a:rPr>
                          <m:t>1,</m:t>
                        </m:r>
                        <m:r>
                          <a:rPr lang="pl-PL" sz="800" i="1">
                            <a:solidFill>
                              <a:srgbClr val="FFC000"/>
                            </a:solidFill>
                            <a:latin typeface="Cambria Math" panose="02040503050406030204" pitchFamily="18" charset="0"/>
                          </a:rPr>
                          <m:t>𝜋</m:t>
                        </m:r>
                      </m:sub>
                      <m:sup/>
                    </m:sSubSup>
                  </m:oMath>
                </a14:m>
                <a:r>
                  <a:rPr lang="pl-PL" sz="700" dirty="0" smtClean="0">
                    <a:solidFill>
                      <a:srgbClr val="3C4855"/>
                    </a:solidFill>
                  </a:rPr>
                  <a:t> </a:t>
                </a:r>
                <a:r>
                  <a:rPr lang="pl-PL" sz="700" dirty="0" smtClean="0"/>
                  <a:t>from </a:t>
                </a:r>
                <a:r>
                  <a:rPr lang="pl-PL" sz="700" dirty="0" err="1" smtClean="0"/>
                  <a:t>database</a:t>
                </a:r>
                <a:r>
                  <a:rPr lang="pl-PL" sz="700" dirty="0" smtClean="0"/>
                  <a:t>,</a:t>
                </a:r>
                <a:r>
                  <a:rPr lang="pl-PL" sz="700" dirty="0" smtClean="0">
                    <a:solidFill>
                      <a:srgbClr val="3C4855"/>
                    </a:solidFill>
                  </a:rPr>
                  <a:t/>
                </a:r>
                <a:br>
                  <a:rPr lang="pl-PL" sz="700" dirty="0" smtClean="0">
                    <a:solidFill>
                      <a:srgbClr val="3C4855"/>
                    </a:solidFill>
                  </a:rPr>
                </a:br>
                <a:r>
                  <a:rPr lang="pl-PL" sz="700" dirty="0" smtClean="0">
                    <a:solidFill>
                      <a:srgbClr val="FF0000"/>
                    </a:solidFill>
                  </a:rPr>
                  <a:t>we </a:t>
                </a:r>
                <a:r>
                  <a:rPr lang="pl-PL" sz="700" dirty="0" err="1" smtClean="0">
                    <a:solidFill>
                      <a:srgbClr val="FF0000"/>
                    </a:solidFill>
                  </a:rPr>
                  <a:t>can</a:t>
                </a:r>
                <a:r>
                  <a:rPr lang="pl-PL" sz="700" dirty="0" smtClean="0">
                    <a:solidFill>
                      <a:srgbClr val="FF0000"/>
                    </a:solidFill>
                  </a:rPr>
                  <a:t> </a:t>
                </a:r>
                <a:r>
                  <a:rPr lang="pl-PL" sz="700" dirty="0" err="1" smtClean="0">
                    <a:solidFill>
                      <a:srgbClr val="FF0000"/>
                    </a:solidFill>
                  </a:rPr>
                  <a:t>extract</a:t>
                </a:r>
                <a:r>
                  <a:rPr lang="pl-PL" sz="700" dirty="0" smtClean="0">
                    <a:solidFill>
                      <a:srgbClr val="FF0000"/>
                    </a:solidFill>
                  </a:rPr>
                  <a:t> </a:t>
                </a:r>
                <a:r>
                  <a:rPr lang="pl-PL" sz="700" b="1" dirty="0" err="1">
                    <a:solidFill>
                      <a:srgbClr val="FF0000"/>
                    </a:solidFill>
                  </a:rPr>
                  <a:t>first</a:t>
                </a:r>
                <a:r>
                  <a:rPr lang="pl-PL" sz="700" b="1" dirty="0">
                    <a:solidFill>
                      <a:srgbClr val="FF0000"/>
                    </a:solidFill>
                  </a:rPr>
                  <a:t> moment of </a:t>
                </a:r>
                <a:r>
                  <a:rPr lang="pl-PL" sz="700" b="1" dirty="0" smtClean="0">
                    <a:solidFill>
                      <a:srgbClr val="FF0000"/>
                    </a:solidFill>
                  </a:rPr>
                  <a:t/>
                </a:r>
                <a:br>
                  <a:rPr lang="pl-PL" sz="700" b="1" dirty="0" smtClean="0">
                    <a:solidFill>
                      <a:srgbClr val="FF0000"/>
                    </a:solidFill>
                  </a:rPr>
                </a:br>
                <a:r>
                  <a:rPr lang="pl-PL" sz="700" b="1" dirty="0" err="1" smtClean="0">
                    <a:solidFill>
                      <a:srgbClr val="FF0000"/>
                    </a:solidFill>
                  </a:rPr>
                  <a:t>Boer-Mulders</a:t>
                </a:r>
                <a:r>
                  <a:rPr lang="pl-PL" sz="700" dirty="0" smtClean="0">
                    <a:solidFill>
                      <a:srgbClr val="FF0000"/>
                    </a:solidFill>
                  </a:rPr>
                  <a:t> </a:t>
                </a:r>
                <a:endParaRPr lang="pl-PL" sz="700" dirty="0">
                  <a:solidFill>
                    <a:srgbClr val="FF0000"/>
                  </a:solidFill>
                </a:endParaRPr>
              </a:p>
            </p:txBody>
          </p:sp>
        </mc:Choice>
        <mc:Fallback xmlns="">
          <p:sp>
            <p:nvSpPr>
              <p:cNvPr id="73" name="Prostokąt 72"/>
              <p:cNvSpPr>
                <a:spLocks noRot="1" noChangeAspect="1" noMove="1" noResize="1" noEditPoints="1" noAdjustHandles="1" noChangeArrowheads="1" noChangeShapeType="1" noTextEdit="1"/>
              </p:cNvSpPr>
              <p:nvPr/>
            </p:nvSpPr>
            <p:spPr>
              <a:xfrm>
                <a:off x="2311400" y="2061251"/>
                <a:ext cx="1054706" cy="900375"/>
              </a:xfrm>
              <a:prstGeom prst="rect">
                <a:avLst/>
              </a:prstGeom>
              <a:blipFill>
                <a:blip r:embed="rId8"/>
                <a:stretch>
                  <a:fillRect/>
                </a:stretch>
              </a:blipFill>
            </p:spPr>
            <p:txBody>
              <a:bodyPr/>
              <a:lstStyle/>
              <a:p>
                <a:r>
                  <a:rPr lang="pl-PL">
                    <a:noFill/>
                  </a:rPr>
                  <a:t> </a:t>
                </a:r>
              </a:p>
            </p:txBody>
          </p:sp>
        </mc:Fallback>
      </mc:AlternateContent>
      <p:sp>
        <p:nvSpPr>
          <p:cNvPr id="74" name="Prostokąt 73"/>
          <p:cNvSpPr/>
          <p:nvPr/>
        </p:nvSpPr>
        <p:spPr>
          <a:xfrm>
            <a:off x="4715977" y="2195745"/>
            <a:ext cx="574158" cy="1977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76" name="Prostokąt 75"/>
          <p:cNvSpPr/>
          <p:nvPr/>
        </p:nvSpPr>
        <p:spPr>
          <a:xfrm>
            <a:off x="33876" y="1911852"/>
            <a:ext cx="5660455" cy="11672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77" name="pole tekstowe 76"/>
              <p:cNvSpPr txBox="1"/>
              <p:nvPr/>
            </p:nvSpPr>
            <p:spPr>
              <a:xfrm>
                <a:off x="4715977" y="2184128"/>
                <a:ext cx="384721" cy="923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pl-PL" sz="600" b="0" i="0" smtClean="0">
                          <a:latin typeface="Cambria Math" panose="02040503050406030204" pitchFamily="18" charset="0"/>
                        </a:rPr>
                        <m:t>full</m:t>
                      </m:r>
                      <m:r>
                        <a:rPr lang="pl-PL" sz="600" b="0" i="0" smtClean="0">
                          <a:latin typeface="Cambria Math" panose="02040503050406030204" pitchFamily="18" charset="0"/>
                        </a:rPr>
                        <m:t> </m:t>
                      </m:r>
                      <m:r>
                        <m:rPr>
                          <m:sty m:val="p"/>
                        </m:rPr>
                        <a:rPr lang="pl-PL" sz="600" b="0" i="0" smtClean="0">
                          <a:latin typeface="Cambria Math" panose="02040503050406030204" pitchFamily="18" charset="0"/>
                        </a:rPr>
                        <m:t>dataset</m:t>
                      </m:r>
                    </m:oMath>
                  </m:oMathPara>
                </a14:m>
                <a:endParaRPr lang="pl-PL" sz="600" dirty="0">
                  <a:latin typeface="Times New Roman" panose="02020603050405020304" pitchFamily="18" charset="0"/>
                  <a:cs typeface="Times New Roman" panose="02020603050405020304" pitchFamily="18" charset="0"/>
                </a:endParaRPr>
              </a:p>
            </p:txBody>
          </p:sp>
        </mc:Choice>
        <mc:Fallback xmlns="">
          <p:sp>
            <p:nvSpPr>
              <p:cNvPr id="77" name="pole tekstowe 76"/>
              <p:cNvSpPr txBox="1">
                <a:spLocks noRot="1" noChangeAspect="1" noMove="1" noResize="1" noEditPoints="1" noAdjustHandles="1" noChangeArrowheads="1" noChangeShapeType="1" noTextEdit="1"/>
              </p:cNvSpPr>
              <p:nvPr/>
            </p:nvSpPr>
            <p:spPr>
              <a:xfrm>
                <a:off x="4715977" y="2184128"/>
                <a:ext cx="384721" cy="92333"/>
              </a:xfrm>
              <a:prstGeom prst="rect">
                <a:avLst/>
              </a:prstGeom>
              <a:blipFill>
                <a:blip r:embed="rId9"/>
                <a:stretch>
                  <a:fillRect l="-4762" r="-6349" b="-13333"/>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78" name="pole tekstowe 77"/>
              <p:cNvSpPr txBox="1"/>
              <p:nvPr/>
            </p:nvSpPr>
            <p:spPr>
              <a:xfrm>
                <a:off x="4697331" y="2294625"/>
                <a:ext cx="828753" cy="923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pl-PL" sz="600" b="0" i="0" smtClean="0">
                          <a:latin typeface="Cambria Math" panose="02040503050406030204" pitchFamily="18" charset="0"/>
                        </a:rPr>
                        <m:t>TMD</m:t>
                      </m:r>
                      <m:r>
                        <a:rPr lang="pl-PL" sz="600" b="0" i="0" smtClean="0">
                          <a:latin typeface="Cambria Math" panose="02040503050406030204" pitchFamily="18" charset="0"/>
                        </a:rPr>
                        <m:t> </m:t>
                      </m:r>
                      <m:r>
                        <m:rPr>
                          <m:sty m:val="p"/>
                        </m:rPr>
                        <a:rPr lang="pl-PL" sz="600" b="0" i="0" smtClean="0">
                          <a:latin typeface="Cambria Math" panose="02040503050406030204" pitchFamily="18" charset="0"/>
                        </a:rPr>
                        <m:t>applicability</m:t>
                      </m:r>
                      <m:r>
                        <a:rPr lang="pl-PL" sz="600" b="0" i="0" smtClean="0">
                          <a:latin typeface="Cambria Math" panose="02040503050406030204" pitchFamily="18" charset="0"/>
                        </a:rPr>
                        <m:t> </m:t>
                      </m:r>
                      <m:r>
                        <m:rPr>
                          <m:sty m:val="p"/>
                        </m:rPr>
                        <a:rPr lang="pl-PL" sz="600" b="0" i="0" smtClean="0">
                          <a:latin typeface="Cambria Math" panose="02040503050406030204" pitchFamily="18" charset="0"/>
                        </a:rPr>
                        <m:t>region</m:t>
                      </m:r>
                    </m:oMath>
                  </m:oMathPara>
                </a14:m>
                <a:endParaRPr lang="pl-PL" sz="600" dirty="0">
                  <a:latin typeface="Times New Roman" panose="02020603050405020304" pitchFamily="18" charset="0"/>
                  <a:cs typeface="Times New Roman" panose="02020603050405020304" pitchFamily="18" charset="0"/>
                </a:endParaRPr>
              </a:p>
            </p:txBody>
          </p:sp>
        </mc:Choice>
        <mc:Fallback xmlns="">
          <p:sp>
            <p:nvSpPr>
              <p:cNvPr id="78" name="pole tekstowe 77"/>
              <p:cNvSpPr txBox="1">
                <a:spLocks noRot="1" noChangeAspect="1" noMove="1" noResize="1" noEditPoints="1" noAdjustHandles="1" noChangeArrowheads="1" noChangeShapeType="1" noTextEdit="1"/>
              </p:cNvSpPr>
              <p:nvPr/>
            </p:nvSpPr>
            <p:spPr>
              <a:xfrm>
                <a:off x="4697331" y="2294625"/>
                <a:ext cx="828753" cy="92333"/>
              </a:xfrm>
              <a:prstGeom prst="rect">
                <a:avLst/>
              </a:prstGeom>
              <a:blipFill>
                <a:blip r:embed="rId10"/>
                <a:stretch>
                  <a:fillRect l="-2206" r="-3676" b="-37500"/>
                </a:stretch>
              </a:blipFill>
            </p:spPr>
            <p:txBody>
              <a:bodyPr/>
              <a:lstStyle/>
              <a:p>
                <a:r>
                  <a:rPr lang="pl-PL">
                    <a:noFill/>
                  </a:rPr>
                  <a:t> </a:t>
                </a:r>
              </a:p>
            </p:txBody>
          </p:sp>
        </mc:Fallback>
      </mc:AlternateContent>
      <p:sp>
        <p:nvSpPr>
          <p:cNvPr id="79" name="Prostokąt 78"/>
          <p:cNvSpPr/>
          <p:nvPr/>
        </p:nvSpPr>
        <p:spPr>
          <a:xfrm>
            <a:off x="4166610" y="-18437"/>
            <a:ext cx="1601721" cy="200055"/>
          </a:xfrm>
          <a:prstGeom prst="rect">
            <a:avLst/>
          </a:prstGeom>
        </p:spPr>
        <p:txBody>
          <a:bodyPr wrap="none">
            <a:spAutoFit/>
          </a:bodyPr>
          <a:lstStyle/>
          <a:p>
            <a:r>
              <a:rPr lang="en-US" sz="700" dirty="0">
                <a:solidFill>
                  <a:srgbClr val="7A8A99"/>
                </a:solidFill>
              </a:rPr>
              <a:t>Inspired by the charm </a:t>
            </a:r>
            <a:r>
              <a:rPr lang="en-US" sz="700" dirty="0" smtClean="0">
                <a:solidFill>
                  <a:srgbClr val="7A8A99"/>
                </a:solidFill>
              </a:rPr>
              <a:t>of</a:t>
            </a:r>
            <a:r>
              <a:rPr lang="pl-PL" sz="700" dirty="0" smtClean="0">
                <a:solidFill>
                  <a:srgbClr val="7A8A99"/>
                </a:solidFill>
              </a:rPr>
              <a:t> </a:t>
            </a:r>
            <a:r>
              <a:rPr lang="pl-PL" sz="700" i="1" dirty="0" err="1">
                <a:solidFill>
                  <a:srgbClr val="7A8A99"/>
                </a:solidFill>
              </a:rPr>
              <a:t>Spirited</a:t>
            </a:r>
            <a:r>
              <a:rPr lang="pl-PL" sz="700" i="1" dirty="0">
                <a:solidFill>
                  <a:srgbClr val="7A8A99"/>
                </a:solidFill>
              </a:rPr>
              <a:t> </a:t>
            </a:r>
            <a:r>
              <a:rPr lang="pl-PL" sz="700" i="1" dirty="0" err="1">
                <a:solidFill>
                  <a:srgbClr val="7A8A99"/>
                </a:solidFill>
              </a:rPr>
              <a:t>Away</a:t>
            </a:r>
            <a:endParaRPr lang="pl-PL" sz="700" i="1" dirty="0">
              <a:solidFill>
                <a:srgbClr val="7A8A99"/>
              </a:solidFill>
            </a:endParaRPr>
          </a:p>
        </p:txBody>
      </p:sp>
      <p:sp>
        <p:nvSpPr>
          <p:cNvPr id="80" name="Prostokąt 79"/>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
        <p:nvSpPr>
          <p:cNvPr id="81" name="Prostokąt 80"/>
          <p:cNvSpPr/>
          <p:nvPr/>
        </p:nvSpPr>
        <p:spPr>
          <a:xfrm>
            <a:off x="88520" y="972606"/>
            <a:ext cx="2872818" cy="906165"/>
          </a:xfrm>
          <a:prstGeom prst="rect">
            <a:avLst/>
          </a:prstGeom>
          <a:noFill/>
          <a:ln w="19050">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14756942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rostokąt 4"/>
          <p:cNvSpPr/>
          <p:nvPr/>
        </p:nvSpPr>
        <p:spPr>
          <a:xfrm>
            <a:off x="3968258" y="1382428"/>
            <a:ext cx="878774" cy="1840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 name="Tytuł 1"/>
          <p:cNvSpPr>
            <a:spLocks noGrp="1"/>
          </p:cNvSpPr>
          <p:nvPr>
            <p:ph type="title"/>
          </p:nvPr>
        </p:nvSpPr>
        <p:spPr>
          <a:xfrm>
            <a:off x="0" y="0"/>
            <a:ext cx="5759450" cy="626267"/>
          </a:xfrm>
        </p:spPr>
        <p:txBody>
          <a:bodyPr>
            <a:normAutofit/>
          </a:bodyPr>
          <a:lstStyle/>
          <a:p>
            <a:r>
              <a:rPr lang="pl-PL" sz="1800" b="1" dirty="0" smtClean="0">
                <a:solidFill>
                  <a:srgbClr val="586573"/>
                </a:solidFill>
              </a:rPr>
              <a:t>QCD</a:t>
            </a:r>
            <a:r>
              <a:rPr lang="en-US" sz="1800" dirty="0" smtClean="0">
                <a:solidFill>
                  <a:srgbClr val="586573"/>
                </a:solidFill>
              </a:rPr>
              <a:t>:</a:t>
            </a:r>
            <a:r>
              <a:rPr lang="pl-PL" sz="1800" dirty="0" smtClean="0">
                <a:solidFill>
                  <a:srgbClr val="586573"/>
                </a:solidFill>
              </a:rPr>
              <a:t> </a:t>
            </a:r>
            <a:r>
              <a:rPr lang="pl-PL" sz="1800" dirty="0">
                <a:solidFill>
                  <a:srgbClr val="7A8A99"/>
                </a:solidFill>
              </a:rPr>
              <a:t>A </a:t>
            </a:r>
            <a:r>
              <a:rPr lang="pl-PL" sz="1800" dirty="0" err="1">
                <a:solidFill>
                  <a:srgbClr val="7A8A99"/>
                </a:solidFill>
              </a:rPr>
              <a:t>Brief</a:t>
            </a:r>
            <a:r>
              <a:rPr lang="pl-PL" sz="1800" dirty="0">
                <a:solidFill>
                  <a:srgbClr val="7A8A99"/>
                </a:solidFill>
              </a:rPr>
              <a:t> </a:t>
            </a:r>
            <a:r>
              <a:rPr lang="pl-PL" sz="1800" dirty="0" err="1">
                <a:solidFill>
                  <a:srgbClr val="7A8A99"/>
                </a:solidFill>
              </a:rPr>
              <a:t>Overview</a:t>
            </a:r>
            <a:endParaRPr lang="pl-PL" sz="1800" dirty="0">
              <a:solidFill>
                <a:srgbClr val="7A8A99"/>
              </a:solidFill>
            </a:endParaRPr>
          </a:p>
        </p:txBody>
      </p:sp>
      <p:sp>
        <p:nvSpPr>
          <p:cNvPr id="16" name="Prostokąt 15"/>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17" name="Prostokąt 16"/>
          <p:cNvSpPr/>
          <p:nvPr/>
        </p:nvSpPr>
        <p:spPr>
          <a:xfrm>
            <a:off x="-210" y="3093817"/>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
        <p:nvSpPr>
          <p:cNvPr id="18" name="Prostokąt 17"/>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3/33</a:t>
            </a:r>
            <a:endParaRPr lang="pl-PL" sz="400" dirty="0">
              <a:solidFill>
                <a:srgbClr val="F0ECE5"/>
              </a:solidFill>
              <a:latin typeface="Open Sans" pitchFamily="2" charset="0"/>
              <a:ea typeface="Open Sans" pitchFamily="2" charset="0"/>
              <a:cs typeface="Open Sans" pitchFamily="2" charset="0"/>
            </a:endParaRPr>
          </a:p>
        </p:txBody>
      </p:sp>
      <p:pic>
        <p:nvPicPr>
          <p:cNvPr id="7" name="Obraz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029" y="696684"/>
            <a:ext cx="3723268" cy="2109514"/>
          </a:xfrm>
          <a:prstGeom prst="rect">
            <a:avLst/>
          </a:prstGeom>
          <a:ln w="28575">
            <a:solidFill>
              <a:srgbClr val="3C4855"/>
            </a:solidFill>
          </a:ln>
        </p:spPr>
      </p:pic>
      <p:sp>
        <p:nvSpPr>
          <p:cNvPr id="8" name="Objaśnienie owalne 7"/>
          <p:cNvSpPr/>
          <p:nvPr/>
        </p:nvSpPr>
        <p:spPr>
          <a:xfrm>
            <a:off x="3619181" y="335534"/>
            <a:ext cx="1690486" cy="722300"/>
          </a:xfrm>
          <a:prstGeom prst="wedgeEllipseCallout">
            <a:avLst>
              <a:gd name="adj1" fmla="val -38369"/>
              <a:gd name="adj2" fmla="val 76330"/>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5" name="Prostokąt 24"/>
          <p:cNvSpPr/>
          <p:nvPr/>
        </p:nvSpPr>
        <p:spPr>
          <a:xfrm>
            <a:off x="3797193" y="498388"/>
            <a:ext cx="1334462" cy="415498"/>
          </a:xfrm>
          <a:prstGeom prst="rect">
            <a:avLst/>
          </a:prstGeom>
        </p:spPr>
        <p:txBody>
          <a:bodyPr wrap="square">
            <a:spAutoFit/>
          </a:bodyPr>
          <a:lstStyle/>
          <a:p>
            <a:pPr algn="ctr"/>
            <a:r>
              <a:rPr lang="pl-PL" sz="1050" b="1" dirty="0">
                <a:solidFill>
                  <a:srgbClr val="F0ECE5"/>
                </a:solidFill>
              </a:rPr>
              <a:t>Do </a:t>
            </a:r>
            <a:r>
              <a:rPr lang="pl-PL" sz="1050" b="1" dirty="0" err="1">
                <a:solidFill>
                  <a:srgbClr val="F0ECE5"/>
                </a:solidFill>
              </a:rPr>
              <a:t>you</a:t>
            </a:r>
            <a:r>
              <a:rPr lang="pl-PL" sz="1050" b="1" dirty="0">
                <a:solidFill>
                  <a:srgbClr val="F0ECE5"/>
                </a:solidFill>
              </a:rPr>
              <a:t> </a:t>
            </a:r>
            <a:r>
              <a:rPr lang="pl-PL" sz="1050" b="1" dirty="0" err="1">
                <a:solidFill>
                  <a:srgbClr val="F0ECE5"/>
                </a:solidFill>
              </a:rPr>
              <a:t>know</a:t>
            </a:r>
            <a:r>
              <a:rPr lang="pl-PL" sz="1050" b="1" dirty="0">
                <a:solidFill>
                  <a:srgbClr val="F0ECE5"/>
                </a:solidFill>
              </a:rPr>
              <a:t> </a:t>
            </a:r>
            <a:r>
              <a:rPr lang="pl-PL" sz="1050" b="1" dirty="0" err="1">
                <a:solidFill>
                  <a:srgbClr val="F0ECE5"/>
                </a:solidFill>
              </a:rPr>
              <a:t>how</a:t>
            </a:r>
            <a:r>
              <a:rPr lang="pl-PL" sz="1050" b="1" dirty="0">
                <a:solidFill>
                  <a:srgbClr val="F0ECE5"/>
                </a:solidFill>
              </a:rPr>
              <a:t> </a:t>
            </a:r>
            <a:r>
              <a:rPr lang="pl-PL" sz="1050" b="1" dirty="0" err="1">
                <a:solidFill>
                  <a:srgbClr val="F0ECE5"/>
                </a:solidFill>
              </a:rPr>
              <a:t>it</a:t>
            </a:r>
            <a:r>
              <a:rPr lang="pl-PL" sz="1050" b="1" dirty="0">
                <a:solidFill>
                  <a:srgbClr val="F0ECE5"/>
                </a:solidFill>
              </a:rPr>
              <a:t> </a:t>
            </a:r>
            <a:r>
              <a:rPr lang="pl-PL" sz="1050" b="1" dirty="0" err="1">
                <a:solidFill>
                  <a:srgbClr val="F0ECE5"/>
                </a:solidFill>
              </a:rPr>
              <a:t>all</a:t>
            </a:r>
            <a:r>
              <a:rPr lang="pl-PL" sz="1050" b="1" dirty="0">
                <a:solidFill>
                  <a:srgbClr val="F0ECE5"/>
                </a:solidFill>
              </a:rPr>
              <a:t> </a:t>
            </a:r>
            <a:r>
              <a:rPr lang="pl-PL" sz="1050" b="1" dirty="0" err="1">
                <a:solidFill>
                  <a:srgbClr val="F0ECE5"/>
                </a:solidFill>
              </a:rPr>
              <a:t>started</a:t>
            </a:r>
            <a:r>
              <a:rPr lang="pl-PL" sz="1050" b="1" dirty="0">
                <a:solidFill>
                  <a:srgbClr val="F0ECE5"/>
                </a:solidFill>
              </a:rPr>
              <a:t>?</a:t>
            </a:r>
          </a:p>
        </p:txBody>
      </p:sp>
    </p:spTree>
    <p:extLst>
      <p:ext uri="{BB962C8B-B14F-4D97-AF65-F5344CB8AC3E}">
        <p14:creationId xmlns:p14="http://schemas.microsoft.com/office/powerpoint/2010/main" val="17288117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6" name="Prostokąt 5"/>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30/33</a:t>
            </a:r>
            <a:endParaRPr lang="pl-PL" sz="400" dirty="0">
              <a:solidFill>
                <a:srgbClr val="F0ECE5"/>
              </a:solidFill>
              <a:latin typeface="Open Sans" pitchFamily="2" charset="0"/>
              <a:ea typeface="Open Sans" pitchFamily="2" charset="0"/>
              <a:cs typeface="Open Sans" pitchFamily="2" charset="0"/>
            </a:endParaRPr>
          </a:p>
        </p:txBody>
      </p:sp>
      <p:sp>
        <p:nvSpPr>
          <p:cNvPr id="80" name="Prostokąt 79"/>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pic>
        <p:nvPicPr>
          <p:cNvPr id="8" name="Obraz 7"/>
          <p:cNvPicPr>
            <a:picLocks noChangeAspect="1"/>
          </p:cNvPicPr>
          <p:nvPr/>
        </p:nvPicPr>
        <p:blipFill>
          <a:blip r:embed="rId2"/>
          <a:stretch>
            <a:fillRect/>
          </a:stretch>
        </p:blipFill>
        <p:spPr>
          <a:xfrm>
            <a:off x="95865" y="818085"/>
            <a:ext cx="2869189" cy="2127095"/>
          </a:xfrm>
          <a:prstGeom prst="rect">
            <a:avLst/>
          </a:prstGeom>
        </p:spPr>
      </p:pic>
      <p:pic>
        <p:nvPicPr>
          <p:cNvPr id="9" name="Obraz 8"/>
          <p:cNvPicPr>
            <a:picLocks noChangeAspect="1"/>
          </p:cNvPicPr>
          <p:nvPr/>
        </p:nvPicPr>
        <p:blipFill>
          <a:blip r:embed="rId3"/>
          <a:stretch>
            <a:fillRect/>
          </a:stretch>
        </p:blipFill>
        <p:spPr>
          <a:xfrm>
            <a:off x="3138878" y="947573"/>
            <a:ext cx="2419721" cy="1626324"/>
          </a:xfrm>
          <a:prstGeom prst="rect">
            <a:avLst/>
          </a:prstGeom>
        </p:spPr>
      </p:pic>
      <p:sp>
        <p:nvSpPr>
          <p:cNvPr id="10" name="Prostokąt 9"/>
          <p:cNvSpPr/>
          <p:nvPr/>
        </p:nvSpPr>
        <p:spPr>
          <a:xfrm>
            <a:off x="-1150" y="446600"/>
            <a:ext cx="2715808" cy="253916"/>
          </a:xfrm>
          <a:prstGeom prst="rect">
            <a:avLst/>
          </a:prstGeom>
        </p:spPr>
        <p:txBody>
          <a:bodyPr wrap="none">
            <a:spAutoFit/>
          </a:bodyPr>
          <a:lstStyle/>
          <a:p>
            <a:r>
              <a:rPr lang="en-US" sz="1050" dirty="0"/>
              <a:t>Huge efforts in the </a:t>
            </a:r>
            <a:r>
              <a:rPr lang="en-US" sz="1050" dirty="0" smtClean="0"/>
              <a:t>past</a:t>
            </a:r>
            <a:r>
              <a:rPr lang="pl-PL" sz="1050" dirty="0" smtClean="0"/>
              <a:t>&amp;</a:t>
            </a:r>
            <a:r>
              <a:rPr lang="en-US" sz="1050" dirty="0" smtClean="0"/>
              <a:t>present </a:t>
            </a:r>
            <a:r>
              <a:rPr lang="en-US" sz="1050" dirty="0"/>
              <a:t>… and future</a:t>
            </a:r>
            <a:endParaRPr lang="pl-PL" sz="1050" dirty="0"/>
          </a:p>
        </p:txBody>
      </p:sp>
      <p:sp>
        <p:nvSpPr>
          <p:cNvPr id="30" name="Tytuł 1"/>
          <p:cNvSpPr>
            <a:spLocks noGrp="1"/>
          </p:cNvSpPr>
          <p:nvPr>
            <p:ph type="title"/>
          </p:nvPr>
        </p:nvSpPr>
        <p:spPr>
          <a:xfrm>
            <a:off x="-1150" y="65742"/>
            <a:ext cx="5758301" cy="380858"/>
          </a:xfrm>
        </p:spPr>
        <p:txBody>
          <a:bodyPr>
            <a:noAutofit/>
          </a:bodyPr>
          <a:lstStyle/>
          <a:p>
            <a:r>
              <a:rPr lang="pl-PL" sz="2000" b="1" dirty="0" err="1" smtClean="0">
                <a:solidFill>
                  <a:srgbClr val="3C4855"/>
                </a:solidFill>
              </a:rPr>
              <a:t>Future</a:t>
            </a:r>
            <a:r>
              <a:rPr lang="pl-PL" sz="2000" b="1" dirty="0" smtClean="0">
                <a:solidFill>
                  <a:srgbClr val="3C4855"/>
                </a:solidFill>
              </a:rPr>
              <a:t> of Hadron </a:t>
            </a:r>
            <a:r>
              <a:rPr lang="pl-PL" sz="2000" b="1" dirty="0" err="1" smtClean="0">
                <a:solidFill>
                  <a:srgbClr val="3C4855"/>
                </a:solidFill>
              </a:rPr>
              <a:t>Physics</a:t>
            </a:r>
            <a:r>
              <a:rPr lang="en-US" sz="2000" b="1" dirty="0" smtClean="0">
                <a:solidFill>
                  <a:srgbClr val="3C4855"/>
                </a:solidFill>
              </a:rPr>
              <a:t>: </a:t>
            </a:r>
            <a:r>
              <a:rPr lang="pl-PL" sz="2000" b="1" dirty="0" err="1" smtClean="0">
                <a:solidFill>
                  <a:srgbClr val="7A8A99"/>
                </a:solidFill>
              </a:rPr>
              <a:t>Electron</a:t>
            </a:r>
            <a:r>
              <a:rPr lang="pl-PL" sz="2000" b="1" dirty="0" smtClean="0">
                <a:solidFill>
                  <a:srgbClr val="7A8A99"/>
                </a:solidFill>
              </a:rPr>
              <a:t> </a:t>
            </a:r>
            <a:r>
              <a:rPr lang="pl-PL" sz="2000" b="1" dirty="0" err="1" smtClean="0">
                <a:solidFill>
                  <a:srgbClr val="7A8A99"/>
                </a:solidFill>
              </a:rPr>
              <a:t>Ion</a:t>
            </a:r>
            <a:r>
              <a:rPr lang="pl-PL" sz="2000" b="1" dirty="0" smtClean="0">
                <a:solidFill>
                  <a:srgbClr val="7A8A99"/>
                </a:solidFill>
              </a:rPr>
              <a:t> </a:t>
            </a:r>
            <a:r>
              <a:rPr lang="pl-PL" sz="2000" b="1" dirty="0" err="1" smtClean="0">
                <a:solidFill>
                  <a:srgbClr val="7A8A99"/>
                </a:solidFill>
              </a:rPr>
              <a:t>Collider</a:t>
            </a:r>
            <a:r>
              <a:rPr lang="pl-PL" sz="2000" b="1" dirty="0" smtClean="0">
                <a:solidFill>
                  <a:srgbClr val="7A8A99"/>
                </a:solidFill>
              </a:rPr>
              <a:t> (EIC)</a:t>
            </a:r>
            <a:endParaRPr lang="pl-PL" sz="2000" dirty="0">
              <a:solidFill>
                <a:srgbClr val="7A8A99"/>
              </a:solidFill>
            </a:endParaRPr>
          </a:p>
        </p:txBody>
      </p:sp>
      <p:sp>
        <p:nvSpPr>
          <p:cNvPr id="11" name="Prostokąt 10"/>
          <p:cNvSpPr/>
          <p:nvPr/>
        </p:nvSpPr>
        <p:spPr>
          <a:xfrm>
            <a:off x="4640419" y="2746322"/>
            <a:ext cx="974947" cy="223138"/>
          </a:xfrm>
          <a:prstGeom prst="rect">
            <a:avLst/>
          </a:prstGeom>
        </p:spPr>
        <p:txBody>
          <a:bodyPr wrap="none">
            <a:spAutoFit/>
          </a:bodyPr>
          <a:lstStyle/>
          <a:p>
            <a:r>
              <a:rPr lang="pl-PL" b="1" dirty="0" err="1"/>
              <a:t>What</a:t>
            </a:r>
            <a:r>
              <a:rPr lang="pl-PL" b="1" dirty="0"/>
              <a:t> </a:t>
            </a:r>
            <a:r>
              <a:rPr lang="pl-PL" b="1" dirty="0" err="1"/>
              <a:t>about</a:t>
            </a:r>
            <a:r>
              <a:rPr lang="pl-PL" b="1" dirty="0"/>
              <a:t> LHC?</a:t>
            </a:r>
          </a:p>
        </p:txBody>
      </p:sp>
      <p:pic>
        <p:nvPicPr>
          <p:cNvPr id="12" name="Obraz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83625" y="522145"/>
            <a:ext cx="831741" cy="831741"/>
          </a:xfrm>
          <a:prstGeom prst="rect">
            <a:avLst/>
          </a:prstGeom>
        </p:spPr>
      </p:pic>
      <p:sp>
        <p:nvSpPr>
          <p:cNvPr id="13" name="Prostokąt 12"/>
          <p:cNvSpPr/>
          <p:nvPr/>
        </p:nvSpPr>
        <p:spPr>
          <a:xfrm>
            <a:off x="1884469" y="2852181"/>
            <a:ext cx="2161169" cy="200055"/>
          </a:xfrm>
          <a:prstGeom prst="rect">
            <a:avLst/>
          </a:prstGeom>
        </p:spPr>
        <p:txBody>
          <a:bodyPr wrap="none">
            <a:spAutoFit/>
          </a:bodyPr>
          <a:lstStyle/>
          <a:p>
            <a:r>
              <a:rPr lang="pl-PL" sz="700" dirty="0" smtClean="0">
                <a:latin typeface="-apple-system"/>
                <a:hlinkClick r:id="rId5"/>
              </a:rPr>
              <a:t>[EIC White Paper</a:t>
            </a:r>
            <a:r>
              <a:rPr lang="pl-PL" sz="700" i="1" dirty="0" smtClean="0">
                <a:latin typeface="-apple-system"/>
                <a:hlinkClick r:id="rId5"/>
              </a:rPr>
              <a:t>, </a:t>
            </a:r>
            <a:r>
              <a:rPr lang="pl-PL" sz="700" i="1" dirty="0" err="1" smtClean="0">
                <a:latin typeface="-apple-system"/>
                <a:hlinkClick r:id="rId5"/>
              </a:rPr>
              <a:t>Eur.Phys.J.A</a:t>
            </a:r>
            <a:r>
              <a:rPr lang="pl-PL" sz="700" dirty="0">
                <a:latin typeface="-apple-system"/>
                <a:hlinkClick r:id="rId5"/>
              </a:rPr>
              <a:t> 52 (2016) 9, </a:t>
            </a:r>
            <a:r>
              <a:rPr lang="pl-PL" sz="700" dirty="0" smtClean="0">
                <a:latin typeface="-apple-system"/>
                <a:hlinkClick r:id="rId5"/>
              </a:rPr>
              <a:t>268]</a:t>
            </a:r>
            <a:endParaRPr lang="pl-PL" sz="700" dirty="0"/>
          </a:p>
        </p:txBody>
      </p:sp>
      <p:sp>
        <p:nvSpPr>
          <p:cNvPr id="34" name="Prostokąt 33"/>
          <p:cNvSpPr/>
          <p:nvPr/>
        </p:nvSpPr>
        <p:spPr>
          <a:xfrm>
            <a:off x="4853904" y="347858"/>
            <a:ext cx="957313" cy="200055"/>
          </a:xfrm>
          <a:prstGeom prst="rect">
            <a:avLst/>
          </a:prstGeom>
        </p:spPr>
        <p:txBody>
          <a:bodyPr wrap="none">
            <a:spAutoFit/>
          </a:bodyPr>
          <a:lstStyle/>
          <a:p>
            <a:r>
              <a:rPr lang="en-US" sz="700" dirty="0">
                <a:solidFill>
                  <a:srgbClr val="7A8A99"/>
                </a:solidFill>
              </a:rPr>
              <a:t>Inspired by </a:t>
            </a:r>
            <a:r>
              <a:rPr lang="pl-PL" sz="600" i="1" dirty="0" smtClean="0">
                <a:solidFill>
                  <a:srgbClr val="7A8A99"/>
                </a:solidFill>
              </a:rPr>
              <a:t>Wild Robot</a:t>
            </a:r>
            <a:endParaRPr lang="pl-PL" sz="700" i="1" dirty="0">
              <a:solidFill>
                <a:srgbClr val="7A8A99"/>
              </a:solidFill>
            </a:endParaRPr>
          </a:p>
        </p:txBody>
      </p:sp>
    </p:spTree>
    <p:extLst>
      <p:ext uri="{BB962C8B-B14F-4D97-AF65-F5344CB8AC3E}">
        <p14:creationId xmlns:p14="http://schemas.microsoft.com/office/powerpoint/2010/main" val="15371976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6" name="Prostokąt 5"/>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31/33</a:t>
            </a:r>
            <a:endParaRPr lang="pl-PL" sz="400" dirty="0">
              <a:solidFill>
                <a:srgbClr val="F0ECE5"/>
              </a:solidFill>
              <a:latin typeface="Open Sans" pitchFamily="2" charset="0"/>
              <a:ea typeface="Open Sans" pitchFamily="2" charset="0"/>
              <a:cs typeface="Open Sans" pitchFamily="2" charset="0"/>
            </a:endParaRPr>
          </a:p>
        </p:txBody>
      </p:sp>
      <p:sp>
        <p:nvSpPr>
          <p:cNvPr id="80" name="Prostokąt 79"/>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
        <p:nvSpPr>
          <p:cNvPr id="30" name="Tytuł 1"/>
          <p:cNvSpPr>
            <a:spLocks noGrp="1"/>
          </p:cNvSpPr>
          <p:nvPr>
            <p:ph type="title"/>
          </p:nvPr>
        </p:nvSpPr>
        <p:spPr>
          <a:xfrm>
            <a:off x="-1150" y="65742"/>
            <a:ext cx="5758301" cy="380858"/>
          </a:xfrm>
        </p:spPr>
        <p:txBody>
          <a:bodyPr>
            <a:noAutofit/>
          </a:bodyPr>
          <a:lstStyle/>
          <a:p>
            <a:r>
              <a:rPr lang="pl-PL" sz="2000" b="1" dirty="0" err="1" smtClean="0">
                <a:solidFill>
                  <a:srgbClr val="3C4855"/>
                </a:solidFill>
              </a:rPr>
              <a:t>Future</a:t>
            </a:r>
            <a:r>
              <a:rPr lang="pl-PL" sz="2000" b="1" dirty="0" smtClean="0">
                <a:solidFill>
                  <a:srgbClr val="3C4855"/>
                </a:solidFill>
              </a:rPr>
              <a:t> of Hadron </a:t>
            </a:r>
            <a:r>
              <a:rPr lang="pl-PL" sz="2000" b="1" dirty="0" err="1" smtClean="0">
                <a:solidFill>
                  <a:srgbClr val="3C4855"/>
                </a:solidFill>
              </a:rPr>
              <a:t>Physics</a:t>
            </a:r>
            <a:r>
              <a:rPr lang="en-US" sz="2000" b="1" dirty="0" smtClean="0">
                <a:solidFill>
                  <a:srgbClr val="3C4855"/>
                </a:solidFill>
              </a:rPr>
              <a:t>: </a:t>
            </a:r>
            <a:r>
              <a:rPr lang="pl-PL" sz="2000" b="1" dirty="0" err="1" smtClean="0">
                <a:solidFill>
                  <a:srgbClr val="7A8A99"/>
                </a:solidFill>
              </a:rPr>
              <a:t>LHCspin</a:t>
            </a:r>
            <a:endParaRPr lang="pl-PL" sz="2000" dirty="0">
              <a:solidFill>
                <a:srgbClr val="7A8A99"/>
              </a:solidFill>
            </a:endParaRPr>
          </a:p>
        </p:txBody>
      </p:sp>
      <mc:AlternateContent xmlns:mc="http://schemas.openxmlformats.org/markup-compatibility/2006" xmlns:a14="http://schemas.microsoft.com/office/drawing/2010/main">
        <mc:Choice Requires="a14">
          <p:sp>
            <p:nvSpPr>
              <p:cNvPr id="3" name="pole tekstowe 2"/>
              <p:cNvSpPr txBox="1"/>
              <p:nvPr/>
            </p:nvSpPr>
            <p:spPr>
              <a:xfrm>
                <a:off x="415552" y="1508386"/>
                <a:ext cx="962892" cy="20146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1000" b="0" i="1" smtClean="0">
                              <a:latin typeface="Cambria Math" panose="02040503050406030204" pitchFamily="18" charset="0"/>
                            </a:rPr>
                          </m:ctrlPr>
                        </m:sSubPr>
                        <m:e>
                          <m:r>
                            <a:rPr lang="pl-PL" sz="1000" b="0" i="1" smtClean="0">
                              <a:latin typeface="Cambria Math" panose="02040503050406030204" pitchFamily="18" charset="0"/>
                            </a:rPr>
                            <m:t>𝐴</m:t>
                          </m:r>
                        </m:e>
                        <m:sub>
                          <m:r>
                            <a:rPr lang="pl-PL" sz="1000" b="0" i="1" smtClean="0">
                              <a:latin typeface="Cambria Math" panose="02040503050406030204" pitchFamily="18" charset="0"/>
                            </a:rPr>
                            <m:t>𝑁</m:t>
                          </m:r>
                        </m:sub>
                      </m:sSub>
                      <m:r>
                        <a:rPr lang="pl-PL" sz="1000" b="0" i="1" smtClean="0">
                          <a:latin typeface="Cambria Math" panose="02040503050406030204" pitchFamily="18" charset="0"/>
                        </a:rPr>
                        <m:t>∝</m:t>
                      </m:r>
                      <m:sSubSup>
                        <m:sSubSupPr>
                          <m:ctrlPr>
                            <a:rPr lang="pl-PL" sz="1050" i="1">
                              <a:latin typeface="Cambria Math" panose="02040503050406030204" pitchFamily="18" charset="0"/>
                              <a:ea typeface="Cambria Math" panose="02040503050406030204" pitchFamily="18" charset="0"/>
                            </a:rPr>
                          </m:ctrlPr>
                        </m:sSubSupPr>
                        <m:e>
                          <m:r>
                            <a:rPr lang="pl-PL" sz="1050" i="1">
                              <a:latin typeface="Cambria Math" panose="02040503050406030204" pitchFamily="18" charset="0"/>
                              <a:ea typeface="Cambria Math" panose="02040503050406030204" pitchFamily="18" charset="0"/>
                            </a:rPr>
                            <m:t>𝑓</m:t>
                          </m:r>
                        </m:e>
                        <m:sub>
                          <m:r>
                            <a:rPr lang="pl-PL" sz="1050" i="1">
                              <a:latin typeface="Cambria Math" panose="02040503050406030204" pitchFamily="18" charset="0"/>
                              <a:ea typeface="Cambria Math" panose="02040503050406030204" pitchFamily="18" charset="0"/>
                            </a:rPr>
                            <m:t>1</m:t>
                          </m:r>
                        </m:sub>
                        <m:sup>
                          <m:r>
                            <a:rPr lang="pl-PL" sz="1050" i="1">
                              <a:latin typeface="Cambria Math" panose="02040503050406030204" pitchFamily="18" charset="0"/>
                              <a:ea typeface="Cambria Math" panose="02040503050406030204" pitchFamily="18" charset="0"/>
                            </a:rPr>
                            <m:t>𝑞</m:t>
                          </m:r>
                        </m:sup>
                      </m:sSubSup>
                      <m:r>
                        <a:rPr lang="pl-PL" sz="1050" i="1">
                          <a:latin typeface="Cambria Math" panose="02040503050406030204" pitchFamily="18" charset="0"/>
                          <a:ea typeface="Cambria Math" panose="02040503050406030204" pitchFamily="18" charset="0"/>
                        </a:rPr>
                        <m:t>⊗</m:t>
                      </m:r>
                      <m:sSubSup>
                        <m:sSubSupPr>
                          <m:ctrlPr>
                            <a:rPr lang="pl-PL" sz="1050" i="1">
                              <a:solidFill>
                                <a:schemeClr val="accent6">
                                  <a:lumMod val="75000"/>
                                </a:schemeClr>
                              </a:solidFill>
                              <a:latin typeface="Cambria Math" panose="02040503050406030204" pitchFamily="18" charset="0"/>
                              <a:ea typeface="Cambria Math" panose="02040503050406030204" pitchFamily="18" charset="0"/>
                            </a:rPr>
                          </m:ctrlPr>
                        </m:sSubSupPr>
                        <m:e>
                          <m:r>
                            <a:rPr lang="pl-PL" sz="1050" i="1">
                              <a:solidFill>
                                <a:schemeClr val="accent6">
                                  <a:lumMod val="75000"/>
                                </a:schemeClr>
                              </a:solidFill>
                              <a:latin typeface="Cambria Math" panose="02040503050406030204" pitchFamily="18" charset="0"/>
                              <a:ea typeface="Cambria Math" panose="02040503050406030204" pitchFamily="18" charset="0"/>
                            </a:rPr>
                            <m:t>𝑓</m:t>
                          </m:r>
                        </m:e>
                        <m:sub>
                          <m:r>
                            <a:rPr lang="pl-PL" sz="1050" i="1">
                              <a:solidFill>
                                <a:schemeClr val="accent6">
                                  <a:lumMod val="75000"/>
                                </a:schemeClr>
                              </a:solidFill>
                              <a:latin typeface="Cambria Math" panose="02040503050406030204" pitchFamily="18" charset="0"/>
                              <a:ea typeface="Cambria Math" panose="02040503050406030204" pitchFamily="18" charset="0"/>
                            </a:rPr>
                            <m:t>1</m:t>
                          </m:r>
                          <m:r>
                            <m:rPr>
                              <m:sty m:val="p"/>
                            </m:rPr>
                            <a:rPr lang="pl-PL" sz="1050">
                              <a:solidFill>
                                <a:schemeClr val="accent6">
                                  <a:lumMod val="75000"/>
                                </a:schemeClr>
                              </a:solidFill>
                              <a:latin typeface="Cambria Math" panose="02040503050406030204" pitchFamily="18" charset="0"/>
                              <a:ea typeface="Cambria Math" panose="02040503050406030204" pitchFamily="18" charset="0"/>
                            </a:rPr>
                            <m:t>T</m:t>
                          </m:r>
                          <m:r>
                            <a:rPr lang="pl-PL" sz="1050">
                              <a:solidFill>
                                <a:schemeClr val="accent6">
                                  <a:lumMod val="75000"/>
                                </a:schemeClr>
                              </a:solidFill>
                              <a:latin typeface="Cambria Math" panose="02040503050406030204" pitchFamily="18" charset="0"/>
                              <a:ea typeface="Cambria Math" panose="02040503050406030204" pitchFamily="18" charset="0"/>
                            </a:rPr>
                            <m:t>, </m:t>
                          </m:r>
                          <m:r>
                            <a:rPr lang="pl-PL" sz="1050" i="1">
                              <a:solidFill>
                                <a:schemeClr val="accent6">
                                  <a:lumMod val="75000"/>
                                </a:schemeClr>
                              </a:solidFill>
                              <a:latin typeface="Cambria Math" panose="02040503050406030204" pitchFamily="18" charset="0"/>
                              <a:ea typeface="Cambria Math" panose="02040503050406030204" pitchFamily="18" charset="0"/>
                            </a:rPr>
                            <m:t>𝑁</m:t>
                          </m:r>
                        </m:sub>
                        <m:sup>
                          <m:r>
                            <a:rPr lang="pl-PL" sz="1050" i="1">
                              <a:solidFill>
                                <a:schemeClr val="accent6">
                                  <a:lumMod val="75000"/>
                                </a:schemeClr>
                              </a:solidFill>
                              <a:latin typeface="Cambria Math" panose="02040503050406030204" pitchFamily="18" charset="0"/>
                              <a:ea typeface="Cambria Math" panose="02040503050406030204" pitchFamily="18" charset="0"/>
                            </a:rPr>
                            <m:t>𝑞</m:t>
                          </m:r>
                          <m:r>
                            <a:rPr lang="pl-PL" sz="1050" i="1">
                              <a:solidFill>
                                <a:schemeClr val="accent6">
                                  <a:lumMod val="75000"/>
                                </a:schemeClr>
                              </a:solidFill>
                              <a:latin typeface="Cambria Math" panose="02040503050406030204" pitchFamily="18" charset="0"/>
                              <a:ea typeface="Cambria Math" panose="02040503050406030204" pitchFamily="18" charset="0"/>
                            </a:rPr>
                            <m:t>⊥</m:t>
                          </m:r>
                        </m:sup>
                      </m:sSubSup>
                    </m:oMath>
                  </m:oMathPara>
                </a14:m>
                <a:endParaRPr lang="pl-PL" sz="1100" dirty="0"/>
              </a:p>
            </p:txBody>
          </p:sp>
        </mc:Choice>
        <mc:Fallback xmlns="">
          <p:sp>
            <p:nvSpPr>
              <p:cNvPr id="3" name="pole tekstowe 2"/>
              <p:cNvSpPr txBox="1">
                <a:spLocks noRot="1" noChangeAspect="1" noMove="1" noResize="1" noEditPoints="1" noAdjustHandles="1" noChangeArrowheads="1" noChangeShapeType="1" noTextEdit="1"/>
              </p:cNvSpPr>
              <p:nvPr/>
            </p:nvSpPr>
            <p:spPr>
              <a:xfrm>
                <a:off x="415552" y="1508386"/>
                <a:ext cx="962892" cy="201465"/>
              </a:xfrm>
              <a:prstGeom prst="rect">
                <a:avLst/>
              </a:prstGeom>
              <a:blipFill>
                <a:blip r:embed="rId6"/>
                <a:stretch>
                  <a:fillRect l="-2532" r="-633" b="-21212"/>
                </a:stretch>
              </a:blipFill>
            </p:spPr>
            <p:txBody>
              <a:bodyPr/>
              <a:lstStyle/>
              <a:p>
                <a:r>
                  <a:rPr lang="pl-PL">
                    <a:noFill/>
                  </a:rPr>
                  <a:t> </a:t>
                </a:r>
              </a:p>
            </p:txBody>
          </p:sp>
        </mc:Fallback>
      </mc:AlternateContent>
      <p:pic>
        <p:nvPicPr>
          <p:cNvPr id="5" name="Obraz 4"/>
          <p:cNvPicPr>
            <a:picLocks noChangeAspect="1"/>
          </p:cNvPicPr>
          <p:nvPr/>
        </p:nvPicPr>
        <p:blipFill>
          <a:blip r:embed="rId7"/>
          <a:stretch>
            <a:fillRect/>
          </a:stretch>
        </p:blipFill>
        <p:spPr>
          <a:xfrm>
            <a:off x="2122074" y="639274"/>
            <a:ext cx="3471950" cy="2266925"/>
          </a:xfrm>
          <a:prstGeom prst="rect">
            <a:avLst/>
          </a:prstGeom>
        </p:spPr>
      </p:pic>
      <p:cxnSp>
        <p:nvCxnSpPr>
          <p:cNvPr id="12" name="Łącznik prosty ze strzałką 11"/>
          <p:cNvCxnSpPr/>
          <p:nvPr/>
        </p:nvCxnSpPr>
        <p:spPr>
          <a:xfrm flipH="1" flipV="1">
            <a:off x="1653721" y="1598802"/>
            <a:ext cx="389140" cy="1839"/>
          </a:xfrm>
          <a:prstGeom prst="straightConnector1">
            <a:avLst/>
          </a:prstGeom>
          <a:ln w="190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Prostokąt 14">
            <a:hlinkClick r:id="rId8"/>
          </p:cNvPr>
          <p:cNvSpPr/>
          <p:nvPr/>
        </p:nvSpPr>
        <p:spPr>
          <a:xfrm>
            <a:off x="2122074" y="2773477"/>
            <a:ext cx="1954381" cy="223138"/>
          </a:xfrm>
          <a:prstGeom prst="rect">
            <a:avLst/>
          </a:prstGeom>
        </p:spPr>
        <p:txBody>
          <a:bodyPr wrap="none">
            <a:spAutoFit/>
          </a:bodyPr>
          <a:lstStyle/>
          <a:p>
            <a:r>
              <a:rPr lang="pl-PL" dirty="0" smtClean="0">
                <a:hlinkClick r:id="rId8"/>
              </a:rPr>
              <a:t>[</a:t>
            </a:r>
            <a:r>
              <a:rPr lang="pl-PL" dirty="0" err="1" smtClean="0">
                <a:hlinkClick r:id="rId8"/>
              </a:rPr>
              <a:t>Hadjidakis</a:t>
            </a:r>
            <a:r>
              <a:rPr lang="pl-PL" dirty="0" smtClean="0">
                <a:hlinkClick r:id="rId8"/>
              </a:rPr>
              <a:t> </a:t>
            </a:r>
            <a:r>
              <a:rPr lang="pl-PL" i="1" dirty="0">
                <a:hlinkClick r:id="rId8"/>
              </a:rPr>
              <a:t>et al</a:t>
            </a:r>
            <a:r>
              <a:rPr lang="pl-PL" i="1" dirty="0" smtClean="0">
                <a:hlinkClick r:id="rId8"/>
              </a:rPr>
              <a:t>.</a:t>
            </a:r>
            <a:r>
              <a:rPr lang="pl-PL" dirty="0" smtClean="0">
                <a:hlinkClick r:id="rId8"/>
              </a:rPr>
              <a:t> </a:t>
            </a:r>
            <a:r>
              <a:rPr lang="pl-PL" dirty="0" err="1" smtClean="0">
                <a:hlinkClick r:id="rId8"/>
              </a:rPr>
              <a:t>Phys</a:t>
            </a:r>
            <a:r>
              <a:rPr lang="pl-PL" dirty="0">
                <a:hlinkClick r:id="rId8"/>
              </a:rPr>
              <a:t>. Rep. 911, </a:t>
            </a:r>
            <a:r>
              <a:rPr lang="pl-PL" dirty="0" smtClean="0">
                <a:hlinkClick r:id="rId8"/>
              </a:rPr>
              <a:t>2021]</a:t>
            </a:r>
            <a:endParaRPr lang="pl-PL" dirty="0"/>
          </a:p>
        </p:txBody>
      </p:sp>
      <p:sp>
        <p:nvSpPr>
          <p:cNvPr id="17" name="Prostokąt 16"/>
          <p:cNvSpPr/>
          <p:nvPr/>
        </p:nvSpPr>
        <p:spPr>
          <a:xfrm>
            <a:off x="135214" y="1017861"/>
            <a:ext cx="1637583" cy="400110"/>
          </a:xfrm>
          <a:prstGeom prst="rect">
            <a:avLst/>
          </a:prstGeom>
        </p:spPr>
        <p:txBody>
          <a:bodyPr wrap="square">
            <a:spAutoFit/>
          </a:bodyPr>
          <a:lstStyle/>
          <a:p>
            <a:pPr algn="ctr"/>
            <a:r>
              <a:rPr lang="en-US" sz="1000" dirty="0">
                <a:solidFill>
                  <a:schemeClr val="accent6">
                    <a:lumMod val="75000"/>
                  </a:schemeClr>
                </a:solidFill>
              </a:rPr>
              <a:t>Asymmetry sensitive to the quark </a:t>
            </a:r>
            <a:r>
              <a:rPr lang="en-US" sz="1000" dirty="0" err="1">
                <a:solidFill>
                  <a:schemeClr val="accent6">
                    <a:lumMod val="75000"/>
                  </a:schemeClr>
                </a:solidFill>
              </a:rPr>
              <a:t>Sivers</a:t>
            </a:r>
            <a:r>
              <a:rPr lang="en-US" sz="1000" dirty="0">
                <a:solidFill>
                  <a:schemeClr val="accent6">
                    <a:lumMod val="75000"/>
                  </a:schemeClr>
                </a:solidFill>
              </a:rPr>
              <a:t> effect</a:t>
            </a:r>
            <a:endParaRPr lang="pl-PL" sz="1000" dirty="0">
              <a:solidFill>
                <a:schemeClr val="accent6">
                  <a:lumMod val="75000"/>
                </a:schemeClr>
              </a:solidFill>
            </a:endParaRPr>
          </a:p>
        </p:txBody>
      </p:sp>
      <p:pic>
        <p:nvPicPr>
          <p:cNvPr id="18" name="Obraz 1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9175" y="1980320"/>
            <a:ext cx="1163052" cy="913723"/>
          </a:xfrm>
          <a:prstGeom prst="rect">
            <a:avLst/>
          </a:prstGeom>
        </p:spPr>
      </p:pic>
      <p:sp>
        <p:nvSpPr>
          <p:cNvPr id="21" name="Prostokąt 20"/>
          <p:cNvSpPr/>
          <p:nvPr/>
        </p:nvSpPr>
        <p:spPr>
          <a:xfrm>
            <a:off x="415552" y="2894043"/>
            <a:ext cx="713657" cy="169277"/>
          </a:xfrm>
          <a:prstGeom prst="rect">
            <a:avLst/>
          </a:prstGeom>
        </p:spPr>
        <p:txBody>
          <a:bodyPr wrap="none">
            <a:spAutoFit/>
          </a:bodyPr>
          <a:lstStyle/>
          <a:p>
            <a:r>
              <a:rPr lang="en-US" sz="500" dirty="0">
                <a:solidFill>
                  <a:srgbClr val="7A8A99"/>
                </a:solidFill>
              </a:rPr>
              <a:t>Inspired by </a:t>
            </a:r>
            <a:r>
              <a:rPr lang="pl-PL" sz="400" i="1" dirty="0" smtClean="0">
                <a:solidFill>
                  <a:srgbClr val="7A8A99"/>
                </a:solidFill>
              </a:rPr>
              <a:t>Wild Robot</a:t>
            </a:r>
            <a:endParaRPr lang="pl-PL" sz="500" i="1" dirty="0">
              <a:solidFill>
                <a:srgbClr val="7A8A99"/>
              </a:solidFill>
            </a:endParaRPr>
          </a:p>
        </p:txBody>
      </p:sp>
    </p:spTree>
    <p:extLst>
      <p:ext uri="{BB962C8B-B14F-4D97-AF65-F5344CB8AC3E}">
        <p14:creationId xmlns:p14="http://schemas.microsoft.com/office/powerpoint/2010/main" val="19163983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6" name="Prostokąt 5"/>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32/33</a:t>
            </a:r>
            <a:endParaRPr lang="pl-PL" sz="400" dirty="0">
              <a:solidFill>
                <a:srgbClr val="F0ECE5"/>
              </a:solidFill>
              <a:latin typeface="Open Sans" pitchFamily="2" charset="0"/>
              <a:ea typeface="Open Sans" pitchFamily="2" charset="0"/>
              <a:cs typeface="Open Sans" pitchFamily="2" charset="0"/>
            </a:endParaRPr>
          </a:p>
        </p:txBody>
      </p:sp>
      <p:sp>
        <p:nvSpPr>
          <p:cNvPr id="80" name="Prostokąt 79"/>
          <p:cNvSpPr/>
          <p:nvPr/>
        </p:nvSpPr>
        <p:spPr>
          <a:xfrm>
            <a:off x="-42451" y="3087030"/>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
        <p:nvSpPr>
          <p:cNvPr id="30" name="Tytuł 1"/>
          <p:cNvSpPr>
            <a:spLocks noGrp="1"/>
          </p:cNvSpPr>
          <p:nvPr>
            <p:ph type="title"/>
          </p:nvPr>
        </p:nvSpPr>
        <p:spPr>
          <a:xfrm>
            <a:off x="-1150" y="65742"/>
            <a:ext cx="5758301" cy="380858"/>
          </a:xfrm>
        </p:spPr>
        <p:txBody>
          <a:bodyPr>
            <a:noAutofit/>
          </a:bodyPr>
          <a:lstStyle/>
          <a:p>
            <a:r>
              <a:rPr lang="pl-PL" sz="2000" b="1" dirty="0" err="1" smtClean="0">
                <a:solidFill>
                  <a:srgbClr val="3C4855"/>
                </a:solidFill>
              </a:rPr>
              <a:t>Conclusions</a:t>
            </a:r>
            <a:endParaRPr lang="pl-PL" sz="2000" dirty="0">
              <a:solidFill>
                <a:srgbClr val="7A8A99"/>
              </a:solidFill>
            </a:endParaRPr>
          </a:p>
        </p:txBody>
      </p:sp>
      <p:pic>
        <p:nvPicPr>
          <p:cNvPr id="7" name="Obraz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20076" y="209323"/>
            <a:ext cx="1495442" cy="884226"/>
          </a:xfrm>
          <a:prstGeom prst="rect">
            <a:avLst/>
          </a:prstGeom>
        </p:spPr>
      </p:pic>
      <p:pic>
        <p:nvPicPr>
          <p:cNvPr id="11" name="Obraz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20076" y="2066611"/>
            <a:ext cx="1610679" cy="932138"/>
          </a:xfrm>
          <a:prstGeom prst="rect">
            <a:avLst/>
          </a:prstGeom>
        </p:spPr>
      </p:pic>
      <p:sp>
        <p:nvSpPr>
          <p:cNvPr id="19" name="Prostokąt 18"/>
          <p:cNvSpPr/>
          <p:nvPr/>
        </p:nvSpPr>
        <p:spPr>
          <a:xfrm>
            <a:off x="-1150" y="859006"/>
            <a:ext cx="3333752" cy="276999"/>
          </a:xfrm>
          <a:prstGeom prst="rect">
            <a:avLst/>
          </a:prstGeom>
        </p:spPr>
        <p:txBody>
          <a:bodyPr wrap="square">
            <a:spAutoFit/>
          </a:bodyPr>
          <a:lstStyle/>
          <a:p>
            <a:pPr algn="ctr"/>
            <a:r>
              <a:rPr lang="en-US" sz="1200" b="1" dirty="0">
                <a:solidFill>
                  <a:srgbClr val="3C4855"/>
                </a:solidFill>
              </a:rPr>
              <a:t>COMPASS</a:t>
            </a:r>
            <a:r>
              <a:rPr lang="en-US" sz="1200" dirty="0">
                <a:solidFill>
                  <a:srgbClr val="7A8A99"/>
                </a:solidFill>
              </a:rPr>
              <a:t> helps to study its </a:t>
            </a:r>
            <a:r>
              <a:rPr lang="en-US" sz="1200" b="1" dirty="0">
                <a:solidFill>
                  <a:srgbClr val="3C4855"/>
                </a:solidFill>
              </a:rPr>
              <a:t>3D structure and spin</a:t>
            </a:r>
            <a:r>
              <a:rPr lang="en-US" sz="1200" dirty="0">
                <a:solidFill>
                  <a:srgbClr val="7A8A99"/>
                </a:solidFill>
              </a:rPr>
              <a:t>.</a:t>
            </a:r>
            <a:endParaRPr lang="pl-PL" sz="1200" dirty="0">
              <a:solidFill>
                <a:srgbClr val="7A8A99"/>
              </a:solidFill>
            </a:endParaRPr>
          </a:p>
        </p:txBody>
      </p:sp>
      <p:sp>
        <p:nvSpPr>
          <p:cNvPr id="20" name="Prostokąt 19"/>
          <p:cNvSpPr/>
          <p:nvPr/>
        </p:nvSpPr>
        <p:spPr>
          <a:xfrm>
            <a:off x="11668" y="405350"/>
            <a:ext cx="3754793" cy="461665"/>
          </a:xfrm>
          <a:prstGeom prst="rect">
            <a:avLst/>
          </a:prstGeom>
        </p:spPr>
        <p:txBody>
          <a:bodyPr wrap="square">
            <a:spAutoFit/>
          </a:bodyPr>
          <a:lstStyle/>
          <a:p>
            <a:r>
              <a:rPr lang="en-US" sz="1200" dirty="0" smtClean="0">
                <a:solidFill>
                  <a:srgbClr val="7A8A99"/>
                </a:solidFill>
              </a:rPr>
              <a:t>The </a:t>
            </a:r>
            <a:r>
              <a:rPr lang="en-US" sz="1200" dirty="0">
                <a:solidFill>
                  <a:srgbClr val="7A8A99"/>
                </a:solidFill>
              </a:rPr>
              <a:t>structure of the nucleon </a:t>
            </a:r>
            <a:r>
              <a:rPr lang="en-US" sz="1200" b="1" dirty="0">
                <a:solidFill>
                  <a:srgbClr val="3C4855"/>
                </a:solidFill>
              </a:rPr>
              <a:t>is interesting</a:t>
            </a:r>
            <a:r>
              <a:rPr lang="en-US" sz="1200" dirty="0">
                <a:solidFill>
                  <a:srgbClr val="7A8A99"/>
                </a:solidFill>
              </a:rPr>
              <a:t>, but </a:t>
            </a:r>
            <a:r>
              <a:rPr lang="en-US" sz="1200" b="1" dirty="0">
                <a:solidFill>
                  <a:srgbClr val="3C4855"/>
                </a:solidFill>
              </a:rPr>
              <a:t>still not fully understood.</a:t>
            </a:r>
            <a:endParaRPr lang="pl-PL" sz="1200" b="1" dirty="0">
              <a:solidFill>
                <a:srgbClr val="3C4855"/>
              </a:solidFill>
            </a:endParaRPr>
          </a:p>
        </p:txBody>
      </p:sp>
      <p:sp>
        <p:nvSpPr>
          <p:cNvPr id="22" name="Prostokąt 21"/>
          <p:cNvSpPr/>
          <p:nvPr/>
        </p:nvSpPr>
        <p:spPr>
          <a:xfrm>
            <a:off x="1770742" y="2479217"/>
            <a:ext cx="2124299" cy="253916"/>
          </a:xfrm>
          <a:prstGeom prst="rect">
            <a:avLst/>
          </a:prstGeom>
        </p:spPr>
        <p:txBody>
          <a:bodyPr wrap="none">
            <a:spAutoFit/>
          </a:bodyPr>
          <a:lstStyle/>
          <a:p>
            <a:r>
              <a:rPr lang="pl-PL" sz="1050" b="1" dirty="0" smtClean="0">
                <a:solidFill>
                  <a:srgbClr val="3C4855"/>
                </a:solidFill>
              </a:rPr>
              <a:t>New </a:t>
            </a:r>
            <a:r>
              <a:rPr lang="pl-PL" sz="1050" b="1" dirty="0" err="1" smtClean="0">
                <a:solidFill>
                  <a:srgbClr val="3C4855"/>
                </a:solidFill>
              </a:rPr>
              <a:t>experiment</a:t>
            </a:r>
            <a:r>
              <a:rPr lang="en-US" sz="1050" b="1" dirty="0" smtClean="0">
                <a:solidFill>
                  <a:srgbClr val="3C4855"/>
                </a:solidFill>
              </a:rPr>
              <a:t> </a:t>
            </a:r>
            <a:r>
              <a:rPr lang="en-US" sz="1050" b="1" dirty="0">
                <a:solidFill>
                  <a:srgbClr val="3C4855"/>
                </a:solidFill>
              </a:rPr>
              <a:t>is on the </a:t>
            </a:r>
            <a:r>
              <a:rPr lang="en-US" sz="1050" b="1" dirty="0" smtClean="0">
                <a:solidFill>
                  <a:srgbClr val="3C4855"/>
                </a:solidFill>
              </a:rPr>
              <a:t>horizon</a:t>
            </a:r>
            <a:r>
              <a:rPr lang="pl-PL" sz="1050" b="1" dirty="0" smtClean="0">
                <a:solidFill>
                  <a:srgbClr val="3C4855"/>
                </a:solidFill>
              </a:rPr>
              <a:t>!</a:t>
            </a:r>
            <a:endParaRPr lang="pl-PL" sz="1050" b="1" dirty="0">
              <a:solidFill>
                <a:srgbClr val="3C4855"/>
              </a:solidFill>
            </a:endParaRPr>
          </a:p>
        </p:txBody>
      </p:sp>
      <p:sp>
        <p:nvSpPr>
          <p:cNvPr id="23" name="Prostokąt 22"/>
          <p:cNvSpPr/>
          <p:nvPr/>
        </p:nvSpPr>
        <p:spPr>
          <a:xfrm>
            <a:off x="2348848" y="2662532"/>
            <a:ext cx="1058303" cy="253916"/>
          </a:xfrm>
          <a:prstGeom prst="rect">
            <a:avLst/>
          </a:prstGeom>
        </p:spPr>
        <p:txBody>
          <a:bodyPr wrap="none">
            <a:spAutoFit/>
          </a:bodyPr>
          <a:lstStyle/>
          <a:p>
            <a:r>
              <a:rPr lang="en-US" sz="1050" dirty="0">
                <a:solidFill>
                  <a:srgbClr val="7A8A99"/>
                </a:solidFill>
              </a:rPr>
              <a:t>EIC</a:t>
            </a:r>
            <a:r>
              <a:rPr lang="pl-PL" sz="1050" dirty="0">
                <a:solidFill>
                  <a:srgbClr val="7A8A99"/>
                </a:solidFill>
              </a:rPr>
              <a:t> and </a:t>
            </a:r>
            <a:r>
              <a:rPr lang="pl-PL" sz="1050" dirty="0" err="1">
                <a:solidFill>
                  <a:srgbClr val="7A8A99"/>
                </a:solidFill>
              </a:rPr>
              <a:t>LHCspin</a:t>
            </a:r>
            <a:endParaRPr lang="pl-PL" sz="1050" dirty="0">
              <a:solidFill>
                <a:srgbClr val="7A8A99"/>
              </a:solidFill>
            </a:endParaRPr>
          </a:p>
        </p:txBody>
      </p:sp>
      <mc:AlternateContent xmlns:mc="http://schemas.openxmlformats.org/markup-compatibility/2006">
        <mc:Choice xmlns:a14="http://schemas.microsoft.com/office/drawing/2010/main" Requires="a14">
          <p:sp>
            <p:nvSpPr>
              <p:cNvPr id="16" name="Prostokąt 15"/>
              <p:cNvSpPr/>
              <p:nvPr/>
            </p:nvSpPr>
            <p:spPr>
              <a:xfrm>
                <a:off x="11668" y="1444774"/>
                <a:ext cx="5144494" cy="713144"/>
              </a:xfrm>
              <a:prstGeom prst="rect">
                <a:avLst/>
              </a:prstGeom>
            </p:spPr>
            <p:txBody>
              <a:bodyPr wrap="square">
                <a:spAutoFit/>
              </a:bodyPr>
              <a:lstStyle/>
              <a:p>
                <a:pPr marL="171450" indent="-171450">
                  <a:buFont typeface="Courier New" panose="02070309020205020404" pitchFamily="49" charset="0"/>
                  <a:buChar char="o"/>
                </a:pPr>
                <a:r>
                  <a:rPr lang="pl-PL" sz="1000" dirty="0" smtClean="0">
                    <a:solidFill>
                      <a:schemeClr val="tx1"/>
                    </a:solidFill>
                    <a:latin typeface="Open Sans" pitchFamily="2" charset="0"/>
                    <a:ea typeface="Open Sans" pitchFamily="2" charset="0"/>
                    <a:cs typeface="Open Sans" pitchFamily="2" charset="0"/>
                  </a:rPr>
                  <a:t>A </a:t>
                </a:r>
                <a:r>
                  <a:rPr lang="pl-PL" sz="1000" dirty="0" err="1" smtClean="0">
                    <a:solidFill>
                      <a:schemeClr val="tx1"/>
                    </a:solidFill>
                    <a:latin typeface="Open Sans" pitchFamily="2" charset="0"/>
                    <a:ea typeface="Open Sans" pitchFamily="2" charset="0"/>
                    <a:cs typeface="Open Sans" pitchFamily="2" charset="0"/>
                  </a:rPr>
                  <a:t>way</a:t>
                </a:r>
                <a:r>
                  <a:rPr lang="pl-PL" sz="1000" dirty="0" smtClean="0">
                    <a:solidFill>
                      <a:schemeClr val="tx1"/>
                    </a:solidFill>
                    <a:latin typeface="Open Sans" pitchFamily="2" charset="0"/>
                    <a:ea typeface="Open Sans" pitchFamily="2" charset="0"/>
                    <a:cs typeface="Open Sans" pitchFamily="2" charset="0"/>
                  </a:rPr>
                  <a:t> to </a:t>
                </a:r>
                <a:r>
                  <a:rPr lang="pl-PL" sz="1000" dirty="0" err="1" smtClean="0">
                    <a:solidFill>
                      <a:schemeClr val="tx1"/>
                    </a:solidFill>
                    <a:latin typeface="Open Sans" pitchFamily="2" charset="0"/>
                    <a:ea typeface="Open Sans" pitchFamily="2" charset="0"/>
                    <a:cs typeface="Open Sans" pitchFamily="2" charset="0"/>
                  </a:rPr>
                  <a:t>overcome</a:t>
                </a:r>
                <a:r>
                  <a:rPr lang="pl-PL" sz="1000" dirty="0" smtClean="0">
                    <a:solidFill>
                      <a:schemeClr val="tx1"/>
                    </a:solidFill>
                    <a:latin typeface="Open Sans" pitchFamily="2" charset="0"/>
                    <a:ea typeface="Open Sans" pitchFamily="2" charset="0"/>
                    <a:cs typeface="Open Sans" pitchFamily="2" charset="0"/>
                  </a:rPr>
                  <a:t> the </a:t>
                </a:r>
                <a:r>
                  <a:rPr lang="pl-PL" sz="1000" dirty="0" err="1" smtClean="0">
                    <a:solidFill>
                      <a:schemeClr val="tx1"/>
                    </a:solidFill>
                    <a:latin typeface="Open Sans" pitchFamily="2" charset="0"/>
                    <a:ea typeface="Open Sans" pitchFamily="2" charset="0"/>
                    <a:cs typeface="Open Sans" pitchFamily="2" charset="0"/>
                  </a:rPr>
                  <a:t>convolution</a:t>
                </a:r>
                <a:r>
                  <a:rPr lang="pl-PL" sz="1000" dirty="0" smtClean="0">
                    <a:solidFill>
                      <a:schemeClr val="tx1"/>
                    </a:solidFill>
                    <a:latin typeface="Open Sans" pitchFamily="2" charset="0"/>
                    <a:ea typeface="Open Sans" pitchFamily="2" charset="0"/>
                    <a:cs typeface="Open Sans" pitchFamily="2" charset="0"/>
                  </a:rPr>
                  <a:t> </a:t>
                </a:r>
                <a:r>
                  <a:rPr lang="pl-PL" sz="1000" dirty="0" err="1" smtClean="0">
                    <a:solidFill>
                      <a:schemeClr val="tx1"/>
                    </a:solidFill>
                    <a:latin typeface="Open Sans" pitchFamily="2" charset="0"/>
                    <a:ea typeface="Open Sans" pitchFamily="2" charset="0"/>
                    <a:cs typeface="Open Sans" pitchFamily="2" charset="0"/>
                  </a:rPr>
                  <a:t>over</a:t>
                </a:r>
                <a:r>
                  <a:rPr lang="pl-PL" sz="1000" dirty="0" smtClean="0">
                    <a:solidFill>
                      <a:schemeClr val="tx1"/>
                    </a:solidFill>
                    <a:latin typeface="Open Sans" pitchFamily="2" charset="0"/>
                    <a:ea typeface="Open Sans" pitchFamily="2" charset="0"/>
                    <a:cs typeface="Open Sans" pitchFamily="2" charset="0"/>
                  </a:rPr>
                  <a:t> </a:t>
                </a:r>
                <a:r>
                  <a:rPr lang="pl-PL" sz="1000" dirty="0" err="1" smtClean="0">
                    <a:solidFill>
                      <a:schemeClr val="tx1"/>
                    </a:solidFill>
                    <a:latin typeface="Open Sans" pitchFamily="2" charset="0"/>
                    <a:ea typeface="Open Sans" pitchFamily="2" charset="0"/>
                    <a:cs typeface="Open Sans" pitchFamily="2" charset="0"/>
                  </a:rPr>
                  <a:t>intrinsic</a:t>
                </a:r>
                <a:r>
                  <a:rPr lang="pl-PL" sz="1000" dirty="0" smtClean="0">
                    <a:solidFill>
                      <a:schemeClr val="tx1"/>
                    </a:solidFill>
                    <a:latin typeface="Open Sans" pitchFamily="2" charset="0"/>
                    <a:ea typeface="Open Sans" pitchFamily="2" charset="0"/>
                    <a:cs typeface="Open Sans" pitchFamily="2" charset="0"/>
                  </a:rPr>
                  <a:t> </a:t>
                </a:r>
                <a14:m>
                  <m:oMath xmlns:m="http://schemas.openxmlformats.org/officeDocument/2006/math">
                    <m:sSub>
                      <m:sSubPr>
                        <m:ctrlPr>
                          <a:rPr lang="pl-PL" sz="1000" i="1" smtClean="0">
                            <a:solidFill>
                              <a:schemeClr val="tx1"/>
                            </a:solidFill>
                            <a:latin typeface="Cambria Math" panose="02040503050406030204" pitchFamily="18" charset="0"/>
                          </a:rPr>
                        </m:ctrlPr>
                      </m:sSubPr>
                      <m:e>
                        <m:r>
                          <a:rPr lang="pl-PL" sz="1000" b="0" i="1" smtClean="0">
                            <a:solidFill>
                              <a:schemeClr val="tx1"/>
                            </a:solidFill>
                            <a:latin typeface="Cambria Math" panose="02040503050406030204" pitchFamily="18" charset="0"/>
                          </a:rPr>
                          <m:t>𝑘</m:t>
                        </m:r>
                      </m:e>
                      <m:sub>
                        <m:r>
                          <m:rPr>
                            <m:sty m:val="p"/>
                          </m:rPr>
                          <a:rPr lang="pl-PL" sz="1000" b="0" i="0" smtClean="0">
                            <a:solidFill>
                              <a:schemeClr val="tx1"/>
                            </a:solidFill>
                            <a:latin typeface="Cambria Math" panose="02040503050406030204" pitchFamily="18" charset="0"/>
                          </a:rPr>
                          <m:t>T</m:t>
                        </m:r>
                      </m:sub>
                    </m:sSub>
                    <m:r>
                      <a:rPr lang="pl-PL" sz="1000" b="0" i="1" smtClean="0">
                        <a:solidFill>
                          <a:schemeClr val="tx1"/>
                        </a:solidFill>
                        <a:latin typeface="Cambria Math" panose="02040503050406030204" pitchFamily="18" charset="0"/>
                      </a:rPr>
                      <m:t> </m:t>
                    </m:r>
                  </m:oMath>
                </a14:m>
                <a:r>
                  <a:rPr lang="pl-PL" sz="1000" b="0" dirty="0" smtClean="0">
                    <a:solidFill>
                      <a:schemeClr val="tx1"/>
                    </a:solidFill>
                    <a:latin typeface="Open Sans" pitchFamily="2" charset="0"/>
                  </a:rPr>
                  <a:t> </a:t>
                </a:r>
                <a:r>
                  <a:rPr lang="pl-PL" sz="1000" b="0" dirty="0" smtClean="0">
                    <a:solidFill>
                      <a:srgbClr val="FF9999"/>
                    </a:solidFill>
                    <a:latin typeface="Open Sans" pitchFamily="2" charset="0"/>
                  </a:rPr>
                  <a:t>💪</a:t>
                </a:r>
              </a:p>
              <a:p>
                <a:pPr marL="171450" indent="-171450">
                  <a:buFont typeface="Courier New" panose="02070309020205020404" pitchFamily="49" charset="0"/>
                  <a:buChar char="o"/>
                </a:pPr>
                <a:r>
                  <a:rPr lang="pl-PL" sz="1000" dirty="0" err="1" smtClean="0">
                    <a:latin typeface="Open Sans" pitchFamily="2" charset="0"/>
                    <a:ea typeface="Open Sans" pitchFamily="2" charset="0"/>
                    <a:cs typeface="Open Sans" pitchFamily="2" charset="0"/>
                  </a:rPr>
                  <a:t>Asymmetries</a:t>
                </a:r>
                <a:r>
                  <a:rPr lang="pl-PL" sz="1000" dirty="0" smtClean="0">
                    <a:latin typeface="Open Sans" pitchFamily="2" charset="0"/>
                    <a:ea typeface="Open Sans" pitchFamily="2" charset="0"/>
                    <a:cs typeface="Open Sans" pitchFamily="2" charset="0"/>
                  </a:rPr>
                  <a:t> </a:t>
                </a:r>
                <a:r>
                  <a:rPr lang="pl-PL" sz="1000" dirty="0" err="1" smtClean="0">
                    <a:latin typeface="Open Sans" pitchFamily="2" charset="0"/>
                    <a:ea typeface="Open Sans" pitchFamily="2" charset="0"/>
                    <a:cs typeface="Open Sans" pitchFamily="2" charset="0"/>
                  </a:rPr>
                  <a:t>agree</a:t>
                </a:r>
                <a:r>
                  <a:rPr lang="pl-PL" sz="1000" dirty="0" smtClean="0">
                    <a:latin typeface="Open Sans" pitchFamily="2" charset="0"/>
                    <a:ea typeface="Open Sans" pitchFamily="2" charset="0"/>
                    <a:cs typeface="Open Sans" pitchFamily="2" charset="0"/>
                  </a:rPr>
                  <a:t> with </a:t>
                </a:r>
                <a:r>
                  <a:rPr lang="pl-PL" sz="1000" dirty="0" err="1" smtClean="0">
                    <a:latin typeface="Open Sans" pitchFamily="2" charset="0"/>
                    <a:ea typeface="Open Sans" pitchFamily="2" charset="0"/>
                    <a:cs typeface="Open Sans" pitchFamily="2" charset="0"/>
                  </a:rPr>
                  <a:t>theoretical</a:t>
                </a:r>
                <a:r>
                  <a:rPr lang="pl-PL" sz="1000" dirty="0" smtClean="0">
                    <a:latin typeface="Open Sans" pitchFamily="2" charset="0"/>
                    <a:ea typeface="Open Sans" pitchFamily="2" charset="0"/>
                    <a:cs typeface="Open Sans" pitchFamily="2" charset="0"/>
                  </a:rPr>
                  <a:t> </a:t>
                </a:r>
                <a:r>
                  <a:rPr lang="pl-PL" sz="1000" dirty="0" err="1" smtClean="0">
                    <a:latin typeface="Open Sans" pitchFamily="2" charset="0"/>
                    <a:ea typeface="Open Sans" pitchFamily="2" charset="0"/>
                    <a:cs typeface="Open Sans" pitchFamily="2" charset="0"/>
                  </a:rPr>
                  <a:t>predictions</a:t>
                </a:r>
                <a:r>
                  <a:rPr lang="pl-PL" sz="1000" dirty="0" smtClean="0">
                    <a:latin typeface="Open Sans" pitchFamily="2" charset="0"/>
                    <a:ea typeface="Open Sans" pitchFamily="2" charset="0"/>
                    <a:cs typeface="Open Sans" pitchFamily="2" charset="0"/>
                  </a:rPr>
                  <a:t> and </a:t>
                </a:r>
                <a:r>
                  <a:rPr lang="en-US" sz="1000" dirty="0" smtClean="0">
                    <a:latin typeface="Open Sans" pitchFamily="2" charset="0"/>
                    <a:ea typeface="Open Sans" pitchFamily="2" charset="0"/>
                    <a:cs typeface="Open Sans" pitchFamily="2" charset="0"/>
                  </a:rPr>
                  <a:t>consistent with analogous </a:t>
                </a:r>
                <a:r>
                  <a:rPr lang="pl-PL" sz="1000" dirty="0" smtClean="0">
                    <a:latin typeface="Open Sans" pitchFamily="2" charset="0"/>
                    <a:ea typeface="Open Sans" pitchFamily="2" charset="0"/>
                    <a:cs typeface="Open Sans" pitchFamily="2" charset="0"/>
                  </a:rPr>
                  <a:t>DY/SIDIS </a:t>
                </a:r>
                <a:r>
                  <a:rPr lang="en-US" sz="1000" dirty="0" smtClean="0">
                    <a:latin typeface="Open Sans" pitchFamily="2" charset="0"/>
                    <a:ea typeface="Open Sans" pitchFamily="2" charset="0"/>
                    <a:cs typeface="Open Sans" pitchFamily="2" charset="0"/>
                  </a:rPr>
                  <a:t>measurements</a:t>
                </a:r>
                <a:r>
                  <a:rPr lang="pl-PL" sz="1000" dirty="0" smtClean="0">
                    <a:latin typeface="Open Sans" pitchFamily="2" charset="0"/>
                    <a:ea typeface="Open Sans" pitchFamily="2" charset="0"/>
                    <a:cs typeface="Open Sans" pitchFamily="2" charset="0"/>
                  </a:rPr>
                  <a:t>! </a:t>
                </a:r>
                <a:r>
                  <a:rPr lang="pl-PL" sz="1000" dirty="0" smtClean="0">
                    <a:solidFill>
                      <a:srgbClr val="FF0000"/>
                    </a:solidFill>
                    <a:latin typeface="Open Sans" pitchFamily="2" charset="0"/>
                    <a:ea typeface="Open Sans" pitchFamily="2" charset="0"/>
                    <a:cs typeface="Open Sans" pitchFamily="2" charset="0"/>
                  </a:rPr>
                  <a:t>❤</a:t>
                </a:r>
              </a:p>
              <a:p>
                <a:pPr marL="171450" indent="-171450">
                  <a:buFont typeface="Courier New" panose="02070309020205020404" pitchFamily="49" charset="0"/>
                  <a:buChar char="o"/>
                </a:pPr>
                <a:r>
                  <a:rPr lang="pl-PL" sz="1000" dirty="0" smtClean="0">
                    <a:solidFill>
                      <a:schemeClr val="tx1"/>
                    </a:solidFill>
                    <a:latin typeface="Open Sans" pitchFamily="2" charset="0"/>
                    <a:ea typeface="Open Sans" pitchFamily="2" charset="0"/>
                    <a:cs typeface="Open Sans" pitchFamily="2" charset="0"/>
                  </a:rPr>
                  <a:t>A </a:t>
                </a:r>
                <a:r>
                  <a:rPr lang="pl-PL" sz="1000" dirty="0" err="1" smtClean="0">
                    <a:solidFill>
                      <a:schemeClr val="tx1"/>
                    </a:solidFill>
                    <a:latin typeface="Open Sans" pitchFamily="2" charset="0"/>
                    <a:ea typeface="Open Sans" pitchFamily="2" charset="0"/>
                    <a:cs typeface="Open Sans" pitchFamily="2" charset="0"/>
                  </a:rPr>
                  <a:t>direct</a:t>
                </a:r>
                <a:r>
                  <a:rPr lang="pl-PL" sz="1000" dirty="0" smtClean="0">
                    <a:solidFill>
                      <a:schemeClr val="tx1"/>
                    </a:solidFill>
                    <a:latin typeface="Open Sans" pitchFamily="2" charset="0"/>
                    <a:ea typeface="Open Sans" pitchFamily="2" charset="0"/>
                    <a:cs typeface="Open Sans" pitchFamily="2" charset="0"/>
                  </a:rPr>
                  <a:t> </a:t>
                </a:r>
                <a:r>
                  <a:rPr lang="pl-PL" sz="1000" dirty="0" err="1" smtClean="0">
                    <a:solidFill>
                      <a:schemeClr val="tx1"/>
                    </a:solidFill>
                    <a:latin typeface="Open Sans" pitchFamily="2" charset="0"/>
                    <a:ea typeface="Open Sans" pitchFamily="2" charset="0"/>
                    <a:cs typeface="Open Sans" pitchFamily="2" charset="0"/>
                  </a:rPr>
                  <a:t>access</a:t>
                </a:r>
                <a:r>
                  <a:rPr lang="pl-PL" sz="1000" dirty="0" smtClean="0">
                    <a:solidFill>
                      <a:schemeClr val="tx1"/>
                    </a:solidFill>
                    <a:latin typeface="Open Sans" pitchFamily="2" charset="0"/>
                    <a:ea typeface="Open Sans" pitchFamily="2" charset="0"/>
                    <a:cs typeface="Open Sans" pitchFamily="2" charset="0"/>
                  </a:rPr>
                  <a:t> to the </a:t>
                </a:r>
                <a14:m>
                  <m:oMath xmlns:m="http://schemas.openxmlformats.org/officeDocument/2006/math">
                    <m:sSubSup>
                      <m:sSubSupPr>
                        <m:ctrlPr>
                          <a:rPr lang="pl-PL" sz="1000" i="1">
                            <a:solidFill>
                              <a:schemeClr val="tx1"/>
                            </a:solidFill>
                            <a:latin typeface="Cambria Math" panose="02040503050406030204" pitchFamily="18" charset="0"/>
                          </a:rPr>
                        </m:ctrlPr>
                      </m:sSubSupPr>
                      <m:e>
                        <m:r>
                          <a:rPr lang="pl-PL" sz="1000" b="0" i="1">
                            <a:solidFill>
                              <a:schemeClr val="tx1"/>
                            </a:solidFill>
                            <a:latin typeface="Cambria Math" panose="02040503050406030204" pitchFamily="18" charset="0"/>
                          </a:rPr>
                          <m:t>𝑘</m:t>
                        </m:r>
                      </m:e>
                      <m:sub>
                        <m:r>
                          <m:rPr>
                            <m:sty m:val="p"/>
                          </m:rPr>
                          <a:rPr lang="pl-PL" sz="1000" b="0">
                            <a:solidFill>
                              <a:schemeClr val="tx1"/>
                            </a:solidFill>
                            <a:latin typeface="Cambria Math" panose="02040503050406030204" pitchFamily="18" charset="0"/>
                          </a:rPr>
                          <m:t>T</m:t>
                        </m:r>
                      </m:sub>
                      <m:sup>
                        <m:r>
                          <a:rPr lang="pl-PL" sz="1000" b="0" i="1">
                            <a:solidFill>
                              <a:schemeClr val="tx1"/>
                            </a:solidFill>
                            <a:latin typeface="Cambria Math" panose="02040503050406030204" pitchFamily="18" charset="0"/>
                          </a:rPr>
                          <m:t>2</m:t>
                        </m:r>
                      </m:sup>
                    </m:sSubSup>
                  </m:oMath>
                </a14:m>
                <a:r>
                  <a:rPr lang="pl-PL" sz="1000" dirty="0" smtClean="0">
                    <a:solidFill>
                      <a:schemeClr val="tx1"/>
                    </a:solidFill>
                    <a:latin typeface="Open Sans" pitchFamily="2" charset="0"/>
                    <a:ea typeface="Open Sans" pitchFamily="2" charset="0"/>
                    <a:cs typeface="Open Sans" pitchFamily="2" charset="0"/>
                  </a:rPr>
                  <a:t>-</a:t>
                </a:r>
                <a:r>
                  <a:rPr lang="en-US" sz="1000" dirty="0" smtClean="0">
                    <a:solidFill>
                      <a:schemeClr val="tx1"/>
                    </a:solidFill>
                    <a:latin typeface="Open Sans" pitchFamily="2" charset="0"/>
                    <a:ea typeface="Open Sans" pitchFamily="2" charset="0"/>
                    <a:cs typeface="Open Sans" pitchFamily="2" charset="0"/>
                  </a:rPr>
                  <a:t>moment</a:t>
                </a:r>
                <a:r>
                  <a:rPr lang="pl-PL" sz="1000" dirty="0" smtClean="0">
                    <a:solidFill>
                      <a:schemeClr val="tx1"/>
                    </a:solidFill>
                    <a:latin typeface="Open Sans" pitchFamily="2" charset="0"/>
                    <a:ea typeface="Open Sans" pitchFamily="2" charset="0"/>
                    <a:cs typeface="Open Sans" pitchFamily="2" charset="0"/>
                  </a:rPr>
                  <a:t>s</a:t>
                </a:r>
                <a:r>
                  <a:rPr lang="en-US" sz="1000" dirty="0" smtClean="0">
                    <a:solidFill>
                      <a:schemeClr val="tx1"/>
                    </a:solidFill>
                    <a:latin typeface="Open Sans" pitchFamily="2" charset="0"/>
                    <a:ea typeface="Open Sans" pitchFamily="2" charset="0"/>
                    <a:cs typeface="Open Sans" pitchFamily="2" charset="0"/>
                  </a:rPr>
                  <a:t> </a:t>
                </a:r>
                <a:r>
                  <a:rPr lang="en-US" sz="1000" dirty="0">
                    <a:solidFill>
                      <a:schemeClr val="tx1"/>
                    </a:solidFill>
                    <a:latin typeface="Open Sans" pitchFamily="2" charset="0"/>
                    <a:ea typeface="Open Sans" pitchFamily="2" charset="0"/>
                    <a:cs typeface="Open Sans" pitchFamily="2" charset="0"/>
                  </a:rPr>
                  <a:t>of TMD </a:t>
                </a:r>
                <a:r>
                  <a:rPr lang="en-US" sz="1000" dirty="0" smtClean="0">
                    <a:solidFill>
                      <a:schemeClr val="tx1"/>
                    </a:solidFill>
                    <a:latin typeface="Open Sans" pitchFamily="2" charset="0"/>
                    <a:ea typeface="Open Sans" pitchFamily="2" charset="0"/>
                    <a:cs typeface="Open Sans" pitchFamily="2" charset="0"/>
                  </a:rPr>
                  <a:t>PDFs</a:t>
                </a:r>
                <a:r>
                  <a:rPr lang="pl-PL" sz="1000" dirty="0" smtClean="0">
                    <a:solidFill>
                      <a:schemeClr val="tx1"/>
                    </a:solidFill>
                    <a:latin typeface="Open Sans" pitchFamily="2" charset="0"/>
                    <a:ea typeface="Open Sans" pitchFamily="2" charset="0"/>
                    <a:cs typeface="Open Sans" pitchFamily="2" charset="0"/>
                  </a:rPr>
                  <a:t> </a:t>
                </a:r>
                <a:r>
                  <a:rPr lang="pl-PL" sz="1000" dirty="0" smtClean="0">
                    <a:solidFill>
                      <a:srgbClr val="D60093"/>
                    </a:solidFill>
                    <a:latin typeface="Open Sans" pitchFamily="2" charset="0"/>
                    <a:ea typeface="Open Sans" pitchFamily="2" charset="0"/>
                    <a:cs typeface="Open Sans" pitchFamily="2" charset="0"/>
                  </a:rPr>
                  <a:t>🔎</a:t>
                </a:r>
                <a:endParaRPr lang="pl-PL" sz="1000" dirty="0">
                  <a:solidFill>
                    <a:srgbClr val="D60093"/>
                  </a:solidFill>
                  <a:latin typeface="Open Sans" pitchFamily="2" charset="0"/>
                  <a:ea typeface="Open Sans" pitchFamily="2" charset="0"/>
                  <a:cs typeface="Open Sans" pitchFamily="2" charset="0"/>
                </a:endParaRPr>
              </a:p>
            </p:txBody>
          </p:sp>
        </mc:Choice>
        <mc:Fallback>
          <p:sp>
            <p:nvSpPr>
              <p:cNvPr id="16" name="Prostokąt 15"/>
              <p:cNvSpPr>
                <a:spLocks noRot="1" noChangeAspect="1" noMove="1" noResize="1" noEditPoints="1" noAdjustHandles="1" noChangeArrowheads="1" noChangeShapeType="1" noTextEdit="1"/>
              </p:cNvSpPr>
              <p:nvPr/>
            </p:nvSpPr>
            <p:spPr>
              <a:xfrm>
                <a:off x="11668" y="1444774"/>
                <a:ext cx="5144494" cy="713144"/>
              </a:xfrm>
              <a:prstGeom prst="rect">
                <a:avLst/>
              </a:prstGeom>
              <a:blipFill>
                <a:blip r:embed="rId4"/>
                <a:stretch>
                  <a:fillRect b="-4274"/>
                </a:stretch>
              </a:blipFill>
            </p:spPr>
            <p:txBody>
              <a:bodyPr/>
              <a:lstStyle/>
              <a:p>
                <a:r>
                  <a:rPr lang="pl-PL">
                    <a:noFill/>
                  </a:rPr>
                  <a:t> </a:t>
                </a:r>
              </a:p>
            </p:txBody>
          </p:sp>
        </mc:Fallback>
      </mc:AlternateContent>
      <p:sp>
        <p:nvSpPr>
          <p:cNvPr id="2" name="Prostokąt 1"/>
          <p:cNvSpPr/>
          <p:nvPr/>
        </p:nvSpPr>
        <p:spPr>
          <a:xfrm>
            <a:off x="11668" y="1228292"/>
            <a:ext cx="5107488" cy="261610"/>
          </a:xfrm>
          <a:prstGeom prst="rect">
            <a:avLst/>
          </a:prstGeom>
        </p:spPr>
        <p:txBody>
          <a:bodyPr wrap="none">
            <a:spAutoFit/>
          </a:bodyPr>
          <a:lstStyle/>
          <a:p>
            <a:r>
              <a:rPr lang="pl-PL" sz="1100" b="1" dirty="0" err="1" smtClean="0">
                <a:solidFill>
                  <a:srgbClr val="3C4855"/>
                </a:solidFill>
                <a:latin typeface="Open Sans" pitchFamily="2" charset="0"/>
                <a:ea typeface="Open Sans" pitchFamily="2" charset="0"/>
                <a:cs typeface="Open Sans" pitchFamily="2" charset="0"/>
              </a:rPr>
              <a:t>This</a:t>
            </a:r>
            <a:r>
              <a:rPr lang="pl-PL" sz="1100" b="1" dirty="0" smtClean="0">
                <a:solidFill>
                  <a:srgbClr val="3C4855"/>
                </a:solidFill>
                <a:latin typeface="Open Sans" pitchFamily="2" charset="0"/>
                <a:ea typeface="Open Sans" pitchFamily="2" charset="0"/>
                <a:cs typeface="Open Sans" pitchFamily="2" charset="0"/>
              </a:rPr>
              <a:t> talk </a:t>
            </a:r>
            <a:r>
              <a:rPr lang="pl-PL" sz="1100" b="1" dirty="0" err="1" smtClean="0">
                <a:solidFill>
                  <a:srgbClr val="3C4855"/>
                </a:solidFill>
                <a:latin typeface="Open Sans" pitchFamily="2" charset="0"/>
                <a:ea typeface="Open Sans" pitchFamily="2" charset="0"/>
                <a:cs typeface="Open Sans" pitchFamily="2" charset="0"/>
              </a:rPr>
              <a:t>contribution</a:t>
            </a:r>
            <a:r>
              <a:rPr lang="pl-PL" sz="1100" b="1" dirty="0" smtClean="0">
                <a:solidFill>
                  <a:srgbClr val="3C4855"/>
                </a:solidFill>
                <a:latin typeface="Open Sans" pitchFamily="2" charset="0"/>
                <a:ea typeface="Open Sans" pitchFamily="2" charset="0"/>
                <a:cs typeface="Open Sans" pitchFamily="2" charset="0"/>
              </a:rPr>
              <a:t>: </a:t>
            </a:r>
            <a:r>
              <a:rPr lang="pl-PL" sz="1100" b="1" dirty="0" err="1" smtClean="0">
                <a:solidFill>
                  <a:srgbClr val="7A8A99"/>
                </a:solidFill>
                <a:latin typeface="Open Sans" pitchFamily="2" charset="0"/>
                <a:ea typeface="Open Sans" pitchFamily="2" charset="0"/>
                <a:cs typeface="Open Sans" pitchFamily="2" charset="0"/>
              </a:rPr>
              <a:t>Transverse-Momentum</a:t>
            </a:r>
            <a:r>
              <a:rPr lang="pl-PL" sz="1100" b="1" dirty="0" smtClean="0">
                <a:solidFill>
                  <a:srgbClr val="7A8A99"/>
                </a:solidFill>
                <a:latin typeface="Open Sans" pitchFamily="2" charset="0"/>
                <a:ea typeface="Open Sans" pitchFamily="2" charset="0"/>
                <a:cs typeface="Open Sans" pitchFamily="2" charset="0"/>
              </a:rPr>
              <a:t> </a:t>
            </a:r>
            <a:r>
              <a:rPr lang="pl-PL" sz="1100" b="1" dirty="0" err="1" smtClean="0">
                <a:solidFill>
                  <a:srgbClr val="7A8A99"/>
                </a:solidFill>
                <a:latin typeface="Open Sans" pitchFamily="2" charset="0"/>
                <a:ea typeface="Open Sans" pitchFamily="2" charset="0"/>
                <a:cs typeface="Open Sans" pitchFamily="2" charset="0"/>
              </a:rPr>
              <a:t>Weighted</a:t>
            </a:r>
            <a:r>
              <a:rPr lang="pl-PL" sz="1100" b="1" dirty="0" smtClean="0">
                <a:solidFill>
                  <a:srgbClr val="7A8A99"/>
                </a:solidFill>
                <a:latin typeface="Open Sans" pitchFamily="2" charset="0"/>
                <a:ea typeface="Open Sans" pitchFamily="2" charset="0"/>
                <a:cs typeface="Open Sans" pitchFamily="2" charset="0"/>
              </a:rPr>
              <a:t> </a:t>
            </a:r>
            <a:r>
              <a:rPr lang="pl-PL" sz="1100" b="1" dirty="0" err="1" smtClean="0">
                <a:solidFill>
                  <a:srgbClr val="7A8A99"/>
                </a:solidFill>
                <a:latin typeface="Open Sans" pitchFamily="2" charset="0"/>
                <a:ea typeface="Open Sans" pitchFamily="2" charset="0"/>
                <a:cs typeface="Open Sans" pitchFamily="2" charset="0"/>
              </a:rPr>
              <a:t>Asymmetries</a:t>
            </a:r>
            <a:endParaRPr lang="pl-PL" sz="1100" b="1" dirty="0">
              <a:solidFill>
                <a:srgbClr val="7A8A99"/>
              </a:solidFill>
              <a:latin typeface="Open Sans" pitchFamily="2" charset="0"/>
              <a:ea typeface="Open Sans" pitchFamily="2" charset="0"/>
              <a:cs typeface="Open Sans" pitchFamily="2" charset="0"/>
            </a:endParaRPr>
          </a:p>
        </p:txBody>
      </p:sp>
      <p:sp>
        <p:nvSpPr>
          <p:cNvPr id="3" name="Prostokąt 2"/>
          <p:cNvSpPr/>
          <p:nvPr/>
        </p:nvSpPr>
        <p:spPr>
          <a:xfrm>
            <a:off x="61244" y="2214951"/>
            <a:ext cx="1978427" cy="276999"/>
          </a:xfrm>
          <a:prstGeom prst="rect">
            <a:avLst/>
          </a:prstGeom>
        </p:spPr>
        <p:txBody>
          <a:bodyPr wrap="none">
            <a:spAutoFit/>
          </a:bodyPr>
          <a:lstStyle/>
          <a:p>
            <a:r>
              <a:rPr lang="pl-PL" sz="1200" b="1" dirty="0" smtClean="0">
                <a:solidFill>
                  <a:srgbClr val="7A8A99"/>
                </a:solidFill>
                <a:latin typeface="Open Sans" pitchFamily="2" charset="0"/>
                <a:ea typeface="Open Sans" pitchFamily="2" charset="0"/>
                <a:cs typeface="Open Sans" pitchFamily="2" charset="0"/>
              </a:rPr>
              <a:t>Paper </a:t>
            </a:r>
            <a:r>
              <a:rPr lang="pl-PL" sz="1200" b="1" dirty="0">
                <a:solidFill>
                  <a:srgbClr val="7A8A99"/>
                </a:solidFill>
                <a:latin typeface="Open Sans" pitchFamily="2" charset="0"/>
                <a:ea typeface="Open Sans" pitchFamily="2" charset="0"/>
                <a:cs typeface="Open Sans" pitchFamily="2" charset="0"/>
              </a:rPr>
              <a:t>in </a:t>
            </a:r>
            <a:r>
              <a:rPr lang="pl-PL" sz="1200" b="1" dirty="0" err="1" smtClean="0">
                <a:solidFill>
                  <a:srgbClr val="7A8A99"/>
                </a:solidFill>
                <a:latin typeface="Open Sans" pitchFamily="2" charset="0"/>
                <a:ea typeface="Open Sans" pitchFamily="2" charset="0"/>
                <a:cs typeface="Open Sans" pitchFamily="2" charset="0"/>
              </a:rPr>
              <a:t>preparation</a:t>
            </a:r>
            <a:r>
              <a:rPr lang="pl-PL" sz="1200" b="1" dirty="0" smtClean="0">
                <a:solidFill>
                  <a:srgbClr val="7A8A99"/>
                </a:solidFill>
                <a:latin typeface="Open Sans" pitchFamily="2" charset="0"/>
                <a:ea typeface="Open Sans" pitchFamily="2" charset="0"/>
                <a:cs typeface="Open Sans" pitchFamily="2" charset="0"/>
              </a:rPr>
              <a:t> 🎉</a:t>
            </a:r>
            <a:endParaRPr lang="pl-PL" sz="1100" b="1" dirty="0">
              <a:solidFill>
                <a:srgbClr val="7A8A99"/>
              </a:solidFill>
            </a:endParaRPr>
          </a:p>
        </p:txBody>
      </p:sp>
    </p:spTree>
    <p:extLst>
      <p:ext uri="{BB962C8B-B14F-4D97-AF65-F5344CB8AC3E}">
        <p14:creationId xmlns:p14="http://schemas.microsoft.com/office/powerpoint/2010/main" val="15444291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az 4"/>
          <p:cNvPicPr>
            <a:picLocks noChangeAspect="1"/>
          </p:cNvPicPr>
          <p:nvPr/>
        </p:nvPicPr>
        <p:blipFill>
          <a:blip r:embed="rId2"/>
          <a:stretch>
            <a:fillRect/>
          </a:stretch>
        </p:blipFill>
        <p:spPr>
          <a:xfrm>
            <a:off x="961042" y="672456"/>
            <a:ext cx="4027239" cy="2183600"/>
          </a:xfrm>
          <a:prstGeom prst="rect">
            <a:avLst/>
          </a:prstGeom>
        </p:spPr>
      </p:pic>
      <p:sp>
        <p:nvSpPr>
          <p:cNvPr id="6" name="Prostokąt 5"/>
          <p:cNvSpPr/>
          <p:nvPr/>
        </p:nvSpPr>
        <p:spPr>
          <a:xfrm>
            <a:off x="1124934" y="1000372"/>
            <a:ext cx="771790" cy="4588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7" name="Prostokąt 6"/>
          <p:cNvSpPr/>
          <p:nvPr/>
        </p:nvSpPr>
        <p:spPr>
          <a:xfrm>
            <a:off x="2120576" y="1079929"/>
            <a:ext cx="771790" cy="7585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8" name="Prostokąt 7"/>
          <p:cNvSpPr/>
          <p:nvPr/>
        </p:nvSpPr>
        <p:spPr>
          <a:xfrm>
            <a:off x="2003697" y="1075187"/>
            <a:ext cx="845166" cy="523220"/>
          </a:xfrm>
          <a:prstGeom prst="rect">
            <a:avLst/>
          </a:prstGeom>
        </p:spPr>
        <p:txBody>
          <a:bodyPr wrap="square">
            <a:spAutoFit/>
          </a:bodyPr>
          <a:lstStyle/>
          <a:p>
            <a:r>
              <a:rPr lang="pl-PL" sz="700" b="1" dirty="0" smtClean="0">
                <a:latin typeface="Comic Sans MS" panose="030F0702030302020204" pitchFamily="66" charset="0"/>
              </a:rPr>
              <a:t>WHAT IS THE STRUCTURE OF THE NUCLEON?</a:t>
            </a:r>
            <a:endParaRPr lang="pl-PL" sz="700" b="1" dirty="0">
              <a:latin typeface="Comic Sans MS" panose="030F0702030302020204" pitchFamily="66" charset="0"/>
            </a:endParaRPr>
          </a:p>
        </p:txBody>
      </p:sp>
      <p:sp>
        <p:nvSpPr>
          <p:cNvPr id="9" name="Prostokąt 8"/>
          <p:cNvSpPr/>
          <p:nvPr/>
        </p:nvSpPr>
        <p:spPr>
          <a:xfrm>
            <a:off x="2463707" y="1533189"/>
            <a:ext cx="600970" cy="307777"/>
          </a:xfrm>
          <a:prstGeom prst="rect">
            <a:avLst/>
          </a:prstGeom>
        </p:spPr>
        <p:txBody>
          <a:bodyPr wrap="square">
            <a:spAutoFit/>
          </a:bodyPr>
          <a:lstStyle/>
          <a:p>
            <a:r>
              <a:rPr lang="pl-PL" sz="700" b="1" dirty="0" smtClean="0">
                <a:latin typeface="Comic Sans MS" panose="030F0702030302020204" pitchFamily="66" charset="0"/>
              </a:rPr>
              <a:t>OF WHAT?</a:t>
            </a:r>
            <a:endParaRPr lang="pl-PL" sz="700" b="1" dirty="0">
              <a:latin typeface="Comic Sans MS" panose="030F0702030302020204" pitchFamily="66" charset="0"/>
            </a:endParaRPr>
          </a:p>
        </p:txBody>
      </p:sp>
      <p:sp>
        <p:nvSpPr>
          <p:cNvPr id="10" name="Prostokąt 9"/>
          <p:cNvSpPr/>
          <p:nvPr/>
        </p:nvSpPr>
        <p:spPr>
          <a:xfrm>
            <a:off x="1084410" y="1002315"/>
            <a:ext cx="912976" cy="415498"/>
          </a:xfrm>
          <a:prstGeom prst="rect">
            <a:avLst/>
          </a:prstGeom>
        </p:spPr>
        <p:txBody>
          <a:bodyPr wrap="square">
            <a:spAutoFit/>
          </a:bodyPr>
          <a:lstStyle/>
          <a:p>
            <a:r>
              <a:rPr lang="pl-PL" sz="700" b="1" dirty="0" smtClean="0">
                <a:latin typeface="Comic Sans MS" panose="030F0702030302020204" pitchFamily="66" charset="0"/>
              </a:rPr>
              <a:t>LOOK, THEY’RE SITTING IN A TREE…</a:t>
            </a:r>
            <a:endParaRPr lang="pl-PL" sz="700" b="1" dirty="0">
              <a:latin typeface="Comic Sans MS" panose="030F0702030302020204" pitchFamily="66" charset="0"/>
            </a:endParaRPr>
          </a:p>
        </p:txBody>
      </p:sp>
      <p:sp>
        <p:nvSpPr>
          <p:cNvPr id="11" name="Prostokąt 10"/>
          <p:cNvSpPr/>
          <p:nvPr/>
        </p:nvSpPr>
        <p:spPr>
          <a:xfrm>
            <a:off x="3048220" y="1086029"/>
            <a:ext cx="771790" cy="7585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2" name="Prostokąt 11"/>
          <p:cNvSpPr/>
          <p:nvPr/>
        </p:nvSpPr>
        <p:spPr>
          <a:xfrm>
            <a:off x="4035824" y="1101087"/>
            <a:ext cx="771790" cy="7585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3" name="Prostokąt 12"/>
          <p:cNvSpPr/>
          <p:nvPr/>
        </p:nvSpPr>
        <p:spPr>
          <a:xfrm>
            <a:off x="3056607" y="1101087"/>
            <a:ext cx="886593" cy="738664"/>
          </a:xfrm>
          <a:prstGeom prst="rect">
            <a:avLst/>
          </a:prstGeom>
        </p:spPr>
        <p:txBody>
          <a:bodyPr wrap="square">
            <a:spAutoFit/>
          </a:bodyPr>
          <a:lstStyle/>
          <a:p>
            <a:r>
              <a:rPr lang="pl-PL" sz="700" b="1" dirty="0" smtClean="0">
                <a:latin typeface="Comic Sans MS" panose="030F0702030302020204" pitchFamily="66" charset="0"/>
              </a:rPr>
              <a:t>IN A COLLINEAR APPROACH IS DESCRIBED BY 3 FUNCTIONS… </a:t>
            </a:r>
            <a:endParaRPr lang="pl-PL" sz="700" b="1" dirty="0">
              <a:latin typeface="Comic Sans MS" panose="030F0702030302020204" pitchFamily="66" charset="0"/>
            </a:endParaRPr>
          </a:p>
        </p:txBody>
      </p:sp>
      <p:sp>
        <p:nvSpPr>
          <p:cNvPr id="14" name="Prostokąt 13"/>
          <p:cNvSpPr/>
          <p:nvPr/>
        </p:nvSpPr>
        <p:spPr>
          <a:xfrm>
            <a:off x="3970999" y="1042135"/>
            <a:ext cx="802659" cy="738664"/>
          </a:xfrm>
          <a:prstGeom prst="rect">
            <a:avLst/>
          </a:prstGeom>
        </p:spPr>
        <p:txBody>
          <a:bodyPr wrap="square">
            <a:spAutoFit/>
          </a:bodyPr>
          <a:lstStyle/>
          <a:p>
            <a:r>
              <a:rPr lang="pl-PL" sz="600" b="1" dirty="0" smtClean="0">
                <a:latin typeface="Comic Sans MS" panose="030F0702030302020204" pitchFamily="66" charset="0"/>
              </a:rPr>
              <a:t>BUT… TAKING INTO ACCOUT TRANSVERSE MOMENTA OF QUARKS INSIDE THE NUCLEON…</a:t>
            </a:r>
            <a:endParaRPr lang="pl-PL" sz="600" b="1" dirty="0">
              <a:latin typeface="Comic Sans MS" panose="030F0702030302020204" pitchFamily="66" charset="0"/>
            </a:endParaRPr>
          </a:p>
        </p:txBody>
      </p:sp>
      <p:sp>
        <p:nvSpPr>
          <p:cNvPr id="17" name="Tytuł 1"/>
          <p:cNvSpPr>
            <a:spLocks noGrp="1"/>
          </p:cNvSpPr>
          <p:nvPr>
            <p:ph type="title"/>
          </p:nvPr>
        </p:nvSpPr>
        <p:spPr>
          <a:xfrm>
            <a:off x="0" y="202455"/>
            <a:ext cx="5758301" cy="380858"/>
          </a:xfrm>
        </p:spPr>
        <p:txBody>
          <a:bodyPr>
            <a:noAutofit/>
          </a:bodyPr>
          <a:lstStyle/>
          <a:p>
            <a:pPr algn="ctr"/>
            <a:r>
              <a:rPr lang="pl-PL" sz="2400" dirty="0" err="1">
                <a:solidFill>
                  <a:srgbClr val="3C4855"/>
                </a:solidFill>
                <a:latin typeface="Open Sans" pitchFamily="2" charset="0"/>
                <a:ea typeface="Open Sans" pitchFamily="2" charset="0"/>
                <a:cs typeface="Open Sans" pitchFamily="2" charset="0"/>
              </a:rPr>
              <a:t>Thank</a:t>
            </a:r>
            <a:r>
              <a:rPr lang="pl-PL" sz="2400" dirty="0">
                <a:solidFill>
                  <a:srgbClr val="3C4855"/>
                </a:solidFill>
                <a:latin typeface="Open Sans" pitchFamily="2" charset="0"/>
                <a:ea typeface="Open Sans" pitchFamily="2" charset="0"/>
                <a:cs typeface="Open Sans" pitchFamily="2" charset="0"/>
              </a:rPr>
              <a:t> </a:t>
            </a:r>
            <a:r>
              <a:rPr lang="pl-PL" sz="2400" dirty="0" err="1">
                <a:solidFill>
                  <a:srgbClr val="3C4855"/>
                </a:solidFill>
                <a:latin typeface="Open Sans" pitchFamily="2" charset="0"/>
                <a:ea typeface="Open Sans" pitchFamily="2" charset="0"/>
                <a:cs typeface="Open Sans" pitchFamily="2" charset="0"/>
              </a:rPr>
              <a:t>you</a:t>
            </a:r>
            <a:r>
              <a:rPr lang="pl-PL" sz="2400" dirty="0">
                <a:solidFill>
                  <a:srgbClr val="3C4855"/>
                </a:solidFill>
                <a:latin typeface="Open Sans" pitchFamily="2" charset="0"/>
                <a:ea typeface="Open Sans" pitchFamily="2" charset="0"/>
                <a:cs typeface="Open Sans" pitchFamily="2" charset="0"/>
              </a:rPr>
              <a:t> for </a:t>
            </a:r>
            <a:r>
              <a:rPr lang="pl-PL" sz="2400" dirty="0" err="1">
                <a:solidFill>
                  <a:srgbClr val="3C4855"/>
                </a:solidFill>
                <a:latin typeface="Open Sans" pitchFamily="2" charset="0"/>
                <a:ea typeface="Open Sans" pitchFamily="2" charset="0"/>
                <a:cs typeface="Open Sans" pitchFamily="2" charset="0"/>
              </a:rPr>
              <a:t>attention</a:t>
            </a:r>
            <a:r>
              <a:rPr lang="pl-PL" sz="2400" dirty="0">
                <a:solidFill>
                  <a:srgbClr val="3C4855"/>
                </a:solidFill>
                <a:latin typeface="Open Sans" pitchFamily="2" charset="0"/>
                <a:ea typeface="Open Sans" pitchFamily="2" charset="0"/>
                <a:cs typeface="Open Sans" pitchFamily="2" charset="0"/>
              </a:rPr>
              <a:t>!</a:t>
            </a:r>
          </a:p>
        </p:txBody>
      </p:sp>
    </p:spTree>
    <p:extLst>
      <p:ext uri="{BB962C8B-B14F-4D97-AF65-F5344CB8AC3E}">
        <p14:creationId xmlns:p14="http://schemas.microsoft.com/office/powerpoint/2010/main" val="33053742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0" y="0"/>
            <a:ext cx="6039650" cy="626267"/>
          </a:xfrm>
        </p:spPr>
        <p:txBody>
          <a:bodyPr>
            <a:normAutofit/>
          </a:bodyPr>
          <a:lstStyle/>
          <a:p>
            <a:r>
              <a:rPr lang="pl-PL" b="1" dirty="0"/>
              <a:t>Cracking Open the </a:t>
            </a:r>
            <a:r>
              <a:rPr lang="pl-PL" b="1" dirty="0" smtClean="0"/>
              <a:t>Proton</a:t>
            </a:r>
            <a:r>
              <a:rPr lang="pl-PL" sz="1800" b="1" dirty="0" smtClean="0">
                <a:solidFill>
                  <a:srgbClr val="586573"/>
                </a:solidFill>
              </a:rPr>
              <a:t>: </a:t>
            </a:r>
            <a:r>
              <a:rPr lang="pl-PL" sz="1800" dirty="0" err="1" smtClean="0">
                <a:solidFill>
                  <a:srgbClr val="7A8A99"/>
                </a:solidFill>
              </a:rPr>
              <a:t>Deep</a:t>
            </a:r>
            <a:r>
              <a:rPr lang="pl-PL" sz="1800" dirty="0" smtClean="0">
                <a:solidFill>
                  <a:srgbClr val="7A8A99"/>
                </a:solidFill>
              </a:rPr>
              <a:t> I</a:t>
            </a:r>
            <a:r>
              <a:rPr lang="en-US" sz="1800" dirty="0" err="1" smtClean="0">
                <a:solidFill>
                  <a:srgbClr val="7A8A99"/>
                </a:solidFill>
              </a:rPr>
              <a:t>nelastic</a:t>
            </a:r>
            <a:r>
              <a:rPr lang="en-US" sz="1800" dirty="0" smtClean="0">
                <a:solidFill>
                  <a:srgbClr val="7A8A99"/>
                </a:solidFill>
              </a:rPr>
              <a:t> Scattering</a:t>
            </a:r>
            <a:r>
              <a:rPr lang="pl-PL" sz="1800" dirty="0" smtClean="0">
                <a:solidFill>
                  <a:srgbClr val="7A8A99"/>
                </a:solidFill>
              </a:rPr>
              <a:t> (DIS)</a:t>
            </a:r>
            <a:endParaRPr lang="pl-PL" sz="1800" dirty="0">
              <a:solidFill>
                <a:srgbClr val="7A8A99"/>
              </a:solidFill>
            </a:endParaRPr>
          </a:p>
        </p:txBody>
      </p:sp>
      <p:sp>
        <p:nvSpPr>
          <p:cNvPr id="16" name="Prostokąt 15"/>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17" name="Prostokąt 16"/>
          <p:cNvSpPr/>
          <p:nvPr/>
        </p:nvSpPr>
        <p:spPr>
          <a:xfrm>
            <a:off x="-210" y="3093817"/>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
        <p:nvSpPr>
          <p:cNvPr id="18" name="Prostokąt 17"/>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4/33</a:t>
            </a:r>
            <a:endParaRPr lang="pl-PL" sz="400" dirty="0">
              <a:solidFill>
                <a:srgbClr val="F0ECE5"/>
              </a:solidFill>
              <a:latin typeface="Open Sans" pitchFamily="2" charset="0"/>
              <a:ea typeface="Open Sans" pitchFamily="2" charset="0"/>
              <a:cs typeface="Open Sans" pitchFamily="2" charset="0"/>
            </a:endParaRPr>
          </a:p>
        </p:txBody>
      </p:sp>
      <p:pic>
        <p:nvPicPr>
          <p:cNvPr id="19" name="Obraz 18"/>
          <p:cNvPicPr>
            <a:picLocks noChangeAspect="1"/>
          </p:cNvPicPr>
          <p:nvPr/>
        </p:nvPicPr>
        <p:blipFill>
          <a:blip r:embed="rId2"/>
          <a:stretch>
            <a:fillRect/>
          </a:stretch>
        </p:blipFill>
        <p:spPr>
          <a:xfrm>
            <a:off x="3829994" y="608452"/>
            <a:ext cx="1772286" cy="2322737"/>
          </a:xfrm>
          <a:prstGeom prst="rect">
            <a:avLst/>
          </a:prstGeom>
        </p:spPr>
      </p:pic>
      <p:sp>
        <p:nvSpPr>
          <p:cNvPr id="20" name="Prostokąt 19"/>
          <p:cNvSpPr/>
          <p:nvPr/>
        </p:nvSpPr>
        <p:spPr>
          <a:xfrm rot="16200000">
            <a:off x="4711231" y="1675518"/>
            <a:ext cx="1861407" cy="184666"/>
          </a:xfrm>
          <a:prstGeom prst="rect">
            <a:avLst/>
          </a:prstGeom>
        </p:spPr>
        <p:txBody>
          <a:bodyPr wrap="none">
            <a:spAutoFit/>
          </a:bodyPr>
          <a:lstStyle/>
          <a:p>
            <a:r>
              <a:rPr lang="pl-PL" sz="600" dirty="0" smtClean="0">
                <a:solidFill>
                  <a:srgbClr val="586573"/>
                </a:solidFill>
                <a:ea typeface="Open Sans" pitchFamily="2" charset="0"/>
                <a:cs typeface="Open Sans" pitchFamily="2" charset="0"/>
                <a:hlinkClick r:id="rId3"/>
              </a:rPr>
              <a:t>[M. </a:t>
            </a:r>
            <a:r>
              <a:rPr lang="pl-PL" sz="600" dirty="0" err="1" smtClean="0">
                <a:solidFill>
                  <a:srgbClr val="586573"/>
                </a:solidFill>
                <a:ea typeface="Open Sans" pitchFamily="2" charset="0"/>
                <a:cs typeface="Open Sans" pitchFamily="2" charset="0"/>
                <a:hlinkClick r:id="rId3"/>
              </a:rPr>
              <a:t>Breidenbach</a:t>
            </a:r>
            <a:r>
              <a:rPr lang="pl-PL" sz="600" dirty="0" smtClean="0">
                <a:solidFill>
                  <a:srgbClr val="586573"/>
                </a:solidFill>
                <a:ea typeface="Open Sans" pitchFamily="2" charset="0"/>
                <a:cs typeface="Open Sans" pitchFamily="2" charset="0"/>
                <a:hlinkClick r:id="rId3"/>
              </a:rPr>
              <a:t> et. a</a:t>
            </a:r>
            <a:r>
              <a:rPr lang="pl-PL" sz="600" dirty="0">
                <a:solidFill>
                  <a:srgbClr val="586573"/>
                </a:solidFill>
                <a:ea typeface="Open Sans" pitchFamily="2" charset="0"/>
                <a:cs typeface="Open Sans" pitchFamily="2" charset="0"/>
                <a:hlinkClick r:id="rId3"/>
              </a:rPr>
              <a:t>l</a:t>
            </a:r>
            <a:r>
              <a:rPr lang="pl-PL" sz="600" dirty="0" smtClean="0">
                <a:solidFill>
                  <a:srgbClr val="586573"/>
                </a:solidFill>
                <a:ea typeface="Open Sans" pitchFamily="2" charset="0"/>
                <a:cs typeface="Open Sans" pitchFamily="2" charset="0"/>
                <a:hlinkClick r:id="rId3"/>
              </a:rPr>
              <a:t>., </a:t>
            </a:r>
            <a:r>
              <a:rPr lang="pl-PL" sz="600" dirty="0" err="1" smtClean="0">
                <a:solidFill>
                  <a:srgbClr val="586573"/>
                </a:solidFill>
                <a:ea typeface="Open Sans" pitchFamily="2" charset="0"/>
                <a:cs typeface="Open Sans" pitchFamily="2" charset="0"/>
                <a:hlinkClick r:id="rId3"/>
              </a:rPr>
              <a:t>Phys</a:t>
            </a:r>
            <a:r>
              <a:rPr lang="pl-PL" sz="600" dirty="0" smtClean="0">
                <a:solidFill>
                  <a:srgbClr val="586573"/>
                </a:solidFill>
                <a:ea typeface="Open Sans" pitchFamily="2" charset="0"/>
                <a:cs typeface="Open Sans" pitchFamily="2" charset="0"/>
                <a:hlinkClick r:id="rId3"/>
              </a:rPr>
              <a:t>. </a:t>
            </a:r>
            <a:r>
              <a:rPr lang="pl-PL" sz="600" dirty="0" err="1" smtClean="0">
                <a:solidFill>
                  <a:srgbClr val="586573"/>
                </a:solidFill>
                <a:ea typeface="Open Sans" pitchFamily="2" charset="0"/>
                <a:cs typeface="Open Sans" pitchFamily="2" charset="0"/>
                <a:hlinkClick r:id="rId3"/>
              </a:rPr>
              <a:t>Rev</a:t>
            </a:r>
            <a:r>
              <a:rPr lang="pl-PL" sz="600" dirty="0" smtClean="0">
                <a:solidFill>
                  <a:srgbClr val="586573"/>
                </a:solidFill>
                <a:ea typeface="Open Sans" pitchFamily="2" charset="0"/>
                <a:cs typeface="Open Sans" pitchFamily="2" charset="0"/>
                <a:hlinkClick r:id="rId3"/>
              </a:rPr>
              <a:t>. </a:t>
            </a:r>
            <a:r>
              <a:rPr lang="pl-PL" sz="600" dirty="0" err="1" smtClean="0">
                <a:solidFill>
                  <a:srgbClr val="586573"/>
                </a:solidFill>
                <a:ea typeface="Open Sans" pitchFamily="2" charset="0"/>
                <a:cs typeface="Open Sans" pitchFamily="2" charset="0"/>
                <a:hlinkClick r:id="rId3"/>
              </a:rPr>
              <a:t>Lett</a:t>
            </a:r>
            <a:r>
              <a:rPr lang="pl-PL" sz="600" dirty="0" smtClean="0">
                <a:solidFill>
                  <a:srgbClr val="586573"/>
                </a:solidFill>
                <a:ea typeface="Open Sans" pitchFamily="2" charset="0"/>
                <a:cs typeface="Open Sans" pitchFamily="2" charset="0"/>
                <a:hlinkClick r:id="rId3"/>
              </a:rPr>
              <a:t> 23 (1969) 935]</a:t>
            </a:r>
            <a:endParaRPr lang="pl-PL" sz="600" dirty="0">
              <a:solidFill>
                <a:srgbClr val="586573"/>
              </a:solidFill>
              <a:ea typeface="Open Sans" pitchFamily="2" charset="0"/>
              <a:cs typeface="Open Sans" pitchFamily="2" charset="0"/>
            </a:endParaRPr>
          </a:p>
        </p:txBody>
      </p:sp>
      <p:cxnSp>
        <p:nvCxnSpPr>
          <p:cNvPr id="31" name="Łącznik prosty 30"/>
          <p:cNvCxnSpPr/>
          <p:nvPr/>
        </p:nvCxnSpPr>
        <p:spPr>
          <a:xfrm>
            <a:off x="1817052" y="1975597"/>
            <a:ext cx="559249" cy="19073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Łącznik prosty 32"/>
          <p:cNvCxnSpPr/>
          <p:nvPr/>
        </p:nvCxnSpPr>
        <p:spPr>
          <a:xfrm flipV="1">
            <a:off x="2364076" y="1985377"/>
            <a:ext cx="585396" cy="17951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Łącznik prosty 35"/>
          <p:cNvCxnSpPr/>
          <p:nvPr/>
        </p:nvCxnSpPr>
        <p:spPr>
          <a:xfrm flipV="1">
            <a:off x="1602540" y="2724925"/>
            <a:ext cx="605529" cy="9238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Łącznik prosty 36"/>
          <p:cNvCxnSpPr/>
          <p:nvPr/>
        </p:nvCxnSpPr>
        <p:spPr>
          <a:xfrm>
            <a:off x="2501564" y="2729755"/>
            <a:ext cx="663169" cy="12516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Owal 37"/>
          <p:cNvSpPr/>
          <p:nvPr/>
        </p:nvSpPr>
        <p:spPr>
          <a:xfrm>
            <a:off x="2210052" y="2567963"/>
            <a:ext cx="287840" cy="28695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9" name="Dowolny kształt 38"/>
          <p:cNvSpPr/>
          <p:nvPr/>
        </p:nvSpPr>
        <p:spPr>
          <a:xfrm>
            <a:off x="2347482" y="2113502"/>
            <a:ext cx="53936" cy="457200"/>
          </a:xfrm>
          <a:custGeom>
            <a:avLst/>
            <a:gdLst>
              <a:gd name="connsiteX0" fmla="*/ 53936 w 53936"/>
              <a:gd name="connsiteY0" fmla="*/ 0 h 457200"/>
              <a:gd name="connsiteX1" fmla="*/ 148 w 53936"/>
              <a:gd name="connsiteY1" fmla="*/ 83127 h 457200"/>
              <a:gd name="connsiteX2" fmla="*/ 36822 w 53936"/>
              <a:gd name="connsiteY2" fmla="*/ 129581 h 457200"/>
              <a:gd name="connsiteX3" fmla="*/ 2593 w 53936"/>
              <a:gd name="connsiteY3" fmla="*/ 178479 h 457200"/>
              <a:gd name="connsiteX4" fmla="*/ 36822 w 53936"/>
              <a:gd name="connsiteY4" fmla="*/ 224933 h 457200"/>
              <a:gd name="connsiteX5" fmla="*/ 2593 w 53936"/>
              <a:gd name="connsiteY5" fmla="*/ 273831 h 457200"/>
              <a:gd name="connsiteX6" fmla="*/ 31932 w 53936"/>
              <a:gd name="connsiteY6" fmla="*/ 322730 h 457200"/>
              <a:gd name="connsiteX7" fmla="*/ 2593 w 53936"/>
              <a:gd name="connsiteY7" fmla="*/ 369183 h 457200"/>
              <a:gd name="connsiteX8" fmla="*/ 31932 w 53936"/>
              <a:gd name="connsiteY8" fmla="*/ 418081 h 457200"/>
              <a:gd name="connsiteX9" fmla="*/ 7483 w 53936"/>
              <a:gd name="connsiteY9" fmla="*/ 457200 h 457200"/>
              <a:gd name="connsiteX10" fmla="*/ 7483 w 53936"/>
              <a:gd name="connsiteY10"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936" h="457200">
                <a:moveTo>
                  <a:pt x="53936" y="0"/>
                </a:moveTo>
                <a:cubicBezTo>
                  <a:pt x="28468" y="30765"/>
                  <a:pt x="3000" y="61530"/>
                  <a:pt x="148" y="83127"/>
                </a:cubicBezTo>
                <a:cubicBezTo>
                  <a:pt x="-2704" y="104724"/>
                  <a:pt x="36415" y="113689"/>
                  <a:pt x="36822" y="129581"/>
                </a:cubicBezTo>
                <a:cubicBezTo>
                  <a:pt x="37229" y="145473"/>
                  <a:pt x="2593" y="162587"/>
                  <a:pt x="2593" y="178479"/>
                </a:cubicBezTo>
                <a:cubicBezTo>
                  <a:pt x="2593" y="194371"/>
                  <a:pt x="36822" y="209041"/>
                  <a:pt x="36822" y="224933"/>
                </a:cubicBezTo>
                <a:cubicBezTo>
                  <a:pt x="36822" y="240825"/>
                  <a:pt x="3408" y="257532"/>
                  <a:pt x="2593" y="273831"/>
                </a:cubicBezTo>
                <a:cubicBezTo>
                  <a:pt x="1778" y="290130"/>
                  <a:pt x="31932" y="306838"/>
                  <a:pt x="31932" y="322730"/>
                </a:cubicBezTo>
                <a:cubicBezTo>
                  <a:pt x="31932" y="338622"/>
                  <a:pt x="2593" y="353291"/>
                  <a:pt x="2593" y="369183"/>
                </a:cubicBezTo>
                <a:cubicBezTo>
                  <a:pt x="2593" y="385075"/>
                  <a:pt x="31117" y="403412"/>
                  <a:pt x="31932" y="418081"/>
                </a:cubicBezTo>
                <a:cubicBezTo>
                  <a:pt x="32747" y="432751"/>
                  <a:pt x="7483" y="457200"/>
                  <a:pt x="7483" y="457200"/>
                </a:cubicBezTo>
                <a:lnTo>
                  <a:pt x="7483" y="45720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40" name="Łącznik prosty ze strzałką 39"/>
          <p:cNvCxnSpPr/>
          <p:nvPr/>
        </p:nvCxnSpPr>
        <p:spPr>
          <a:xfrm>
            <a:off x="2096676" y="2069422"/>
            <a:ext cx="48026" cy="17052"/>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1" name="Łącznik prosty ze strzałką 40"/>
          <p:cNvCxnSpPr/>
          <p:nvPr/>
        </p:nvCxnSpPr>
        <p:spPr>
          <a:xfrm flipV="1">
            <a:off x="2675132" y="2062294"/>
            <a:ext cx="31901" cy="9701"/>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2" name="Łącznik prosty ze strzałką 41"/>
          <p:cNvCxnSpPr/>
          <p:nvPr/>
        </p:nvCxnSpPr>
        <p:spPr>
          <a:xfrm flipV="1">
            <a:off x="2012856" y="2746738"/>
            <a:ext cx="38352" cy="6480"/>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43" name="Łącznik prosty ze strzałką 42"/>
          <p:cNvCxnSpPr/>
          <p:nvPr/>
        </p:nvCxnSpPr>
        <p:spPr>
          <a:xfrm rot="180000">
            <a:off x="2804830" y="2789892"/>
            <a:ext cx="30763" cy="0"/>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44" name="Prostokąt 43"/>
          <p:cNvSpPr/>
          <p:nvPr/>
        </p:nvSpPr>
        <p:spPr>
          <a:xfrm>
            <a:off x="2355699" y="2074446"/>
            <a:ext cx="45719" cy="620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5" name="Prostokąt 44"/>
          <p:cNvSpPr/>
          <p:nvPr/>
        </p:nvSpPr>
        <p:spPr>
          <a:xfrm rot="2040000">
            <a:off x="2357822" y="2074446"/>
            <a:ext cx="45719" cy="620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6" name="Prostokąt 45"/>
          <p:cNvSpPr/>
          <p:nvPr/>
        </p:nvSpPr>
        <p:spPr>
          <a:xfrm rot="3736658">
            <a:off x="2199078" y="1983731"/>
            <a:ext cx="270409" cy="620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47" name="pole tekstowe 46"/>
              <p:cNvSpPr txBox="1"/>
              <p:nvPr/>
            </p:nvSpPr>
            <p:spPr>
              <a:xfrm>
                <a:off x="2018290" y="2098180"/>
                <a:ext cx="163891" cy="1465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pl-PL" b="0" i="1" smtClean="0">
                              <a:latin typeface="Cambria Math" panose="02040503050406030204" pitchFamily="18" charset="0"/>
                            </a:rPr>
                          </m:ctrlPr>
                        </m:sSupPr>
                        <m:e>
                          <m:r>
                            <a:rPr lang="pl-PL" b="0" i="1" smtClean="0">
                              <a:latin typeface="Cambria Math" panose="02040503050406030204" pitchFamily="18" charset="0"/>
                            </a:rPr>
                            <m:t>𝑒</m:t>
                          </m:r>
                        </m:e>
                        <m:sup>
                          <m:r>
                            <a:rPr lang="pl-PL" b="0" i="1" smtClean="0">
                              <a:latin typeface="Cambria Math" panose="02040503050406030204" pitchFamily="18" charset="0"/>
                            </a:rPr>
                            <m:t>−</m:t>
                          </m:r>
                        </m:sup>
                      </m:sSup>
                    </m:oMath>
                  </m:oMathPara>
                </a14:m>
                <a:endParaRPr lang="pl-PL" dirty="0"/>
              </a:p>
            </p:txBody>
          </p:sp>
        </mc:Choice>
        <mc:Fallback xmlns="">
          <p:sp>
            <p:nvSpPr>
              <p:cNvPr id="47" name="pole tekstowe 46"/>
              <p:cNvSpPr txBox="1">
                <a:spLocks noRot="1" noChangeAspect="1" noMove="1" noResize="1" noEditPoints="1" noAdjustHandles="1" noChangeArrowheads="1" noChangeShapeType="1" noTextEdit="1"/>
              </p:cNvSpPr>
              <p:nvPr/>
            </p:nvSpPr>
            <p:spPr>
              <a:xfrm>
                <a:off x="2018290" y="2098180"/>
                <a:ext cx="163891" cy="146515"/>
              </a:xfrm>
              <a:prstGeom prst="rect">
                <a:avLst/>
              </a:prstGeom>
              <a:blipFill>
                <a:blip r:embed="rId19"/>
                <a:stretch>
                  <a:fillRect l="-7407"/>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48" name="pole tekstowe 47"/>
              <p:cNvSpPr txBox="1"/>
              <p:nvPr/>
            </p:nvSpPr>
            <p:spPr>
              <a:xfrm>
                <a:off x="2688429" y="2074948"/>
                <a:ext cx="163891" cy="1465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pl-PL" b="0" i="1" smtClean="0">
                              <a:latin typeface="Cambria Math" panose="02040503050406030204" pitchFamily="18" charset="0"/>
                            </a:rPr>
                          </m:ctrlPr>
                        </m:sSupPr>
                        <m:e>
                          <m:r>
                            <a:rPr lang="pl-PL" b="0" i="1" smtClean="0">
                              <a:latin typeface="Cambria Math" panose="02040503050406030204" pitchFamily="18" charset="0"/>
                            </a:rPr>
                            <m:t>𝑒</m:t>
                          </m:r>
                        </m:e>
                        <m:sup>
                          <m:r>
                            <a:rPr lang="pl-PL" b="0" i="1" smtClean="0">
                              <a:latin typeface="Cambria Math" panose="02040503050406030204" pitchFamily="18" charset="0"/>
                            </a:rPr>
                            <m:t>−</m:t>
                          </m:r>
                        </m:sup>
                      </m:sSup>
                    </m:oMath>
                  </m:oMathPara>
                </a14:m>
                <a:endParaRPr lang="pl-PL" dirty="0"/>
              </a:p>
            </p:txBody>
          </p:sp>
        </mc:Choice>
        <mc:Fallback xmlns="">
          <p:sp>
            <p:nvSpPr>
              <p:cNvPr id="48" name="pole tekstowe 47"/>
              <p:cNvSpPr txBox="1">
                <a:spLocks noRot="1" noChangeAspect="1" noMove="1" noResize="1" noEditPoints="1" noAdjustHandles="1" noChangeArrowheads="1" noChangeShapeType="1" noTextEdit="1"/>
              </p:cNvSpPr>
              <p:nvPr/>
            </p:nvSpPr>
            <p:spPr>
              <a:xfrm>
                <a:off x="2688429" y="2074948"/>
                <a:ext cx="163891" cy="146515"/>
              </a:xfrm>
              <a:prstGeom prst="rect">
                <a:avLst/>
              </a:prstGeom>
              <a:blipFill>
                <a:blip r:embed="rId19"/>
                <a:stretch>
                  <a:fillRect l="-7407"/>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49" name="pole tekstowe 48"/>
              <p:cNvSpPr txBox="1"/>
              <p:nvPr/>
            </p:nvSpPr>
            <p:spPr>
              <a:xfrm>
                <a:off x="1880891" y="2782247"/>
                <a:ext cx="94577" cy="1465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pl-PL" b="0" i="0" smtClean="0">
                          <a:latin typeface="Cambria Math" panose="02040503050406030204" pitchFamily="18" charset="0"/>
                        </a:rPr>
                        <m:t>p</m:t>
                      </m:r>
                    </m:oMath>
                  </m:oMathPara>
                </a14:m>
                <a:endParaRPr lang="pl-PL" dirty="0"/>
              </a:p>
            </p:txBody>
          </p:sp>
        </mc:Choice>
        <mc:Fallback xmlns="">
          <p:sp>
            <p:nvSpPr>
              <p:cNvPr id="49" name="pole tekstowe 48"/>
              <p:cNvSpPr txBox="1">
                <a:spLocks noRot="1" noChangeAspect="1" noMove="1" noResize="1" noEditPoints="1" noAdjustHandles="1" noChangeArrowheads="1" noChangeShapeType="1" noTextEdit="1"/>
              </p:cNvSpPr>
              <p:nvPr/>
            </p:nvSpPr>
            <p:spPr>
              <a:xfrm>
                <a:off x="1880891" y="2782247"/>
                <a:ext cx="94577" cy="146515"/>
              </a:xfrm>
              <a:prstGeom prst="rect">
                <a:avLst/>
              </a:prstGeom>
              <a:blipFill>
                <a:blip r:embed="rId20"/>
                <a:stretch>
                  <a:fillRect l="-26667" r="-33333" b="-16667"/>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50" name="pole tekstowe 49"/>
              <p:cNvSpPr txBox="1"/>
              <p:nvPr/>
            </p:nvSpPr>
            <p:spPr>
              <a:xfrm>
                <a:off x="2416996" y="2277187"/>
                <a:ext cx="138115" cy="1465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pl-PL" b="0" i="1" smtClean="0">
                              <a:latin typeface="Cambria Math" panose="02040503050406030204" pitchFamily="18" charset="0"/>
                              <a:ea typeface="Cambria Math" panose="02040503050406030204" pitchFamily="18" charset="0"/>
                            </a:rPr>
                          </m:ctrlPr>
                        </m:sSupPr>
                        <m:e>
                          <m:r>
                            <m:rPr>
                              <m:sty m:val="p"/>
                            </m:rPr>
                            <a:rPr lang="el-GR" b="0" i="1" smtClean="0">
                              <a:latin typeface="Cambria Math" panose="02040503050406030204" pitchFamily="18" charset="0"/>
                              <a:ea typeface="Cambria Math" panose="02040503050406030204" pitchFamily="18" charset="0"/>
                            </a:rPr>
                            <m:t>γ</m:t>
                          </m:r>
                        </m:e>
                        <m:sup>
                          <m:r>
                            <a:rPr lang="pl-PL" b="0" i="1" smtClean="0">
                              <a:latin typeface="Cambria Math" panose="02040503050406030204" pitchFamily="18" charset="0"/>
                              <a:ea typeface="Cambria Math" panose="02040503050406030204" pitchFamily="18" charset="0"/>
                            </a:rPr>
                            <m:t>∗</m:t>
                          </m:r>
                        </m:sup>
                      </m:sSup>
                    </m:oMath>
                  </m:oMathPara>
                </a14:m>
                <a:endParaRPr lang="pl-PL" dirty="0"/>
              </a:p>
            </p:txBody>
          </p:sp>
        </mc:Choice>
        <mc:Fallback xmlns="">
          <p:sp>
            <p:nvSpPr>
              <p:cNvPr id="50" name="pole tekstowe 49"/>
              <p:cNvSpPr txBox="1">
                <a:spLocks noRot="1" noChangeAspect="1" noMove="1" noResize="1" noEditPoints="1" noAdjustHandles="1" noChangeArrowheads="1" noChangeShapeType="1" noTextEdit="1"/>
              </p:cNvSpPr>
              <p:nvPr/>
            </p:nvSpPr>
            <p:spPr>
              <a:xfrm>
                <a:off x="2416996" y="2277187"/>
                <a:ext cx="138115" cy="146515"/>
              </a:xfrm>
              <a:prstGeom prst="rect">
                <a:avLst/>
              </a:prstGeom>
              <a:blipFill>
                <a:blip r:embed="rId21"/>
                <a:stretch>
                  <a:fillRect l="-17391" b="-16667"/>
                </a:stretch>
              </a:blipFill>
            </p:spPr>
            <p:txBody>
              <a:bodyPr/>
              <a:lstStyle/>
              <a:p>
                <a:r>
                  <a:rPr lang="pl-PL">
                    <a:noFill/>
                  </a:rPr>
                  <a:t> </a:t>
                </a:r>
              </a:p>
            </p:txBody>
          </p:sp>
        </mc:Fallback>
      </mc:AlternateContent>
      <p:cxnSp>
        <p:nvCxnSpPr>
          <p:cNvPr id="51" name="Łącznik prosty 50"/>
          <p:cNvCxnSpPr/>
          <p:nvPr/>
        </p:nvCxnSpPr>
        <p:spPr>
          <a:xfrm>
            <a:off x="2497892" y="2733758"/>
            <a:ext cx="627445" cy="30459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Łącznik prosty 51"/>
          <p:cNvCxnSpPr/>
          <p:nvPr/>
        </p:nvCxnSpPr>
        <p:spPr>
          <a:xfrm flipV="1">
            <a:off x="2482534" y="2623096"/>
            <a:ext cx="605254" cy="103989"/>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Łącznik prosty 52"/>
          <p:cNvCxnSpPr/>
          <p:nvPr/>
        </p:nvCxnSpPr>
        <p:spPr>
          <a:xfrm flipV="1">
            <a:off x="2481114" y="2453295"/>
            <a:ext cx="585564" cy="27253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Łącznik prosty ze strzałką 53"/>
          <p:cNvCxnSpPr/>
          <p:nvPr/>
        </p:nvCxnSpPr>
        <p:spPr>
          <a:xfrm rot="1200000">
            <a:off x="2872169" y="2921028"/>
            <a:ext cx="30763" cy="0"/>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5" name="Łącznik prosty ze strzałką 54"/>
          <p:cNvCxnSpPr/>
          <p:nvPr/>
        </p:nvCxnSpPr>
        <p:spPr>
          <a:xfrm rot="-420000">
            <a:off x="2982040" y="2642809"/>
            <a:ext cx="30763" cy="0"/>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56" name="Łącznik prosty ze strzałką 55"/>
          <p:cNvCxnSpPr/>
          <p:nvPr/>
        </p:nvCxnSpPr>
        <p:spPr>
          <a:xfrm rot="-1860000">
            <a:off x="2815462" y="2566610"/>
            <a:ext cx="30763" cy="0"/>
          </a:xfrm>
          <a:prstGeom prst="straightConnector1">
            <a:avLst/>
          </a:prstGeom>
          <a:ln w="12700">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7" name="pole tekstowe 56"/>
              <p:cNvSpPr txBox="1"/>
              <p:nvPr/>
            </p:nvSpPr>
            <p:spPr>
              <a:xfrm>
                <a:off x="3176333" y="2642571"/>
                <a:ext cx="97783" cy="1465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pl-PL" b="0" i="0" smtClean="0">
                          <a:latin typeface="Cambria Math" panose="02040503050406030204" pitchFamily="18" charset="0"/>
                        </a:rPr>
                        <m:t>X</m:t>
                      </m:r>
                    </m:oMath>
                  </m:oMathPara>
                </a14:m>
                <a:endParaRPr lang="pl-PL" dirty="0"/>
              </a:p>
            </p:txBody>
          </p:sp>
        </mc:Choice>
        <mc:Fallback xmlns="">
          <p:sp>
            <p:nvSpPr>
              <p:cNvPr id="57" name="pole tekstowe 56"/>
              <p:cNvSpPr txBox="1">
                <a:spLocks noRot="1" noChangeAspect="1" noMove="1" noResize="1" noEditPoints="1" noAdjustHandles="1" noChangeArrowheads="1" noChangeShapeType="1" noTextEdit="1"/>
              </p:cNvSpPr>
              <p:nvPr/>
            </p:nvSpPr>
            <p:spPr>
              <a:xfrm>
                <a:off x="3176333" y="2642571"/>
                <a:ext cx="97783" cy="146515"/>
              </a:xfrm>
              <a:prstGeom prst="rect">
                <a:avLst/>
              </a:prstGeom>
              <a:blipFill>
                <a:blip r:embed="rId22"/>
                <a:stretch>
                  <a:fillRect l="-18750" r="-25000"/>
                </a:stretch>
              </a:blipFill>
            </p:spPr>
            <p:txBody>
              <a:bodyPr/>
              <a:lstStyle/>
              <a:p>
                <a:r>
                  <a:rPr lang="pl-PL">
                    <a:noFill/>
                  </a:rPr>
                  <a:t> </a:t>
                </a:r>
              </a:p>
            </p:txBody>
          </p:sp>
        </mc:Fallback>
      </mc:AlternateContent>
      <p:sp>
        <p:nvSpPr>
          <p:cNvPr id="70" name="pole tekstowe 69"/>
          <p:cNvSpPr txBox="1"/>
          <p:nvPr/>
        </p:nvSpPr>
        <p:spPr>
          <a:xfrm>
            <a:off x="957320" y="2220494"/>
            <a:ext cx="1192583" cy="461665"/>
          </a:xfrm>
          <a:prstGeom prst="rect">
            <a:avLst/>
          </a:prstGeom>
          <a:noFill/>
        </p:spPr>
        <p:txBody>
          <a:bodyPr wrap="square" rtlCol="0">
            <a:spAutoFit/>
          </a:bodyPr>
          <a:lstStyle/>
          <a:p>
            <a:pPr algn="ctr"/>
            <a:r>
              <a:rPr lang="en-US" sz="800" dirty="0" smtClean="0"/>
              <a:t>Scattering off </a:t>
            </a:r>
            <a:r>
              <a:rPr lang="en-US" sz="800" b="1" dirty="0" smtClean="0"/>
              <a:t>point-like constituents</a:t>
            </a:r>
            <a:r>
              <a:rPr lang="en-US" sz="800" dirty="0" smtClean="0"/>
              <a:t>: interpreted as </a:t>
            </a:r>
            <a:r>
              <a:rPr lang="en-US" sz="800" b="1" dirty="0" err="1" smtClean="0"/>
              <a:t>partons</a:t>
            </a:r>
            <a:endParaRPr lang="pl-PL" sz="800" dirty="0">
              <a:ea typeface="Open Sans" pitchFamily="2" charset="0"/>
              <a:cs typeface="Open Sans" pitchFamily="2" charset="0"/>
            </a:endParaRPr>
          </a:p>
        </p:txBody>
      </p:sp>
      <p:sp>
        <p:nvSpPr>
          <p:cNvPr id="7" name="Prostokąt 6"/>
          <p:cNvSpPr/>
          <p:nvPr/>
        </p:nvSpPr>
        <p:spPr>
          <a:xfrm>
            <a:off x="4372651" y="2854987"/>
            <a:ext cx="974947" cy="184666"/>
          </a:xfrm>
          <a:prstGeom prst="rect">
            <a:avLst/>
          </a:prstGeom>
        </p:spPr>
        <p:txBody>
          <a:bodyPr wrap="none">
            <a:spAutoFit/>
          </a:bodyPr>
          <a:lstStyle/>
          <a:p>
            <a:r>
              <a:rPr lang="pl-PL" sz="600" dirty="0" err="1" smtClean="0"/>
              <a:t>four-momentum</a:t>
            </a:r>
            <a:r>
              <a:rPr lang="pl-PL" sz="600" dirty="0" smtClean="0"/>
              <a:t> </a:t>
            </a:r>
            <a:r>
              <a:rPr lang="pl-PL" sz="600" dirty="0"/>
              <a:t>transfer</a:t>
            </a:r>
            <a:endParaRPr lang="pl-PL" sz="800" dirty="0"/>
          </a:p>
        </p:txBody>
      </p:sp>
      <p:sp>
        <p:nvSpPr>
          <p:cNvPr id="8" name="Prostokąt 7"/>
          <p:cNvSpPr/>
          <p:nvPr/>
        </p:nvSpPr>
        <p:spPr>
          <a:xfrm>
            <a:off x="4663005" y="649634"/>
            <a:ext cx="925208" cy="276999"/>
          </a:xfrm>
          <a:prstGeom prst="rect">
            <a:avLst/>
          </a:prstGeom>
        </p:spPr>
        <p:txBody>
          <a:bodyPr wrap="square">
            <a:spAutoFit/>
          </a:bodyPr>
          <a:lstStyle/>
          <a:p>
            <a:pPr algn="ctr"/>
            <a:r>
              <a:rPr lang="pl-PL" sz="600" dirty="0" err="1"/>
              <a:t>Invariant</a:t>
            </a:r>
            <a:r>
              <a:rPr lang="pl-PL" sz="600" dirty="0"/>
              <a:t> mass of </a:t>
            </a:r>
            <a:r>
              <a:rPr lang="pl-PL" sz="600" dirty="0" err="1"/>
              <a:t>recoiling</a:t>
            </a:r>
            <a:r>
              <a:rPr lang="pl-PL" sz="600" dirty="0"/>
              <a:t> target </a:t>
            </a:r>
            <a:r>
              <a:rPr lang="pl-PL" sz="600" dirty="0" smtClean="0"/>
              <a:t>system</a:t>
            </a:r>
            <a:endParaRPr lang="pl-PL" sz="800" dirty="0"/>
          </a:p>
        </p:txBody>
      </p:sp>
      <p:pic>
        <p:nvPicPr>
          <p:cNvPr id="10" name="Obraz 9"/>
          <p:cNvPicPr>
            <a:picLocks noChangeAspect="1"/>
          </p:cNvPicPr>
          <p:nvPr/>
        </p:nvPicPr>
        <p:blipFill>
          <a:blip r:embed="rId23"/>
          <a:stretch>
            <a:fillRect/>
          </a:stretch>
        </p:blipFill>
        <p:spPr>
          <a:xfrm>
            <a:off x="157064" y="702627"/>
            <a:ext cx="2616580" cy="1068051"/>
          </a:xfrm>
          <a:prstGeom prst="rect">
            <a:avLst/>
          </a:prstGeom>
          <a:ln w="19050">
            <a:solidFill>
              <a:srgbClr val="7A8A99"/>
            </a:solidFill>
          </a:ln>
        </p:spPr>
      </p:pic>
      <p:sp>
        <p:nvSpPr>
          <p:cNvPr id="13" name="Prostokąt 12"/>
          <p:cNvSpPr/>
          <p:nvPr/>
        </p:nvSpPr>
        <p:spPr>
          <a:xfrm>
            <a:off x="89618" y="458595"/>
            <a:ext cx="811441" cy="223138"/>
          </a:xfrm>
          <a:prstGeom prst="rect">
            <a:avLst/>
          </a:prstGeom>
        </p:spPr>
        <p:txBody>
          <a:bodyPr wrap="none">
            <a:spAutoFit/>
          </a:bodyPr>
          <a:lstStyle/>
          <a:p>
            <a:r>
              <a:rPr lang="pl-PL" b="1" dirty="0" smtClean="0"/>
              <a:t>1. Experiment</a:t>
            </a:r>
            <a:endParaRPr lang="pl-PL" dirty="0"/>
          </a:p>
        </p:txBody>
      </p:sp>
      <p:sp>
        <p:nvSpPr>
          <p:cNvPr id="62" name="Prostokąt 61"/>
          <p:cNvSpPr/>
          <p:nvPr/>
        </p:nvSpPr>
        <p:spPr>
          <a:xfrm>
            <a:off x="4092315" y="421487"/>
            <a:ext cx="617477" cy="223138"/>
          </a:xfrm>
          <a:prstGeom prst="rect">
            <a:avLst/>
          </a:prstGeom>
        </p:spPr>
        <p:txBody>
          <a:bodyPr wrap="none">
            <a:spAutoFit/>
          </a:bodyPr>
          <a:lstStyle/>
          <a:p>
            <a:r>
              <a:rPr lang="pl-PL" b="1" dirty="0" smtClean="0"/>
              <a:t>2. </a:t>
            </a:r>
            <a:r>
              <a:rPr lang="pl-PL" b="1" dirty="0" err="1" smtClean="0"/>
              <a:t>Results</a:t>
            </a:r>
            <a:endParaRPr lang="pl-PL" dirty="0"/>
          </a:p>
        </p:txBody>
      </p:sp>
      <p:sp>
        <p:nvSpPr>
          <p:cNvPr id="63" name="Prostokąt 62"/>
          <p:cNvSpPr/>
          <p:nvPr/>
        </p:nvSpPr>
        <p:spPr>
          <a:xfrm>
            <a:off x="64419" y="1795797"/>
            <a:ext cx="936475" cy="223138"/>
          </a:xfrm>
          <a:prstGeom prst="rect">
            <a:avLst/>
          </a:prstGeom>
        </p:spPr>
        <p:txBody>
          <a:bodyPr wrap="none">
            <a:spAutoFit/>
          </a:bodyPr>
          <a:lstStyle/>
          <a:p>
            <a:r>
              <a:rPr lang="pl-PL" b="1" dirty="0" smtClean="0"/>
              <a:t>3. </a:t>
            </a:r>
            <a:r>
              <a:rPr lang="pl-PL" b="1" dirty="0" err="1" smtClean="0"/>
              <a:t>Interpretation</a:t>
            </a:r>
            <a:endParaRPr lang="pl-PL" dirty="0"/>
          </a:p>
        </p:txBody>
      </p:sp>
      <p:cxnSp>
        <p:nvCxnSpPr>
          <p:cNvPr id="15" name="Łącznik prosty ze strzałką 14"/>
          <p:cNvCxnSpPr>
            <a:stCxn id="10" idx="3"/>
          </p:cNvCxnSpPr>
          <p:nvPr/>
        </p:nvCxnSpPr>
        <p:spPr>
          <a:xfrm>
            <a:off x="2773644" y="1236653"/>
            <a:ext cx="1889361" cy="123421"/>
          </a:xfrm>
          <a:prstGeom prst="straightConnector1">
            <a:avLst/>
          </a:prstGeom>
          <a:ln w="12700">
            <a:solidFill>
              <a:srgbClr val="3C4855"/>
            </a:solidFill>
            <a:tailEnd type="triangle"/>
          </a:ln>
        </p:spPr>
        <p:style>
          <a:lnRef idx="1">
            <a:schemeClr val="accent1"/>
          </a:lnRef>
          <a:fillRef idx="0">
            <a:schemeClr val="accent1"/>
          </a:fillRef>
          <a:effectRef idx="0">
            <a:schemeClr val="accent1"/>
          </a:effectRef>
          <a:fontRef idx="minor">
            <a:schemeClr val="tx1"/>
          </a:fontRef>
        </p:style>
      </p:cxnSp>
      <p:cxnSp>
        <p:nvCxnSpPr>
          <p:cNvPr id="64" name="Łącznik prosty ze strzałką 63"/>
          <p:cNvCxnSpPr/>
          <p:nvPr/>
        </p:nvCxnSpPr>
        <p:spPr>
          <a:xfrm flipH="1">
            <a:off x="3225224" y="1388503"/>
            <a:ext cx="1516434" cy="888684"/>
          </a:xfrm>
          <a:prstGeom prst="straightConnector1">
            <a:avLst/>
          </a:prstGeom>
          <a:ln w="12700">
            <a:solidFill>
              <a:srgbClr val="3C4855"/>
            </a:solidFill>
            <a:tailEnd type="triangle"/>
          </a:ln>
        </p:spPr>
        <p:style>
          <a:lnRef idx="1">
            <a:schemeClr val="accent1"/>
          </a:lnRef>
          <a:fillRef idx="0">
            <a:schemeClr val="accent1"/>
          </a:fillRef>
          <a:effectRef idx="0">
            <a:schemeClr val="accent1"/>
          </a:effectRef>
          <a:fontRef idx="minor">
            <a:schemeClr val="tx1"/>
          </a:fontRef>
        </p:style>
      </p:cxnSp>
      <p:pic>
        <p:nvPicPr>
          <p:cNvPr id="3" name="Obraz 2"/>
          <p:cNvPicPr>
            <a:picLocks noChangeAspect="1"/>
          </p:cNvPicPr>
          <p:nvPr/>
        </p:nvPicPr>
        <p:blipFill>
          <a:blip r:embed="rId24"/>
          <a:stretch>
            <a:fillRect/>
          </a:stretch>
        </p:blipFill>
        <p:spPr>
          <a:xfrm>
            <a:off x="-125456" y="1972640"/>
            <a:ext cx="1035385" cy="1093444"/>
          </a:xfrm>
          <a:prstGeom prst="rect">
            <a:avLst/>
          </a:prstGeom>
        </p:spPr>
      </p:pic>
      <p:sp>
        <p:nvSpPr>
          <p:cNvPr id="4" name="Prostokąt 3"/>
          <p:cNvSpPr/>
          <p:nvPr/>
        </p:nvSpPr>
        <p:spPr>
          <a:xfrm>
            <a:off x="-199347" y="2277187"/>
            <a:ext cx="386542" cy="4342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8" name="Prostokąt 57"/>
          <p:cNvSpPr/>
          <p:nvPr/>
        </p:nvSpPr>
        <p:spPr>
          <a:xfrm>
            <a:off x="-172847" y="2847635"/>
            <a:ext cx="624832" cy="2171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9" name="pole tekstowe 58"/>
          <p:cNvSpPr txBox="1"/>
          <p:nvPr/>
        </p:nvSpPr>
        <p:spPr>
          <a:xfrm>
            <a:off x="-63724" y="2765604"/>
            <a:ext cx="542415" cy="215444"/>
          </a:xfrm>
          <a:prstGeom prst="rect">
            <a:avLst/>
          </a:prstGeom>
          <a:noFill/>
        </p:spPr>
        <p:txBody>
          <a:bodyPr wrap="square" rtlCol="0">
            <a:spAutoFit/>
          </a:bodyPr>
          <a:lstStyle/>
          <a:p>
            <a:pPr algn="ctr"/>
            <a:r>
              <a:rPr lang="pl-PL" sz="800" dirty="0" err="1"/>
              <a:t>P</a:t>
            </a:r>
            <a:r>
              <a:rPr lang="pl-PL" sz="800" dirty="0" err="1" smtClean="0"/>
              <a:t>artons</a:t>
            </a:r>
            <a:endParaRPr lang="pl-PL" sz="800" dirty="0">
              <a:ea typeface="Open Sans" pitchFamily="2" charset="0"/>
              <a:cs typeface="Open Sans" pitchFamily="2" charset="0"/>
            </a:endParaRPr>
          </a:p>
        </p:txBody>
      </p:sp>
      <p:sp>
        <p:nvSpPr>
          <p:cNvPr id="5" name="Prostokąt 4"/>
          <p:cNvSpPr/>
          <p:nvPr/>
        </p:nvSpPr>
        <p:spPr>
          <a:xfrm>
            <a:off x="396688" y="2981048"/>
            <a:ext cx="410136" cy="837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40541576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0" y="0"/>
            <a:ext cx="5759450" cy="626267"/>
          </a:xfrm>
        </p:spPr>
        <p:txBody>
          <a:bodyPr>
            <a:normAutofit/>
          </a:bodyPr>
          <a:lstStyle/>
          <a:p>
            <a:r>
              <a:rPr lang="pl-PL" sz="1800" b="1" dirty="0" err="1" smtClean="0">
                <a:solidFill>
                  <a:srgbClr val="3C4855"/>
                </a:solidFill>
              </a:rPr>
              <a:t>Quark</a:t>
            </a:r>
            <a:r>
              <a:rPr lang="en-US" sz="1800" b="1" dirty="0" smtClean="0">
                <a:solidFill>
                  <a:srgbClr val="3C4855"/>
                </a:solidFill>
              </a:rPr>
              <a:t> </a:t>
            </a:r>
            <a:r>
              <a:rPr lang="en-US" sz="1800" b="1" dirty="0">
                <a:solidFill>
                  <a:srgbClr val="3C4855"/>
                </a:solidFill>
              </a:rPr>
              <a:t>Parton </a:t>
            </a:r>
            <a:r>
              <a:rPr lang="en-US" sz="1800" b="1" dirty="0" smtClean="0">
                <a:solidFill>
                  <a:srgbClr val="3C4855"/>
                </a:solidFill>
              </a:rPr>
              <a:t>Model</a:t>
            </a:r>
            <a:r>
              <a:rPr lang="pl-PL" sz="1800" b="1" dirty="0" smtClean="0">
                <a:solidFill>
                  <a:srgbClr val="3C4855"/>
                </a:solidFill>
              </a:rPr>
              <a:t> (QPM)</a:t>
            </a:r>
            <a:r>
              <a:rPr lang="en-US" sz="1800" b="1" dirty="0" smtClean="0">
                <a:solidFill>
                  <a:srgbClr val="3C4855"/>
                </a:solidFill>
              </a:rPr>
              <a:t>: </a:t>
            </a:r>
            <a:r>
              <a:rPr lang="en-US" sz="1800" dirty="0">
                <a:solidFill>
                  <a:srgbClr val="7A8A99"/>
                </a:solidFill>
              </a:rPr>
              <a:t>A Closer Look Inside the Proton</a:t>
            </a:r>
            <a:endParaRPr lang="pl-PL" sz="1800" dirty="0">
              <a:solidFill>
                <a:srgbClr val="7A8A99"/>
              </a:solidFill>
            </a:endParaRPr>
          </a:p>
        </p:txBody>
      </p:sp>
      <p:sp>
        <p:nvSpPr>
          <p:cNvPr id="16" name="Prostokąt 15"/>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17" name="Prostokąt 16"/>
          <p:cNvSpPr/>
          <p:nvPr/>
        </p:nvSpPr>
        <p:spPr>
          <a:xfrm>
            <a:off x="-210" y="3093817"/>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
        <p:nvSpPr>
          <p:cNvPr id="18" name="Prostokąt 17"/>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5/33</a:t>
            </a:r>
            <a:endParaRPr lang="pl-PL" sz="400" dirty="0">
              <a:solidFill>
                <a:srgbClr val="F0ECE5"/>
              </a:solidFill>
              <a:latin typeface="Open Sans" pitchFamily="2" charset="0"/>
              <a:ea typeface="Open Sans" pitchFamily="2" charset="0"/>
              <a:cs typeface="Open Sans" pitchFamily="2" charset="0"/>
            </a:endParaRPr>
          </a:p>
        </p:txBody>
      </p:sp>
      <p:pic>
        <p:nvPicPr>
          <p:cNvPr id="4" name="Obraz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504" y="1007901"/>
            <a:ext cx="2321769" cy="1547846"/>
          </a:xfrm>
          <a:prstGeom prst="rect">
            <a:avLst/>
          </a:prstGeom>
          <a:ln w="19050">
            <a:solidFill>
              <a:srgbClr val="3C4855"/>
            </a:solidFill>
          </a:ln>
        </p:spPr>
      </p:pic>
      <p:sp>
        <p:nvSpPr>
          <p:cNvPr id="8" name="Prostokąt 7"/>
          <p:cNvSpPr/>
          <p:nvPr/>
        </p:nvSpPr>
        <p:spPr>
          <a:xfrm>
            <a:off x="291943" y="403375"/>
            <a:ext cx="2879725" cy="261610"/>
          </a:xfrm>
          <a:prstGeom prst="rect">
            <a:avLst/>
          </a:prstGeom>
        </p:spPr>
        <p:txBody>
          <a:bodyPr>
            <a:spAutoFit/>
          </a:bodyPr>
          <a:lstStyle/>
          <a:p>
            <a:r>
              <a:rPr lang="en-US" sz="1100" dirty="0" smtClean="0">
                <a:solidFill>
                  <a:srgbClr val="3C4855"/>
                </a:solidFill>
              </a:rPr>
              <a:t>The Proton as an Aquarium of </a:t>
            </a:r>
            <a:r>
              <a:rPr lang="en-US" sz="1100" dirty="0" err="1" smtClean="0">
                <a:solidFill>
                  <a:srgbClr val="3C4855"/>
                </a:solidFill>
              </a:rPr>
              <a:t>Partons</a:t>
            </a:r>
            <a:endParaRPr lang="pl-PL" sz="1100" dirty="0">
              <a:solidFill>
                <a:srgbClr val="3C4855"/>
              </a:solidFill>
            </a:endParaRPr>
          </a:p>
        </p:txBody>
      </p:sp>
      <p:sp>
        <p:nvSpPr>
          <p:cNvPr id="9" name="Prostokąt 8"/>
          <p:cNvSpPr/>
          <p:nvPr/>
        </p:nvSpPr>
        <p:spPr>
          <a:xfrm>
            <a:off x="38597" y="2659646"/>
            <a:ext cx="1997663" cy="223138"/>
          </a:xfrm>
          <a:prstGeom prst="rect">
            <a:avLst/>
          </a:prstGeom>
          <a:solidFill>
            <a:srgbClr val="3C4855"/>
          </a:solidFill>
          <a:ln>
            <a:solidFill>
              <a:srgbClr val="3C4855"/>
            </a:solidFill>
          </a:ln>
        </p:spPr>
        <p:txBody>
          <a:bodyPr wrap="none">
            <a:spAutoFit/>
          </a:bodyPr>
          <a:lstStyle/>
          <a:p>
            <a:r>
              <a:rPr lang="pl-PL" dirty="0" smtClean="0">
                <a:solidFill>
                  <a:srgbClr val="F0ECE5"/>
                </a:solidFill>
              </a:rPr>
              <a:t>The </a:t>
            </a:r>
            <a:r>
              <a:rPr lang="pl-PL" dirty="0" err="1" smtClean="0">
                <a:solidFill>
                  <a:srgbClr val="F0ECE5"/>
                </a:solidFill>
              </a:rPr>
              <a:t>Scooter</a:t>
            </a:r>
            <a:r>
              <a:rPr lang="pl-PL" dirty="0" smtClean="0">
                <a:solidFill>
                  <a:srgbClr val="F0ECE5"/>
                </a:solidFill>
              </a:rPr>
              <a:t> = Infinite </a:t>
            </a:r>
            <a:r>
              <a:rPr lang="pl-PL" dirty="0" err="1" smtClean="0">
                <a:solidFill>
                  <a:srgbClr val="F0ECE5"/>
                </a:solidFill>
              </a:rPr>
              <a:t>Momentum</a:t>
            </a:r>
            <a:r>
              <a:rPr lang="pl-PL" dirty="0" smtClean="0">
                <a:solidFill>
                  <a:srgbClr val="F0ECE5"/>
                </a:solidFill>
              </a:rPr>
              <a:t> </a:t>
            </a:r>
            <a:r>
              <a:rPr lang="pl-PL" dirty="0" err="1" smtClean="0">
                <a:solidFill>
                  <a:srgbClr val="F0ECE5"/>
                </a:solidFill>
              </a:rPr>
              <a:t>Frame</a:t>
            </a:r>
            <a:endParaRPr lang="pl-PL" dirty="0">
              <a:solidFill>
                <a:srgbClr val="F0ECE5"/>
              </a:solidFill>
            </a:endParaRPr>
          </a:p>
        </p:txBody>
      </p:sp>
      <p:sp>
        <p:nvSpPr>
          <p:cNvPr id="11" name="Prostokąt 10"/>
          <p:cNvSpPr/>
          <p:nvPr/>
        </p:nvSpPr>
        <p:spPr>
          <a:xfrm>
            <a:off x="38597" y="728647"/>
            <a:ext cx="2162345" cy="223138"/>
          </a:xfrm>
          <a:prstGeom prst="rect">
            <a:avLst/>
          </a:prstGeom>
          <a:solidFill>
            <a:srgbClr val="3C4855"/>
          </a:solidFill>
          <a:ln>
            <a:solidFill>
              <a:srgbClr val="3C4855"/>
            </a:solidFill>
          </a:ln>
        </p:spPr>
        <p:txBody>
          <a:bodyPr wrap="square">
            <a:spAutoFit/>
          </a:bodyPr>
          <a:lstStyle/>
          <a:p>
            <a:r>
              <a:rPr lang="pl-PL" dirty="0" err="1" smtClean="0">
                <a:solidFill>
                  <a:srgbClr val="F0ECE5"/>
                </a:solidFill>
              </a:rPr>
              <a:t>Fishes</a:t>
            </a:r>
            <a:r>
              <a:rPr lang="pl-PL" dirty="0" smtClean="0">
                <a:solidFill>
                  <a:srgbClr val="F0ECE5"/>
                </a:solidFill>
              </a:rPr>
              <a:t> in </a:t>
            </a:r>
            <a:r>
              <a:rPr lang="pl-PL" dirty="0" err="1" smtClean="0">
                <a:solidFill>
                  <a:srgbClr val="F0ECE5"/>
                </a:solidFill>
              </a:rPr>
              <a:t>Aquarium</a:t>
            </a:r>
            <a:r>
              <a:rPr lang="pl-PL" dirty="0" smtClean="0">
                <a:solidFill>
                  <a:srgbClr val="F0ECE5"/>
                </a:solidFill>
              </a:rPr>
              <a:t> = </a:t>
            </a:r>
            <a:r>
              <a:rPr lang="pl-PL" dirty="0" err="1" smtClean="0">
                <a:solidFill>
                  <a:srgbClr val="F0ECE5"/>
                </a:solidFill>
              </a:rPr>
              <a:t>Partons</a:t>
            </a:r>
            <a:r>
              <a:rPr lang="pl-PL" dirty="0" smtClean="0">
                <a:solidFill>
                  <a:srgbClr val="F0ECE5"/>
                </a:solidFill>
              </a:rPr>
              <a:t> </a:t>
            </a:r>
            <a:r>
              <a:rPr lang="pl-PL" dirty="0" err="1" smtClean="0">
                <a:solidFill>
                  <a:srgbClr val="F0ECE5"/>
                </a:solidFill>
              </a:rPr>
              <a:t>inside</a:t>
            </a:r>
            <a:r>
              <a:rPr lang="pl-PL" dirty="0" smtClean="0">
                <a:solidFill>
                  <a:srgbClr val="F0ECE5"/>
                </a:solidFill>
              </a:rPr>
              <a:t> Proton</a:t>
            </a:r>
            <a:endParaRPr lang="pl-PL" dirty="0">
              <a:solidFill>
                <a:srgbClr val="F0ECE5"/>
              </a:solidFill>
            </a:endParaRPr>
          </a:p>
        </p:txBody>
      </p:sp>
      <p:cxnSp>
        <p:nvCxnSpPr>
          <p:cNvPr id="14" name="Łącznik prosty ze strzałką 13"/>
          <p:cNvCxnSpPr/>
          <p:nvPr/>
        </p:nvCxnSpPr>
        <p:spPr>
          <a:xfrm flipH="1">
            <a:off x="1435693" y="962261"/>
            <a:ext cx="296113" cy="391123"/>
          </a:xfrm>
          <a:prstGeom prst="straightConnector1">
            <a:avLst/>
          </a:prstGeom>
          <a:ln>
            <a:solidFill>
              <a:srgbClr val="3C4855"/>
            </a:solidFill>
            <a:tailEnd type="triangle"/>
          </a:ln>
        </p:spPr>
        <p:style>
          <a:lnRef idx="1">
            <a:schemeClr val="accent1"/>
          </a:lnRef>
          <a:fillRef idx="0">
            <a:schemeClr val="accent1"/>
          </a:fillRef>
          <a:effectRef idx="0">
            <a:schemeClr val="accent1"/>
          </a:effectRef>
          <a:fontRef idx="minor">
            <a:schemeClr val="tx1"/>
          </a:fontRef>
        </p:style>
      </p:cxnSp>
      <p:cxnSp>
        <p:nvCxnSpPr>
          <p:cNvPr id="20" name="Łącznik prosty ze strzałką 19"/>
          <p:cNvCxnSpPr/>
          <p:nvPr/>
        </p:nvCxnSpPr>
        <p:spPr>
          <a:xfrm flipV="1">
            <a:off x="580445" y="2400229"/>
            <a:ext cx="326004" cy="247221"/>
          </a:xfrm>
          <a:prstGeom prst="straightConnector1">
            <a:avLst/>
          </a:prstGeom>
          <a:ln>
            <a:solidFill>
              <a:srgbClr val="3C4855"/>
            </a:solidFill>
            <a:tailEnd type="triangle"/>
          </a:ln>
        </p:spPr>
        <p:style>
          <a:lnRef idx="1">
            <a:schemeClr val="accent1"/>
          </a:lnRef>
          <a:fillRef idx="0">
            <a:schemeClr val="accent1"/>
          </a:fillRef>
          <a:effectRef idx="0">
            <a:schemeClr val="accent1"/>
          </a:effectRef>
          <a:fontRef idx="minor">
            <a:schemeClr val="tx1"/>
          </a:fontRef>
        </p:style>
      </p:cxnSp>
      <p:pic>
        <p:nvPicPr>
          <p:cNvPr id="3" name="Obraz 2"/>
          <p:cNvPicPr>
            <a:picLocks noChangeAspect="1"/>
          </p:cNvPicPr>
          <p:nvPr/>
        </p:nvPicPr>
        <p:blipFill>
          <a:blip r:embed="rId3"/>
          <a:stretch>
            <a:fillRect/>
          </a:stretch>
        </p:blipFill>
        <p:spPr>
          <a:xfrm>
            <a:off x="2902214" y="1068360"/>
            <a:ext cx="2796266" cy="1427160"/>
          </a:xfrm>
          <a:prstGeom prst="rect">
            <a:avLst/>
          </a:prstGeom>
        </p:spPr>
      </p:pic>
      <p:cxnSp>
        <p:nvCxnSpPr>
          <p:cNvPr id="12" name="Łącznik łamany 11"/>
          <p:cNvCxnSpPr>
            <a:endCxn id="3" idx="0"/>
          </p:cNvCxnSpPr>
          <p:nvPr/>
        </p:nvCxnSpPr>
        <p:spPr>
          <a:xfrm flipV="1">
            <a:off x="2384277" y="1068360"/>
            <a:ext cx="1916070" cy="164232"/>
          </a:xfrm>
          <a:prstGeom prst="bentConnector4">
            <a:avLst>
              <a:gd name="adj1" fmla="val 13516"/>
              <a:gd name="adj2" fmla="val 239193"/>
            </a:avLst>
          </a:prstGeom>
          <a:ln>
            <a:solidFill>
              <a:srgbClr val="3C4855"/>
            </a:solidFill>
            <a:tailEnd type="triangle"/>
          </a:ln>
        </p:spPr>
        <p:style>
          <a:lnRef idx="1">
            <a:schemeClr val="accent1"/>
          </a:lnRef>
          <a:fillRef idx="0">
            <a:schemeClr val="accent1"/>
          </a:fillRef>
          <a:effectRef idx="0">
            <a:schemeClr val="accent1"/>
          </a:effectRef>
          <a:fontRef idx="minor">
            <a:schemeClr val="tx1"/>
          </a:fontRef>
        </p:style>
      </p:cxnSp>
      <p:sp>
        <p:nvSpPr>
          <p:cNvPr id="13" name="Prostokąt 12"/>
          <p:cNvSpPr/>
          <p:nvPr/>
        </p:nvSpPr>
        <p:spPr>
          <a:xfrm>
            <a:off x="3026532" y="628137"/>
            <a:ext cx="874158" cy="223138"/>
          </a:xfrm>
          <a:prstGeom prst="rect">
            <a:avLst/>
          </a:prstGeom>
        </p:spPr>
        <p:txBody>
          <a:bodyPr wrap="square">
            <a:spAutoFit/>
          </a:bodyPr>
          <a:lstStyle/>
          <a:p>
            <a:pPr algn="ctr"/>
            <a:r>
              <a:rPr lang="pl-PL" b="1" dirty="0" err="1" smtClean="0">
                <a:solidFill>
                  <a:srgbClr val="3C4855"/>
                </a:solidFill>
              </a:rPr>
              <a:t>Analogy</a:t>
            </a:r>
            <a:endParaRPr lang="pl-PL" b="1" dirty="0">
              <a:solidFill>
                <a:srgbClr val="3C4855"/>
              </a:solidFill>
            </a:endParaRPr>
          </a:p>
        </p:txBody>
      </p:sp>
    </p:spTree>
    <p:extLst>
      <p:ext uri="{BB962C8B-B14F-4D97-AF65-F5344CB8AC3E}">
        <p14:creationId xmlns:p14="http://schemas.microsoft.com/office/powerpoint/2010/main" val="12789831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rostokąt 9"/>
          <p:cNvSpPr/>
          <p:nvPr/>
        </p:nvSpPr>
        <p:spPr>
          <a:xfrm>
            <a:off x="3769788" y="760902"/>
            <a:ext cx="1720218" cy="461665"/>
          </a:xfrm>
          <a:prstGeom prst="rect">
            <a:avLst/>
          </a:prstGeom>
        </p:spPr>
        <p:txBody>
          <a:bodyPr wrap="square">
            <a:spAutoFit/>
          </a:bodyPr>
          <a:lstStyle/>
          <a:p>
            <a:pPr algn="ctr"/>
            <a:r>
              <a:rPr lang="en-US" sz="1200" b="1" dirty="0">
                <a:solidFill>
                  <a:schemeClr val="bg1"/>
                </a:solidFill>
                <a:latin typeface="Merriweather"/>
              </a:rPr>
              <a:t>Much More Than Three Quarks</a:t>
            </a:r>
            <a:endParaRPr lang="en-US" sz="1200" b="1" i="0" dirty="0">
              <a:solidFill>
                <a:schemeClr val="bg1"/>
              </a:solidFill>
              <a:effectLst/>
              <a:latin typeface="Merriweather"/>
            </a:endParaRPr>
          </a:p>
        </p:txBody>
      </p:sp>
      <p:sp>
        <p:nvSpPr>
          <p:cNvPr id="11" name="Tytuł 1"/>
          <p:cNvSpPr>
            <a:spLocks noGrp="1"/>
          </p:cNvSpPr>
          <p:nvPr>
            <p:ph type="title"/>
          </p:nvPr>
        </p:nvSpPr>
        <p:spPr>
          <a:xfrm>
            <a:off x="0" y="0"/>
            <a:ext cx="5759450" cy="626267"/>
          </a:xfrm>
        </p:spPr>
        <p:txBody>
          <a:bodyPr>
            <a:normAutofit/>
          </a:bodyPr>
          <a:lstStyle/>
          <a:p>
            <a:r>
              <a:rPr lang="pl-PL" b="1" dirty="0" smtClean="0">
                <a:solidFill>
                  <a:srgbClr val="3C4855"/>
                </a:solidFill>
              </a:rPr>
              <a:t>The Joy of </a:t>
            </a:r>
            <a:r>
              <a:rPr lang="pl-PL" b="1" dirty="0" err="1" smtClean="0">
                <a:solidFill>
                  <a:srgbClr val="3C4855"/>
                </a:solidFill>
              </a:rPr>
              <a:t>Why</a:t>
            </a:r>
            <a:endParaRPr lang="en-US" b="1" dirty="0">
              <a:solidFill>
                <a:srgbClr val="3C4855"/>
              </a:solidFill>
            </a:endParaRPr>
          </a:p>
        </p:txBody>
      </p:sp>
      <p:sp>
        <p:nvSpPr>
          <p:cNvPr id="13" name="Prostokąt 12"/>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pic>
        <p:nvPicPr>
          <p:cNvPr id="14" name="Obraz 13"/>
          <p:cNvPicPr>
            <a:picLocks noChangeAspect="1"/>
          </p:cNvPicPr>
          <p:nvPr/>
        </p:nvPicPr>
        <p:blipFill>
          <a:blip r:embed="rId2"/>
          <a:stretch>
            <a:fillRect/>
          </a:stretch>
        </p:blipFill>
        <p:spPr>
          <a:xfrm>
            <a:off x="956048" y="949756"/>
            <a:ext cx="646743" cy="582722"/>
          </a:xfrm>
          <a:prstGeom prst="rect">
            <a:avLst/>
          </a:prstGeom>
        </p:spPr>
      </p:pic>
      <p:sp>
        <p:nvSpPr>
          <p:cNvPr id="15" name="pole tekstowe 14"/>
          <p:cNvSpPr txBox="1"/>
          <p:nvPr/>
        </p:nvSpPr>
        <p:spPr>
          <a:xfrm>
            <a:off x="773796" y="626267"/>
            <a:ext cx="1063112" cy="223138"/>
          </a:xfrm>
          <a:prstGeom prst="rect">
            <a:avLst/>
          </a:prstGeom>
          <a:noFill/>
        </p:spPr>
        <p:txBody>
          <a:bodyPr wrap="none" rtlCol="0">
            <a:spAutoFit/>
          </a:bodyPr>
          <a:lstStyle/>
          <a:p>
            <a:r>
              <a:rPr lang="pl-PL" dirty="0" err="1" smtClean="0"/>
              <a:t>Wigner</a:t>
            </a:r>
            <a:r>
              <a:rPr lang="pl-PL" dirty="0" smtClean="0"/>
              <a:t> Distribution</a:t>
            </a:r>
            <a:endParaRPr lang="pl-PL" dirty="0"/>
          </a:p>
        </p:txBody>
      </p:sp>
      <mc:AlternateContent xmlns:mc="http://schemas.openxmlformats.org/markup-compatibility/2006" xmlns:a14="http://schemas.microsoft.com/office/drawing/2010/main">
        <mc:Choice Requires="a14">
          <p:sp>
            <p:nvSpPr>
              <p:cNvPr id="18" name="pole tekstowe 17"/>
              <p:cNvSpPr txBox="1"/>
              <p:nvPr/>
            </p:nvSpPr>
            <p:spPr>
              <a:xfrm>
                <a:off x="994932" y="787384"/>
                <a:ext cx="607859" cy="13080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pl-PL" b="0" i="0" smtClean="0">
                          <a:latin typeface="Cambria Math" panose="02040503050406030204" pitchFamily="18" charset="0"/>
                        </a:rPr>
                        <m:t>W</m:t>
                      </m:r>
                      <m:r>
                        <a:rPr lang="pl-PL" b="0" i="1" smtClean="0">
                          <a:latin typeface="Cambria Math" panose="02040503050406030204" pitchFamily="18" charset="0"/>
                        </a:rPr>
                        <m:t>(</m:t>
                      </m:r>
                      <m:r>
                        <a:rPr lang="pl-PL" b="0" i="1" smtClean="0">
                          <a:latin typeface="Cambria Math" panose="02040503050406030204" pitchFamily="18" charset="0"/>
                        </a:rPr>
                        <m:t>𝑥</m:t>
                      </m:r>
                      <m:r>
                        <a:rPr lang="pl-PL" b="0" i="1" smtClean="0">
                          <a:latin typeface="Cambria Math" panose="02040503050406030204" pitchFamily="18" charset="0"/>
                        </a:rPr>
                        <m:t>, </m:t>
                      </m:r>
                      <m:sSub>
                        <m:sSubPr>
                          <m:ctrlPr>
                            <a:rPr lang="pl-PL" b="0" i="1" smtClean="0">
                              <a:latin typeface="Cambria Math" panose="02040503050406030204" pitchFamily="18" charset="0"/>
                            </a:rPr>
                          </m:ctrlPr>
                        </m:sSubPr>
                        <m:e>
                          <m:r>
                            <a:rPr lang="pl-PL" b="0" i="1" smtClean="0">
                              <a:latin typeface="Cambria Math" panose="02040503050406030204" pitchFamily="18" charset="0"/>
                            </a:rPr>
                            <m:t>𝑏</m:t>
                          </m:r>
                        </m:e>
                        <m:sub>
                          <m:r>
                            <m:rPr>
                              <m:sty m:val="p"/>
                            </m:rPr>
                            <a:rPr lang="pl-PL" b="0" i="0" smtClean="0">
                              <a:latin typeface="Cambria Math" panose="02040503050406030204" pitchFamily="18" charset="0"/>
                            </a:rPr>
                            <m:t>T</m:t>
                          </m:r>
                        </m:sub>
                      </m:sSub>
                      <m:r>
                        <a:rPr lang="pl-PL" b="0" i="1" smtClean="0">
                          <a:latin typeface="Cambria Math" panose="02040503050406030204" pitchFamily="18" charset="0"/>
                        </a:rPr>
                        <m:t>, </m:t>
                      </m:r>
                      <m:sSub>
                        <m:sSubPr>
                          <m:ctrlPr>
                            <a:rPr lang="pl-PL" b="0" i="1" smtClean="0">
                              <a:latin typeface="Cambria Math" panose="02040503050406030204" pitchFamily="18" charset="0"/>
                            </a:rPr>
                          </m:ctrlPr>
                        </m:sSubPr>
                        <m:e>
                          <m:r>
                            <a:rPr lang="pl-PL" b="0" i="1" smtClean="0">
                              <a:latin typeface="Cambria Math" panose="02040503050406030204" pitchFamily="18" charset="0"/>
                            </a:rPr>
                            <m:t>𝑘</m:t>
                          </m:r>
                        </m:e>
                        <m:sub>
                          <m:r>
                            <m:rPr>
                              <m:sty m:val="p"/>
                            </m:rPr>
                            <a:rPr lang="pl-PL" b="0" i="0" smtClean="0">
                              <a:latin typeface="Cambria Math" panose="02040503050406030204" pitchFamily="18" charset="0"/>
                            </a:rPr>
                            <m:t>T</m:t>
                          </m:r>
                        </m:sub>
                      </m:sSub>
                      <m:r>
                        <a:rPr lang="pl-PL" b="0" i="1" smtClean="0">
                          <a:latin typeface="Cambria Math" panose="02040503050406030204" pitchFamily="18" charset="0"/>
                        </a:rPr>
                        <m:t>)</m:t>
                      </m:r>
                    </m:oMath>
                  </m:oMathPara>
                </a14:m>
                <a:endParaRPr lang="pl-PL" i="1" dirty="0"/>
              </a:p>
            </p:txBody>
          </p:sp>
        </mc:Choice>
        <mc:Fallback xmlns="">
          <p:sp>
            <p:nvSpPr>
              <p:cNvPr id="18" name="pole tekstowe 17"/>
              <p:cNvSpPr txBox="1">
                <a:spLocks noRot="1" noChangeAspect="1" noMove="1" noResize="1" noEditPoints="1" noAdjustHandles="1" noChangeArrowheads="1" noChangeShapeType="1" noTextEdit="1"/>
              </p:cNvSpPr>
              <p:nvPr/>
            </p:nvSpPr>
            <p:spPr>
              <a:xfrm>
                <a:off x="994932" y="787384"/>
                <a:ext cx="607859" cy="130805"/>
              </a:xfrm>
              <a:prstGeom prst="rect">
                <a:avLst/>
              </a:prstGeom>
              <a:blipFill>
                <a:blip r:embed="rId9"/>
                <a:stretch>
                  <a:fillRect l="-2000" t="-4545" r="-4000" b="-36364"/>
                </a:stretch>
              </a:blipFill>
            </p:spPr>
            <p:txBody>
              <a:bodyPr/>
              <a:lstStyle/>
              <a:p>
                <a:r>
                  <a:rPr lang="pl-PL">
                    <a:noFill/>
                  </a:rPr>
                  <a:t> </a:t>
                </a:r>
              </a:p>
            </p:txBody>
          </p:sp>
        </mc:Fallback>
      </mc:AlternateContent>
      <p:cxnSp>
        <p:nvCxnSpPr>
          <p:cNvPr id="20" name="Łącznik prosty ze strzałką 19"/>
          <p:cNvCxnSpPr>
            <a:stCxn id="18" idx="1"/>
          </p:cNvCxnSpPr>
          <p:nvPr/>
        </p:nvCxnSpPr>
        <p:spPr>
          <a:xfrm flipH="1">
            <a:off x="642852" y="852787"/>
            <a:ext cx="352080" cy="1290599"/>
          </a:xfrm>
          <a:prstGeom prst="straightConnector1">
            <a:avLst/>
          </a:prstGeom>
          <a:ln w="12700">
            <a:solidFill>
              <a:srgbClr val="3C4855"/>
            </a:solidFill>
            <a:tailEnd type="triangle"/>
          </a:ln>
        </p:spPr>
        <p:style>
          <a:lnRef idx="1">
            <a:schemeClr val="accent1"/>
          </a:lnRef>
          <a:fillRef idx="0">
            <a:schemeClr val="accent1"/>
          </a:fillRef>
          <a:effectRef idx="0">
            <a:schemeClr val="accent1"/>
          </a:effectRef>
          <a:fontRef idx="minor">
            <a:schemeClr val="tx1"/>
          </a:fontRef>
        </p:style>
      </p:cxnSp>
      <p:cxnSp>
        <p:nvCxnSpPr>
          <p:cNvPr id="21" name="Łącznik prosty ze strzałką 20"/>
          <p:cNvCxnSpPr/>
          <p:nvPr/>
        </p:nvCxnSpPr>
        <p:spPr>
          <a:xfrm>
            <a:off x="1591008" y="852786"/>
            <a:ext cx="324979" cy="1290600"/>
          </a:xfrm>
          <a:prstGeom prst="straightConnector1">
            <a:avLst/>
          </a:prstGeom>
          <a:ln w="12700">
            <a:solidFill>
              <a:srgbClr val="3C4855"/>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pole tekstowe 24"/>
              <p:cNvSpPr txBox="1"/>
              <p:nvPr/>
            </p:nvSpPr>
            <p:spPr>
              <a:xfrm>
                <a:off x="373444" y="1288820"/>
                <a:ext cx="376963" cy="3431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limLoc m:val="undOvr"/>
                          <m:subHide m:val="on"/>
                          <m:supHide m:val="on"/>
                          <m:ctrlPr>
                            <a:rPr lang="pl-PL" i="1" smtClean="0">
                              <a:latin typeface="Cambria Math" panose="02040503050406030204" pitchFamily="18" charset="0"/>
                            </a:rPr>
                          </m:ctrlPr>
                        </m:naryPr>
                        <m:sub/>
                        <m:sup/>
                        <m:e>
                          <m:sSup>
                            <m:sSupPr>
                              <m:ctrlPr>
                                <a:rPr lang="pl-PL" b="0" i="1" smtClean="0">
                                  <a:latin typeface="Cambria Math" panose="02040503050406030204" pitchFamily="18" charset="0"/>
                                </a:rPr>
                              </m:ctrlPr>
                            </m:sSupPr>
                            <m:e>
                              <m:r>
                                <a:rPr lang="pl-PL" b="0" i="1" smtClean="0">
                                  <a:latin typeface="Cambria Math" panose="02040503050406030204" pitchFamily="18" charset="0"/>
                                </a:rPr>
                                <m:t>𝑑</m:t>
                              </m:r>
                            </m:e>
                            <m:sup>
                              <m:r>
                                <a:rPr lang="pl-PL" b="0" i="1" smtClean="0">
                                  <a:latin typeface="Cambria Math" panose="02040503050406030204" pitchFamily="18" charset="0"/>
                                </a:rPr>
                                <m:t>2</m:t>
                              </m:r>
                            </m:sup>
                          </m:sSup>
                        </m:e>
                      </m:nary>
                      <m:sSub>
                        <m:sSubPr>
                          <m:ctrlPr>
                            <a:rPr lang="pl-PL" b="0" i="1" smtClean="0">
                              <a:latin typeface="Cambria Math" panose="02040503050406030204" pitchFamily="18" charset="0"/>
                            </a:rPr>
                          </m:ctrlPr>
                        </m:sSubPr>
                        <m:e>
                          <m:r>
                            <a:rPr lang="pl-PL" b="0" i="1" smtClean="0">
                              <a:latin typeface="Cambria Math" panose="02040503050406030204" pitchFamily="18" charset="0"/>
                            </a:rPr>
                            <m:t>𝑏</m:t>
                          </m:r>
                        </m:e>
                        <m:sub>
                          <m:r>
                            <m:rPr>
                              <m:sty m:val="p"/>
                            </m:rPr>
                            <a:rPr lang="pl-PL" b="0" i="0" smtClean="0">
                              <a:latin typeface="Cambria Math" panose="02040503050406030204" pitchFamily="18" charset="0"/>
                            </a:rPr>
                            <m:t>T</m:t>
                          </m:r>
                        </m:sub>
                      </m:sSub>
                    </m:oMath>
                  </m:oMathPara>
                </a14:m>
                <a:endParaRPr lang="pl-PL" dirty="0"/>
              </a:p>
            </p:txBody>
          </p:sp>
        </mc:Choice>
        <mc:Fallback xmlns="">
          <p:sp>
            <p:nvSpPr>
              <p:cNvPr id="25" name="pole tekstowe 24"/>
              <p:cNvSpPr txBox="1">
                <a:spLocks noRot="1" noChangeAspect="1" noMove="1" noResize="1" noEditPoints="1" noAdjustHandles="1" noChangeArrowheads="1" noChangeShapeType="1" noTextEdit="1"/>
              </p:cNvSpPr>
              <p:nvPr/>
            </p:nvSpPr>
            <p:spPr>
              <a:xfrm>
                <a:off x="373444" y="1288820"/>
                <a:ext cx="376963" cy="343107"/>
              </a:xfrm>
              <a:prstGeom prst="rect">
                <a:avLst/>
              </a:prstGeom>
              <a:blipFill>
                <a:blip r:embed="rId10"/>
                <a:stretch>
                  <a:fillRect l="-119355" t="-156140" r="-104839" b="-212281"/>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6" name="pole tekstowe 25"/>
              <p:cNvSpPr txBox="1"/>
              <p:nvPr/>
            </p:nvSpPr>
            <p:spPr>
              <a:xfrm>
                <a:off x="1806576" y="1252534"/>
                <a:ext cx="382028" cy="3431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limLoc m:val="undOvr"/>
                          <m:subHide m:val="on"/>
                          <m:supHide m:val="on"/>
                          <m:ctrlPr>
                            <a:rPr lang="pl-PL" i="1" smtClean="0">
                              <a:latin typeface="Cambria Math" panose="02040503050406030204" pitchFamily="18" charset="0"/>
                            </a:rPr>
                          </m:ctrlPr>
                        </m:naryPr>
                        <m:sub/>
                        <m:sup/>
                        <m:e>
                          <m:sSup>
                            <m:sSupPr>
                              <m:ctrlPr>
                                <a:rPr lang="pl-PL" b="0" i="1" smtClean="0">
                                  <a:latin typeface="Cambria Math" panose="02040503050406030204" pitchFamily="18" charset="0"/>
                                </a:rPr>
                              </m:ctrlPr>
                            </m:sSupPr>
                            <m:e>
                              <m:r>
                                <a:rPr lang="pl-PL" b="0" i="1" smtClean="0">
                                  <a:latin typeface="Cambria Math" panose="02040503050406030204" pitchFamily="18" charset="0"/>
                                </a:rPr>
                                <m:t>𝑑</m:t>
                              </m:r>
                            </m:e>
                            <m:sup>
                              <m:r>
                                <a:rPr lang="pl-PL" b="0" i="1" smtClean="0">
                                  <a:latin typeface="Cambria Math" panose="02040503050406030204" pitchFamily="18" charset="0"/>
                                </a:rPr>
                                <m:t>2</m:t>
                              </m:r>
                            </m:sup>
                          </m:sSup>
                        </m:e>
                      </m:nary>
                      <m:sSub>
                        <m:sSubPr>
                          <m:ctrlPr>
                            <a:rPr lang="pl-PL" b="0" i="1" smtClean="0">
                              <a:latin typeface="Cambria Math" panose="02040503050406030204" pitchFamily="18" charset="0"/>
                            </a:rPr>
                          </m:ctrlPr>
                        </m:sSubPr>
                        <m:e>
                          <m:r>
                            <a:rPr lang="pl-PL" b="0" i="1" smtClean="0">
                              <a:latin typeface="Cambria Math" panose="02040503050406030204" pitchFamily="18" charset="0"/>
                            </a:rPr>
                            <m:t>𝑘</m:t>
                          </m:r>
                        </m:e>
                        <m:sub>
                          <m:r>
                            <m:rPr>
                              <m:sty m:val="p"/>
                            </m:rPr>
                            <a:rPr lang="pl-PL" b="0" i="0" smtClean="0">
                              <a:latin typeface="Cambria Math" panose="02040503050406030204" pitchFamily="18" charset="0"/>
                            </a:rPr>
                            <m:t>T</m:t>
                          </m:r>
                        </m:sub>
                      </m:sSub>
                    </m:oMath>
                  </m:oMathPara>
                </a14:m>
                <a:endParaRPr lang="pl-PL" dirty="0"/>
              </a:p>
            </p:txBody>
          </p:sp>
        </mc:Choice>
        <mc:Fallback xmlns="">
          <p:sp>
            <p:nvSpPr>
              <p:cNvPr id="26" name="pole tekstowe 25"/>
              <p:cNvSpPr txBox="1">
                <a:spLocks noRot="1" noChangeAspect="1" noMove="1" noResize="1" noEditPoints="1" noAdjustHandles="1" noChangeArrowheads="1" noChangeShapeType="1" noTextEdit="1"/>
              </p:cNvSpPr>
              <p:nvPr/>
            </p:nvSpPr>
            <p:spPr>
              <a:xfrm>
                <a:off x="1806576" y="1252534"/>
                <a:ext cx="382028" cy="343107"/>
              </a:xfrm>
              <a:prstGeom prst="rect">
                <a:avLst/>
              </a:prstGeom>
              <a:blipFill>
                <a:blip r:embed="rId11"/>
                <a:stretch>
                  <a:fillRect l="-117460" t="-156140" r="-101587" b="-212281"/>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7" name="pole tekstowe 26"/>
              <p:cNvSpPr txBox="1"/>
              <p:nvPr/>
            </p:nvSpPr>
            <p:spPr>
              <a:xfrm>
                <a:off x="147484" y="1997112"/>
                <a:ext cx="394660" cy="13080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i="1">
                          <a:latin typeface="Cambria Math" panose="02040503050406030204" pitchFamily="18" charset="0"/>
                        </a:rPr>
                        <m:t>𝑓</m:t>
                      </m:r>
                      <m:r>
                        <a:rPr lang="pl-PL" b="0" i="1" smtClean="0">
                          <a:latin typeface="Cambria Math" panose="02040503050406030204" pitchFamily="18" charset="0"/>
                        </a:rPr>
                        <m:t>(</m:t>
                      </m:r>
                      <m:r>
                        <a:rPr lang="pl-PL" b="0" i="1" smtClean="0">
                          <a:latin typeface="Cambria Math" panose="02040503050406030204" pitchFamily="18" charset="0"/>
                        </a:rPr>
                        <m:t>𝑥</m:t>
                      </m:r>
                      <m:r>
                        <a:rPr lang="pl-PL" b="0" i="1" smtClean="0">
                          <a:latin typeface="Cambria Math" panose="02040503050406030204" pitchFamily="18" charset="0"/>
                        </a:rPr>
                        <m:t>, </m:t>
                      </m:r>
                      <m:sSub>
                        <m:sSubPr>
                          <m:ctrlPr>
                            <a:rPr lang="pl-PL" b="0" i="1" smtClean="0">
                              <a:latin typeface="Cambria Math" panose="02040503050406030204" pitchFamily="18" charset="0"/>
                            </a:rPr>
                          </m:ctrlPr>
                        </m:sSubPr>
                        <m:e>
                          <m:r>
                            <a:rPr lang="pl-PL" b="0" i="1" smtClean="0">
                              <a:latin typeface="Cambria Math" panose="02040503050406030204" pitchFamily="18" charset="0"/>
                            </a:rPr>
                            <m:t>𝑘</m:t>
                          </m:r>
                        </m:e>
                        <m:sub>
                          <m:r>
                            <m:rPr>
                              <m:sty m:val="p"/>
                            </m:rPr>
                            <a:rPr lang="pl-PL" b="0" i="0" smtClean="0">
                              <a:latin typeface="Cambria Math" panose="02040503050406030204" pitchFamily="18" charset="0"/>
                            </a:rPr>
                            <m:t>T</m:t>
                          </m:r>
                        </m:sub>
                      </m:sSub>
                      <m:r>
                        <a:rPr lang="pl-PL" b="0" i="1" smtClean="0">
                          <a:latin typeface="Cambria Math" panose="02040503050406030204" pitchFamily="18" charset="0"/>
                        </a:rPr>
                        <m:t>)</m:t>
                      </m:r>
                    </m:oMath>
                  </m:oMathPara>
                </a14:m>
                <a:endParaRPr lang="pl-PL" i="1" dirty="0"/>
              </a:p>
            </p:txBody>
          </p:sp>
        </mc:Choice>
        <mc:Fallback xmlns="">
          <p:sp>
            <p:nvSpPr>
              <p:cNvPr id="27" name="pole tekstowe 26"/>
              <p:cNvSpPr txBox="1">
                <a:spLocks noRot="1" noChangeAspect="1" noMove="1" noResize="1" noEditPoints="1" noAdjustHandles="1" noChangeArrowheads="1" noChangeShapeType="1" noTextEdit="1"/>
              </p:cNvSpPr>
              <p:nvPr/>
            </p:nvSpPr>
            <p:spPr>
              <a:xfrm>
                <a:off x="147484" y="1997112"/>
                <a:ext cx="394660" cy="130805"/>
              </a:xfrm>
              <a:prstGeom prst="rect">
                <a:avLst/>
              </a:prstGeom>
              <a:blipFill>
                <a:blip r:embed="rId12"/>
                <a:stretch>
                  <a:fillRect l="-10769" t="-4762" r="-9231" b="-42857"/>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8" name="pole tekstowe 27"/>
              <p:cNvSpPr txBox="1"/>
              <p:nvPr/>
            </p:nvSpPr>
            <p:spPr>
              <a:xfrm>
                <a:off x="2058572" y="1997113"/>
                <a:ext cx="389594" cy="13080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i="1" smtClean="0">
                          <a:latin typeface="Cambria Math" panose="02040503050406030204" pitchFamily="18" charset="0"/>
                        </a:rPr>
                        <m:t>𝑓</m:t>
                      </m:r>
                      <m:r>
                        <a:rPr lang="pl-PL" b="0" i="1" smtClean="0">
                          <a:latin typeface="Cambria Math" panose="02040503050406030204" pitchFamily="18" charset="0"/>
                        </a:rPr>
                        <m:t>(</m:t>
                      </m:r>
                      <m:r>
                        <a:rPr lang="pl-PL" b="0" i="1" smtClean="0">
                          <a:latin typeface="Cambria Math" panose="02040503050406030204" pitchFamily="18" charset="0"/>
                        </a:rPr>
                        <m:t>𝑥</m:t>
                      </m:r>
                      <m:r>
                        <a:rPr lang="pl-PL" b="0" i="1" smtClean="0">
                          <a:latin typeface="Cambria Math" panose="02040503050406030204" pitchFamily="18" charset="0"/>
                        </a:rPr>
                        <m:t>, </m:t>
                      </m:r>
                      <m:sSub>
                        <m:sSubPr>
                          <m:ctrlPr>
                            <a:rPr lang="pl-PL" b="0" i="1" smtClean="0">
                              <a:latin typeface="Cambria Math" panose="02040503050406030204" pitchFamily="18" charset="0"/>
                            </a:rPr>
                          </m:ctrlPr>
                        </m:sSubPr>
                        <m:e>
                          <m:r>
                            <a:rPr lang="pl-PL" b="0" i="1" smtClean="0">
                              <a:latin typeface="Cambria Math" panose="02040503050406030204" pitchFamily="18" charset="0"/>
                            </a:rPr>
                            <m:t>𝑏</m:t>
                          </m:r>
                        </m:e>
                        <m:sub>
                          <m:r>
                            <m:rPr>
                              <m:sty m:val="p"/>
                            </m:rPr>
                            <a:rPr lang="pl-PL" b="0" i="0" smtClean="0">
                              <a:latin typeface="Cambria Math" panose="02040503050406030204" pitchFamily="18" charset="0"/>
                            </a:rPr>
                            <m:t>T</m:t>
                          </m:r>
                        </m:sub>
                      </m:sSub>
                      <m:r>
                        <a:rPr lang="pl-PL" b="0" i="1" smtClean="0">
                          <a:latin typeface="Cambria Math" panose="02040503050406030204" pitchFamily="18" charset="0"/>
                        </a:rPr>
                        <m:t>)</m:t>
                      </m:r>
                    </m:oMath>
                  </m:oMathPara>
                </a14:m>
                <a:endParaRPr lang="pl-PL" i="1" dirty="0"/>
              </a:p>
            </p:txBody>
          </p:sp>
        </mc:Choice>
        <mc:Fallback xmlns="">
          <p:sp>
            <p:nvSpPr>
              <p:cNvPr id="28" name="pole tekstowe 27"/>
              <p:cNvSpPr txBox="1">
                <a:spLocks noRot="1" noChangeAspect="1" noMove="1" noResize="1" noEditPoints="1" noAdjustHandles="1" noChangeArrowheads="1" noChangeShapeType="1" noTextEdit="1"/>
              </p:cNvSpPr>
              <p:nvPr/>
            </p:nvSpPr>
            <p:spPr>
              <a:xfrm>
                <a:off x="2058572" y="1997113"/>
                <a:ext cx="389594" cy="130805"/>
              </a:xfrm>
              <a:prstGeom prst="rect">
                <a:avLst/>
              </a:prstGeom>
              <a:blipFill>
                <a:blip r:embed="rId15"/>
                <a:stretch>
                  <a:fillRect l="-10938" t="-4762" r="-9375" b="-42857"/>
                </a:stretch>
              </a:blipFill>
            </p:spPr>
            <p:txBody>
              <a:bodyPr/>
              <a:lstStyle/>
              <a:p>
                <a:r>
                  <a:rPr lang="pl-PL">
                    <a:noFill/>
                  </a:rPr>
                  <a:t> </a:t>
                </a:r>
              </a:p>
            </p:txBody>
          </p:sp>
        </mc:Fallback>
      </mc:AlternateContent>
      <p:pic>
        <p:nvPicPr>
          <p:cNvPr id="29" name="Obraz 28"/>
          <p:cNvPicPr>
            <a:picLocks noChangeAspect="1"/>
          </p:cNvPicPr>
          <p:nvPr/>
        </p:nvPicPr>
        <p:blipFill>
          <a:blip r:embed="rId16"/>
          <a:stretch>
            <a:fillRect/>
          </a:stretch>
        </p:blipFill>
        <p:spPr>
          <a:xfrm>
            <a:off x="3602300" y="398527"/>
            <a:ext cx="2131891" cy="824040"/>
          </a:xfrm>
          <a:prstGeom prst="rect">
            <a:avLst/>
          </a:prstGeom>
        </p:spPr>
      </p:pic>
      <p:pic>
        <p:nvPicPr>
          <p:cNvPr id="35" name="Obraz 3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633127" y="1350787"/>
            <a:ext cx="1126142" cy="1126142"/>
          </a:xfrm>
          <a:prstGeom prst="rect">
            <a:avLst/>
          </a:prstGeom>
        </p:spPr>
      </p:pic>
      <p:sp>
        <p:nvSpPr>
          <p:cNvPr id="47" name="Prostokąt 46"/>
          <p:cNvSpPr/>
          <p:nvPr/>
        </p:nvSpPr>
        <p:spPr>
          <a:xfrm>
            <a:off x="2782953" y="1154536"/>
            <a:ext cx="777777" cy="230832"/>
          </a:xfrm>
          <a:prstGeom prst="rect">
            <a:avLst/>
          </a:prstGeom>
        </p:spPr>
        <p:txBody>
          <a:bodyPr wrap="none">
            <a:spAutoFit/>
          </a:bodyPr>
          <a:lstStyle/>
          <a:p>
            <a:r>
              <a:rPr lang="pl-PL" sz="900" b="1" dirty="0">
                <a:solidFill>
                  <a:srgbClr val="3C4855"/>
                </a:solidFill>
              </a:rPr>
              <a:t>Open </a:t>
            </a:r>
            <a:r>
              <a:rPr lang="pl-PL" sz="900" b="1" dirty="0" err="1" smtClean="0">
                <a:solidFill>
                  <a:srgbClr val="3C4855"/>
                </a:solidFill>
              </a:rPr>
              <a:t>Topics</a:t>
            </a:r>
            <a:endParaRPr lang="pl-PL" sz="900" dirty="0">
              <a:solidFill>
                <a:srgbClr val="3C4855"/>
              </a:solidFill>
            </a:endParaRPr>
          </a:p>
        </p:txBody>
      </p:sp>
      <p:cxnSp>
        <p:nvCxnSpPr>
          <p:cNvPr id="48" name="Łącznik prosty ze strzałką 47"/>
          <p:cNvCxnSpPr/>
          <p:nvPr/>
        </p:nvCxnSpPr>
        <p:spPr>
          <a:xfrm flipH="1" flipV="1">
            <a:off x="1793097" y="660516"/>
            <a:ext cx="791014" cy="639922"/>
          </a:xfrm>
          <a:prstGeom prst="straightConnector1">
            <a:avLst/>
          </a:prstGeom>
          <a:ln w="12700">
            <a:solidFill>
              <a:srgbClr val="993366"/>
            </a:solidFill>
            <a:tailEnd type="triangle"/>
          </a:ln>
        </p:spPr>
        <p:style>
          <a:lnRef idx="1">
            <a:schemeClr val="accent1"/>
          </a:lnRef>
          <a:fillRef idx="0">
            <a:schemeClr val="accent1"/>
          </a:fillRef>
          <a:effectRef idx="0">
            <a:schemeClr val="accent1"/>
          </a:effectRef>
          <a:fontRef idx="minor">
            <a:schemeClr val="tx1"/>
          </a:fontRef>
        </p:style>
      </p:cxnSp>
      <p:cxnSp>
        <p:nvCxnSpPr>
          <p:cNvPr id="50" name="Łącznik prosty ze strzałką 49"/>
          <p:cNvCxnSpPr/>
          <p:nvPr/>
        </p:nvCxnSpPr>
        <p:spPr>
          <a:xfrm flipV="1">
            <a:off x="3735310" y="1357203"/>
            <a:ext cx="652335" cy="263891"/>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Łącznik prosty ze strzałką 53"/>
          <p:cNvCxnSpPr/>
          <p:nvPr/>
        </p:nvCxnSpPr>
        <p:spPr>
          <a:xfrm>
            <a:off x="3735310" y="2140455"/>
            <a:ext cx="584855" cy="226661"/>
          </a:xfrm>
          <a:prstGeom prst="straightConnector1">
            <a:avLst/>
          </a:prstGeom>
          <a:ln w="127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6" name="pole tekstowe 55"/>
          <p:cNvSpPr txBox="1"/>
          <p:nvPr/>
        </p:nvSpPr>
        <p:spPr>
          <a:xfrm>
            <a:off x="4967118" y="1532478"/>
            <a:ext cx="710451" cy="223138"/>
          </a:xfrm>
          <a:prstGeom prst="rect">
            <a:avLst/>
          </a:prstGeom>
          <a:noFill/>
        </p:spPr>
        <p:txBody>
          <a:bodyPr wrap="none" rtlCol="0">
            <a:spAutoFit/>
          </a:bodyPr>
          <a:lstStyle/>
          <a:p>
            <a:r>
              <a:rPr lang="pl-PL" b="1" dirty="0" smtClean="0">
                <a:solidFill>
                  <a:schemeClr val="accent6">
                    <a:lumMod val="75000"/>
                  </a:schemeClr>
                </a:solidFill>
              </a:rPr>
              <a:t>Spin Puzzle </a:t>
            </a:r>
            <a:endParaRPr lang="pl-PL" b="1" dirty="0">
              <a:solidFill>
                <a:schemeClr val="accent6">
                  <a:lumMod val="75000"/>
                </a:schemeClr>
              </a:solidFill>
            </a:endParaRPr>
          </a:p>
        </p:txBody>
      </p:sp>
      <p:sp>
        <p:nvSpPr>
          <p:cNvPr id="60" name="pole tekstowe 59"/>
          <p:cNvSpPr txBox="1"/>
          <p:nvPr/>
        </p:nvSpPr>
        <p:spPr>
          <a:xfrm>
            <a:off x="3602300" y="95283"/>
            <a:ext cx="965329" cy="223138"/>
          </a:xfrm>
          <a:prstGeom prst="rect">
            <a:avLst/>
          </a:prstGeom>
          <a:noFill/>
          <a:ln>
            <a:noFill/>
          </a:ln>
        </p:spPr>
        <p:txBody>
          <a:bodyPr wrap="none" rtlCol="0">
            <a:spAutoFit/>
          </a:bodyPr>
          <a:lstStyle/>
          <a:p>
            <a:r>
              <a:rPr lang="pl-PL" b="1" dirty="0" smtClean="0">
                <a:solidFill>
                  <a:srgbClr val="C00000"/>
                </a:solidFill>
              </a:rPr>
              <a:t>Hadron </a:t>
            </a:r>
            <a:r>
              <a:rPr lang="pl-PL" b="1" dirty="0" err="1" smtClean="0">
                <a:solidFill>
                  <a:srgbClr val="C00000"/>
                </a:solidFill>
              </a:rPr>
              <a:t>Structure</a:t>
            </a:r>
            <a:endParaRPr lang="pl-PL" b="1" dirty="0">
              <a:solidFill>
                <a:srgbClr val="C00000"/>
              </a:solidFill>
            </a:endParaRPr>
          </a:p>
        </p:txBody>
      </p:sp>
      <p:sp>
        <p:nvSpPr>
          <p:cNvPr id="61" name="pole tekstowe 60"/>
          <p:cNvSpPr txBox="1"/>
          <p:nvPr/>
        </p:nvSpPr>
        <p:spPr>
          <a:xfrm>
            <a:off x="738250" y="446965"/>
            <a:ext cx="1117614" cy="223138"/>
          </a:xfrm>
          <a:prstGeom prst="rect">
            <a:avLst/>
          </a:prstGeom>
          <a:noFill/>
          <a:ln>
            <a:noFill/>
          </a:ln>
        </p:spPr>
        <p:txBody>
          <a:bodyPr wrap="none" rtlCol="0">
            <a:spAutoFit/>
          </a:bodyPr>
          <a:lstStyle/>
          <a:p>
            <a:r>
              <a:rPr lang="pl-PL" b="1" dirty="0" smtClean="0">
                <a:solidFill>
                  <a:srgbClr val="993366"/>
                </a:solidFill>
              </a:rPr>
              <a:t>Hadron </a:t>
            </a:r>
            <a:r>
              <a:rPr lang="pl-PL" b="1" dirty="0" err="1" smtClean="0">
                <a:solidFill>
                  <a:srgbClr val="993366"/>
                </a:solidFill>
              </a:rPr>
              <a:t>Tomography</a:t>
            </a:r>
            <a:endParaRPr lang="pl-PL" b="1" dirty="0">
              <a:solidFill>
                <a:srgbClr val="993366"/>
              </a:solidFill>
            </a:endParaRPr>
          </a:p>
        </p:txBody>
      </p:sp>
      <p:pic>
        <p:nvPicPr>
          <p:cNvPr id="62" name="Obraz 61"/>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4387645" y="1726923"/>
            <a:ext cx="1289924" cy="1294238"/>
          </a:xfrm>
          <a:prstGeom prst="rect">
            <a:avLst/>
          </a:prstGeom>
        </p:spPr>
      </p:pic>
      <p:sp>
        <p:nvSpPr>
          <p:cNvPr id="63" name="Prostokąt 62"/>
          <p:cNvSpPr/>
          <p:nvPr/>
        </p:nvSpPr>
        <p:spPr>
          <a:xfrm>
            <a:off x="-50445" y="3091961"/>
            <a:ext cx="768159" cy="169277"/>
          </a:xfrm>
          <a:prstGeom prst="rect">
            <a:avLst/>
          </a:prstGeom>
        </p:spPr>
        <p:txBody>
          <a:bodyPr wrap="none">
            <a:spAutoFit/>
          </a:bodyPr>
          <a:lstStyle/>
          <a:p>
            <a:r>
              <a:rPr lang="pl-PL" sz="500" dirty="0">
                <a:solidFill>
                  <a:srgbClr val="F0ECE5"/>
                </a:solidFill>
                <a:latin typeface="Open Sans" pitchFamily="2" charset="0"/>
                <a:ea typeface="Open Sans" pitchFamily="2" charset="0"/>
                <a:cs typeface="Open Sans" pitchFamily="2" charset="0"/>
              </a:rPr>
              <a:t>13 VI 25, </a:t>
            </a:r>
            <a:r>
              <a:rPr lang="pl-PL" sz="500" dirty="0" err="1">
                <a:solidFill>
                  <a:srgbClr val="F0ECE5"/>
                </a:solidFill>
                <a:latin typeface="Open Sans" pitchFamily="2" charset="0"/>
                <a:ea typeface="Open Sans" pitchFamily="2" charset="0"/>
                <a:cs typeface="Open Sans" pitchFamily="2" charset="0"/>
              </a:rPr>
              <a:t>M.Niemiec</a:t>
            </a:r>
            <a:endParaRPr lang="pl-PL" sz="500" dirty="0">
              <a:solidFill>
                <a:srgbClr val="F0ECE5"/>
              </a:solidFill>
              <a:latin typeface="Open Sans" pitchFamily="2" charset="0"/>
              <a:ea typeface="Open Sans" pitchFamily="2" charset="0"/>
              <a:cs typeface="Open Sans" pitchFamily="2" charset="0"/>
            </a:endParaRPr>
          </a:p>
        </p:txBody>
      </p:sp>
      <p:sp>
        <p:nvSpPr>
          <p:cNvPr id="64" name="Prostokąt 63"/>
          <p:cNvSpPr/>
          <p:nvPr/>
        </p:nvSpPr>
        <p:spPr>
          <a:xfrm>
            <a:off x="5180500" y="3085903"/>
            <a:ext cx="627096" cy="153888"/>
          </a:xfrm>
          <a:prstGeom prst="rect">
            <a:avLst/>
          </a:prstGeom>
        </p:spPr>
        <p:txBody>
          <a:bodyPr wrap="none">
            <a:spAutoFit/>
          </a:bodyPr>
          <a:lstStyle/>
          <a:p>
            <a:pPr algn="r"/>
            <a:r>
              <a:rPr lang="pl-PL" sz="400" dirty="0">
                <a:solidFill>
                  <a:srgbClr val="F0ECE5"/>
                </a:solidFill>
                <a:latin typeface="Open Sans" pitchFamily="2" charset="0"/>
                <a:ea typeface="Open Sans" pitchFamily="2" charset="0"/>
                <a:cs typeface="Open Sans" pitchFamily="2" charset="0"/>
              </a:rPr>
              <a:t>HEP </a:t>
            </a:r>
            <a:r>
              <a:rPr lang="pl-PL" sz="400" dirty="0" err="1">
                <a:solidFill>
                  <a:srgbClr val="F0ECE5"/>
                </a:solidFill>
                <a:latin typeface="Open Sans" pitchFamily="2" charset="0"/>
                <a:ea typeface="Open Sans" pitchFamily="2" charset="0"/>
                <a:cs typeface="Open Sans" pitchFamily="2" charset="0"/>
              </a:rPr>
              <a:t>Seminar</a:t>
            </a:r>
            <a:r>
              <a:rPr lang="pl-PL" sz="400" dirty="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6/33</a:t>
            </a:r>
            <a:endParaRPr lang="pl-PL" sz="400" dirty="0">
              <a:solidFill>
                <a:srgbClr val="F0ECE5"/>
              </a:solidFill>
              <a:latin typeface="Open Sans" pitchFamily="2" charset="0"/>
              <a:ea typeface="Open Sans" pitchFamily="2" charset="0"/>
              <a:cs typeface="Open Sans" pitchFamily="2" charset="0"/>
            </a:endParaRPr>
          </a:p>
        </p:txBody>
      </p:sp>
      <p:pic>
        <p:nvPicPr>
          <p:cNvPr id="2" name="Obraz 1"/>
          <p:cNvPicPr>
            <a:picLocks noChangeAspect="1"/>
          </p:cNvPicPr>
          <p:nvPr/>
        </p:nvPicPr>
        <p:blipFill>
          <a:blip r:embed="rId19"/>
          <a:stretch>
            <a:fillRect/>
          </a:stretch>
        </p:blipFill>
        <p:spPr>
          <a:xfrm>
            <a:off x="69247" y="2183019"/>
            <a:ext cx="1199787" cy="728984"/>
          </a:xfrm>
          <a:prstGeom prst="rect">
            <a:avLst/>
          </a:prstGeom>
        </p:spPr>
      </p:pic>
      <p:sp>
        <p:nvSpPr>
          <p:cNvPr id="3" name="Prostokąt 2"/>
          <p:cNvSpPr/>
          <p:nvPr/>
        </p:nvSpPr>
        <p:spPr>
          <a:xfrm>
            <a:off x="-50444" y="2859833"/>
            <a:ext cx="730828" cy="1326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0" name="Prostokąt 29"/>
          <p:cNvSpPr/>
          <p:nvPr/>
        </p:nvSpPr>
        <p:spPr>
          <a:xfrm>
            <a:off x="1187292" y="2241363"/>
            <a:ext cx="377161" cy="1326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1" name="Prostokąt 30"/>
          <p:cNvSpPr/>
          <p:nvPr/>
        </p:nvSpPr>
        <p:spPr>
          <a:xfrm>
            <a:off x="971847" y="2128190"/>
            <a:ext cx="377161" cy="1326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 name="Prostokąt 31"/>
          <p:cNvSpPr/>
          <p:nvPr/>
        </p:nvSpPr>
        <p:spPr>
          <a:xfrm>
            <a:off x="1140215" y="2209966"/>
            <a:ext cx="377161" cy="1326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3" name="Prostokąt 32"/>
          <p:cNvSpPr/>
          <p:nvPr/>
        </p:nvSpPr>
        <p:spPr>
          <a:xfrm>
            <a:off x="1140215" y="1954811"/>
            <a:ext cx="377161" cy="1326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4" name="Prostokąt 33"/>
          <p:cNvSpPr/>
          <p:nvPr/>
        </p:nvSpPr>
        <p:spPr>
          <a:xfrm>
            <a:off x="82161" y="2144470"/>
            <a:ext cx="952625"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4" name="pole tekstowe 3"/>
              <p:cNvSpPr txBox="1"/>
              <p:nvPr/>
            </p:nvSpPr>
            <p:spPr>
              <a:xfrm>
                <a:off x="1134536" y="2494842"/>
                <a:ext cx="245900" cy="82971"/>
              </a:xfrm>
              <a:prstGeom prst="rect">
                <a:avLst/>
              </a:prstGeom>
              <a:solidFill>
                <a:schemeClr val="bg1"/>
              </a:solidFill>
              <a:ln>
                <a:solidFill>
                  <a:schemeClr val="bg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500" b="0" i="1" smtClean="0">
                              <a:latin typeface="Cambria Math" panose="02040503050406030204" pitchFamily="18" charset="0"/>
                            </a:rPr>
                          </m:ctrlPr>
                        </m:sSubPr>
                        <m:e>
                          <m:r>
                            <a:rPr lang="pl-PL" sz="500" b="0" i="1" smtClean="0">
                              <a:latin typeface="Cambria Math" panose="02040503050406030204" pitchFamily="18" charset="0"/>
                            </a:rPr>
                            <m:t>𝑘</m:t>
                          </m:r>
                        </m:e>
                        <m:sub>
                          <m:r>
                            <a:rPr lang="pl-PL" sz="500" b="0" i="1" smtClean="0">
                              <a:latin typeface="Cambria Math" panose="02040503050406030204" pitchFamily="18" charset="0"/>
                            </a:rPr>
                            <m:t>𝑦</m:t>
                          </m:r>
                        </m:sub>
                      </m:sSub>
                      <m:r>
                        <a:rPr lang="pl-PL" sz="500" b="0" i="0" smtClean="0">
                          <a:latin typeface="Cambria Math" panose="02040503050406030204" pitchFamily="18" charset="0"/>
                        </a:rPr>
                        <m:t>(</m:t>
                      </m:r>
                      <m:r>
                        <m:rPr>
                          <m:sty m:val="p"/>
                        </m:rPr>
                        <a:rPr lang="pl-PL" sz="500" b="0" i="0" smtClean="0">
                          <a:latin typeface="Cambria Math" panose="02040503050406030204" pitchFamily="18" charset="0"/>
                        </a:rPr>
                        <m:t>GeV</m:t>
                      </m:r>
                      <m:r>
                        <a:rPr lang="pl-PL" sz="500" b="0" i="0" smtClean="0">
                          <a:latin typeface="Cambria Math" panose="02040503050406030204" pitchFamily="18" charset="0"/>
                        </a:rPr>
                        <m:t>)</m:t>
                      </m:r>
                    </m:oMath>
                  </m:oMathPara>
                </a14:m>
                <a:endParaRPr lang="pl-PL" sz="500" dirty="0"/>
              </a:p>
            </p:txBody>
          </p:sp>
        </mc:Choice>
        <mc:Fallback xmlns="">
          <p:sp>
            <p:nvSpPr>
              <p:cNvPr id="4" name="pole tekstowe 3"/>
              <p:cNvSpPr txBox="1">
                <a:spLocks noRot="1" noChangeAspect="1" noMove="1" noResize="1" noEditPoints="1" noAdjustHandles="1" noChangeArrowheads="1" noChangeShapeType="1" noTextEdit="1"/>
              </p:cNvSpPr>
              <p:nvPr/>
            </p:nvSpPr>
            <p:spPr>
              <a:xfrm>
                <a:off x="1134536" y="2494842"/>
                <a:ext cx="245900" cy="82971"/>
              </a:xfrm>
              <a:prstGeom prst="rect">
                <a:avLst/>
              </a:prstGeom>
              <a:blipFill>
                <a:blip r:embed="rId20"/>
                <a:stretch>
                  <a:fillRect l="-4762" r="-4762" b="-18750"/>
                </a:stretch>
              </a:blipFill>
              <a:ln>
                <a:solidFill>
                  <a:schemeClr val="bg1"/>
                </a:solidFill>
              </a:ln>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7" name="pole tekstowe 36"/>
              <p:cNvSpPr txBox="1"/>
              <p:nvPr/>
            </p:nvSpPr>
            <p:spPr>
              <a:xfrm>
                <a:off x="821737" y="2873169"/>
                <a:ext cx="244426" cy="76944"/>
              </a:xfrm>
              <a:prstGeom prst="rect">
                <a:avLst/>
              </a:prstGeom>
              <a:solidFill>
                <a:schemeClr val="bg1"/>
              </a:solidFill>
              <a:ln>
                <a:solidFill>
                  <a:schemeClr val="bg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500" b="0" i="1" smtClean="0">
                              <a:latin typeface="Cambria Math" panose="02040503050406030204" pitchFamily="18" charset="0"/>
                            </a:rPr>
                          </m:ctrlPr>
                        </m:sSubPr>
                        <m:e>
                          <m:r>
                            <a:rPr lang="pl-PL" sz="500" b="0" i="1" smtClean="0">
                              <a:latin typeface="Cambria Math" panose="02040503050406030204" pitchFamily="18" charset="0"/>
                            </a:rPr>
                            <m:t>𝑘</m:t>
                          </m:r>
                        </m:e>
                        <m:sub>
                          <m:r>
                            <a:rPr lang="pl-PL" sz="500" b="0" i="1" smtClean="0">
                              <a:latin typeface="Cambria Math" panose="02040503050406030204" pitchFamily="18" charset="0"/>
                            </a:rPr>
                            <m:t>𝑥</m:t>
                          </m:r>
                        </m:sub>
                      </m:sSub>
                      <m:r>
                        <a:rPr lang="pl-PL" sz="500" b="0" i="0" smtClean="0">
                          <a:latin typeface="Cambria Math" panose="02040503050406030204" pitchFamily="18" charset="0"/>
                        </a:rPr>
                        <m:t>(</m:t>
                      </m:r>
                      <m:r>
                        <m:rPr>
                          <m:sty m:val="p"/>
                        </m:rPr>
                        <a:rPr lang="pl-PL" sz="500" b="0" i="0" smtClean="0">
                          <a:latin typeface="Cambria Math" panose="02040503050406030204" pitchFamily="18" charset="0"/>
                        </a:rPr>
                        <m:t>GeV</m:t>
                      </m:r>
                      <m:r>
                        <a:rPr lang="pl-PL" sz="500" b="0" i="0" smtClean="0">
                          <a:latin typeface="Cambria Math" panose="02040503050406030204" pitchFamily="18" charset="0"/>
                        </a:rPr>
                        <m:t>)</m:t>
                      </m:r>
                    </m:oMath>
                  </m:oMathPara>
                </a14:m>
                <a:endParaRPr lang="pl-PL" sz="500" dirty="0"/>
              </a:p>
            </p:txBody>
          </p:sp>
        </mc:Choice>
        <mc:Fallback xmlns="">
          <p:sp>
            <p:nvSpPr>
              <p:cNvPr id="37" name="pole tekstowe 36"/>
              <p:cNvSpPr txBox="1">
                <a:spLocks noRot="1" noChangeAspect="1" noMove="1" noResize="1" noEditPoints="1" noAdjustHandles="1" noChangeArrowheads="1" noChangeShapeType="1" noTextEdit="1"/>
              </p:cNvSpPr>
              <p:nvPr/>
            </p:nvSpPr>
            <p:spPr>
              <a:xfrm>
                <a:off x="821737" y="2873169"/>
                <a:ext cx="244426" cy="76944"/>
              </a:xfrm>
              <a:prstGeom prst="rect">
                <a:avLst/>
              </a:prstGeom>
              <a:blipFill>
                <a:blip r:embed="rId21"/>
                <a:stretch>
                  <a:fillRect l="-4762" r="-4762" b="-20000"/>
                </a:stretch>
              </a:blipFill>
              <a:ln>
                <a:solidFill>
                  <a:schemeClr val="bg1"/>
                </a:solidFill>
              </a:ln>
            </p:spPr>
            <p:txBody>
              <a:bodyPr/>
              <a:lstStyle/>
              <a:p>
                <a:r>
                  <a:rPr lang="pl-PL">
                    <a:noFill/>
                  </a:rPr>
                  <a:t> </a:t>
                </a:r>
              </a:p>
            </p:txBody>
          </p:sp>
        </mc:Fallback>
      </mc:AlternateContent>
      <p:sp>
        <p:nvSpPr>
          <p:cNvPr id="6" name="Strzałka w dół 5"/>
          <p:cNvSpPr/>
          <p:nvPr/>
        </p:nvSpPr>
        <p:spPr>
          <a:xfrm flipV="1">
            <a:off x="230407" y="2161585"/>
            <a:ext cx="56316" cy="77491"/>
          </a:xfrm>
          <a:prstGeom prst="downArrow">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9" name="Strzałka w dół 38"/>
          <p:cNvSpPr/>
          <p:nvPr/>
        </p:nvSpPr>
        <p:spPr>
          <a:xfrm flipV="1">
            <a:off x="514941" y="2227366"/>
            <a:ext cx="56316" cy="77491"/>
          </a:xfrm>
          <a:prstGeom prst="downArrow">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0" name="Strzałka w dół 39"/>
          <p:cNvSpPr/>
          <p:nvPr/>
        </p:nvSpPr>
        <p:spPr>
          <a:xfrm flipV="1">
            <a:off x="843620" y="2321318"/>
            <a:ext cx="56316" cy="77491"/>
          </a:xfrm>
          <a:prstGeom prst="downArrow">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41" name="pole tekstowe 40"/>
              <p:cNvSpPr txBox="1"/>
              <p:nvPr/>
            </p:nvSpPr>
            <p:spPr>
              <a:xfrm>
                <a:off x="690780" y="2176383"/>
                <a:ext cx="50014" cy="76944"/>
              </a:xfrm>
              <a:prstGeom prst="rect">
                <a:avLst/>
              </a:prstGeom>
              <a:solidFill>
                <a:schemeClr val="bg1"/>
              </a:solidFill>
              <a:ln>
                <a:solidFill>
                  <a:schemeClr val="bg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sz="500" b="0" i="1" smtClean="0">
                          <a:latin typeface="Cambria Math" panose="02040503050406030204" pitchFamily="18" charset="0"/>
                        </a:rPr>
                        <m:t>𝑥</m:t>
                      </m:r>
                    </m:oMath>
                  </m:oMathPara>
                </a14:m>
                <a:endParaRPr lang="pl-PL" sz="500" dirty="0"/>
              </a:p>
            </p:txBody>
          </p:sp>
        </mc:Choice>
        <mc:Fallback xmlns="">
          <p:sp>
            <p:nvSpPr>
              <p:cNvPr id="41" name="pole tekstowe 40"/>
              <p:cNvSpPr txBox="1">
                <a:spLocks noRot="1" noChangeAspect="1" noMove="1" noResize="1" noEditPoints="1" noAdjustHandles="1" noChangeArrowheads="1" noChangeShapeType="1" noTextEdit="1"/>
              </p:cNvSpPr>
              <p:nvPr/>
            </p:nvSpPr>
            <p:spPr>
              <a:xfrm>
                <a:off x="690780" y="2176383"/>
                <a:ext cx="50014" cy="76944"/>
              </a:xfrm>
              <a:prstGeom prst="rect">
                <a:avLst/>
              </a:prstGeom>
              <a:blipFill>
                <a:blip r:embed="rId22"/>
                <a:stretch>
                  <a:fillRect l="-9091"/>
                </a:stretch>
              </a:blipFill>
              <a:ln>
                <a:solidFill>
                  <a:schemeClr val="bg1"/>
                </a:solidFill>
              </a:ln>
            </p:spPr>
            <p:txBody>
              <a:bodyPr/>
              <a:lstStyle/>
              <a:p>
                <a:r>
                  <a:rPr lang="pl-PL">
                    <a:noFill/>
                  </a:rPr>
                  <a:t> </a:t>
                </a:r>
              </a:p>
            </p:txBody>
          </p:sp>
        </mc:Fallback>
      </mc:AlternateContent>
      <p:pic>
        <p:nvPicPr>
          <p:cNvPr id="7" name="Obraz 6"/>
          <p:cNvPicPr>
            <a:picLocks noChangeAspect="1"/>
          </p:cNvPicPr>
          <p:nvPr/>
        </p:nvPicPr>
        <p:blipFill>
          <a:blip r:embed="rId23"/>
          <a:stretch>
            <a:fillRect/>
          </a:stretch>
        </p:blipFill>
        <p:spPr>
          <a:xfrm>
            <a:off x="1470017" y="2198607"/>
            <a:ext cx="1230292" cy="637176"/>
          </a:xfrm>
          <a:prstGeom prst="rect">
            <a:avLst/>
          </a:prstGeom>
        </p:spPr>
      </p:pic>
      <mc:AlternateContent xmlns:mc="http://schemas.openxmlformats.org/markup-compatibility/2006" xmlns:a14="http://schemas.microsoft.com/office/drawing/2010/main">
        <mc:Choice Requires="a14">
          <p:sp>
            <p:nvSpPr>
              <p:cNvPr id="43" name="pole tekstowe 42"/>
              <p:cNvSpPr txBox="1"/>
              <p:nvPr/>
            </p:nvSpPr>
            <p:spPr>
              <a:xfrm>
                <a:off x="2608120" y="2769556"/>
                <a:ext cx="50014" cy="76944"/>
              </a:xfrm>
              <a:prstGeom prst="rect">
                <a:avLst/>
              </a:prstGeom>
              <a:solidFill>
                <a:schemeClr val="bg1"/>
              </a:solidFill>
              <a:ln>
                <a:solidFill>
                  <a:schemeClr val="bg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sz="500" b="0" i="1" smtClean="0">
                          <a:latin typeface="Cambria Math" panose="02040503050406030204" pitchFamily="18" charset="0"/>
                        </a:rPr>
                        <m:t>𝑥</m:t>
                      </m:r>
                    </m:oMath>
                  </m:oMathPara>
                </a14:m>
                <a:endParaRPr lang="pl-PL" sz="500" dirty="0"/>
              </a:p>
            </p:txBody>
          </p:sp>
        </mc:Choice>
        <mc:Fallback xmlns="">
          <p:sp>
            <p:nvSpPr>
              <p:cNvPr id="43" name="pole tekstowe 42"/>
              <p:cNvSpPr txBox="1">
                <a:spLocks noRot="1" noChangeAspect="1" noMove="1" noResize="1" noEditPoints="1" noAdjustHandles="1" noChangeArrowheads="1" noChangeShapeType="1" noTextEdit="1"/>
              </p:cNvSpPr>
              <p:nvPr/>
            </p:nvSpPr>
            <p:spPr>
              <a:xfrm>
                <a:off x="2608120" y="2769556"/>
                <a:ext cx="50014" cy="76944"/>
              </a:xfrm>
              <a:prstGeom prst="rect">
                <a:avLst/>
              </a:prstGeom>
              <a:blipFill>
                <a:blip r:embed="rId24"/>
                <a:stretch>
                  <a:fillRect l="-10000"/>
                </a:stretch>
              </a:blipFill>
              <a:ln>
                <a:solidFill>
                  <a:schemeClr val="bg1"/>
                </a:solidFill>
              </a:ln>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46" name="pole tekstowe 45"/>
              <p:cNvSpPr txBox="1"/>
              <p:nvPr/>
            </p:nvSpPr>
            <p:spPr>
              <a:xfrm>
                <a:off x="2342738" y="2441049"/>
                <a:ext cx="136256" cy="61555"/>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pl-PL" sz="400" b="0" i="0" smtClean="0">
                          <a:solidFill>
                            <a:schemeClr val="bg1"/>
                          </a:solidFill>
                          <a:latin typeface="Cambria Math" panose="02040503050406030204" pitchFamily="18" charset="0"/>
                        </a:rPr>
                        <m:t>down</m:t>
                      </m:r>
                    </m:oMath>
                  </m:oMathPara>
                </a14:m>
                <a:endParaRPr lang="pl-PL" sz="400" dirty="0">
                  <a:solidFill>
                    <a:schemeClr val="bg1"/>
                  </a:solidFill>
                </a:endParaRPr>
              </a:p>
            </p:txBody>
          </p:sp>
        </mc:Choice>
        <mc:Fallback xmlns="">
          <p:sp>
            <p:nvSpPr>
              <p:cNvPr id="46" name="pole tekstowe 45"/>
              <p:cNvSpPr txBox="1">
                <a:spLocks noRot="1" noChangeAspect="1" noMove="1" noResize="1" noEditPoints="1" noAdjustHandles="1" noChangeArrowheads="1" noChangeShapeType="1" noTextEdit="1"/>
              </p:cNvSpPr>
              <p:nvPr/>
            </p:nvSpPr>
            <p:spPr>
              <a:xfrm>
                <a:off x="2342738" y="2441049"/>
                <a:ext cx="136256" cy="61555"/>
              </a:xfrm>
              <a:prstGeom prst="rect">
                <a:avLst/>
              </a:prstGeom>
              <a:blipFill>
                <a:blip r:embed="rId34"/>
                <a:stretch>
                  <a:fillRect l="-8696" r="-4348" b="-9091"/>
                </a:stretch>
              </a:blipFill>
              <a:ln>
                <a:noFill/>
              </a:ln>
            </p:spPr>
            <p:txBody>
              <a:bodyPr/>
              <a:lstStyle/>
              <a:p>
                <a:r>
                  <a:rPr lang="pl-PL">
                    <a:noFill/>
                  </a:rPr>
                  <a:t> </a:t>
                </a:r>
              </a:p>
            </p:txBody>
          </p:sp>
        </mc:Fallback>
      </mc:AlternateContent>
      <p:sp>
        <p:nvSpPr>
          <p:cNvPr id="51" name="Prostokąt 50"/>
          <p:cNvSpPr/>
          <p:nvPr/>
        </p:nvSpPr>
        <p:spPr>
          <a:xfrm>
            <a:off x="2327666" y="2782297"/>
            <a:ext cx="354121" cy="1087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52" name="Prostokąt 51"/>
          <p:cNvSpPr/>
          <p:nvPr/>
        </p:nvSpPr>
        <p:spPr>
          <a:xfrm rot="639456">
            <a:off x="1435900" y="2668179"/>
            <a:ext cx="995480" cy="1087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53" name="Prostokąt 52"/>
          <p:cNvSpPr/>
          <p:nvPr/>
        </p:nvSpPr>
        <p:spPr>
          <a:xfrm rot="639456">
            <a:off x="1759245" y="2632175"/>
            <a:ext cx="384522" cy="980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55" name="Prostokąt 54"/>
          <p:cNvSpPr/>
          <p:nvPr/>
        </p:nvSpPr>
        <p:spPr>
          <a:xfrm>
            <a:off x="1509563" y="2577788"/>
            <a:ext cx="384522" cy="980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57" name="Prostokąt 56"/>
          <p:cNvSpPr/>
          <p:nvPr/>
        </p:nvSpPr>
        <p:spPr>
          <a:xfrm>
            <a:off x="1886003" y="2646478"/>
            <a:ext cx="384522" cy="980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58" name="Prostokąt 57"/>
          <p:cNvSpPr/>
          <p:nvPr/>
        </p:nvSpPr>
        <p:spPr>
          <a:xfrm>
            <a:off x="2276170" y="2760864"/>
            <a:ext cx="384522" cy="980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59" name="Prostokąt 58"/>
          <p:cNvSpPr/>
          <p:nvPr/>
        </p:nvSpPr>
        <p:spPr>
          <a:xfrm>
            <a:off x="1223535" y="1861599"/>
            <a:ext cx="384522" cy="980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sp>
        <p:nvSpPr>
          <p:cNvPr id="65" name="Prostokąt 64"/>
          <p:cNvSpPr/>
          <p:nvPr/>
        </p:nvSpPr>
        <p:spPr>
          <a:xfrm>
            <a:off x="1388564" y="2174783"/>
            <a:ext cx="560495" cy="632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66" name="Prostokąt 65"/>
          <p:cNvSpPr/>
          <p:nvPr/>
        </p:nvSpPr>
        <p:spPr>
          <a:xfrm>
            <a:off x="1921196" y="2197333"/>
            <a:ext cx="678258" cy="1001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67" name="Prostokąt 66"/>
          <p:cNvSpPr/>
          <p:nvPr/>
        </p:nvSpPr>
        <p:spPr>
          <a:xfrm>
            <a:off x="2836725" y="2787110"/>
            <a:ext cx="678258" cy="1075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68" name="Prostokąt 67"/>
          <p:cNvSpPr/>
          <p:nvPr/>
        </p:nvSpPr>
        <p:spPr>
          <a:xfrm>
            <a:off x="2317509" y="2280869"/>
            <a:ext cx="382800" cy="1266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69" name="pole tekstowe 68"/>
              <p:cNvSpPr txBox="1"/>
              <p:nvPr/>
            </p:nvSpPr>
            <p:spPr>
              <a:xfrm>
                <a:off x="2354235" y="2337634"/>
                <a:ext cx="217111" cy="76944"/>
              </a:xfrm>
              <a:prstGeom prst="rect">
                <a:avLst/>
              </a:prstGeom>
              <a:solidFill>
                <a:schemeClr val="bg1"/>
              </a:solidFill>
              <a:ln>
                <a:solidFill>
                  <a:schemeClr val="bg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sz="500" b="0" i="1" smtClean="0">
                          <a:latin typeface="Cambria Math" panose="02040503050406030204" pitchFamily="18" charset="0"/>
                        </a:rPr>
                        <m:t>𝑥</m:t>
                      </m:r>
                      <m:r>
                        <a:rPr lang="pl-PL" sz="500" b="0" i="1" smtClean="0">
                          <a:latin typeface="Cambria Math" panose="02040503050406030204" pitchFamily="18" charset="0"/>
                        </a:rPr>
                        <m:t>=0.6</m:t>
                      </m:r>
                    </m:oMath>
                  </m:oMathPara>
                </a14:m>
                <a:endParaRPr lang="pl-PL" sz="500" dirty="0"/>
              </a:p>
            </p:txBody>
          </p:sp>
        </mc:Choice>
        <mc:Fallback xmlns="">
          <p:sp>
            <p:nvSpPr>
              <p:cNvPr id="69" name="pole tekstowe 68"/>
              <p:cNvSpPr txBox="1">
                <a:spLocks noRot="1" noChangeAspect="1" noMove="1" noResize="1" noEditPoints="1" noAdjustHandles="1" noChangeArrowheads="1" noChangeShapeType="1" noTextEdit="1"/>
              </p:cNvSpPr>
              <p:nvPr/>
            </p:nvSpPr>
            <p:spPr>
              <a:xfrm>
                <a:off x="2354235" y="2337634"/>
                <a:ext cx="217111" cy="76944"/>
              </a:xfrm>
              <a:prstGeom prst="rect">
                <a:avLst/>
              </a:prstGeom>
              <a:blipFill>
                <a:blip r:embed="rId29"/>
                <a:stretch>
                  <a:fillRect l="-2632" r="-5263"/>
                </a:stretch>
              </a:blipFill>
              <a:ln>
                <a:solidFill>
                  <a:schemeClr val="bg1"/>
                </a:solidFill>
              </a:ln>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70" name="pole tekstowe 69"/>
              <p:cNvSpPr txBox="1"/>
              <p:nvPr/>
            </p:nvSpPr>
            <p:spPr>
              <a:xfrm>
                <a:off x="1982732" y="2227366"/>
                <a:ext cx="217111" cy="76944"/>
              </a:xfrm>
              <a:prstGeom prst="rect">
                <a:avLst/>
              </a:prstGeom>
              <a:solidFill>
                <a:schemeClr val="bg1"/>
              </a:solidFill>
              <a:ln>
                <a:solidFill>
                  <a:schemeClr val="bg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sz="500" i="1">
                          <a:latin typeface="Cambria Math" panose="02040503050406030204" pitchFamily="18" charset="0"/>
                        </a:rPr>
                        <m:t>𝑥</m:t>
                      </m:r>
                      <m:r>
                        <a:rPr lang="pl-PL" sz="500" b="0" i="1" smtClean="0">
                          <a:latin typeface="Cambria Math" panose="02040503050406030204" pitchFamily="18" charset="0"/>
                        </a:rPr>
                        <m:t>=0.3</m:t>
                      </m:r>
                    </m:oMath>
                  </m:oMathPara>
                </a14:m>
                <a:endParaRPr lang="pl-PL" sz="500" dirty="0"/>
              </a:p>
            </p:txBody>
          </p:sp>
        </mc:Choice>
        <mc:Fallback xmlns="">
          <p:sp>
            <p:nvSpPr>
              <p:cNvPr id="70" name="pole tekstowe 69"/>
              <p:cNvSpPr txBox="1">
                <a:spLocks noRot="1" noChangeAspect="1" noMove="1" noResize="1" noEditPoints="1" noAdjustHandles="1" noChangeArrowheads="1" noChangeShapeType="1" noTextEdit="1"/>
              </p:cNvSpPr>
              <p:nvPr/>
            </p:nvSpPr>
            <p:spPr>
              <a:xfrm>
                <a:off x="1982732" y="2227366"/>
                <a:ext cx="217111" cy="76944"/>
              </a:xfrm>
              <a:prstGeom prst="rect">
                <a:avLst/>
              </a:prstGeom>
              <a:blipFill>
                <a:blip r:embed="rId30"/>
                <a:stretch>
                  <a:fillRect l="-2632" r="-5263"/>
                </a:stretch>
              </a:blipFill>
              <a:ln>
                <a:solidFill>
                  <a:schemeClr val="bg1"/>
                </a:solidFill>
              </a:ln>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71" name="pole tekstowe 70"/>
              <p:cNvSpPr txBox="1"/>
              <p:nvPr/>
            </p:nvSpPr>
            <p:spPr>
              <a:xfrm>
                <a:off x="1547577" y="2176383"/>
                <a:ext cx="252377" cy="76944"/>
              </a:xfrm>
              <a:prstGeom prst="rect">
                <a:avLst/>
              </a:prstGeom>
              <a:solidFill>
                <a:schemeClr val="bg1"/>
              </a:solidFill>
              <a:ln>
                <a:solidFill>
                  <a:schemeClr val="bg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sz="500" b="0" i="1" smtClean="0">
                          <a:latin typeface="Cambria Math" panose="02040503050406030204" pitchFamily="18" charset="0"/>
                        </a:rPr>
                        <m:t>𝑥</m:t>
                      </m:r>
                      <m:r>
                        <a:rPr lang="pl-PL" sz="500" b="0" i="1" smtClean="0">
                          <a:latin typeface="Cambria Math" panose="02040503050406030204" pitchFamily="18" charset="0"/>
                        </a:rPr>
                        <m:t>=0.05</m:t>
                      </m:r>
                    </m:oMath>
                  </m:oMathPara>
                </a14:m>
                <a:endParaRPr lang="pl-PL" sz="500" dirty="0"/>
              </a:p>
            </p:txBody>
          </p:sp>
        </mc:Choice>
        <mc:Fallback xmlns="">
          <p:sp>
            <p:nvSpPr>
              <p:cNvPr id="71" name="pole tekstowe 70"/>
              <p:cNvSpPr txBox="1">
                <a:spLocks noRot="1" noChangeAspect="1" noMove="1" noResize="1" noEditPoints="1" noAdjustHandles="1" noChangeArrowheads="1" noChangeShapeType="1" noTextEdit="1"/>
              </p:cNvSpPr>
              <p:nvPr/>
            </p:nvSpPr>
            <p:spPr>
              <a:xfrm>
                <a:off x="1547577" y="2176383"/>
                <a:ext cx="252377" cy="76944"/>
              </a:xfrm>
              <a:prstGeom prst="rect">
                <a:avLst/>
              </a:prstGeom>
              <a:blipFill>
                <a:blip r:embed="rId31"/>
                <a:stretch>
                  <a:fillRect l="-2326" r="-6977"/>
                </a:stretch>
              </a:blipFill>
              <a:ln>
                <a:solidFill>
                  <a:schemeClr val="bg1"/>
                </a:solidFill>
              </a:ln>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74" name="pole tekstowe 73"/>
              <p:cNvSpPr txBox="1"/>
              <p:nvPr/>
            </p:nvSpPr>
            <p:spPr>
              <a:xfrm>
                <a:off x="1592044" y="2568744"/>
                <a:ext cx="163442" cy="61555"/>
              </a:xfrm>
              <a:prstGeom prst="rect">
                <a:avLst/>
              </a:prstGeom>
              <a:solidFill>
                <a:schemeClr val="bg1"/>
              </a:solidFill>
              <a:ln>
                <a:solidFill>
                  <a:schemeClr val="bg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400" b="0" i="1" smtClean="0">
                              <a:latin typeface="Cambria Math" panose="02040503050406030204" pitchFamily="18" charset="0"/>
                            </a:rPr>
                          </m:ctrlPr>
                        </m:sSubPr>
                        <m:e>
                          <m:r>
                            <a:rPr lang="pl-PL" sz="400" b="0" i="1" smtClean="0">
                              <a:latin typeface="Cambria Math" panose="02040503050406030204" pitchFamily="18" charset="0"/>
                            </a:rPr>
                            <m:t>𝑏</m:t>
                          </m:r>
                        </m:e>
                        <m:sub>
                          <m:r>
                            <a:rPr lang="pl-PL" sz="400" b="0" i="1" smtClean="0">
                              <a:latin typeface="Cambria Math" panose="02040503050406030204" pitchFamily="18" charset="0"/>
                            </a:rPr>
                            <m:t>𝑥</m:t>
                          </m:r>
                        </m:sub>
                      </m:sSub>
                      <m:r>
                        <a:rPr lang="pl-PL" sz="400" b="0" i="0" smtClean="0">
                          <a:latin typeface="Cambria Math" panose="02040503050406030204" pitchFamily="18" charset="0"/>
                        </a:rPr>
                        <m:t>(</m:t>
                      </m:r>
                      <m:r>
                        <m:rPr>
                          <m:sty m:val="p"/>
                        </m:rPr>
                        <a:rPr lang="pl-PL" sz="400" b="0" i="0" smtClean="0">
                          <a:latin typeface="Cambria Math" panose="02040503050406030204" pitchFamily="18" charset="0"/>
                        </a:rPr>
                        <m:t>fm</m:t>
                      </m:r>
                      <m:r>
                        <a:rPr lang="pl-PL" sz="400" b="0" i="0" smtClean="0">
                          <a:latin typeface="Cambria Math" panose="02040503050406030204" pitchFamily="18" charset="0"/>
                        </a:rPr>
                        <m:t>)</m:t>
                      </m:r>
                    </m:oMath>
                  </m:oMathPara>
                </a14:m>
                <a:endParaRPr lang="pl-PL" sz="400" dirty="0"/>
              </a:p>
            </p:txBody>
          </p:sp>
        </mc:Choice>
        <mc:Fallback xmlns="">
          <p:sp>
            <p:nvSpPr>
              <p:cNvPr id="74" name="pole tekstowe 73"/>
              <p:cNvSpPr txBox="1">
                <a:spLocks noRot="1" noChangeAspect="1" noMove="1" noResize="1" noEditPoints="1" noAdjustHandles="1" noChangeArrowheads="1" noChangeShapeType="1" noTextEdit="1"/>
              </p:cNvSpPr>
              <p:nvPr/>
            </p:nvSpPr>
            <p:spPr>
              <a:xfrm>
                <a:off x="1592044" y="2568744"/>
                <a:ext cx="163442" cy="61555"/>
              </a:xfrm>
              <a:prstGeom prst="rect">
                <a:avLst/>
              </a:prstGeom>
              <a:blipFill>
                <a:blip r:embed="rId35"/>
                <a:stretch>
                  <a:fillRect l="-3448" r="-6897" b="-33333"/>
                </a:stretch>
              </a:blipFill>
              <a:ln>
                <a:solidFill>
                  <a:schemeClr val="bg1"/>
                </a:solidFill>
              </a:ln>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75" name="pole tekstowe 74"/>
              <p:cNvSpPr txBox="1"/>
              <p:nvPr/>
            </p:nvSpPr>
            <p:spPr>
              <a:xfrm>
                <a:off x="1334160" y="2358056"/>
                <a:ext cx="164917" cy="66365"/>
              </a:xfrm>
              <a:prstGeom prst="rect">
                <a:avLst/>
              </a:prstGeom>
              <a:solidFill>
                <a:schemeClr val="bg1"/>
              </a:solidFill>
              <a:ln>
                <a:solidFill>
                  <a:schemeClr val="bg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400" b="0" i="1" smtClean="0">
                              <a:latin typeface="Cambria Math" panose="02040503050406030204" pitchFamily="18" charset="0"/>
                            </a:rPr>
                          </m:ctrlPr>
                        </m:sSubPr>
                        <m:e>
                          <m:r>
                            <a:rPr lang="pl-PL" sz="400" b="0" i="1" smtClean="0">
                              <a:latin typeface="Cambria Math" panose="02040503050406030204" pitchFamily="18" charset="0"/>
                            </a:rPr>
                            <m:t>𝑏</m:t>
                          </m:r>
                        </m:e>
                        <m:sub>
                          <m:r>
                            <a:rPr lang="pl-PL" sz="400" b="0" i="1" smtClean="0">
                              <a:latin typeface="Cambria Math" panose="02040503050406030204" pitchFamily="18" charset="0"/>
                            </a:rPr>
                            <m:t>𝑦</m:t>
                          </m:r>
                        </m:sub>
                      </m:sSub>
                      <m:r>
                        <a:rPr lang="pl-PL" sz="400" b="0" i="0" smtClean="0">
                          <a:latin typeface="Cambria Math" panose="02040503050406030204" pitchFamily="18" charset="0"/>
                        </a:rPr>
                        <m:t>(</m:t>
                      </m:r>
                      <m:r>
                        <m:rPr>
                          <m:sty m:val="p"/>
                        </m:rPr>
                        <a:rPr lang="pl-PL" sz="400" b="0" i="0" smtClean="0">
                          <a:latin typeface="Cambria Math" panose="02040503050406030204" pitchFamily="18" charset="0"/>
                        </a:rPr>
                        <m:t>fm</m:t>
                      </m:r>
                      <m:r>
                        <a:rPr lang="pl-PL" sz="400" b="0" i="0" smtClean="0">
                          <a:latin typeface="Cambria Math" panose="02040503050406030204" pitchFamily="18" charset="0"/>
                        </a:rPr>
                        <m:t>)</m:t>
                      </m:r>
                    </m:oMath>
                  </m:oMathPara>
                </a14:m>
                <a:endParaRPr lang="pl-PL" sz="400" dirty="0"/>
              </a:p>
            </p:txBody>
          </p:sp>
        </mc:Choice>
        <mc:Fallback xmlns="">
          <p:sp>
            <p:nvSpPr>
              <p:cNvPr id="75" name="pole tekstowe 74"/>
              <p:cNvSpPr txBox="1">
                <a:spLocks noRot="1" noChangeAspect="1" noMove="1" noResize="1" noEditPoints="1" noAdjustHandles="1" noChangeArrowheads="1" noChangeShapeType="1" noTextEdit="1"/>
              </p:cNvSpPr>
              <p:nvPr/>
            </p:nvSpPr>
            <p:spPr>
              <a:xfrm>
                <a:off x="1334160" y="2358056"/>
                <a:ext cx="164917" cy="66365"/>
              </a:xfrm>
              <a:prstGeom prst="rect">
                <a:avLst/>
              </a:prstGeom>
              <a:blipFill>
                <a:blip r:embed="rId36"/>
                <a:stretch>
                  <a:fillRect l="-6897" r="-6897" b="-23077"/>
                </a:stretch>
              </a:blipFill>
              <a:ln>
                <a:solidFill>
                  <a:schemeClr val="bg1"/>
                </a:solidFill>
              </a:ln>
            </p:spPr>
            <p:txBody>
              <a:bodyPr/>
              <a:lstStyle/>
              <a:p>
                <a:r>
                  <a:rPr lang="pl-PL">
                    <a:noFill/>
                  </a:rPr>
                  <a:t> </a:t>
                </a:r>
              </a:p>
            </p:txBody>
          </p:sp>
        </mc:Fallback>
      </mc:AlternateContent>
      <p:cxnSp>
        <p:nvCxnSpPr>
          <p:cNvPr id="9" name="Łącznik prosty ze strzałką 8"/>
          <p:cNvCxnSpPr>
            <a:stCxn id="52" idx="1"/>
            <a:endCxn id="51" idx="3"/>
          </p:cNvCxnSpPr>
          <p:nvPr/>
        </p:nvCxnSpPr>
        <p:spPr>
          <a:xfrm>
            <a:off x="1444486" y="2630481"/>
            <a:ext cx="1237301" cy="206170"/>
          </a:xfrm>
          <a:prstGeom prst="straightConnector1">
            <a:avLst/>
          </a:prstGeom>
          <a:ln>
            <a:solidFill>
              <a:schemeClr val="tx1">
                <a:lumMod val="95000"/>
                <a:lumOff val="5000"/>
              </a:schemeClr>
            </a:solidFill>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 name="Prostokąt 11"/>
              <p:cNvSpPr/>
              <p:nvPr/>
            </p:nvSpPr>
            <p:spPr>
              <a:xfrm>
                <a:off x="1896132" y="2675819"/>
                <a:ext cx="246286" cy="18466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600" i="1">
                          <a:latin typeface="Cambria Math" panose="02040503050406030204" pitchFamily="18" charset="0"/>
                        </a:rPr>
                        <m:t>𝑥</m:t>
                      </m:r>
                    </m:oMath>
                  </m:oMathPara>
                </a14:m>
                <a:endParaRPr lang="pl-PL" dirty="0"/>
              </a:p>
            </p:txBody>
          </p:sp>
        </mc:Choice>
        <mc:Fallback xmlns="">
          <p:sp>
            <p:nvSpPr>
              <p:cNvPr id="12" name="Prostokąt 11"/>
              <p:cNvSpPr>
                <a:spLocks noRot="1" noChangeAspect="1" noMove="1" noResize="1" noEditPoints="1" noAdjustHandles="1" noChangeArrowheads="1" noChangeShapeType="1" noTextEdit="1"/>
              </p:cNvSpPr>
              <p:nvPr/>
            </p:nvSpPr>
            <p:spPr>
              <a:xfrm>
                <a:off x="1896132" y="2675819"/>
                <a:ext cx="246286" cy="184666"/>
              </a:xfrm>
              <a:prstGeom prst="rect">
                <a:avLst/>
              </a:prstGeom>
              <a:blipFill>
                <a:blip r:embed="rId37"/>
                <a:stretch>
                  <a:fillRect/>
                </a:stretch>
              </a:blipFill>
            </p:spPr>
            <p:txBody>
              <a:bodyPr/>
              <a:lstStyle/>
              <a:p>
                <a:r>
                  <a:rPr lang="pl-PL">
                    <a:noFill/>
                  </a:rPr>
                  <a:t> </a:t>
                </a:r>
              </a:p>
            </p:txBody>
          </p:sp>
        </mc:Fallback>
      </mc:AlternateContent>
      <p:sp>
        <p:nvSpPr>
          <p:cNvPr id="77" name="Prostokąt 76"/>
          <p:cNvSpPr/>
          <p:nvPr/>
        </p:nvSpPr>
        <p:spPr>
          <a:xfrm>
            <a:off x="678184" y="2133028"/>
            <a:ext cx="377161" cy="1326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78" name="Łącznik prosty ze strzałką 77"/>
          <p:cNvCxnSpPr/>
          <p:nvPr/>
        </p:nvCxnSpPr>
        <p:spPr>
          <a:xfrm>
            <a:off x="88555" y="2597463"/>
            <a:ext cx="640173" cy="236058"/>
          </a:xfrm>
          <a:prstGeom prst="straightConnector1">
            <a:avLst/>
          </a:prstGeom>
          <a:ln>
            <a:solidFill>
              <a:schemeClr val="tx1">
                <a:lumMod val="95000"/>
                <a:lumOff val="5000"/>
              </a:schemeClr>
            </a:solidFill>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9" name="Prostokąt 78"/>
              <p:cNvSpPr/>
              <p:nvPr/>
            </p:nvSpPr>
            <p:spPr>
              <a:xfrm>
                <a:off x="250301" y="2653757"/>
                <a:ext cx="246286" cy="18466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pl-PL" sz="600" i="1">
                          <a:latin typeface="Cambria Math" panose="02040503050406030204" pitchFamily="18" charset="0"/>
                        </a:rPr>
                        <m:t>𝑥</m:t>
                      </m:r>
                    </m:oMath>
                  </m:oMathPara>
                </a14:m>
                <a:endParaRPr lang="pl-PL" dirty="0"/>
              </a:p>
            </p:txBody>
          </p:sp>
        </mc:Choice>
        <mc:Fallback xmlns="">
          <p:sp>
            <p:nvSpPr>
              <p:cNvPr id="79" name="Prostokąt 78"/>
              <p:cNvSpPr>
                <a:spLocks noRot="1" noChangeAspect="1" noMove="1" noResize="1" noEditPoints="1" noAdjustHandles="1" noChangeArrowheads="1" noChangeShapeType="1" noTextEdit="1"/>
              </p:cNvSpPr>
              <p:nvPr/>
            </p:nvSpPr>
            <p:spPr>
              <a:xfrm>
                <a:off x="250301" y="2653757"/>
                <a:ext cx="246286" cy="184666"/>
              </a:xfrm>
              <a:prstGeom prst="rect">
                <a:avLst/>
              </a:prstGeom>
              <a:blipFill>
                <a:blip r:embed="rId38"/>
                <a:stretch>
                  <a:fillRect/>
                </a:stretch>
              </a:blipFill>
            </p:spPr>
            <p:txBody>
              <a:bodyPr/>
              <a:lstStyle/>
              <a:p>
                <a:r>
                  <a:rPr lang="pl-PL">
                    <a:noFill/>
                  </a:rPr>
                  <a:t> </a:t>
                </a:r>
              </a:p>
            </p:txBody>
          </p:sp>
        </mc:Fallback>
      </mc:AlternateContent>
    </p:spTree>
    <p:extLst>
      <p:ext uri="{BB962C8B-B14F-4D97-AF65-F5344CB8AC3E}">
        <p14:creationId xmlns:p14="http://schemas.microsoft.com/office/powerpoint/2010/main" val="17550140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393205" y="0"/>
            <a:ext cx="3366245" cy="626267"/>
          </a:xfrm>
        </p:spPr>
        <p:txBody>
          <a:bodyPr>
            <a:normAutofit/>
          </a:bodyPr>
          <a:lstStyle/>
          <a:p>
            <a:r>
              <a:rPr lang="pl-PL" sz="1800" b="1" dirty="0" smtClean="0">
                <a:solidFill>
                  <a:srgbClr val="3C4855"/>
                </a:solidFill>
              </a:rPr>
              <a:t>Proton Spin </a:t>
            </a:r>
            <a:r>
              <a:rPr lang="pl-PL" sz="1800" b="1" dirty="0" err="1" smtClean="0">
                <a:solidFill>
                  <a:srgbClr val="3C4855"/>
                </a:solidFill>
              </a:rPr>
              <a:t>Structure</a:t>
            </a:r>
            <a:r>
              <a:rPr lang="pl-PL" sz="1800" b="1" dirty="0" smtClean="0">
                <a:solidFill>
                  <a:srgbClr val="3C4855"/>
                </a:solidFill>
              </a:rPr>
              <a:t>: </a:t>
            </a:r>
            <a:r>
              <a:rPr lang="pl-PL" sz="1800" b="1" dirty="0" err="1" smtClean="0">
                <a:solidFill>
                  <a:srgbClr val="7A8A99"/>
                </a:solidFill>
              </a:rPr>
              <a:t>Collinear</a:t>
            </a:r>
            <a:r>
              <a:rPr lang="pl-PL" sz="1800" b="1" dirty="0" smtClean="0">
                <a:solidFill>
                  <a:srgbClr val="7A8A99"/>
                </a:solidFill>
              </a:rPr>
              <a:t> </a:t>
            </a:r>
            <a:r>
              <a:rPr lang="pl-PL" sz="1800" b="1" dirty="0" err="1" smtClean="0">
                <a:solidFill>
                  <a:srgbClr val="7A8A99"/>
                </a:solidFill>
              </a:rPr>
              <a:t>Approach</a:t>
            </a:r>
            <a:endParaRPr lang="pl-PL" sz="1800" dirty="0">
              <a:solidFill>
                <a:srgbClr val="7A8A99"/>
              </a:solidFill>
            </a:endParaRPr>
          </a:p>
        </p:txBody>
      </p:sp>
      <p:sp>
        <p:nvSpPr>
          <p:cNvPr id="16" name="Prostokąt 15"/>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17" name="Prostokąt 16"/>
          <p:cNvSpPr/>
          <p:nvPr/>
        </p:nvSpPr>
        <p:spPr>
          <a:xfrm>
            <a:off x="-210" y="3093817"/>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
        <p:nvSpPr>
          <p:cNvPr id="18" name="Prostokąt 17"/>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7/33</a:t>
            </a:r>
            <a:endParaRPr lang="pl-PL" sz="400" dirty="0">
              <a:solidFill>
                <a:srgbClr val="F0ECE5"/>
              </a:solidFill>
              <a:latin typeface="Open Sans" pitchFamily="2" charset="0"/>
              <a:ea typeface="Open Sans" pitchFamily="2" charset="0"/>
              <a:cs typeface="Open Sans" pitchFamily="2" charset="0"/>
            </a:endParaRPr>
          </a:p>
        </p:txBody>
      </p:sp>
      <p:sp>
        <p:nvSpPr>
          <p:cNvPr id="127" name="Prostokąt zaokrąglony 126"/>
          <p:cNvSpPr/>
          <p:nvPr/>
        </p:nvSpPr>
        <p:spPr>
          <a:xfrm>
            <a:off x="110497" y="104837"/>
            <a:ext cx="738968" cy="289536"/>
          </a:xfrm>
          <a:prstGeom prst="roundRect">
            <a:avLst/>
          </a:prstGeom>
          <a:solidFill>
            <a:srgbClr val="3C4855"/>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28" name="Owal 127"/>
          <p:cNvSpPr/>
          <p:nvPr/>
        </p:nvSpPr>
        <p:spPr>
          <a:xfrm>
            <a:off x="1922980" y="1211923"/>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29" name="Prostokąt 128"/>
          <p:cNvSpPr/>
          <p:nvPr/>
        </p:nvSpPr>
        <p:spPr>
          <a:xfrm>
            <a:off x="538218" y="444926"/>
            <a:ext cx="182170" cy="1012766"/>
          </a:xfrm>
          <a:prstGeom prst="rect">
            <a:avLst/>
          </a:prstGeom>
          <a:solidFill>
            <a:srgbClr val="FF2F2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chemeClr val="accent5">
                  <a:lumMod val="50000"/>
                </a:schemeClr>
              </a:solidFill>
            </a:endParaRPr>
          </a:p>
        </p:txBody>
      </p:sp>
      <p:sp>
        <p:nvSpPr>
          <p:cNvPr id="130" name="Prostokąt 129"/>
          <p:cNvSpPr/>
          <p:nvPr/>
        </p:nvSpPr>
        <p:spPr>
          <a:xfrm>
            <a:off x="726840" y="444925"/>
            <a:ext cx="154385" cy="337305"/>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31" name="Prostokąt 130"/>
          <p:cNvSpPr/>
          <p:nvPr/>
        </p:nvSpPr>
        <p:spPr>
          <a:xfrm>
            <a:off x="881225" y="112799"/>
            <a:ext cx="1470660" cy="153902"/>
          </a:xfrm>
          <a:prstGeom prst="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32" name="Prostokąt 131"/>
          <p:cNvSpPr/>
          <p:nvPr/>
        </p:nvSpPr>
        <p:spPr>
          <a:xfrm rot="5400000">
            <a:off x="1053613" y="112228"/>
            <a:ext cx="154700" cy="490908"/>
          </a:xfrm>
          <a:prstGeom prst="rect">
            <a:avLst/>
          </a:prstGeom>
          <a:solidFill>
            <a:srgbClr val="0085B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33" name="Prostokąt 132"/>
          <p:cNvSpPr/>
          <p:nvPr/>
        </p:nvSpPr>
        <p:spPr>
          <a:xfrm rot="5400000">
            <a:off x="1538172" y="111078"/>
            <a:ext cx="154700" cy="490908"/>
          </a:xfrm>
          <a:prstGeom prst="rect">
            <a:avLst/>
          </a:prstGeom>
          <a:solidFill>
            <a:srgbClr val="0085B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34" name="Prostokąt 133"/>
          <p:cNvSpPr/>
          <p:nvPr/>
        </p:nvSpPr>
        <p:spPr>
          <a:xfrm rot="5400000">
            <a:off x="2029081" y="111078"/>
            <a:ext cx="154700" cy="490908"/>
          </a:xfrm>
          <a:prstGeom prst="rect">
            <a:avLst/>
          </a:prstGeom>
          <a:solidFill>
            <a:srgbClr val="0085B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35" name="pole tekstowe 134"/>
          <p:cNvSpPr txBox="1"/>
          <p:nvPr/>
        </p:nvSpPr>
        <p:spPr>
          <a:xfrm rot="16200000">
            <a:off x="202299" y="861138"/>
            <a:ext cx="851515" cy="184666"/>
          </a:xfrm>
          <a:prstGeom prst="rect">
            <a:avLst/>
          </a:prstGeom>
          <a:noFill/>
        </p:spPr>
        <p:txBody>
          <a:bodyPr wrap="none" rtlCol="0">
            <a:spAutoFit/>
          </a:bodyPr>
          <a:lstStyle/>
          <a:p>
            <a:r>
              <a:rPr lang="pl-PL" sz="600" dirty="0" err="1" smtClean="0">
                <a:solidFill>
                  <a:schemeClr val="bg1"/>
                </a:solidFill>
                <a:latin typeface="Open Sans" pitchFamily="2" charset="0"/>
                <a:ea typeface="Open Sans" pitchFamily="2" charset="0"/>
                <a:cs typeface="Open Sans" pitchFamily="2" charset="0"/>
              </a:rPr>
              <a:t>Quark</a:t>
            </a:r>
            <a:r>
              <a:rPr lang="pl-PL" sz="600" dirty="0" smtClean="0">
                <a:solidFill>
                  <a:schemeClr val="bg1"/>
                </a:solidFill>
                <a:latin typeface="Open Sans" pitchFamily="2" charset="0"/>
                <a:ea typeface="Open Sans" pitchFamily="2" charset="0"/>
                <a:cs typeface="Open Sans" pitchFamily="2" charset="0"/>
              </a:rPr>
              <a:t> </a:t>
            </a:r>
            <a:r>
              <a:rPr lang="pl-PL" sz="600" dirty="0" err="1" smtClean="0">
                <a:solidFill>
                  <a:schemeClr val="bg1"/>
                </a:solidFill>
                <a:latin typeface="Open Sans" pitchFamily="2" charset="0"/>
                <a:ea typeface="Open Sans" pitchFamily="2" charset="0"/>
                <a:cs typeface="Open Sans" pitchFamily="2" charset="0"/>
              </a:rPr>
              <a:t>Polarisation</a:t>
            </a:r>
            <a:endParaRPr lang="pl-PL" sz="600" dirty="0">
              <a:solidFill>
                <a:schemeClr val="bg1"/>
              </a:solidFill>
              <a:latin typeface="Open Sans" pitchFamily="2" charset="0"/>
              <a:ea typeface="Open Sans" pitchFamily="2" charset="0"/>
              <a:cs typeface="Open Sans" pitchFamily="2" charset="0"/>
            </a:endParaRPr>
          </a:p>
        </p:txBody>
      </p:sp>
      <p:sp>
        <p:nvSpPr>
          <p:cNvPr id="136" name="pole tekstowe 135"/>
          <p:cNvSpPr txBox="1"/>
          <p:nvPr/>
        </p:nvSpPr>
        <p:spPr>
          <a:xfrm>
            <a:off x="1130963" y="89079"/>
            <a:ext cx="1051891" cy="200055"/>
          </a:xfrm>
          <a:prstGeom prst="rect">
            <a:avLst/>
          </a:prstGeom>
          <a:noFill/>
        </p:spPr>
        <p:txBody>
          <a:bodyPr wrap="none" rtlCol="0">
            <a:spAutoFit/>
          </a:bodyPr>
          <a:lstStyle/>
          <a:p>
            <a:r>
              <a:rPr lang="pl-PL" sz="700" dirty="0" err="1" smtClean="0">
                <a:solidFill>
                  <a:schemeClr val="bg1"/>
                </a:solidFill>
                <a:latin typeface="Open Sans" pitchFamily="2" charset="0"/>
                <a:ea typeface="Open Sans" pitchFamily="2" charset="0"/>
                <a:cs typeface="Open Sans" pitchFamily="2" charset="0"/>
              </a:rPr>
              <a:t>Nucleon</a:t>
            </a:r>
            <a:r>
              <a:rPr lang="pl-PL" sz="700" dirty="0" smtClean="0">
                <a:solidFill>
                  <a:schemeClr val="bg1"/>
                </a:solidFill>
                <a:latin typeface="Open Sans" pitchFamily="2" charset="0"/>
                <a:ea typeface="Open Sans" pitchFamily="2" charset="0"/>
                <a:cs typeface="Open Sans" pitchFamily="2" charset="0"/>
              </a:rPr>
              <a:t> </a:t>
            </a:r>
            <a:r>
              <a:rPr lang="pl-PL" sz="700" dirty="0" err="1" smtClean="0">
                <a:solidFill>
                  <a:schemeClr val="bg1"/>
                </a:solidFill>
                <a:latin typeface="Open Sans" pitchFamily="2" charset="0"/>
                <a:ea typeface="Open Sans" pitchFamily="2" charset="0"/>
                <a:cs typeface="Open Sans" pitchFamily="2" charset="0"/>
              </a:rPr>
              <a:t>polarisation</a:t>
            </a:r>
            <a:endParaRPr lang="pl-PL" sz="700" dirty="0">
              <a:solidFill>
                <a:schemeClr val="bg1"/>
              </a:solidFill>
              <a:latin typeface="Open Sans" pitchFamily="2" charset="0"/>
              <a:ea typeface="Open Sans" pitchFamily="2" charset="0"/>
              <a:cs typeface="Open Sans" pitchFamily="2" charset="0"/>
            </a:endParaRPr>
          </a:p>
        </p:txBody>
      </p:sp>
      <p:sp>
        <p:nvSpPr>
          <p:cNvPr id="137" name="pole tekstowe 136"/>
          <p:cNvSpPr txBox="1"/>
          <p:nvPr/>
        </p:nvSpPr>
        <p:spPr>
          <a:xfrm>
            <a:off x="1009478" y="266701"/>
            <a:ext cx="285224" cy="184666"/>
          </a:xfrm>
          <a:prstGeom prst="rect">
            <a:avLst/>
          </a:prstGeom>
          <a:noFill/>
        </p:spPr>
        <p:txBody>
          <a:bodyPr wrap="square" rtlCol="0">
            <a:spAutoFit/>
          </a:bodyPr>
          <a:lstStyle/>
          <a:p>
            <a:r>
              <a:rPr lang="pl-PL" sz="600" dirty="0" smtClean="0">
                <a:solidFill>
                  <a:schemeClr val="bg1"/>
                </a:solidFill>
                <a:latin typeface="Open Sans" pitchFamily="2" charset="0"/>
                <a:ea typeface="Open Sans" pitchFamily="2" charset="0"/>
                <a:cs typeface="Open Sans" pitchFamily="2" charset="0"/>
              </a:rPr>
              <a:t>U</a:t>
            </a:r>
            <a:endParaRPr lang="pl-PL" sz="600" dirty="0">
              <a:solidFill>
                <a:schemeClr val="bg1"/>
              </a:solidFill>
              <a:latin typeface="Open Sans" pitchFamily="2" charset="0"/>
              <a:ea typeface="Open Sans" pitchFamily="2" charset="0"/>
              <a:cs typeface="Open Sans" pitchFamily="2" charset="0"/>
            </a:endParaRPr>
          </a:p>
        </p:txBody>
      </p:sp>
      <p:sp>
        <p:nvSpPr>
          <p:cNvPr id="138" name="pole tekstowe 137"/>
          <p:cNvSpPr txBox="1"/>
          <p:nvPr/>
        </p:nvSpPr>
        <p:spPr>
          <a:xfrm>
            <a:off x="1495113" y="271638"/>
            <a:ext cx="285224" cy="184666"/>
          </a:xfrm>
          <a:prstGeom prst="rect">
            <a:avLst/>
          </a:prstGeom>
          <a:noFill/>
        </p:spPr>
        <p:txBody>
          <a:bodyPr wrap="square" rtlCol="0">
            <a:spAutoFit/>
          </a:bodyPr>
          <a:lstStyle/>
          <a:p>
            <a:r>
              <a:rPr lang="pl-PL" sz="600" dirty="0" smtClean="0">
                <a:solidFill>
                  <a:schemeClr val="bg1"/>
                </a:solidFill>
                <a:latin typeface="Open Sans" pitchFamily="2" charset="0"/>
                <a:ea typeface="Open Sans" pitchFamily="2" charset="0"/>
                <a:cs typeface="Open Sans" pitchFamily="2" charset="0"/>
              </a:rPr>
              <a:t>L</a:t>
            </a:r>
            <a:endParaRPr lang="pl-PL" sz="600" dirty="0">
              <a:solidFill>
                <a:schemeClr val="bg1"/>
              </a:solidFill>
              <a:latin typeface="Open Sans" pitchFamily="2" charset="0"/>
              <a:ea typeface="Open Sans" pitchFamily="2" charset="0"/>
              <a:cs typeface="Open Sans" pitchFamily="2" charset="0"/>
            </a:endParaRPr>
          </a:p>
        </p:txBody>
      </p:sp>
      <p:sp>
        <p:nvSpPr>
          <p:cNvPr id="139" name="pole tekstowe 138"/>
          <p:cNvSpPr txBox="1"/>
          <p:nvPr/>
        </p:nvSpPr>
        <p:spPr>
          <a:xfrm>
            <a:off x="1986022" y="266701"/>
            <a:ext cx="285224" cy="184666"/>
          </a:xfrm>
          <a:prstGeom prst="rect">
            <a:avLst/>
          </a:prstGeom>
          <a:noFill/>
        </p:spPr>
        <p:txBody>
          <a:bodyPr wrap="square" rtlCol="0">
            <a:spAutoFit/>
          </a:bodyPr>
          <a:lstStyle/>
          <a:p>
            <a:r>
              <a:rPr lang="pl-PL" sz="600" dirty="0" smtClean="0">
                <a:solidFill>
                  <a:schemeClr val="bg1"/>
                </a:solidFill>
                <a:latin typeface="Open Sans" pitchFamily="2" charset="0"/>
                <a:ea typeface="Open Sans" pitchFamily="2" charset="0"/>
                <a:cs typeface="Open Sans" pitchFamily="2" charset="0"/>
              </a:rPr>
              <a:t>T</a:t>
            </a:r>
            <a:endParaRPr lang="pl-PL" sz="600" dirty="0">
              <a:solidFill>
                <a:schemeClr val="bg1"/>
              </a:solidFill>
              <a:latin typeface="Open Sans" pitchFamily="2" charset="0"/>
              <a:ea typeface="Open Sans" pitchFamily="2" charset="0"/>
              <a:cs typeface="Open Sans" pitchFamily="2" charset="0"/>
            </a:endParaRPr>
          </a:p>
        </p:txBody>
      </p:sp>
      <p:sp>
        <p:nvSpPr>
          <p:cNvPr id="140" name="pole tekstowe 139"/>
          <p:cNvSpPr txBox="1"/>
          <p:nvPr/>
        </p:nvSpPr>
        <p:spPr>
          <a:xfrm>
            <a:off x="686820" y="527714"/>
            <a:ext cx="285224" cy="184666"/>
          </a:xfrm>
          <a:prstGeom prst="rect">
            <a:avLst/>
          </a:prstGeom>
          <a:noFill/>
        </p:spPr>
        <p:txBody>
          <a:bodyPr wrap="square" rtlCol="0">
            <a:spAutoFit/>
          </a:bodyPr>
          <a:lstStyle/>
          <a:p>
            <a:r>
              <a:rPr lang="pl-PL" sz="600" dirty="0" smtClean="0">
                <a:solidFill>
                  <a:schemeClr val="bg1"/>
                </a:solidFill>
                <a:latin typeface="Open Sans" pitchFamily="2" charset="0"/>
                <a:ea typeface="Open Sans" pitchFamily="2" charset="0"/>
                <a:cs typeface="Open Sans" pitchFamily="2" charset="0"/>
              </a:rPr>
              <a:t>U</a:t>
            </a:r>
            <a:endParaRPr lang="pl-PL" sz="600" dirty="0">
              <a:solidFill>
                <a:schemeClr val="bg1"/>
              </a:solidFill>
              <a:latin typeface="Open Sans" pitchFamily="2" charset="0"/>
              <a:ea typeface="Open Sans" pitchFamily="2" charset="0"/>
              <a:cs typeface="Open Sans" pitchFamily="2" charset="0"/>
            </a:endParaRPr>
          </a:p>
        </p:txBody>
      </p:sp>
      <p:sp>
        <p:nvSpPr>
          <p:cNvPr id="141" name="pole tekstowe 140"/>
          <p:cNvSpPr txBox="1"/>
          <p:nvPr/>
        </p:nvSpPr>
        <p:spPr>
          <a:xfrm>
            <a:off x="686820" y="1014360"/>
            <a:ext cx="285224" cy="184666"/>
          </a:xfrm>
          <a:prstGeom prst="rect">
            <a:avLst/>
          </a:prstGeom>
          <a:noFill/>
        </p:spPr>
        <p:txBody>
          <a:bodyPr wrap="square" rtlCol="0">
            <a:spAutoFit/>
          </a:bodyPr>
          <a:lstStyle/>
          <a:p>
            <a:r>
              <a:rPr lang="pl-PL" sz="600" dirty="0" smtClean="0">
                <a:solidFill>
                  <a:schemeClr val="bg1"/>
                </a:solidFill>
                <a:latin typeface="Open Sans" pitchFamily="2" charset="0"/>
                <a:ea typeface="Open Sans" pitchFamily="2" charset="0"/>
                <a:cs typeface="Open Sans" pitchFamily="2" charset="0"/>
              </a:rPr>
              <a:t>L</a:t>
            </a:r>
            <a:endParaRPr lang="pl-PL" sz="600" dirty="0">
              <a:solidFill>
                <a:schemeClr val="bg1"/>
              </a:solidFill>
              <a:latin typeface="Open Sans" pitchFamily="2" charset="0"/>
              <a:ea typeface="Open Sans" pitchFamily="2" charset="0"/>
              <a:cs typeface="Open Sans" pitchFamily="2" charset="0"/>
            </a:endParaRPr>
          </a:p>
        </p:txBody>
      </p:sp>
      <p:sp>
        <p:nvSpPr>
          <p:cNvPr id="142" name="Prostokąt 141"/>
          <p:cNvSpPr/>
          <p:nvPr/>
        </p:nvSpPr>
        <p:spPr>
          <a:xfrm>
            <a:off x="726941" y="782115"/>
            <a:ext cx="154385" cy="337305"/>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43" name="Prostokąt 142"/>
          <p:cNvSpPr/>
          <p:nvPr/>
        </p:nvSpPr>
        <p:spPr>
          <a:xfrm>
            <a:off x="726839" y="1120386"/>
            <a:ext cx="154385" cy="337305"/>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44" name="pole tekstowe 143"/>
          <p:cNvSpPr txBox="1"/>
          <p:nvPr/>
        </p:nvSpPr>
        <p:spPr>
          <a:xfrm>
            <a:off x="688829" y="875047"/>
            <a:ext cx="285224" cy="184666"/>
          </a:xfrm>
          <a:prstGeom prst="rect">
            <a:avLst/>
          </a:prstGeom>
          <a:noFill/>
        </p:spPr>
        <p:txBody>
          <a:bodyPr wrap="square" rtlCol="0">
            <a:spAutoFit/>
          </a:bodyPr>
          <a:lstStyle/>
          <a:p>
            <a:r>
              <a:rPr lang="pl-PL" sz="600" dirty="0" smtClean="0">
                <a:solidFill>
                  <a:schemeClr val="bg1"/>
                </a:solidFill>
                <a:latin typeface="Open Sans" pitchFamily="2" charset="0"/>
                <a:ea typeface="Open Sans" pitchFamily="2" charset="0"/>
                <a:cs typeface="Open Sans" pitchFamily="2" charset="0"/>
              </a:rPr>
              <a:t>L</a:t>
            </a:r>
            <a:endParaRPr lang="pl-PL" sz="600" dirty="0">
              <a:solidFill>
                <a:schemeClr val="bg1"/>
              </a:solidFill>
              <a:latin typeface="Open Sans" pitchFamily="2" charset="0"/>
              <a:ea typeface="Open Sans" pitchFamily="2" charset="0"/>
              <a:cs typeface="Open Sans" pitchFamily="2" charset="0"/>
            </a:endParaRPr>
          </a:p>
        </p:txBody>
      </p:sp>
      <p:sp>
        <p:nvSpPr>
          <p:cNvPr id="145" name="pole tekstowe 144"/>
          <p:cNvSpPr txBox="1"/>
          <p:nvPr/>
        </p:nvSpPr>
        <p:spPr>
          <a:xfrm>
            <a:off x="690788" y="1188735"/>
            <a:ext cx="285224" cy="184666"/>
          </a:xfrm>
          <a:prstGeom prst="rect">
            <a:avLst/>
          </a:prstGeom>
          <a:noFill/>
        </p:spPr>
        <p:txBody>
          <a:bodyPr wrap="square" rtlCol="0">
            <a:spAutoFit/>
          </a:bodyPr>
          <a:lstStyle/>
          <a:p>
            <a:r>
              <a:rPr lang="pl-PL" sz="600" dirty="0" smtClean="0">
                <a:solidFill>
                  <a:schemeClr val="bg1"/>
                </a:solidFill>
                <a:latin typeface="Open Sans" pitchFamily="2" charset="0"/>
                <a:ea typeface="Open Sans" pitchFamily="2" charset="0"/>
                <a:cs typeface="Open Sans" pitchFamily="2" charset="0"/>
              </a:rPr>
              <a:t>T</a:t>
            </a:r>
            <a:endParaRPr lang="pl-PL" sz="600" dirty="0">
              <a:solidFill>
                <a:schemeClr val="bg1"/>
              </a:solidFill>
              <a:latin typeface="Open Sans" pitchFamily="2" charset="0"/>
              <a:ea typeface="Open Sans" pitchFamily="2" charset="0"/>
              <a:cs typeface="Open Sans" pitchFamily="2" charset="0"/>
            </a:endParaRPr>
          </a:p>
        </p:txBody>
      </p:sp>
      <p:sp>
        <p:nvSpPr>
          <p:cNvPr id="146" name="Owal 145"/>
          <p:cNvSpPr/>
          <p:nvPr/>
        </p:nvSpPr>
        <p:spPr>
          <a:xfrm>
            <a:off x="1972242" y="1263114"/>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47" name="Owal 146"/>
          <p:cNvSpPr/>
          <p:nvPr/>
        </p:nvSpPr>
        <p:spPr>
          <a:xfrm>
            <a:off x="2148912" y="1212462"/>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148" name="Łącznik prosty ze strzałką 147"/>
          <p:cNvCxnSpPr/>
          <p:nvPr/>
        </p:nvCxnSpPr>
        <p:spPr>
          <a:xfrm rot="16200000" flipV="1">
            <a:off x="1946271" y="1171408"/>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49" name="Łącznik prosty ze strzałką 148"/>
          <p:cNvCxnSpPr/>
          <p:nvPr/>
        </p:nvCxnSpPr>
        <p:spPr>
          <a:xfrm rot="5400000" flipV="1">
            <a:off x="2176910" y="1379876"/>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sp>
        <p:nvSpPr>
          <p:cNvPr id="150" name="Owal 149"/>
          <p:cNvSpPr/>
          <p:nvPr/>
        </p:nvSpPr>
        <p:spPr>
          <a:xfrm>
            <a:off x="2201841" y="1267071"/>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151" name="pole tekstowe 150"/>
              <p:cNvSpPr txBox="1"/>
              <p:nvPr/>
            </p:nvSpPr>
            <p:spPr>
              <a:xfrm rot="-5400000">
                <a:off x="2143000" y="1212288"/>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b="1" i="1" smtClean="0">
                          <a:solidFill>
                            <a:srgbClr val="3C4855"/>
                          </a:solidFill>
                          <a:latin typeface="Cambria Math" panose="02040503050406030204" pitchFamily="18" charset="0"/>
                          <a:ea typeface="Cambria Math" panose="02040503050406030204" pitchFamily="18" charset="0"/>
                        </a:rPr>
                        <m:t>→</m:t>
                      </m:r>
                    </m:oMath>
                  </m:oMathPara>
                </a14:m>
                <a:endParaRPr lang="pl-PL" sz="400" b="1" dirty="0">
                  <a:solidFill>
                    <a:srgbClr val="3C4855"/>
                  </a:solidFill>
                </a:endParaRPr>
              </a:p>
            </p:txBody>
          </p:sp>
        </mc:Choice>
        <mc:Fallback xmlns="">
          <p:sp>
            <p:nvSpPr>
              <p:cNvPr id="151" name="pole tekstowe 150"/>
              <p:cNvSpPr txBox="1">
                <a:spLocks noRot="1" noChangeAspect="1" noMove="1" noResize="1" noEditPoints="1" noAdjustHandles="1" noChangeArrowheads="1" noChangeShapeType="1" noTextEdit="1"/>
              </p:cNvSpPr>
              <p:nvPr/>
            </p:nvSpPr>
            <p:spPr>
              <a:xfrm rot="-5400000">
                <a:off x="2143000" y="1212288"/>
                <a:ext cx="132764" cy="76944"/>
              </a:xfrm>
              <a:prstGeom prst="rect">
                <a:avLst/>
              </a:prstGeom>
              <a:blipFill>
                <a:blip r:embed="rId43"/>
                <a:stretch>
                  <a:fillRect r="-7692"/>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152" name="pole tekstowe 151"/>
              <p:cNvSpPr txBox="1"/>
              <p:nvPr/>
            </p:nvSpPr>
            <p:spPr>
              <a:xfrm rot="-5400000">
                <a:off x="1915622" y="1209674"/>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b="1" i="1" smtClean="0">
                          <a:solidFill>
                            <a:srgbClr val="3C4855"/>
                          </a:solidFill>
                          <a:latin typeface="Cambria Math" panose="02040503050406030204" pitchFamily="18" charset="0"/>
                          <a:ea typeface="Cambria Math" panose="02040503050406030204" pitchFamily="18" charset="0"/>
                        </a:rPr>
                        <m:t>→</m:t>
                      </m:r>
                    </m:oMath>
                  </m:oMathPara>
                </a14:m>
                <a:endParaRPr lang="pl-PL" sz="400" b="1" dirty="0">
                  <a:solidFill>
                    <a:srgbClr val="3C4855"/>
                  </a:solidFill>
                </a:endParaRPr>
              </a:p>
            </p:txBody>
          </p:sp>
        </mc:Choice>
        <mc:Fallback xmlns="">
          <p:sp>
            <p:nvSpPr>
              <p:cNvPr id="152" name="pole tekstowe 151"/>
              <p:cNvSpPr txBox="1">
                <a:spLocks noRot="1" noChangeAspect="1" noMove="1" noResize="1" noEditPoints="1" noAdjustHandles="1" noChangeArrowheads="1" noChangeShapeType="1" noTextEdit="1"/>
              </p:cNvSpPr>
              <p:nvPr/>
            </p:nvSpPr>
            <p:spPr>
              <a:xfrm rot="-5400000">
                <a:off x="1915622" y="1209674"/>
                <a:ext cx="132764" cy="76944"/>
              </a:xfrm>
              <a:prstGeom prst="rect">
                <a:avLst/>
              </a:prstGeom>
              <a:blipFill>
                <a:blip r:embed="rId44"/>
                <a:stretch>
                  <a:fillRect r="-8333"/>
                </a:stretch>
              </a:blipFill>
            </p:spPr>
            <p:txBody>
              <a:bodyPr/>
              <a:lstStyle/>
              <a:p>
                <a:r>
                  <a:rPr lang="pl-PL">
                    <a:noFill/>
                  </a:rPr>
                  <a:t> </a:t>
                </a:r>
              </a:p>
            </p:txBody>
          </p:sp>
        </mc:Fallback>
      </mc:AlternateContent>
      <p:sp>
        <p:nvSpPr>
          <p:cNvPr id="153" name="Owal 152"/>
          <p:cNvSpPr/>
          <p:nvPr/>
        </p:nvSpPr>
        <p:spPr>
          <a:xfrm>
            <a:off x="1399904" y="826208"/>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54" name="Owal 153"/>
          <p:cNvSpPr/>
          <p:nvPr/>
        </p:nvSpPr>
        <p:spPr>
          <a:xfrm>
            <a:off x="1449166" y="877399"/>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55" name="Owal 154"/>
          <p:cNvSpPr/>
          <p:nvPr/>
        </p:nvSpPr>
        <p:spPr>
          <a:xfrm>
            <a:off x="1661620" y="826747"/>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156" name="Łącznik prosty ze strzałką 155"/>
          <p:cNvCxnSpPr/>
          <p:nvPr/>
        </p:nvCxnSpPr>
        <p:spPr>
          <a:xfrm rot="108000000" flipV="1">
            <a:off x="1796808" y="886029"/>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sp>
        <p:nvSpPr>
          <p:cNvPr id="157" name="Owal 156"/>
          <p:cNvSpPr/>
          <p:nvPr/>
        </p:nvSpPr>
        <p:spPr>
          <a:xfrm>
            <a:off x="1714549" y="881356"/>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158" name="Łącznik prosty ze strzałką 157"/>
          <p:cNvCxnSpPr/>
          <p:nvPr/>
        </p:nvCxnSpPr>
        <p:spPr>
          <a:xfrm rot="108000000" flipV="1">
            <a:off x="1530883" y="879733"/>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sp>
        <p:nvSpPr>
          <p:cNvPr id="159" name="Owal 158"/>
          <p:cNvSpPr/>
          <p:nvPr/>
        </p:nvSpPr>
        <p:spPr>
          <a:xfrm>
            <a:off x="1071939" y="465819"/>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60" name="Owal 159"/>
          <p:cNvSpPr/>
          <p:nvPr/>
        </p:nvSpPr>
        <p:spPr>
          <a:xfrm>
            <a:off x="1121201" y="517010"/>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61" name="pole tekstowe 160"/>
          <p:cNvSpPr txBox="1"/>
          <p:nvPr/>
        </p:nvSpPr>
        <p:spPr>
          <a:xfrm>
            <a:off x="783978" y="640219"/>
            <a:ext cx="724846" cy="153888"/>
          </a:xfrm>
          <a:prstGeom prst="rect">
            <a:avLst/>
          </a:prstGeom>
          <a:noFill/>
        </p:spPr>
        <p:txBody>
          <a:bodyPr wrap="square" rtlCol="0">
            <a:spAutoFit/>
          </a:bodyPr>
          <a:lstStyle/>
          <a:p>
            <a:pPr algn="ctr"/>
            <a:r>
              <a:rPr lang="pl-PL" sz="400" dirty="0" err="1" smtClean="0">
                <a:latin typeface="Open Sans" pitchFamily="2" charset="0"/>
                <a:ea typeface="Open Sans" pitchFamily="2" charset="0"/>
                <a:cs typeface="Open Sans" pitchFamily="2" charset="0"/>
              </a:rPr>
              <a:t>Number</a:t>
            </a:r>
            <a:r>
              <a:rPr lang="pl-PL" sz="400" dirty="0" smtClean="0">
                <a:latin typeface="Open Sans" pitchFamily="2" charset="0"/>
                <a:ea typeface="Open Sans" pitchFamily="2" charset="0"/>
                <a:cs typeface="Open Sans" pitchFamily="2" charset="0"/>
              </a:rPr>
              <a:t> </a:t>
            </a:r>
            <a:r>
              <a:rPr lang="pl-PL" sz="400" dirty="0" err="1">
                <a:latin typeface="Open Sans" pitchFamily="2" charset="0"/>
                <a:ea typeface="Open Sans" pitchFamily="2" charset="0"/>
                <a:cs typeface="Open Sans" pitchFamily="2" charset="0"/>
              </a:rPr>
              <a:t>D</a:t>
            </a:r>
            <a:r>
              <a:rPr lang="pl-PL" sz="400" dirty="0" err="1" smtClean="0">
                <a:latin typeface="Open Sans" pitchFamily="2" charset="0"/>
                <a:ea typeface="Open Sans" pitchFamily="2" charset="0"/>
                <a:cs typeface="Open Sans" pitchFamily="2" charset="0"/>
              </a:rPr>
              <a:t>ensity</a:t>
            </a:r>
            <a:endParaRPr lang="pl-PL" sz="400" dirty="0">
              <a:latin typeface="Open Sans" pitchFamily="2" charset="0"/>
              <a:ea typeface="Open Sans" pitchFamily="2" charset="0"/>
              <a:cs typeface="Open Sans" pitchFamily="2" charset="0"/>
            </a:endParaRPr>
          </a:p>
        </p:txBody>
      </p:sp>
      <mc:AlternateContent xmlns:mc="http://schemas.openxmlformats.org/markup-compatibility/2006" xmlns:a14="http://schemas.microsoft.com/office/drawing/2010/main">
        <mc:Choice Requires="a14">
          <p:sp>
            <p:nvSpPr>
              <p:cNvPr id="162" name="pole tekstowe 161"/>
              <p:cNvSpPr txBox="1"/>
              <p:nvPr/>
            </p:nvSpPr>
            <p:spPr>
              <a:xfrm>
                <a:off x="911569" y="612526"/>
                <a:ext cx="469664" cy="8502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500" b="0" i="1" smtClean="0">
                              <a:latin typeface="Cambria Math" panose="02040503050406030204" pitchFamily="18" charset="0"/>
                            </a:rPr>
                          </m:ctrlPr>
                        </m:sSubSupPr>
                        <m:e>
                          <m:r>
                            <a:rPr lang="pl-PL" sz="500" b="0" i="1" smtClean="0">
                              <a:latin typeface="Cambria Math" panose="02040503050406030204" pitchFamily="18" charset="0"/>
                            </a:rPr>
                            <m:t>𝑓</m:t>
                          </m:r>
                        </m:e>
                        <m:sub>
                          <m:r>
                            <a:rPr lang="pl-PL" sz="500" b="0" i="1" smtClean="0">
                              <a:latin typeface="Cambria Math" panose="02040503050406030204" pitchFamily="18" charset="0"/>
                            </a:rPr>
                            <m:t>1</m:t>
                          </m:r>
                        </m:sub>
                        <m:sup>
                          <m:r>
                            <a:rPr lang="pl-PL" sz="500" b="0" i="1" smtClean="0">
                              <a:latin typeface="Cambria Math" panose="02040503050406030204" pitchFamily="18" charset="0"/>
                            </a:rPr>
                            <m:t>𝑞</m:t>
                          </m:r>
                        </m:sup>
                      </m:sSubSup>
                      <m:r>
                        <a:rPr lang="pl-PL" sz="500" b="0" i="1" smtClean="0">
                          <a:latin typeface="Cambria Math" panose="02040503050406030204" pitchFamily="18" charset="0"/>
                        </a:rPr>
                        <m:t>(</m:t>
                      </m:r>
                      <m:r>
                        <a:rPr lang="pl-PL" sz="500" b="0" i="1" smtClean="0">
                          <a:latin typeface="Cambria Math" panose="02040503050406030204" pitchFamily="18" charset="0"/>
                        </a:rPr>
                        <m:t>𝑥</m:t>
                      </m:r>
                      <m:r>
                        <a:rPr lang="pl-PL" sz="500" b="1" i="0" smtClean="0">
                          <a:latin typeface="Cambria Math" panose="02040503050406030204" pitchFamily="18" charset="0"/>
                        </a:rPr>
                        <m:t>)</m:t>
                      </m:r>
                    </m:oMath>
                  </m:oMathPara>
                </a14:m>
                <a:endParaRPr lang="pl-PL" sz="500" b="1" dirty="0"/>
              </a:p>
            </p:txBody>
          </p:sp>
        </mc:Choice>
        <mc:Fallback xmlns="">
          <p:sp>
            <p:nvSpPr>
              <p:cNvPr id="162" name="pole tekstowe 161"/>
              <p:cNvSpPr txBox="1">
                <a:spLocks noRot="1" noChangeAspect="1" noMove="1" noResize="1" noEditPoints="1" noAdjustHandles="1" noChangeArrowheads="1" noChangeShapeType="1" noTextEdit="1"/>
              </p:cNvSpPr>
              <p:nvPr/>
            </p:nvSpPr>
            <p:spPr>
              <a:xfrm>
                <a:off x="911569" y="612526"/>
                <a:ext cx="469664" cy="85023"/>
              </a:xfrm>
              <a:prstGeom prst="rect">
                <a:avLst/>
              </a:prstGeom>
              <a:blipFill>
                <a:blip r:embed="rId45"/>
                <a:stretch>
                  <a:fillRect b="-28571"/>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163" name="pole tekstowe 162"/>
              <p:cNvSpPr txBox="1"/>
              <p:nvPr/>
            </p:nvSpPr>
            <p:spPr>
              <a:xfrm>
                <a:off x="1387114" y="970971"/>
                <a:ext cx="469664" cy="8502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500" b="0" i="1" smtClean="0">
                              <a:latin typeface="Cambria Math" panose="02040503050406030204" pitchFamily="18" charset="0"/>
                            </a:rPr>
                          </m:ctrlPr>
                        </m:sSubSupPr>
                        <m:e>
                          <m:r>
                            <a:rPr lang="pl-PL" sz="500" b="0" i="1" smtClean="0">
                              <a:latin typeface="Cambria Math" panose="02040503050406030204" pitchFamily="18" charset="0"/>
                            </a:rPr>
                            <m:t>𝑔</m:t>
                          </m:r>
                        </m:e>
                        <m:sub>
                          <m:r>
                            <a:rPr lang="pl-PL" sz="500" b="0" i="1" smtClean="0">
                              <a:latin typeface="Cambria Math" panose="02040503050406030204" pitchFamily="18" charset="0"/>
                            </a:rPr>
                            <m:t>1</m:t>
                          </m:r>
                        </m:sub>
                        <m:sup>
                          <m:r>
                            <a:rPr lang="pl-PL" sz="500" b="0" i="1" smtClean="0">
                              <a:latin typeface="Cambria Math" panose="02040503050406030204" pitchFamily="18" charset="0"/>
                            </a:rPr>
                            <m:t>𝑞</m:t>
                          </m:r>
                        </m:sup>
                      </m:sSubSup>
                      <m:r>
                        <a:rPr lang="pl-PL" sz="500" b="0" i="1" smtClean="0">
                          <a:latin typeface="Cambria Math" panose="02040503050406030204" pitchFamily="18" charset="0"/>
                        </a:rPr>
                        <m:t>(</m:t>
                      </m:r>
                      <m:r>
                        <a:rPr lang="pl-PL" sz="500" b="0" i="1" smtClean="0">
                          <a:latin typeface="Cambria Math" panose="02040503050406030204" pitchFamily="18" charset="0"/>
                        </a:rPr>
                        <m:t>𝑥</m:t>
                      </m:r>
                      <m:r>
                        <a:rPr lang="pl-PL" sz="500" b="1" i="0" smtClean="0">
                          <a:latin typeface="Cambria Math" panose="02040503050406030204" pitchFamily="18" charset="0"/>
                        </a:rPr>
                        <m:t>)</m:t>
                      </m:r>
                    </m:oMath>
                  </m:oMathPara>
                </a14:m>
                <a:endParaRPr lang="pl-PL" sz="500" b="1" dirty="0"/>
              </a:p>
            </p:txBody>
          </p:sp>
        </mc:Choice>
        <mc:Fallback xmlns="">
          <p:sp>
            <p:nvSpPr>
              <p:cNvPr id="163" name="pole tekstowe 162"/>
              <p:cNvSpPr txBox="1">
                <a:spLocks noRot="1" noChangeAspect="1" noMove="1" noResize="1" noEditPoints="1" noAdjustHandles="1" noChangeArrowheads="1" noChangeShapeType="1" noTextEdit="1"/>
              </p:cNvSpPr>
              <p:nvPr/>
            </p:nvSpPr>
            <p:spPr>
              <a:xfrm>
                <a:off x="1387114" y="970971"/>
                <a:ext cx="469664" cy="85023"/>
              </a:xfrm>
              <a:prstGeom prst="rect">
                <a:avLst/>
              </a:prstGeom>
              <a:blipFill>
                <a:blip r:embed="rId46"/>
                <a:stretch>
                  <a:fillRect b="-28571"/>
                </a:stretch>
              </a:blipFill>
            </p:spPr>
            <p:txBody>
              <a:bodyPr/>
              <a:lstStyle/>
              <a:p>
                <a:r>
                  <a:rPr lang="pl-PL">
                    <a:noFill/>
                  </a:rPr>
                  <a:t> </a:t>
                </a:r>
              </a:p>
            </p:txBody>
          </p:sp>
        </mc:Fallback>
      </mc:AlternateContent>
      <p:sp>
        <p:nvSpPr>
          <p:cNvPr id="164" name="pole tekstowe 163"/>
          <p:cNvSpPr txBox="1"/>
          <p:nvPr/>
        </p:nvSpPr>
        <p:spPr>
          <a:xfrm>
            <a:off x="1253099" y="1015176"/>
            <a:ext cx="724846" cy="153888"/>
          </a:xfrm>
          <a:prstGeom prst="rect">
            <a:avLst/>
          </a:prstGeom>
          <a:noFill/>
        </p:spPr>
        <p:txBody>
          <a:bodyPr wrap="square" rtlCol="0">
            <a:spAutoFit/>
          </a:bodyPr>
          <a:lstStyle/>
          <a:p>
            <a:pPr algn="ctr"/>
            <a:r>
              <a:rPr lang="pl-PL" sz="400" dirty="0" err="1" smtClean="0">
                <a:latin typeface="Open Sans" pitchFamily="2" charset="0"/>
                <a:ea typeface="Open Sans" pitchFamily="2" charset="0"/>
                <a:cs typeface="Open Sans" pitchFamily="2" charset="0"/>
              </a:rPr>
              <a:t>Helicity</a:t>
            </a:r>
            <a:endParaRPr lang="pl-PL" sz="400" dirty="0">
              <a:latin typeface="Open Sans" pitchFamily="2" charset="0"/>
              <a:ea typeface="Open Sans" pitchFamily="2" charset="0"/>
              <a:cs typeface="Open Sans" pitchFamily="2" charset="0"/>
            </a:endParaRPr>
          </a:p>
        </p:txBody>
      </p:sp>
      <mc:AlternateContent xmlns:mc="http://schemas.openxmlformats.org/markup-compatibility/2006" xmlns:a14="http://schemas.microsoft.com/office/drawing/2010/main">
        <mc:Choice Requires="a14">
          <p:sp>
            <p:nvSpPr>
              <p:cNvPr id="165" name="pole tekstowe 164"/>
              <p:cNvSpPr txBox="1"/>
              <p:nvPr/>
            </p:nvSpPr>
            <p:spPr>
              <a:xfrm>
                <a:off x="1871599" y="1357940"/>
                <a:ext cx="469664" cy="8502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500" b="0" i="1" smtClean="0">
                              <a:latin typeface="Cambria Math" panose="02040503050406030204" pitchFamily="18" charset="0"/>
                            </a:rPr>
                          </m:ctrlPr>
                        </m:sSubSupPr>
                        <m:e>
                          <m:r>
                            <a:rPr lang="pl-PL" sz="500" b="0" i="1" smtClean="0">
                              <a:latin typeface="Cambria Math" panose="02040503050406030204" pitchFamily="18" charset="0"/>
                            </a:rPr>
                            <m:t>h</m:t>
                          </m:r>
                        </m:e>
                        <m:sub>
                          <m:r>
                            <a:rPr lang="pl-PL" sz="500" b="0" i="1" smtClean="0">
                              <a:latin typeface="Cambria Math" panose="02040503050406030204" pitchFamily="18" charset="0"/>
                            </a:rPr>
                            <m:t>1</m:t>
                          </m:r>
                        </m:sub>
                        <m:sup>
                          <m:r>
                            <a:rPr lang="pl-PL" sz="500" b="0" i="1" smtClean="0">
                              <a:latin typeface="Cambria Math" panose="02040503050406030204" pitchFamily="18" charset="0"/>
                            </a:rPr>
                            <m:t>𝑞</m:t>
                          </m:r>
                        </m:sup>
                      </m:sSubSup>
                      <m:r>
                        <a:rPr lang="pl-PL" sz="500" b="0" i="1" smtClean="0">
                          <a:latin typeface="Cambria Math" panose="02040503050406030204" pitchFamily="18" charset="0"/>
                        </a:rPr>
                        <m:t>(</m:t>
                      </m:r>
                      <m:r>
                        <a:rPr lang="pl-PL" sz="500" b="0" i="1" smtClean="0">
                          <a:latin typeface="Cambria Math" panose="02040503050406030204" pitchFamily="18" charset="0"/>
                        </a:rPr>
                        <m:t>𝑥</m:t>
                      </m:r>
                      <m:r>
                        <a:rPr lang="pl-PL" sz="500" b="1" i="0" smtClean="0">
                          <a:latin typeface="Cambria Math" panose="02040503050406030204" pitchFamily="18" charset="0"/>
                        </a:rPr>
                        <m:t>)</m:t>
                      </m:r>
                    </m:oMath>
                  </m:oMathPara>
                </a14:m>
                <a:endParaRPr lang="pl-PL" sz="500" b="1" dirty="0"/>
              </a:p>
            </p:txBody>
          </p:sp>
        </mc:Choice>
        <mc:Fallback xmlns="">
          <p:sp>
            <p:nvSpPr>
              <p:cNvPr id="165" name="pole tekstowe 164"/>
              <p:cNvSpPr txBox="1">
                <a:spLocks noRot="1" noChangeAspect="1" noMove="1" noResize="1" noEditPoints="1" noAdjustHandles="1" noChangeArrowheads="1" noChangeShapeType="1" noTextEdit="1"/>
              </p:cNvSpPr>
              <p:nvPr/>
            </p:nvSpPr>
            <p:spPr>
              <a:xfrm>
                <a:off x="1871599" y="1357940"/>
                <a:ext cx="469664" cy="85023"/>
              </a:xfrm>
              <a:prstGeom prst="rect">
                <a:avLst/>
              </a:prstGeom>
              <a:blipFill>
                <a:blip r:embed="rId47"/>
                <a:stretch>
                  <a:fillRect b="-28571"/>
                </a:stretch>
              </a:blipFill>
            </p:spPr>
            <p:txBody>
              <a:bodyPr/>
              <a:lstStyle/>
              <a:p>
                <a:r>
                  <a:rPr lang="pl-PL">
                    <a:noFill/>
                  </a:rPr>
                  <a:t> </a:t>
                </a:r>
              </a:p>
            </p:txBody>
          </p:sp>
        </mc:Fallback>
      </mc:AlternateContent>
      <p:sp>
        <p:nvSpPr>
          <p:cNvPr id="166" name="pole tekstowe 165"/>
          <p:cNvSpPr txBox="1"/>
          <p:nvPr/>
        </p:nvSpPr>
        <p:spPr>
          <a:xfrm>
            <a:off x="71669" y="81907"/>
            <a:ext cx="819113" cy="307777"/>
          </a:xfrm>
          <a:prstGeom prst="rect">
            <a:avLst/>
          </a:prstGeom>
          <a:noFill/>
        </p:spPr>
        <p:txBody>
          <a:bodyPr wrap="square" rtlCol="0">
            <a:spAutoFit/>
          </a:bodyPr>
          <a:lstStyle/>
          <a:p>
            <a:pPr algn="ctr"/>
            <a:r>
              <a:rPr lang="pl-PL" sz="700" dirty="0" smtClean="0">
                <a:solidFill>
                  <a:schemeClr val="bg1"/>
                </a:solidFill>
                <a:latin typeface="Open Sans" pitchFamily="2" charset="0"/>
                <a:ea typeface="Open Sans" pitchFamily="2" charset="0"/>
                <a:cs typeface="Open Sans" pitchFamily="2" charset="0"/>
              </a:rPr>
              <a:t>Twist-2</a:t>
            </a:r>
            <a:br>
              <a:rPr lang="pl-PL" sz="700" dirty="0" smtClean="0">
                <a:solidFill>
                  <a:schemeClr val="bg1"/>
                </a:solidFill>
                <a:latin typeface="Open Sans" pitchFamily="2" charset="0"/>
                <a:ea typeface="Open Sans" pitchFamily="2" charset="0"/>
                <a:cs typeface="Open Sans" pitchFamily="2" charset="0"/>
              </a:rPr>
            </a:br>
            <a:r>
              <a:rPr lang="pl-PL" sz="700" dirty="0" err="1" smtClean="0">
                <a:solidFill>
                  <a:schemeClr val="bg1"/>
                </a:solidFill>
                <a:latin typeface="Open Sans" pitchFamily="2" charset="0"/>
                <a:ea typeface="Open Sans" pitchFamily="2" charset="0"/>
                <a:cs typeface="Open Sans" pitchFamily="2" charset="0"/>
              </a:rPr>
              <a:t>collinear</a:t>
            </a:r>
            <a:r>
              <a:rPr lang="pl-PL" sz="700" dirty="0">
                <a:solidFill>
                  <a:schemeClr val="bg1"/>
                </a:solidFill>
                <a:latin typeface="Open Sans" pitchFamily="2" charset="0"/>
                <a:ea typeface="Open Sans" pitchFamily="2" charset="0"/>
                <a:cs typeface="Open Sans" pitchFamily="2" charset="0"/>
              </a:rPr>
              <a:t> </a:t>
            </a:r>
            <a:r>
              <a:rPr lang="pl-PL" sz="700" dirty="0" err="1" smtClean="0">
                <a:solidFill>
                  <a:schemeClr val="bg1"/>
                </a:solidFill>
                <a:latin typeface="Open Sans" pitchFamily="2" charset="0"/>
                <a:ea typeface="Open Sans" pitchFamily="2" charset="0"/>
                <a:cs typeface="Open Sans" pitchFamily="2" charset="0"/>
              </a:rPr>
              <a:t>PDFs</a:t>
            </a:r>
            <a:endParaRPr lang="pl-PL" sz="700" dirty="0">
              <a:solidFill>
                <a:schemeClr val="bg1"/>
              </a:solidFill>
              <a:latin typeface="Open Sans" pitchFamily="2" charset="0"/>
              <a:ea typeface="Open Sans" pitchFamily="2" charset="0"/>
              <a:cs typeface="Open Sans" pitchFamily="2" charset="0"/>
            </a:endParaRPr>
          </a:p>
        </p:txBody>
      </p:sp>
      <mc:AlternateContent xmlns:mc="http://schemas.openxmlformats.org/markup-compatibility/2006" xmlns:a14="http://schemas.microsoft.com/office/drawing/2010/main">
        <mc:Choice Requires="a14">
          <p:sp>
            <p:nvSpPr>
              <p:cNvPr id="167" name="pole tekstowe 166"/>
              <p:cNvSpPr txBox="1"/>
              <p:nvPr/>
            </p:nvSpPr>
            <p:spPr>
              <a:xfrm>
                <a:off x="1598121" y="855251"/>
                <a:ext cx="49693" cy="6155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sz="400" b="0" i="1" smtClean="0">
                          <a:latin typeface="Cambria Math" panose="02040503050406030204" pitchFamily="18" charset="0"/>
                        </a:rPr>
                        <m:t>−</m:t>
                      </m:r>
                    </m:oMath>
                  </m:oMathPara>
                </a14:m>
                <a:endParaRPr lang="pl-PL" sz="900" dirty="0"/>
              </a:p>
            </p:txBody>
          </p:sp>
        </mc:Choice>
        <mc:Fallback xmlns="">
          <p:sp>
            <p:nvSpPr>
              <p:cNvPr id="167" name="pole tekstowe 166"/>
              <p:cNvSpPr txBox="1">
                <a:spLocks noRot="1" noChangeAspect="1" noMove="1" noResize="1" noEditPoints="1" noAdjustHandles="1" noChangeArrowheads="1" noChangeShapeType="1" noTextEdit="1"/>
              </p:cNvSpPr>
              <p:nvPr/>
            </p:nvSpPr>
            <p:spPr>
              <a:xfrm>
                <a:off x="1598121" y="855251"/>
                <a:ext cx="49693" cy="61555"/>
              </a:xfrm>
              <a:prstGeom prst="rect">
                <a:avLst/>
              </a:prstGeom>
              <a:blipFill>
                <a:blip r:embed="rId48"/>
                <a:stretch>
                  <a:fillRect l="-12500" r="-12500"/>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168" name="pole tekstowe 167"/>
              <p:cNvSpPr txBox="1"/>
              <p:nvPr/>
            </p:nvSpPr>
            <p:spPr>
              <a:xfrm>
                <a:off x="2073461" y="1240033"/>
                <a:ext cx="49693" cy="6155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sz="400" b="0" i="1" smtClean="0">
                          <a:latin typeface="Cambria Math" panose="02040503050406030204" pitchFamily="18" charset="0"/>
                        </a:rPr>
                        <m:t>−</m:t>
                      </m:r>
                    </m:oMath>
                  </m:oMathPara>
                </a14:m>
                <a:endParaRPr lang="pl-PL" sz="900" dirty="0"/>
              </a:p>
            </p:txBody>
          </p:sp>
        </mc:Choice>
        <mc:Fallback xmlns="">
          <p:sp>
            <p:nvSpPr>
              <p:cNvPr id="168" name="pole tekstowe 167"/>
              <p:cNvSpPr txBox="1">
                <a:spLocks noRot="1" noChangeAspect="1" noMove="1" noResize="1" noEditPoints="1" noAdjustHandles="1" noChangeArrowheads="1" noChangeShapeType="1" noTextEdit="1"/>
              </p:cNvSpPr>
              <p:nvPr/>
            </p:nvSpPr>
            <p:spPr>
              <a:xfrm>
                <a:off x="2073461" y="1240033"/>
                <a:ext cx="49693" cy="61555"/>
              </a:xfrm>
              <a:prstGeom prst="rect">
                <a:avLst/>
              </a:prstGeom>
              <a:blipFill>
                <a:blip r:embed="rId49"/>
                <a:stretch>
                  <a:fillRect l="-12500" r="-12500"/>
                </a:stretch>
              </a:blipFill>
            </p:spPr>
            <p:txBody>
              <a:bodyPr/>
              <a:lstStyle/>
              <a:p>
                <a:r>
                  <a:rPr lang="pl-PL">
                    <a:noFill/>
                  </a:rPr>
                  <a:t> </a:t>
                </a:r>
              </a:p>
            </p:txBody>
          </p:sp>
        </mc:Fallback>
      </mc:AlternateContent>
      <p:sp>
        <p:nvSpPr>
          <p:cNvPr id="169" name="Owal 168"/>
          <p:cNvSpPr/>
          <p:nvPr/>
        </p:nvSpPr>
        <p:spPr>
          <a:xfrm>
            <a:off x="73869" y="484079"/>
            <a:ext cx="126000" cy="126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70" name="Owal 169"/>
          <p:cNvSpPr/>
          <p:nvPr/>
        </p:nvSpPr>
        <p:spPr>
          <a:xfrm>
            <a:off x="117905" y="911456"/>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171" name="Łącznik prosty ze strzałką 170"/>
          <p:cNvCxnSpPr/>
          <p:nvPr/>
        </p:nvCxnSpPr>
        <p:spPr>
          <a:xfrm rot="16200000" flipV="1">
            <a:off x="91822" y="750439"/>
            <a:ext cx="72000" cy="897"/>
          </a:xfrm>
          <a:prstGeom prst="straightConnector1">
            <a:avLst/>
          </a:prstGeom>
          <a:ln w="15875"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2" name="pole tekstowe 171"/>
              <p:cNvSpPr txBox="1"/>
              <p:nvPr/>
            </p:nvSpPr>
            <p:spPr>
              <a:xfrm rot="-5400000">
                <a:off x="53109" y="1031901"/>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b="1" i="1" smtClean="0">
                          <a:solidFill>
                            <a:srgbClr val="3C4855"/>
                          </a:solidFill>
                          <a:latin typeface="Cambria Math" panose="02040503050406030204" pitchFamily="18" charset="0"/>
                          <a:ea typeface="Cambria Math" panose="02040503050406030204" pitchFamily="18" charset="0"/>
                        </a:rPr>
                        <m:t>→</m:t>
                      </m:r>
                    </m:oMath>
                  </m:oMathPara>
                </a14:m>
                <a:endParaRPr lang="pl-PL" sz="400" b="1" dirty="0">
                  <a:solidFill>
                    <a:srgbClr val="3C4855"/>
                  </a:solidFill>
                </a:endParaRPr>
              </a:p>
            </p:txBody>
          </p:sp>
        </mc:Choice>
        <mc:Fallback xmlns="">
          <p:sp>
            <p:nvSpPr>
              <p:cNvPr id="172" name="pole tekstowe 171"/>
              <p:cNvSpPr txBox="1">
                <a:spLocks noRot="1" noChangeAspect="1" noMove="1" noResize="1" noEditPoints="1" noAdjustHandles="1" noChangeArrowheads="1" noChangeShapeType="1" noTextEdit="1"/>
              </p:cNvSpPr>
              <p:nvPr/>
            </p:nvSpPr>
            <p:spPr>
              <a:xfrm rot="-5400000">
                <a:off x="53109" y="1031901"/>
                <a:ext cx="132764" cy="76944"/>
              </a:xfrm>
              <a:prstGeom prst="rect">
                <a:avLst/>
              </a:prstGeom>
              <a:blipFill>
                <a:blip r:embed="rId50"/>
                <a:stretch>
                  <a:fillRect r="-7692"/>
                </a:stretch>
              </a:blipFill>
            </p:spPr>
            <p:txBody>
              <a:bodyPr/>
              <a:lstStyle/>
              <a:p>
                <a:r>
                  <a:rPr lang="pl-PL">
                    <a:noFill/>
                  </a:rPr>
                  <a:t> </a:t>
                </a:r>
              </a:p>
            </p:txBody>
          </p:sp>
        </mc:Fallback>
      </mc:AlternateContent>
      <p:sp>
        <p:nvSpPr>
          <p:cNvPr id="174" name="pole tekstowe 173"/>
          <p:cNvSpPr txBox="1"/>
          <p:nvPr/>
        </p:nvSpPr>
        <p:spPr>
          <a:xfrm>
            <a:off x="105389" y="462634"/>
            <a:ext cx="431693" cy="153888"/>
          </a:xfrm>
          <a:prstGeom prst="rect">
            <a:avLst/>
          </a:prstGeom>
          <a:noFill/>
        </p:spPr>
        <p:txBody>
          <a:bodyPr wrap="square" rtlCol="0">
            <a:spAutoFit/>
          </a:bodyPr>
          <a:lstStyle/>
          <a:p>
            <a:pPr algn="ctr"/>
            <a:r>
              <a:rPr lang="pl-PL" sz="400" dirty="0" err="1" smtClean="0">
                <a:latin typeface="Open Sans" pitchFamily="2" charset="0"/>
                <a:ea typeface="Open Sans" pitchFamily="2" charset="0"/>
                <a:cs typeface="Open Sans" pitchFamily="2" charset="0"/>
              </a:rPr>
              <a:t>Nucleon</a:t>
            </a:r>
            <a:endParaRPr lang="pl-PL" sz="400" dirty="0">
              <a:latin typeface="Open Sans" pitchFamily="2" charset="0"/>
              <a:ea typeface="Open Sans" pitchFamily="2" charset="0"/>
              <a:cs typeface="Open Sans" pitchFamily="2" charset="0"/>
            </a:endParaRPr>
          </a:p>
        </p:txBody>
      </p:sp>
      <p:sp>
        <p:nvSpPr>
          <p:cNvPr id="175" name="pole tekstowe 174"/>
          <p:cNvSpPr txBox="1"/>
          <p:nvPr/>
        </p:nvSpPr>
        <p:spPr>
          <a:xfrm>
            <a:off x="99008" y="639807"/>
            <a:ext cx="422736" cy="215444"/>
          </a:xfrm>
          <a:prstGeom prst="rect">
            <a:avLst/>
          </a:prstGeom>
          <a:noFill/>
        </p:spPr>
        <p:txBody>
          <a:bodyPr wrap="square" rtlCol="0">
            <a:spAutoFit/>
          </a:bodyPr>
          <a:lstStyle/>
          <a:p>
            <a:pPr algn="ctr"/>
            <a:r>
              <a:rPr lang="pl-PL" sz="400" dirty="0" err="1" smtClean="0">
                <a:latin typeface="Open Sans" pitchFamily="2" charset="0"/>
                <a:ea typeface="Open Sans" pitchFamily="2" charset="0"/>
                <a:cs typeface="Open Sans" pitchFamily="2" charset="0"/>
              </a:rPr>
              <a:t>Nucleon</a:t>
            </a:r>
            <a:r>
              <a:rPr lang="pl-PL" sz="400" dirty="0" smtClean="0">
                <a:latin typeface="Open Sans" pitchFamily="2" charset="0"/>
                <a:ea typeface="Open Sans" pitchFamily="2" charset="0"/>
                <a:cs typeface="Open Sans" pitchFamily="2" charset="0"/>
              </a:rPr>
              <a:t> </a:t>
            </a:r>
            <a:br>
              <a:rPr lang="pl-PL" sz="400" dirty="0" smtClean="0">
                <a:latin typeface="Open Sans" pitchFamily="2" charset="0"/>
                <a:ea typeface="Open Sans" pitchFamily="2" charset="0"/>
                <a:cs typeface="Open Sans" pitchFamily="2" charset="0"/>
              </a:rPr>
            </a:br>
            <a:r>
              <a:rPr lang="pl-PL" sz="400" dirty="0" err="1" smtClean="0">
                <a:latin typeface="Open Sans" pitchFamily="2" charset="0"/>
                <a:ea typeface="Open Sans" pitchFamily="2" charset="0"/>
                <a:cs typeface="Open Sans" pitchFamily="2" charset="0"/>
              </a:rPr>
              <a:t>spin</a:t>
            </a:r>
            <a:endParaRPr lang="pl-PL" sz="400" dirty="0">
              <a:latin typeface="Open Sans" pitchFamily="2" charset="0"/>
              <a:ea typeface="Open Sans" pitchFamily="2" charset="0"/>
              <a:cs typeface="Open Sans" pitchFamily="2" charset="0"/>
            </a:endParaRPr>
          </a:p>
        </p:txBody>
      </p:sp>
      <p:sp>
        <p:nvSpPr>
          <p:cNvPr id="176" name="pole tekstowe 175"/>
          <p:cNvSpPr txBox="1"/>
          <p:nvPr/>
        </p:nvSpPr>
        <p:spPr>
          <a:xfrm>
            <a:off x="99811" y="842194"/>
            <a:ext cx="431693" cy="153888"/>
          </a:xfrm>
          <a:prstGeom prst="rect">
            <a:avLst/>
          </a:prstGeom>
          <a:noFill/>
        </p:spPr>
        <p:txBody>
          <a:bodyPr wrap="square" rtlCol="0">
            <a:spAutoFit/>
          </a:bodyPr>
          <a:lstStyle/>
          <a:p>
            <a:pPr algn="ctr"/>
            <a:r>
              <a:rPr lang="pl-PL" sz="400" dirty="0" err="1" smtClean="0">
                <a:latin typeface="Open Sans" pitchFamily="2" charset="0"/>
                <a:ea typeface="Open Sans" pitchFamily="2" charset="0"/>
                <a:cs typeface="Open Sans" pitchFamily="2" charset="0"/>
              </a:rPr>
              <a:t>Quark</a:t>
            </a:r>
            <a:endParaRPr lang="pl-PL" sz="400" dirty="0">
              <a:latin typeface="Open Sans" pitchFamily="2" charset="0"/>
              <a:ea typeface="Open Sans" pitchFamily="2" charset="0"/>
              <a:cs typeface="Open Sans" pitchFamily="2" charset="0"/>
            </a:endParaRPr>
          </a:p>
        </p:txBody>
      </p:sp>
      <p:sp>
        <p:nvSpPr>
          <p:cNvPr id="177" name="pole tekstowe 176"/>
          <p:cNvSpPr txBox="1"/>
          <p:nvPr/>
        </p:nvSpPr>
        <p:spPr>
          <a:xfrm>
            <a:off x="90718" y="961170"/>
            <a:ext cx="431693" cy="215444"/>
          </a:xfrm>
          <a:prstGeom prst="rect">
            <a:avLst/>
          </a:prstGeom>
          <a:noFill/>
        </p:spPr>
        <p:txBody>
          <a:bodyPr wrap="square" rtlCol="0">
            <a:spAutoFit/>
          </a:bodyPr>
          <a:lstStyle/>
          <a:p>
            <a:pPr algn="ctr"/>
            <a:r>
              <a:rPr lang="pl-PL" sz="400" dirty="0" err="1" smtClean="0">
                <a:latin typeface="Open Sans" pitchFamily="2" charset="0"/>
                <a:ea typeface="Open Sans" pitchFamily="2" charset="0"/>
                <a:cs typeface="Open Sans" pitchFamily="2" charset="0"/>
              </a:rPr>
              <a:t>Quark</a:t>
            </a:r>
            <a:r>
              <a:rPr lang="pl-PL" sz="400" dirty="0" smtClean="0">
                <a:latin typeface="Open Sans" pitchFamily="2" charset="0"/>
                <a:ea typeface="Open Sans" pitchFamily="2" charset="0"/>
                <a:cs typeface="Open Sans" pitchFamily="2" charset="0"/>
              </a:rPr>
              <a:t/>
            </a:r>
            <a:br>
              <a:rPr lang="pl-PL" sz="400" dirty="0" smtClean="0">
                <a:latin typeface="Open Sans" pitchFamily="2" charset="0"/>
                <a:ea typeface="Open Sans" pitchFamily="2" charset="0"/>
                <a:cs typeface="Open Sans" pitchFamily="2" charset="0"/>
              </a:rPr>
            </a:br>
            <a:r>
              <a:rPr lang="pl-PL" sz="400" dirty="0" err="1" smtClean="0">
                <a:latin typeface="Open Sans" pitchFamily="2" charset="0"/>
                <a:ea typeface="Open Sans" pitchFamily="2" charset="0"/>
                <a:cs typeface="Open Sans" pitchFamily="2" charset="0"/>
              </a:rPr>
              <a:t>spin</a:t>
            </a:r>
            <a:r>
              <a:rPr lang="pl-PL" sz="400" dirty="0" smtClean="0">
                <a:latin typeface="Open Sans" pitchFamily="2" charset="0"/>
                <a:ea typeface="Open Sans" pitchFamily="2" charset="0"/>
                <a:cs typeface="Open Sans" pitchFamily="2" charset="0"/>
              </a:rPr>
              <a:t> </a:t>
            </a:r>
            <a:endParaRPr lang="pl-PL" sz="400" dirty="0">
              <a:latin typeface="Open Sans" pitchFamily="2" charset="0"/>
              <a:ea typeface="Open Sans" pitchFamily="2" charset="0"/>
              <a:cs typeface="Open Sans" pitchFamily="2" charset="0"/>
            </a:endParaRPr>
          </a:p>
        </p:txBody>
      </p:sp>
      <mc:AlternateContent xmlns:mc="http://schemas.openxmlformats.org/markup-compatibility/2006" xmlns:a14="http://schemas.microsoft.com/office/drawing/2010/main">
        <mc:Choice Requires="a14">
          <p:sp>
            <p:nvSpPr>
              <p:cNvPr id="179" name="pole tekstowe 178"/>
              <p:cNvSpPr txBox="1"/>
              <p:nvPr/>
            </p:nvSpPr>
            <p:spPr>
              <a:xfrm>
                <a:off x="1430886" y="851331"/>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b="1" i="1" smtClean="0">
                          <a:solidFill>
                            <a:srgbClr val="3C4855"/>
                          </a:solidFill>
                          <a:latin typeface="Cambria Math" panose="02040503050406030204" pitchFamily="18" charset="0"/>
                          <a:ea typeface="Cambria Math" panose="02040503050406030204" pitchFamily="18" charset="0"/>
                        </a:rPr>
                        <m:t>→</m:t>
                      </m:r>
                    </m:oMath>
                  </m:oMathPara>
                </a14:m>
                <a:endParaRPr lang="pl-PL" sz="500" b="1" dirty="0">
                  <a:solidFill>
                    <a:srgbClr val="3C4855"/>
                  </a:solidFill>
                </a:endParaRPr>
              </a:p>
            </p:txBody>
          </p:sp>
        </mc:Choice>
        <mc:Fallback xmlns="">
          <p:sp>
            <p:nvSpPr>
              <p:cNvPr id="179" name="pole tekstowe 178"/>
              <p:cNvSpPr txBox="1">
                <a:spLocks noRot="1" noChangeAspect="1" noMove="1" noResize="1" noEditPoints="1" noAdjustHandles="1" noChangeArrowheads="1" noChangeShapeType="1" noTextEdit="1"/>
              </p:cNvSpPr>
              <p:nvPr/>
            </p:nvSpPr>
            <p:spPr>
              <a:xfrm>
                <a:off x="1430886" y="851331"/>
                <a:ext cx="132764" cy="76944"/>
              </a:xfrm>
              <a:prstGeom prst="rect">
                <a:avLst/>
              </a:prstGeom>
              <a:blipFill>
                <a:blip r:embed="rId51"/>
                <a:stretch>
                  <a:fillRect b="-8333"/>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180" name="pole tekstowe 179"/>
              <p:cNvSpPr txBox="1"/>
              <p:nvPr/>
            </p:nvSpPr>
            <p:spPr>
              <a:xfrm rot="10800000">
                <a:off x="1633197" y="844978"/>
                <a:ext cx="132764" cy="7694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500" b="1" i="1" smtClean="0">
                          <a:solidFill>
                            <a:srgbClr val="3C4855"/>
                          </a:solidFill>
                          <a:latin typeface="Cambria Math" panose="02040503050406030204" pitchFamily="18" charset="0"/>
                          <a:ea typeface="Cambria Math" panose="02040503050406030204" pitchFamily="18" charset="0"/>
                        </a:rPr>
                        <m:t>→</m:t>
                      </m:r>
                    </m:oMath>
                  </m:oMathPara>
                </a14:m>
                <a:endParaRPr lang="pl-PL" sz="500" b="1" dirty="0">
                  <a:solidFill>
                    <a:srgbClr val="3C4855"/>
                  </a:solidFill>
                </a:endParaRPr>
              </a:p>
            </p:txBody>
          </p:sp>
        </mc:Choice>
        <mc:Fallback xmlns="">
          <p:sp>
            <p:nvSpPr>
              <p:cNvPr id="180" name="pole tekstowe 179"/>
              <p:cNvSpPr txBox="1">
                <a:spLocks noRot="1" noChangeAspect="1" noMove="1" noResize="1" noEditPoints="1" noAdjustHandles="1" noChangeArrowheads="1" noChangeShapeType="1" noTextEdit="1"/>
              </p:cNvSpPr>
              <p:nvPr/>
            </p:nvSpPr>
            <p:spPr>
              <a:xfrm rot="10800000">
                <a:off x="1633197" y="844978"/>
                <a:ext cx="132764" cy="76944"/>
              </a:xfrm>
              <a:prstGeom prst="rect">
                <a:avLst/>
              </a:prstGeom>
              <a:blipFill>
                <a:blip r:embed="rId52"/>
                <a:stretch>
                  <a:fillRect t="-8333"/>
                </a:stretch>
              </a:blipFill>
            </p:spPr>
            <p:txBody>
              <a:bodyPr/>
              <a:lstStyle/>
              <a:p>
                <a:r>
                  <a:rPr lang="pl-PL">
                    <a:noFill/>
                  </a:rPr>
                  <a:t> </a:t>
                </a:r>
              </a:p>
            </p:txBody>
          </p:sp>
        </mc:Fallback>
      </mc:AlternateContent>
      <p:sp>
        <p:nvSpPr>
          <p:cNvPr id="182" name="Prostokąt 181"/>
          <p:cNvSpPr/>
          <p:nvPr/>
        </p:nvSpPr>
        <p:spPr>
          <a:xfrm>
            <a:off x="2943873" y="1882586"/>
            <a:ext cx="264762" cy="4155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04" name="Prostokąt 203"/>
          <p:cNvSpPr/>
          <p:nvPr/>
        </p:nvSpPr>
        <p:spPr>
          <a:xfrm>
            <a:off x="2393205" y="510968"/>
            <a:ext cx="3420777" cy="246221"/>
          </a:xfrm>
          <a:prstGeom prst="rect">
            <a:avLst/>
          </a:prstGeom>
        </p:spPr>
        <p:txBody>
          <a:bodyPr wrap="square">
            <a:spAutoFit/>
          </a:bodyPr>
          <a:lstStyle/>
          <a:p>
            <a:r>
              <a:rPr lang="pl-PL" sz="1000" dirty="0" smtClean="0">
                <a:ea typeface="Open Sans" pitchFamily="2" charset="0"/>
                <a:cs typeface="Open Sans" pitchFamily="2" charset="0"/>
              </a:rPr>
              <a:t>In </a:t>
            </a:r>
            <a:r>
              <a:rPr lang="pl-PL" sz="1000" b="1" dirty="0" err="1" smtClean="0">
                <a:ea typeface="Open Sans" pitchFamily="2" charset="0"/>
                <a:cs typeface="Open Sans" pitchFamily="2" charset="0"/>
              </a:rPr>
              <a:t>collinear</a:t>
            </a:r>
            <a:r>
              <a:rPr lang="pl-PL" sz="1000" b="1" dirty="0" smtClean="0">
                <a:ea typeface="Open Sans" pitchFamily="2" charset="0"/>
                <a:cs typeface="Open Sans" pitchFamily="2" charset="0"/>
              </a:rPr>
              <a:t> </a:t>
            </a:r>
            <a:r>
              <a:rPr lang="pl-PL" sz="1000" b="1" dirty="0" err="1" smtClean="0">
                <a:ea typeface="Open Sans" pitchFamily="2" charset="0"/>
                <a:cs typeface="Open Sans" pitchFamily="2" charset="0"/>
              </a:rPr>
              <a:t>approach</a:t>
            </a:r>
            <a:r>
              <a:rPr lang="pl-PL" sz="1000" dirty="0" smtClean="0">
                <a:ea typeface="Open Sans" pitchFamily="2" charset="0"/>
                <a:cs typeface="Open Sans" pitchFamily="2" charset="0"/>
              </a:rPr>
              <a:t>, </a:t>
            </a:r>
            <a:r>
              <a:rPr lang="pl-PL" sz="1000" dirty="0" err="1" smtClean="0">
                <a:ea typeface="Open Sans" pitchFamily="2" charset="0"/>
                <a:cs typeface="Open Sans" pitchFamily="2" charset="0"/>
              </a:rPr>
              <a:t>three</a:t>
            </a:r>
            <a:r>
              <a:rPr lang="pl-PL" sz="1000" dirty="0" smtClean="0">
                <a:ea typeface="Open Sans" pitchFamily="2" charset="0"/>
                <a:cs typeface="Open Sans" pitchFamily="2" charset="0"/>
              </a:rPr>
              <a:t> twist-2 </a:t>
            </a:r>
            <a:r>
              <a:rPr lang="pl-PL" sz="1000" b="1" dirty="0" err="1" smtClean="0">
                <a:ea typeface="Open Sans" pitchFamily="2" charset="0"/>
                <a:cs typeface="Open Sans" pitchFamily="2" charset="0"/>
              </a:rPr>
              <a:t>PDFs</a:t>
            </a:r>
            <a:r>
              <a:rPr lang="pl-PL" sz="1000" dirty="0" smtClean="0">
                <a:ea typeface="Open Sans" pitchFamily="2" charset="0"/>
                <a:cs typeface="Open Sans" pitchFamily="2" charset="0"/>
              </a:rPr>
              <a:t> in QCD</a:t>
            </a:r>
            <a:endParaRPr lang="pl-PL" sz="1000" dirty="0">
              <a:solidFill>
                <a:srgbClr val="C00000"/>
              </a:solidFill>
              <a:ea typeface="Open Sans" pitchFamily="2" charset="0"/>
              <a:cs typeface="Open Sans" pitchFamily="2" charset="0"/>
            </a:endParaRPr>
          </a:p>
        </p:txBody>
      </p:sp>
      <p:cxnSp>
        <p:nvCxnSpPr>
          <p:cNvPr id="234" name="Łącznik prosty ze strzałką 233"/>
          <p:cNvCxnSpPr/>
          <p:nvPr/>
        </p:nvCxnSpPr>
        <p:spPr>
          <a:xfrm rot="108000000" flipV="1">
            <a:off x="3553602" y="1294569"/>
            <a:ext cx="108000" cy="897"/>
          </a:xfrm>
          <a:prstGeom prst="straightConnector1">
            <a:avLst/>
          </a:prstGeom>
          <a:ln w="19050"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235" name="Łącznik prosty ze strzałką 234"/>
          <p:cNvCxnSpPr/>
          <p:nvPr/>
        </p:nvCxnSpPr>
        <p:spPr>
          <a:xfrm rot="108000000" flipV="1">
            <a:off x="3175258" y="1285259"/>
            <a:ext cx="108000" cy="897"/>
          </a:xfrm>
          <a:prstGeom prst="straightConnector1">
            <a:avLst/>
          </a:prstGeom>
          <a:ln w="19050"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sp>
        <p:nvSpPr>
          <p:cNvPr id="236" name="Owal 235"/>
          <p:cNvSpPr/>
          <p:nvPr/>
        </p:nvSpPr>
        <p:spPr>
          <a:xfrm>
            <a:off x="3173020" y="793087"/>
            <a:ext cx="180000" cy="180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37" name="Owal 236"/>
          <p:cNvSpPr/>
          <p:nvPr/>
        </p:nvSpPr>
        <p:spPr>
          <a:xfrm>
            <a:off x="3242694" y="862368"/>
            <a:ext cx="36000" cy="36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38" name="Owal 237"/>
          <p:cNvSpPr/>
          <p:nvPr/>
        </p:nvSpPr>
        <p:spPr>
          <a:xfrm>
            <a:off x="2986258" y="1204737"/>
            <a:ext cx="180000" cy="180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39" name="Owal 238"/>
          <p:cNvSpPr/>
          <p:nvPr/>
        </p:nvSpPr>
        <p:spPr>
          <a:xfrm>
            <a:off x="3055932" y="1274018"/>
            <a:ext cx="36000" cy="36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40" name="Owal 239"/>
          <p:cNvSpPr/>
          <p:nvPr/>
        </p:nvSpPr>
        <p:spPr>
          <a:xfrm>
            <a:off x="3372261" y="1210304"/>
            <a:ext cx="180000" cy="180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41" name="Owal 240"/>
          <p:cNvSpPr/>
          <p:nvPr/>
        </p:nvSpPr>
        <p:spPr>
          <a:xfrm>
            <a:off x="3441935" y="1279585"/>
            <a:ext cx="36000" cy="36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242" name="pole tekstowe 241"/>
              <p:cNvSpPr txBox="1"/>
              <p:nvPr/>
            </p:nvSpPr>
            <p:spPr>
              <a:xfrm rot="10800000">
                <a:off x="3340716" y="1252171"/>
                <a:ext cx="132764" cy="9233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6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xmlns="">
          <p:sp>
            <p:nvSpPr>
              <p:cNvPr id="242" name="pole tekstowe 241"/>
              <p:cNvSpPr txBox="1">
                <a:spLocks noRot="1" noChangeAspect="1" noMove="1" noResize="1" noEditPoints="1" noAdjustHandles="1" noChangeArrowheads="1" noChangeShapeType="1" noTextEdit="1"/>
              </p:cNvSpPr>
              <p:nvPr/>
            </p:nvSpPr>
            <p:spPr>
              <a:xfrm rot="10800000">
                <a:off x="3340716" y="1252171"/>
                <a:ext cx="132764" cy="92333"/>
              </a:xfrm>
              <a:prstGeom prst="rect">
                <a:avLst/>
              </a:prstGeom>
              <a:blipFill>
                <a:blip r:embed="rId54"/>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43" name="Prostokąt 242"/>
              <p:cNvSpPr/>
              <p:nvPr/>
            </p:nvSpPr>
            <p:spPr>
              <a:xfrm>
                <a:off x="3001705" y="1196755"/>
                <a:ext cx="235359" cy="18466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pl-PL" sz="6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xmlns="">
          <p:sp>
            <p:nvSpPr>
              <p:cNvPr id="243" name="Prostokąt 242"/>
              <p:cNvSpPr>
                <a:spLocks noRot="1" noChangeAspect="1" noMove="1" noResize="1" noEditPoints="1" noAdjustHandles="1" noChangeArrowheads="1" noChangeShapeType="1" noTextEdit="1"/>
              </p:cNvSpPr>
              <p:nvPr/>
            </p:nvSpPr>
            <p:spPr>
              <a:xfrm>
                <a:off x="3001705" y="1196755"/>
                <a:ext cx="235359" cy="184666"/>
              </a:xfrm>
              <a:prstGeom prst="rect">
                <a:avLst/>
              </a:prstGeom>
              <a:blipFill>
                <a:blip r:embed="rId55"/>
                <a:stretch>
                  <a:fillRect/>
                </a:stretch>
              </a:blipFill>
            </p:spPr>
            <p:txBody>
              <a:bodyPr/>
              <a:lstStyle/>
              <a:p>
                <a:r>
                  <a:rPr lang="pl-PL">
                    <a:noFill/>
                  </a:rPr>
                  <a:t> </a:t>
                </a:r>
              </a:p>
            </p:txBody>
          </p:sp>
        </mc:Fallback>
      </mc:AlternateContent>
      <p:cxnSp>
        <p:nvCxnSpPr>
          <p:cNvPr id="244" name="Łącznik prosty ze strzałką 243"/>
          <p:cNvCxnSpPr/>
          <p:nvPr/>
        </p:nvCxnSpPr>
        <p:spPr>
          <a:xfrm rot="16200000" flipV="1">
            <a:off x="3005674" y="1633381"/>
            <a:ext cx="108000" cy="897"/>
          </a:xfrm>
          <a:prstGeom prst="straightConnector1">
            <a:avLst/>
          </a:prstGeom>
          <a:ln w="19050"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245" name="Łącznik prosty ze strzałką 244"/>
          <p:cNvCxnSpPr/>
          <p:nvPr/>
        </p:nvCxnSpPr>
        <p:spPr>
          <a:xfrm rot="5400000" flipV="1">
            <a:off x="3391236" y="1940722"/>
            <a:ext cx="108000" cy="897"/>
          </a:xfrm>
          <a:prstGeom prst="straightConnector1">
            <a:avLst/>
          </a:prstGeom>
          <a:ln w="19050" cmpd="dbl">
            <a:solidFill>
              <a:srgbClr val="00B0F0"/>
            </a:solidFill>
            <a:tailEnd type="triangle" w="sm" len="sm"/>
          </a:ln>
        </p:spPr>
        <p:style>
          <a:lnRef idx="1">
            <a:schemeClr val="accent1"/>
          </a:lnRef>
          <a:fillRef idx="0">
            <a:schemeClr val="accent1"/>
          </a:fillRef>
          <a:effectRef idx="0">
            <a:schemeClr val="accent1"/>
          </a:effectRef>
          <a:fontRef idx="minor">
            <a:schemeClr val="tx1"/>
          </a:fontRef>
        </p:style>
      </p:cxnSp>
      <p:sp>
        <p:nvSpPr>
          <p:cNvPr id="246" name="Owal 245"/>
          <p:cNvSpPr/>
          <p:nvPr/>
        </p:nvSpPr>
        <p:spPr>
          <a:xfrm>
            <a:off x="2968743" y="1692335"/>
            <a:ext cx="180000" cy="180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47" name="Owal 246"/>
          <p:cNvSpPr/>
          <p:nvPr/>
        </p:nvSpPr>
        <p:spPr>
          <a:xfrm>
            <a:off x="3038417" y="1761616"/>
            <a:ext cx="36000" cy="36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48" name="Owal 247"/>
          <p:cNvSpPr/>
          <p:nvPr/>
        </p:nvSpPr>
        <p:spPr>
          <a:xfrm>
            <a:off x="3354746" y="1697902"/>
            <a:ext cx="180000" cy="180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49" name="Owal 248"/>
          <p:cNvSpPr/>
          <p:nvPr/>
        </p:nvSpPr>
        <p:spPr>
          <a:xfrm>
            <a:off x="3424420" y="1767183"/>
            <a:ext cx="36000" cy="36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250" name="pole tekstowe 249"/>
              <p:cNvSpPr txBox="1"/>
              <p:nvPr/>
            </p:nvSpPr>
            <p:spPr>
              <a:xfrm rot="16200000">
                <a:off x="3376702" y="1693088"/>
                <a:ext cx="132764" cy="9233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l-PL" sz="6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xmlns="">
          <p:sp>
            <p:nvSpPr>
              <p:cNvPr id="250" name="pole tekstowe 249"/>
              <p:cNvSpPr txBox="1">
                <a:spLocks noRot="1" noChangeAspect="1" noMove="1" noResize="1" noEditPoints="1" noAdjustHandles="1" noChangeArrowheads="1" noChangeShapeType="1" noTextEdit="1"/>
              </p:cNvSpPr>
              <p:nvPr/>
            </p:nvSpPr>
            <p:spPr>
              <a:xfrm rot="16200000">
                <a:off x="3376702" y="1693088"/>
                <a:ext cx="132764" cy="92333"/>
              </a:xfrm>
              <a:prstGeom prst="rect">
                <a:avLst/>
              </a:prstGeom>
              <a:blipFill>
                <a:blip r:embed="rId56"/>
                <a:stretch>
                  <a:fillRect r="-6667"/>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51" name="Prostokąt 250"/>
              <p:cNvSpPr/>
              <p:nvPr/>
            </p:nvSpPr>
            <p:spPr>
              <a:xfrm rot="16200000">
                <a:off x="2937340" y="1650283"/>
                <a:ext cx="235359" cy="18466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pl-PL" sz="600" b="1" i="1" smtClean="0">
                          <a:solidFill>
                            <a:srgbClr val="3C4855"/>
                          </a:solidFill>
                          <a:latin typeface="Cambria Math" panose="02040503050406030204" pitchFamily="18" charset="0"/>
                          <a:ea typeface="Cambria Math" panose="02040503050406030204" pitchFamily="18" charset="0"/>
                        </a:rPr>
                        <m:t>→</m:t>
                      </m:r>
                    </m:oMath>
                  </m:oMathPara>
                </a14:m>
                <a:endParaRPr lang="pl-PL" sz="600" b="1" dirty="0">
                  <a:solidFill>
                    <a:srgbClr val="3C4855"/>
                  </a:solidFill>
                </a:endParaRPr>
              </a:p>
            </p:txBody>
          </p:sp>
        </mc:Choice>
        <mc:Fallback xmlns="">
          <p:sp>
            <p:nvSpPr>
              <p:cNvPr id="251" name="Prostokąt 250"/>
              <p:cNvSpPr>
                <a:spLocks noRot="1" noChangeAspect="1" noMove="1" noResize="1" noEditPoints="1" noAdjustHandles="1" noChangeArrowheads="1" noChangeShapeType="1" noTextEdit="1"/>
              </p:cNvSpPr>
              <p:nvPr/>
            </p:nvSpPr>
            <p:spPr>
              <a:xfrm rot="16200000">
                <a:off x="2937340" y="1650283"/>
                <a:ext cx="235359" cy="184666"/>
              </a:xfrm>
              <a:prstGeom prst="rect">
                <a:avLst/>
              </a:prstGeom>
              <a:blipFill>
                <a:blip r:embed="rId63"/>
                <a:stretch>
                  <a:fillRect/>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52" name="pole tekstowe 251"/>
              <p:cNvSpPr txBox="1"/>
              <p:nvPr/>
            </p:nvSpPr>
            <p:spPr>
              <a:xfrm>
                <a:off x="3280042" y="1226284"/>
                <a:ext cx="88166" cy="1077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sz="700" b="0" i="1" smtClean="0">
                          <a:latin typeface="Cambria Math" panose="02040503050406030204" pitchFamily="18" charset="0"/>
                        </a:rPr>
                        <m:t>−</m:t>
                      </m:r>
                    </m:oMath>
                  </m:oMathPara>
                </a14:m>
                <a:endParaRPr lang="pl-PL" sz="700" dirty="0"/>
              </a:p>
            </p:txBody>
          </p:sp>
        </mc:Choice>
        <mc:Fallback xmlns="">
          <p:sp>
            <p:nvSpPr>
              <p:cNvPr id="252" name="pole tekstowe 251"/>
              <p:cNvSpPr txBox="1">
                <a:spLocks noRot="1" noChangeAspect="1" noMove="1" noResize="1" noEditPoints="1" noAdjustHandles="1" noChangeArrowheads="1" noChangeShapeType="1" noTextEdit="1"/>
              </p:cNvSpPr>
              <p:nvPr/>
            </p:nvSpPr>
            <p:spPr>
              <a:xfrm>
                <a:off x="3280042" y="1226284"/>
                <a:ext cx="88166" cy="107722"/>
              </a:xfrm>
              <a:prstGeom prst="rect">
                <a:avLst/>
              </a:prstGeom>
              <a:blipFill>
                <a:blip r:embed="rId58"/>
                <a:stretch>
                  <a:fillRect l="-6667" r="-6667"/>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53" name="pole tekstowe 252"/>
              <p:cNvSpPr txBox="1"/>
              <p:nvPr/>
            </p:nvSpPr>
            <p:spPr>
              <a:xfrm>
                <a:off x="3205263" y="1739254"/>
                <a:ext cx="88166" cy="1077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sz="700" b="0" i="1" smtClean="0">
                          <a:latin typeface="Cambria Math" panose="02040503050406030204" pitchFamily="18" charset="0"/>
                        </a:rPr>
                        <m:t>−</m:t>
                      </m:r>
                    </m:oMath>
                  </m:oMathPara>
                </a14:m>
                <a:endParaRPr lang="pl-PL" sz="700" dirty="0"/>
              </a:p>
            </p:txBody>
          </p:sp>
        </mc:Choice>
        <mc:Fallback xmlns="">
          <p:sp>
            <p:nvSpPr>
              <p:cNvPr id="253" name="pole tekstowe 252"/>
              <p:cNvSpPr txBox="1">
                <a:spLocks noRot="1" noChangeAspect="1" noMove="1" noResize="1" noEditPoints="1" noAdjustHandles="1" noChangeArrowheads="1" noChangeShapeType="1" noTextEdit="1"/>
              </p:cNvSpPr>
              <p:nvPr/>
            </p:nvSpPr>
            <p:spPr>
              <a:xfrm>
                <a:off x="3205263" y="1739254"/>
                <a:ext cx="88166" cy="107722"/>
              </a:xfrm>
              <a:prstGeom prst="rect">
                <a:avLst/>
              </a:prstGeom>
              <a:blipFill>
                <a:blip r:embed="rId58"/>
                <a:stretch>
                  <a:fillRect l="-7143" r="-14286"/>
                </a:stretch>
              </a:blipFill>
            </p:spPr>
            <p:txBody>
              <a:bodyPr/>
              <a:lstStyle/>
              <a:p>
                <a:r>
                  <a:rPr lang="pl-PL">
                    <a:noFill/>
                  </a:rPr>
                  <a:t> </a:t>
                </a:r>
              </a:p>
            </p:txBody>
          </p:sp>
        </mc:Fallback>
      </mc:AlternateContent>
      <p:sp>
        <p:nvSpPr>
          <p:cNvPr id="254" name="pole tekstowe 253"/>
          <p:cNvSpPr txBox="1"/>
          <p:nvPr/>
        </p:nvSpPr>
        <p:spPr>
          <a:xfrm>
            <a:off x="4297795" y="948575"/>
            <a:ext cx="972793" cy="230832"/>
          </a:xfrm>
          <a:prstGeom prst="rect">
            <a:avLst/>
          </a:prstGeom>
          <a:noFill/>
        </p:spPr>
        <p:txBody>
          <a:bodyPr wrap="square" rtlCol="0">
            <a:spAutoFit/>
          </a:bodyPr>
          <a:lstStyle/>
          <a:p>
            <a:r>
              <a:rPr lang="pl-PL" sz="900" b="1" dirty="0" err="1" smtClean="0">
                <a:solidFill>
                  <a:srgbClr val="C00000"/>
                </a:solidFill>
                <a:ea typeface="Open Sans" pitchFamily="2" charset="0"/>
                <a:cs typeface="Open Sans" pitchFamily="2" charset="0"/>
              </a:rPr>
              <a:t>Well</a:t>
            </a:r>
            <a:r>
              <a:rPr lang="pl-PL" sz="900" b="1" dirty="0" smtClean="0">
                <a:solidFill>
                  <a:srgbClr val="C00000"/>
                </a:solidFill>
                <a:ea typeface="Open Sans" pitchFamily="2" charset="0"/>
                <a:cs typeface="Open Sans" pitchFamily="2" charset="0"/>
              </a:rPr>
              <a:t> </a:t>
            </a:r>
            <a:r>
              <a:rPr lang="pl-PL" sz="900" b="1" dirty="0" err="1" smtClean="0">
                <a:solidFill>
                  <a:srgbClr val="C00000"/>
                </a:solidFill>
                <a:ea typeface="Open Sans" pitchFamily="2" charset="0"/>
                <a:cs typeface="Open Sans" pitchFamily="2" charset="0"/>
              </a:rPr>
              <a:t>known</a:t>
            </a:r>
            <a:endParaRPr lang="pl-PL" sz="900" b="1" dirty="0">
              <a:solidFill>
                <a:srgbClr val="C00000"/>
              </a:solidFill>
              <a:ea typeface="Open Sans" pitchFamily="2" charset="0"/>
              <a:cs typeface="Open Sans" pitchFamily="2" charset="0"/>
            </a:endParaRPr>
          </a:p>
        </p:txBody>
      </p:sp>
      <p:sp>
        <p:nvSpPr>
          <p:cNvPr id="255" name="pole tekstowe 254"/>
          <p:cNvSpPr txBox="1"/>
          <p:nvPr/>
        </p:nvSpPr>
        <p:spPr>
          <a:xfrm>
            <a:off x="4268709" y="1348373"/>
            <a:ext cx="1051182" cy="230832"/>
          </a:xfrm>
          <a:prstGeom prst="rect">
            <a:avLst/>
          </a:prstGeom>
          <a:noFill/>
        </p:spPr>
        <p:txBody>
          <a:bodyPr wrap="square" rtlCol="0">
            <a:spAutoFit/>
          </a:bodyPr>
          <a:lstStyle/>
          <a:p>
            <a:r>
              <a:rPr lang="pl-PL" sz="900" b="1" dirty="0" smtClean="0">
                <a:solidFill>
                  <a:srgbClr val="C00000"/>
                </a:solidFill>
                <a:ea typeface="Open Sans" pitchFamily="2" charset="0"/>
                <a:cs typeface="Open Sans" pitchFamily="2" charset="0"/>
              </a:rPr>
              <a:t>Less </a:t>
            </a:r>
            <a:r>
              <a:rPr lang="pl-PL" sz="900" b="1" dirty="0" err="1" smtClean="0">
                <a:solidFill>
                  <a:srgbClr val="C00000"/>
                </a:solidFill>
                <a:ea typeface="Open Sans" pitchFamily="2" charset="0"/>
                <a:cs typeface="Open Sans" pitchFamily="2" charset="0"/>
              </a:rPr>
              <a:t>well</a:t>
            </a:r>
            <a:r>
              <a:rPr lang="pl-PL" sz="900" b="1" dirty="0" smtClean="0">
                <a:solidFill>
                  <a:srgbClr val="C00000"/>
                </a:solidFill>
                <a:ea typeface="Open Sans" pitchFamily="2" charset="0"/>
                <a:cs typeface="Open Sans" pitchFamily="2" charset="0"/>
              </a:rPr>
              <a:t> </a:t>
            </a:r>
            <a:r>
              <a:rPr lang="pl-PL" sz="900" b="1" dirty="0" err="1" smtClean="0">
                <a:solidFill>
                  <a:srgbClr val="C00000"/>
                </a:solidFill>
                <a:ea typeface="Open Sans" pitchFamily="2" charset="0"/>
                <a:cs typeface="Open Sans" pitchFamily="2" charset="0"/>
              </a:rPr>
              <a:t>known</a:t>
            </a:r>
            <a:endParaRPr lang="pl-PL" sz="900" b="1" dirty="0">
              <a:solidFill>
                <a:srgbClr val="C00000"/>
              </a:solidFill>
              <a:ea typeface="Open Sans" pitchFamily="2" charset="0"/>
              <a:cs typeface="Open Sans" pitchFamily="2" charset="0"/>
            </a:endParaRPr>
          </a:p>
        </p:txBody>
      </p:sp>
      <p:sp>
        <p:nvSpPr>
          <p:cNvPr id="256" name="pole tekstowe 255"/>
          <p:cNvSpPr txBox="1"/>
          <p:nvPr/>
        </p:nvSpPr>
        <p:spPr>
          <a:xfrm>
            <a:off x="4485945" y="1755542"/>
            <a:ext cx="958409" cy="230832"/>
          </a:xfrm>
          <a:prstGeom prst="rect">
            <a:avLst/>
          </a:prstGeom>
          <a:noFill/>
        </p:spPr>
        <p:txBody>
          <a:bodyPr wrap="square" rtlCol="0">
            <a:spAutoFit/>
          </a:bodyPr>
          <a:lstStyle/>
          <a:p>
            <a:r>
              <a:rPr lang="pl-PL" sz="900" b="1" dirty="0" err="1" smtClean="0">
                <a:solidFill>
                  <a:srgbClr val="C00000"/>
                </a:solidFill>
                <a:ea typeface="Open Sans" pitchFamily="2" charset="0"/>
                <a:cs typeface="Open Sans" pitchFamily="2" charset="0"/>
              </a:rPr>
              <a:t>Poorly</a:t>
            </a:r>
            <a:r>
              <a:rPr lang="pl-PL" sz="900" b="1" dirty="0" smtClean="0">
                <a:solidFill>
                  <a:srgbClr val="C00000"/>
                </a:solidFill>
                <a:ea typeface="Open Sans" pitchFamily="2" charset="0"/>
                <a:cs typeface="Open Sans" pitchFamily="2" charset="0"/>
              </a:rPr>
              <a:t> </a:t>
            </a:r>
            <a:r>
              <a:rPr lang="pl-PL" sz="900" b="1" dirty="0" err="1" smtClean="0">
                <a:solidFill>
                  <a:srgbClr val="C00000"/>
                </a:solidFill>
                <a:ea typeface="Open Sans" pitchFamily="2" charset="0"/>
                <a:cs typeface="Open Sans" pitchFamily="2" charset="0"/>
              </a:rPr>
              <a:t>known</a:t>
            </a:r>
            <a:endParaRPr lang="pl-PL" sz="900" b="1" dirty="0">
              <a:solidFill>
                <a:srgbClr val="C00000"/>
              </a:solidFill>
              <a:ea typeface="Open Sans" pitchFamily="2" charset="0"/>
              <a:cs typeface="Open Sans" pitchFamily="2" charset="0"/>
            </a:endParaRPr>
          </a:p>
        </p:txBody>
      </p:sp>
      <p:sp>
        <p:nvSpPr>
          <p:cNvPr id="257" name="pole tekstowe 256"/>
          <p:cNvSpPr txBox="1"/>
          <p:nvPr/>
        </p:nvSpPr>
        <p:spPr>
          <a:xfrm>
            <a:off x="3310212" y="723994"/>
            <a:ext cx="1529682" cy="246221"/>
          </a:xfrm>
          <a:prstGeom prst="rect">
            <a:avLst/>
          </a:prstGeom>
          <a:noFill/>
        </p:spPr>
        <p:txBody>
          <a:bodyPr wrap="square" rtlCol="0">
            <a:spAutoFit/>
          </a:bodyPr>
          <a:lstStyle/>
          <a:p>
            <a:pPr algn="ctr"/>
            <a:r>
              <a:rPr lang="pl-PL" sz="1000" b="1" dirty="0" err="1" smtClean="0">
                <a:latin typeface="Open Sans" pitchFamily="2" charset="0"/>
                <a:ea typeface="Open Sans" pitchFamily="2" charset="0"/>
                <a:cs typeface="Open Sans" pitchFamily="2" charset="0"/>
              </a:rPr>
              <a:t>Number</a:t>
            </a:r>
            <a:r>
              <a:rPr lang="pl-PL" sz="1000" b="1" dirty="0" smtClean="0">
                <a:latin typeface="Open Sans" pitchFamily="2" charset="0"/>
                <a:ea typeface="Open Sans" pitchFamily="2" charset="0"/>
                <a:cs typeface="Open Sans" pitchFamily="2" charset="0"/>
              </a:rPr>
              <a:t> </a:t>
            </a:r>
            <a:r>
              <a:rPr lang="pl-PL" sz="1000" b="1" dirty="0" err="1">
                <a:latin typeface="Open Sans" pitchFamily="2" charset="0"/>
                <a:ea typeface="Open Sans" pitchFamily="2" charset="0"/>
                <a:cs typeface="Open Sans" pitchFamily="2" charset="0"/>
              </a:rPr>
              <a:t>D</a:t>
            </a:r>
            <a:r>
              <a:rPr lang="pl-PL" sz="1000" b="1" dirty="0" err="1" smtClean="0">
                <a:latin typeface="Open Sans" pitchFamily="2" charset="0"/>
                <a:ea typeface="Open Sans" pitchFamily="2" charset="0"/>
                <a:cs typeface="Open Sans" pitchFamily="2" charset="0"/>
              </a:rPr>
              <a:t>ensity</a:t>
            </a:r>
            <a:endParaRPr lang="pl-PL" sz="1000" b="1" dirty="0">
              <a:latin typeface="Open Sans" pitchFamily="2" charset="0"/>
              <a:ea typeface="Open Sans" pitchFamily="2" charset="0"/>
              <a:cs typeface="Open Sans" pitchFamily="2" charset="0"/>
            </a:endParaRPr>
          </a:p>
        </p:txBody>
      </p:sp>
      <mc:AlternateContent xmlns:mc="http://schemas.openxmlformats.org/markup-compatibility/2006" xmlns:a14="http://schemas.microsoft.com/office/drawing/2010/main">
        <mc:Choice Requires="a14">
          <p:sp>
            <p:nvSpPr>
              <p:cNvPr id="258" name="pole tekstowe 257"/>
              <p:cNvSpPr txBox="1"/>
              <p:nvPr/>
            </p:nvSpPr>
            <p:spPr>
              <a:xfrm>
                <a:off x="3031364" y="1009625"/>
                <a:ext cx="469664" cy="1178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700" b="0" i="1" smtClean="0">
                              <a:latin typeface="Cambria Math" panose="02040503050406030204" pitchFamily="18" charset="0"/>
                            </a:rPr>
                          </m:ctrlPr>
                        </m:sSubSupPr>
                        <m:e>
                          <m:r>
                            <a:rPr lang="pl-PL" sz="700" b="0" i="1" smtClean="0">
                              <a:latin typeface="Cambria Math" panose="02040503050406030204" pitchFamily="18" charset="0"/>
                            </a:rPr>
                            <m:t>𝑓</m:t>
                          </m:r>
                        </m:e>
                        <m:sub>
                          <m:r>
                            <a:rPr lang="pl-PL" sz="700" b="0" i="1" smtClean="0">
                              <a:latin typeface="Cambria Math" panose="02040503050406030204" pitchFamily="18" charset="0"/>
                            </a:rPr>
                            <m:t>1</m:t>
                          </m:r>
                        </m:sub>
                        <m:sup>
                          <m:r>
                            <a:rPr lang="pl-PL" sz="700" b="0" i="1" smtClean="0">
                              <a:latin typeface="Cambria Math" panose="02040503050406030204" pitchFamily="18" charset="0"/>
                            </a:rPr>
                            <m:t>𝑞</m:t>
                          </m:r>
                        </m:sup>
                      </m:sSubSup>
                      <m:r>
                        <a:rPr lang="pl-PL" sz="700" b="0" i="1" smtClean="0">
                          <a:latin typeface="Cambria Math" panose="02040503050406030204" pitchFamily="18" charset="0"/>
                        </a:rPr>
                        <m:t>(</m:t>
                      </m:r>
                      <m:r>
                        <a:rPr lang="pl-PL" sz="700" b="0" i="1" smtClean="0">
                          <a:latin typeface="Cambria Math" panose="02040503050406030204" pitchFamily="18" charset="0"/>
                        </a:rPr>
                        <m:t>𝑥</m:t>
                      </m:r>
                      <m:r>
                        <a:rPr lang="pl-PL" sz="700" b="1" i="0" smtClean="0">
                          <a:latin typeface="Cambria Math" panose="02040503050406030204" pitchFamily="18" charset="0"/>
                        </a:rPr>
                        <m:t>)</m:t>
                      </m:r>
                    </m:oMath>
                  </m:oMathPara>
                </a14:m>
                <a:endParaRPr lang="pl-PL" sz="700" b="1" dirty="0"/>
              </a:p>
            </p:txBody>
          </p:sp>
        </mc:Choice>
        <mc:Fallback xmlns="">
          <p:sp>
            <p:nvSpPr>
              <p:cNvPr id="258" name="pole tekstowe 257"/>
              <p:cNvSpPr txBox="1">
                <a:spLocks noRot="1" noChangeAspect="1" noMove="1" noResize="1" noEditPoints="1" noAdjustHandles="1" noChangeArrowheads="1" noChangeShapeType="1" noTextEdit="1"/>
              </p:cNvSpPr>
              <p:nvPr/>
            </p:nvSpPr>
            <p:spPr>
              <a:xfrm>
                <a:off x="3031364" y="1009625"/>
                <a:ext cx="469664" cy="117853"/>
              </a:xfrm>
              <a:prstGeom prst="rect">
                <a:avLst/>
              </a:prstGeom>
              <a:blipFill>
                <a:blip r:embed="rId59"/>
                <a:stretch>
                  <a:fillRect t="-5263" b="-31579"/>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59" name="pole tekstowe 258"/>
              <p:cNvSpPr txBox="1"/>
              <p:nvPr/>
            </p:nvSpPr>
            <p:spPr>
              <a:xfrm>
                <a:off x="3041654" y="1417053"/>
                <a:ext cx="469664" cy="1178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700" b="0" i="1" smtClean="0">
                              <a:latin typeface="Cambria Math" panose="02040503050406030204" pitchFamily="18" charset="0"/>
                            </a:rPr>
                          </m:ctrlPr>
                        </m:sSubSupPr>
                        <m:e>
                          <m:r>
                            <a:rPr lang="pl-PL" sz="700" b="0" i="1" smtClean="0">
                              <a:latin typeface="Cambria Math" panose="02040503050406030204" pitchFamily="18" charset="0"/>
                            </a:rPr>
                            <m:t>𝑔</m:t>
                          </m:r>
                        </m:e>
                        <m:sub>
                          <m:r>
                            <a:rPr lang="pl-PL" sz="700" b="0" i="1" smtClean="0">
                              <a:latin typeface="Cambria Math" panose="02040503050406030204" pitchFamily="18" charset="0"/>
                            </a:rPr>
                            <m:t>1</m:t>
                          </m:r>
                        </m:sub>
                        <m:sup>
                          <m:r>
                            <a:rPr lang="pl-PL" sz="700" b="0" i="1" smtClean="0">
                              <a:latin typeface="Cambria Math" panose="02040503050406030204" pitchFamily="18" charset="0"/>
                            </a:rPr>
                            <m:t>𝑞</m:t>
                          </m:r>
                        </m:sup>
                      </m:sSubSup>
                      <m:r>
                        <a:rPr lang="pl-PL" sz="700" b="0" i="1" smtClean="0">
                          <a:latin typeface="Cambria Math" panose="02040503050406030204" pitchFamily="18" charset="0"/>
                        </a:rPr>
                        <m:t>(</m:t>
                      </m:r>
                      <m:r>
                        <a:rPr lang="pl-PL" sz="700" b="0" i="1" smtClean="0">
                          <a:latin typeface="Cambria Math" panose="02040503050406030204" pitchFamily="18" charset="0"/>
                        </a:rPr>
                        <m:t>𝑥</m:t>
                      </m:r>
                      <m:r>
                        <a:rPr lang="pl-PL" sz="700" b="1" i="0" smtClean="0">
                          <a:latin typeface="Cambria Math" panose="02040503050406030204" pitchFamily="18" charset="0"/>
                        </a:rPr>
                        <m:t>)</m:t>
                      </m:r>
                    </m:oMath>
                  </m:oMathPara>
                </a14:m>
                <a:endParaRPr lang="pl-PL" sz="700" b="1" dirty="0"/>
              </a:p>
            </p:txBody>
          </p:sp>
        </mc:Choice>
        <mc:Fallback xmlns="">
          <p:sp>
            <p:nvSpPr>
              <p:cNvPr id="259" name="pole tekstowe 258"/>
              <p:cNvSpPr txBox="1">
                <a:spLocks noRot="1" noChangeAspect="1" noMove="1" noResize="1" noEditPoints="1" noAdjustHandles="1" noChangeArrowheads="1" noChangeShapeType="1" noTextEdit="1"/>
              </p:cNvSpPr>
              <p:nvPr/>
            </p:nvSpPr>
            <p:spPr>
              <a:xfrm>
                <a:off x="3041654" y="1417053"/>
                <a:ext cx="469664" cy="117853"/>
              </a:xfrm>
              <a:prstGeom prst="rect">
                <a:avLst/>
              </a:prstGeom>
              <a:blipFill>
                <a:blip r:embed="rId60"/>
                <a:stretch>
                  <a:fillRect b="-30000"/>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262" name="pole tekstowe 261"/>
              <p:cNvSpPr txBox="1"/>
              <p:nvPr/>
            </p:nvSpPr>
            <p:spPr>
              <a:xfrm>
                <a:off x="3019587" y="1943907"/>
                <a:ext cx="469664" cy="1178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700" b="0" i="1" smtClean="0">
                              <a:latin typeface="Cambria Math" panose="02040503050406030204" pitchFamily="18" charset="0"/>
                            </a:rPr>
                          </m:ctrlPr>
                        </m:sSubSupPr>
                        <m:e>
                          <m:r>
                            <a:rPr lang="pl-PL" sz="700" b="0" i="1" smtClean="0">
                              <a:latin typeface="Cambria Math" panose="02040503050406030204" pitchFamily="18" charset="0"/>
                            </a:rPr>
                            <m:t>h</m:t>
                          </m:r>
                        </m:e>
                        <m:sub>
                          <m:r>
                            <a:rPr lang="pl-PL" sz="700" b="0" i="1" smtClean="0">
                              <a:latin typeface="Cambria Math" panose="02040503050406030204" pitchFamily="18" charset="0"/>
                            </a:rPr>
                            <m:t>1</m:t>
                          </m:r>
                        </m:sub>
                        <m:sup>
                          <m:r>
                            <a:rPr lang="pl-PL" sz="700" b="0" i="1" smtClean="0">
                              <a:latin typeface="Cambria Math" panose="02040503050406030204" pitchFamily="18" charset="0"/>
                            </a:rPr>
                            <m:t>𝑞</m:t>
                          </m:r>
                        </m:sup>
                      </m:sSubSup>
                      <m:r>
                        <a:rPr lang="pl-PL" sz="700" b="0" i="1" smtClean="0">
                          <a:latin typeface="Cambria Math" panose="02040503050406030204" pitchFamily="18" charset="0"/>
                        </a:rPr>
                        <m:t>(</m:t>
                      </m:r>
                      <m:r>
                        <a:rPr lang="pl-PL" sz="700" b="0" i="1" smtClean="0">
                          <a:latin typeface="Cambria Math" panose="02040503050406030204" pitchFamily="18" charset="0"/>
                        </a:rPr>
                        <m:t>𝑥</m:t>
                      </m:r>
                      <m:r>
                        <a:rPr lang="pl-PL" sz="700" b="1" i="0" smtClean="0">
                          <a:latin typeface="Cambria Math" panose="02040503050406030204" pitchFamily="18" charset="0"/>
                        </a:rPr>
                        <m:t>)</m:t>
                      </m:r>
                    </m:oMath>
                  </m:oMathPara>
                </a14:m>
                <a:endParaRPr lang="pl-PL" sz="700" b="1" dirty="0"/>
              </a:p>
            </p:txBody>
          </p:sp>
        </mc:Choice>
        <mc:Fallback xmlns="">
          <p:sp>
            <p:nvSpPr>
              <p:cNvPr id="262" name="pole tekstowe 261"/>
              <p:cNvSpPr txBox="1">
                <a:spLocks noRot="1" noChangeAspect="1" noMove="1" noResize="1" noEditPoints="1" noAdjustHandles="1" noChangeArrowheads="1" noChangeShapeType="1" noTextEdit="1"/>
              </p:cNvSpPr>
              <p:nvPr/>
            </p:nvSpPr>
            <p:spPr>
              <a:xfrm>
                <a:off x="3019587" y="1943907"/>
                <a:ext cx="469664" cy="117853"/>
              </a:xfrm>
              <a:prstGeom prst="rect">
                <a:avLst/>
              </a:prstGeom>
              <a:blipFill>
                <a:blip r:embed="rId64"/>
                <a:stretch>
                  <a:fillRect b="-31579"/>
                </a:stretch>
              </a:blipFill>
            </p:spPr>
            <p:txBody>
              <a:bodyPr/>
              <a:lstStyle/>
              <a:p>
                <a:r>
                  <a:rPr lang="pl-PL">
                    <a:noFill/>
                  </a:rPr>
                  <a:t> </a:t>
                </a:r>
              </a:p>
            </p:txBody>
          </p:sp>
        </mc:Fallback>
      </mc:AlternateContent>
      <p:sp>
        <p:nvSpPr>
          <p:cNvPr id="173" name="pole tekstowe 172"/>
          <p:cNvSpPr txBox="1"/>
          <p:nvPr/>
        </p:nvSpPr>
        <p:spPr>
          <a:xfrm>
            <a:off x="3577712" y="1175748"/>
            <a:ext cx="898436" cy="246221"/>
          </a:xfrm>
          <a:prstGeom prst="rect">
            <a:avLst/>
          </a:prstGeom>
          <a:noFill/>
        </p:spPr>
        <p:txBody>
          <a:bodyPr wrap="square" rtlCol="0">
            <a:spAutoFit/>
          </a:bodyPr>
          <a:lstStyle/>
          <a:p>
            <a:pPr algn="ctr"/>
            <a:r>
              <a:rPr lang="pl-PL" sz="1000" b="1" dirty="0" err="1" smtClean="0">
                <a:latin typeface="Open Sans" pitchFamily="2" charset="0"/>
                <a:ea typeface="Open Sans" pitchFamily="2" charset="0"/>
                <a:cs typeface="Open Sans" pitchFamily="2" charset="0"/>
              </a:rPr>
              <a:t>Helicity</a:t>
            </a:r>
            <a:endParaRPr lang="pl-PL" sz="1000" b="1" dirty="0">
              <a:latin typeface="Open Sans" pitchFamily="2" charset="0"/>
              <a:ea typeface="Open Sans" pitchFamily="2" charset="0"/>
              <a:cs typeface="Open Sans" pitchFamily="2" charset="0"/>
            </a:endParaRPr>
          </a:p>
        </p:txBody>
      </p:sp>
      <p:sp>
        <p:nvSpPr>
          <p:cNvPr id="3" name="Prostokąt 2"/>
          <p:cNvSpPr/>
          <p:nvPr/>
        </p:nvSpPr>
        <p:spPr>
          <a:xfrm>
            <a:off x="3544733" y="1653767"/>
            <a:ext cx="1023037" cy="253916"/>
          </a:xfrm>
          <a:prstGeom prst="rect">
            <a:avLst/>
          </a:prstGeom>
        </p:spPr>
        <p:txBody>
          <a:bodyPr wrap="none">
            <a:spAutoFit/>
          </a:bodyPr>
          <a:lstStyle/>
          <a:p>
            <a:pPr algn="ctr"/>
            <a:r>
              <a:rPr lang="pl-PL" sz="1050" b="1" dirty="0" err="1" smtClean="0">
                <a:latin typeface="Open Sans" pitchFamily="2" charset="0"/>
                <a:ea typeface="Open Sans" pitchFamily="2" charset="0"/>
                <a:cs typeface="Open Sans" pitchFamily="2" charset="0"/>
              </a:rPr>
              <a:t>Transversity</a:t>
            </a:r>
            <a:endParaRPr lang="pl-PL" sz="1050" b="1" dirty="0">
              <a:latin typeface="Open Sans" pitchFamily="2" charset="0"/>
              <a:ea typeface="Open Sans" pitchFamily="2" charset="0"/>
              <a:cs typeface="Open Sans" pitchFamily="2" charset="0"/>
            </a:endParaRPr>
          </a:p>
        </p:txBody>
      </p:sp>
      <p:sp>
        <p:nvSpPr>
          <p:cNvPr id="266" name="Prostokąt 265"/>
          <p:cNvSpPr/>
          <p:nvPr/>
        </p:nvSpPr>
        <p:spPr>
          <a:xfrm>
            <a:off x="4362872" y="1907531"/>
            <a:ext cx="264762" cy="4155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67" name="Prostokąt 266"/>
          <p:cNvSpPr/>
          <p:nvPr/>
        </p:nvSpPr>
        <p:spPr>
          <a:xfrm>
            <a:off x="4190079" y="2650184"/>
            <a:ext cx="264065" cy="3396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72" name="Prostokąt 271"/>
          <p:cNvSpPr/>
          <p:nvPr/>
        </p:nvSpPr>
        <p:spPr>
          <a:xfrm>
            <a:off x="4248752" y="2565598"/>
            <a:ext cx="264065" cy="3396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273" name="Łącznik prosty 272"/>
          <p:cNvCxnSpPr/>
          <p:nvPr/>
        </p:nvCxnSpPr>
        <p:spPr>
          <a:xfrm flipH="1">
            <a:off x="4989335" y="2262757"/>
            <a:ext cx="1691" cy="797477"/>
          </a:xfrm>
          <a:prstGeom prst="line">
            <a:avLst/>
          </a:prstGeom>
          <a:ln w="95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274" name="Łącznik prosty 273"/>
          <p:cNvCxnSpPr/>
          <p:nvPr/>
        </p:nvCxnSpPr>
        <p:spPr>
          <a:xfrm flipH="1">
            <a:off x="4371407" y="1895903"/>
            <a:ext cx="1691" cy="797477"/>
          </a:xfrm>
          <a:prstGeom prst="line">
            <a:avLst/>
          </a:prstGeom>
          <a:ln w="95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275" name="Łącznik prosty 274"/>
          <p:cNvCxnSpPr/>
          <p:nvPr/>
        </p:nvCxnSpPr>
        <p:spPr>
          <a:xfrm>
            <a:off x="4371407" y="1890529"/>
            <a:ext cx="618773" cy="372228"/>
          </a:xfrm>
          <a:prstGeom prst="line">
            <a:avLst/>
          </a:prstGeom>
          <a:ln w="95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276" name="Łącznik prosty 275"/>
          <p:cNvCxnSpPr/>
          <p:nvPr/>
        </p:nvCxnSpPr>
        <p:spPr>
          <a:xfrm>
            <a:off x="4368422" y="2688851"/>
            <a:ext cx="618773" cy="372228"/>
          </a:xfrm>
          <a:prstGeom prst="line">
            <a:avLst/>
          </a:prstGeom>
          <a:ln w="952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277" name="Łącznik prosty 276"/>
          <p:cNvCxnSpPr/>
          <p:nvPr/>
        </p:nvCxnSpPr>
        <p:spPr>
          <a:xfrm>
            <a:off x="4372509" y="2329087"/>
            <a:ext cx="618773" cy="372228"/>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8" name="Łącznik prosty 277"/>
          <p:cNvCxnSpPr/>
          <p:nvPr/>
        </p:nvCxnSpPr>
        <p:spPr>
          <a:xfrm flipH="1">
            <a:off x="4654708" y="2063101"/>
            <a:ext cx="1691" cy="797477"/>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79" name="Owal 278"/>
          <p:cNvSpPr/>
          <p:nvPr/>
        </p:nvSpPr>
        <p:spPr>
          <a:xfrm rot="20434913">
            <a:off x="4490427" y="2187694"/>
            <a:ext cx="340196" cy="599377"/>
          </a:xfrm>
          <a:prstGeom prst="ellipse">
            <a:avLst/>
          </a:prstGeom>
          <a:no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noFill/>
            </a:endParaRPr>
          </a:p>
        </p:txBody>
      </p:sp>
      <p:sp>
        <p:nvSpPr>
          <p:cNvPr id="280" name="Owal 279"/>
          <p:cNvSpPr/>
          <p:nvPr/>
        </p:nvSpPr>
        <p:spPr>
          <a:xfrm>
            <a:off x="4522414" y="2339088"/>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1" name="Owal 280"/>
          <p:cNvSpPr/>
          <p:nvPr/>
        </p:nvSpPr>
        <p:spPr>
          <a:xfrm>
            <a:off x="4695845" y="2442901"/>
            <a:ext cx="25200" cy="25200"/>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rgbClr val="00CC00"/>
              </a:solidFill>
            </a:endParaRPr>
          </a:p>
        </p:txBody>
      </p:sp>
      <p:sp>
        <p:nvSpPr>
          <p:cNvPr id="282" name="Owal 281"/>
          <p:cNvSpPr/>
          <p:nvPr/>
        </p:nvSpPr>
        <p:spPr>
          <a:xfrm>
            <a:off x="4663522" y="2284782"/>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3" name="Owal 282"/>
          <p:cNvSpPr/>
          <p:nvPr/>
        </p:nvSpPr>
        <p:spPr>
          <a:xfrm>
            <a:off x="4513203" y="2480736"/>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4" name="Owal 283"/>
          <p:cNvSpPr/>
          <p:nvPr/>
        </p:nvSpPr>
        <p:spPr>
          <a:xfrm>
            <a:off x="4707551" y="2667425"/>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85" name="Owal 284"/>
          <p:cNvSpPr/>
          <p:nvPr/>
        </p:nvSpPr>
        <p:spPr>
          <a:xfrm>
            <a:off x="4611327" y="2546809"/>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7" name="Owal 326"/>
          <p:cNvSpPr/>
          <p:nvPr/>
        </p:nvSpPr>
        <p:spPr>
          <a:xfrm>
            <a:off x="4773537" y="2535034"/>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8" name="Owal 327"/>
          <p:cNvSpPr/>
          <p:nvPr/>
        </p:nvSpPr>
        <p:spPr>
          <a:xfrm>
            <a:off x="4775809" y="2636254"/>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29" name="Owal 328"/>
          <p:cNvSpPr/>
          <p:nvPr/>
        </p:nvSpPr>
        <p:spPr>
          <a:xfrm>
            <a:off x="4593837" y="2618055"/>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30" name="Owal 329"/>
          <p:cNvSpPr/>
          <p:nvPr/>
        </p:nvSpPr>
        <p:spPr>
          <a:xfrm>
            <a:off x="4584015" y="2351688"/>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31" name="Owal 330"/>
          <p:cNvSpPr/>
          <p:nvPr/>
        </p:nvSpPr>
        <p:spPr>
          <a:xfrm>
            <a:off x="4704941" y="2356461"/>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32" name="Owal 331"/>
          <p:cNvSpPr/>
          <p:nvPr/>
        </p:nvSpPr>
        <p:spPr>
          <a:xfrm>
            <a:off x="4570733" y="2276845"/>
            <a:ext cx="25200" cy="25200"/>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rgbClr val="00CC00"/>
              </a:solidFill>
            </a:endParaRPr>
          </a:p>
        </p:txBody>
      </p:sp>
      <p:sp>
        <p:nvSpPr>
          <p:cNvPr id="333" name="Owal 332"/>
          <p:cNvSpPr/>
          <p:nvPr/>
        </p:nvSpPr>
        <p:spPr>
          <a:xfrm>
            <a:off x="4668897" y="2532754"/>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34" name="Owal 333"/>
          <p:cNvSpPr/>
          <p:nvPr/>
        </p:nvSpPr>
        <p:spPr>
          <a:xfrm>
            <a:off x="4749645" y="2698802"/>
            <a:ext cx="25200" cy="25200"/>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rgbClr val="00CC00"/>
              </a:solidFill>
            </a:endParaRPr>
          </a:p>
        </p:txBody>
      </p:sp>
      <p:sp>
        <p:nvSpPr>
          <p:cNvPr id="335" name="Owal 334"/>
          <p:cNvSpPr/>
          <p:nvPr/>
        </p:nvSpPr>
        <p:spPr>
          <a:xfrm>
            <a:off x="4715525" y="2593030"/>
            <a:ext cx="25200" cy="25200"/>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rgbClr val="00CC00"/>
              </a:solidFill>
            </a:endParaRPr>
          </a:p>
        </p:txBody>
      </p:sp>
      <p:sp>
        <p:nvSpPr>
          <p:cNvPr id="336" name="Owal 335"/>
          <p:cNvSpPr/>
          <p:nvPr/>
        </p:nvSpPr>
        <p:spPr>
          <a:xfrm>
            <a:off x="4759881" y="2429254"/>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rgbClr val="00CC00"/>
              </a:solidFill>
            </a:endParaRPr>
          </a:p>
        </p:txBody>
      </p:sp>
      <p:sp>
        <p:nvSpPr>
          <p:cNvPr id="337" name="Owal 336"/>
          <p:cNvSpPr/>
          <p:nvPr/>
        </p:nvSpPr>
        <p:spPr>
          <a:xfrm>
            <a:off x="4548337" y="2538438"/>
            <a:ext cx="25200" cy="25200"/>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rgbClr val="00CC00"/>
              </a:solidFill>
            </a:endParaRPr>
          </a:p>
        </p:txBody>
      </p:sp>
      <p:sp>
        <p:nvSpPr>
          <p:cNvPr id="338" name="Owal 337"/>
          <p:cNvSpPr/>
          <p:nvPr/>
        </p:nvSpPr>
        <p:spPr>
          <a:xfrm>
            <a:off x="4609753" y="2442902"/>
            <a:ext cx="25200" cy="25200"/>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rgbClr val="00CC00"/>
              </a:solidFill>
            </a:endParaRPr>
          </a:p>
        </p:txBody>
      </p:sp>
      <p:sp>
        <p:nvSpPr>
          <p:cNvPr id="339" name="Owal 338"/>
          <p:cNvSpPr/>
          <p:nvPr/>
        </p:nvSpPr>
        <p:spPr>
          <a:xfrm>
            <a:off x="4515001" y="2262057"/>
            <a:ext cx="25200" cy="252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40" name="Owal 339"/>
          <p:cNvSpPr/>
          <p:nvPr/>
        </p:nvSpPr>
        <p:spPr>
          <a:xfrm>
            <a:off x="4493397" y="2424701"/>
            <a:ext cx="25200" cy="25200"/>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rgbClr val="00CC00"/>
              </a:solidFill>
            </a:endParaRPr>
          </a:p>
        </p:txBody>
      </p:sp>
      <p:sp>
        <p:nvSpPr>
          <p:cNvPr id="341" name="Owal 340"/>
          <p:cNvSpPr/>
          <p:nvPr/>
        </p:nvSpPr>
        <p:spPr>
          <a:xfrm>
            <a:off x="4670029" y="2707898"/>
            <a:ext cx="25200" cy="25200"/>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rgbClr val="00CC00"/>
              </a:solidFill>
            </a:endParaRPr>
          </a:p>
        </p:txBody>
      </p:sp>
      <p:sp>
        <p:nvSpPr>
          <p:cNvPr id="342" name="pole tekstowe 341"/>
          <p:cNvSpPr txBox="1"/>
          <p:nvPr/>
        </p:nvSpPr>
        <p:spPr>
          <a:xfrm>
            <a:off x="4684093" y="2650474"/>
            <a:ext cx="385042" cy="169277"/>
          </a:xfrm>
          <a:prstGeom prst="rect">
            <a:avLst/>
          </a:prstGeom>
          <a:noFill/>
        </p:spPr>
        <p:txBody>
          <a:bodyPr wrap="none" rtlCol="0">
            <a:spAutoFit/>
          </a:bodyPr>
          <a:lstStyle/>
          <a:p>
            <a:r>
              <a:rPr lang="pl-PL" sz="500" dirty="0" err="1" smtClean="0"/>
              <a:t>partons</a:t>
            </a:r>
            <a:endParaRPr lang="pl-PL" sz="500" dirty="0"/>
          </a:p>
        </p:txBody>
      </p:sp>
      <p:cxnSp>
        <p:nvCxnSpPr>
          <p:cNvPr id="343" name="Łącznik prosty ze strzałką 342"/>
          <p:cNvCxnSpPr/>
          <p:nvPr/>
        </p:nvCxnSpPr>
        <p:spPr>
          <a:xfrm flipH="1">
            <a:off x="4054179" y="2505670"/>
            <a:ext cx="619733" cy="284083"/>
          </a:xfrm>
          <a:prstGeom prst="straightConnector1">
            <a:avLst/>
          </a:prstGeom>
          <a:ln w="88900" cmpd="sng">
            <a:solidFill>
              <a:srgbClr val="3C4855">
                <a:alpha val="79000"/>
              </a:srgbClr>
            </a:solidFill>
            <a:headEnd type="none" w="lg" len="med"/>
            <a:tailEnd type="triangle" w="sm" len="sm"/>
          </a:ln>
        </p:spPr>
        <p:style>
          <a:lnRef idx="1">
            <a:schemeClr val="accent1"/>
          </a:lnRef>
          <a:fillRef idx="0">
            <a:schemeClr val="accent1"/>
          </a:fillRef>
          <a:effectRef idx="0">
            <a:schemeClr val="accent1"/>
          </a:effectRef>
          <a:fontRef idx="minor">
            <a:schemeClr val="tx1"/>
          </a:fontRef>
        </p:style>
      </p:cxnSp>
      <p:cxnSp>
        <p:nvCxnSpPr>
          <p:cNvPr id="344" name="Łącznik prosty 343"/>
          <p:cNvCxnSpPr/>
          <p:nvPr/>
        </p:nvCxnSpPr>
        <p:spPr>
          <a:xfrm flipH="1">
            <a:off x="4032697" y="2352673"/>
            <a:ext cx="500302" cy="206079"/>
          </a:xfrm>
          <a:prstGeom prst="line">
            <a:avLst/>
          </a:prstGeom>
          <a:ln>
            <a:solidFill>
              <a:srgbClr val="3C4855"/>
            </a:solidFill>
            <a:headEnd type="none"/>
            <a:tailEnd type="triangle" w="sm" len="sm"/>
          </a:ln>
        </p:spPr>
        <p:style>
          <a:lnRef idx="1">
            <a:schemeClr val="accent1"/>
          </a:lnRef>
          <a:fillRef idx="0">
            <a:schemeClr val="accent1"/>
          </a:fillRef>
          <a:effectRef idx="0">
            <a:schemeClr val="accent1"/>
          </a:effectRef>
          <a:fontRef idx="minor">
            <a:schemeClr val="tx1"/>
          </a:fontRef>
        </p:style>
      </p:cxnSp>
      <p:sp>
        <p:nvSpPr>
          <p:cNvPr id="345" name="pole tekstowe 344"/>
          <p:cNvSpPr txBox="1"/>
          <p:nvPr/>
        </p:nvSpPr>
        <p:spPr>
          <a:xfrm>
            <a:off x="3581251" y="2233221"/>
            <a:ext cx="827471" cy="169277"/>
          </a:xfrm>
          <a:prstGeom prst="rect">
            <a:avLst/>
          </a:prstGeom>
          <a:noFill/>
        </p:spPr>
        <p:txBody>
          <a:bodyPr wrap="none" rtlCol="0">
            <a:spAutoFit/>
          </a:bodyPr>
          <a:lstStyle/>
          <a:p>
            <a:r>
              <a:rPr lang="pl-PL" sz="500" dirty="0" err="1" smtClean="0"/>
              <a:t>Longitudinal</a:t>
            </a:r>
            <a:r>
              <a:rPr lang="pl-PL" sz="500" dirty="0" smtClean="0"/>
              <a:t> </a:t>
            </a:r>
            <a:r>
              <a:rPr lang="pl-PL" sz="500" dirty="0" err="1" smtClean="0"/>
              <a:t>momentum</a:t>
            </a:r>
            <a:endParaRPr lang="pl-PL" sz="500" dirty="0"/>
          </a:p>
        </p:txBody>
      </p:sp>
      <mc:AlternateContent xmlns:mc="http://schemas.openxmlformats.org/markup-compatibility/2006" xmlns:a14="http://schemas.microsoft.com/office/drawing/2010/main">
        <mc:Choice Requires="a14">
          <p:sp>
            <p:nvSpPr>
              <p:cNvPr id="346" name="pole tekstowe 345"/>
              <p:cNvSpPr txBox="1"/>
              <p:nvPr/>
            </p:nvSpPr>
            <p:spPr>
              <a:xfrm>
                <a:off x="3877360" y="2372419"/>
                <a:ext cx="286489" cy="76944"/>
              </a:xfrm>
              <a:prstGeom prst="rect">
                <a:avLst/>
              </a:prstGeom>
              <a:noFill/>
            </p:spPr>
            <p:txBody>
              <a:bodyPr wrap="none" lIns="0" tIns="0" rIns="0" bIns="0" rtlCol="0">
                <a:spAutoFit/>
              </a:bodyPr>
              <a:lstStyle/>
              <a:p>
                <a14:m>
                  <m:oMath xmlns:m="http://schemas.openxmlformats.org/officeDocument/2006/math">
                    <m:sSup>
                      <m:sSupPr>
                        <m:ctrlPr>
                          <a:rPr lang="pl-PL" sz="500" b="0" i="1" smtClean="0">
                            <a:latin typeface="Cambria Math" panose="02040503050406030204" pitchFamily="18" charset="0"/>
                          </a:rPr>
                        </m:ctrlPr>
                      </m:sSupPr>
                      <m:e>
                        <m:r>
                          <a:rPr lang="pl-PL" sz="500" b="0" i="1" smtClean="0">
                            <a:latin typeface="Cambria Math" panose="02040503050406030204" pitchFamily="18" charset="0"/>
                          </a:rPr>
                          <m:t>𝑘</m:t>
                        </m:r>
                      </m:e>
                      <m:sup>
                        <m:r>
                          <a:rPr lang="pl-PL" sz="500" b="0" i="1" smtClean="0">
                            <a:latin typeface="Cambria Math" panose="02040503050406030204" pitchFamily="18" charset="0"/>
                          </a:rPr>
                          <m:t>+</m:t>
                        </m:r>
                      </m:sup>
                    </m:sSup>
                    <m:r>
                      <a:rPr lang="pl-PL" sz="500" b="0" i="1" smtClean="0">
                        <a:latin typeface="Cambria Math" panose="02040503050406030204" pitchFamily="18" charset="0"/>
                      </a:rPr>
                      <m:t>=</m:t>
                    </m:r>
                    <m:r>
                      <a:rPr lang="pl-PL" sz="500" b="0" i="1" smtClean="0">
                        <a:latin typeface="Cambria Math" panose="02040503050406030204" pitchFamily="18" charset="0"/>
                      </a:rPr>
                      <m:t>𝑥</m:t>
                    </m:r>
                    <m:sSup>
                      <m:sSupPr>
                        <m:ctrlPr>
                          <a:rPr lang="pl-PL" sz="500" b="0" i="1" smtClean="0">
                            <a:latin typeface="Cambria Math" panose="02040503050406030204" pitchFamily="18" charset="0"/>
                          </a:rPr>
                        </m:ctrlPr>
                      </m:sSupPr>
                      <m:e>
                        <m:r>
                          <a:rPr lang="pl-PL" sz="500" b="0" i="1" smtClean="0">
                            <a:latin typeface="Cambria Math" panose="02040503050406030204" pitchFamily="18" charset="0"/>
                          </a:rPr>
                          <m:t>𝑃</m:t>
                        </m:r>
                      </m:e>
                      <m:sup>
                        <m:r>
                          <a:rPr lang="pl-PL" sz="500" b="0" i="1" smtClean="0">
                            <a:latin typeface="Cambria Math" panose="02040503050406030204" pitchFamily="18" charset="0"/>
                          </a:rPr>
                          <m:t>+</m:t>
                        </m:r>
                      </m:sup>
                    </m:sSup>
                  </m:oMath>
                </a14:m>
                <a:r>
                  <a:rPr lang="pl-PL" sz="500" dirty="0" smtClean="0"/>
                  <a:t> </a:t>
                </a:r>
                <a:endParaRPr lang="pl-PL" sz="500" dirty="0"/>
              </a:p>
            </p:txBody>
          </p:sp>
        </mc:Choice>
        <mc:Fallback xmlns="">
          <p:sp>
            <p:nvSpPr>
              <p:cNvPr id="346" name="pole tekstowe 345"/>
              <p:cNvSpPr txBox="1">
                <a:spLocks noRot="1" noChangeAspect="1" noMove="1" noResize="1" noEditPoints="1" noAdjustHandles="1" noChangeArrowheads="1" noChangeShapeType="1" noTextEdit="1"/>
              </p:cNvSpPr>
              <p:nvPr/>
            </p:nvSpPr>
            <p:spPr>
              <a:xfrm>
                <a:off x="3877360" y="2372419"/>
                <a:ext cx="286489" cy="76944"/>
              </a:xfrm>
              <a:prstGeom prst="rect">
                <a:avLst/>
              </a:prstGeom>
              <a:blipFill>
                <a:blip r:embed="rId62"/>
                <a:stretch>
                  <a:fillRect l="-8511" b="-7692"/>
                </a:stretch>
              </a:blipFill>
            </p:spPr>
            <p:txBody>
              <a:bodyPr/>
              <a:lstStyle/>
              <a:p>
                <a:r>
                  <a:rPr lang="pl-PL">
                    <a:noFill/>
                  </a:rPr>
                  <a:t> </a:t>
                </a:r>
              </a:p>
            </p:txBody>
          </p:sp>
        </mc:Fallback>
      </mc:AlternateContent>
      <p:sp>
        <p:nvSpPr>
          <p:cNvPr id="347" name="Owal 346"/>
          <p:cNvSpPr/>
          <p:nvPr/>
        </p:nvSpPr>
        <p:spPr>
          <a:xfrm>
            <a:off x="4038840" y="2891987"/>
            <a:ext cx="117090" cy="1018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48" name="Dowolny kształt 347"/>
          <p:cNvSpPr/>
          <p:nvPr/>
        </p:nvSpPr>
        <p:spPr>
          <a:xfrm>
            <a:off x="3787107" y="2686094"/>
            <a:ext cx="127322" cy="222813"/>
          </a:xfrm>
          <a:custGeom>
            <a:avLst/>
            <a:gdLst>
              <a:gd name="connsiteX0" fmla="*/ 0 w 127322"/>
              <a:gd name="connsiteY0" fmla="*/ 222813 h 222813"/>
              <a:gd name="connsiteX1" fmla="*/ 86810 w 127322"/>
              <a:gd name="connsiteY1" fmla="*/ 115747 h 222813"/>
              <a:gd name="connsiteX2" fmla="*/ 127322 w 127322"/>
              <a:gd name="connsiteY2" fmla="*/ 0 h 222813"/>
            </a:gdLst>
            <a:ahLst/>
            <a:cxnLst>
              <a:cxn ang="0">
                <a:pos x="connsiteX0" y="connsiteY0"/>
              </a:cxn>
              <a:cxn ang="0">
                <a:pos x="connsiteX1" y="connsiteY1"/>
              </a:cxn>
              <a:cxn ang="0">
                <a:pos x="connsiteX2" y="connsiteY2"/>
              </a:cxn>
            </a:cxnLst>
            <a:rect l="l" t="t" r="r" b="b"/>
            <a:pathLst>
              <a:path w="127322" h="222813">
                <a:moveTo>
                  <a:pt x="0" y="222813"/>
                </a:moveTo>
                <a:cubicBezTo>
                  <a:pt x="32795" y="187847"/>
                  <a:pt x="65590" y="152882"/>
                  <a:pt x="86810" y="115747"/>
                </a:cubicBezTo>
                <a:cubicBezTo>
                  <a:pt x="108030" y="78612"/>
                  <a:pt x="117676" y="39306"/>
                  <a:pt x="127322"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49" name="Dowolny kształt 348"/>
          <p:cNvSpPr/>
          <p:nvPr/>
        </p:nvSpPr>
        <p:spPr>
          <a:xfrm>
            <a:off x="3790001" y="2892806"/>
            <a:ext cx="260430" cy="39250"/>
          </a:xfrm>
          <a:custGeom>
            <a:avLst/>
            <a:gdLst>
              <a:gd name="connsiteX0" fmla="*/ 0 w 260430"/>
              <a:gd name="connsiteY0" fmla="*/ 10313 h 39250"/>
              <a:gd name="connsiteX1" fmla="*/ 141790 w 260430"/>
              <a:gd name="connsiteY1" fmla="*/ 1632 h 39250"/>
              <a:gd name="connsiteX2" fmla="*/ 260430 w 260430"/>
              <a:gd name="connsiteY2" fmla="*/ 39250 h 39250"/>
            </a:gdLst>
            <a:ahLst/>
            <a:cxnLst>
              <a:cxn ang="0">
                <a:pos x="connsiteX0" y="connsiteY0"/>
              </a:cxn>
              <a:cxn ang="0">
                <a:pos x="connsiteX1" y="connsiteY1"/>
              </a:cxn>
              <a:cxn ang="0">
                <a:pos x="connsiteX2" y="connsiteY2"/>
              </a:cxn>
            </a:cxnLst>
            <a:rect l="l" t="t" r="r" b="b"/>
            <a:pathLst>
              <a:path w="260430" h="39250">
                <a:moveTo>
                  <a:pt x="0" y="10313"/>
                </a:moveTo>
                <a:cubicBezTo>
                  <a:pt x="49192" y="3561"/>
                  <a:pt x="98385" y="-3191"/>
                  <a:pt x="141790" y="1632"/>
                </a:cubicBezTo>
                <a:cubicBezTo>
                  <a:pt x="185195" y="6455"/>
                  <a:pt x="222812" y="22852"/>
                  <a:pt x="260430" y="3925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50" name="Dowolny kształt 349"/>
          <p:cNvSpPr/>
          <p:nvPr/>
        </p:nvSpPr>
        <p:spPr>
          <a:xfrm>
            <a:off x="3785753" y="2918457"/>
            <a:ext cx="260430" cy="39250"/>
          </a:xfrm>
          <a:custGeom>
            <a:avLst/>
            <a:gdLst>
              <a:gd name="connsiteX0" fmla="*/ 0 w 260430"/>
              <a:gd name="connsiteY0" fmla="*/ 10313 h 39250"/>
              <a:gd name="connsiteX1" fmla="*/ 141790 w 260430"/>
              <a:gd name="connsiteY1" fmla="*/ 1632 h 39250"/>
              <a:gd name="connsiteX2" fmla="*/ 260430 w 260430"/>
              <a:gd name="connsiteY2" fmla="*/ 39250 h 39250"/>
            </a:gdLst>
            <a:ahLst/>
            <a:cxnLst>
              <a:cxn ang="0">
                <a:pos x="connsiteX0" y="connsiteY0"/>
              </a:cxn>
              <a:cxn ang="0">
                <a:pos x="connsiteX1" y="connsiteY1"/>
              </a:cxn>
              <a:cxn ang="0">
                <a:pos x="connsiteX2" y="connsiteY2"/>
              </a:cxn>
            </a:cxnLst>
            <a:rect l="l" t="t" r="r" b="b"/>
            <a:pathLst>
              <a:path w="260430" h="39250">
                <a:moveTo>
                  <a:pt x="0" y="10313"/>
                </a:moveTo>
                <a:cubicBezTo>
                  <a:pt x="49192" y="3561"/>
                  <a:pt x="98385" y="-3191"/>
                  <a:pt x="141790" y="1632"/>
                </a:cubicBezTo>
                <a:cubicBezTo>
                  <a:pt x="185195" y="6455"/>
                  <a:pt x="222812" y="22852"/>
                  <a:pt x="260430" y="3925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51" name="Dowolny kształt 350"/>
          <p:cNvSpPr/>
          <p:nvPr/>
        </p:nvSpPr>
        <p:spPr>
          <a:xfrm>
            <a:off x="3900412" y="2732393"/>
            <a:ext cx="100827" cy="176514"/>
          </a:xfrm>
          <a:custGeom>
            <a:avLst/>
            <a:gdLst>
              <a:gd name="connsiteX0" fmla="*/ 0 w 95491"/>
              <a:gd name="connsiteY0" fmla="*/ 0 h 176514"/>
              <a:gd name="connsiteX1" fmla="*/ 20255 w 95491"/>
              <a:gd name="connsiteY1" fmla="*/ 121534 h 176514"/>
              <a:gd name="connsiteX2" fmla="*/ 95491 w 95491"/>
              <a:gd name="connsiteY2" fmla="*/ 176514 h 176514"/>
            </a:gdLst>
            <a:ahLst/>
            <a:cxnLst>
              <a:cxn ang="0">
                <a:pos x="connsiteX0" y="connsiteY0"/>
              </a:cxn>
              <a:cxn ang="0">
                <a:pos x="connsiteX1" y="connsiteY1"/>
              </a:cxn>
              <a:cxn ang="0">
                <a:pos x="connsiteX2" y="connsiteY2"/>
              </a:cxn>
            </a:cxnLst>
            <a:rect l="l" t="t" r="r" b="b"/>
            <a:pathLst>
              <a:path w="95491" h="176514">
                <a:moveTo>
                  <a:pt x="0" y="0"/>
                </a:moveTo>
                <a:cubicBezTo>
                  <a:pt x="2170" y="46057"/>
                  <a:pt x="4340" y="92115"/>
                  <a:pt x="20255" y="121534"/>
                </a:cubicBezTo>
                <a:cubicBezTo>
                  <a:pt x="36170" y="150953"/>
                  <a:pt x="65830" y="163733"/>
                  <a:pt x="95491" y="176514"/>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52" name="Dowolny kształt 351"/>
          <p:cNvSpPr/>
          <p:nvPr/>
        </p:nvSpPr>
        <p:spPr>
          <a:xfrm rot="10482586">
            <a:off x="3912814" y="2739480"/>
            <a:ext cx="88801" cy="180927"/>
          </a:xfrm>
          <a:custGeom>
            <a:avLst/>
            <a:gdLst>
              <a:gd name="connsiteX0" fmla="*/ 0 w 95491"/>
              <a:gd name="connsiteY0" fmla="*/ 0 h 176514"/>
              <a:gd name="connsiteX1" fmla="*/ 20255 w 95491"/>
              <a:gd name="connsiteY1" fmla="*/ 121534 h 176514"/>
              <a:gd name="connsiteX2" fmla="*/ 95491 w 95491"/>
              <a:gd name="connsiteY2" fmla="*/ 176514 h 176514"/>
            </a:gdLst>
            <a:ahLst/>
            <a:cxnLst>
              <a:cxn ang="0">
                <a:pos x="connsiteX0" y="connsiteY0"/>
              </a:cxn>
              <a:cxn ang="0">
                <a:pos x="connsiteX1" y="connsiteY1"/>
              </a:cxn>
              <a:cxn ang="0">
                <a:pos x="connsiteX2" y="connsiteY2"/>
              </a:cxn>
            </a:cxnLst>
            <a:rect l="l" t="t" r="r" b="b"/>
            <a:pathLst>
              <a:path w="95491" h="176514">
                <a:moveTo>
                  <a:pt x="0" y="0"/>
                </a:moveTo>
                <a:cubicBezTo>
                  <a:pt x="2170" y="46057"/>
                  <a:pt x="4340" y="92115"/>
                  <a:pt x="20255" y="121534"/>
                </a:cubicBezTo>
                <a:cubicBezTo>
                  <a:pt x="36170" y="150953"/>
                  <a:pt x="65830" y="163733"/>
                  <a:pt x="95491" y="176514"/>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353" name="Dowolny kształt 352"/>
          <p:cNvSpPr/>
          <p:nvPr/>
        </p:nvSpPr>
        <p:spPr>
          <a:xfrm>
            <a:off x="3948983" y="2759554"/>
            <a:ext cx="50396" cy="82772"/>
          </a:xfrm>
          <a:custGeom>
            <a:avLst/>
            <a:gdLst>
              <a:gd name="connsiteX0" fmla="*/ 1060 w 51549"/>
              <a:gd name="connsiteY0" fmla="*/ 0 h 86952"/>
              <a:gd name="connsiteX1" fmla="*/ 6670 w 51549"/>
              <a:gd name="connsiteY1" fmla="*/ 61708 h 86952"/>
              <a:gd name="connsiteX2" fmla="*/ 51549 w 51549"/>
              <a:gd name="connsiteY2" fmla="*/ 86952 h 86952"/>
              <a:gd name="connsiteX3" fmla="*/ 51549 w 51549"/>
              <a:gd name="connsiteY3" fmla="*/ 86952 h 86952"/>
            </a:gdLst>
            <a:ahLst/>
            <a:cxnLst>
              <a:cxn ang="0">
                <a:pos x="connsiteX0" y="connsiteY0"/>
              </a:cxn>
              <a:cxn ang="0">
                <a:pos x="connsiteX1" y="connsiteY1"/>
              </a:cxn>
              <a:cxn ang="0">
                <a:pos x="connsiteX2" y="connsiteY2"/>
              </a:cxn>
              <a:cxn ang="0">
                <a:pos x="connsiteX3" y="connsiteY3"/>
              </a:cxn>
            </a:cxnLst>
            <a:rect l="l" t="t" r="r" b="b"/>
            <a:pathLst>
              <a:path w="51549" h="86952">
                <a:moveTo>
                  <a:pt x="1060" y="0"/>
                </a:moveTo>
                <a:cubicBezTo>
                  <a:pt x="-343" y="23608"/>
                  <a:pt x="-1745" y="47216"/>
                  <a:pt x="6670" y="61708"/>
                </a:cubicBezTo>
                <a:cubicBezTo>
                  <a:pt x="15085" y="76200"/>
                  <a:pt x="51549" y="86952"/>
                  <a:pt x="51549" y="86952"/>
                </a:cubicBezTo>
                <a:lnTo>
                  <a:pt x="51549" y="86952"/>
                </a:ln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354" name="Obraz 353"/>
          <p:cNvPicPr>
            <a:picLocks noChangeAspect="1"/>
          </p:cNvPicPr>
          <p:nvPr/>
        </p:nvPicPr>
        <p:blipFill>
          <a:blip r:embed="rId65" cstate="print">
            <a:extLst>
              <a:ext uri="{28A0092B-C50C-407E-A947-70E740481C1C}">
                <a14:useLocalDpi xmlns:a14="http://schemas.microsoft.com/office/drawing/2010/main" val="0"/>
              </a:ext>
            </a:extLst>
          </a:blip>
          <a:stretch>
            <a:fillRect/>
          </a:stretch>
        </p:blipFill>
        <p:spPr>
          <a:xfrm>
            <a:off x="127596" y="1638903"/>
            <a:ext cx="1983140" cy="1322093"/>
          </a:xfrm>
          <a:prstGeom prst="rect">
            <a:avLst/>
          </a:prstGeom>
          <a:ln w="19050">
            <a:solidFill>
              <a:srgbClr val="3C4855"/>
            </a:solidFill>
          </a:ln>
        </p:spPr>
      </p:pic>
      <p:cxnSp>
        <p:nvCxnSpPr>
          <p:cNvPr id="355" name="Łącznik prosty ze strzałką 354"/>
          <p:cNvCxnSpPr/>
          <p:nvPr/>
        </p:nvCxnSpPr>
        <p:spPr>
          <a:xfrm flipV="1">
            <a:off x="1241977" y="1745707"/>
            <a:ext cx="247000" cy="6787"/>
          </a:xfrm>
          <a:prstGeom prst="straightConnector1">
            <a:avLst/>
          </a:prstGeom>
          <a:ln w="12700">
            <a:solidFill>
              <a:srgbClr val="3C4855"/>
            </a:solidFill>
            <a:headEnd type="none" w="med"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56" name="Łącznik prosty ze strzałką 355"/>
          <p:cNvCxnSpPr/>
          <p:nvPr/>
        </p:nvCxnSpPr>
        <p:spPr>
          <a:xfrm flipV="1">
            <a:off x="1214766" y="2229827"/>
            <a:ext cx="247000" cy="6787"/>
          </a:xfrm>
          <a:prstGeom prst="straightConnector1">
            <a:avLst/>
          </a:prstGeom>
          <a:ln w="12700">
            <a:solidFill>
              <a:srgbClr val="3C4855"/>
            </a:solidFill>
            <a:headEnd type="none" w="med"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57" name="Łącznik prosty ze strzałką 356"/>
          <p:cNvCxnSpPr/>
          <p:nvPr/>
        </p:nvCxnSpPr>
        <p:spPr>
          <a:xfrm flipV="1">
            <a:off x="972044" y="2135828"/>
            <a:ext cx="247000" cy="6787"/>
          </a:xfrm>
          <a:prstGeom prst="straightConnector1">
            <a:avLst/>
          </a:prstGeom>
          <a:ln w="12700">
            <a:solidFill>
              <a:srgbClr val="3C4855"/>
            </a:solidFill>
            <a:headEnd type="none" w="med"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58" name="Łącznik prosty ze strzałką 357"/>
          <p:cNvCxnSpPr/>
          <p:nvPr/>
        </p:nvCxnSpPr>
        <p:spPr>
          <a:xfrm flipV="1">
            <a:off x="1171202" y="2404723"/>
            <a:ext cx="247000" cy="6787"/>
          </a:xfrm>
          <a:prstGeom prst="straightConnector1">
            <a:avLst/>
          </a:prstGeom>
          <a:ln w="12700">
            <a:solidFill>
              <a:srgbClr val="3C4855"/>
            </a:solidFill>
            <a:headEnd type="none" w="med"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59" name="Łącznik prosty ze strzałką 358"/>
          <p:cNvCxnSpPr/>
          <p:nvPr/>
        </p:nvCxnSpPr>
        <p:spPr>
          <a:xfrm flipV="1">
            <a:off x="947576" y="2321993"/>
            <a:ext cx="247000" cy="6787"/>
          </a:xfrm>
          <a:prstGeom prst="straightConnector1">
            <a:avLst/>
          </a:prstGeom>
          <a:ln w="12700">
            <a:solidFill>
              <a:srgbClr val="3C4855"/>
            </a:solidFill>
            <a:headEnd type="none" w="med" len="med"/>
            <a:tailEnd type="triangle" w="sm" len="med"/>
          </a:ln>
        </p:spPr>
        <p:style>
          <a:lnRef idx="1">
            <a:schemeClr val="accent1"/>
          </a:lnRef>
          <a:fillRef idx="0">
            <a:schemeClr val="accent1"/>
          </a:fillRef>
          <a:effectRef idx="0">
            <a:schemeClr val="accent1"/>
          </a:effectRef>
          <a:fontRef idx="minor">
            <a:schemeClr val="tx1"/>
          </a:fontRef>
        </p:style>
      </p:cxnSp>
      <p:cxnSp>
        <p:nvCxnSpPr>
          <p:cNvPr id="360" name="Łącznik prosty ze strzałką 359"/>
          <p:cNvCxnSpPr/>
          <p:nvPr/>
        </p:nvCxnSpPr>
        <p:spPr>
          <a:xfrm flipV="1">
            <a:off x="1220620" y="2030548"/>
            <a:ext cx="504000" cy="6787"/>
          </a:xfrm>
          <a:prstGeom prst="straightConnector1">
            <a:avLst/>
          </a:prstGeom>
          <a:ln w="38100">
            <a:solidFill>
              <a:srgbClr val="3C4855"/>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62" name="pole tekstowe 361"/>
          <p:cNvSpPr txBox="1"/>
          <p:nvPr/>
        </p:nvSpPr>
        <p:spPr>
          <a:xfrm>
            <a:off x="1112997" y="1852261"/>
            <a:ext cx="922047" cy="200055"/>
          </a:xfrm>
          <a:prstGeom prst="rect">
            <a:avLst/>
          </a:prstGeom>
          <a:noFill/>
        </p:spPr>
        <p:txBody>
          <a:bodyPr wrap="none" rtlCol="0">
            <a:spAutoFit/>
          </a:bodyPr>
          <a:lstStyle/>
          <a:p>
            <a:r>
              <a:rPr lang="pl-PL" sz="700" b="1" dirty="0" smtClean="0">
                <a:solidFill>
                  <a:srgbClr val="3C4855"/>
                </a:solidFill>
              </a:rPr>
              <a:t>Proton </a:t>
            </a:r>
            <a:r>
              <a:rPr lang="pl-PL" sz="700" b="1" dirty="0" err="1" smtClean="0">
                <a:solidFill>
                  <a:srgbClr val="3C4855"/>
                </a:solidFill>
              </a:rPr>
              <a:t>momentum</a:t>
            </a:r>
            <a:r>
              <a:rPr lang="pl-PL" sz="700" b="1" dirty="0" smtClean="0">
                <a:solidFill>
                  <a:srgbClr val="3C4855"/>
                </a:solidFill>
              </a:rPr>
              <a:t> </a:t>
            </a:r>
            <a:endParaRPr lang="pl-PL" sz="700" b="1" dirty="0">
              <a:solidFill>
                <a:srgbClr val="3C4855"/>
              </a:solidFill>
            </a:endParaRPr>
          </a:p>
        </p:txBody>
      </p:sp>
      <mc:AlternateContent xmlns:mc="http://schemas.openxmlformats.org/markup-compatibility/2006" xmlns:a14="http://schemas.microsoft.com/office/drawing/2010/main">
        <mc:Choice Requires="a14">
          <p:sp>
            <p:nvSpPr>
              <p:cNvPr id="363" name="pole tekstowe 362"/>
              <p:cNvSpPr txBox="1"/>
              <p:nvPr/>
            </p:nvSpPr>
            <p:spPr>
              <a:xfrm>
                <a:off x="1490941" y="1682526"/>
                <a:ext cx="174983" cy="1231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800" b="0" i="1" smtClean="0">
                              <a:solidFill>
                                <a:srgbClr val="3C4855"/>
                              </a:solidFill>
                              <a:latin typeface="Cambria Math" panose="02040503050406030204" pitchFamily="18" charset="0"/>
                            </a:rPr>
                          </m:ctrlPr>
                        </m:sSubPr>
                        <m:e>
                          <m:r>
                            <a:rPr lang="pl-PL" sz="800" b="0" i="1" smtClean="0">
                              <a:solidFill>
                                <a:srgbClr val="3C4855"/>
                              </a:solidFill>
                              <a:latin typeface="Cambria Math" panose="02040503050406030204" pitchFamily="18" charset="0"/>
                            </a:rPr>
                            <m:t>𝑥</m:t>
                          </m:r>
                        </m:e>
                        <m:sub>
                          <m:r>
                            <a:rPr lang="pl-PL" sz="800" b="0" i="1" smtClean="0">
                              <a:solidFill>
                                <a:srgbClr val="3C4855"/>
                              </a:solidFill>
                              <a:latin typeface="Cambria Math" panose="02040503050406030204" pitchFamily="18" charset="0"/>
                            </a:rPr>
                            <m:t>𝑖</m:t>
                          </m:r>
                        </m:sub>
                      </m:sSub>
                      <m:r>
                        <a:rPr lang="pl-PL" sz="800" b="0" i="1" smtClean="0">
                          <a:solidFill>
                            <a:srgbClr val="3C4855"/>
                          </a:solidFill>
                          <a:latin typeface="Cambria Math" panose="02040503050406030204" pitchFamily="18" charset="0"/>
                        </a:rPr>
                        <m:t>𝑃</m:t>
                      </m:r>
                    </m:oMath>
                  </m:oMathPara>
                </a14:m>
                <a:endParaRPr lang="pl-PL" sz="800" dirty="0">
                  <a:solidFill>
                    <a:srgbClr val="3C4855"/>
                  </a:solidFill>
                </a:endParaRPr>
              </a:p>
            </p:txBody>
          </p:sp>
        </mc:Choice>
        <mc:Fallback xmlns="">
          <p:sp>
            <p:nvSpPr>
              <p:cNvPr id="363" name="pole tekstowe 362"/>
              <p:cNvSpPr txBox="1">
                <a:spLocks noRot="1" noChangeAspect="1" noMove="1" noResize="1" noEditPoints="1" noAdjustHandles="1" noChangeArrowheads="1" noChangeShapeType="1" noTextEdit="1"/>
              </p:cNvSpPr>
              <p:nvPr/>
            </p:nvSpPr>
            <p:spPr>
              <a:xfrm>
                <a:off x="1490941" y="1682526"/>
                <a:ext cx="174983" cy="123111"/>
              </a:xfrm>
              <a:prstGeom prst="rect">
                <a:avLst/>
              </a:prstGeom>
              <a:blipFill>
                <a:blip r:embed="rId66"/>
                <a:stretch>
                  <a:fillRect l="-10714" r="-17857" b="-25000"/>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64" name="pole tekstowe 363"/>
              <p:cNvSpPr txBox="1"/>
              <p:nvPr/>
            </p:nvSpPr>
            <p:spPr>
              <a:xfrm>
                <a:off x="899007" y="2001545"/>
                <a:ext cx="174983" cy="1231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800" i="1">
                              <a:solidFill>
                                <a:srgbClr val="3C4855"/>
                              </a:solidFill>
                              <a:latin typeface="Cambria Math" panose="02040503050406030204" pitchFamily="18" charset="0"/>
                            </a:rPr>
                          </m:ctrlPr>
                        </m:sSubPr>
                        <m:e>
                          <m:r>
                            <a:rPr lang="pl-PL" sz="800" i="1">
                              <a:solidFill>
                                <a:srgbClr val="3C4855"/>
                              </a:solidFill>
                              <a:latin typeface="Cambria Math" panose="02040503050406030204" pitchFamily="18" charset="0"/>
                            </a:rPr>
                            <m:t>𝑥</m:t>
                          </m:r>
                        </m:e>
                        <m:sub>
                          <m:r>
                            <a:rPr lang="pl-PL" sz="800" i="1">
                              <a:solidFill>
                                <a:srgbClr val="3C4855"/>
                              </a:solidFill>
                              <a:latin typeface="Cambria Math" panose="02040503050406030204" pitchFamily="18" charset="0"/>
                            </a:rPr>
                            <m:t>𝑙</m:t>
                          </m:r>
                        </m:sub>
                      </m:sSub>
                      <m:r>
                        <a:rPr lang="pl-PL" sz="800" i="1">
                          <a:solidFill>
                            <a:srgbClr val="3C4855"/>
                          </a:solidFill>
                          <a:latin typeface="Cambria Math" panose="02040503050406030204" pitchFamily="18" charset="0"/>
                        </a:rPr>
                        <m:t>𝑃</m:t>
                      </m:r>
                    </m:oMath>
                  </m:oMathPara>
                </a14:m>
                <a:endParaRPr lang="pl-PL" sz="800" dirty="0">
                  <a:solidFill>
                    <a:srgbClr val="3C4855"/>
                  </a:solidFill>
                </a:endParaRPr>
              </a:p>
            </p:txBody>
          </p:sp>
        </mc:Choice>
        <mc:Fallback xmlns="">
          <p:sp>
            <p:nvSpPr>
              <p:cNvPr id="364" name="pole tekstowe 363"/>
              <p:cNvSpPr txBox="1">
                <a:spLocks noRot="1" noChangeAspect="1" noMove="1" noResize="1" noEditPoints="1" noAdjustHandles="1" noChangeArrowheads="1" noChangeShapeType="1" noTextEdit="1"/>
              </p:cNvSpPr>
              <p:nvPr/>
            </p:nvSpPr>
            <p:spPr>
              <a:xfrm>
                <a:off x="899007" y="2001545"/>
                <a:ext cx="174983" cy="123111"/>
              </a:xfrm>
              <a:prstGeom prst="rect">
                <a:avLst/>
              </a:prstGeom>
              <a:blipFill>
                <a:blip r:embed="rId67"/>
                <a:stretch>
                  <a:fillRect l="-6897" r="-13793" b="-19048"/>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65" name="pole tekstowe 364"/>
              <p:cNvSpPr txBox="1"/>
              <p:nvPr/>
            </p:nvSpPr>
            <p:spPr>
              <a:xfrm>
                <a:off x="936593" y="2401609"/>
                <a:ext cx="218586" cy="1231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800" b="0" i="1" smtClean="0">
                              <a:solidFill>
                                <a:srgbClr val="3C4855"/>
                              </a:solidFill>
                              <a:latin typeface="Cambria Math" panose="02040503050406030204" pitchFamily="18" charset="0"/>
                            </a:rPr>
                          </m:ctrlPr>
                        </m:sSubPr>
                        <m:e>
                          <m:r>
                            <a:rPr lang="pl-PL" sz="800" b="0" i="1" smtClean="0">
                              <a:solidFill>
                                <a:srgbClr val="3C4855"/>
                              </a:solidFill>
                              <a:latin typeface="Cambria Math" panose="02040503050406030204" pitchFamily="18" charset="0"/>
                            </a:rPr>
                            <m:t>𝑥</m:t>
                          </m:r>
                        </m:e>
                        <m:sub>
                          <m:r>
                            <a:rPr lang="pl-PL" sz="800" b="0" i="1" smtClean="0">
                              <a:solidFill>
                                <a:srgbClr val="3C4855"/>
                              </a:solidFill>
                              <a:latin typeface="Cambria Math" panose="02040503050406030204" pitchFamily="18" charset="0"/>
                            </a:rPr>
                            <m:t>𝑚</m:t>
                          </m:r>
                        </m:sub>
                      </m:sSub>
                      <m:r>
                        <a:rPr lang="pl-PL" sz="800" b="0" i="1" smtClean="0">
                          <a:solidFill>
                            <a:srgbClr val="3C4855"/>
                          </a:solidFill>
                          <a:latin typeface="Cambria Math" panose="02040503050406030204" pitchFamily="18" charset="0"/>
                        </a:rPr>
                        <m:t>𝑃</m:t>
                      </m:r>
                    </m:oMath>
                  </m:oMathPara>
                </a14:m>
                <a:endParaRPr lang="pl-PL" sz="800" dirty="0">
                  <a:solidFill>
                    <a:srgbClr val="3C4855"/>
                  </a:solidFill>
                </a:endParaRPr>
              </a:p>
            </p:txBody>
          </p:sp>
        </mc:Choice>
        <mc:Fallback xmlns="">
          <p:sp>
            <p:nvSpPr>
              <p:cNvPr id="365" name="pole tekstowe 364"/>
              <p:cNvSpPr txBox="1">
                <a:spLocks noRot="1" noChangeAspect="1" noMove="1" noResize="1" noEditPoints="1" noAdjustHandles="1" noChangeArrowheads="1" noChangeShapeType="1" noTextEdit="1"/>
              </p:cNvSpPr>
              <p:nvPr/>
            </p:nvSpPr>
            <p:spPr>
              <a:xfrm>
                <a:off x="936593" y="2401609"/>
                <a:ext cx="218586" cy="123111"/>
              </a:xfrm>
              <a:prstGeom prst="rect">
                <a:avLst/>
              </a:prstGeom>
              <a:blipFill>
                <a:blip r:embed="rId68"/>
                <a:stretch>
                  <a:fillRect l="-8571" r="-14286" b="-15000"/>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66" name="pole tekstowe 365"/>
              <p:cNvSpPr txBox="1"/>
              <p:nvPr/>
            </p:nvSpPr>
            <p:spPr>
              <a:xfrm>
                <a:off x="1470079" y="2160777"/>
                <a:ext cx="193835" cy="1231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800" b="0" i="1" smtClean="0">
                              <a:solidFill>
                                <a:srgbClr val="3C4855"/>
                              </a:solidFill>
                              <a:latin typeface="Cambria Math" panose="02040503050406030204" pitchFamily="18" charset="0"/>
                            </a:rPr>
                          </m:ctrlPr>
                        </m:sSubPr>
                        <m:e>
                          <m:r>
                            <a:rPr lang="pl-PL" sz="800" b="0" i="1" smtClean="0">
                              <a:solidFill>
                                <a:srgbClr val="3C4855"/>
                              </a:solidFill>
                              <a:latin typeface="Cambria Math" panose="02040503050406030204" pitchFamily="18" charset="0"/>
                            </a:rPr>
                            <m:t>𝑥</m:t>
                          </m:r>
                        </m:e>
                        <m:sub>
                          <m:r>
                            <a:rPr lang="pl-PL" sz="800" b="0" i="1" smtClean="0">
                              <a:solidFill>
                                <a:srgbClr val="3C4855"/>
                              </a:solidFill>
                              <a:latin typeface="Cambria Math" panose="02040503050406030204" pitchFamily="18" charset="0"/>
                            </a:rPr>
                            <m:t>𝑘</m:t>
                          </m:r>
                        </m:sub>
                      </m:sSub>
                      <m:r>
                        <a:rPr lang="pl-PL" sz="800" b="0" i="1" smtClean="0">
                          <a:solidFill>
                            <a:srgbClr val="3C4855"/>
                          </a:solidFill>
                          <a:latin typeface="Cambria Math" panose="02040503050406030204" pitchFamily="18" charset="0"/>
                        </a:rPr>
                        <m:t>𝑃</m:t>
                      </m:r>
                    </m:oMath>
                  </m:oMathPara>
                </a14:m>
                <a:endParaRPr lang="pl-PL" sz="800" dirty="0">
                  <a:solidFill>
                    <a:srgbClr val="3C4855"/>
                  </a:solidFill>
                </a:endParaRPr>
              </a:p>
            </p:txBody>
          </p:sp>
        </mc:Choice>
        <mc:Fallback xmlns="">
          <p:sp>
            <p:nvSpPr>
              <p:cNvPr id="366" name="pole tekstowe 365"/>
              <p:cNvSpPr txBox="1">
                <a:spLocks noRot="1" noChangeAspect="1" noMove="1" noResize="1" noEditPoints="1" noAdjustHandles="1" noChangeArrowheads="1" noChangeShapeType="1" noTextEdit="1"/>
              </p:cNvSpPr>
              <p:nvPr/>
            </p:nvSpPr>
            <p:spPr>
              <a:xfrm>
                <a:off x="1470079" y="2160777"/>
                <a:ext cx="193835" cy="123111"/>
              </a:xfrm>
              <a:prstGeom prst="rect">
                <a:avLst/>
              </a:prstGeom>
              <a:blipFill>
                <a:blip r:embed="rId69"/>
                <a:stretch>
                  <a:fillRect l="-6250" r="-12500" b="-19048"/>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68" name="pole tekstowe 367"/>
              <p:cNvSpPr txBox="1"/>
              <p:nvPr/>
            </p:nvSpPr>
            <p:spPr>
              <a:xfrm>
                <a:off x="603327" y="2205975"/>
                <a:ext cx="175496" cy="1331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l-PL" sz="800" b="0" i="1" smtClean="0">
                              <a:solidFill>
                                <a:srgbClr val="3C4855"/>
                              </a:solidFill>
                              <a:latin typeface="Cambria Math" panose="02040503050406030204" pitchFamily="18" charset="0"/>
                            </a:rPr>
                          </m:ctrlPr>
                        </m:sSubPr>
                        <m:e>
                          <m:r>
                            <a:rPr lang="pl-PL" sz="800" b="0" i="1" smtClean="0">
                              <a:solidFill>
                                <a:srgbClr val="3C4855"/>
                              </a:solidFill>
                              <a:latin typeface="Cambria Math" panose="02040503050406030204" pitchFamily="18" charset="0"/>
                            </a:rPr>
                            <m:t>𝑥</m:t>
                          </m:r>
                        </m:e>
                        <m:sub>
                          <m:r>
                            <a:rPr lang="pl-PL" sz="800" b="0" i="1" smtClean="0">
                              <a:solidFill>
                                <a:srgbClr val="3C4855"/>
                              </a:solidFill>
                              <a:latin typeface="Cambria Math" panose="02040503050406030204" pitchFamily="18" charset="0"/>
                            </a:rPr>
                            <m:t>𝑗</m:t>
                          </m:r>
                        </m:sub>
                      </m:sSub>
                      <m:r>
                        <a:rPr lang="pl-PL" sz="800" b="0" i="1" smtClean="0">
                          <a:solidFill>
                            <a:srgbClr val="3C4855"/>
                          </a:solidFill>
                          <a:latin typeface="Cambria Math" panose="02040503050406030204" pitchFamily="18" charset="0"/>
                        </a:rPr>
                        <m:t>𝑃</m:t>
                      </m:r>
                    </m:oMath>
                  </m:oMathPara>
                </a14:m>
                <a:endParaRPr lang="pl-PL" sz="800" dirty="0">
                  <a:solidFill>
                    <a:srgbClr val="3C4855"/>
                  </a:solidFill>
                </a:endParaRPr>
              </a:p>
            </p:txBody>
          </p:sp>
        </mc:Choice>
        <mc:Fallback xmlns="">
          <p:sp>
            <p:nvSpPr>
              <p:cNvPr id="368" name="pole tekstowe 367"/>
              <p:cNvSpPr txBox="1">
                <a:spLocks noRot="1" noChangeAspect="1" noMove="1" noResize="1" noEditPoints="1" noAdjustHandles="1" noChangeArrowheads="1" noChangeShapeType="1" noTextEdit="1"/>
              </p:cNvSpPr>
              <p:nvPr/>
            </p:nvSpPr>
            <p:spPr>
              <a:xfrm>
                <a:off x="603327" y="2205975"/>
                <a:ext cx="175496" cy="133113"/>
              </a:xfrm>
              <a:prstGeom prst="rect">
                <a:avLst/>
              </a:prstGeom>
              <a:blipFill>
                <a:blip r:embed="rId70"/>
                <a:stretch>
                  <a:fillRect l="-10345" r="-13793" b="-22727"/>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369" name="pole tekstowe 368"/>
              <p:cNvSpPr txBox="1"/>
              <p:nvPr/>
            </p:nvSpPr>
            <p:spPr>
              <a:xfrm>
                <a:off x="1966411" y="1870765"/>
                <a:ext cx="112147" cy="1538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l-PL" sz="1000" b="0" i="1" smtClean="0">
                          <a:solidFill>
                            <a:srgbClr val="3C4855"/>
                          </a:solidFill>
                          <a:latin typeface="Cambria Math" panose="02040503050406030204" pitchFamily="18" charset="0"/>
                        </a:rPr>
                        <m:t>𝑃</m:t>
                      </m:r>
                    </m:oMath>
                  </m:oMathPara>
                </a14:m>
                <a:endParaRPr lang="pl-PL" sz="1000" dirty="0">
                  <a:solidFill>
                    <a:srgbClr val="3C4855"/>
                  </a:solidFill>
                </a:endParaRPr>
              </a:p>
            </p:txBody>
          </p:sp>
        </mc:Choice>
        <mc:Fallback xmlns="">
          <p:sp>
            <p:nvSpPr>
              <p:cNvPr id="369" name="pole tekstowe 368"/>
              <p:cNvSpPr txBox="1">
                <a:spLocks noRot="1" noChangeAspect="1" noMove="1" noResize="1" noEditPoints="1" noAdjustHandles="1" noChangeArrowheads="1" noChangeShapeType="1" noTextEdit="1"/>
              </p:cNvSpPr>
              <p:nvPr/>
            </p:nvSpPr>
            <p:spPr>
              <a:xfrm>
                <a:off x="1966411" y="1870765"/>
                <a:ext cx="112147" cy="153888"/>
              </a:xfrm>
              <a:prstGeom prst="rect">
                <a:avLst/>
              </a:prstGeom>
              <a:blipFill>
                <a:blip r:embed="rId71"/>
                <a:stretch>
                  <a:fillRect l="-33333" r="-22222" b="-8000"/>
                </a:stretch>
              </a:blipFill>
            </p:spPr>
            <p:txBody>
              <a:bodyPr/>
              <a:lstStyle/>
              <a:p>
                <a:r>
                  <a:rPr lang="pl-PL">
                    <a:noFill/>
                  </a:rPr>
                  <a:t> </a:t>
                </a:r>
              </a:p>
            </p:txBody>
          </p:sp>
        </mc:Fallback>
      </mc:AlternateContent>
      <p:sp>
        <p:nvSpPr>
          <p:cNvPr id="370" name="Dowolny kształt 369"/>
          <p:cNvSpPr/>
          <p:nvPr/>
        </p:nvSpPr>
        <p:spPr>
          <a:xfrm rot="20761878">
            <a:off x="327282" y="2082226"/>
            <a:ext cx="528389" cy="289275"/>
          </a:xfrm>
          <a:custGeom>
            <a:avLst/>
            <a:gdLst>
              <a:gd name="connsiteX0" fmla="*/ 0 w 727824"/>
              <a:gd name="connsiteY0" fmla="*/ 375090 h 393082"/>
              <a:gd name="connsiteX1" fmla="*/ 98714 w 727824"/>
              <a:gd name="connsiteY1" fmla="*/ 385481 h 393082"/>
              <a:gd name="connsiteX2" fmla="*/ 103909 w 727824"/>
              <a:gd name="connsiteY2" fmla="*/ 276377 h 393082"/>
              <a:gd name="connsiteX3" fmla="*/ 192232 w 727824"/>
              <a:gd name="connsiteY3" fmla="*/ 338722 h 393082"/>
              <a:gd name="connsiteX4" fmla="*/ 192232 w 727824"/>
              <a:gd name="connsiteY4" fmla="*/ 240008 h 393082"/>
              <a:gd name="connsiteX5" fmla="*/ 270164 w 727824"/>
              <a:gd name="connsiteY5" fmla="*/ 286768 h 393082"/>
              <a:gd name="connsiteX6" fmla="*/ 280555 w 727824"/>
              <a:gd name="connsiteY6" fmla="*/ 193249 h 393082"/>
              <a:gd name="connsiteX7" fmla="*/ 363682 w 727824"/>
              <a:gd name="connsiteY7" fmla="*/ 245204 h 393082"/>
              <a:gd name="connsiteX8" fmla="*/ 374073 w 727824"/>
              <a:gd name="connsiteY8" fmla="*/ 136099 h 393082"/>
              <a:gd name="connsiteX9" fmla="*/ 446809 w 727824"/>
              <a:gd name="connsiteY9" fmla="*/ 198445 h 393082"/>
              <a:gd name="connsiteX10" fmla="*/ 457200 w 727824"/>
              <a:gd name="connsiteY10" fmla="*/ 94536 h 393082"/>
              <a:gd name="connsiteX11" fmla="*/ 540328 w 727824"/>
              <a:gd name="connsiteY11" fmla="*/ 141295 h 393082"/>
              <a:gd name="connsiteX12" fmla="*/ 545523 w 727824"/>
              <a:gd name="connsiteY12" fmla="*/ 47777 h 393082"/>
              <a:gd name="connsiteX13" fmla="*/ 623455 w 727824"/>
              <a:gd name="connsiteY13" fmla="*/ 94536 h 393082"/>
              <a:gd name="connsiteX14" fmla="*/ 633846 w 727824"/>
              <a:gd name="connsiteY14" fmla="*/ 1018 h 393082"/>
              <a:gd name="connsiteX15" fmla="*/ 711778 w 727824"/>
              <a:gd name="connsiteY15" fmla="*/ 42581 h 393082"/>
              <a:gd name="connsiteX16" fmla="*/ 727364 w 727824"/>
              <a:gd name="connsiteY16" fmla="*/ 6213 h 393082"/>
              <a:gd name="connsiteX17" fmla="*/ 722168 w 727824"/>
              <a:gd name="connsiteY17" fmla="*/ 1018 h 393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27824" h="393082">
                <a:moveTo>
                  <a:pt x="0" y="375090"/>
                </a:moveTo>
                <a:cubicBezTo>
                  <a:pt x="40698" y="388511"/>
                  <a:pt x="81396" y="401933"/>
                  <a:pt x="98714" y="385481"/>
                </a:cubicBezTo>
                <a:cubicBezTo>
                  <a:pt x="116032" y="369029"/>
                  <a:pt x="88323" y="284170"/>
                  <a:pt x="103909" y="276377"/>
                </a:cubicBezTo>
                <a:cubicBezTo>
                  <a:pt x="119495" y="268584"/>
                  <a:pt x="177512" y="344783"/>
                  <a:pt x="192232" y="338722"/>
                </a:cubicBezTo>
                <a:cubicBezTo>
                  <a:pt x="206952" y="332661"/>
                  <a:pt x="179243" y="248667"/>
                  <a:pt x="192232" y="240008"/>
                </a:cubicBezTo>
                <a:cubicBezTo>
                  <a:pt x="205221" y="231349"/>
                  <a:pt x="255444" y="294561"/>
                  <a:pt x="270164" y="286768"/>
                </a:cubicBezTo>
                <a:cubicBezTo>
                  <a:pt x="284884" y="278975"/>
                  <a:pt x="264969" y="200176"/>
                  <a:pt x="280555" y="193249"/>
                </a:cubicBezTo>
                <a:cubicBezTo>
                  <a:pt x="296141" y="186322"/>
                  <a:pt x="348096" y="254729"/>
                  <a:pt x="363682" y="245204"/>
                </a:cubicBezTo>
                <a:cubicBezTo>
                  <a:pt x="379268" y="235679"/>
                  <a:pt x="360219" y="143892"/>
                  <a:pt x="374073" y="136099"/>
                </a:cubicBezTo>
                <a:cubicBezTo>
                  <a:pt x="387927" y="128306"/>
                  <a:pt x="432955" y="205372"/>
                  <a:pt x="446809" y="198445"/>
                </a:cubicBezTo>
                <a:cubicBezTo>
                  <a:pt x="460664" y="191518"/>
                  <a:pt x="441614" y="104061"/>
                  <a:pt x="457200" y="94536"/>
                </a:cubicBezTo>
                <a:cubicBezTo>
                  <a:pt x="472787" y="85011"/>
                  <a:pt x="525608" y="149088"/>
                  <a:pt x="540328" y="141295"/>
                </a:cubicBezTo>
                <a:cubicBezTo>
                  <a:pt x="555048" y="133502"/>
                  <a:pt x="531669" y="55570"/>
                  <a:pt x="545523" y="47777"/>
                </a:cubicBezTo>
                <a:cubicBezTo>
                  <a:pt x="559377" y="39984"/>
                  <a:pt x="608735" y="102329"/>
                  <a:pt x="623455" y="94536"/>
                </a:cubicBezTo>
                <a:cubicBezTo>
                  <a:pt x="638175" y="86743"/>
                  <a:pt x="619126" y="9677"/>
                  <a:pt x="633846" y="1018"/>
                </a:cubicBezTo>
                <a:cubicBezTo>
                  <a:pt x="648566" y="-7641"/>
                  <a:pt x="696192" y="41715"/>
                  <a:pt x="711778" y="42581"/>
                </a:cubicBezTo>
                <a:cubicBezTo>
                  <a:pt x="727364" y="43447"/>
                  <a:pt x="725632" y="13140"/>
                  <a:pt x="727364" y="6213"/>
                </a:cubicBezTo>
                <a:cubicBezTo>
                  <a:pt x="729096" y="-714"/>
                  <a:pt x="725632" y="152"/>
                  <a:pt x="722168" y="1018"/>
                </a:cubicBezTo>
              </a:path>
            </a:pathLst>
          </a:custGeom>
          <a:no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800"/>
          </a:p>
        </p:txBody>
      </p:sp>
      <mc:AlternateContent xmlns:mc="http://schemas.openxmlformats.org/markup-compatibility/2006" xmlns:a14="http://schemas.microsoft.com/office/drawing/2010/main">
        <mc:Choice Requires="a14">
          <p:sp>
            <p:nvSpPr>
              <p:cNvPr id="371" name="Prostokąt 370"/>
              <p:cNvSpPr/>
              <p:nvPr/>
            </p:nvSpPr>
            <p:spPr>
              <a:xfrm>
                <a:off x="353415" y="2024653"/>
                <a:ext cx="241169" cy="246221"/>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pl-PL" sz="1000" b="0" i="1" smtClean="0">
                              <a:solidFill>
                                <a:srgbClr val="FFC000"/>
                              </a:solidFill>
                              <a:latin typeface="Cambria Math" panose="02040503050406030204" pitchFamily="18" charset="0"/>
                              <a:ea typeface="Cambria Math" panose="02040503050406030204" pitchFamily="18" charset="0"/>
                            </a:rPr>
                          </m:ctrlPr>
                        </m:sSupPr>
                        <m:e>
                          <m:r>
                            <m:rPr>
                              <m:sty m:val="p"/>
                            </m:rPr>
                            <a:rPr lang="el-GR" sz="1000" b="0" i="1" smtClean="0">
                              <a:solidFill>
                                <a:srgbClr val="FFC000"/>
                              </a:solidFill>
                              <a:latin typeface="Cambria Math" panose="02040503050406030204" pitchFamily="18" charset="0"/>
                              <a:ea typeface="Cambria Math" panose="02040503050406030204" pitchFamily="18" charset="0"/>
                            </a:rPr>
                            <m:t>γ</m:t>
                          </m:r>
                        </m:e>
                        <m:sup>
                          <m:r>
                            <a:rPr lang="pl-PL" sz="1000" b="0" i="1" smtClean="0">
                              <a:solidFill>
                                <a:srgbClr val="FFC000"/>
                              </a:solidFill>
                              <a:latin typeface="Cambria Math" panose="02040503050406030204" pitchFamily="18" charset="0"/>
                              <a:ea typeface="Cambria Math" panose="02040503050406030204" pitchFamily="18" charset="0"/>
                            </a:rPr>
                            <m:t>∗</m:t>
                          </m:r>
                        </m:sup>
                      </m:sSup>
                    </m:oMath>
                  </m:oMathPara>
                </a14:m>
                <a:endParaRPr lang="pl-PL" sz="1000" dirty="0">
                  <a:solidFill>
                    <a:srgbClr val="FFC000"/>
                  </a:solidFill>
                </a:endParaRPr>
              </a:p>
            </p:txBody>
          </p:sp>
        </mc:Choice>
        <mc:Fallback xmlns="">
          <p:sp>
            <p:nvSpPr>
              <p:cNvPr id="371" name="Prostokąt 370"/>
              <p:cNvSpPr>
                <a:spLocks noRot="1" noChangeAspect="1" noMove="1" noResize="1" noEditPoints="1" noAdjustHandles="1" noChangeArrowheads="1" noChangeShapeType="1" noTextEdit="1"/>
              </p:cNvSpPr>
              <p:nvPr/>
            </p:nvSpPr>
            <p:spPr>
              <a:xfrm>
                <a:off x="353415" y="2024653"/>
                <a:ext cx="241169" cy="246221"/>
              </a:xfrm>
              <a:prstGeom prst="rect">
                <a:avLst/>
              </a:prstGeom>
              <a:blipFill>
                <a:blip r:embed="rId72"/>
                <a:stretch>
                  <a:fillRect/>
                </a:stretch>
              </a:blipFill>
            </p:spPr>
            <p:txBody>
              <a:bodyPr/>
              <a:lstStyle/>
              <a:p>
                <a:r>
                  <a:rPr lang="pl-PL">
                    <a:noFill/>
                  </a:rPr>
                  <a:t> </a:t>
                </a:r>
              </a:p>
            </p:txBody>
          </p:sp>
        </mc:Fallback>
      </mc:AlternateContent>
      <p:cxnSp>
        <p:nvCxnSpPr>
          <p:cNvPr id="372" name="Łącznik łamany 371"/>
          <p:cNvCxnSpPr>
            <a:endCxn id="345" idx="1"/>
          </p:cNvCxnSpPr>
          <p:nvPr/>
        </p:nvCxnSpPr>
        <p:spPr>
          <a:xfrm flipV="1">
            <a:off x="2167355" y="2317860"/>
            <a:ext cx="1413896" cy="350203"/>
          </a:xfrm>
          <a:prstGeom prst="bentConnector3">
            <a:avLst>
              <a:gd name="adj1" fmla="val 50000"/>
            </a:avLst>
          </a:prstGeom>
          <a:ln>
            <a:solidFill>
              <a:srgbClr val="3C4855"/>
            </a:solidFill>
            <a:tailEnd type="triangle"/>
          </a:ln>
        </p:spPr>
        <p:style>
          <a:lnRef idx="1">
            <a:schemeClr val="accent1"/>
          </a:lnRef>
          <a:fillRef idx="0">
            <a:schemeClr val="accent1"/>
          </a:fillRef>
          <a:effectRef idx="0">
            <a:schemeClr val="accent1"/>
          </a:effectRef>
          <a:fontRef idx="minor">
            <a:schemeClr val="tx1"/>
          </a:fontRef>
        </p:style>
      </p:cxnSp>
      <p:sp>
        <p:nvSpPr>
          <p:cNvPr id="373" name="Prostokąt 372"/>
          <p:cNvSpPr/>
          <p:nvPr/>
        </p:nvSpPr>
        <p:spPr>
          <a:xfrm>
            <a:off x="2781766" y="2125886"/>
            <a:ext cx="874158" cy="223138"/>
          </a:xfrm>
          <a:prstGeom prst="rect">
            <a:avLst/>
          </a:prstGeom>
        </p:spPr>
        <p:txBody>
          <a:bodyPr wrap="square">
            <a:spAutoFit/>
          </a:bodyPr>
          <a:lstStyle/>
          <a:p>
            <a:pPr algn="ctr"/>
            <a:r>
              <a:rPr lang="pl-PL" b="1" dirty="0" err="1" smtClean="0">
                <a:solidFill>
                  <a:srgbClr val="3C4855"/>
                </a:solidFill>
              </a:rPr>
              <a:t>Analogy</a:t>
            </a:r>
            <a:endParaRPr lang="pl-PL" b="1" dirty="0">
              <a:solidFill>
                <a:srgbClr val="3C4855"/>
              </a:solidFill>
            </a:endParaRPr>
          </a:p>
        </p:txBody>
      </p:sp>
      <p:sp>
        <p:nvSpPr>
          <p:cNvPr id="178" name="pole tekstowe 177"/>
          <p:cNvSpPr txBox="1"/>
          <p:nvPr/>
        </p:nvSpPr>
        <p:spPr>
          <a:xfrm>
            <a:off x="1770281" y="1414295"/>
            <a:ext cx="724846" cy="153888"/>
          </a:xfrm>
          <a:prstGeom prst="rect">
            <a:avLst/>
          </a:prstGeom>
          <a:noFill/>
        </p:spPr>
        <p:txBody>
          <a:bodyPr wrap="square" rtlCol="0">
            <a:spAutoFit/>
          </a:bodyPr>
          <a:lstStyle/>
          <a:p>
            <a:pPr algn="ctr"/>
            <a:r>
              <a:rPr lang="pl-PL" sz="400" dirty="0" err="1" smtClean="0">
                <a:latin typeface="Open Sans" pitchFamily="2" charset="0"/>
                <a:ea typeface="Open Sans" pitchFamily="2" charset="0"/>
                <a:cs typeface="Open Sans" pitchFamily="2" charset="0"/>
              </a:rPr>
              <a:t>Transversity</a:t>
            </a:r>
            <a:endParaRPr lang="pl-PL" sz="400" dirty="0">
              <a:latin typeface="Open Sans" pitchFamily="2" charset="0"/>
              <a:ea typeface="Open Sans" pitchFamily="2" charset="0"/>
              <a:cs typeface="Open Sans" pitchFamily="2" charset="0"/>
            </a:endParaRPr>
          </a:p>
        </p:txBody>
      </p:sp>
    </p:spTree>
    <p:extLst>
      <p:ext uri="{BB962C8B-B14F-4D97-AF65-F5344CB8AC3E}">
        <p14:creationId xmlns:p14="http://schemas.microsoft.com/office/powerpoint/2010/main" val="36514346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0" y="0"/>
            <a:ext cx="5759450" cy="626267"/>
          </a:xfrm>
        </p:spPr>
        <p:txBody>
          <a:bodyPr>
            <a:normAutofit/>
          </a:bodyPr>
          <a:lstStyle/>
          <a:p>
            <a:r>
              <a:rPr lang="pl-PL" sz="1800" b="1" dirty="0" smtClean="0">
                <a:solidFill>
                  <a:srgbClr val="3C4855"/>
                </a:solidFill>
              </a:rPr>
              <a:t>Map of </a:t>
            </a:r>
            <a:r>
              <a:rPr lang="pl-PL" sz="1800" b="1" dirty="0" err="1" smtClean="0">
                <a:solidFill>
                  <a:srgbClr val="3C4855"/>
                </a:solidFill>
              </a:rPr>
              <a:t>Experimental</a:t>
            </a:r>
            <a:r>
              <a:rPr lang="pl-PL" sz="1800" b="1" dirty="0" smtClean="0">
                <a:solidFill>
                  <a:srgbClr val="3C4855"/>
                </a:solidFill>
              </a:rPr>
              <a:t> </a:t>
            </a:r>
            <a:r>
              <a:rPr lang="pl-PL" sz="1800" b="1" dirty="0" err="1" smtClean="0">
                <a:solidFill>
                  <a:srgbClr val="3C4855"/>
                </a:solidFill>
              </a:rPr>
              <a:t>Results</a:t>
            </a:r>
            <a:endParaRPr lang="pl-PL" sz="1800" dirty="0">
              <a:solidFill>
                <a:srgbClr val="7A8A99"/>
              </a:solidFill>
            </a:endParaRPr>
          </a:p>
        </p:txBody>
      </p:sp>
      <p:sp>
        <p:nvSpPr>
          <p:cNvPr id="16" name="Prostokąt 15"/>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17" name="Prostokąt 16"/>
          <p:cNvSpPr/>
          <p:nvPr/>
        </p:nvSpPr>
        <p:spPr>
          <a:xfrm>
            <a:off x="-210" y="3093817"/>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
        <p:nvSpPr>
          <p:cNvPr id="18" name="Prostokąt 17"/>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8/33</a:t>
            </a:r>
            <a:endParaRPr lang="pl-PL" sz="400" dirty="0">
              <a:solidFill>
                <a:srgbClr val="F0ECE5"/>
              </a:solidFill>
              <a:latin typeface="Open Sans" pitchFamily="2" charset="0"/>
              <a:ea typeface="Open Sans" pitchFamily="2" charset="0"/>
              <a:cs typeface="Open Sans" pitchFamily="2" charset="0"/>
            </a:endParaRPr>
          </a:p>
        </p:txBody>
      </p:sp>
      <p:pic>
        <p:nvPicPr>
          <p:cNvPr id="110" name="Obraz 109"/>
          <p:cNvPicPr>
            <a:picLocks noChangeAspect="1"/>
          </p:cNvPicPr>
          <p:nvPr/>
        </p:nvPicPr>
        <p:blipFill>
          <a:blip r:embed="rId2"/>
          <a:stretch>
            <a:fillRect/>
          </a:stretch>
        </p:blipFill>
        <p:spPr>
          <a:xfrm>
            <a:off x="108751" y="440423"/>
            <a:ext cx="5541526" cy="2377701"/>
          </a:xfrm>
          <a:prstGeom prst="rect">
            <a:avLst/>
          </a:prstGeom>
        </p:spPr>
      </p:pic>
      <p:sp>
        <p:nvSpPr>
          <p:cNvPr id="111" name="Prostokąt 110"/>
          <p:cNvSpPr/>
          <p:nvPr/>
        </p:nvSpPr>
        <p:spPr>
          <a:xfrm>
            <a:off x="3334540" y="2825278"/>
            <a:ext cx="2499360" cy="184666"/>
          </a:xfrm>
          <a:prstGeom prst="rect">
            <a:avLst/>
          </a:prstGeom>
        </p:spPr>
        <p:txBody>
          <a:bodyPr wrap="square">
            <a:spAutoFit/>
          </a:bodyPr>
          <a:lstStyle/>
          <a:p>
            <a:r>
              <a:rPr lang="pl-PL" sz="600" dirty="0" smtClean="0">
                <a:solidFill>
                  <a:srgbClr val="3C4855"/>
                </a:solidFill>
                <a:ea typeface="Open Sans" pitchFamily="2" charset="0"/>
                <a:cs typeface="Open Sans" pitchFamily="2" charset="0"/>
                <a:hlinkClick r:id="rId3"/>
              </a:rPr>
              <a:t>[</a:t>
            </a:r>
            <a:r>
              <a:rPr lang="pl-PL" sz="600" dirty="0" err="1" smtClean="0">
                <a:solidFill>
                  <a:srgbClr val="3C4855"/>
                </a:solidFill>
                <a:ea typeface="Open Sans" pitchFamily="2" charset="0"/>
                <a:cs typeface="Open Sans" pitchFamily="2" charset="0"/>
                <a:hlinkClick r:id="rId3"/>
              </a:rPr>
              <a:t>Ethier</a:t>
            </a:r>
            <a:r>
              <a:rPr lang="pl-PL" sz="600" dirty="0">
                <a:solidFill>
                  <a:srgbClr val="3C4855"/>
                </a:solidFill>
                <a:ea typeface="Open Sans" pitchFamily="2" charset="0"/>
                <a:cs typeface="Open Sans" pitchFamily="2" charset="0"/>
                <a:hlinkClick r:id="rId3"/>
              </a:rPr>
              <a:t> </a:t>
            </a:r>
            <a:r>
              <a:rPr lang="pl-PL" sz="600" dirty="0" smtClean="0">
                <a:solidFill>
                  <a:srgbClr val="3C4855"/>
                </a:solidFill>
                <a:ea typeface="Open Sans" pitchFamily="2" charset="0"/>
                <a:cs typeface="Open Sans" pitchFamily="2" charset="0"/>
                <a:hlinkClick r:id="rId3"/>
              </a:rPr>
              <a:t>and </a:t>
            </a:r>
            <a:r>
              <a:rPr lang="pl-PL" sz="600" dirty="0" err="1" smtClean="0">
                <a:solidFill>
                  <a:srgbClr val="3C4855"/>
                </a:solidFill>
                <a:ea typeface="Open Sans" pitchFamily="2" charset="0"/>
                <a:cs typeface="Open Sans" pitchFamily="2" charset="0"/>
                <a:hlinkClick r:id="rId3"/>
              </a:rPr>
              <a:t>Nocera</a:t>
            </a:r>
            <a:r>
              <a:rPr lang="pl-PL" sz="600" dirty="0" smtClean="0">
                <a:solidFill>
                  <a:srgbClr val="3C4855"/>
                </a:solidFill>
                <a:ea typeface="Open Sans" pitchFamily="2" charset="0"/>
                <a:cs typeface="Open Sans" pitchFamily="2" charset="0"/>
                <a:hlinkClick r:id="rId3"/>
              </a:rPr>
              <a:t>, </a:t>
            </a:r>
            <a:r>
              <a:rPr lang="pl-PL" sz="600" dirty="0" err="1">
                <a:solidFill>
                  <a:srgbClr val="3C4855"/>
                </a:solidFill>
                <a:ea typeface="Open Sans" pitchFamily="2" charset="0"/>
                <a:cs typeface="Open Sans" pitchFamily="2" charset="0"/>
                <a:hlinkClick r:id="rId3"/>
              </a:rPr>
              <a:t>Annu</a:t>
            </a:r>
            <a:r>
              <a:rPr lang="pl-PL" sz="600" dirty="0">
                <a:solidFill>
                  <a:srgbClr val="3C4855"/>
                </a:solidFill>
                <a:ea typeface="Open Sans" pitchFamily="2" charset="0"/>
                <a:cs typeface="Open Sans" pitchFamily="2" charset="0"/>
                <a:hlinkClick r:id="rId3"/>
              </a:rPr>
              <a:t>. </a:t>
            </a:r>
            <a:r>
              <a:rPr lang="pl-PL" sz="600" dirty="0" err="1">
                <a:solidFill>
                  <a:srgbClr val="3C4855"/>
                </a:solidFill>
                <a:ea typeface="Open Sans" pitchFamily="2" charset="0"/>
                <a:cs typeface="Open Sans" pitchFamily="2" charset="0"/>
                <a:hlinkClick r:id="rId3"/>
              </a:rPr>
              <a:t>Rev</a:t>
            </a:r>
            <a:r>
              <a:rPr lang="pl-PL" sz="600" dirty="0">
                <a:solidFill>
                  <a:srgbClr val="3C4855"/>
                </a:solidFill>
                <a:ea typeface="Open Sans" pitchFamily="2" charset="0"/>
                <a:cs typeface="Open Sans" pitchFamily="2" charset="0"/>
                <a:hlinkClick r:id="rId3"/>
              </a:rPr>
              <a:t>. </a:t>
            </a:r>
            <a:r>
              <a:rPr lang="pl-PL" sz="600" dirty="0" err="1">
                <a:solidFill>
                  <a:srgbClr val="3C4855"/>
                </a:solidFill>
                <a:ea typeface="Open Sans" pitchFamily="2" charset="0"/>
                <a:cs typeface="Open Sans" pitchFamily="2" charset="0"/>
                <a:hlinkClick r:id="rId3"/>
              </a:rPr>
              <a:t>Nucl</a:t>
            </a:r>
            <a:r>
              <a:rPr lang="pl-PL" sz="600" dirty="0">
                <a:solidFill>
                  <a:srgbClr val="3C4855"/>
                </a:solidFill>
                <a:ea typeface="Open Sans" pitchFamily="2" charset="0"/>
                <a:cs typeface="Open Sans" pitchFamily="2" charset="0"/>
                <a:hlinkClick r:id="rId3"/>
              </a:rPr>
              <a:t>. Part. </a:t>
            </a:r>
            <a:r>
              <a:rPr lang="pl-PL" sz="600" dirty="0" err="1">
                <a:solidFill>
                  <a:srgbClr val="3C4855"/>
                </a:solidFill>
                <a:ea typeface="Open Sans" pitchFamily="2" charset="0"/>
                <a:cs typeface="Open Sans" pitchFamily="2" charset="0"/>
                <a:hlinkClick r:id="rId3"/>
              </a:rPr>
              <a:t>Sci</a:t>
            </a:r>
            <a:r>
              <a:rPr lang="pl-PL" sz="600" dirty="0">
                <a:solidFill>
                  <a:srgbClr val="3C4855"/>
                </a:solidFill>
                <a:ea typeface="Open Sans" pitchFamily="2" charset="0"/>
                <a:cs typeface="Open Sans" pitchFamily="2" charset="0"/>
                <a:hlinkClick r:id="rId3"/>
              </a:rPr>
              <a:t>. 2020. 70:43–76</a:t>
            </a:r>
            <a:r>
              <a:rPr lang="pl-PL" sz="600" dirty="0" smtClean="0">
                <a:solidFill>
                  <a:srgbClr val="3C4855"/>
                </a:solidFill>
                <a:ea typeface="Open Sans" pitchFamily="2" charset="0"/>
                <a:cs typeface="Open Sans" pitchFamily="2" charset="0"/>
                <a:hlinkClick r:id="rId3"/>
              </a:rPr>
              <a:t>]</a:t>
            </a:r>
            <a:endParaRPr lang="pl-PL" sz="600" dirty="0">
              <a:solidFill>
                <a:srgbClr val="3C4855"/>
              </a:solidFill>
              <a:ea typeface="Open Sans" pitchFamily="2" charset="0"/>
              <a:cs typeface="Open Sans" pitchFamily="2" charset="0"/>
            </a:endParaRPr>
          </a:p>
        </p:txBody>
      </p:sp>
      <mc:AlternateContent xmlns:mc="http://schemas.openxmlformats.org/markup-compatibility/2006" xmlns:a14="http://schemas.microsoft.com/office/drawing/2010/main">
        <mc:Choice Requires="a14">
          <p:sp>
            <p:nvSpPr>
              <p:cNvPr id="112" name="Prostokąt 111"/>
              <p:cNvSpPr/>
              <p:nvPr/>
            </p:nvSpPr>
            <p:spPr>
              <a:xfrm>
                <a:off x="-67634" y="2694348"/>
                <a:ext cx="3527650" cy="464423"/>
              </a:xfrm>
              <a:prstGeom prst="rect">
                <a:avLst/>
              </a:prstGeom>
            </p:spPr>
            <p:txBody>
              <a:bodyPr wrap="square">
                <a:spAutoFit/>
              </a:bodyPr>
              <a:lstStyle/>
              <a:p>
                <a:pPr marL="171450" indent="-171450">
                  <a:buClr>
                    <a:srgbClr val="3C4855"/>
                  </a:buClr>
                  <a:buFont typeface="Courier New" panose="02070309020205020404" pitchFamily="49" charset="0"/>
                  <a:buChar char="o"/>
                </a:pPr>
                <a14:m>
                  <m:oMath xmlns:m="http://schemas.openxmlformats.org/officeDocument/2006/math">
                    <m:r>
                      <m:rPr>
                        <m:nor/>
                      </m:rPr>
                      <a:rPr lang="pl-PL" sz="800" dirty="0" smtClean="0"/>
                      <m:t>Fraction</m:t>
                    </m:r>
                    <m:r>
                      <m:rPr>
                        <m:nor/>
                      </m:rPr>
                      <a:rPr lang="pl-PL" sz="800" dirty="0" smtClean="0"/>
                      <m:t> </m:t>
                    </m:r>
                    <m:r>
                      <m:rPr>
                        <m:nor/>
                      </m:rPr>
                      <a:rPr lang="pl-PL" sz="800" dirty="0" smtClean="0"/>
                      <m:t>of</m:t>
                    </m:r>
                    <m:r>
                      <m:rPr>
                        <m:nor/>
                      </m:rPr>
                      <a:rPr lang="pl-PL" sz="800" dirty="0" smtClean="0"/>
                      <m:t> </m:t>
                    </m:r>
                    <m:r>
                      <m:rPr>
                        <m:nor/>
                      </m:rPr>
                      <a:rPr lang="pl-PL" sz="800" dirty="0" smtClean="0"/>
                      <m:t>the</m:t>
                    </m:r>
                    <m:r>
                      <m:rPr>
                        <m:nor/>
                      </m:rPr>
                      <a:rPr lang="pl-PL" sz="800" dirty="0" smtClean="0"/>
                      <m:t> </m:t>
                    </m:r>
                    <m:r>
                      <m:rPr>
                        <m:nor/>
                      </m:rPr>
                      <a:rPr lang="pl-PL" sz="800" dirty="0" smtClean="0"/>
                      <m:t>nucleon</m:t>
                    </m:r>
                    <m:r>
                      <m:rPr>
                        <m:nor/>
                      </m:rPr>
                      <a:rPr lang="pl-PL" sz="800" dirty="0" smtClean="0"/>
                      <m:t>’</m:t>
                    </m:r>
                    <m:r>
                      <m:rPr>
                        <m:nor/>
                      </m:rPr>
                      <a:rPr lang="pl-PL" sz="800" dirty="0" smtClean="0"/>
                      <m:t>s</m:t>
                    </m:r>
                    <m:r>
                      <m:rPr>
                        <m:nor/>
                      </m:rPr>
                      <a:rPr lang="pl-PL" sz="800" dirty="0" smtClean="0"/>
                      <m:t> </m:t>
                    </m:r>
                    <m:r>
                      <m:rPr>
                        <m:nor/>
                      </m:rPr>
                      <a:rPr lang="pl-PL" sz="800" dirty="0" smtClean="0"/>
                      <m:t>momentum</m:t>
                    </m:r>
                    <m:r>
                      <m:rPr>
                        <m:nor/>
                      </m:rPr>
                      <a:rPr lang="pl-PL" sz="800" dirty="0" smtClean="0"/>
                      <m:t> </m:t>
                    </m:r>
                    <m:r>
                      <m:rPr>
                        <m:nor/>
                      </m:rPr>
                      <a:rPr lang="pl-PL" sz="800" dirty="0" smtClean="0"/>
                      <m:t>carried</m:t>
                    </m:r>
                    <m:r>
                      <m:rPr>
                        <m:nor/>
                      </m:rPr>
                      <a:rPr lang="pl-PL" sz="800" dirty="0" smtClean="0"/>
                      <m:t> </m:t>
                    </m:r>
                    <m:r>
                      <m:rPr>
                        <m:nor/>
                      </m:rPr>
                      <a:rPr lang="pl-PL" sz="800" dirty="0" smtClean="0"/>
                      <m:t>by</m:t>
                    </m:r>
                    <m:r>
                      <m:rPr>
                        <m:nor/>
                      </m:rPr>
                      <a:rPr lang="pl-PL" sz="800" dirty="0" smtClean="0"/>
                      <m:t> </m:t>
                    </m:r>
                    <m:r>
                      <m:rPr>
                        <m:nor/>
                      </m:rPr>
                      <a:rPr lang="pl-PL" sz="800" dirty="0" smtClean="0"/>
                      <m:t>a</m:t>
                    </m:r>
                    <m:r>
                      <m:rPr>
                        <m:nor/>
                      </m:rPr>
                      <a:rPr lang="pl-PL" sz="800" dirty="0" smtClean="0"/>
                      <m:t> </m:t>
                    </m:r>
                    <m:r>
                      <m:rPr>
                        <m:nor/>
                      </m:rPr>
                      <a:rPr lang="pl-PL" sz="800" dirty="0" smtClean="0"/>
                      <m:t>quark</m:t>
                    </m:r>
                  </m:oMath>
                </a14:m>
                <a:r>
                  <a:rPr lang="pl-PL" sz="800" dirty="0" smtClean="0"/>
                  <a:t>  </a:t>
                </a:r>
                <a14:m>
                  <m:oMath xmlns:m="http://schemas.openxmlformats.org/officeDocument/2006/math">
                    <m:r>
                      <a:rPr lang="pl-PL" sz="800" b="0" i="1" dirty="0" smtClean="0">
                        <a:latin typeface="Cambria Math" panose="02040503050406030204" pitchFamily="18" charset="0"/>
                      </a:rPr>
                      <m:t>𝑥</m:t>
                    </m:r>
                  </m:oMath>
                </a14:m>
                <a:endParaRPr lang="pl-PL" sz="800" dirty="0" smtClean="0"/>
              </a:p>
              <a:p>
                <a:pPr marL="171450" indent="-171450">
                  <a:buClr>
                    <a:srgbClr val="3C4855"/>
                  </a:buClr>
                  <a:buFont typeface="Courier New" panose="02070309020205020404" pitchFamily="49" charset="0"/>
                  <a:buChar char="o"/>
                </a:pPr>
                <a:r>
                  <a:rPr lang="pl-PL" sz="800" dirty="0" err="1"/>
                  <a:t>Photon</a:t>
                </a:r>
                <a:r>
                  <a:rPr lang="pl-PL" sz="800" dirty="0"/>
                  <a:t> </a:t>
                </a:r>
                <a:r>
                  <a:rPr lang="pl-PL" sz="800" dirty="0" err="1"/>
                  <a:t>virtuality</a:t>
                </a:r>
                <a14:m>
                  <m:oMath xmlns:m="http://schemas.openxmlformats.org/officeDocument/2006/math">
                    <m:r>
                      <a:rPr lang="pl-PL" sz="800" b="0" i="0" smtClean="0">
                        <a:latin typeface="Cambria Math" panose="02040503050406030204" pitchFamily="18" charset="0"/>
                      </a:rPr>
                      <m:t> </m:t>
                    </m:r>
                    <m:sSup>
                      <m:sSupPr>
                        <m:ctrlPr>
                          <a:rPr lang="pl-PL" sz="800" b="0" i="1" smtClean="0">
                            <a:latin typeface="Cambria Math" panose="02040503050406030204" pitchFamily="18" charset="0"/>
                          </a:rPr>
                        </m:ctrlPr>
                      </m:sSupPr>
                      <m:e>
                        <m:r>
                          <a:rPr lang="pl-PL" sz="800" b="0" i="1" smtClean="0">
                            <a:latin typeface="Cambria Math" panose="02040503050406030204" pitchFamily="18" charset="0"/>
                          </a:rPr>
                          <m:t>𝑄</m:t>
                        </m:r>
                      </m:e>
                      <m:sup>
                        <m:r>
                          <a:rPr lang="pl-PL" sz="800" b="0" i="1" smtClean="0">
                            <a:latin typeface="Cambria Math" panose="02040503050406030204" pitchFamily="18" charset="0"/>
                          </a:rPr>
                          <m:t>2</m:t>
                        </m:r>
                      </m:sup>
                    </m:sSup>
                  </m:oMath>
                </a14:m>
                <a:endParaRPr lang="pl-PL" sz="800" dirty="0"/>
              </a:p>
              <a:p>
                <a:pPr marL="171450" indent="-171450">
                  <a:buClr>
                    <a:schemeClr val="accent5">
                      <a:lumMod val="60000"/>
                      <a:lumOff val="40000"/>
                    </a:schemeClr>
                  </a:buClr>
                  <a:buFont typeface="Courier New" panose="02070309020205020404" pitchFamily="49" charset="0"/>
                  <a:buChar char="o"/>
                </a:pPr>
                <a:endParaRPr lang="pl-PL" sz="800" dirty="0"/>
              </a:p>
            </p:txBody>
          </p:sp>
        </mc:Choice>
        <mc:Fallback xmlns="">
          <p:sp>
            <p:nvSpPr>
              <p:cNvPr id="112" name="Prostokąt 111"/>
              <p:cNvSpPr>
                <a:spLocks noRot="1" noChangeAspect="1" noMove="1" noResize="1" noEditPoints="1" noAdjustHandles="1" noChangeArrowheads="1" noChangeShapeType="1" noTextEdit="1"/>
              </p:cNvSpPr>
              <p:nvPr/>
            </p:nvSpPr>
            <p:spPr>
              <a:xfrm>
                <a:off x="-67634" y="2694348"/>
                <a:ext cx="3527650" cy="464423"/>
              </a:xfrm>
              <a:prstGeom prst="rect">
                <a:avLst/>
              </a:prstGeom>
              <a:blipFill>
                <a:blip r:embed="rId4"/>
                <a:stretch>
                  <a:fillRect/>
                </a:stretch>
              </a:blipFill>
            </p:spPr>
            <p:txBody>
              <a:bodyPr/>
              <a:lstStyle/>
              <a:p>
                <a:r>
                  <a:rPr lang="pl-PL">
                    <a:noFill/>
                  </a:rPr>
                  <a:t> </a:t>
                </a:r>
              </a:p>
            </p:txBody>
          </p:sp>
        </mc:Fallback>
      </mc:AlternateContent>
    </p:spTree>
    <p:extLst>
      <p:ext uri="{BB962C8B-B14F-4D97-AF65-F5344CB8AC3E}">
        <p14:creationId xmlns:p14="http://schemas.microsoft.com/office/powerpoint/2010/main" val="40280393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115332" y="10471"/>
            <a:ext cx="1694648" cy="626267"/>
          </a:xfrm>
        </p:spPr>
        <p:txBody>
          <a:bodyPr>
            <a:normAutofit/>
          </a:bodyPr>
          <a:lstStyle/>
          <a:p>
            <a:r>
              <a:rPr lang="pl-PL" sz="1800" b="1" dirty="0" err="1" smtClean="0">
                <a:solidFill>
                  <a:srgbClr val="3C4855"/>
                </a:solidFill>
              </a:rPr>
              <a:t>Number</a:t>
            </a:r>
            <a:r>
              <a:rPr lang="pl-PL" sz="1800" b="1" dirty="0" smtClean="0">
                <a:solidFill>
                  <a:srgbClr val="3C4855"/>
                </a:solidFill>
              </a:rPr>
              <a:t> </a:t>
            </a:r>
            <a:r>
              <a:rPr lang="pl-PL" sz="1800" b="1" dirty="0" err="1" smtClean="0">
                <a:solidFill>
                  <a:srgbClr val="3C4855"/>
                </a:solidFill>
              </a:rPr>
              <a:t>Density</a:t>
            </a:r>
            <a:endParaRPr lang="pl-PL" sz="1800" dirty="0">
              <a:solidFill>
                <a:srgbClr val="7A8A99"/>
              </a:solidFill>
            </a:endParaRPr>
          </a:p>
        </p:txBody>
      </p:sp>
      <p:sp>
        <p:nvSpPr>
          <p:cNvPr id="16" name="Prostokąt 15"/>
          <p:cNvSpPr/>
          <p:nvPr/>
        </p:nvSpPr>
        <p:spPr>
          <a:xfrm>
            <a:off x="-1150" y="3099032"/>
            <a:ext cx="5759451" cy="140773"/>
          </a:xfrm>
          <a:prstGeom prst="rect">
            <a:avLst/>
          </a:prstGeom>
          <a:solidFill>
            <a:srgbClr val="7A8A99"/>
          </a:solidFill>
          <a:ln>
            <a:solidFill>
              <a:srgbClr val="3C48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 b="1" dirty="0" err="1">
                <a:solidFill>
                  <a:srgbClr val="F0ECE5"/>
                </a:solidFill>
                <a:latin typeface="Open Sans" pitchFamily="2" charset="0"/>
                <a:ea typeface="Open Sans" pitchFamily="2" charset="0"/>
                <a:cs typeface="Open Sans" pitchFamily="2" charset="0"/>
              </a:rPr>
              <a:t>Tra</a:t>
            </a:r>
            <a:r>
              <a:rPr lang="en-US" sz="400" b="1" dirty="0" err="1" smtClean="0">
                <a:solidFill>
                  <a:srgbClr val="F0ECE5"/>
                </a:solidFill>
                <a:latin typeface="Open Sans" pitchFamily="2" charset="0"/>
                <a:ea typeface="Open Sans" pitchFamily="2" charset="0"/>
                <a:cs typeface="Open Sans" pitchFamily="2" charset="0"/>
              </a:rPr>
              <a:t>nsverse</a:t>
            </a:r>
            <a:r>
              <a:rPr lang="pl-PL" sz="400" b="1" dirty="0">
                <a:solidFill>
                  <a:srgbClr val="F0ECE5"/>
                </a:solidFill>
                <a:latin typeface="Open Sans" pitchFamily="2" charset="0"/>
                <a:ea typeface="Open Sans" pitchFamily="2" charset="0"/>
                <a:cs typeface="Open Sans" pitchFamily="2" charset="0"/>
              </a:rPr>
              <a:t> </a:t>
            </a:r>
            <a:r>
              <a:rPr lang="en-US" sz="400" b="1" dirty="0" smtClean="0">
                <a:solidFill>
                  <a:srgbClr val="F0ECE5"/>
                </a:solidFill>
                <a:latin typeface="Open Sans" pitchFamily="2" charset="0"/>
                <a:ea typeface="Open Sans" pitchFamily="2" charset="0"/>
                <a:cs typeface="Open Sans" pitchFamily="2" charset="0"/>
              </a:rPr>
              <a:t>spin-dependent</a:t>
            </a:r>
            <a:r>
              <a:rPr lang="pl-PL" sz="400" b="1" dirty="0" smtClean="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asymmetries</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at</a:t>
            </a:r>
            <a:r>
              <a:rPr lang="pl-PL" sz="400" b="1" dirty="0">
                <a:solidFill>
                  <a:srgbClr val="F0ECE5"/>
                </a:solidFill>
                <a:latin typeface="Open Sans" pitchFamily="2" charset="0"/>
                <a:ea typeface="Open Sans" pitchFamily="2" charset="0"/>
                <a:cs typeface="Open Sans" pitchFamily="2" charset="0"/>
              </a:rPr>
              <a:t> </a:t>
            </a:r>
            <a:r>
              <a:rPr lang="en-US" sz="400" b="1" dirty="0">
                <a:solidFill>
                  <a:srgbClr val="F0ECE5"/>
                </a:solidFill>
                <a:latin typeface="Open Sans" pitchFamily="2" charset="0"/>
                <a:ea typeface="Open Sans" pitchFamily="2" charset="0"/>
                <a:cs typeface="Open Sans" pitchFamily="2" charset="0"/>
              </a:rPr>
              <a:t>COMPASS</a:t>
            </a:r>
            <a:r>
              <a:rPr lang="pl-PL" sz="400" b="1" dirty="0">
                <a:solidFill>
                  <a:srgbClr val="F0ECE5"/>
                </a:solidFill>
                <a:latin typeface="Open Sans" pitchFamily="2" charset="0"/>
                <a:ea typeface="Open Sans" pitchFamily="2" charset="0"/>
                <a:cs typeface="Open Sans" pitchFamily="2" charset="0"/>
              </a:rPr>
              <a:t> </a:t>
            </a:r>
            <a:r>
              <a:rPr lang="pl-PL" sz="400" b="1" dirty="0" err="1">
                <a:solidFill>
                  <a:srgbClr val="F0ECE5"/>
                </a:solidFill>
                <a:latin typeface="Open Sans" pitchFamily="2" charset="0"/>
                <a:ea typeface="Open Sans" pitchFamily="2" charset="0"/>
                <a:cs typeface="Open Sans" pitchFamily="2" charset="0"/>
              </a:rPr>
              <a:t>experiment</a:t>
            </a:r>
            <a:endParaRPr lang="pl-PL" sz="400" b="1" dirty="0">
              <a:solidFill>
                <a:srgbClr val="F0ECE5"/>
              </a:solidFill>
              <a:latin typeface="Open Sans" pitchFamily="2" charset="0"/>
              <a:ea typeface="Open Sans" pitchFamily="2" charset="0"/>
              <a:cs typeface="Open Sans" pitchFamily="2" charset="0"/>
            </a:endParaRPr>
          </a:p>
        </p:txBody>
      </p:sp>
      <p:sp>
        <p:nvSpPr>
          <p:cNvPr id="17" name="Prostokąt 16"/>
          <p:cNvSpPr/>
          <p:nvPr/>
        </p:nvSpPr>
        <p:spPr>
          <a:xfrm>
            <a:off x="-210" y="3093817"/>
            <a:ext cx="5759451" cy="153888"/>
          </a:xfrm>
          <a:prstGeom prst="rect">
            <a:avLst/>
          </a:prstGeom>
        </p:spPr>
        <p:txBody>
          <a:bodyPr wrap="square">
            <a:spAutoFit/>
          </a:bodyPr>
          <a:lstStyle/>
          <a:p>
            <a:r>
              <a:rPr lang="pl-PL" sz="400" dirty="0" smtClean="0">
                <a:solidFill>
                  <a:srgbClr val="F0ECE5"/>
                </a:solidFill>
                <a:latin typeface="Open Sans" pitchFamily="2" charset="0"/>
                <a:ea typeface="Open Sans" pitchFamily="2" charset="0"/>
                <a:cs typeface="Open Sans" pitchFamily="2" charset="0"/>
              </a:rPr>
              <a:t>13 VI 25, </a:t>
            </a:r>
            <a:r>
              <a:rPr lang="pl-PL" sz="400" dirty="0" err="1" smtClean="0">
                <a:solidFill>
                  <a:srgbClr val="F0ECE5"/>
                </a:solidFill>
                <a:latin typeface="Open Sans" pitchFamily="2" charset="0"/>
                <a:ea typeface="Open Sans" pitchFamily="2" charset="0"/>
                <a:cs typeface="Open Sans" pitchFamily="2" charset="0"/>
              </a:rPr>
              <a:t>M.Niemiec</a:t>
            </a:r>
            <a:endParaRPr lang="pl-PL" sz="400" dirty="0">
              <a:solidFill>
                <a:srgbClr val="F0ECE5"/>
              </a:solidFill>
              <a:latin typeface="Open Sans" pitchFamily="2" charset="0"/>
              <a:ea typeface="Open Sans" pitchFamily="2" charset="0"/>
              <a:cs typeface="Open Sans" pitchFamily="2" charset="0"/>
            </a:endParaRPr>
          </a:p>
        </p:txBody>
      </p:sp>
      <p:sp>
        <p:nvSpPr>
          <p:cNvPr id="18" name="Prostokąt 17"/>
          <p:cNvSpPr/>
          <p:nvPr/>
        </p:nvSpPr>
        <p:spPr>
          <a:xfrm>
            <a:off x="-211" y="3099191"/>
            <a:ext cx="5759451" cy="153888"/>
          </a:xfrm>
          <a:prstGeom prst="rect">
            <a:avLst/>
          </a:prstGeom>
        </p:spPr>
        <p:txBody>
          <a:bodyPr wrap="square">
            <a:spAutoFit/>
          </a:bodyPr>
          <a:lstStyle/>
          <a:p>
            <a:pPr algn="r"/>
            <a:r>
              <a:rPr lang="pl-PL" sz="400" dirty="0" smtClean="0">
                <a:solidFill>
                  <a:srgbClr val="F0ECE5"/>
                </a:solidFill>
                <a:latin typeface="Open Sans" pitchFamily="2" charset="0"/>
                <a:ea typeface="Open Sans" pitchFamily="2" charset="0"/>
                <a:cs typeface="Open Sans" pitchFamily="2" charset="0"/>
              </a:rPr>
              <a:t>HEP </a:t>
            </a:r>
            <a:r>
              <a:rPr lang="pl-PL" sz="400" dirty="0" err="1" smtClean="0">
                <a:solidFill>
                  <a:srgbClr val="F0ECE5"/>
                </a:solidFill>
                <a:latin typeface="Open Sans" pitchFamily="2" charset="0"/>
                <a:ea typeface="Open Sans" pitchFamily="2" charset="0"/>
                <a:cs typeface="Open Sans" pitchFamily="2" charset="0"/>
              </a:rPr>
              <a:t>Seminar</a:t>
            </a:r>
            <a:r>
              <a:rPr lang="pl-PL" sz="400" dirty="0" smtClean="0">
                <a:solidFill>
                  <a:srgbClr val="F0ECE5"/>
                </a:solidFill>
                <a:latin typeface="Open Sans" pitchFamily="2" charset="0"/>
                <a:ea typeface="Open Sans" pitchFamily="2" charset="0"/>
                <a:cs typeface="Open Sans" pitchFamily="2" charset="0"/>
              </a:rPr>
              <a:t>, </a:t>
            </a:r>
            <a:r>
              <a:rPr lang="pl-PL" sz="400" dirty="0" smtClean="0">
                <a:solidFill>
                  <a:srgbClr val="F0ECE5"/>
                </a:solidFill>
                <a:latin typeface="Open Sans" pitchFamily="2" charset="0"/>
                <a:ea typeface="Open Sans" pitchFamily="2" charset="0"/>
                <a:cs typeface="Open Sans" pitchFamily="2" charset="0"/>
              </a:rPr>
              <a:t>9/33</a:t>
            </a:r>
            <a:endParaRPr lang="pl-PL" sz="400" dirty="0">
              <a:solidFill>
                <a:srgbClr val="F0ECE5"/>
              </a:solidFill>
              <a:latin typeface="Open Sans" pitchFamily="2" charset="0"/>
              <a:ea typeface="Open Sans" pitchFamily="2" charset="0"/>
              <a:cs typeface="Open Sans" pitchFamily="2" charset="0"/>
            </a:endParaRPr>
          </a:p>
        </p:txBody>
      </p:sp>
      <mc:AlternateContent xmlns:mc="http://schemas.openxmlformats.org/markup-compatibility/2006" xmlns:a14="http://schemas.microsoft.com/office/drawing/2010/main">
        <mc:Choice Requires="a14">
          <p:sp>
            <p:nvSpPr>
              <p:cNvPr id="114" name="Prostokąt 113"/>
              <p:cNvSpPr/>
              <p:nvPr/>
            </p:nvSpPr>
            <p:spPr>
              <a:xfrm>
                <a:off x="2127576" y="138938"/>
                <a:ext cx="1835502" cy="369332"/>
              </a:xfrm>
              <a:prstGeom prst="rect">
                <a:avLst/>
              </a:prstGeom>
            </p:spPr>
            <p:txBody>
              <a:bodyPr wrap="square">
                <a:spAutoFit/>
              </a:bodyPr>
              <a:lstStyle/>
              <a:p>
                <a:r>
                  <a:rPr lang="pl-PL" sz="900" dirty="0" smtClean="0">
                    <a:ea typeface="Open Sans" pitchFamily="2" charset="0"/>
                    <a:cs typeface="Open Sans" pitchFamily="2" charset="0"/>
                  </a:rPr>
                  <a:t>Structure </a:t>
                </a:r>
                <a:r>
                  <a:rPr lang="pl-PL" sz="900" dirty="0" err="1" smtClean="0">
                    <a:ea typeface="Open Sans" pitchFamily="2" charset="0"/>
                    <a:cs typeface="Open Sans" pitchFamily="2" charset="0"/>
                  </a:rPr>
                  <a:t>function</a:t>
                </a:r>
                <a:r>
                  <a:rPr lang="pl-PL" sz="900" dirty="0" smtClean="0">
                    <a:ea typeface="Open Sans" pitchFamily="2" charset="0"/>
                    <a:cs typeface="Open Sans" pitchFamily="2" charset="0"/>
                  </a:rPr>
                  <a:t> </a:t>
                </a:r>
                <a14:m>
                  <m:oMath xmlns:m="http://schemas.openxmlformats.org/officeDocument/2006/math">
                    <m:sSub>
                      <m:sSubPr>
                        <m:ctrlPr>
                          <a:rPr lang="pl-PL" sz="900" b="0" i="1" smtClean="0">
                            <a:latin typeface="Cambria Math" panose="02040503050406030204" pitchFamily="18" charset="0"/>
                            <a:ea typeface="Open Sans" pitchFamily="2" charset="0"/>
                            <a:cs typeface="Open Sans" pitchFamily="2" charset="0"/>
                          </a:rPr>
                        </m:ctrlPr>
                      </m:sSubPr>
                      <m:e>
                        <m:r>
                          <a:rPr lang="pl-PL" sz="900" b="0" i="1" smtClean="0">
                            <a:latin typeface="Cambria Math" panose="02040503050406030204" pitchFamily="18" charset="0"/>
                            <a:ea typeface="Open Sans" pitchFamily="2" charset="0"/>
                            <a:cs typeface="Open Sans" pitchFamily="2" charset="0"/>
                          </a:rPr>
                          <m:t>𝐹</m:t>
                        </m:r>
                      </m:e>
                      <m:sub>
                        <m:r>
                          <a:rPr lang="pl-PL" sz="900" b="0" i="1" smtClean="0">
                            <a:latin typeface="Cambria Math" panose="02040503050406030204" pitchFamily="18" charset="0"/>
                            <a:ea typeface="Open Sans" pitchFamily="2" charset="0"/>
                            <a:cs typeface="Open Sans" pitchFamily="2" charset="0"/>
                          </a:rPr>
                          <m:t>2</m:t>
                        </m:r>
                      </m:sub>
                    </m:sSub>
                  </m:oMath>
                </a14:m>
                <a:r>
                  <a:rPr lang="pl-PL" sz="900" dirty="0" smtClean="0">
                    <a:ea typeface="Open Sans" pitchFamily="2" charset="0"/>
                    <a:cs typeface="Open Sans" pitchFamily="2" charset="0"/>
                  </a:rPr>
                  <a:t> - sum of the </a:t>
                </a:r>
                <a:r>
                  <a:rPr lang="pl-PL" sz="900" dirty="0" err="1" smtClean="0">
                    <a:ea typeface="Open Sans" pitchFamily="2" charset="0"/>
                    <a:cs typeface="Open Sans" pitchFamily="2" charset="0"/>
                  </a:rPr>
                  <a:t>momentum</a:t>
                </a:r>
                <a:r>
                  <a:rPr lang="pl-PL" sz="900" dirty="0" smtClean="0">
                    <a:ea typeface="Open Sans" pitchFamily="2" charset="0"/>
                    <a:cs typeface="Open Sans" pitchFamily="2" charset="0"/>
                  </a:rPr>
                  <a:t> </a:t>
                </a:r>
                <a:r>
                  <a:rPr lang="pl-PL" sz="900" dirty="0" err="1" smtClean="0">
                    <a:ea typeface="Open Sans" pitchFamily="2" charset="0"/>
                    <a:cs typeface="Open Sans" pitchFamily="2" charset="0"/>
                  </a:rPr>
                  <a:t>distribution</a:t>
                </a:r>
                <a:r>
                  <a:rPr lang="pl-PL" sz="900" dirty="0" smtClean="0">
                    <a:ea typeface="Open Sans" pitchFamily="2" charset="0"/>
                    <a:cs typeface="Open Sans" pitchFamily="2" charset="0"/>
                  </a:rPr>
                  <a:t> of </a:t>
                </a:r>
                <a:r>
                  <a:rPr lang="pl-PL" sz="900" dirty="0" err="1" smtClean="0">
                    <a:ea typeface="Open Sans" pitchFamily="2" charset="0"/>
                    <a:cs typeface="Open Sans" pitchFamily="2" charset="0"/>
                  </a:rPr>
                  <a:t>quarks</a:t>
                </a:r>
                <a:r>
                  <a:rPr lang="pl-PL" sz="900" dirty="0">
                    <a:ea typeface="Open Sans" pitchFamily="2" charset="0"/>
                    <a:cs typeface="Open Sans" pitchFamily="2" charset="0"/>
                  </a:rPr>
                  <a:t>.</a:t>
                </a:r>
              </a:p>
            </p:txBody>
          </p:sp>
        </mc:Choice>
        <mc:Fallback xmlns="">
          <p:sp>
            <p:nvSpPr>
              <p:cNvPr id="114" name="Prostokąt 113"/>
              <p:cNvSpPr>
                <a:spLocks noRot="1" noChangeAspect="1" noMove="1" noResize="1" noEditPoints="1" noAdjustHandles="1" noChangeArrowheads="1" noChangeShapeType="1" noTextEdit="1"/>
              </p:cNvSpPr>
              <p:nvPr/>
            </p:nvSpPr>
            <p:spPr>
              <a:xfrm>
                <a:off x="2127576" y="138938"/>
                <a:ext cx="1835502" cy="369332"/>
              </a:xfrm>
              <a:prstGeom prst="rect">
                <a:avLst/>
              </a:prstGeom>
              <a:blipFill>
                <a:blip r:embed="rId14"/>
                <a:stretch>
                  <a:fillRect b="-6667"/>
                </a:stretch>
              </a:blipFill>
            </p:spPr>
            <p:txBody>
              <a:bodyPr/>
              <a:lstStyle/>
              <a:p>
                <a:r>
                  <a:rPr lang="pl-PL">
                    <a:noFill/>
                  </a:rPr>
                  <a:t> </a:t>
                </a:r>
              </a:p>
            </p:txBody>
          </p:sp>
        </mc:Fallback>
      </mc:AlternateContent>
      <mc:AlternateContent xmlns:mc="http://schemas.openxmlformats.org/markup-compatibility/2006" xmlns:a14="http://schemas.microsoft.com/office/drawing/2010/main">
        <mc:Choice Requires="a14">
          <p:sp>
            <p:nvSpPr>
              <p:cNvPr id="115" name="Prostokąt 114"/>
              <p:cNvSpPr/>
              <p:nvPr/>
            </p:nvSpPr>
            <p:spPr>
              <a:xfrm>
                <a:off x="2113802" y="703760"/>
                <a:ext cx="1828514" cy="44371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pl-PL" sz="900" i="1" smtClean="0">
                              <a:latin typeface="Cambria Math" panose="02040503050406030204" pitchFamily="18" charset="0"/>
                              <a:ea typeface="Open Sans" pitchFamily="2" charset="0"/>
                              <a:cs typeface="Open Sans" pitchFamily="2" charset="0"/>
                            </a:rPr>
                          </m:ctrlPr>
                        </m:sSubPr>
                        <m:e>
                          <m:r>
                            <a:rPr lang="pl-PL" sz="900" i="1">
                              <a:latin typeface="Cambria Math" panose="02040503050406030204" pitchFamily="18" charset="0"/>
                              <a:ea typeface="Open Sans" pitchFamily="2" charset="0"/>
                              <a:cs typeface="Open Sans" pitchFamily="2" charset="0"/>
                            </a:rPr>
                            <m:t>𝐹</m:t>
                          </m:r>
                        </m:e>
                        <m:sub>
                          <m:r>
                            <a:rPr lang="pl-PL" sz="900" i="1">
                              <a:latin typeface="Cambria Math" panose="02040503050406030204" pitchFamily="18" charset="0"/>
                              <a:ea typeface="Open Sans" pitchFamily="2" charset="0"/>
                              <a:cs typeface="Open Sans" pitchFamily="2" charset="0"/>
                            </a:rPr>
                            <m:t>2</m:t>
                          </m:r>
                        </m:sub>
                      </m:sSub>
                      <m:d>
                        <m:dPr>
                          <m:ctrlPr>
                            <a:rPr lang="pl-PL" sz="900" b="0" i="1" smtClean="0">
                              <a:latin typeface="Cambria Math" panose="02040503050406030204" pitchFamily="18" charset="0"/>
                              <a:ea typeface="Open Sans" pitchFamily="2" charset="0"/>
                              <a:cs typeface="Open Sans" pitchFamily="2" charset="0"/>
                            </a:rPr>
                          </m:ctrlPr>
                        </m:dPr>
                        <m:e>
                          <m:r>
                            <a:rPr lang="pl-PL" sz="900" b="0" i="1" smtClean="0">
                              <a:latin typeface="Cambria Math" panose="02040503050406030204" pitchFamily="18" charset="0"/>
                              <a:ea typeface="Open Sans" pitchFamily="2" charset="0"/>
                              <a:cs typeface="Open Sans" pitchFamily="2" charset="0"/>
                            </a:rPr>
                            <m:t>𝑥</m:t>
                          </m:r>
                        </m:e>
                      </m:d>
                      <m:r>
                        <a:rPr lang="pl-PL" sz="900" b="0" i="1" smtClean="0">
                          <a:latin typeface="Cambria Math" panose="02040503050406030204" pitchFamily="18" charset="0"/>
                          <a:ea typeface="Open Sans" pitchFamily="2" charset="0"/>
                          <a:cs typeface="Open Sans" pitchFamily="2" charset="0"/>
                        </a:rPr>
                        <m:t>=</m:t>
                      </m:r>
                      <m:r>
                        <a:rPr lang="pl-PL" sz="900" b="0" i="1" smtClean="0">
                          <a:latin typeface="Cambria Math" panose="02040503050406030204" pitchFamily="18" charset="0"/>
                          <a:ea typeface="Open Sans" pitchFamily="2" charset="0"/>
                          <a:cs typeface="Open Sans" pitchFamily="2" charset="0"/>
                        </a:rPr>
                        <m:t>𝑥</m:t>
                      </m:r>
                      <m:nary>
                        <m:naryPr>
                          <m:chr m:val="∑"/>
                          <m:supHide m:val="on"/>
                          <m:ctrlPr>
                            <a:rPr lang="pl-PL" sz="900" b="0" i="1" smtClean="0">
                              <a:latin typeface="Cambria Math" panose="02040503050406030204" pitchFamily="18" charset="0"/>
                              <a:ea typeface="Open Sans" pitchFamily="2" charset="0"/>
                              <a:cs typeface="Open Sans" pitchFamily="2" charset="0"/>
                            </a:rPr>
                          </m:ctrlPr>
                        </m:naryPr>
                        <m:sub>
                          <m:r>
                            <m:rPr>
                              <m:brk m:alnAt="7"/>
                            </m:rPr>
                            <a:rPr lang="pl-PL" sz="900" b="0" i="1" smtClean="0">
                              <a:latin typeface="Cambria Math" panose="02040503050406030204" pitchFamily="18" charset="0"/>
                              <a:ea typeface="Open Sans" pitchFamily="2" charset="0"/>
                              <a:cs typeface="Open Sans" pitchFamily="2" charset="0"/>
                            </a:rPr>
                            <m:t>𝑞</m:t>
                          </m:r>
                        </m:sub>
                        <m:sup/>
                        <m:e>
                          <m:sSubSup>
                            <m:sSubSupPr>
                              <m:ctrlPr>
                                <a:rPr lang="pl-PL" sz="900" b="0" i="1" smtClean="0">
                                  <a:latin typeface="Cambria Math" panose="02040503050406030204" pitchFamily="18" charset="0"/>
                                  <a:ea typeface="Open Sans" pitchFamily="2" charset="0"/>
                                  <a:cs typeface="Open Sans" pitchFamily="2" charset="0"/>
                                </a:rPr>
                              </m:ctrlPr>
                            </m:sSubSupPr>
                            <m:e>
                              <m:r>
                                <a:rPr lang="pl-PL" sz="900" b="0" i="1" smtClean="0">
                                  <a:latin typeface="Cambria Math" panose="02040503050406030204" pitchFamily="18" charset="0"/>
                                  <a:ea typeface="Open Sans" pitchFamily="2" charset="0"/>
                                  <a:cs typeface="Open Sans" pitchFamily="2" charset="0"/>
                                </a:rPr>
                                <m:t>𝑒</m:t>
                              </m:r>
                            </m:e>
                            <m:sub>
                              <m:r>
                                <a:rPr lang="pl-PL" sz="900" b="0" i="1" smtClean="0">
                                  <a:latin typeface="Cambria Math" panose="02040503050406030204" pitchFamily="18" charset="0"/>
                                  <a:ea typeface="Open Sans" pitchFamily="2" charset="0"/>
                                  <a:cs typeface="Open Sans" pitchFamily="2" charset="0"/>
                                </a:rPr>
                                <m:t>𝑞</m:t>
                              </m:r>
                            </m:sub>
                            <m:sup>
                              <m:r>
                                <a:rPr lang="pl-PL" sz="900" b="0" i="1" smtClean="0">
                                  <a:latin typeface="Cambria Math" panose="02040503050406030204" pitchFamily="18" charset="0"/>
                                  <a:ea typeface="Open Sans" pitchFamily="2" charset="0"/>
                                  <a:cs typeface="Open Sans" pitchFamily="2" charset="0"/>
                                </a:rPr>
                                <m:t>2</m:t>
                              </m:r>
                            </m:sup>
                          </m:sSubSup>
                        </m:e>
                      </m:nary>
                      <m:d>
                        <m:dPr>
                          <m:ctrlPr>
                            <a:rPr lang="pl-PL" sz="900" b="0" i="1" smtClean="0">
                              <a:latin typeface="Cambria Math" panose="02040503050406030204" pitchFamily="18" charset="0"/>
                              <a:ea typeface="Open Sans" pitchFamily="2" charset="0"/>
                              <a:cs typeface="Open Sans" pitchFamily="2" charset="0"/>
                            </a:rPr>
                          </m:ctrlPr>
                        </m:dPr>
                        <m:e>
                          <m:sSub>
                            <m:sSubPr>
                              <m:ctrlPr>
                                <a:rPr lang="pl-PL" sz="900" b="0" i="1" smtClean="0">
                                  <a:latin typeface="Cambria Math" panose="02040503050406030204" pitchFamily="18" charset="0"/>
                                  <a:ea typeface="Open Sans" pitchFamily="2" charset="0"/>
                                  <a:cs typeface="Open Sans" pitchFamily="2" charset="0"/>
                                </a:rPr>
                              </m:ctrlPr>
                            </m:sSubPr>
                            <m:e>
                              <m:r>
                                <a:rPr lang="pl-PL" sz="900" b="0" i="1" smtClean="0">
                                  <a:latin typeface="Cambria Math" panose="02040503050406030204" pitchFamily="18" charset="0"/>
                                  <a:ea typeface="Open Sans" pitchFamily="2" charset="0"/>
                                  <a:cs typeface="Open Sans" pitchFamily="2" charset="0"/>
                                </a:rPr>
                                <m:t>𝑓</m:t>
                              </m:r>
                            </m:e>
                            <m:sub>
                              <m:r>
                                <a:rPr lang="pl-PL" sz="900" b="0" i="1" smtClean="0">
                                  <a:latin typeface="Cambria Math" panose="02040503050406030204" pitchFamily="18" charset="0"/>
                                  <a:ea typeface="Open Sans" pitchFamily="2" charset="0"/>
                                  <a:cs typeface="Open Sans" pitchFamily="2" charset="0"/>
                                </a:rPr>
                                <m:t>𝑞</m:t>
                              </m:r>
                            </m:sub>
                          </m:sSub>
                          <m:d>
                            <m:dPr>
                              <m:ctrlPr>
                                <a:rPr lang="pl-PL" sz="900" b="0" i="1" smtClean="0">
                                  <a:latin typeface="Cambria Math" panose="02040503050406030204" pitchFamily="18" charset="0"/>
                                  <a:ea typeface="Open Sans" pitchFamily="2" charset="0"/>
                                  <a:cs typeface="Open Sans" pitchFamily="2" charset="0"/>
                                </a:rPr>
                              </m:ctrlPr>
                            </m:dPr>
                            <m:e>
                              <m:r>
                                <a:rPr lang="pl-PL" sz="900" b="0" i="1" smtClean="0">
                                  <a:latin typeface="Cambria Math" panose="02040503050406030204" pitchFamily="18" charset="0"/>
                                  <a:ea typeface="Open Sans" pitchFamily="2" charset="0"/>
                                  <a:cs typeface="Open Sans" pitchFamily="2" charset="0"/>
                                </a:rPr>
                                <m:t>𝑥</m:t>
                              </m:r>
                            </m:e>
                          </m:d>
                          <m:r>
                            <a:rPr lang="pl-PL" sz="900" b="0" i="1" smtClean="0">
                              <a:latin typeface="Cambria Math" panose="02040503050406030204" pitchFamily="18" charset="0"/>
                              <a:ea typeface="Open Sans" pitchFamily="2" charset="0"/>
                              <a:cs typeface="Open Sans" pitchFamily="2" charset="0"/>
                            </a:rPr>
                            <m:t>+</m:t>
                          </m:r>
                          <m:sSub>
                            <m:sSubPr>
                              <m:ctrlPr>
                                <a:rPr lang="pl-PL" sz="900" b="0" i="1" smtClean="0">
                                  <a:latin typeface="Cambria Math" panose="02040503050406030204" pitchFamily="18" charset="0"/>
                                  <a:ea typeface="Open Sans" pitchFamily="2" charset="0"/>
                                  <a:cs typeface="Open Sans" pitchFamily="2" charset="0"/>
                                </a:rPr>
                              </m:ctrlPr>
                            </m:sSubPr>
                            <m:e>
                              <m:r>
                                <a:rPr lang="pl-PL" sz="900" b="0" i="1" smtClean="0">
                                  <a:latin typeface="Cambria Math" panose="02040503050406030204" pitchFamily="18" charset="0"/>
                                  <a:ea typeface="Open Sans" pitchFamily="2" charset="0"/>
                                  <a:cs typeface="Open Sans" pitchFamily="2" charset="0"/>
                                </a:rPr>
                                <m:t>𝑓</m:t>
                              </m:r>
                            </m:e>
                            <m:sub>
                              <m:acc>
                                <m:accPr>
                                  <m:chr m:val="̅"/>
                                  <m:ctrlPr>
                                    <a:rPr lang="pl-PL" sz="900" b="0" i="1" smtClean="0">
                                      <a:latin typeface="Cambria Math" panose="02040503050406030204" pitchFamily="18" charset="0"/>
                                      <a:ea typeface="Open Sans" pitchFamily="2" charset="0"/>
                                      <a:cs typeface="Open Sans" pitchFamily="2" charset="0"/>
                                    </a:rPr>
                                  </m:ctrlPr>
                                </m:accPr>
                                <m:e>
                                  <m:r>
                                    <a:rPr lang="pl-PL" sz="900" b="0" i="1" smtClean="0">
                                      <a:latin typeface="Cambria Math" panose="02040503050406030204" pitchFamily="18" charset="0"/>
                                      <a:ea typeface="Open Sans" pitchFamily="2" charset="0"/>
                                      <a:cs typeface="Open Sans" pitchFamily="2" charset="0"/>
                                    </a:rPr>
                                    <m:t>𝑞</m:t>
                                  </m:r>
                                </m:e>
                              </m:acc>
                            </m:sub>
                          </m:sSub>
                          <m:r>
                            <a:rPr lang="pl-PL" sz="900" b="0" i="1" smtClean="0">
                              <a:latin typeface="Cambria Math" panose="02040503050406030204" pitchFamily="18" charset="0"/>
                              <a:ea typeface="Open Sans" pitchFamily="2" charset="0"/>
                              <a:cs typeface="Open Sans" pitchFamily="2" charset="0"/>
                            </a:rPr>
                            <m:t>(</m:t>
                          </m:r>
                          <m:r>
                            <a:rPr lang="pl-PL" sz="900" b="0" i="1" smtClean="0">
                              <a:latin typeface="Cambria Math" panose="02040503050406030204" pitchFamily="18" charset="0"/>
                              <a:ea typeface="Open Sans" pitchFamily="2" charset="0"/>
                              <a:cs typeface="Open Sans" pitchFamily="2" charset="0"/>
                            </a:rPr>
                            <m:t>𝑥</m:t>
                          </m:r>
                          <m:r>
                            <a:rPr lang="pl-PL" sz="900" b="0" i="1" smtClean="0">
                              <a:latin typeface="Cambria Math" panose="02040503050406030204" pitchFamily="18" charset="0"/>
                              <a:ea typeface="Open Sans" pitchFamily="2" charset="0"/>
                              <a:cs typeface="Open Sans" pitchFamily="2" charset="0"/>
                            </a:rPr>
                            <m:t>)</m:t>
                          </m:r>
                        </m:e>
                      </m:d>
                    </m:oMath>
                  </m:oMathPara>
                </a14:m>
                <a:endParaRPr lang="pl-PL" dirty="0"/>
              </a:p>
            </p:txBody>
          </p:sp>
        </mc:Choice>
        <mc:Fallback xmlns="">
          <p:sp>
            <p:nvSpPr>
              <p:cNvPr id="115" name="Prostokąt 114"/>
              <p:cNvSpPr>
                <a:spLocks noRot="1" noChangeAspect="1" noMove="1" noResize="1" noEditPoints="1" noAdjustHandles="1" noChangeArrowheads="1" noChangeShapeType="1" noTextEdit="1"/>
              </p:cNvSpPr>
              <p:nvPr/>
            </p:nvSpPr>
            <p:spPr>
              <a:xfrm>
                <a:off x="2113802" y="703760"/>
                <a:ext cx="1828514" cy="443711"/>
              </a:xfrm>
              <a:prstGeom prst="rect">
                <a:avLst/>
              </a:prstGeom>
              <a:blipFill>
                <a:blip r:embed="rId15"/>
                <a:stretch>
                  <a:fillRect t="-106849" b="-149315"/>
                </a:stretch>
              </a:blipFill>
            </p:spPr>
            <p:txBody>
              <a:bodyPr/>
              <a:lstStyle/>
              <a:p>
                <a:r>
                  <a:rPr lang="pl-PL">
                    <a:noFill/>
                  </a:rPr>
                  <a:t> </a:t>
                </a:r>
              </a:p>
            </p:txBody>
          </p:sp>
        </mc:Fallback>
      </mc:AlternateContent>
      <p:pic>
        <p:nvPicPr>
          <p:cNvPr id="119" name="Obraz 118"/>
          <p:cNvPicPr>
            <a:picLocks noChangeAspect="1"/>
          </p:cNvPicPr>
          <p:nvPr/>
        </p:nvPicPr>
        <p:blipFill>
          <a:blip r:embed="rId16"/>
          <a:stretch>
            <a:fillRect/>
          </a:stretch>
        </p:blipFill>
        <p:spPr>
          <a:xfrm>
            <a:off x="2514964" y="1021558"/>
            <a:ext cx="1842491" cy="1791072"/>
          </a:xfrm>
          <a:prstGeom prst="rect">
            <a:avLst/>
          </a:prstGeom>
        </p:spPr>
      </p:pic>
      <p:pic>
        <p:nvPicPr>
          <p:cNvPr id="120" name="Obraz 119"/>
          <p:cNvPicPr>
            <a:picLocks noChangeAspect="1"/>
          </p:cNvPicPr>
          <p:nvPr/>
        </p:nvPicPr>
        <p:blipFill>
          <a:blip r:embed="rId17"/>
          <a:stretch>
            <a:fillRect/>
          </a:stretch>
        </p:blipFill>
        <p:spPr>
          <a:xfrm>
            <a:off x="20877" y="80668"/>
            <a:ext cx="2203209" cy="2999207"/>
          </a:xfrm>
          <a:prstGeom prst="rect">
            <a:avLst/>
          </a:prstGeom>
        </p:spPr>
      </p:pic>
      <p:sp>
        <p:nvSpPr>
          <p:cNvPr id="121" name="Owal 120"/>
          <p:cNvSpPr/>
          <p:nvPr/>
        </p:nvSpPr>
        <p:spPr>
          <a:xfrm>
            <a:off x="4891410" y="751446"/>
            <a:ext cx="180000" cy="180000"/>
          </a:xfrm>
          <a:prstGeom prst="ellipse">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22" name="Owal 121"/>
          <p:cNvSpPr/>
          <p:nvPr/>
        </p:nvSpPr>
        <p:spPr>
          <a:xfrm>
            <a:off x="4961084" y="820727"/>
            <a:ext cx="36000" cy="360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mc:AlternateContent xmlns:mc="http://schemas.openxmlformats.org/markup-compatibility/2006" xmlns:a14="http://schemas.microsoft.com/office/drawing/2010/main">
        <mc:Choice Requires="a14">
          <p:sp>
            <p:nvSpPr>
              <p:cNvPr id="123" name="pole tekstowe 122"/>
              <p:cNvSpPr txBox="1"/>
              <p:nvPr/>
            </p:nvSpPr>
            <p:spPr>
              <a:xfrm>
                <a:off x="4749754" y="967984"/>
                <a:ext cx="469664" cy="11785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pl-PL" sz="700" b="0" i="1" smtClean="0">
                              <a:latin typeface="Cambria Math" panose="02040503050406030204" pitchFamily="18" charset="0"/>
                            </a:rPr>
                          </m:ctrlPr>
                        </m:sSubSupPr>
                        <m:e>
                          <m:r>
                            <a:rPr lang="pl-PL" sz="700" b="0" i="1" smtClean="0">
                              <a:latin typeface="Cambria Math" panose="02040503050406030204" pitchFamily="18" charset="0"/>
                            </a:rPr>
                            <m:t>𝑓</m:t>
                          </m:r>
                        </m:e>
                        <m:sub>
                          <m:r>
                            <a:rPr lang="pl-PL" sz="700" b="0" i="1" smtClean="0">
                              <a:latin typeface="Cambria Math" panose="02040503050406030204" pitchFamily="18" charset="0"/>
                            </a:rPr>
                            <m:t>1</m:t>
                          </m:r>
                        </m:sub>
                        <m:sup>
                          <m:r>
                            <a:rPr lang="pl-PL" sz="700" b="0" i="1" smtClean="0">
                              <a:latin typeface="Cambria Math" panose="02040503050406030204" pitchFamily="18" charset="0"/>
                            </a:rPr>
                            <m:t>𝑞</m:t>
                          </m:r>
                        </m:sup>
                      </m:sSubSup>
                      <m:r>
                        <a:rPr lang="pl-PL" sz="700" b="0" i="1" smtClean="0">
                          <a:latin typeface="Cambria Math" panose="02040503050406030204" pitchFamily="18" charset="0"/>
                        </a:rPr>
                        <m:t>(</m:t>
                      </m:r>
                      <m:r>
                        <a:rPr lang="pl-PL" sz="700" b="0" i="1" smtClean="0">
                          <a:latin typeface="Cambria Math" panose="02040503050406030204" pitchFamily="18" charset="0"/>
                        </a:rPr>
                        <m:t>𝑥</m:t>
                      </m:r>
                      <m:r>
                        <a:rPr lang="pl-PL" sz="700" b="1" i="0" smtClean="0">
                          <a:latin typeface="Cambria Math" panose="02040503050406030204" pitchFamily="18" charset="0"/>
                        </a:rPr>
                        <m:t>)</m:t>
                      </m:r>
                    </m:oMath>
                  </m:oMathPara>
                </a14:m>
                <a:endParaRPr lang="pl-PL" sz="700" b="1" dirty="0"/>
              </a:p>
            </p:txBody>
          </p:sp>
        </mc:Choice>
        <mc:Fallback xmlns="">
          <p:sp>
            <p:nvSpPr>
              <p:cNvPr id="123" name="pole tekstowe 122"/>
              <p:cNvSpPr txBox="1">
                <a:spLocks noRot="1" noChangeAspect="1" noMove="1" noResize="1" noEditPoints="1" noAdjustHandles="1" noChangeArrowheads="1" noChangeShapeType="1" noTextEdit="1"/>
              </p:cNvSpPr>
              <p:nvPr/>
            </p:nvSpPr>
            <p:spPr>
              <a:xfrm>
                <a:off x="4749754" y="967984"/>
                <a:ext cx="469664" cy="117853"/>
              </a:xfrm>
              <a:prstGeom prst="rect">
                <a:avLst/>
              </a:prstGeom>
              <a:blipFill>
                <a:blip r:embed="rId18"/>
                <a:stretch>
                  <a:fillRect b="-31579"/>
                </a:stretch>
              </a:blipFill>
            </p:spPr>
            <p:txBody>
              <a:bodyPr/>
              <a:lstStyle/>
              <a:p>
                <a:r>
                  <a:rPr lang="pl-PL">
                    <a:noFill/>
                  </a:rPr>
                  <a:t> </a:t>
                </a:r>
              </a:p>
            </p:txBody>
          </p:sp>
        </mc:Fallback>
      </mc:AlternateContent>
      <p:sp>
        <p:nvSpPr>
          <p:cNvPr id="125" name="Prostokąt 124"/>
          <p:cNvSpPr/>
          <p:nvPr/>
        </p:nvSpPr>
        <p:spPr>
          <a:xfrm>
            <a:off x="4496021" y="425385"/>
            <a:ext cx="933269" cy="246221"/>
          </a:xfrm>
          <a:prstGeom prst="rect">
            <a:avLst/>
          </a:prstGeom>
        </p:spPr>
        <p:txBody>
          <a:bodyPr wrap="none">
            <a:spAutoFit/>
          </a:bodyPr>
          <a:lstStyle/>
          <a:p>
            <a:r>
              <a:rPr lang="pl-PL" sz="1000" b="1" dirty="0" err="1">
                <a:solidFill>
                  <a:srgbClr val="C00000"/>
                </a:solidFill>
                <a:latin typeface="Open Sans" pitchFamily="2" charset="0"/>
                <a:ea typeface="Open Sans" pitchFamily="2" charset="0"/>
                <a:cs typeface="Open Sans" pitchFamily="2" charset="0"/>
              </a:rPr>
              <a:t>Well</a:t>
            </a:r>
            <a:r>
              <a:rPr lang="pl-PL" sz="1000" b="1" dirty="0">
                <a:solidFill>
                  <a:srgbClr val="C00000"/>
                </a:solidFill>
                <a:latin typeface="Open Sans" pitchFamily="2" charset="0"/>
                <a:ea typeface="Open Sans" pitchFamily="2" charset="0"/>
                <a:cs typeface="Open Sans" pitchFamily="2" charset="0"/>
              </a:rPr>
              <a:t> </a:t>
            </a:r>
            <a:r>
              <a:rPr lang="pl-PL" sz="1000" b="1" dirty="0" err="1">
                <a:solidFill>
                  <a:srgbClr val="C00000"/>
                </a:solidFill>
                <a:latin typeface="Open Sans" pitchFamily="2" charset="0"/>
                <a:ea typeface="Open Sans" pitchFamily="2" charset="0"/>
                <a:cs typeface="Open Sans" pitchFamily="2" charset="0"/>
              </a:rPr>
              <a:t>known</a:t>
            </a:r>
            <a:endParaRPr lang="pl-PL" dirty="0"/>
          </a:p>
        </p:txBody>
      </p:sp>
      <p:sp>
        <p:nvSpPr>
          <p:cNvPr id="126" name="Prostokąt 125"/>
          <p:cNvSpPr/>
          <p:nvPr/>
        </p:nvSpPr>
        <p:spPr>
          <a:xfrm>
            <a:off x="2179155" y="506148"/>
            <a:ext cx="1835502" cy="230832"/>
          </a:xfrm>
          <a:prstGeom prst="rect">
            <a:avLst/>
          </a:prstGeom>
        </p:spPr>
        <p:txBody>
          <a:bodyPr wrap="square">
            <a:spAutoFit/>
          </a:bodyPr>
          <a:lstStyle/>
          <a:p>
            <a:r>
              <a:rPr lang="pl-PL" sz="900" dirty="0" smtClean="0">
                <a:ea typeface="Open Sans" pitchFamily="2" charset="0"/>
                <a:cs typeface="Open Sans" pitchFamily="2" charset="0"/>
              </a:rPr>
              <a:t>At </a:t>
            </a:r>
            <a:r>
              <a:rPr lang="pl-PL" sz="900" dirty="0" err="1" smtClean="0">
                <a:ea typeface="Open Sans" pitchFamily="2" charset="0"/>
                <a:cs typeface="Open Sans" pitchFamily="2" charset="0"/>
              </a:rPr>
              <a:t>leading</a:t>
            </a:r>
            <a:r>
              <a:rPr lang="pl-PL" sz="900" dirty="0" smtClean="0">
                <a:ea typeface="Open Sans" pitchFamily="2" charset="0"/>
                <a:cs typeface="Open Sans" pitchFamily="2" charset="0"/>
              </a:rPr>
              <a:t> order</a:t>
            </a:r>
            <a:endParaRPr lang="pl-PL" sz="900" dirty="0">
              <a:ea typeface="Open Sans" pitchFamily="2" charset="0"/>
              <a:cs typeface="Open Sans" pitchFamily="2" charset="0"/>
            </a:endParaRPr>
          </a:p>
        </p:txBody>
      </p:sp>
      <p:sp>
        <p:nvSpPr>
          <p:cNvPr id="173" name="Prostokąt 172"/>
          <p:cNvSpPr/>
          <p:nvPr/>
        </p:nvSpPr>
        <p:spPr>
          <a:xfrm>
            <a:off x="4447336" y="1852517"/>
            <a:ext cx="1177159" cy="338554"/>
          </a:xfrm>
          <a:prstGeom prst="rect">
            <a:avLst/>
          </a:prstGeom>
        </p:spPr>
        <p:txBody>
          <a:bodyPr wrap="square">
            <a:spAutoFit/>
          </a:bodyPr>
          <a:lstStyle/>
          <a:p>
            <a:pPr algn="ctr"/>
            <a:r>
              <a:rPr lang="pl-PL" sz="800" dirty="0" smtClean="0">
                <a:ea typeface="Open Sans" pitchFamily="2" charset="0"/>
                <a:cs typeface="Open Sans" pitchFamily="2" charset="0"/>
              </a:rPr>
              <a:t>The </a:t>
            </a:r>
            <a:r>
              <a:rPr lang="pl-PL" sz="800" dirty="0" err="1">
                <a:ea typeface="Open Sans" pitchFamily="2" charset="0"/>
                <a:cs typeface="Open Sans" pitchFamily="2" charset="0"/>
              </a:rPr>
              <a:t>unpolarized</a:t>
            </a:r>
            <a:r>
              <a:rPr lang="pl-PL" sz="800" dirty="0">
                <a:ea typeface="Open Sans" pitchFamily="2" charset="0"/>
                <a:cs typeface="Open Sans" pitchFamily="2" charset="0"/>
              </a:rPr>
              <a:t> </a:t>
            </a:r>
            <a:r>
              <a:rPr lang="pl-PL" sz="800" dirty="0" err="1">
                <a:ea typeface="Open Sans" pitchFamily="2" charset="0"/>
                <a:cs typeface="Open Sans" pitchFamily="2" charset="0"/>
              </a:rPr>
              <a:t>parton</a:t>
            </a:r>
            <a:r>
              <a:rPr lang="pl-PL" sz="800" dirty="0">
                <a:ea typeface="Open Sans" pitchFamily="2" charset="0"/>
                <a:cs typeface="Open Sans" pitchFamily="2" charset="0"/>
              </a:rPr>
              <a:t> </a:t>
            </a:r>
            <a:r>
              <a:rPr lang="pl-PL" sz="800" dirty="0" err="1">
                <a:ea typeface="Open Sans" pitchFamily="2" charset="0"/>
                <a:cs typeface="Open Sans" pitchFamily="2" charset="0"/>
              </a:rPr>
              <a:t>distribution</a:t>
            </a:r>
            <a:endParaRPr lang="pl-PL" sz="800" dirty="0">
              <a:ea typeface="Open Sans" pitchFamily="2" charset="0"/>
              <a:cs typeface="Open Sans" pitchFamily="2" charset="0"/>
            </a:endParaRPr>
          </a:p>
        </p:txBody>
      </p:sp>
      <p:sp>
        <p:nvSpPr>
          <p:cNvPr id="178" name="Prostokąt 177"/>
          <p:cNvSpPr/>
          <p:nvPr/>
        </p:nvSpPr>
        <p:spPr>
          <a:xfrm>
            <a:off x="1349985" y="2949240"/>
            <a:ext cx="2991525" cy="169277"/>
          </a:xfrm>
          <a:prstGeom prst="rect">
            <a:avLst/>
          </a:prstGeom>
        </p:spPr>
        <p:txBody>
          <a:bodyPr wrap="none">
            <a:spAutoFit/>
          </a:bodyPr>
          <a:lstStyle/>
          <a:p>
            <a:r>
              <a:rPr lang="pl-PL" sz="500" dirty="0" smtClean="0">
                <a:solidFill>
                  <a:srgbClr val="3C4855"/>
                </a:solidFill>
                <a:ea typeface="Open Sans" pitchFamily="2" charset="0"/>
                <a:cs typeface="Open Sans" pitchFamily="2" charset="0"/>
                <a:hlinkClick r:id="rId19"/>
              </a:rPr>
              <a:t>[</a:t>
            </a:r>
            <a:r>
              <a:rPr lang="en-US" sz="500" dirty="0" smtClean="0">
                <a:solidFill>
                  <a:srgbClr val="3C4855"/>
                </a:solidFill>
                <a:ea typeface="Open Sans" pitchFamily="2" charset="0"/>
                <a:cs typeface="Open Sans" pitchFamily="2" charset="0"/>
                <a:hlinkClick r:id="rId19"/>
              </a:rPr>
              <a:t>R.L</a:t>
            </a:r>
            <a:r>
              <a:rPr lang="en-US" sz="500" dirty="0">
                <a:solidFill>
                  <a:srgbClr val="3C4855"/>
                </a:solidFill>
                <a:ea typeface="Open Sans" pitchFamily="2" charset="0"/>
                <a:cs typeface="Open Sans" pitchFamily="2" charset="0"/>
                <a:hlinkClick r:id="rId19"/>
              </a:rPr>
              <a:t>. Workman </a:t>
            </a:r>
            <a:r>
              <a:rPr lang="en-US" sz="500" i="1" dirty="0">
                <a:solidFill>
                  <a:srgbClr val="3C4855"/>
                </a:solidFill>
                <a:ea typeface="Open Sans" pitchFamily="2" charset="0"/>
                <a:cs typeface="Open Sans" pitchFamily="2" charset="0"/>
                <a:hlinkClick r:id="rId19"/>
              </a:rPr>
              <a:t>et al.</a:t>
            </a:r>
            <a:r>
              <a:rPr lang="en-US" sz="500" dirty="0">
                <a:solidFill>
                  <a:srgbClr val="3C4855"/>
                </a:solidFill>
                <a:ea typeface="Open Sans" pitchFamily="2" charset="0"/>
                <a:cs typeface="Open Sans" pitchFamily="2" charset="0"/>
                <a:hlinkClick r:id="rId19"/>
              </a:rPr>
              <a:t> (Particle Data Group), </a:t>
            </a:r>
            <a:r>
              <a:rPr lang="en-US" sz="500" dirty="0" err="1">
                <a:solidFill>
                  <a:srgbClr val="3C4855"/>
                </a:solidFill>
                <a:ea typeface="Open Sans" pitchFamily="2" charset="0"/>
                <a:cs typeface="Open Sans" pitchFamily="2" charset="0"/>
                <a:hlinkClick r:id="rId19"/>
              </a:rPr>
              <a:t>Prog</a:t>
            </a:r>
            <a:r>
              <a:rPr lang="en-US" sz="500" dirty="0">
                <a:solidFill>
                  <a:srgbClr val="3C4855"/>
                </a:solidFill>
                <a:ea typeface="Open Sans" pitchFamily="2" charset="0"/>
                <a:cs typeface="Open Sans" pitchFamily="2" charset="0"/>
                <a:hlinkClick r:id="rId19"/>
              </a:rPr>
              <a:t>. </a:t>
            </a:r>
            <a:r>
              <a:rPr lang="en-US" sz="500" dirty="0" err="1">
                <a:solidFill>
                  <a:srgbClr val="3C4855"/>
                </a:solidFill>
                <a:ea typeface="Open Sans" pitchFamily="2" charset="0"/>
                <a:cs typeface="Open Sans" pitchFamily="2" charset="0"/>
                <a:hlinkClick r:id="rId19"/>
              </a:rPr>
              <a:t>Theor</a:t>
            </a:r>
            <a:r>
              <a:rPr lang="en-US" sz="500" dirty="0">
                <a:solidFill>
                  <a:srgbClr val="3C4855"/>
                </a:solidFill>
                <a:ea typeface="Open Sans" pitchFamily="2" charset="0"/>
                <a:cs typeface="Open Sans" pitchFamily="2" charset="0"/>
                <a:hlinkClick r:id="rId19"/>
              </a:rPr>
              <a:t>. Exp. Phys. 2022, 083C01 (2022</a:t>
            </a:r>
            <a:r>
              <a:rPr lang="en-US" sz="500" dirty="0" smtClean="0">
                <a:solidFill>
                  <a:srgbClr val="3C4855"/>
                </a:solidFill>
                <a:ea typeface="Open Sans" pitchFamily="2" charset="0"/>
                <a:cs typeface="Open Sans" pitchFamily="2" charset="0"/>
                <a:hlinkClick r:id="rId19"/>
              </a:rPr>
              <a:t>)</a:t>
            </a:r>
            <a:r>
              <a:rPr lang="pl-PL" sz="500" dirty="0" smtClean="0">
                <a:solidFill>
                  <a:srgbClr val="3C4855"/>
                </a:solidFill>
                <a:ea typeface="Open Sans" pitchFamily="2" charset="0"/>
                <a:cs typeface="Open Sans" pitchFamily="2" charset="0"/>
                <a:hlinkClick r:id="rId19"/>
              </a:rPr>
              <a:t> and 2023 update]</a:t>
            </a:r>
            <a:r>
              <a:rPr lang="en-US" sz="500" dirty="0">
                <a:solidFill>
                  <a:srgbClr val="3C4855"/>
                </a:solidFill>
                <a:ea typeface="Open Sans" pitchFamily="2" charset="0"/>
                <a:cs typeface="Open Sans" pitchFamily="2" charset="0"/>
                <a:hlinkClick r:id="rId19"/>
              </a:rPr>
              <a:t> </a:t>
            </a:r>
            <a:endParaRPr lang="en-US" sz="500" dirty="0">
              <a:solidFill>
                <a:srgbClr val="3C4855"/>
              </a:solidFill>
              <a:ea typeface="Open Sans" pitchFamily="2" charset="0"/>
              <a:cs typeface="Open Sans" pitchFamily="2" charset="0"/>
            </a:endParaRPr>
          </a:p>
        </p:txBody>
      </p:sp>
      <mc:AlternateContent xmlns:mc="http://schemas.openxmlformats.org/markup-compatibility/2006" xmlns:a14="http://schemas.microsoft.com/office/drawing/2010/main">
        <mc:Choice Requires="a14">
          <p:sp>
            <p:nvSpPr>
              <p:cNvPr id="3" name="Prostokąt 2"/>
              <p:cNvSpPr/>
              <p:nvPr/>
            </p:nvSpPr>
            <p:spPr>
              <a:xfrm>
                <a:off x="3362207" y="2722391"/>
                <a:ext cx="274691" cy="230832"/>
              </a:xfrm>
              <a:prstGeom prst="rect">
                <a:avLst/>
              </a:prstGeom>
            </p:spPr>
            <p:txBody>
              <a:bodyPr wrap="none">
                <a:spAutoFit/>
              </a:bodyPr>
              <a:lstStyle/>
              <a:p>
                <a:pPr>
                  <a:buClr>
                    <a:srgbClr val="3C4855"/>
                  </a:buClr>
                </a:pPr>
                <a14:m>
                  <m:oMathPara xmlns:m="http://schemas.openxmlformats.org/officeDocument/2006/math">
                    <m:oMathParaPr>
                      <m:jc m:val="centerGroup"/>
                    </m:oMathParaPr>
                    <m:oMath xmlns:m="http://schemas.openxmlformats.org/officeDocument/2006/math">
                      <m:r>
                        <a:rPr lang="pl-PL" sz="900" i="1" dirty="0">
                          <a:latin typeface="Cambria Math" panose="02040503050406030204" pitchFamily="18" charset="0"/>
                        </a:rPr>
                        <m:t>𝑥</m:t>
                      </m:r>
                    </m:oMath>
                  </m:oMathPara>
                </a14:m>
                <a:endParaRPr lang="pl-PL" sz="900" dirty="0"/>
              </a:p>
            </p:txBody>
          </p:sp>
        </mc:Choice>
        <mc:Fallback xmlns="">
          <p:sp>
            <p:nvSpPr>
              <p:cNvPr id="3" name="Prostokąt 2"/>
              <p:cNvSpPr>
                <a:spLocks noRot="1" noChangeAspect="1" noMove="1" noResize="1" noEditPoints="1" noAdjustHandles="1" noChangeArrowheads="1" noChangeShapeType="1" noTextEdit="1"/>
              </p:cNvSpPr>
              <p:nvPr/>
            </p:nvSpPr>
            <p:spPr>
              <a:xfrm>
                <a:off x="3362207" y="2722391"/>
                <a:ext cx="274691" cy="230832"/>
              </a:xfrm>
              <a:prstGeom prst="rect">
                <a:avLst/>
              </a:prstGeom>
              <a:blipFill>
                <a:blip r:embed="rId20"/>
                <a:stretch>
                  <a:fillRect/>
                </a:stretch>
              </a:blipFill>
            </p:spPr>
            <p:txBody>
              <a:bodyPr/>
              <a:lstStyle/>
              <a:p>
                <a:r>
                  <a:rPr lang="pl-PL">
                    <a:noFill/>
                  </a:rPr>
                  <a:t> </a:t>
                </a:r>
              </a:p>
            </p:txBody>
          </p:sp>
        </mc:Fallback>
      </mc:AlternateContent>
    </p:spTree>
    <p:extLst>
      <p:ext uri="{BB962C8B-B14F-4D97-AF65-F5344CB8AC3E}">
        <p14:creationId xmlns:p14="http://schemas.microsoft.com/office/powerpoint/2010/main" val="766786787"/>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yw pakietu Office">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Motyw pakietu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 dockstate="right" visibility="0" width="350" row="6">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F7076B10-0CD4-4D4E-AB29-9EDC76267C85}">
  <we:reference id="wa104381411" version="2.4.5.0" store="pl-PL" storeType="OMEX"/>
  <we:alternateReferences>
    <we:reference id="wa104381411" version="2.4.5.0" store="wa104381411"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3A2B0FC1-7ED2-44FA-A15F-F5575CB356BE}">
  <we:reference id="wa200006805" version="1.0.0.0" store="pl-PL" storeType="OMEX"/>
  <we:alternateReferences>
    <we:reference id="wa200006805" version="1.0.0.0" store="wa200006805"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5156</TotalTime>
  <Words>2174</Words>
  <Application>Microsoft Office PowerPoint</Application>
  <PresentationFormat>Niestandardowy</PresentationFormat>
  <Paragraphs>671</Paragraphs>
  <Slides>33</Slides>
  <Notes>0</Notes>
  <HiddenSlides>0</HiddenSlides>
  <MMClips>0</MMClips>
  <ScaleCrop>false</ScaleCrop>
  <HeadingPairs>
    <vt:vector size="6" baseType="variant">
      <vt:variant>
        <vt:lpstr>Używane czcionki</vt:lpstr>
      </vt:variant>
      <vt:variant>
        <vt:i4>11</vt:i4>
      </vt:variant>
      <vt:variant>
        <vt:lpstr>Motyw</vt:lpstr>
      </vt:variant>
      <vt:variant>
        <vt:i4>1</vt:i4>
      </vt:variant>
      <vt:variant>
        <vt:lpstr>Tytuły slajdów</vt:lpstr>
      </vt:variant>
      <vt:variant>
        <vt:i4>33</vt:i4>
      </vt:variant>
    </vt:vector>
  </HeadingPairs>
  <TitlesOfParts>
    <vt:vector size="45" baseType="lpstr">
      <vt:lpstr>-apple-system</vt:lpstr>
      <vt:lpstr>Arial</vt:lpstr>
      <vt:lpstr>Calibri</vt:lpstr>
      <vt:lpstr>Calibri Light</vt:lpstr>
      <vt:lpstr>Cambria Math</vt:lpstr>
      <vt:lpstr>Comic Sans MS</vt:lpstr>
      <vt:lpstr>Courier New</vt:lpstr>
      <vt:lpstr>Merriweather</vt:lpstr>
      <vt:lpstr>Open Sans</vt:lpstr>
      <vt:lpstr>OpenSans</vt:lpstr>
      <vt:lpstr>Times New Roman</vt:lpstr>
      <vt:lpstr>Motyw pakietu Office</vt:lpstr>
      <vt:lpstr>Transverse-Spin Dependent Azimuthal Asymmetries in COMPASS Drell-Yan data</vt:lpstr>
      <vt:lpstr>The Proton: Small, Common, and Still Full of Mysteries</vt:lpstr>
      <vt:lpstr>QCD: A Brief Overview</vt:lpstr>
      <vt:lpstr>Cracking Open the Proton: Deep Inelastic Scattering (DIS)</vt:lpstr>
      <vt:lpstr>Quark Parton Model (QPM): A Closer Look Inside the Proton</vt:lpstr>
      <vt:lpstr>The Joy of Why</vt:lpstr>
      <vt:lpstr>Proton Spin Structure: Collinear Approach</vt:lpstr>
      <vt:lpstr>Map of Experimental Results</vt:lpstr>
      <vt:lpstr>Number Density</vt:lpstr>
      <vt:lpstr>Helicity</vt:lpstr>
      <vt:lpstr>Helicity</vt:lpstr>
      <vt:lpstr>Proton Structure Beyond the Collinear Picture</vt:lpstr>
      <vt:lpstr>From Theory to Experiment: Probing TMD PDFs in Practice</vt:lpstr>
      <vt:lpstr>From Drell–Yan to SIDIS: Completing the Picture</vt:lpstr>
      <vt:lpstr>From Idea to Experiment: COMPASS as a unique tool</vt:lpstr>
      <vt:lpstr>Example of TMD universality: Sivers sign change</vt:lpstr>
      <vt:lpstr>Probing TMD PDFs with COMPASS: A Unique Opportunity</vt:lpstr>
      <vt:lpstr>Panorama of COMPASS</vt:lpstr>
      <vt:lpstr>Prezentacja programu PowerPoint</vt:lpstr>
      <vt:lpstr>Prezentacja programu PowerPoint</vt:lpstr>
      <vt:lpstr>At the Heart of This Talk: Drell–Yan process</vt:lpstr>
      <vt:lpstr>Closer Look at Drell–Yan cross-section</vt:lpstr>
      <vt:lpstr>From Convolution to Direct Access: Extracting TMD PDFs</vt:lpstr>
      <vt:lpstr>From Model Assumptions to Weighted Extraction</vt:lpstr>
      <vt:lpstr>Quark transverse momentum and nucleon spin correlation: Sivers Asymmetries</vt:lpstr>
      <vt:lpstr>Moving to TMD PDF Extraction: Understanding the Sivers Asymmetry</vt:lpstr>
      <vt:lpstr>Quark orbital motion and spin–orbit correlations:  Pretzelosity Asymmetries</vt:lpstr>
      <vt:lpstr>Quark spin direction correlated with transverse nucleon spin: Transversity Asymmetries</vt:lpstr>
      <vt:lpstr>Transversity Asymmetries: What can we extract from it?</vt:lpstr>
      <vt:lpstr>Future of Hadron Physics: Electron Ion Collider (EIC)</vt:lpstr>
      <vt:lpstr>Future of Hadron Physics: LHCspin</vt:lpstr>
      <vt:lpstr>Conclusions</vt:lpstr>
      <vt:lpstr>Thank you for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Transverse-Spin Dependent Azimuthal Asymmetries in COMPASS Drell-Yan data</dc:title>
  <dc:creator>Marzena</dc:creator>
  <cp:lastModifiedBy>Marzena</cp:lastModifiedBy>
  <cp:revision>200</cp:revision>
  <dcterms:created xsi:type="dcterms:W3CDTF">2025-06-08T06:38:15Z</dcterms:created>
  <dcterms:modified xsi:type="dcterms:W3CDTF">2025-06-13T07:30:18Z</dcterms:modified>
</cp:coreProperties>
</file>