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4"/>
  </p:notesMasterIdLst>
  <p:sldIdLst>
    <p:sldId id="257" r:id="rId2"/>
    <p:sldId id="279" r:id="rId3"/>
    <p:sldId id="258" r:id="rId4"/>
    <p:sldId id="259" r:id="rId5"/>
    <p:sldId id="277" r:id="rId6"/>
    <p:sldId id="269" r:id="rId7"/>
    <p:sldId id="282" r:id="rId8"/>
    <p:sldId id="280" r:id="rId9"/>
    <p:sldId id="283" r:id="rId10"/>
    <p:sldId id="288" r:id="rId11"/>
    <p:sldId id="289" r:id="rId12"/>
    <p:sldId id="281" r:id="rId13"/>
    <p:sldId id="284" r:id="rId14"/>
    <p:sldId id="290" r:id="rId15"/>
    <p:sldId id="291" r:id="rId16"/>
    <p:sldId id="292" r:id="rId17"/>
    <p:sldId id="286" r:id="rId18"/>
    <p:sldId id="294" r:id="rId19"/>
    <p:sldId id="287" r:id="rId20"/>
    <p:sldId id="260" r:id="rId21"/>
    <p:sldId id="285" r:id="rId22"/>
    <p:sldId id="293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B3B3"/>
    <a:srgbClr val="ACEEB7"/>
    <a:srgbClr val="D1E9FF"/>
    <a:srgbClr val="FAEFD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77" autoAdjust="0"/>
    <p:restoredTop sz="81165" autoAdjust="0"/>
  </p:normalViewPr>
  <p:slideViewPr>
    <p:cSldViewPr snapToGrid="0" snapToObjects="1">
      <p:cViewPr varScale="1">
        <p:scale>
          <a:sx n="78" d="100"/>
          <a:sy n="78" d="100"/>
        </p:scale>
        <p:origin x="620" y="52"/>
      </p:cViewPr>
      <p:guideLst>
        <p:guide orient="horz" pos="1620"/>
        <p:guide pos="2896"/>
      </p:guideLst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12/06/2025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progpolymsci.2015.11.006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98723976_Significant_Enhancement_of_Mechanical_and_Thermal_Properties_of_Thermoplastic_Polyester_Elastomer_by_Polymer_Blending_and_Nanoinclusion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upont.com/personal-protection/thermal-protective.html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dupont.com/content/dam/dupont/amer/us/en/safety/public/documents/en/Kevlar_Technical_Guide_0319.pdf" TargetMode="Externa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fessionalplastics.com/professionalplastics/content/Teflon_PTFE.pdf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.libretexts.org/Bookshelves/Organic_Chemistry/Basic_Principles_of_Organic_Chemistry_(Roberts_and_Caserio)/29%3A_Polymers/29.04%3A_Forces_Between_Polymer_Chains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0272B1"/>
                </a:solidFill>
                <a:effectLst/>
                <a:latin typeface="ElsevierSans"/>
              </a:rPr>
              <a:t>Image: </a:t>
            </a:r>
            <a:r>
              <a:rPr lang="en-GB" b="0" i="0" u="none" strike="noStrike" dirty="0">
                <a:solidFill>
                  <a:srgbClr val="0272B1"/>
                </a:solidFill>
                <a:effectLst/>
                <a:latin typeface="ElsevierSans"/>
                <a:hlinkClick r:id="rId3" tooltip="Persistent link using digital object identifier"/>
              </a:rPr>
              <a:t>https://doi.org/10.1016/j.progpolymsci.2015.11.006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33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A4F0E-C8F5-AAE3-BE77-5F22F1D19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A6381D-EDED-BA2F-6387-B132E4A656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1D4FA7-93DE-0132-7761-E913EFD9A9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Images:</a:t>
            </a:r>
          </a:p>
          <a:p>
            <a:endParaRPr lang="en-GB" dirty="0"/>
          </a:p>
          <a:p>
            <a:r>
              <a:rPr lang="en-GB" dirty="0"/>
              <a:t>Own work, CC0, https://commons.wikimedia.org/w/index.php?curid=64127007</a:t>
            </a:r>
          </a:p>
          <a:p>
            <a:r>
              <a:rPr lang="en-GB" dirty="0"/>
              <a:t>By </a:t>
            </a:r>
            <a:r>
              <a:rPr lang="en-GB" dirty="0" err="1"/>
              <a:t>NEUROtiker</a:t>
            </a:r>
            <a:r>
              <a:rPr lang="en-GB" dirty="0"/>
              <a:t> - Own work, Public Domain, https://commons.wikimedia.org/w/index.php?curid=3683626</a:t>
            </a: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1BFB1B-47A1-4FAC-F514-9F169CFCBF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8903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83082-9216-2500-86C3-0D6871B6B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CC83F5-D17F-BB55-72E9-9F0CC9F433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85200C-7103-7C36-BF91-18C80CF1DE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Images:</a:t>
            </a:r>
          </a:p>
          <a:p>
            <a:endParaRPr lang="en-GB" dirty="0"/>
          </a:p>
          <a:p>
            <a:r>
              <a:rPr lang="en-GB" dirty="0"/>
              <a:t>Own work, CC0, https://commons.wikimedia.org/w/index.php?curid=64127007</a:t>
            </a:r>
          </a:p>
          <a:p>
            <a:r>
              <a:rPr lang="en-GB" dirty="0"/>
              <a:t>By </a:t>
            </a:r>
            <a:r>
              <a:rPr lang="en-GB" dirty="0" err="1"/>
              <a:t>NEUROtiker</a:t>
            </a:r>
            <a:r>
              <a:rPr lang="en-GB" dirty="0"/>
              <a:t> - Own work, Public Domain, https://commons.wikimedia.org/w/index.php?curid=3683626</a:t>
            </a: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36744-A687-1AF9-ACE6-00C1500849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292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https://external-content.duckduckgo.com/iu/?u=https%3A%2F%2Fm.media-amazon.com%2Fimages%2FI%2F71l3uLtt55L.jpg&amp;f=1&amp;nofb=1&amp;ipt=9f366863eea55362718fc3fca1c72871ec0ae0fa0c73aea83b870b8fc0b1212f</a:t>
            </a:r>
          </a:p>
          <a:p>
            <a:endParaRPr lang="en-GB" dirty="0"/>
          </a:p>
          <a:p>
            <a:r>
              <a:rPr lang="en-GB" dirty="0">
                <a:hlinkClick r:id="rId3"/>
              </a:rPr>
              <a:t>Significant Enhancement of Mechanical and Thermal Properties of Thermoplastic Polyester Elastomer by Polymer Blending and </a:t>
            </a:r>
            <a:r>
              <a:rPr lang="en-GB" dirty="0" err="1">
                <a:hlinkClick r:id="rId3"/>
              </a:rPr>
              <a:t>Nanoinclusion</a:t>
            </a:r>
            <a:endParaRPr lang="en-GB" dirty="0"/>
          </a:p>
          <a:p>
            <a:endParaRPr lang="en-GB" dirty="0"/>
          </a:p>
          <a:p>
            <a:r>
              <a:rPr lang="en-GB" dirty="0"/>
              <a:t>https://external-content.duckduckgo.com/iu/?u=https%3A%2F%2Fm.media-amazon.com%2Fimages%2FI%2F81oRiuXmn5L.jpg&amp;f=1&amp;nofb=1&amp;ipt=fdba553c0dfbcc82eeec66b1156bba129e59a053f00e259993f35325cb2c5db2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7566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https://external-content.duckduckgo.com/iu/?u=https%3A%2F%2Fs3.us-east-2.amazonaws.com%2Fs3.firedex.com%2Fwp-content%2Fuploads%2F2021%2F01%2F18092901%2FFireDex_H41NNF_ZoneCoverage_Laminate-800x800.png&amp;f=1&amp;nofb=1&amp;ipt=469bbd39a393a5f250db809853121ec1ad3c3d426a32328030096e98d3bfc7c9</a:t>
            </a:r>
          </a:p>
          <a:p>
            <a:endParaRPr lang="en-GB" dirty="0">
              <a:hlinkClick r:id="rId3"/>
            </a:endParaRPr>
          </a:p>
          <a:p>
            <a:r>
              <a:rPr lang="en-GB" dirty="0">
                <a:hlinkClick r:id="rId3"/>
              </a:rPr>
              <a:t>Fire Resistant Clothing</a:t>
            </a:r>
            <a:endParaRPr lang="en-GB" dirty="0">
              <a:hlinkClick r:id="rId4"/>
            </a:endParaRPr>
          </a:p>
          <a:p>
            <a:endParaRPr lang="en-GB" dirty="0">
              <a:hlinkClick r:id="rId4"/>
            </a:endParaRPr>
          </a:p>
          <a:p>
            <a:r>
              <a:rPr lang="en-GB" dirty="0">
                <a:hlinkClick r:id="rId4"/>
              </a:rPr>
              <a:t>Kevlar® Aramid Fiber Technical Guide</a:t>
            </a:r>
            <a:endParaRPr lang="en-GB" dirty="0"/>
          </a:p>
          <a:p>
            <a:endParaRPr lang="en-GB" dirty="0"/>
          </a:p>
          <a:p>
            <a:r>
              <a:rPr lang="en-GB" dirty="0"/>
              <a:t>https://external-content.duckduckgo.com/iu/?u=https%3A%2F%2Fplaywithcarbon.com%2Fwp-content%2Fuploads%2F2020%2F05%2Fkevlar.jpg&amp;f=1&amp;nofb=1&amp;ipt=b9c2118c6fc42bde9401451bc537fb1b4e4ccb896b2b755653227145a65fbc25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0035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https://external-content.duckduckgo.com/iu/?u=https%3A%2F%2Fwww.tefal.com.my%2Fmedia%2Fcatalog%2Fproduct%2Fi%2Fn%2Fingenio-starter-kit_pdp_2.jpg%3Fquality%3D80%26fit%3Dcover%26height%3D1200%26width%3D960%26auto%3Dwebp%26format%3Dpjpg%26keyImg%3D%3FLARGER&amp;f=1&amp;nofb=1&amp;ipt=f1771ac32d86d2f69429bd52897a36b1f98317094b2e718c21ffbfeb74b1b3b9</a:t>
            </a:r>
          </a:p>
          <a:p>
            <a:endParaRPr lang="en-GB" dirty="0">
              <a:hlinkClick r:id="rId3"/>
            </a:endParaRPr>
          </a:p>
          <a:p>
            <a:r>
              <a:rPr lang="en-GB" dirty="0">
                <a:hlinkClick r:id="rId3"/>
              </a:rPr>
              <a:t>PROFESSIONAL PLASTICS, INC</a:t>
            </a:r>
            <a:endParaRPr lang="en-GB" dirty="0"/>
          </a:p>
          <a:p>
            <a:endParaRPr lang="en-GB" dirty="0"/>
          </a:p>
          <a:p>
            <a:r>
              <a:rPr lang="en-GB" dirty="0"/>
              <a:t>https://external-content.duckduckgo.com/iu/?u=https%3A%2F%2Ftse4.mm.bing.net%2Fth%3Fid%3DOIP.6Dn04V16qxf0xwT80GS_xwHaE8%26pid%3DApi&amp;f=1&amp;ipt=d8407a4a057fc7fbb90d8ab3fbc016fcee343950141d37f6d605722e47c3831b</a:t>
            </a:r>
          </a:p>
          <a:p>
            <a:endParaRPr lang="en-GB" dirty="0"/>
          </a:p>
          <a:p>
            <a:r>
              <a:rPr lang="en-GB" dirty="0"/>
              <a:t>https://external-content.duckduckgo.com/iu/?u=https%3A%2F%2Fwww.researchgate.net%2Fpublication%2F364567095%2Ffigure%2Ffig3%2FAS%3A11431281091284491%401666363952904%2FMolecular-structure-of-the-a-b-and-g-phases-of-PVDF.png&amp;f=1&amp;nofb=1&amp;ipt=531cd50e6c06c559c74a30e1146648150f051e35bb6c61804628e6dfc34a20c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8204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375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29.4: Forces Between Polymer Chains - Chemistry </a:t>
            </a:r>
            <a:r>
              <a:rPr lang="en-GB" dirty="0" err="1">
                <a:hlinkClick r:id="rId3"/>
              </a:rPr>
              <a:t>LibreTexts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8376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https://external-content.duckduckgo.com/iu/?u=https%3A%2F%2Ftse2.mm.bing.net%2Fth%3Fid%3DOIP.lbrsPaoIlKQzGu8bLrrPZAHaE8%26pid%3DApi&amp;f=1&amp;ipt=eb1f5c9b5914b3efe2dd1e3895cd520db888b6ee019d31ccbc6f1a4d5fec7a80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3894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800" dirty="0">
                <a:solidFill>
                  <a:schemeClr val="bg1"/>
                </a:solidFill>
              </a:rPr>
              <a:t>https://www.alamy.com/stock-photo/polyethylene-molecule.html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</a:rPr>
              <a:t>https://en.wikipedia.org/wiki/File:Perfluorodecyl-chain-from-xtal-Mercury-3D-balls.png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</a:rPr>
              <a:t>https://en.wikipedia.org/wiki/Polystyrene#/media/File:Polystyrene-chain-from-xtal-3D-bs-17.png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</a:rPr>
              <a:t>http://www.bbc.co.uk/schools/gcsebitesize/science/edexcel_pre_2011/designerproducts/smartmaterialsrev2.shtml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544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8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Images:</a:t>
            </a:r>
          </a:p>
          <a:p>
            <a:endParaRPr lang="fr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bg1"/>
                </a:solidFill>
              </a:rPr>
              <a:t>https://en.wikipedia.org/wiki/File:Polytetrafluoroethylene.svg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320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13E45-B0AD-1016-4B01-69BC663572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20A0DA-22CC-1110-F102-E6CF3DB66C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3DEA5F-4F38-B34A-DC84-F5A3149E81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Images:</a:t>
            </a:r>
          </a:p>
          <a:p>
            <a:endParaRPr lang="fr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bg1"/>
                </a:solidFill>
              </a:rPr>
              <a:t>https://en.wikipedia.org/wiki/File:Polytetrafluoroethylene.svg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DDCE9-3298-2D9F-36FA-179E79460A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9074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Images:</a:t>
            </a:r>
          </a:p>
          <a:p>
            <a:endParaRPr lang="fr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</a:rPr>
              <a:t>By </a:t>
            </a:r>
            <a:r>
              <a:rPr lang="en-GB" sz="800" dirty="0" err="1">
                <a:solidFill>
                  <a:schemeClr val="bg1"/>
                </a:solidFill>
              </a:rPr>
              <a:t>User:Innerstream</a:t>
            </a:r>
            <a:r>
              <a:rPr lang="en-GB" sz="800" dirty="0">
                <a:solidFill>
                  <a:schemeClr val="bg1"/>
                </a:solidFill>
              </a:rPr>
              <a:t> - Own work, Public Domain, https://commons.wikimedia.org/w/index.php?curid=112727156</a:t>
            </a:r>
          </a:p>
          <a:p>
            <a:endParaRPr lang="fr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</a:rPr>
              <a:t>This structure was created with </a:t>
            </a:r>
            <a:r>
              <a:rPr lang="en-GB" sz="800" dirty="0" err="1">
                <a:solidFill>
                  <a:schemeClr val="bg1"/>
                </a:solidFill>
              </a:rPr>
              <a:t>PyMOL</a:t>
            </a:r>
            <a:r>
              <a:rPr lang="en-GB" sz="800" dirty="0">
                <a:solidFill>
                  <a:schemeClr val="bg1"/>
                </a:solidFill>
              </a:rPr>
              <a:t>. - Own work, CC BY 3.0, https://commons.wikimedia.org/w/index.php?curid=18020756</a:t>
            </a:r>
            <a:endParaRPr lang="fr-CH" dirty="0"/>
          </a:p>
          <a:p>
            <a:endParaRPr lang="fr-CH" dirty="0"/>
          </a:p>
          <a:p>
            <a:r>
              <a:rPr lang="en-GB" dirty="0"/>
              <a:t>http://www.dupont.com/products-and-services/packaging-materials-solutions/pharmaceutical-packaging/brands/tyvek-sterile-packaging/press-releases/fda-tyvek-functional-equivalence.html</a:t>
            </a:r>
          </a:p>
          <a:p>
            <a:endParaRPr lang="en-GB" dirty="0"/>
          </a:p>
          <a:p>
            <a:r>
              <a:rPr lang="en-GB" dirty="0"/>
              <a:t>https://external-content.duckduckgo.com/iu/?u=http%3A%2F%2Fteachersinstitute.yale.edu%2Fcurriculum%2Fimages%2F2015%2F4%2F15.04.01.03.jpg&amp;f=1&amp;nofb=1&amp;ipt=e4af24861cdafb698fc32e408511b85630ec2fb865cdad17a6cf89cb0c66e712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158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3716E-B33D-7D4C-403C-D5734C241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161E5C-0332-B278-75B4-D64CA92023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487B5A-E8E4-3148-F6F6-425FB0ADD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Images:</a:t>
            </a:r>
          </a:p>
          <a:p>
            <a:endParaRPr lang="fr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</a:rPr>
              <a:t>By </a:t>
            </a:r>
            <a:r>
              <a:rPr lang="en-GB" sz="800" dirty="0" err="1">
                <a:solidFill>
                  <a:schemeClr val="bg1"/>
                </a:solidFill>
              </a:rPr>
              <a:t>User:Innerstream</a:t>
            </a:r>
            <a:r>
              <a:rPr lang="en-GB" sz="800" dirty="0">
                <a:solidFill>
                  <a:schemeClr val="bg1"/>
                </a:solidFill>
              </a:rPr>
              <a:t> - Own work, Public Domain, https://commons.wikimedia.org/w/index.php?curid=112727156</a:t>
            </a:r>
          </a:p>
          <a:p>
            <a:endParaRPr lang="fr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</a:rPr>
              <a:t>This structure was created with </a:t>
            </a:r>
            <a:r>
              <a:rPr lang="en-GB" sz="800" dirty="0" err="1">
                <a:solidFill>
                  <a:schemeClr val="bg1"/>
                </a:solidFill>
              </a:rPr>
              <a:t>PyMOL</a:t>
            </a:r>
            <a:r>
              <a:rPr lang="en-GB" sz="800" dirty="0">
                <a:solidFill>
                  <a:schemeClr val="bg1"/>
                </a:solidFill>
              </a:rPr>
              <a:t>. - Own work, CC BY 3.0, https://commons.wikimedia.org/w/index.php?curid=18020756</a:t>
            </a:r>
            <a:endParaRPr lang="fr-CH" dirty="0"/>
          </a:p>
          <a:p>
            <a:endParaRPr lang="fr-CH" dirty="0"/>
          </a:p>
          <a:p>
            <a:r>
              <a:rPr lang="en-GB" dirty="0"/>
              <a:t>http://www.dupont.com/products-and-services/packaging-materials-solutions/pharmaceutical-packaging/brands/tyvek-sterile-packaging/press-releases/fda-tyvek-functional-equivalence.html</a:t>
            </a:r>
          </a:p>
          <a:p>
            <a:endParaRPr lang="en-GB" dirty="0"/>
          </a:p>
          <a:p>
            <a:r>
              <a:rPr lang="en-GB" dirty="0"/>
              <a:t>https://external-content.duckduckgo.com/iu/?u=http%3A%2F%2Fteachersinstitute.yale.edu%2Fcurriculum%2Fimages%2F2015%2F4%2F15.04.01.03.jpg&amp;f=1&amp;nofb=1&amp;ipt=e4af24861cdafb698fc32e408511b85630ec2fb865cdad17a6cf89cb0c66e712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8787F1-2793-1774-2C4C-D16E08E2DD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7768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192A2-4776-A2C2-E374-4629868750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A867EF-A83C-7A47-BE20-1C6E7B39C8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660948-9B40-4F74-64BE-3451EA0DBA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Images:</a:t>
            </a:r>
          </a:p>
          <a:p>
            <a:endParaRPr lang="fr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</a:rPr>
              <a:t>By </a:t>
            </a:r>
            <a:r>
              <a:rPr lang="en-GB" sz="800" dirty="0" err="1">
                <a:solidFill>
                  <a:schemeClr val="bg1"/>
                </a:solidFill>
              </a:rPr>
              <a:t>User:Innerstream</a:t>
            </a:r>
            <a:r>
              <a:rPr lang="en-GB" sz="800" dirty="0">
                <a:solidFill>
                  <a:schemeClr val="bg1"/>
                </a:solidFill>
              </a:rPr>
              <a:t> - Own work, Public Domain, https://commons.wikimedia.org/w/index.php?curid=112727156</a:t>
            </a:r>
          </a:p>
          <a:p>
            <a:endParaRPr lang="fr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</a:rPr>
              <a:t>This structure was created with </a:t>
            </a:r>
            <a:r>
              <a:rPr lang="en-GB" sz="800" dirty="0" err="1">
                <a:solidFill>
                  <a:schemeClr val="bg1"/>
                </a:solidFill>
              </a:rPr>
              <a:t>PyMOL</a:t>
            </a:r>
            <a:r>
              <a:rPr lang="en-GB" sz="800" dirty="0">
                <a:solidFill>
                  <a:schemeClr val="bg1"/>
                </a:solidFill>
              </a:rPr>
              <a:t>. - Own work, CC BY 3.0, https://commons.wikimedia.org/w/index.php?curid=18020756</a:t>
            </a:r>
            <a:endParaRPr lang="fr-CH" dirty="0"/>
          </a:p>
          <a:p>
            <a:endParaRPr lang="fr-CH" dirty="0"/>
          </a:p>
          <a:p>
            <a:r>
              <a:rPr lang="en-GB" dirty="0"/>
              <a:t>http://www.dupont.com/products-and-services/packaging-materials-solutions/pharmaceutical-packaging/brands/tyvek-sterile-packaging/press-releases/fda-tyvek-functional-equivalence.html</a:t>
            </a:r>
          </a:p>
          <a:p>
            <a:endParaRPr lang="en-GB" dirty="0"/>
          </a:p>
          <a:p>
            <a:r>
              <a:rPr lang="en-GB" dirty="0"/>
              <a:t>https://external-content.duckduckgo.com/iu/?u=http%3A%2F%2Fteachersinstitute.yale.edu%2Fcurriculum%2Fimages%2F2015%2F4%2F15.04.01.03.jpg&amp;f=1&amp;nofb=1&amp;ipt=e4af24861cdafb698fc32e408511b85630ec2fb865cdad17a6cf89cb0c66e712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26773-EAB4-B627-046F-514F30EA91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051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C5DA06-2B92-4A8D-33E8-87221AA13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B97E96-1520-1793-DFB3-ACA09E50D9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D902AC-DA77-D258-075F-4F451037A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Images:</a:t>
            </a:r>
          </a:p>
          <a:p>
            <a:endParaRPr lang="fr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</a:rPr>
              <a:t>By </a:t>
            </a:r>
            <a:r>
              <a:rPr lang="en-GB" sz="800" dirty="0" err="1">
                <a:solidFill>
                  <a:schemeClr val="bg1"/>
                </a:solidFill>
              </a:rPr>
              <a:t>User:Innerstream</a:t>
            </a:r>
            <a:r>
              <a:rPr lang="en-GB" sz="800" dirty="0">
                <a:solidFill>
                  <a:schemeClr val="bg1"/>
                </a:solidFill>
              </a:rPr>
              <a:t> - Own work, Public Domain, https://commons.wikimedia.org/w/index.php?curid=112727156</a:t>
            </a:r>
          </a:p>
          <a:p>
            <a:endParaRPr lang="fr-CH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bg1"/>
                </a:solidFill>
              </a:rPr>
              <a:t>This structure was created with </a:t>
            </a:r>
            <a:r>
              <a:rPr lang="en-GB" sz="800" dirty="0" err="1">
                <a:solidFill>
                  <a:schemeClr val="bg1"/>
                </a:solidFill>
              </a:rPr>
              <a:t>PyMOL</a:t>
            </a:r>
            <a:r>
              <a:rPr lang="en-GB" sz="800" dirty="0">
                <a:solidFill>
                  <a:schemeClr val="bg1"/>
                </a:solidFill>
              </a:rPr>
              <a:t>. - Own work, CC BY 3.0, https://commons.wikimedia.org/w/index.php?curid=18020756</a:t>
            </a:r>
            <a:endParaRPr lang="fr-CH" dirty="0"/>
          </a:p>
          <a:p>
            <a:endParaRPr lang="fr-CH" dirty="0"/>
          </a:p>
          <a:p>
            <a:r>
              <a:rPr lang="en-GB" dirty="0"/>
              <a:t>http://www.dupont.com/products-and-services/packaging-materials-solutions/pharmaceutical-packaging/brands/tyvek-sterile-packaging/press-releases/fda-tyvek-functional-equivalence.html</a:t>
            </a:r>
          </a:p>
          <a:p>
            <a:endParaRPr lang="en-GB" dirty="0"/>
          </a:p>
          <a:p>
            <a:r>
              <a:rPr lang="en-GB" dirty="0"/>
              <a:t>https://external-content.duckduckgo.com/iu/?u=http%3A%2F%2Fteachersinstitute.yale.edu%2Fcurriculum%2Fimages%2F2015%2F4%2F15.04.01.03.jpg&amp;f=1&amp;nofb=1&amp;ipt=e4af24861cdafb698fc32e408511b85630ec2fb865cdad17a6cf89cb0c66e712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DAA6D-AF0B-3BB4-79B2-8A41817A0F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241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0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7.png"/><Relationship Id="rId11" Type="http://schemas.openxmlformats.org/officeDocument/2006/relationships/image" Target="../media/image43.jpeg"/><Relationship Id="rId5" Type="http://schemas.openxmlformats.org/officeDocument/2006/relationships/image" Target="../media/image36.png"/><Relationship Id="rId10" Type="http://schemas.openxmlformats.org/officeDocument/2006/relationships/image" Target="../media/image42.jpeg"/><Relationship Id="rId4" Type="http://schemas.openxmlformats.org/officeDocument/2006/relationships/image" Target="../media/image35.jpeg"/><Relationship Id="rId9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4.jpe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7.png"/><Relationship Id="rId11" Type="http://schemas.openxmlformats.org/officeDocument/2006/relationships/image" Target="../media/image52.jpeg"/><Relationship Id="rId5" Type="http://schemas.openxmlformats.org/officeDocument/2006/relationships/image" Target="../media/image46.pn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29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10.gif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11.jpeg"/><Relationship Id="rId4" Type="http://schemas.openxmlformats.org/officeDocument/2006/relationships/image" Target="../media/image6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5.jpeg"/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11" Type="http://schemas.openxmlformats.org/officeDocument/2006/relationships/image" Target="../media/image23.jpeg"/><Relationship Id="rId5" Type="http://schemas.openxmlformats.org/officeDocument/2006/relationships/image" Target="../media/image15.png"/><Relationship Id="rId10" Type="http://schemas.openxmlformats.org/officeDocument/2006/relationships/image" Target="../media/image22.jpeg"/><Relationship Id="rId4" Type="http://schemas.openxmlformats.org/officeDocument/2006/relationships/image" Target="../media/image20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31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jpeg"/><Relationship Id="rId11" Type="http://schemas.openxmlformats.org/officeDocument/2006/relationships/image" Target="../media/image26.png"/><Relationship Id="rId5" Type="http://schemas.openxmlformats.org/officeDocument/2006/relationships/image" Target="../media/image33.png"/><Relationship Id="rId10" Type="http://schemas.openxmlformats.org/officeDocument/2006/relationships/image" Target="../media/image30.png"/><Relationship Id="rId4" Type="http://schemas.openxmlformats.org/officeDocument/2006/relationships/image" Target="../media/image32.jpe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317D7D0-111E-1E62-71F7-FBBD65B8DC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92" t="811" r="855" b="247"/>
          <a:stretch/>
        </p:blipFill>
        <p:spPr>
          <a:xfrm>
            <a:off x="4269398" y="614706"/>
            <a:ext cx="4653979" cy="37062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C10F2D-5310-F641-E88C-43808EE6F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77" y="1466154"/>
            <a:ext cx="4621689" cy="1946276"/>
          </a:xfrm>
          <a:noFill/>
        </p:spPr>
        <p:txBody>
          <a:bodyPr>
            <a:normAutofit/>
          </a:bodyPr>
          <a:lstStyle/>
          <a:p>
            <a:r>
              <a:rPr lang="fr-CH" sz="3600" dirty="0">
                <a:solidFill>
                  <a:schemeClr val="bg1"/>
                </a:solidFill>
              </a:rPr>
              <a:t>High-Performance </a:t>
            </a:r>
            <a:r>
              <a:rPr lang="fr-CH" sz="3600" dirty="0" err="1">
                <a:solidFill>
                  <a:schemeClr val="bg1"/>
                </a:solidFill>
              </a:rPr>
              <a:t>Polymers</a:t>
            </a:r>
            <a:r>
              <a:rPr lang="fr-CH" sz="3600" dirty="0">
                <a:solidFill>
                  <a:schemeClr val="bg1"/>
                </a:solidFill>
              </a:rPr>
              <a:t>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4222AB-83C2-0DE6-E3EC-4B3B0A8A3C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DC8D65-F5AE-5BD3-B368-64C16BDAB1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E4E622-27AC-0B70-F470-99F0C52BEA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9DAED6-6B51-D844-F1B3-FDD364ACAC22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263578" y="3093696"/>
            <a:ext cx="2743200" cy="314740"/>
          </a:xfrm>
        </p:spPr>
        <p:txBody>
          <a:bodyPr/>
          <a:lstStyle/>
          <a:p>
            <a:r>
              <a:rPr lang="fr-CH" dirty="0">
                <a:solidFill>
                  <a:schemeClr val="bg1"/>
                </a:solidFill>
              </a:rPr>
              <a:t>Javier Osuna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AE020D-71A1-95B4-DBD5-CCB400392EDF}"/>
              </a:ext>
            </a:extLst>
          </p:cNvPr>
          <p:cNvSpPr txBox="1"/>
          <p:nvPr/>
        </p:nvSpPr>
        <p:spPr>
          <a:xfrm>
            <a:off x="7028733" y="102393"/>
            <a:ext cx="20992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>
                <a:solidFill>
                  <a:schemeClr val="bg1"/>
                </a:solidFill>
              </a:rPr>
              <a:t>Kapton</a:t>
            </a:r>
            <a:r>
              <a:rPr lang="fr-CH" sz="1100" dirty="0">
                <a:solidFill>
                  <a:schemeClr val="bg1"/>
                </a:solidFill>
              </a:rPr>
              <a:t>/Mylar: First </a:t>
            </a:r>
            <a:r>
              <a:rPr lang="fr-CH" sz="1100" dirty="0" err="1">
                <a:solidFill>
                  <a:schemeClr val="bg1"/>
                </a:solidFill>
              </a:rPr>
              <a:t>polymers</a:t>
            </a:r>
            <a:r>
              <a:rPr lang="fr-CH" sz="1100" dirty="0">
                <a:solidFill>
                  <a:schemeClr val="bg1"/>
                </a:solidFill>
              </a:rPr>
              <a:t> to </a:t>
            </a:r>
            <a:r>
              <a:rPr lang="fr-CH" sz="1100" dirty="0" err="1">
                <a:solidFill>
                  <a:schemeClr val="bg1"/>
                </a:solidFill>
              </a:rPr>
              <a:t>touch</a:t>
            </a:r>
            <a:r>
              <a:rPr lang="fr-CH" sz="1100" dirty="0">
                <a:solidFill>
                  <a:schemeClr val="bg1"/>
                </a:solidFill>
              </a:rPr>
              <a:t> the </a:t>
            </a:r>
            <a:r>
              <a:rPr lang="fr-CH" sz="1100" dirty="0" err="1">
                <a:solidFill>
                  <a:schemeClr val="bg1"/>
                </a:solidFill>
              </a:rPr>
              <a:t>lunar</a:t>
            </a:r>
            <a:r>
              <a:rPr lang="fr-CH" sz="1100" dirty="0">
                <a:solidFill>
                  <a:schemeClr val="bg1"/>
                </a:solidFill>
              </a:rPr>
              <a:t> surface! 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33B9DD5-9A48-B1FE-E409-F68AB4BF3850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6900332" y="533280"/>
            <a:ext cx="1178024" cy="220145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5FA8B8E-415E-5C97-AFCC-EC7B73915641}"/>
              </a:ext>
            </a:extLst>
          </p:cNvPr>
          <p:cNvSpPr txBox="1"/>
          <p:nvPr/>
        </p:nvSpPr>
        <p:spPr>
          <a:xfrm>
            <a:off x="261112" y="3591544"/>
            <a:ext cx="34849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>
                <a:solidFill>
                  <a:schemeClr val="bg1"/>
                </a:solidFill>
              </a:rPr>
              <a:t>This </a:t>
            </a:r>
            <a:r>
              <a:rPr lang="fr-CH" sz="1100" i="1" dirty="0" err="1">
                <a:solidFill>
                  <a:schemeClr val="bg1"/>
                </a:solidFill>
              </a:rPr>
              <a:t>presentation</a:t>
            </a:r>
            <a:r>
              <a:rPr lang="fr-CH" sz="1100" i="1" dirty="0">
                <a:solidFill>
                  <a:schemeClr val="bg1"/>
                </a:solidFill>
              </a:rPr>
              <a:t> </a:t>
            </a:r>
            <a:r>
              <a:rPr lang="fr-CH" sz="1100" i="1" dirty="0" err="1">
                <a:solidFill>
                  <a:schemeClr val="bg1"/>
                </a:solidFill>
              </a:rPr>
              <a:t>was</a:t>
            </a:r>
            <a:r>
              <a:rPr lang="fr-CH" sz="1100" i="1" dirty="0">
                <a:solidFill>
                  <a:schemeClr val="bg1"/>
                </a:solidFill>
              </a:rPr>
              <a:t> not </a:t>
            </a:r>
            <a:r>
              <a:rPr lang="fr-CH" sz="1100" i="1" dirty="0" err="1">
                <a:solidFill>
                  <a:schemeClr val="bg1"/>
                </a:solidFill>
              </a:rPr>
              <a:t>sponsored</a:t>
            </a:r>
            <a:r>
              <a:rPr lang="fr-CH" sz="1100" i="1" dirty="0">
                <a:solidFill>
                  <a:schemeClr val="bg1"/>
                </a:solidFill>
              </a:rPr>
              <a:t> by </a:t>
            </a:r>
            <a:r>
              <a:rPr lang="fr-CH" sz="1100" i="1" dirty="0" err="1">
                <a:solidFill>
                  <a:schemeClr val="bg1"/>
                </a:solidFill>
              </a:rPr>
              <a:t>DuPont</a:t>
            </a:r>
            <a:r>
              <a:rPr lang="fr-CH" sz="1100" i="1" u="sng" baseline="30000" dirty="0" err="1">
                <a:solidFill>
                  <a:schemeClr val="bg1"/>
                </a:solidFill>
              </a:rPr>
              <a:t>TM</a:t>
            </a:r>
            <a:endParaRPr lang="fr-CH" sz="1100" i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422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C4002F-F556-324A-6154-EEFBC5D4E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727E8E-8AAA-45BF-4758-40A25B9D98E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89E93E-5783-0884-E0DE-8079F1C0A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DED58F-482B-E63B-2EE8-763C8D6205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106582-7C89-D189-CF33-D161DFC8233E}"/>
              </a:ext>
            </a:extLst>
          </p:cNvPr>
          <p:cNvSpPr txBox="1">
            <a:spLocks/>
          </p:cNvSpPr>
          <p:nvPr/>
        </p:nvSpPr>
        <p:spPr>
          <a:xfrm>
            <a:off x="263625" y="1079697"/>
            <a:ext cx="4707946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0D6DC46-63AB-DF56-26DA-4BBD077BE50E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4645735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err="1">
                <a:solidFill>
                  <a:schemeClr val="bg1"/>
                </a:solidFill>
              </a:rPr>
              <a:t>Mechanical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pic>
        <p:nvPicPr>
          <p:cNvPr id="1030" name="Picture 6" descr="U.S. FDA Affirms Functional Equivalence of DuPont™ Tyvek® | DuPont USA">
            <a:extLst>
              <a:ext uri="{FF2B5EF4-FFF2-40B4-BE49-F238E27FC236}">
                <a16:creationId xmlns:a16="http://schemas.microsoft.com/office/drawing/2014/main" id="{058FDB09-9149-9AC2-80D1-5FC2A0092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59" y="556517"/>
            <a:ext cx="1598246" cy="79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A49C938C-2C26-434D-C2B6-65ECE3E20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793" y="556516"/>
            <a:ext cx="834640" cy="79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70BB6EE-F40B-600C-916B-875DD2C96B6A}"/>
              </a:ext>
            </a:extLst>
          </p:cNvPr>
          <p:cNvSpPr txBox="1"/>
          <p:nvPr/>
        </p:nvSpPr>
        <p:spPr>
          <a:xfrm>
            <a:off x="3919773" y="101187"/>
            <a:ext cx="18610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Polyethylene</a:t>
            </a:r>
            <a:r>
              <a:rPr lang="fr-CH" sz="1200" dirty="0">
                <a:solidFill>
                  <a:schemeClr val="bg1"/>
                </a:solidFill>
              </a:rPr>
              <a:t> and </a:t>
            </a:r>
            <a:r>
              <a:rPr lang="fr-CH" sz="1200" dirty="0" err="1">
                <a:solidFill>
                  <a:schemeClr val="bg1"/>
                </a:solidFill>
              </a:rPr>
              <a:t>Tyvek</a:t>
            </a:r>
            <a:r>
              <a:rPr lang="fr-CH" sz="1200" baseline="30000" dirty="0">
                <a:solidFill>
                  <a:schemeClr val="bg1"/>
                </a:solidFill>
              </a:rPr>
              <a:t>® </a:t>
            </a:r>
            <a:r>
              <a:rPr lang="fr-CH" sz="1200" dirty="0">
                <a:solidFill>
                  <a:schemeClr val="bg1"/>
                </a:solidFill>
              </a:rPr>
              <a:t>fibre</a:t>
            </a:r>
            <a:r>
              <a:rPr lang="fr-CH" sz="1200" baseline="30000" dirty="0">
                <a:solidFill>
                  <a:schemeClr val="bg1"/>
                </a:solidFill>
              </a:rPr>
              <a:t> </a:t>
            </a:r>
            <a:r>
              <a:rPr lang="fr-CH" sz="1200" dirty="0">
                <a:solidFill>
                  <a:schemeClr val="bg1"/>
                </a:solidFill>
              </a:rPr>
              <a:t>Structure</a:t>
            </a:r>
          </a:p>
          <a:p>
            <a:pPr algn="ctr"/>
            <a:r>
              <a:rPr lang="fr-CH" sz="1200" baseline="300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042" name="Picture 18">
            <a:extLst>
              <a:ext uri="{FF2B5EF4-FFF2-40B4-BE49-F238E27FC236}">
                <a16:creationId xmlns:a16="http://schemas.microsoft.com/office/drawing/2014/main" id="{1185D2C1-E769-83CB-289A-F69294A9D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019" y="3571855"/>
            <a:ext cx="1861069" cy="101512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44" name="Picture 20" descr="Full structural formula of the repeating unit">
            <a:extLst>
              <a:ext uri="{FF2B5EF4-FFF2-40B4-BE49-F238E27FC236}">
                <a16:creationId xmlns:a16="http://schemas.microsoft.com/office/drawing/2014/main" id="{9E2A3322-A5AF-6759-10AB-3B3E303AA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205" y="2196482"/>
            <a:ext cx="769780" cy="75053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F85499E-0006-C459-3185-A62A1135C763}"/>
              </a:ext>
            </a:extLst>
          </p:cNvPr>
          <p:cNvSpPr txBox="1"/>
          <p:nvPr/>
        </p:nvSpPr>
        <p:spPr>
          <a:xfrm>
            <a:off x="2972190" y="1594792"/>
            <a:ext cx="30456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400" dirty="0" err="1">
                <a:solidFill>
                  <a:schemeClr val="bg1"/>
                </a:solidFill>
              </a:rPr>
              <a:t>Acetal</a:t>
            </a:r>
            <a:r>
              <a:rPr lang="fr-CH" sz="1400" dirty="0">
                <a:solidFill>
                  <a:schemeClr val="bg1"/>
                </a:solidFill>
              </a:rPr>
              <a:t> / </a:t>
            </a:r>
            <a:r>
              <a:rPr lang="fr-CH" sz="1400" dirty="0" err="1">
                <a:solidFill>
                  <a:schemeClr val="bg1"/>
                </a:solidFill>
              </a:rPr>
              <a:t>Polyoxymethylene</a:t>
            </a:r>
            <a:r>
              <a:rPr lang="fr-CH" sz="1400" dirty="0">
                <a:solidFill>
                  <a:schemeClr val="bg1"/>
                </a:solidFill>
              </a:rPr>
              <a:t> (POM)</a:t>
            </a:r>
          </a:p>
          <a:p>
            <a:pPr algn="ctr"/>
            <a:r>
              <a:rPr lang="fr-CH" sz="1400" dirty="0" err="1">
                <a:solidFill>
                  <a:schemeClr val="bg1"/>
                </a:solidFill>
              </a:rPr>
              <a:t>Delrin</a:t>
            </a:r>
            <a:r>
              <a:rPr lang="fr-CH" sz="1400" baseline="30000" dirty="0">
                <a:solidFill>
                  <a:schemeClr val="bg1"/>
                </a:solidFill>
              </a:rPr>
              <a:t> ®</a:t>
            </a:r>
            <a:endParaRPr lang="fr-CH" sz="1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0674FCE-F02E-19B7-0DC2-0CEBFCBAFD31}"/>
              </a:ext>
            </a:extLst>
          </p:cNvPr>
          <p:cNvSpPr txBox="1"/>
          <p:nvPr/>
        </p:nvSpPr>
        <p:spPr>
          <a:xfrm>
            <a:off x="3773201" y="3066129"/>
            <a:ext cx="186106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Polycarbonate </a:t>
            </a: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Makrolon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  <a:p>
            <a:pPr algn="ctr"/>
            <a:endParaRPr lang="fr-CH" sz="1200" dirty="0">
              <a:solidFill>
                <a:schemeClr val="bg1"/>
              </a:solidFill>
            </a:endParaRPr>
          </a:p>
          <a:p>
            <a:pPr algn="ctr"/>
            <a:endParaRPr lang="fr-CH" sz="1200" dirty="0">
              <a:solidFill>
                <a:schemeClr val="bg1"/>
              </a:solidFill>
            </a:endParaRPr>
          </a:p>
        </p:txBody>
      </p:sp>
      <p:pic>
        <p:nvPicPr>
          <p:cNvPr id="11" name="Picture 2" descr="undefined">
            <a:extLst>
              <a:ext uri="{FF2B5EF4-FFF2-40B4-BE49-F238E27FC236}">
                <a16:creationId xmlns:a16="http://schemas.microsoft.com/office/drawing/2014/main" id="{4822796F-0797-9509-CFD0-2EEEB0FEB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693" y="3476566"/>
            <a:ext cx="769780" cy="10361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54BF608-3BE4-12EB-05E9-4372A2E8946D}"/>
              </a:ext>
            </a:extLst>
          </p:cNvPr>
          <p:cNvSpPr txBox="1"/>
          <p:nvPr/>
        </p:nvSpPr>
        <p:spPr>
          <a:xfrm>
            <a:off x="5959979" y="2801488"/>
            <a:ext cx="27335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Polymethyl</a:t>
            </a:r>
            <a:r>
              <a:rPr lang="fr-CH" sz="1200" dirty="0">
                <a:solidFill>
                  <a:schemeClr val="bg1"/>
                </a:solidFill>
              </a:rPr>
              <a:t> </a:t>
            </a:r>
            <a:r>
              <a:rPr lang="fr-CH" sz="1200" dirty="0" err="1">
                <a:solidFill>
                  <a:schemeClr val="bg1"/>
                </a:solidFill>
              </a:rPr>
              <a:t>methacrylate</a:t>
            </a:r>
            <a:r>
              <a:rPr lang="fr-CH" sz="1200" dirty="0">
                <a:solidFill>
                  <a:schemeClr val="bg1"/>
                </a:solidFill>
              </a:rPr>
              <a:t> (PMMA)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Plexiglas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Perspex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94C0404-A0AB-BB23-5B8A-8A679248B0CF}"/>
              </a:ext>
            </a:extLst>
          </p:cNvPr>
          <p:cNvSpPr txBox="1">
            <a:spLocks/>
          </p:cNvSpPr>
          <p:nvPr/>
        </p:nvSpPr>
        <p:spPr>
          <a:xfrm>
            <a:off x="209126" y="970177"/>
            <a:ext cx="2626656" cy="3634973"/>
          </a:xfrm>
          <a:prstGeom prst="roundRect">
            <a:avLst>
              <a:gd name="adj" fmla="val 6307"/>
            </a:avLst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CH" sz="1800" dirty="0" err="1">
                <a:solidFill>
                  <a:schemeClr val="bg1"/>
                </a:solidFill>
              </a:rPr>
              <a:t>Characteristics</a:t>
            </a:r>
            <a:endParaRPr lang="fr-CH" sz="16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Aromatic</a:t>
            </a:r>
            <a:r>
              <a:rPr lang="fr-CH" sz="1400" dirty="0">
                <a:solidFill>
                  <a:schemeClr val="bg1"/>
                </a:solidFill>
              </a:rPr>
              <a:t> groups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Tensile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strength</a:t>
            </a:r>
            <a:endParaRPr lang="fr-CH" sz="900" dirty="0">
              <a:solidFill>
                <a:schemeClr val="bg1"/>
              </a:solidFill>
            </a:endParaRPr>
          </a:p>
          <a:p>
            <a:pPr lvl="1"/>
            <a:r>
              <a:rPr lang="fr-CH" sz="900" dirty="0">
                <a:solidFill>
                  <a:schemeClr val="bg1"/>
                </a:solidFill>
              </a:rPr>
              <a:t>Thermal/Chemical </a:t>
            </a:r>
            <a:r>
              <a:rPr lang="fr-CH" sz="900" dirty="0" err="1">
                <a:solidFill>
                  <a:schemeClr val="bg1"/>
                </a:solidFill>
              </a:rPr>
              <a:t>stability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Rigidity</a:t>
            </a:r>
            <a:endParaRPr lang="fr-CH" sz="14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Hydrogen</a:t>
            </a:r>
            <a:r>
              <a:rPr lang="fr-CH" sz="1400" dirty="0">
                <a:solidFill>
                  <a:schemeClr val="bg1"/>
                </a:solidFill>
              </a:rPr>
              <a:t> bonding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Promotes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ordering</a:t>
            </a:r>
            <a:r>
              <a:rPr lang="fr-CH" sz="900" dirty="0">
                <a:solidFill>
                  <a:schemeClr val="bg1"/>
                </a:solidFill>
              </a:rPr>
              <a:t> of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endParaRPr lang="fr-CH" sz="900" dirty="0">
              <a:solidFill>
                <a:schemeClr val="bg1"/>
              </a:solidFill>
            </a:endParaRP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Hinders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from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sliding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r>
              <a:rPr lang="fr-CH" sz="1400" dirty="0">
                <a:solidFill>
                  <a:schemeClr val="bg1"/>
                </a:solidFill>
              </a:rPr>
              <a:t>Backbone </a:t>
            </a:r>
            <a:r>
              <a:rPr lang="fr-CH" sz="1400" dirty="0" err="1">
                <a:solidFill>
                  <a:schemeClr val="bg1"/>
                </a:solidFill>
              </a:rPr>
              <a:t>linearity</a:t>
            </a:r>
            <a:endParaRPr lang="fr-CH" sz="1400" dirty="0">
              <a:solidFill>
                <a:schemeClr val="bg1"/>
              </a:solidFill>
            </a:endParaRP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Determines</a:t>
            </a:r>
            <a:r>
              <a:rPr lang="fr-CH" sz="900" dirty="0">
                <a:solidFill>
                  <a:schemeClr val="bg1"/>
                </a:solidFill>
              </a:rPr>
              <a:t> close-packing of </a:t>
            </a:r>
            <a:r>
              <a:rPr lang="fr-CH" sz="900" dirty="0" err="1">
                <a:solidFill>
                  <a:schemeClr val="bg1"/>
                </a:solidFill>
              </a:rPr>
              <a:t>polymer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Directional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properties</a:t>
            </a:r>
            <a:endParaRPr lang="fr-CH" sz="9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Oxygen</a:t>
            </a:r>
            <a:r>
              <a:rPr lang="fr-CH" sz="1400" dirty="0">
                <a:solidFill>
                  <a:schemeClr val="bg1"/>
                </a:solidFill>
              </a:rPr>
              <a:t> in backbone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Rigidity</a:t>
            </a:r>
            <a:endParaRPr lang="fr-CH" sz="9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marL="448056" lvl="1" indent="0">
              <a:buNone/>
            </a:pPr>
            <a:endParaRPr lang="fr-CH" sz="1050" baseline="300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baseline="300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E45BB3D5-CBAC-6DAC-9CE9-F4D7CD5B404F}"/>
              </a:ext>
            </a:extLst>
          </p:cNvPr>
          <p:cNvSpPr/>
          <p:nvPr/>
        </p:nvSpPr>
        <p:spPr>
          <a:xfrm rot="2396569">
            <a:off x="4648055" y="2136252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E8F2244E-1979-06C1-8526-AAFE6FFE0823}"/>
              </a:ext>
            </a:extLst>
          </p:cNvPr>
          <p:cNvSpPr/>
          <p:nvPr/>
        </p:nvSpPr>
        <p:spPr>
          <a:xfrm rot="16805075">
            <a:off x="6767891" y="3596099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4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C91F09-7072-B271-447A-19D646E548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EF6F31-F269-E2DF-4860-67A1CB0138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B5E5A4-27E3-CF15-E49F-D5D1DF30AA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A282B7-46CB-70D2-2CFE-4910E08685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CB6B0C6-D9C4-2033-40E8-ADDCE7C4237C}"/>
              </a:ext>
            </a:extLst>
          </p:cNvPr>
          <p:cNvSpPr txBox="1">
            <a:spLocks/>
          </p:cNvSpPr>
          <p:nvPr/>
        </p:nvSpPr>
        <p:spPr>
          <a:xfrm>
            <a:off x="263625" y="1079697"/>
            <a:ext cx="4707946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FE92F12-1512-1F9F-7DF4-2559036ED1B3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4645735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err="1">
                <a:solidFill>
                  <a:schemeClr val="bg1"/>
                </a:solidFill>
              </a:rPr>
              <a:t>Mechanical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pic>
        <p:nvPicPr>
          <p:cNvPr id="3074" name="Picture 2" descr="DUPONT: Tyvek Coveralls - Safety Supplies Unlimited">
            <a:extLst>
              <a:ext uri="{FF2B5EF4-FFF2-40B4-BE49-F238E27FC236}">
                <a16:creationId xmlns:a16="http://schemas.microsoft.com/office/drawing/2014/main" id="{43E70428-EEDE-F025-2A02-6D6259D16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173" y="175120"/>
            <a:ext cx="1554820" cy="1554820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E9A7ED6-D8AE-131F-106C-C79436C68A07}"/>
              </a:ext>
            </a:extLst>
          </p:cNvPr>
          <p:cNvSpPr txBox="1">
            <a:spLocks/>
          </p:cNvSpPr>
          <p:nvPr/>
        </p:nvSpPr>
        <p:spPr>
          <a:xfrm>
            <a:off x="209126" y="970177"/>
            <a:ext cx="2626656" cy="3634973"/>
          </a:xfrm>
          <a:prstGeom prst="roundRect">
            <a:avLst>
              <a:gd name="adj" fmla="val 6307"/>
            </a:avLst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CH" sz="1800" dirty="0" err="1">
                <a:solidFill>
                  <a:schemeClr val="bg1"/>
                </a:solidFill>
              </a:rPr>
              <a:t>Characteristics</a:t>
            </a:r>
            <a:endParaRPr lang="fr-CH" sz="16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Aromatic</a:t>
            </a:r>
            <a:r>
              <a:rPr lang="fr-CH" sz="1400" dirty="0">
                <a:solidFill>
                  <a:schemeClr val="bg1"/>
                </a:solidFill>
              </a:rPr>
              <a:t> groups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Tensile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strength</a:t>
            </a:r>
            <a:endParaRPr lang="fr-CH" sz="900" dirty="0">
              <a:solidFill>
                <a:schemeClr val="bg1"/>
              </a:solidFill>
            </a:endParaRPr>
          </a:p>
          <a:p>
            <a:pPr lvl="1"/>
            <a:r>
              <a:rPr lang="fr-CH" sz="900" dirty="0">
                <a:solidFill>
                  <a:schemeClr val="bg1"/>
                </a:solidFill>
              </a:rPr>
              <a:t>Thermal/Chemical </a:t>
            </a:r>
            <a:r>
              <a:rPr lang="fr-CH" sz="900" dirty="0" err="1">
                <a:solidFill>
                  <a:schemeClr val="bg1"/>
                </a:solidFill>
              </a:rPr>
              <a:t>stability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Rigidity</a:t>
            </a:r>
            <a:endParaRPr lang="fr-CH" sz="14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Hydrogen</a:t>
            </a:r>
            <a:r>
              <a:rPr lang="fr-CH" sz="1400" dirty="0">
                <a:solidFill>
                  <a:schemeClr val="bg1"/>
                </a:solidFill>
              </a:rPr>
              <a:t> bonding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Promotes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ordering</a:t>
            </a:r>
            <a:r>
              <a:rPr lang="fr-CH" sz="900" dirty="0">
                <a:solidFill>
                  <a:schemeClr val="bg1"/>
                </a:solidFill>
              </a:rPr>
              <a:t> of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endParaRPr lang="fr-CH" sz="900" dirty="0">
              <a:solidFill>
                <a:schemeClr val="bg1"/>
              </a:solidFill>
            </a:endParaRP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Hinders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from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sliding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r>
              <a:rPr lang="fr-CH" sz="1400" dirty="0">
                <a:solidFill>
                  <a:schemeClr val="bg1"/>
                </a:solidFill>
              </a:rPr>
              <a:t>Backbone </a:t>
            </a:r>
            <a:r>
              <a:rPr lang="fr-CH" sz="1400" dirty="0" err="1">
                <a:solidFill>
                  <a:schemeClr val="bg1"/>
                </a:solidFill>
              </a:rPr>
              <a:t>linearity</a:t>
            </a:r>
            <a:endParaRPr lang="fr-CH" sz="1400" dirty="0">
              <a:solidFill>
                <a:schemeClr val="bg1"/>
              </a:solidFill>
            </a:endParaRP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Determines</a:t>
            </a:r>
            <a:r>
              <a:rPr lang="fr-CH" sz="900" dirty="0">
                <a:solidFill>
                  <a:schemeClr val="bg1"/>
                </a:solidFill>
              </a:rPr>
              <a:t> close-packing of </a:t>
            </a:r>
            <a:r>
              <a:rPr lang="fr-CH" sz="900" dirty="0" err="1">
                <a:solidFill>
                  <a:schemeClr val="bg1"/>
                </a:solidFill>
              </a:rPr>
              <a:t>polymer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Directional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properties</a:t>
            </a:r>
            <a:endParaRPr lang="fr-CH" sz="9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Oxygen</a:t>
            </a:r>
            <a:r>
              <a:rPr lang="fr-CH" sz="1400" dirty="0">
                <a:solidFill>
                  <a:schemeClr val="bg1"/>
                </a:solidFill>
              </a:rPr>
              <a:t> in backbone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Rigidity</a:t>
            </a:r>
            <a:endParaRPr lang="fr-CH" sz="9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marL="448056" lvl="1" indent="0">
              <a:buNone/>
            </a:pPr>
            <a:endParaRPr lang="fr-CH" sz="1050" baseline="300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baseline="300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en-GB" sz="1050" dirty="0">
              <a:solidFill>
                <a:schemeClr val="bg1"/>
              </a:solidFill>
            </a:endParaRPr>
          </a:p>
        </p:txBody>
      </p:sp>
      <p:pic>
        <p:nvPicPr>
          <p:cNvPr id="21" name="Picture 6" descr="U.S. FDA Affirms Functional Equivalence of DuPont™ Tyvek® | DuPont USA">
            <a:extLst>
              <a:ext uri="{FF2B5EF4-FFF2-40B4-BE49-F238E27FC236}">
                <a16:creationId xmlns:a16="http://schemas.microsoft.com/office/drawing/2014/main" id="{833BF073-F083-6E81-F7C2-02ACBE605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59" y="556517"/>
            <a:ext cx="1598246" cy="79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>
            <a:extLst>
              <a:ext uri="{FF2B5EF4-FFF2-40B4-BE49-F238E27FC236}">
                <a16:creationId xmlns:a16="http://schemas.microsoft.com/office/drawing/2014/main" id="{10596095-C419-A901-9D50-DD907194F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793" y="556516"/>
            <a:ext cx="834640" cy="79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941FF16-285E-A51D-BBDC-DE3839606D8F}"/>
              </a:ext>
            </a:extLst>
          </p:cNvPr>
          <p:cNvSpPr txBox="1"/>
          <p:nvPr/>
        </p:nvSpPr>
        <p:spPr>
          <a:xfrm>
            <a:off x="3919773" y="101187"/>
            <a:ext cx="18610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Polyethylene</a:t>
            </a:r>
            <a:r>
              <a:rPr lang="fr-CH" sz="1200" dirty="0">
                <a:solidFill>
                  <a:schemeClr val="bg1"/>
                </a:solidFill>
              </a:rPr>
              <a:t> and </a:t>
            </a:r>
            <a:r>
              <a:rPr lang="fr-CH" sz="1200" dirty="0" err="1">
                <a:solidFill>
                  <a:schemeClr val="bg1"/>
                </a:solidFill>
              </a:rPr>
              <a:t>Tyvek</a:t>
            </a:r>
            <a:r>
              <a:rPr lang="fr-CH" sz="1200" baseline="30000" dirty="0">
                <a:solidFill>
                  <a:schemeClr val="bg1"/>
                </a:solidFill>
              </a:rPr>
              <a:t>® </a:t>
            </a:r>
            <a:r>
              <a:rPr lang="fr-CH" sz="1200" dirty="0">
                <a:solidFill>
                  <a:schemeClr val="bg1"/>
                </a:solidFill>
              </a:rPr>
              <a:t>fibre</a:t>
            </a:r>
            <a:r>
              <a:rPr lang="fr-CH" sz="1200" baseline="30000" dirty="0">
                <a:solidFill>
                  <a:schemeClr val="bg1"/>
                </a:solidFill>
              </a:rPr>
              <a:t> </a:t>
            </a:r>
            <a:r>
              <a:rPr lang="fr-CH" sz="1200" dirty="0">
                <a:solidFill>
                  <a:schemeClr val="bg1"/>
                </a:solidFill>
              </a:rPr>
              <a:t>Structure</a:t>
            </a:r>
          </a:p>
          <a:p>
            <a:pPr algn="ctr"/>
            <a:r>
              <a:rPr lang="fr-CH" sz="1200" baseline="300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9" name="Picture 18">
            <a:extLst>
              <a:ext uri="{FF2B5EF4-FFF2-40B4-BE49-F238E27FC236}">
                <a16:creationId xmlns:a16="http://schemas.microsoft.com/office/drawing/2014/main" id="{8E8D1D95-FC6D-96FF-EC3E-AF4AF820A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019" y="3571855"/>
            <a:ext cx="1861069" cy="101512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0" name="Picture 20" descr="Full structural formula of the repeating unit">
            <a:extLst>
              <a:ext uri="{FF2B5EF4-FFF2-40B4-BE49-F238E27FC236}">
                <a16:creationId xmlns:a16="http://schemas.microsoft.com/office/drawing/2014/main" id="{43B4F861-266D-81CF-3FCD-F8C2C9A29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205" y="2196482"/>
            <a:ext cx="769780" cy="75053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A648B4D-976D-9968-AAA9-3FD3E291BEA0}"/>
              </a:ext>
            </a:extLst>
          </p:cNvPr>
          <p:cNvSpPr txBox="1"/>
          <p:nvPr/>
        </p:nvSpPr>
        <p:spPr>
          <a:xfrm>
            <a:off x="3773201" y="3066129"/>
            <a:ext cx="186106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Polycarbonate </a:t>
            </a: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Makrolon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  <a:p>
            <a:pPr algn="ctr"/>
            <a:endParaRPr lang="fr-CH" sz="1200" dirty="0">
              <a:solidFill>
                <a:schemeClr val="bg1"/>
              </a:solidFill>
            </a:endParaRPr>
          </a:p>
          <a:p>
            <a:pPr algn="ctr"/>
            <a:endParaRPr lang="fr-CH" sz="1200" dirty="0">
              <a:solidFill>
                <a:schemeClr val="bg1"/>
              </a:solidFill>
            </a:endParaRPr>
          </a:p>
        </p:txBody>
      </p:sp>
      <p:pic>
        <p:nvPicPr>
          <p:cNvPr id="33" name="Picture 2" descr="undefined">
            <a:extLst>
              <a:ext uri="{FF2B5EF4-FFF2-40B4-BE49-F238E27FC236}">
                <a16:creationId xmlns:a16="http://schemas.microsoft.com/office/drawing/2014/main" id="{0D85636C-15C0-7B54-BED1-65608914D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693" y="3476566"/>
            <a:ext cx="769780" cy="10361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99EB25A-96AD-889D-598A-3D0DF58679B4}"/>
              </a:ext>
            </a:extLst>
          </p:cNvPr>
          <p:cNvSpPr txBox="1"/>
          <p:nvPr/>
        </p:nvSpPr>
        <p:spPr>
          <a:xfrm>
            <a:off x="5959979" y="2801488"/>
            <a:ext cx="27335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Polymethyl</a:t>
            </a:r>
            <a:r>
              <a:rPr lang="fr-CH" sz="1200" dirty="0">
                <a:solidFill>
                  <a:schemeClr val="bg1"/>
                </a:solidFill>
              </a:rPr>
              <a:t> </a:t>
            </a:r>
            <a:r>
              <a:rPr lang="fr-CH" sz="1200" dirty="0" err="1">
                <a:solidFill>
                  <a:schemeClr val="bg1"/>
                </a:solidFill>
              </a:rPr>
              <a:t>methacrylate</a:t>
            </a:r>
            <a:r>
              <a:rPr lang="fr-CH" sz="1200" dirty="0">
                <a:solidFill>
                  <a:schemeClr val="bg1"/>
                </a:solidFill>
              </a:rPr>
              <a:t> (PMMA)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Plexiglas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Perspex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B6AC9A7-EED8-41D9-F86E-A424810BF5C3}"/>
              </a:ext>
            </a:extLst>
          </p:cNvPr>
          <p:cNvSpPr txBox="1"/>
          <p:nvPr/>
        </p:nvSpPr>
        <p:spPr>
          <a:xfrm>
            <a:off x="2972190" y="1594792"/>
            <a:ext cx="30456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400" dirty="0" err="1">
                <a:solidFill>
                  <a:schemeClr val="bg1"/>
                </a:solidFill>
              </a:rPr>
              <a:t>Acetal</a:t>
            </a:r>
            <a:r>
              <a:rPr lang="fr-CH" sz="1400" dirty="0">
                <a:solidFill>
                  <a:schemeClr val="bg1"/>
                </a:solidFill>
              </a:rPr>
              <a:t> / </a:t>
            </a:r>
            <a:r>
              <a:rPr lang="fr-CH" sz="1400" dirty="0" err="1">
                <a:solidFill>
                  <a:schemeClr val="bg1"/>
                </a:solidFill>
              </a:rPr>
              <a:t>Polyoxymethylene</a:t>
            </a:r>
            <a:r>
              <a:rPr lang="fr-CH" sz="1400" dirty="0">
                <a:solidFill>
                  <a:schemeClr val="bg1"/>
                </a:solidFill>
              </a:rPr>
              <a:t> (POM)</a:t>
            </a:r>
          </a:p>
          <a:p>
            <a:pPr algn="ctr"/>
            <a:r>
              <a:rPr lang="fr-CH" sz="1400" dirty="0" err="1">
                <a:solidFill>
                  <a:schemeClr val="bg1"/>
                </a:solidFill>
              </a:rPr>
              <a:t>Delrin</a:t>
            </a:r>
            <a:r>
              <a:rPr lang="fr-CH" sz="1400" baseline="30000" dirty="0">
                <a:solidFill>
                  <a:schemeClr val="bg1"/>
                </a:solidFill>
              </a:rPr>
              <a:t> ®</a:t>
            </a:r>
            <a:endParaRPr lang="fr-CH" sz="1400" dirty="0">
              <a:solidFill>
                <a:schemeClr val="bg1"/>
              </a:solidFill>
            </a:endParaRPr>
          </a:p>
        </p:txBody>
      </p:sp>
      <p:pic>
        <p:nvPicPr>
          <p:cNvPr id="1028" name="Picture 4" descr="Products - PLEXIGLAS®">
            <a:extLst>
              <a:ext uri="{FF2B5EF4-FFF2-40B4-BE49-F238E27FC236}">
                <a16:creationId xmlns:a16="http://schemas.microsoft.com/office/drawing/2014/main" id="{DCA2FDB4-D1E8-F32E-639F-0339741C0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318" y="3400869"/>
            <a:ext cx="1420137" cy="887586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STM Work Safety Glasses PC Materials Prescription Safety Goggles">
            <a:extLst>
              <a:ext uri="{FF2B5EF4-FFF2-40B4-BE49-F238E27FC236}">
                <a16:creationId xmlns:a16="http://schemas.microsoft.com/office/drawing/2014/main" id="{54A84C64-2FA8-92C8-40FB-CEE95C0CF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249" y="3163406"/>
            <a:ext cx="967889" cy="96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Arrow: Down 36">
            <a:extLst>
              <a:ext uri="{FF2B5EF4-FFF2-40B4-BE49-F238E27FC236}">
                <a16:creationId xmlns:a16="http://schemas.microsoft.com/office/drawing/2014/main" id="{3203CDCE-268B-A3D1-2DD6-5C9B51DECF6E}"/>
              </a:ext>
            </a:extLst>
          </p:cNvPr>
          <p:cNvSpPr/>
          <p:nvPr/>
        </p:nvSpPr>
        <p:spPr>
          <a:xfrm rot="2396569">
            <a:off x="4648055" y="2136252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C7A64C87-3D53-F6CC-546B-B49D3D987EE5}"/>
              </a:ext>
            </a:extLst>
          </p:cNvPr>
          <p:cNvSpPr/>
          <p:nvPr/>
        </p:nvSpPr>
        <p:spPr>
          <a:xfrm rot="16805075">
            <a:off x="6767891" y="3596099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6" name="Picture 4" descr="Know Your Materials: Delrin (Polyoxymethylene) | Fast Radius">
            <a:extLst>
              <a:ext uri="{FF2B5EF4-FFF2-40B4-BE49-F238E27FC236}">
                <a16:creationId xmlns:a16="http://schemas.microsoft.com/office/drawing/2014/main" id="{F3290F55-481C-9641-1CE2-AEE4F7664F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4" r="14943"/>
          <a:stretch/>
        </p:blipFill>
        <p:spPr bwMode="auto">
          <a:xfrm>
            <a:off x="4878940" y="1856492"/>
            <a:ext cx="1142254" cy="1032073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80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574BFF-38CB-D96E-677C-2E5EC7CCD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8C276E-644C-600F-22D9-228B6E443B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7C2C98-95B3-16F2-1C0F-ADF2351BEB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89EE71-7486-BBCD-5C2B-D7C16FC906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8F08EB9-ABBE-F56E-1639-ED9A9B799E25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4645735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>
                <a:solidFill>
                  <a:schemeClr val="bg1"/>
                </a:solidFill>
              </a:rPr>
              <a:t>Thermal/</a:t>
            </a:r>
            <a:r>
              <a:rPr lang="fr-CH" sz="3200" dirty="0" err="1">
                <a:solidFill>
                  <a:schemeClr val="bg1"/>
                </a:solidFill>
              </a:rPr>
              <a:t>Electrical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F8F110F-A11E-3431-6B91-81C400A88D3A}"/>
              </a:ext>
            </a:extLst>
          </p:cNvPr>
          <p:cNvSpPr txBox="1">
            <a:spLocks/>
          </p:cNvSpPr>
          <p:nvPr/>
        </p:nvSpPr>
        <p:spPr>
          <a:xfrm>
            <a:off x="76307" y="970177"/>
            <a:ext cx="2686784" cy="3419771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CH" sz="2000" dirty="0" err="1">
                <a:solidFill>
                  <a:schemeClr val="bg1"/>
                </a:solidFill>
              </a:rPr>
              <a:t>Characteristics</a:t>
            </a:r>
            <a:endParaRPr lang="fr-CH" sz="1800" dirty="0">
              <a:solidFill>
                <a:schemeClr val="bg1"/>
              </a:solidFill>
            </a:endParaRPr>
          </a:p>
          <a:p>
            <a:endParaRPr lang="fr-CH" sz="1600" dirty="0">
              <a:solidFill>
                <a:schemeClr val="bg1"/>
              </a:solidFill>
            </a:endParaRPr>
          </a:p>
          <a:p>
            <a:r>
              <a:rPr lang="fr-CH" sz="2000" baseline="30000" dirty="0" err="1">
                <a:solidFill>
                  <a:schemeClr val="bg1"/>
                </a:solidFill>
              </a:rPr>
              <a:t>Cyclic</a:t>
            </a:r>
            <a:r>
              <a:rPr lang="fr-CH" sz="2000" baseline="30000" dirty="0">
                <a:solidFill>
                  <a:schemeClr val="bg1"/>
                </a:solidFill>
              </a:rPr>
              <a:t>/</a:t>
            </a:r>
            <a:r>
              <a:rPr lang="fr-CH" sz="2000" baseline="30000" dirty="0" err="1">
                <a:solidFill>
                  <a:schemeClr val="bg1"/>
                </a:solidFill>
              </a:rPr>
              <a:t>Aromatic</a:t>
            </a:r>
            <a:r>
              <a:rPr lang="fr-CH" sz="2000" baseline="30000" dirty="0">
                <a:solidFill>
                  <a:schemeClr val="bg1"/>
                </a:solidFill>
              </a:rPr>
              <a:t> groups in </a:t>
            </a:r>
            <a:r>
              <a:rPr lang="fr-CH" sz="2000" u="sng" baseline="30000" dirty="0">
                <a:solidFill>
                  <a:schemeClr val="bg1"/>
                </a:solidFill>
              </a:rPr>
              <a:t>backbone</a:t>
            </a:r>
          </a:p>
          <a:p>
            <a:pPr lvl="1"/>
            <a:r>
              <a:rPr lang="fr-CH" sz="1600" baseline="30000" dirty="0">
                <a:solidFill>
                  <a:schemeClr val="bg1"/>
                </a:solidFill>
              </a:rPr>
              <a:t>Thermal </a:t>
            </a:r>
            <a:r>
              <a:rPr lang="fr-CH" sz="1600" baseline="30000" dirty="0" err="1">
                <a:solidFill>
                  <a:schemeClr val="bg1"/>
                </a:solidFill>
              </a:rPr>
              <a:t>stability</a:t>
            </a:r>
            <a:endParaRPr lang="fr-CH" sz="1600" baseline="30000" dirty="0">
              <a:solidFill>
                <a:schemeClr val="bg1"/>
              </a:solidFill>
            </a:endParaRPr>
          </a:p>
          <a:p>
            <a:pPr lvl="1"/>
            <a:r>
              <a:rPr lang="fr-CH" sz="1600" baseline="30000" dirty="0" err="1">
                <a:solidFill>
                  <a:schemeClr val="bg1"/>
                </a:solidFill>
              </a:rPr>
              <a:t>Mechanical</a:t>
            </a:r>
            <a:r>
              <a:rPr lang="fr-CH" sz="1600" baseline="30000" dirty="0">
                <a:solidFill>
                  <a:schemeClr val="bg1"/>
                </a:solidFill>
              </a:rPr>
              <a:t> </a:t>
            </a:r>
            <a:r>
              <a:rPr lang="fr-CH" sz="1600" baseline="30000" dirty="0" err="1">
                <a:solidFill>
                  <a:schemeClr val="bg1"/>
                </a:solidFill>
              </a:rPr>
              <a:t>strength</a:t>
            </a:r>
            <a:endParaRPr lang="fr-CH" sz="1600" baseline="30000" dirty="0">
              <a:solidFill>
                <a:schemeClr val="bg1"/>
              </a:solidFill>
            </a:endParaRPr>
          </a:p>
          <a:p>
            <a:r>
              <a:rPr lang="fr-CH" sz="2000" baseline="30000" dirty="0" err="1">
                <a:solidFill>
                  <a:schemeClr val="bg1"/>
                </a:solidFill>
              </a:rPr>
              <a:t>Cyclic</a:t>
            </a:r>
            <a:r>
              <a:rPr lang="fr-CH" sz="2000" baseline="30000" dirty="0">
                <a:solidFill>
                  <a:schemeClr val="bg1"/>
                </a:solidFill>
              </a:rPr>
              <a:t>/</a:t>
            </a:r>
            <a:r>
              <a:rPr lang="fr-CH" sz="2000" baseline="30000" dirty="0" err="1">
                <a:solidFill>
                  <a:schemeClr val="bg1"/>
                </a:solidFill>
              </a:rPr>
              <a:t>Aromatic</a:t>
            </a:r>
            <a:r>
              <a:rPr lang="fr-CH" sz="2000" baseline="30000" dirty="0">
                <a:solidFill>
                  <a:schemeClr val="bg1"/>
                </a:solidFill>
              </a:rPr>
              <a:t> groups in </a:t>
            </a:r>
            <a:r>
              <a:rPr lang="fr-CH" sz="2000" u="sng" baseline="30000" dirty="0" err="1">
                <a:solidFill>
                  <a:schemeClr val="bg1"/>
                </a:solidFill>
              </a:rPr>
              <a:t>side-chain</a:t>
            </a:r>
            <a:endParaRPr lang="fr-CH" sz="2000" u="sng" baseline="30000" dirty="0">
              <a:solidFill>
                <a:schemeClr val="bg1"/>
              </a:solidFill>
            </a:endParaRPr>
          </a:p>
          <a:p>
            <a:pPr lvl="1"/>
            <a:r>
              <a:rPr lang="fr-CH" sz="1600" baseline="30000" dirty="0" err="1">
                <a:solidFill>
                  <a:schemeClr val="bg1"/>
                </a:solidFill>
              </a:rPr>
              <a:t>Disrupts</a:t>
            </a:r>
            <a:r>
              <a:rPr lang="fr-CH" sz="1600" baseline="30000" dirty="0">
                <a:solidFill>
                  <a:schemeClr val="bg1"/>
                </a:solidFill>
              </a:rPr>
              <a:t> packing of </a:t>
            </a:r>
            <a:r>
              <a:rPr lang="fr-CH" sz="1600" baseline="30000" dirty="0" err="1">
                <a:solidFill>
                  <a:schemeClr val="bg1"/>
                </a:solidFill>
              </a:rPr>
              <a:t>chains</a:t>
            </a:r>
            <a:r>
              <a:rPr lang="fr-CH" sz="1600" baseline="30000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fr-CH" sz="1600" baseline="30000" dirty="0" err="1">
                <a:solidFill>
                  <a:schemeClr val="bg1"/>
                </a:solidFill>
              </a:rPr>
              <a:t>Disrupts</a:t>
            </a:r>
            <a:r>
              <a:rPr lang="fr-CH" sz="1600" baseline="30000" dirty="0">
                <a:solidFill>
                  <a:schemeClr val="bg1"/>
                </a:solidFill>
              </a:rPr>
              <a:t> </a:t>
            </a:r>
            <a:r>
              <a:rPr lang="fr-CH" sz="1600" baseline="30000" dirty="0" err="1">
                <a:solidFill>
                  <a:schemeClr val="bg1"/>
                </a:solidFill>
              </a:rPr>
              <a:t>movement</a:t>
            </a:r>
            <a:r>
              <a:rPr lang="fr-CH" sz="1600" baseline="30000" dirty="0">
                <a:solidFill>
                  <a:schemeClr val="bg1"/>
                </a:solidFill>
              </a:rPr>
              <a:t> of </a:t>
            </a:r>
            <a:r>
              <a:rPr lang="fr-CH" sz="1600" baseline="30000" dirty="0" err="1">
                <a:solidFill>
                  <a:schemeClr val="bg1"/>
                </a:solidFill>
              </a:rPr>
              <a:t>chains</a:t>
            </a:r>
            <a:r>
              <a:rPr lang="fr-CH" sz="1600" baseline="30000" dirty="0">
                <a:solidFill>
                  <a:schemeClr val="bg1"/>
                </a:solidFill>
              </a:rPr>
              <a:t>.</a:t>
            </a:r>
          </a:p>
          <a:p>
            <a:r>
              <a:rPr lang="fr-CH" sz="2000" baseline="30000" dirty="0">
                <a:solidFill>
                  <a:schemeClr val="bg1"/>
                </a:solidFill>
              </a:rPr>
              <a:t>Imide group </a:t>
            </a:r>
          </a:p>
          <a:p>
            <a:pPr lvl="1"/>
            <a:r>
              <a:rPr lang="fr-CH" sz="1600" baseline="30000" dirty="0">
                <a:solidFill>
                  <a:schemeClr val="bg1"/>
                </a:solidFill>
              </a:rPr>
              <a:t>Chemical and thermal </a:t>
            </a:r>
            <a:r>
              <a:rPr lang="fr-CH" sz="1600" baseline="30000" dirty="0" err="1">
                <a:solidFill>
                  <a:schemeClr val="bg1"/>
                </a:solidFill>
              </a:rPr>
              <a:t>stability</a:t>
            </a:r>
            <a:endParaRPr lang="fr-CH" sz="1600" baseline="30000" dirty="0">
              <a:solidFill>
                <a:schemeClr val="bg1"/>
              </a:solidFill>
            </a:endParaRPr>
          </a:p>
          <a:p>
            <a:endParaRPr lang="fr-CH" sz="2000" baseline="300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marL="448056" lvl="1" indent="0">
              <a:buNone/>
            </a:pPr>
            <a:endParaRPr lang="fr-CH" sz="1400" baseline="300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baseline="300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8C0EAB1-378B-1A0F-5971-8D11C6FB1577}"/>
              </a:ext>
            </a:extLst>
          </p:cNvPr>
          <p:cNvSpPr txBox="1"/>
          <p:nvPr/>
        </p:nvSpPr>
        <p:spPr>
          <a:xfrm>
            <a:off x="6275233" y="89743"/>
            <a:ext cx="2686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Polyimide</a:t>
            </a:r>
            <a:endParaRPr lang="fr-CH" sz="1200" dirty="0">
              <a:solidFill>
                <a:schemeClr val="bg1"/>
              </a:solidFill>
            </a:endParaRP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Kapton</a:t>
            </a:r>
            <a:r>
              <a:rPr lang="fr-CH" sz="1200" baseline="30000" dirty="0">
                <a:solidFill>
                  <a:schemeClr val="bg1"/>
                </a:solidFill>
              </a:rPr>
              <a:t> ®</a:t>
            </a:r>
            <a:r>
              <a:rPr lang="fr-CH" sz="1200" dirty="0">
                <a:solidFill>
                  <a:schemeClr val="bg1"/>
                </a:solidFill>
              </a:rPr>
              <a:t> , (</a:t>
            </a:r>
            <a:r>
              <a:rPr lang="fr-CH" sz="1200" dirty="0" err="1">
                <a:solidFill>
                  <a:schemeClr val="bg1"/>
                </a:solidFill>
              </a:rPr>
              <a:t>Vespel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  <a:r>
              <a:rPr lang="fr-CH" sz="1200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811F6244-8C2E-0234-7C6B-26B3FBA76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825" y="583754"/>
            <a:ext cx="2895600" cy="9154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54" name="Picture 6" descr="Nomex® Meta-Aramid: Heat &amp; Flame Resistant | FIBER-LINE®">
            <a:extLst>
              <a:ext uri="{FF2B5EF4-FFF2-40B4-BE49-F238E27FC236}">
                <a16:creationId xmlns:a16="http://schemas.microsoft.com/office/drawing/2014/main" id="{9D42711B-501C-CCEA-A23F-AB8E987C2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460" y="2045374"/>
            <a:ext cx="2896867" cy="11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24B8B3-2478-F66F-7855-51D505B91A03}"/>
              </a:ext>
            </a:extLst>
          </p:cNvPr>
          <p:cNvSpPr txBox="1"/>
          <p:nvPr/>
        </p:nvSpPr>
        <p:spPr>
          <a:xfrm>
            <a:off x="6315501" y="1572606"/>
            <a:ext cx="2686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Meta-</a:t>
            </a:r>
            <a:r>
              <a:rPr lang="fr-CH" sz="1200" dirty="0" err="1">
                <a:solidFill>
                  <a:schemeClr val="bg1"/>
                </a:solidFill>
              </a:rPr>
              <a:t>Aramid</a:t>
            </a:r>
            <a:endParaRPr lang="fr-CH" sz="1200" dirty="0">
              <a:solidFill>
                <a:schemeClr val="bg1"/>
              </a:solidFill>
            </a:endParaRP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Nomex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</p:txBody>
      </p:sp>
      <p:pic>
        <p:nvPicPr>
          <p:cNvPr id="15" name="Picture 8" descr="undefined">
            <a:extLst>
              <a:ext uri="{FF2B5EF4-FFF2-40B4-BE49-F238E27FC236}">
                <a16:creationId xmlns:a16="http://schemas.microsoft.com/office/drawing/2014/main" id="{DBC5F23A-48C5-5140-83DA-9E12D58EE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721" y="1093510"/>
            <a:ext cx="3178473" cy="102472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CA9ADE-26FE-2852-CB29-326CB6BF628A}"/>
              </a:ext>
            </a:extLst>
          </p:cNvPr>
          <p:cNvSpPr txBox="1"/>
          <p:nvPr/>
        </p:nvSpPr>
        <p:spPr>
          <a:xfrm>
            <a:off x="3236927" y="631845"/>
            <a:ext cx="2686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Polyetherimide</a:t>
            </a:r>
            <a:r>
              <a:rPr lang="fr-CH" sz="1200" dirty="0">
                <a:solidFill>
                  <a:schemeClr val="bg1"/>
                </a:solidFill>
              </a:rPr>
              <a:t> (PEI)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ULTEM</a:t>
            </a:r>
            <a:r>
              <a:rPr lang="fr-CH" sz="1200" baseline="30000" dirty="0">
                <a:solidFill>
                  <a:schemeClr val="bg1"/>
                </a:solidFill>
              </a:rPr>
              <a:t>TM</a:t>
            </a:r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009A5119-9AF2-24E7-2536-4BA117FA6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499" y="3578031"/>
            <a:ext cx="2381250" cy="11525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A4F1BA9-9C4F-5FBE-9E91-1D999CC6AAC7}"/>
              </a:ext>
            </a:extLst>
          </p:cNvPr>
          <p:cNvSpPr txBox="1"/>
          <p:nvPr/>
        </p:nvSpPr>
        <p:spPr>
          <a:xfrm>
            <a:off x="2876270" y="3095352"/>
            <a:ext cx="2686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Polyetheretherketone</a:t>
            </a:r>
            <a:r>
              <a:rPr lang="fr-CH" sz="1200" dirty="0">
                <a:solidFill>
                  <a:schemeClr val="bg1"/>
                </a:solidFill>
              </a:rPr>
              <a:t> (PEEK)</a:t>
            </a: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Victrex</a:t>
            </a:r>
            <a:r>
              <a:rPr lang="fr-CH" sz="1200" baseline="30000" dirty="0" err="1">
                <a:solidFill>
                  <a:schemeClr val="bg1"/>
                </a:solidFill>
              </a:rPr>
              <a:t>TM</a:t>
            </a:r>
            <a:endParaRPr lang="fr-CH" sz="1200" baseline="30000" dirty="0">
              <a:solidFill>
                <a:schemeClr val="bg1"/>
              </a:solidFill>
            </a:endParaRPr>
          </a:p>
        </p:txBody>
      </p:sp>
      <p:pic>
        <p:nvPicPr>
          <p:cNvPr id="21" name="Picture 12" descr="Repeating unit of PS polymer chain">
            <a:extLst>
              <a:ext uri="{FF2B5EF4-FFF2-40B4-BE49-F238E27FC236}">
                <a16:creationId xmlns:a16="http://schemas.microsoft.com/office/drawing/2014/main" id="{5168F2C9-87AD-467B-1E84-1A596F65F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506" y="3742021"/>
            <a:ext cx="879362" cy="104937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909CBB4-1DAB-F672-DEB0-236DECCAADB7}"/>
              </a:ext>
            </a:extLst>
          </p:cNvPr>
          <p:cNvSpPr txBox="1"/>
          <p:nvPr/>
        </p:nvSpPr>
        <p:spPr>
          <a:xfrm>
            <a:off x="5989795" y="3277384"/>
            <a:ext cx="2686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Polystyrene</a:t>
            </a:r>
            <a:r>
              <a:rPr lang="fr-CH" sz="1200" dirty="0">
                <a:solidFill>
                  <a:schemeClr val="bg1"/>
                </a:solidFill>
              </a:rPr>
              <a:t> (PS)</a:t>
            </a: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Styrofoam</a:t>
            </a:r>
            <a:r>
              <a:rPr lang="fr-CH" sz="1200" baseline="30000" dirty="0" err="1">
                <a:solidFill>
                  <a:schemeClr val="bg1"/>
                </a:solidFill>
              </a:rPr>
              <a:t>TM</a:t>
            </a:r>
            <a:endParaRPr lang="fr-CH" sz="1200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731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C6F893-5E03-1EA0-FDBB-52A452CFE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149E84-2CCE-00F0-D076-842277CEBE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25EE5A-48BA-6861-3FFA-5240F29C7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EFF661-2B40-0620-9261-FF1BD056C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FD6C8F-0A2C-6F2A-FA69-D950FABFB32A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4645735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>
                <a:solidFill>
                  <a:schemeClr val="bg1"/>
                </a:solidFill>
              </a:rPr>
              <a:t>Thermal/</a:t>
            </a:r>
            <a:r>
              <a:rPr lang="fr-CH" sz="3200" dirty="0" err="1">
                <a:solidFill>
                  <a:schemeClr val="bg1"/>
                </a:solidFill>
              </a:rPr>
              <a:t>Electrical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45D2C4-93E5-03BC-C2F8-CE73F22221E1}"/>
              </a:ext>
            </a:extLst>
          </p:cNvPr>
          <p:cNvSpPr txBox="1"/>
          <p:nvPr/>
        </p:nvSpPr>
        <p:spPr>
          <a:xfrm>
            <a:off x="6275233" y="89743"/>
            <a:ext cx="2686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Polyimide</a:t>
            </a:r>
            <a:endParaRPr lang="fr-CH" sz="1200" dirty="0">
              <a:solidFill>
                <a:schemeClr val="bg1"/>
              </a:solidFill>
            </a:endParaRP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Kapton</a:t>
            </a:r>
            <a:r>
              <a:rPr lang="fr-CH" sz="1200" baseline="30000" dirty="0">
                <a:solidFill>
                  <a:schemeClr val="bg1"/>
                </a:solidFill>
              </a:rPr>
              <a:t> ®</a:t>
            </a:r>
            <a:r>
              <a:rPr lang="fr-CH" sz="1200" dirty="0">
                <a:solidFill>
                  <a:schemeClr val="bg1"/>
                </a:solidFill>
              </a:rPr>
              <a:t> , (</a:t>
            </a:r>
            <a:r>
              <a:rPr lang="fr-CH" sz="1200" dirty="0" err="1">
                <a:solidFill>
                  <a:schemeClr val="bg1"/>
                </a:solidFill>
              </a:rPr>
              <a:t>Vespel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  <a:r>
              <a:rPr lang="fr-CH" sz="1200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16DB5416-D9EC-76F9-979D-114CC9215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825" y="583754"/>
            <a:ext cx="2895600" cy="9154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54" name="Picture 6" descr="Nomex® Meta-Aramid: Heat &amp; Flame Resistant | FIBER-LINE®">
            <a:extLst>
              <a:ext uri="{FF2B5EF4-FFF2-40B4-BE49-F238E27FC236}">
                <a16:creationId xmlns:a16="http://schemas.microsoft.com/office/drawing/2014/main" id="{02F9A34E-DBD3-A6E2-40E2-1D9B5B7F3D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460" y="2045374"/>
            <a:ext cx="2896867" cy="11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1EE629-DC23-A885-176E-3B301876E6DA}"/>
              </a:ext>
            </a:extLst>
          </p:cNvPr>
          <p:cNvSpPr txBox="1"/>
          <p:nvPr/>
        </p:nvSpPr>
        <p:spPr>
          <a:xfrm>
            <a:off x="6315501" y="1572606"/>
            <a:ext cx="2686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Meta-</a:t>
            </a:r>
            <a:r>
              <a:rPr lang="fr-CH" sz="1200" dirty="0" err="1">
                <a:solidFill>
                  <a:schemeClr val="bg1"/>
                </a:solidFill>
              </a:rPr>
              <a:t>Aramid</a:t>
            </a:r>
            <a:endParaRPr lang="fr-CH" sz="1200" dirty="0">
              <a:solidFill>
                <a:schemeClr val="bg1"/>
              </a:solidFill>
            </a:endParaRP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Nomex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</p:txBody>
      </p:sp>
      <p:pic>
        <p:nvPicPr>
          <p:cNvPr id="2056" name="Picture 8" descr="undefined">
            <a:extLst>
              <a:ext uri="{FF2B5EF4-FFF2-40B4-BE49-F238E27FC236}">
                <a16:creationId xmlns:a16="http://schemas.microsoft.com/office/drawing/2014/main" id="{D51798D5-2444-FD09-745C-65EDF8881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721" y="1093510"/>
            <a:ext cx="3178473" cy="102472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AB2FAE-CDB6-950B-0CB6-95B277C44BEF}"/>
              </a:ext>
            </a:extLst>
          </p:cNvPr>
          <p:cNvSpPr txBox="1"/>
          <p:nvPr/>
        </p:nvSpPr>
        <p:spPr>
          <a:xfrm>
            <a:off x="3236927" y="631845"/>
            <a:ext cx="2686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Polyetherimide</a:t>
            </a:r>
            <a:r>
              <a:rPr lang="fr-CH" sz="1200" dirty="0">
                <a:solidFill>
                  <a:schemeClr val="bg1"/>
                </a:solidFill>
              </a:rPr>
              <a:t> (PEI)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ULTEM</a:t>
            </a:r>
            <a:r>
              <a:rPr lang="fr-CH" sz="1200" baseline="30000" dirty="0">
                <a:solidFill>
                  <a:schemeClr val="bg1"/>
                </a:solidFill>
              </a:rPr>
              <a:t>TM</a:t>
            </a: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id="{344C2EBB-2A49-95D0-DF05-31F10DF6C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499" y="3578031"/>
            <a:ext cx="2381250" cy="11525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B8A3E44-C8B0-51D0-400D-1AA684938C51}"/>
              </a:ext>
            </a:extLst>
          </p:cNvPr>
          <p:cNvSpPr txBox="1"/>
          <p:nvPr/>
        </p:nvSpPr>
        <p:spPr>
          <a:xfrm>
            <a:off x="2876270" y="3095352"/>
            <a:ext cx="2686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Polyetheretherketone</a:t>
            </a:r>
            <a:r>
              <a:rPr lang="fr-CH" sz="1200" dirty="0">
                <a:solidFill>
                  <a:schemeClr val="bg1"/>
                </a:solidFill>
              </a:rPr>
              <a:t> (PEEK)</a:t>
            </a: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Victrex</a:t>
            </a:r>
            <a:r>
              <a:rPr lang="fr-CH" sz="1200" baseline="30000" dirty="0" err="1">
                <a:solidFill>
                  <a:schemeClr val="bg1"/>
                </a:solidFill>
              </a:rPr>
              <a:t>TM</a:t>
            </a:r>
            <a:endParaRPr lang="fr-CH" sz="1200" baseline="30000" dirty="0">
              <a:solidFill>
                <a:schemeClr val="bg1"/>
              </a:solidFill>
            </a:endParaRPr>
          </a:p>
        </p:txBody>
      </p:sp>
      <p:pic>
        <p:nvPicPr>
          <p:cNvPr id="2060" name="Picture 12" descr="Repeating unit of PS polymer chain">
            <a:extLst>
              <a:ext uri="{FF2B5EF4-FFF2-40B4-BE49-F238E27FC236}">
                <a16:creationId xmlns:a16="http://schemas.microsoft.com/office/drawing/2014/main" id="{09717377-3A24-3332-B149-67EE08E1D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506" y="3742021"/>
            <a:ext cx="879362" cy="104937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B118CFF-26FF-5F28-0C87-3CCEDB2E2A5F}"/>
              </a:ext>
            </a:extLst>
          </p:cNvPr>
          <p:cNvSpPr txBox="1"/>
          <p:nvPr/>
        </p:nvSpPr>
        <p:spPr>
          <a:xfrm>
            <a:off x="5989795" y="3277384"/>
            <a:ext cx="2686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Polystyrene</a:t>
            </a:r>
            <a:r>
              <a:rPr lang="fr-CH" sz="1200" dirty="0">
                <a:solidFill>
                  <a:schemeClr val="bg1"/>
                </a:solidFill>
              </a:rPr>
              <a:t> (PS)</a:t>
            </a:r>
          </a:p>
          <a:p>
            <a:pPr algn="ctr"/>
            <a:r>
              <a:rPr lang="fr-CH" sz="1200" dirty="0" err="1">
                <a:solidFill>
                  <a:schemeClr val="bg1"/>
                </a:solidFill>
              </a:rPr>
              <a:t>Styrofoam</a:t>
            </a:r>
            <a:r>
              <a:rPr lang="fr-CH" sz="1200" baseline="30000" dirty="0" err="1">
                <a:solidFill>
                  <a:schemeClr val="bg1"/>
                </a:solidFill>
              </a:rPr>
              <a:t>TM</a:t>
            </a:r>
            <a:endParaRPr lang="fr-CH" sz="1200" baseline="30000" dirty="0">
              <a:solidFill>
                <a:schemeClr val="bg1"/>
              </a:solidFill>
            </a:endParaRPr>
          </a:p>
        </p:txBody>
      </p:sp>
      <p:pic>
        <p:nvPicPr>
          <p:cNvPr id="5122" name="Picture 2" descr="All You Need to Know About ULTEM/PEI for 3D Printing - 3Dnatives">
            <a:extLst>
              <a:ext uri="{FF2B5EF4-FFF2-40B4-BE49-F238E27FC236}">
                <a16:creationId xmlns:a16="http://schemas.microsoft.com/office/drawing/2014/main" id="{F767BC85-4BFE-1E91-AEE2-37752FA9D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831" y="1868103"/>
            <a:ext cx="1165913" cy="685831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Victrex PEEK Polymers | Engineering Thermoplastics - Victrex">
            <a:extLst>
              <a:ext uri="{FF2B5EF4-FFF2-40B4-BE49-F238E27FC236}">
                <a16:creationId xmlns:a16="http://schemas.microsoft.com/office/drawing/2014/main" id="{A7A1BA27-00E8-3819-6976-CE0AB797A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646" y="3896434"/>
            <a:ext cx="999398" cy="749548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Why Choose DuPont™ Styrofoam™ Brand XPS Insulation from Weyerhaeuser ...">
            <a:extLst>
              <a:ext uri="{FF2B5EF4-FFF2-40B4-BE49-F238E27FC236}">
                <a16:creationId xmlns:a16="http://schemas.microsoft.com/office/drawing/2014/main" id="{3C0EF9C9-A4F4-E574-CB4D-AD97BEC70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264" y="3663950"/>
            <a:ext cx="1156569" cy="574671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NOMEX® Twin System Fire Suit - Danvic Safety Solutions International">
            <a:extLst>
              <a:ext uri="{FF2B5EF4-FFF2-40B4-BE49-F238E27FC236}">
                <a16:creationId xmlns:a16="http://schemas.microsoft.com/office/drawing/2014/main" id="{E680232B-5C95-B0E6-31C9-D4FC837C7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49" y="1534434"/>
            <a:ext cx="734861" cy="734861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What is a Polyimide?">
            <a:extLst>
              <a:ext uri="{FF2B5EF4-FFF2-40B4-BE49-F238E27FC236}">
                <a16:creationId xmlns:a16="http://schemas.microsoft.com/office/drawing/2014/main" id="{6004CD9D-8775-65D5-9B29-126A6B7D4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979" y="100076"/>
            <a:ext cx="1296823" cy="537867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Vespel | History, Properties &amp; Applications | Piedmont CMG">
            <a:extLst>
              <a:ext uri="{FF2B5EF4-FFF2-40B4-BE49-F238E27FC236}">
                <a16:creationId xmlns:a16="http://schemas.microsoft.com/office/drawing/2014/main" id="{987AFDA2-C9CB-DBCB-C401-E7B56E6DB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408" y="24202"/>
            <a:ext cx="778059" cy="778059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91C1274-118D-9A89-9030-540456F3B3DA}"/>
              </a:ext>
            </a:extLst>
          </p:cNvPr>
          <p:cNvSpPr txBox="1">
            <a:spLocks/>
          </p:cNvSpPr>
          <p:nvPr/>
        </p:nvSpPr>
        <p:spPr>
          <a:xfrm>
            <a:off x="76307" y="970177"/>
            <a:ext cx="2686784" cy="3419771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CH" sz="2000" dirty="0" err="1">
                <a:solidFill>
                  <a:schemeClr val="bg1"/>
                </a:solidFill>
              </a:rPr>
              <a:t>Characteristics</a:t>
            </a:r>
            <a:endParaRPr lang="fr-CH" sz="1800" dirty="0">
              <a:solidFill>
                <a:schemeClr val="bg1"/>
              </a:solidFill>
            </a:endParaRPr>
          </a:p>
          <a:p>
            <a:endParaRPr lang="fr-CH" sz="1600" dirty="0">
              <a:solidFill>
                <a:schemeClr val="bg1"/>
              </a:solidFill>
            </a:endParaRPr>
          </a:p>
          <a:p>
            <a:r>
              <a:rPr lang="fr-CH" sz="2000" baseline="30000" dirty="0" err="1">
                <a:solidFill>
                  <a:schemeClr val="bg1"/>
                </a:solidFill>
              </a:rPr>
              <a:t>Cyclic</a:t>
            </a:r>
            <a:r>
              <a:rPr lang="fr-CH" sz="2000" baseline="30000" dirty="0">
                <a:solidFill>
                  <a:schemeClr val="bg1"/>
                </a:solidFill>
              </a:rPr>
              <a:t>/</a:t>
            </a:r>
            <a:r>
              <a:rPr lang="fr-CH" sz="2000" baseline="30000" dirty="0" err="1">
                <a:solidFill>
                  <a:schemeClr val="bg1"/>
                </a:solidFill>
              </a:rPr>
              <a:t>Aromatic</a:t>
            </a:r>
            <a:r>
              <a:rPr lang="fr-CH" sz="2000" baseline="30000" dirty="0">
                <a:solidFill>
                  <a:schemeClr val="bg1"/>
                </a:solidFill>
              </a:rPr>
              <a:t> groups in </a:t>
            </a:r>
            <a:r>
              <a:rPr lang="fr-CH" sz="2000" u="sng" baseline="30000" dirty="0">
                <a:solidFill>
                  <a:schemeClr val="bg1"/>
                </a:solidFill>
              </a:rPr>
              <a:t>backbone</a:t>
            </a:r>
          </a:p>
          <a:p>
            <a:pPr lvl="1"/>
            <a:r>
              <a:rPr lang="fr-CH" sz="1600" baseline="30000" dirty="0">
                <a:solidFill>
                  <a:schemeClr val="bg1"/>
                </a:solidFill>
              </a:rPr>
              <a:t>Thermal </a:t>
            </a:r>
            <a:r>
              <a:rPr lang="fr-CH" sz="1600" baseline="30000" dirty="0" err="1">
                <a:solidFill>
                  <a:schemeClr val="bg1"/>
                </a:solidFill>
              </a:rPr>
              <a:t>stability</a:t>
            </a:r>
            <a:endParaRPr lang="fr-CH" sz="1600" baseline="30000" dirty="0">
              <a:solidFill>
                <a:schemeClr val="bg1"/>
              </a:solidFill>
            </a:endParaRPr>
          </a:p>
          <a:p>
            <a:pPr lvl="1"/>
            <a:r>
              <a:rPr lang="fr-CH" sz="1600" baseline="30000" dirty="0" err="1">
                <a:solidFill>
                  <a:schemeClr val="bg1"/>
                </a:solidFill>
              </a:rPr>
              <a:t>Mechanical</a:t>
            </a:r>
            <a:r>
              <a:rPr lang="fr-CH" sz="1600" baseline="30000" dirty="0">
                <a:solidFill>
                  <a:schemeClr val="bg1"/>
                </a:solidFill>
              </a:rPr>
              <a:t> </a:t>
            </a:r>
            <a:r>
              <a:rPr lang="fr-CH" sz="1600" baseline="30000" dirty="0" err="1">
                <a:solidFill>
                  <a:schemeClr val="bg1"/>
                </a:solidFill>
              </a:rPr>
              <a:t>strength</a:t>
            </a:r>
            <a:endParaRPr lang="fr-CH" sz="1600" baseline="30000" dirty="0">
              <a:solidFill>
                <a:schemeClr val="bg1"/>
              </a:solidFill>
            </a:endParaRPr>
          </a:p>
          <a:p>
            <a:r>
              <a:rPr lang="fr-CH" sz="2000" baseline="30000" dirty="0" err="1">
                <a:solidFill>
                  <a:schemeClr val="bg1"/>
                </a:solidFill>
              </a:rPr>
              <a:t>Cyclic</a:t>
            </a:r>
            <a:r>
              <a:rPr lang="fr-CH" sz="2000" baseline="30000" dirty="0">
                <a:solidFill>
                  <a:schemeClr val="bg1"/>
                </a:solidFill>
              </a:rPr>
              <a:t>/</a:t>
            </a:r>
            <a:r>
              <a:rPr lang="fr-CH" sz="2000" baseline="30000" dirty="0" err="1">
                <a:solidFill>
                  <a:schemeClr val="bg1"/>
                </a:solidFill>
              </a:rPr>
              <a:t>Aromatic</a:t>
            </a:r>
            <a:r>
              <a:rPr lang="fr-CH" sz="2000" baseline="30000" dirty="0">
                <a:solidFill>
                  <a:schemeClr val="bg1"/>
                </a:solidFill>
              </a:rPr>
              <a:t> groups in </a:t>
            </a:r>
            <a:r>
              <a:rPr lang="fr-CH" sz="2000" u="sng" baseline="30000" dirty="0" err="1">
                <a:solidFill>
                  <a:schemeClr val="bg1"/>
                </a:solidFill>
              </a:rPr>
              <a:t>side-chain</a:t>
            </a:r>
            <a:endParaRPr lang="fr-CH" sz="2000" u="sng" baseline="30000" dirty="0">
              <a:solidFill>
                <a:schemeClr val="bg1"/>
              </a:solidFill>
            </a:endParaRPr>
          </a:p>
          <a:p>
            <a:pPr lvl="1"/>
            <a:r>
              <a:rPr lang="fr-CH" sz="1600" baseline="30000" dirty="0" err="1">
                <a:solidFill>
                  <a:schemeClr val="bg1"/>
                </a:solidFill>
              </a:rPr>
              <a:t>Disrupts</a:t>
            </a:r>
            <a:r>
              <a:rPr lang="fr-CH" sz="1600" baseline="30000" dirty="0">
                <a:solidFill>
                  <a:schemeClr val="bg1"/>
                </a:solidFill>
              </a:rPr>
              <a:t> packing of </a:t>
            </a:r>
            <a:r>
              <a:rPr lang="fr-CH" sz="1600" baseline="30000" dirty="0" err="1">
                <a:solidFill>
                  <a:schemeClr val="bg1"/>
                </a:solidFill>
              </a:rPr>
              <a:t>chains</a:t>
            </a:r>
            <a:r>
              <a:rPr lang="fr-CH" sz="1600" baseline="30000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fr-CH" sz="1600" baseline="30000" dirty="0" err="1">
                <a:solidFill>
                  <a:schemeClr val="bg1"/>
                </a:solidFill>
              </a:rPr>
              <a:t>Disrupts</a:t>
            </a:r>
            <a:r>
              <a:rPr lang="fr-CH" sz="1600" baseline="30000" dirty="0">
                <a:solidFill>
                  <a:schemeClr val="bg1"/>
                </a:solidFill>
              </a:rPr>
              <a:t> </a:t>
            </a:r>
            <a:r>
              <a:rPr lang="fr-CH" sz="1600" baseline="30000" dirty="0" err="1">
                <a:solidFill>
                  <a:schemeClr val="bg1"/>
                </a:solidFill>
              </a:rPr>
              <a:t>movement</a:t>
            </a:r>
            <a:r>
              <a:rPr lang="fr-CH" sz="1600" baseline="30000" dirty="0">
                <a:solidFill>
                  <a:schemeClr val="bg1"/>
                </a:solidFill>
              </a:rPr>
              <a:t> of </a:t>
            </a:r>
            <a:r>
              <a:rPr lang="fr-CH" sz="1600" baseline="30000" dirty="0" err="1">
                <a:solidFill>
                  <a:schemeClr val="bg1"/>
                </a:solidFill>
              </a:rPr>
              <a:t>chains</a:t>
            </a:r>
            <a:r>
              <a:rPr lang="fr-CH" sz="1600" baseline="30000" dirty="0">
                <a:solidFill>
                  <a:schemeClr val="bg1"/>
                </a:solidFill>
              </a:rPr>
              <a:t>.</a:t>
            </a:r>
          </a:p>
          <a:p>
            <a:r>
              <a:rPr lang="fr-CH" sz="2000" baseline="30000" dirty="0">
                <a:solidFill>
                  <a:schemeClr val="bg1"/>
                </a:solidFill>
              </a:rPr>
              <a:t>Imide group </a:t>
            </a:r>
          </a:p>
          <a:p>
            <a:pPr lvl="1"/>
            <a:r>
              <a:rPr lang="fr-CH" sz="1600" baseline="30000" dirty="0">
                <a:solidFill>
                  <a:schemeClr val="bg1"/>
                </a:solidFill>
              </a:rPr>
              <a:t>Chemical and thermal </a:t>
            </a:r>
            <a:r>
              <a:rPr lang="fr-CH" sz="1600" baseline="30000" dirty="0" err="1">
                <a:solidFill>
                  <a:schemeClr val="bg1"/>
                </a:solidFill>
              </a:rPr>
              <a:t>stability</a:t>
            </a:r>
            <a:endParaRPr lang="fr-CH" sz="1600" baseline="30000" dirty="0">
              <a:solidFill>
                <a:schemeClr val="bg1"/>
              </a:solidFill>
            </a:endParaRPr>
          </a:p>
          <a:p>
            <a:endParaRPr lang="fr-CH" sz="2000" baseline="300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marL="448056" lvl="1" indent="0">
              <a:buNone/>
            </a:pPr>
            <a:endParaRPr lang="fr-CH" sz="1400" baseline="300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baseline="300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56AC2177-3DE6-4FA3-51B0-AA7BA895A143}"/>
              </a:ext>
            </a:extLst>
          </p:cNvPr>
          <p:cNvSpPr/>
          <p:nvPr/>
        </p:nvSpPr>
        <p:spPr>
          <a:xfrm rot="2396569">
            <a:off x="5534747" y="1022234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50156422-8ABE-E1F2-D23B-72F27D487BB1}"/>
              </a:ext>
            </a:extLst>
          </p:cNvPr>
          <p:cNvSpPr/>
          <p:nvPr/>
        </p:nvSpPr>
        <p:spPr>
          <a:xfrm rot="2396569">
            <a:off x="7481303" y="641110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D6AD587C-D589-8766-EF11-7F3079BD9147}"/>
              </a:ext>
            </a:extLst>
          </p:cNvPr>
          <p:cNvSpPr/>
          <p:nvPr/>
        </p:nvSpPr>
        <p:spPr>
          <a:xfrm rot="2396569">
            <a:off x="4406725" y="3567401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FF990374-1B76-906D-495A-7D98C74CC146}"/>
              </a:ext>
            </a:extLst>
          </p:cNvPr>
          <p:cNvSpPr/>
          <p:nvPr/>
        </p:nvSpPr>
        <p:spPr>
          <a:xfrm rot="2396569">
            <a:off x="7504824" y="3721815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6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9D8231-998B-2B9B-4DF8-3FDEACFEC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6A6205-0495-B564-1702-3E170F664C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B27BC1-AB28-E4FD-0819-1B1D16EDA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137754-BB79-025F-40C0-E9550D6655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3E1F40F-2610-BE92-CB83-11C2DF2BE205}"/>
              </a:ext>
            </a:extLst>
          </p:cNvPr>
          <p:cNvSpPr txBox="1">
            <a:spLocks/>
          </p:cNvSpPr>
          <p:nvPr/>
        </p:nvSpPr>
        <p:spPr>
          <a:xfrm>
            <a:off x="263625" y="1079697"/>
            <a:ext cx="4707946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5AFDB2A-CEA6-7BE1-6740-8ECBE73DAA4A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>
                <a:solidFill>
                  <a:schemeClr val="bg1"/>
                </a:solidFill>
              </a:rPr>
              <a:t>PET vs. PET-G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AF9CA19-B1AB-5649-20D2-4D6257426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1294" y="1320916"/>
            <a:ext cx="3958523" cy="878599"/>
          </a:xfrm>
          <a:prstGeom prst="rect">
            <a:avLst/>
          </a:prstGeom>
        </p:spPr>
      </p:pic>
      <p:pic>
        <p:nvPicPr>
          <p:cNvPr id="13" name="Picture 2" descr="Molecular Structure of Polyethylene Terephthalate PET Chemical Formula ...">
            <a:extLst>
              <a:ext uri="{FF2B5EF4-FFF2-40B4-BE49-F238E27FC236}">
                <a16:creationId xmlns:a16="http://schemas.microsoft.com/office/drawing/2014/main" id="{C630BC2C-1995-6A28-68E3-864ACF3C2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10" y="1752759"/>
            <a:ext cx="2894664" cy="86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Molecular Structure of Polyethylene Terephthalate PET Chemical Formula ...">
            <a:extLst>
              <a:ext uri="{FF2B5EF4-FFF2-40B4-BE49-F238E27FC236}">
                <a16:creationId xmlns:a16="http://schemas.microsoft.com/office/drawing/2014/main" id="{ED12B241-73E0-84DB-A585-3B6772909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207" y="2512294"/>
            <a:ext cx="3096986" cy="92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D32B47E-F934-49CB-A0D9-68EE2B398A7E}"/>
              </a:ext>
            </a:extLst>
          </p:cNvPr>
          <p:cNvSpPr txBox="1"/>
          <p:nvPr/>
        </p:nvSpPr>
        <p:spPr>
          <a:xfrm>
            <a:off x="1773988" y="132534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PET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B86C30-8D44-5764-661A-1EC28C3355C3}"/>
              </a:ext>
            </a:extLst>
          </p:cNvPr>
          <p:cNvSpPr txBox="1"/>
          <p:nvPr/>
        </p:nvSpPr>
        <p:spPr>
          <a:xfrm>
            <a:off x="6123525" y="770660"/>
            <a:ext cx="1014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PET - 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15BA4D-55B1-4AE8-135C-B589A0CCB8E1}"/>
              </a:ext>
            </a:extLst>
          </p:cNvPr>
          <p:cNvSpPr txBox="1"/>
          <p:nvPr/>
        </p:nvSpPr>
        <p:spPr>
          <a:xfrm>
            <a:off x="6431042" y="217289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+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4438DA-6D5B-70A0-1AAC-4A6BC0F46A40}"/>
              </a:ext>
            </a:extLst>
          </p:cNvPr>
          <p:cNvSpPr txBox="1"/>
          <p:nvPr/>
        </p:nvSpPr>
        <p:spPr>
          <a:xfrm>
            <a:off x="622803" y="2731083"/>
            <a:ext cx="19672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>
                <a:solidFill>
                  <a:schemeClr val="bg1"/>
                </a:solidFill>
              </a:rPr>
              <a:t>Highly</a:t>
            </a:r>
            <a:r>
              <a:rPr lang="fr-CH" dirty="0">
                <a:solidFill>
                  <a:schemeClr val="bg1"/>
                </a:solidFill>
              </a:rPr>
              <a:t> Crystalline</a:t>
            </a: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Stiffness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Strength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>
                <a:solidFill>
                  <a:schemeClr val="bg1"/>
                </a:solidFill>
              </a:rPr>
              <a:t>Thermal </a:t>
            </a:r>
            <a:r>
              <a:rPr lang="fr-CH" dirty="0" err="1">
                <a:solidFill>
                  <a:schemeClr val="bg1"/>
                </a:solidFill>
              </a:rPr>
              <a:t>Stability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>
                <a:solidFill>
                  <a:schemeClr val="bg1"/>
                </a:solidFill>
              </a:rPr>
              <a:t>Non-</a:t>
            </a:r>
            <a:r>
              <a:rPr lang="fr-CH" dirty="0" err="1">
                <a:solidFill>
                  <a:schemeClr val="bg1"/>
                </a:solidFill>
              </a:rPr>
              <a:t>permeable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889B8A-B149-FC74-31FB-A8C94A2C7964}"/>
              </a:ext>
            </a:extLst>
          </p:cNvPr>
          <p:cNvSpPr txBox="1"/>
          <p:nvPr/>
        </p:nvSpPr>
        <p:spPr>
          <a:xfrm>
            <a:off x="4619647" y="3535674"/>
            <a:ext cx="3942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>
                <a:solidFill>
                  <a:schemeClr val="bg1"/>
                </a:solidFill>
              </a:rPr>
              <a:t>Amorphous</a:t>
            </a:r>
            <a:r>
              <a:rPr lang="fr-CH" dirty="0">
                <a:solidFill>
                  <a:schemeClr val="bg1"/>
                </a:solidFill>
              </a:rPr>
              <a:t> (</a:t>
            </a:r>
            <a:r>
              <a:rPr lang="fr-CH" dirty="0" err="1">
                <a:solidFill>
                  <a:schemeClr val="bg1"/>
                </a:solidFill>
              </a:rPr>
              <a:t>very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limited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crystallinity</a:t>
            </a:r>
            <a:r>
              <a:rPr lang="fr-CH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Lower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processing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temperatures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Toughness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1F5B40C-33D3-F6CC-7D2E-E2AE42DBA5DA}"/>
              </a:ext>
            </a:extLst>
          </p:cNvPr>
          <p:cNvSpPr/>
          <p:nvPr/>
        </p:nvSpPr>
        <p:spPr>
          <a:xfrm>
            <a:off x="4926907" y="1378621"/>
            <a:ext cx="1548799" cy="8785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FF3C08-E38D-3CDD-FBAA-57A3048970A4}"/>
              </a:ext>
            </a:extLst>
          </p:cNvPr>
          <p:cNvSpPr txBox="1"/>
          <p:nvPr/>
        </p:nvSpPr>
        <p:spPr>
          <a:xfrm>
            <a:off x="4232490" y="817333"/>
            <a:ext cx="1548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Rigid</a:t>
            </a:r>
            <a:r>
              <a:rPr lang="fr-CH" sz="1200" dirty="0">
                <a:solidFill>
                  <a:schemeClr val="bg1"/>
                </a:solidFill>
              </a:rPr>
              <a:t> and </a:t>
            </a:r>
            <a:r>
              <a:rPr lang="fr-CH" sz="1200" dirty="0" err="1">
                <a:solidFill>
                  <a:schemeClr val="bg1"/>
                </a:solidFill>
              </a:rPr>
              <a:t>bulky</a:t>
            </a:r>
            <a:r>
              <a:rPr lang="fr-CH" sz="1200" dirty="0">
                <a:solidFill>
                  <a:schemeClr val="bg1"/>
                </a:solidFill>
              </a:rPr>
              <a:t>: </a:t>
            </a:r>
            <a:r>
              <a:rPr lang="fr-CH" sz="1200" dirty="0" err="1">
                <a:solidFill>
                  <a:schemeClr val="bg1"/>
                </a:solidFill>
              </a:rPr>
              <a:t>disrupts</a:t>
            </a:r>
            <a:r>
              <a:rPr lang="fr-CH" sz="1200" dirty="0">
                <a:solidFill>
                  <a:schemeClr val="bg1"/>
                </a:solidFill>
              </a:rPr>
              <a:t> </a:t>
            </a:r>
            <a:r>
              <a:rPr lang="fr-CH" sz="1200" dirty="0" err="1">
                <a:solidFill>
                  <a:schemeClr val="bg1"/>
                </a:solidFill>
              </a:rPr>
              <a:t>crystallinity</a:t>
            </a:r>
            <a:endParaRPr lang="fr-CH" sz="1200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11D7D94-BAA9-3860-8072-72BE0802E29E}"/>
              </a:ext>
            </a:extLst>
          </p:cNvPr>
          <p:cNvCxnSpPr>
            <a:cxnSpLocks/>
            <a:stCxn id="22" idx="2"/>
            <a:endCxn id="21" idx="1"/>
          </p:cNvCxnSpPr>
          <p:nvPr/>
        </p:nvCxnSpPr>
        <p:spPr>
          <a:xfrm>
            <a:off x="5006890" y="1278998"/>
            <a:ext cx="146833" cy="2282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Buy Coca-Cola PET Bottles, The Original Soft Drink, 1.5 l, Pack of 6 ...">
            <a:extLst>
              <a:ext uri="{FF2B5EF4-FFF2-40B4-BE49-F238E27FC236}">
                <a16:creationId xmlns:a16="http://schemas.microsoft.com/office/drawing/2014/main" id="{7C5D8166-8EF7-E4BC-E460-656F43E26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917" y="2709998"/>
            <a:ext cx="1094317" cy="147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napklik.com : IEMAI PETG Filament Bundle, High Speed Clear PETG ...">
            <a:extLst>
              <a:ext uri="{FF2B5EF4-FFF2-40B4-BE49-F238E27FC236}">
                <a16:creationId xmlns:a16="http://schemas.microsoft.com/office/drawing/2014/main" id="{FC9C1B40-E867-1E71-9D97-8494CB528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720" y="99742"/>
            <a:ext cx="995018" cy="99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CE32C80-3B78-B843-82AE-D3B84CB8E302}"/>
              </a:ext>
            </a:extLst>
          </p:cNvPr>
          <p:cNvSpPr txBox="1"/>
          <p:nvPr/>
        </p:nvSpPr>
        <p:spPr>
          <a:xfrm>
            <a:off x="2696820" y="4182005"/>
            <a:ext cx="12458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solidFill>
                  <a:schemeClr val="bg1"/>
                </a:solidFill>
              </a:rPr>
              <a:t>PET </a:t>
            </a:r>
            <a:r>
              <a:rPr lang="fr-CH" sz="1000" dirty="0" err="1">
                <a:solidFill>
                  <a:schemeClr val="bg1"/>
                </a:solidFill>
              </a:rPr>
              <a:t>bottle</a:t>
            </a:r>
            <a:r>
              <a:rPr lang="fr-CH" sz="1000" dirty="0">
                <a:solidFill>
                  <a:schemeClr val="bg1"/>
                </a:solidFill>
              </a:rPr>
              <a:t> for </a:t>
            </a:r>
            <a:r>
              <a:rPr lang="fr-CH" sz="1000" dirty="0" err="1">
                <a:solidFill>
                  <a:schemeClr val="bg1"/>
                </a:solidFill>
              </a:rPr>
              <a:t>formability</a:t>
            </a:r>
            <a:r>
              <a:rPr lang="fr-CH" sz="1000" dirty="0">
                <a:solidFill>
                  <a:schemeClr val="bg1"/>
                </a:solidFill>
              </a:rPr>
              <a:t>, </a:t>
            </a:r>
            <a:r>
              <a:rPr lang="fr-CH" sz="1000" dirty="0" err="1">
                <a:solidFill>
                  <a:schemeClr val="bg1"/>
                </a:solidFill>
              </a:rPr>
              <a:t>limited</a:t>
            </a:r>
            <a:r>
              <a:rPr lang="fr-CH" sz="1000" dirty="0">
                <a:solidFill>
                  <a:schemeClr val="bg1"/>
                </a:solidFill>
              </a:rPr>
              <a:t> </a:t>
            </a:r>
            <a:r>
              <a:rPr lang="fr-CH" sz="1000" dirty="0" err="1">
                <a:solidFill>
                  <a:schemeClr val="bg1"/>
                </a:solidFill>
              </a:rPr>
              <a:t>gas</a:t>
            </a:r>
            <a:r>
              <a:rPr lang="fr-CH" sz="1000" dirty="0">
                <a:solidFill>
                  <a:schemeClr val="bg1"/>
                </a:solidFill>
              </a:rPr>
              <a:t> </a:t>
            </a:r>
            <a:r>
              <a:rPr lang="fr-CH" sz="1000" dirty="0" err="1">
                <a:solidFill>
                  <a:schemeClr val="bg1"/>
                </a:solidFill>
              </a:rPr>
              <a:t>permeability</a:t>
            </a:r>
            <a:endParaRPr lang="fr-CH" sz="10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EB96D4-3C0F-0B69-145C-8874945DB78D}"/>
              </a:ext>
            </a:extLst>
          </p:cNvPr>
          <p:cNvSpPr txBox="1"/>
          <p:nvPr/>
        </p:nvSpPr>
        <p:spPr>
          <a:xfrm>
            <a:off x="6581345" y="77070"/>
            <a:ext cx="1174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solidFill>
                  <a:schemeClr val="bg1"/>
                </a:solidFill>
              </a:rPr>
              <a:t>PET-G 3D-printing filament</a:t>
            </a:r>
          </a:p>
        </p:txBody>
      </p:sp>
    </p:spTree>
    <p:extLst>
      <p:ext uri="{BB962C8B-B14F-4D97-AF65-F5344CB8AC3E}">
        <p14:creationId xmlns:p14="http://schemas.microsoft.com/office/powerpoint/2010/main" val="511771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068111-8944-04BA-75B9-EDA86D99D8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undefined">
            <a:extLst>
              <a:ext uri="{FF2B5EF4-FFF2-40B4-BE49-F238E27FC236}">
                <a16:creationId xmlns:a16="http://schemas.microsoft.com/office/drawing/2014/main" id="{4A33C0B2-E7C2-3305-ADC8-B5D6791C6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41"/>
          <a:stretch/>
        </p:blipFill>
        <p:spPr bwMode="auto">
          <a:xfrm>
            <a:off x="149892" y="1059661"/>
            <a:ext cx="2327267" cy="167840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6" descr="Nomex® Meta-Aramid: Heat &amp; Flame Resistant | FIBER-LINE®">
            <a:extLst>
              <a:ext uri="{FF2B5EF4-FFF2-40B4-BE49-F238E27FC236}">
                <a16:creationId xmlns:a16="http://schemas.microsoft.com/office/drawing/2014/main" id="{12D6FFBA-CEB4-1E95-9FBC-8946EA1AF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956" y="1059661"/>
            <a:ext cx="3813979" cy="1520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CE11B7-69A0-69CB-B150-3D4DB1D89F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33C13E-1935-95D0-BF83-2766D84129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E0D56-9E48-93B0-4AA3-E3EF4ACA1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5C8C250-18DE-39BA-AD47-F3F85469E4F5}"/>
              </a:ext>
            </a:extLst>
          </p:cNvPr>
          <p:cNvSpPr txBox="1">
            <a:spLocks/>
          </p:cNvSpPr>
          <p:nvPr/>
        </p:nvSpPr>
        <p:spPr>
          <a:xfrm>
            <a:off x="263625" y="1079697"/>
            <a:ext cx="4707946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96F0ECC-E70B-B0B3-897E-E574A79419C8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>
                <a:solidFill>
                  <a:schemeClr val="bg1"/>
                </a:solidFill>
              </a:rPr>
              <a:t>Kevlar</a:t>
            </a:r>
            <a:r>
              <a:rPr lang="fr-CH" sz="3200" baseline="30000" dirty="0">
                <a:solidFill>
                  <a:schemeClr val="bg1"/>
                </a:solidFill>
              </a:rPr>
              <a:t>®</a:t>
            </a:r>
            <a:r>
              <a:rPr lang="fr-CH" sz="3200" dirty="0">
                <a:solidFill>
                  <a:schemeClr val="bg1"/>
                </a:solidFill>
              </a:rPr>
              <a:t> vs </a:t>
            </a:r>
            <a:r>
              <a:rPr lang="fr-CH" sz="3200" dirty="0" err="1">
                <a:solidFill>
                  <a:schemeClr val="bg1"/>
                </a:solidFill>
              </a:rPr>
              <a:t>Nomex</a:t>
            </a:r>
            <a:r>
              <a:rPr lang="fr-CH" sz="3200" baseline="30000" dirty="0">
                <a:solidFill>
                  <a:schemeClr val="bg1"/>
                </a:solidFill>
              </a:rPr>
              <a:t>®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4BBE418-4436-4F58-80F0-CCA8DB916EBF}"/>
              </a:ext>
            </a:extLst>
          </p:cNvPr>
          <p:cNvSpPr/>
          <p:nvPr/>
        </p:nvSpPr>
        <p:spPr>
          <a:xfrm>
            <a:off x="848514" y="1797058"/>
            <a:ext cx="233419" cy="2491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92B717-93FD-77C8-10B0-3F1D9DB098C1}"/>
              </a:ext>
            </a:extLst>
          </p:cNvPr>
          <p:cNvSpPr txBox="1"/>
          <p:nvPr/>
        </p:nvSpPr>
        <p:spPr>
          <a:xfrm>
            <a:off x="63682" y="2783417"/>
            <a:ext cx="4826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Regular, </a:t>
            </a:r>
            <a:r>
              <a:rPr lang="fr-CH" dirty="0" err="1">
                <a:solidFill>
                  <a:schemeClr val="bg1"/>
                </a:solidFill>
              </a:rPr>
              <a:t>linear</a:t>
            </a:r>
            <a:r>
              <a:rPr lang="fr-CH" dirty="0">
                <a:solidFill>
                  <a:schemeClr val="bg1"/>
                </a:solidFill>
              </a:rPr>
              <a:t> structure</a:t>
            </a:r>
          </a:p>
          <a:p>
            <a:pPr algn="ctr"/>
            <a:r>
              <a:rPr lang="fr-CH" dirty="0">
                <a:solidFill>
                  <a:schemeClr val="bg1"/>
                </a:solidFill>
              </a:rPr>
              <a:t>Close-packing of </a:t>
            </a:r>
            <a:r>
              <a:rPr lang="fr-CH" dirty="0" err="1">
                <a:solidFill>
                  <a:schemeClr val="bg1"/>
                </a:solidFill>
              </a:rPr>
              <a:t>chains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with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hydrogen</a:t>
            </a:r>
            <a:r>
              <a:rPr lang="fr-CH" dirty="0">
                <a:solidFill>
                  <a:schemeClr val="bg1"/>
                </a:solidFill>
              </a:rPr>
              <a:t> bonds</a:t>
            </a: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Directional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properties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51E96B-4D1B-A911-8897-DBE8BAC9E629}"/>
              </a:ext>
            </a:extLst>
          </p:cNvPr>
          <p:cNvSpPr txBox="1"/>
          <p:nvPr/>
        </p:nvSpPr>
        <p:spPr>
          <a:xfrm>
            <a:off x="5399557" y="2678634"/>
            <a:ext cx="35702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>
                <a:solidFill>
                  <a:schemeClr val="bg1"/>
                </a:solidFill>
              </a:rPr>
              <a:t>Irregular</a:t>
            </a:r>
            <a:r>
              <a:rPr lang="fr-CH" dirty="0">
                <a:solidFill>
                  <a:schemeClr val="bg1"/>
                </a:solidFill>
              </a:rPr>
              <a:t>, </a:t>
            </a:r>
            <a:r>
              <a:rPr lang="fr-CH" dirty="0" err="1">
                <a:solidFill>
                  <a:schemeClr val="bg1"/>
                </a:solidFill>
              </a:rPr>
              <a:t>less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linear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Material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becomes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less</a:t>
            </a:r>
            <a:r>
              <a:rPr lang="fr-CH" dirty="0">
                <a:solidFill>
                  <a:schemeClr val="bg1"/>
                </a:solidFill>
              </a:rPr>
              <a:t> crystalline</a:t>
            </a:r>
          </a:p>
          <a:p>
            <a:pPr algn="ctr"/>
            <a:r>
              <a:rPr lang="fr-CH" dirty="0">
                <a:solidFill>
                  <a:schemeClr val="bg1"/>
                </a:solidFill>
              </a:rPr>
              <a:t>More compliant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B81AF12-2270-9ECE-A355-29CDC773C3A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8351"/>
          <a:stretch/>
        </p:blipFill>
        <p:spPr>
          <a:xfrm>
            <a:off x="2585929" y="1079150"/>
            <a:ext cx="1935478" cy="1630202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B8D9AC52-C709-17F9-5F30-3F0772B4C8D7}"/>
              </a:ext>
            </a:extLst>
          </p:cNvPr>
          <p:cNvSpPr/>
          <p:nvPr/>
        </p:nvSpPr>
        <p:spPr>
          <a:xfrm>
            <a:off x="458592" y="1983326"/>
            <a:ext cx="233419" cy="2491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3B56252-3D51-DD08-8773-9B1194B2BFB1}"/>
              </a:ext>
            </a:extLst>
          </p:cNvPr>
          <p:cNvSpPr/>
          <p:nvPr/>
        </p:nvSpPr>
        <p:spPr>
          <a:xfrm>
            <a:off x="5768254" y="1738953"/>
            <a:ext cx="233419" cy="2491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50CCA55-41E7-07F2-B5B2-4CD7870259D2}"/>
              </a:ext>
            </a:extLst>
          </p:cNvPr>
          <p:cNvSpPr/>
          <p:nvPr/>
        </p:nvSpPr>
        <p:spPr>
          <a:xfrm>
            <a:off x="6416514" y="1738350"/>
            <a:ext cx="233419" cy="2491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pic>
        <p:nvPicPr>
          <p:cNvPr id="2052" name="Picture 4" descr="Kevlar Twill 1m wide - Play with Carbon - Australia">
            <a:extLst>
              <a:ext uri="{FF2B5EF4-FFF2-40B4-BE49-F238E27FC236}">
                <a16:creationId xmlns:a16="http://schemas.microsoft.com/office/drawing/2014/main" id="{ED596A42-684D-2D4F-5836-770E2B63B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99" y="3720464"/>
            <a:ext cx="923330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471C497-DC22-0529-54DF-355F4B496A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9557" y="3610711"/>
            <a:ext cx="1700237" cy="1122285"/>
          </a:xfrm>
          <a:prstGeom prst="rect">
            <a:avLst/>
          </a:prstGeom>
        </p:spPr>
      </p:pic>
      <p:pic>
        <p:nvPicPr>
          <p:cNvPr id="2054" name="Picture 6" descr="H41 Interceptor Particulate Blocking Hood | Fire-Dex">
            <a:extLst>
              <a:ext uri="{FF2B5EF4-FFF2-40B4-BE49-F238E27FC236}">
                <a16:creationId xmlns:a16="http://schemas.microsoft.com/office/drawing/2014/main" id="{9C5B2974-2C68-B811-C39A-BDBBB4EA4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794" y="3649498"/>
            <a:ext cx="1122285" cy="112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5F9961B-72D7-1277-1B59-713D63ED42B2}"/>
              </a:ext>
            </a:extLst>
          </p:cNvPr>
          <p:cNvSpPr txBox="1"/>
          <p:nvPr/>
        </p:nvSpPr>
        <p:spPr>
          <a:xfrm>
            <a:off x="2501409" y="3918689"/>
            <a:ext cx="16325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 err="1">
                <a:solidFill>
                  <a:schemeClr val="bg1"/>
                </a:solidFill>
              </a:rPr>
              <a:t>Woven</a:t>
            </a:r>
            <a:r>
              <a:rPr lang="fr-CH" sz="1000" dirty="0">
                <a:solidFill>
                  <a:schemeClr val="bg1"/>
                </a:solidFill>
              </a:rPr>
              <a:t> Para-</a:t>
            </a:r>
            <a:r>
              <a:rPr lang="fr-CH" sz="1000" dirty="0" err="1">
                <a:solidFill>
                  <a:schemeClr val="bg1"/>
                </a:solidFill>
              </a:rPr>
              <a:t>aramid</a:t>
            </a:r>
            <a:r>
              <a:rPr lang="fr-CH" sz="1000" dirty="0">
                <a:solidFill>
                  <a:schemeClr val="bg1"/>
                </a:solidFill>
              </a:rPr>
              <a:t> tissue for high </a:t>
            </a:r>
            <a:r>
              <a:rPr lang="fr-CH" sz="1000" dirty="0" err="1">
                <a:solidFill>
                  <a:schemeClr val="bg1"/>
                </a:solidFill>
              </a:rPr>
              <a:t>strength</a:t>
            </a:r>
            <a:r>
              <a:rPr lang="fr-CH" sz="1000" dirty="0">
                <a:solidFill>
                  <a:schemeClr val="bg1"/>
                </a:solidFill>
              </a:rPr>
              <a:t>-to-</a:t>
            </a:r>
            <a:r>
              <a:rPr lang="fr-CH" sz="1000" dirty="0" err="1">
                <a:solidFill>
                  <a:schemeClr val="bg1"/>
                </a:solidFill>
              </a:rPr>
              <a:t>weight</a:t>
            </a:r>
            <a:r>
              <a:rPr lang="fr-CH" sz="1000" dirty="0">
                <a:solidFill>
                  <a:schemeClr val="bg1"/>
                </a:solidFill>
              </a:rPr>
              <a:t> ratio applications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18EDDAC-7413-F7BD-62F7-E066444AFEB2}"/>
              </a:ext>
            </a:extLst>
          </p:cNvPr>
          <p:cNvSpPr txBox="1"/>
          <p:nvPr/>
        </p:nvSpPr>
        <p:spPr>
          <a:xfrm>
            <a:off x="7999479" y="3953371"/>
            <a:ext cx="11222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solidFill>
                  <a:schemeClr val="bg1"/>
                </a:solidFill>
              </a:rPr>
              <a:t>Meta-</a:t>
            </a:r>
            <a:r>
              <a:rPr lang="fr-CH" sz="1000" dirty="0" err="1">
                <a:solidFill>
                  <a:schemeClr val="bg1"/>
                </a:solidFill>
              </a:rPr>
              <a:t>aramid</a:t>
            </a:r>
            <a:r>
              <a:rPr lang="fr-CH" sz="1000" dirty="0">
                <a:solidFill>
                  <a:schemeClr val="bg1"/>
                </a:solidFill>
              </a:rPr>
              <a:t> </a:t>
            </a:r>
            <a:r>
              <a:rPr lang="fr-CH" sz="1000" dirty="0" err="1">
                <a:solidFill>
                  <a:schemeClr val="bg1"/>
                </a:solidFill>
              </a:rPr>
              <a:t>fire</a:t>
            </a:r>
            <a:r>
              <a:rPr lang="fr-CH" sz="1000" dirty="0">
                <a:solidFill>
                  <a:schemeClr val="bg1"/>
                </a:solidFill>
              </a:rPr>
              <a:t> </a:t>
            </a:r>
            <a:r>
              <a:rPr lang="fr-CH" sz="1000" dirty="0" err="1">
                <a:solidFill>
                  <a:schemeClr val="bg1"/>
                </a:solidFill>
              </a:rPr>
              <a:t>hood</a:t>
            </a:r>
            <a:r>
              <a:rPr lang="fr-CH" sz="1000" dirty="0">
                <a:solidFill>
                  <a:schemeClr val="bg1"/>
                </a:solidFill>
              </a:rPr>
              <a:t> for thermal </a:t>
            </a:r>
            <a:r>
              <a:rPr lang="fr-CH" sz="1000" dirty="0" err="1">
                <a:solidFill>
                  <a:schemeClr val="bg1"/>
                </a:solidFill>
              </a:rPr>
              <a:t>stability</a:t>
            </a:r>
            <a:endParaRPr lang="fr-CH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351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E919102-FE09-D6E0-80EE-06B2782554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586D71-2F97-57C7-7254-3E742E1EC9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22D97E-1678-67B5-0FD0-FB5B6C4760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145E1E-91AE-DFF5-CCB5-BE917CBDA0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929586-E146-C036-F4D1-FC7F307E389E}"/>
              </a:ext>
            </a:extLst>
          </p:cNvPr>
          <p:cNvSpPr txBox="1">
            <a:spLocks/>
          </p:cNvSpPr>
          <p:nvPr/>
        </p:nvSpPr>
        <p:spPr>
          <a:xfrm>
            <a:off x="263625" y="1079697"/>
            <a:ext cx="4707946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5584BCB-DBE1-3327-7D0D-564BE7465274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>
                <a:solidFill>
                  <a:schemeClr val="bg1"/>
                </a:solidFill>
              </a:rPr>
              <a:t>PTFE vs. PVDF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pic>
        <p:nvPicPr>
          <p:cNvPr id="3074" name="Picture 2" descr="Molecular structure of the α, β, and γ phases of PVDF. | Download ...">
            <a:extLst>
              <a:ext uri="{FF2B5EF4-FFF2-40B4-BE49-F238E27FC236}">
                <a16:creationId xmlns:a16="http://schemas.microsoft.com/office/drawing/2014/main" id="{32A086FD-159C-7E44-B7D8-84B9265278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6" t="29942" r="5381" b="46854"/>
          <a:stretch/>
        </p:blipFill>
        <p:spPr bwMode="auto">
          <a:xfrm>
            <a:off x="5794194" y="1572886"/>
            <a:ext cx="2985408" cy="85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E42296-0093-5BB3-CC1F-A65ADA945454}"/>
              </a:ext>
            </a:extLst>
          </p:cNvPr>
          <p:cNvSpPr txBox="1"/>
          <p:nvPr/>
        </p:nvSpPr>
        <p:spPr>
          <a:xfrm>
            <a:off x="5289073" y="88507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PVDF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C1AECA-1BBC-91DA-0A8C-52C7219E5F4F}"/>
              </a:ext>
            </a:extLst>
          </p:cNvPr>
          <p:cNvSpPr txBox="1"/>
          <p:nvPr/>
        </p:nvSpPr>
        <p:spPr>
          <a:xfrm>
            <a:off x="1858298" y="88208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PTFE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076" name="Picture 4" descr="The Differences Between PVDF and PTFE Membranes - Hawach">
            <a:extLst>
              <a:ext uri="{FF2B5EF4-FFF2-40B4-BE49-F238E27FC236}">
                <a16:creationId xmlns:a16="http://schemas.microsoft.com/office/drawing/2014/main" id="{F24AA8FE-6B07-4BD5-BD12-4713ECB48C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32" t="22714" r="759"/>
          <a:stretch/>
        </p:blipFill>
        <p:spPr bwMode="auto">
          <a:xfrm>
            <a:off x="1533313" y="1262163"/>
            <a:ext cx="1424539" cy="145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The Differences Between PVDF and PTFE Membranes - Hawach">
            <a:extLst>
              <a:ext uri="{FF2B5EF4-FFF2-40B4-BE49-F238E27FC236}">
                <a16:creationId xmlns:a16="http://schemas.microsoft.com/office/drawing/2014/main" id="{45D44DDB-1F24-C1B1-C68C-80C51FDD17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77" r="50012"/>
          <a:stretch/>
        </p:blipFill>
        <p:spPr bwMode="auto">
          <a:xfrm>
            <a:off x="4140400" y="1330322"/>
            <a:ext cx="1403654" cy="145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AA853A-DAD7-B905-17CC-43D52F30EE43}"/>
              </a:ext>
            </a:extLst>
          </p:cNvPr>
          <p:cNvSpPr txBox="1"/>
          <p:nvPr/>
        </p:nvSpPr>
        <p:spPr>
          <a:xfrm>
            <a:off x="678493" y="2712430"/>
            <a:ext cx="3134192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>
                <a:solidFill>
                  <a:schemeClr val="bg1"/>
                </a:solidFill>
              </a:rPr>
              <a:t>Fully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fluorinated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Symmetrical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Rigid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chain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Melting</a:t>
            </a:r>
            <a:r>
              <a:rPr lang="fr-CH" dirty="0">
                <a:solidFill>
                  <a:schemeClr val="bg1"/>
                </a:solidFill>
              </a:rPr>
              <a:t> point </a:t>
            </a:r>
            <a:r>
              <a:rPr lang="fr-CH" sz="2000" dirty="0">
                <a:solidFill>
                  <a:schemeClr val="bg1"/>
                </a:solidFill>
              </a:rPr>
              <a:t>~300°C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Dielectric</a:t>
            </a:r>
            <a:r>
              <a:rPr lang="fr-CH" dirty="0">
                <a:solidFill>
                  <a:schemeClr val="bg1"/>
                </a:solidFill>
              </a:rPr>
              <a:t> constant: ~2</a:t>
            </a: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Extreme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chemical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resistance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045331-065F-210C-B3F9-600F2AE53BDD}"/>
              </a:ext>
            </a:extLst>
          </p:cNvPr>
          <p:cNvSpPr/>
          <p:nvPr/>
        </p:nvSpPr>
        <p:spPr>
          <a:xfrm>
            <a:off x="5848066" y="1678191"/>
            <a:ext cx="2728667" cy="160867"/>
          </a:xfrm>
          <a:prstGeom prst="rect">
            <a:avLst/>
          </a:prstGeom>
          <a:solidFill>
            <a:schemeClr val="tx2">
              <a:lumMod val="20000"/>
              <a:lumOff val="80000"/>
              <a:alpha val="5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FFB43D-8D58-4DB4-0C87-3578E9B22BF1}"/>
              </a:ext>
            </a:extLst>
          </p:cNvPr>
          <p:cNvSpPr txBox="1"/>
          <p:nvPr/>
        </p:nvSpPr>
        <p:spPr>
          <a:xfrm>
            <a:off x="8336751" y="1311276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Fluorine</a:t>
            </a:r>
            <a:endParaRPr lang="en-GB" sz="11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A05FC-F5BC-D7DF-CACB-D3B0794897F5}"/>
              </a:ext>
            </a:extLst>
          </p:cNvPr>
          <p:cNvSpPr txBox="1"/>
          <p:nvPr/>
        </p:nvSpPr>
        <p:spPr>
          <a:xfrm>
            <a:off x="8336751" y="2460606"/>
            <a:ext cx="7970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>
                <a:solidFill>
                  <a:schemeClr val="bg1"/>
                </a:solidFill>
              </a:rPr>
              <a:t>Hydrogen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58D452-61D5-EB73-5A63-CD25AF41A435}"/>
              </a:ext>
            </a:extLst>
          </p:cNvPr>
          <p:cNvSpPr/>
          <p:nvPr/>
        </p:nvSpPr>
        <p:spPr>
          <a:xfrm>
            <a:off x="6006590" y="2202918"/>
            <a:ext cx="2728667" cy="160867"/>
          </a:xfrm>
          <a:prstGeom prst="rect">
            <a:avLst/>
          </a:prstGeom>
          <a:solidFill>
            <a:schemeClr val="accent2">
              <a:lumMod val="60000"/>
              <a:lumOff val="40000"/>
              <a:alpha val="5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4C4827A-5A3C-0007-ECA9-D651C477A236}"/>
              </a:ext>
            </a:extLst>
          </p:cNvPr>
          <p:cNvSpPr/>
          <p:nvPr/>
        </p:nvSpPr>
        <p:spPr>
          <a:xfrm>
            <a:off x="5804866" y="1451872"/>
            <a:ext cx="2728667" cy="2943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rgbClr val="000000"/>
                </a:solidFill>
              </a:rPr>
              <a:t>- - - - - - - - - - - - - - - - -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0653CA-E6CB-F652-6528-A637E87BD268}"/>
              </a:ext>
            </a:extLst>
          </p:cNvPr>
          <p:cNvSpPr/>
          <p:nvPr/>
        </p:nvSpPr>
        <p:spPr>
          <a:xfrm>
            <a:off x="5962245" y="2213757"/>
            <a:ext cx="2728667" cy="2943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rgbClr val="000000"/>
                </a:solidFill>
              </a:rPr>
              <a:t>+ + + + + + + + + + + +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F89F42-D0BF-F83D-A7D3-82A37C9DABCA}"/>
              </a:ext>
            </a:extLst>
          </p:cNvPr>
          <p:cNvSpPr txBox="1"/>
          <p:nvPr/>
        </p:nvSpPr>
        <p:spPr>
          <a:xfrm>
            <a:off x="4871742" y="2821291"/>
            <a:ext cx="327532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>
                <a:solidFill>
                  <a:schemeClr val="bg1"/>
                </a:solidFill>
              </a:rPr>
              <a:t>Partially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Fluorinated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Asymmetrical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>
                <a:solidFill>
                  <a:schemeClr val="bg1"/>
                </a:solidFill>
              </a:rPr>
              <a:t>Mobile </a:t>
            </a:r>
            <a:r>
              <a:rPr lang="fr-CH" dirty="0" err="1">
                <a:solidFill>
                  <a:schemeClr val="bg1"/>
                </a:solidFill>
              </a:rPr>
              <a:t>chains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Melting</a:t>
            </a:r>
            <a:r>
              <a:rPr lang="fr-CH" dirty="0">
                <a:solidFill>
                  <a:schemeClr val="bg1"/>
                </a:solidFill>
              </a:rPr>
              <a:t> point </a:t>
            </a:r>
            <a:r>
              <a:rPr lang="fr-CH" sz="2000" dirty="0">
                <a:solidFill>
                  <a:schemeClr val="bg1"/>
                </a:solidFill>
              </a:rPr>
              <a:t>~180°C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 err="1">
                <a:solidFill>
                  <a:schemeClr val="bg1"/>
                </a:solidFill>
              </a:rPr>
              <a:t>Dielectric</a:t>
            </a:r>
            <a:r>
              <a:rPr lang="fr-CH" dirty="0">
                <a:solidFill>
                  <a:schemeClr val="bg1"/>
                </a:solidFill>
              </a:rPr>
              <a:t> constant: up to ~8.5</a:t>
            </a:r>
          </a:p>
          <a:p>
            <a:pPr algn="ctr"/>
            <a:r>
              <a:rPr lang="fr-CH" dirty="0">
                <a:solidFill>
                  <a:schemeClr val="bg1"/>
                </a:solidFill>
              </a:rPr>
              <a:t>Very high </a:t>
            </a:r>
            <a:r>
              <a:rPr lang="fr-CH" dirty="0" err="1">
                <a:solidFill>
                  <a:schemeClr val="bg1"/>
                </a:solidFill>
              </a:rPr>
              <a:t>chemical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resistance</a:t>
            </a:r>
            <a:endParaRPr lang="fr-CH" dirty="0">
              <a:solidFill>
                <a:schemeClr val="bg1"/>
              </a:solidFill>
            </a:endParaRPr>
          </a:p>
        </p:txBody>
      </p:sp>
      <p:pic>
        <p:nvPicPr>
          <p:cNvPr id="3080" name="Picture 8" descr="TEFAL | Cookware &amp; home appliances">
            <a:extLst>
              <a:ext uri="{FF2B5EF4-FFF2-40B4-BE49-F238E27FC236}">
                <a16:creationId xmlns:a16="http://schemas.microsoft.com/office/drawing/2014/main" id="{BF180EFC-A8AE-D9D5-0262-799EC0D82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2" y="1588491"/>
            <a:ext cx="1362632" cy="93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PVDF membrane filters | Sigma-Aldrich">
            <a:extLst>
              <a:ext uri="{FF2B5EF4-FFF2-40B4-BE49-F238E27FC236}">
                <a16:creationId xmlns:a16="http://schemas.microsoft.com/office/drawing/2014/main" id="{8DA61287-9CE1-2A04-522F-33E31BC4E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887" y="152130"/>
            <a:ext cx="1754623" cy="121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456F401-0A21-4193-E2B4-CCB181C82BB1}"/>
              </a:ext>
            </a:extLst>
          </p:cNvPr>
          <p:cNvSpPr txBox="1"/>
          <p:nvPr/>
        </p:nvSpPr>
        <p:spPr>
          <a:xfrm>
            <a:off x="243965" y="2525246"/>
            <a:ext cx="961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solidFill>
                  <a:schemeClr val="bg1"/>
                </a:solidFill>
              </a:rPr>
              <a:t>PTFE </a:t>
            </a:r>
            <a:r>
              <a:rPr lang="fr-CH" sz="1000" dirty="0" err="1">
                <a:solidFill>
                  <a:schemeClr val="bg1"/>
                </a:solidFill>
              </a:rPr>
              <a:t>coating</a:t>
            </a:r>
            <a:r>
              <a:rPr lang="fr-CH" sz="1000" dirty="0">
                <a:solidFill>
                  <a:schemeClr val="bg1"/>
                </a:solidFill>
              </a:rPr>
              <a:t> for non-stick and thermal </a:t>
            </a:r>
            <a:r>
              <a:rPr lang="fr-CH" sz="1000" dirty="0" err="1">
                <a:solidFill>
                  <a:schemeClr val="bg1"/>
                </a:solidFill>
              </a:rPr>
              <a:t>stability</a:t>
            </a:r>
            <a:endParaRPr lang="fr-CH" sz="10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A6B437-4432-C81C-B243-4C9FB2066EFA}"/>
              </a:ext>
            </a:extLst>
          </p:cNvPr>
          <p:cNvSpPr txBox="1"/>
          <p:nvPr/>
        </p:nvSpPr>
        <p:spPr>
          <a:xfrm>
            <a:off x="7955271" y="155662"/>
            <a:ext cx="9616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>
                <a:solidFill>
                  <a:schemeClr val="bg1"/>
                </a:solidFill>
              </a:rPr>
              <a:t>PVDF Filtration membranes</a:t>
            </a:r>
          </a:p>
        </p:txBody>
      </p:sp>
    </p:spTree>
    <p:extLst>
      <p:ext uri="{BB962C8B-B14F-4D97-AF65-F5344CB8AC3E}">
        <p14:creationId xmlns:p14="http://schemas.microsoft.com/office/powerpoint/2010/main" val="3844076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35EBC-940D-D0AF-A5B3-16DA0D97C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51366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CH" dirty="0" err="1">
                <a:solidFill>
                  <a:schemeClr val="bg1"/>
                </a:solidFill>
              </a:rPr>
              <a:t>Summary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E26E780-85F2-DE68-C99E-2C28F28DBA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7515799"/>
              </p:ext>
            </p:extLst>
          </p:nvPr>
        </p:nvGraphicFramePr>
        <p:xfrm>
          <a:off x="223686" y="756698"/>
          <a:ext cx="8696628" cy="3673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659">
                  <a:extLst>
                    <a:ext uri="{9D8B030D-6E8A-4147-A177-3AD203B41FA5}">
                      <a16:colId xmlns:a16="http://schemas.microsoft.com/office/drawing/2014/main" val="2685841137"/>
                    </a:ext>
                  </a:extLst>
                </a:gridCol>
                <a:gridCol w="860939">
                  <a:extLst>
                    <a:ext uri="{9D8B030D-6E8A-4147-A177-3AD203B41FA5}">
                      <a16:colId xmlns:a16="http://schemas.microsoft.com/office/drawing/2014/main" val="2267958620"/>
                    </a:ext>
                  </a:extLst>
                </a:gridCol>
                <a:gridCol w="872348">
                  <a:extLst>
                    <a:ext uri="{9D8B030D-6E8A-4147-A177-3AD203B41FA5}">
                      <a16:colId xmlns:a16="http://schemas.microsoft.com/office/drawing/2014/main" val="1088019924"/>
                    </a:ext>
                  </a:extLst>
                </a:gridCol>
                <a:gridCol w="956641">
                  <a:extLst>
                    <a:ext uri="{9D8B030D-6E8A-4147-A177-3AD203B41FA5}">
                      <a16:colId xmlns:a16="http://schemas.microsoft.com/office/drawing/2014/main" val="3639566870"/>
                    </a:ext>
                  </a:extLst>
                </a:gridCol>
                <a:gridCol w="899872">
                  <a:extLst>
                    <a:ext uri="{9D8B030D-6E8A-4147-A177-3AD203B41FA5}">
                      <a16:colId xmlns:a16="http://schemas.microsoft.com/office/drawing/2014/main" val="921824693"/>
                    </a:ext>
                  </a:extLst>
                </a:gridCol>
                <a:gridCol w="947588">
                  <a:extLst>
                    <a:ext uri="{9D8B030D-6E8A-4147-A177-3AD203B41FA5}">
                      <a16:colId xmlns:a16="http://schemas.microsoft.com/office/drawing/2014/main" val="1940979109"/>
                    </a:ext>
                  </a:extLst>
                </a:gridCol>
                <a:gridCol w="984997">
                  <a:extLst>
                    <a:ext uri="{9D8B030D-6E8A-4147-A177-3AD203B41FA5}">
                      <a16:colId xmlns:a16="http://schemas.microsoft.com/office/drawing/2014/main" val="1973218794"/>
                    </a:ext>
                  </a:extLst>
                </a:gridCol>
                <a:gridCol w="966292">
                  <a:extLst>
                    <a:ext uri="{9D8B030D-6E8A-4147-A177-3AD203B41FA5}">
                      <a16:colId xmlns:a16="http://schemas.microsoft.com/office/drawing/2014/main" val="1605592884"/>
                    </a:ext>
                  </a:extLst>
                </a:gridCol>
                <a:gridCol w="966292">
                  <a:extLst>
                    <a:ext uri="{9D8B030D-6E8A-4147-A177-3AD203B41FA5}">
                      <a16:colId xmlns:a16="http://schemas.microsoft.com/office/drawing/2014/main" val="2571216250"/>
                    </a:ext>
                  </a:extLst>
                </a:gridCol>
              </a:tblGrid>
              <a:tr h="251815">
                <a:tc>
                  <a:txBody>
                    <a:bodyPr/>
                    <a:lstStyle/>
                    <a:p>
                      <a:r>
                        <a:rPr lang="fr-CH" sz="1000" dirty="0" err="1"/>
                        <a:t>Feature</a:t>
                      </a:r>
                      <a:endParaRPr lang="en-GB" sz="1000" dirty="0"/>
                    </a:p>
                  </a:txBody>
                  <a:tcP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Tensile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Strength</a:t>
                      </a:r>
                      <a:endParaRPr lang="en-GB" sz="1000" dirty="0"/>
                    </a:p>
                  </a:txBody>
                  <a:tcP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Stiffness</a:t>
                      </a:r>
                      <a:endParaRPr lang="en-GB" sz="1000" dirty="0"/>
                    </a:p>
                  </a:txBody>
                  <a:tcP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Crystallinity</a:t>
                      </a:r>
                      <a:endParaRPr lang="en-GB" sz="1000" dirty="0"/>
                    </a:p>
                  </a:txBody>
                  <a:tcP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Chemical Resistance</a:t>
                      </a:r>
                      <a:endParaRPr lang="en-GB" sz="1000" dirty="0"/>
                    </a:p>
                  </a:txBody>
                  <a:tcP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T</a:t>
                      </a:r>
                      <a:r>
                        <a:rPr lang="fr-CH" sz="1000" baseline="-25000" dirty="0"/>
                        <a:t>g</a:t>
                      </a:r>
                      <a:endParaRPr lang="en-GB" sz="1000" baseline="-25000" dirty="0"/>
                    </a:p>
                  </a:txBody>
                  <a:tcP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Thermal </a:t>
                      </a:r>
                      <a:r>
                        <a:rPr lang="fr-CH" sz="1000" dirty="0" err="1"/>
                        <a:t>Stability</a:t>
                      </a:r>
                      <a:endParaRPr lang="en-GB" sz="1000" dirty="0"/>
                    </a:p>
                  </a:txBody>
                  <a:tcP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Dielectric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Strength</a:t>
                      </a:r>
                      <a:endParaRPr lang="en-GB" sz="1000" dirty="0"/>
                    </a:p>
                  </a:txBody>
                  <a:tcP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Example</a:t>
                      </a:r>
                      <a:endParaRPr lang="en-GB" sz="1000" dirty="0"/>
                    </a:p>
                  </a:txBody>
                  <a:tcP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115252"/>
                  </a:ext>
                </a:extLst>
              </a:tr>
              <a:tr h="251815">
                <a:tc>
                  <a:txBody>
                    <a:bodyPr/>
                    <a:lstStyle/>
                    <a:p>
                      <a:r>
                        <a:rPr lang="fr-CH" sz="1000" b="1" dirty="0"/>
                        <a:t>Cross-</a:t>
                      </a:r>
                      <a:r>
                        <a:rPr lang="fr-CH" sz="1000" b="1" dirty="0" err="1"/>
                        <a:t>Linking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Hinders</a:t>
                      </a:r>
                      <a:endParaRPr lang="en-GB" sz="1000" dirty="0"/>
                    </a:p>
                  </a:txBody>
                  <a:tcPr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FKM (Viton)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677244"/>
                  </a:ext>
                </a:extLst>
              </a:tr>
              <a:tr h="251815">
                <a:tc>
                  <a:txBody>
                    <a:bodyPr/>
                    <a:lstStyle/>
                    <a:p>
                      <a:r>
                        <a:rPr lang="fr-CH" sz="1000" b="1"/>
                        <a:t>Aromatic Groups</a:t>
                      </a:r>
                    </a:p>
                    <a:p>
                      <a:r>
                        <a:rPr lang="fr-CH" sz="1000" b="1"/>
                        <a:t>(in backbone)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Hinders</a:t>
                      </a:r>
                      <a:endParaRPr lang="en-GB" sz="1000" dirty="0"/>
                    </a:p>
                  </a:txBody>
                  <a:tcPr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Para-</a:t>
                      </a:r>
                      <a:r>
                        <a:rPr lang="fr-CH" sz="1000" dirty="0" err="1"/>
                        <a:t>Aramid</a:t>
                      </a:r>
                      <a:r>
                        <a:rPr lang="fr-CH" sz="1000" dirty="0"/>
                        <a:t> (Kevlar)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907215"/>
                  </a:ext>
                </a:extLst>
              </a:tr>
              <a:tr h="251815">
                <a:tc>
                  <a:txBody>
                    <a:bodyPr/>
                    <a:lstStyle/>
                    <a:p>
                      <a:r>
                        <a:rPr lang="fr-CH" sz="1000" b="1"/>
                        <a:t>Halogens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Depends</a:t>
                      </a:r>
                      <a:r>
                        <a:rPr lang="fr-CH" sz="1000" dirty="0"/>
                        <a:t> on distribution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PTFE (Teflon)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07372"/>
                  </a:ext>
                </a:extLst>
              </a:tr>
              <a:tr h="251815">
                <a:tc>
                  <a:txBody>
                    <a:bodyPr/>
                    <a:lstStyle/>
                    <a:p>
                      <a:r>
                        <a:rPr lang="fr-CH" sz="1000" b="1"/>
                        <a:t>Hydrogen Bonding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Promotes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Decreases</a:t>
                      </a:r>
                      <a:endParaRPr lang="en-GB" sz="1000" dirty="0"/>
                    </a:p>
                  </a:txBody>
                  <a:tcPr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Nylon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32792"/>
                  </a:ext>
                </a:extLst>
              </a:tr>
              <a:tr h="251815">
                <a:tc>
                  <a:txBody>
                    <a:bodyPr/>
                    <a:lstStyle/>
                    <a:p>
                      <a:r>
                        <a:rPr lang="fr-CH" sz="1000" b="1"/>
                        <a:t>Linear Backbone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r>
                        <a:rPr lang="fr-CH" sz="1000" dirty="0"/>
                        <a:t> if crystalline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Promotes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r>
                        <a:rPr lang="fr-CH" sz="1000" dirty="0"/>
                        <a:t> if crystalline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Decreases</a:t>
                      </a:r>
                      <a:endParaRPr lang="en-GB" sz="1000" dirty="0"/>
                    </a:p>
                  </a:txBody>
                  <a:tcPr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Polyethylene</a:t>
                      </a:r>
                      <a:endParaRPr lang="fr-CH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065027"/>
                  </a:ext>
                </a:extLst>
              </a:tr>
              <a:tr h="251815">
                <a:tc>
                  <a:txBody>
                    <a:bodyPr/>
                    <a:lstStyle/>
                    <a:p>
                      <a:r>
                        <a:rPr lang="fr-CH" sz="1000" b="1"/>
                        <a:t>Flexible Backbone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Decreases</a:t>
                      </a:r>
                      <a:endParaRPr lang="en-GB" sz="1000" dirty="0"/>
                    </a:p>
                  </a:txBody>
                  <a:tcPr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Promotes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CH" sz="1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Increases</a:t>
                      </a:r>
                      <a:r>
                        <a:rPr kumimoji="0" lang="fr-CH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if crystalline</a:t>
                      </a:r>
                      <a:endParaRPr kumimoji="0"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Decreases</a:t>
                      </a:r>
                      <a:endParaRPr lang="en-GB" sz="1000" dirty="0"/>
                    </a:p>
                  </a:txBody>
                  <a:tcPr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Decreases</a:t>
                      </a:r>
                      <a:endParaRPr lang="en-GB" sz="1000" dirty="0"/>
                    </a:p>
                  </a:txBody>
                  <a:tcPr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Polyurethane</a:t>
                      </a:r>
                      <a:r>
                        <a:rPr lang="fr-CH" sz="1000" dirty="0"/>
                        <a:t> (Lycra)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33600"/>
                  </a:ext>
                </a:extLst>
              </a:tr>
              <a:tr h="251815">
                <a:tc>
                  <a:txBody>
                    <a:bodyPr/>
                    <a:lstStyle/>
                    <a:p>
                      <a:r>
                        <a:rPr kumimoji="0" lang="fr-CH" sz="10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Large Pendant groups</a:t>
                      </a:r>
                      <a:endParaRPr kumimoji="0" lang="en-GB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fr-CH" sz="1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Decreases</a:t>
                      </a:r>
                      <a:endParaRPr kumimoji="0"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Decreases</a:t>
                      </a:r>
                      <a:endParaRPr lang="en-GB" sz="1000" dirty="0"/>
                    </a:p>
                  </a:txBody>
                  <a:tcPr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Hinders</a:t>
                      </a:r>
                      <a:endParaRPr lang="en-GB" sz="1000" dirty="0"/>
                    </a:p>
                  </a:txBody>
                  <a:tcPr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Decreases</a:t>
                      </a:r>
                      <a:endParaRPr lang="en-GB" sz="1000" dirty="0"/>
                    </a:p>
                  </a:txBody>
                  <a:tcPr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Polystyrene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890297"/>
                  </a:ext>
                </a:extLst>
              </a:tr>
              <a:tr h="251815">
                <a:tc>
                  <a:txBody>
                    <a:bodyPr/>
                    <a:lstStyle/>
                    <a:p>
                      <a:r>
                        <a:rPr lang="fr-CH" sz="1000" b="1" dirty="0" err="1"/>
                        <a:t>Dipoles</a:t>
                      </a:r>
                      <a:endParaRPr lang="en-GB" sz="10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Depends</a:t>
                      </a:r>
                      <a:r>
                        <a:rPr lang="fr-CH" sz="1000" dirty="0"/>
                        <a:t> on distribution</a:t>
                      </a:r>
                      <a:endParaRPr lang="en-GB" sz="1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Decreases</a:t>
                      </a:r>
                      <a:endParaRPr lang="en-GB" sz="1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Increases</a:t>
                      </a:r>
                      <a:endParaRPr lang="en-GB" sz="1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EE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Not </a:t>
                      </a:r>
                      <a:r>
                        <a:rPr lang="fr-CH" sz="1000" dirty="0" err="1"/>
                        <a:t>directly</a:t>
                      </a:r>
                      <a:r>
                        <a:rPr lang="fr-CH" sz="1000" dirty="0"/>
                        <a:t> </a:t>
                      </a:r>
                      <a:r>
                        <a:rPr lang="fr-CH" sz="1000" dirty="0" err="1"/>
                        <a:t>linked</a:t>
                      </a:r>
                      <a:endParaRPr lang="en-GB" sz="1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err="1"/>
                        <a:t>Decreases</a:t>
                      </a:r>
                      <a:endParaRPr lang="en-GB" sz="1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PEEK</a:t>
                      </a:r>
                      <a:endParaRPr lang="en-GB" sz="1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2827691"/>
                  </a:ext>
                </a:extLst>
              </a:tr>
              <a:tr h="251815">
                <a:tc>
                  <a:txBody>
                    <a:bodyPr/>
                    <a:lstStyle/>
                    <a:p>
                      <a:pPr algn="r"/>
                      <a:r>
                        <a:rPr lang="fr-CH" sz="1000" b="1" dirty="0">
                          <a:solidFill>
                            <a:schemeClr val="bg1"/>
                          </a:solidFill>
                        </a:rPr>
                        <a:t>Example:</a:t>
                      </a:r>
                      <a:endParaRPr lang="en-GB" sz="1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>
                          <a:solidFill>
                            <a:schemeClr val="bg1"/>
                          </a:solidFill>
                        </a:rPr>
                        <a:t>Nylon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>
                          <a:solidFill>
                            <a:schemeClr val="bg1"/>
                          </a:solidFill>
                        </a:rPr>
                        <a:t>Kevlar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>
                          <a:solidFill>
                            <a:schemeClr val="bg1"/>
                          </a:solidFill>
                        </a:rPr>
                        <a:t>Delrin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>
                          <a:solidFill>
                            <a:schemeClr val="bg1"/>
                          </a:solidFill>
                        </a:rPr>
                        <a:t>Kalrez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>
                          <a:solidFill>
                            <a:schemeClr val="bg1"/>
                          </a:solidFill>
                        </a:rPr>
                        <a:t>PEI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>
                          <a:solidFill>
                            <a:schemeClr val="bg1"/>
                          </a:solidFill>
                        </a:rPr>
                        <a:t>Chloroprene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>
                          <a:solidFill>
                            <a:schemeClr val="bg1"/>
                          </a:solidFill>
                        </a:rPr>
                        <a:t>Polyimide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6591804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DE884-3FCC-4209-5779-1DAEEBC416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AF06E-4BF2-3C27-E36D-BEFF0CE8C7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EA2D7-B971-666F-7C03-45560850F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563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E2B0D2-2247-E43F-1164-FBAB30F1C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3AB95-2358-0FF0-A14E-DF4018D6B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616" y="639841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CH" dirty="0" err="1">
                <a:solidFill>
                  <a:schemeClr val="bg1"/>
                </a:solidFill>
              </a:rPr>
              <a:t>Thank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you</a:t>
            </a:r>
            <a:r>
              <a:rPr lang="fr-CH" dirty="0">
                <a:solidFill>
                  <a:schemeClr val="bg1"/>
                </a:solidFill>
              </a:rPr>
              <a:t> for </a:t>
            </a:r>
            <a:r>
              <a:rPr lang="fr-CH" dirty="0" err="1">
                <a:solidFill>
                  <a:schemeClr val="bg1"/>
                </a:solidFill>
              </a:rPr>
              <a:t>your</a:t>
            </a:r>
            <a:r>
              <a:rPr lang="fr-CH" dirty="0">
                <a:solidFill>
                  <a:schemeClr val="bg1"/>
                </a:solidFill>
              </a:rPr>
              <a:t> attention!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642082-5FC1-F05F-F186-94BC5291D1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80DAD-60D1-8F97-B89B-AC5CE9FEB8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EE99EE-F2AE-C361-1871-DB1A2FB2B0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2" name="Picture 4" descr="collezione linguine - Barilla - 500 g">
            <a:extLst>
              <a:ext uri="{FF2B5EF4-FFF2-40B4-BE49-F238E27FC236}">
                <a16:creationId xmlns:a16="http://schemas.microsoft.com/office/drawing/2014/main" id="{0D458EA0-EB3A-4BC0-8716-BF1E0A4FC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574" y="2694873"/>
            <a:ext cx="2395728" cy="89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arilla Capellini | Walmart Canada">
            <a:extLst>
              <a:ext uri="{FF2B5EF4-FFF2-40B4-BE49-F238E27FC236}">
                <a16:creationId xmlns:a16="http://schemas.microsoft.com/office/drawing/2014/main" id="{E952F02F-7532-2C5C-3317-9DA1CC02D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15" y="2694873"/>
            <a:ext cx="2959556" cy="900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arilla Pasta Tagliatelle 500 g">
            <a:extLst>
              <a:ext uri="{FF2B5EF4-FFF2-40B4-BE49-F238E27FC236}">
                <a16:creationId xmlns:a16="http://schemas.microsoft.com/office/drawing/2014/main" id="{8004E22D-38DC-F2C9-A3B1-DCBC3C7AA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069" y="2688911"/>
            <a:ext cx="1346454" cy="134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Polyethylene Molecule Stock Photos &amp; Polyethylene Molecule Stock Images ...">
            <a:extLst>
              <a:ext uri="{FF2B5EF4-FFF2-40B4-BE49-F238E27FC236}">
                <a16:creationId xmlns:a16="http://schemas.microsoft.com/office/drawing/2014/main" id="{0BED7E28-5AEF-790B-F94A-18E38A0346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71" t="30968" b="25249"/>
          <a:stretch/>
        </p:blipFill>
        <p:spPr bwMode="auto">
          <a:xfrm>
            <a:off x="1187694" y="1941669"/>
            <a:ext cx="1236798" cy="50871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undefined">
            <a:extLst>
              <a:ext uri="{FF2B5EF4-FFF2-40B4-BE49-F238E27FC236}">
                <a16:creationId xmlns:a16="http://schemas.microsoft.com/office/drawing/2014/main" id="{AB34986F-468E-F7A5-E1F3-FDCA4A70B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739" y="1945533"/>
            <a:ext cx="1245800" cy="4756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8" descr="BBC - GCSE Bitesize: Carbon fibres and Kevlar®">
            <a:extLst>
              <a:ext uri="{FF2B5EF4-FFF2-40B4-BE49-F238E27FC236}">
                <a16:creationId xmlns:a16="http://schemas.microsoft.com/office/drawing/2014/main" id="{6879CA6D-3D47-9DFB-0970-BC8E57B228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8" r="8945"/>
          <a:stretch/>
        </p:blipFill>
        <p:spPr bwMode="auto">
          <a:xfrm>
            <a:off x="6881122" y="1872912"/>
            <a:ext cx="1702348" cy="54446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C5AF6E-F2C4-50AA-15F2-31D1DE1A4464}"/>
              </a:ext>
            </a:extLst>
          </p:cNvPr>
          <p:cNvSpPr txBox="1"/>
          <p:nvPr/>
        </p:nvSpPr>
        <p:spPr>
          <a:xfrm>
            <a:off x="3343864" y="2417379"/>
            <a:ext cx="32191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chemeClr val="bg1"/>
                </a:solidFill>
              </a:rPr>
              <a:t>Polytetrafluoroethylene</a:t>
            </a:r>
            <a:r>
              <a:rPr lang="fr-CH" sz="1100" dirty="0">
                <a:solidFill>
                  <a:schemeClr val="bg1"/>
                </a:solidFill>
              </a:rPr>
              <a:t> (PTFE)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41DDD9-1EEA-9777-C24F-29E826A24220}"/>
              </a:ext>
            </a:extLst>
          </p:cNvPr>
          <p:cNvSpPr txBox="1"/>
          <p:nvPr/>
        </p:nvSpPr>
        <p:spPr>
          <a:xfrm>
            <a:off x="6306860" y="2388953"/>
            <a:ext cx="2895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solidFill>
                  <a:schemeClr val="bg1"/>
                </a:solidFill>
              </a:rPr>
              <a:t>Para-</a:t>
            </a:r>
            <a:r>
              <a:rPr lang="fr-CH" sz="1100" dirty="0" err="1">
                <a:solidFill>
                  <a:schemeClr val="bg1"/>
                </a:solidFill>
              </a:rPr>
              <a:t>Aromatic</a:t>
            </a:r>
            <a:r>
              <a:rPr lang="fr-CH" sz="1100" dirty="0">
                <a:solidFill>
                  <a:schemeClr val="bg1"/>
                </a:solidFill>
              </a:rPr>
              <a:t> Polyamide (Kevlar)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D30932-FCF5-BFDD-C976-D86E26256B70}"/>
              </a:ext>
            </a:extLst>
          </p:cNvPr>
          <p:cNvSpPr txBox="1"/>
          <p:nvPr/>
        </p:nvSpPr>
        <p:spPr>
          <a:xfrm>
            <a:off x="648829" y="2407112"/>
            <a:ext cx="235648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chemeClr val="bg1"/>
                </a:solidFill>
              </a:rPr>
              <a:t>Polyethylene</a:t>
            </a:r>
            <a:r>
              <a:rPr lang="fr-CH" sz="1100" dirty="0">
                <a:solidFill>
                  <a:schemeClr val="bg1"/>
                </a:solidFill>
              </a:rPr>
              <a:t> (PE)</a:t>
            </a:r>
          </a:p>
          <a:p>
            <a:pPr algn="ctr"/>
            <a:endParaRPr lang="en-GB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490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B9520-59CC-F488-D43E-175F5AAA0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>
                <a:solidFill>
                  <a:schemeClr val="bg1"/>
                </a:solidFill>
              </a:rPr>
              <a:t>Additional</a:t>
            </a:r>
            <a:r>
              <a:rPr lang="fr-CH" dirty="0">
                <a:solidFill>
                  <a:schemeClr val="bg1"/>
                </a:solidFill>
              </a:rPr>
              <a:t> Slides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C7CD59-F97C-DC4E-1A76-BBEF8E448D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AE5F0E-F29C-F896-87C4-701034A2E5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47323-06B4-2168-0A52-AA48EAD1CB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7378589-07E4-0B0A-B56D-4013D6A85E58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46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19F5EE-4E01-09BF-DC3C-C204B5BB4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64FD3-1E21-C27A-0618-40431469D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200" dirty="0" err="1">
                <a:solidFill>
                  <a:schemeClr val="bg1"/>
                </a:solidFill>
              </a:rPr>
              <a:t>Aims</a:t>
            </a:r>
            <a:r>
              <a:rPr lang="fr-CH" sz="3200" dirty="0">
                <a:solidFill>
                  <a:schemeClr val="bg1"/>
                </a:solidFill>
              </a:rPr>
              <a:t> of the </a:t>
            </a:r>
            <a:r>
              <a:rPr lang="fr-CH" sz="3200" dirty="0" err="1">
                <a:solidFill>
                  <a:schemeClr val="bg1"/>
                </a:solidFill>
              </a:rPr>
              <a:t>presentation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65825-4FD9-3EFD-0490-1A259AF8C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46957" y="1245675"/>
            <a:ext cx="7849756" cy="3203145"/>
          </a:xfrm>
        </p:spPr>
        <p:txBody>
          <a:bodyPr>
            <a:normAutofit/>
          </a:bodyPr>
          <a:lstStyle/>
          <a:p>
            <a:pPr marL="962406" lvl="1" indent="-514350">
              <a:buFont typeface="+mj-lt"/>
              <a:buAutoNum type="arabicPeriod"/>
            </a:pPr>
            <a:r>
              <a:rPr lang="en-GB" sz="2800" dirty="0">
                <a:solidFill>
                  <a:schemeClr val="bg1"/>
                </a:solidFill>
              </a:rPr>
              <a:t>Introduction to </a:t>
            </a:r>
            <a:r>
              <a:rPr lang="en-GB" sz="2800" u="sng" dirty="0">
                <a:solidFill>
                  <a:schemeClr val="bg1"/>
                </a:solidFill>
              </a:rPr>
              <a:t>structure-property relationship </a:t>
            </a:r>
            <a:r>
              <a:rPr lang="en-GB" sz="2800" dirty="0">
                <a:solidFill>
                  <a:schemeClr val="bg1"/>
                </a:solidFill>
              </a:rPr>
              <a:t>in polymers.</a:t>
            </a:r>
          </a:p>
          <a:p>
            <a:pPr marL="962406" lvl="1" indent="-514350">
              <a:buFont typeface="+mj-lt"/>
              <a:buAutoNum type="arabicPeriod"/>
            </a:pPr>
            <a:endParaRPr lang="fr-CH" sz="2800" dirty="0">
              <a:solidFill>
                <a:schemeClr val="bg1"/>
              </a:solidFill>
            </a:endParaRPr>
          </a:p>
          <a:p>
            <a:pPr marL="962406" lvl="1" indent="-514350">
              <a:buFont typeface="+mj-lt"/>
              <a:buAutoNum type="arabicPeriod"/>
            </a:pPr>
            <a:r>
              <a:rPr lang="en-GB" sz="2800" dirty="0">
                <a:solidFill>
                  <a:schemeClr val="bg1"/>
                </a:solidFill>
              </a:rPr>
              <a:t>“Dictionary” of polymers from </a:t>
            </a:r>
            <a:r>
              <a:rPr lang="en-GB" sz="2800" u="sng" dirty="0">
                <a:solidFill>
                  <a:schemeClr val="bg1"/>
                </a:solidFill>
              </a:rPr>
              <a:t>trademarked/industry names</a:t>
            </a:r>
            <a:r>
              <a:rPr lang="en-GB" sz="2800" dirty="0">
                <a:solidFill>
                  <a:schemeClr val="bg1"/>
                </a:solidFill>
              </a:rPr>
              <a:t>.</a:t>
            </a:r>
          </a:p>
          <a:p>
            <a:pPr marL="962406" lvl="1" indent="-514350">
              <a:buFont typeface="+mj-lt"/>
              <a:buAutoNum type="arabicPeriod"/>
            </a:pPr>
            <a:endParaRPr lang="en-GB" sz="2800" dirty="0">
              <a:solidFill>
                <a:schemeClr val="bg1"/>
              </a:solidFill>
            </a:endParaRPr>
          </a:p>
          <a:p>
            <a:pPr marL="962406" lvl="1" indent="-514350">
              <a:buFont typeface="+mj-lt"/>
              <a:buAutoNum type="arabicPeriod"/>
            </a:pPr>
            <a:endParaRPr lang="en-GB" sz="2800" dirty="0">
              <a:solidFill>
                <a:schemeClr val="bg1"/>
              </a:solidFill>
            </a:endParaRPr>
          </a:p>
          <a:p>
            <a:pPr marL="962406" lvl="1" indent="-514350">
              <a:buFont typeface="+mj-lt"/>
              <a:buAutoNum type="arabicPeriod"/>
            </a:pPr>
            <a:endParaRPr lang="en-GB" sz="2800" dirty="0">
              <a:solidFill>
                <a:schemeClr val="bg1"/>
              </a:solidFill>
            </a:endParaRPr>
          </a:p>
          <a:p>
            <a:pPr lvl="1"/>
            <a:endParaRPr lang="fr-CH" sz="2800" baseline="30000" dirty="0">
              <a:solidFill>
                <a:schemeClr val="bg1"/>
              </a:solidFill>
            </a:endParaRPr>
          </a:p>
          <a:p>
            <a:pPr lvl="1"/>
            <a:endParaRPr lang="fr-CH" sz="2800" dirty="0">
              <a:solidFill>
                <a:schemeClr val="bg1"/>
              </a:solidFill>
            </a:endParaRPr>
          </a:p>
          <a:p>
            <a:pPr lvl="1"/>
            <a:endParaRPr lang="fr-CH" sz="2800" dirty="0">
              <a:solidFill>
                <a:schemeClr val="bg1"/>
              </a:solidFill>
            </a:endParaRPr>
          </a:p>
          <a:p>
            <a:pPr lvl="1"/>
            <a:endParaRPr lang="fr-CH" sz="2800" dirty="0">
              <a:solidFill>
                <a:schemeClr val="bg1"/>
              </a:solidFill>
            </a:endParaRPr>
          </a:p>
          <a:p>
            <a:pPr lvl="1"/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D09D0-9815-AEC2-01BE-2EC53B8E5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AD7FF-3EF1-08C1-2A35-C668D87BC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172A4-4783-5620-CA8F-0B38525CA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B62718-EBD2-4FDC-48BF-C63175BC0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849" y="2264670"/>
            <a:ext cx="1881321" cy="17759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175E0CF-D72C-00FF-471D-90035496C0D2}"/>
              </a:ext>
            </a:extLst>
          </p:cNvPr>
          <p:cNvSpPr txBox="1"/>
          <p:nvPr/>
        </p:nvSpPr>
        <p:spPr>
          <a:xfrm>
            <a:off x="6596268" y="4039351"/>
            <a:ext cx="23564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solidFill>
                  <a:schemeClr val="bg1"/>
                </a:solidFill>
              </a:rPr>
              <a:t>PEEK spherulites</a:t>
            </a:r>
            <a:endParaRPr lang="en-GB" sz="600" dirty="0">
              <a:solidFill>
                <a:schemeClr val="bg1"/>
              </a:solidFill>
            </a:endParaRPr>
          </a:p>
        </p:txBody>
      </p:sp>
      <p:pic>
        <p:nvPicPr>
          <p:cNvPr id="1026" name="Picture 2" descr="Schematic representation of the structure of the polymer spherulite ...">
            <a:extLst>
              <a:ext uri="{FF2B5EF4-FFF2-40B4-BE49-F238E27FC236}">
                <a16:creationId xmlns:a16="http://schemas.microsoft.com/office/drawing/2014/main" id="{26FAACC0-3001-102F-853D-86794A15A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558" y="938571"/>
            <a:ext cx="2356482" cy="117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675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8F8EC7-D2F1-8B7F-3F50-EFE053BC57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1587EF-E3E0-123E-22AE-CFE94B3045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370AA0-42FB-7D7C-479E-27288B61F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grease friction modifier CAS 68412-26-0 MoDTC Powder | tradekorea">
            <a:extLst>
              <a:ext uri="{FF2B5EF4-FFF2-40B4-BE49-F238E27FC236}">
                <a16:creationId xmlns:a16="http://schemas.microsoft.com/office/drawing/2014/main" id="{2279E7EF-8283-46F0-4ED7-44F0D18E0B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99" b="19863"/>
          <a:stretch/>
        </p:blipFill>
        <p:spPr bwMode="auto">
          <a:xfrm>
            <a:off x="5318653" y="2733515"/>
            <a:ext cx="3269730" cy="1436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4DE287E-333B-4E11-2D7E-C105F00E1DAB}"/>
              </a:ext>
            </a:extLst>
          </p:cNvPr>
          <p:cNvSpPr txBox="1">
            <a:spLocks/>
          </p:cNvSpPr>
          <p:nvPr/>
        </p:nvSpPr>
        <p:spPr>
          <a:xfrm>
            <a:off x="263625" y="1079697"/>
            <a:ext cx="4707946" cy="320314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>
                <a:solidFill>
                  <a:schemeClr val="bg1"/>
                </a:solidFill>
              </a:rPr>
              <a:t>Industrial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Lubricant</a:t>
            </a:r>
            <a:endParaRPr lang="fr-CH" dirty="0">
              <a:solidFill>
                <a:schemeClr val="bg1"/>
              </a:solidFill>
            </a:endParaRPr>
          </a:p>
          <a:p>
            <a:pPr lvl="1"/>
            <a:r>
              <a:rPr lang="fr-CH" dirty="0">
                <a:solidFill>
                  <a:schemeClr val="bg1"/>
                </a:solidFill>
              </a:rPr>
              <a:t>Low </a:t>
            </a:r>
            <a:r>
              <a:rPr lang="fr-CH" dirty="0" err="1">
                <a:solidFill>
                  <a:schemeClr val="bg1"/>
                </a:solidFill>
              </a:rPr>
              <a:t>viscosity</a:t>
            </a:r>
            <a:endParaRPr lang="fr-CH" dirty="0">
              <a:solidFill>
                <a:schemeClr val="bg1"/>
              </a:solidFill>
            </a:endParaRPr>
          </a:p>
          <a:p>
            <a:pPr lvl="1"/>
            <a:r>
              <a:rPr lang="fr-CH" dirty="0">
                <a:solidFill>
                  <a:schemeClr val="bg1"/>
                </a:solidFill>
              </a:rPr>
              <a:t>Film formation</a:t>
            </a:r>
          </a:p>
          <a:p>
            <a:pPr lvl="1"/>
            <a:r>
              <a:rPr lang="fr-CH" dirty="0" err="1">
                <a:solidFill>
                  <a:schemeClr val="bg1"/>
                </a:solidFill>
              </a:rPr>
              <a:t>Durability</a:t>
            </a:r>
            <a:endParaRPr lang="fr-CH" dirty="0">
              <a:solidFill>
                <a:schemeClr val="bg1"/>
              </a:solidFill>
            </a:endParaRPr>
          </a:p>
          <a:p>
            <a:pPr lvl="1"/>
            <a:r>
              <a:rPr lang="fr-CH" dirty="0">
                <a:solidFill>
                  <a:schemeClr val="bg1"/>
                </a:solidFill>
              </a:rPr>
              <a:t>Active component: </a:t>
            </a:r>
            <a:r>
              <a:rPr lang="fr-CH" dirty="0" err="1">
                <a:solidFill>
                  <a:schemeClr val="bg1"/>
                </a:solidFill>
              </a:rPr>
              <a:t>Molybdenum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Disulphide</a:t>
            </a:r>
            <a:r>
              <a:rPr lang="fr-CH" dirty="0">
                <a:solidFill>
                  <a:schemeClr val="bg1"/>
                </a:solidFill>
              </a:rPr>
              <a:t> (MoS</a:t>
            </a:r>
            <a:r>
              <a:rPr lang="fr-CH" baseline="-25000" dirty="0">
                <a:solidFill>
                  <a:schemeClr val="bg1"/>
                </a:solidFill>
              </a:rPr>
              <a:t>2</a:t>
            </a:r>
            <a:r>
              <a:rPr lang="fr-CH" dirty="0">
                <a:solidFill>
                  <a:schemeClr val="bg1"/>
                </a:solidFill>
              </a:rPr>
              <a:t>).</a:t>
            </a:r>
          </a:p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91B237F-3636-58D0-7DD7-AE42655264F5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>
                <a:solidFill>
                  <a:schemeClr val="bg1"/>
                </a:solidFill>
              </a:rPr>
              <a:t>Molykote</a:t>
            </a:r>
            <a:r>
              <a:rPr lang="fr-CH" sz="3200" baseline="30000" dirty="0">
                <a:solidFill>
                  <a:schemeClr val="bg1"/>
                </a:solidFill>
              </a:rPr>
              <a:t>TM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3ABC25-5D4B-20B9-08A9-AE24425A59DE}"/>
              </a:ext>
            </a:extLst>
          </p:cNvPr>
          <p:cNvSpPr/>
          <p:nvPr/>
        </p:nvSpPr>
        <p:spPr>
          <a:xfrm>
            <a:off x="6882478" y="2991152"/>
            <a:ext cx="714615" cy="7230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A75A4B-5006-6328-E8F8-2951D48B2B3B}"/>
              </a:ext>
            </a:extLst>
          </p:cNvPr>
          <p:cNvSpPr txBox="1"/>
          <p:nvPr/>
        </p:nvSpPr>
        <p:spPr>
          <a:xfrm>
            <a:off x="5303817" y="4202163"/>
            <a:ext cx="32697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https://www.tradekorea.com/product/detail/P758069/grease-friction-modifier-CAS-68412-26-0-MoDTC-Powder.html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20DA583-CD5C-0D37-3428-3087F2E72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5646" y="234092"/>
            <a:ext cx="3739894" cy="227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969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6562AC-1634-FAAF-593C-A4B2E134AA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D07244-D4C6-A65D-DC45-D8332D5551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8F88F-82ED-D7E6-3428-D31856A750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888A09-1236-D56D-F483-77C4D5CE05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993"/>
          <a:stretch/>
        </p:blipFill>
        <p:spPr>
          <a:xfrm>
            <a:off x="142258" y="578426"/>
            <a:ext cx="4141904" cy="19933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9B9944-963D-03B2-E13C-82BA998A7D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228" y="2888673"/>
            <a:ext cx="4221374" cy="1393680"/>
          </a:xfrm>
          <a:prstGeom prst="rect">
            <a:avLst/>
          </a:prstGeom>
        </p:spPr>
      </p:pic>
      <p:pic>
        <p:nvPicPr>
          <p:cNvPr id="3078" name="Picture 6" descr="Polymers | Free Full-Text | The Preparation, Structural Design, and ...">
            <a:extLst>
              <a:ext uri="{FF2B5EF4-FFF2-40B4-BE49-F238E27FC236}">
                <a16:creationId xmlns:a16="http://schemas.microsoft.com/office/drawing/2014/main" id="{CD90F57F-47E2-F3C3-C9EF-574E18022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9568"/>
            <a:ext cx="4457526" cy="2436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0548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97AD7B-4273-A9BE-A1BD-FD0982E832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4CC92F-188C-81D9-1233-F1951AC20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B2A1D2-18A8-1C9C-61B2-F40F49382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What is a high-performance plastic? - Performance Plastics">
            <a:extLst>
              <a:ext uri="{FF2B5EF4-FFF2-40B4-BE49-F238E27FC236}">
                <a16:creationId xmlns:a16="http://schemas.microsoft.com/office/drawing/2014/main" id="{387C9FBB-DB7F-49BA-0942-E7236C557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916" y="348191"/>
            <a:ext cx="5306483" cy="353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D9D5CC-8ADC-ECB7-E96B-D65C3FED292D}"/>
              </a:ext>
            </a:extLst>
          </p:cNvPr>
          <p:cNvSpPr txBox="1"/>
          <p:nvPr/>
        </p:nvSpPr>
        <p:spPr>
          <a:xfrm>
            <a:off x="1591734" y="3851648"/>
            <a:ext cx="5498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Note </a:t>
            </a:r>
            <a:r>
              <a:rPr lang="fr-CH" dirty="0" err="1">
                <a:solidFill>
                  <a:schemeClr val="bg1"/>
                </a:solidFill>
              </a:rPr>
              <a:t>that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processing</a:t>
            </a:r>
            <a:r>
              <a:rPr lang="fr-CH" dirty="0">
                <a:solidFill>
                  <a:schemeClr val="bg1"/>
                </a:solidFill>
              </a:rPr>
              <a:t> and changes in </a:t>
            </a:r>
            <a:r>
              <a:rPr lang="fr-CH" dirty="0" err="1">
                <a:solidFill>
                  <a:schemeClr val="bg1"/>
                </a:solidFill>
              </a:rPr>
              <a:t>molecular</a:t>
            </a:r>
            <a:r>
              <a:rPr lang="fr-CH" dirty="0">
                <a:solidFill>
                  <a:schemeClr val="bg1"/>
                </a:solidFill>
              </a:rPr>
              <a:t> structure can affect </a:t>
            </a:r>
            <a:r>
              <a:rPr lang="fr-CH" dirty="0" err="1">
                <a:solidFill>
                  <a:schemeClr val="bg1"/>
                </a:solidFill>
              </a:rPr>
              <a:t>crystallinity</a:t>
            </a:r>
            <a:r>
              <a:rPr lang="fr-CH" dirty="0">
                <a:solidFill>
                  <a:schemeClr val="bg1"/>
                </a:solidFill>
              </a:rPr>
              <a:t>. </a:t>
            </a:r>
          </a:p>
          <a:p>
            <a:r>
              <a:rPr lang="fr-CH" dirty="0" err="1">
                <a:solidFill>
                  <a:schemeClr val="bg1"/>
                </a:solidFill>
              </a:rPr>
              <a:t>Polyimide</a:t>
            </a:r>
            <a:r>
              <a:rPr lang="fr-CH" dirty="0">
                <a:solidFill>
                  <a:schemeClr val="bg1"/>
                </a:solidFill>
              </a:rPr>
              <a:t> for </a:t>
            </a:r>
            <a:r>
              <a:rPr lang="fr-CH" dirty="0" err="1">
                <a:solidFill>
                  <a:schemeClr val="bg1"/>
                </a:solidFill>
              </a:rPr>
              <a:t>example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exists</a:t>
            </a:r>
            <a:r>
              <a:rPr lang="fr-CH" dirty="0">
                <a:solidFill>
                  <a:schemeClr val="bg1"/>
                </a:solidFill>
              </a:rPr>
              <a:t> in </a:t>
            </a:r>
            <a:r>
              <a:rPr lang="fr-CH" dirty="0" err="1">
                <a:solidFill>
                  <a:schemeClr val="bg1"/>
                </a:solidFill>
              </a:rPr>
              <a:t>many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forms</a:t>
            </a:r>
            <a:r>
              <a:rPr lang="fr-CH" dirty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34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1A331-ED4E-B7DA-FCA2-F4939FDE1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200" dirty="0" err="1">
                <a:solidFill>
                  <a:schemeClr val="bg1"/>
                </a:solidFill>
              </a:rPr>
              <a:t>Polymers</a:t>
            </a:r>
            <a:r>
              <a:rPr lang="fr-CH" sz="3200" dirty="0">
                <a:solidFill>
                  <a:schemeClr val="bg1"/>
                </a:solidFill>
              </a:rPr>
              <a:t>: Structure - </a:t>
            </a:r>
            <a:r>
              <a:rPr lang="fr-CH" sz="3200" dirty="0" err="1">
                <a:solidFill>
                  <a:schemeClr val="bg1"/>
                </a:solidFill>
              </a:rPr>
              <a:t>Property</a:t>
            </a:r>
            <a:r>
              <a:rPr lang="fr-CH" sz="3200" dirty="0">
                <a:solidFill>
                  <a:schemeClr val="bg1"/>
                </a:solidFill>
              </a:rPr>
              <a:t> Relationship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1A4B4-00E6-DE6B-9F04-BDA4F4AB1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624" y="1079697"/>
            <a:ext cx="3645206" cy="3203145"/>
          </a:xfrm>
        </p:spPr>
        <p:txBody>
          <a:bodyPr>
            <a:normAutofit/>
          </a:bodyPr>
          <a:lstStyle/>
          <a:p>
            <a:r>
              <a:rPr lang="fr-CH" sz="2000" dirty="0" err="1">
                <a:solidFill>
                  <a:schemeClr val="bg1"/>
                </a:solidFill>
              </a:rPr>
              <a:t>Where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polymers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get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their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properties</a:t>
            </a:r>
            <a:r>
              <a:rPr lang="fr-CH" sz="2000" dirty="0">
                <a:solidFill>
                  <a:schemeClr val="bg1"/>
                </a:solidFill>
              </a:rPr>
              <a:t>?</a:t>
            </a:r>
          </a:p>
          <a:p>
            <a:pPr lvl="1"/>
            <a:r>
              <a:rPr lang="fr-CH" sz="1800" dirty="0">
                <a:solidFill>
                  <a:schemeClr val="bg1"/>
                </a:solidFill>
              </a:rPr>
              <a:t>Main Chain/Backbone</a:t>
            </a:r>
          </a:p>
          <a:p>
            <a:pPr lvl="1"/>
            <a:r>
              <a:rPr lang="fr-CH" sz="1800" dirty="0">
                <a:solidFill>
                  <a:schemeClr val="bg1"/>
                </a:solidFill>
              </a:rPr>
              <a:t>Pendant groups</a:t>
            </a:r>
          </a:p>
          <a:p>
            <a:pPr lvl="1"/>
            <a:r>
              <a:rPr lang="fr-CH" sz="1800" dirty="0">
                <a:solidFill>
                  <a:schemeClr val="bg1"/>
                </a:solidFill>
              </a:rPr>
              <a:t>Chain </a:t>
            </a:r>
            <a:r>
              <a:rPr lang="fr-CH" sz="1800" dirty="0" err="1">
                <a:solidFill>
                  <a:schemeClr val="bg1"/>
                </a:solidFill>
              </a:rPr>
              <a:t>length</a:t>
            </a:r>
            <a:r>
              <a:rPr lang="fr-CH" sz="1800" dirty="0">
                <a:solidFill>
                  <a:schemeClr val="bg1"/>
                </a:solidFill>
              </a:rPr>
              <a:t>, </a:t>
            </a:r>
            <a:r>
              <a:rPr lang="fr-CH" sz="1800" dirty="0" err="1">
                <a:solidFill>
                  <a:schemeClr val="bg1"/>
                </a:solidFill>
              </a:rPr>
              <a:t>flexibility</a:t>
            </a:r>
            <a:endParaRPr lang="fr-CH" sz="1800" dirty="0">
              <a:solidFill>
                <a:schemeClr val="bg1"/>
              </a:solidFill>
            </a:endParaRP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Functionality</a:t>
            </a:r>
            <a:r>
              <a:rPr lang="fr-CH" sz="1800" dirty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fr-CH" sz="1800" dirty="0">
                <a:solidFill>
                  <a:schemeClr val="bg1"/>
                </a:solidFill>
              </a:rPr>
              <a:t>Cross-</a:t>
            </a:r>
            <a:r>
              <a:rPr lang="fr-CH" sz="1800" dirty="0" err="1">
                <a:solidFill>
                  <a:schemeClr val="bg1"/>
                </a:solidFill>
              </a:rPr>
              <a:t>linking</a:t>
            </a:r>
            <a:r>
              <a:rPr lang="fr-CH" sz="1800" dirty="0">
                <a:solidFill>
                  <a:schemeClr val="bg1"/>
                </a:solidFill>
              </a:rPr>
              <a:t>/</a:t>
            </a:r>
            <a:r>
              <a:rPr lang="fr-CH" sz="1800" dirty="0" err="1">
                <a:solidFill>
                  <a:schemeClr val="bg1"/>
                </a:solidFill>
              </a:rPr>
              <a:t>branching</a:t>
            </a:r>
            <a:endParaRPr lang="fr-CH" sz="1800" dirty="0">
              <a:solidFill>
                <a:schemeClr val="bg1"/>
              </a:solidFill>
            </a:endParaRP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Crystallinity</a:t>
            </a:r>
            <a:endParaRPr lang="fr-CH" sz="1800" dirty="0">
              <a:solidFill>
                <a:schemeClr val="bg1"/>
              </a:solidFill>
            </a:endParaRPr>
          </a:p>
          <a:p>
            <a:pPr lvl="1"/>
            <a:r>
              <a:rPr lang="fr-CH" sz="1800" b="1" dirty="0" err="1">
                <a:solidFill>
                  <a:schemeClr val="bg1"/>
                </a:solidFill>
              </a:rPr>
              <a:t>Processing</a:t>
            </a:r>
            <a:r>
              <a:rPr lang="fr-CH" sz="1800" b="1" dirty="0">
                <a:solidFill>
                  <a:schemeClr val="bg1"/>
                </a:solidFill>
              </a:rPr>
              <a:t>, additives</a:t>
            </a: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649E0-4E37-B637-C35C-D40AF202E3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D53A4-3BF8-9B70-91CD-D0DF635FCC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BA3FE-41BB-CECE-7843-CFEEE3BD6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C567C837-69D4-898E-9852-34642975D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385" y="1868113"/>
            <a:ext cx="1245800" cy="4756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32" name="Picture 8" descr="BBC - GCSE Bitesize: Carbon fibres and Kevlar®">
            <a:extLst>
              <a:ext uri="{FF2B5EF4-FFF2-40B4-BE49-F238E27FC236}">
                <a16:creationId xmlns:a16="http://schemas.microsoft.com/office/drawing/2014/main" id="{40FCA00A-38CC-7C52-1BFA-37CC04315B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8" r="8945"/>
          <a:stretch/>
        </p:blipFill>
        <p:spPr bwMode="auto">
          <a:xfrm>
            <a:off x="4532258" y="2772851"/>
            <a:ext cx="1702348" cy="54446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olyethylene Molecule Stock Photos &amp; Polyethylene Molecule Stock Images ...">
            <a:extLst>
              <a:ext uri="{FF2B5EF4-FFF2-40B4-BE49-F238E27FC236}">
                <a16:creationId xmlns:a16="http://schemas.microsoft.com/office/drawing/2014/main" id="{3A1809BE-D99E-4568-C596-FACE799277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71" t="30968" b="25249"/>
          <a:stretch/>
        </p:blipFill>
        <p:spPr bwMode="auto">
          <a:xfrm>
            <a:off x="4770369" y="965542"/>
            <a:ext cx="1236798" cy="50871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A4B6FE-4865-A4DF-F615-529408F50AE4}"/>
              </a:ext>
            </a:extLst>
          </p:cNvPr>
          <p:cNvSpPr txBox="1"/>
          <p:nvPr/>
        </p:nvSpPr>
        <p:spPr>
          <a:xfrm>
            <a:off x="4234172" y="1462211"/>
            <a:ext cx="235648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chemeClr val="bg1"/>
                </a:solidFill>
              </a:rPr>
              <a:t>Polyethylene</a:t>
            </a:r>
            <a:r>
              <a:rPr lang="fr-CH" sz="1100" dirty="0">
                <a:solidFill>
                  <a:schemeClr val="bg1"/>
                </a:solidFill>
              </a:rPr>
              <a:t> (PE)</a:t>
            </a:r>
          </a:p>
          <a:p>
            <a:pPr algn="ctr"/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FAB5AE-C957-BCF2-08F8-F6EE8E1CF4D5}"/>
              </a:ext>
            </a:extLst>
          </p:cNvPr>
          <p:cNvSpPr txBox="1"/>
          <p:nvPr/>
        </p:nvSpPr>
        <p:spPr>
          <a:xfrm>
            <a:off x="3831510" y="2339959"/>
            <a:ext cx="32191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chemeClr val="bg1"/>
                </a:solidFill>
              </a:rPr>
              <a:t>Polytetrafluoroethylene</a:t>
            </a:r>
            <a:r>
              <a:rPr lang="fr-CH" sz="1100" dirty="0">
                <a:solidFill>
                  <a:schemeClr val="bg1"/>
                </a:solidFill>
              </a:rPr>
              <a:t> (PTFE)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1E7D52-9780-E47B-DCD7-5688ABE1AC7E}"/>
              </a:ext>
            </a:extLst>
          </p:cNvPr>
          <p:cNvSpPr txBox="1"/>
          <p:nvPr/>
        </p:nvSpPr>
        <p:spPr>
          <a:xfrm>
            <a:off x="3916110" y="3298448"/>
            <a:ext cx="2895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>
                <a:solidFill>
                  <a:schemeClr val="bg1"/>
                </a:solidFill>
              </a:rPr>
              <a:t>Para-</a:t>
            </a:r>
            <a:r>
              <a:rPr lang="fr-CH" sz="1100" dirty="0" err="1">
                <a:solidFill>
                  <a:schemeClr val="bg1"/>
                </a:solidFill>
              </a:rPr>
              <a:t>Aromatic</a:t>
            </a:r>
            <a:r>
              <a:rPr lang="fr-CH" sz="1100" dirty="0">
                <a:solidFill>
                  <a:schemeClr val="bg1"/>
                </a:solidFill>
              </a:rPr>
              <a:t> Polyamide (Kevlar)</a:t>
            </a:r>
          </a:p>
        </p:txBody>
      </p:sp>
      <p:pic>
        <p:nvPicPr>
          <p:cNvPr id="1038" name="Picture 14" descr="undefined">
            <a:extLst>
              <a:ext uri="{FF2B5EF4-FFF2-40B4-BE49-F238E27FC236}">
                <a16:creationId xmlns:a16="http://schemas.microsoft.com/office/drawing/2014/main" id="{8F244623-C26C-CF39-849B-DD1A2B65A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599" y="3719144"/>
            <a:ext cx="1520969" cy="721668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15D5065-3E13-CF19-09F8-9CA1D9A41ED5}"/>
              </a:ext>
            </a:extLst>
          </p:cNvPr>
          <p:cNvSpPr txBox="1"/>
          <p:nvPr/>
        </p:nvSpPr>
        <p:spPr>
          <a:xfrm>
            <a:off x="3707508" y="4416043"/>
            <a:ext cx="344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chemeClr val="bg1"/>
                </a:solidFill>
              </a:rPr>
              <a:t>Polystyrene</a:t>
            </a:r>
            <a:r>
              <a:rPr lang="fr-CH" sz="1100" dirty="0">
                <a:solidFill>
                  <a:schemeClr val="bg1"/>
                </a:solidFill>
              </a:rPr>
              <a:t> (PS)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1D0F6E6-A0BE-704F-B3E6-4A28B9EDD2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2632" y="2934534"/>
            <a:ext cx="2248810" cy="150627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D1E98AD-6E8C-92D5-7646-FCE10332CAE2}"/>
              </a:ext>
            </a:extLst>
          </p:cNvPr>
          <p:cNvCxnSpPr>
            <a:cxnSpLocks/>
          </p:cNvCxnSpPr>
          <p:nvPr/>
        </p:nvCxnSpPr>
        <p:spPr>
          <a:xfrm flipV="1">
            <a:off x="5833276" y="3861831"/>
            <a:ext cx="1432938" cy="3161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0A660E2D-AFA9-4D5F-0B1B-C736EF7A0B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09492" y="764267"/>
            <a:ext cx="1875090" cy="18242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5CA71EF-2155-DA33-B59B-4BFB978E9575}"/>
              </a:ext>
            </a:extLst>
          </p:cNvPr>
          <p:cNvSpPr txBox="1"/>
          <p:nvPr/>
        </p:nvSpPr>
        <p:spPr>
          <a:xfrm>
            <a:off x="6590654" y="2562396"/>
            <a:ext cx="25349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chemeClr val="bg1"/>
                </a:solidFill>
              </a:rPr>
              <a:t>Molecular</a:t>
            </a:r>
            <a:r>
              <a:rPr lang="fr-CH" sz="1100" dirty="0">
                <a:solidFill>
                  <a:schemeClr val="bg1"/>
                </a:solidFill>
              </a:rPr>
              <a:t> architectures of </a:t>
            </a:r>
            <a:r>
              <a:rPr lang="fr-CH" sz="1100" dirty="0" err="1">
                <a:solidFill>
                  <a:schemeClr val="bg1"/>
                </a:solidFill>
              </a:rPr>
              <a:t>polymers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3E0A77-48A2-F71D-10CF-76FEE152E64B}"/>
              </a:ext>
            </a:extLst>
          </p:cNvPr>
          <p:cNvSpPr txBox="1"/>
          <p:nvPr/>
        </p:nvSpPr>
        <p:spPr>
          <a:xfrm>
            <a:off x="6590653" y="4443208"/>
            <a:ext cx="25349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>
                <a:solidFill>
                  <a:schemeClr val="bg1"/>
                </a:solidFill>
              </a:rPr>
              <a:t>Effect</a:t>
            </a:r>
            <a:r>
              <a:rPr lang="fr-CH" sz="1100" dirty="0">
                <a:solidFill>
                  <a:schemeClr val="bg1"/>
                </a:solidFill>
              </a:rPr>
              <a:t> of pendant group on Tg</a:t>
            </a:r>
            <a:endParaRPr lang="en-GB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130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629587-392B-C6F9-20C2-11502C5A3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8619034-D854-3075-9366-7383B0775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903" y="861003"/>
            <a:ext cx="3668216" cy="3642232"/>
          </a:xfrm>
        </p:spPr>
        <p:txBody>
          <a:bodyPr>
            <a:normAutofit lnSpcReduction="10000"/>
          </a:bodyPr>
          <a:lstStyle/>
          <a:p>
            <a:r>
              <a:rPr lang="fr-CH" sz="1100" dirty="0">
                <a:solidFill>
                  <a:schemeClr val="bg1"/>
                </a:solidFill>
              </a:rPr>
              <a:t>Teflon</a:t>
            </a:r>
            <a:r>
              <a:rPr lang="fr-CH" sz="1100" baseline="30000" dirty="0">
                <a:solidFill>
                  <a:schemeClr val="bg1"/>
                </a:solidFill>
              </a:rPr>
              <a:t> ®</a:t>
            </a:r>
          </a:p>
          <a:p>
            <a:r>
              <a:rPr lang="fr-CH" sz="1100" dirty="0" err="1">
                <a:solidFill>
                  <a:schemeClr val="bg1"/>
                </a:solidFill>
              </a:rPr>
              <a:t>Styrofoam</a:t>
            </a:r>
            <a:r>
              <a:rPr lang="fr-CH" sz="1100" baseline="30000" dirty="0" err="1">
                <a:solidFill>
                  <a:schemeClr val="bg1"/>
                </a:solidFill>
              </a:rPr>
              <a:t>TM</a:t>
            </a:r>
            <a:endParaRPr lang="fr-CH" sz="1100" dirty="0">
              <a:solidFill>
                <a:schemeClr val="bg1"/>
              </a:solidFill>
            </a:endParaRPr>
          </a:p>
          <a:p>
            <a:r>
              <a:rPr lang="fr-CH" sz="1100" dirty="0" err="1">
                <a:solidFill>
                  <a:schemeClr val="bg1"/>
                </a:solidFill>
              </a:rPr>
              <a:t>Vespel</a:t>
            </a:r>
            <a:r>
              <a:rPr lang="fr-CH" sz="1100" baseline="30000" dirty="0">
                <a:solidFill>
                  <a:schemeClr val="bg1"/>
                </a:solidFill>
              </a:rPr>
              <a:t>®</a:t>
            </a:r>
            <a:r>
              <a:rPr lang="fr-CH" sz="1100" dirty="0">
                <a:solidFill>
                  <a:schemeClr val="bg1"/>
                </a:solidFill>
              </a:rPr>
              <a:t>, </a:t>
            </a:r>
            <a:r>
              <a:rPr lang="fr-CH" sz="1100" dirty="0" err="1">
                <a:solidFill>
                  <a:schemeClr val="bg1"/>
                </a:solidFill>
              </a:rPr>
              <a:t>Kapton</a:t>
            </a:r>
            <a:r>
              <a:rPr lang="fr-CH" sz="1100" baseline="30000" dirty="0">
                <a:solidFill>
                  <a:schemeClr val="bg1"/>
                </a:solidFill>
              </a:rPr>
              <a:t>®</a:t>
            </a:r>
          </a:p>
          <a:p>
            <a:r>
              <a:rPr lang="fr-CH" sz="1100" dirty="0">
                <a:solidFill>
                  <a:schemeClr val="bg1"/>
                </a:solidFill>
              </a:rPr>
              <a:t>Kevlar</a:t>
            </a:r>
            <a:r>
              <a:rPr lang="fr-CH" sz="1100" baseline="30000" dirty="0">
                <a:solidFill>
                  <a:schemeClr val="bg1"/>
                </a:solidFill>
              </a:rPr>
              <a:t>®</a:t>
            </a:r>
          </a:p>
          <a:p>
            <a:r>
              <a:rPr lang="fr-CH" sz="1100" dirty="0" err="1">
                <a:solidFill>
                  <a:schemeClr val="bg1"/>
                </a:solidFill>
              </a:rPr>
              <a:t>Delrin</a:t>
            </a:r>
            <a:r>
              <a:rPr lang="fr-CH" sz="1100" baseline="30000" dirty="0">
                <a:solidFill>
                  <a:schemeClr val="bg1"/>
                </a:solidFill>
              </a:rPr>
              <a:t>® </a:t>
            </a:r>
          </a:p>
          <a:p>
            <a:r>
              <a:rPr lang="fr-CH" sz="1100" dirty="0" err="1">
                <a:solidFill>
                  <a:schemeClr val="bg1"/>
                </a:solidFill>
              </a:rPr>
              <a:t>Tedlar</a:t>
            </a:r>
            <a:r>
              <a:rPr lang="fr-CH" sz="1100" baseline="30000" dirty="0">
                <a:solidFill>
                  <a:schemeClr val="bg1"/>
                </a:solidFill>
              </a:rPr>
              <a:t>®</a:t>
            </a:r>
          </a:p>
          <a:p>
            <a:r>
              <a:rPr lang="fr-CH" sz="1100" dirty="0">
                <a:solidFill>
                  <a:schemeClr val="bg1"/>
                </a:solidFill>
              </a:rPr>
              <a:t>Mylar</a:t>
            </a:r>
            <a:r>
              <a:rPr lang="fr-CH" sz="1100" baseline="30000" dirty="0">
                <a:solidFill>
                  <a:schemeClr val="bg1"/>
                </a:solidFill>
              </a:rPr>
              <a:t>® </a:t>
            </a:r>
          </a:p>
          <a:p>
            <a:r>
              <a:rPr lang="fr-CH" sz="1100" dirty="0" err="1">
                <a:solidFill>
                  <a:schemeClr val="bg1"/>
                </a:solidFill>
              </a:rPr>
              <a:t>Nomex</a:t>
            </a:r>
            <a:r>
              <a:rPr lang="fr-CH" sz="1100" baseline="30000" dirty="0">
                <a:solidFill>
                  <a:schemeClr val="bg1"/>
                </a:solidFill>
              </a:rPr>
              <a:t>®</a:t>
            </a:r>
          </a:p>
          <a:p>
            <a:r>
              <a:rPr lang="fr-CH" sz="1100" dirty="0" err="1">
                <a:solidFill>
                  <a:schemeClr val="bg1"/>
                </a:solidFill>
              </a:rPr>
              <a:t>Tyvek</a:t>
            </a:r>
            <a:r>
              <a:rPr lang="fr-CH" sz="1100" baseline="30000" dirty="0">
                <a:solidFill>
                  <a:schemeClr val="bg1"/>
                </a:solidFill>
              </a:rPr>
              <a:t>®</a:t>
            </a:r>
            <a:endParaRPr lang="fr-CH" sz="1100" dirty="0">
              <a:solidFill>
                <a:schemeClr val="bg1"/>
              </a:solidFill>
            </a:endParaRPr>
          </a:p>
          <a:p>
            <a:r>
              <a:rPr lang="fr-CH" sz="1100" dirty="0" err="1">
                <a:solidFill>
                  <a:schemeClr val="bg1"/>
                </a:solidFill>
              </a:rPr>
              <a:t>Viton</a:t>
            </a:r>
            <a:r>
              <a:rPr lang="fr-CH" sz="1100" baseline="30000" dirty="0" err="1">
                <a:solidFill>
                  <a:schemeClr val="bg1"/>
                </a:solidFill>
              </a:rPr>
              <a:t>TM</a:t>
            </a:r>
            <a:endParaRPr lang="fr-CH" sz="1100" dirty="0">
              <a:solidFill>
                <a:schemeClr val="bg1"/>
              </a:solidFill>
            </a:endParaRPr>
          </a:p>
          <a:p>
            <a:r>
              <a:rPr lang="fr-CH" sz="1100" dirty="0" err="1">
                <a:solidFill>
                  <a:schemeClr val="bg1"/>
                </a:solidFill>
              </a:rPr>
              <a:t>Kalrez</a:t>
            </a:r>
            <a:r>
              <a:rPr lang="fr-CH" sz="1100" baseline="30000" dirty="0" err="1">
                <a:solidFill>
                  <a:schemeClr val="bg1"/>
                </a:solidFill>
              </a:rPr>
              <a:t>TM</a:t>
            </a:r>
            <a:endParaRPr lang="fr-CH" sz="1100" dirty="0">
              <a:solidFill>
                <a:schemeClr val="bg1"/>
              </a:solidFill>
            </a:endParaRPr>
          </a:p>
          <a:p>
            <a:r>
              <a:rPr lang="fr-CH" sz="1100" dirty="0">
                <a:solidFill>
                  <a:schemeClr val="bg1"/>
                </a:solidFill>
              </a:rPr>
              <a:t>Nafion</a:t>
            </a:r>
            <a:r>
              <a:rPr lang="fr-CH" sz="1100" baseline="30000" dirty="0">
                <a:solidFill>
                  <a:schemeClr val="bg1"/>
                </a:solidFill>
              </a:rPr>
              <a:t>TM</a:t>
            </a:r>
            <a:endParaRPr lang="fr-CH" sz="1100" dirty="0">
              <a:solidFill>
                <a:schemeClr val="bg1"/>
              </a:solidFill>
            </a:endParaRPr>
          </a:p>
          <a:p>
            <a:r>
              <a:rPr lang="fr-CH" sz="1100" dirty="0">
                <a:solidFill>
                  <a:schemeClr val="bg1"/>
                </a:solidFill>
              </a:rPr>
              <a:t>Lycra</a:t>
            </a:r>
            <a:r>
              <a:rPr lang="fr-CH" sz="1100" baseline="30000" dirty="0">
                <a:solidFill>
                  <a:schemeClr val="bg1"/>
                </a:solidFill>
              </a:rPr>
              <a:t>®</a:t>
            </a:r>
          </a:p>
          <a:p>
            <a:r>
              <a:rPr lang="fr-CH" sz="1100" dirty="0">
                <a:solidFill>
                  <a:schemeClr val="bg1"/>
                </a:solidFill>
              </a:rPr>
              <a:t>Ultem</a:t>
            </a:r>
            <a:r>
              <a:rPr lang="fr-CH" sz="1100" baseline="30000" dirty="0">
                <a:solidFill>
                  <a:schemeClr val="bg1"/>
                </a:solidFill>
              </a:rPr>
              <a:t>TM</a:t>
            </a:r>
            <a:r>
              <a:rPr lang="fr-CH" sz="1100" dirty="0">
                <a:solidFill>
                  <a:schemeClr val="bg1"/>
                </a:solidFill>
              </a:rPr>
              <a:t> </a:t>
            </a:r>
          </a:p>
          <a:p>
            <a:r>
              <a:rPr lang="fr-CH" sz="1100" dirty="0" err="1">
                <a:solidFill>
                  <a:schemeClr val="bg1"/>
                </a:solidFill>
              </a:rPr>
              <a:t>Makrolon</a:t>
            </a:r>
            <a:r>
              <a:rPr lang="fr-CH" sz="1100" baseline="30000" dirty="0">
                <a:solidFill>
                  <a:schemeClr val="bg1"/>
                </a:solidFill>
              </a:rPr>
              <a:t>® </a:t>
            </a:r>
          </a:p>
          <a:p>
            <a:r>
              <a:rPr lang="fr-CH" sz="1100" dirty="0">
                <a:solidFill>
                  <a:schemeClr val="bg1"/>
                </a:solidFill>
              </a:rPr>
              <a:t>Plexiglas</a:t>
            </a:r>
            <a:r>
              <a:rPr lang="fr-CH" sz="1100" baseline="30000" dirty="0">
                <a:solidFill>
                  <a:schemeClr val="bg1"/>
                </a:solidFill>
              </a:rPr>
              <a:t>® </a:t>
            </a:r>
            <a:endParaRPr lang="fr-CH" sz="1100" dirty="0">
              <a:solidFill>
                <a:schemeClr val="bg1"/>
              </a:solidFill>
            </a:endParaRPr>
          </a:p>
          <a:p>
            <a:r>
              <a:rPr lang="fr-CH" sz="1100" dirty="0">
                <a:solidFill>
                  <a:schemeClr val="bg1"/>
                </a:solidFill>
              </a:rPr>
              <a:t>(</a:t>
            </a:r>
            <a:r>
              <a:rPr lang="fr-CH" sz="1100" dirty="0" err="1">
                <a:solidFill>
                  <a:schemeClr val="bg1"/>
                </a:solidFill>
              </a:rPr>
              <a:t>Neoprene</a:t>
            </a:r>
            <a:r>
              <a:rPr lang="fr-CH" sz="1100" dirty="0">
                <a:solidFill>
                  <a:schemeClr val="bg1"/>
                </a:solidFill>
              </a:rPr>
              <a:t>) – </a:t>
            </a:r>
            <a:r>
              <a:rPr lang="fr-CH" sz="1100" dirty="0" err="1">
                <a:solidFill>
                  <a:schemeClr val="bg1"/>
                </a:solidFill>
              </a:rPr>
              <a:t>common</a:t>
            </a:r>
            <a:r>
              <a:rPr lang="fr-CH" sz="1100" dirty="0">
                <a:solidFill>
                  <a:schemeClr val="bg1"/>
                </a:solidFill>
              </a:rPr>
              <a:t> </a:t>
            </a:r>
            <a:r>
              <a:rPr lang="fr-CH" sz="1100" dirty="0" err="1">
                <a:solidFill>
                  <a:schemeClr val="bg1"/>
                </a:solidFill>
              </a:rPr>
              <a:t>name</a:t>
            </a:r>
            <a:r>
              <a:rPr lang="fr-CH" sz="1100" dirty="0">
                <a:solidFill>
                  <a:schemeClr val="bg1"/>
                </a:solidFill>
              </a:rPr>
              <a:t>, not a </a:t>
            </a:r>
            <a:r>
              <a:rPr lang="fr-CH" sz="1100" dirty="0" err="1">
                <a:solidFill>
                  <a:schemeClr val="bg1"/>
                </a:solidFill>
              </a:rPr>
              <a:t>trademark</a:t>
            </a:r>
            <a:endParaRPr lang="fr-CH" sz="1100" dirty="0">
              <a:solidFill>
                <a:schemeClr val="bg1"/>
              </a:solidFill>
            </a:endParaRPr>
          </a:p>
          <a:p>
            <a:r>
              <a:rPr lang="fr-CH" sz="1100" dirty="0">
                <a:solidFill>
                  <a:schemeClr val="bg1"/>
                </a:solidFill>
              </a:rPr>
              <a:t>(Nylon) – </a:t>
            </a:r>
            <a:r>
              <a:rPr lang="fr-CH" sz="1100" dirty="0" err="1">
                <a:solidFill>
                  <a:schemeClr val="bg1"/>
                </a:solidFill>
              </a:rPr>
              <a:t>common</a:t>
            </a:r>
            <a:r>
              <a:rPr lang="fr-CH" sz="1100" dirty="0">
                <a:solidFill>
                  <a:schemeClr val="bg1"/>
                </a:solidFill>
              </a:rPr>
              <a:t> </a:t>
            </a:r>
            <a:r>
              <a:rPr lang="fr-CH" sz="1100" dirty="0" err="1">
                <a:solidFill>
                  <a:schemeClr val="bg1"/>
                </a:solidFill>
              </a:rPr>
              <a:t>name</a:t>
            </a:r>
            <a:r>
              <a:rPr lang="fr-CH" sz="1100" dirty="0">
                <a:solidFill>
                  <a:schemeClr val="bg1"/>
                </a:solidFill>
              </a:rPr>
              <a:t>, not a </a:t>
            </a:r>
            <a:r>
              <a:rPr lang="fr-CH" sz="1100" dirty="0" err="1">
                <a:solidFill>
                  <a:schemeClr val="bg1"/>
                </a:solidFill>
              </a:rPr>
              <a:t>trademark</a:t>
            </a:r>
            <a:endParaRPr lang="fr-CH" sz="11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1F74BA-4EE4-26A3-7232-17BFF67A4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48" y="147986"/>
            <a:ext cx="3201925" cy="705332"/>
          </a:xfrm>
        </p:spPr>
        <p:txBody>
          <a:bodyPr>
            <a:noAutofit/>
          </a:bodyPr>
          <a:lstStyle/>
          <a:p>
            <a:pPr algn="ctr"/>
            <a:r>
              <a:rPr lang="fr-CH" sz="2000" dirty="0" err="1">
                <a:solidFill>
                  <a:schemeClr val="bg1"/>
                </a:solidFill>
              </a:rPr>
              <a:t>Trademarked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Polymers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3586D-0ED0-7FE3-5ABB-EDCB225913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D060D-1FE9-D7FA-4105-2878155319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5B5E4-56AE-D18E-4F68-712C627DC2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3CA3E1A-5945-9781-C4C7-17CAF46F0B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867939"/>
              </p:ext>
            </p:extLst>
          </p:nvPr>
        </p:nvGraphicFramePr>
        <p:xfrm>
          <a:off x="3668216" y="401795"/>
          <a:ext cx="5325492" cy="4101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525">
                  <a:extLst>
                    <a:ext uri="{9D8B030D-6E8A-4147-A177-3AD203B41FA5}">
                      <a16:colId xmlns:a16="http://schemas.microsoft.com/office/drawing/2014/main" val="982276218"/>
                    </a:ext>
                  </a:extLst>
                </a:gridCol>
                <a:gridCol w="2289842">
                  <a:extLst>
                    <a:ext uri="{9D8B030D-6E8A-4147-A177-3AD203B41FA5}">
                      <a16:colId xmlns:a16="http://schemas.microsoft.com/office/drawing/2014/main" val="2025355882"/>
                    </a:ext>
                  </a:extLst>
                </a:gridCol>
                <a:gridCol w="1533125">
                  <a:extLst>
                    <a:ext uri="{9D8B030D-6E8A-4147-A177-3AD203B41FA5}">
                      <a16:colId xmlns:a16="http://schemas.microsoft.com/office/drawing/2014/main" val="988407327"/>
                    </a:ext>
                  </a:extLst>
                </a:gridCol>
              </a:tblGrid>
              <a:tr h="202719">
                <a:tc>
                  <a:txBody>
                    <a:bodyPr/>
                    <a:lstStyle/>
                    <a:p>
                      <a:pPr algn="ctr"/>
                      <a:r>
                        <a:rPr lang="fr-CH" sz="1100" b="1" dirty="0" err="1"/>
                        <a:t>Trademark</a:t>
                      </a:r>
                      <a:r>
                        <a:rPr lang="fr-CH" sz="1100" b="1" dirty="0"/>
                        <a:t> Name</a:t>
                      </a:r>
                      <a:endParaRPr lang="en-GB" sz="11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b="1" dirty="0" err="1"/>
                        <a:t>Polymer</a:t>
                      </a:r>
                      <a:endParaRPr lang="en-GB" sz="11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b="1" dirty="0"/>
                        <a:t>Original </a:t>
                      </a:r>
                      <a:r>
                        <a:rPr lang="fr-CH" sz="1100" b="1" dirty="0" err="1"/>
                        <a:t>Developer</a:t>
                      </a:r>
                      <a:endParaRPr lang="en-GB" sz="11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228288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Teflon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®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Polytetrafluoroethylene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, PTFE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1309570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Styrofoam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fr-CH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Polystyrene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, PS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8486161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Vespel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®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Kapton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®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Polyimide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2854544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Kevlar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®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Para-</a:t>
                      </a: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Aramid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, K29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7639318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Delrin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®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Polyoxymethylene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, POM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0706028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Tedlar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®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Polyvinylfluoride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070879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Mylar®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Biaxially-Oriented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Polyethylene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Terephthalate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Dow Chemical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342351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Nomex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®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Meta-</a:t>
                      </a: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Aramid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8202216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Tyvek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®</a:t>
                      </a:r>
                      <a:endParaRPr lang="fr-CH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Polyethylene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108893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Viton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fr-CH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Fluoroelastomer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6384799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Kalrez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fr-CH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Fluoroelastomer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3838501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Nafion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TM</a:t>
                      </a:r>
                      <a:endParaRPr lang="fr-CH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Sulfonated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Fluoropolymer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Copolymer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671859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Lycra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®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Polyurethane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7372417"/>
                  </a:ext>
                </a:extLst>
              </a:tr>
              <a:tr h="2148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Ultem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TM</a:t>
                      </a:r>
                      <a:endParaRPr lang="fr-CH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Polyether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 Imide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SABIC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8751358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Makrolon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®</a:t>
                      </a:r>
                      <a:endParaRPr lang="fr-CH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Polycarbonate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Covestro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4349283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Plexiglas</a:t>
                      </a:r>
                      <a:r>
                        <a:rPr lang="fr-CH" sz="800" baseline="30000" dirty="0">
                          <a:solidFill>
                            <a:schemeClr val="bg1"/>
                          </a:solidFill>
                        </a:rPr>
                        <a:t>®</a:t>
                      </a:r>
                      <a:endParaRPr lang="fr-CH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>
                          <a:solidFill>
                            <a:schemeClr val="bg1"/>
                          </a:solidFill>
                        </a:rPr>
                        <a:t>Polymethylmethylmethacrylate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Imperial Chemical Industries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0199213"/>
                  </a:ext>
                </a:extLst>
              </a:tr>
              <a:tr h="2027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Neoprene</a:t>
                      </a: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Polychloroprene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371126"/>
                  </a:ext>
                </a:extLst>
              </a:tr>
              <a:tr h="1216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Nylon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bg1"/>
                          </a:solidFill>
                        </a:rPr>
                        <a:t>Polyamide 6,6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bg1"/>
                          </a:solidFill>
                        </a:rPr>
                        <a:t>DuPont</a:t>
                      </a:r>
                      <a:r>
                        <a:rPr lang="fr-CH" sz="800" baseline="30000" dirty="0" err="1">
                          <a:solidFill>
                            <a:schemeClr val="bg1"/>
                          </a:solidFill>
                        </a:rPr>
                        <a:t>TM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4154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833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3A89B2-CE15-83ED-6A68-1073459F9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8813E-1FE8-D258-E916-2F8E9B404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200" dirty="0">
                <a:solidFill>
                  <a:schemeClr val="bg1"/>
                </a:solidFill>
              </a:rPr>
              <a:t>General </a:t>
            </a:r>
            <a:r>
              <a:rPr lang="fr-CH" sz="3200" dirty="0" err="1">
                <a:solidFill>
                  <a:schemeClr val="bg1"/>
                </a:solidFill>
              </a:rPr>
              <a:t>Categories</a:t>
            </a:r>
            <a:r>
              <a:rPr lang="fr-CH" sz="3200" dirty="0">
                <a:solidFill>
                  <a:schemeClr val="bg1"/>
                </a:solidFill>
              </a:rPr>
              <a:t> of Applications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806C5-AE20-C5DE-EA1C-FB1CCAD5EE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849" y="1147517"/>
            <a:ext cx="2705196" cy="3203145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2000" dirty="0">
                <a:solidFill>
                  <a:schemeClr val="bg1"/>
                </a:solidFill>
              </a:rPr>
              <a:t>Chemical/</a:t>
            </a:r>
            <a:r>
              <a:rPr lang="fr-CH" sz="2000" dirty="0" err="1">
                <a:solidFill>
                  <a:schemeClr val="bg1"/>
                </a:solidFill>
              </a:rPr>
              <a:t>Durability</a:t>
            </a:r>
            <a:endParaRPr lang="fr-CH" sz="2000" dirty="0">
              <a:solidFill>
                <a:schemeClr val="bg1"/>
              </a:solidFill>
            </a:endParaRP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Teflon</a:t>
            </a:r>
            <a:r>
              <a:rPr lang="fr-CH" sz="1800" baseline="30000" dirty="0" err="1">
                <a:solidFill>
                  <a:schemeClr val="bg1"/>
                </a:solidFill>
              </a:rPr>
              <a:t>TM</a:t>
            </a:r>
            <a:endParaRPr lang="fr-CH" sz="1800" baseline="30000" dirty="0">
              <a:solidFill>
                <a:schemeClr val="bg1"/>
              </a:solidFill>
            </a:endParaRP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Tedlar</a:t>
            </a:r>
            <a:r>
              <a:rPr lang="fr-CH" sz="1800" baseline="30000" dirty="0">
                <a:solidFill>
                  <a:schemeClr val="bg1"/>
                </a:solidFill>
              </a:rPr>
              <a:t>®</a:t>
            </a: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Nafion</a:t>
            </a:r>
            <a:r>
              <a:rPr lang="fr-CH" sz="1800" baseline="30000" dirty="0" err="1">
                <a:solidFill>
                  <a:schemeClr val="bg1"/>
                </a:solidFill>
              </a:rPr>
              <a:t>TM</a:t>
            </a:r>
            <a:endParaRPr lang="fr-CH" sz="1800" dirty="0">
              <a:solidFill>
                <a:schemeClr val="bg1"/>
              </a:solidFill>
            </a:endParaRP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Viton</a:t>
            </a:r>
            <a:r>
              <a:rPr lang="fr-CH" sz="1800" baseline="30000" dirty="0" err="1">
                <a:solidFill>
                  <a:schemeClr val="bg1"/>
                </a:solidFill>
              </a:rPr>
              <a:t>TM</a:t>
            </a:r>
            <a:endParaRPr lang="fr-CH" sz="1800" baseline="30000" dirty="0">
              <a:solidFill>
                <a:schemeClr val="bg1"/>
              </a:solidFill>
            </a:endParaRP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Kalrez</a:t>
            </a:r>
            <a:r>
              <a:rPr lang="fr-CH" sz="1800" baseline="30000" dirty="0" err="1">
                <a:solidFill>
                  <a:schemeClr val="bg1"/>
                </a:solidFill>
              </a:rPr>
              <a:t>TM</a:t>
            </a:r>
            <a:endParaRPr lang="fr-CH" sz="1800" baseline="30000" dirty="0">
              <a:solidFill>
                <a:schemeClr val="bg1"/>
              </a:solidFill>
            </a:endParaRP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Neoprene</a:t>
            </a:r>
            <a:endParaRPr lang="fr-CH" sz="1800" baseline="300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baseline="300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B69B87-C1A3-1765-248D-395C6A8444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D71D2-251E-06FE-AF42-7E47F8A0F4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5F8B3-38BF-75EB-719C-233215991A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66CEDDF-1750-3028-A103-68D8498209E7}"/>
              </a:ext>
            </a:extLst>
          </p:cNvPr>
          <p:cNvSpPr txBox="1">
            <a:spLocks/>
          </p:cNvSpPr>
          <p:nvPr/>
        </p:nvSpPr>
        <p:spPr>
          <a:xfrm>
            <a:off x="3346490" y="1147519"/>
            <a:ext cx="2448273" cy="3203145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CH" sz="2000" dirty="0" err="1">
                <a:solidFill>
                  <a:schemeClr val="bg1"/>
                </a:solidFill>
              </a:rPr>
              <a:t>Mechanical</a:t>
            </a:r>
            <a:endParaRPr lang="fr-CH" sz="1800" dirty="0">
              <a:solidFill>
                <a:schemeClr val="bg1"/>
              </a:solidFill>
            </a:endParaRPr>
          </a:p>
          <a:p>
            <a:pPr lvl="1"/>
            <a:r>
              <a:rPr lang="fr-CH" sz="1800" dirty="0">
                <a:solidFill>
                  <a:schemeClr val="bg1"/>
                </a:solidFill>
              </a:rPr>
              <a:t>Nylon</a:t>
            </a: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Tyvek</a:t>
            </a:r>
            <a:r>
              <a:rPr lang="fr-CH" sz="1800" baseline="30000" dirty="0">
                <a:solidFill>
                  <a:schemeClr val="bg1"/>
                </a:solidFill>
              </a:rPr>
              <a:t>®</a:t>
            </a:r>
          </a:p>
          <a:p>
            <a:pPr lvl="1"/>
            <a:r>
              <a:rPr lang="fr-CH" sz="1800" dirty="0">
                <a:solidFill>
                  <a:schemeClr val="bg1"/>
                </a:solidFill>
              </a:rPr>
              <a:t>Lycra</a:t>
            </a:r>
            <a:r>
              <a:rPr lang="fr-CH" sz="1800" baseline="30000" dirty="0">
                <a:solidFill>
                  <a:schemeClr val="bg1"/>
                </a:solidFill>
              </a:rPr>
              <a:t>®</a:t>
            </a:r>
            <a:r>
              <a:rPr lang="fr-CH" sz="1800" dirty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fr-CH" sz="1800" dirty="0">
                <a:solidFill>
                  <a:schemeClr val="bg1"/>
                </a:solidFill>
              </a:rPr>
              <a:t>Kevlar</a:t>
            </a:r>
            <a:r>
              <a:rPr lang="fr-CH" sz="1800" baseline="30000" dirty="0">
                <a:solidFill>
                  <a:schemeClr val="bg1"/>
                </a:solidFill>
              </a:rPr>
              <a:t>®</a:t>
            </a: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Delrin</a:t>
            </a:r>
            <a:r>
              <a:rPr lang="fr-CH" sz="1800" baseline="30000" dirty="0">
                <a:solidFill>
                  <a:schemeClr val="bg1"/>
                </a:solidFill>
              </a:rPr>
              <a:t>®</a:t>
            </a: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Makrolon</a:t>
            </a:r>
            <a:r>
              <a:rPr lang="fr-CH" sz="1800" baseline="30000" dirty="0">
                <a:solidFill>
                  <a:schemeClr val="bg1"/>
                </a:solidFill>
              </a:rPr>
              <a:t>®</a:t>
            </a:r>
          </a:p>
          <a:p>
            <a:pPr lvl="1"/>
            <a:r>
              <a:rPr lang="fr-CH" sz="1800" dirty="0">
                <a:solidFill>
                  <a:schemeClr val="bg1"/>
                </a:solidFill>
              </a:rPr>
              <a:t>Mylar</a:t>
            </a:r>
            <a:r>
              <a:rPr lang="fr-CH" sz="1800" baseline="30000" dirty="0">
                <a:solidFill>
                  <a:schemeClr val="bg1"/>
                </a:solidFill>
              </a:rPr>
              <a:t>®</a:t>
            </a:r>
          </a:p>
          <a:p>
            <a:pPr lvl="1"/>
            <a:r>
              <a:rPr lang="fr-CH" sz="1800" dirty="0">
                <a:solidFill>
                  <a:schemeClr val="bg1"/>
                </a:solidFill>
              </a:rPr>
              <a:t>Plexiglas</a:t>
            </a:r>
            <a:r>
              <a:rPr lang="fr-CH" sz="1800" baseline="30000" dirty="0">
                <a:solidFill>
                  <a:schemeClr val="bg1"/>
                </a:solidFill>
              </a:rPr>
              <a:t>®</a:t>
            </a:r>
          </a:p>
          <a:p>
            <a:pPr lvl="1"/>
            <a:endParaRPr lang="fr-CH" sz="1800" baseline="300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baseline="300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fr-CH" sz="1800" dirty="0">
              <a:solidFill>
                <a:schemeClr val="bg1"/>
              </a:solidFill>
            </a:endParaRPr>
          </a:p>
          <a:p>
            <a:pPr lvl="1"/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BF25A5D-6C61-5EA0-24D3-523C7D15479F}"/>
              </a:ext>
            </a:extLst>
          </p:cNvPr>
          <p:cNvSpPr txBox="1">
            <a:spLocks/>
          </p:cNvSpPr>
          <p:nvPr/>
        </p:nvSpPr>
        <p:spPr>
          <a:xfrm>
            <a:off x="6200891" y="1147519"/>
            <a:ext cx="2642857" cy="3203145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CH" sz="2000" dirty="0">
                <a:solidFill>
                  <a:schemeClr val="bg1"/>
                </a:solidFill>
              </a:rPr>
              <a:t>Thermal/</a:t>
            </a:r>
            <a:r>
              <a:rPr lang="fr-CH" sz="2000" dirty="0" err="1">
                <a:solidFill>
                  <a:schemeClr val="bg1"/>
                </a:solidFill>
              </a:rPr>
              <a:t>Electrical</a:t>
            </a:r>
            <a:endParaRPr lang="fr-CH" sz="1800" dirty="0">
              <a:solidFill>
                <a:schemeClr val="bg1"/>
              </a:solidFill>
            </a:endParaRP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Vespel</a:t>
            </a:r>
            <a:r>
              <a:rPr lang="fr-CH" sz="1800" baseline="30000" dirty="0">
                <a:solidFill>
                  <a:schemeClr val="bg1"/>
                </a:solidFill>
              </a:rPr>
              <a:t>®</a:t>
            </a: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Kapton</a:t>
            </a:r>
            <a:r>
              <a:rPr lang="fr-CH" sz="1800" baseline="30000" dirty="0">
                <a:solidFill>
                  <a:schemeClr val="bg1"/>
                </a:solidFill>
              </a:rPr>
              <a:t>®</a:t>
            </a: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Nomex</a:t>
            </a:r>
            <a:r>
              <a:rPr lang="fr-CH" sz="1800" baseline="30000" dirty="0">
                <a:solidFill>
                  <a:schemeClr val="bg1"/>
                </a:solidFill>
              </a:rPr>
              <a:t>®</a:t>
            </a: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Styrofoam</a:t>
            </a:r>
            <a:r>
              <a:rPr lang="fr-CH" sz="1800" baseline="30000" dirty="0" err="1">
                <a:solidFill>
                  <a:schemeClr val="bg1"/>
                </a:solidFill>
              </a:rPr>
              <a:t>TM</a:t>
            </a:r>
            <a:endParaRPr lang="fr-CH" sz="1800" baseline="30000" dirty="0">
              <a:solidFill>
                <a:schemeClr val="bg1"/>
              </a:solidFill>
            </a:endParaRPr>
          </a:p>
          <a:p>
            <a:pPr lvl="1"/>
            <a:r>
              <a:rPr lang="fr-CH" sz="1800" dirty="0" err="1">
                <a:solidFill>
                  <a:schemeClr val="bg1"/>
                </a:solidFill>
              </a:rPr>
              <a:t>Ultem</a:t>
            </a:r>
            <a:r>
              <a:rPr lang="fr-CH" sz="1800" baseline="30000" dirty="0" err="1">
                <a:solidFill>
                  <a:schemeClr val="bg1"/>
                </a:solidFill>
              </a:rPr>
              <a:t>TM</a:t>
            </a:r>
            <a:endParaRPr lang="fr-CH" sz="2400" dirty="0">
              <a:solidFill>
                <a:schemeClr val="bg1"/>
              </a:solidFill>
            </a:endParaRPr>
          </a:p>
          <a:p>
            <a:pPr lvl="1"/>
            <a:endParaRPr lang="fr-CH" sz="2400" baseline="30000" dirty="0">
              <a:solidFill>
                <a:schemeClr val="bg1"/>
              </a:solidFill>
            </a:endParaRPr>
          </a:p>
          <a:p>
            <a:pPr lvl="1"/>
            <a:endParaRPr lang="fr-CH" sz="2400" dirty="0">
              <a:solidFill>
                <a:schemeClr val="bg1"/>
              </a:solidFill>
            </a:endParaRPr>
          </a:p>
          <a:p>
            <a:pPr lvl="1"/>
            <a:endParaRPr lang="fr-CH" sz="2400" dirty="0">
              <a:solidFill>
                <a:schemeClr val="bg1"/>
              </a:solidFill>
            </a:endParaRPr>
          </a:p>
          <a:p>
            <a:pPr lvl="1"/>
            <a:endParaRPr lang="fr-CH" sz="2400" dirty="0">
              <a:solidFill>
                <a:schemeClr val="bg1"/>
              </a:solidFill>
            </a:endParaRPr>
          </a:p>
          <a:p>
            <a:pPr lvl="1"/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578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77CC0E-59C8-E489-3111-53AC42551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041208-434D-38AD-7D25-47A1DA0AE8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ED60D9-DF53-BB31-A3F4-7D645F3570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Document reference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570AE-3D6E-1F03-4609-095F9E178D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D11BD5F-D6EB-0C75-CBF8-0E86D4315AE7}"/>
              </a:ext>
            </a:extLst>
          </p:cNvPr>
          <p:cNvSpPr txBox="1">
            <a:spLocks/>
          </p:cNvSpPr>
          <p:nvPr/>
        </p:nvSpPr>
        <p:spPr>
          <a:xfrm>
            <a:off x="263625" y="1079697"/>
            <a:ext cx="4707946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9E82025-08F1-FF89-CB6C-CAC25F09F103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>
                <a:solidFill>
                  <a:schemeClr val="bg1"/>
                </a:solidFill>
              </a:rPr>
              <a:t>Chemical/</a:t>
            </a:r>
            <a:r>
              <a:rPr lang="fr-CH" sz="3200" dirty="0" err="1">
                <a:solidFill>
                  <a:schemeClr val="bg1"/>
                </a:solidFill>
              </a:rPr>
              <a:t>Durability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0823D15-D52F-4CB7-90B7-18E53416E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251" y="3516896"/>
            <a:ext cx="1238250" cy="10858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582E54C-C489-D966-CA9E-965B194725C7}"/>
              </a:ext>
            </a:extLst>
          </p:cNvPr>
          <p:cNvSpPr txBox="1"/>
          <p:nvPr/>
        </p:nvSpPr>
        <p:spPr>
          <a:xfrm>
            <a:off x="6993715" y="3064992"/>
            <a:ext cx="23833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Teflon</a:t>
            </a:r>
            <a:r>
              <a:rPr lang="fr-CH" sz="1200" baseline="30000" dirty="0">
                <a:solidFill>
                  <a:schemeClr val="bg1"/>
                </a:solidFill>
              </a:rPr>
              <a:t>® 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PTFE</a:t>
            </a:r>
            <a:endParaRPr lang="fr-CH" sz="1200" baseline="30000" dirty="0">
              <a:solidFill>
                <a:schemeClr val="bg1"/>
              </a:solidFill>
            </a:endParaRPr>
          </a:p>
          <a:p>
            <a:pPr algn="ctr"/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918E4C6D-E5D8-BEE3-B984-6A503387A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310" y="3568778"/>
            <a:ext cx="1074465" cy="101585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6AE402-2ACA-126E-DE09-29A22BF95920}"/>
              </a:ext>
            </a:extLst>
          </p:cNvPr>
          <p:cNvSpPr txBox="1"/>
          <p:nvPr/>
        </p:nvSpPr>
        <p:spPr>
          <a:xfrm>
            <a:off x="5539882" y="3137134"/>
            <a:ext cx="2383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Tedlar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PVF</a:t>
            </a:r>
            <a:endParaRPr lang="fr-CH" sz="1200" baseline="300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3274A2-4E49-EF01-3DC8-8015D43F4A75}"/>
              </a:ext>
            </a:extLst>
          </p:cNvPr>
          <p:cNvSpPr txBox="1"/>
          <p:nvPr/>
        </p:nvSpPr>
        <p:spPr>
          <a:xfrm>
            <a:off x="3682883" y="686531"/>
            <a:ext cx="2383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Viton</a:t>
            </a:r>
            <a:r>
              <a:rPr lang="fr-CH" sz="1200" baseline="30000" dirty="0" err="1">
                <a:solidFill>
                  <a:schemeClr val="bg1"/>
                </a:solidFill>
              </a:rPr>
              <a:t>TM</a:t>
            </a:r>
            <a:endParaRPr lang="fr-CH" sz="1200" baseline="30000" dirty="0">
              <a:solidFill>
                <a:schemeClr val="bg1"/>
              </a:solidFill>
            </a:endParaRP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FKM</a:t>
            </a:r>
            <a:endParaRPr lang="fr-CH" sz="1200" baseline="30000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EE02374-4F51-4C70-0084-EBC41BA853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1506" y="1155702"/>
            <a:ext cx="1966127" cy="123744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62253B4-D33F-81C3-93E4-85D5D8D68847}"/>
              </a:ext>
            </a:extLst>
          </p:cNvPr>
          <p:cNvSpPr txBox="1"/>
          <p:nvPr/>
        </p:nvSpPr>
        <p:spPr>
          <a:xfrm>
            <a:off x="3901506" y="2395417"/>
            <a:ext cx="196612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rgbClr val="000000"/>
                </a:solidFill>
              </a:rPr>
              <a:t>+ </a:t>
            </a:r>
            <a:r>
              <a:rPr lang="fr-CH" sz="1200" dirty="0" err="1">
                <a:solidFill>
                  <a:srgbClr val="000000"/>
                </a:solidFill>
              </a:rPr>
              <a:t>Crosslinks</a:t>
            </a:r>
            <a:r>
              <a:rPr lang="fr-CH" sz="1200" dirty="0">
                <a:solidFill>
                  <a:srgbClr val="000000"/>
                </a:solidFill>
              </a:rPr>
              <a:t>, Fillers</a:t>
            </a:r>
            <a:endParaRPr lang="fr-CH" sz="1200" baseline="30000" dirty="0">
              <a:solidFill>
                <a:srgbClr val="000000"/>
              </a:solidFill>
            </a:endParaRPr>
          </a:p>
        </p:txBody>
      </p:sp>
      <p:pic>
        <p:nvPicPr>
          <p:cNvPr id="17416" name="Picture 8" descr="Chemical Structure of Nafion">
            <a:extLst>
              <a:ext uri="{FF2B5EF4-FFF2-40B4-BE49-F238E27FC236}">
                <a16:creationId xmlns:a16="http://schemas.microsoft.com/office/drawing/2014/main" id="{1CF6FF99-F37E-591A-85DA-C6CE70BCC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638" y="1700968"/>
            <a:ext cx="2673185" cy="11583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DD34EE0-5ABE-2FE5-ABE2-469F6B156E53}"/>
              </a:ext>
            </a:extLst>
          </p:cNvPr>
          <p:cNvSpPr txBox="1"/>
          <p:nvPr/>
        </p:nvSpPr>
        <p:spPr>
          <a:xfrm>
            <a:off x="6449570" y="1435910"/>
            <a:ext cx="23833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Nafion</a:t>
            </a:r>
            <a:r>
              <a:rPr lang="fr-CH" sz="1200" baseline="30000" dirty="0">
                <a:solidFill>
                  <a:schemeClr val="bg1"/>
                </a:solidFill>
              </a:rPr>
              <a:t>TM</a:t>
            </a:r>
            <a:endParaRPr lang="fr-CH" sz="1200" dirty="0">
              <a:solidFill>
                <a:schemeClr val="bg1"/>
              </a:solidFill>
            </a:endParaRPr>
          </a:p>
        </p:txBody>
      </p:sp>
      <p:pic>
        <p:nvPicPr>
          <p:cNvPr id="1040" name="Picture 16">
            <a:extLst>
              <a:ext uri="{FF2B5EF4-FFF2-40B4-BE49-F238E27FC236}">
                <a16:creationId xmlns:a16="http://schemas.microsoft.com/office/drawing/2014/main" id="{9F3BE7C0-0369-E627-DD6D-B3580A2AC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638" y="404340"/>
            <a:ext cx="2072107" cy="83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7A3EE15-14AF-639B-CCE0-8F580DC8F6B8}"/>
              </a:ext>
            </a:extLst>
          </p:cNvPr>
          <p:cNvSpPr txBox="1"/>
          <p:nvPr/>
        </p:nvSpPr>
        <p:spPr>
          <a:xfrm>
            <a:off x="6410156" y="125036"/>
            <a:ext cx="1861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Neoprene</a:t>
            </a:r>
            <a:endParaRPr lang="fr-CH" sz="12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0C5830-5045-C10D-89D1-3B87AEC96470}"/>
              </a:ext>
            </a:extLst>
          </p:cNvPr>
          <p:cNvSpPr txBox="1"/>
          <p:nvPr/>
        </p:nvSpPr>
        <p:spPr>
          <a:xfrm>
            <a:off x="7351537" y="861073"/>
            <a:ext cx="1075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0000"/>
                </a:solidFill>
              </a:rPr>
              <a:t>+ Cross-links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43F368-28E4-EFB2-1816-071A7A4E0BF6}"/>
              </a:ext>
            </a:extLst>
          </p:cNvPr>
          <p:cNvSpPr txBox="1"/>
          <p:nvPr/>
        </p:nvSpPr>
        <p:spPr>
          <a:xfrm>
            <a:off x="3163123" y="2785596"/>
            <a:ext cx="2383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Kalrez</a:t>
            </a:r>
            <a:r>
              <a:rPr lang="fr-CH" sz="1200" baseline="30000" dirty="0" err="1">
                <a:solidFill>
                  <a:schemeClr val="bg1"/>
                </a:solidFill>
              </a:rPr>
              <a:t>TM</a:t>
            </a:r>
            <a:endParaRPr lang="fr-CH" sz="1200" baseline="30000" dirty="0">
              <a:solidFill>
                <a:schemeClr val="bg1"/>
              </a:solidFill>
            </a:endParaRP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FFKM</a:t>
            </a:r>
            <a:endParaRPr lang="fr-CH" sz="1200" baseline="30000" dirty="0">
              <a:solidFill>
                <a:schemeClr val="bg1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68EBD44-38FA-5B28-FD4A-036C87D4E61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27352" r="4718"/>
          <a:stretch/>
        </p:blipFill>
        <p:spPr>
          <a:xfrm>
            <a:off x="3260570" y="3243043"/>
            <a:ext cx="2188427" cy="115838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EEB7DD2-DC6D-5D26-0453-3198679D73E9}"/>
              </a:ext>
            </a:extLst>
          </p:cNvPr>
          <p:cNvSpPr txBox="1"/>
          <p:nvPr/>
        </p:nvSpPr>
        <p:spPr>
          <a:xfrm>
            <a:off x="3260570" y="4391142"/>
            <a:ext cx="218842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rgbClr val="000000"/>
                </a:solidFill>
              </a:rPr>
              <a:t>+ </a:t>
            </a:r>
            <a:r>
              <a:rPr lang="fr-CH" sz="1200" dirty="0" err="1">
                <a:solidFill>
                  <a:srgbClr val="000000"/>
                </a:solidFill>
              </a:rPr>
              <a:t>Crosslinks</a:t>
            </a:r>
            <a:r>
              <a:rPr lang="fr-CH" sz="1200" dirty="0">
                <a:solidFill>
                  <a:srgbClr val="000000"/>
                </a:solidFill>
              </a:rPr>
              <a:t>, Fillers</a:t>
            </a:r>
            <a:endParaRPr lang="fr-CH" sz="1200" baseline="30000" dirty="0">
              <a:solidFill>
                <a:srgbClr val="000000"/>
              </a:solidFill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7FB1FD94-449E-C1DA-A8F2-00057A1EE867}"/>
              </a:ext>
            </a:extLst>
          </p:cNvPr>
          <p:cNvSpPr txBox="1">
            <a:spLocks/>
          </p:cNvSpPr>
          <p:nvPr/>
        </p:nvSpPr>
        <p:spPr>
          <a:xfrm>
            <a:off x="166177" y="998952"/>
            <a:ext cx="2741338" cy="3772831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CH" sz="2600" dirty="0" err="1">
                <a:solidFill>
                  <a:schemeClr val="bg1"/>
                </a:solidFill>
              </a:rPr>
              <a:t>Characteristics</a:t>
            </a:r>
            <a:endParaRPr lang="fr-CH" sz="2600" dirty="0">
              <a:solidFill>
                <a:schemeClr val="bg1"/>
              </a:solidFill>
            </a:endParaRPr>
          </a:p>
          <a:p>
            <a:pPr marL="36576" indent="0" algn="ctr">
              <a:buNone/>
            </a:pPr>
            <a:endParaRPr lang="fr-CH" sz="1800" dirty="0">
              <a:solidFill>
                <a:schemeClr val="bg1"/>
              </a:solidFill>
            </a:endParaRPr>
          </a:p>
          <a:p>
            <a:r>
              <a:rPr lang="fr-CH" sz="1800" dirty="0">
                <a:solidFill>
                  <a:schemeClr val="bg1"/>
                </a:solidFill>
              </a:rPr>
              <a:t>C-F bond</a:t>
            </a:r>
          </a:p>
          <a:p>
            <a:pPr lvl="1"/>
            <a:r>
              <a:rPr lang="fr-CH" sz="1100" dirty="0" err="1">
                <a:solidFill>
                  <a:schemeClr val="bg1"/>
                </a:solidFill>
              </a:rPr>
              <a:t>Extremely</a:t>
            </a:r>
            <a:r>
              <a:rPr lang="fr-CH" sz="1100" dirty="0">
                <a:solidFill>
                  <a:schemeClr val="bg1"/>
                </a:solidFill>
              </a:rPr>
              <a:t> Stable</a:t>
            </a:r>
          </a:p>
          <a:p>
            <a:pPr lvl="1"/>
            <a:r>
              <a:rPr lang="fr-CH" sz="1100" dirty="0" err="1">
                <a:solidFill>
                  <a:schemeClr val="bg1"/>
                </a:solidFill>
              </a:rPr>
              <a:t>Unreactive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r>
              <a:rPr lang="fr-CH" sz="1100" dirty="0" err="1">
                <a:solidFill>
                  <a:schemeClr val="bg1"/>
                </a:solidFill>
              </a:rPr>
              <a:t>Electronegative</a:t>
            </a:r>
            <a:endParaRPr lang="fr-CH" sz="1100" dirty="0">
              <a:solidFill>
                <a:schemeClr val="bg1"/>
              </a:solidFill>
            </a:endParaRPr>
          </a:p>
          <a:p>
            <a:pPr marL="36576" indent="0">
              <a:buNone/>
            </a:pPr>
            <a:endParaRPr lang="fr-CH" sz="1800" dirty="0">
              <a:solidFill>
                <a:schemeClr val="bg1"/>
              </a:solidFill>
            </a:endParaRPr>
          </a:p>
          <a:p>
            <a:r>
              <a:rPr lang="fr-CH" sz="1800" dirty="0">
                <a:solidFill>
                  <a:schemeClr val="bg1"/>
                </a:solidFill>
              </a:rPr>
              <a:t>Distribution of Fluorine affects:</a:t>
            </a: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Chemical </a:t>
            </a:r>
            <a:r>
              <a:rPr lang="fr-CH" sz="1100" dirty="0" err="1">
                <a:solidFill>
                  <a:schemeClr val="bg1"/>
                </a:solidFill>
              </a:rPr>
              <a:t>Stability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Interactions </a:t>
            </a:r>
            <a:r>
              <a:rPr lang="fr-CH" sz="1100" dirty="0" err="1">
                <a:solidFill>
                  <a:schemeClr val="bg1"/>
                </a:solidFill>
              </a:rPr>
              <a:t>between</a:t>
            </a:r>
            <a:r>
              <a:rPr lang="fr-CH" sz="1100" dirty="0">
                <a:solidFill>
                  <a:schemeClr val="bg1"/>
                </a:solidFill>
              </a:rPr>
              <a:t> </a:t>
            </a:r>
            <a:r>
              <a:rPr lang="fr-CH" sz="1100" dirty="0" err="1">
                <a:solidFill>
                  <a:schemeClr val="bg1"/>
                </a:solidFill>
              </a:rPr>
              <a:t>polymer</a:t>
            </a:r>
            <a:r>
              <a:rPr lang="fr-CH" sz="1100" dirty="0">
                <a:solidFill>
                  <a:schemeClr val="bg1"/>
                </a:solidFill>
              </a:rPr>
              <a:t> </a:t>
            </a:r>
            <a:r>
              <a:rPr lang="fr-CH" sz="1100" dirty="0" err="1">
                <a:solidFill>
                  <a:schemeClr val="bg1"/>
                </a:solidFill>
              </a:rPr>
              <a:t>chains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r>
              <a:rPr lang="fr-CH" sz="1100" dirty="0" err="1">
                <a:solidFill>
                  <a:schemeClr val="bg1"/>
                </a:solidFill>
              </a:rPr>
              <a:t>Electrical</a:t>
            </a:r>
            <a:r>
              <a:rPr lang="fr-CH" sz="1100" dirty="0">
                <a:solidFill>
                  <a:schemeClr val="bg1"/>
                </a:solidFill>
              </a:rPr>
              <a:t> </a:t>
            </a:r>
            <a:r>
              <a:rPr lang="fr-CH" sz="1100" dirty="0" err="1">
                <a:solidFill>
                  <a:schemeClr val="bg1"/>
                </a:solidFill>
              </a:rPr>
              <a:t>Properties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Chain </a:t>
            </a:r>
            <a:r>
              <a:rPr lang="fr-CH" sz="1100" dirty="0" err="1">
                <a:solidFill>
                  <a:schemeClr val="bg1"/>
                </a:solidFill>
              </a:rPr>
              <a:t>rigidity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endParaRPr lang="fr-CH" sz="1100" dirty="0">
              <a:solidFill>
                <a:schemeClr val="bg1"/>
              </a:solidFill>
            </a:endParaRPr>
          </a:p>
          <a:p>
            <a:r>
              <a:rPr lang="fr-CH" sz="1800" dirty="0" err="1">
                <a:solidFill>
                  <a:schemeClr val="bg1"/>
                </a:solidFill>
              </a:rPr>
              <a:t>Properties</a:t>
            </a:r>
            <a:r>
              <a:rPr lang="fr-CH" sz="1800" dirty="0">
                <a:solidFill>
                  <a:schemeClr val="bg1"/>
                </a:solidFill>
              </a:rPr>
              <a:t>:</a:t>
            </a: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Low-friction</a:t>
            </a: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Chemical </a:t>
            </a:r>
            <a:r>
              <a:rPr lang="fr-CH" sz="1100" dirty="0" err="1">
                <a:solidFill>
                  <a:schemeClr val="bg1"/>
                </a:solidFill>
              </a:rPr>
              <a:t>resistance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Thermal </a:t>
            </a:r>
            <a:r>
              <a:rPr lang="fr-CH" sz="1100" dirty="0" err="1">
                <a:solidFill>
                  <a:schemeClr val="bg1"/>
                </a:solidFill>
              </a:rPr>
              <a:t>Stability</a:t>
            </a:r>
            <a:endParaRPr lang="fr-CH" sz="1100" dirty="0">
              <a:solidFill>
                <a:schemeClr val="bg1"/>
              </a:solidFill>
            </a:endParaRPr>
          </a:p>
          <a:p>
            <a:pPr marL="448056" lvl="1" indent="0">
              <a:buNone/>
            </a:pPr>
            <a:endParaRPr lang="fr-CH" sz="11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baseline="300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806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6CFBFA-2FA5-670C-9BF6-6F3E366F7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33D5869-7077-B1AD-E81A-9E3E77CE50EF}"/>
              </a:ext>
            </a:extLst>
          </p:cNvPr>
          <p:cNvSpPr txBox="1"/>
          <p:nvPr/>
        </p:nvSpPr>
        <p:spPr>
          <a:xfrm>
            <a:off x="3163123" y="2785596"/>
            <a:ext cx="2383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Kalrez</a:t>
            </a:r>
            <a:r>
              <a:rPr lang="fr-CH" sz="1200" baseline="30000" dirty="0" err="1">
                <a:solidFill>
                  <a:schemeClr val="bg1"/>
                </a:solidFill>
              </a:rPr>
              <a:t>TM</a:t>
            </a:r>
            <a:endParaRPr lang="fr-CH" sz="1200" baseline="30000" dirty="0">
              <a:solidFill>
                <a:schemeClr val="bg1"/>
              </a:solidFill>
            </a:endParaRP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FFKM</a:t>
            </a:r>
            <a:endParaRPr lang="fr-CH" sz="1200" baseline="300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F96C24D-F76B-81BF-E20F-AF38E4836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1506" y="1155702"/>
            <a:ext cx="1966127" cy="12374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869755-4BF4-74B6-F3A4-12E9EB4CF1A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7352" r="4718"/>
          <a:stretch/>
        </p:blipFill>
        <p:spPr>
          <a:xfrm>
            <a:off x="3260570" y="3243043"/>
            <a:ext cx="2188427" cy="115838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44DC933-C4CE-1138-150E-C66A1B32E350}"/>
              </a:ext>
            </a:extLst>
          </p:cNvPr>
          <p:cNvSpPr txBox="1"/>
          <p:nvPr/>
        </p:nvSpPr>
        <p:spPr>
          <a:xfrm>
            <a:off x="3901506" y="2395417"/>
            <a:ext cx="196612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rgbClr val="000000"/>
                </a:solidFill>
              </a:rPr>
              <a:t>+ </a:t>
            </a:r>
            <a:r>
              <a:rPr lang="fr-CH" sz="1200" dirty="0" err="1">
                <a:solidFill>
                  <a:srgbClr val="000000"/>
                </a:solidFill>
              </a:rPr>
              <a:t>Crosslinks</a:t>
            </a:r>
            <a:r>
              <a:rPr lang="fr-CH" sz="1200" dirty="0">
                <a:solidFill>
                  <a:srgbClr val="000000"/>
                </a:solidFill>
              </a:rPr>
              <a:t>, Fillers</a:t>
            </a:r>
            <a:endParaRPr lang="fr-CH" sz="1200" baseline="30000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EBE4F1-602D-D58A-0919-8B84A8195A6A}"/>
              </a:ext>
            </a:extLst>
          </p:cNvPr>
          <p:cNvSpPr txBox="1"/>
          <p:nvPr/>
        </p:nvSpPr>
        <p:spPr>
          <a:xfrm>
            <a:off x="3260570" y="4391142"/>
            <a:ext cx="218842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rgbClr val="000000"/>
                </a:solidFill>
              </a:rPr>
              <a:t>+ </a:t>
            </a:r>
            <a:r>
              <a:rPr lang="fr-CH" sz="1200" dirty="0" err="1">
                <a:solidFill>
                  <a:srgbClr val="000000"/>
                </a:solidFill>
              </a:rPr>
              <a:t>Crosslinks</a:t>
            </a:r>
            <a:r>
              <a:rPr lang="fr-CH" sz="1200" dirty="0">
                <a:solidFill>
                  <a:srgbClr val="000000"/>
                </a:solidFill>
              </a:rPr>
              <a:t>, Fillers</a:t>
            </a:r>
            <a:endParaRPr lang="fr-CH" sz="1200" baseline="30000" dirty="0">
              <a:solidFill>
                <a:srgbClr val="000000"/>
              </a:solidFill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2E1438D0-DDD6-7D71-CED1-CDDB48A543AA}"/>
              </a:ext>
            </a:extLst>
          </p:cNvPr>
          <p:cNvSpPr/>
          <p:nvPr/>
        </p:nvSpPr>
        <p:spPr>
          <a:xfrm rot="2396569">
            <a:off x="4456825" y="1099350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EE1F8CBA-B5BF-02ED-7318-B39FDF48C20C}"/>
              </a:ext>
            </a:extLst>
          </p:cNvPr>
          <p:cNvSpPr/>
          <p:nvPr/>
        </p:nvSpPr>
        <p:spPr>
          <a:xfrm rot="2396569">
            <a:off x="5573615" y="1700301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1EB06047-9011-1842-0CCA-8AC8E22A5921}"/>
              </a:ext>
            </a:extLst>
          </p:cNvPr>
          <p:cNvSpPr/>
          <p:nvPr/>
        </p:nvSpPr>
        <p:spPr>
          <a:xfrm rot="2396569">
            <a:off x="4804395" y="3723956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A26FBE75-D77C-04AC-0C1E-1D75EA33DECF}"/>
              </a:ext>
            </a:extLst>
          </p:cNvPr>
          <p:cNvSpPr/>
          <p:nvPr/>
        </p:nvSpPr>
        <p:spPr>
          <a:xfrm rot="2396569">
            <a:off x="3696055" y="3188146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C13050-7D2D-E245-CCBA-2DA6C46D37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1FFB7C-A1CE-62BD-6ABF-3187A77270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88C9AD-1F1F-7FBF-621F-8E93FCB6B9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AF50AB5-8EF3-8D57-4725-FE88FFE1F837}"/>
              </a:ext>
            </a:extLst>
          </p:cNvPr>
          <p:cNvSpPr txBox="1">
            <a:spLocks/>
          </p:cNvSpPr>
          <p:nvPr/>
        </p:nvSpPr>
        <p:spPr>
          <a:xfrm>
            <a:off x="263625" y="1079697"/>
            <a:ext cx="4707946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DE919E9-11FD-86B3-6533-CCA58AEE4E36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>
                <a:solidFill>
                  <a:schemeClr val="bg1"/>
                </a:solidFill>
              </a:rPr>
              <a:t>Chemical/</a:t>
            </a:r>
            <a:r>
              <a:rPr lang="fr-CH" sz="3200" dirty="0" err="1">
                <a:solidFill>
                  <a:schemeClr val="bg1"/>
                </a:solidFill>
              </a:rPr>
              <a:t>Durability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F4024DD4-9F5F-563B-1B60-0D18A7A24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251" y="3516896"/>
            <a:ext cx="1238250" cy="10858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24E4159-C58A-1649-6F08-311E659B87AF}"/>
              </a:ext>
            </a:extLst>
          </p:cNvPr>
          <p:cNvSpPr txBox="1"/>
          <p:nvPr/>
        </p:nvSpPr>
        <p:spPr>
          <a:xfrm>
            <a:off x="6993715" y="3064992"/>
            <a:ext cx="23833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Teflon</a:t>
            </a:r>
            <a:r>
              <a:rPr lang="fr-CH" sz="1200" baseline="30000" dirty="0">
                <a:solidFill>
                  <a:schemeClr val="bg1"/>
                </a:solidFill>
              </a:rPr>
              <a:t>® 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PTFE</a:t>
            </a:r>
            <a:endParaRPr lang="fr-CH" sz="1200" baseline="30000" dirty="0">
              <a:solidFill>
                <a:schemeClr val="bg1"/>
              </a:solidFill>
            </a:endParaRPr>
          </a:p>
          <a:p>
            <a:pPr algn="ctr"/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290C0433-259D-AFEC-0193-1517EA846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310" y="3568778"/>
            <a:ext cx="1074465" cy="101585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494166-F65E-7FC0-6368-D6A89BFD7A6E}"/>
              </a:ext>
            </a:extLst>
          </p:cNvPr>
          <p:cNvSpPr txBox="1"/>
          <p:nvPr/>
        </p:nvSpPr>
        <p:spPr>
          <a:xfrm>
            <a:off x="5539882" y="3137134"/>
            <a:ext cx="2383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Tedlar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PVF</a:t>
            </a:r>
            <a:endParaRPr lang="fr-CH" sz="1200" baseline="30000" dirty="0">
              <a:solidFill>
                <a:schemeClr val="bg1"/>
              </a:solidFill>
            </a:endParaRPr>
          </a:p>
        </p:txBody>
      </p:sp>
      <p:pic>
        <p:nvPicPr>
          <p:cNvPr id="17416" name="Picture 8" descr="Chemical Structure of Nafion">
            <a:extLst>
              <a:ext uri="{FF2B5EF4-FFF2-40B4-BE49-F238E27FC236}">
                <a16:creationId xmlns:a16="http://schemas.microsoft.com/office/drawing/2014/main" id="{E4C311FC-15A3-4BC9-5901-105D570A1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638" y="1700968"/>
            <a:ext cx="2673185" cy="11583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5C72461-8760-7612-E294-9C6D57BBA9B2}"/>
              </a:ext>
            </a:extLst>
          </p:cNvPr>
          <p:cNvSpPr txBox="1"/>
          <p:nvPr/>
        </p:nvSpPr>
        <p:spPr>
          <a:xfrm>
            <a:off x="6449570" y="1435910"/>
            <a:ext cx="23833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Nafion</a:t>
            </a:r>
            <a:r>
              <a:rPr lang="fr-CH" sz="1200" baseline="30000" dirty="0">
                <a:solidFill>
                  <a:schemeClr val="bg1"/>
                </a:solidFill>
              </a:rPr>
              <a:t>TM</a:t>
            </a:r>
            <a:endParaRPr lang="fr-CH" sz="1200" dirty="0">
              <a:solidFill>
                <a:schemeClr val="bg1"/>
              </a:solidFill>
            </a:endParaRPr>
          </a:p>
        </p:txBody>
      </p:sp>
      <p:pic>
        <p:nvPicPr>
          <p:cNvPr id="1040" name="Picture 16">
            <a:extLst>
              <a:ext uri="{FF2B5EF4-FFF2-40B4-BE49-F238E27FC236}">
                <a16:creationId xmlns:a16="http://schemas.microsoft.com/office/drawing/2014/main" id="{E8E79E1F-053F-DE8D-8581-34A91C34C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638" y="404340"/>
            <a:ext cx="2072107" cy="83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9865528-9FC6-59A3-B3CC-92CFF4660250}"/>
              </a:ext>
            </a:extLst>
          </p:cNvPr>
          <p:cNvSpPr txBox="1"/>
          <p:nvPr/>
        </p:nvSpPr>
        <p:spPr>
          <a:xfrm>
            <a:off x="6410156" y="125036"/>
            <a:ext cx="18610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Neoprene</a:t>
            </a:r>
            <a:endParaRPr lang="fr-CH" sz="12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72BAAD-E00B-B387-EE34-DA5535DA4AD6}"/>
              </a:ext>
            </a:extLst>
          </p:cNvPr>
          <p:cNvSpPr txBox="1"/>
          <p:nvPr/>
        </p:nvSpPr>
        <p:spPr>
          <a:xfrm>
            <a:off x="7351537" y="861073"/>
            <a:ext cx="1075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0000"/>
                </a:solidFill>
              </a:rPr>
              <a:t>+ Cross-links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1026" name="Picture 2" descr="Bjorn's Corner: The challenges of hydrogen. Part 22. Hydrogen fuel ...">
            <a:extLst>
              <a:ext uri="{FF2B5EF4-FFF2-40B4-BE49-F238E27FC236}">
                <a16:creationId xmlns:a16="http://schemas.microsoft.com/office/drawing/2014/main" id="{81A7D750-A057-6DF5-4E49-17807F01FE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0" b="8005"/>
          <a:stretch/>
        </p:blipFill>
        <p:spPr bwMode="auto">
          <a:xfrm>
            <a:off x="7992199" y="1235920"/>
            <a:ext cx="1115909" cy="937649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KM Viton O Ring - Exactseal Inc">
            <a:extLst>
              <a:ext uri="{FF2B5EF4-FFF2-40B4-BE49-F238E27FC236}">
                <a16:creationId xmlns:a16="http://schemas.microsoft.com/office/drawing/2014/main" id="{A02546C4-E4C8-5B32-3E00-1477C9E00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963" y="1932962"/>
            <a:ext cx="1120456" cy="839345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eflon">
            <a:extLst>
              <a:ext uri="{FF2B5EF4-FFF2-40B4-BE49-F238E27FC236}">
                <a16:creationId xmlns:a16="http://schemas.microsoft.com/office/drawing/2014/main" id="{E54388A1-A3E5-0DA7-B8F5-A80D17185B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4" t="28207"/>
          <a:stretch/>
        </p:blipFill>
        <p:spPr bwMode="auto">
          <a:xfrm>
            <a:off x="6993715" y="2884119"/>
            <a:ext cx="895790" cy="691073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uPont™ Tedlar® Provides Superior Surface Protection for Interior and ...">
            <a:extLst>
              <a:ext uri="{FF2B5EF4-FFF2-40B4-BE49-F238E27FC236}">
                <a16:creationId xmlns:a16="http://schemas.microsoft.com/office/drawing/2014/main" id="{0621BBC8-9988-7490-514A-9CE8FDCD1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830" y="3326887"/>
            <a:ext cx="1095731" cy="697890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Arrow: Down 26">
            <a:extLst>
              <a:ext uri="{FF2B5EF4-FFF2-40B4-BE49-F238E27FC236}">
                <a16:creationId xmlns:a16="http://schemas.microsoft.com/office/drawing/2014/main" id="{D19CBD6A-7DC8-732F-EC8C-8492F24504CB}"/>
              </a:ext>
            </a:extLst>
          </p:cNvPr>
          <p:cNvSpPr/>
          <p:nvPr/>
        </p:nvSpPr>
        <p:spPr>
          <a:xfrm rot="2396569">
            <a:off x="7333745" y="645235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CFB86898-F11F-0C5B-D4D1-1169DDB3300F}"/>
              </a:ext>
            </a:extLst>
          </p:cNvPr>
          <p:cNvSpPr txBox="1">
            <a:spLocks/>
          </p:cNvSpPr>
          <p:nvPr/>
        </p:nvSpPr>
        <p:spPr>
          <a:xfrm>
            <a:off x="166177" y="998952"/>
            <a:ext cx="2741338" cy="3772831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CH" sz="2600" dirty="0" err="1">
                <a:solidFill>
                  <a:schemeClr val="bg1"/>
                </a:solidFill>
              </a:rPr>
              <a:t>Characteristics</a:t>
            </a:r>
            <a:endParaRPr lang="fr-CH" sz="2600" dirty="0">
              <a:solidFill>
                <a:schemeClr val="bg1"/>
              </a:solidFill>
            </a:endParaRPr>
          </a:p>
          <a:p>
            <a:pPr marL="36576" indent="0" algn="ctr">
              <a:buNone/>
            </a:pPr>
            <a:endParaRPr lang="fr-CH" sz="1800" dirty="0">
              <a:solidFill>
                <a:schemeClr val="bg1"/>
              </a:solidFill>
            </a:endParaRPr>
          </a:p>
          <a:p>
            <a:r>
              <a:rPr lang="fr-CH" sz="1800" dirty="0">
                <a:solidFill>
                  <a:schemeClr val="bg1"/>
                </a:solidFill>
              </a:rPr>
              <a:t>C-F bond</a:t>
            </a:r>
          </a:p>
          <a:p>
            <a:pPr lvl="1"/>
            <a:r>
              <a:rPr lang="fr-CH" sz="1100" dirty="0" err="1">
                <a:solidFill>
                  <a:schemeClr val="bg1"/>
                </a:solidFill>
              </a:rPr>
              <a:t>Extremely</a:t>
            </a:r>
            <a:r>
              <a:rPr lang="fr-CH" sz="1100" dirty="0">
                <a:solidFill>
                  <a:schemeClr val="bg1"/>
                </a:solidFill>
              </a:rPr>
              <a:t> Stable</a:t>
            </a:r>
          </a:p>
          <a:p>
            <a:pPr lvl="1"/>
            <a:r>
              <a:rPr lang="fr-CH" sz="1100" dirty="0" err="1">
                <a:solidFill>
                  <a:schemeClr val="bg1"/>
                </a:solidFill>
              </a:rPr>
              <a:t>Unreactive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r>
              <a:rPr lang="fr-CH" sz="1100" dirty="0" err="1">
                <a:solidFill>
                  <a:schemeClr val="bg1"/>
                </a:solidFill>
              </a:rPr>
              <a:t>Electronegative</a:t>
            </a:r>
            <a:endParaRPr lang="fr-CH" sz="1100" dirty="0">
              <a:solidFill>
                <a:schemeClr val="bg1"/>
              </a:solidFill>
            </a:endParaRPr>
          </a:p>
          <a:p>
            <a:pPr marL="36576" indent="0">
              <a:buNone/>
            </a:pPr>
            <a:endParaRPr lang="fr-CH" sz="1800" dirty="0">
              <a:solidFill>
                <a:schemeClr val="bg1"/>
              </a:solidFill>
            </a:endParaRPr>
          </a:p>
          <a:p>
            <a:r>
              <a:rPr lang="fr-CH" sz="1800" dirty="0">
                <a:solidFill>
                  <a:schemeClr val="bg1"/>
                </a:solidFill>
              </a:rPr>
              <a:t>Distribution of Fluorine affects:</a:t>
            </a: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Chemical </a:t>
            </a:r>
            <a:r>
              <a:rPr lang="fr-CH" sz="1100" dirty="0" err="1">
                <a:solidFill>
                  <a:schemeClr val="bg1"/>
                </a:solidFill>
              </a:rPr>
              <a:t>Stability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Interactions </a:t>
            </a:r>
            <a:r>
              <a:rPr lang="fr-CH" sz="1100" dirty="0" err="1">
                <a:solidFill>
                  <a:schemeClr val="bg1"/>
                </a:solidFill>
              </a:rPr>
              <a:t>between</a:t>
            </a:r>
            <a:r>
              <a:rPr lang="fr-CH" sz="1100" dirty="0">
                <a:solidFill>
                  <a:schemeClr val="bg1"/>
                </a:solidFill>
              </a:rPr>
              <a:t> </a:t>
            </a:r>
            <a:r>
              <a:rPr lang="fr-CH" sz="1100" dirty="0" err="1">
                <a:solidFill>
                  <a:schemeClr val="bg1"/>
                </a:solidFill>
              </a:rPr>
              <a:t>polymer</a:t>
            </a:r>
            <a:r>
              <a:rPr lang="fr-CH" sz="1100" dirty="0">
                <a:solidFill>
                  <a:schemeClr val="bg1"/>
                </a:solidFill>
              </a:rPr>
              <a:t> </a:t>
            </a:r>
            <a:r>
              <a:rPr lang="fr-CH" sz="1100" dirty="0" err="1">
                <a:solidFill>
                  <a:schemeClr val="bg1"/>
                </a:solidFill>
              </a:rPr>
              <a:t>chains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r>
              <a:rPr lang="fr-CH" sz="1100" dirty="0" err="1">
                <a:solidFill>
                  <a:schemeClr val="bg1"/>
                </a:solidFill>
              </a:rPr>
              <a:t>Electrical</a:t>
            </a:r>
            <a:r>
              <a:rPr lang="fr-CH" sz="1100" dirty="0">
                <a:solidFill>
                  <a:schemeClr val="bg1"/>
                </a:solidFill>
              </a:rPr>
              <a:t> </a:t>
            </a:r>
            <a:r>
              <a:rPr lang="fr-CH" sz="1100" dirty="0" err="1">
                <a:solidFill>
                  <a:schemeClr val="bg1"/>
                </a:solidFill>
              </a:rPr>
              <a:t>Properties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Chain </a:t>
            </a:r>
            <a:r>
              <a:rPr lang="fr-CH" sz="1100" dirty="0" err="1">
                <a:solidFill>
                  <a:schemeClr val="bg1"/>
                </a:solidFill>
              </a:rPr>
              <a:t>rigidity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endParaRPr lang="fr-CH" sz="1100" dirty="0">
              <a:solidFill>
                <a:schemeClr val="bg1"/>
              </a:solidFill>
            </a:endParaRPr>
          </a:p>
          <a:p>
            <a:r>
              <a:rPr lang="fr-CH" sz="1800" dirty="0" err="1">
                <a:solidFill>
                  <a:schemeClr val="bg1"/>
                </a:solidFill>
              </a:rPr>
              <a:t>Properties</a:t>
            </a:r>
            <a:r>
              <a:rPr lang="fr-CH" sz="1800" dirty="0">
                <a:solidFill>
                  <a:schemeClr val="bg1"/>
                </a:solidFill>
              </a:rPr>
              <a:t>:</a:t>
            </a: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Low-friction</a:t>
            </a: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Chemical </a:t>
            </a:r>
            <a:r>
              <a:rPr lang="fr-CH" sz="1100" dirty="0" err="1">
                <a:solidFill>
                  <a:schemeClr val="bg1"/>
                </a:solidFill>
              </a:rPr>
              <a:t>resistance</a:t>
            </a:r>
            <a:endParaRPr lang="fr-CH" sz="1100" dirty="0">
              <a:solidFill>
                <a:schemeClr val="bg1"/>
              </a:solidFill>
            </a:endParaRPr>
          </a:p>
          <a:p>
            <a:pPr lvl="1"/>
            <a:r>
              <a:rPr lang="fr-CH" sz="1100" dirty="0">
                <a:solidFill>
                  <a:schemeClr val="bg1"/>
                </a:solidFill>
              </a:rPr>
              <a:t>Thermal </a:t>
            </a:r>
            <a:r>
              <a:rPr lang="fr-CH" sz="1100" dirty="0" err="1">
                <a:solidFill>
                  <a:schemeClr val="bg1"/>
                </a:solidFill>
              </a:rPr>
              <a:t>Stability</a:t>
            </a:r>
            <a:endParaRPr lang="fr-CH" sz="1100" dirty="0">
              <a:solidFill>
                <a:schemeClr val="bg1"/>
              </a:solidFill>
            </a:endParaRPr>
          </a:p>
          <a:p>
            <a:pPr marL="448056" lvl="1" indent="0">
              <a:buNone/>
            </a:pPr>
            <a:endParaRPr lang="fr-CH" sz="11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baseline="300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AE4EB92-CD18-CD09-242E-0BC1E015A8EF}"/>
              </a:ext>
            </a:extLst>
          </p:cNvPr>
          <p:cNvSpPr txBox="1"/>
          <p:nvPr/>
        </p:nvSpPr>
        <p:spPr>
          <a:xfrm>
            <a:off x="3682883" y="686531"/>
            <a:ext cx="2383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Viton</a:t>
            </a:r>
            <a:r>
              <a:rPr lang="fr-CH" sz="1200" baseline="30000" dirty="0" err="1">
                <a:solidFill>
                  <a:schemeClr val="bg1"/>
                </a:solidFill>
              </a:rPr>
              <a:t>TM</a:t>
            </a:r>
            <a:endParaRPr lang="fr-CH" sz="1200" baseline="30000" dirty="0">
              <a:solidFill>
                <a:schemeClr val="bg1"/>
              </a:solidFill>
            </a:endParaRP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FKM</a:t>
            </a:r>
            <a:endParaRPr lang="fr-CH" sz="1200" baseline="30000" dirty="0">
              <a:solidFill>
                <a:schemeClr val="bg1"/>
              </a:solidFill>
            </a:endParaRPr>
          </a:p>
        </p:txBody>
      </p:sp>
      <p:pic>
        <p:nvPicPr>
          <p:cNvPr id="2052" name="Picture 4" descr="Super Stretch Scuba Diving Watersport Kayaking Gloves Multiple Sizes ...">
            <a:extLst>
              <a:ext uri="{FF2B5EF4-FFF2-40B4-BE49-F238E27FC236}">
                <a16:creationId xmlns:a16="http://schemas.microsoft.com/office/drawing/2014/main" id="{4335D449-7A8D-F526-0868-8961A1F69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462" y="146097"/>
            <a:ext cx="1005852" cy="1005852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66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BBC52E4-BF97-3BD0-4548-605F5DFFA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CF2D59-1871-883F-41F3-EF293A3814E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E8936-E9C2-A3F2-B0E2-CD0032A602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EC30E-87F5-65E5-B416-637DA3E0D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D348613-F0A3-EAAA-4FCC-F67CF0C2C6D5}"/>
              </a:ext>
            </a:extLst>
          </p:cNvPr>
          <p:cNvSpPr txBox="1">
            <a:spLocks/>
          </p:cNvSpPr>
          <p:nvPr/>
        </p:nvSpPr>
        <p:spPr>
          <a:xfrm>
            <a:off x="263625" y="1079697"/>
            <a:ext cx="4707946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9E79255-91F7-D1F6-2954-C5A0D15E8CE4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4645735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err="1">
                <a:solidFill>
                  <a:schemeClr val="bg1"/>
                </a:solidFill>
              </a:rPr>
              <a:t>Mechanical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Nylon">
            <a:extLst>
              <a:ext uri="{FF2B5EF4-FFF2-40B4-BE49-F238E27FC236}">
                <a16:creationId xmlns:a16="http://schemas.microsoft.com/office/drawing/2014/main" id="{B984DA4D-F452-37C6-5C9E-5F2C7AB15F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723" y="616329"/>
            <a:ext cx="1634008" cy="92593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0AA7CDC-1CA6-9AF9-533A-F626E4CFE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997" y="616329"/>
            <a:ext cx="1217369" cy="9259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974060E-EE69-0287-61E6-DA838BD28298}"/>
              </a:ext>
            </a:extLst>
          </p:cNvPr>
          <p:cNvSpPr txBox="1"/>
          <p:nvPr/>
        </p:nvSpPr>
        <p:spPr>
          <a:xfrm>
            <a:off x="3252304" y="930961"/>
            <a:ext cx="16979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Polyamide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Nylon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C9C8FA7-E5A8-BDAD-A3E4-1A1596EF3372}"/>
              </a:ext>
            </a:extLst>
          </p:cNvPr>
          <p:cNvSpPr txBox="1"/>
          <p:nvPr/>
        </p:nvSpPr>
        <p:spPr>
          <a:xfrm>
            <a:off x="6143644" y="289734"/>
            <a:ext cx="11260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800" dirty="0" err="1">
                <a:solidFill>
                  <a:schemeClr val="bg1"/>
                </a:solidFill>
              </a:rPr>
              <a:t>Hydrogen</a:t>
            </a:r>
            <a:r>
              <a:rPr lang="fr-CH" sz="800" dirty="0">
                <a:solidFill>
                  <a:schemeClr val="bg1"/>
                </a:solidFill>
              </a:rPr>
              <a:t> bonding in Nylon 6,6</a:t>
            </a:r>
            <a:endParaRPr lang="fr-CH" sz="800" baseline="30000" dirty="0">
              <a:solidFill>
                <a:schemeClr val="bg1"/>
              </a:solidFill>
            </a:endParaRPr>
          </a:p>
        </p:txBody>
      </p:sp>
      <p:pic>
        <p:nvPicPr>
          <p:cNvPr id="1034" name="Picture 10" descr="15.04.01: Molecular Structures and Chemical Forces in Textiles">
            <a:extLst>
              <a:ext uri="{FF2B5EF4-FFF2-40B4-BE49-F238E27FC236}">
                <a16:creationId xmlns:a16="http://schemas.microsoft.com/office/drawing/2014/main" id="{C3A50A23-2FD5-3DA0-70ED-8590B20106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34" b="31852"/>
          <a:stretch/>
        </p:blipFill>
        <p:spPr bwMode="auto">
          <a:xfrm>
            <a:off x="4463723" y="1589486"/>
            <a:ext cx="2851643" cy="82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15.04.01: Molecular Structures and Chemical Forces in Textiles">
            <a:extLst>
              <a:ext uri="{FF2B5EF4-FFF2-40B4-BE49-F238E27FC236}">
                <a16:creationId xmlns:a16="http://schemas.microsoft.com/office/drawing/2014/main" id="{4D35984D-D568-45AA-4251-87E306B27F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64" r="18619" b="1991"/>
          <a:stretch/>
        </p:blipFill>
        <p:spPr bwMode="auto">
          <a:xfrm>
            <a:off x="5494757" y="2456410"/>
            <a:ext cx="1820610" cy="82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undefined">
            <a:extLst>
              <a:ext uri="{FF2B5EF4-FFF2-40B4-BE49-F238E27FC236}">
                <a16:creationId xmlns:a16="http://schemas.microsoft.com/office/drawing/2014/main" id="{814BE17C-7E3F-54D8-CD75-C3BFE7873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41"/>
          <a:stretch/>
        </p:blipFill>
        <p:spPr bwMode="auto">
          <a:xfrm>
            <a:off x="4463723" y="2456409"/>
            <a:ext cx="1145349" cy="8260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FC1846D-1AAB-527E-863D-6D8176E5759D}"/>
              </a:ext>
            </a:extLst>
          </p:cNvPr>
          <p:cNvSpPr txBox="1"/>
          <p:nvPr/>
        </p:nvSpPr>
        <p:spPr>
          <a:xfrm>
            <a:off x="3151051" y="1899086"/>
            <a:ext cx="16979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Polyurethane</a:t>
            </a:r>
            <a:endParaRPr lang="fr-CH" sz="1200" dirty="0">
              <a:solidFill>
                <a:schemeClr val="bg1"/>
              </a:solidFill>
            </a:endParaRP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Lycra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</p:txBody>
      </p:sp>
      <p:pic>
        <p:nvPicPr>
          <p:cNvPr id="7" name="Picture 24" descr="Strukturformel von Polyethylenterephthalat (PET)">
            <a:extLst>
              <a:ext uri="{FF2B5EF4-FFF2-40B4-BE49-F238E27FC236}">
                <a16:creationId xmlns:a16="http://schemas.microsoft.com/office/drawing/2014/main" id="{16A10625-1172-FB07-EEBC-79F8A04B3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871" y="3534153"/>
            <a:ext cx="1829429" cy="8260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13D124-95E7-8549-68EF-F7143598DC04}"/>
              </a:ext>
            </a:extLst>
          </p:cNvPr>
          <p:cNvSpPr txBox="1"/>
          <p:nvPr/>
        </p:nvSpPr>
        <p:spPr>
          <a:xfrm>
            <a:off x="3097375" y="3743732"/>
            <a:ext cx="18610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BoPET</a:t>
            </a:r>
            <a:r>
              <a:rPr lang="fr-CH" sz="12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Mylar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A759CA-FC23-47B1-1AD5-DE45727A9D78}"/>
              </a:ext>
            </a:extLst>
          </p:cNvPr>
          <p:cNvSpPr txBox="1"/>
          <p:nvPr/>
        </p:nvSpPr>
        <p:spPr>
          <a:xfrm>
            <a:off x="2904913" y="2681702"/>
            <a:ext cx="16979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CH" sz="1200" dirty="0">
                <a:solidFill>
                  <a:schemeClr val="bg1"/>
                </a:solidFill>
              </a:rPr>
              <a:t>Para-</a:t>
            </a:r>
            <a:r>
              <a:rPr lang="fr-CH" sz="1200" dirty="0" err="1">
                <a:solidFill>
                  <a:schemeClr val="bg1"/>
                </a:solidFill>
              </a:rPr>
              <a:t>Aramid</a:t>
            </a:r>
            <a:endParaRPr lang="fr-CH" sz="1200" dirty="0">
              <a:solidFill>
                <a:schemeClr val="bg1"/>
              </a:solidFill>
            </a:endParaRPr>
          </a:p>
          <a:p>
            <a:pPr lvl="1" algn="ctr"/>
            <a:r>
              <a:rPr lang="fr-CH" sz="1200" dirty="0">
                <a:solidFill>
                  <a:schemeClr val="bg1"/>
                </a:solidFill>
              </a:rPr>
              <a:t>Kevlar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303BB43-CCEB-6991-7455-23F9A7E15055}"/>
              </a:ext>
            </a:extLst>
          </p:cNvPr>
          <p:cNvSpPr txBox="1">
            <a:spLocks/>
          </p:cNvSpPr>
          <p:nvPr/>
        </p:nvSpPr>
        <p:spPr>
          <a:xfrm>
            <a:off x="209126" y="970177"/>
            <a:ext cx="2626656" cy="3634973"/>
          </a:xfrm>
          <a:prstGeom prst="roundRect">
            <a:avLst>
              <a:gd name="adj" fmla="val 6307"/>
            </a:avLst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CH" sz="1800" dirty="0" err="1">
                <a:solidFill>
                  <a:schemeClr val="bg1"/>
                </a:solidFill>
              </a:rPr>
              <a:t>Characteristics</a:t>
            </a:r>
            <a:endParaRPr lang="fr-CH" sz="16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Aromatic</a:t>
            </a:r>
            <a:r>
              <a:rPr lang="fr-CH" sz="1400" dirty="0">
                <a:solidFill>
                  <a:schemeClr val="bg1"/>
                </a:solidFill>
              </a:rPr>
              <a:t> groups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Tensile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strength</a:t>
            </a:r>
            <a:endParaRPr lang="fr-CH" sz="900" dirty="0">
              <a:solidFill>
                <a:schemeClr val="bg1"/>
              </a:solidFill>
            </a:endParaRPr>
          </a:p>
          <a:p>
            <a:pPr lvl="1"/>
            <a:r>
              <a:rPr lang="fr-CH" sz="900" dirty="0">
                <a:solidFill>
                  <a:schemeClr val="bg1"/>
                </a:solidFill>
              </a:rPr>
              <a:t>Thermal/Chemical </a:t>
            </a:r>
            <a:r>
              <a:rPr lang="fr-CH" sz="900" dirty="0" err="1">
                <a:solidFill>
                  <a:schemeClr val="bg1"/>
                </a:solidFill>
              </a:rPr>
              <a:t>stability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Rigidity</a:t>
            </a:r>
            <a:endParaRPr lang="fr-CH" sz="14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Hydrogen</a:t>
            </a:r>
            <a:r>
              <a:rPr lang="fr-CH" sz="1400" dirty="0">
                <a:solidFill>
                  <a:schemeClr val="bg1"/>
                </a:solidFill>
              </a:rPr>
              <a:t> bonding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Promotes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ordering</a:t>
            </a:r>
            <a:r>
              <a:rPr lang="fr-CH" sz="900" dirty="0">
                <a:solidFill>
                  <a:schemeClr val="bg1"/>
                </a:solidFill>
              </a:rPr>
              <a:t> of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endParaRPr lang="fr-CH" sz="900" dirty="0">
              <a:solidFill>
                <a:schemeClr val="bg1"/>
              </a:solidFill>
            </a:endParaRP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Hinders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from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sliding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r>
              <a:rPr lang="fr-CH" sz="1400" dirty="0">
                <a:solidFill>
                  <a:schemeClr val="bg1"/>
                </a:solidFill>
              </a:rPr>
              <a:t>Backbone </a:t>
            </a:r>
            <a:r>
              <a:rPr lang="fr-CH" sz="1400" dirty="0" err="1">
                <a:solidFill>
                  <a:schemeClr val="bg1"/>
                </a:solidFill>
              </a:rPr>
              <a:t>linearity</a:t>
            </a:r>
            <a:endParaRPr lang="fr-CH" sz="1400" dirty="0">
              <a:solidFill>
                <a:schemeClr val="bg1"/>
              </a:solidFill>
            </a:endParaRP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Determines</a:t>
            </a:r>
            <a:r>
              <a:rPr lang="fr-CH" sz="900" dirty="0">
                <a:solidFill>
                  <a:schemeClr val="bg1"/>
                </a:solidFill>
              </a:rPr>
              <a:t> close-packing of </a:t>
            </a:r>
            <a:r>
              <a:rPr lang="fr-CH" sz="900" dirty="0" err="1">
                <a:solidFill>
                  <a:schemeClr val="bg1"/>
                </a:solidFill>
              </a:rPr>
              <a:t>polymer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Directional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properties</a:t>
            </a:r>
            <a:endParaRPr lang="fr-CH" sz="9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Oxygen</a:t>
            </a:r>
            <a:r>
              <a:rPr lang="fr-CH" sz="1400" dirty="0">
                <a:solidFill>
                  <a:schemeClr val="bg1"/>
                </a:solidFill>
              </a:rPr>
              <a:t> in backbone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Rigidity</a:t>
            </a:r>
            <a:endParaRPr lang="fr-CH" sz="9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marL="448056" lvl="1" indent="0">
              <a:buNone/>
            </a:pPr>
            <a:endParaRPr lang="fr-CH" sz="1050" baseline="300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baseline="300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en-GB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938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3A6B010-3021-18E1-A636-BD4ECF458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11239436-2E59-7DD2-BB35-6D743BE07189}"/>
              </a:ext>
            </a:extLst>
          </p:cNvPr>
          <p:cNvSpPr txBox="1"/>
          <p:nvPr/>
        </p:nvSpPr>
        <p:spPr>
          <a:xfrm>
            <a:off x="3151051" y="1899086"/>
            <a:ext cx="16979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Polyurethane</a:t>
            </a:r>
            <a:endParaRPr lang="fr-CH" sz="1200" dirty="0">
              <a:solidFill>
                <a:schemeClr val="bg1"/>
              </a:solidFill>
            </a:endParaRP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Lycra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68ACB2-8603-BF51-47D6-7668C22CA5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6/12/2025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4F00D3-BE66-372E-2AA6-9E49025BAF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Document reference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F398A0-29DE-5751-7D35-A1FDBC4C7C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3D0F07C-0116-850A-DCBF-25E1649218F6}"/>
              </a:ext>
            </a:extLst>
          </p:cNvPr>
          <p:cNvSpPr txBox="1">
            <a:spLocks/>
          </p:cNvSpPr>
          <p:nvPr/>
        </p:nvSpPr>
        <p:spPr>
          <a:xfrm>
            <a:off x="263625" y="1079697"/>
            <a:ext cx="4707946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fr-CH" dirty="0">
              <a:solidFill>
                <a:schemeClr val="bg1"/>
              </a:solidFill>
            </a:endParaRPr>
          </a:p>
          <a:p>
            <a:pPr lvl="1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E0DA4AA-A6C3-2E0F-6019-D099F5788BD7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4645735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err="1">
                <a:solidFill>
                  <a:schemeClr val="bg1"/>
                </a:solidFill>
              </a:rPr>
              <a:t>Mechanical</a:t>
            </a:r>
            <a:endParaRPr lang="en-GB" sz="3200" baseline="30000" dirty="0">
              <a:solidFill>
                <a:schemeClr val="bg1"/>
              </a:solidFill>
            </a:endParaRPr>
          </a:p>
        </p:txBody>
      </p:sp>
      <p:sp>
        <p:nvSpPr>
          <p:cNvPr id="9" name="AutoShape 12" descr="How Much Force Can Kevlar Withstand at Roland Tuck blog">
            <a:extLst>
              <a:ext uri="{FF2B5EF4-FFF2-40B4-BE49-F238E27FC236}">
                <a16:creationId xmlns:a16="http://schemas.microsoft.com/office/drawing/2014/main" id="{34FB9FC3-1BAD-EA78-E2FD-EBADFFF5C4A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8" name="Picture 16" descr="Mylar Blanket Uses - From Desk Jockey To Survival Junkie">
            <a:extLst>
              <a:ext uri="{FF2B5EF4-FFF2-40B4-BE49-F238E27FC236}">
                <a16:creationId xmlns:a16="http://schemas.microsoft.com/office/drawing/2014/main" id="{95EB253E-99D4-22CE-98C9-27E590527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283" y="3454123"/>
            <a:ext cx="964734" cy="964734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What is Nylon? (with pictures)">
            <a:extLst>
              <a:ext uri="{FF2B5EF4-FFF2-40B4-BE49-F238E27FC236}">
                <a16:creationId xmlns:a16="http://schemas.microsoft.com/office/drawing/2014/main" id="{BFD29B09-E7AF-E5D5-A447-BDC8413F1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124" y="616329"/>
            <a:ext cx="1025314" cy="680741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LYCRA CORTA AQUA - Romed Sportswear">
            <a:extLst>
              <a:ext uri="{FF2B5EF4-FFF2-40B4-BE49-F238E27FC236}">
                <a16:creationId xmlns:a16="http://schemas.microsoft.com/office/drawing/2014/main" id="{F55272F2-A6A0-84BB-ABF2-A6E02E059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6965" y="1609644"/>
            <a:ext cx="799123" cy="799123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086" name="Picture 14" descr="How Much Force Can Kevlar Withstand at Roland Tuck blog">
            <a:extLst>
              <a:ext uri="{FF2B5EF4-FFF2-40B4-BE49-F238E27FC236}">
                <a16:creationId xmlns:a16="http://schemas.microsoft.com/office/drawing/2014/main" id="{A7679004-6D87-0EE2-8158-8CF6E4F41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017" y="2571750"/>
            <a:ext cx="1033783" cy="671369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5968DE77-869E-75E5-D70C-481A6D1A2E2D}"/>
              </a:ext>
            </a:extLst>
          </p:cNvPr>
          <p:cNvSpPr txBox="1">
            <a:spLocks/>
          </p:cNvSpPr>
          <p:nvPr/>
        </p:nvSpPr>
        <p:spPr>
          <a:xfrm>
            <a:off x="209126" y="970177"/>
            <a:ext cx="2626656" cy="3634973"/>
          </a:xfrm>
          <a:prstGeom prst="roundRect">
            <a:avLst>
              <a:gd name="adj" fmla="val 6307"/>
            </a:avLst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fr-CH" sz="1800" dirty="0" err="1">
                <a:solidFill>
                  <a:schemeClr val="bg1"/>
                </a:solidFill>
              </a:rPr>
              <a:t>Characteristics</a:t>
            </a:r>
            <a:endParaRPr lang="fr-CH" sz="16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Aromatic</a:t>
            </a:r>
            <a:r>
              <a:rPr lang="fr-CH" sz="1400" dirty="0">
                <a:solidFill>
                  <a:schemeClr val="bg1"/>
                </a:solidFill>
              </a:rPr>
              <a:t> groups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Tensile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strength</a:t>
            </a:r>
            <a:endParaRPr lang="fr-CH" sz="900" dirty="0">
              <a:solidFill>
                <a:schemeClr val="bg1"/>
              </a:solidFill>
            </a:endParaRPr>
          </a:p>
          <a:p>
            <a:pPr lvl="1"/>
            <a:r>
              <a:rPr lang="fr-CH" sz="900" dirty="0">
                <a:solidFill>
                  <a:schemeClr val="bg1"/>
                </a:solidFill>
              </a:rPr>
              <a:t>Thermal/Chemical </a:t>
            </a:r>
            <a:r>
              <a:rPr lang="fr-CH" sz="900" dirty="0" err="1">
                <a:solidFill>
                  <a:schemeClr val="bg1"/>
                </a:solidFill>
              </a:rPr>
              <a:t>stability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Rigidity</a:t>
            </a:r>
            <a:endParaRPr lang="fr-CH" sz="14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Hydrogen</a:t>
            </a:r>
            <a:r>
              <a:rPr lang="fr-CH" sz="1400" dirty="0">
                <a:solidFill>
                  <a:schemeClr val="bg1"/>
                </a:solidFill>
              </a:rPr>
              <a:t> bonding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Promotes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ordering</a:t>
            </a:r>
            <a:r>
              <a:rPr lang="fr-CH" sz="900" dirty="0">
                <a:solidFill>
                  <a:schemeClr val="bg1"/>
                </a:solidFill>
              </a:rPr>
              <a:t> of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endParaRPr lang="fr-CH" sz="900" dirty="0">
              <a:solidFill>
                <a:schemeClr val="bg1"/>
              </a:solidFill>
            </a:endParaRP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Hinders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from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sliding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r>
              <a:rPr lang="fr-CH" sz="1400" dirty="0">
                <a:solidFill>
                  <a:schemeClr val="bg1"/>
                </a:solidFill>
              </a:rPr>
              <a:t>Backbone </a:t>
            </a:r>
            <a:r>
              <a:rPr lang="fr-CH" sz="1400" dirty="0" err="1">
                <a:solidFill>
                  <a:schemeClr val="bg1"/>
                </a:solidFill>
              </a:rPr>
              <a:t>linearity</a:t>
            </a:r>
            <a:endParaRPr lang="fr-CH" sz="1400" dirty="0">
              <a:solidFill>
                <a:schemeClr val="bg1"/>
              </a:solidFill>
            </a:endParaRP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Determines</a:t>
            </a:r>
            <a:r>
              <a:rPr lang="fr-CH" sz="900" dirty="0">
                <a:solidFill>
                  <a:schemeClr val="bg1"/>
                </a:solidFill>
              </a:rPr>
              <a:t> close-packing of </a:t>
            </a:r>
            <a:r>
              <a:rPr lang="fr-CH" sz="900" dirty="0" err="1">
                <a:solidFill>
                  <a:schemeClr val="bg1"/>
                </a:solidFill>
              </a:rPr>
              <a:t>polymer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chains</a:t>
            </a:r>
            <a:r>
              <a:rPr lang="fr-CH" sz="900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Directional</a:t>
            </a:r>
            <a:r>
              <a:rPr lang="fr-CH" sz="900" dirty="0">
                <a:solidFill>
                  <a:schemeClr val="bg1"/>
                </a:solidFill>
              </a:rPr>
              <a:t> </a:t>
            </a:r>
            <a:r>
              <a:rPr lang="fr-CH" sz="900" dirty="0" err="1">
                <a:solidFill>
                  <a:schemeClr val="bg1"/>
                </a:solidFill>
              </a:rPr>
              <a:t>properties</a:t>
            </a:r>
            <a:endParaRPr lang="fr-CH" sz="900" dirty="0">
              <a:solidFill>
                <a:schemeClr val="bg1"/>
              </a:solidFill>
            </a:endParaRPr>
          </a:p>
          <a:p>
            <a:r>
              <a:rPr lang="fr-CH" sz="1400" dirty="0" err="1">
                <a:solidFill>
                  <a:schemeClr val="bg1"/>
                </a:solidFill>
              </a:rPr>
              <a:t>Oxygen</a:t>
            </a:r>
            <a:r>
              <a:rPr lang="fr-CH" sz="1400" dirty="0">
                <a:solidFill>
                  <a:schemeClr val="bg1"/>
                </a:solidFill>
              </a:rPr>
              <a:t> in backbone</a:t>
            </a:r>
          </a:p>
          <a:p>
            <a:pPr lvl="1"/>
            <a:r>
              <a:rPr lang="fr-CH" sz="900" dirty="0" err="1">
                <a:solidFill>
                  <a:schemeClr val="bg1"/>
                </a:solidFill>
              </a:rPr>
              <a:t>Rigidity</a:t>
            </a:r>
            <a:endParaRPr lang="fr-CH" sz="900" dirty="0">
              <a:solidFill>
                <a:schemeClr val="bg1"/>
              </a:solidFill>
            </a:endParaRPr>
          </a:p>
          <a:p>
            <a:endParaRPr lang="fr-CH" sz="14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marL="448056" lvl="1" indent="0">
              <a:buNone/>
            </a:pPr>
            <a:endParaRPr lang="fr-CH" sz="1050" baseline="300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baseline="3000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fr-CH" sz="1050" dirty="0">
              <a:solidFill>
                <a:schemeClr val="bg1"/>
              </a:solidFill>
            </a:endParaRPr>
          </a:p>
          <a:p>
            <a:pPr lvl="1"/>
            <a:endParaRPr lang="en-GB" sz="1050" dirty="0">
              <a:solidFill>
                <a:schemeClr val="bg1"/>
              </a:solidFill>
            </a:endParaRPr>
          </a:p>
        </p:txBody>
      </p:sp>
      <p:pic>
        <p:nvPicPr>
          <p:cNvPr id="30" name="Picture 4">
            <a:extLst>
              <a:ext uri="{FF2B5EF4-FFF2-40B4-BE49-F238E27FC236}">
                <a16:creationId xmlns:a16="http://schemas.microsoft.com/office/drawing/2014/main" id="{BF51450A-2C0E-43FE-B57C-C7E87A537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997" y="616329"/>
            <a:ext cx="1217369" cy="9259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044F9650-A4AC-921F-D2D0-3E91B49C64E4}"/>
              </a:ext>
            </a:extLst>
          </p:cNvPr>
          <p:cNvSpPr txBox="1"/>
          <p:nvPr/>
        </p:nvSpPr>
        <p:spPr>
          <a:xfrm>
            <a:off x="3252304" y="930961"/>
            <a:ext cx="16979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>
                <a:solidFill>
                  <a:schemeClr val="bg1"/>
                </a:solidFill>
              </a:rPr>
              <a:t>Polyamide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Nylon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397FBC-3A7B-685A-23A0-12290BF832AC}"/>
              </a:ext>
            </a:extLst>
          </p:cNvPr>
          <p:cNvSpPr txBox="1"/>
          <p:nvPr/>
        </p:nvSpPr>
        <p:spPr>
          <a:xfrm>
            <a:off x="6143644" y="289734"/>
            <a:ext cx="11260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800" dirty="0" err="1">
                <a:solidFill>
                  <a:schemeClr val="bg1"/>
                </a:solidFill>
              </a:rPr>
              <a:t>Hydrogen</a:t>
            </a:r>
            <a:r>
              <a:rPr lang="fr-CH" sz="800" dirty="0">
                <a:solidFill>
                  <a:schemeClr val="bg1"/>
                </a:solidFill>
              </a:rPr>
              <a:t> bonding in Nylon 6,6</a:t>
            </a:r>
            <a:endParaRPr lang="fr-CH" sz="800" baseline="30000" dirty="0">
              <a:solidFill>
                <a:schemeClr val="bg1"/>
              </a:solidFill>
            </a:endParaRPr>
          </a:p>
        </p:txBody>
      </p:sp>
      <p:pic>
        <p:nvPicPr>
          <p:cNvPr id="34" name="Picture 10" descr="15.04.01: Molecular Structures and Chemical Forces in Textiles">
            <a:extLst>
              <a:ext uri="{FF2B5EF4-FFF2-40B4-BE49-F238E27FC236}">
                <a16:creationId xmlns:a16="http://schemas.microsoft.com/office/drawing/2014/main" id="{B0602A2F-2A3B-2270-7A0F-2B18FA6AF6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34" b="31852"/>
          <a:stretch/>
        </p:blipFill>
        <p:spPr bwMode="auto">
          <a:xfrm>
            <a:off x="4463723" y="1589486"/>
            <a:ext cx="2851643" cy="82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2" descr="15.04.01: Molecular Structures and Chemical Forces in Textiles">
            <a:extLst>
              <a:ext uri="{FF2B5EF4-FFF2-40B4-BE49-F238E27FC236}">
                <a16:creationId xmlns:a16="http://schemas.microsoft.com/office/drawing/2014/main" id="{8C5E2993-DA12-60F9-1861-CEB9840BAC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64" r="18619" b="1991"/>
          <a:stretch/>
        </p:blipFill>
        <p:spPr bwMode="auto">
          <a:xfrm>
            <a:off x="5494757" y="2456410"/>
            <a:ext cx="1820610" cy="82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4" descr="undefined">
            <a:extLst>
              <a:ext uri="{FF2B5EF4-FFF2-40B4-BE49-F238E27FC236}">
                <a16:creationId xmlns:a16="http://schemas.microsoft.com/office/drawing/2014/main" id="{9585D96F-4DBE-909C-8D9C-D850E83F8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41"/>
          <a:stretch/>
        </p:blipFill>
        <p:spPr bwMode="auto">
          <a:xfrm>
            <a:off x="4463723" y="2456409"/>
            <a:ext cx="1145349" cy="82601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8" name="Picture 24" descr="Strukturformel von Polyethylenterephthalat (PET)">
            <a:extLst>
              <a:ext uri="{FF2B5EF4-FFF2-40B4-BE49-F238E27FC236}">
                <a16:creationId xmlns:a16="http://schemas.microsoft.com/office/drawing/2014/main" id="{E4FDEA47-6FA6-5BF7-883F-8DF6D8A2D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871" y="3534153"/>
            <a:ext cx="1829429" cy="8260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F73251FE-2D5E-BE07-85BC-003A50FADDF6}"/>
              </a:ext>
            </a:extLst>
          </p:cNvPr>
          <p:cNvSpPr txBox="1"/>
          <p:nvPr/>
        </p:nvSpPr>
        <p:spPr>
          <a:xfrm>
            <a:off x="3097375" y="3743732"/>
            <a:ext cx="18610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200" dirty="0" err="1">
                <a:solidFill>
                  <a:schemeClr val="bg1"/>
                </a:solidFill>
              </a:rPr>
              <a:t>BoPET</a:t>
            </a:r>
            <a:r>
              <a:rPr lang="fr-CH" sz="12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CH" sz="1200" dirty="0">
                <a:solidFill>
                  <a:schemeClr val="bg1"/>
                </a:solidFill>
              </a:rPr>
              <a:t>Mylar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DC236D6-C55D-2986-20C0-208E8288B877}"/>
              </a:ext>
            </a:extLst>
          </p:cNvPr>
          <p:cNvSpPr txBox="1"/>
          <p:nvPr/>
        </p:nvSpPr>
        <p:spPr>
          <a:xfrm>
            <a:off x="2904913" y="2681702"/>
            <a:ext cx="16979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fr-CH" sz="1200" dirty="0">
                <a:solidFill>
                  <a:schemeClr val="bg1"/>
                </a:solidFill>
              </a:rPr>
              <a:t>Para-</a:t>
            </a:r>
            <a:r>
              <a:rPr lang="fr-CH" sz="1200" dirty="0" err="1">
                <a:solidFill>
                  <a:schemeClr val="bg1"/>
                </a:solidFill>
              </a:rPr>
              <a:t>Aramid</a:t>
            </a:r>
            <a:endParaRPr lang="fr-CH" sz="1200" dirty="0">
              <a:solidFill>
                <a:schemeClr val="bg1"/>
              </a:solidFill>
            </a:endParaRPr>
          </a:p>
          <a:p>
            <a:pPr lvl="1" algn="ctr"/>
            <a:r>
              <a:rPr lang="fr-CH" sz="1200" dirty="0">
                <a:solidFill>
                  <a:schemeClr val="bg1"/>
                </a:solidFill>
              </a:rPr>
              <a:t>Kevlar</a:t>
            </a:r>
            <a:r>
              <a:rPr lang="fr-CH" sz="1200" baseline="30000" dirty="0">
                <a:solidFill>
                  <a:schemeClr val="bg1"/>
                </a:solidFill>
              </a:rPr>
              <a:t>®</a:t>
            </a:r>
          </a:p>
        </p:txBody>
      </p:sp>
      <p:pic>
        <p:nvPicPr>
          <p:cNvPr id="43" name="Picture 2" descr="Nylon">
            <a:extLst>
              <a:ext uri="{FF2B5EF4-FFF2-40B4-BE49-F238E27FC236}">
                <a16:creationId xmlns:a16="http://schemas.microsoft.com/office/drawing/2014/main" id="{C73C6BAE-BC8F-2AB4-2BE4-E19467E9C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723" y="616329"/>
            <a:ext cx="1634008" cy="9259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ED5B0CEF-E1B0-C1CF-707E-4567C0B96D5D}"/>
              </a:ext>
            </a:extLst>
          </p:cNvPr>
          <p:cNvSpPr/>
          <p:nvPr/>
        </p:nvSpPr>
        <p:spPr>
          <a:xfrm rot="2396569">
            <a:off x="4857769" y="1631885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3B47E0B6-EB51-71B5-1986-87491DDF3D81}"/>
              </a:ext>
            </a:extLst>
          </p:cNvPr>
          <p:cNvSpPr/>
          <p:nvPr/>
        </p:nvSpPr>
        <p:spPr>
          <a:xfrm rot="2396569">
            <a:off x="6777067" y="2451880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Arrow: Down 44">
            <a:extLst>
              <a:ext uri="{FF2B5EF4-FFF2-40B4-BE49-F238E27FC236}">
                <a16:creationId xmlns:a16="http://schemas.microsoft.com/office/drawing/2014/main" id="{D380ABDA-0260-3858-51AB-FCA4467786FE}"/>
              </a:ext>
            </a:extLst>
          </p:cNvPr>
          <p:cNvSpPr/>
          <p:nvPr/>
        </p:nvSpPr>
        <p:spPr>
          <a:xfrm rot="19528032">
            <a:off x="5573694" y="3338458"/>
            <a:ext cx="227603" cy="34923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26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16509</TotalTime>
  <Words>2420</Words>
  <Application>Microsoft Office PowerPoint</Application>
  <PresentationFormat>On-screen Show (16:9)</PresentationFormat>
  <Paragraphs>738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ElsevierSans</vt:lpstr>
      <vt:lpstr>CERN2Corporate16-9</vt:lpstr>
      <vt:lpstr>High-Performance Polymers </vt:lpstr>
      <vt:lpstr>Aims of the presentation</vt:lpstr>
      <vt:lpstr>Polymers: Structure - Property Relationship</vt:lpstr>
      <vt:lpstr>Trademarked Polymers</vt:lpstr>
      <vt:lpstr>General Categories of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Thank you for your attention!</vt:lpstr>
      <vt:lpstr>Additional Slides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Javier Osuna</dc:creator>
  <cp:lastModifiedBy>Javier Osuna</cp:lastModifiedBy>
  <cp:revision>37</cp:revision>
  <dcterms:created xsi:type="dcterms:W3CDTF">2025-05-08T07:15:29Z</dcterms:created>
  <dcterms:modified xsi:type="dcterms:W3CDTF">2025-06-12T13:33:41Z</dcterms:modified>
</cp:coreProperties>
</file>