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58"/>
  </p:notesMasterIdLst>
  <p:handoutMasterIdLst>
    <p:handoutMasterId r:id="rId59"/>
  </p:handoutMasterIdLst>
  <p:sldIdLst>
    <p:sldId id="275" r:id="rId3"/>
    <p:sldId id="774" r:id="rId4"/>
    <p:sldId id="797" r:id="rId5"/>
    <p:sldId id="726" r:id="rId6"/>
    <p:sldId id="749" r:id="rId7"/>
    <p:sldId id="651" r:id="rId8"/>
    <p:sldId id="727" r:id="rId9"/>
    <p:sldId id="655" r:id="rId10"/>
    <p:sldId id="760" r:id="rId11"/>
    <p:sldId id="801" r:id="rId12"/>
    <p:sldId id="759" r:id="rId13"/>
    <p:sldId id="590" r:id="rId14"/>
    <p:sldId id="592" r:id="rId15"/>
    <p:sldId id="661" r:id="rId16"/>
    <p:sldId id="802" r:id="rId17"/>
    <p:sldId id="732" r:id="rId18"/>
    <p:sldId id="785" r:id="rId19"/>
    <p:sldId id="736" r:id="rId20"/>
    <p:sldId id="693" r:id="rId21"/>
    <p:sldId id="758" r:id="rId22"/>
    <p:sldId id="781" r:id="rId23"/>
    <p:sldId id="784" r:id="rId24"/>
    <p:sldId id="280" r:id="rId25"/>
    <p:sldId id="782" r:id="rId26"/>
    <p:sldId id="803" r:id="rId27"/>
    <p:sldId id="733" r:id="rId28"/>
    <p:sldId id="779" r:id="rId29"/>
    <p:sldId id="799" r:id="rId30"/>
    <p:sldId id="806" r:id="rId31"/>
    <p:sldId id="798" r:id="rId32"/>
    <p:sldId id="800" r:id="rId33"/>
    <p:sldId id="570" r:id="rId34"/>
    <p:sldId id="789" r:id="rId35"/>
    <p:sldId id="737" r:id="rId36"/>
    <p:sldId id="266" r:id="rId37"/>
    <p:sldId id="717" r:id="rId38"/>
    <p:sldId id="778" r:id="rId39"/>
    <p:sldId id="756" r:id="rId40"/>
    <p:sldId id="764" r:id="rId41"/>
    <p:sldId id="805" r:id="rId42"/>
    <p:sldId id="695" r:id="rId43"/>
    <p:sldId id="700" r:id="rId44"/>
    <p:sldId id="701" r:id="rId45"/>
    <p:sldId id="702" r:id="rId46"/>
    <p:sldId id="705" r:id="rId47"/>
    <p:sldId id="709" r:id="rId48"/>
    <p:sldId id="711" r:id="rId49"/>
    <p:sldId id="771" r:id="rId50"/>
    <p:sldId id="804" r:id="rId51"/>
    <p:sldId id="728" r:id="rId52"/>
    <p:sldId id="739" r:id="rId53"/>
    <p:sldId id="706" r:id="rId54"/>
    <p:sldId id="763" r:id="rId55"/>
    <p:sldId id="742" r:id="rId56"/>
    <p:sldId id="740" r:id="rId57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slides" id="{BF16784C-83DA-4F99-92D1-47F13291F525}">
          <p14:sldIdLst>
            <p14:sldId id="275"/>
            <p14:sldId id="774"/>
            <p14:sldId id="797"/>
            <p14:sldId id="726"/>
            <p14:sldId id="749"/>
            <p14:sldId id="651"/>
            <p14:sldId id="727"/>
            <p14:sldId id="655"/>
            <p14:sldId id="760"/>
            <p14:sldId id="801"/>
            <p14:sldId id="759"/>
            <p14:sldId id="590"/>
            <p14:sldId id="592"/>
            <p14:sldId id="661"/>
            <p14:sldId id="802"/>
            <p14:sldId id="732"/>
            <p14:sldId id="785"/>
            <p14:sldId id="736"/>
            <p14:sldId id="693"/>
            <p14:sldId id="758"/>
            <p14:sldId id="781"/>
            <p14:sldId id="784"/>
            <p14:sldId id="280"/>
            <p14:sldId id="782"/>
            <p14:sldId id="803"/>
            <p14:sldId id="733"/>
            <p14:sldId id="779"/>
            <p14:sldId id="799"/>
            <p14:sldId id="806"/>
            <p14:sldId id="798"/>
            <p14:sldId id="800"/>
            <p14:sldId id="570"/>
            <p14:sldId id="789"/>
            <p14:sldId id="737"/>
            <p14:sldId id="266"/>
            <p14:sldId id="717"/>
          </p14:sldIdLst>
        </p14:section>
        <p14:section name="Backup Slides" id="{DF7CAB50-2B19-40FB-9DF5-5397D5D65988}">
          <p14:sldIdLst>
            <p14:sldId id="778"/>
            <p14:sldId id="756"/>
            <p14:sldId id="764"/>
            <p14:sldId id="805"/>
            <p14:sldId id="695"/>
            <p14:sldId id="700"/>
            <p14:sldId id="701"/>
            <p14:sldId id="702"/>
            <p14:sldId id="705"/>
            <p14:sldId id="709"/>
            <p14:sldId id="711"/>
            <p14:sldId id="771"/>
            <p14:sldId id="804"/>
            <p14:sldId id="728"/>
            <p14:sldId id="739"/>
            <p14:sldId id="706"/>
            <p14:sldId id="763"/>
            <p14:sldId id="742"/>
            <p14:sldId id="7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FF82C9"/>
    <a:srgbClr val="B88C00"/>
    <a:srgbClr val="FCFCFC"/>
    <a:srgbClr val="FFFFFF"/>
    <a:srgbClr val="0033A0"/>
    <a:srgbClr val="92D050"/>
    <a:srgbClr val="C7D9FF"/>
    <a:srgbClr val="528123"/>
    <a:srgbClr val="798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2" autoAdjust="0"/>
    <p:restoredTop sz="93164" autoAdjust="0"/>
  </p:normalViewPr>
  <p:slideViewPr>
    <p:cSldViewPr>
      <p:cViewPr>
        <p:scale>
          <a:sx n="102" d="100"/>
          <a:sy n="102" d="100"/>
        </p:scale>
        <p:origin x="79" y="165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109" d="100"/>
          <a:sy n="109" d="100"/>
        </p:scale>
        <p:origin x="45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7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68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41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47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D44943-B58A-D3F2-EACB-041523AC2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38B38B2-23EB-A39B-9663-4E22F6F8CB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3278FB-398F-8DCB-DB40-2ACF775BE8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20A242-1E33-9C0F-CE2F-B17D3D8F38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22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897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2A796-D1E0-CE6C-81A2-83748A084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6D67B8C-5834-DC81-1AF8-7EFACB735F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78A7D49-9958-9695-515B-FDCE000C57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0EBB83-01B6-8ED3-789D-C776A727B2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8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8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512BC-0D62-5E9A-4C76-1E8B7C2C3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0D6946B-A439-D80E-DAA2-C3F5F10F9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36F29F9-8441-5497-4637-A68475C9E5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16F99AB-7FD5-51DE-C5FF-9972001C00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7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9C224-0F12-C2DC-1683-2C8E6EC61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DDE0568-5F4D-CF9E-2314-94DA32CEA8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F9C42AD-711C-08BB-0924-F65367D714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8CCE2C-9FE2-56CB-0959-F3491BE3BC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421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6557F-F1A4-2445-7CF3-1E4A76E5F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E767060-BB38-EBF9-ADF5-4D2136AC6A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6297E9-01AC-07D9-E7BA-9F2B0E9C4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A25567D-A1D0-EB03-72FD-AFE61B3828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57225-2C0A-8AF0-274C-C3A344F03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7F870EB-0A1A-1C2A-625D-6172F63A86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B4D6104-1002-202D-28A8-736041EE19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23CBB11-5E4C-CA82-4B78-64092168F5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997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D2F0D-3D8C-573E-FC54-A5F42B697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035F792-5450-DF05-F87E-2613F559F8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9D7C8AE-703E-344E-9F5F-A4EC05B7AE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A9FEFF1-2B7A-84A9-0329-25E67EACE7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366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297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CA584F-030E-C405-4B3A-C2AFC09D3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61D99C4-50D2-66D3-18EA-2B4893903A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0B757EA-165F-60E2-D054-7B9FD4B0FA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B19945F-6B81-97DE-C382-A49BF04803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018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6A915-6DB9-B4B8-4D28-7AFABAA9B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3DA7467-A712-EDC6-70D9-D402C12463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18FA065-3D72-3C1A-09D5-6B90C3BE7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084DF3F-9D5C-B38C-6E97-3F8974E0C0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45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A67A1-A7EC-577B-6B2D-86634EFA9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26D3377-E8B9-7388-3391-FBAC01869E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BEDB80B-4CE7-A92B-0B76-0148A7DF13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B235854-5585-9FA8-7B78-7D56F7CD31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14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FBB02-A8AE-CE94-39C7-778779F4E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7537531-D2EB-C22F-049A-17A9E8B458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CB51B31-7351-1CB7-21E5-6EAFED703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9FDC3B8-FD59-4521-598F-367D6DD03D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05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86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62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A1B08-4591-2DEA-A29F-6D20E7BA6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8BB7913-BD26-68FD-F110-D37AC55C5E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C4B4527-50EF-FEC0-62D8-2D90C47AF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BEC0B2-019A-E98F-6CAE-72D3F7B869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6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D1B64-DEE2-F81A-952A-B4B65204D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1A50655-F58A-7105-B414-8BA4360C72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D9C6ADA-05AC-D7AD-353B-2C4CCC3CB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C10390-3727-DDE8-C811-F49C6FED38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3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jpe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62459" y="2132856"/>
            <a:ext cx="2267885" cy="22678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7/23/2025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7/23/2025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7/23/2025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7/23/2025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7/23/2025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7/23/2025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7/23/2025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1026" name="Picture 2" descr="Universidad Politécnica de Madrid">
            <a:extLst>
              <a:ext uri="{FF2B5EF4-FFF2-40B4-BE49-F238E27FC236}">
                <a16:creationId xmlns:a16="http://schemas.microsoft.com/office/drawing/2014/main" id="{BB19685F-9E77-100E-65A5-75CBD15B716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11495088" y="6380117"/>
            <a:ext cx="588305" cy="46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stituto de Fusión Nuclear Guillermo Velarde">
            <a:extLst>
              <a:ext uri="{FF2B5EF4-FFF2-40B4-BE49-F238E27FC236}">
                <a16:creationId xmlns:a16="http://schemas.microsoft.com/office/drawing/2014/main" id="{574F479E-FF4C-E93C-06CE-663C74C5D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255" y="6559186"/>
            <a:ext cx="946833" cy="29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CF40961-8614-DBFC-8BD8-D22A409721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7/23/2025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ogo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9065" y="2169046"/>
            <a:ext cx="2494673" cy="249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178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0E18642-5BE6-3163-25F5-915143A31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0200" y="473880"/>
            <a:ext cx="831600" cy="831600"/>
          </a:xfrm>
          <a:prstGeom prst="rect">
            <a:avLst/>
          </a:prstGeom>
        </p:spPr>
      </p:pic>
      <p:pic>
        <p:nvPicPr>
          <p:cNvPr id="1026" name="Picture 2" descr="Universidad Politécnica de Madrid">
            <a:extLst>
              <a:ext uri="{FF2B5EF4-FFF2-40B4-BE49-F238E27FC236}">
                <a16:creationId xmlns:a16="http://schemas.microsoft.com/office/drawing/2014/main" id="{BB19685F-9E77-100E-65A5-75CBD15B716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4405708" y="473880"/>
            <a:ext cx="104222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stituto de Fusión Nuclear Guillermo Velarde">
            <a:extLst>
              <a:ext uri="{FF2B5EF4-FFF2-40B4-BE49-F238E27FC236}">
                <a16:creationId xmlns:a16="http://schemas.microsoft.com/office/drawing/2014/main" id="{574F479E-FF4C-E93C-06CE-663C74C5D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44" y="709860"/>
            <a:ext cx="1525235" cy="3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758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BEDFA4-E048-6423-30C1-44C268DE6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007EB82E-F453-8DF5-814B-A956C208E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914667-718C-6548-7B7D-038A365A8D01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42A4D493-FB4F-C9E1-6FB9-E4B24974354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72B84D3B-0B76-A856-B52E-38152E231FC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  <p:extLst>
      <p:ext uri="{BB962C8B-B14F-4D97-AF65-F5344CB8AC3E}">
        <p14:creationId xmlns:p14="http://schemas.microsoft.com/office/powerpoint/2010/main" val="17456171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 lIns="18000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1052736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918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4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37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7/23/2025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7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DFA5BEE-9556-5FB9-AF6E-EF5770D97C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8C43F-3DEA-6F8D-3556-C5BA57C3FFC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374639" y="6492876"/>
            <a:ext cx="144272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E. de la Fuente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F223734-9871-6A97-0B37-D6E1892D850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767061" y="6482378"/>
            <a:ext cx="2316332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@CEI, 24</a:t>
            </a:r>
            <a:r>
              <a:rPr lang="en-US" sz="1200" b="0" i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th</a:t>
            </a:r>
            <a:r>
              <a:rPr lang="en-US" sz="12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 July 2025 </a:t>
            </a:r>
          </a:p>
        </p:txBody>
      </p:sp>
      <p:pic>
        <p:nvPicPr>
          <p:cNvPr id="8" name="Picture 4" descr="Instituto de Fusión Nuclear Guillermo Velarde">
            <a:extLst>
              <a:ext uri="{FF2B5EF4-FFF2-40B4-BE49-F238E27FC236}">
                <a16:creationId xmlns:a16="http://schemas.microsoft.com/office/drawing/2014/main" id="{62DCB861-8065-7B70-BF2C-7BCC3D1FE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07" y="6484408"/>
            <a:ext cx="933784" cy="27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Universidad Politécnica de Madrid">
            <a:extLst>
              <a:ext uri="{FF2B5EF4-FFF2-40B4-BE49-F238E27FC236}">
                <a16:creationId xmlns:a16="http://schemas.microsoft.com/office/drawing/2014/main" id="{A49F0E5D-B2D5-3F0A-133A-94C57E84780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646556" y="6401362"/>
            <a:ext cx="534823" cy="42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79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01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7/23/2025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407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7/23/2025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85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7/23/2025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29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21366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700934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7/23/2025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134020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7/23/2025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629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7/23/2025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2265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7/23/2025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11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32656"/>
            <a:ext cx="11376024" cy="1065741"/>
          </a:xfrm>
        </p:spPr>
        <p:txBody>
          <a:bodyPr lIns="180000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980728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EED12-13F5-6835-1894-352BBF36D1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06074" y="6484408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7/23/2025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1030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026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9323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92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7/23/2025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3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21374" y="928788"/>
            <a:ext cx="11570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 noProof="0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458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7/23/2025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7/23/2025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7/23/2025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06074" y="6484408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374639" y="6492876"/>
            <a:ext cx="144272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E. de la Fuente</a:t>
            </a:r>
          </a:p>
        </p:txBody>
      </p:sp>
      <p:pic>
        <p:nvPicPr>
          <p:cNvPr id="8" name="Picture 4" descr="Instituto de Fusión Nuclear Guillermo Velarde">
            <a:extLst>
              <a:ext uri="{FF2B5EF4-FFF2-40B4-BE49-F238E27FC236}">
                <a16:creationId xmlns:a16="http://schemas.microsoft.com/office/drawing/2014/main" id="{C2C1DF0C-049B-7958-917E-6A79E6999A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07" y="6484408"/>
            <a:ext cx="933784" cy="27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Universidad Politécnica de Madrid">
            <a:extLst>
              <a:ext uri="{FF2B5EF4-FFF2-40B4-BE49-F238E27FC236}">
                <a16:creationId xmlns:a16="http://schemas.microsoft.com/office/drawing/2014/main" id="{E2CE5890-30B7-EA57-907B-A94CFD6753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646556" y="6401362"/>
            <a:ext cx="534823" cy="42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21DADA0-19AB-A309-3014-CD8557604EC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889742" y="6482378"/>
            <a:ext cx="2316332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@CEI, 24</a:t>
            </a:r>
            <a:r>
              <a:rPr lang="en-US" sz="1200" b="0" i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th</a:t>
            </a:r>
            <a:r>
              <a:rPr lang="en-US" sz="12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 July 2025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68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9" r:id="rId21"/>
    <p:sldLayoutId id="2147483670" r:id="rId22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5D7936D-337B-48A1-C849-D5FFA115D73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10F3E-80A0-96F6-C735-8CA1059537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GIM, 8</a:t>
            </a:r>
            <a:r>
              <a:rPr lang="en-US" sz="1400" b="0" i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th</a:t>
            </a: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 May 2025 </a:t>
            </a:r>
          </a:p>
        </p:txBody>
      </p:sp>
    </p:spTree>
    <p:extLst>
      <p:ext uri="{BB962C8B-B14F-4D97-AF65-F5344CB8AC3E}">
        <p14:creationId xmlns:p14="http://schemas.microsoft.com/office/powerpoint/2010/main" val="420921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microsoft.com/office/2007/relationships/hdphoto" Target="../media/hdphoto2.wdp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11" Type="http://schemas.openxmlformats.org/officeDocument/2006/relationships/image" Target="../media/image49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47.png"/><Relationship Id="rId9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11" Type="http://schemas.openxmlformats.org/officeDocument/2006/relationships/image" Target="../media/image53.png"/><Relationship Id="rId5" Type="http://schemas.openxmlformats.org/officeDocument/2006/relationships/image" Target="../media/image74.png"/><Relationship Id="rId10" Type="http://schemas.openxmlformats.org/officeDocument/2006/relationships/image" Target="../media/image52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5.png"/><Relationship Id="rId7" Type="http://schemas.openxmlformats.org/officeDocument/2006/relationships/image" Target="../media/image63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11" Type="http://schemas.openxmlformats.org/officeDocument/2006/relationships/image" Target="../media/image58.png"/><Relationship Id="rId5" Type="http://schemas.openxmlformats.org/officeDocument/2006/relationships/image" Target="../media/image610.png"/><Relationship Id="rId10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5.png"/><Relationship Id="rId5" Type="http://schemas.openxmlformats.org/officeDocument/2006/relationships/hyperlink" Target="https://github.com/ImpedanCEI/wakis/" TargetMode="External"/><Relationship Id="rId4" Type="http://schemas.openxmlformats.org/officeDocument/2006/relationships/hyperlink" Target="https://wakis.readthedocs.io/en/latest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hyperlink" Target="https://indico.cern.ch/event/1519718/" TargetMode="External"/><Relationship Id="rId3" Type="http://schemas.openxmlformats.org/officeDocument/2006/relationships/image" Target="../media/image73.sv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6.png"/><Relationship Id="rId15" Type="http://schemas.openxmlformats.org/officeDocument/2006/relationships/hyperlink" Target="https://indico.cern.ch/event/1253602/#4-power-loss-calculation" TargetMode="External"/><Relationship Id="rId10" Type="http://schemas.openxmlformats.org/officeDocument/2006/relationships/image" Target="../media/image83.svg"/><Relationship Id="rId4" Type="http://schemas.openxmlformats.org/officeDocument/2006/relationships/image" Target="../media/image75.png"/><Relationship Id="rId9" Type="http://schemas.openxmlformats.org/officeDocument/2006/relationships/image" Target="../media/image82.png"/><Relationship Id="rId14" Type="http://schemas.openxmlformats.org/officeDocument/2006/relationships/hyperlink" Target="https://indico.cern.ch/event/1283488/#4-wrap-up-of-iw2d-upgrade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pypi.org/project/wakis/" TargetMode="External"/><Relationship Id="rId3" Type="http://schemas.openxmlformats.org/officeDocument/2006/relationships/image" Target="../media/image86.png"/><Relationship Id="rId7" Type="http://schemas.openxmlformats.org/officeDocument/2006/relationships/hyperlink" Target="https://github.com/ImpedanCEI/wakis/releases/tag/v0.5.1" TargetMode="External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ImpedanCEI/wakis/tags" TargetMode="External"/><Relationship Id="rId11" Type="http://schemas.openxmlformats.org/officeDocument/2006/relationships/hyperlink" Target="https://github.com/ImpedanCEI/wakis/blob/main/release.md" TargetMode="External"/><Relationship Id="rId5" Type="http://schemas.openxmlformats.org/officeDocument/2006/relationships/hyperlink" Target="https://github.com/ImpedanCEI/wakis/actions" TargetMode="External"/><Relationship Id="rId10" Type="http://schemas.openxmlformats.org/officeDocument/2006/relationships/hyperlink" Target="https://zenodo.org/records/14988677" TargetMode="External"/><Relationship Id="rId4" Type="http://schemas.openxmlformats.org/officeDocument/2006/relationships/hyperlink" Target="https://docs.github.com/en/repositories/releasing-projects-on-github/about-releases" TargetMode="External"/><Relationship Id="rId9" Type="http://schemas.openxmlformats.org/officeDocument/2006/relationships/hyperlink" Target="https://wakis.readthedocs.io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515673/" TargetMode="External"/><Relationship Id="rId13" Type="http://schemas.openxmlformats.org/officeDocument/2006/relationships/hyperlink" Target="https://cernbox.cern.ch/s/C7hUAw2KpLEcwBS" TargetMode="External"/><Relationship Id="rId3" Type="http://schemas.openxmlformats.org/officeDocument/2006/relationships/hyperlink" Target="https://indico.cern.ch/event/1399136/" TargetMode="External"/><Relationship Id="rId7" Type="http://schemas.openxmlformats.org/officeDocument/2006/relationships/hyperlink" Target="https://indico.cern.ch/event/1519718/" TargetMode="External"/><Relationship Id="rId12" Type="http://schemas.openxmlformats.org/officeDocument/2006/relationships/hyperlink" Target="https://cernbox.cern.ch/s/QiIbi0AosxT9MT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67361/" TargetMode="External"/><Relationship Id="rId11" Type="http://schemas.openxmlformats.org/officeDocument/2006/relationships/hyperlink" Target="https://indico.jacow.org/event/81/contributions/8026/" TargetMode="External"/><Relationship Id="rId5" Type="http://schemas.openxmlformats.org/officeDocument/2006/relationships/hyperlink" Target="https://indico.gsi.de/event/19249/contributions/82636/" TargetMode="External"/><Relationship Id="rId10" Type="http://schemas.openxmlformats.org/officeDocument/2006/relationships/hyperlink" Target="https://indico.cern.ch/event/1541556/" TargetMode="External"/><Relationship Id="rId4" Type="http://schemas.openxmlformats.org/officeDocument/2006/relationships/hyperlink" Target="https://indico.cern.ch/event/1444664/" TargetMode="External"/><Relationship Id="rId9" Type="http://schemas.openxmlformats.org/officeDocument/2006/relationships/hyperlink" Target="https://indico.cern.ch/event/1531249/" TargetMode="External"/><Relationship Id="rId14" Type="http://schemas.openxmlformats.org/officeDocument/2006/relationships/hyperlink" Target="https://indico.cern.ch/event/1553144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cs.github.com/en/issues/tracking-your-work-with-issues/about-issues" TargetMode="External"/><Relationship Id="rId4" Type="http://schemas.openxmlformats.org/officeDocument/2006/relationships/image" Target="../media/image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wakis-benchmarks" TargetMode="External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sv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8.png"/><Relationship Id="rId4" Type="http://schemas.openxmlformats.org/officeDocument/2006/relationships/image" Target="../media/image10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05.png"/><Relationship Id="rId7" Type="http://schemas.openxmlformats.org/officeDocument/2006/relationships/image" Target="../media/image109.svg"/><Relationship Id="rId12" Type="http://schemas.openxmlformats.org/officeDocument/2006/relationships/image" Target="../media/image112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png"/><Relationship Id="rId11" Type="http://schemas.openxmlformats.org/officeDocument/2006/relationships/image" Target="../media/image111.png"/><Relationship Id="rId5" Type="http://schemas.openxmlformats.org/officeDocument/2006/relationships/image" Target="../media/image107.jpeg"/><Relationship Id="rId10" Type="http://schemas.openxmlformats.org/officeDocument/2006/relationships/image" Target="../media/image110.png"/><Relationship Id="rId4" Type="http://schemas.openxmlformats.org/officeDocument/2006/relationships/image" Target="../media/image106.png"/><Relationship Id="rId9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7.gif"/><Relationship Id="rId5" Type="http://schemas.openxmlformats.org/officeDocument/2006/relationships/image" Target="../media/image116.gif"/><Relationship Id="rId4" Type="http://schemas.openxmlformats.org/officeDocument/2006/relationships/image" Target="../media/image1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2.png"/><Relationship Id="rId2" Type="http://schemas.openxmlformats.org/officeDocument/2006/relationships/hyperlink" Target="https://journals.aps.org/prab/pdf/10.1103/PhysRevAccelBeams.24.04100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1.png"/><Relationship Id="rId5" Type="http://schemas.openxmlformats.org/officeDocument/2006/relationships/hyperlink" Target="https://github.com/elleanor-lamb/wakis" TargetMode="External"/><Relationship Id="rId4" Type="http://schemas.openxmlformats.org/officeDocument/2006/relationships/image" Target="../media/image1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hyperlink" Target="https://indico.desy.de/event/45968/contributions/186270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81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1.png"/><Relationship Id="rId7" Type="http://schemas.openxmlformats.org/officeDocument/2006/relationships/image" Target="../media/image134.svg"/><Relationship Id="rId12" Type="http://schemas.openxmlformats.org/officeDocument/2006/relationships/image" Target="../media/image8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3.png"/><Relationship Id="rId11" Type="http://schemas.openxmlformats.org/officeDocument/2006/relationships/image" Target="../media/image138.svg"/><Relationship Id="rId5" Type="http://schemas.openxmlformats.org/officeDocument/2006/relationships/image" Target="../media/image330.png"/><Relationship Id="rId10" Type="http://schemas.openxmlformats.org/officeDocument/2006/relationships/image" Target="../media/image137.png"/><Relationship Id="rId4" Type="http://schemas.openxmlformats.org/officeDocument/2006/relationships/image" Target="../media/image132.png"/><Relationship Id="rId9" Type="http://schemas.openxmlformats.org/officeDocument/2006/relationships/image" Target="../media/image136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tuprints.ulb.tu-darmstadt.de/5157/" TargetMode="External"/><Relationship Id="rId3" Type="http://schemas.openxmlformats.org/officeDocument/2006/relationships/hyperlink" Target="https://indico.cern.ch/event/1265710/contributions/5315305/attachments/2621462/4532440/Partially_decayed_wake.pdf" TargetMode="External"/><Relationship Id="rId7" Type="http://schemas.openxmlformats.org/officeDocument/2006/relationships/hyperlink" Target="http://tuprints.ulb.tu-darmstadt.de/4210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ds.cern.ch/record/1451296?ln=es" TargetMode="External"/><Relationship Id="rId5" Type="http://schemas.openxmlformats.org/officeDocument/2006/relationships/hyperlink" Target="https://indico.cern.ch/event/1496532/contributions/6303923/attachments/2992287/5283277/Evolutionary%20algorithms%20for%20Wakefields%20-%20CERN.pdf" TargetMode="External"/><Relationship Id="rId10" Type="http://schemas.openxmlformats.org/officeDocument/2006/relationships/image" Target="../media/image147.png"/><Relationship Id="rId4" Type="http://schemas.openxmlformats.org/officeDocument/2006/relationships/hyperlink" Target="https://hdl.handle.net/11573/1718791" TargetMode="External"/><Relationship Id="rId9" Type="http://schemas.openxmlformats.org/officeDocument/2006/relationships/image" Target="../media/image1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9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Relationship Id="rId9" Type="http://schemas.openxmlformats.org/officeDocument/2006/relationships/image" Target="../media/image1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7" Type="http://schemas.openxmlformats.org/officeDocument/2006/relationships/image" Target="../media/image149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0.png"/><Relationship Id="rId5" Type="http://schemas.openxmlformats.org/officeDocument/2006/relationships/image" Target="../media/image159.svg"/><Relationship Id="rId4" Type="http://schemas.openxmlformats.org/officeDocument/2006/relationships/image" Target="../media/image158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57.png"/><Relationship Id="rId7" Type="http://schemas.openxmlformats.org/officeDocument/2006/relationships/image" Target="../media/image149.png"/><Relationship Id="rId12" Type="http://schemas.openxmlformats.org/officeDocument/2006/relationships/image" Target="../media/image165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0.png"/><Relationship Id="rId11" Type="http://schemas.openxmlformats.org/officeDocument/2006/relationships/image" Target="../media/image164.png"/><Relationship Id="rId5" Type="http://schemas.openxmlformats.org/officeDocument/2006/relationships/image" Target="../media/image159.svg"/><Relationship Id="rId10" Type="http://schemas.openxmlformats.org/officeDocument/2006/relationships/image" Target="../media/image163.png"/><Relationship Id="rId4" Type="http://schemas.openxmlformats.org/officeDocument/2006/relationships/image" Target="../media/image158.png"/><Relationship Id="rId9" Type="http://schemas.openxmlformats.org/officeDocument/2006/relationships/image" Target="../media/image16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pi4py.readthedocs.io/en/stable/overview.html#support-for-gpu-aware-mpi" TargetMode="External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5.png"/><Relationship Id="rId5" Type="http://schemas.openxmlformats.org/officeDocument/2006/relationships/image" Target="../media/image109.png"/><Relationship Id="rId4" Type="http://schemas.openxmlformats.org/officeDocument/2006/relationships/image" Target="../media/image10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7" Type="http://schemas.openxmlformats.org/officeDocument/2006/relationships/hyperlink" Target="https://github.com/ImpedanCEI/wakis/commits/main/" TargetMode="External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8.png"/><Relationship Id="rId5" Type="http://schemas.openxmlformats.org/officeDocument/2006/relationships/image" Target="../media/image165.png"/><Relationship Id="rId4" Type="http://schemas.openxmlformats.org/officeDocument/2006/relationships/image" Target="../media/image16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gif"/><Relationship Id="rId2" Type="http://schemas.openxmlformats.org/officeDocument/2006/relationships/image" Target="../media/image169.gif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gif"/><Relationship Id="rId2" Type="http://schemas.openxmlformats.org/officeDocument/2006/relationships/image" Target="../media/image171.gif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mpedanCEI/CEI-meeting-hands-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1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4.gi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1.png"/><Relationship Id="rId7" Type="http://schemas.openxmlformats.org/officeDocument/2006/relationships/image" Target="../media/image134.svg"/><Relationship Id="rId12" Type="http://schemas.openxmlformats.org/officeDocument/2006/relationships/image" Target="../media/image30.gif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3.png"/><Relationship Id="rId11" Type="http://schemas.openxmlformats.org/officeDocument/2006/relationships/image" Target="../media/image138.svg"/><Relationship Id="rId5" Type="http://schemas.openxmlformats.org/officeDocument/2006/relationships/image" Target="../media/image330.png"/><Relationship Id="rId10" Type="http://schemas.openxmlformats.org/officeDocument/2006/relationships/image" Target="../media/image137.png"/><Relationship Id="rId4" Type="http://schemas.openxmlformats.org/officeDocument/2006/relationships/image" Target="../media/image132.png"/><Relationship Id="rId9" Type="http://schemas.openxmlformats.org/officeDocument/2006/relationships/image" Target="../media/image136.sv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147.png"/><Relationship Id="rId7" Type="http://schemas.openxmlformats.org/officeDocument/2006/relationships/image" Target="../media/image24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1240.png"/><Relationship Id="rId4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3" Type="http://schemas.openxmlformats.org/officeDocument/2006/relationships/image" Target="../media/image174.png"/><Relationship Id="rId7" Type="http://schemas.openxmlformats.org/officeDocument/2006/relationships/image" Target="../media/image129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80.png"/><Relationship Id="rId5" Type="http://schemas.openxmlformats.org/officeDocument/2006/relationships/image" Target="../media/image1270.png"/><Relationship Id="rId4" Type="http://schemas.openxmlformats.org/officeDocument/2006/relationships/image" Target="../media/image126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13" Type="http://schemas.openxmlformats.org/officeDocument/2006/relationships/image" Target="../media/image13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330.png"/><Relationship Id="rId12" Type="http://schemas.openxmlformats.org/officeDocument/2006/relationships/image" Target="../media/image1370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177.png"/><Relationship Id="rId11" Type="http://schemas.openxmlformats.org/officeDocument/2006/relationships/hyperlink" Target="https://indico.cern.ch/event/1496532/" TargetMode="External"/><Relationship Id="rId5" Type="http://schemas.openxmlformats.org/officeDocument/2006/relationships/image" Target="../media/image176.png"/><Relationship Id="rId10" Type="http://schemas.openxmlformats.org/officeDocument/2006/relationships/image" Target="../media/image179.svg"/><Relationship Id="rId4" Type="http://schemas.openxmlformats.org/officeDocument/2006/relationships/notesSlide" Target="../notesSlides/notesSlide22.xml"/><Relationship Id="rId9" Type="http://schemas.openxmlformats.org/officeDocument/2006/relationships/image" Target="../media/image178.png"/><Relationship Id="rId14" Type="http://schemas.openxmlformats.org/officeDocument/2006/relationships/hyperlink" Target="https://indico.cern.ch/event/1531249/#3-contribution-cma-es-evolutio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2.png"/><Relationship Id="rId5" Type="http://schemas.openxmlformats.org/officeDocument/2006/relationships/hyperlink" Target="https://indico.cern.ch/event/1531249/" TargetMode="External"/><Relationship Id="rId4" Type="http://schemas.openxmlformats.org/officeDocument/2006/relationships/image" Target="../media/image18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220.png"/><Relationship Id="rId7" Type="http://schemas.openxmlformats.org/officeDocument/2006/relationships/image" Target="../media/image28.png"/><Relationship Id="rId12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1130.png"/><Relationship Id="rId5" Type="http://schemas.openxmlformats.org/officeDocument/2006/relationships/image" Target="../media/image25.svg"/><Relationship Id="rId10" Type="http://schemas.openxmlformats.org/officeDocument/2006/relationships/image" Target="../media/image1120.png"/><Relationship Id="rId4" Type="http://schemas.openxmlformats.org/officeDocument/2006/relationships/image" Target="../media/image24.png"/><Relationship Id="rId9" Type="http://schemas.openxmlformats.org/officeDocument/2006/relationships/image" Target="../media/image11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6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21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8.png"/><Relationship Id="rId18" Type="http://schemas.openxmlformats.org/officeDocument/2006/relationships/image" Target="../media/image30.gif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7.png"/><Relationship Id="rId17" Type="http://schemas.openxmlformats.org/officeDocument/2006/relationships/hyperlink" Target="https://indico.cern.ch/event/1439972/contributions/6159104/" TargetMode="External"/><Relationship Id="rId2" Type="http://schemas.openxmlformats.org/officeDocument/2006/relationships/image" Target="../media/image23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0.png"/><Relationship Id="rId11" Type="http://schemas.openxmlformats.org/officeDocument/2006/relationships/image" Target="../media/image25.svg"/><Relationship Id="rId15" Type="http://schemas.openxmlformats.org/officeDocument/2006/relationships/image" Target="../media/image21.svg"/><Relationship Id="rId10" Type="http://schemas.openxmlformats.org/officeDocument/2006/relationships/image" Target="../media/image24.png"/><Relationship Id="rId4" Type="http://schemas.microsoft.com/office/2007/relationships/hdphoto" Target="../media/hdphoto1.wdp"/><Relationship Id="rId9" Type="http://schemas.openxmlformats.org/officeDocument/2006/relationships/image" Target="../media/image19.wmf"/><Relationship Id="rId1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ern.ch/IRIS/IW2D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2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ern.ch/IRIS/IW2D" TargetMode="External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3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1EA03324-026C-4B30-A391-5D3AE3E57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0361" y="4293096"/>
            <a:ext cx="10171279" cy="9089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1800" b="0" u="sng" dirty="0">
                <a:solidFill>
                  <a:schemeClr val="tx1"/>
                </a:solidFill>
              </a:rPr>
              <a:t>Elena de la Fuente</a:t>
            </a:r>
            <a:r>
              <a:rPr lang="en-US" sz="1800" b="0" baseline="30000" dirty="0">
                <a:solidFill>
                  <a:schemeClr val="tx1"/>
                </a:solidFill>
              </a:rPr>
              <a:t>1,2</a:t>
            </a:r>
            <a:r>
              <a:rPr lang="en-US" sz="1800" b="0" dirty="0">
                <a:solidFill>
                  <a:schemeClr val="tx1"/>
                </a:solidFill>
              </a:rPr>
              <a:t> &amp;</a:t>
            </a:r>
          </a:p>
          <a:p>
            <a:pPr>
              <a:spcBef>
                <a:spcPts val="0"/>
              </a:spcBef>
            </a:pPr>
            <a:r>
              <a:rPr lang="en-US" sz="1800" b="0" dirty="0">
                <a:solidFill>
                  <a:srgbClr val="FF82C9"/>
                </a:solidFill>
              </a:rPr>
              <a:t>Wakis team: </a:t>
            </a:r>
            <a:r>
              <a:rPr lang="en-US" sz="1800" b="0" dirty="0">
                <a:solidFill>
                  <a:schemeClr val="tx1"/>
                </a:solidFill>
              </a:rPr>
              <a:t>Lorenzo Giacomel, Giovanni Iadarola</a:t>
            </a:r>
            <a:r>
              <a:rPr lang="en-US" sz="1800" b="0" baseline="30000" dirty="0">
                <a:solidFill>
                  <a:schemeClr val="tx1"/>
                </a:solidFill>
              </a:rPr>
              <a:t>1</a:t>
            </a:r>
            <a:r>
              <a:rPr lang="en-US" sz="1800" b="0" dirty="0">
                <a:solidFill>
                  <a:schemeClr val="tx1"/>
                </a:solidFill>
              </a:rPr>
              <a:t>, Carlo Zannini</a:t>
            </a:r>
            <a:r>
              <a:rPr lang="en-US" sz="1800" b="0" baseline="30000" dirty="0">
                <a:solidFill>
                  <a:schemeClr val="tx1"/>
                </a:solidFill>
              </a:rPr>
              <a:t>1</a:t>
            </a:r>
            <a:r>
              <a:rPr lang="en-US" sz="1800" b="0" dirty="0">
                <a:solidFill>
                  <a:schemeClr val="tx1"/>
                </a:solidFill>
              </a:rPr>
              <a:t>, Manuel Cotelo</a:t>
            </a:r>
            <a:r>
              <a:rPr lang="en-US" sz="1800" b="0" baseline="30000" dirty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FF52CD6-E0CA-2F8F-FCB6-1649D0DB19FA}"/>
              </a:ext>
            </a:extLst>
          </p:cNvPr>
          <p:cNvCxnSpPr>
            <a:cxnSpLocks/>
          </p:cNvCxnSpPr>
          <p:nvPr/>
        </p:nvCxnSpPr>
        <p:spPr>
          <a:xfrm>
            <a:off x="1184687" y="3429000"/>
            <a:ext cx="982262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5">
            <a:extLst>
              <a:ext uri="{FF2B5EF4-FFF2-40B4-BE49-F238E27FC236}">
                <a16:creationId xmlns:a16="http://schemas.microsoft.com/office/drawing/2014/main" id="{12FC8DEF-28E1-6C10-75B7-DEEF4E9A3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6146"/>
            <a:ext cx="9144000" cy="2387599"/>
          </a:xfrm>
        </p:spPr>
        <p:txBody>
          <a:bodyPr/>
          <a:lstStyle/>
          <a:p>
            <a:r>
              <a:rPr lang="en-US" sz="4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Status and plans on: </a:t>
            </a:r>
            <a:r>
              <a:rPr lang="en-US" sz="4000" dirty="0">
                <a:solidFill>
                  <a:schemeClr val="bg1"/>
                </a:solidFill>
              </a:rPr>
              <a:t>_               _</a:t>
            </a:r>
            <a:br>
              <a:rPr lang="en-US" sz="4000" dirty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br>
              <a:rPr lang="en-US" sz="1000" dirty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r>
              <a:rPr lang="en-US" sz="4400" dirty="0"/>
              <a:t>3D Electromagnetic Time-Domain </a:t>
            </a:r>
            <a:br>
              <a:rPr lang="en-US" sz="4400" dirty="0"/>
            </a:br>
            <a:r>
              <a:rPr lang="en-US" sz="4400" dirty="0">
                <a:solidFill>
                  <a:srgbClr val="FC82BF"/>
                </a:solidFill>
                <a:latin typeface="Consolas" panose="020B0609020204030204" pitchFamily="49" charset="0"/>
              </a:rPr>
              <a:t>wak</a:t>
            </a:r>
            <a:r>
              <a:rPr lang="en-US" sz="4400" dirty="0"/>
              <a:t>e and </a:t>
            </a:r>
            <a:r>
              <a:rPr lang="en-US" sz="4400" dirty="0">
                <a:solidFill>
                  <a:srgbClr val="FC82BF"/>
                </a:solidFill>
                <a:latin typeface="Consolas" panose="020B0609020204030204" pitchFamily="49" charset="0"/>
              </a:rPr>
              <a:t>i</a:t>
            </a:r>
            <a:r>
              <a:rPr lang="en-US" sz="4400" dirty="0"/>
              <a:t>mpedance </a:t>
            </a:r>
            <a:r>
              <a:rPr lang="en-US" sz="4400" dirty="0">
                <a:solidFill>
                  <a:srgbClr val="FC82BF"/>
                </a:solidFill>
                <a:latin typeface="Consolas" panose="020B0609020204030204" pitchFamily="49" charset="0"/>
              </a:rPr>
              <a:t>s</a:t>
            </a:r>
            <a:r>
              <a:rPr lang="en-US" sz="4400" dirty="0"/>
              <a:t>olver</a:t>
            </a:r>
          </a:p>
        </p:txBody>
      </p:sp>
      <p:pic>
        <p:nvPicPr>
          <p:cNvPr id="12" name="Imagen 1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BAD7AA8-D752-5648-1D17-151F1121FA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0"/>
          <a:stretch/>
        </p:blipFill>
        <p:spPr>
          <a:xfrm>
            <a:off x="7032104" y="383745"/>
            <a:ext cx="1986517" cy="179383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F7F9F83-25D8-61FB-A825-3CED82DE9FBC}"/>
              </a:ext>
            </a:extLst>
          </p:cNvPr>
          <p:cNvSpPr txBox="1"/>
          <p:nvPr/>
        </p:nvSpPr>
        <p:spPr bwMode="auto">
          <a:xfrm>
            <a:off x="1184687" y="3645024"/>
            <a:ext cx="98226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dirty="0"/>
              <a:t>@</a:t>
            </a:r>
            <a:r>
              <a:rPr lang="en-US" sz="2000" dirty="0"/>
              <a:t>CEI Section </a:t>
            </a:r>
            <a:r>
              <a:rPr lang="en-US" sz="2000" b="0" dirty="0"/>
              <a:t>Meeting – </a:t>
            </a:r>
            <a:r>
              <a:rPr lang="en-US" sz="2000" dirty="0"/>
              <a:t>24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  <a:r>
              <a:rPr lang="en-US" sz="2000" b="0" dirty="0"/>
              <a:t>July 2025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4BCD66F-B8D1-8EE5-F763-66BBB7C0374E}"/>
              </a:ext>
            </a:extLst>
          </p:cNvPr>
          <p:cNvSpPr txBox="1"/>
          <p:nvPr/>
        </p:nvSpPr>
        <p:spPr bwMode="auto">
          <a:xfrm>
            <a:off x="897749" y="5445224"/>
            <a:ext cx="103965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b="0" baseline="30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1</a:t>
            </a:r>
            <a:r>
              <a:rPr lang="de-DE" sz="1400" b="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CERN</a:t>
            </a:r>
            <a:r>
              <a:rPr lang="de-DE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(</a:t>
            </a:r>
            <a:r>
              <a:rPr lang="de-DE" sz="1400" b="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BE-ABP-CEI), Geneva Switzerland</a:t>
            </a:r>
          </a:p>
          <a:p>
            <a:pPr algn="ctr"/>
            <a:r>
              <a:rPr lang="de-DE" sz="1400" baseline="30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IFN-GV, Polytechnic University of Madrid, Madrid, Spain</a:t>
            </a:r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8BCDD-4DEA-CE69-EDC1-95B353792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2AFBA8-9905-97CF-B2A2-4557849A00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C31823B-A3A9-9372-6BA0-84DAFE800FE1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 and applications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522DAAC-0484-B6AC-B827-A8E2135FCB5C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07C1FBB8-4BBD-7B6A-92B1-E44E0F2CCAF4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A842FB3-6284-F47B-E8DA-2FBFAAB2EEF4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CCD7C4CB-C1F1-E8D4-F11B-F29EB2BC3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565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931639-BCA0-4AE3-EB1D-3847AC752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compute beam-coupling impedance?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2F8C8FB-EB09-EE22-7E37-7BCB7F7EE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D05387-8E44-C6C8-82A6-57D95B560B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509" r="77960"/>
          <a:stretch/>
        </p:blipFill>
        <p:spPr>
          <a:xfrm flipH="1">
            <a:off x="1979107" y="5025713"/>
            <a:ext cx="2303070" cy="1701363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4CA5D0D0-EB84-DFA4-F558-3EC0F41877D2}"/>
              </a:ext>
            </a:extLst>
          </p:cNvPr>
          <p:cNvCxnSpPr>
            <a:cxnSpLocks/>
          </p:cNvCxnSpPr>
          <p:nvPr/>
        </p:nvCxnSpPr>
        <p:spPr>
          <a:xfrm>
            <a:off x="1979107" y="5672145"/>
            <a:ext cx="2303070" cy="342149"/>
          </a:xfrm>
          <a:prstGeom prst="line">
            <a:avLst/>
          </a:prstGeom>
          <a:ln w="60325" cap="flat">
            <a:gradFill flip="none" rotWithShape="1">
              <a:gsLst>
                <a:gs pos="0">
                  <a:srgbClr val="FFC000">
                    <a:lumMod val="20000"/>
                    <a:lumOff val="80000"/>
                  </a:srgbClr>
                </a:gs>
                <a:gs pos="49000">
                  <a:srgbClr val="FFC000">
                    <a:lumMod val="90000"/>
                    <a:lumOff val="10000"/>
                  </a:srgbClr>
                </a:gs>
                <a:gs pos="85000">
                  <a:srgbClr val="FFC000"/>
                </a:gs>
                <a:gs pos="100000">
                  <a:srgbClr val="B88C00"/>
                </a:gs>
              </a:gsLst>
              <a:lin ang="0" scaled="1"/>
              <a:tileRect/>
            </a:gra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7B759ACF-8252-0538-83D9-53A9F1ECB1E4}"/>
              </a:ext>
            </a:extLst>
          </p:cNvPr>
          <p:cNvSpPr txBox="1"/>
          <p:nvPr/>
        </p:nvSpPr>
        <p:spPr bwMode="auto">
          <a:xfrm>
            <a:off x="3130642" y="4536159"/>
            <a:ext cx="178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rgbClr val="B88C00"/>
                </a:solidFill>
              </a:rPr>
              <a:t>…</a:t>
            </a:r>
            <a:r>
              <a:rPr lang="es-ES" dirty="0" err="1">
                <a:solidFill>
                  <a:srgbClr val="B88C00"/>
                </a:solidFill>
              </a:rPr>
              <a:t>with</a:t>
            </a:r>
            <a:r>
              <a:rPr lang="es-ES" dirty="0">
                <a:solidFill>
                  <a:srgbClr val="B88C00"/>
                </a:solidFill>
              </a:rPr>
              <a:t> a passing </a:t>
            </a:r>
            <a:r>
              <a:rPr lang="es-ES" dirty="0" err="1">
                <a:solidFill>
                  <a:srgbClr val="B88C00"/>
                </a:solidFill>
              </a:rPr>
              <a:t>beam</a:t>
            </a:r>
            <a:r>
              <a:rPr lang="es-ES" dirty="0">
                <a:solidFill>
                  <a:srgbClr val="B88C00"/>
                </a:solidFill>
              </a:rPr>
              <a:t> </a:t>
            </a:r>
            <a:r>
              <a:rPr lang="es-ES" dirty="0" err="1">
                <a:solidFill>
                  <a:srgbClr val="B88C00"/>
                </a:solidFill>
              </a:rPr>
              <a:t>current</a:t>
            </a:r>
            <a:r>
              <a:rPr lang="es-ES" dirty="0">
                <a:solidFill>
                  <a:srgbClr val="B88C00"/>
                </a:solidFill>
              </a:rPr>
              <a:t> </a:t>
            </a:r>
            <a:endParaRPr lang="en-US" dirty="0">
              <a:solidFill>
                <a:srgbClr val="B88C0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EF2A1CE-85D0-D5C6-C9AB-D1D0CEDA2F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142" b="79385" l="17702" r="85639">
                        <a14:foregroundMark x1="22500" y1="78250" x2="22500" y2="78250"/>
                        <a14:foregroundMark x1="50333" y1="30250" x2="49833" y2="3025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9210" t="23987" r="5869" b="14460"/>
          <a:stretch/>
        </p:blipFill>
        <p:spPr>
          <a:xfrm rot="547612">
            <a:off x="1939951" y="5413184"/>
            <a:ext cx="960190" cy="36129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0AD6DAA-F592-E05C-89BD-2AC0B1E6B444}"/>
              </a:ext>
            </a:extLst>
          </p:cNvPr>
          <p:cNvSpPr txBox="1"/>
          <p:nvPr/>
        </p:nvSpPr>
        <p:spPr bwMode="auto">
          <a:xfrm>
            <a:off x="626072" y="4692936"/>
            <a:ext cx="2582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on each accelerator device geometry…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710E1460-856F-561E-ADAA-96719255831E}"/>
                  </a:ext>
                </a:extLst>
              </p:cNvPr>
              <p:cNvSpPr txBox="1"/>
              <p:nvPr/>
            </p:nvSpPr>
            <p:spPr bwMode="auto">
              <a:xfrm>
                <a:off x="785999" y="1618984"/>
                <a:ext cx="4714650" cy="299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s-E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s-E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  <m:r>
                                    <a:rPr lang="es-E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</m:d>
                              <m:r>
                                <a:rPr lang="es-ES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s-E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nary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endParaRPr lang="en-US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𝑫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s-E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𝐉</m:t>
                    </m:r>
                    <m:r>
                      <a:rPr lang="es-E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s-ES" b="1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B88C00"/>
                    </a:solidFill>
                  </a:rPr>
                  <a:t> </a:t>
                </a:r>
                <a:endParaRPr lang="en-US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710E1460-856F-561E-ADAA-967192558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5999" y="1618984"/>
                <a:ext cx="4714650" cy="2995051"/>
              </a:xfrm>
              <a:prstGeom prst="rect">
                <a:avLst/>
              </a:prstGeom>
              <a:blipFill>
                <a:blip r:embed="rId5"/>
                <a:stretch>
                  <a:fillRect b="-2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56D23025-8D5A-38BB-37DC-6645F0D938C6}"/>
              </a:ext>
            </a:extLst>
          </p:cNvPr>
          <p:cNvSpPr txBox="1"/>
          <p:nvPr/>
        </p:nvSpPr>
        <p:spPr bwMode="auto">
          <a:xfrm>
            <a:off x="692828" y="1154391"/>
            <a:ext cx="368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Time-domain</a:t>
            </a:r>
            <a:r>
              <a:rPr lang="en-US" dirty="0"/>
              <a:t> Maxwell’s equations….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149524E-FC5E-4E7A-97BD-04248D49B9B9}"/>
              </a:ext>
            </a:extLst>
          </p:cNvPr>
          <p:cNvSpPr txBox="1"/>
          <p:nvPr/>
        </p:nvSpPr>
        <p:spPr bwMode="auto">
          <a:xfrm>
            <a:off x="5289600" y="1154391"/>
            <a:ext cx="2751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obtain figures of merit…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6D98F24-8444-8D7C-4DB0-BC07384F6842}"/>
                  </a:ext>
                </a:extLst>
              </p:cNvPr>
              <p:cNvSpPr txBox="1"/>
              <p:nvPr/>
            </p:nvSpPr>
            <p:spPr bwMode="auto">
              <a:xfrm>
                <a:off x="4949097" y="1945239"/>
                <a:ext cx="6840140" cy="12398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endParaRPr lang="en-GB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𝑾</m:t>
                      </m:r>
                      <m:d>
                        <m:dPr>
                          <m:ctrlPr>
                            <a:rPr lang="en-GB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𝒅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es-E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e>
                                    <m:sub>
                                      <m:r>
                                        <a:rPr lang="es-E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𝑩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𝒅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GB" i="1">
                                  <a:solidFill>
                                    <a:srgbClr val="00863D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>
                                  <a:solidFill>
                                    <a:srgbClr val="00863D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box>
                                <m:boxPr>
                                  <m:ctrlPr>
                                    <a:rPr lang="en-GB" i="1">
                                      <a:solidFill>
                                        <a:srgbClr val="00863D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solidFill>
                                            <a:srgbClr val="00863D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box>
                            </m:sub>
                          </m:sSub>
                        </m:e>
                      </m:nary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6D98F24-8444-8D7C-4DB0-BC07384F6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49097" y="1945239"/>
                <a:ext cx="6840140" cy="123982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E60635DA-340B-848B-199F-E934259C4ABC}"/>
                  </a:ext>
                </a:extLst>
              </p:cNvPr>
              <p:cNvSpPr txBox="1"/>
              <p:nvPr/>
            </p:nvSpPr>
            <p:spPr bwMode="auto">
              <a:xfrm>
                <a:off x="6096000" y="4093210"/>
                <a:ext cx="4125298" cy="834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pc="-2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ES" b="1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d>
                        <m:dPr>
                          <m:ctrlPr>
                            <a:rPr lang="es-ES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 spc="-2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i="1" spc="-2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i="1" spc="-2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ES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||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i="1" spc="-2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ES" i="1" spc="-20" smtClean="0">
                                  <a:solidFill>
                                    <a:srgbClr val="B88C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d>
                                <m:dPr>
                                  <m:ctrlPr>
                                    <a:rPr lang="es-ES" i="1" spc="-20">
                                      <a:solidFill>
                                        <a:srgbClr val="B88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 spc="-20">
                                      <a:solidFill>
                                        <a:srgbClr val="B88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i="1" spc="-2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den>
                      </m:f>
                      <m:r>
                        <a:rPr lang="es-ES" i="1" spc="-2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pc="-20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E60635DA-340B-848B-199F-E934259C4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4093210"/>
                <a:ext cx="4125298" cy="8341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FA0841EC-E6A5-9D63-5013-1FEDCC7DC79E}"/>
              </a:ext>
            </a:extLst>
          </p:cNvPr>
          <p:cNvSpPr txBox="1"/>
          <p:nvPr/>
        </p:nvSpPr>
        <p:spPr bwMode="auto">
          <a:xfrm>
            <a:off x="5520593" y="1733229"/>
            <a:ext cx="349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Wake potential </a:t>
            </a:r>
            <a:r>
              <a:rPr lang="en-US" dirty="0"/>
              <a:t>in </a:t>
            </a:r>
            <a:r>
              <a:rPr lang="en-US" dirty="0">
                <a:solidFill>
                  <a:srgbClr val="00B050"/>
                </a:solidFill>
              </a:rPr>
              <a:t>time-domain</a:t>
            </a:r>
            <a:r>
              <a:rPr lang="en-US" dirty="0"/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2C196E7-08A3-D1F6-C0C6-23D2BBE4EE29}"/>
              </a:ext>
            </a:extLst>
          </p:cNvPr>
          <p:cNvSpPr txBox="1"/>
          <p:nvPr/>
        </p:nvSpPr>
        <p:spPr bwMode="auto">
          <a:xfrm>
            <a:off x="5520593" y="3606441"/>
            <a:ext cx="5040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Beam-coupling impedance </a:t>
            </a:r>
            <a:r>
              <a:rPr lang="en-US" dirty="0"/>
              <a:t>in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frequency-domain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1672F19-3CCE-2E81-ED3F-2F8D6EFB5F06}"/>
                  </a:ext>
                </a:extLst>
              </p:cNvPr>
              <p:cNvSpPr txBox="1"/>
              <p:nvPr/>
            </p:nvSpPr>
            <p:spPr bwMode="auto">
              <a:xfrm>
                <a:off x="6096000" y="5055804"/>
                <a:ext cx="4125298" cy="834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pc="-2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1" i="1" spc="-2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d>
                        <m:dPr>
                          <m:ctrlPr>
                            <a:rPr lang="es-ES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 spc="-2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i="1" spc="-2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pc="-2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s-ES" i="1" spc="-2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i="1" spc="-2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ES" i="1" spc="-20" smtClean="0">
                                  <a:solidFill>
                                    <a:srgbClr val="B88C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d>
                                <m:dPr>
                                  <m:ctrlPr>
                                    <a:rPr lang="es-ES" i="1" spc="-20">
                                      <a:solidFill>
                                        <a:srgbClr val="B88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 spc="-20">
                                      <a:solidFill>
                                        <a:srgbClr val="B88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i="1" spc="-20" smtClean="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i="1" spc="-20">
                                      <a:solidFill>
                                        <a:schemeClr val="tx1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den>
                      </m:f>
                      <m:r>
                        <a:rPr lang="es-ES" i="1" spc="-2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pc="-20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1672F19-3CCE-2E81-ED3F-2F8D6EFB5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5055804"/>
                <a:ext cx="4125298" cy="83413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248C85C1-3F71-2D87-EC5E-B4FCABAA0F88}"/>
                  </a:ext>
                </a:extLst>
              </p:cNvPr>
              <p:cNvSpPr txBox="1"/>
              <p:nvPr/>
            </p:nvSpPr>
            <p:spPr bwMode="auto">
              <a:xfrm>
                <a:off x="9693261" y="4623747"/>
                <a:ext cx="197490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dirty="0">
                    <a:solidFill>
                      <a:srgbClr val="B88C00"/>
                    </a:solidFill>
                  </a:rPr>
                  <a:t>Deconvolution </a:t>
                </a:r>
                <a:r>
                  <a:rPr lang="es-ES" sz="1400" dirty="0" err="1">
                    <a:solidFill>
                      <a:srgbClr val="B88C00"/>
                    </a:solidFill>
                  </a:rPr>
                  <a:t>with</a:t>
                </a:r>
                <a:r>
                  <a:rPr lang="es-ES" sz="1400" dirty="0">
                    <a:solidFill>
                      <a:srgbClr val="B88C00"/>
                    </a:solidFill>
                  </a:rPr>
                  <a:t> </a:t>
                </a:r>
                <a:r>
                  <a:rPr lang="es-ES" sz="1400" dirty="0" err="1">
                    <a:solidFill>
                      <a:srgbClr val="B88C00"/>
                    </a:solidFill>
                  </a:rPr>
                  <a:t>charge</a:t>
                </a:r>
                <a:r>
                  <a:rPr lang="es-ES" sz="1400" dirty="0">
                    <a:solidFill>
                      <a:srgbClr val="B88C00"/>
                    </a:solidFill>
                  </a:rPr>
                  <a:t> line </a:t>
                </a:r>
                <a:r>
                  <a:rPr lang="es-ES" sz="1400" dirty="0" err="1">
                    <a:solidFill>
                      <a:srgbClr val="B88C00"/>
                    </a:solidFill>
                  </a:rPr>
                  <a:t>distribution</a:t>
                </a:r>
                <a:r>
                  <a:rPr lang="es-ES" sz="1400" dirty="0">
                    <a:solidFill>
                      <a:srgbClr val="B88C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400" b="0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1400" b="0" i="1" smtClean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400" dirty="0">
                  <a:solidFill>
                    <a:srgbClr val="B88C00"/>
                  </a:solidFill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248C85C1-3F71-2D87-EC5E-B4FCABAA0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93261" y="4623747"/>
                <a:ext cx="1974903" cy="738664"/>
              </a:xfrm>
              <a:prstGeom prst="rect">
                <a:avLst/>
              </a:prstGeom>
              <a:blipFill>
                <a:blip r:embed="rId9"/>
                <a:stretch>
                  <a:fillRect t="-820"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8CD072B-C144-C98E-FD55-0D082F0A5A00}"/>
                  </a:ext>
                </a:extLst>
              </p:cNvPr>
              <p:cNvSpPr txBox="1"/>
              <p:nvPr/>
            </p:nvSpPr>
            <p:spPr>
              <a:xfrm>
                <a:off x="9879334" y="1864001"/>
                <a:ext cx="17567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4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>
                    <a:solidFill>
                      <a:srgbClr val="C00000"/>
                    </a:solidFill>
                  </a:rPr>
                  <a:t> beam source path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ntegration path</a:t>
                </a: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8CD072B-C144-C98E-FD55-0D082F0A5A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334" y="1864001"/>
                <a:ext cx="1756763" cy="523220"/>
              </a:xfrm>
              <a:prstGeom prst="rect">
                <a:avLst/>
              </a:prstGeom>
              <a:blipFill>
                <a:blip r:embed="rId10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E4392BF5-32ED-E2E7-B04B-8AD0D5D6CE80}"/>
                  </a:ext>
                </a:extLst>
              </p:cNvPr>
              <p:cNvSpPr txBox="1"/>
              <p:nvPr/>
            </p:nvSpPr>
            <p:spPr bwMode="auto">
              <a:xfrm>
                <a:off x="3878312" y="5239016"/>
                <a:ext cx="2141570" cy="8870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1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kumimoji="0" lang="en-US" sz="1400" b="1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𝒛</m:t>
                          </m:r>
                          <m:r>
                            <a:rPr kumimoji="0" lang="en-US" sz="1400" b="1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kumimoji="0" lang="en-US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FC000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𝐬𝐫𝐜</m:t>
                          </m:r>
                        </m:sub>
                      </m:sSub>
                      <m:d>
                        <m:dPr>
                          <m:ctrlPr>
                            <a:rPr kumimoji="0" lang="es-E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44546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s-E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es-E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kumimoji="0" lang="es-E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kumimoji="0" lang="es-E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s-E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es-E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kumimoji="0" lang="es-E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44546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s-E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44546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kumimoji="0" lang="es-E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kumimoji="0" lang="en-U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kumimoji="0" lang="en-U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en-U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U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0" lang="en-U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kumimoji="0" lang="en-US" sz="1400" b="0" i="1" u="none" strike="noStrike" kern="1200" cap="none" spc="0" normalizeH="0" baseline="0" noProof="0" dirty="0" err="1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en-US" sz="1400" b="0" i="1" u="none" strike="noStrike" kern="1200" cap="none" spc="0" normalizeH="0" baseline="0" noProof="0" dirty="0" err="1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sSup>
                        <m:sSupPr>
                          <m:ctrlPr>
                            <a:rPr kumimoji="0" lang="en-U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kumimoji="0" lang="en-U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kumimoji="0" lang="en-US" sz="1400" b="0" i="1" u="none" strike="noStrike" kern="1200" cap="none" spc="0" normalizeH="0" baseline="0" noProof="0" dirty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2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sz="1400" b="0" i="1" u="none" strike="noStrike" kern="1200" cap="none" spc="0" normalizeH="0" baseline="0" noProof="0" dirty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2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kumimoji="0" lang="en-US" sz="1400" b="0" i="1" u="none" strike="noStrike" kern="1200" cap="none" spc="0" normalizeH="0" baseline="0" noProof="0" dirty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2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kumimoji="0" lang="en-US" sz="1400" b="0" i="1" u="none" strike="noStrike" kern="1200" cap="none" spc="0" normalizeH="0" baseline="0" noProof="0" dirty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chemeClr val="tx2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1400" b="0" i="1" u="none" strike="noStrike" kern="1200" cap="none" spc="0" normalizeH="0" baseline="0" noProof="0" dirty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chemeClr val="tx2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1400" b="0" i="1" u="none" strike="noStrike" kern="1200" cap="none" spc="0" normalizeH="0" baseline="0" noProof="0" dirty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chemeClr val="tx2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0" lang="en-US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2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kumimoji="0" lang="en-US" sz="14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2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E4392BF5-32ED-E2E7-B04B-8AD0D5D6C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8312" y="5239016"/>
                <a:ext cx="2141570" cy="88703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10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4944A966-58E3-B75F-B417-A73A163960F9}"/>
              </a:ext>
            </a:extLst>
          </p:cNvPr>
          <p:cNvSpPr/>
          <p:nvPr/>
        </p:nvSpPr>
        <p:spPr>
          <a:xfrm>
            <a:off x="4569990" y="2917492"/>
            <a:ext cx="2916026" cy="50405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74B79F-2381-AAD4-7E0F-1756026AD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Integration Technique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C2BFC6F-F315-F04F-864D-8D8EA71E2FF2}"/>
                  </a:ext>
                </a:extLst>
              </p:cNvPr>
              <p:cNvSpPr txBox="1"/>
              <p:nvPr/>
            </p:nvSpPr>
            <p:spPr bwMode="auto">
              <a:xfrm>
                <a:off x="621640" y="1957009"/>
                <a:ext cx="4714650" cy="3625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20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s-ES" sz="2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sz="20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20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  <m:r>
                                    <a:rPr lang="es-ES" sz="20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sz="20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</m:d>
                              <m:r>
                                <a:rPr lang="es-ES" sz="20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s-E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nary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</a:endParaRP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𝑫</m:t>
                    </m:r>
                    <m:r>
                      <a:rPr lang="es-E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s-E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s-E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0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s-ES" sz="2000" b="1" i="1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sz="2000" b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𝐬𝐫𝐜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B88C00"/>
                    </a:solidFill>
                  </a:rPr>
                  <a:t> </a:t>
                </a:r>
                <a:endParaRPr lang="en-US" sz="2000" b="1" dirty="0">
                  <a:solidFill>
                    <a:schemeClr val="tx2"/>
                  </a:solidFill>
                </a:endParaRPr>
              </a:p>
              <a:p>
                <a:endParaRPr lang="en-US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C2BFC6F-F315-F04F-864D-8D8EA71E2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1640" y="1957009"/>
                <a:ext cx="4714650" cy="36252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/>
              <p:nvPr/>
            </p:nvSpPr>
            <p:spPr bwMode="auto">
              <a:xfrm>
                <a:off x="7536510" y="1838140"/>
                <a:ext cx="4479961" cy="3008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f>
                        <m:f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ES" sz="20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𝐣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</m:sSub>
                  </m:oMath>
                </a14:m>
                <a:endParaRPr lang="en-US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36510" y="1838140"/>
                <a:ext cx="4479961" cy="3008837"/>
              </a:xfrm>
              <a:prstGeom prst="rect">
                <a:avLst/>
              </a:prstGeom>
              <a:blipFill>
                <a:blip r:embed="rId4"/>
                <a:stretch>
                  <a:fillRect b="-2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230BD143-5D68-6D0A-816C-28CFD211E8E4}"/>
              </a:ext>
            </a:extLst>
          </p:cNvPr>
          <p:cNvSpPr txBox="1"/>
          <p:nvPr/>
        </p:nvSpPr>
        <p:spPr bwMode="auto">
          <a:xfrm>
            <a:off x="615191" y="1468808"/>
            <a:ext cx="3389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 Equations (Integral form)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D15AFF6-3CA3-6574-E39D-269F29599DD5}"/>
              </a:ext>
            </a:extLst>
          </p:cNvPr>
          <p:cNvSpPr txBox="1"/>
          <p:nvPr/>
        </p:nvSpPr>
        <p:spPr bwMode="auto">
          <a:xfrm>
            <a:off x="8266656" y="1411321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 Grid Equations</a:t>
            </a:r>
            <a:endParaRPr lang="en-US" baseline="300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04A10E1-FDCF-6E13-EE19-115D7308F275}"/>
              </a:ext>
            </a:extLst>
          </p:cNvPr>
          <p:cNvSpPr txBox="1"/>
          <p:nvPr/>
        </p:nvSpPr>
        <p:spPr bwMode="auto">
          <a:xfrm>
            <a:off x="7608168" y="5077166"/>
            <a:ext cx="2581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Grid areas and lengths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Material tensors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11EBEB0B-3800-3FDB-6C9B-B9F950FC716C}"/>
                  </a:ext>
                </a:extLst>
              </p:cNvPr>
              <p:cNvSpPr txBox="1"/>
              <p:nvPr/>
            </p:nvSpPr>
            <p:spPr bwMode="auto">
              <a:xfrm>
                <a:off x="4910550" y="1456869"/>
                <a:ext cx="223490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8A3E"/>
                    </a:solidFill>
                  </a:rPr>
                  <a:t>Domain discretization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ES" b="0" i="1" dirty="0" smtClean="0">
                          <a:solidFill>
                            <a:srgbClr val="008A3E"/>
                          </a:solidFill>
                          <a:latin typeface="Cambria Math" panose="02040503050406030204" pitchFamily="18" charset="0"/>
                        </a:rPr>
                        <m:t>𝑑𝑧</m:t>
                      </m:r>
                    </m:oMath>
                  </m:oMathPara>
                </a14:m>
                <a:endParaRPr lang="en-US" dirty="0">
                  <a:solidFill>
                    <a:srgbClr val="008A3E"/>
                  </a:solidFill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11EBEB0B-3800-3FDB-6C9B-B9F950FC7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0550" y="1456869"/>
                <a:ext cx="2234907" cy="646331"/>
              </a:xfrm>
              <a:prstGeom prst="rect">
                <a:avLst/>
              </a:prstGeom>
              <a:blipFill>
                <a:blip r:embed="rId5"/>
                <a:stretch>
                  <a:fillRect l="-2459" t="-5660" r="-2186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4ECDF42-46B5-827E-CDEB-AB79614064EC}"/>
                  </a:ext>
                </a:extLst>
              </p:cNvPr>
              <p:cNvSpPr txBox="1"/>
              <p:nvPr/>
            </p:nvSpPr>
            <p:spPr bwMode="auto">
              <a:xfrm>
                <a:off x="4832324" y="4080222"/>
                <a:ext cx="1724511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𝑐𝑒𝑙𝑙𝑠</m:t>
                        </m:r>
                      </m:sub>
                    </m:sSub>
                    <m:r>
                      <a:rPr lang="es-E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4ECDF42-46B5-827E-CDEB-AB79614064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2324" y="4080222"/>
                <a:ext cx="1724511" cy="357983"/>
              </a:xfrm>
              <a:prstGeom prst="rect">
                <a:avLst/>
              </a:prstGeom>
              <a:blipFill>
                <a:blip r:embed="rId6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agen 29">
            <a:extLst>
              <a:ext uri="{FF2B5EF4-FFF2-40B4-BE49-F238E27FC236}">
                <a16:creationId xmlns:a16="http://schemas.microsoft.com/office/drawing/2014/main" id="{BFB67651-9F38-EBA3-B6D8-6F2C90240E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9794" y="3757451"/>
            <a:ext cx="794947" cy="927439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568AE11B-921D-4351-C876-A81D1829361F}"/>
              </a:ext>
            </a:extLst>
          </p:cNvPr>
          <p:cNvSpPr txBox="1"/>
          <p:nvPr/>
        </p:nvSpPr>
        <p:spPr bwMode="auto">
          <a:xfrm>
            <a:off x="5106116" y="1185367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A3E"/>
                </a:solidFill>
              </a:rPr>
              <a:t>1</a:t>
            </a:r>
            <a:r>
              <a:rPr lang="en-US" baseline="30000" dirty="0">
                <a:solidFill>
                  <a:srgbClr val="008A3E"/>
                </a:solidFill>
              </a:rPr>
              <a:t>st</a:t>
            </a:r>
            <a:r>
              <a:rPr lang="en-US" dirty="0">
                <a:solidFill>
                  <a:srgbClr val="008A3E"/>
                </a:solidFill>
              </a:rPr>
              <a:t> approximation</a:t>
            </a:r>
          </a:p>
        </p:txBody>
      </p:sp>
      <p:grpSp>
        <p:nvGrpSpPr>
          <p:cNvPr id="67" name="Grupo 66">
            <a:extLst>
              <a:ext uri="{FF2B5EF4-FFF2-40B4-BE49-F238E27FC236}">
                <a16:creationId xmlns:a16="http://schemas.microsoft.com/office/drawing/2014/main" id="{B763D0B0-AD25-BEB9-0E6D-EEA6CA1200D8}"/>
              </a:ext>
            </a:extLst>
          </p:cNvPr>
          <p:cNvGrpSpPr/>
          <p:nvPr/>
        </p:nvGrpSpPr>
        <p:grpSpPr>
          <a:xfrm>
            <a:off x="4803238" y="4354016"/>
            <a:ext cx="2163160" cy="2369629"/>
            <a:chOff x="736150" y="2935339"/>
            <a:chExt cx="2163160" cy="2369629"/>
          </a:xfrm>
        </p:grpSpPr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ACE6652B-05F6-9090-2475-2A14B65F069A}"/>
                </a:ext>
              </a:extLst>
            </p:cNvPr>
            <p:cNvSpPr txBox="1"/>
            <p:nvPr/>
          </p:nvSpPr>
          <p:spPr>
            <a:xfrm>
              <a:off x="736150" y="4935636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z</a:t>
              </a:r>
            </a:p>
          </p:txBody>
        </p:sp>
        <p:cxnSp>
          <p:nvCxnSpPr>
            <p:cNvPr id="69" name="Conector recto 68">
              <a:extLst>
                <a:ext uri="{FF2B5EF4-FFF2-40B4-BE49-F238E27FC236}">
                  <a16:creationId xmlns:a16="http://schemas.microsoft.com/office/drawing/2014/main" id="{B895A23D-3E5E-DF2E-D1CC-24F1F5C5AD49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78" y="3054531"/>
              <a:ext cx="0" cy="133914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Flecha: a la derecha 69">
              <a:extLst>
                <a:ext uri="{FF2B5EF4-FFF2-40B4-BE49-F238E27FC236}">
                  <a16:creationId xmlns:a16="http://schemas.microsoft.com/office/drawing/2014/main" id="{A8771232-9836-8A3B-3626-117E367E6079}"/>
                </a:ext>
              </a:extLst>
            </p:cNvPr>
            <p:cNvSpPr/>
            <p:nvPr/>
          </p:nvSpPr>
          <p:spPr>
            <a:xfrm rot="16200000">
              <a:off x="1292953" y="3697766"/>
              <a:ext cx="300050" cy="140077"/>
            </a:xfrm>
            <a:prstGeom prst="rightArrow">
              <a:avLst>
                <a:gd name="adj1" fmla="val 38470"/>
                <a:gd name="adj2" fmla="val 4615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D82145D6-A2CC-BAA5-1AA9-1A030C0A0772}"/>
                </a:ext>
              </a:extLst>
            </p:cNvPr>
            <p:cNvSpPr txBox="1"/>
            <p:nvPr/>
          </p:nvSpPr>
          <p:spPr>
            <a:xfrm>
              <a:off x="2537859" y="4031253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x</a:t>
              </a:r>
            </a:p>
          </p:txBody>
        </p:sp>
        <p:sp>
          <p:nvSpPr>
            <p:cNvPr id="72" name="CuadroTexto 71">
              <a:extLst>
                <a:ext uri="{FF2B5EF4-FFF2-40B4-BE49-F238E27FC236}">
                  <a16:creationId xmlns:a16="http://schemas.microsoft.com/office/drawing/2014/main" id="{2A0291E9-C68E-30DB-020B-35840F712352}"/>
                </a:ext>
              </a:extLst>
            </p:cNvPr>
            <p:cNvSpPr txBox="1"/>
            <p:nvPr/>
          </p:nvSpPr>
          <p:spPr>
            <a:xfrm>
              <a:off x="1434854" y="2935339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y</a:t>
              </a:r>
            </a:p>
          </p:txBody>
        </p:sp>
        <p:cxnSp>
          <p:nvCxnSpPr>
            <p:cNvPr id="73" name="Conector recto 72">
              <a:extLst>
                <a:ext uri="{FF2B5EF4-FFF2-40B4-BE49-F238E27FC236}">
                  <a16:creationId xmlns:a16="http://schemas.microsoft.com/office/drawing/2014/main" id="{B929312D-7212-401F-7066-CF01B7B63A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151" y="4393678"/>
              <a:ext cx="706827" cy="72662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 recto 73">
              <a:extLst>
                <a:ext uri="{FF2B5EF4-FFF2-40B4-BE49-F238E27FC236}">
                  <a16:creationId xmlns:a16="http://schemas.microsoft.com/office/drawing/2014/main" id="{033320C2-AE85-E0F0-CD9C-4C80CBC58F83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78" y="4393678"/>
              <a:ext cx="1456332" cy="690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Elipse 74">
              <a:extLst>
                <a:ext uri="{FF2B5EF4-FFF2-40B4-BE49-F238E27FC236}">
                  <a16:creationId xmlns:a16="http://schemas.microsoft.com/office/drawing/2014/main" id="{F4999116-9464-89E6-CD3D-AAFC74313355}"/>
                </a:ext>
              </a:extLst>
            </p:cNvPr>
            <p:cNvSpPr/>
            <p:nvPr/>
          </p:nvSpPr>
          <p:spPr>
            <a:xfrm>
              <a:off x="1402032" y="3893616"/>
              <a:ext cx="89215" cy="9835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lecha: a la derecha 75">
              <a:extLst>
                <a:ext uri="{FF2B5EF4-FFF2-40B4-BE49-F238E27FC236}">
                  <a16:creationId xmlns:a16="http://schemas.microsoft.com/office/drawing/2014/main" id="{58CB1920-E966-ABB6-9613-DE1DBDBCF144}"/>
                </a:ext>
              </a:extLst>
            </p:cNvPr>
            <p:cNvSpPr/>
            <p:nvPr/>
          </p:nvSpPr>
          <p:spPr>
            <a:xfrm>
              <a:off x="1884801" y="4330547"/>
              <a:ext cx="300050" cy="140077"/>
            </a:xfrm>
            <a:prstGeom prst="rightArrow">
              <a:avLst>
                <a:gd name="adj1" fmla="val 38470"/>
                <a:gd name="adj2" fmla="val 4615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lecha: a la derecha 76">
              <a:extLst>
                <a:ext uri="{FF2B5EF4-FFF2-40B4-BE49-F238E27FC236}">
                  <a16:creationId xmlns:a16="http://schemas.microsoft.com/office/drawing/2014/main" id="{7DA631E4-74F6-973C-17FC-2D1DA275E77B}"/>
                </a:ext>
              </a:extLst>
            </p:cNvPr>
            <p:cNvSpPr/>
            <p:nvPr/>
          </p:nvSpPr>
          <p:spPr>
            <a:xfrm rot="7875245">
              <a:off x="1074645" y="4595983"/>
              <a:ext cx="242450" cy="132163"/>
            </a:xfrm>
            <a:prstGeom prst="rightArrow">
              <a:avLst>
                <a:gd name="adj1" fmla="val 38470"/>
                <a:gd name="adj2" fmla="val 4615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Elipse 77">
              <a:extLst>
                <a:ext uri="{FF2B5EF4-FFF2-40B4-BE49-F238E27FC236}">
                  <a16:creationId xmlns:a16="http://schemas.microsoft.com/office/drawing/2014/main" id="{8B2BDFE3-2D96-6700-8487-7435F78E2598}"/>
                </a:ext>
              </a:extLst>
            </p:cNvPr>
            <p:cNvSpPr/>
            <p:nvPr/>
          </p:nvSpPr>
          <p:spPr>
            <a:xfrm>
              <a:off x="1812518" y="4351409"/>
              <a:ext cx="89215" cy="9835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B74F80D4-D425-2147-0791-6190C0BD2BDD}"/>
                </a:ext>
              </a:extLst>
            </p:cNvPr>
            <p:cNvSpPr/>
            <p:nvPr/>
          </p:nvSpPr>
          <p:spPr>
            <a:xfrm>
              <a:off x="1236270" y="4514514"/>
              <a:ext cx="89215" cy="9835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Cubo 79">
              <a:extLst>
                <a:ext uri="{FF2B5EF4-FFF2-40B4-BE49-F238E27FC236}">
                  <a16:creationId xmlns:a16="http://schemas.microsoft.com/office/drawing/2014/main" id="{798B571E-A6F0-182E-A15B-F2A262D52362}"/>
                </a:ext>
              </a:extLst>
            </p:cNvPr>
            <p:cNvSpPr/>
            <p:nvPr/>
          </p:nvSpPr>
          <p:spPr>
            <a:xfrm>
              <a:off x="981799" y="3441981"/>
              <a:ext cx="1452972" cy="1402801"/>
            </a:xfrm>
            <a:prstGeom prst="cube">
              <a:avLst>
                <a:gd name="adj" fmla="val 33148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7385F8CC-A28B-80F2-CF17-14D0CA063C99}"/>
                    </a:ext>
                  </a:extLst>
                </p:cNvPr>
                <p:cNvSpPr txBox="1"/>
                <p:nvPr/>
              </p:nvSpPr>
              <p:spPr>
                <a:xfrm>
                  <a:off x="1555381" y="3994426"/>
                  <a:ext cx="600101" cy="3781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7385F8CC-A28B-80F2-CF17-14D0CA063C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5381" y="3994426"/>
                  <a:ext cx="600101" cy="378117"/>
                </a:xfrm>
                <a:prstGeom prst="rect">
                  <a:avLst/>
                </a:prstGeom>
                <a:blipFill>
                  <a:blip r:embed="rId8"/>
                  <a:stretch>
                    <a:fillRect l="-17172" t="-104839" r="-81818" b="-16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CuadroTexto 81">
                  <a:extLst>
                    <a:ext uri="{FF2B5EF4-FFF2-40B4-BE49-F238E27FC236}">
                      <a16:creationId xmlns:a16="http://schemas.microsoft.com/office/drawing/2014/main" id="{C1802D34-9219-75A5-F16B-46DF7485A491}"/>
                    </a:ext>
                  </a:extLst>
                </p:cNvPr>
                <p:cNvSpPr txBox="1"/>
                <p:nvPr/>
              </p:nvSpPr>
              <p:spPr>
                <a:xfrm>
                  <a:off x="1372939" y="3424536"/>
                  <a:ext cx="602537" cy="4149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2" name="CuadroTexto 81">
                  <a:extLst>
                    <a:ext uri="{FF2B5EF4-FFF2-40B4-BE49-F238E27FC236}">
                      <a16:creationId xmlns:a16="http://schemas.microsoft.com/office/drawing/2014/main" id="{C1802D34-9219-75A5-F16B-46DF7485A4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2939" y="3424536"/>
                  <a:ext cx="602537" cy="414922"/>
                </a:xfrm>
                <a:prstGeom prst="rect">
                  <a:avLst/>
                </a:prstGeom>
                <a:blipFill>
                  <a:blip r:embed="rId9"/>
                  <a:stretch>
                    <a:fillRect l="-16162" t="-88406" r="-82828" b="-147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CuadroTexto 82">
                  <a:extLst>
                    <a:ext uri="{FF2B5EF4-FFF2-40B4-BE49-F238E27FC236}">
                      <a16:creationId xmlns:a16="http://schemas.microsoft.com/office/drawing/2014/main" id="{B24A95D7-026E-0EA6-ED4F-57CF8424A7D0}"/>
                    </a:ext>
                  </a:extLst>
                </p:cNvPr>
                <p:cNvSpPr txBox="1"/>
                <p:nvPr/>
              </p:nvSpPr>
              <p:spPr>
                <a:xfrm>
                  <a:off x="894558" y="4093043"/>
                  <a:ext cx="588110" cy="3781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𝑑𝑧</m:t>
                            </m:r>
                          </m:num>
                          <m:den>
                            <m:r>
                              <a:rPr lang="es-ES" sz="1400" b="0" i="1" smtClean="0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3" name="CuadroTexto 82">
                  <a:extLst>
                    <a:ext uri="{FF2B5EF4-FFF2-40B4-BE49-F238E27FC236}">
                      <a16:creationId xmlns:a16="http://schemas.microsoft.com/office/drawing/2014/main" id="{B24A95D7-026E-0EA6-ED4F-57CF8424A7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8" y="4093043"/>
                  <a:ext cx="588110" cy="378117"/>
                </a:xfrm>
                <a:prstGeom prst="rect">
                  <a:avLst/>
                </a:prstGeom>
                <a:blipFill>
                  <a:blip r:embed="rId10"/>
                  <a:stretch>
                    <a:fillRect l="-20833" t="-104839" r="-84375" b="-16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A5955128-F26A-6B4A-C8B2-5FE68FCCCAB3}"/>
              </a:ext>
            </a:extLst>
          </p:cNvPr>
          <p:cNvSpPr txBox="1"/>
          <p:nvPr/>
        </p:nvSpPr>
        <p:spPr bwMode="auto">
          <a:xfrm>
            <a:off x="6256437" y="5924269"/>
            <a:ext cx="1351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Hexahedral cells</a:t>
            </a:r>
          </a:p>
        </p:txBody>
      </p:sp>
      <p:sp>
        <p:nvSpPr>
          <p:cNvPr id="10" name="Marcador de número de diapositiva 2">
            <a:extLst>
              <a:ext uri="{FF2B5EF4-FFF2-40B4-BE49-F238E27FC236}">
                <a16:creationId xmlns:a16="http://schemas.microsoft.com/office/drawing/2014/main" id="{F407EB5E-4A92-CEC1-7167-ECAF70208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8</a:t>
            </a: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3925942A-2A37-05A2-BDA6-ABE39C5C43BD}"/>
              </a:ext>
            </a:extLst>
          </p:cNvPr>
          <p:cNvGrpSpPr/>
          <p:nvPr/>
        </p:nvGrpSpPr>
        <p:grpSpPr>
          <a:xfrm>
            <a:off x="4733234" y="2289326"/>
            <a:ext cx="2309616" cy="1527464"/>
            <a:chOff x="927743" y="1989517"/>
            <a:chExt cx="2540578" cy="1527464"/>
          </a:xfrm>
        </p:grpSpPr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FDAAF051-5309-4BFC-6465-44F60912CD54}"/>
                </a:ext>
              </a:extLst>
            </p:cNvPr>
            <p:cNvCxnSpPr>
              <a:cxnSpLocks/>
            </p:cNvCxnSpPr>
            <p:nvPr/>
          </p:nvCxnSpPr>
          <p:spPr>
            <a:xfrm>
              <a:off x="1308683" y="1989517"/>
              <a:ext cx="26549" cy="1158928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F1496A55-6F11-A0E6-58F5-51574CC985FE}"/>
                </a:ext>
              </a:extLst>
            </p:cNvPr>
            <p:cNvCxnSpPr>
              <a:cxnSpLocks/>
            </p:cNvCxnSpPr>
            <p:nvPr/>
          </p:nvCxnSpPr>
          <p:spPr>
            <a:xfrm>
              <a:off x="1335232" y="3148445"/>
              <a:ext cx="2133089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89911285-3165-D431-6E5A-D0844CD242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743" y="3148445"/>
              <a:ext cx="407489" cy="368536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Imagen 20">
            <a:extLst>
              <a:ext uri="{FF2B5EF4-FFF2-40B4-BE49-F238E27FC236}">
                <a16:creationId xmlns:a16="http://schemas.microsoft.com/office/drawing/2014/main" id="{E289BF99-356F-10FC-98DC-E14844EF36FF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5993" y="2430064"/>
            <a:ext cx="2106989" cy="1407435"/>
          </a:xfrm>
          <a:prstGeom prst="rect">
            <a:avLst/>
          </a:prstGeom>
        </p:spPr>
      </p:pic>
      <p:sp>
        <p:nvSpPr>
          <p:cNvPr id="22" name="Cubo 21">
            <a:extLst>
              <a:ext uri="{FF2B5EF4-FFF2-40B4-BE49-F238E27FC236}">
                <a16:creationId xmlns:a16="http://schemas.microsoft.com/office/drawing/2014/main" id="{7FBF5171-C7D9-B7A8-F09F-55998DBCE6FB}"/>
              </a:ext>
            </a:extLst>
          </p:cNvPr>
          <p:cNvSpPr/>
          <p:nvPr/>
        </p:nvSpPr>
        <p:spPr>
          <a:xfrm>
            <a:off x="4733234" y="2289326"/>
            <a:ext cx="2309616" cy="1527464"/>
          </a:xfrm>
          <a:prstGeom prst="cub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bo 22">
            <a:extLst>
              <a:ext uri="{FF2B5EF4-FFF2-40B4-BE49-F238E27FC236}">
                <a16:creationId xmlns:a16="http://schemas.microsoft.com/office/drawing/2014/main" id="{B91A34F4-2D13-052E-9BAB-CEF24572492C}"/>
              </a:ext>
            </a:extLst>
          </p:cNvPr>
          <p:cNvSpPr/>
          <p:nvPr/>
        </p:nvSpPr>
        <p:spPr>
          <a:xfrm>
            <a:off x="4733234" y="2289326"/>
            <a:ext cx="2309616" cy="1527464"/>
          </a:xfrm>
          <a:prstGeom prst="cube">
            <a:avLst/>
          </a:prstGeom>
          <a:pattFill prst="smGrid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1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11" grpId="0"/>
      <p:bldP spid="12" grpId="0"/>
      <p:bldP spid="13" grpId="0"/>
      <p:bldP spid="15" grpId="0"/>
      <p:bldP spid="33" grpId="0"/>
      <p:bldP spid="5" grpId="0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/>
              <p:nvPr/>
            </p:nvSpPr>
            <p:spPr bwMode="auto">
              <a:xfrm>
                <a:off x="522165" y="1745320"/>
                <a:ext cx="4320480" cy="2276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f>
                        <m:f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ES" sz="20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20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</m:oMath>
                  </m:oMathPara>
                </a14:m>
                <a:endParaRPr lang="es-ES" sz="20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2000" b="1" dirty="0">
                    <a:solidFill>
                      <a:schemeClr val="tx2"/>
                    </a:solidFill>
                  </a:rPr>
                  <a:t>,   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0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20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𝐣</m:t>
                    </m:r>
                    <m:r>
                      <a:rPr lang="es-ES" sz="20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s-E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</m:sSub>
                  </m:oMath>
                </a14:m>
                <a:endParaRPr lang="en-US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4A1EA7C-B9D2-47A0-4FB4-6377B7C55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165" y="1745320"/>
                <a:ext cx="4320480" cy="2276649"/>
              </a:xfrm>
              <a:prstGeom prst="rect">
                <a:avLst/>
              </a:prstGeom>
              <a:blipFill>
                <a:blip r:embed="rId3"/>
                <a:stretch>
                  <a:fillRect l="-141" b="-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errar llave 19">
            <a:extLst>
              <a:ext uri="{FF2B5EF4-FFF2-40B4-BE49-F238E27FC236}">
                <a16:creationId xmlns:a16="http://schemas.microsoft.com/office/drawing/2014/main" id="{26F3E4BC-92E5-0300-B63D-8ACD6F40B8D7}"/>
              </a:ext>
            </a:extLst>
          </p:cNvPr>
          <p:cNvSpPr/>
          <p:nvPr/>
        </p:nvSpPr>
        <p:spPr>
          <a:xfrm>
            <a:off x="2668589" y="4613623"/>
            <a:ext cx="525251" cy="923330"/>
          </a:xfrm>
          <a:prstGeom prst="rightBrace">
            <a:avLst>
              <a:gd name="adj1" fmla="val 27526"/>
              <a:gd name="adj2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ángulo: esquinas redondeadas 106">
            <a:extLst>
              <a:ext uri="{FF2B5EF4-FFF2-40B4-BE49-F238E27FC236}">
                <a16:creationId xmlns:a16="http://schemas.microsoft.com/office/drawing/2014/main" id="{B7A93FE1-079C-FB3E-729A-5F6C15A9F96A}"/>
              </a:ext>
            </a:extLst>
          </p:cNvPr>
          <p:cNvSpPr/>
          <p:nvPr/>
        </p:nvSpPr>
        <p:spPr>
          <a:xfrm>
            <a:off x="6312023" y="1745045"/>
            <a:ext cx="5760075" cy="136815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D4CA2460-B2DA-EAD0-3088-71ECD7A581C5}"/>
              </a:ext>
            </a:extLst>
          </p:cNvPr>
          <p:cNvSpPr/>
          <p:nvPr/>
        </p:nvSpPr>
        <p:spPr>
          <a:xfrm>
            <a:off x="3917428" y="2789096"/>
            <a:ext cx="2250580" cy="354586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74B79F-2381-AAD4-7E0F-1756026AD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Integration Technique (II)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9C437B44-7D6B-5F71-E5BD-E551AA4EAAD7}"/>
              </a:ext>
            </a:extLst>
          </p:cNvPr>
          <p:cNvSpPr/>
          <p:nvPr/>
        </p:nvSpPr>
        <p:spPr>
          <a:xfrm>
            <a:off x="3719736" y="4746077"/>
            <a:ext cx="1180378" cy="1131195"/>
          </a:xfrm>
          <a:prstGeom prst="cube">
            <a:avLst>
              <a:gd name="adj" fmla="val 26107"/>
            </a:avLst>
          </a:prstGeom>
          <a:pattFill prst="smGr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D15AFF6-3CA3-6574-E39D-269F29599DD5}"/>
              </a:ext>
            </a:extLst>
          </p:cNvPr>
          <p:cNvSpPr txBox="1"/>
          <p:nvPr/>
        </p:nvSpPr>
        <p:spPr bwMode="auto">
          <a:xfrm>
            <a:off x="502956" y="1355146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 Grid Equations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E7C856F-C4AC-C9AC-4D62-7907C4793DC6}"/>
              </a:ext>
            </a:extLst>
          </p:cNvPr>
          <p:cNvSpPr txBox="1"/>
          <p:nvPr/>
        </p:nvSpPr>
        <p:spPr bwMode="auto">
          <a:xfrm>
            <a:off x="3442650" y="3620694"/>
            <a:ext cx="2603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Domain discretization</a:t>
            </a:r>
          </a:p>
          <a:p>
            <a:pPr algn="ctr"/>
            <a:r>
              <a:rPr lang="en-US" sz="1600" dirty="0"/>
              <a:t>With </a:t>
            </a:r>
            <a:r>
              <a:rPr lang="en-US" sz="1600" dirty="0">
                <a:solidFill>
                  <a:srgbClr val="C00000"/>
                </a:solidFill>
              </a:rPr>
              <a:t>Yee grid</a:t>
            </a:r>
          </a:p>
        </p:txBody>
      </p:sp>
      <p:sp>
        <p:nvSpPr>
          <p:cNvPr id="10" name="Cerrar llave 9">
            <a:extLst>
              <a:ext uri="{FF2B5EF4-FFF2-40B4-BE49-F238E27FC236}">
                <a16:creationId xmlns:a16="http://schemas.microsoft.com/office/drawing/2014/main" id="{E87B49FF-C94D-F5FF-FCC8-D58268CCC8A9}"/>
              </a:ext>
            </a:extLst>
          </p:cNvPr>
          <p:cNvSpPr/>
          <p:nvPr/>
        </p:nvSpPr>
        <p:spPr>
          <a:xfrm>
            <a:off x="3143672" y="1844824"/>
            <a:ext cx="597957" cy="2248116"/>
          </a:xfrm>
          <a:prstGeom prst="rightBrace">
            <a:avLst>
              <a:gd name="adj1" fmla="val 42066"/>
              <a:gd name="adj2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2488227-8A0A-6486-08C2-9769A8D59131}"/>
              </a:ext>
            </a:extLst>
          </p:cNvPr>
          <p:cNvSpPr txBox="1"/>
          <p:nvPr/>
        </p:nvSpPr>
        <p:spPr bwMode="auto">
          <a:xfrm>
            <a:off x="7346844" y="1218410"/>
            <a:ext cx="3690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Time-stepping scheme (leapfrog)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EBE1149-6BCA-494D-C2D6-52EA4C227D11}"/>
                  </a:ext>
                </a:extLst>
              </p:cNvPr>
              <p:cNvSpPr txBox="1"/>
              <p:nvPr/>
            </p:nvSpPr>
            <p:spPr bwMode="auto">
              <a:xfrm>
                <a:off x="543506" y="4581128"/>
                <a:ext cx="2294008" cy="114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1800" b="1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1EBE1149-6BCA-494D-C2D6-52EA4C227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3506" y="4581128"/>
                <a:ext cx="2294008" cy="11455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0CCB6907-6048-AA39-4E70-F9B7BFF04B52}"/>
                  </a:ext>
                </a:extLst>
              </p:cNvPr>
              <p:cNvSpPr txBox="1"/>
              <p:nvPr/>
            </p:nvSpPr>
            <p:spPr bwMode="auto">
              <a:xfrm>
                <a:off x="3637231" y="2025269"/>
                <a:ext cx="2400488" cy="647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s-ES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num>
                        <m:den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s-ES" sz="18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s-ES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s-E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s-ES" sz="18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Δt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0CCB6907-6048-AA39-4E70-F9B7BFF04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7231" y="2025269"/>
                <a:ext cx="2400488" cy="6475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bo 26">
            <a:extLst>
              <a:ext uri="{FF2B5EF4-FFF2-40B4-BE49-F238E27FC236}">
                <a16:creationId xmlns:a16="http://schemas.microsoft.com/office/drawing/2014/main" id="{45116D4F-28AC-EDC2-5A81-4EEFACABB8E9}"/>
              </a:ext>
            </a:extLst>
          </p:cNvPr>
          <p:cNvSpPr/>
          <p:nvPr/>
        </p:nvSpPr>
        <p:spPr>
          <a:xfrm>
            <a:off x="4309925" y="4427147"/>
            <a:ext cx="1180378" cy="1131195"/>
          </a:xfrm>
          <a:prstGeom prst="cube">
            <a:avLst>
              <a:gd name="adj" fmla="val 26107"/>
            </a:avLst>
          </a:prstGeom>
          <a:pattFill prst="smGrid">
            <a:fgClr>
              <a:srgbClr val="C000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1E8EEC7-5850-72BD-2A40-B67368DE1F85}"/>
                  </a:ext>
                </a:extLst>
              </p:cNvPr>
              <p:cNvSpPr txBox="1"/>
              <p:nvPr/>
            </p:nvSpPr>
            <p:spPr bwMode="auto">
              <a:xfrm>
                <a:off x="3253458" y="1210121"/>
                <a:ext cx="300838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8A3E"/>
                    </a:solidFill>
                  </a:rPr>
                  <a:t>2</a:t>
                </a:r>
                <a:r>
                  <a:rPr lang="en-US" baseline="30000" dirty="0">
                    <a:solidFill>
                      <a:srgbClr val="008A3E"/>
                    </a:solidFill>
                  </a:rPr>
                  <a:t>nd</a:t>
                </a:r>
                <a:r>
                  <a:rPr lang="en-US" dirty="0">
                    <a:solidFill>
                      <a:srgbClr val="008A3E"/>
                    </a:solidFill>
                  </a:rPr>
                  <a:t> approximation </a:t>
                </a:r>
              </a:p>
              <a:p>
                <a:pPr algn="ctr"/>
                <a:r>
                  <a:rPr lang="en-US" dirty="0">
                    <a:solidFill>
                      <a:srgbClr val="008A3E"/>
                    </a:solidFill>
                  </a:rPr>
                  <a:t>Time-evolution in timestep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b="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>
                  <a:solidFill>
                    <a:srgbClr val="008A3E"/>
                  </a:solidFill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1E8EEC7-5850-72BD-2A40-B67368DE1F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3458" y="1210121"/>
                <a:ext cx="3008388" cy="646331"/>
              </a:xfrm>
              <a:prstGeom prst="rect">
                <a:avLst/>
              </a:prstGeom>
              <a:blipFill>
                <a:blip r:embed="rId6"/>
                <a:stretch>
                  <a:fillRect l="-1420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A8C35C5E-78FD-3ECF-89FD-48F7039D0D0B}"/>
                  </a:ext>
                </a:extLst>
              </p:cNvPr>
              <p:cNvSpPr txBox="1"/>
              <p:nvPr/>
            </p:nvSpPr>
            <p:spPr bwMode="auto">
              <a:xfrm>
                <a:off x="2682405" y="5855883"/>
                <a:ext cx="26030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Primal grid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endPara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A8C35C5E-78FD-3ECF-89FD-48F7039D0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82405" y="5855883"/>
                <a:ext cx="2603037" cy="338554"/>
              </a:xfrm>
              <a:prstGeom prst="rect">
                <a:avLst/>
              </a:prstGeom>
              <a:blipFill>
                <a:blip r:embed="rId8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0EE2F6D0-9400-4A07-DA57-8100033FCD7C}"/>
                  </a:ext>
                </a:extLst>
              </p:cNvPr>
              <p:cNvSpPr txBox="1"/>
              <p:nvPr/>
            </p:nvSpPr>
            <p:spPr bwMode="auto">
              <a:xfrm>
                <a:off x="4083151" y="5492699"/>
                <a:ext cx="2603037" cy="344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Dual Grid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acc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0EE2F6D0-9400-4A07-DA57-8100033FCD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3151" y="5492699"/>
                <a:ext cx="2603037" cy="344646"/>
              </a:xfrm>
              <a:prstGeom prst="rect">
                <a:avLst/>
              </a:prstGeom>
              <a:blipFill>
                <a:blip r:embed="rId9"/>
                <a:stretch>
                  <a:fillRect t="-3509" b="-2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3" name="Imagen 202">
            <a:extLst>
              <a:ext uri="{FF2B5EF4-FFF2-40B4-BE49-F238E27FC236}">
                <a16:creationId xmlns:a16="http://schemas.microsoft.com/office/drawing/2014/main" id="{BFB6EF4E-E028-4851-CA5B-5C9325151B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64" y="4454840"/>
            <a:ext cx="2593796" cy="2207004"/>
          </a:xfrm>
          <a:prstGeom prst="rect">
            <a:avLst/>
          </a:prstGeom>
        </p:spPr>
      </p:pic>
      <p:sp>
        <p:nvSpPr>
          <p:cNvPr id="106" name="Flecha: doblada 105">
            <a:extLst>
              <a:ext uri="{FF2B5EF4-FFF2-40B4-BE49-F238E27FC236}">
                <a16:creationId xmlns:a16="http://schemas.microsoft.com/office/drawing/2014/main" id="{1562F226-39A0-3143-FF78-B4E17B2FF498}"/>
              </a:ext>
            </a:extLst>
          </p:cNvPr>
          <p:cNvSpPr/>
          <p:nvPr/>
        </p:nvSpPr>
        <p:spPr>
          <a:xfrm rot="16200000" flipV="1">
            <a:off x="6096047" y="3004755"/>
            <a:ext cx="700602" cy="1276760"/>
          </a:xfrm>
          <a:prstGeom prst="bentArrow">
            <a:avLst>
              <a:gd name="adj1" fmla="val 23836"/>
              <a:gd name="adj2" fmla="val 24292"/>
              <a:gd name="adj3" fmla="val 24232"/>
              <a:gd name="adj4" fmla="val 4375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1E785FA-8875-81B8-8278-DA315D46ACF7}"/>
                  </a:ext>
                </a:extLst>
              </p:cNvPr>
              <p:cNvSpPr txBox="1"/>
              <p:nvPr/>
            </p:nvSpPr>
            <p:spPr bwMode="auto">
              <a:xfrm>
                <a:off x="8335621" y="3299976"/>
                <a:ext cx="3590122" cy="3200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 err="1">
                    <a:solidFill>
                      <a:srgbClr val="008A3E"/>
                    </a:solidFill>
                  </a:rPr>
                  <a:t>Symplectic</a:t>
                </a:r>
                <a:r>
                  <a:rPr lang="en-US" sz="1600" dirty="0">
                    <a:solidFill>
                      <a:srgbClr val="008A3E"/>
                    </a:solidFill>
                  </a:rPr>
                  <a:t> integrator, 2</a:t>
                </a:r>
                <a:r>
                  <a:rPr lang="en-US" sz="1600" baseline="30000" dirty="0">
                    <a:solidFill>
                      <a:srgbClr val="008A3E"/>
                    </a:solidFill>
                  </a:rPr>
                  <a:t>nd</a:t>
                </a:r>
                <a:r>
                  <a:rPr lang="en-US" sz="1600" dirty="0">
                    <a:solidFill>
                      <a:srgbClr val="008A3E"/>
                    </a:solidFill>
                  </a:rPr>
                  <a:t> order 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008A3E"/>
                    </a:solidFill>
                  </a:rPr>
                  <a:t>No matrix inversion needed during time loop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008A3E"/>
                    </a:solidFill>
                  </a:rPr>
                  <a:t>Can pre-compute most of the quantities: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A3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sz="1600" dirty="0">
                    <a:solidFill>
                      <a:srgbClr val="008A3E"/>
                    </a:solidFill>
                  </a:rPr>
                  <a:t> speed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Taste of speed: </a:t>
                </a:r>
                <a:r>
                  <a:rPr lang="en-US" sz="1400" dirty="0">
                    <a:solidFill>
                      <a:schemeClr val="tx2"/>
                    </a:solidFill>
                  </a:rPr>
                  <a:t>20M cells, 22.3 it/s on Titan V GPU, ~8 Gb memory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008A3E"/>
                    </a:solidFill>
                  </a:rPr>
                  <a:t>CFL stability condition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dirty="0">
                    <a:solidFill>
                      <a:srgbClr val="B88C00"/>
                    </a:solidFill>
                  </a:rPr>
                  <a:t>Gauss Laws (for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600" dirty="0">
                    <a:solidFill>
                      <a:srgbClr val="B88C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i="1" dirty="0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1600" dirty="0">
                    <a:solidFill>
                      <a:srgbClr val="B88C00"/>
                    </a:solidFill>
                  </a:rPr>
                  <a:t>) considered satisfied* </a:t>
                </a:r>
                <a14:m>
                  <m:oMath xmlns:m="http://schemas.openxmlformats.org/officeDocument/2006/math">
                    <m:r>
                      <a:rPr lang="es-ES" sz="1600" i="1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∀ </m:t>
                    </m:r>
                    <m:r>
                      <a:rPr lang="es-ES" sz="1600" i="1">
                        <a:solidFill>
                          <a:srgbClr val="B88C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>
                    <a:solidFill>
                      <a:srgbClr val="B88C00"/>
                    </a:solidFill>
                  </a:rPr>
                  <a:t> for no charges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s-ES" sz="1600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B88C00"/>
                  </a:solidFill>
                </a:endParaRPr>
              </a:p>
              <a:p>
                <a:pPr>
                  <a:spcAft>
                    <a:spcPts val="600"/>
                  </a:spcAft>
                </a:pPr>
                <a:endParaRPr lang="en-US" sz="1600" dirty="0">
                  <a:solidFill>
                    <a:srgbClr val="008A3E"/>
                  </a:solidFill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1E785FA-8875-81B8-8278-DA315D46A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35621" y="3299976"/>
                <a:ext cx="3590122" cy="3200876"/>
              </a:xfrm>
              <a:prstGeom prst="rect">
                <a:avLst/>
              </a:prstGeom>
              <a:blipFill>
                <a:blip r:embed="rId11"/>
                <a:stretch>
                  <a:fillRect l="-679" t="-571" r="-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025D4120-DEAE-E8B5-2076-69AD75210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EC9B0A5-48B3-409E-6288-E0E9626CF62E}"/>
                  </a:ext>
                </a:extLst>
              </p:cNvPr>
              <p:cNvSpPr txBox="1"/>
              <p:nvPr/>
            </p:nvSpPr>
            <p:spPr bwMode="auto">
              <a:xfrm>
                <a:off x="6768177" y="1867891"/>
                <a:ext cx="4847766" cy="1169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𝛥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sSub>
                      <m:sSub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sSubSup>
                      <m:sSubSupPr>
                        <m:ctrlP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  <m:sup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acc>
                      <m:accPr>
                        <m:chr m:val="̃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acc>
                    <m:sSup>
                      <m:sSupPr>
                        <m:ctrlP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  <m:sup>
                        <m: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en-US" b="1" i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EC9B0A5-48B3-409E-6288-E0E9626CF6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68177" y="1867891"/>
                <a:ext cx="4847766" cy="11694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82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 animBg="1"/>
      <p:bldP spid="107" grpId="0" animBg="1"/>
      <p:bldP spid="22" grpId="0" animBg="1"/>
      <p:bldP spid="7" grpId="0" animBg="1"/>
      <p:bldP spid="11" grpId="0"/>
      <p:bldP spid="5" grpId="0"/>
      <p:bldP spid="10" grpId="0" animBg="1"/>
      <p:bldP spid="15" grpId="0"/>
      <p:bldP spid="19" grpId="0"/>
      <p:bldP spid="24" grpId="0"/>
      <p:bldP spid="27" grpId="0" animBg="1"/>
      <p:bldP spid="31" grpId="0"/>
      <p:bldP spid="36" grpId="0"/>
      <p:bldP spid="37" grpId="0"/>
      <p:bldP spid="106" grpId="0" animBg="1"/>
      <p:bldP spid="8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>
            <a:extLst>
              <a:ext uri="{FF2B5EF4-FFF2-40B4-BE49-F238E27FC236}">
                <a16:creationId xmlns:a16="http://schemas.microsoft.com/office/drawing/2014/main" id="{9E595BF7-3FC7-AC16-84F3-88E05B326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022" y="5106497"/>
            <a:ext cx="4403227" cy="171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84351C1-8095-580F-3C69-25A51AAB0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Integration Technique (III)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06E7A66-7AB5-B2CB-83A1-8102C01FEC6A}"/>
              </a:ext>
            </a:extLst>
          </p:cNvPr>
          <p:cNvSpPr/>
          <p:nvPr/>
        </p:nvSpPr>
        <p:spPr>
          <a:xfrm>
            <a:off x="3621517" y="1124744"/>
            <a:ext cx="5236432" cy="124377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4F3A676-9D7C-97B7-ECD5-16D0FD5D754D}"/>
                  </a:ext>
                </a:extLst>
              </p:cNvPr>
              <p:cNvSpPr txBox="1"/>
              <p:nvPr/>
            </p:nvSpPr>
            <p:spPr bwMode="auto">
              <a:xfrm>
                <a:off x="3815850" y="1173012"/>
                <a:ext cx="4847766" cy="1169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𝛥</m:t>
                    </m:r>
                    <m:r>
                      <a:rPr lang="es-E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sSub>
                      <m:sSub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sSubSup>
                      <m:sSubSupPr>
                        <m:ctrlP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  <m:sup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acc>
                      <m:accPr>
                        <m:chr m:val="̃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acc>
                    <m:sSup>
                      <m:sSupPr>
                        <m:ctrlP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s-E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E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  <m:sup>
                        <m: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en-US" b="1" i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4F3A676-9D7C-97B7-ECD5-16D0FD5D75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5850" y="1173012"/>
                <a:ext cx="4847766" cy="11694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44CEF2DD-0583-73A8-3990-62DC8A4AFC46}"/>
                  </a:ext>
                </a:extLst>
              </p:cNvPr>
              <p:cNvSpPr/>
              <p:nvPr/>
            </p:nvSpPr>
            <p:spPr>
              <a:xfrm>
                <a:off x="1216546" y="2746020"/>
                <a:ext cx="1902062" cy="709337"/>
              </a:xfrm>
              <a:prstGeom prst="roundRect">
                <a:avLst/>
              </a:prstGeom>
              <a:solidFill>
                <a:srgbClr val="C000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rgbClr val="C00000"/>
                  </a:solidFill>
                </a:endParaRPr>
              </a:p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Operators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6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6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s-ES" sz="16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6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s-ES" sz="1600" b="0" dirty="0">
                  <a:solidFill>
                    <a:srgbClr val="C00000"/>
                  </a:solidFill>
                </a:endParaRPr>
              </a:p>
              <a:p>
                <a:pPr algn="ctr"/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Rectángulo: esquinas redondeadas 7">
                <a:extLst>
                  <a:ext uri="{FF2B5EF4-FFF2-40B4-BE49-F238E27FC236}">
                    <a16:creationId xmlns:a16="http://schemas.microsoft.com/office/drawing/2014/main" id="{44CEF2DD-0583-73A8-3990-62DC8A4AFC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546" y="2746020"/>
                <a:ext cx="1902062" cy="709337"/>
              </a:xfrm>
              <a:prstGeom prst="roundRect">
                <a:avLst/>
              </a:prstGeom>
              <a:blipFill>
                <a:blip r:embed="rId5"/>
                <a:stretch>
                  <a:fillRect r="-16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2014001-4FF5-BBC4-9BB2-D00CF3D4092C}"/>
                  </a:ext>
                </a:extLst>
              </p:cNvPr>
              <p:cNvSpPr txBox="1"/>
              <p:nvPr/>
            </p:nvSpPr>
            <p:spPr bwMode="auto">
              <a:xfrm>
                <a:off x="380994" y="3610116"/>
                <a:ext cx="3573167" cy="2105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5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s-ES" sz="15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̃"/>
                        <m:ctrlPr>
                          <a:rPr lang="es-ES" sz="15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5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acc>
                  </m:oMath>
                </a14:m>
                <a:r>
                  <a:rPr lang="en-US" sz="1500" b="1" dirty="0">
                    <a:solidFill>
                      <a:schemeClr val="tx1"/>
                    </a:solidFill>
                  </a:rPr>
                  <a:t> Curl operator: </a:t>
                </a:r>
                <a:r>
                  <a:rPr lang="en-US" sz="1500" dirty="0"/>
                  <a:t>[3N</a:t>
                </a:r>
                <a:r>
                  <a:rPr lang="en-US" sz="1500" baseline="-24000" dirty="0"/>
                  <a:t>cell </a:t>
                </a:r>
                <a:r>
                  <a:rPr lang="en-US" sz="1500" dirty="0"/>
                  <a:t>x 3N</a:t>
                </a:r>
                <a:r>
                  <a:rPr lang="en-US" sz="1500" baseline="-24000" dirty="0"/>
                  <a:t>cell</a:t>
                </a:r>
                <a:r>
                  <a:rPr lang="en-US" sz="1500" dirty="0"/>
                  <a:t>] </a:t>
                </a:r>
                <a:r>
                  <a:rPr lang="en-US" sz="1500" dirty="0">
                    <a:solidFill>
                      <a:schemeClr val="tx2"/>
                    </a:solidFill>
                  </a:rPr>
                  <a:t>sparse matrix that </a:t>
                </a:r>
                <a:r>
                  <a:rPr lang="en-US" sz="1500" dirty="0"/>
                  <a:t>relates the E and H fields </a:t>
                </a:r>
                <a:r>
                  <a:rPr lang="en-US" sz="1500" dirty="0">
                    <a:solidFill>
                      <a:schemeClr val="tx2"/>
                    </a:solidFill>
                  </a:rPr>
                  <a:t>and defines PEC, PMC or Periodic </a:t>
                </a:r>
                <a:r>
                  <a:rPr lang="en-US" sz="1500" dirty="0"/>
                  <a:t>boundary conditions </a:t>
                </a:r>
                <a:r>
                  <a:rPr lang="en-US" sz="1500" dirty="0">
                    <a:solidFill>
                      <a:schemeClr val="tx2"/>
                    </a:solidFill>
                  </a:rPr>
                  <a:t>(BCs)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en-US" sz="15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s-ES" sz="15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5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5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en-US" sz="15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5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5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5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500" b="1" dirty="0">
                    <a:solidFill>
                      <a:srgbClr val="C00000"/>
                    </a:solidFill>
                  </a:rPr>
                  <a:t>: </a:t>
                </a:r>
                <a:r>
                  <a:rPr lang="en-US" sz="1500" dirty="0">
                    <a:solidFill>
                      <a:srgbClr val="C00000"/>
                    </a:solidFill>
                  </a:rPr>
                  <a:t>3N</a:t>
                </a:r>
                <a:r>
                  <a:rPr lang="en-US" sz="1500" baseline="-24000" dirty="0">
                    <a:solidFill>
                      <a:srgbClr val="C00000"/>
                    </a:solidFill>
                  </a:rPr>
                  <a:t>cell</a:t>
                </a:r>
                <a:r>
                  <a:rPr lang="en-US" sz="1500" dirty="0"/>
                  <a:t> </a:t>
                </a:r>
                <a:r>
                  <a:rPr lang="en-US" sz="1500" dirty="0">
                    <a:solidFill>
                      <a:srgbClr val="C00000"/>
                    </a:solidFill>
                  </a:rPr>
                  <a:t>diagonal matrices </a:t>
                </a:r>
                <a:r>
                  <a:rPr lang="en-US" sz="1500" dirty="0">
                    <a:solidFill>
                      <a:schemeClr val="tx2"/>
                    </a:solidFill>
                  </a:rPr>
                  <a:t>containing the </a:t>
                </a:r>
                <a:r>
                  <a:rPr lang="en-US" sz="1500" dirty="0">
                    <a:solidFill>
                      <a:srgbClr val="C00000"/>
                    </a:solidFill>
                  </a:rPr>
                  <a:t>grid </a:t>
                </a:r>
                <a:r>
                  <a:rPr lang="en-US" sz="1500" dirty="0">
                    <a:solidFill>
                      <a:schemeClr val="tx2"/>
                    </a:solidFill>
                  </a:rPr>
                  <a:t>(primal and dual) </a:t>
                </a:r>
                <a:r>
                  <a:rPr lang="en-US" sz="1500" dirty="0">
                    <a:solidFill>
                      <a:srgbClr val="C00000"/>
                    </a:solidFill>
                  </a:rPr>
                  <a:t>discretization</a:t>
                </a:r>
                <a:r>
                  <a:rPr lang="en-US" sz="1500" dirty="0">
                    <a:solidFill>
                      <a:schemeClr val="tx2"/>
                    </a:solidFill>
                  </a:rPr>
                  <a:t> in terms of cell lengths and areas</a:t>
                </a:r>
                <a:endParaRPr lang="en-US" sz="1500" dirty="0">
                  <a:solidFill>
                    <a:schemeClr val="tx2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2014001-4FF5-BBC4-9BB2-D00CF3D40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994" y="3610116"/>
                <a:ext cx="3573167" cy="2105898"/>
              </a:xfrm>
              <a:prstGeom prst="rect">
                <a:avLst/>
              </a:prstGeom>
              <a:blipFill>
                <a:blip r:embed="rId6"/>
                <a:stretch>
                  <a:fillRect l="-511" b="-23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: esquinas redondeadas 12">
                <a:extLst>
                  <a:ext uri="{FF2B5EF4-FFF2-40B4-BE49-F238E27FC236}">
                    <a16:creationId xmlns:a16="http://schemas.microsoft.com/office/drawing/2014/main" id="{AC46FF2B-4A52-F869-D52E-04B0331950DB}"/>
                  </a:ext>
                </a:extLst>
              </p:cNvPr>
              <p:cNvSpPr/>
              <p:nvPr/>
            </p:nvSpPr>
            <p:spPr>
              <a:xfrm>
                <a:off x="9206087" y="2807651"/>
                <a:ext cx="2009651" cy="702311"/>
              </a:xfrm>
              <a:prstGeom prst="roundRect">
                <a:avLst/>
              </a:prstGeom>
              <a:solidFill>
                <a:srgbClr val="FFC0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accent3"/>
                    </a:solidFill>
                  </a:rPr>
                  <a:t>Materials </a:t>
                </a:r>
                <a:endParaRPr lang="es-ES" sz="1600" b="0" i="1" dirty="0">
                  <a:solidFill>
                    <a:schemeClr val="accent3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s-ES" sz="16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s-ES" sz="16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16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3" name="Rectángulo: esquinas redondeadas 12">
                <a:extLst>
                  <a:ext uri="{FF2B5EF4-FFF2-40B4-BE49-F238E27FC236}">
                    <a16:creationId xmlns:a16="http://schemas.microsoft.com/office/drawing/2014/main" id="{AC46FF2B-4A52-F869-D52E-04B0331950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6087" y="2807651"/>
                <a:ext cx="2009651" cy="702311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7F9CA4FF-1D05-C319-9415-879F153AE232}"/>
                  </a:ext>
                </a:extLst>
              </p:cNvPr>
              <p:cNvSpPr txBox="1"/>
              <p:nvPr/>
            </p:nvSpPr>
            <p:spPr bwMode="auto">
              <a:xfrm>
                <a:off x="8266979" y="3641116"/>
                <a:ext cx="3744417" cy="1906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ES" sz="15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5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5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s-ES" sz="15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sz="15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s-ES" sz="15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500" dirty="0">
                    <a:solidFill>
                      <a:schemeClr val="tx2"/>
                    </a:solidFill>
                  </a:rPr>
                  <a:t> 3N</a:t>
                </a:r>
                <a:r>
                  <a:rPr lang="en-US" sz="1500" baseline="-24000" dirty="0">
                    <a:solidFill>
                      <a:schemeClr val="tx2"/>
                    </a:solidFill>
                  </a:rPr>
                  <a:t>cell</a:t>
                </a:r>
                <a:r>
                  <a:rPr lang="en-US" sz="1500" dirty="0">
                    <a:solidFill>
                      <a:schemeClr val="tx2"/>
                    </a:solidFill>
                  </a:rPr>
                  <a:t> diagonal matrices for the </a:t>
                </a:r>
                <a:r>
                  <a:rPr lang="en-US" sz="1500" dirty="0">
                    <a:solidFill>
                      <a:srgbClr val="00B050"/>
                    </a:solidFill>
                  </a:rPr>
                  <a:t>anisotropic </a:t>
                </a:r>
                <a:r>
                  <a:rPr lang="en-US" sz="1500" dirty="0">
                    <a:solidFill>
                      <a:schemeClr val="tx2"/>
                    </a:solidFill>
                  </a:rPr>
                  <a:t>inverse </a:t>
                </a:r>
                <a:r>
                  <a:rPr lang="en-US" sz="1500" dirty="0">
                    <a:solidFill>
                      <a:srgbClr val="00B050"/>
                    </a:solidFill>
                  </a:rPr>
                  <a:t>permittivity </a:t>
                </a:r>
                <a14:m>
                  <m:oMath xmlns:m="http://schemas.openxmlformats.org/officeDocument/2006/math"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1500" dirty="0">
                    <a:solidFill>
                      <a:srgbClr val="00B050"/>
                    </a:solidFill>
                  </a:rPr>
                  <a:t> and permeability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500" dirty="0">
                    <a:solidFill>
                      <a:srgbClr val="00B050"/>
                    </a:solidFill>
                  </a:rPr>
                  <a:t> </a:t>
                </a:r>
                <a:r>
                  <a:rPr lang="en-US" sz="1500" dirty="0">
                    <a:solidFill>
                      <a:schemeClr val="tx2"/>
                    </a:solidFill>
                  </a:rPr>
                  <a:t>rank-2 tensors 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s-ES" sz="1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5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5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sz="1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s-ES" sz="1500" b="1" i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500" dirty="0">
                    <a:solidFill>
                      <a:schemeClr val="tx2"/>
                    </a:solidFill>
                  </a:rPr>
                  <a:t> 3N</a:t>
                </a:r>
                <a:r>
                  <a:rPr lang="en-US" sz="1500" baseline="-24000" dirty="0">
                    <a:solidFill>
                      <a:schemeClr val="tx2"/>
                    </a:solidFill>
                  </a:rPr>
                  <a:t>cell</a:t>
                </a:r>
                <a:r>
                  <a:rPr lang="en-US" sz="1500" dirty="0">
                    <a:solidFill>
                      <a:schemeClr val="tx2"/>
                    </a:solidFill>
                  </a:rPr>
                  <a:t> diagonal matrix for the </a:t>
                </a:r>
                <a:r>
                  <a:rPr lang="en-US" sz="1500" dirty="0">
                    <a:solidFill>
                      <a:schemeClr val="accent3"/>
                    </a:solidFill>
                  </a:rPr>
                  <a:t>anisotropic electric conductivity </a:t>
                </a:r>
                <a:r>
                  <a:rPr lang="en-US" sz="1500" dirty="0">
                    <a:solidFill>
                      <a:schemeClr val="tx2"/>
                    </a:solidFill>
                  </a:rPr>
                  <a:t>rank-2 tensor.  The current can be computed as: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p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ES" sz="15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s-ES" sz="1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15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500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sz="1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s-ES" sz="1500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sz="15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𝒔𝒓𝒄</m:t>
                        </m:r>
                      </m:sub>
                      <m:sup>
                        <m:r>
                          <a:rPr lang="es-ES" sz="15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endParaRPr lang="en-US" sz="15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7F9CA4FF-1D05-C319-9415-879F153AE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66979" y="3641116"/>
                <a:ext cx="3744417" cy="1906227"/>
              </a:xfrm>
              <a:prstGeom prst="rect">
                <a:avLst/>
              </a:prstGeom>
              <a:blipFill>
                <a:blip r:embed="rId8"/>
                <a:stretch>
                  <a:fillRect l="-489" r="-489" b="-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redondeadas 3">
                <a:extLst>
                  <a:ext uri="{FF2B5EF4-FFF2-40B4-BE49-F238E27FC236}">
                    <a16:creationId xmlns:a16="http://schemas.microsoft.com/office/drawing/2014/main" id="{64014763-A114-5B88-2657-FFF84E6AD328}"/>
                  </a:ext>
                </a:extLst>
              </p:cNvPr>
              <p:cNvSpPr/>
              <p:nvPr/>
            </p:nvSpPr>
            <p:spPr>
              <a:xfrm>
                <a:off x="5301090" y="2732357"/>
                <a:ext cx="1722514" cy="736662"/>
              </a:xfrm>
              <a:prstGeom prst="roundRect">
                <a:avLst/>
              </a:prstGeom>
              <a:solidFill>
                <a:srgbClr val="92D05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B050"/>
                    </a:solidFill>
                  </a:rPr>
                  <a:t>Fields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E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>
                    <a:solidFill>
                      <a:srgbClr val="00B05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s-ES" sz="1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1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ES" sz="1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),</m:t>
                    </m:r>
                  </m:oMath>
                </a14:m>
                <a:r>
                  <a:rPr lang="en-US" sz="14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s-ES" sz="1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1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ES" sz="1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Rectángulo: esquinas redondeadas 3">
                <a:extLst>
                  <a:ext uri="{FF2B5EF4-FFF2-40B4-BE49-F238E27FC236}">
                    <a16:creationId xmlns:a16="http://schemas.microsoft.com/office/drawing/2014/main" id="{64014763-A114-5B88-2657-FFF84E6AD3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090" y="2732357"/>
                <a:ext cx="1722514" cy="736662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n 6">
            <a:extLst>
              <a:ext uri="{FF2B5EF4-FFF2-40B4-BE49-F238E27FC236}">
                <a16:creationId xmlns:a16="http://schemas.microsoft.com/office/drawing/2014/main" id="{E3E65E2A-6E2E-6A8C-4C37-C34EFE37CD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23059" y="2592131"/>
            <a:ext cx="336252" cy="33625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7BB9A8A-C8E5-850C-27F9-BCAC86A090E0}"/>
              </a:ext>
            </a:extLst>
          </p:cNvPr>
          <p:cNvSpPr txBox="1"/>
          <p:nvPr/>
        </p:nvSpPr>
        <p:spPr bwMode="auto">
          <a:xfrm>
            <a:off x="9696400" y="2592131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Consolas" panose="020B0609020204030204" pitchFamily="49" charset="0"/>
              </a:rPr>
              <a:t>scipy.sparse</a:t>
            </a:r>
            <a:endParaRPr lang="en-US" sz="1400" dirty="0">
              <a:latin typeface="Consolas" panose="020B0609020204030204" pitchFamily="49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BE2BE884-AA96-9EFF-2E3D-84785810EB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58163" y="2531964"/>
            <a:ext cx="336252" cy="336252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C688AB38-D95E-27AC-06A7-C7AF8072D1C6}"/>
              </a:ext>
            </a:extLst>
          </p:cNvPr>
          <p:cNvSpPr txBox="1"/>
          <p:nvPr/>
        </p:nvSpPr>
        <p:spPr bwMode="auto">
          <a:xfrm>
            <a:off x="1631504" y="2531964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Consolas" panose="020B0609020204030204" pitchFamily="49" charset="0"/>
              </a:rPr>
              <a:t>scipy.sparse</a:t>
            </a:r>
            <a:endParaRPr lang="en-US" sz="1400" dirty="0">
              <a:latin typeface="Consolas" panose="020B06090202040302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924595F-88E4-4F9E-5C29-DFC6985B3A10}"/>
                  </a:ext>
                </a:extLst>
              </p:cNvPr>
              <p:cNvSpPr txBox="1"/>
              <p:nvPr/>
            </p:nvSpPr>
            <p:spPr bwMode="auto">
              <a:xfrm>
                <a:off x="4151106" y="3649388"/>
                <a:ext cx="3930484" cy="1409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s-ES" sz="15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ES" sz="15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p>
                        <m:r>
                          <a:rPr lang="es-ES" sz="15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sz="1500" b="1" dirty="0">
                    <a:solidFill>
                      <a:schemeClr val="tx2"/>
                    </a:solidFill>
                  </a:rPr>
                  <a:t> Fields: </a:t>
                </a:r>
                <a:r>
                  <a:rPr lang="en-US" sz="1500" dirty="0">
                    <a:solidFill>
                      <a:schemeClr val="tx2"/>
                    </a:solidFill>
                  </a:rPr>
                  <a:t>saved in memory as </a:t>
                </a:r>
                <a:r>
                  <a:rPr lang="en-US" sz="1500" dirty="0">
                    <a:solidFill>
                      <a:srgbClr val="008A3E"/>
                    </a:solidFill>
                  </a:rPr>
                  <a:t>[3N</a:t>
                </a:r>
                <a:r>
                  <a:rPr lang="en-US" sz="1500" baseline="-24000" dirty="0">
                    <a:solidFill>
                      <a:srgbClr val="008A3E"/>
                    </a:solidFill>
                  </a:rPr>
                  <a:t>cell</a:t>
                </a:r>
                <a:r>
                  <a:rPr lang="en-US" sz="1500" dirty="0">
                    <a:solidFill>
                      <a:srgbClr val="008A3E"/>
                    </a:solidFill>
                  </a:rPr>
                  <a:t>] 1d lexicographic arrays</a:t>
                </a:r>
                <a:r>
                  <a:rPr lang="en-US" sz="1500" dirty="0">
                    <a:solidFill>
                      <a:schemeClr val="tx2"/>
                    </a:solidFill>
                  </a:rPr>
                  <a:t>, updated every simulation timestep.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US" sz="1500" dirty="0">
                    <a:solidFill>
                      <a:schemeClr val="tx2"/>
                    </a:solidFill>
                  </a:rPr>
                  <a:t>Fully-exposed, </a:t>
                </a:r>
                <a:r>
                  <a:rPr lang="en-US" sz="1500" dirty="0">
                    <a:solidFill>
                      <a:srgbClr val="008A3E"/>
                    </a:solidFill>
                  </a:rPr>
                  <a:t>modifications on-the-fly           </a:t>
                </a:r>
                <a:r>
                  <a:rPr lang="en-US" sz="1500" dirty="0">
                    <a:solidFill>
                      <a:schemeClr val="tx2"/>
                    </a:solidFill>
                  </a:rPr>
                  <a:t>(e.g. addition of </a:t>
                </a:r>
                <a:r>
                  <a:rPr lang="en-US" sz="1500" b="1" dirty="0">
                    <a:solidFill>
                      <a:srgbClr val="008A3E"/>
                    </a:solidFill>
                  </a:rPr>
                  <a:t>sources or initial conditions</a:t>
                </a:r>
                <a:r>
                  <a:rPr lang="en-US" sz="1500" dirty="0">
                    <a:solidFill>
                      <a:schemeClr val="tx2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924595F-88E4-4F9E-5C29-DFC6985B3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51106" y="3649388"/>
                <a:ext cx="3930484" cy="1409040"/>
              </a:xfrm>
              <a:prstGeom prst="rect">
                <a:avLst/>
              </a:prstGeom>
              <a:blipFill>
                <a:blip r:embed="rId11"/>
                <a:stretch>
                  <a:fillRect l="-465" t="-433" r="-3721" b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12">
            <a:extLst>
              <a:ext uri="{FF2B5EF4-FFF2-40B4-BE49-F238E27FC236}">
                <a16:creationId xmlns:a16="http://schemas.microsoft.com/office/drawing/2014/main" id="{B8B9B387-A30E-45F1-C509-1C37AC20A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512" y="2492896"/>
            <a:ext cx="1022976" cy="46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1A89D970-E841-3D1E-57B3-52E0848B38CD}"/>
              </a:ext>
            </a:extLst>
          </p:cNvPr>
          <p:cNvSpPr txBox="1"/>
          <p:nvPr/>
        </p:nvSpPr>
        <p:spPr bwMode="auto">
          <a:xfrm>
            <a:off x="4946629" y="5116992"/>
            <a:ext cx="2327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200" dirty="0"/>
              <a:t> </a:t>
            </a:r>
            <a:r>
              <a:rPr lang="en-US" sz="1200" dirty="0">
                <a:latin typeface="Consolas" panose="020B0609020204030204" pitchFamily="49" charset="0"/>
              </a:rPr>
              <a:t>E.inspect3d()</a:t>
            </a:r>
            <a:r>
              <a:rPr lang="en-US" sz="1200" dirty="0"/>
              <a:t> method</a:t>
            </a:r>
          </a:p>
        </p:txBody>
      </p:sp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C22B886D-B048-E957-E1F1-2D137AC85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892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4" grpId="0" animBg="1"/>
      <p:bldP spid="10" grpId="0"/>
      <p:bldP spid="19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2CDDB-7454-8E4C-5D43-5B24A74B0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272C4-CA3A-7DD0-C963-94D0F8824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0AC3170-7FCB-583A-E90A-CAA4B66C7525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 and applications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2DFD65A-861A-F87F-3AEB-47B4617845C6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4B2C1D09-6E57-C259-A9F9-ED701CAC3386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B3B20A6-2BAA-3902-1F6F-F12C25AFFC23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58B17B50-A60B-DCD5-9B50-082C4D74C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521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E70B0-DBC2-AC5D-5C88-64B56D13C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  <a:ea typeface="+mn-ea"/>
                <a:cs typeface="+mn-cs"/>
              </a:rPr>
              <a:t>Wakis</a:t>
            </a:r>
            <a:r>
              <a:rPr lang="en-US" dirty="0"/>
              <a:t> code overview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C52B314-2E44-061E-CD2C-606BB51804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8DA7A11E-63B1-9B5E-66E9-ECD03A8F9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7488" y="2461788"/>
            <a:ext cx="9329999" cy="365736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F5BCA93-7068-3534-5756-CE9BDBFF562B}"/>
              </a:ext>
            </a:extLst>
          </p:cNvPr>
          <p:cNvSpPr txBox="1"/>
          <p:nvPr/>
        </p:nvSpPr>
        <p:spPr bwMode="auto">
          <a:xfrm>
            <a:off x="2279576" y="13983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3C067EF-5C19-923F-C4C4-B8402224CFEA}"/>
              </a:ext>
            </a:extLst>
          </p:cNvPr>
          <p:cNvSpPr txBox="1"/>
          <p:nvPr/>
        </p:nvSpPr>
        <p:spPr bwMode="auto">
          <a:xfrm>
            <a:off x="1703512" y="1238802"/>
            <a:ext cx="8568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FF82C9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Wakis</a:t>
            </a:r>
            <a:r>
              <a:rPr lang="en-GB" dirty="0">
                <a:cs typeface="Calibri" panose="020F0502020204030204" pitchFamily="34" charset="0"/>
              </a:rPr>
              <a:t> is the 1</a:t>
            </a:r>
            <a:r>
              <a:rPr lang="en-GB" baseline="30000" dirty="0">
                <a:cs typeface="Calibri" panose="020F0502020204030204" pitchFamily="34" charset="0"/>
              </a:rPr>
              <a:t>st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open-source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n-GB" b="1" dirty="0">
                <a:cs typeface="Calibri" panose="020F0502020204030204" pitchFamily="34" charset="0"/>
              </a:rPr>
              <a:t>time-domain electromagnetic solver </a:t>
            </a:r>
            <a:r>
              <a:rPr lang="en-GB" dirty="0">
                <a:cs typeface="Calibri" panose="020F0502020204030204" pitchFamily="34" charset="0"/>
              </a:rPr>
              <a:t>tailored for </a:t>
            </a:r>
            <a:r>
              <a:rPr lang="en-GB" b="1" dirty="0">
                <a:cs typeface="Calibri" panose="020F0502020204030204" pitchFamily="34" charset="0"/>
              </a:rPr>
              <a:t>wakefield</a:t>
            </a:r>
            <a:r>
              <a:rPr lang="en-GB" dirty="0">
                <a:cs typeface="Calibri" panose="020F0502020204030204" pitchFamily="34" charset="0"/>
              </a:rPr>
              <a:t> simulations to compute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beam-coupling impedance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D3B2CE7-5BF0-F770-057A-408D4B29FB2C}"/>
              </a:ext>
            </a:extLst>
          </p:cNvPr>
          <p:cNvSpPr txBox="1"/>
          <p:nvPr/>
        </p:nvSpPr>
        <p:spPr bwMode="auto">
          <a:xfrm>
            <a:off x="922507" y="1907540"/>
            <a:ext cx="10608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dirty="0">
                <a:cs typeface="Calibri" panose="020F0502020204030204" pitchFamily="34" charset="0"/>
              </a:rPr>
              <a:t>It computes the integral </a:t>
            </a:r>
            <a:r>
              <a:rPr lang="en-GB" b="1" u="sng" dirty="0">
                <a:cs typeface="Calibri" panose="020F0502020204030204" pitchFamily="34" charset="0"/>
              </a:rPr>
              <a:t>general form of Maxwell’s equations</a:t>
            </a:r>
            <a:r>
              <a:rPr lang="en-GB" b="1" dirty="0">
                <a:cs typeface="Calibri" panose="020F0502020204030204" pitchFamily="34" charset="0"/>
              </a:rPr>
              <a:t> </a:t>
            </a:r>
            <a:r>
              <a:rPr lang="en-GB" dirty="0">
                <a:cs typeface="Calibri" panose="020F0502020204030204" pitchFamily="34" charset="0"/>
              </a:rPr>
              <a:t>using the </a:t>
            </a:r>
            <a:r>
              <a:rPr lang="en-GB" b="1" dirty="0">
                <a:cs typeface="Calibri" panose="020F0502020204030204" pitchFamily="34" charset="0"/>
              </a:rPr>
              <a:t>Finite Integration Technique (FIT)</a:t>
            </a:r>
          </a:p>
        </p:txBody>
      </p:sp>
    </p:spTree>
    <p:extLst>
      <p:ext uri="{BB962C8B-B14F-4D97-AF65-F5344CB8AC3E}">
        <p14:creationId xmlns:p14="http://schemas.microsoft.com/office/powerpoint/2010/main" val="543772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93FFB2-1E51-57E0-F150-FC39BEE07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dirty="0"/>
              <a:t> GitHub repository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32709D9-8609-596D-6DF5-6D27735EA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Arco 3">
            <a:extLst>
              <a:ext uri="{FF2B5EF4-FFF2-40B4-BE49-F238E27FC236}">
                <a16:creationId xmlns:a16="http://schemas.microsoft.com/office/drawing/2014/main" id="{8276279D-5C04-49AF-88C3-83D346C12532}"/>
              </a:ext>
            </a:extLst>
          </p:cNvPr>
          <p:cNvSpPr/>
          <p:nvPr/>
        </p:nvSpPr>
        <p:spPr>
          <a:xfrm rot="10020297">
            <a:off x="1794634" y="2541472"/>
            <a:ext cx="569361" cy="478301"/>
          </a:xfrm>
          <a:prstGeom prst="arc">
            <a:avLst/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4FE63B5-AAC3-CB41-9CC3-755971462649}"/>
              </a:ext>
            </a:extLst>
          </p:cNvPr>
          <p:cNvSpPr txBox="1"/>
          <p:nvPr/>
        </p:nvSpPr>
        <p:spPr bwMode="auto">
          <a:xfrm>
            <a:off x="474399" y="1600387"/>
            <a:ext cx="15669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0" strike="noStrike" spc="-1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Benchmarks against CST studio®</a:t>
            </a:r>
            <a:r>
              <a:rPr lang="en-GB" sz="1400" spc="-1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endParaRPr lang="en-GB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Arco 5">
            <a:extLst>
              <a:ext uri="{FF2B5EF4-FFF2-40B4-BE49-F238E27FC236}">
                <a16:creationId xmlns:a16="http://schemas.microsoft.com/office/drawing/2014/main" id="{4DD765D9-78B2-2F87-4A55-D1C4BD669D0A}"/>
              </a:ext>
            </a:extLst>
          </p:cNvPr>
          <p:cNvSpPr/>
          <p:nvPr/>
        </p:nvSpPr>
        <p:spPr>
          <a:xfrm rot="10020297">
            <a:off x="1775485" y="1576810"/>
            <a:ext cx="621880" cy="1038583"/>
          </a:xfrm>
          <a:prstGeom prst="arc">
            <a:avLst/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Arco 6">
            <a:extLst>
              <a:ext uri="{FF2B5EF4-FFF2-40B4-BE49-F238E27FC236}">
                <a16:creationId xmlns:a16="http://schemas.microsoft.com/office/drawing/2014/main" id="{AB599755-0F2D-95FB-99C6-E88912F231D0}"/>
              </a:ext>
            </a:extLst>
          </p:cNvPr>
          <p:cNvSpPr/>
          <p:nvPr/>
        </p:nvSpPr>
        <p:spPr>
          <a:xfrm rot="2788003" flipH="1">
            <a:off x="1591448" y="3731105"/>
            <a:ext cx="769612" cy="1250605"/>
          </a:xfrm>
          <a:prstGeom prst="arc">
            <a:avLst>
              <a:gd name="adj1" fmla="val 16998026"/>
              <a:gd name="adj2" fmla="val 19450342"/>
            </a:avLst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2FF2E8E-721E-7373-3A66-70C64A3E0FBD}"/>
              </a:ext>
            </a:extLst>
          </p:cNvPr>
          <p:cNvSpPr txBox="1"/>
          <p:nvPr/>
        </p:nvSpPr>
        <p:spPr bwMode="auto">
          <a:xfrm>
            <a:off x="384066" y="3830737"/>
            <a:ext cx="15669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Open </a:t>
            </a:r>
            <a:r>
              <a:rPr lang="es-ES" sz="1400" spc="-10" dirty="0" err="1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s</a:t>
            </a:r>
            <a:r>
              <a:rPr lang="es-ES" sz="1400" i="0" strike="noStrike" spc="-10" dirty="0" err="1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ource</a:t>
            </a:r>
            <a:r>
              <a:rPr lang="es-ES" sz="1400" i="0" strike="noStrike" spc="-1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 </a:t>
            </a:r>
            <a:r>
              <a:rPr lang="es-ES" sz="1400" i="0" strike="noStrike" spc="-10" dirty="0" err="1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code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5CEAFDB6-DE6B-07BF-BDEE-A7E57F08F133}"/>
              </a:ext>
            </a:extLst>
          </p:cNvPr>
          <p:cNvSpPr/>
          <p:nvPr/>
        </p:nvSpPr>
        <p:spPr>
          <a:xfrm rot="6159215">
            <a:off x="1521734" y="2591950"/>
            <a:ext cx="621880" cy="1038583"/>
          </a:xfrm>
          <a:prstGeom prst="arc">
            <a:avLst>
              <a:gd name="adj1" fmla="val 18120237"/>
              <a:gd name="adj2" fmla="val 0"/>
            </a:avLst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9286017-5784-5E65-0255-53C2B0E7E3F6}"/>
              </a:ext>
            </a:extLst>
          </p:cNvPr>
          <p:cNvSpPr txBox="1"/>
          <p:nvPr/>
        </p:nvSpPr>
        <p:spPr bwMode="auto">
          <a:xfrm>
            <a:off x="425689" y="3250833"/>
            <a:ext cx="15669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Nightly tests </a:t>
            </a:r>
          </a:p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CI/CD pipeline</a:t>
            </a:r>
          </a:p>
        </p:txBody>
      </p:sp>
      <p:sp>
        <p:nvSpPr>
          <p:cNvPr id="11" name="Arco 10">
            <a:extLst>
              <a:ext uri="{FF2B5EF4-FFF2-40B4-BE49-F238E27FC236}">
                <a16:creationId xmlns:a16="http://schemas.microsoft.com/office/drawing/2014/main" id="{6E36F771-97B6-5E21-568A-82964AFEBA7E}"/>
              </a:ext>
            </a:extLst>
          </p:cNvPr>
          <p:cNvSpPr/>
          <p:nvPr/>
        </p:nvSpPr>
        <p:spPr>
          <a:xfrm rot="1031310" flipH="1">
            <a:off x="1893693" y="4225476"/>
            <a:ext cx="420509" cy="824652"/>
          </a:xfrm>
          <a:prstGeom prst="arc">
            <a:avLst>
              <a:gd name="adj1" fmla="val 15788743"/>
              <a:gd name="adj2" fmla="val 20687105"/>
            </a:avLst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3ECF1C2-D885-781C-5E47-71B1D79F8018}"/>
              </a:ext>
            </a:extLst>
          </p:cNvPr>
          <p:cNvSpPr txBox="1"/>
          <p:nvPr/>
        </p:nvSpPr>
        <p:spPr bwMode="auto">
          <a:xfrm>
            <a:off x="474399" y="4376192"/>
            <a:ext cx="15669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  <a:hlinkClick r:id="rId4"/>
              </a:rPr>
              <a:t>Documentation </a:t>
            </a:r>
            <a:r>
              <a:rPr lang="es-ES" sz="1400" spc="-10" dirty="0" err="1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with</a:t>
            </a:r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 </a:t>
            </a:r>
            <a:r>
              <a:rPr lang="es-ES" sz="1400" spc="-10" dirty="0" err="1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Sphinx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D081747-4966-6CE9-1B6C-C791E58D9C41}"/>
              </a:ext>
            </a:extLst>
          </p:cNvPr>
          <p:cNvSpPr txBox="1"/>
          <p:nvPr/>
        </p:nvSpPr>
        <p:spPr bwMode="auto">
          <a:xfrm>
            <a:off x="305746" y="5096543"/>
            <a:ext cx="18765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Complete </a:t>
            </a:r>
          </a:p>
          <a:p>
            <a:pPr algn="ctr"/>
            <a:r>
              <a:rPr lang="es-ES" sz="1400" spc="-10" dirty="0" err="1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impedance</a:t>
            </a:r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 </a:t>
            </a:r>
            <a:r>
              <a:rPr lang="es-ES" sz="1400" spc="-10" dirty="0" err="1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workflow</a:t>
            </a:r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 </a:t>
            </a:r>
            <a:r>
              <a:rPr lang="es-ES" sz="1400" spc="-10" dirty="0" err="1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playground</a:t>
            </a:r>
            <a:r>
              <a:rPr lang="es-ES" sz="1400" spc="-10" dirty="0">
                <a:solidFill>
                  <a:schemeClr val="tx1">
                    <a:lumMod val="40000"/>
                    <a:lumOff val="60000"/>
                  </a:schemeClr>
                </a:solidFill>
                <a:highlight>
                  <a:srgbClr val="FFFFFF"/>
                </a:highlight>
                <a:latin typeface="Apple Color Emoji"/>
              </a:rPr>
              <a:t> notebooks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Arco 13">
            <a:extLst>
              <a:ext uri="{FF2B5EF4-FFF2-40B4-BE49-F238E27FC236}">
                <a16:creationId xmlns:a16="http://schemas.microsoft.com/office/drawing/2014/main" id="{D282ED1A-7146-79CF-8BFF-0CAADC7ECCB1}"/>
              </a:ext>
            </a:extLst>
          </p:cNvPr>
          <p:cNvSpPr/>
          <p:nvPr/>
        </p:nvSpPr>
        <p:spPr>
          <a:xfrm rot="1031310" flipH="1">
            <a:off x="1806063" y="4770555"/>
            <a:ext cx="609508" cy="1035453"/>
          </a:xfrm>
          <a:prstGeom prst="arc">
            <a:avLst>
              <a:gd name="adj1" fmla="val 16200000"/>
              <a:gd name="adj2" fmla="val 20687105"/>
            </a:avLst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221C852-E12B-AA8D-3A43-91F3726DB3DD}"/>
              </a:ext>
            </a:extLst>
          </p:cNvPr>
          <p:cNvSpPr txBox="1"/>
          <p:nvPr/>
        </p:nvSpPr>
        <p:spPr bwMode="auto">
          <a:xfrm>
            <a:off x="9541459" y="5599845"/>
            <a:ext cx="2344795" cy="707578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</p:spPr>
        <p:txBody>
          <a:bodyPr wrap="square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/>
              </a:rPr>
              <a:t>Check the repository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/>
                <a:hlinkClick r:id="rId5"/>
              </a:rPr>
              <a:t>@ImpedanCEI/wakis</a:t>
            </a:r>
            <a:endParaRPr lang="en-US" sz="16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3735493-3619-7D68-4260-175A3F32F92B}"/>
              </a:ext>
            </a:extLst>
          </p:cNvPr>
          <p:cNvSpPr txBox="1"/>
          <p:nvPr/>
        </p:nvSpPr>
        <p:spPr bwMode="auto">
          <a:xfrm>
            <a:off x="74466" y="2420823"/>
            <a:ext cx="18765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i="0" strike="noStrike" spc="-1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CPU-GPU-MPI</a:t>
            </a:r>
          </a:p>
          <a:p>
            <a:pPr algn="ctr"/>
            <a:r>
              <a:rPr lang="en-GB" sz="1400" i="0" strike="noStrike" spc="-1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Simulation</a:t>
            </a:r>
            <a:r>
              <a:rPr lang="es-ES" sz="1400" i="0" strike="noStrike" spc="-1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 examples </a:t>
            </a:r>
          </a:p>
          <a:p>
            <a:pPr algn="ctr"/>
            <a:r>
              <a:rPr lang="es-ES" sz="1400" i="0" strike="noStrike" spc="-10" dirty="0">
                <a:solidFill>
                  <a:schemeClr val="tx1">
                    <a:lumMod val="40000"/>
                    <a:lumOff val="60000"/>
                  </a:schemeClr>
                </a:solidFill>
                <a:effectLst/>
                <a:highlight>
                  <a:srgbClr val="FFFFFF"/>
                </a:highlight>
                <a:latin typeface="Apple Color Emoji"/>
              </a:rPr>
              <a:t>⏳</a:t>
            </a:r>
            <a:r>
              <a:rPr lang="en-US" sz="1400" spc="-1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~2’ to 20’ 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9" name="Github recording v2">
            <a:hlinkClick r:id="" action="ppaction://media"/>
            <a:extLst>
              <a:ext uri="{FF2B5EF4-FFF2-40B4-BE49-F238E27FC236}">
                <a16:creationId xmlns:a16="http://schemas.microsoft.com/office/drawing/2014/main" id="{F5D49FBE-3691-42FD-C141-A18A36AB13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04876" y="1144046"/>
            <a:ext cx="6930851" cy="5152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prstDash val="solid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678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06F44-3636-B631-A155-FDD902DCD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041466-4A14-65B7-63CB-1518F7C2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/>
              <a:t> code suite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B30A9EC-63CF-AB19-FE64-8F30FAF0B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7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D0A398-3158-D3B5-2A99-BDCE7606A5BF}"/>
              </a:ext>
            </a:extLst>
          </p:cNvPr>
          <p:cNvSpPr txBox="1"/>
          <p:nvPr/>
        </p:nvSpPr>
        <p:spPr bwMode="auto">
          <a:xfrm>
            <a:off x="9806839" y="2293948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8A3E"/>
                </a:solidFill>
                <a:latin typeface="Consolas" panose="020B0609020204030204" pitchFamily="49" charset="0"/>
              </a:rPr>
              <a:t>reuse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85E8C6B-7502-EA3F-0FFE-59210A5C721B}"/>
              </a:ext>
            </a:extLst>
          </p:cNvPr>
          <p:cNvSpPr txBox="1"/>
          <p:nvPr/>
        </p:nvSpPr>
        <p:spPr bwMode="auto">
          <a:xfrm rot="18166915">
            <a:off x="9209679" y="1589277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8A3E"/>
                </a:solidFill>
                <a:latin typeface="Consolas" panose="020B0609020204030204" pitchFamily="49" charset="0"/>
              </a:rPr>
              <a:t>refactor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DADECAC-9AF8-5A41-E9B3-012C4C97559D}"/>
              </a:ext>
            </a:extLst>
          </p:cNvPr>
          <p:cNvSpPr txBox="1"/>
          <p:nvPr/>
        </p:nvSpPr>
        <p:spPr bwMode="auto">
          <a:xfrm rot="3577125">
            <a:off x="10064719" y="1637402"/>
            <a:ext cx="1194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8A3E"/>
                </a:solidFill>
                <a:latin typeface="Consolas" panose="020B0609020204030204" pitchFamily="49" charset="0"/>
              </a:rPr>
              <a:t>integrate</a:t>
            </a:r>
          </a:p>
        </p:txBody>
      </p:sp>
      <p:pic>
        <p:nvPicPr>
          <p:cNvPr id="7" name="Gráfico 6" descr="Sostenibilidad contorno">
            <a:extLst>
              <a:ext uri="{FF2B5EF4-FFF2-40B4-BE49-F238E27FC236}">
                <a16:creationId xmlns:a16="http://schemas.microsoft.com/office/drawing/2014/main" id="{981B9984-557D-4FAE-3F1C-BD43647E4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26844" y="1462809"/>
            <a:ext cx="914400" cy="914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5384A1C-D856-BD52-F798-442DBB8E74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3377" y="1340768"/>
            <a:ext cx="7252051" cy="4656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36E9F44-1151-668E-74B0-73F1CEBBC265}"/>
              </a:ext>
            </a:extLst>
          </p:cNvPr>
          <p:cNvSpPr txBox="1"/>
          <p:nvPr/>
        </p:nvSpPr>
        <p:spPr bwMode="auto">
          <a:xfrm>
            <a:off x="8400256" y="2921456"/>
            <a:ext cx="3580781" cy="252376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pPr marL="285750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/>
              <a:t>Actively </a:t>
            </a:r>
            <a:r>
              <a:rPr lang="en-US" sz="1600" b="1" dirty="0">
                <a:solidFill>
                  <a:srgbClr val="00B050"/>
                </a:solidFill>
              </a:rPr>
              <a:t>maintained</a:t>
            </a:r>
            <a:r>
              <a:rPr lang="en-US" sz="1600" dirty="0"/>
              <a:t>, documented, pip-deployed packages</a:t>
            </a:r>
          </a:p>
          <a:p>
            <a:pPr marL="285750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Modular</a:t>
            </a:r>
            <a:r>
              <a:rPr lang="en-US" sz="1600" dirty="0"/>
              <a:t> for flexibility, easy maintenance/development</a:t>
            </a:r>
          </a:p>
          <a:p>
            <a:pPr marL="285750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b="1" dirty="0"/>
              <a:t>100% python,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PEP8 compliant</a:t>
            </a:r>
            <a:r>
              <a:rPr lang="en-US" sz="1600" b="1" dirty="0"/>
              <a:t>,  </a:t>
            </a:r>
            <a:r>
              <a:rPr lang="en-US" sz="1600" dirty="0"/>
              <a:t>CI/CD practices</a:t>
            </a:r>
          </a:p>
          <a:p>
            <a:pPr marL="285750" indent="-28575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Encapsulate expertise </a:t>
            </a:r>
            <a:r>
              <a:rPr lang="en-US" sz="1600" dirty="0"/>
              <a:t>of legacy codes over the years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57FADC1-6976-DB9B-3BFC-E3F02645B3B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321"/>
          <a:stretch/>
        </p:blipFill>
        <p:spPr>
          <a:xfrm>
            <a:off x="5719688" y="1343163"/>
            <a:ext cx="2280588" cy="117856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BA1E6A9-FF00-613A-2A25-5647EE0612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6949" y="1421655"/>
            <a:ext cx="1741760" cy="702147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19E961EA-1012-8C46-883B-357DB2D14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081" y="1500707"/>
            <a:ext cx="238613" cy="23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C6FB29C-E304-21A7-82F3-2B99CE9130FD}"/>
              </a:ext>
            </a:extLst>
          </p:cNvPr>
          <p:cNvCxnSpPr/>
          <p:nvPr/>
        </p:nvCxnSpPr>
        <p:spPr>
          <a:xfrm>
            <a:off x="2927648" y="4184276"/>
            <a:ext cx="0" cy="576064"/>
          </a:xfrm>
          <a:prstGeom prst="straightConnector1">
            <a:avLst/>
          </a:prstGeom>
          <a:ln w="28575">
            <a:solidFill>
              <a:srgbClr val="00B05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8EB3E695-ABB6-1F2C-66BD-C8D2D39F676F}"/>
              </a:ext>
            </a:extLst>
          </p:cNvPr>
          <p:cNvCxnSpPr>
            <a:cxnSpLocks/>
          </p:cNvCxnSpPr>
          <p:nvPr/>
        </p:nvCxnSpPr>
        <p:spPr>
          <a:xfrm>
            <a:off x="4079776" y="4212034"/>
            <a:ext cx="504056" cy="504056"/>
          </a:xfrm>
          <a:prstGeom prst="straightConnector1">
            <a:avLst/>
          </a:prstGeom>
          <a:ln w="28575">
            <a:solidFill>
              <a:srgbClr val="00B05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0F268FBE-1F12-8672-BC6D-EBA1DA08E65A}"/>
              </a:ext>
            </a:extLst>
          </p:cNvPr>
          <p:cNvCxnSpPr>
            <a:cxnSpLocks/>
          </p:cNvCxnSpPr>
          <p:nvPr/>
        </p:nvCxnSpPr>
        <p:spPr>
          <a:xfrm>
            <a:off x="4192878" y="3635970"/>
            <a:ext cx="432048" cy="0"/>
          </a:xfrm>
          <a:prstGeom prst="straightConnector1">
            <a:avLst/>
          </a:prstGeom>
          <a:ln w="28575">
            <a:solidFill>
              <a:srgbClr val="00B05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E5E8E97F-6143-E01C-8658-7B459BA0500A}"/>
              </a:ext>
            </a:extLst>
          </p:cNvPr>
          <p:cNvCxnSpPr>
            <a:cxnSpLocks/>
          </p:cNvCxnSpPr>
          <p:nvPr/>
        </p:nvCxnSpPr>
        <p:spPr>
          <a:xfrm flipH="1">
            <a:off x="4174315" y="5292154"/>
            <a:ext cx="450611" cy="0"/>
          </a:xfrm>
          <a:prstGeom prst="straightConnector1">
            <a:avLst/>
          </a:prstGeom>
          <a:ln w="28575">
            <a:solidFill>
              <a:srgbClr val="00B05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587BA7CF-3CA1-E049-0EE7-9EE8CB2FBE99}"/>
              </a:ext>
            </a:extLst>
          </p:cNvPr>
          <p:cNvCxnSpPr>
            <a:cxnSpLocks/>
          </p:cNvCxnSpPr>
          <p:nvPr/>
        </p:nvCxnSpPr>
        <p:spPr>
          <a:xfrm flipV="1">
            <a:off x="4120870" y="4206752"/>
            <a:ext cx="504056" cy="504056"/>
          </a:xfrm>
          <a:prstGeom prst="straightConnector1">
            <a:avLst/>
          </a:prstGeom>
          <a:ln w="28575">
            <a:solidFill>
              <a:srgbClr val="00B05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545BD302-7DDD-F285-C97F-05B04AFA7F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2529" y="4318302"/>
            <a:ext cx="606337" cy="724968"/>
          </a:xfrm>
          <a:prstGeom prst="rect">
            <a:avLst/>
          </a:prstGeom>
        </p:spPr>
      </p:pic>
      <p:pic>
        <p:nvPicPr>
          <p:cNvPr id="22" name="Gráfico 21">
            <a:extLst>
              <a:ext uri="{FF2B5EF4-FFF2-40B4-BE49-F238E27FC236}">
                <a16:creationId xmlns:a16="http://schemas.microsoft.com/office/drawing/2014/main" id="{D9543E03-492D-F420-5996-4CA39845FD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056477" y="2929639"/>
            <a:ext cx="759255" cy="75925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EE8340AD-39F5-0F61-E6D4-1A8FD69F2D4B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7053" y="4611195"/>
            <a:ext cx="831473" cy="42364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2015FCC1-6766-CD9C-9770-A37EEE2EE91F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936" y="3104449"/>
            <a:ext cx="953189" cy="50791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40AAE97-39AA-3224-3D3E-AAFBD6CB5226}"/>
              </a:ext>
            </a:extLst>
          </p:cNvPr>
          <p:cNvSpPr txBox="1"/>
          <p:nvPr/>
        </p:nvSpPr>
        <p:spPr bwMode="auto">
          <a:xfrm>
            <a:off x="2611889" y="5500698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🔗</a:t>
            </a:r>
            <a:r>
              <a:rPr lang="en-US" dirty="0">
                <a:hlinkClick r:id="rId13"/>
              </a:rPr>
              <a:t>slides@MLCF</a:t>
            </a:r>
            <a:endParaRPr lang="en-U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4F29540-B5E0-E26B-3217-F20507E62C3B}"/>
              </a:ext>
            </a:extLst>
          </p:cNvPr>
          <p:cNvSpPr txBox="1"/>
          <p:nvPr/>
        </p:nvSpPr>
        <p:spPr bwMode="auto">
          <a:xfrm>
            <a:off x="5687472" y="5526590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🔗</a:t>
            </a:r>
            <a:r>
              <a:rPr lang="en-US" dirty="0">
                <a:hlinkClick r:id="rId14"/>
              </a:rPr>
              <a:t>slides@CEI</a:t>
            </a:r>
            <a:r>
              <a:rPr lang="en-US" dirty="0"/>
              <a:t> by E. Vik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80E60CE-DA28-E243-7CD0-10647C12F813}"/>
              </a:ext>
            </a:extLst>
          </p:cNvPr>
          <p:cNvSpPr txBox="1"/>
          <p:nvPr/>
        </p:nvSpPr>
        <p:spPr bwMode="auto">
          <a:xfrm>
            <a:off x="6500489" y="4074702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🔗</a:t>
            </a:r>
            <a:r>
              <a:rPr lang="en-US" dirty="0">
                <a:hlinkClick r:id="rId15"/>
              </a:rPr>
              <a:t>slides@CEI</a:t>
            </a:r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E53A8CC-5FF2-A6C2-F40E-D541B0776A4F}"/>
              </a:ext>
            </a:extLst>
          </p:cNvPr>
          <p:cNvSpPr txBox="1"/>
          <p:nvPr/>
        </p:nvSpPr>
        <p:spPr bwMode="auto">
          <a:xfrm>
            <a:off x="6625923" y="317374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w/ L. Sito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1E03A6B-ACE0-8CC9-C253-286AE4345BD6}"/>
              </a:ext>
            </a:extLst>
          </p:cNvPr>
          <p:cNvSpPr txBox="1"/>
          <p:nvPr/>
        </p:nvSpPr>
        <p:spPr bwMode="auto">
          <a:xfrm>
            <a:off x="2909884" y="4663989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w/ S. Joly</a:t>
            </a:r>
          </a:p>
        </p:txBody>
      </p:sp>
    </p:spTree>
    <p:extLst>
      <p:ext uri="{BB962C8B-B14F-4D97-AF65-F5344CB8AC3E}">
        <p14:creationId xmlns:p14="http://schemas.microsoft.com/office/powerpoint/2010/main" val="30516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C5067169-674F-4F7D-45E5-4960E761E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764" y="1227853"/>
            <a:ext cx="4922532" cy="4258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E266CAC-D4BF-B9B0-2B16-D8C3CEEE5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 pipeline in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2310CF-9177-C233-1C50-B317B60AC6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8D91F65-55E6-729F-DE36-098B05312EE1}"/>
              </a:ext>
            </a:extLst>
          </p:cNvPr>
          <p:cNvSpPr txBox="1"/>
          <p:nvPr/>
        </p:nvSpPr>
        <p:spPr bwMode="auto">
          <a:xfrm>
            <a:off x="512247" y="1310993"/>
            <a:ext cx="601580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Code development is tracked with </a:t>
            </a:r>
            <a:r>
              <a:rPr lang="en-US" sz="1600" u="sng" dirty="0">
                <a:solidFill>
                  <a:schemeClr val="tx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 releases</a:t>
            </a:r>
            <a:endParaRPr lang="en-US" sz="16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US" sz="1600" dirty="0"/>
          </a:p>
          <a:p>
            <a:r>
              <a:rPr lang="en-US" sz="1600" b="1" dirty="0"/>
              <a:t>On each release </a:t>
            </a:r>
            <a:r>
              <a:rPr lang="en-US" sz="1600" dirty="0"/>
              <a:t>(CI/CD pipeline)</a:t>
            </a:r>
            <a:r>
              <a:rPr lang="en-US" sz="1600" b="1" dirty="0"/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600" dirty="0"/>
              <a:t>All the </a:t>
            </a:r>
            <a:r>
              <a:rPr lang="en-US" sz="16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tests are run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/>
              <a:t>with GitHub Actions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600" dirty="0"/>
              <a:t>Main branch is </a:t>
            </a:r>
            <a:r>
              <a:rPr lang="en-US" sz="1600" dirty="0">
                <a:solidFill>
                  <a:srgbClr val="C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tagged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/>
              <a:t>with a version e.g. #v0.5.1</a:t>
            </a:r>
            <a:endParaRPr lang="en-US" sz="1600" dirty="0">
              <a:latin typeface="Consolas" panose="020B0609020204030204" pitchFamily="49" charset="0"/>
            </a:endParaRPr>
          </a:p>
          <a:p>
            <a:pPr marL="857250" lvl="1" indent="-40005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600" dirty="0"/>
              <a:t>Create a </a:t>
            </a:r>
            <a:r>
              <a:rPr lang="en-US" sz="1600" dirty="0">
                <a:solidFill>
                  <a:schemeClr val="accent3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summary</a:t>
            </a:r>
            <a:r>
              <a:rPr lang="en-US" sz="1600" dirty="0"/>
              <a:t> of features, bugfixes and contributions and changelog</a:t>
            </a:r>
          </a:p>
          <a:p>
            <a:pPr marL="857250" lvl="1" indent="-40005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600" dirty="0"/>
              <a:t>Deploys a </a:t>
            </a:r>
            <a:r>
              <a:rPr lang="en-US" sz="1600" dirty="0">
                <a:solidFill>
                  <a:srgbClr val="00B05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stable version </a:t>
            </a:r>
            <a:r>
              <a:rPr lang="en-US" sz="1600" dirty="0">
                <a:solidFill>
                  <a:srgbClr val="00B050"/>
                </a:solidFill>
              </a:rPr>
              <a:t>to </a:t>
            </a:r>
            <a:r>
              <a:rPr lang="en-US" sz="1600" dirty="0" err="1">
                <a:solidFill>
                  <a:srgbClr val="00B050"/>
                </a:solidFill>
              </a:rPr>
              <a:t>PyPI</a:t>
            </a:r>
            <a:endParaRPr lang="en-US" sz="1100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pPr marL="857250" lvl="1" indent="-40005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600" dirty="0"/>
              <a:t>Updates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documentation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</a:t>
            </a:r>
            <a:r>
              <a:rPr lang="en-U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ReadTheDocs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857250" lvl="1" indent="-40005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600" dirty="0"/>
              <a:t>Generates a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Zenodo DOI</a:t>
            </a:r>
            <a:r>
              <a:rPr lang="en-US" sz="1600" dirty="0"/>
              <a:t> that hosts a snapshot of the code at that stage in a .zip file</a:t>
            </a:r>
          </a:p>
          <a:p>
            <a:pPr marL="857250" lvl="1" indent="-400050">
              <a:buFont typeface="+mj-lt"/>
              <a:buAutoNum type="alphaLcPeriod"/>
            </a:pPr>
            <a:endParaRPr lang="en-US" sz="1600" dirty="0"/>
          </a:p>
          <a:p>
            <a:r>
              <a:rPr lang="en-US" sz="1600" dirty="0"/>
              <a:t>The work in progress is tracked in a release draft </a:t>
            </a: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`release.md`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9312E5C-2662-EAB5-3A77-CAE1C1EDFECC}"/>
              </a:ext>
            </a:extLst>
          </p:cNvPr>
          <p:cNvSpPr txBox="1"/>
          <p:nvPr/>
        </p:nvSpPr>
        <p:spPr bwMode="auto">
          <a:xfrm>
            <a:off x="4079776" y="3573016"/>
            <a:ext cx="20826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Consolas" panose="020B0609020204030204" pitchFamily="49" charset="0"/>
              </a:rPr>
              <a:t>&gt; pip install </a:t>
            </a:r>
            <a:r>
              <a:rPr lang="en-US" sz="14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Consolas" panose="020B0609020204030204" pitchFamily="49" charset="0"/>
              </a:rPr>
              <a:t>wakis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B23C7EF-52D6-07CA-E92C-0810345E36A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4112" y="2204864"/>
            <a:ext cx="4841649" cy="3871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3608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F3D5F-D3A5-BC6C-F7BD-39157A176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58D801-6A17-C4DB-0A8A-52BC59E96C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pPr algn="ctr"/>
            <a:r>
              <a:rPr lang="en-US" sz="3200" dirty="0"/>
              <a:t>Other useful presentations since last CEI…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CDF649B-D00A-8A2F-4FBC-F19710E6D65D}"/>
              </a:ext>
            </a:extLst>
          </p:cNvPr>
          <p:cNvSpPr/>
          <p:nvPr/>
        </p:nvSpPr>
        <p:spPr>
          <a:xfrm>
            <a:off x="1996338" y="1484784"/>
            <a:ext cx="8410654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April 24 @ CEI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Introduction to Wakis &amp; FIT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Aug 24 @ EMWSD #20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PML implementation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nd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Oct 24 @ ICAP conference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Introduction to Wakis + GPU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Oct 24 @ABP-GIM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Introduction to Wakis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28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Feb 25 @MLCF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PIML Wake extrapolation in Wakis w/ IDDEFIX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Mar 25 @WUM #1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Wakis community &amp; Hands-on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nd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April 25 @WUM #2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Wakis MPI implementation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</a:t>
            </a:r>
            <a:r>
              <a:rPr lang="en-US" baseline="30000" dirty="0">
                <a:solidFill>
                  <a:schemeClr val="tx1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May 25 @ABP-GIM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Wakis status, community and IDDEFIX</a:t>
            </a: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</a:t>
            </a:r>
            <a:r>
              <a:rPr lang="en-US" u="sng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</a:t>
            </a: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– 6</a:t>
            </a:r>
            <a:r>
              <a:rPr lang="en-US" u="sng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June </a:t>
            </a: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IPAC 25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Wakis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poster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paper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>
                <a:solidFill>
                  <a:schemeClr val="tx1"/>
                </a:solidFill>
              </a:rPr>
              <a:t>&amp;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flash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</a:t>
            </a:r>
            <a:endParaRPr lang="en-US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971550" lvl="1" indent="-514350">
              <a:spcAft>
                <a:spcPts val="1200"/>
              </a:spcAft>
              <a:buFont typeface="+mj-lt"/>
              <a:buAutoNum type="romanLcPeriod"/>
            </a:pP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u="sng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</a:t>
            </a: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July @CAP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Wakis CI/CD, status and Hands-on</a:t>
            </a:r>
          </a:p>
        </p:txBody>
      </p:sp>
    </p:spTree>
    <p:extLst>
      <p:ext uri="{BB962C8B-B14F-4D97-AF65-F5344CB8AC3E}">
        <p14:creationId xmlns:p14="http://schemas.microsoft.com/office/powerpoint/2010/main" val="2806073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3A0C6-EDAA-734C-A5F0-FAF2418AC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4C21F-8C88-C9A1-9FC2-9A80E1546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example: </a:t>
            </a:r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  <a:ea typeface="+mn-ea"/>
                <a:cs typeface="+mn-cs"/>
              </a:rPr>
              <a:t>Wakis</a:t>
            </a:r>
            <a:r>
              <a:rPr lang="en-US" dirty="0"/>
              <a:t> #v0.6.0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A12654-9451-36CE-0866-E4503506D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EEFC5D8-1A92-6099-1925-F480CC481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16"/>
          <a:stretch>
            <a:fillRect/>
          </a:stretch>
        </p:blipFill>
        <p:spPr>
          <a:xfrm>
            <a:off x="623392" y="1342453"/>
            <a:ext cx="3953597" cy="4032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C97FD8B-7521-CB8E-CADF-AB4D596D0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1504" y="1845507"/>
            <a:ext cx="3942951" cy="4032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56F9288-2E70-05D1-0ACC-5A44E48996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512"/>
          <a:stretch>
            <a:fillRect/>
          </a:stretch>
        </p:blipFill>
        <p:spPr>
          <a:xfrm>
            <a:off x="2892479" y="2636912"/>
            <a:ext cx="3369019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A126C68-6F1C-DD9A-6A3E-3A00D6ACFF25}"/>
              </a:ext>
            </a:extLst>
          </p:cNvPr>
          <p:cNvSpPr txBox="1"/>
          <p:nvPr/>
        </p:nvSpPr>
        <p:spPr bwMode="auto">
          <a:xfrm>
            <a:off x="7464152" y="177281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021F6D3-FD80-1A33-8D55-1CD95955F8E4}"/>
              </a:ext>
            </a:extLst>
          </p:cNvPr>
          <p:cNvSpPr txBox="1"/>
          <p:nvPr/>
        </p:nvSpPr>
        <p:spPr bwMode="auto">
          <a:xfrm>
            <a:off x="6312024" y="1556792"/>
            <a:ext cx="5256584" cy="92333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FBAF67D-4809-B2C0-EF40-3744514BE984}"/>
              </a:ext>
            </a:extLst>
          </p:cNvPr>
          <p:cNvSpPr txBox="1"/>
          <p:nvPr/>
        </p:nvSpPr>
        <p:spPr bwMode="auto">
          <a:xfrm>
            <a:off x="6744072" y="2358172"/>
            <a:ext cx="468052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Differentiation between: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C00000"/>
                </a:solidFill>
              </a:rPr>
              <a:t>Major releases </a:t>
            </a:r>
            <a:r>
              <a:rPr lang="en-US" b="1" dirty="0"/>
              <a:t>0.X.0 </a:t>
            </a:r>
            <a:r>
              <a:rPr lang="en-US" dirty="0"/>
              <a:t>can</a:t>
            </a:r>
            <a:r>
              <a:rPr lang="en-US" b="1" dirty="0"/>
              <a:t> </a:t>
            </a:r>
            <a:r>
              <a:rPr lang="en-US" dirty="0"/>
              <a:t>include substantial changes in the code and the API (legacy breaking)</a:t>
            </a:r>
          </a:p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B050"/>
                </a:solidFill>
              </a:rPr>
              <a:t>Minor releases </a:t>
            </a:r>
            <a:r>
              <a:rPr lang="en-US" b="1" dirty="0"/>
              <a:t>0.X.x </a:t>
            </a:r>
            <a:r>
              <a:rPr lang="en-US" dirty="0"/>
              <a:t>include small features and bugfixes in the code.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Usually, the releases solve some </a:t>
            </a:r>
            <a:r>
              <a:rPr lang="en-US" dirty="0">
                <a:hlinkClick r:id="rId5"/>
              </a:rPr>
              <a:t>GitHub Issue</a:t>
            </a:r>
            <a:r>
              <a:rPr lang="en-US" dirty="0"/>
              <a:t> that has been opened by a user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264A52-02F5-57AD-3E58-49631B4A7280}"/>
              </a:ext>
            </a:extLst>
          </p:cNvPr>
          <p:cNvSpPr txBox="1"/>
          <p:nvPr/>
        </p:nvSpPr>
        <p:spPr bwMode="auto">
          <a:xfrm>
            <a:off x="6496920" y="1637938"/>
            <a:ext cx="5049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✨</a:t>
            </a:r>
            <a:r>
              <a:rPr lang="en-US" i="1" dirty="0"/>
              <a:t> Automated with Copilot from commit messages</a:t>
            </a:r>
          </a:p>
        </p:txBody>
      </p:sp>
    </p:spTree>
    <p:extLst>
      <p:ext uri="{BB962C8B-B14F-4D97-AF65-F5344CB8AC3E}">
        <p14:creationId xmlns:p14="http://schemas.microsoft.com/office/powerpoint/2010/main" val="1510592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BE3878-BF90-5314-74CE-130789989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dirty="0"/>
              <a:t> benchmarks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FD6FDE-F0F0-A3AF-1CE9-E6F837A05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B3E130B-9841-BD7B-7BF1-ACF6B7A59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124744"/>
            <a:ext cx="6177371" cy="5152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3229CD6-48C7-3980-D966-4ECD319000B2}"/>
              </a:ext>
            </a:extLst>
          </p:cNvPr>
          <p:cNvSpPr txBox="1"/>
          <p:nvPr/>
        </p:nvSpPr>
        <p:spPr bwMode="auto">
          <a:xfrm>
            <a:off x="7208791" y="2431423"/>
            <a:ext cx="468052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dirty="0"/>
              <a:t>Ongoing benchmark campaign to improve code robustness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@ImpedanCEI/wakis-benchmarks</a:t>
            </a:r>
            <a:endParaRPr lang="en-US" sz="16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 algn="ctr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1600" dirty="0"/>
          </a:p>
          <a:p>
            <a:pPr marL="285750" indent="-285750" algn="ctr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/>
              <a:t>Wakis comparison with CST simulations, available in the repository</a:t>
            </a:r>
            <a:br>
              <a:rPr lang="en-US" sz="1600" b="1" dirty="0"/>
            </a:br>
            <a:endParaRPr lang="en-US" sz="1600" b="1" dirty="0"/>
          </a:p>
          <a:p>
            <a:pPr marL="285750" indent="-285750" algn="ctr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i="1" dirty="0"/>
              <a:t>Every challenge is an opportunity to develop!</a:t>
            </a:r>
          </a:p>
        </p:txBody>
      </p:sp>
    </p:spTree>
    <p:extLst>
      <p:ext uri="{BB962C8B-B14F-4D97-AF65-F5344CB8AC3E}">
        <p14:creationId xmlns:p14="http://schemas.microsoft.com/office/powerpoint/2010/main" val="2902075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>
            <a:extLst>
              <a:ext uri="{FF2B5EF4-FFF2-40B4-BE49-F238E27FC236}">
                <a16:creationId xmlns:a16="http://schemas.microsoft.com/office/drawing/2014/main" id="{3C7C0181-FFA4-6144-FCE3-803DC3B88DE0}"/>
              </a:ext>
            </a:extLst>
          </p:cNvPr>
          <p:cNvGrpSpPr/>
          <p:nvPr/>
        </p:nvGrpSpPr>
        <p:grpSpPr>
          <a:xfrm>
            <a:off x="2305160" y="1622773"/>
            <a:ext cx="2540578" cy="1527464"/>
            <a:chOff x="927743" y="1989517"/>
            <a:chExt cx="2540578" cy="1527464"/>
          </a:xfrm>
        </p:grpSpPr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FD0B9FF0-9A09-FFC5-4ECC-69DFF0E6F1A0}"/>
                </a:ext>
              </a:extLst>
            </p:cNvPr>
            <p:cNvCxnSpPr>
              <a:cxnSpLocks/>
            </p:cNvCxnSpPr>
            <p:nvPr/>
          </p:nvCxnSpPr>
          <p:spPr>
            <a:xfrm>
              <a:off x="1308683" y="1989517"/>
              <a:ext cx="26549" cy="1158928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7F39B866-4A4D-51C2-061A-EEF129A294BD}"/>
                </a:ext>
              </a:extLst>
            </p:cNvPr>
            <p:cNvCxnSpPr>
              <a:cxnSpLocks/>
            </p:cNvCxnSpPr>
            <p:nvPr/>
          </p:nvCxnSpPr>
          <p:spPr>
            <a:xfrm>
              <a:off x="1335232" y="3148445"/>
              <a:ext cx="2133089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8A1DFDB2-03A6-2409-AD64-69A60D5E5C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743" y="3148445"/>
              <a:ext cx="407489" cy="368536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agen 26">
            <a:extLst>
              <a:ext uri="{FF2B5EF4-FFF2-40B4-BE49-F238E27FC236}">
                <a16:creationId xmlns:a16="http://schemas.microsoft.com/office/drawing/2014/main" id="{22155A62-198D-B2BD-449B-DCE504DFED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8050" y="1693140"/>
            <a:ext cx="2317688" cy="1548179"/>
          </a:xfrm>
          <a:prstGeom prst="rect">
            <a:avLst/>
          </a:prstGeom>
        </p:spPr>
      </p:pic>
      <p:sp>
        <p:nvSpPr>
          <p:cNvPr id="28" name="Cubo 27">
            <a:extLst>
              <a:ext uri="{FF2B5EF4-FFF2-40B4-BE49-F238E27FC236}">
                <a16:creationId xmlns:a16="http://schemas.microsoft.com/office/drawing/2014/main" id="{05C389D2-89C6-676A-0FA9-075F9784323A}"/>
              </a:ext>
            </a:extLst>
          </p:cNvPr>
          <p:cNvSpPr/>
          <p:nvPr/>
        </p:nvSpPr>
        <p:spPr>
          <a:xfrm>
            <a:off x="2305160" y="1622773"/>
            <a:ext cx="2540578" cy="1527464"/>
          </a:xfrm>
          <a:prstGeom prst="cub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9D6CD46-6258-92BF-6705-663497395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&amp; benchmarking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C5F7203-CAD3-CD9B-7CC6-3349CE9163C9}"/>
              </a:ext>
            </a:extLst>
          </p:cNvPr>
          <p:cNvSpPr txBox="1"/>
          <p:nvPr/>
        </p:nvSpPr>
        <p:spPr bwMode="auto">
          <a:xfrm>
            <a:off x="2640294" y="1142706"/>
            <a:ext cx="6817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en-US" sz="2000" dirty="0"/>
              <a:t>Benchmarking campaign conducted on a </a:t>
            </a:r>
            <a:r>
              <a:rPr lang="en-US" sz="2000" i="1" dirty="0">
                <a:solidFill>
                  <a:schemeClr val="accent3">
                    <a:lumMod val="75000"/>
                  </a:schemeClr>
                </a:solidFill>
              </a:rPr>
              <a:t>lossy Pillbox cavity</a:t>
            </a:r>
            <a:r>
              <a:rPr lang="en-US" sz="2000" dirty="0"/>
              <a:t>: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C49EB4A-1FEE-8119-24C1-5DD13BACD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877" y="3408141"/>
            <a:ext cx="8312727" cy="2952311"/>
          </a:xfrm>
          <a:prstGeom prst="rect">
            <a:avLst/>
          </a:prstGeom>
        </p:spPr>
      </p:pic>
      <p:sp>
        <p:nvSpPr>
          <p:cNvPr id="35" name="Arco 34">
            <a:extLst>
              <a:ext uri="{FF2B5EF4-FFF2-40B4-BE49-F238E27FC236}">
                <a16:creationId xmlns:a16="http://schemas.microsoft.com/office/drawing/2014/main" id="{7DE809ED-E54A-1F6A-2193-F62192A086CF}"/>
              </a:ext>
            </a:extLst>
          </p:cNvPr>
          <p:cNvSpPr/>
          <p:nvPr/>
        </p:nvSpPr>
        <p:spPr>
          <a:xfrm rot="20654022">
            <a:off x="4155586" y="2314616"/>
            <a:ext cx="1072753" cy="1077670"/>
          </a:xfrm>
          <a:prstGeom prst="arc">
            <a:avLst>
              <a:gd name="adj1" fmla="val 16468845"/>
              <a:gd name="adj2" fmla="val 20959813"/>
            </a:avLst>
          </a:prstGeom>
          <a:noFill/>
          <a:ln w="63500" cap="flat" cmpd="sng" algn="ctr">
            <a:solidFill>
              <a:schemeClr val="accent3">
                <a:lumMod val="75000"/>
              </a:schemeClr>
            </a:solidFill>
            <a:prstDash val="solid"/>
            <a:miter lim="800000"/>
            <a:headEnd type="triangle"/>
            <a:tailEnd type="none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33A0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5F568F7B-B007-A67A-0170-FBB245E14F1B}"/>
                  </a:ext>
                </a:extLst>
              </p:cNvPr>
              <p:cNvSpPr txBox="1"/>
              <p:nvPr/>
            </p:nvSpPr>
            <p:spPr bwMode="auto">
              <a:xfrm>
                <a:off x="4535693" y="2610596"/>
                <a:ext cx="20952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For different </a:t>
                </a:r>
                <a:r>
                  <a:rPr lang="en-US" i="1" dirty="0">
                    <a:solidFill>
                      <a:schemeClr val="accent3"/>
                    </a:solidFill>
                  </a:rPr>
                  <a:t>conductivities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5F568F7B-B007-A67A-0170-FBB245E14F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5693" y="2610596"/>
                <a:ext cx="2095259" cy="646331"/>
              </a:xfrm>
              <a:prstGeom prst="rect">
                <a:avLst/>
              </a:prstGeom>
              <a:blipFill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6" descr="آموزش نصب CST Studio 2023 | گروه تخصصی نرم افزار JB-Team">
            <a:extLst>
              <a:ext uri="{FF2B5EF4-FFF2-40B4-BE49-F238E27FC236}">
                <a16:creationId xmlns:a16="http://schemas.microsoft.com/office/drawing/2014/main" id="{300F504B-8AEA-DF7D-7E38-848457CDC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340" y="1616819"/>
            <a:ext cx="1554688" cy="77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D0B0CE2-13E9-6BFD-7849-02F68A504A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0"/>
          <a:stretch/>
        </p:blipFill>
        <p:spPr>
          <a:xfrm>
            <a:off x="7220341" y="2137152"/>
            <a:ext cx="1019397" cy="920523"/>
          </a:xfrm>
          <a:prstGeom prst="rect">
            <a:avLst/>
          </a:prstGeom>
        </p:spPr>
      </p:pic>
      <p:sp>
        <p:nvSpPr>
          <p:cNvPr id="15" name="Abrir llave 14">
            <a:extLst>
              <a:ext uri="{FF2B5EF4-FFF2-40B4-BE49-F238E27FC236}">
                <a16:creationId xmlns:a16="http://schemas.microsoft.com/office/drawing/2014/main" id="{5D5AA5BA-50A1-2E1F-F939-701A7BE48D9F}"/>
              </a:ext>
            </a:extLst>
          </p:cNvPr>
          <p:cNvSpPr/>
          <p:nvPr/>
        </p:nvSpPr>
        <p:spPr>
          <a:xfrm>
            <a:off x="6991587" y="1943906"/>
            <a:ext cx="257503" cy="811507"/>
          </a:xfrm>
          <a:prstGeom prst="leftBrace">
            <a:avLst>
              <a:gd name="adj1" fmla="val 3690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áfico 16" descr="Reloj de arena terminado contorno">
            <a:extLst>
              <a:ext uri="{FF2B5EF4-FFF2-40B4-BE49-F238E27FC236}">
                <a16:creationId xmlns:a16="http://schemas.microsoft.com/office/drawing/2014/main" id="{FD675F6A-EC1B-AFD5-6FB3-8A5D5A349F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82843" y="2087201"/>
            <a:ext cx="469232" cy="46923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CF0EF0A5-0B39-96A1-1A47-C8A7A556291E}"/>
              </a:ext>
            </a:extLst>
          </p:cNvPr>
          <p:cNvSpPr txBox="1"/>
          <p:nvPr/>
        </p:nvSpPr>
        <p:spPr bwMode="auto">
          <a:xfrm>
            <a:off x="8266751" y="2349659"/>
            <a:ext cx="209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 Tesla T4 GPU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ABDCDF3-05FD-9BD5-79F6-C2E9D77D6276}"/>
              </a:ext>
            </a:extLst>
          </p:cNvPr>
          <p:cNvSpPr txBox="1"/>
          <p:nvPr/>
        </p:nvSpPr>
        <p:spPr bwMode="auto">
          <a:xfrm>
            <a:off x="8239738" y="1737553"/>
            <a:ext cx="209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16-core CPU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686693F-D775-CE7A-73EE-14FBC1DBB8F8}"/>
              </a:ext>
            </a:extLst>
          </p:cNvPr>
          <p:cNvSpPr txBox="1"/>
          <p:nvPr/>
        </p:nvSpPr>
        <p:spPr bwMode="auto">
          <a:xfrm>
            <a:off x="8266751" y="1945180"/>
            <a:ext cx="209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5h 20’ 11’’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D89F643-1B75-13E3-A4EB-F1C3FFFE6289}"/>
              </a:ext>
            </a:extLst>
          </p:cNvPr>
          <p:cNvSpPr txBox="1"/>
          <p:nvPr/>
        </p:nvSpPr>
        <p:spPr bwMode="auto">
          <a:xfrm>
            <a:off x="8266751" y="2592935"/>
            <a:ext cx="209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56’ 10’’  </a:t>
            </a:r>
            <a:r>
              <a:rPr lang="en-US" sz="1400" i="1" dirty="0">
                <a:solidFill>
                  <a:srgbClr val="00B050"/>
                </a:solidFill>
              </a:rPr>
              <a:t>x5 faster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2D8F550-EFF8-9CED-4A61-BA8BAA13CB19}"/>
              </a:ext>
            </a:extLst>
          </p:cNvPr>
          <p:cNvSpPr txBox="1"/>
          <p:nvPr/>
        </p:nvSpPr>
        <p:spPr bwMode="auto">
          <a:xfrm>
            <a:off x="9249104" y="4717474"/>
            <a:ext cx="819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Above cutoff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6E0A92C-93E9-30CC-E9F4-5117CEBA61E3}"/>
              </a:ext>
            </a:extLst>
          </p:cNvPr>
          <p:cNvSpPr txBox="1"/>
          <p:nvPr/>
        </p:nvSpPr>
        <p:spPr bwMode="auto">
          <a:xfrm>
            <a:off x="3531476" y="3299886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Wake potential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CC896D8-A008-5A2E-9BC1-FC462A9AFAB0}"/>
              </a:ext>
            </a:extLst>
          </p:cNvPr>
          <p:cNvSpPr txBox="1"/>
          <p:nvPr/>
        </p:nvSpPr>
        <p:spPr bwMode="auto">
          <a:xfrm>
            <a:off x="7916251" y="3298763"/>
            <a:ext cx="110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Impedance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DEECC419-F800-F9B1-B384-78726B155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5BAD8DA-FCA3-5FB6-3C02-0A83C1635D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8904312" y="396773"/>
            <a:ext cx="904165" cy="45208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9084ED5-FBE9-DFBC-8021-AD8493829321}"/>
              </a:ext>
            </a:extLst>
          </p:cNvPr>
          <p:cNvSpPr txBox="1"/>
          <p:nvPr/>
        </p:nvSpPr>
        <p:spPr bwMode="auto">
          <a:xfrm>
            <a:off x="7084939" y="390962"/>
            <a:ext cx="2095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*presented at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CAA549E-1635-EE9A-36F0-674868752BAB}"/>
              </a:ext>
            </a:extLst>
          </p:cNvPr>
          <p:cNvSpPr txBox="1"/>
          <p:nvPr/>
        </p:nvSpPr>
        <p:spPr bwMode="auto">
          <a:xfrm>
            <a:off x="10041830" y="5084131"/>
            <a:ext cx="1539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Using the PML</a:t>
            </a:r>
          </a:p>
        </p:txBody>
      </p:sp>
      <p:sp>
        <p:nvSpPr>
          <p:cNvPr id="9" name="Flecha: curvada hacia abajo 8">
            <a:extLst>
              <a:ext uri="{FF2B5EF4-FFF2-40B4-BE49-F238E27FC236}">
                <a16:creationId xmlns:a16="http://schemas.microsoft.com/office/drawing/2014/main" id="{3D7D330D-8916-6D72-3541-64B1672407D9}"/>
              </a:ext>
            </a:extLst>
          </p:cNvPr>
          <p:cNvSpPr/>
          <p:nvPr/>
        </p:nvSpPr>
        <p:spPr>
          <a:xfrm rot="8565187">
            <a:off x="10118750" y="5512273"/>
            <a:ext cx="486518" cy="216024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3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19" grpId="0"/>
      <p:bldP spid="20" grpId="0"/>
      <p:bldP spid="21" grpId="0"/>
      <p:bldP spid="29" grpId="0"/>
      <p:bldP spid="30" grpId="0"/>
      <p:bldP spid="31" grpId="0"/>
      <p:bldP spid="8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3B2CE-210F-9EE2-A11B-A1355B340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>
            <a:extLst>
              <a:ext uri="{FF2B5EF4-FFF2-40B4-BE49-F238E27FC236}">
                <a16:creationId xmlns:a16="http://schemas.microsoft.com/office/drawing/2014/main" id="{058E08B9-BBB6-460B-7D51-C39CC2ED621C}"/>
              </a:ext>
            </a:extLst>
          </p:cNvPr>
          <p:cNvGrpSpPr/>
          <p:nvPr/>
        </p:nvGrpSpPr>
        <p:grpSpPr>
          <a:xfrm>
            <a:off x="2640294" y="2352865"/>
            <a:ext cx="2540578" cy="1527464"/>
            <a:chOff x="927743" y="1989517"/>
            <a:chExt cx="2540578" cy="1527464"/>
          </a:xfrm>
        </p:grpSpPr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64F4F271-648C-C2EF-00F2-4746DA77547D}"/>
                </a:ext>
              </a:extLst>
            </p:cNvPr>
            <p:cNvCxnSpPr>
              <a:cxnSpLocks/>
            </p:cNvCxnSpPr>
            <p:nvPr/>
          </p:nvCxnSpPr>
          <p:spPr>
            <a:xfrm>
              <a:off x="1308683" y="1989517"/>
              <a:ext cx="26549" cy="1158928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56A18D43-4FC8-D467-8258-035C9D676040}"/>
                </a:ext>
              </a:extLst>
            </p:cNvPr>
            <p:cNvCxnSpPr>
              <a:cxnSpLocks/>
            </p:cNvCxnSpPr>
            <p:nvPr/>
          </p:nvCxnSpPr>
          <p:spPr>
            <a:xfrm>
              <a:off x="1335232" y="3148445"/>
              <a:ext cx="2133089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16E766B0-D5AE-1ED4-FED6-8CF1701D2E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743" y="3148445"/>
              <a:ext cx="407489" cy="368536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agen 26">
            <a:extLst>
              <a:ext uri="{FF2B5EF4-FFF2-40B4-BE49-F238E27FC236}">
                <a16:creationId xmlns:a16="http://schemas.microsoft.com/office/drawing/2014/main" id="{8FAFA7EA-37B0-C373-6711-858AB6A81C5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3184" y="2423232"/>
            <a:ext cx="2317688" cy="1548179"/>
          </a:xfrm>
          <a:prstGeom prst="rect">
            <a:avLst/>
          </a:prstGeom>
        </p:spPr>
      </p:pic>
      <p:sp>
        <p:nvSpPr>
          <p:cNvPr id="28" name="Cubo 27">
            <a:extLst>
              <a:ext uri="{FF2B5EF4-FFF2-40B4-BE49-F238E27FC236}">
                <a16:creationId xmlns:a16="http://schemas.microsoft.com/office/drawing/2014/main" id="{BE7E8326-3D5C-196B-5E8D-6C707A8EEE2B}"/>
              </a:ext>
            </a:extLst>
          </p:cNvPr>
          <p:cNvSpPr/>
          <p:nvPr/>
        </p:nvSpPr>
        <p:spPr>
          <a:xfrm>
            <a:off x="2640294" y="2352865"/>
            <a:ext cx="2540578" cy="1527464"/>
          </a:xfrm>
          <a:prstGeom prst="cub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31D007D-6844-CF11-1537-0DEB4C95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&amp; benchmarking (II)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22DC95A-937B-EACD-E16C-F0422DECB202}"/>
              </a:ext>
            </a:extLst>
          </p:cNvPr>
          <p:cNvSpPr txBox="1"/>
          <p:nvPr/>
        </p:nvSpPr>
        <p:spPr bwMode="auto">
          <a:xfrm>
            <a:off x="2640294" y="1142706"/>
            <a:ext cx="6817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en-US" sz="2000" dirty="0"/>
              <a:t>Benchmarking campaign conducted on a </a:t>
            </a:r>
            <a:r>
              <a:rPr lang="en-US" sz="2000" i="1" dirty="0">
                <a:solidFill>
                  <a:schemeClr val="accent3">
                    <a:lumMod val="75000"/>
                  </a:schemeClr>
                </a:solidFill>
              </a:rPr>
              <a:t>lossy Pillbox cavity</a:t>
            </a:r>
            <a:r>
              <a:rPr lang="en-US" sz="2000" dirty="0"/>
              <a:t>: </a:t>
            </a:r>
          </a:p>
        </p:txBody>
      </p:sp>
      <p:sp>
        <p:nvSpPr>
          <p:cNvPr id="35" name="Arco 34">
            <a:extLst>
              <a:ext uri="{FF2B5EF4-FFF2-40B4-BE49-F238E27FC236}">
                <a16:creationId xmlns:a16="http://schemas.microsoft.com/office/drawing/2014/main" id="{DAEDBF5B-14FD-07C4-8049-7D74ECFA297D}"/>
              </a:ext>
            </a:extLst>
          </p:cNvPr>
          <p:cNvSpPr/>
          <p:nvPr/>
        </p:nvSpPr>
        <p:spPr>
          <a:xfrm rot="4405604" flipV="1">
            <a:off x="3651781" y="3245553"/>
            <a:ext cx="1072753" cy="1077670"/>
          </a:xfrm>
          <a:prstGeom prst="arc">
            <a:avLst>
              <a:gd name="adj1" fmla="val 15217993"/>
              <a:gd name="adj2" fmla="val 20959813"/>
            </a:avLst>
          </a:prstGeom>
          <a:noFill/>
          <a:ln w="63500" cap="flat" cmpd="sng" algn="ctr">
            <a:solidFill>
              <a:srgbClr val="B88C00"/>
            </a:solidFill>
            <a:prstDash val="solid"/>
            <a:miter lim="800000"/>
            <a:headEnd type="triangle"/>
            <a:tailEnd type="none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33A0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02F5E7A1-101B-2A68-38AF-B0AA6C14FC78}"/>
                  </a:ext>
                </a:extLst>
              </p:cNvPr>
              <p:cNvSpPr txBox="1"/>
              <p:nvPr/>
            </p:nvSpPr>
            <p:spPr bwMode="auto">
              <a:xfrm>
                <a:off x="3730454" y="4139017"/>
                <a:ext cx="20952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For low-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beam source </a:t>
                </a:r>
              </a:p>
              <a:p>
                <a:pPr algn="ctr"/>
                <a:r>
                  <a:rPr lang="en-US" dirty="0"/>
                  <a:t>regime</a:t>
                </a:r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02F5E7A1-101B-2A68-38AF-B0AA6C14FC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30454" y="4139017"/>
                <a:ext cx="2095259" cy="923330"/>
              </a:xfrm>
              <a:prstGeom prst="rect">
                <a:avLst/>
              </a:prstGeom>
              <a:blipFill>
                <a:blip r:embed="rId3"/>
                <a:stretch>
                  <a:fillRect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>
            <a:extLst>
              <a:ext uri="{FF2B5EF4-FFF2-40B4-BE49-F238E27FC236}">
                <a16:creationId xmlns:a16="http://schemas.microsoft.com/office/drawing/2014/main" id="{9F5D7A44-FE6C-BF5A-0411-9E5BA346F0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804" t="3035" r="3817" b="1360"/>
          <a:stretch/>
        </p:blipFill>
        <p:spPr>
          <a:xfrm>
            <a:off x="5924224" y="1663113"/>
            <a:ext cx="3533963" cy="462437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7712361-8655-1720-DC1C-B2C9CFFDA3A3}"/>
              </a:ext>
            </a:extLst>
          </p:cNvPr>
          <p:cNvSpPr txBox="1"/>
          <p:nvPr/>
        </p:nvSpPr>
        <p:spPr bwMode="auto">
          <a:xfrm>
            <a:off x="8167007" y="1670845"/>
            <a:ext cx="2034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3D E-field distribution </a:t>
            </a:r>
          </a:p>
        </p:txBody>
      </p:sp>
      <p:sp>
        <p:nvSpPr>
          <p:cNvPr id="7" name="Marcador de número de diapositiva 2">
            <a:extLst>
              <a:ext uri="{FF2B5EF4-FFF2-40B4-BE49-F238E27FC236}">
                <a16:creationId xmlns:a16="http://schemas.microsoft.com/office/drawing/2014/main" id="{D2746302-4C39-B515-44F6-974F9DC63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522FA14-FF23-9C37-DC77-C1C98C25FA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904312" y="396773"/>
            <a:ext cx="904165" cy="452084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F00CF7-572E-1E52-E927-BD725B8F3868}"/>
              </a:ext>
            </a:extLst>
          </p:cNvPr>
          <p:cNvSpPr txBox="1"/>
          <p:nvPr/>
        </p:nvSpPr>
        <p:spPr bwMode="auto">
          <a:xfrm>
            <a:off x="7084939" y="390962"/>
            <a:ext cx="2095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*presented at</a:t>
            </a:r>
          </a:p>
        </p:txBody>
      </p:sp>
    </p:spTree>
    <p:extLst>
      <p:ext uri="{BB962C8B-B14F-4D97-AF65-F5344CB8AC3E}">
        <p14:creationId xmlns:p14="http://schemas.microsoft.com/office/powerpoint/2010/main" val="419855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EC830F-DCFF-F215-1285-407FB281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dirty="0"/>
              <a:t> Documentation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EA1CA60-4014-A46E-B909-729E06985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317A5CD-57DE-FFD1-87B2-B65E12987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268760"/>
            <a:ext cx="5387451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4F45D1C-01D6-32EE-63A0-71D23F86C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68759"/>
            <a:ext cx="5411252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A28DAC4-7EF5-19B3-05B2-9ACA33BBA189}"/>
              </a:ext>
            </a:extLst>
          </p:cNvPr>
          <p:cNvSpPr txBox="1"/>
          <p:nvPr/>
        </p:nvSpPr>
        <p:spPr bwMode="auto">
          <a:xfrm>
            <a:off x="10704512" y="5583532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A3E"/>
                </a:solidFill>
              </a:rPr>
              <a:t>New!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D11742EF-7439-C291-5A9B-1040224A8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902" y="149446"/>
            <a:ext cx="1119313" cy="11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E2795DA-53B7-F7D7-0066-0F256E041389}"/>
              </a:ext>
            </a:extLst>
          </p:cNvPr>
          <p:cNvSpPr txBox="1"/>
          <p:nvPr/>
        </p:nvSpPr>
        <p:spPr bwMode="auto">
          <a:xfrm>
            <a:off x="479376" y="6021288"/>
            <a:ext cx="3839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Powered by Sphinx, hosted on </a:t>
            </a:r>
            <a:r>
              <a:rPr lang="en-US" sz="1600" i="1" dirty="0" err="1"/>
              <a:t>ReadTheDocs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791599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64A70-F869-E3A2-936D-45AA509D0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9BBE7D-BB49-D9A5-2805-A2AF6E25BB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C34F4A8-5257-1DB7-C80F-9D50DD219BE6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 and applications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8320F8E1-90D6-5509-79F3-815A00480BFF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D76FBB61-8A8C-A557-0FE1-D5F4D29F37E3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97E49F2-24CF-1C6D-B4D2-61EC72074BC5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CFB17A62-7BFC-047E-291F-8AF62B1D4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7486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FE3D19-5286-0AA1-7318-5EAC35C4F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  <a:ea typeface="+mn-ea"/>
                <a:cs typeface="+mn-cs"/>
              </a:rPr>
              <a:t>Wakis</a:t>
            </a:r>
            <a:r>
              <a:rPr lang="en-US" dirty="0"/>
              <a:t> user community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D7F043-9AF2-2C1F-8F63-7D5D626E07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87291A-E1C5-1402-6C88-DAD7A92E6F8D}"/>
              </a:ext>
            </a:extLst>
          </p:cNvPr>
          <p:cNvSpPr txBox="1"/>
          <p:nvPr/>
        </p:nvSpPr>
        <p:spPr bwMode="auto">
          <a:xfrm>
            <a:off x="597048" y="2996952"/>
            <a:ext cx="2371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Some ongoing projects</a:t>
            </a:r>
          </a:p>
        </p:txBody>
      </p:sp>
      <p:pic>
        <p:nvPicPr>
          <p:cNvPr id="10" name="Picture 9" descr="Synchrotron SOLEIL - EOSC Association">
            <a:extLst>
              <a:ext uri="{FF2B5EF4-FFF2-40B4-BE49-F238E27FC236}">
                <a16:creationId xmlns:a16="http://schemas.microsoft.com/office/drawing/2014/main" id="{ADF4EB2C-6465-B0DD-9EC4-B2D918FDC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715" y="1609079"/>
            <a:ext cx="1287120" cy="85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Helmholtz-Zentrum Berlin - Wikipedia">
            <a:extLst>
              <a:ext uri="{FF2B5EF4-FFF2-40B4-BE49-F238E27FC236}">
                <a16:creationId xmlns:a16="http://schemas.microsoft.com/office/drawing/2014/main" id="{8F8BDC1F-D61E-EB2B-1192-EF20404E5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964" y="1120159"/>
            <a:ext cx="1160437" cy="39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BNL | Brand Center | Logo">
            <a:extLst>
              <a:ext uri="{FF2B5EF4-FFF2-40B4-BE49-F238E27FC236}">
                <a16:creationId xmlns:a16="http://schemas.microsoft.com/office/drawing/2014/main" id="{26AEB801-BF1D-7295-E9D9-879ED863C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869" y="1233670"/>
            <a:ext cx="1497739" cy="37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3" descr="Cuándo usar Google Ads y cuándo usar Meta Ads? La guía definitiva - Agencia  de Marketing Digital en España">
            <a:extLst>
              <a:ext uri="{FF2B5EF4-FFF2-40B4-BE49-F238E27FC236}">
                <a16:creationId xmlns:a16="http://schemas.microsoft.com/office/drawing/2014/main" id="{7AE3A230-5E1E-D9F8-A089-E5A23112E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377" y="1937332"/>
            <a:ext cx="1160437" cy="65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áfico 14" descr="Red de usuarios contorno">
            <a:extLst>
              <a:ext uri="{FF2B5EF4-FFF2-40B4-BE49-F238E27FC236}">
                <a16:creationId xmlns:a16="http://schemas.microsoft.com/office/drawing/2014/main" id="{F44636F9-4A62-3EC4-9697-5C95AD2C5B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05526" y="1561060"/>
            <a:ext cx="1005840" cy="1005840"/>
          </a:xfrm>
          <a:prstGeom prst="rect">
            <a:avLst/>
          </a:prstGeom>
        </p:spPr>
      </p:pic>
      <p:pic>
        <p:nvPicPr>
          <p:cNvPr id="16" name="Image 2">
            <a:extLst>
              <a:ext uri="{FF2B5EF4-FFF2-40B4-BE49-F238E27FC236}">
                <a16:creationId xmlns:a16="http://schemas.microsoft.com/office/drawing/2014/main" id="{358B1661-0981-0411-A629-2B75C8CDE9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57395" y="2619925"/>
            <a:ext cx="618561" cy="617053"/>
          </a:xfrm>
          <a:prstGeom prst="rect">
            <a:avLst/>
          </a:prstGeom>
        </p:spPr>
      </p:pic>
      <p:pic>
        <p:nvPicPr>
          <p:cNvPr id="17" name="Picture 4" descr="Instituto de Fusión Nuclear Guillermo Velarde">
            <a:extLst>
              <a:ext uri="{FF2B5EF4-FFF2-40B4-BE49-F238E27FC236}">
                <a16:creationId xmlns:a16="http://schemas.microsoft.com/office/drawing/2014/main" id="{DE9D9609-929D-5F9F-F3A7-95CDCFD1B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2730" y="2742626"/>
            <a:ext cx="1242866" cy="36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6287C843-C9CC-344A-E13A-6EAD7A50679F}"/>
              </a:ext>
            </a:extLst>
          </p:cNvPr>
          <p:cNvSpPr txBox="1"/>
          <p:nvPr/>
        </p:nvSpPr>
        <p:spPr bwMode="auto">
          <a:xfrm>
            <a:off x="461497" y="1259513"/>
            <a:ext cx="6986208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The user community is growing by the day: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Weekly questions / requests of features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Participation is encouraged through </a:t>
            </a:r>
            <a:r>
              <a:rPr lang="en-US" b="1" dirty="0"/>
              <a:t>GitHub issues/pull requests</a:t>
            </a:r>
          </a:p>
          <a:p>
            <a:pPr lvl="1"/>
            <a:endParaRPr lang="en-US" dirty="0"/>
          </a:p>
        </p:txBody>
      </p:sp>
      <p:sp>
        <p:nvSpPr>
          <p:cNvPr id="19" name="Arco 18">
            <a:extLst>
              <a:ext uri="{FF2B5EF4-FFF2-40B4-BE49-F238E27FC236}">
                <a16:creationId xmlns:a16="http://schemas.microsoft.com/office/drawing/2014/main" id="{1BCEB98B-500A-E47F-597A-77B0E9603A5F}"/>
              </a:ext>
            </a:extLst>
          </p:cNvPr>
          <p:cNvSpPr/>
          <p:nvPr/>
        </p:nvSpPr>
        <p:spPr>
          <a:xfrm rot="12096436" flipV="1">
            <a:off x="6887506" y="1535334"/>
            <a:ext cx="1513083" cy="1140517"/>
          </a:xfrm>
          <a:prstGeom prst="arc">
            <a:avLst/>
          </a:prstGeom>
          <a:ln w="31750">
            <a:solidFill>
              <a:schemeClr val="tx1">
                <a:lumMod val="20000"/>
                <a:lumOff val="80000"/>
              </a:schemeClr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7D59B6C-7933-8A67-35A2-6953B9E691EB}"/>
              </a:ext>
            </a:extLst>
          </p:cNvPr>
          <p:cNvSpPr txBox="1"/>
          <p:nvPr/>
        </p:nvSpPr>
        <p:spPr bwMode="auto">
          <a:xfrm>
            <a:off x="9467648" y="2384791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users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F2986E7-5F62-C335-71AB-6754C62187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73268" y="4175435"/>
            <a:ext cx="3015359" cy="2196567"/>
          </a:xfrm>
          <a:prstGeom prst="rect">
            <a:avLst/>
          </a:prstGeom>
        </p:spPr>
      </p:pic>
      <p:pic>
        <p:nvPicPr>
          <p:cNvPr id="6" name="Picture 9" descr="Synchrotron SOLEIL - EOSC Association">
            <a:extLst>
              <a:ext uri="{FF2B5EF4-FFF2-40B4-BE49-F238E27FC236}">
                <a16:creationId xmlns:a16="http://schemas.microsoft.com/office/drawing/2014/main" id="{B0433ED2-0F09-D374-3AC8-5BF80B958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3359055"/>
            <a:ext cx="1287120" cy="85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B0B188ED-50FB-9E0C-F28E-9B7655C13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13" y="4248577"/>
            <a:ext cx="4197827" cy="116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804B59F-C8F3-5F88-45AF-B052631884E3}"/>
              </a:ext>
            </a:extLst>
          </p:cNvPr>
          <p:cNvSpPr txBox="1"/>
          <p:nvPr/>
        </p:nvSpPr>
        <p:spPr bwMode="auto">
          <a:xfrm>
            <a:off x="1524182" y="3514060"/>
            <a:ext cx="4075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Soleil impedance model: Tapers and beampipe</a:t>
            </a:r>
          </a:p>
          <a:p>
            <a:r>
              <a:rPr lang="en-US" sz="1600" dirty="0"/>
              <a:t>(S. Thakur, A. Gamelin)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7F720A2-A86F-F8E6-4FA3-1CD5271560D5}"/>
              </a:ext>
            </a:extLst>
          </p:cNvPr>
          <p:cNvSpPr txBox="1"/>
          <p:nvPr/>
        </p:nvSpPr>
        <p:spPr bwMode="auto">
          <a:xfrm>
            <a:off x="8442788" y="3539279"/>
            <a:ext cx="3147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CERN FCC: beampipe with absorber</a:t>
            </a:r>
          </a:p>
          <a:p>
            <a:pPr algn="ctr"/>
            <a:r>
              <a:rPr lang="en-US" sz="1600" dirty="0"/>
              <a:t>(P. </a:t>
            </a:r>
            <a:r>
              <a:rPr lang="en-US" sz="1600" dirty="0" err="1"/>
              <a:t>Krotick</a:t>
            </a:r>
            <a:r>
              <a:rPr lang="en-US" sz="1600" dirty="0"/>
              <a:t>)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3CE9B76-790D-DF23-A5D9-136B1DA2F165}"/>
              </a:ext>
            </a:extLst>
          </p:cNvPr>
          <p:cNvSpPr txBox="1"/>
          <p:nvPr/>
        </p:nvSpPr>
        <p:spPr bwMode="auto">
          <a:xfrm>
            <a:off x="472071" y="5211593"/>
            <a:ext cx="3031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Challenges due to PML reflections at high frequency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4C6A5F2-03DD-8FFC-CEAE-7D0F3B8F4673}"/>
              </a:ext>
            </a:extLst>
          </p:cNvPr>
          <p:cNvSpPr txBox="1"/>
          <p:nvPr/>
        </p:nvSpPr>
        <p:spPr bwMode="auto">
          <a:xfrm>
            <a:off x="9354803" y="6054254"/>
            <a:ext cx="2249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Need for surface impedance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4AC156F-A44D-60AB-112F-F4AA48C6861F}"/>
              </a:ext>
            </a:extLst>
          </p:cNvPr>
          <p:cNvSpPr txBox="1"/>
          <p:nvPr/>
        </p:nvSpPr>
        <p:spPr bwMode="auto">
          <a:xfrm>
            <a:off x="5164646" y="4080212"/>
            <a:ext cx="2638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EIC-ESR flanges (Xiaofeng Gu)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53D860CD-3F7B-8951-3346-74F327FFE0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5112" y="4457796"/>
            <a:ext cx="1876806" cy="1924555"/>
          </a:xfrm>
          <a:prstGeom prst="rect">
            <a:avLst/>
          </a:prstGeom>
        </p:spPr>
      </p:pic>
      <p:pic>
        <p:nvPicPr>
          <p:cNvPr id="27" name="Picture 11" descr="BNL | Brand Center | Logo">
            <a:extLst>
              <a:ext uri="{FF2B5EF4-FFF2-40B4-BE49-F238E27FC236}">
                <a16:creationId xmlns:a16="http://schemas.microsoft.com/office/drawing/2014/main" id="{ABD18FFE-DDD4-55A0-AF90-178FDBEC3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308" y="3704803"/>
            <a:ext cx="1497739" cy="37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CDFB0D67-8014-6D95-0A9C-D2B013C896AC}"/>
              </a:ext>
            </a:extLst>
          </p:cNvPr>
          <p:cNvSpPr txBox="1"/>
          <p:nvPr/>
        </p:nvSpPr>
        <p:spPr bwMode="auto">
          <a:xfrm>
            <a:off x="4513762" y="5612231"/>
            <a:ext cx="1142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Helped testing MPI on servers</a:t>
            </a:r>
          </a:p>
        </p:txBody>
      </p:sp>
    </p:spTree>
    <p:extLst>
      <p:ext uri="{BB962C8B-B14F-4D97-AF65-F5344CB8AC3E}">
        <p14:creationId xmlns:p14="http://schemas.microsoft.com/office/powerpoint/2010/main" val="246853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1CBBD-9859-A055-0DA0-1BBD009DE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and applications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8B1E81F-EBF5-27BF-6E22-9D651272B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B5A3D97-8120-D62C-56D0-BD44D8548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6895" y="2083101"/>
            <a:ext cx="3234635" cy="4086232"/>
          </a:xfrm>
          <a:prstGeom prst="rect">
            <a:avLst/>
          </a:prstGeom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4E2FB6B-6BAC-C4F4-83BD-2E2333B800B7}"/>
              </a:ext>
            </a:extLst>
          </p:cNvPr>
          <p:cNvSpPr txBox="1"/>
          <p:nvPr/>
        </p:nvSpPr>
        <p:spPr bwMode="auto">
          <a:xfrm>
            <a:off x="695400" y="1144267"/>
            <a:ext cx="4296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Collaboration with C. Barbagallo (SY-RF)</a:t>
            </a:r>
          </a:p>
        </p:txBody>
      </p:sp>
      <p:pic>
        <p:nvPicPr>
          <p:cNvPr id="15" name="Imagen 14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5B905979-707E-EB25-0245-33CB01E03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5" y="3401499"/>
            <a:ext cx="3642739" cy="2732054"/>
          </a:xfrm>
          <a:prstGeom prst="rect">
            <a:avLst/>
          </a:prstGeom>
        </p:spPr>
      </p:pic>
      <p:pic>
        <p:nvPicPr>
          <p:cNvPr id="11" name="Imagen 10" descr="Diagrama&#10;&#10;El contenido generado por IA puede ser incorrecto.">
            <a:extLst>
              <a:ext uri="{FF2B5EF4-FFF2-40B4-BE49-F238E27FC236}">
                <a16:creationId xmlns:a16="http://schemas.microsoft.com/office/drawing/2014/main" id="{1F24AE6D-67A9-874F-064B-CD9C74959D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601768"/>
            <a:ext cx="1283788" cy="1799731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2D3F072-2A62-2D7D-E308-61BED1A931D5}"/>
              </a:ext>
            </a:extLst>
          </p:cNvPr>
          <p:cNvSpPr txBox="1"/>
          <p:nvPr/>
        </p:nvSpPr>
        <p:spPr bwMode="auto">
          <a:xfrm>
            <a:off x="386115" y="2284517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Beryllium windows</a:t>
            </a:r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07CC01BE-1A06-1895-38B5-DEAD0FC767EF}"/>
              </a:ext>
            </a:extLst>
          </p:cNvPr>
          <p:cNvSpPr/>
          <p:nvPr/>
        </p:nvSpPr>
        <p:spPr>
          <a:xfrm rot="945978" flipH="1">
            <a:off x="845727" y="2686897"/>
            <a:ext cx="1072753" cy="1077670"/>
          </a:xfrm>
          <a:prstGeom prst="arc">
            <a:avLst>
              <a:gd name="adj1" fmla="val 16468845"/>
              <a:gd name="adj2" fmla="val 20959813"/>
            </a:avLst>
          </a:prstGeom>
          <a:noFill/>
          <a:ln w="63500" cap="flat" cmpd="sng" algn="ctr">
            <a:solidFill>
              <a:schemeClr val="tx1">
                <a:lumMod val="20000"/>
                <a:lumOff val="80000"/>
              </a:schemeClr>
            </a:solidFill>
            <a:prstDash val="solid"/>
            <a:miter lim="800000"/>
            <a:headEnd type="triangle"/>
            <a:tailEnd type="none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33A0"/>
              </a:solidFill>
              <a:latin typeface="Calibri" panose="020F0502020204030204"/>
            </a:endParaRPr>
          </a:p>
        </p:txBody>
      </p:sp>
      <p:pic>
        <p:nvPicPr>
          <p:cNvPr id="19" name="Imagen 18" descr="Histograma&#10;&#10;El contenido generado por IA puede ser incorrecto.">
            <a:extLst>
              <a:ext uri="{FF2B5EF4-FFF2-40B4-BE49-F238E27FC236}">
                <a16:creationId xmlns:a16="http://schemas.microsoft.com/office/drawing/2014/main" id="{5E4D28E6-CF72-782E-6201-F84ECEC260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99" r="38778"/>
          <a:stretch>
            <a:fillRect/>
          </a:stretch>
        </p:blipFill>
        <p:spPr>
          <a:xfrm flipH="1">
            <a:off x="3809821" y="2487395"/>
            <a:ext cx="2063149" cy="3531577"/>
          </a:xfrm>
          <a:prstGeom prst="rect">
            <a:avLst/>
          </a:prstGeom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3A62F90F-AA60-FC59-1FA6-2FB7DCB83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0" y="2244602"/>
            <a:ext cx="3924731" cy="392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9687FB71-62B2-EF5B-77FA-9A932DA8C06F}"/>
              </a:ext>
            </a:extLst>
          </p:cNvPr>
          <p:cNvSpPr/>
          <p:nvPr/>
        </p:nvSpPr>
        <p:spPr>
          <a:xfrm>
            <a:off x="191344" y="1601768"/>
            <a:ext cx="7704856" cy="4707552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D180305-5F83-D93D-87A2-3323CE7F17D8}"/>
              </a:ext>
            </a:extLst>
          </p:cNvPr>
          <p:cNvSpPr txBox="1"/>
          <p:nvPr/>
        </p:nvSpPr>
        <p:spPr bwMode="auto">
          <a:xfrm>
            <a:off x="2234124" y="1674427"/>
            <a:ext cx="54819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Study of the voltage of the muon collider cavities </a:t>
            </a:r>
          </a:p>
          <a:p>
            <a:pPr algn="ctr"/>
            <a:r>
              <a:rPr lang="en-US" sz="1400" dirty="0"/>
              <a:t>challenging with CST due to Be windows that forced to use</a:t>
            </a:r>
          </a:p>
          <a:p>
            <a:pPr algn="ctr"/>
            <a:r>
              <a:rPr lang="en-US" sz="1400" dirty="0"/>
              <a:t> “Add space open boundaries”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97AC00E-EB83-DF73-6900-0E56CE8EF6B8}"/>
              </a:ext>
            </a:extLst>
          </p:cNvPr>
          <p:cNvSpPr txBox="1"/>
          <p:nvPr/>
        </p:nvSpPr>
        <p:spPr bwMode="auto">
          <a:xfrm>
            <a:off x="4559344" y="2860887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CST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A6CB65-5192-7168-E448-7E108723724A}"/>
              </a:ext>
            </a:extLst>
          </p:cNvPr>
          <p:cNvSpPr txBox="1"/>
          <p:nvPr/>
        </p:nvSpPr>
        <p:spPr bwMode="auto">
          <a:xfrm>
            <a:off x="6207651" y="2794846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Wakis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2C9CF96-73B4-7E71-6A80-4A866232AAC7}"/>
              </a:ext>
            </a:extLst>
          </p:cNvPr>
          <p:cNvSpPr txBox="1"/>
          <p:nvPr/>
        </p:nvSpPr>
        <p:spPr bwMode="auto">
          <a:xfrm>
            <a:off x="8225080" y="1633838"/>
            <a:ext cx="3744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Study of correction of direct space charge from time-domain simulations with low-beta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663B43FD-1DC4-073F-12F0-8E0D1AC298BE}"/>
              </a:ext>
            </a:extLst>
          </p:cNvPr>
          <p:cNvSpPr/>
          <p:nvPr/>
        </p:nvSpPr>
        <p:spPr>
          <a:xfrm>
            <a:off x="8229581" y="1601768"/>
            <a:ext cx="3702309" cy="4707552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6" descr="Welcome | International Muon Collider Collaboration">
            <a:extLst>
              <a:ext uri="{FF2B5EF4-FFF2-40B4-BE49-F238E27FC236}">
                <a16:creationId xmlns:a16="http://schemas.microsoft.com/office/drawing/2014/main" id="{7D7EAA0F-462B-78B0-1B65-578DB38B8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263" y="2520869"/>
            <a:ext cx="747805" cy="76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35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FA35E-479C-5057-FFDD-6560C58E3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7CDE41-D249-EC01-C13E-419CAAF8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and applications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928DFC2-A3A2-CEA8-BA20-0BB69064F1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635809-B13A-104F-B557-0ACE281F156A}"/>
              </a:ext>
            </a:extLst>
          </p:cNvPr>
          <p:cNvSpPr txBox="1"/>
          <p:nvPr/>
        </p:nvSpPr>
        <p:spPr bwMode="auto">
          <a:xfrm>
            <a:off x="695400" y="1144267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Collaboration with E. Lamb (SY-RF)</a:t>
            </a:r>
          </a:p>
        </p:txBody>
      </p:sp>
      <p:pic>
        <p:nvPicPr>
          <p:cNvPr id="8" name="Imagen 7">
            <a:hlinkClick r:id="rId2"/>
            <a:extLst>
              <a:ext uri="{FF2B5EF4-FFF2-40B4-BE49-F238E27FC236}">
                <a16:creationId xmlns:a16="http://schemas.microsoft.com/office/drawing/2014/main" id="{0F64597B-5E88-D7A2-E3FE-F13E1C6DC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844" y="1447488"/>
            <a:ext cx="3555283" cy="14544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78C0D39-B137-616E-F7B1-D613F6566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89" y="2901923"/>
            <a:ext cx="4358992" cy="394761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6A3B32E-6F7C-CED5-679E-75FE0B51750A}"/>
              </a:ext>
            </a:extLst>
          </p:cNvPr>
          <p:cNvSpPr txBox="1"/>
          <p:nvPr/>
        </p:nvSpPr>
        <p:spPr bwMode="auto">
          <a:xfrm>
            <a:off x="5015880" y="1071077"/>
            <a:ext cx="6516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Study of the modes excited by two counter-rotating beams w/ Wakis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Completely autonomous user/developer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Already contributed through pull request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Implementing </a:t>
            </a:r>
            <a:r>
              <a:rPr lang="en-US" sz="1400" b="1" dirty="0">
                <a:solidFill>
                  <a:srgbClr val="00B050"/>
                </a:solidFill>
              </a:rPr>
              <a:t>Frequency domain monitors</a:t>
            </a:r>
            <a:r>
              <a:rPr lang="en-US" sz="1400" dirty="0"/>
              <a:t>: already on Ellenor’s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Wakis fork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93D5C37-EEC2-C7E3-8AA9-044FA70CC54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000"/>
          <a:stretch>
            <a:fillRect/>
          </a:stretch>
        </p:blipFill>
        <p:spPr>
          <a:xfrm>
            <a:off x="6991383" y="2082270"/>
            <a:ext cx="3785136" cy="252342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61536CF-42B6-DA35-DB0E-E50F775F48F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0001" r="-1"/>
          <a:stretch>
            <a:fillRect/>
          </a:stretch>
        </p:blipFill>
        <p:spPr>
          <a:xfrm>
            <a:off x="6991383" y="4289952"/>
            <a:ext cx="3785137" cy="252342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19193A4-459D-B5EE-D19C-618BB34F5EA2}"/>
              </a:ext>
            </a:extLst>
          </p:cNvPr>
          <p:cNvSpPr txBox="1"/>
          <p:nvPr/>
        </p:nvSpPr>
        <p:spPr bwMode="auto">
          <a:xfrm rot="19877887">
            <a:off x="5697733" y="4195095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First results, preliminary</a:t>
            </a:r>
          </a:p>
        </p:txBody>
      </p:sp>
    </p:spTree>
    <p:extLst>
      <p:ext uri="{BB962C8B-B14F-4D97-AF65-F5344CB8AC3E}">
        <p14:creationId xmlns:p14="http://schemas.microsoft.com/office/powerpoint/2010/main" val="3754396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4591DD-1535-9F94-93FC-ADD472B6A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and applications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2FB8899-3EEB-86A6-2DF0-B97CCE0F4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D6E29B96-7536-A8B4-4DA4-EBE664FC8C0D}"/>
              </a:ext>
            </a:extLst>
          </p:cNvPr>
          <p:cNvSpPr txBox="1">
            <a:spLocks/>
          </p:cNvSpPr>
          <p:nvPr/>
        </p:nvSpPr>
        <p:spPr>
          <a:xfrm>
            <a:off x="332242" y="2015125"/>
            <a:ext cx="4677959" cy="40203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>
                <a:solidFill>
                  <a:schemeClr val="tx1"/>
                </a:solidFill>
              </a:rPr>
              <a:t>Goal</a:t>
            </a:r>
            <a:r>
              <a:rPr lang="en-US" sz="1600" dirty="0">
                <a:solidFill>
                  <a:schemeClr val="tx1"/>
                </a:solidFill>
              </a:rPr>
              <a:t>: compare 3D EM simulations with model derived from resistive-wall theory by E. </a:t>
            </a:r>
            <a:r>
              <a:rPr lang="en-US" sz="1600" dirty="0" err="1">
                <a:solidFill>
                  <a:schemeClr val="tx1"/>
                </a:solidFill>
              </a:rPr>
              <a:t>Métral</a:t>
            </a:r>
            <a:endParaRPr lang="en-US" sz="1600" dirty="0">
              <a:solidFill>
                <a:schemeClr val="tx1"/>
              </a:solidFill>
            </a:endParaRP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See his </a:t>
            </a: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at IMCC annual meeting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600" u="sng" dirty="0">
                <a:solidFill>
                  <a:schemeClr val="tx1"/>
                </a:solidFill>
              </a:rPr>
              <a:t>Setup: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Cylinder 1 cm radius, 1 m long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X,Y,Z number of mesh cells: 50/50/1000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Total 2.5 10</a:t>
            </a:r>
            <a:r>
              <a:rPr lang="en-US" sz="1400" baseline="30000" dirty="0">
                <a:solidFill>
                  <a:schemeClr val="tx1"/>
                </a:solidFill>
              </a:rPr>
              <a:t>6</a:t>
            </a:r>
            <a:r>
              <a:rPr lang="en-US" sz="1400" dirty="0">
                <a:solidFill>
                  <a:schemeClr val="tx1"/>
                </a:solidFill>
              </a:rPr>
              <a:t> mesh cells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PEC background, PML on z axis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(100 cells each side)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Cylinder material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Vacuum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Lossy material: </a:t>
            </a:r>
            <a:r>
              <a:rPr lang="en-US" sz="1400" dirty="0" err="1">
                <a:solidFill>
                  <a:schemeClr val="tx1"/>
                </a:solidFill>
              </a:rPr>
              <a:t>ε</a:t>
            </a:r>
            <a:r>
              <a:rPr lang="en-US" sz="1400" baseline="-25000" dirty="0" err="1">
                <a:solidFill>
                  <a:schemeClr val="tx1"/>
                </a:solidFill>
              </a:rPr>
              <a:t>r</a:t>
            </a:r>
            <a:r>
              <a:rPr lang="en-US" sz="1400" dirty="0">
                <a:solidFill>
                  <a:schemeClr val="tx1"/>
                </a:solidFill>
              </a:rPr>
              <a:t>=1 / µ</a:t>
            </a:r>
            <a:r>
              <a:rPr lang="en-US" sz="1400" baseline="-25000" dirty="0">
                <a:solidFill>
                  <a:schemeClr val="tx1"/>
                </a:solidFill>
              </a:rPr>
              <a:t>r</a:t>
            </a:r>
            <a:r>
              <a:rPr lang="en-US" sz="1400" dirty="0">
                <a:solidFill>
                  <a:schemeClr val="tx1"/>
                </a:solidFill>
              </a:rPr>
              <a:t>=1 / </a:t>
            </a:r>
            <a:r>
              <a:rPr lang="el-GR" sz="1400" dirty="0">
                <a:solidFill>
                  <a:schemeClr val="tx1"/>
                </a:solidFill>
              </a:rPr>
              <a:t>σ</a:t>
            </a:r>
            <a:r>
              <a:rPr lang="en-US" sz="1400" dirty="0">
                <a:solidFill>
                  <a:schemeClr val="tx1"/>
                </a:solidFill>
              </a:rPr>
              <a:t>=10</a:t>
            </a:r>
            <a:r>
              <a:rPr lang="en-US" sz="1400" baseline="30000" dirty="0">
                <a:solidFill>
                  <a:schemeClr val="tx1"/>
                </a:solidFill>
              </a:rPr>
              <a:t>-3</a:t>
            </a:r>
            <a:r>
              <a:rPr lang="en-US" sz="1400" dirty="0">
                <a:solidFill>
                  <a:schemeClr val="tx1"/>
                </a:solidFill>
              </a:rPr>
              <a:t> S/m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Lossy material with dielectric constant (Lithium Hydride): : </a:t>
            </a:r>
            <a:r>
              <a:rPr lang="en-US" sz="1400" dirty="0" err="1">
                <a:solidFill>
                  <a:schemeClr val="tx1"/>
                </a:solidFill>
              </a:rPr>
              <a:t>ε</a:t>
            </a:r>
            <a:r>
              <a:rPr lang="en-US" sz="1400" baseline="-25000" dirty="0" err="1">
                <a:solidFill>
                  <a:schemeClr val="tx1"/>
                </a:solidFill>
              </a:rPr>
              <a:t>r</a:t>
            </a:r>
            <a:r>
              <a:rPr lang="en-US" sz="1400" dirty="0">
                <a:solidFill>
                  <a:schemeClr val="tx1"/>
                </a:solidFill>
              </a:rPr>
              <a:t>=10 / µ</a:t>
            </a:r>
            <a:r>
              <a:rPr lang="en-US" sz="1400" baseline="-25000" dirty="0">
                <a:solidFill>
                  <a:schemeClr val="tx1"/>
                </a:solidFill>
              </a:rPr>
              <a:t>r</a:t>
            </a:r>
            <a:r>
              <a:rPr lang="en-US" sz="1400" dirty="0">
                <a:solidFill>
                  <a:schemeClr val="tx1"/>
                </a:solidFill>
              </a:rPr>
              <a:t>=1 / </a:t>
            </a:r>
            <a:r>
              <a:rPr lang="el-GR" sz="1400" dirty="0">
                <a:solidFill>
                  <a:schemeClr val="tx1"/>
                </a:solidFill>
              </a:rPr>
              <a:t>σ</a:t>
            </a:r>
            <a:r>
              <a:rPr lang="en-US" sz="1400" dirty="0">
                <a:solidFill>
                  <a:schemeClr val="tx1"/>
                </a:solidFill>
              </a:rPr>
              <a:t>=10</a:t>
            </a:r>
            <a:r>
              <a:rPr lang="en-US" sz="1400" baseline="30000" dirty="0">
                <a:solidFill>
                  <a:schemeClr val="tx1"/>
                </a:solidFill>
              </a:rPr>
              <a:t>-1</a:t>
            </a:r>
            <a:r>
              <a:rPr lang="en-US" sz="1400" dirty="0">
                <a:solidFill>
                  <a:schemeClr val="tx1"/>
                </a:solidFill>
              </a:rPr>
              <a:t> S/m</a:t>
            </a:r>
          </a:p>
          <a:p>
            <a:pPr lvl="1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42782D7-CB4B-5EBC-135F-D455841C5D1D}"/>
              </a:ext>
            </a:extLst>
          </p:cNvPr>
          <p:cNvSpPr txBox="1"/>
          <p:nvPr/>
        </p:nvSpPr>
        <p:spPr bwMode="auto">
          <a:xfrm>
            <a:off x="551384" y="1213731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/>
              <a:t>Collaboration with D. Amorim: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798577A0-F58B-3EA6-955F-520673F8B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988" y="2924944"/>
            <a:ext cx="6096528" cy="3429297"/>
          </a:xfrm>
          <a:prstGeom prst="rect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8FE25925-EE23-2EF7-E741-FC2E0A71E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968" y="1268760"/>
            <a:ext cx="5184568" cy="156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9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70A29-CFF2-289D-6E96-80AC1168A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E69513-D4FB-891F-4544-CDE2E75ED6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6A0B56B-1AC9-7286-8FD6-48EC38F4144A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 and applications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740A5556-518C-F17E-57CF-7E0AF883399E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6C41D274-190C-5257-4CF9-C1305BD2A128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AD9FA0A-2AC7-A1A0-CFEC-9B88DBEF4BAC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8F86BFAF-E09B-7695-0D6D-F7DEAE630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2049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9030-7E5C-F58D-8908-1FA04727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users and applications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9E7967D-2D1A-E24B-2FAF-AC1FD05B1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BCBE982-CD2D-5788-5D8C-6017097AE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58" y="3801980"/>
            <a:ext cx="4492949" cy="225637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579AAE7-ADF0-233D-7423-EA7B09854F25}"/>
              </a:ext>
            </a:extLst>
          </p:cNvPr>
          <p:cNvSpPr txBox="1"/>
          <p:nvPr/>
        </p:nvSpPr>
        <p:spPr bwMode="auto">
          <a:xfrm>
            <a:off x="1048852" y="1263391"/>
            <a:ext cx="39676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i="0" dirty="0">
                <a:effectLst/>
                <a:latin typeface="Segoe UI" panose="020B0502040204020203" pitchFamily="34" charset="0"/>
              </a:rPr>
              <a:t>Simulation of metamaterials </a:t>
            </a:r>
            <a:r>
              <a:rPr lang="en-US" sz="16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(Leonardo Sito)</a:t>
            </a:r>
            <a:endParaRPr lang="en-US" sz="1600" b="1" i="0" dirty="0">
              <a:solidFill>
                <a:schemeClr val="tx1">
                  <a:lumMod val="40000"/>
                  <a:lumOff val="60000"/>
                </a:schemeClr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E1DB8E5-D62D-C3D0-29A7-4F384C890FCD}"/>
              </a:ext>
            </a:extLst>
          </p:cNvPr>
          <p:cNvSpPr txBox="1"/>
          <p:nvPr/>
        </p:nvSpPr>
        <p:spPr bwMode="auto">
          <a:xfrm>
            <a:off x="7571195" y="1149191"/>
            <a:ext cx="40395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i="0" dirty="0">
                <a:effectLst/>
                <a:latin typeface="Segoe UI" panose="020B0502040204020203" pitchFamily="34" charset="0"/>
              </a:rPr>
              <a:t>Impedance model for FCC-ee </a:t>
            </a:r>
          </a:p>
          <a:p>
            <a:r>
              <a:rPr lang="en-US" sz="16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(Dora </a:t>
            </a:r>
            <a:r>
              <a:rPr lang="en-US" sz="1600" b="1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Gibellieri</a:t>
            </a:r>
            <a:r>
              <a:rPr lang="en-US" sz="16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+ Elena Macchia + Jintao Li)</a:t>
            </a:r>
            <a:endParaRPr lang="en-US" sz="1600" b="1" i="0" dirty="0">
              <a:solidFill>
                <a:schemeClr val="tx1">
                  <a:lumMod val="40000"/>
                  <a:lumOff val="60000"/>
                </a:schemeClr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3D9C4E-17CB-9DC2-F392-E923442DD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717387"/>
            <a:ext cx="5021790" cy="2465914"/>
          </a:xfrm>
          <a:prstGeom prst="rect">
            <a:avLst/>
          </a:prstGeom>
        </p:spPr>
      </p:pic>
      <p:pic>
        <p:nvPicPr>
          <p:cNvPr id="8" name="Picture 2" descr="FCC Software">
            <a:extLst>
              <a:ext uri="{FF2B5EF4-FFF2-40B4-BE49-F238E27FC236}">
                <a16:creationId xmlns:a16="http://schemas.microsoft.com/office/drawing/2014/main" id="{A235076E-496F-E1FC-55E5-BC15DFDD6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79" y="2509475"/>
            <a:ext cx="1712762" cy="60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F94C3AD-CCFF-4802-FC99-F3CAD8EF26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6322"/>
          <a:stretch>
            <a:fillRect/>
          </a:stretch>
        </p:blipFill>
        <p:spPr>
          <a:xfrm>
            <a:off x="2989633" y="1538050"/>
            <a:ext cx="1487768" cy="151797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D2034D8-1B0C-4CE3-2813-5186EE2B940A}"/>
              </a:ext>
            </a:extLst>
          </p:cNvPr>
          <p:cNvSpPr txBox="1"/>
          <p:nvPr/>
        </p:nvSpPr>
        <p:spPr bwMode="auto">
          <a:xfrm>
            <a:off x="743158" y="3230555"/>
            <a:ext cx="3672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1" i="0" dirty="0">
                <a:effectLst/>
                <a:latin typeface="Segoe UI" panose="020B0502040204020203" pitchFamily="34" charset="0"/>
              </a:rPr>
              <a:t>Impedance model for (HL-)LHC </a:t>
            </a:r>
            <a:r>
              <a:rPr lang="en-US" sz="16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(Chiara </a:t>
            </a:r>
            <a:r>
              <a:rPr lang="en-US" sz="1600" b="1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Antuono</a:t>
            </a:r>
            <a:r>
              <a:rPr lang="en-US" sz="1600" b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+ TECH)</a:t>
            </a:r>
            <a:endParaRPr lang="en-US" sz="1600" b="1" i="0" dirty="0">
              <a:solidFill>
                <a:schemeClr val="tx1">
                  <a:lumMod val="40000"/>
                  <a:lumOff val="60000"/>
                </a:schemeClr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9D02BC5-881C-032B-D254-0805459A68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4032" y="4233631"/>
            <a:ext cx="3905812" cy="218942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32FF711-AF05-F069-E0D3-069D5EF45754}"/>
              </a:ext>
            </a:extLst>
          </p:cNvPr>
          <p:cNvSpPr txBox="1"/>
          <p:nvPr/>
        </p:nvSpPr>
        <p:spPr bwMode="auto">
          <a:xfrm>
            <a:off x="5142063" y="2178742"/>
            <a:ext cx="1503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Already using </a:t>
            </a:r>
          </a:p>
          <a:p>
            <a:pPr algn="ctr"/>
            <a:r>
              <a:rPr lang="en-US" i="1" dirty="0"/>
              <a:t>IDDEFIX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60B22C8-6570-0024-96BB-B1C52ECB3E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2926" y="1428938"/>
            <a:ext cx="666971" cy="797465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C98BBF2F-CE04-4A3F-DB9A-CD6AEADEFC75}"/>
              </a:ext>
            </a:extLst>
          </p:cNvPr>
          <p:cNvCxnSpPr/>
          <p:nvPr/>
        </p:nvCxnSpPr>
        <p:spPr>
          <a:xfrm flipH="1">
            <a:off x="4655840" y="1988840"/>
            <a:ext cx="720080" cy="189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5F47B1B-2960-D626-6C59-4B488587DEEA}"/>
              </a:ext>
            </a:extLst>
          </p:cNvPr>
          <p:cNvCxnSpPr>
            <a:cxnSpLocks/>
          </p:cNvCxnSpPr>
          <p:nvPr/>
        </p:nvCxnSpPr>
        <p:spPr>
          <a:xfrm>
            <a:off x="6283671" y="2931318"/>
            <a:ext cx="686598" cy="884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47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A7DA7-457A-9BBD-8925-BB4D32875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4357D3-5729-4156-5232-53D422913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plans: </a:t>
            </a:r>
            <a:r>
              <a:rPr lang="en-US" dirty="0">
                <a:solidFill>
                  <a:srgbClr val="C00000"/>
                </a:solidFill>
              </a:rPr>
              <a:t>challenges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21AD99-C200-5672-42C6-A0DF5E274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</a:t>
            </a:r>
          </a:p>
        </p:txBody>
      </p:sp>
      <p:pic>
        <p:nvPicPr>
          <p:cNvPr id="4100" name="Picture 4" descr="FCC Software Forum">
            <a:extLst>
              <a:ext uri="{FF2B5EF4-FFF2-40B4-BE49-F238E27FC236}">
                <a16:creationId xmlns:a16="http://schemas.microsoft.com/office/drawing/2014/main" id="{0ECD7A37-0A7C-1B4D-F8EE-41CDAC9C1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65" y="1674666"/>
            <a:ext cx="2918668" cy="98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Welcome | International Muon Collider Collaboration">
            <a:extLst>
              <a:ext uri="{FF2B5EF4-FFF2-40B4-BE49-F238E27FC236}">
                <a16:creationId xmlns:a16="http://schemas.microsoft.com/office/drawing/2014/main" id="{E3375AA4-3610-F5DB-8885-5C2FAFE3F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597" y="1413896"/>
            <a:ext cx="1763285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ome | CLIC Detector and Physics">
            <a:extLst>
              <a:ext uri="{FF2B5EF4-FFF2-40B4-BE49-F238E27FC236}">
                <a16:creationId xmlns:a16="http://schemas.microsoft.com/office/drawing/2014/main" id="{86C32B74-6814-7583-3582-F726BD156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437" y="1526770"/>
            <a:ext cx="1134466" cy="113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7FBE5B4C-A365-1543-6620-7189D34AD8A3}"/>
              </a:ext>
            </a:extLst>
          </p:cNvPr>
          <p:cNvSpPr txBox="1"/>
          <p:nvPr/>
        </p:nvSpPr>
        <p:spPr bwMode="auto">
          <a:xfrm>
            <a:off x="6398666" y="3257362"/>
            <a:ext cx="1882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Impedance in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EEE9307-5056-FAFF-1ABE-81C19DF2C218}"/>
                  </a:ext>
                </a:extLst>
              </p:cNvPr>
              <p:cNvSpPr txBox="1"/>
              <p:nvPr/>
            </p:nvSpPr>
            <p:spPr bwMode="auto">
              <a:xfrm>
                <a:off x="9466869" y="4179093"/>
                <a:ext cx="266429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Simulations with </a:t>
                </a:r>
              </a:p>
              <a:p>
                <a:pPr algn="ctr"/>
                <a:r>
                  <a:rPr lang="en-US" sz="2000" dirty="0"/>
                  <a:t>non-</a:t>
                </a:r>
                <a:r>
                  <a:rPr lang="en-US" sz="2000" dirty="0" err="1"/>
                  <a:t>ultrarelativistic</a:t>
                </a:r>
                <a:r>
                  <a:rPr lang="en-US" sz="2000" dirty="0"/>
                  <a:t> (low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beams</a:t>
                </a: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7C8ECB87-C1DF-B63C-FD03-11CE2D17D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66869" y="4179093"/>
                <a:ext cx="2664296" cy="1015663"/>
              </a:xfrm>
              <a:prstGeom prst="rect">
                <a:avLst/>
              </a:prstGeom>
              <a:blipFill>
                <a:blip r:embed="rId5"/>
                <a:stretch>
                  <a:fillRect t="-3614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AC2E2F6C-19DE-E3DE-DBEC-E884EB440C09}"/>
              </a:ext>
            </a:extLst>
          </p:cNvPr>
          <p:cNvCxnSpPr>
            <a:cxnSpLocks/>
          </p:cNvCxnSpPr>
          <p:nvPr/>
        </p:nvCxnSpPr>
        <p:spPr>
          <a:xfrm flipV="1">
            <a:off x="8688288" y="3359246"/>
            <a:ext cx="397029" cy="75539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3963D68-C461-CBE7-D561-A53E9B985170}"/>
              </a:ext>
            </a:extLst>
          </p:cNvPr>
          <p:cNvSpPr txBox="1"/>
          <p:nvPr/>
        </p:nvSpPr>
        <p:spPr bwMode="auto">
          <a:xfrm>
            <a:off x="6611588" y="4163634"/>
            <a:ext cx="3055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Model &amp; correction of direct space charge impedance</a:t>
            </a: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C583A9F0-062B-9947-CF66-813EACA669EB}"/>
              </a:ext>
            </a:extLst>
          </p:cNvPr>
          <p:cNvCxnSpPr>
            <a:cxnSpLocks/>
          </p:cNvCxnSpPr>
          <p:nvPr/>
        </p:nvCxnSpPr>
        <p:spPr>
          <a:xfrm flipV="1">
            <a:off x="7632913" y="2683882"/>
            <a:ext cx="648072" cy="49938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DB181649-92E8-FE80-17F4-1FED7FA46146}"/>
              </a:ext>
            </a:extLst>
          </p:cNvPr>
          <p:cNvCxnSpPr>
            <a:cxnSpLocks/>
          </p:cNvCxnSpPr>
          <p:nvPr/>
        </p:nvCxnSpPr>
        <p:spPr>
          <a:xfrm flipH="1" flipV="1">
            <a:off x="10297502" y="3312653"/>
            <a:ext cx="504056" cy="801983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E40D3B16-15B3-D91A-2A7D-10D0E881FFA3}"/>
              </a:ext>
            </a:extLst>
          </p:cNvPr>
          <p:cNvCxnSpPr>
            <a:cxnSpLocks/>
          </p:cNvCxnSpPr>
          <p:nvPr/>
        </p:nvCxnSpPr>
        <p:spPr>
          <a:xfrm flipV="1">
            <a:off x="1620409" y="2801297"/>
            <a:ext cx="296025" cy="59560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4CC1F56-D666-3D0A-1D67-9B967EF44D8A}"/>
              </a:ext>
            </a:extLst>
          </p:cNvPr>
          <p:cNvSpPr txBox="1"/>
          <p:nvPr/>
        </p:nvSpPr>
        <p:spPr bwMode="auto">
          <a:xfrm>
            <a:off x="300784" y="350143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Simulations with very short bunches</a:t>
            </a: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608681CA-A75F-2958-7C7D-C5D2C12C1E9A}"/>
              </a:ext>
            </a:extLst>
          </p:cNvPr>
          <p:cNvCxnSpPr>
            <a:cxnSpLocks/>
          </p:cNvCxnSpPr>
          <p:nvPr/>
        </p:nvCxnSpPr>
        <p:spPr>
          <a:xfrm flipV="1">
            <a:off x="2943330" y="2883983"/>
            <a:ext cx="103556" cy="123539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7EA0C46-52EC-4B26-5AC3-FC222E2BDB68}"/>
              </a:ext>
            </a:extLst>
          </p:cNvPr>
          <p:cNvSpPr txBox="1"/>
          <p:nvPr/>
        </p:nvSpPr>
        <p:spPr bwMode="auto">
          <a:xfrm>
            <a:off x="1520244" y="422772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Accurate meshing of geometry</a:t>
            </a:r>
          </a:p>
        </p:txBody>
      </p: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E298E11E-5FD0-FD98-5405-B48DECB51994}"/>
              </a:ext>
            </a:extLst>
          </p:cNvPr>
          <p:cNvCxnSpPr>
            <a:cxnSpLocks/>
          </p:cNvCxnSpPr>
          <p:nvPr/>
        </p:nvCxnSpPr>
        <p:spPr>
          <a:xfrm flipH="1" flipV="1">
            <a:off x="4383169" y="2822014"/>
            <a:ext cx="296025" cy="59560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5FE4F94-3947-87C8-C3A8-D78453D777DE}"/>
              </a:ext>
            </a:extLst>
          </p:cNvPr>
          <p:cNvSpPr txBox="1"/>
          <p:nvPr/>
        </p:nvSpPr>
        <p:spPr bwMode="auto">
          <a:xfrm>
            <a:off x="3569097" y="350320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/>
            </a:lvl1pPr>
          </a:lstStyle>
          <a:p>
            <a:r>
              <a:rPr lang="en-US" dirty="0"/>
              <a:t>Slowly decaying wakefields</a:t>
            </a:r>
          </a:p>
        </p:txBody>
      </p:sp>
      <p:sp>
        <p:nvSpPr>
          <p:cNvPr id="56" name="Cerrar llave 55">
            <a:extLst>
              <a:ext uri="{FF2B5EF4-FFF2-40B4-BE49-F238E27FC236}">
                <a16:creationId xmlns:a16="http://schemas.microsoft.com/office/drawing/2014/main" id="{3BBBB816-1135-70C2-2F8D-E5F8C3A12862}"/>
              </a:ext>
            </a:extLst>
          </p:cNvPr>
          <p:cNvSpPr/>
          <p:nvPr/>
        </p:nvSpPr>
        <p:spPr>
          <a:xfrm rot="5400000">
            <a:off x="2029500" y="3877602"/>
            <a:ext cx="255465" cy="2520279"/>
          </a:xfrm>
          <a:prstGeom prst="rightBrace">
            <a:avLst>
              <a:gd name="adj1" fmla="val 318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86D53F6-FAFB-C884-C58E-541AB1EBE0CD}"/>
              </a:ext>
            </a:extLst>
          </p:cNvPr>
          <p:cNvSpPr txBox="1"/>
          <p:nvPr/>
        </p:nvSpPr>
        <p:spPr bwMode="auto">
          <a:xfrm>
            <a:off x="650319" y="5331649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Dense meshes &gt; 1000 M cells</a:t>
            </a:r>
          </a:p>
        </p:txBody>
      </p:sp>
      <p:sp>
        <p:nvSpPr>
          <p:cNvPr id="58" name="Cerrar llave 57">
            <a:extLst>
              <a:ext uri="{FF2B5EF4-FFF2-40B4-BE49-F238E27FC236}">
                <a16:creationId xmlns:a16="http://schemas.microsoft.com/office/drawing/2014/main" id="{3E32ECBC-95D1-2923-EB9D-9CB64072C693}"/>
              </a:ext>
            </a:extLst>
          </p:cNvPr>
          <p:cNvSpPr/>
          <p:nvPr/>
        </p:nvSpPr>
        <p:spPr>
          <a:xfrm rot="5400000">
            <a:off x="4758069" y="3666462"/>
            <a:ext cx="258886" cy="1460572"/>
          </a:xfrm>
          <a:prstGeom prst="rightBrace">
            <a:avLst>
              <a:gd name="adj1" fmla="val 318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CC30B3D9-8CCA-118E-1EB7-6C3E5882A412}"/>
              </a:ext>
            </a:extLst>
          </p:cNvPr>
          <p:cNvSpPr txBox="1"/>
          <p:nvPr/>
        </p:nvSpPr>
        <p:spPr bwMode="auto">
          <a:xfrm>
            <a:off x="3849782" y="4581670"/>
            <a:ext cx="210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Simulation length &amp; stability </a:t>
            </a:r>
          </a:p>
        </p:txBody>
      </p:sp>
      <p:pic>
        <p:nvPicPr>
          <p:cNvPr id="4096" name="Gráfico 4095" descr="Base de datos contorno">
            <a:extLst>
              <a:ext uri="{FF2B5EF4-FFF2-40B4-BE49-F238E27FC236}">
                <a16:creationId xmlns:a16="http://schemas.microsoft.com/office/drawing/2014/main" id="{7D06DFA8-BF15-B3E9-38CA-B5488E8985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57749" y="5259213"/>
            <a:ext cx="624548" cy="624548"/>
          </a:xfrm>
          <a:prstGeom prst="rect">
            <a:avLst/>
          </a:prstGeom>
        </p:spPr>
      </p:pic>
      <p:pic>
        <p:nvPicPr>
          <p:cNvPr id="4099" name="Gráfico 4098" descr="Reloj de arena terminado contorno">
            <a:extLst>
              <a:ext uri="{FF2B5EF4-FFF2-40B4-BE49-F238E27FC236}">
                <a16:creationId xmlns:a16="http://schemas.microsoft.com/office/drawing/2014/main" id="{3C29B155-A7BF-7C08-A199-6539F06A9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16261" y="4555756"/>
            <a:ext cx="567771" cy="567771"/>
          </a:xfrm>
          <a:prstGeom prst="rect">
            <a:avLst/>
          </a:prstGeom>
        </p:spPr>
      </p:pic>
      <p:sp>
        <p:nvSpPr>
          <p:cNvPr id="4101" name="Cerrar llave 4100">
            <a:extLst>
              <a:ext uri="{FF2B5EF4-FFF2-40B4-BE49-F238E27FC236}">
                <a16:creationId xmlns:a16="http://schemas.microsoft.com/office/drawing/2014/main" id="{A916DB8D-CE85-915D-020E-E49A2CD374F3}"/>
              </a:ext>
            </a:extLst>
          </p:cNvPr>
          <p:cNvSpPr/>
          <p:nvPr/>
        </p:nvSpPr>
        <p:spPr>
          <a:xfrm rot="5400000">
            <a:off x="8961557" y="3749842"/>
            <a:ext cx="340888" cy="3359631"/>
          </a:xfrm>
          <a:prstGeom prst="rightBrace">
            <a:avLst>
              <a:gd name="adj1" fmla="val 31818"/>
              <a:gd name="adj2" fmla="val 50000"/>
            </a:avLst>
          </a:prstGeom>
          <a:ln w="19050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4105" name="CuadroTexto 4104">
            <a:extLst>
              <a:ext uri="{FF2B5EF4-FFF2-40B4-BE49-F238E27FC236}">
                <a16:creationId xmlns:a16="http://schemas.microsoft.com/office/drawing/2014/main" id="{0461462C-1609-18A8-E667-7ABF2FB8C77C}"/>
              </a:ext>
            </a:extLst>
          </p:cNvPr>
          <p:cNvSpPr txBox="1"/>
          <p:nvPr/>
        </p:nvSpPr>
        <p:spPr bwMode="auto">
          <a:xfrm>
            <a:off x="7709654" y="5625263"/>
            <a:ext cx="310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8A3E"/>
                </a:solidFill>
              </a:rPr>
              <a:t>Physics models development</a:t>
            </a:r>
          </a:p>
        </p:txBody>
      </p:sp>
      <p:pic>
        <p:nvPicPr>
          <p:cNvPr id="4107" name="Gráfico 4106" descr="Formas básicas contorno">
            <a:extLst>
              <a:ext uri="{FF2B5EF4-FFF2-40B4-BE49-F238E27FC236}">
                <a16:creationId xmlns:a16="http://schemas.microsoft.com/office/drawing/2014/main" id="{7FA8F949-9FA1-EC99-590D-FCF10DC914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663731" y="5521443"/>
            <a:ext cx="624548" cy="62454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3BFC158-0FEF-66B7-4293-1DF69CC7BD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8193" y="2858629"/>
            <a:ext cx="666971" cy="79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3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32" grpId="0"/>
      <p:bldP spid="41" grpId="0"/>
      <p:bldP spid="47" grpId="0"/>
      <p:bldP spid="51" grpId="0"/>
      <p:bldP spid="56" grpId="0" animBg="1"/>
      <p:bldP spid="57" grpId="0"/>
      <p:bldP spid="58" grpId="0" animBg="1"/>
      <p:bldP spid="59" grpId="0"/>
      <p:bldP spid="4101" grpId="0" animBg="1"/>
      <p:bldP spid="410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9912A-C30B-C295-BCAB-67EFF2D50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E3297-8B6E-DF22-E092-40F28D1BD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plans: </a:t>
            </a:r>
            <a:r>
              <a:rPr lang="en-US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still a lot to do!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774924-2671-0F1E-C0E9-297EFD061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8760FA5-6078-909C-5950-53520F591FDD}"/>
              </a:ext>
            </a:extLst>
          </p:cNvPr>
          <p:cNvSpPr txBox="1"/>
          <p:nvPr/>
        </p:nvSpPr>
        <p:spPr bwMode="auto">
          <a:xfrm>
            <a:off x="1891537" y="1046533"/>
            <a:ext cx="1179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8A3E"/>
                </a:solidFill>
              </a:rPr>
              <a:t>Done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E007C888-BC4F-9772-A8E9-545D4E8098BA}"/>
                  </a:ext>
                </a:extLst>
              </p:cNvPr>
              <p:cNvSpPr txBox="1"/>
              <p:nvPr/>
            </p:nvSpPr>
            <p:spPr bwMode="auto">
              <a:xfrm>
                <a:off x="1891537" y="1397483"/>
                <a:ext cx="8015931" cy="2923877"/>
              </a:xfrm>
              <a:prstGeom prst="rect">
                <a:avLst/>
              </a:prstGeom>
              <a:noFill/>
            </p:spPr>
            <p:txBody>
              <a:bodyPr wrap="square" numCol="2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FIT based on numpy &amp; </a:t>
                </a:r>
                <a:r>
                  <a:rPr lang="en-US" sz="1600" spc="-10" dirty="0" err="1">
                    <a:solidFill>
                      <a:schemeClr val="tx2"/>
                    </a:solidFill>
                  </a:rPr>
                  <a:t>scipy</a:t>
                </a: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BCs: PEC, PMC, Periodic, </a:t>
                </a:r>
                <a:r>
                  <a:rPr lang="en-US" sz="1600" spc="-10" dirty="0">
                    <a:solidFill>
                      <a:srgbClr val="00B050"/>
                    </a:solidFill>
                  </a:rPr>
                  <a:t>PML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Wake potential and impedance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Anisotropic materials </a:t>
                </a:r>
                <a14:m>
                  <m:oMath xmlns:m="http://schemas.openxmlformats.org/officeDocument/2006/math">
                    <m:r>
                      <a:rPr lang="es-E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rgbClr val="00B050"/>
                    </a:solidFill>
                  </a:rPr>
                  <a:t>CAD geometry import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State of the art 2d, 3d plotting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Automatic testing &amp; CI/CD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EM Sources &amp; beam current with </a:t>
                </a:r>
                <a14:m>
                  <m:oMath xmlns:m="http://schemas.openxmlformats.org/officeDocument/2006/math">
                    <m:r>
                      <a:rPr lang="es-E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US" sz="1600" b="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rgbClr val="00B050"/>
                    </a:solidFill>
                  </a:rPr>
                  <a:t>Parallelized &amp; GPU accelerated 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rgbClr val="00B050"/>
                    </a:solidFill>
                  </a:rPr>
                  <a:t>Wakefield extrapolation with EA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E007C888-BC4F-9772-A8E9-545D4E809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1537" y="1397483"/>
                <a:ext cx="8015931" cy="2923877"/>
              </a:xfrm>
              <a:prstGeom prst="rect">
                <a:avLst/>
              </a:prstGeom>
              <a:blipFill>
                <a:blip r:embed="rId3"/>
                <a:stretch>
                  <a:fillRect l="-304" t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AC1667B8-564C-18A9-9002-515F5E526BC2}"/>
              </a:ext>
            </a:extLst>
          </p:cNvPr>
          <p:cNvSpPr txBox="1"/>
          <p:nvPr/>
        </p:nvSpPr>
        <p:spPr bwMode="auto">
          <a:xfrm>
            <a:off x="947428" y="3177295"/>
            <a:ext cx="129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C00000"/>
                </a:solidFill>
              </a:rPr>
              <a:t>To do: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E85A8455-53F0-31C0-5443-63C22F8982D5}"/>
                  </a:ext>
                </a:extLst>
              </p:cNvPr>
              <p:cNvSpPr txBox="1"/>
              <p:nvPr/>
            </p:nvSpPr>
            <p:spPr bwMode="auto">
              <a:xfrm>
                <a:off x="947428" y="3581562"/>
                <a:ext cx="10297144" cy="2902846"/>
              </a:xfrm>
              <a:prstGeom prst="rect">
                <a:avLst/>
              </a:prstGeom>
              <a:noFill/>
            </p:spPr>
            <p:txBody>
              <a:bodyPr wrap="square" numCol="2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i="1" spc="-10" dirty="0">
                    <a:solidFill>
                      <a:schemeClr val="accent3"/>
                    </a:solidFill>
                  </a:rPr>
                  <a:t>Smart refinement for grid (WIP)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i="1" spc="-10" dirty="0">
                    <a:solidFill>
                      <a:schemeClr val="accent3"/>
                    </a:solidFill>
                  </a:rPr>
                  <a:t>Lossy metal approximation (surface impedance)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Dispersive materials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Improve robustness of PML at high-frequency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Correction of direct space charge for low-</a:t>
                </a:r>
                <a14:m>
                  <m:oMath xmlns:m="http://schemas.openxmlformats.org/officeDocument/2006/math">
                    <m:r>
                      <a:rPr lang="en-US" sz="1600" b="0" i="1" spc="-1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spc="-10" dirty="0">
                    <a:solidFill>
                      <a:schemeClr val="tx2"/>
                    </a:solidFill>
                  </a:rPr>
                  <a:t> simulations (</a:t>
                </a:r>
                <a:r>
                  <a:rPr lang="en-US" sz="1600" spc="-10" dirty="0" err="1">
                    <a:solidFill>
                      <a:srgbClr val="C00000"/>
                    </a:solidFill>
                  </a:rPr>
                  <a:t>muCol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) (C. Barbagallo)</a:t>
                </a:r>
              </a:p>
              <a:p>
                <a:pPr>
                  <a:spcAft>
                    <a:spcPts val="600"/>
                  </a:spcAft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>
                  <a:spcAft>
                    <a:spcPts val="600"/>
                  </a:spcAft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Short-bunches (</a:t>
                </a:r>
                <a:r>
                  <a:rPr lang="en-US" sz="1600" spc="-10" dirty="0" err="1"/>
                  <a:t>FCCee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), moving window like ECHO3D?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Impedance in matter (</a:t>
                </a:r>
                <a:r>
                  <a:rPr lang="en-US" sz="1600" i="1" spc="-1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D. Amorim, E. </a:t>
                </a:r>
                <a:r>
                  <a:rPr lang="en-US" sz="1600" i="1" spc="-10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Kvinke</a:t>
                </a:r>
                <a:r>
                  <a:rPr lang="en-US" sz="1600" spc="-1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Ports and field monitors in frequency domain (</a:t>
                </a:r>
                <a:r>
                  <a:rPr lang="en-US" sz="1600" i="1" spc="-1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E. Lamb</a:t>
                </a:r>
                <a:r>
                  <a:rPr lang="en-US" sz="1600" spc="-1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Differentiable simulations &amp; adjoint methods (synergy w/ </a:t>
                </a:r>
                <a:r>
                  <a:rPr lang="en-US" sz="1600" i="1" spc="-10" dirty="0">
                    <a:solidFill>
                      <a:schemeClr val="tx2"/>
                    </a:solidFill>
                  </a:rPr>
                  <a:t>R. De Maria, A. Lasheen</a:t>
                </a:r>
                <a:r>
                  <a:rPr lang="en-US" sz="1600" spc="-10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spc="-10" dirty="0">
                    <a:solidFill>
                      <a:schemeClr val="tx2"/>
                    </a:solidFill>
                  </a:rPr>
                  <a:t>Correct for numerical dispersion 	          (longitudinal and transverse) like PBCI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spc="-1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E85A8455-53F0-31C0-5443-63C22F898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7428" y="3581562"/>
                <a:ext cx="10297144" cy="2902846"/>
              </a:xfrm>
              <a:prstGeom prst="rect">
                <a:avLst/>
              </a:prstGeom>
              <a:blipFill>
                <a:blip r:embed="rId4"/>
                <a:stretch>
                  <a:fillRect l="-237" t="-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uadroTexto 25">
            <a:extLst>
              <a:ext uri="{FF2B5EF4-FFF2-40B4-BE49-F238E27FC236}">
                <a16:creationId xmlns:a16="http://schemas.microsoft.com/office/drawing/2014/main" id="{BE7FFFC7-8A4D-F1AE-B847-28A719997AE4}"/>
              </a:ext>
            </a:extLst>
          </p:cNvPr>
          <p:cNvSpPr txBox="1"/>
          <p:nvPr/>
        </p:nvSpPr>
        <p:spPr bwMode="auto">
          <a:xfrm>
            <a:off x="3078022" y="5873012"/>
            <a:ext cx="5817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+ maintain and support users of the ecosystem </a:t>
            </a:r>
            <a:r>
              <a:rPr lang="en-US" b="1" dirty="0">
                <a:sym typeface="Wingdings" panose="05000000000000000000" pitchFamily="2" charset="2"/>
              </a:rPr>
              <a:t></a:t>
            </a:r>
            <a:endParaRPr lang="en-US" b="1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EEE4DAD1-1654-EF41-A43C-89AB1CD9B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1487" y="4959382"/>
            <a:ext cx="1276481" cy="73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9935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28BF3-70EE-7D36-A962-C0D1DB10C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C25DC5C-A887-725C-E9E4-FEC86183C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8542DE17-F700-E58C-F8DF-63EF83A9F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472" y="1052736"/>
            <a:ext cx="7491055" cy="3197960"/>
          </a:xfrm>
          <a:prstGeom prst="rect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177CE531-7A4D-B056-20C0-B493AFBB4174}"/>
              </a:ext>
            </a:extLst>
          </p:cNvPr>
          <p:cNvSpPr txBox="1"/>
          <p:nvPr/>
        </p:nvSpPr>
        <p:spPr bwMode="auto">
          <a:xfrm>
            <a:off x="4827062" y="4375262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We’ve come a long way! 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045F695-5A5D-C297-B749-296975D69B1D}"/>
              </a:ext>
            </a:extLst>
          </p:cNvPr>
          <p:cNvSpPr txBox="1"/>
          <p:nvPr/>
        </p:nvSpPr>
        <p:spPr bwMode="auto">
          <a:xfrm>
            <a:off x="1055440" y="4869160"/>
            <a:ext cx="73388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Now focus on:</a:t>
            </a:r>
          </a:p>
          <a:p>
            <a:pPr marL="400050" indent="-400050">
              <a:buFont typeface="+mj-lt"/>
              <a:buAutoNum type="romanLcPeriod"/>
            </a:pPr>
            <a:r>
              <a:rPr lang="en-US" dirty="0"/>
              <a:t>Benchmark &amp; validation, </a:t>
            </a:r>
            <a:r>
              <a:rPr lang="en-US" i="1" dirty="0">
                <a:solidFill>
                  <a:srgbClr val="00B050"/>
                </a:solidFill>
              </a:rPr>
              <a:t>application</a:t>
            </a:r>
            <a:r>
              <a:rPr lang="en-US" dirty="0"/>
              <a:t> to limit cases (FCC, MuCol)</a:t>
            </a:r>
          </a:p>
          <a:p>
            <a:pPr marL="400050" indent="-400050">
              <a:buFont typeface="+mj-lt"/>
              <a:buAutoNum type="romanLcPeriod"/>
            </a:pPr>
            <a:r>
              <a:rPr lang="en-US" dirty="0"/>
              <a:t>Engaging the </a:t>
            </a:r>
            <a:r>
              <a:rPr lang="en-US" i="1" dirty="0">
                <a:solidFill>
                  <a:srgbClr val="00B050"/>
                </a:solidFill>
              </a:rPr>
              <a:t>user/developer community</a:t>
            </a:r>
          </a:p>
          <a:p>
            <a:pPr marL="400050" indent="-400050">
              <a:buFont typeface="+mj-lt"/>
              <a:buAutoNum type="romanLcPeriod"/>
            </a:pPr>
            <a:r>
              <a:rPr lang="en-US" dirty="0"/>
              <a:t>Continue </a:t>
            </a:r>
            <a:r>
              <a:rPr lang="en-US" i="1" dirty="0">
                <a:solidFill>
                  <a:srgbClr val="00B050"/>
                </a:solidFill>
              </a:rPr>
              <a:t>developing</a:t>
            </a:r>
            <a:r>
              <a:rPr lang="en-US" dirty="0"/>
              <a:t> key features: mesh refinement, surface impedance</a:t>
            </a:r>
          </a:p>
          <a:p>
            <a:pPr marL="400050" indent="-400050">
              <a:buFont typeface="+mj-lt"/>
              <a:buAutoNum type="romanLcPeriod"/>
            </a:pPr>
            <a:endParaRPr lang="en-US" dirty="0"/>
          </a:p>
        </p:txBody>
      </p:sp>
      <p:pic>
        <p:nvPicPr>
          <p:cNvPr id="1026" name="Picture 2" descr="HB2025 - the 71st ICFA Advanced Beam Dynamics workshop on High-Intensity and High-Brightness Hadron Beams">
            <a:extLst>
              <a:ext uri="{FF2B5EF4-FFF2-40B4-BE49-F238E27FC236}">
                <a16:creationId xmlns:a16="http://schemas.microsoft.com/office/drawing/2014/main" id="{6D8BD023-4027-10AF-15B8-86424C040F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07"/>
          <a:stretch>
            <a:fillRect/>
          </a:stretch>
        </p:blipFill>
        <p:spPr bwMode="auto">
          <a:xfrm>
            <a:off x="8927545" y="4559928"/>
            <a:ext cx="2209015" cy="72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4D926500-D80F-DAB5-C54D-E36EB82DFDDB}"/>
              </a:ext>
            </a:extLst>
          </p:cNvPr>
          <p:cNvSpPr txBox="1"/>
          <p:nvPr/>
        </p:nvSpPr>
        <p:spPr bwMode="auto">
          <a:xfrm>
            <a:off x="9696400" y="5508729"/>
            <a:ext cx="1576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seminar </a:t>
            </a:r>
          </a:p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December</a:t>
            </a:r>
          </a:p>
        </p:txBody>
      </p:sp>
      <p:pic>
        <p:nvPicPr>
          <p:cNvPr id="1028" name="Picture 4" descr="Overview of BE groups | Beams Department">
            <a:extLst>
              <a:ext uri="{FF2B5EF4-FFF2-40B4-BE49-F238E27FC236}">
                <a16:creationId xmlns:a16="http://schemas.microsoft.com/office/drawing/2014/main" id="{F01C4D8E-E40B-BBBD-70F4-A718B4FF4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5404573"/>
            <a:ext cx="854645" cy="85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B4599200-8504-DED0-FD33-BE477074D5BB}"/>
              </a:ext>
            </a:extLst>
          </p:cNvPr>
          <p:cNvSpPr txBox="1"/>
          <p:nvPr/>
        </p:nvSpPr>
        <p:spPr bwMode="auto">
          <a:xfrm>
            <a:off x="9362900" y="4442162"/>
            <a:ext cx="1679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19-24</a:t>
            </a:r>
            <a:r>
              <a:rPr lang="en-US" baseline="30000" dirty="0"/>
              <a:t>th</a:t>
            </a:r>
            <a:r>
              <a:rPr lang="en-US" dirty="0"/>
              <a:t> October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78F4A53B-F7FB-8CA0-B957-D1390287E67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672064" y="128598"/>
            <a:ext cx="4931360" cy="76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27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AA3293-B8FB-66ED-DCDD-FCBD9CF7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C557923-BEFD-B433-D0DF-02CD7DA44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920C0DE-627B-FB22-25B6-031FB1A70AAA}"/>
              </a:ext>
            </a:extLst>
          </p:cNvPr>
          <p:cNvSpPr txBox="1"/>
          <p:nvPr/>
        </p:nvSpPr>
        <p:spPr bwMode="auto">
          <a:xfrm>
            <a:off x="778679" y="3933056"/>
            <a:ext cx="106346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8A3E"/>
                </a:solidFill>
              </a:rPr>
              <a:t>+ extended thanks to: </a:t>
            </a:r>
          </a:p>
          <a:p>
            <a:pPr algn="ctr"/>
            <a:r>
              <a:rPr lang="en-US" dirty="0"/>
              <a:t>Giovanni </a:t>
            </a:r>
            <a:r>
              <a:rPr lang="en-US" dirty="0" err="1"/>
              <a:t>Rumolo</a:t>
            </a:r>
            <a:r>
              <a:rPr lang="en-US" dirty="0"/>
              <a:t>, </a:t>
            </a:r>
            <a:r>
              <a:rPr lang="en-US" b="0" dirty="0"/>
              <a:t>Chiara </a:t>
            </a:r>
            <a:r>
              <a:rPr lang="en-US" b="0" dirty="0" err="1"/>
              <a:t>Antuono</a:t>
            </a:r>
            <a:r>
              <a:rPr lang="en-US" b="0" dirty="0"/>
              <a:t>, </a:t>
            </a:r>
            <a:r>
              <a:rPr lang="en-US" dirty="0"/>
              <a:t>Elena Macchia</a:t>
            </a:r>
            <a:r>
              <a:rPr lang="en-US" b="0" dirty="0"/>
              <a:t>, Szymon </a:t>
            </a:r>
            <a:r>
              <a:rPr lang="en-US" b="0" dirty="0" err="1"/>
              <a:t>Lopaziuck</a:t>
            </a:r>
            <a:r>
              <a:rPr lang="en-US" b="0" dirty="0"/>
              <a:t> (CERN), </a:t>
            </a:r>
          </a:p>
          <a:p>
            <a:pPr algn="ctr"/>
            <a:r>
              <a:rPr lang="en-US" b="0" dirty="0"/>
              <a:t>Jean Luc Vay, </a:t>
            </a:r>
            <a:r>
              <a:rPr lang="en-US" b="0" dirty="0" err="1"/>
              <a:t>Weiqun</a:t>
            </a:r>
            <a:r>
              <a:rPr lang="en-US" b="0" dirty="0"/>
              <a:t> Zhang (LBNL), Erion Gjonaj (TU-Darmstadt)</a:t>
            </a:r>
          </a:p>
          <a:p>
            <a:pPr algn="ctr"/>
            <a:r>
              <a:rPr lang="en-US" dirty="0"/>
              <a:t> &amp;</a:t>
            </a:r>
            <a:r>
              <a:rPr lang="en-US" b="0" dirty="0"/>
              <a:t> Eduardo Oliva (UPM) </a:t>
            </a:r>
          </a:p>
          <a:p>
            <a:pPr algn="ctr"/>
            <a:r>
              <a:rPr lang="en-US" b="0" dirty="0">
                <a:solidFill>
                  <a:srgbClr val="008A3E"/>
                </a:solidFill>
              </a:rPr>
              <a:t>for the very useful discussions</a:t>
            </a:r>
            <a:endParaRPr lang="en-US" dirty="0">
              <a:solidFill>
                <a:srgbClr val="008A3E"/>
              </a:solidFill>
            </a:endParaRPr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BA82A2A5-9789-8646-4DEE-4242C6C526B4}"/>
              </a:ext>
            </a:extLst>
          </p:cNvPr>
          <p:cNvSpPr txBox="1">
            <a:spLocks/>
          </p:cNvSpPr>
          <p:nvPr/>
        </p:nvSpPr>
        <p:spPr bwMode="auto">
          <a:xfrm>
            <a:off x="911424" y="2420888"/>
            <a:ext cx="10171279" cy="1872208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800" b="0" dirty="0">
                <a:solidFill>
                  <a:srgbClr val="FF82C9"/>
                </a:solidFill>
              </a:rPr>
              <a:t>Wakis team: </a:t>
            </a:r>
            <a:r>
              <a:rPr lang="en-US" sz="1800" b="0" dirty="0">
                <a:solidFill>
                  <a:schemeClr val="tx1"/>
                </a:solidFill>
              </a:rPr>
              <a:t>Lorenzo Giacomel, Giovanni Iadarola, Carlo Zannini, Manuel Cotelo</a:t>
            </a:r>
            <a:endParaRPr lang="en-US" sz="1800" b="0" baseline="3000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1800" b="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Iddefix</a:t>
            </a:r>
            <a:r>
              <a:rPr lang="en-US" sz="1800" b="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team: </a:t>
            </a:r>
            <a:r>
              <a:rPr lang="en-US" sz="1800" b="0" dirty="0">
                <a:solidFill>
                  <a:schemeClr val="tx1"/>
                </a:solidFill>
              </a:rPr>
              <a:t>Malthe Raschke Nielsen, Sébastien Joly, Bernardo Figueiredo</a:t>
            </a:r>
            <a:endParaRPr lang="en-US" sz="1800" b="0" baseline="3000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1800" b="0" dirty="0">
                <a:solidFill>
                  <a:srgbClr val="C00000"/>
                </a:solidFill>
              </a:rPr>
              <a:t>BIHC team: </a:t>
            </a:r>
            <a:r>
              <a:rPr lang="en-US" sz="1800" b="0" dirty="0">
                <a:solidFill>
                  <a:schemeClr val="tx1"/>
                </a:solidFill>
              </a:rPr>
              <a:t>Leonardo Sito, Francesco Giordano, Jintao Li, Benoit Salvant, Carlo Zannini</a:t>
            </a:r>
          </a:p>
          <a:p>
            <a:pPr algn="ctr">
              <a:spcBef>
                <a:spcPts val="0"/>
              </a:spcBef>
            </a:pPr>
            <a:r>
              <a:rPr lang="en-US" sz="1800" b="0" dirty="0" err="1"/>
              <a:t>Neffint</a:t>
            </a:r>
            <a:r>
              <a:rPr lang="en-US" sz="1800" b="0" dirty="0"/>
              <a:t> team: </a:t>
            </a:r>
            <a:r>
              <a:rPr lang="en-US" sz="1800" b="0" dirty="0">
                <a:solidFill>
                  <a:schemeClr val="tx1"/>
                </a:solidFill>
              </a:rPr>
              <a:t>Eskil Vik, Nicolas </a:t>
            </a:r>
            <a:r>
              <a:rPr lang="en-US" sz="1800" b="0" dirty="0" err="1">
                <a:solidFill>
                  <a:schemeClr val="tx1"/>
                </a:solidFill>
              </a:rPr>
              <a:t>Mounet</a:t>
            </a:r>
            <a:endParaRPr lang="en-US" sz="1800" b="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CAC9E8E-2981-D167-8CB7-32BA8C1DAFB2}"/>
              </a:ext>
            </a:extLst>
          </p:cNvPr>
          <p:cNvSpPr txBox="1"/>
          <p:nvPr/>
        </p:nvSpPr>
        <p:spPr bwMode="auto">
          <a:xfrm>
            <a:off x="3287688" y="1535299"/>
            <a:ext cx="5801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Code development is a big collaborative team effort: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B587639-6E04-9691-AE71-2A7C1EFE9C3D}"/>
              </a:ext>
            </a:extLst>
          </p:cNvPr>
          <p:cNvSpPr txBox="1"/>
          <p:nvPr/>
        </p:nvSpPr>
        <p:spPr bwMode="auto">
          <a:xfrm>
            <a:off x="3047432" y="2051556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8A3E"/>
                </a:solidFill>
              </a:rPr>
              <a:t>Thanks to contributors (code or expertise):</a:t>
            </a:r>
          </a:p>
        </p:txBody>
      </p:sp>
    </p:spTree>
    <p:extLst>
      <p:ext uri="{BB962C8B-B14F-4D97-AF65-F5344CB8AC3E}">
        <p14:creationId xmlns:p14="http://schemas.microsoft.com/office/powerpoint/2010/main" val="4022019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70E5-0D0C-4143-989D-A9B6B4803EF6}"/>
              </a:ext>
            </a:extLst>
          </p:cNvPr>
          <p:cNvSpPr txBox="1">
            <a:spLocks/>
          </p:cNvSpPr>
          <p:nvPr/>
        </p:nvSpPr>
        <p:spPr bwMode="auto">
          <a:xfrm>
            <a:off x="731714" y="1067115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</a:rPr>
              <a:t>Thank you for the attention </a:t>
            </a: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  <a:sym typeface="Wingdings" panose="05000000000000000000" pitchFamily="2" charset="2"/>
              </a:rPr>
              <a:t> </a:t>
            </a:r>
            <a:endParaRPr lang="en-US" sz="3200" b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8B268D4-809F-41D2-8624-231DD8228F40}"/>
              </a:ext>
            </a:extLst>
          </p:cNvPr>
          <p:cNvSpPr txBox="1"/>
          <p:nvPr/>
        </p:nvSpPr>
        <p:spPr bwMode="auto">
          <a:xfrm>
            <a:off x="3823519" y="5858652"/>
            <a:ext cx="45449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Elena de la Fuente García </a:t>
            </a:r>
          </a:p>
          <a:p>
            <a:pPr algn="ctr"/>
            <a:r>
              <a:rPr lang="en-US" sz="1600" u="sng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elena.de.la.fuente.garcia@cern.ch </a:t>
            </a:r>
            <a:endParaRPr lang="en-US" sz="1100" u="sng" dirty="0">
              <a:solidFill>
                <a:schemeClr val="tx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E1B729F-3E48-487B-8646-AFCE0F349F7C}"/>
              </a:ext>
            </a:extLst>
          </p:cNvPr>
          <p:cNvCxnSpPr>
            <a:cxnSpLocks/>
          </p:cNvCxnSpPr>
          <p:nvPr/>
        </p:nvCxnSpPr>
        <p:spPr bwMode="auto">
          <a:xfrm>
            <a:off x="3594402" y="5777246"/>
            <a:ext cx="504056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79656-7325-5EA0-FE4A-397C48297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776FC-1F03-7562-DB7C-10A5ECEEC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 sources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3B0C41D-7887-5601-EA39-0E5BBCA56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8568" y="6448252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20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EC16321-F707-B8A6-82A0-94951E8EC86E}"/>
              </a:ext>
            </a:extLst>
          </p:cNvPr>
          <p:cNvSpPr txBox="1"/>
          <p:nvPr/>
        </p:nvSpPr>
        <p:spPr bwMode="auto">
          <a:xfrm>
            <a:off x="1415480" y="1256165"/>
            <a:ext cx="102120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l">
              <a:buFont typeface="+mj-lt"/>
              <a:buAutoNum type="romanUcPeriod"/>
            </a:pPr>
            <a:r>
              <a:rPr lang="en-US" sz="1400" b="0" dirty="0">
                <a:solidFill>
                  <a:srgbClr val="1F2328"/>
                </a:solidFill>
                <a:effectLst/>
                <a:latin typeface="-apple-system"/>
              </a:rPr>
              <a:t>S. Joly, ”Resonator impedance extrapolation of a partially decayed wake” </a:t>
            </a:r>
            <a:r>
              <a:rPr lang="en-US" sz="1400" b="0" dirty="0">
                <a:effectLst/>
                <a:latin typeface="-apple-system"/>
              </a:rPr>
              <a:t>presentation @ CERN ABP-CEI section meeting </a:t>
            </a:r>
            <a:r>
              <a:rPr lang="en-US" sz="1400" b="0" u="sng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US" sz="1400" b="0" dirty="0">
              <a:effectLst/>
              <a:latin typeface="-apple-system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en-US" sz="1400" b="0" dirty="0">
                <a:solidFill>
                  <a:srgbClr val="1F2328"/>
                </a:solidFill>
                <a:effectLst/>
                <a:latin typeface="-apple-system"/>
              </a:rPr>
              <a:t>S. </a:t>
            </a:r>
            <a:r>
              <a:rPr lang="en-US" sz="1400" b="0" dirty="0" err="1">
                <a:solidFill>
                  <a:srgbClr val="1F2328"/>
                </a:solidFill>
                <a:effectLst/>
                <a:latin typeface="-apple-system"/>
              </a:rPr>
              <a:t>Joly,”Recent</a:t>
            </a:r>
            <a:r>
              <a:rPr lang="en-US" sz="1400" b="0" dirty="0">
                <a:solidFill>
                  <a:srgbClr val="1F2328"/>
                </a:solidFill>
                <a:effectLst/>
                <a:latin typeface="-apple-system"/>
              </a:rPr>
              <a:t> advances in the CERN PS impedance model and instability simulations following the LHC Injectors Upgrade project” </a:t>
            </a:r>
            <a:r>
              <a:rPr lang="en-US" sz="1400" b="0" dirty="0">
                <a:effectLst/>
                <a:latin typeface="-apple-system"/>
              </a:rPr>
              <a:t>PhD Thesis, Sapienza </a:t>
            </a:r>
            <a:r>
              <a:rPr lang="en-US" sz="1400" b="0" dirty="0" err="1">
                <a:effectLst/>
                <a:latin typeface="-apple-system"/>
              </a:rPr>
              <a:t>Universita</a:t>
            </a:r>
            <a:r>
              <a:rPr lang="en-US" sz="1400" b="0" dirty="0">
                <a:effectLst/>
                <a:latin typeface="-apple-system"/>
              </a:rPr>
              <a:t> di Roma, </a:t>
            </a:r>
            <a:r>
              <a:rPr lang="en-US" sz="1400" b="0" u="sng" dirty="0"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US" sz="1400" b="0" dirty="0">
              <a:effectLst/>
              <a:latin typeface="-apple-system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en-US" sz="1400" b="0" dirty="0">
                <a:solidFill>
                  <a:srgbClr val="1F2328"/>
                </a:solidFill>
                <a:effectLst/>
                <a:latin typeface="-apple-system"/>
              </a:rPr>
              <a:t>M. Raschke, ”Evolutionary Algorithms for Wakefields” @ </a:t>
            </a:r>
            <a:r>
              <a:rPr lang="en-US" sz="1400" b="0" dirty="0">
                <a:effectLst/>
                <a:latin typeface="-apple-system"/>
              </a:rPr>
              <a:t>CERN ABP-CEI section meeting </a:t>
            </a:r>
            <a:r>
              <a:rPr lang="en-US" sz="1400" b="0" u="sng" dirty="0"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en-US" sz="1400" b="0" u="sng" dirty="0">
              <a:effectLst/>
              <a:latin typeface="-apple-system"/>
            </a:endParaRPr>
          </a:p>
          <a:p>
            <a:pPr marL="400050" indent="-400050" algn="l">
              <a:buFont typeface="+mj-lt"/>
              <a:buAutoNum type="romanUcPeriod"/>
            </a:pPr>
            <a:r>
              <a:rPr lang="en-US" sz="1400" dirty="0">
                <a:solidFill>
                  <a:srgbClr val="1F2328"/>
                </a:solidFill>
                <a:latin typeface="-apple-system"/>
              </a:rPr>
              <a:t>N. </a:t>
            </a:r>
            <a:r>
              <a:rPr lang="en-US" sz="1400" dirty="0" err="1">
                <a:solidFill>
                  <a:schemeClr val="tx2"/>
                </a:solidFill>
                <a:latin typeface="-apple-system"/>
              </a:rPr>
              <a:t>Mounet</a:t>
            </a:r>
            <a:r>
              <a:rPr lang="en-US" sz="1400" dirty="0">
                <a:solidFill>
                  <a:schemeClr val="tx2"/>
                </a:solidFill>
                <a:latin typeface="-apple-system"/>
              </a:rPr>
              <a:t>, “</a:t>
            </a:r>
            <a:r>
              <a:rPr lang="en-US" sz="1400" dirty="0">
                <a:solidFill>
                  <a:schemeClr val="tx2"/>
                </a:solidFill>
              </a:rPr>
              <a:t>The LHC Transverse Coupled-Bunch Instability” PhD Thesis EPFL, </a:t>
            </a:r>
            <a:r>
              <a:rPr lang="en-US" sz="1400" dirty="0">
                <a:solidFill>
                  <a:schemeClr val="tx2"/>
                </a:solidFill>
                <a:hlinkClick r:id="rId6"/>
              </a:rPr>
              <a:t>link</a:t>
            </a:r>
            <a:endParaRPr lang="en-US" sz="1400" dirty="0">
              <a:solidFill>
                <a:schemeClr val="tx2"/>
              </a:solidFill>
              <a:latin typeface="-apple-system"/>
            </a:endParaRPr>
          </a:p>
          <a:p>
            <a:pPr algn="l"/>
            <a:endParaRPr lang="en-US" sz="1400" b="0" dirty="0">
              <a:solidFill>
                <a:srgbClr val="1F2328"/>
              </a:solidFill>
              <a:effectLst/>
              <a:latin typeface="-apple-system"/>
            </a:endParaRPr>
          </a:p>
          <a:p>
            <a:pPr marL="400050" indent="-400050" algn="l">
              <a:buFont typeface="+mj-lt"/>
              <a:buAutoNum type="romanUcPeriod"/>
            </a:pPr>
            <a:endParaRPr lang="en-US" sz="1400" b="0" dirty="0">
              <a:solidFill>
                <a:srgbClr val="1F2328"/>
              </a:solidFill>
              <a:effectLst/>
              <a:latin typeface="-apple-system"/>
            </a:endParaRPr>
          </a:p>
          <a:p>
            <a:pPr marL="400050" indent="-400050" algn="l">
              <a:buFont typeface="+mj-lt"/>
              <a:buAutoNum type="romanUcPeriod"/>
            </a:pPr>
            <a:endParaRPr lang="en-US" sz="1400" b="0" dirty="0">
              <a:solidFill>
                <a:srgbClr val="1F2328"/>
              </a:solidFill>
              <a:effectLst/>
              <a:latin typeface="-apple-system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1D24529-5148-287E-3C63-BFAD2ED43973}"/>
              </a:ext>
            </a:extLst>
          </p:cNvPr>
          <p:cNvSpPr txBox="1"/>
          <p:nvPr/>
        </p:nvSpPr>
        <p:spPr bwMode="auto">
          <a:xfrm>
            <a:off x="1403176" y="2856849"/>
            <a:ext cx="10146018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1400" i="0" dirty="0">
                <a:solidFill>
                  <a:schemeClr val="tx2"/>
                </a:solidFill>
                <a:effectLst/>
                <a:latin typeface="system-ui"/>
              </a:rPr>
              <a:t>T. Weiland and R. </a:t>
            </a:r>
            <a:r>
              <a:rPr lang="en-US" sz="1400" i="0" dirty="0" err="1">
                <a:solidFill>
                  <a:schemeClr val="tx2"/>
                </a:solidFill>
                <a:effectLst/>
                <a:latin typeface="system-ui"/>
              </a:rPr>
              <a:t>Wanzenberg</a:t>
            </a:r>
            <a:r>
              <a:rPr lang="en-US" sz="1400" i="0" dirty="0">
                <a:solidFill>
                  <a:schemeClr val="tx2"/>
                </a:solidFill>
                <a:effectLst/>
                <a:latin typeface="system-ui"/>
              </a:rPr>
              <a:t>, “Wake fields and impedances,” </a:t>
            </a:r>
            <a:r>
              <a:rPr lang="en-US" sz="1400" b="0" i="0" dirty="0">
                <a:effectLst/>
                <a:latin typeface="system-ui"/>
              </a:rPr>
              <a:t>Lect. Notes Phys., vol. 400, pp. 39–79, 1992, </a:t>
            </a:r>
            <a:r>
              <a:rPr lang="en-US" sz="1400" b="0" i="0" dirty="0" err="1">
                <a:effectLst/>
                <a:latin typeface="system-ui"/>
              </a:rPr>
              <a:t>doi</a:t>
            </a:r>
            <a:r>
              <a:rPr lang="en-US" sz="1400" b="0" i="0" dirty="0">
                <a:effectLst/>
                <a:latin typeface="system-ui"/>
              </a:rPr>
              <a:t>: 10.1007/3-540-55250-2_26 </a:t>
            </a:r>
            <a:endParaRPr lang="en-US" sz="1400" dirty="0"/>
          </a:p>
          <a:p>
            <a:pPr marL="400050" indent="-400050">
              <a:buFont typeface="+mj-lt"/>
              <a:buAutoNum type="romanUcPeriod"/>
            </a:pPr>
            <a:r>
              <a:rPr lang="en-US" sz="1400" dirty="0">
                <a:solidFill>
                  <a:schemeClr val="tx2"/>
                </a:solidFill>
                <a:latin typeface="system-ui"/>
              </a:rPr>
              <a:t>I. </a:t>
            </a:r>
            <a:r>
              <a:rPr lang="en-US" sz="1400" dirty="0" err="1">
                <a:solidFill>
                  <a:schemeClr val="tx2"/>
                </a:solidFill>
                <a:latin typeface="system-ui"/>
              </a:rPr>
              <a:t>Zagorodnov</a:t>
            </a:r>
            <a:r>
              <a:rPr lang="en-US" sz="1400" dirty="0">
                <a:solidFill>
                  <a:schemeClr val="tx2"/>
                </a:solidFill>
                <a:latin typeface="system-ui"/>
              </a:rPr>
              <a:t> and T. Weiland, “TE/TM field solver for particle beam simulations without numerical Cherenkov radiation,” </a:t>
            </a:r>
            <a:r>
              <a:rPr lang="en-US" sz="1400" dirty="0">
                <a:latin typeface="system-ui"/>
              </a:rPr>
              <a:t>Phys. Rev. ST Accel. Beams, vol. 8, p. 042001, 2005, </a:t>
            </a:r>
            <a:r>
              <a:rPr lang="en-US" sz="1400" dirty="0" err="1">
                <a:latin typeface="system-ui"/>
              </a:rPr>
              <a:t>doi</a:t>
            </a:r>
            <a:r>
              <a:rPr lang="en-US" sz="1400" dirty="0">
                <a:latin typeface="system-ui"/>
              </a:rPr>
              <a:t>: 10.1103/PhysRevSTAB.8.042001 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>
                <a:solidFill>
                  <a:schemeClr val="tx2"/>
                </a:solidFill>
                <a:latin typeface="system-ui"/>
              </a:rPr>
              <a:t>M. C. Balk, R. </a:t>
            </a:r>
            <a:r>
              <a:rPr lang="en-US" sz="1400" dirty="0" err="1">
                <a:solidFill>
                  <a:schemeClr val="tx2"/>
                </a:solidFill>
                <a:latin typeface="system-ui"/>
              </a:rPr>
              <a:t>Schuhmann</a:t>
            </a:r>
            <a:r>
              <a:rPr lang="en-US" sz="1400" dirty="0">
                <a:solidFill>
                  <a:schemeClr val="tx2"/>
                </a:solidFill>
                <a:latin typeface="system-ui"/>
              </a:rPr>
              <a:t>, and T. Weiland, “Open boundaries for particle beams within fit-simulations,” </a:t>
            </a:r>
            <a:r>
              <a:rPr lang="en-US" sz="1400" dirty="0">
                <a:latin typeface="system-ui"/>
              </a:rPr>
              <a:t>Nuclear Instruments and Methods in Physics Research, vol. 558, no. 1, pp. 54–57, 2006, </a:t>
            </a:r>
            <a:r>
              <a:rPr lang="en-US" sz="1400" dirty="0" err="1">
                <a:latin typeface="system-ui"/>
              </a:rPr>
              <a:t>doi</a:t>
            </a:r>
            <a:r>
              <a:rPr lang="en-US" sz="1400" dirty="0">
                <a:latin typeface="system-ui"/>
              </a:rPr>
              <a:t>: https://doi.org/10.1016/j.nima.2005.11.076.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>
                <a:solidFill>
                  <a:schemeClr val="tx2"/>
                </a:solidFill>
                <a:latin typeface="system-ui"/>
              </a:rPr>
              <a:t>K. Klopfer, “Computation of Complex Eigenmodes for Resonators Filled With </a:t>
            </a:r>
            <a:r>
              <a:rPr lang="en-US" sz="1400" dirty="0" err="1">
                <a:solidFill>
                  <a:schemeClr val="tx2"/>
                </a:solidFill>
                <a:latin typeface="system-ui"/>
              </a:rPr>
              <a:t>Gyrotropic</a:t>
            </a:r>
            <a:r>
              <a:rPr lang="en-US" sz="1400" dirty="0">
                <a:solidFill>
                  <a:schemeClr val="tx2"/>
                </a:solidFill>
                <a:latin typeface="system-ui"/>
              </a:rPr>
              <a:t> Materials,” </a:t>
            </a:r>
            <a:r>
              <a:rPr lang="en-US" sz="1400" dirty="0">
                <a:latin typeface="system-ui"/>
              </a:rPr>
              <a:t>PhD thesis, </a:t>
            </a:r>
            <a:r>
              <a:rPr lang="en-US" sz="1400" dirty="0" err="1">
                <a:latin typeface="system-ui"/>
              </a:rPr>
              <a:t>Technische</a:t>
            </a:r>
            <a:r>
              <a:rPr lang="en-US" sz="1400" dirty="0">
                <a:latin typeface="system-ui"/>
              </a:rPr>
              <a:t> Universität Darmstadt, Darmstadt, 2014. [Online]. Available: </a:t>
            </a:r>
            <a:r>
              <a:rPr lang="en-US" sz="1400" dirty="0">
                <a:latin typeface="system-ui"/>
                <a:hlinkClick r:id="rId7"/>
              </a:rPr>
              <a:t>http://tuprints.ulb.tu-darmstadt.de/4210/</a:t>
            </a:r>
            <a:r>
              <a:rPr lang="en-US" sz="1400" dirty="0">
                <a:latin typeface="system-ui"/>
              </a:rPr>
              <a:t> 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>
                <a:solidFill>
                  <a:schemeClr val="tx2"/>
                </a:solidFill>
                <a:latin typeface="system-ui"/>
              </a:rPr>
              <a:t>J. A. Moreno, E. Oliva, and P. Velarde, “EMcLAW: An unsplit Godunov method for Maxwell ’s equations including polarization, metals, divergence control and AMR,” </a:t>
            </a:r>
            <a:r>
              <a:rPr lang="en-US" sz="1400" dirty="0">
                <a:latin typeface="system-ui"/>
              </a:rPr>
              <a:t>Computer Physics Communications, vol. 260, p. e107268, Mar. 2021, </a:t>
            </a:r>
            <a:r>
              <a:rPr lang="en-US" sz="1400" dirty="0" err="1">
                <a:latin typeface="system-ui"/>
              </a:rPr>
              <a:t>doi</a:t>
            </a:r>
            <a:r>
              <a:rPr lang="en-US" sz="1400" dirty="0">
                <a:latin typeface="system-ui"/>
              </a:rPr>
              <a:t>: 10.1016/j.cpc.2020.107268.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400" dirty="0">
                <a:solidFill>
                  <a:schemeClr val="tx2"/>
                </a:solidFill>
                <a:latin typeface="system-ui"/>
              </a:rPr>
              <a:t>U.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Niedermayer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, “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Determination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of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 Beam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Coupling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Impedance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 in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the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Frequency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 </a:t>
            </a:r>
            <a:r>
              <a:rPr lang="es-ES" sz="1400" dirty="0" err="1">
                <a:solidFill>
                  <a:schemeClr val="tx2"/>
                </a:solidFill>
                <a:latin typeface="system-ui"/>
              </a:rPr>
              <a:t>Domain</a:t>
            </a:r>
            <a:r>
              <a:rPr lang="es-ES" sz="1400" dirty="0">
                <a:solidFill>
                  <a:schemeClr val="tx2"/>
                </a:solidFill>
                <a:latin typeface="system-ui"/>
              </a:rPr>
              <a:t>,” </a:t>
            </a:r>
            <a:r>
              <a:rPr lang="en-US" sz="1400" dirty="0">
                <a:latin typeface="system-ui"/>
              </a:rPr>
              <a:t>PhD thesis</a:t>
            </a:r>
            <a:r>
              <a:rPr lang="es-ES" sz="1400" dirty="0">
                <a:latin typeface="system-ui"/>
              </a:rPr>
              <a:t>, </a:t>
            </a:r>
            <a:r>
              <a:rPr lang="es-ES" sz="1400" dirty="0" err="1">
                <a:latin typeface="system-ui"/>
              </a:rPr>
              <a:t>Technische</a:t>
            </a:r>
            <a:r>
              <a:rPr lang="es-ES" sz="1400" dirty="0">
                <a:latin typeface="system-ui"/>
              </a:rPr>
              <a:t> </a:t>
            </a:r>
            <a:r>
              <a:rPr lang="es-ES" sz="1400" dirty="0" err="1">
                <a:latin typeface="system-ui"/>
              </a:rPr>
              <a:t>Universität</a:t>
            </a:r>
            <a:r>
              <a:rPr lang="es-ES" sz="1400" dirty="0">
                <a:latin typeface="system-ui"/>
              </a:rPr>
              <a:t> Darmstadt, Darmstadt, 2016. [Online]. </a:t>
            </a:r>
            <a:r>
              <a:rPr lang="es-ES" sz="1400" dirty="0" err="1">
                <a:latin typeface="system-ui"/>
              </a:rPr>
              <a:t>Available</a:t>
            </a:r>
            <a:r>
              <a:rPr lang="es-ES" sz="1400" dirty="0">
                <a:latin typeface="system-ui"/>
              </a:rPr>
              <a:t>: </a:t>
            </a:r>
            <a:r>
              <a:rPr lang="es-ES" sz="1400" dirty="0">
                <a:solidFill>
                  <a:srgbClr val="0033A0"/>
                </a:solidFill>
                <a:latin typeface="system-u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http://tuprints.ulb.tu-darmstadt.de/5157</a:t>
            </a:r>
            <a:r>
              <a:rPr lang="es-ES" sz="1400" dirty="0">
                <a:latin typeface="system-u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s-ES" sz="1400" dirty="0">
                <a:latin typeface="system-ui"/>
              </a:rPr>
              <a:t> </a:t>
            </a:r>
            <a:endParaRPr lang="en-US" sz="1400" dirty="0">
              <a:latin typeface="system-u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AC703D-B5B1-32F1-0333-0798F25E6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15" y="1303749"/>
            <a:ext cx="819058" cy="101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0D641B3-E93D-28D2-1BDC-564539A0FE9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0"/>
          <a:stretch/>
        </p:blipFill>
        <p:spPr>
          <a:xfrm>
            <a:off x="28794" y="2955661"/>
            <a:ext cx="1492500" cy="1347738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7DE84C8-3F0F-360F-9422-75479DE4E00D}"/>
              </a:ext>
            </a:extLst>
          </p:cNvPr>
          <p:cNvSpPr txBox="1"/>
          <p:nvPr/>
        </p:nvSpPr>
        <p:spPr bwMode="auto">
          <a:xfrm>
            <a:off x="305582" y="2276872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IDDEFIX</a:t>
            </a:r>
          </a:p>
        </p:txBody>
      </p:sp>
    </p:spTree>
    <p:extLst>
      <p:ext uri="{BB962C8B-B14F-4D97-AF65-F5344CB8AC3E}">
        <p14:creationId xmlns:p14="http://schemas.microsoft.com/office/powerpoint/2010/main" val="15454374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C2D34-4278-4BA3-8D45-A0995B6A8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07969-400F-8359-7875-19511A0186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B6757F01-FB2A-EB8C-9066-7689A4669273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Open boundaries: PML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563AD1B8-E02F-DB90-5921-182A15211369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D5317D8F-70A6-646F-8036-E2BD63EDE289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4C3915-191B-A1ED-1061-8E43596A2BD3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rgbClr val="0033A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rgbClr val="0033A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D6E29E1C-1BD8-8A2D-B042-FB8C8797D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136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FA40732D-C851-13E8-D4C7-3B911E837B27}"/>
              </a:ext>
            </a:extLst>
          </p:cNvPr>
          <p:cNvSpPr/>
          <p:nvPr/>
        </p:nvSpPr>
        <p:spPr>
          <a:xfrm>
            <a:off x="4239284" y="1141245"/>
            <a:ext cx="4207258" cy="520412"/>
          </a:xfrm>
          <a:prstGeom prst="roundRect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5AE2008-30C0-8AE6-1549-7B2F21138C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1365"/>
          <a:stretch/>
        </p:blipFill>
        <p:spPr>
          <a:xfrm>
            <a:off x="4079776" y="4621683"/>
            <a:ext cx="4377795" cy="655817"/>
          </a:xfrm>
          <a:prstGeom prst="rect">
            <a:avLst/>
          </a:prstGeom>
        </p:spPr>
      </p:pic>
      <p:pic>
        <p:nvPicPr>
          <p:cNvPr id="26" name="Picture 8">
            <a:extLst>
              <a:ext uri="{FF2B5EF4-FFF2-40B4-BE49-F238E27FC236}">
                <a16:creationId xmlns:a16="http://schemas.microsoft.com/office/drawing/2014/main" id="{3BCDAB3B-B3E6-CD96-3C6D-2A01A0FA7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498" y="1611825"/>
            <a:ext cx="2843829" cy="213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1E19B19-859A-5E6A-5FD1-43AB53415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CAD geometry import w/</a:t>
            </a:r>
            <a:endParaRPr lang="en-US" dirty="0">
              <a:solidFill>
                <a:srgbClr val="92D050"/>
              </a:solidFill>
              <a:latin typeface="Consolas" panose="020B0609020204030204" pitchFamily="49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392B523-DA22-7B24-CCCF-032265B8B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4" name="Picture 14" descr="PyVista · GitHub">
            <a:extLst>
              <a:ext uri="{FF2B5EF4-FFF2-40B4-BE49-F238E27FC236}">
                <a16:creationId xmlns:a16="http://schemas.microsoft.com/office/drawing/2014/main" id="{5B870AD8-D549-5D27-7E1D-A08F9FA141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84" b="30084"/>
          <a:stretch/>
        </p:blipFill>
        <p:spPr bwMode="auto">
          <a:xfrm>
            <a:off x="5375920" y="188640"/>
            <a:ext cx="1244175" cy="59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99A9F31-F4EB-74C2-F3D2-EBF8519C02B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5" b="22626"/>
          <a:stretch/>
        </p:blipFill>
        <p:spPr>
          <a:xfrm flipH="1">
            <a:off x="4631851" y="2560188"/>
            <a:ext cx="3618013" cy="2232247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11B06557-46A2-A77F-A399-FC5295EB9774}"/>
              </a:ext>
            </a:extLst>
          </p:cNvPr>
          <p:cNvGrpSpPr/>
          <p:nvPr/>
        </p:nvGrpSpPr>
        <p:grpSpPr>
          <a:xfrm>
            <a:off x="1026009" y="1889457"/>
            <a:ext cx="2309616" cy="1527464"/>
            <a:chOff x="927743" y="1989517"/>
            <a:chExt cx="2540578" cy="1527464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0498A801-CA19-E474-F4FA-C7E4D9799D44}"/>
                </a:ext>
              </a:extLst>
            </p:cNvPr>
            <p:cNvCxnSpPr>
              <a:cxnSpLocks/>
            </p:cNvCxnSpPr>
            <p:nvPr/>
          </p:nvCxnSpPr>
          <p:spPr>
            <a:xfrm>
              <a:off x="1308683" y="1989517"/>
              <a:ext cx="26549" cy="1158928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074ED799-3D13-809F-C432-DC2FA4483203}"/>
                </a:ext>
              </a:extLst>
            </p:cNvPr>
            <p:cNvCxnSpPr>
              <a:cxnSpLocks/>
            </p:cNvCxnSpPr>
            <p:nvPr/>
          </p:nvCxnSpPr>
          <p:spPr>
            <a:xfrm>
              <a:off x="1335232" y="3148445"/>
              <a:ext cx="2133089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9468BC9D-E062-6464-740E-E98B3F314E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743" y="3148445"/>
              <a:ext cx="407489" cy="368536"/>
            </a:xfrm>
            <a:prstGeom prst="line">
              <a:avLst/>
            </a:prstGeom>
            <a:ln w="127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A4E67A74-EC6D-5ECF-632D-DD7EC122538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8768" y="2030195"/>
            <a:ext cx="2106989" cy="1407435"/>
          </a:xfrm>
          <a:prstGeom prst="rect">
            <a:avLst/>
          </a:prstGeom>
        </p:spPr>
      </p:pic>
      <p:sp>
        <p:nvSpPr>
          <p:cNvPr id="12" name="Cubo 11">
            <a:extLst>
              <a:ext uri="{FF2B5EF4-FFF2-40B4-BE49-F238E27FC236}">
                <a16:creationId xmlns:a16="http://schemas.microsoft.com/office/drawing/2014/main" id="{A5347D8C-F762-80DC-4E9D-23842A21CB02}"/>
              </a:ext>
            </a:extLst>
          </p:cNvPr>
          <p:cNvSpPr/>
          <p:nvPr/>
        </p:nvSpPr>
        <p:spPr>
          <a:xfrm>
            <a:off x="1026009" y="1889457"/>
            <a:ext cx="2309616" cy="1527464"/>
          </a:xfrm>
          <a:prstGeom prst="cub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o 12">
            <a:extLst>
              <a:ext uri="{FF2B5EF4-FFF2-40B4-BE49-F238E27FC236}">
                <a16:creationId xmlns:a16="http://schemas.microsoft.com/office/drawing/2014/main" id="{4810E989-0C28-F54C-D928-E12DF385886B}"/>
              </a:ext>
            </a:extLst>
          </p:cNvPr>
          <p:cNvSpPr/>
          <p:nvPr/>
        </p:nvSpPr>
        <p:spPr>
          <a:xfrm>
            <a:off x="1396453" y="4455820"/>
            <a:ext cx="2309616" cy="1527464"/>
          </a:xfrm>
          <a:prstGeom prst="cube">
            <a:avLst/>
          </a:prstGeom>
          <a:pattFill prst="smGrid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AB83060-EA92-11F8-7845-ABA9D7DBB847}"/>
              </a:ext>
            </a:extLst>
          </p:cNvPr>
          <p:cNvSpPr txBox="1"/>
          <p:nvPr/>
        </p:nvSpPr>
        <p:spPr bwMode="auto">
          <a:xfrm>
            <a:off x="4239284" y="1172298"/>
            <a:ext cx="4218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Using                 capabilities, </a:t>
            </a:r>
            <a:r>
              <a:rPr lang="en-US" sz="2000" dirty="0" err="1">
                <a:solidFill>
                  <a:srgbClr val="FF82C9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wakis</a:t>
            </a:r>
            <a:r>
              <a:rPr lang="en-US" sz="2000" dirty="0">
                <a:solidFill>
                  <a:srgbClr val="FF82C9"/>
                </a:solidFill>
                <a:cs typeface="Calibri" panose="020F0502020204030204" pitchFamily="34" charset="0"/>
              </a:rPr>
              <a:t> </a:t>
            </a:r>
            <a:r>
              <a:rPr lang="en-US" sz="2000" dirty="0"/>
              <a:t>can:</a:t>
            </a:r>
          </a:p>
        </p:txBody>
      </p:sp>
      <p:pic>
        <p:nvPicPr>
          <p:cNvPr id="15" name="Picture 14" descr="PyVista · GitHub">
            <a:extLst>
              <a:ext uri="{FF2B5EF4-FFF2-40B4-BE49-F238E27FC236}">
                <a16:creationId xmlns:a16="http://schemas.microsoft.com/office/drawing/2014/main" id="{62D7FE07-313B-3B98-F096-5DA88E7B2B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84" b="30084"/>
          <a:stretch/>
        </p:blipFill>
        <p:spPr bwMode="auto">
          <a:xfrm>
            <a:off x="5015880" y="1187595"/>
            <a:ext cx="772535" cy="36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0DFE22C-EE5A-129E-BE6E-DB7EB0DD5E2F}"/>
              </a:ext>
            </a:extLst>
          </p:cNvPr>
          <p:cNvSpPr txBox="1"/>
          <p:nvPr/>
        </p:nvSpPr>
        <p:spPr bwMode="auto">
          <a:xfrm>
            <a:off x="566465" y="1029292"/>
            <a:ext cx="3394841" cy="872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600" dirty="0"/>
              <a:t>Read CAD geometry and bounds: </a:t>
            </a:r>
          </a:p>
          <a:p>
            <a:pPr algn="ctr">
              <a:spcAft>
                <a:spcPts val="400"/>
              </a:spcAft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geometry =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pv.read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CAD_file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)</a:t>
            </a:r>
          </a:p>
          <a:p>
            <a:pPr algn="ctr">
              <a:spcAft>
                <a:spcPts val="400"/>
              </a:spcAft>
            </a:pP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domain_bounds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geometry.bounds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0DD9C52-366F-DA44-890B-1A94416553DB}"/>
              </a:ext>
            </a:extLst>
          </p:cNvPr>
          <p:cNvSpPr txBox="1"/>
          <p:nvPr/>
        </p:nvSpPr>
        <p:spPr bwMode="auto">
          <a:xfrm>
            <a:off x="111320" y="3748141"/>
            <a:ext cx="4879881" cy="605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600" dirty="0"/>
              <a:t>Generate the domain grid from </a:t>
            </a:r>
            <a:r>
              <a:rPr lang="en-US" sz="1600" dirty="0" err="1">
                <a:latin typeface="Consolas" panose="020B0609020204030204" pitchFamily="49" charset="0"/>
              </a:rPr>
              <a:t>numpy.meshgrid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</a:p>
          <a:p>
            <a:pPr algn="ctr">
              <a:spcAft>
                <a:spcPts val="400"/>
              </a:spcAft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grid =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pv.StructuredGrid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(X, Y, Z)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4FD4C87-75F6-A01A-5B0C-7C2993700FCC}"/>
              </a:ext>
            </a:extLst>
          </p:cNvPr>
          <p:cNvSpPr txBox="1"/>
          <p:nvPr/>
        </p:nvSpPr>
        <p:spPr bwMode="auto">
          <a:xfrm>
            <a:off x="4079776" y="1929904"/>
            <a:ext cx="41528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800" dirty="0"/>
              <a:t>Find the domain cells inside each CAD solids </a:t>
            </a:r>
            <a:r>
              <a:rPr lang="en-US" sz="1800" dirty="0">
                <a:solidFill>
                  <a:schemeClr val="accent1"/>
                </a:solidFill>
              </a:rPr>
              <a:t>with optimized </a:t>
            </a:r>
            <a:r>
              <a:rPr lang="en-US" sz="1800" dirty="0">
                <a:solidFill>
                  <a:srgbClr val="C00000"/>
                </a:solidFill>
              </a:rPr>
              <a:t>collision filters</a:t>
            </a:r>
            <a:endParaRPr lang="en-US" sz="18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ED30114-CF0C-247E-8034-9E75FD5E43FF}"/>
              </a:ext>
            </a:extLst>
          </p:cNvPr>
          <p:cNvSpPr txBox="1"/>
          <p:nvPr/>
        </p:nvSpPr>
        <p:spPr bwMode="auto">
          <a:xfrm>
            <a:off x="8724520" y="1211715"/>
            <a:ext cx="32331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anose="05000000000000000000" pitchFamily="2" charset="2"/>
              </a:rPr>
              <a:t>Assign </a:t>
            </a: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material properties </a:t>
            </a:r>
            <a:r>
              <a:rPr lang="en-US" sz="1800" dirty="0">
                <a:sym typeface="Wingdings" panose="05000000000000000000" pitchFamily="2" charset="2"/>
              </a:rPr>
              <a:t>to each cell inside solid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25" name="PyVista (Ubuntu) 2024-04-23 12-04-31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43CE9929-C448-0F20-51FE-BD03A894BF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>
            <a:lum bright="20000" contrast="40000"/>
          </a:blip>
          <a:srcRect l="19297" t="9879" r="21232" b="5686"/>
          <a:stretch/>
        </p:blipFill>
        <p:spPr>
          <a:xfrm>
            <a:off x="9092215" y="3993779"/>
            <a:ext cx="2692417" cy="2342435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46AA6C3-A924-C9D9-8A58-0675EF175FBC}"/>
              </a:ext>
            </a:extLst>
          </p:cNvPr>
          <p:cNvSpPr txBox="1"/>
          <p:nvPr/>
        </p:nvSpPr>
        <p:spPr bwMode="auto">
          <a:xfrm>
            <a:off x="5998007" y="5695981"/>
            <a:ext cx="32331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sz="1600" dirty="0" err="1">
                <a:sym typeface="Wingdings" panose="05000000000000000000" pitchFamily="2" charset="2"/>
              </a:rPr>
              <a:t>SotA</a:t>
            </a:r>
            <a:r>
              <a:rPr lang="en-US" sz="1600" dirty="0">
                <a:sym typeface="Wingdings" panose="05000000000000000000" pitchFamily="2" charset="2"/>
              </a:rPr>
              <a:t> interactive plotting in </a:t>
            </a:r>
            <a:r>
              <a:rPr lang="en-US" sz="1600" dirty="0" err="1">
                <a:latin typeface="Consolas" panose="020B0609020204030204" pitchFamily="49" charset="0"/>
                <a:sym typeface="Wingdings" panose="05000000000000000000" pitchFamily="2" charset="2"/>
              </a:rPr>
              <a:t>ipython</a:t>
            </a:r>
            <a:r>
              <a:rPr lang="en-US" sz="1600" dirty="0">
                <a:latin typeface="Consolas" panose="020B0609020204030204" pitchFamily="49" charset="0"/>
                <a:sym typeface="Wingdings" panose="05000000000000000000" pitchFamily="2" charset="2"/>
              </a:rPr>
              <a:t>/</a:t>
            </a:r>
            <a:r>
              <a:rPr lang="en-US" sz="1600" dirty="0" err="1">
                <a:latin typeface="Consolas" panose="020B0609020204030204" pitchFamily="49" charset="0"/>
                <a:sym typeface="Wingdings" panose="05000000000000000000" pitchFamily="2" charset="2"/>
              </a:rPr>
              <a:t>ipynb</a:t>
            </a:r>
            <a:endParaRPr lang="en-US" sz="1600" dirty="0">
              <a:solidFill>
                <a:schemeClr val="tx2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2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  <p:bldLst>
      <p:bldP spid="12" grpId="0" animBg="1"/>
      <p:bldP spid="13" grpId="0" animBg="1"/>
      <p:bldP spid="17" grpId="0"/>
      <p:bldP spid="19" grpId="0"/>
      <p:bldP spid="21" grpId="0"/>
      <p:bldP spid="23" grpId="0"/>
      <p:bldP spid="2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615EF5-15E1-0857-BF1B-454308E07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smart meshing </a:t>
            </a:r>
            <a:r>
              <a:rPr lang="en-US" sz="2800" dirty="0">
                <a:solidFill>
                  <a:schemeClr val="accent3"/>
                </a:solidFill>
              </a:rPr>
              <a:t>(</a:t>
            </a:r>
            <a:r>
              <a:rPr lang="en-US" sz="2800" i="1" dirty="0">
                <a:solidFill>
                  <a:schemeClr val="accent3"/>
                </a:solidFill>
              </a:rPr>
              <a:t>work in progress</a:t>
            </a:r>
            <a:r>
              <a:rPr lang="en-US" sz="2800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B84721E-E3F9-3F6E-CBF2-C57CF78A3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D2BCD03-D6F4-92A0-79EC-2ABC398797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587515">
            <a:off x="5529731" y="1944918"/>
            <a:ext cx="6175004" cy="355369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7C92EB3-6893-9E59-80D3-CF02192063F2}"/>
              </a:ext>
            </a:extLst>
          </p:cNvPr>
          <p:cNvSpPr txBox="1"/>
          <p:nvPr/>
        </p:nvSpPr>
        <p:spPr bwMode="auto">
          <a:xfrm>
            <a:off x="7176120" y="126876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Example</a:t>
            </a:r>
            <a:r>
              <a:rPr lang="en-US" dirty="0"/>
              <a:t>: </a:t>
            </a:r>
          </a:p>
          <a:p>
            <a:pPr algn="ctr"/>
            <a:r>
              <a:rPr lang="en-US" dirty="0"/>
              <a:t>LHC unshielded bellows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5D418E2F-EE02-8F73-E732-9405F20AF241}"/>
              </a:ext>
            </a:extLst>
          </p:cNvPr>
          <p:cNvCxnSpPr>
            <a:cxnSpLocks/>
          </p:cNvCxnSpPr>
          <p:nvPr/>
        </p:nvCxnSpPr>
        <p:spPr>
          <a:xfrm flipH="1" flipV="1">
            <a:off x="9408368" y="3789040"/>
            <a:ext cx="504056" cy="576064"/>
          </a:xfrm>
          <a:prstGeom prst="straightConnector1">
            <a:avLst/>
          </a:prstGeom>
          <a:ln w="57150">
            <a:solidFill>
              <a:srgbClr val="008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EAD598E-BFC4-1D02-F40D-CA824E1A5E6F}"/>
              </a:ext>
            </a:extLst>
          </p:cNvPr>
          <p:cNvSpPr txBox="1"/>
          <p:nvPr/>
        </p:nvSpPr>
        <p:spPr bwMode="auto">
          <a:xfrm>
            <a:off x="8832304" y="4385073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Snap </a:t>
            </a:r>
            <a:r>
              <a:rPr lang="en-US" dirty="0"/>
              <a:t>points in XZ plane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40FD6B7-1D40-60D0-78B2-BB95EA306780}"/>
              </a:ext>
            </a:extLst>
          </p:cNvPr>
          <p:cNvSpPr txBox="1"/>
          <p:nvPr/>
        </p:nvSpPr>
        <p:spPr bwMode="auto">
          <a:xfrm>
            <a:off x="9950746" y="346587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Snap </a:t>
            </a:r>
            <a:r>
              <a:rPr lang="en-US" dirty="0"/>
              <a:t>points in XY plane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BDB53CDE-2ABC-3B37-57D8-FF961C0EBCF1}"/>
              </a:ext>
            </a:extLst>
          </p:cNvPr>
          <p:cNvCxnSpPr>
            <a:cxnSpLocks/>
          </p:cNvCxnSpPr>
          <p:nvPr/>
        </p:nvCxnSpPr>
        <p:spPr>
          <a:xfrm flipH="1" flipV="1">
            <a:off x="9912424" y="2478173"/>
            <a:ext cx="1010430" cy="1020086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3EA843A-7770-7261-178C-A354DC333ADF}"/>
              </a:ext>
            </a:extLst>
          </p:cNvPr>
          <p:cNvSpPr txBox="1"/>
          <p:nvPr/>
        </p:nvSpPr>
        <p:spPr bwMode="auto">
          <a:xfrm>
            <a:off x="479376" y="1287412"/>
            <a:ext cx="6192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b="1" dirty="0"/>
              <a:t>Mesh refinement </a:t>
            </a:r>
            <a:r>
              <a:rPr lang="en-US" dirty="0"/>
              <a:t>strategy adopted by </a:t>
            </a:r>
            <a:r>
              <a:rPr lang="en-US" dirty="0" err="1"/>
              <a:t>OpenFoam</a:t>
            </a:r>
            <a:r>
              <a:rPr lang="en-US" dirty="0"/>
              <a:t> &amp; Ansys: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dirty="0"/>
              <a:t>Find STL surface edge features </a:t>
            </a:r>
            <a:r>
              <a:rPr lang="en-US" sz="14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Consolas" panose="020B0609020204030204" pitchFamily="49" charset="0"/>
              </a:rPr>
              <a:t>geometry.extract_feature_edges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Consolas" panose="020B0609020204030204" pitchFamily="49" charset="0"/>
              </a:rPr>
              <a:t>()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600" dirty="0"/>
              <a:t>Project points to XZ, YZ, XY planes to get </a:t>
            </a:r>
            <a:r>
              <a:rPr lang="en-US" sz="1600" i="1" dirty="0">
                <a:solidFill>
                  <a:srgbClr val="C00000"/>
                </a:solidFill>
              </a:rPr>
              <a:t>snap points</a:t>
            </a:r>
          </a:p>
          <a:p>
            <a:pPr marL="857250" lvl="1" indent="-400050">
              <a:spcAft>
                <a:spcPts val="600"/>
              </a:spcAft>
              <a:buFont typeface="+mj-lt"/>
              <a:buAutoNum type="romanLcPeriod"/>
            </a:pPr>
            <a:r>
              <a:rPr lang="en-US" sz="1600" dirty="0"/>
              <a:t>Refine mesh around snap points using an </a:t>
            </a:r>
            <a:r>
              <a:rPr lang="en-US" sz="16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optimizer:</a:t>
            </a:r>
          </a:p>
          <a:p>
            <a:pPr lvl="1"/>
            <a:r>
              <a:rPr lang="en-US" sz="1600" i="1" dirty="0"/>
              <a:t>Penalties: </a:t>
            </a: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 cell sizes, abrupt changes, spread</a:t>
            </a:r>
          </a:p>
          <a:p>
            <a:pPr lvl="2"/>
            <a:endParaRPr lang="en-US" sz="1600" dirty="0">
              <a:solidFill>
                <a:schemeClr val="tx2">
                  <a:lumMod val="75000"/>
                  <a:lumOff val="25000"/>
                </a:schemeClr>
              </a:solidFill>
              <a:latin typeface="Consolas" panose="020B0609020204030204" pitchFamily="49" charset="0"/>
            </a:endParaRPr>
          </a:p>
          <a:p>
            <a:pPr marL="857250" lvl="1" indent="-400050">
              <a:buFont typeface="+mj-lt"/>
              <a:buAutoNum type="romanLcPeriod"/>
            </a:pPr>
            <a:endParaRPr lang="en-US" dirty="0"/>
          </a:p>
          <a:p>
            <a:pPr marL="857250" lvl="1" indent="-400050">
              <a:buFont typeface="+mj-lt"/>
              <a:buAutoNum type="romanLcPeriod"/>
            </a:pPr>
            <a:endParaRPr lang="en-US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D05BF5E1-0339-EB85-3BAD-9AE5FED1C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06" y="3108585"/>
            <a:ext cx="5118892" cy="3199306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079581A0-65A5-0462-C4D5-50474FCCA9C1}"/>
              </a:ext>
            </a:extLst>
          </p:cNvPr>
          <p:cNvSpPr txBox="1"/>
          <p:nvPr/>
        </p:nvSpPr>
        <p:spPr bwMode="auto">
          <a:xfrm>
            <a:off x="4189036" y="4953655"/>
            <a:ext cx="1606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Small cell sizes </a:t>
            </a:r>
            <a:r>
              <a:rPr lang="en-US" sz="1400" dirty="0">
                <a:solidFill>
                  <a:srgbClr val="C00000"/>
                </a:solidFill>
              </a:rPr>
              <a:t>decrease</a:t>
            </a:r>
            <a:r>
              <a:rPr lang="en-US" sz="1400" dirty="0"/>
              <a:t> max. stable timestep</a:t>
            </a:r>
          </a:p>
          <a:p>
            <a:pPr algn="ctr"/>
            <a:r>
              <a:rPr lang="en-US" sz="1400" dirty="0"/>
              <a:t>(CFL) 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640252D-9B82-E4D2-3CCF-46E2D49FECE1}"/>
              </a:ext>
            </a:extLst>
          </p:cNvPr>
          <p:cNvCxnSpPr>
            <a:cxnSpLocks/>
          </p:cNvCxnSpPr>
          <p:nvPr/>
        </p:nvCxnSpPr>
        <p:spPr>
          <a:xfrm flipH="1">
            <a:off x="4223792" y="5373216"/>
            <a:ext cx="144016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34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99535-DB4D-4847-F8EA-A2DDE5F75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393A2E-A91B-22F9-F6B3-A598B6DE9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beam-coupling impedance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68B8D7E-B5FC-A3FA-D328-52A5D0E6F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1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782DCEF-E298-2556-23B9-195CB18F76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509" r="77960"/>
          <a:stretch/>
        </p:blipFill>
        <p:spPr>
          <a:xfrm flipH="1">
            <a:off x="787196" y="2771547"/>
            <a:ext cx="2786713" cy="205864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DD69572-4D0F-3241-A286-287846E283C3}"/>
              </a:ext>
            </a:extLst>
          </p:cNvPr>
          <p:cNvSpPr txBox="1"/>
          <p:nvPr/>
        </p:nvSpPr>
        <p:spPr bwMode="auto">
          <a:xfrm>
            <a:off x="1225001" y="2383016"/>
            <a:ext cx="1911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Schoolbook" panose="02040604050505020304" pitchFamily="18" charset="0"/>
              </a:rPr>
              <a:t>Accelerator device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A472409-9246-0116-EB86-E03A4AC03E5B}"/>
              </a:ext>
            </a:extLst>
          </p:cNvPr>
          <p:cNvCxnSpPr>
            <a:cxnSpLocks/>
          </p:cNvCxnSpPr>
          <p:nvPr/>
        </p:nvCxnSpPr>
        <p:spPr>
          <a:xfrm flipV="1">
            <a:off x="1111232" y="4038108"/>
            <a:ext cx="279187" cy="208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9AA8DA1-9A31-E97E-3827-0F87C1EF9054}"/>
              </a:ext>
            </a:extLst>
          </p:cNvPr>
          <p:cNvSpPr txBox="1"/>
          <p:nvPr/>
        </p:nvSpPr>
        <p:spPr bwMode="auto">
          <a:xfrm>
            <a:off x="477565" y="4246907"/>
            <a:ext cx="1512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Change in geometry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FC7C101E-CAFE-F70A-5F97-4926A92040B5}"/>
                  </a:ext>
                </a:extLst>
              </p:cNvPr>
              <p:cNvSpPr txBox="1"/>
              <p:nvPr/>
            </p:nvSpPr>
            <p:spPr bwMode="auto">
              <a:xfrm>
                <a:off x="1845717" y="4588386"/>
                <a:ext cx="1822790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rgbClr val="00B050"/>
                    </a:solidFill>
                  </a:rPr>
                  <a:t>Change in electromagnetic properties </a:t>
                </a:r>
                <a14:m>
                  <m:oMath xmlns:m="http://schemas.openxmlformats.org/officeDocument/2006/math"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sz="15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5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FC7C101E-CAFE-F70A-5F97-4926A92040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5717" y="4588386"/>
                <a:ext cx="1822790" cy="784830"/>
              </a:xfrm>
              <a:prstGeom prst="rect">
                <a:avLst/>
              </a:prstGeom>
              <a:blipFill>
                <a:blip r:embed="rId5"/>
                <a:stretch>
                  <a:fillRect t="-2344"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BBDB308C-8B96-987A-D998-021777944F09}"/>
              </a:ext>
            </a:extLst>
          </p:cNvPr>
          <p:cNvCxnSpPr>
            <a:cxnSpLocks/>
          </p:cNvCxnSpPr>
          <p:nvPr/>
        </p:nvCxnSpPr>
        <p:spPr>
          <a:xfrm flipH="1" flipV="1">
            <a:off x="2618481" y="4324339"/>
            <a:ext cx="112931" cy="289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C7F53E52-1E95-3BD7-A8FE-7C1418B56479}"/>
              </a:ext>
            </a:extLst>
          </p:cNvPr>
          <p:cNvCxnSpPr>
            <a:cxnSpLocks/>
          </p:cNvCxnSpPr>
          <p:nvPr/>
        </p:nvCxnSpPr>
        <p:spPr>
          <a:xfrm>
            <a:off x="787196" y="3553730"/>
            <a:ext cx="2786713" cy="414000"/>
          </a:xfrm>
          <a:prstGeom prst="line">
            <a:avLst/>
          </a:prstGeom>
          <a:ln w="60325" cap="flat">
            <a:gradFill flip="none" rotWithShape="1">
              <a:gsLst>
                <a:gs pos="0">
                  <a:srgbClr val="FFC000">
                    <a:lumMod val="20000"/>
                    <a:lumOff val="80000"/>
                  </a:srgbClr>
                </a:gs>
                <a:gs pos="49000">
                  <a:srgbClr val="FFC000">
                    <a:lumMod val="90000"/>
                    <a:lumOff val="10000"/>
                  </a:srgbClr>
                </a:gs>
                <a:gs pos="85000">
                  <a:srgbClr val="FFC000"/>
                </a:gs>
                <a:gs pos="100000">
                  <a:srgbClr val="B88C00"/>
                </a:gs>
              </a:gsLst>
              <a:lin ang="0" scaled="1"/>
              <a:tileRect/>
            </a:gra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20C390F6-9808-BE46-E074-5663C2D2996F}"/>
              </a:ext>
            </a:extLst>
          </p:cNvPr>
          <p:cNvCxnSpPr>
            <a:cxnSpLocks/>
          </p:cNvCxnSpPr>
          <p:nvPr/>
        </p:nvCxnSpPr>
        <p:spPr>
          <a:xfrm>
            <a:off x="3477135" y="3503964"/>
            <a:ext cx="0" cy="313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4A983EC-5F5B-493A-9D31-C5D2940EA94F}"/>
              </a:ext>
            </a:extLst>
          </p:cNvPr>
          <p:cNvSpPr txBox="1"/>
          <p:nvPr/>
        </p:nvSpPr>
        <p:spPr bwMode="auto">
          <a:xfrm>
            <a:off x="2345105" y="2940642"/>
            <a:ext cx="18227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dirty="0">
                <a:solidFill>
                  <a:srgbClr val="B88C00"/>
                </a:solidFill>
              </a:rPr>
              <a:t>Passing </a:t>
            </a:r>
            <a:r>
              <a:rPr lang="es-ES" sz="1500" dirty="0" err="1">
                <a:solidFill>
                  <a:srgbClr val="B88C00"/>
                </a:solidFill>
              </a:rPr>
              <a:t>beam</a:t>
            </a:r>
            <a:r>
              <a:rPr lang="es-ES" sz="1500" dirty="0">
                <a:solidFill>
                  <a:srgbClr val="B88C00"/>
                </a:solidFill>
              </a:rPr>
              <a:t> </a:t>
            </a:r>
            <a:r>
              <a:rPr lang="es-ES" sz="1500" dirty="0" err="1">
                <a:solidFill>
                  <a:srgbClr val="B88C00"/>
                </a:solidFill>
              </a:rPr>
              <a:t>current</a:t>
            </a:r>
            <a:r>
              <a:rPr lang="es-ES" sz="1500" dirty="0">
                <a:solidFill>
                  <a:srgbClr val="B88C00"/>
                </a:solidFill>
              </a:rPr>
              <a:t> </a:t>
            </a:r>
            <a:endParaRPr lang="en-US" sz="1500" dirty="0">
              <a:solidFill>
                <a:srgbClr val="B88C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0AA11333-DC02-EC14-7B63-B9D66CF8CDDE}"/>
                  </a:ext>
                </a:extLst>
              </p:cNvPr>
              <p:cNvSpPr txBox="1"/>
              <p:nvPr/>
            </p:nvSpPr>
            <p:spPr bwMode="auto">
              <a:xfrm>
                <a:off x="477565" y="1166989"/>
                <a:ext cx="10944596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cs typeface="Calibri" panose="020F0502020204030204" pitchFamily="34" charset="0"/>
                  </a:rPr>
                  <a:t>Electromagnetic wakefields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are generated as the </a:t>
                </a:r>
                <a:r>
                  <a:rPr lang="en-GB" dirty="0">
                    <a:solidFill>
                      <a:srgbClr val="B88C00"/>
                    </a:solidFill>
                    <a:cs typeface="Calibri" panose="020F0502020204030204" pitchFamily="34" charset="0"/>
                  </a:rPr>
                  <a:t>particle beam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traverses the different accelerator devices</a:t>
                </a:r>
                <a:r>
                  <a:rPr lang="en-GB" dirty="0"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with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discontinuities in the geometry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(cavities, transitions…) or the </a:t>
                </a:r>
                <a:r>
                  <a:rPr lang="en-GB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electromagnetic properties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ε</m:t>
                        </m:r>
                        <m: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μ</m:t>
                        </m:r>
                        <m: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  <m:r>
                      <a:rPr lang="es-E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</a:p>
              <a:p>
                <a:pPr marL="285750" indent="-285750" algn="ctr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These will affect the trailing particles/bunches and can </a:t>
                </a:r>
                <a:r>
                  <a:rPr lang="en-GB" dirty="0">
                    <a:solidFill>
                      <a:srgbClr val="C00000"/>
                    </a:solidFill>
                    <a:cs typeface="Calibri" panose="020F0502020204030204" pitchFamily="34" charset="0"/>
                  </a:rPr>
                  <a:t>generate instabilities and beam-induced heating</a:t>
                </a:r>
              </a:p>
            </p:txBody>
          </p:sp>
        </mc:Choice>
        <mc:Fallback xmlns="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0AA11333-DC02-EC14-7B63-B9D66CF8C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7565" y="1166989"/>
                <a:ext cx="10944596" cy="1000274"/>
              </a:xfrm>
              <a:prstGeom prst="rect">
                <a:avLst/>
              </a:prstGeom>
              <a:blipFill>
                <a:blip r:embed="rId6"/>
                <a:stretch>
                  <a:fillRect t="-3030" r="-167" b="-8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55445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69243-5904-F17D-FB92-6143DA31C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A481DB-493C-538D-1F73-6CFCDDD692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EE75DBD2-3B0E-9211-4B42-5E966DA8D341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 and applications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A96D1D87-D9E9-BC28-BC85-963438F20790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16458AE0-15F3-93D1-319E-C99EE0E0A156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DB92DA9-9B0C-5286-436E-A61DEB4CA204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F86A55E3-0F08-6947-AED3-E33D1DB3C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9225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292D04-FB4A-A576-008D-4D9ECAFCE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 implementation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CA2C67F-73AB-7EDA-B05C-5A7749A9F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A69812D-89D1-BCC5-A9BB-8E45B495529A}"/>
              </a:ext>
            </a:extLst>
          </p:cNvPr>
          <p:cNvSpPr txBox="1"/>
          <p:nvPr/>
        </p:nvSpPr>
        <p:spPr bwMode="auto">
          <a:xfrm>
            <a:off x="1138249" y="1268760"/>
            <a:ext cx="92674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major feature in the </a:t>
            </a:r>
            <a:r>
              <a:rPr lang="en-US" sz="20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#v0.6.0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release will be the possibility to </a:t>
            </a:r>
            <a:r>
              <a:rPr lang="en-US" sz="2000" dirty="0">
                <a:solidFill>
                  <a:srgbClr val="00B050"/>
                </a:solidFill>
              </a:rPr>
              <a:t>run parallel simulations using several cores</a:t>
            </a:r>
            <a:r>
              <a:rPr lang="en-US" sz="2000" dirty="0"/>
              <a:t>, leveraging CERN resources like </a:t>
            </a:r>
          </a:p>
          <a:p>
            <a:pPr algn="ctr"/>
            <a:r>
              <a:rPr lang="en-US" sz="2000" dirty="0"/>
              <a:t>the </a:t>
            </a:r>
            <a:r>
              <a:rPr lang="en-US" sz="2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Openstack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impedance machines </a:t>
            </a:r>
            <a:r>
              <a:rPr lang="en-US" sz="2000" dirty="0"/>
              <a:t>and the </a:t>
            </a:r>
            <a:r>
              <a:rPr lang="en-US" sz="2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HTCondor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cluster</a:t>
            </a:r>
          </a:p>
        </p:txBody>
      </p:sp>
      <p:pic>
        <p:nvPicPr>
          <p:cNvPr id="1028" name="Picture 4" descr="Message Passing Interface :: High Performance Computing">
            <a:extLst>
              <a:ext uri="{FF2B5EF4-FFF2-40B4-BE49-F238E27FC236}">
                <a16:creationId xmlns:a16="http://schemas.microsoft.com/office/drawing/2014/main" id="{7F9A43CD-FC7E-8553-19ED-9E950B951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2334501"/>
            <a:ext cx="64389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DA49263-A3F0-577F-D476-EFA25876733A}"/>
              </a:ext>
            </a:extLst>
          </p:cNvPr>
          <p:cNvSpPr txBox="1"/>
          <p:nvPr/>
        </p:nvSpPr>
        <p:spPr bwMode="auto">
          <a:xfrm>
            <a:off x="2167964" y="5570782"/>
            <a:ext cx="72080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This is handled through </a:t>
            </a:r>
            <a:r>
              <a:rPr lang="en-US" sz="2000" dirty="0">
                <a:solidFill>
                  <a:srgbClr val="C00000"/>
                </a:solidFill>
              </a:rPr>
              <a:t>MPI: Message Passing Interface</a:t>
            </a:r>
            <a:r>
              <a:rPr lang="en-US" sz="2000" dirty="0"/>
              <a:t> protocols</a:t>
            </a:r>
          </a:p>
        </p:txBody>
      </p:sp>
    </p:spTree>
    <p:extLst>
      <p:ext uri="{BB962C8B-B14F-4D97-AF65-F5344CB8AC3E}">
        <p14:creationId xmlns:p14="http://schemas.microsoft.com/office/powerpoint/2010/main" val="31438162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787EE1C7-D63F-4B1A-8595-3B6DD80CFD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5" r="18925"/>
          <a:stretch/>
        </p:blipFill>
        <p:spPr>
          <a:xfrm>
            <a:off x="7015078" y="1535040"/>
            <a:ext cx="1362873" cy="113633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9FE5D6B3-E3ED-E7FF-DAA0-C444958DF9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5" r="18925"/>
          <a:stretch/>
        </p:blipFill>
        <p:spPr>
          <a:xfrm>
            <a:off x="1501994" y="1459819"/>
            <a:ext cx="1499160" cy="1249970"/>
          </a:xfrm>
          <a:prstGeom prst="rect">
            <a:avLst/>
          </a:prstGeom>
        </p:spPr>
      </p:pic>
      <p:pic>
        <p:nvPicPr>
          <p:cNvPr id="25" name="Gráfico 24" descr="Pergamino contorno">
            <a:extLst>
              <a:ext uri="{FF2B5EF4-FFF2-40B4-BE49-F238E27FC236}">
                <a16:creationId xmlns:a16="http://schemas.microsoft.com/office/drawing/2014/main" id="{1388C247-6973-15BB-02BA-7CE0BF5D0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00826" y="1818535"/>
            <a:ext cx="687003" cy="687003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E03A2CAF-D983-0410-4E94-15A439461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9331" y="1990370"/>
            <a:ext cx="482425" cy="482425"/>
          </a:xfrm>
          <a:prstGeom prst="rect">
            <a:avLst/>
          </a:prstGeom>
        </p:spPr>
      </p:pic>
      <p:pic>
        <p:nvPicPr>
          <p:cNvPr id="27" name="Gráfico 26" descr="Pergamino contorno">
            <a:extLst>
              <a:ext uri="{FF2B5EF4-FFF2-40B4-BE49-F238E27FC236}">
                <a16:creationId xmlns:a16="http://schemas.microsoft.com/office/drawing/2014/main" id="{119ADE48-C173-03CC-ECA0-67D5CF4214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18260" y="1724325"/>
            <a:ext cx="687003" cy="687003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C444FD0-B764-E26C-2CF9-8203AEC604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6765" y="1896160"/>
            <a:ext cx="482425" cy="4824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623AF43-D906-6FE2-BCFA-47F26BF10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MPI: How does it work?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56387A5-F31F-15F4-3314-9FEE69B3F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614999F-1204-C200-9A4B-5A8A6983A57A}"/>
              </a:ext>
            </a:extLst>
          </p:cNvPr>
          <p:cNvSpPr/>
          <p:nvPr/>
        </p:nvSpPr>
        <p:spPr>
          <a:xfrm>
            <a:off x="1775520" y="3152870"/>
            <a:ext cx="1767469" cy="14282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Single core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099A7C8-06D4-F807-FF55-52C9F0F951B8}"/>
              </a:ext>
            </a:extLst>
          </p:cNvPr>
          <p:cNvSpPr/>
          <p:nvPr/>
        </p:nvSpPr>
        <p:spPr>
          <a:xfrm>
            <a:off x="5596469" y="3128123"/>
            <a:ext cx="1767469" cy="14282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0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DA59856-0503-BE12-7BCD-E5EFA42496AC}"/>
              </a:ext>
            </a:extLst>
          </p:cNvPr>
          <p:cNvSpPr/>
          <p:nvPr/>
        </p:nvSpPr>
        <p:spPr>
          <a:xfrm>
            <a:off x="7530239" y="3128123"/>
            <a:ext cx="1767469" cy="142825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D57F639-2AEE-18EE-87F2-5AB261DBBBFB}"/>
              </a:ext>
            </a:extLst>
          </p:cNvPr>
          <p:cNvSpPr/>
          <p:nvPr/>
        </p:nvSpPr>
        <p:spPr>
          <a:xfrm>
            <a:off x="9464010" y="3128123"/>
            <a:ext cx="1767469" cy="142825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A14BCC3-D470-A65A-A2C7-E665C109350C}"/>
              </a:ext>
            </a:extLst>
          </p:cNvPr>
          <p:cNvSpPr txBox="1"/>
          <p:nvPr/>
        </p:nvSpPr>
        <p:spPr bwMode="auto">
          <a:xfrm>
            <a:off x="1271464" y="1196752"/>
            <a:ext cx="926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Any computer with an </a:t>
            </a:r>
            <a:r>
              <a:rPr lang="en-US" sz="2000" dirty="0" err="1"/>
              <a:t>OpenMPI</a:t>
            </a:r>
            <a:r>
              <a:rPr lang="en-US" sz="2000" dirty="0"/>
              <a:t> installation can run parallel jobs: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5174069-4274-0150-5C83-90166269C7A0}"/>
              </a:ext>
            </a:extLst>
          </p:cNvPr>
          <p:cNvSpPr txBox="1"/>
          <p:nvPr/>
        </p:nvSpPr>
        <p:spPr bwMode="auto">
          <a:xfrm>
            <a:off x="1271464" y="2564904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 python myscript.py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9552389-8157-A94F-93A3-B1BA60AF7F4B}"/>
              </a:ext>
            </a:extLst>
          </p:cNvPr>
          <p:cNvSpPr txBox="1"/>
          <p:nvPr/>
        </p:nvSpPr>
        <p:spPr bwMode="auto">
          <a:xfrm>
            <a:off x="6334898" y="2536379"/>
            <a:ext cx="436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 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</a:rPr>
              <a:t>mpiexec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 –n 3 python myscript.py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81B52E30-9C5D-14BF-CF84-05DAC1303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067" y="4653136"/>
            <a:ext cx="1942374" cy="145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F13C1E2A-8E10-46D6-136F-82DB7F915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4596746"/>
            <a:ext cx="2136611" cy="160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>
            <a:extLst>
              <a:ext uri="{FF2B5EF4-FFF2-40B4-BE49-F238E27FC236}">
                <a16:creationId xmlns:a16="http://schemas.microsoft.com/office/drawing/2014/main" id="{A22565E2-601D-7A53-5821-D1C367135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731" y="4573826"/>
            <a:ext cx="2136611" cy="160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id="{4158C8DF-06AD-0E4E-7871-2F11C691C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231" y="4556381"/>
            <a:ext cx="2136611" cy="160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15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E6517-729E-CE22-8BB2-AEBB7CCFC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FD404C68-42E0-E55C-B440-63AD2710E3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5" r="18925"/>
          <a:stretch/>
        </p:blipFill>
        <p:spPr>
          <a:xfrm>
            <a:off x="6604986" y="1512715"/>
            <a:ext cx="1362873" cy="113633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F7AA706-C9F0-FE04-5558-654C8EF0BA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5" r="18925"/>
          <a:stretch/>
        </p:blipFill>
        <p:spPr>
          <a:xfrm>
            <a:off x="1091902" y="1437494"/>
            <a:ext cx="1499160" cy="124997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D9C366-83A7-787E-7DAB-F8971256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MPI: How does it work?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4FDB8A-59B4-B54C-FEAC-A245864B48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34A654C-93FF-8DA7-4456-8F1065D28324}"/>
              </a:ext>
            </a:extLst>
          </p:cNvPr>
          <p:cNvSpPr/>
          <p:nvPr/>
        </p:nvSpPr>
        <p:spPr>
          <a:xfrm>
            <a:off x="1775520" y="3152870"/>
            <a:ext cx="1767469" cy="14282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Single core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99B6237-6355-1F27-0B0E-B7DC2291709E}"/>
              </a:ext>
            </a:extLst>
          </p:cNvPr>
          <p:cNvSpPr/>
          <p:nvPr/>
        </p:nvSpPr>
        <p:spPr>
          <a:xfrm>
            <a:off x="4753543" y="3193044"/>
            <a:ext cx="1606790" cy="12984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0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3146650-0789-91BC-8333-E615AFF2AEBB}"/>
              </a:ext>
            </a:extLst>
          </p:cNvPr>
          <p:cNvSpPr/>
          <p:nvPr/>
        </p:nvSpPr>
        <p:spPr>
          <a:xfrm>
            <a:off x="6566454" y="3193044"/>
            <a:ext cx="1606790" cy="12984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B1C7EE0-4E3E-71F7-437F-D44348623CEE}"/>
              </a:ext>
            </a:extLst>
          </p:cNvPr>
          <p:cNvSpPr/>
          <p:nvPr/>
        </p:nvSpPr>
        <p:spPr>
          <a:xfrm>
            <a:off x="8379365" y="3193044"/>
            <a:ext cx="1606790" cy="12984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2791FC9-13CB-6D60-79DE-03BC81892F64}"/>
              </a:ext>
            </a:extLst>
          </p:cNvPr>
          <p:cNvSpPr txBox="1"/>
          <p:nvPr/>
        </p:nvSpPr>
        <p:spPr bwMode="auto">
          <a:xfrm>
            <a:off x="1271464" y="1179438"/>
            <a:ext cx="10153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However, to properly optimize the resources, each core should compute 1 slice of the domain: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Gráfico 11" descr="Pergamino contorno">
            <a:extLst>
              <a:ext uri="{FF2B5EF4-FFF2-40B4-BE49-F238E27FC236}">
                <a16:creationId xmlns:a16="http://schemas.microsoft.com/office/drawing/2014/main" id="{E5B1BE1B-6299-5584-667F-18C2845FDD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90734" y="1796210"/>
            <a:ext cx="687003" cy="68700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D6D545E-5AD7-956A-C19C-5001E29846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9239" y="1968045"/>
            <a:ext cx="482425" cy="482425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3BD9BD6A-2980-EFD6-171A-C82053921B6E}"/>
              </a:ext>
            </a:extLst>
          </p:cNvPr>
          <p:cNvSpPr txBox="1"/>
          <p:nvPr/>
        </p:nvSpPr>
        <p:spPr bwMode="auto">
          <a:xfrm>
            <a:off x="1271464" y="2564904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 python myscript.py</a:t>
            </a:r>
          </a:p>
        </p:txBody>
      </p:sp>
      <p:pic>
        <p:nvPicPr>
          <p:cNvPr id="17" name="Gráfico 16" descr="Pergamino contorno">
            <a:extLst>
              <a:ext uri="{FF2B5EF4-FFF2-40B4-BE49-F238E27FC236}">
                <a16:creationId xmlns:a16="http://schemas.microsoft.com/office/drawing/2014/main" id="{2885A799-D9B9-B5E0-84BB-F03400C069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08168" y="1702000"/>
            <a:ext cx="687003" cy="68700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3861527F-A505-15E6-E27E-982ADC855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6673" y="1873835"/>
            <a:ext cx="482425" cy="482425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9D4F1C1B-743D-E32F-1DF0-F350C57C78CB}"/>
              </a:ext>
            </a:extLst>
          </p:cNvPr>
          <p:cNvSpPr txBox="1"/>
          <p:nvPr/>
        </p:nvSpPr>
        <p:spPr bwMode="auto">
          <a:xfrm>
            <a:off x="5905179" y="2528095"/>
            <a:ext cx="436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&gt; 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</a:rPr>
              <a:t>mpiexec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 –n 4 python myscript.py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57A5930C-FA32-2F3B-FC1A-4F4A1242F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067" y="4653136"/>
            <a:ext cx="1942374" cy="145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F7F98C4-1A9E-E62E-0D4C-8D4A6093C16F}"/>
              </a:ext>
            </a:extLst>
          </p:cNvPr>
          <p:cNvSpPr/>
          <p:nvPr/>
        </p:nvSpPr>
        <p:spPr>
          <a:xfrm>
            <a:off x="10177222" y="3193044"/>
            <a:ext cx="1606790" cy="129841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Core 3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68AF5DE-2C38-7FCF-41FC-F77CCA0B0A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78"/>
          <a:stretch/>
        </p:blipFill>
        <p:spPr bwMode="auto">
          <a:xfrm>
            <a:off x="4753543" y="4653136"/>
            <a:ext cx="1415345" cy="16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9EC570C-681C-8F2F-FD29-F8ACDECC8C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78"/>
          <a:stretch/>
        </p:blipFill>
        <p:spPr bwMode="auto">
          <a:xfrm>
            <a:off x="6662176" y="4594680"/>
            <a:ext cx="1415345" cy="16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8783F962-2801-9DFB-AFD3-0B72485D26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78"/>
          <a:stretch/>
        </p:blipFill>
        <p:spPr bwMode="auto">
          <a:xfrm>
            <a:off x="8475087" y="4594680"/>
            <a:ext cx="1415345" cy="16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DBEB1170-00DB-8BCE-AB18-2F5C0B20D5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68"/>
          <a:stretch/>
        </p:blipFill>
        <p:spPr bwMode="auto">
          <a:xfrm>
            <a:off x="10203748" y="4576153"/>
            <a:ext cx="1432769" cy="16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MPI for Python — MPI for Python 4.0.1.dev0 documentation">
            <a:extLst>
              <a:ext uri="{FF2B5EF4-FFF2-40B4-BE49-F238E27FC236}">
                <a16:creationId xmlns:a16="http://schemas.microsoft.com/office/drawing/2014/main" id="{A9B8B4BB-56BE-12DA-167B-880E657A0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177" y="1807014"/>
            <a:ext cx="714595" cy="5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345DBB69-CAF5-C257-6079-9BACBF5110C9}"/>
              </a:ext>
            </a:extLst>
          </p:cNvPr>
          <p:cNvSpPr txBox="1"/>
          <p:nvPr/>
        </p:nvSpPr>
        <p:spPr bwMode="auto">
          <a:xfrm>
            <a:off x="9954776" y="1934543"/>
            <a:ext cx="1090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spc="-10" dirty="0">
                <a:solidFill>
                  <a:srgbClr val="FFC000"/>
                </a:solidFill>
                <a:latin typeface="Consolas" panose="020B0609020204030204" pitchFamily="49" charset="0"/>
              </a:rPr>
              <a:t>mpi</a:t>
            </a:r>
            <a:r>
              <a:rPr lang="en-GB" sz="1800" spc="-10" dirty="0">
                <a:solidFill>
                  <a:srgbClr val="0070C0"/>
                </a:solidFill>
                <a:latin typeface="Consolas" panose="020B0609020204030204" pitchFamily="49" charset="0"/>
              </a:rPr>
              <a:t>4</a:t>
            </a:r>
            <a:r>
              <a:rPr lang="en-GB" sz="1800" spc="-10" dirty="0">
                <a:solidFill>
                  <a:schemeClr val="accent1"/>
                </a:solidFill>
                <a:latin typeface="Consolas" panose="020B0609020204030204" pitchFamily="49" charset="0"/>
              </a:rPr>
              <a:t>py</a:t>
            </a:r>
            <a:endParaRPr lang="en-US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  <p:sp>
        <p:nvSpPr>
          <p:cNvPr id="23" name="Signo más 22">
            <a:extLst>
              <a:ext uri="{FF2B5EF4-FFF2-40B4-BE49-F238E27FC236}">
                <a16:creationId xmlns:a16="http://schemas.microsoft.com/office/drawing/2014/main" id="{BF2679F4-9E28-C814-AA86-4AFA5D7DBA84}"/>
              </a:ext>
            </a:extLst>
          </p:cNvPr>
          <p:cNvSpPr/>
          <p:nvPr/>
        </p:nvSpPr>
        <p:spPr>
          <a:xfrm>
            <a:off x="8774829" y="1905334"/>
            <a:ext cx="392424" cy="371344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0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41860-AAE2-8844-EE73-F535FEFD7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F67AC6-5ECE-BEF2-42B7-184F00F28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 implementation in </a:t>
            </a:r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  <a:ea typeface="+mn-ea"/>
                <a:cs typeface="+mn-cs"/>
              </a:rPr>
              <a:t>Wakis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FA2FD0B-C255-2ED9-902A-EC1A1839C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E3CA9A2-6011-9705-4BAD-42AF56C6F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268760"/>
            <a:ext cx="4372212" cy="30018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2E12033-D014-697D-3811-ABAA0477D886}"/>
                  </a:ext>
                </a:extLst>
              </p:cNvPr>
              <p:cNvSpPr txBox="1"/>
              <p:nvPr/>
            </p:nvSpPr>
            <p:spPr bwMode="auto">
              <a:xfrm>
                <a:off x="5440432" y="1453111"/>
                <a:ext cx="6416209" cy="5659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Using </a:t>
                </a:r>
                <a:r>
                  <a:rPr lang="en-US" sz="2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Consolas" panose="020B0609020204030204" pitchFamily="49" charset="0"/>
                  </a:rPr>
                  <a:t>mpi4py</a:t>
                </a:r>
                <a:r>
                  <a:rPr lang="en-US" sz="2000" dirty="0"/>
                  <a:t>, we can tell </a:t>
                </a:r>
                <a:r>
                  <a:rPr lang="en-US" sz="2000" b="1" dirty="0"/>
                  <a:t>each core what to do separately</a:t>
                </a:r>
                <a:r>
                  <a:rPr lang="en-US" sz="2000" dirty="0"/>
                  <a:t>:</a:t>
                </a:r>
              </a:p>
              <a:p>
                <a:endParaRPr lang="en-US" sz="2000" dirty="0"/>
              </a:p>
              <a:p>
                <a:pPr marL="342900" indent="-34290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b="1" dirty="0"/>
                  <a:t>GridFIT3D</a:t>
                </a:r>
                <a:r>
                  <a:rPr lang="en-US" dirty="0"/>
                  <a:t> splits the domain in slices among z-</a:t>
                </a:r>
                <a:r>
                  <a:rPr lang="en-US" dirty="0" err="1"/>
                  <a:t>dir</a:t>
                </a:r>
                <a:r>
                  <a:rPr lang="en-US" dirty="0"/>
                  <a:t> and imports the geometry to each slice</a:t>
                </a:r>
              </a:p>
              <a:p>
                <a:pPr marL="342900" indent="-34290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b="1" dirty="0"/>
                  <a:t>SolverFIT3D</a:t>
                </a:r>
                <a:r>
                  <a:rPr lang="en-US" dirty="0"/>
                  <a:t> computes the material tensors and Curl matrices for each slice: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s-ES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s-ES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</m:acc>
                          </m:e>
                          <m:sub>
                            <m: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sSubSup>
                          <m:sSubSupPr>
                            <m:ctrlPr>
                              <a:rPr lang="es-E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  <m:sup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  <m:sup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s-E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  <m:sup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acc>
                      <m:accPr>
                        <m:chr m:val="̃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acc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342900" indent="-34290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b="1" dirty="0"/>
                  <a:t>Time-stepping routine* </a:t>
                </a:r>
                <a:r>
                  <a:rPr lang="en-US" dirty="0"/>
                  <a:t>needs the information of the other slices </a:t>
                </a:r>
                <a:r>
                  <a:rPr lang="en-US" dirty="0">
                    <a:sym typeface="Wingdings" panose="05000000000000000000" pitchFamily="2" charset="2"/>
                  </a:rPr>
                  <a:t> need to sync the fields</a:t>
                </a:r>
                <a:endParaRPr lang="en-US" dirty="0"/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endParaRPr lang="en-US" sz="2000" dirty="0"/>
              </a:p>
              <a:p>
                <a:pPr lvl="1"/>
                <a:r>
                  <a:rPr lang="en-US" sz="2000" dirty="0"/>
                  <a:t>Need to </a:t>
                </a:r>
                <a:r>
                  <a:rPr lang="en-US" sz="2000" b="1" dirty="0"/>
                  <a:t>communicate each slice efficiently</a:t>
                </a:r>
                <a:r>
                  <a:rPr lang="en-US" sz="2000" dirty="0"/>
                  <a:t>: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US" dirty="0"/>
                  <a:t>Minimum memory share: send only boundary info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US" dirty="0"/>
                  <a:t>Minimum operations</a:t>
                </a:r>
              </a:p>
              <a:p>
                <a:pPr lvl="1"/>
                <a:endParaRPr lang="en-US" sz="2000" dirty="0">
                  <a:solidFill>
                    <a:srgbClr val="00B050"/>
                  </a:solidFill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solidFill>
                      <a:srgbClr val="00B050"/>
                    </a:solidFill>
                  </a:rPr>
                  <a:t>mpi4py.MPI.Comm.SendRecv </a:t>
                </a:r>
                <a:r>
                  <a:rPr lang="en-US" sz="2000" dirty="0"/>
                  <a:t>paired Sync and </a:t>
                </a:r>
                <a:r>
                  <a:rPr lang="en-US" sz="2000" dirty="0" err="1"/>
                  <a:t>Recv</a:t>
                </a:r>
                <a:r>
                  <a:rPr lang="en-US" sz="2000" dirty="0"/>
                  <a:t> in 1 sync and avoids deadlocks + is </a:t>
                </a:r>
                <a:r>
                  <a:rPr lang="en-US" sz="2000" dirty="0">
                    <a:hlinkClick r:id="rId3"/>
                  </a:rPr>
                  <a:t>CUDA-aware</a:t>
                </a:r>
                <a:endParaRPr lang="en-US" dirty="0"/>
              </a:p>
              <a:p>
                <a:endParaRPr lang="en-US" sz="2000" dirty="0"/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:endParaRPr lang="en-US" sz="2000" dirty="0"/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endParaRPr lang="en-US" sz="2000" dirty="0"/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52E12033-D014-697D-3811-ABAA0477D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40432" y="1453111"/>
                <a:ext cx="6416209" cy="5659498"/>
              </a:xfrm>
              <a:prstGeom prst="rect">
                <a:avLst/>
              </a:prstGeom>
              <a:blipFill>
                <a:blip r:embed="rId4"/>
                <a:stretch>
                  <a:fillRect l="-950" t="-538" r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04DFC24E-4C00-4033-8732-3BE2DA543CE2}"/>
                  </a:ext>
                </a:extLst>
              </p:cNvPr>
              <p:cNvSpPr txBox="1"/>
              <p:nvPr/>
            </p:nvSpPr>
            <p:spPr bwMode="auto">
              <a:xfrm>
                <a:off x="916881" y="4936465"/>
                <a:ext cx="4497868" cy="1341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 smtClean="0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b="1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𝒃𝒆𝒂𝒎</m:t>
                        </m:r>
                      </m:sub>
                      <m:sup>
                        <m:r>
                          <a:rPr lang="es-ES" b="1" i="1">
                            <a:solidFill>
                              <a:srgbClr val="B88C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04DFC24E-4C00-4033-8732-3BE2DA543C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6881" y="4936465"/>
                <a:ext cx="4497868" cy="13412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uadroTexto 33">
            <a:extLst>
              <a:ext uri="{FF2B5EF4-FFF2-40B4-BE49-F238E27FC236}">
                <a16:creationId xmlns:a16="http://schemas.microsoft.com/office/drawing/2014/main" id="{4C1FD6B4-5851-D172-DA24-D75E5CB4F252}"/>
              </a:ext>
            </a:extLst>
          </p:cNvPr>
          <p:cNvSpPr txBox="1"/>
          <p:nvPr/>
        </p:nvSpPr>
        <p:spPr bwMode="auto">
          <a:xfrm>
            <a:off x="1271464" y="4567133"/>
            <a:ext cx="360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* Time-stepping routine solves: 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5" name="Picture 2" descr="MPI for Python — MPI for Python 4.0.1.dev0 documentation">
            <a:extLst>
              <a:ext uri="{FF2B5EF4-FFF2-40B4-BE49-F238E27FC236}">
                <a16:creationId xmlns:a16="http://schemas.microsoft.com/office/drawing/2014/main" id="{468E6A3C-7C81-7915-F97B-359C518C3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137" y="1327619"/>
            <a:ext cx="714595" cy="5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0D0479F6-5FF3-C31E-29FF-B962F0896D5A}"/>
              </a:ext>
            </a:extLst>
          </p:cNvPr>
          <p:cNvSpPr txBox="1"/>
          <p:nvPr/>
        </p:nvSpPr>
        <p:spPr bwMode="auto">
          <a:xfrm>
            <a:off x="3719736" y="1455148"/>
            <a:ext cx="1090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spc="-10" dirty="0">
                <a:solidFill>
                  <a:srgbClr val="FFC000"/>
                </a:solidFill>
                <a:latin typeface="Consolas" panose="020B0609020204030204" pitchFamily="49" charset="0"/>
              </a:rPr>
              <a:t>mpi</a:t>
            </a:r>
            <a:r>
              <a:rPr lang="en-GB" sz="1800" spc="-10" dirty="0">
                <a:solidFill>
                  <a:srgbClr val="0070C0"/>
                </a:solidFill>
                <a:latin typeface="Consolas" panose="020B0609020204030204" pitchFamily="49" charset="0"/>
              </a:rPr>
              <a:t>4</a:t>
            </a:r>
            <a:r>
              <a:rPr lang="en-GB" sz="1800" spc="-10" dirty="0">
                <a:solidFill>
                  <a:schemeClr val="accent1"/>
                </a:solidFill>
                <a:latin typeface="Consolas" panose="020B0609020204030204" pitchFamily="49" charset="0"/>
              </a:rPr>
              <a:t>py</a:t>
            </a:r>
            <a:endParaRPr lang="en-US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76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75A3E-7EEE-3B81-657B-AA653A821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8B7445-0290-2785-0558-AD8780367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 implementation in Wakis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CB7481-C922-66B8-C586-DC8B238B4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E442CD07-564E-C274-164D-78E77DCBB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268760"/>
            <a:ext cx="4372212" cy="30018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19430A14-86CF-A0C9-2CA7-A854F4263B75}"/>
                  </a:ext>
                </a:extLst>
              </p:cNvPr>
              <p:cNvSpPr txBox="1"/>
              <p:nvPr/>
            </p:nvSpPr>
            <p:spPr bwMode="auto">
              <a:xfrm>
                <a:off x="916881" y="4936465"/>
                <a:ext cx="4497868" cy="13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b="1" i="1" smtClean="0">
                                  <a:solidFill>
                                    <a:schemeClr val="accent5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1" i="1">
                                  <a:solidFill>
                                    <a:schemeClr val="accent5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chemeClr val="accent5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b="1" i="1">
                                  <a:solidFill>
                                    <a:schemeClr val="accent5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b="1" i="1">
                                  <a:solidFill>
                                    <a:schemeClr val="accent5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Sup>
                        <m:sSubSupPr>
                          <m:ctrlP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s-ES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b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𝒃𝒆𝒂𝒎</m:t>
                        </m:r>
                      </m:sub>
                      <m:sup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  <m:r>
                      <a:rPr lang="es-E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  <m:sup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  <m:sup>
                        <m:r>
                          <a:rPr lang="es-E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s-ES" b="1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US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19430A14-86CF-A0C9-2CA7-A854F4263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6881" y="4936465"/>
                <a:ext cx="4497868" cy="1305550"/>
              </a:xfrm>
              <a:prstGeom prst="rect">
                <a:avLst/>
              </a:prstGeom>
              <a:blipFill>
                <a:blip r:embed="rId3"/>
                <a:stretch>
                  <a:fillRect b="-2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uadroTexto 33">
            <a:extLst>
              <a:ext uri="{FF2B5EF4-FFF2-40B4-BE49-F238E27FC236}">
                <a16:creationId xmlns:a16="http://schemas.microsoft.com/office/drawing/2014/main" id="{2D5082FD-DC63-48A8-E58B-3BB775F52F74}"/>
              </a:ext>
            </a:extLst>
          </p:cNvPr>
          <p:cNvSpPr txBox="1"/>
          <p:nvPr/>
        </p:nvSpPr>
        <p:spPr bwMode="auto">
          <a:xfrm>
            <a:off x="1271464" y="4567133"/>
            <a:ext cx="360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* Time-stepping routine solves: 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27C963-E98D-94B3-93C2-C6C5006E76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1677" b="1"/>
          <a:stretch/>
        </p:blipFill>
        <p:spPr>
          <a:xfrm>
            <a:off x="5591944" y="1484784"/>
            <a:ext cx="6483567" cy="436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MPI for Python — MPI for Python 4.0.1.dev0 documentation">
            <a:extLst>
              <a:ext uri="{FF2B5EF4-FFF2-40B4-BE49-F238E27FC236}">
                <a16:creationId xmlns:a16="http://schemas.microsoft.com/office/drawing/2014/main" id="{47BAFEBB-E91A-EF47-1E47-B6C1C4CAF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137" y="1327619"/>
            <a:ext cx="714595" cy="5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D2796B6-C042-426E-0424-8B80A0D4145F}"/>
              </a:ext>
            </a:extLst>
          </p:cNvPr>
          <p:cNvSpPr txBox="1"/>
          <p:nvPr/>
        </p:nvSpPr>
        <p:spPr bwMode="auto">
          <a:xfrm>
            <a:off x="3719736" y="1455148"/>
            <a:ext cx="1090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spc="-10" dirty="0">
                <a:solidFill>
                  <a:srgbClr val="FFC000"/>
                </a:solidFill>
                <a:latin typeface="Consolas" panose="020B0609020204030204" pitchFamily="49" charset="0"/>
              </a:rPr>
              <a:t>mpi</a:t>
            </a:r>
            <a:r>
              <a:rPr lang="en-GB" sz="1800" spc="-10" dirty="0">
                <a:solidFill>
                  <a:srgbClr val="0070C0"/>
                </a:solidFill>
                <a:latin typeface="Consolas" panose="020B0609020204030204" pitchFamily="49" charset="0"/>
              </a:rPr>
              <a:t>4</a:t>
            </a:r>
            <a:r>
              <a:rPr lang="en-GB" sz="1800" spc="-10" dirty="0">
                <a:solidFill>
                  <a:schemeClr val="accent1"/>
                </a:solidFill>
                <a:latin typeface="Consolas" panose="020B0609020204030204" pitchFamily="49" charset="0"/>
              </a:rPr>
              <a:t>py</a:t>
            </a:r>
            <a:endParaRPr lang="en-US" dirty="0">
              <a:solidFill>
                <a:schemeClr val="accent1"/>
              </a:solidFill>
              <a:latin typeface="Consolas" panose="020B0609020204030204" pitchFamily="49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1FBADBA-43A6-BA80-48E8-5A548A6308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6040" y="3162678"/>
            <a:ext cx="5230625" cy="3433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210257A-35AD-9151-203D-94667914F64E}"/>
              </a:ext>
            </a:extLst>
          </p:cNvPr>
          <p:cNvSpPr txBox="1"/>
          <p:nvPr/>
        </p:nvSpPr>
        <p:spPr bwMode="auto">
          <a:xfrm>
            <a:off x="5576455" y="1049343"/>
            <a:ext cx="5626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No need for duplicate classes! </a:t>
            </a:r>
            <a:r>
              <a:rPr lang="en-US" sz="1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See </a:t>
            </a:r>
            <a:r>
              <a:rPr lang="en-US" sz="1800" u="sng" dirty="0">
                <a:solidFill>
                  <a:schemeClr val="tx1">
                    <a:lumMod val="40000"/>
                    <a:lumOff val="6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commits</a:t>
            </a:r>
            <a:r>
              <a:rPr lang="en-US" sz="1800" u="sng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#543-#576 </a:t>
            </a:r>
            <a:endParaRPr lang="en-US" u="sng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65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1F4F85-6EDB-30FF-DA2A-AA0239DC9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 implementation in </a:t>
            </a:r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  <a:ea typeface="+mn-ea"/>
                <a:cs typeface="+mn-cs"/>
              </a:rPr>
              <a:t>Wakis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95F57-4AF1-DEBB-44AE-BB035CF53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A12D7C-DFCD-9C37-A5D8-EBCD8DF5B931}"/>
              </a:ext>
            </a:extLst>
          </p:cNvPr>
          <p:cNvSpPr txBox="1"/>
          <p:nvPr/>
        </p:nvSpPr>
        <p:spPr bwMode="auto">
          <a:xfrm>
            <a:off x="983432" y="1340768"/>
            <a:ext cx="9922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make everything work, we need to add some </a:t>
            </a:r>
            <a:r>
              <a:rPr lang="en-US" dirty="0">
                <a:solidFill>
                  <a:srgbClr val="C00000"/>
                </a:solidFill>
              </a:rPr>
              <a:t>overlap between slices</a:t>
            </a:r>
            <a:r>
              <a:rPr lang="en-US" dirty="0"/>
              <a:t>, we do that through </a:t>
            </a:r>
            <a:r>
              <a:rPr lang="en-US" b="1" u="sng" dirty="0"/>
              <a:t>Ghost cells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73F388D-3029-24B5-CBB3-E2EFD0131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01" y="2207094"/>
            <a:ext cx="4580015" cy="34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2900645F-5EBC-126C-1790-23860DE7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878" y="2214156"/>
            <a:ext cx="4580015" cy="34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255B62F-8717-6474-45C8-4595D9AD3024}"/>
              </a:ext>
            </a:extLst>
          </p:cNvPr>
          <p:cNvSpPr txBox="1"/>
          <p:nvPr/>
        </p:nvSpPr>
        <p:spPr bwMode="auto">
          <a:xfrm>
            <a:off x="1369787" y="1844824"/>
            <a:ext cx="409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ghost cell overlap (</a:t>
            </a:r>
            <a:r>
              <a:rPr lang="en-US" dirty="0" err="1"/>
              <a:t>ghost_cell</a:t>
            </a:r>
            <a:r>
              <a:rPr lang="en-US" dirty="0"/>
              <a:t> =0)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84EE2F7-D7A9-E8C4-8666-8A9297C0B12B}"/>
              </a:ext>
            </a:extLst>
          </p:cNvPr>
          <p:cNvSpPr txBox="1"/>
          <p:nvPr/>
        </p:nvSpPr>
        <p:spPr bwMode="auto">
          <a:xfrm>
            <a:off x="6921786" y="1844824"/>
            <a:ext cx="390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ghost cell overlap (</a:t>
            </a:r>
            <a:r>
              <a:rPr lang="en-US" dirty="0" err="1"/>
              <a:t>ghost_cell</a:t>
            </a:r>
            <a:r>
              <a:rPr lang="en-US" dirty="0"/>
              <a:t> =1)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C4B83E4-D937-DD95-DDA8-9D798465C724}"/>
              </a:ext>
            </a:extLst>
          </p:cNvPr>
          <p:cNvSpPr txBox="1"/>
          <p:nvPr/>
        </p:nvSpPr>
        <p:spPr bwMode="auto">
          <a:xfrm>
            <a:off x="3647728" y="5733256"/>
            <a:ext cx="6145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Many thanks to Manuel Cotelo for his help </a:t>
            </a:r>
            <a:r>
              <a:rPr lang="en-US" b="1" dirty="0">
                <a:sym typeface="Wingdings" panose="05000000000000000000" pitchFamily="2" charset="2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104570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EB1A4-5AD3-31D9-73A6-F983F4295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E2E8B9C4-4039-08B0-58D5-926B69606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2256200"/>
            <a:ext cx="4910135" cy="34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125C73A3-C66D-1AE6-E344-99DC817D6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186" y="2037446"/>
            <a:ext cx="5038016" cy="377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98C92D-FF50-AAA7-7AC6-0023FB083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MPI implementation in </a:t>
            </a:r>
            <a:r>
              <a:rPr lang="en-US" dirty="0">
                <a:solidFill>
                  <a:srgbClr val="FF82C9"/>
                </a:solidFill>
                <a:latin typeface="Consolas" panose="020B0609020204030204" pitchFamily="49" charset="0"/>
                <a:ea typeface="+mn-ea"/>
                <a:cs typeface="+mn-cs"/>
              </a:rPr>
              <a:t>Wakis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37C2D56-2AF5-1BBE-4525-3089518DF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2992620-C91A-795D-C8E2-60CADB91DE76}"/>
              </a:ext>
            </a:extLst>
          </p:cNvPr>
          <p:cNvSpPr txBox="1"/>
          <p:nvPr/>
        </p:nvSpPr>
        <p:spPr bwMode="auto">
          <a:xfrm>
            <a:off x="983432" y="1340768"/>
            <a:ext cx="9922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make everything work, we need to add some </a:t>
            </a:r>
            <a:r>
              <a:rPr lang="en-US" dirty="0">
                <a:solidFill>
                  <a:srgbClr val="C00000"/>
                </a:solidFill>
              </a:rPr>
              <a:t>overlap between slices</a:t>
            </a:r>
            <a:r>
              <a:rPr lang="en-US" dirty="0"/>
              <a:t>, we do that through </a:t>
            </a:r>
            <a:r>
              <a:rPr lang="en-US" b="1" u="sng" dirty="0"/>
              <a:t>Ghost cells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5864FBF-E57A-E41B-723C-12F36071FF4A}"/>
              </a:ext>
            </a:extLst>
          </p:cNvPr>
          <p:cNvSpPr txBox="1"/>
          <p:nvPr/>
        </p:nvSpPr>
        <p:spPr bwMode="auto">
          <a:xfrm>
            <a:off x="1369787" y="1844824"/>
            <a:ext cx="409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ghost cell overlap (</a:t>
            </a:r>
            <a:r>
              <a:rPr lang="en-US" dirty="0" err="1"/>
              <a:t>ghost_cell</a:t>
            </a:r>
            <a:r>
              <a:rPr lang="en-US" dirty="0"/>
              <a:t> =0)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384E8FB-E497-3680-8807-1B4A820C8F88}"/>
              </a:ext>
            </a:extLst>
          </p:cNvPr>
          <p:cNvSpPr txBox="1"/>
          <p:nvPr/>
        </p:nvSpPr>
        <p:spPr bwMode="auto">
          <a:xfrm>
            <a:off x="6921786" y="1844824"/>
            <a:ext cx="390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ghost cell overlap (</a:t>
            </a:r>
            <a:r>
              <a:rPr lang="en-US" dirty="0" err="1"/>
              <a:t>ghost_cell</a:t>
            </a:r>
            <a:r>
              <a:rPr lang="en-US" dirty="0"/>
              <a:t> =1)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CCE6EA2-F391-AF85-3219-C971DC24B658}"/>
              </a:ext>
            </a:extLst>
          </p:cNvPr>
          <p:cNvSpPr txBox="1"/>
          <p:nvPr/>
        </p:nvSpPr>
        <p:spPr bwMode="auto">
          <a:xfrm>
            <a:off x="3647728" y="5733256"/>
            <a:ext cx="6145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Many thanks to Manuel Cotelo for his help </a:t>
            </a:r>
            <a:r>
              <a:rPr lang="en-US" b="1" dirty="0">
                <a:sym typeface="Wingdings" panose="05000000000000000000" pitchFamily="2" charset="2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122938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C3A22-D2B9-683A-C9C0-1C4C495B9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CUDA-aware MPI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16F098-92E4-1C24-7185-082D0CC7E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D392C29-B4BB-1079-4B03-248518936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937" y="1398397"/>
            <a:ext cx="10212225" cy="477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660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11570-9C14-EFED-C191-6DE2BF4C0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8E2C7-9035-3B1C-4756-8F3EE1B9AD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923" y="508862"/>
            <a:ext cx="11451485" cy="97592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820A173-55DD-00BF-1036-FEA925540417}"/>
              </a:ext>
            </a:extLst>
          </p:cNvPr>
          <p:cNvSpPr/>
          <p:nvPr/>
        </p:nvSpPr>
        <p:spPr>
          <a:xfrm>
            <a:off x="697124" y="1412776"/>
            <a:ext cx="6984776" cy="453649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Beam-coupling impedance simulations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Finite Integration technique (FIT)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Status: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ImpedanCEI</a:t>
            </a:r>
            <a:r>
              <a:rPr lang="en-US" dirty="0">
                <a:solidFill>
                  <a:schemeClr val="tx1"/>
                </a:solidFill>
              </a:rPr>
              <a:t> code suite &amp; pipeline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Hands-on time!</a:t>
            </a:r>
          </a:p>
          <a:p>
            <a:pPr>
              <a:spcAft>
                <a:spcPts val="400"/>
              </a:spcAft>
            </a:pPr>
            <a:r>
              <a:rPr lang="en-US" i="1" dirty="0">
                <a:solidFill>
                  <a:schemeClr val="tx1"/>
                </a:solidFill>
              </a:rPr>
              <a:t>Plans: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User community plans and applications</a:t>
            </a:r>
          </a:p>
          <a:p>
            <a:pPr marL="971550" lvl="1" indent="-514350">
              <a:spcAft>
                <a:spcPts val="400"/>
              </a:spcAft>
              <a:buFont typeface="+mj-lt"/>
              <a:buAutoNum type="romanLcPeriod"/>
            </a:pPr>
            <a:r>
              <a:rPr lang="en-US" dirty="0">
                <a:solidFill>
                  <a:schemeClr val="tx1"/>
                </a:solidFill>
              </a:rPr>
              <a:t>Development plans</a:t>
            </a:r>
          </a:p>
          <a:p>
            <a:pPr lvl="1"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lvl="2">
              <a:spcAft>
                <a:spcPts val="400"/>
              </a:spcAft>
            </a:pPr>
            <a:r>
              <a:rPr lang="en-US" sz="1600" i="1" dirty="0">
                <a:solidFill>
                  <a:schemeClr val="tx1"/>
                </a:solidFill>
              </a:rPr>
              <a:t>+ Extra slides on</a:t>
            </a:r>
            <a:r>
              <a:rPr lang="en-US" sz="1600" dirty="0">
                <a:solidFill>
                  <a:schemeClr val="tx1"/>
                </a:solidFill>
              </a:rPr>
              <a:t> of some of </a:t>
            </a:r>
            <a:r>
              <a:rPr lang="en-US" sz="1600" dirty="0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sz="1600" dirty="0">
                <a:solidFill>
                  <a:schemeClr val="tx1"/>
                </a:solidFill>
              </a:rPr>
              <a:t> features: 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CSG, CAD geometry import </a:t>
            </a:r>
            <a:r>
              <a:rPr lang="en-US" sz="1600" dirty="0">
                <a:solidFill>
                  <a:schemeClr val="accent3"/>
                </a:solidFill>
              </a:rPr>
              <a:t>&amp; </a:t>
            </a:r>
            <a:r>
              <a:rPr lang="en-US" sz="1600" i="1" dirty="0">
                <a:solidFill>
                  <a:schemeClr val="accent3"/>
                </a:solidFill>
              </a:rPr>
              <a:t>snappy mesh </a:t>
            </a:r>
            <a:r>
              <a:rPr lang="en-US" sz="1600" dirty="0">
                <a:solidFill>
                  <a:schemeClr val="accent3"/>
                </a:solidFill>
              </a:rPr>
              <a:t>(WIP)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MPI implementation &amp; Multi GPU</a:t>
            </a:r>
          </a:p>
          <a:p>
            <a:pPr marL="1885950" lvl="3" indent="-514350">
              <a:spcAft>
                <a:spcPts val="400"/>
              </a:spcAft>
              <a:buFont typeface="+mj-lt"/>
              <a:buAutoNum type="romanLcPeriod"/>
            </a:pPr>
            <a:r>
              <a:rPr lang="en-US" sz="1600" dirty="0">
                <a:solidFill>
                  <a:schemeClr val="tx1"/>
                </a:solidFill>
              </a:rPr>
              <a:t>Wake extrapolation w/ </a:t>
            </a:r>
            <a:r>
              <a:rPr lang="en-US" sz="1600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  <a:p>
            <a:pPr>
              <a:spcAft>
                <a:spcPts val="40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FD575DFF-4816-ED78-E4B4-68006BAA62C7}"/>
              </a:ext>
            </a:extLst>
          </p:cNvPr>
          <p:cNvSpPr/>
          <p:nvPr/>
        </p:nvSpPr>
        <p:spPr>
          <a:xfrm>
            <a:off x="475923" y="5409220"/>
            <a:ext cx="6984776" cy="3960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Flecha: a la izquierda y derecha 3">
            <a:extLst>
              <a:ext uri="{FF2B5EF4-FFF2-40B4-BE49-F238E27FC236}">
                <a16:creationId xmlns:a16="http://schemas.microsoft.com/office/drawing/2014/main" id="{3ADCF778-57C8-4A5D-BB01-3138E4AB741E}"/>
              </a:ext>
            </a:extLst>
          </p:cNvPr>
          <p:cNvSpPr/>
          <p:nvPr/>
        </p:nvSpPr>
        <p:spPr>
          <a:xfrm>
            <a:off x="6059688" y="2851826"/>
            <a:ext cx="892661" cy="576064"/>
          </a:xfrm>
          <a:prstGeom prst="leftRightArrow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829D24-9BD3-58B0-B186-6E18B699C942}"/>
              </a:ext>
            </a:extLst>
          </p:cNvPr>
          <p:cNvSpPr txBox="1"/>
          <p:nvPr/>
        </p:nvSpPr>
        <p:spPr bwMode="auto">
          <a:xfrm>
            <a:off x="7752184" y="2204864"/>
            <a:ext cx="3009934" cy="1754326"/>
          </a:xfrm>
          <a:prstGeom prst="rect">
            <a:avLst/>
          </a:prstGeom>
          <a:noFill/>
          <a:ln w="1270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Hands-on </a:t>
            </a:r>
          </a:p>
          <a:p>
            <a:pPr algn="ctr"/>
            <a:r>
              <a:rPr lang="en-US" dirty="0"/>
              <a:t>python notebooks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@ImpedanCEI/</a:t>
            </a:r>
          </a:p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CEI-meeting-hands-on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Download GitHub Logo in SVG Vector or PNG File Format - Logo.wine">
            <a:extLst>
              <a:ext uri="{FF2B5EF4-FFF2-40B4-BE49-F238E27FC236}">
                <a16:creationId xmlns:a16="http://schemas.microsoft.com/office/drawing/2014/main" id="{73C7159E-39DA-56D5-D027-B79E5678F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491" y="2721987"/>
            <a:ext cx="713335" cy="47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4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1F4A5-C749-0CF8-4F4B-BDC83558E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n 48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8D18132E-CA98-0AD5-5D8A-7F1D8A4044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2" b="1"/>
          <a:stretch/>
        </p:blipFill>
        <p:spPr>
          <a:xfrm>
            <a:off x="3602314" y="2805199"/>
            <a:ext cx="3877949" cy="24875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EBA3884-E4A8-482E-3002-4DCF7BBC8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beam-coupling impedance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091D67AB-496D-4D3F-E940-638B77FCA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1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1AE7C24-F727-6125-BDAE-8CC150913F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8509" r="77960"/>
          <a:stretch/>
        </p:blipFill>
        <p:spPr>
          <a:xfrm flipH="1">
            <a:off x="787196" y="2771547"/>
            <a:ext cx="2786713" cy="205864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DCA3660-6270-83A8-467C-7E6CAF48A136}"/>
              </a:ext>
            </a:extLst>
          </p:cNvPr>
          <p:cNvSpPr txBox="1"/>
          <p:nvPr/>
        </p:nvSpPr>
        <p:spPr bwMode="auto">
          <a:xfrm>
            <a:off x="1225001" y="2383016"/>
            <a:ext cx="1911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Schoolbook" panose="02040604050505020304" pitchFamily="18" charset="0"/>
              </a:rPr>
              <a:t>Accelerator device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2724C5A-36FE-B1B0-ECE8-A4DA7CA61422}"/>
              </a:ext>
            </a:extLst>
          </p:cNvPr>
          <p:cNvSpPr txBox="1"/>
          <p:nvPr/>
        </p:nvSpPr>
        <p:spPr bwMode="auto">
          <a:xfrm>
            <a:off x="4505810" y="2378119"/>
            <a:ext cx="2305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Schoolbook" panose="02040604050505020304" pitchFamily="18" charset="0"/>
              </a:rPr>
              <a:t>Electromagnetic fields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82C504E-D023-FE26-E8AC-08D5C3F96457}"/>
              </a:ext>
            </a:extLst>
          </p:cNvPr>
          <p:cNvSpPr txBox="1"/>
          <p:nvPr/>
        </p:nvSpPr>
        <p:spPr bwMode="auto">
          <a:xfrm>
            <a:off x="8102616" y="2378119"/>
            <a:ext cx="2954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Schoolbook" panose="02040604050505020304" pitchFamily="18" charset="0"/>
              </a:rPr>
              <a:t>Wake potential &amp; Impedance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BE865508-B15B-E07D-5437-62B596EE95D9}"/>
              </a:ext>
            </a:extLst>
          </p:cNvPr>
          <p:cNvCxnSpPr>
            <a:cxnSpLocks/>
          </p:cNvCxnSpPr>
          <p:nvPr/>
        </p:nvCxnSpPr>
        <p:spPr>
          <a:xfrm flipV="1">
            <a:off x="1111232" y="4038108"/>
            <a:ext cx="279187" cy="208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225AC7A-B79F-61DC-A126-4A242DD514D1}"/>
              </a:ext>
            </a:extLst>
          </p:cNvPr>
          <p:cNvSpPr txBox="1"/>
          <p:nvPr/>
        </p:nvSpPr>
        <p:spPr bwMode="auto">
          <a:xfrm>
            <a:off x="477565" y="4246907"/>
            <a:ext cx="1512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Change in geometry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03D525C3-61C5-FE72-0F9E-73A99577AE7C}"/>
                  </a:ext>
                </a:extLst>
              </p:cNvPr>
              <p:cNvSpPr txBox="1"/>
              <p:nvPr/>
            </p:nvSpPr>
            <p:spPr bwMode="auto">
              <a:xfrm>
                <a:off x="1845717" y="4588386"/>
                <a:ext cx="1822790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rgbClr val="00B050"/>
                    </a:solidFill>
                  </a:rPr>
                  <a:t>Change in electromagnetic properties </a:t>
                </a:r>
                <a14:m>
                  <m:oMath xmlns:m="http://schemas.openxmlformats.org/officeDocument/2006/math"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s-ES" sz="15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15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5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FC7C101E-CAFE-F70A-5F97-4926A92040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5717" y="4588386"/>
                <a:ext cx="1822790" cy="784830"/>
              </a:xfrm>
              <a:prstGeom prst="rect">
                <a:avLst/>
              </a:prstGeom>
              <a:blipFill>
                <a:blip r:embed="rId5"/>
                <a:stretch>
                  <a:fillRect t="-2344"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1D782A2-D2E5-8BB8-6874-7664C3BD17F9}"/>
              </a:ext>
            </a:extLst>
          </p:cNvPr>
          <p:cNvCxnSpPr>
            <a:cxnSpLocks/>
          </p:cNvCxnSpPr>
          <p:nvPr/>
        </p:nvCxnSpPr>
        <p:spPr>
          <a:xfrm flipH="1" flipV="1">
            <a:off x="2618481" y="4324339"/>
            <a:ext cx="112931" cy="289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7C2ED4F2-3038-473F-47D6-8DD0584E5C8B}"/>
              </a:ext>
            </a:extLst>
          </p:cNvPr>
          <p:cNvCxnSpPr>
            <a:cxnSpLocks/>
          </p:cNvCxnSpPr>
          <p:nvPr/>
        </p:nvCxnSpPr>
        <p:spPr>
          <a:xfrm>
            <a:off x="787196" y="3553730"/>
            <a:ext cx="2786713" cy="414000"/>
          </a:xfrm>
          <a:prstGeom prst="line">
            <a:avLst/>
          </a:prstGeom>
          <a:ln w="60325" cap="flat">
            <a:gradFill flip="none" rotWithShape="1">
              <a:gsLst>
                <a:gs pos="0">
                  <a:srgbClr val="FFC000">
                    <a:lumMod val="20000"/>
                    <a:lumOff val="80000"/>
                  </a:srgbClr>
                </a:gs>
                <a:gs pos="49000">
                  <a:srgbClr val="FFC000">
                    <a:lumMod val="90000"/>
                    <a:lumOff val="10000"/>
                  </a:srgbClr>
                </a:gs>
                <a:gs pos="85000">
                  <a:srgbClr val="FFC000"/>
                </a:gs>
                <a:gs pos="100000">
                  <a:srgbClr val="B88C00"/>
                </a:gs>
              </a:gsLst>
              <a:lin ang="0" scaled="1"/>
              <a:tileRect/>
            </a:gra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91F329DE-DD77-9CB2-553F-7BEED925971A}"/>
              </a:ext>
            </a:extLst>
          </p:cNvPr>
          <p:cNvCxnSpPr>
            <a:cxnSpLocks/>
          </p:cNvCxnSpPr>
          <p:nvPr/>
        </p:nvCxnSpPr>
        <p:spPr>
          <a:xfrm>
            <a:off x="3477135" y="3503964"/>
            <a:ext cx="0" cy="313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A7D4472-51AE-D98A-C7B2-76A0E9BF88E9}"/>
              </a:ext>
            </a:extLst>
          </p:cNvPr>
          <p:cNvSpPr txBox="1"/>
          <p:nvPr/>
        </p:nvSpPr>
        <p:spPr bwMode="auto">
          <a:xfrm>
            <a:off x="2345105" y="2940642"/>
            <a:ext cx="18227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dirty="0">
                <a:solidFill>
                  <a:srgbClr val="B88C00"/>
                </a:solidFill>
              </a:rPr>
              <a:t>Passing </a:t>
            </a:r>
            <a:r>
              <a:rPr lang="es-ES" sz="1500" dirty="0" err="1">
                <a:solidFill>
                  <a:srgbClr val="B88C00"/>
                </a:solidFill>
              </a:rPr>
              <a:t>beam</a:t>
            </a:r>
            <a:r>
              <a:rPr lang="es-ES" sz="1500" dirty="0">
                <a:solidFill>
                  <a:srgbClr val="B88C00"/>
                </a:solidFill>
              </a:rPr>
              <a:t> </a:t>
            </a:r>
            <a:r>
              <a:rPr lang="es-ES" sz="1500" dirty="0" err="1">
                <a:solidFill>
                  <a:srgbClr val="B88C00"/>
                </a:solidFill>
              </a:rPr>
              <a:t>current</a:t>
            </a:r>
            <a:r>
              <a:rPr lang="es-ES" sz="1500" dirty="0">
                <a:solidFill>
                  <a:srgbClr val="B88C00"/>
                </a:solidFill>
              </a:rPr>
              <a:t> </a:t>
            </a:r>
            <a:endParaRPr lang="en-US" sz="1500" dirty="0">
              <a:solidFill>
                <a:srgbClr val="B88C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A00EDF94-0C58-14AB-E6FE-DB61A4BE6D16}"/>
                  </a:ext>
                </a:extLst>
              </p:cNvPr>
              <p:cNvSpPr txBox="1"/>
              <p:nvPr/>
            </p:nvSpPr>
            <p:spPr bwMode="auto">
              <a:xfrm>
                <a:off x="7358054" y="5385580"/>
                <a:ext cx="3816424" cy="834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pc="-2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pc="-2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s-ES" b="1" i="1" spc="-2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d>
                        <m:dPr>
                          <m:ctrlPr>
                            <a:rPr lang="es-ES" b="0" i="1" spc="-2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pc="-2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s-ES" b="0" i="1" spc="-2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ES" b="0" i="1" spc="-2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s-ES" b="0" i="1" spc="-2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pc="-2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s-ES" b="0" i="1" spc="-2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||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b="0" i="1" spc="-2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0" i="1" spc="-2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b="0" i="1" spc="-2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b="0" i="1" spc="-2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s-ES" b="0" i="1" spc="-2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s-ES" b="0" i="1" spc="-2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ES" b="0" i="1" spc="-20" smtClean="0">
                                  <a:solidFill>
                                    <a:srgbClr val="B88C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d>
                                <m:dPr>
                                  <m:ctrlPr>
                                    <a:rPr lang="es-ES" i="1" spc="-20">
                                      <a:solidFill>
                                        <a:srgbClr val="B88C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 spc="-20">
                                      <a:solidFill>
                                        <a:srgbClr val="B88C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s-ES" i="1" spc="-2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p>
                              <m:r>
                                <a:rPr lang="es-ES" i="1" spc="-2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den>
                      </m:f>
                      <m:r>
                        <a:rPr lang="es-ES" b="0" i="1" spc="-2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pc="-20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7FD54CCA-11FC-C1D1-54E5-3A86490E4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58054" y="5385580"/>
                <a:ext cx="3816424" cy="8341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120E9852-4902-3B98-B425-7A91F15696C4}"/>
                  </a:ext>
                </a:extLst>
              </p:cNvPr>
              <p:cNvSpPr txBox="1"/>
              <p:nvPr/>
            </p:nvSpPr>
            <p:spPr bwMode="auto">
              <a:xfrm>
                <a:off x="477565" y="1166989"/>
                <a:ext cx="10944596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cs typeface="Calibri" panose="020F0502020204030204" pitchFamily="34" charset="0"/>
                  </a:rPr>
                  <a:t>Electromagnetic wakefields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are generated as the </a:t>
                </a:r>
                <a:r>
                  <a:rPr lang="en-GB" dirty="0">
                    <a:solidFill>
                      <a:srgbClr val="B88C00"/>
                    </a:solidFill>
                    <a:cs typeface="Calibri" panose="020F0502020204030204" pitchFamily="34" charset="0"/>
                  </a:rPr>
                  <a:t>particle beam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traverses the different accelerator devices</a:t>
                </a:r>
                <a:r>
                  <a:rPr lang="en-GB" dirty="0"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with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discontinuities in the geometry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(cavities, transitions…) or the </a:t>
                </a:r>
                <a:r>
                  <a:rPr lang="en-GB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electromagnetic properties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ε</m:t>
                        </m:r>
                        <m: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μ</m:t>
                        </m:r>
                        <m: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s-E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</m:d>
                    <m:r>
                      <a:rPr lang="es-ES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</a:p>
              <a:p>
                <a:pPr marL="285750" indent="-285750" algn="ctr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These will affect the trailing particles/bunches and can </a:t>
                </a:r>
                <a:r>
                  <a:rPr lang="en-GB" dirty="0">
                    <a:solidFill>
                      <a:srgbClr val="C00000"/>
                    </a:solidFill>
                    <a:cs typeface="Calibri" panose="020F0502020204030204" pitchFamily="34" charset="0"/>
                  </a:rPr>
                  <a:t>generate instabilities and beam-induced heating</a:t>
                </a:r>
              </a:p>
            </p:txBody>
          </p:sp>
        </mc:Choice>
        <mc:Fallback xmlns="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120E9852-4902-3B98-B425-7A91F1569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7565" y="1166989"/>
                <a:ext cx="10944596" cy="1000274"/>
              </a:xfrm>
              <a:prstGeom prst="rect">
                <a:avLst/>
              </a:prstGeom>
              <a:blipFill>
                <a:blip r:embed="rId6"/>
                <a:stretch>
                  <a:fillRect t="-3030" r="-167" b="-8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3F7422DE-7CB9-68B4-9D0F-94467483582E}"/>
                  </a:ext>
                </a:extLst>
              </p:cNvPr>
              <p:cNvSpPr txBox="1"/>
              <p:nvPr/>
            </p:nvSpPr>
            <p:spPr bwMode="auto">
              <a:xfrm>
                <a:off x="481614" y="5540410"/>
                <a:ext cx="741620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The </a:t>
                </a:r>
                <a:r>
                  <a:rPr lang="en-GB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beam-coupling </a:t>
                </a:r>
                <a:r>
                  <a:rPr lang="en-GB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impedance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𝒁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is a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frequency-dependent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GB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property of each accelerator device</a:t>
                </a:r>
                <a:r>
                  <a:rPr lang="en-GB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, used to quantify the wakefields’ effects</a:t>
                </a:r>
                <a:endParaRPr lang="en-GB" dirty="0">
                  <a:solidFill>
                    <a:srgbClr val="C00000"/>
                  </a:solidFill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0C65ECB1-7239-AACD-3117-F74F5DCB3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614" y="5540410"/>
                <a:ext cx="7416204" cy="646331"/>
              </a:xfrm>
              <a:prstGeom prst="rect">
                <a:avLst/>
              </a:prstGeom>
              <a:blipFill>
                <a:blip r:embed="rId8"/>
                <a:stretch>
                  <a:fillRect l="-575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 descr="Gráfico&#10;&#10;Descripción generada automáticamente">
            <a:extLst>
              <a:ext uri="{FF2B5EF4-FFF2-40B4-BE49-F238E27FC236}">
                <a16:creationId xmlns:a16="http://schemas.microsoft.com/office/drawing/2014/main" id="{EC5CF8F0-D12D-848B-10E5-5B337A05D5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239" y="2733191"/>
            <a:ext cx="4631411" cy="2533705"/>
          </a:xfrm>
          <a:prstGeom prst="rect">
            <a:avLst/>
          </a:prstGeom>
        </p:spPr>
      </p:pic>
      <p:pic>
        <p:nvPicPr>
          <p:cNvPr id="3" name="Imagen 2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D1AADF62-B036-A3E5-CA1F-BF08CBEEB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5" t="2538" r="30582" b="90988"/>
          <a:stretch/>
        </p:blipFill>
        <p:spPr>
          <a:xfrm>
            <a:off x="4831118" y="2812347"/>
            <a:ext cx="1571084" cy="18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4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43" grpId="0"/>
      <p:bldP spid="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2B334-0058-05FD-CB52-6ACD19368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9DA773-F80C-08D6-F366-8DC0D0C5A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assessment </a:t>
            </a:r>
            <a:r>
              <a:rPr lang="en-US" dirty="0">
                <a:solidFill>
                  <a:srgbClr val="C00000"/>
                </a:solidFill>
              </a:rPr>
              <a:t>challenges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8C13FE4-2064-D94B-AF0E-323BCBF40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</a:t>
            </a:r>
          </a:p>
        </p:txBody>
      </p:sp>
      <p:pic>
        <p:nvPicPr>
          <p:cNvPr id="4100" name="Picture 4" descr="FCC Software Forum">
            <a:extLst>
              <a:ext uri="{FF2B5EF4-FFF2-40B4-BE49-F238E27FC236}">
                <a16:creationId xmlns:a16="http://schemas.microsoft.com/office/drawing/2014/main" id="{763665D2-D199-9B0A-6090-579A6CA82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65" y="1674666"/>
            <a:ext cx="2918668" cy="98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Welcome | International Muon Collider Collaboration">
            <a:extLst>
              <a:ext uri="{FF2B5EF4-FFF2-40B4-BE49-F238E27FC236}">
                <a16:creationId xmlns:a16="http://schemas.microsoft.com/office/drawing/2014/main" id="{EFB7DB08-A7A6-39E4-1E15-6E48CAE60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597" y="1413896"/>
            <a:ext cx="1763285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ome | CLIC Detector and Physics">
            <a:extLst>
              <a:ext uri="{FF2B5EF4-FFF2-40B4-BE49-F238E27FC236}">
                <a16:creationId xmlns:a16="http://schemas.microsoft.com/office/drawing/2014/main" id="{1B72DD22-8954-2DCC-2129-365DC88AA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437" y="1526770"/>
            <a:ext cx="1134466" cy="113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BDEFC7C8-C403-0505-52D1-D646EEFBAB76}"/>
              </a:ext>
            </a:extLst>
          </p:cNvPr>
          <p:cNvSpPr txBox="1"/>
          <p:nvPr/>
        </p:nvSpPr>
        <p:spPr bwMode="auto">
          <a:xfrm>
            <a:off x="6398666" y="3257362"/>
            <a:ext cx="1882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Impedance in matter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7C8ECB87-C1DF-B63C-FD03-11CE2D17D9E7}"/>
                  </a:ext>
                </a:extLst>
              </p:cNvPr>
              <p:cNvSpPr txBox="1"/>
              <p:nvPr/>
            </p:nvSpPr>
            <p:spPr bwMode="auto">
              <a:xfrm>
                <a:off x="9466869" y="4179093"/>
                <a:ext cx="266429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Simulations with </a:t>
                </a:r>
              </a:p>
              <a:p>
                <a:pPr algn="ctr"/>
                <a:r>
                  <a:rPr lang="en-US" sz="2000" dirty="0"/>
                  <a:t>non-</a:t>
                </a:r>
                <a:r>
                  <a:rPr lang="en-US" sz="2000" dirty="0" err="1"/>
                  <a:t>ultrarelativistic</a:t>
                </a:r>
                <a:r>
                  <a:rPr lang="en-US" sz="2000" dirty="0"/>
                  <a:t> (low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beams</a:t>
                </a: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7C8ECB87-C1DF-B63C-FD03-11CE2D17D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66869" y="4179093"/>
                <a:ext cx="2664296" cy="1015663"/>
              </a:xfrm>
              <a:prstGeom prst="rect">
                <a:avLst/>
              </a:prstGeom>
              <a:blipFill>
                <a:blip r:embed="rId5"/>
                <a:stretch>
                  <a:fillRect t="-3614" b="-10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4408BCDC-6B9C-30C5-241B-62C45C8D9362}"/>
              </a:ext>
            </a:extLst>
          </p:cNvPr>
          <p:cNvCxnSpPr>
            <a:cxnSpLocks/>
          </p:cNvCxnSpPr>
          <p:nvPr/>
        </p:nvCxnSpPr>
        <p:spPr>
          <a:xfrm flipV="1">
            <a:off x="8688288" y="3359246"/>
            <a:ext cx="397029" cy="75539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E67A761-2ACE-F338-B753-BF60F5CD80F3}"/>
              </a:ext>
            </a:extLst>
          </p:cNvPr>
          <p:cNvSpPr txBox="1"/>
          <p:nvPr/>
        </p:nvSpPr>
        <p:spPr bwMode="auto">
          <a:xfrm>
            <a:off x="6611588" y="4163634"/>
            <a:ext cx="3055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Model &amp; correction of direct space charge impedance</a:t>
            </a: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DDA30695-E745-F848-E34E-FB34449C9267}"/>
              </a:ext>
            </a:extLst>
          </p:cNvPr>
          <p:cNvCxnSpPr>
            <a:cxnSpLocks/>
          </p:cNvCxnSpPr>
          <p:nvPr/>
        </p:nvCxnSpPr>
        <p:spPr>
          <a:xfrm flipV="1">
            <a:off x="7632913" y="2683882"/>
            <a:ext cx="648072" cy="49938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063FA658-820D-611E-FBCA-07576CD722AE}"/>
              </a:ext>
            </a:extLst>
          </p:cNvPr>
          <p:cNvCxnSpPr>
            <a:cxnSpLocks/>
          </p:cNvCxnSpPr>
          <p:nvPr/>
        </p:nvCxnSpPr>
        <p:spPr>
          <a:xfrm flipH="1" flipV="1">
            <a:off x="10297502" y="3312653"/>
            <a:ext cx="504056" cy="801983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A01F0A76-97A9-77D5-8C02-52CEEA1FDA24}"/>
              </a:ext>
            </a:extLst>
          </p:cNvPr>
          <p:cNvCxnSpPr>
            <a:cxnSpLocks/>
          </p:cNvCxnSpPr>
          <p:nvPr/>
        </p:nvCxnSpPr>
        <p:spPr>
          <a:xfrm flipV="1">
            <a:off x="1620409" y="2801297"/>
            <a:ext cx="296025" cy="59560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8868BDFD-445B-47BE-A001-D3EC581DA93C}"/>
              </a:ext>
            </a:extLst>
          </p:cNvPr>
          <p:cNvSpPr txBox="1"/>
          <p:nvPr/>
        </p:nvSpPr>
        <p:spPr bwMode="auto">
          <a:xfrm>
            <a:off x="300784" y="350143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Simulations with very short bunches</a:t>
            </a: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FBD9F95F-9C1D-7DE4-EC9B-5DBDBFC93237}"/>
              </a:ext>
            </a:extLst>
          </p:cNvPr>
          <p:cNvCxnSpPr>
            <a:cxnSpLocks/>
          </p:cNvCxnSpPr>
          <p:nvPr/>
        </p:nvCxnSpPr>
        <p:spPr>
          <a:xfrm flipV="1">
            <a:off x="2943330" y="2883983"/>
            <a:ext cx="103556" cy="123539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adroTexto 46">
            <a:extLst>
              <a:ext uri="{FF2B5EF4-FFF2-40B4-BE49-F238E27FC236}">
                <a16:creationId xmlns:a16="http://schemas.microsoft.com/office/drawing/2014/main" id="{6D5EFF5E-6356-3BEA-129F-3BC21E73B417}"/>
              </a:ext>
            </a:extLst>
          </p:cNvPr>
          <p:cNvSpPr txBox="1"/>
          <p:nvPr/>
        </p:nvSpPr>
        <p:spPr bwMode="auto">
          <a:xfrm>
            <a:off x="1520244" y="422772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Accurate meshing of geometry</a:t>
            </a:r>
          </a:p>
        </p:txBody>
      </p: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F3A46F80-22FF-41FB-F463-3A6443780DD2}"/>
              </a:ext>
            </a:extLst>
          </p:cNvPr>
          <p:cNvCxnSpPr>
            <a:cxnSpLocks/>
          </p:cNvCxnSpPr>
          <p:nvPr/>
        </p:nvCxnSpPr>
        <p:spPr>
          <a:xfrm flipH="1" flipV="1">
            <a:off x="4383169" y="2822014"/>
            <a:ext cx="296025" cy="59560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DAD7FEF-D02B-298E-E0C7-F9CF15B056ED}"/>
              </a:ext>
            </a:extLst>
          </p:cNvPr>
          <p:cNvSpPr txBox="1"/>
          <p:nvPr/>
        </p:nvSpPr>
        <p:spPr bwMode="auto">
          <a:xfrm>
            <a:off x="3569097" y="350320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/>
            </a:lvl1pPr>
          </a:lstStyle>
          <a:p>
            <a:r>
              <a:rPr lang="en-US" dirty="0"/>
              <a:t>Slowly decaying wakefields</a:t>
            </a:r>
          </a:p>
        </p:txBody>
      </p:sp>
      <p:sp>
        <p:nvSpPr>
          <p:cNvPr id="56" name="Cerrar llave 55">
            <a:extLst>
              <a:ext uri="{FF2B5EF4-FFF2-40B4-BE49-F238E27FC236}">
                <a16:creationId xmlns:a16="http://schemas.microsoft.com/office/drawing/2014/main" id="{8E8762A8-1876-178E-7ED3-858B649A1DF3}"/>
              </a:ext>
            </a:extLst>
          </p:cNvPr>
          <p:cNvSpPr/>
          <p:nvPr/>
        </p:nvSpPr>
        <p:spPr>
          <a:xfrm rot="5400000">
            <a:off x="2029500" y="3877602"/>
            <a:ext cx="255465" cy="2520279"/>
          </a:xfrm>
          <a:prstGeom prst="rightBrace">
            <a:avLst>
              <a:gd name="adj1" fmla="val 318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021850F-8D71-0A70-5607-F6E9CDE8D4A3}"/>
              </a:ext>
            </a:extLst>
          </p:cNvPr>
          <p:cNvSpPr txBox="1"/>
          <p:nvPr/>
        </p:nvSpPr>
        <p:spPr bwMode="auto">
          <a:xfrm>
            <a:off x="650319" y="5331649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Dense meshes &gt; 1000 M cells</a:t>
            </a:r>
          </a:p>
        </p:txBody>
      </p:sp>
      <p:sp>
        <p:nvSpPr>
          <p:cNvPr id="58" name="Cerrar llave 57">
            <a:extLst>
              <a:ext uri="{FF2B5EF4-FFF2-40B4-BE49-F238E27FC236}">
                <a16:creationId xmlns:a16="http://schemas.microsoft.com/office/drawing/2014/main" id="{89930624-BC9E-2C01-4776-1856C9BD48EA}"/>
              </a:ext>
            </a:extLst>
          </p:cNvPr>
          <p:cNvSpPr/>
          <p:nvPr/>
        </p:nvSpPr>
        <p:spPr>
          <a:xfrm rot="5400000">
            <a:off x="4758069" y="3666462"/>
            <a:ext cx="258886" cy="1460572"/>
          </a:xfrm>
          <a:prstGeom prst="rightBrace">
            <a:avLst>
              <a:gd name="adj1" fmla="val 31818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92DDFE7-F8AE-680C-BF4B-BA26282249FD}"/>
              </a:ext>
            </a:extLst>
          </p:cNvPr>
          <p:cNvSpPr txBox="1"/>
          <p:nvPr/>
        </p:nvSpPr>
        <p:spPr bwMode="auto">
          <a:xfrm>
            <a:off x="3849782" y="4581670"/>
            <a:ext cx="210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Simulation length &amp; stability </a:t>
            </a:r>
          </a:p>
        </p:txBody>
      </p:sp>
      <p:pic>
        <p:nvPicPr>
          <p:cNvPr id="4096" name="Gráfico 4095" descr="Base de datos contorno">
            <a:extLst>
              <a:ext uri="{FF2B5EF4-FFF2-40B4-BE49-F238E27FC236}">
                <a16:creationId xmlns:a16="http://schemas.microsoft.com/office/drawing/2014/main" id="{5A949B08-CDD3-8757-0643-53EAE01176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57749" y="5259213"/>
            <a:ext cx="624548" cy="624548"/>
          </a:xfrm>
          <a:prstGeom prst="rect">
            <a:avLst/>
          </a:prstGeom>
        </p:spPr>
      </p:pic>
      <p:pic>
        <p:nvPicPr>
          <p:cNvPr id="4099" name="Gráfico 4098" descr="Reloj de arena terminado contorno">
            <a:extLst>
              <a:ext uri="{FF2B5EF4-FFF2-40B4-BE49-F238E27FC236}">
                <a16:creationId xmlns:a16="http://schemas.microsoft.com/office/drawing/2014/main" id="{C6B03B5F-4FA8-13A4-6ED7-EB55622BC1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16261" y="4555756"/>
            <a:ext cx="567771" cy="567771"/>
          </a:xfrm>
          <a:prstGeom prst="rect">
            <a:avLst/>
          </a:prstGeom>
        </p:spPr>
      </p:pic>
      <p:sp>
        <p:nvSpPr>
          <p:cNvPr id="4101" name="Cerrar llave 4100">
            <a:extLst>
              <a:ext uri="{FF2B5EF4-FFF2-40B4-BE49-F238E27FC236}">
                <a16:creationId xmlns:a16="http://schemas.microsoft.com/office/drawing/2014/main" id="{E6165D57-E923-11A7-B359-C037378091C2}"/>
              </a:ext>
            </a:extLst>
          </p:cNvPr>
          <p:cNvSpPr/>
          <p:nvPr/>
        </p:nvSpPr>
        <p:spPr>
          <a:xfrm rot="5400000">
            <a:off x="8961557" y="3749842"/>
            <a:ext cx="340888" cy="3359631"/>
          </a:xfrm>
          <a:prstGeom prst="rightBrace">
            <a:avLst>
              <a:gd name="adj1" fmla="val 31818"/>
              <a:gd name="adj2" fmla="val 50000"/>
            </a:avLst>
          </a:prstGeom>
          <a:ln w="19050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4105" name="CuadroTexto 4104">
            <a:extLst>
              <a:ext uri="{FF2B5EF4-FFF2-40B4-BE49-F238E27FC236}">
                <a16:creationId xmlns:a16="http://schemas.microsoft.com/office/drawing/2014/main" id="{0669BB11-1BC5-52C4-0079-565A774931D0}"/>
              </a:ext>
            </a:extLst>
          </p:cNvPr>
          <p:cNvSpPr txBox="1"/>
          <p:nvPr/>
        </p:nvSpPr>
        <p:spPr bwMode="auto">
          <a:xfrm>
            <a:off x="7709654" y="5625263"/>
            <a:ext cx="310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8A3E"/>
                </a:solidFill>
              </a:rPr>
              <a:t>Physics models development</a:t>
            </a:r>
          </a:p>
        </p:txBody>
      </p:sp>
      <p:pic>
        <p:nvPicPr>
          <p:cNvPr id="4107" name="Gráfico 4106" descr="Formas básicas contorno">
            <a:extLst>
              <a:ext uri="{FF2B5EF4-FFF2-40B4-BE49-F238E27FC236}">
                <a16:creationId xmlns:a16="http://schemas.microsoft.com/office/drawing/2014/main" id="{5D93AD75-6B22-9C4B-A913-2A029DF84D5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663731" y="5521443"/>
            <a:ext cx="624548" cy="624548"/>
          </a:xfrm>
          <a:prstGeom prst="rect">
            <a:avLst/>
          </a:prstGeom>
        </p:spPr>
      </p:pic>
      <p:pic>
        <p:nvPicPr>
          <p:cNvPr id="4108" name="Picture 6" descr="Sticker gif. Red oval is drawn around the center, and two black diamond shapes appear in opposite corners on the top and bottom.">
            <a:extLst>
              <a:ext uri="{FF2B5EF4-FFF2-40B4-BE49-F238E27FC236}">
                <a16:creationId xmlns:a16="http://schemas.microsoft.com/office/drawing/2014/main" id="{A5864E98-9601-E6AD-BF88-94CD420E3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89" y="3219821"/>
            <a:ext cx="2141157" cy="157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37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32" grpId="0"/>
      <p:bldP spid="41" grpId="0"/>
      <p:bldP spid="47" grpId="0"/>
      <p:bldP spid="51" grpId="0"/>
      <p:bldP spid="56" grpId="0" animBg="1"/>
      <p:bldP spid="57" grpId="0"/>
      <p:bldP spid="58" grpId="0" animBg="1"/>
      <p:bldP spid="59" grpId="0"/>
      <p:bldP spid="4101" grpId="0" animBg="1"/>
      <p:bldP spid="410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80FE1D6-F8F9-1A9A-6E58-67C594F8F2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5" r="18925"/>
          <a:stretch/>
        </p:blipFill>
        <p:spPr>
          <a:xfrm>
            <a:off x="18306" y="2893884"/>
            <a:ext cx="1499160" cy="1249970"/>
          </a:xfrm>
          <a:prstGeom prst="rect">
            <a:avLst/>
          </a:prstGeom>
        </p:spPr>
      </p:pic>
      <p:sp>
        <p:nvSpPr>
          <p:cNvPr id="36" name="Flecha: a la derecha 35">
            <a:extLst>
              <a:ext uri="{FF2B5EF4-FFF2-40B4-BE49-F238E27FC236}">
                <a16:creationId xmlns:a16="http://schemas.microsoft.com/office/drawing/2014/main" id="{9183B25C-6A2E-D8A5-69CD-9A0DE32AC2F2}"/>
              </a:ext>
            </a:extLst>
          </p:cNvPr>
          <p:cNvSpPr/>
          <p:nvPr/>
        </p:nvSpPr>
        <p:spPr>
          <a:xfrm>
            <a:off x="1201358" y="3362229"/>
            <a:ext cx="5184576" cy="5011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7B096-7B60-319D-E38A-2EACAB2CE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82C9"/>
                </a:solidFill>
                <a:latin typeface="Consolas" panose="020B0609020204030204" pitchFamily="49" charset="0"/>
              </a:rPr>
              <a:t>Wakis</a:t>
            </a:r>
            <a:r>
              <a:rPr lang="en-US" dirty="0" err="1"/>
              <a:t>+</a:t>
            </a:r>
            <a:r>
              <a:rPr lang="en-US" dirty="0" err="1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  <a:r>
              <a:rPr lang="en-US" dirty="0"/>
              <a:t> simulation workflow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98FB5A-7A7B-F1F5-2004-155939946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63EEC6A-8DBF-0C23-44BE-5BC1AC041A9D}"/>
              </a:ext>
            </a:extLst>
          </p:cNvPr>
          <p:cNvSpPr/>
          <p:nvPr/>
        </p:nvSpPr>
        <p:spPr>
          <a:xfrm>
            <a:off x="1489390" y="3002189"/>
            <a:ext cx="2248616" cy="12044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Partially decayed wakefield simulation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 (e.g. -30dB)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A252B878-94E0-AE16-F20C-2C3D0A39BCE7}"/>
              </a:ext>
            </a:extLst>
          </p:cNvPr>
          <p:cNvSpPr/>
          <p:nvPr/>
        </p:nvSpPr>
        <p:spPr>
          <a:xfrm>
            <a:off x="4114263" y="3002189"/>
            <a:ext cx="1764491" cy="12044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Resonator fitting with IDDEFIX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F6EF7019-A34E-D8E8-E9DE-F930162A5A4F}"/>
              </a:ext>
            </a:extLst>
          </p:cNvPr>
          <p:cNvSpPr/>
          <p:nvPr/>
        </p:nvSpPr>
        <p:spPr>
          <a:xfrm>
            <a:off x="6385934" y="2993579"/>
            <a:ext cx="2467908" cy="1204497"/>
          </a:xfrm>
          <a:prstGeom prst="roundRect">
            <a:avLst>
              <a:gd name="adj" fmla="val 2978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Fully decayed, analytically represented impedance &amp; wake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A7AC32F-1C21-10EF-7F67-CF3AF41B38C8}"/>
              </a:ext>
            </a:extLst>
          </p:cNvPr>
          <p:cNvSpPr/>
          <p:nvPr/>
        </p:nvSpPr>
        <p:spPr>
          <a:xfrm>
            <a:off x="9751326" y="1427316"/>
            <a:ext cx="1854176" cy="1094997"/>
          </a:xfrm>
          <a:prstGeom prst="roundRect">
            <a:avLst>
              <a:gd name="adj" fmla="val 29038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Acc. Device’s beam-induced power loss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F7BE451B-8570-BD66-6B7E-364CA9C6BC37}"/>
              </a:ext>
            </a:extLst>
          </p:cNvPr>
          <p:cNvSpPr/>
          <p:nvPr/>
        </p:nvSpPr>
        <p:spPr>
          <a:xfrm>
            <a:off x="9805687" y="2965712"/>
            <a:ext cx="1854176" cy="995452"/>
          </a:xfrm>
          <a:prstGeom prst="roundRect">
            <a:avLst>
              <a:gd name="adj" fmla="val 25073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Acc. Impedance model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B50A450-B8D1-438F-E570-FF5DDB44EA15}"/>
              </a:ext>
            </a:extLst>
          </p:cNvPr>
          <p:cNvSpPr/>
          <p:nvPr/>
        </p:nvSpPr>
        <p:spPr>
          <a:xfrm>
            <a:off x="9805687" y="4629829"/>
            <a:ext cx="1854176" cy="995452"/>
          </a:xfrm>
          <a:prstGeom prst="roundRect">
            <a:avLst>
              <a:gd name="adj" fmla="val 25073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Beam dynamic simulations</a:t>
            </a:r>
          </a:p>
        </p:txBody>
      </p:sp>
      <p:sp>
        <p:nvSpPr>
          <p:cNvPr id="13" name="Flecha: doblada 12">
            <a:extLst>
              <a:ext uri="{FF2B5EF4-FFF2-40B4-BE49-F238E27FC236}">
                <a16:creationId xmlns:a16="http://schemas.microsoft.com/office/drawing/2014/main" id="{598247A6-B445-A7B9-EA40-BF5C1EF605E5}"/>
              </a:ext>
            </a:extLst>
          </p:cNvPr>
          <p:cNvSpPr/>
          <p:nvPr/>
        </p:nvSpPr>
        <p:spPr>
          <a:xfrm flipV="1">
            <a:off x="2034616" y="4206685"/>
            <a:ext cx="2592288" cy="1233515"/>
          </a:xfrm>
          <a:prstGeom prst="bentArrow">
            <a:avLst>
              <a:gd name="adj1" fmla="val 17315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lecha: doblada 13">
            <a:extLst>
              <a:ext uri="{FF2B5EF4-FFF2-40B4-BE49-F238E27FC236}">
                <a16:creationId xmlns:a16="http://schemas.microsoft.com/office/drawing/2014/main" id="{CE91CF09-E44F-C1A4-88FB-44CBE31E84AF}"/>
              </a:ext>
            </a:extLst>
          </p:cNvPr>
          <p:cNvSpPr/>
          <p:nvPr/>
        </p:nvSpPr>
        <p:spPr>
          <a:xfrm rot="16200000" flipV="1">
            <a:off x="6328910" y="3612878"/>
            <a:ext cx="1047392" cy="2235007"/>
          </a:xfrm>
          <a:prstGeom prst="bentArrow">
            <a:avLst>
              <a:gd name="adj1" fmla="val 20036"/>
              <a:gd name="adj2" fmla="val 22906"/>
              <a:gd name="adj3" fmla="val 23759"/>
              <a:gd name="adj4" fmla="val 4375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88534709-A577-DA54-D9B2-F2F3A8286F88}"/>
              </a:ext>
            </a:extLst>
          </p:cNvPr>
          <p:cNvSpPr/>
          <p:nvPr/>
        </p:nvSpPr>
        <p:spPr>
          <a:xfrm>
            <a:off x="3937662" y="4525307"/>
            <a:ext cx="2029316" cy="120449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Verification with longer simulation (-60dB) if needed</a:t>
            </a:r>
          </a:p>
        </p:txBody>
      </p:sp>
      <p:pic>
        <p:nvPicPr>
          <p:cNvPr id="19" name="Imagen 1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5BEAF9E1-DCA6-91DD-6202-050D3DEDF0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0"/>
          <a:stretch/>
        </p:blipFill>
        <p:spPr>
          <a:xfrm>
            <a:off x="1869725" y="1768675"/>
            <a:ext cx="1492500" cy="1347738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6364E19-593B-3D9A-F25D-B2F28D56E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64" y="1799331"/>
            <a:ext cx="976512" cy="1167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139577B-82AB-AF93-C516-F61A35BBB44C}"/>
                  </a:ext>
                </a:extLst>
              </p:cNvPr>
              <p:cNvSpPr txBox="1"/>
              <p:nvPr/>
            </p:nvSpPr>
            <p:spPr bwMode="auto">
              <a:xfrm>
                <a:off x="6781978" y="1644451"/>
                <a:ext cx="187220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Table of resonator parameters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{</m:t>
                          </m:r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0" lang="da-DK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0" lang="da-DK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da-DK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  <a:p>
                <a:pPr algn="ctr"/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139577B-82AB-AF93-C516-F61A35BBB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81978" y="1644451"/>
                <a:ext cx="1872208" cy="1477328"/>
              </a:xfrm>
              <a:prstGeom prst="rect">
                <a:avLst/>
              </a:prstGeom>
              <a:blipFill>
                <a:blip r:embed="rId5"/>
                <a:stretch>
                  <a:fillRect t="-2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1321714C-6C47-70FD-D288-35D93FD9D5A9}"/>
              </a:ext>
            </a:extLst>
          </p:cNvPr>
          <p:cNvCxnSpPr>
            <a:cxnSpLocks/>
          </p:cNvCxnSpPr>
          <p:nvPr/>
        </p:nvCxnSpPr>
        <p:spPr>
          <a:xfrm flipV="1">
            <a:off x="8915631" y="2138093"/>
            <a:ext cx="782671" cy="7848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5DE01038-6857-A1B0-D3F2-C76D323A2FEC}"/>
              </a:ext>
            </a:extLst>
          </p:cNvPr>
          <p:cNvCxnSpPr>
            <a:cxnSpLocks/>
          </p:cNvCxnSpPr>
          <p:nvPr/>
        </p:nvCxnSpPr>
        <p:spPr>
          <a:xfrm>
            <a:off x="8953640" y="3595827"/>
            <a:ext cx="813910" cy="86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3B41AD95-CFA2-AECE-DC5D-B20DA07D4220}"/>
              </a:ext>
            </a:extLst>
          </p:cNvPr>
          <p:cNvCxnSpPr>
            <a:cxnSpLocks/>
          </p:cNvCxnSpPr>
          <p:nvPr/>
        </p:nvCxnSpPr>
        <p:spPr>
          <a:xfrm>
            <a:off x="8902425" y="4235569"/>
            <a:ext cx="848901" cy="6335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5A605FF0-AC9B-A0CF-BCDA-F7732B9E2B99}"/>
              </a:ext>
            </a:extLst>
          </p:cNvPr>
          <p:cNvSpPr txBox="1"/>
          <p:nvPr/>
        </p:nvSpPr>
        <p:spPr bwMode="auto">
          <a:xfrm>
            <a:off x="-65978" y="2193400"/>
            <a:ext cx="16804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Acc. Device under study 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3474C028-A6F2-2E33-F190-002E4AD04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9985" y="5436263"/>
            <a:ext cx="696262" cy="69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2F0224FB-FC69-C107-AA24-1345801DC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249" y="3722424"/>
            <a:ext cx="696262" cy="69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740C04C-C6FE-E1BB-73A0-28F163CC7815}"/>
              </a:ext>
            </a:extLst>
          </p:cNvPr>
          <p:cNvSpPr txBox="1"/>
          <p:nvPr/>
        </p:nvSpPr>
        <p:spPr bwMode="auto">
          <a:xfrm>
            <a:off x="10735287" y="3900948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pyWIT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FEE1425-D621-53D4-A06B-1BB6F1B65865}"/>
              </a:ext>
            </a:extLst>
          </p:cNvPr>
          <p:cNvSpPr txBox="1"/>
          <p:nvPr/>
        </p:nvSpPr>
        <p:spPr bwMode="auto">
          <a:xfrm>
            <a:off x="10661013" y="559972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xwakes</a:t>
            </a: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27" name="Gráfico 26">
            <a:extLst>
              <a:ext uri="{FF2B5EF4-FFF2-40B4-BE49-F238E27FC236}">
                <a16:creationId xmlns:a16="http://schemas.microsoft.com/office/drawing/2014/main" id="{44EB6C39-AF7E-CF92-B5FE-5D8D3221A2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t="16920" b="41910"/>
          <a:stretch/>
        </p:blipFill>
        <p:spPr>
          <a:xfrm>
            <a:off x="9928729" y="966441"/>
            <a:ext cx="1535037" cy="81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2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24ECF3-28F0-45DD-0D36-AD78D5493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  <a:r>
              <a:rPr lang="en-US" dirty="0"/>
              <a:t> partially decayed resonator formalism</a:t>
            </a:r>
            <a:endParaRPr lang="en-US" i="1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CFB74BB-BE01-1FC8-9C32-3F0E40E36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A80ACDC3-67EB-87A2-93C9-169B71ACC77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4948" y="1222390"/>
            <a:ext cx="4775227" cy="290572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45C5DE0-2043-EF94-4D6C-C08073F2C5CF}"/>
              </a:ext>
            </a:extLst>
          </p:cNvPr>
          <p:cNvSpPr txBox="1"/>
          <p:nvPr/>
        </p:nvSpPr>
        <p:spPr bwMode="auto">
          <a:xfrm>
            <a:off x="4367808" y="5352156"/>
            <a:ext cx="2371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B050"/>
                </a:solidFill>
              </a:rPr>
              <a:t>Parameter T: </a:t>
            </a:r>
            <a:r>
              <a:rPr lang="en-US" sz="1600" dirty="0">
                <a:solidFill>
                  <a:srgbClr val="00B050"/>
                </a:solidFill>
              </a:rPr>
              <a:t>Accounts for truncated wakelength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4631787-875E-0257-4817-1EBF82DA4FAF}"/>
                  </a:ext>
                </a:extLst>
              </p:cNvPr>
              <p:cNvSpPr txBox="1"/>
              <p:nvPr/>
            </p:nvSpPr>
            <p:spPr bwMode="auto">
              <a:xfrm>
                <a:off x="1" y="4182748"/>
                <a:ext cx="7464152" cy="910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a-DK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d>
                        <m:dPr>
                          <m:ctrlPr>
                            <a:rPr lang="da-DK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a-DK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a-DK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da-DK" sz="16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a-DK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a-DK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a-DK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da-DK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da-DK" sz="16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a-DK" sz="1600" b="0" i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da-DK" sz="16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𝐶𝑇</m:t>
                                  </m:r>
                                </m:e>
                              </m:func>
                              <m:r>
                                <a:rPr lang="da-DK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a-DK" sz="1600" b="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a-DK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da-DK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𝐶𝑇</m:t>
                                  </m:r>
                                </m:e>
                              </m:func>
                            </m:e>
                          </m:d>
                        </m:e>
                      </m:d>
                    </m:oMath>
                  </m:oMathPara>
                </a14:m>
                <a:endParaRPr lang="da-DK" sz="1600" b="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4631787-875E-0257-4817-1EBF82DA4F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" y="4182748"/>
                <a:ext cx="7464152" cy="910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28506013-0006-3B7E-F287-AB18703EEEA7}"/>
              </a:ext>
            </a:extLst>
          </p:cNvPr>
          <p:cNvSpPr txBox="1"/>
          <p:nvPr/>
        </p:nvSpPr>
        <p:spPr bwMode="auto">
          <a:xfrm>
            <a:off x="334694" y="1239968"/>
            <a:ext cx="6625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Derivation of the </a:t>
            </a:r>
            <a:r>
              <a:rPr lang="en-US" b="1" dirty="0"/>
              <a:t>resonator formalism</a:t>
            </a:r>
            <a:r>
              <a:rPr lang="en-US" dirty="0"/>
              <a:t> for partially decayed  wakefield simulations </a:t>
            </a:r>
            <a:r>
              <a:rPr lang="en-US" dirty="0">
                <a:solidFill>
                  <a:srgbClr val="00B050"/>
                </a:solidFill>
              </a:rPr>
              <a:t>by </a:t>
            </a:r>
            <a:r>
              <a:rPr lang="en-US" b="1" dirty="0">
                <a:solidFill>
                  <a:srgbClr val="00B050"/>
                </a:solidFill>
              </a:rPr>
              <a:t>S. Joly, N. </a:t>
            </a:r>
            <a:r>
              <a:rPr lang="en-US" b="1" dirty="0" err="1">
                <a:solidFill>
                  <a:srgbClr val="00B050"/>
                </a:solidFill>
              </a:rPr>
              <a:t>Mounet</a:t>
            </a:r>
            <a:r>
              <a:rPr lang="en-US" b="1" dirty="0">
                <a:solidFill>
                  <a:srgbClr val="00B050"/>
                </a:solidFill>
              </a:rPr>
              <a:t> and N. Shipman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DD4CECC-B9D2-8BCD-4622-4E152EADE036}"/>
                  </a:ext>
                </a:extLst>
              </p:cNvPr>
              <p:cNvSpPr txBox="1"/>
              <p:nvPr/>
            </p:nvSpPr>
            <p:spPr bwMode="auto">
              <a:xfrm>
                <a:off x="33195" y="6083807"/>
                <a:ext cx="12394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DD4CECC-B9D2-8BCD-4622-4E152EADE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95" y="6083807"/>
                <a:ext cx="1239442" cy="307777"/>
              </a:xfrm>
              <a:prstGeom prst="rect">
                <a:avLst/>
              </a:prstGeom>
              <a:blipFill>
                <a:blip r:embed="rId5"/>
                <a:stretch>
                  <a:fillRect l="-1471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adroTexto 15">
            <a:extLst>
              <a:ext uri="{FF2B5EF4-FFF2-40B4-BE49-F238E27FC236}">
                <a16:creationId xmlns:a16="http://schemas.microsoft.com/office/drawing/2014/main" id="{BD45E831-1E84-E88B-8D08-73582C9B4D6D}"/>
              </a:ext>
            </a:extLst>
          </p:cNvPr>
          <p:cNvSpPr txBox="1"/>
          <p:nvPr/>
        </p:nvSpPr>
        <p:spPr bwMode="auto">
          <a:xfrm>
            <a:off x="641149" y="2055277"/>
            <a:ext cx="5984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Longitudinal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E7E4427-D002-1680-1BEB-69D99E01930C}"/>
              </a:ext>
            </a:extLst>
          </p:cNvPr>
          <p:cNvSpPr txBox="1"/>
          <p:nvPr/>
        </p:nvSpPr>
        <p:spPr bwMode="auto">
          <a:xfrm>
            <a:off x="641149" y="3660644"/>
            <a:ext cx="3798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Transverse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907447D-64EA-7DE1-F75E-3D42C8FA1FFE}"/>
                  </a:ext>
                </a:extLst>
              </p:cNvPr>
              <p:cNvSpPr txBox="1"/>
              <p:nvPr/>
            </p:nvSpPr>
            <p:spPr bwMode="auto">
              <a:xfrm>
                <a:off x="334694" y="5220729"/>
                <a:ext cx="6097136" cy="859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a-DK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where</m:t>
                      </m:r>
                      <m:r>
                        <a:rPr lang="da-DK" sz="1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da-DK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a-DK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a-DK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da-DK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ad>
                            <m:radPr>
                              <m:degHide m:val="on"/>
                              <m:ctrlP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a-DK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a-DK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da-DK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a-DK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da-DK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  <m:r>
                        <a:rPr lang="da-DK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da-DK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da-DK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da-DK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907447D-64EA-7DE1-F75E-3D42C8FA1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4694" y="5220729"/>
                <a:ext cx="6097136" cy="8595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512152DA-1F98-4140-5D48-EB5511AC021C}"/>
                  </a:ext>
                </a:extLst>
              </p:cNvPr>
              <p:cNvSpPr txBox="1"/>
              <p:nvPr/>
            </p:nvSpPr>
            <p:spPr bwMode="auto">
              <a:xfrm>
                <a:off x="-53452" y="2248935"/>
                <a:ext cx="7135456" cy="14621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∥,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d>
                        <m:dPr>
                          <m:ctrlP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  <m:d>
                            <m:dPr>
                              <m:ctrlPr>
                                <a:rPr lang="da-DK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a-DK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da-DK" sz="16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a-DK" sz="16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da-DK" sz="16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da-DK" sz="16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a-DK" sz="16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da-DK" sz="16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da-DK" sz="16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d>
                                        <m:dPr>
                                          <m:ctrlPr>
                                            <a:rPr lang="da-DK" sz="16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a-DK" sz="16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  <m:r>
                                            <a:rPr lang="da-DK" sz="16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da-DK" sz="16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</m:d>
                                    </m:e>
                                  </m:d>
                                  <m:r>
                                    <a:rPr lang="da-DK" sz="16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da-DK" sz="16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da-DK" sz="160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where</m:t>
                      </m:r>
                      <m:r>
                        <a:rPr lang="da-DK" sz="160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a-DK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a-DK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a-DK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a-DK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a-DK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da-DK" sz="16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a-DK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a-DK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a-DK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a-DK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da-DK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a-DK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a-DK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da-DK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a-DK" sz="16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da-DK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da-DK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da-DK" sz="16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da-DK" sz="16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a-DK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a-DK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da-DK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da-DK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512152DA-1F98-4140-5D48-EB5511AC0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53452" y="2248935"/>
                <a:ext cx="7135456" cy="146219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Content Placeholder 13">
            <a:extLst>
              <a:ext uri="{FF2B5EF4-FFF2-40B4-BE49-F238E27FC236}">
                <a16:creationId xmlns:a16="http://schemas.microsoft.com/office/drawing/2014/main" id="{B979C6E7-3D61-FB3E-4A15-FB4581930F5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392144" y="4167381"/>
            <a:ext cx="3943041" cy="240236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231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6" grpId="0"/>
      <p:bldP spid="17" grpId="0"/>
      <p:bldP spid="18" grpId="0"/>
      <p:bldP spid="1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7D833-0B1B-C66F-7A1D-6FE8DCDCA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DE_progress_partial_fitting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1D6003CA-762A-C44C-D9ED-221751BFB27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69269" y="1896899"/>
            <a:ext cx="5315918" cy="32883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FA37524F-627E-EBCD-AF4D-500CCCD770BE}"/>
              </a:ext>
            </a:extLst>
          </p:cNvPr>
          <p:cNvSpPr/>
          <p:nvPr/>
        </p:nvSpPr>
        <p:spPr>
          <a:xfrm>
            <a:off x="5579854" y="5445224"/>
            <a:ext cx="6245479" cy="728224"/>
          </a:xfrm>
          <a:prstGeom prst="round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8">
            <a:extLst>
              <a:ext uri="{FF2B5EF4-FFF2-40B4-BE49-F238E27FC236}">
                <a16:creationId xmlns:a16="http://schemas.microsoft.com/office/drawing/2014/main" id="{B612B8D9-FD1B-EBCA-220C-973C2FA330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10903" y="2356636"/>
            <a:ext cx="3463636" cy="346363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0F6E9A2-2920-B724-B504-000632FF5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  <a:r>
              <a:rPr lang="en-US" dirty="0"/>
              <a:t> working principle:</a:t>
            </a:r>
            <a:endParaRPr lang="en-US" i="1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B7F2460-9AEB-777F-7770-F8022E175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8">
                <a:extLst>
                  <a:ext uri="{FF2B5EF4-FFF2-40B4-BE49-F238E27FC236}">
                    <a16:creationId xmlns:a16="http://schemas.microsoft.com/office/drawing/2014/main" id="{E1B2C239-2545-E434-6A6E-79F10A0B800E}"/>
                  </a:ext>
                </a:extLst>
              </p:cNvPr>
              <p:cNvSpPr txBox="1"/>
              <p:nvPr/>
            </p:nvSpPr>
            <p:spPr>
              <a:xfrm>
                <a:off x="5545278" y="5445224"/>
                <a:ext cx="6383370" cy="6585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a-DK" dirty="0"/>
                  <a:t>Obtain the fully-decayed resonator parameters </a:t>
                </a:r>
                <a:r>
                  <a:rPr lang="da-DK" dirty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da-DK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a-DK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da-DK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da-DK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a-DK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a-DK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r>
                  <a:rPr lang="da-DK" dirty="0">
                    <a:solidFill>
                      <a:srgbClr val="C00000"/>
                    </a:solidFill>
                  </a:rPr>
                  <a:t>), </a:t>
                </a:r>
                <a:r>
                  <a:rPr lang="da-DK" dirty="0"/>
                  <a:t>from a partially decayed impedance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8">
                <a:extLst>
                  <a:ext uri="{FF2B5EF4-FFF2-40B4-BE49-F238E27FC236}">
                    <a16:creationId xmlns:a16="http://schemas.microsoft.com/office/drawing/2014/main" id="{E1B2C239-2545-E434-6A6E-79F10A0B80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5278" y="5445224"/>
                <a:ext cx="6383370" cy="658514"/>
              </a:xfrm>
              <a:prstGeom prst="rect">
                <a:avLst/>
              </a:prstGeom>
              <a:blipFill>
                <a:blip r:embed="rId7"/>
                <a:stretch>
                  <a:fillRect t="-4630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rco 23">
            <a:extLst>
              <a:ext uri="{FF2B5EF4-FFF2-40B4-BE49-F238E27FC236}">
                <a16:creationId xmlns:a16="http://schemas.microsoft.com/office/drawing/2014/main" id="{782E9CD6-B913-023A-B0E0-D40659103CE9}"/>
              </a:ext>
            </a:extLst>
          </p:cNvPr>
          <p:cNvSpPr/>
          <p:nvPr/>
        </p:nvSpPr>
        <p:spPr>
          <a:xfrm rot="11442704" flipH="1">
            <a:off x="3238219" y="2997590"/>
            <a:ext cx="1606167" cy="1408881"/>
          </a:xfrm>
          <a:prstGeom prst="arc">
            <a:avLst>
              <a:gd name="adj1" fmla="val 18120237"/>
              <a:gd name="adj2" fmla="val 3520966"/>
            </a:avLst>
          </a:prstGeom>
          <a:ln w="28575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4D322F7F-C6C7-6DCC-ACE6-65691857D9CB}"/>
                  </a:ext>
                </a:extLst>
              </p:cNvPr>
              <p:cNvSpPr txBox="1"/>
              <p:nvPr/>
            </p:nvSpPr>
            <p:spPr bwMode="auto">
              <a:xfrm>
                <a:off x="2307094" y="1990513"/>
                <a:ext cx="4172054" cy="10943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a-DK" sz="1400" dirty="0">
                    <a:solidFill>
                      <a:schemeClr val="tx2"/>
                    </a:solidFill>
                  </a:rPr>
                  <a:t>Minimize SSE: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a-DK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da-DK" sz="1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a-DK" sz="12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da-DK" sz="12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sz="1200" b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Re</m:t>
                                      </m:r>
                                      <m:d>
                                        <m:dPr>
                                          <m:ctrlPr>
                                            <a:rPr lang="da-DK" sz="1200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da-DK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∥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</m:sub>
                                            <m:sup>
                                              <m:r>
                                                <a:rPr lang="da-DK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𝑇𝑟𝑢𝑒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  <m:r>
                                        <a:rPr lang="da-DK" sz="12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sz="1200" b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Re</m:t>
                                      </m:r>
                                      <m:d>
                                        <m:dPr>
                                          <m:ctrlPr>
                                            <a:rPr lang="da-DK" sz="1200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da-DK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∥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</m:sub>
                                            <m:sup>
                                              <m:sSub>
                                                <m:sSubPr>
                                                  <m:ctrlPr>
                                                    <a:rPr lang="da-DK" sz="1200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a-DK" sz="1200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a-DK" sz="1200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p>
                                          </m:sSubSup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da-DK" sz="12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a-DK" sz="12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a-DK" sz="12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da-DK" sz="1200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a-DK" sz="1200" b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Im</m:t>
                                      </m:r>
                                      <m:d>
                                        <m:dPr>
                                          <m:ctrlPr>
                                            <a:rPr lang="da-DK" sz="1200" b="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∥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</m:sub>
                                            <m:sup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𝑇𝑟𝑢𝑒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  <m:r>
                                        <a:rPr lang="da-DK" sz="1200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a-DK" sz="1200" b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Im</m:t>
                                      </m:r>
                                      <m:d>
                                        <m:dPr>
                                          <m:ctrlPr>
                                            <a:rPr lang="da-DK" sz="1200" b="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</m:e>
                                            <m:sub>
                                              <m:r>
                                                <a:rPr lang="da-DK" sz="1200" b="0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∥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.</m:t>
                                              </m:r>
                                            </m:sub>
                                            <m:sup>
                                              <m:sSub>
                                                <m:sSubPr>
                                                  <m:ctrlPr>
                                                    <a:rPr lang="da-DK" sz="1200" b="0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a-DK" sz="1200" b="0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a-DK" sz="1200" b="0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sup>
                                          </m:sSubSup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da-DK" sz="12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4D322F7F-C6C7-6DCC-ACE6-65691857D9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7094" y="1990513"/>
                <a:ext cx="4172054" cy="1094339"/>
              </a:xfrm>
              <a:prstGeom prst="rect">
                <a:avLst/>
              </a:prstGeom>
              <a:blipFill>
                <a:blip r:embed="rId8"/>
                <a:stretch>
                  <a:fillRect l="-11825" t="-41341" b="-93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Gráfico 28" descr="Diana contorno">
            <a:extLst>
              <a:ext uri="{FF2B5EF4-FFF2-40B4-BE49-F238E27FC236}">
                <a16:creationId xmlns:a16="http://schemas.microsoft.com/office/drawing/2014/main" id="{3069E746-1469-8E33-1615-02C5687EA6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43872" y="5534175"/>
            <a:ext cx="624548" cy="62454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FFE973A-2E3D-CCD6-623A-D9EDB63CCC40}"/>
              </a:ext>
            </a:extLst>
          </p:cNvPr>
          <p:cNvSpPr txBox="1"/>
          <p:nvPr/>
        </p:nvSpPr>
        <p:spPr bwMode="auto">
          <a:xfrm>
            <a:off x="4324947" y="4087468"/>
            <a:ext cx="1643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Assess </a:t>
            </a:r>
          </a:p>
          <a:p>
            <a:pPr algn="ctr"/>
            <a:r>
              <a:rPr lang="en-US" dirty="0"/>
              <a:t>fitting SSE error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EE92D86-0BD5-2104-C58F-CB025C989F27}"/>
              </a:ext>
            </a:extLst>
          </p:cNvPr>
          <p:cNvSpPr txBox="1"/>
          <p:nvPr/>
        </p:nvSpPr>
        <p:spPr bwMode="auto">
          <a:xfrm>
            <a:off x="7037659" y="2636979"/>
            <a:ext cx="1789605" cy="523220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Courtesy of </a:t>
            </a:r>
          </a:p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M. Raschke </a:t>
            </a:r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  <a:hlinkClick r:id="rId11"/>
              </a:rPr>
              <a:t>@ABP-CEI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4A5C79-F2F9-5F2F-CDE0-6F4F663D699C}"/>
              </a:ext>
            </a:extLst>
          </p:cNvPr>
          <p:cNvSpPr txBox="1"/>
          <p:nvPr/>
        </p:nvSpPr>
        <p:spPr bwMode="auto">
          <a:xfrm>
            <a:off x="7037659" y="1969200"/>
            <a:ext cx="4084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Partially decayed impedance with 2 resonators</a:t>
            </a:r>
            <a:endParaRPr lang="en-US" sz="1600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3">
                <a:extLst>
                  <a:ext uri="{FF2B5EF4-FFF2-40B4-BE49-F238E27FC236}">
                    <a16:creationId xmlns:a16="http://schemas.microsoft.com/office/drawing/2014/main" id="{11AFA7F4-33C1-8B21-63F2-A28BDC154ED5}"/>
                  </a:ext>
                </a:extLst>
              </p:cNvPr>
              <p:cNvSpPr txBox="1"/>
              <p:nvPr/>
            </p:nvSpPr>
            <p:spPr>
              <a:xfrm>
                <a:off x="729561" y="2019610"/>
                <a:ext cx="234514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da-DK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a-DK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da-DK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da-DK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a-DK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a-DK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B050"/>
                    </a:solidFill>
                  </a:rPr>
                  <a:t>}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×2</m:t>
                    </m:r>
                  </m:oMath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TextBox 13">
                <a:extLst>
                  <a:ext uri="{FF2B5EF4-FFF2-40B4-BE49-F238E27FC236}">
                    <a16:creationId xmlns:a16="http://schemas.microsoft.com/office/drawing/2014/main" id="{11AFA7F4-33C1-8B21-63F2-A28BDC154E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561" y="2019610"/>
                <a:ext cx="2345148" cy="276999"/>
              </a:xfrm>
              <a:prstGeom prst="rect">
                <a:avLst/>
              </a:prstGeom>
              <a:blipFill>
                <a:blip r:embed="rId12"/>
                <a:stretch>
                  <a:fillRect l="-4948" t="-2826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5F0137F4-0BEB-DEA4-1430-76AE6AE0D9D7}"/>
                  </a:ext>
                </a:extLst>
              </p:cNvPr>
              <p:cNvSpPr txBox="1"/>
              <p:nvPr/>
            </p:nvSpPr>
            <p:spPr bwMode="auto">
              <a:xfrm>
                <a:off x="1487488" y="1123199"/>
                <a:ext cx="8961718" cy="694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Courier New" panose="02070309020205020404" pitchFamily="49" charset="0"/>
                  <a:buChar char="o"/>
                </a:pPr>
                <a:r>
                  <a:rPr lang="en-US" dirty="0"/>
                  <a:t>Fitting the </a:t>
                </a:r>
                <a:r>
                  <a:rPr lang="en-US" b="1" dirty="0">
                    <a:solidFill>
                      <a:srgbClr val="00B050"/>
                    </a:solidFill>
                  </a:rPr>
                  <a:t>resonator formalism</a:t>
                </a:r>
                <a:r>
                  <a:rPr lang="en-US" dirty="0">
                    <a:solidFill>
                      <a:srgbClr val="00B050"/>
                    </a:solidFill>
                  </a:rPr>
                  <a:t> for </a:t>
                </a:r>
                <a:r>
                  <a:rPr lang="en-US" b="1" dirty="0">
                    <a:solidFill>
                      <a:srgbClr val="00B050"/>
                    </a:solidFill>
                  </a:rPr>
                  <a:t>partially decayed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a-DK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a-DK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da-DK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∥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𝑚𝑜𝑑𝑒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a-DK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da-DK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∥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  <m:sup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𝑚𝑜𝑑𝑒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/>
                  <a:t>wakefield simulations derived by </a:t>
                </a:r>
                <a:r>
                  <a:rPr lang="en-US" b="1" dirty="0"/>
                  <a:t>S. Joly, N. </a:t>
                </a:r>
                <a:r>
                  <a:rPr lang="en-US" b="1" dirty="0" err="1"/>
                  <a:t>Mounet</a:t>
                </a:r>
                <a:r>
                  <a:rPr lang="en-US" b="1" dirty="0"/>
                  <a:t> </a:t>
                </a:r>
                <a:r>
                  <a:rPr lang="en-US" dirty="0"/>
                  <a:t>and N. Shipman (equations in backup)</a:t>
                </a: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5F0137F4-0BEB-DEA4-1430-76AE6AE0D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87488" y="1123199"/>
                <a:ext cx="8961718" cy="694998"/>
              </a:xfrm>
              <a:prstGeom prst="rect">
                <a:avLst/>
              </a:prstGeom>
              <a:blipFill>
                <a:blip r:embed="rId13"/>
                <a:stretch>
                  <a:fillRect l="-476" t="-877" r="-1020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DFE08254-8A70-BCC3-5595-56B3F4363D70}"/>
              </a:ext>
            </a:extLst>
          </p:cNvPr>
          <p:cNvSpPr txBox="1"/>
          <p:nvPr/>
        </p:nvSpPr>
        <p:spPr bwMode="auto">
          <a:xfrm>
            <a:off x="492321" y="485173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*Evolutionary algorithm used in IDDEFIX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81FE494-3312-7B1C-A18C-B54FF5B450D8}"/>
              </a:ext>
            </a:extLst>
          </p:cNvPr>
          <p:cNvSpPr txBox="1"/>
          <p:nvPr/>
        </p:nvSpPr>
        <p:spPr bwMode="auto">
          <a:xfrm>
            <a:off x="480887" y="5436513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*</a:t>
            </a:r>
            <a:r>
              <a:rPr lang="en-US" sz="1600" u="sng" dirty="0">
                <a:solidFill>
                  <a:schemeClr val="tx2"/>
                </a:solidFill>
                <a:hlinkClick r:id="rId14"/>
              </a:rPr>
              <a:t>CMA-ES</a:t>
            </a:r>
            <a:r>
              <a:rPr lang="en-US" sz="1600" dirty="0">
                <a:solidFill>
                  <a:schemeClr val="tx2"/>
                </a:solidFill>
              </a:rPr>
              <a:t> also available thanks to B. Figueiredo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8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963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9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28" grpId="0" animBg="1"/>
      <p:bldP spid="7" grpId="0"/>
      <p:bldP spid="24" grpId="0" animBg="1"/>
      <p:bldP spid="26" grpId="0"/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13E5BEB5-66B2-4439-9E81-EAF7E05204E5}"/>
              </a:ext>
            </a:extLst>
          </p:cNvPr>
          <p:cNvSpPr/>
          <p:nvPr/>
        </p:nvSpPr>
        <p:spPr>
          <a:xfrm>
            <a:off x="1986847" y="1268760"/>
            <a:ext cx="2308953" cy="5410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5FE59FF-4095-17F0-A5F7-153149404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16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14F7EC3-0FC5-D332-A219-F7C23DAB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376024" cy="1065741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  <a:r>
              <a:rPr lang="en-US" dirty="0"/>
              <a:t> in action: </a:t>
            </a:r>
            <a:r>
              <a:rPr lang="en-US" i="1" dirty="0">
                <a:solidFill>
                  <a:srgbClr val="00B050"/>
                </a:solidFill>
              </a:rPr>
              <a:t>user cases</a:t>
            </a:r>
          </a:p>
        </p:txBody>
      </p:sp>
      <p:pic>
        <p:nvPicPr>
          <p:cNvPr id="7" name="Picture 4" descr="FCC Software Forum">
            <a:extLst>
              <a:ext uri="{FF2B5EF4-FFF2-40B4-BE49-F238E27FC236}">
                <a16:creationId xmlns:a16="http://schemas.microsoft.com/office/drawing/2014/main" id="{DD45DC3C-B745-FE56-BE85-7586DEA17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48" y="2181508"/>
            <a:ext cx="1497739" cy="50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9A29A0B-3652-A845-C593-165E97ACAFD0}"/>
              </a:ext>
            </a:extLst>
          </p:cNvPr>
          <p:cNvSpPr txBox="1"/>
          <p:nvPr/>
        </p:nvSpPr>
        <p:spPr bwMode="auto">
          <a:xfrm>
            <a:off x="2564700" y="1980993"/>
            <a:ext cx="3482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BPMs impedance &amp; wake </a:t>
            </a:r>
            <a:r>
              <a:rPr lang="en-US" dirty="0"/>
              <a:t>reconstruction by fitting most relevant modes up to 35 GHz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F85DD90-845A-2CB7-67C2-1893987C135E}"/>
              </a:ext>
            </a:extLst>
          </p:cNvPr>
          <p:cNvSpPr txBox="1"/>
          <p:nvPr/>
        </p:nvSpPr>
        <p:spPr bwMode="auto">
          <a:xfrm>
            <a:off x="2102416" y="1369345"/>
            <a:ext cx="2077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of Jintao Li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9AADE2D-F6D3-0A57-7073-6263034F3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837" y="3255012"/>
            <a:ext cx="4296393" cy="240836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4A54B2E-C226-6C3B-04D8-09F03F28764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73" y="3541225"/>
            <a:ext cx="1058947" cy="800355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D2D055B8-D169-0A7F-F833-F0773307BA4D}"/>
              </a:ext>
            </a:extLst>
          </p:cNvPr>
          <p:cNvSpPr/>
          <p:nvPr/>
        </p:nvSpPr>
        <p:spPr>
          <a:xfrm>
            <a:off x="7608168" y="1232756"/>
            <a:ext cx="3073216" cy="7920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54890D6-5401-1277-1B7B-7810CE2DD959}"/>
              </a:ext>
            </a:extLst>
          </p:cNvPr>
          <p:cNvSpPr txBox="1"/>
          <p:nvPr/>
        </p:nvSpPr>
        <p:spPr bwMode="auto">
          <a:xfrm>
            <a:off x="7896200" y="1305633"/>
            <a:ext cx="2618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Courtesy of Leonardo Sito</a:t>
            </a:r>
          </a:p>
          <a:p>
            <a:pPr algn="ctr"/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@WUM#2 - 2</a:t>
            </a:r>
            <a:r>
              <a:rPr lang="en-US" baseline="30000" dirty="0">
                <a:solidFill>
                  <a:schemeClr val="tx1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nd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April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C19A0F0-C4BE-AE17-D576-DE6591E0946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6712" r="13717" b="13282"/>
          <a:stretch/>
        </p:blipFill>
        <p:spPr>
          <a:xfrm>
            <a:off x="6650212" y="2765556"/>
            <a:ext cx="5112568" cy="2463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30311E8-78BE-4D51-1746-F6EC2A4D7CAE}"/>
              </a:ext>
            </a:extLst>
          </p:cNvPr>
          <p:cNvSpPr txBox="1"/>
          <p:nvPr/>
        </p:nvSpPr>
        <p:spPr bwMode="auto">
          <a:xfrm>
            <a:off x="7104112" y="2131811"/>
            <a:ext cx="429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of </a:t>
            </a:r>
            <a:r>
              <a:rPr lang="en-US" b="1" dirty="0"/>
              <a:t>metamaterial insertions </a:t>
            </a:r>
            <a:r>
              <a:rPr lang="en-US" dirty="0"/>
              <a:t>in cavities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250D682-CE1A-34DC-01AE-99F68AB1C062}"/>
              </a:ext>
            </a:extLst>
          </p:cNvPr>
          <p:cNvSpPr txBox="1"/>
          <p:nvPr/>
        </p:nvSpPr>
        <p:spPr bwMode="auto">
          <a:xfrm>
            <a:off x="6826411" y="5415634"/>
            <a:ext cx="476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Fully decayed wake computationally inaccessible (and unstable), made possible with </a:t>
            </a:r>
            <a:r>
              <a:rPr lang="en-US" dirty="0">
                <a:solidFill>
                  <a:schemeClr val="tx2"/>
                </a:solidFill>
                <a:latin typeface="Consolas" panose="020B0609020204030204" pitchFamily="49" charset="0"/>
              </a:rPr>
              <a:t>IDDEFIX</a:t>
            </a:r>
          </a:p>
        </p:txBody>
      </p:sp>
    </p:spTree>
    <p:extLst>
      <p:ext uri="{BB962C8B-B14F-4D97-AF65-F5344CB8AC3E}">
        <p14:creationId xmlns:p14="http://schemas.microsoft.com/office/powerpoint/2010/main" val="218200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9" grpId="0"/>
      <p:bldP spid="13" grpId="0" animBg="1"/>
      <p:bldP spid="14" grpId="0"/>
      <p:bldP spid="17" grpId="0"/>
      <p:bldP spid="1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B2451-9582-69EF-7E44-059339126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E73328-6B13-CD49-0C79-D28AFBAF3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	Impact</a:t>
            </a:r>
            <a:r>
              <a:rPr lang="en-US" dirty="0"/>
              <a:t> on impedance assessment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421B8FF-C9F7-BB44-4DE3-354DE56EDA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60276FD1-8E42-3B92-75F9-270DABFA63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11" r="3221"/>
          <a:stretch/>
        </p:blipFill>
        <p:spPr>
          <a:xfrm>
            <a:off x="766370" y="1675543"/>
            <a:ext cx="11020347" cy="35573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7727DC41-F31E-3123-01C2-4495E4863E6C}"/>
                  </a:ext>
                </a:extLst>
              </p:cNvPr>
              <p:cNvSpPr txBox="1"/>
              <p:nvPr/>
            </p:nvSpPr>
            <p:spPr bwMode="auto">
              <a:xfrm>
                <a:off x="2133839" y="4221088"/>
                <a:ext cx="7027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map</a:t>
                </a: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7727DC41-F31E-3123-01C2-4495E4863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33839" y="4221088"/>
                <a:ext cx="702728" cy="646331"/>
              </a:xfrm>
              <a:prstGeom prst="rect">
                <a:avLst/>
              </a:prstGeom>
              <a:blipFill>
                <a:blip r:embed="rId3"/>
                <a:stretch>
                  <a:fillRect l="-695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Gráfico 41">
            <a:extLst>
              <a:ext uri="{FF2B5EF4-FFF2-40B4-BE49-F238E27FC236}">
                <a16:creationId xmlns:a16="http://schemas.microsoft.com/office/drawing/2014/main" id="{08EFC055-AAD9-3BAE-9349-169E9CE8FA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6920" b="41910"/>
          <a:stretch/>
        </p:blipFill>
        <p:spPr>
          <a:xfrm>
            <a:off x="836292" y="1905177"/>
            <a:ext cx="1857395" cy="989587"/>
          </a:xfrm>
          <a:prstGeom prst="rect">
            <a:avLst/>
          </a:prstGeom>
        </p:spPr>
      </p:pic>
      <p:sp>
        <p:nvSpPr>
          <p:cNvPr id="46" name="Rectángulo 45">
            <a:extLst>
              <a:ext uri="{FF2B5EF4-FFF2-40B4-BE49-F238E27FC236}">
                <a16:creationId xmlns:a16="http://schemas.microsoft.com/office/drawing/2014/main" id="{6EBAD32B-1B85-17DD-7E2B-834276359624}"/>
              </a:ext>
            </a:extLst>
          </p:cNvPr>
          <p:cNvSpPr/>
          <p:nvPr/>
        </p:nvSpPr>
        <p:spPr>
          <a:xfrm>
            <a:off x="3957941" y="4293096"/>
            <a:ext cx="3384376" cy="1020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upo 46">
            <a:extLst>
              <a:ext uri="{FF2B5EF4-FFF2-40B4-BE49-F238E27FC236}">
                <a16:creationId xmlns:a16="http://schemas.microsoft.com/office/drawing/2014/main" id="{86FAB7D7-BAC7-4FBE-C2A8-58A3A3B3FA85}"/>
              </a:ext>
            </a:extLst>
          </p:cNvPr>
          <p:cNvGrpSpPr/>
          <p:nvPr/>
        </p:nvGrpSpPr>
        <p:grpSpPr>
          <a:xfrm>
            <a:off x="4398879" y="3789040"/>
            <a:ext cx="3354252" cy="1113833"/>
            <a:chOff x="3941615" y="5069314"/>
            <a:chExt cx="3354252" cy="1113833"/>
          </a:xfrm>
        </p:grpSpPr>
        <p:pic>
          <p:nvPicPr>
            <p:cNvPr id="43" name="Imagen 42" descr="Logotipo, nombre de la empresa&#10;&#10;Descripción generada automáticamente">
              <a:extLst>
                <a:ext uri="{FF2B5EF4-FFF2-40B4-BE49-F238E27FC236}">
                  <a16:creationId xmlns:a16="http://schemas.microsoft.com/office/drawing/2014/main" id="{125F3544-B992-1FE2-A738-57AD80F2D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00"/>
            <a:stretch/>
          </p:blipFill>
          <p:spPr>
            <a:xfrm>
              <a:off x="6062396" y="5069314"/>
              <a:ext cx="1233471" cy="1113833"/>
            </a:xfrm>
            <a:prstGeom prst="rect">
              <a:avLst/>
            </a:prstGeom>
          </p:spPr>
        </p:pic>
        <p:pic>
          <p:nvPicPr>
            <p:cNvPr id="2054" name="Picture 6" descr="آموزش نصب CST Studio 2023 | گروه تخصصی نرم افزار JB-Team">
              <a:extLst>
                <a:ext uri="{FF2B5EF4-FFF2-40B4-BE49-F238E27FC236}">
                  <a16:creationId xmlns:a16="http://schemas.microsoft.com/office/drawing/2014/main" id="{F87AD120-D21F-E359-4973-177868AF1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1615" y="5119343"/>
              <a:ext cx="2069290" cy="103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3F689F9B-BA15-F2AF-4515-2CEED6F8226D}"/>
                </a:ext>
              </a:extLst>
            </p:cNvPr>
            <p:cNvSpPr txBox="1"/>
            <p:nvPr/>
          </p:nvSpPr>
          <p:spPr bwMode="auto">
            <a:xfrm>
              <a:off x="5890672" y="5364620"/>
              <a:ext cx="3241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/</a:t>
              </a:r>
            </a:p>
          </p:txBody>
        </p:sp>
      </p:grpSp>
      <p:pic>
        <p:nvPicPr>
          <p:cNvPr id="45" name="Imagen 44">
            <a:extLst>
              <a:ext uri="{FF2B5EF4-FFF2-40B4-BE49-F238E27FC236}">
                <a16:creationId xmlns:a16="http://schemas.microsoft.com/office/drawing/2014/main" id="{6410C35F-665B-332B-C325-28E45C5DFB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27" t="77182" r="40622"/>
          <a:stretch/>
        </p:blipFill>
        <p:spPr>
          <a:xfrm>
            <a:off x="3854958" y="4614003"/>
            <a:ext cx="3672409" cy="926725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2D3BE0FB-2086-47DA-D941-B1E1693749F8}"/>
              </a:ext>
            </a:extLst>
          </p:cNvPr>
          <p:cNvSpPr txBox="1"/>
          <p:nvPr/>
        </p:nvSpPr>
        <p:spPr bwMode="auto">
          <a:xfrm>
            <a:off x="2335162" y="19754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585C563B-D635-FAD0-059F-5D374623B997}"/>
              </a:ext>
            </a:extLst>
          </p:cNvPr>
          <p:cNvSpPr txBox="1"/>
          <p:nvPr/>
        </p:nvSpPr>
        <p:spPr bwMode="auto">
          <a:xfrm>
            <a:off x="7389658" y="383906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6CE1DB0-6BF7-12C2-C976-59B1D4A5FB60}"/>
              </a:ext>
            </a:extLst>
          </p:cNvPr>
          <p:cNvSpPr txBox="1"/>
          <p:nvPr/>
        </p:nvSpPr>
        <p:spPr bwMode="auto">
          <a:xfrm>
            <a:off x="4280439" y="6115076"/>
            <a:ext cx="363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Python packages developed in ABP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92D32B4-B057-D69D-CFBC-A7E79DD242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376" y="245449"/>
            <a:ext cx="976512" cy="1167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3A6FD95B-2130-4EA0-2AFD-6A6B8724BC11}"/>
                  </a:ext>
                </a:extLst>
              </p:cNvPr>
              <p:cNvSpPr txBox="1"/>
              <p:nvPr/>
            </p:nvSpPr>
            <p:spPr bwMode="auto">
              <a:xfrm>
                <a:off x="209151" y="4076496"/>
                <a:ext cx="2854220" cy="935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0B050"/>
                    </a:solidFill>
                  </a:rPr>
                  <a:t>Individual resonator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) contribution</a:t>
                </a:r>
                <a:r>
                  <a:rPr lang="en-US" b="1" dirty="0"/>
                  <a:t> </a:t>
                </a:r>
                <a:r>
                  <a:rPr lang="en-US" dirty="0"/>
                  <a:t>to beam-induced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3A6FD95B-2130-4EA0-2AFD-6A6B8724B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9151" y="4076496"/>
                <a:ext cx="2854220" cy="935513"/>
              </a:xfrm>
              <a:prstGeom prst="rect">
                <a:avLst/>
              </a:prstGeom>
              <a:blipFill>
                <a:blip r:embed="rId9"/>
                <a:stretch>
                  <a:fillRect t="-3922" b="-8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co 12">
            <a:extLst>
              <a:ext uri="{FF2B5EF4-FFF2-40B4-BE49-F238E27FC236}">
                <a16:creationId xmlns:a16="http://schemas.microsoft.com/office/drawing/2014/main" id="{0298D4C1-D1A8-62C8-28B4-F27F3D69B998}"/>
              </a:ext>
            </a:extLst>
          </p:cNvPr>
          <p:cNvSpPr/>
          <p:nvPr/>
        </p:nvSpPr>
        <p:spPr>
          <a:xfrm rot="20019288">
            <a:off x="7797897" y="4326555"/>
            <a:ext cx="718514" cy="1674527"/>
          </a:xfrm>
          <a:prstGeom prst="arc">
            <a:avLst>
              <a:gd name="adj1" fmla="val 15837161"/>
              <a:gd name="adj2" fmla="val 0"/>
            </a:avLst>
          </a:prstGeom>
          <a:ln w="285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A99772C-1DF5-4AB0-6D2F-BB38883673AE}"/>
              </a:ext>
            </a:extLst>
          </p:cNvPr>
          <p:cNvSpPr txBox="1"/>
          <p:nvPr/>
        </p:nvSpPr>
        <p:spPr bwMode="auto">
          <a:xfrm>
            <a:off x="7366708" y="5061766"/>
            <a:ext cx="20947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Drastically </a:t>
            </a:r>
            <a:r>
              <a:rPr lang="en-US" sz="1600" b="1" dirty="0">
                <a:solidFill>
                  <a:srgbClr val="00B050"/>
                </a:solidFill>
              </a:rPr>
              <a:t>cut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rgbClr val="00B050"/>
                </a:solidFill>
              </a:rPr>
              <a:t>simulation time </a:t>
            </a:r>
            <a:r>
              <a:rPr lang="en-US" sz="1600" dirty="0"/>
              <a:t>for slowly decaying wakes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BF261D9D-4DA0-EA30-649E-FAC03824E48C}"/>
                  </a:ext>
                </a:extLst>
              </p:cNvPr>
              <p:cNvSpPr txBox="1"/>
              <p:nvPr/>
            </p:nvSpPr>
            <p:spPr bwMode="auto">
              <a:xfrm>
                <a:off x="5812623" y="1190258"/>
                <a:ext cx="315406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Represent each component’s </a:t>
                </a:r>
              </a:p>
              <a:p>
                <a:pPr algn="ctr"/>
                <a:r>
                  <a:rPr lang="en-US" sz="1600" b="1" dirty="0">
                    <a:solidFill>
                      <a:srgbClr val="00B050"/>
                    </a:solidFill>
                  </a:rPr>
                  <a:t>impedance analytically </a:t>
                </a:r>
              </a:p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by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16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, 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𝑄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/>
                  </a:rPr>
                  <a:t>, …)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BF261D9D-4DA0-EA30-649E-FAC03824E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12623" y="1190258"/>
                <a:ext cx="3154069" cy="830997"/>
              </a:xfrm>
              <a:prstGeom prst="rect">
                <a:avLst/>
              </a:prstGeom>
              <a:blipFill>
                <a:blip r:embed="rId10"/>
                <a:stretch>
                  <a:fillRect t="-2190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rco 15">
            <a:extLst>
              <a:ext uri="{FF2B5EF4-FFF2-40B4-BE49-F238E27FC236}">
                <a16:creationId xmlns:a16="http://schemas.microsoft.com/office/drawing/2014/main" id="{CCFCBF24-8DFF-6A6C-239B-C9E226ECAE8E}"/>
              </a:ext>
            </a:extLst>
          </p:cNvPr>
          <p:cNvSpPr/>
          <p:nvPr/>
        </p:nvSpPr>
        <p:spPr>
          <a:xfrm rot="10020297">
            <a:off x="7398375" y="1376615"/>
            <a:ext cx="1026373" cy="1724846"/>
          </a:xfrm>
          <a:prstGeom prst="arc">
            <a:avLst>
              <a:gd name="adj1" fmla="val 18943262"/>
              <a:gd name="adj2" fmla="val 1538930"/>
            </a:avLst>
          </a:prstGeom>
          <a:ln w="285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85481DD4-FF95-2617-5D81-5F1F4952EAE7}"/>
              </a:ext>
            </a:extLst>
          </p:cNvPr>
          <p:cNvSpPr/>
          <p:nvPr/>
        </p:nvSpPr>
        <p:spPr>
          <a:xfrm rot="12013960">
            <a:off x="10378078" y="1510909"/>
            <a:ext cx="1026373" cy="1965333"/>
          </a:xfrm>
          <a:prstGeom prst="arc">
            <a:avLst>
              <a:gd name="adj1" fmla="val 18943262"/>
              <a:gd name="adj2" fmla="val 601514"/>
            </a:avLst>
          </a:prstGeom>
          <a:ln w="285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6ADCC39-4567-B221-8985-EE70A4C6BAE7}"/>
                  </a:ext>
                </a:extLst>
              </p:cNvPr>
              <p:cNvSpPr txBox="1"/>
              <p:nvPr/>
            </p:nvSpPr>
            <p:spPr bwMode="auto">
              <a:xfrm>
                <a:off x="9358396" y="1569963"/>
                <a:ext cx="26437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B050"/>
                    </a:solidFill>
                  </a:rPr>
                  <a:t>Analytic wake function</a:t>
                </a:r>
              </a:p>
              <a:p>
                <a:pPr algn="ctr"/>
                <a:r>
                  <a:rPr lang="en-US" sz="1600" dirty="0"/>
                  <a:t>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sz="1600" dirty="0"/>
                  <a:t>, …)</a:t>
                </a:r>
                <a:endPara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6ADCC39-4567-B221-8985-EE70A4C6B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58396" y="1569963"/>
                <a:ext cx="2643742" cy="584775"/>
              </a:xfrm>
              <a:prstGeom prst="rect">
                <a:avLst/>
              </a:prstGeom>
              <a:blipFill>
                <a:blip r:embed="rId11"/>
                <a:stretch>
                  <a:fillRect t="-3158" b="-1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ángulo 18">
            <a:extLst>
              <a:ext uri="{FF2B5EF4-FFF2-40B4-BE49-F238E27FC236}">
                <a16:creationId xmlns:a16="http://schemas.microsoft.com/office/drawing/2014/main" id="{17AF1332-ABC7-E2F6-793C-968E6A1A3D65}"/>
              </a:ext>
            </a:extLst>
          </p:cNvPr>
          <p:cNvSpPr/>
          <p:nvPr/>
        </p:nvSpPr>
        <p:spPr>
          <a:xfrm>
            <a:off x="4079776" y="4649780"/>
            <a:ext cx="3262540" cy="102081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o 19">
            <a:extLst>
              <a:ext uri="{FF2B5EF4-FFF2-40B4-BE49-F238E27FC236}">
                <a16:creationId xmlns:a16="http://schemas.microsoft.com/office/drawing/2014/main" id="{9C4EB206-1A4A-4C86-A3C0-018B64A90E98}"/>
              </a:ext>
            </a:extLst>
          </p:cNvPr>
          <p:cNvSpPr/>
          <p:nvPr/>
        </p:nvSpPr>
        <p:spPr>
          <a:xfrm rot="10020297">
            <a:off x="1603186" y="2695015"/>
            <a:ext cx="1026373" cy="1724846"/>
          </a:xfrm>
          <a:prstGeom prst="arc">
            <a:avLst>
              <a:gd name="adj1" fmla="val 18943262"/>
              <a:gd name="adj2" fmla="val 21453909"/>
            </a:avLst>
          </a:prstGeom>
          <a:ln w="285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EDF1C2B-0EE8-7AB2-8234-83BE6EF0C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782" y="3516849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1412831-411B-F52C-0C54-7A4933AA72B1}"/>
              </a:ext>
            </a:extLst>
          </p:cNvPr>
          <p:cNvSpPr txBox="1"/>
          <p:nvPr/>
        </p:nvSpPr>
        <p:spPr bwMode="auto">
          <a:xfrm>
            <a:off x="11678622" y="34748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67C4CEA-E778-B37C-027E-45D8A44DAF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93400" y="1862350"/>
            <a:ext cx="807035" cy="96493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A8F6980-D2F5-8998-50D1-DFCB5D7C306D}"/>
              </a:ext>
            </a:extLst>
          </p:cNvPr>
          <p:cNvSpPr txBox="1"/>
          <p:nvPr/>
        </p:nvSpPr>
        <p:spPr bwMode="auto">
          <a:xfrm>
            <a:off x="9331606" y="187580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73665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4" grpId="0"/>
      <p:bldP spid="15" grpId="0"/>
      <p:bldP spid="16" grpId="0" animBg="1"/>
      <p:bldP spid="17" grpId="0" animBg="1"/>
      <p:bldP spid="18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39AE23-61D1-7ADF-B98A-2F081493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beam-coupling impedance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98D289AD-1705-511A-DACC-CAAB6D6A8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074" y="6484408"/>
            <a:ext cx="681253" cy="365124"/>
          </a:xfrm>
        </p:spPr>
        <p:txBody>
          <a:bodyPr/>
          <a:lstStyle/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B0C0FE8-D962-997B-B487-C27FCC5E82A1}"/>
              </a:ext>
            </a:extLst>
          </p:cNvPr>
          <p:cNvSpPr txBox="1"/>
          <p:nvPr/>
        </p:nvSpPr>
        <p:spPr bwMode="auto">
          <a:xfrm>
            <a:off x="994233" y="1132069"/>
            <a:ext cx="2138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Schoolbook" panose="02040604050505020304" pitchFamily="18" charset="0"/>
              </a:rPr>
              <a:t>Impedance model of the accelerator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B831DA4-D750-C84E-D8BD-604B3B7CF184}"/>
              </a:ext>
            </a:extLst>
          </p:cNvPr>
          <p:cNvSpPr txBox="1"/>
          <p:nvPr/>
        </p:nvSpPr>
        <p:spPr bwMode="auto">
          <a:xfrm>
            <a:off x="5159896" y="135294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Schoolbook" panose="02040604050505020304" pitchFamily="18" charset="0"/>
              </a:rPr>
              <a:t>Beam stability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AE49306-D960-420B-2243-76B3F8B6E81B}"/>
              </a:ext>
            </a:extLst>
          </p:cNvPr>
          <p:cNvSpPr txBox="1"/>
          <p:nvPr/>
        </p:nvSpPr>
        <p:spPr bwMode="auto">
          <a:xfrm>
            <a:off x="9156340" y="11247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Schoolbook" panose="02040604050505020304" pitchFamily="18" charset="0"/>
              </a:rPr>
              <a:t>Beam induced heating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CECEB2D9-3AE7-CC3C-9C44-29B0E59FBCE0}"/>
              </a:ext>
            </a:extLst>
          </p:cNvPr>
          <p:cNvCxnSpPr>
            <a:cxnSpLocks/>
          </p:cNvCxnSpPr>
          <p:nvPr/>
        </p:nvCxnSpPr>
        <p:spPr>
          <a:xfrm>
            <a:off x="767408" y="1916832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000308B-257C-1AEF-E939-700E65B91FD9}"/>
              </a:ext>
            </a:extLst>
          </p:cNvPr>
          <p:cNvCxnSpPr>
            <a:cxnSpLocks/>
          </p:cNvCxnSpPr>
          <p:nvPr/>
        </p:nvCxnSpPr>
        <p:spPr>
          <a:xfrm>
            <a:off x="4799856" y="1916832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2587E68-65C2-88A8-8BA7-8E5C17113105}"/>
              </a:ext>
            </a:extLst>
          </p:cNvPr>
          <p:cNvCxnSpPr>
            <a:cxnSpLocks/>
          </p:cNvCxnSpPr>
          <p:nvPr/>
        </p:nvCxnSpPr>
        <p:spPr>
          <a:xfrm>
            <a:off x="8832304" y="1916832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AE3B2EB-FBD7-6337-5DDD-5362F9D66843}"/>
              </a:ext>
            </a:extLst>
          </p:cNvPr>
          <p:cNvSpPr txBox="1"/>
          <p:nvPr/>
        </p:nvSpPr>
        <p:spPr bwMode="auto">
          <a:xfrm>
            <a:off x="352380" y="2060848"/>
            <a:ext cx="3689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impedance of all relevant accelerator components is </a:t>
            </a:r>
            <a:r>
              <a:rPr lang="en-GB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gathered in 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accelerator's </a:t>
            </a:r>
            <a:r>
              <a:rPr lang="en-GB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 model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12B619D-DDC6-F4F1-A16C-53F7A98E15DB}"/>
              </a:ext>
            </a:extLst>
          </p:cNvPr>
          <p:cNvSpPr txBox="1"/>
          <p:nvPr/>
        </p:nvSpPr>
        <p:spPr bwMode="auto">
          <a:xfrm>
            <a:off x="4403812" y="206084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used in beam-dynamics codes (e.g., </a:t>
            </a:r>
            <a:r>
              <a:rPr lang="en-GB" sz="16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Xsuite) to </a:t>
            </a:r>
            <a:r>
              <a:rPr lang="en-GB" sz="1600" dirty="0">
                <a:solidFill>
                  <a:srgbClr val="008A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predict beam behaviour and stability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7A65F05-6C6A-9F92-6942-23E8B7B3FF32}"/>
              </a:ext>
            </a:extLst>
          </p:cNvPr>
          <p:cNvSpPr txBox="1"/>
          <p:nvPr/>
        </p:nvSpPr>
        <p:spPr bwMode="auto">
          <a:xfrm>
            <a:off x="8449984" y="206084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beam-induced heating 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individual accelerator components and propose mitigation solutions</a:t>
            </a:r>
            <a:endParaRPr lang="en-GB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39B49765-7C57-19B2-BE43-DBB2668F8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620" y="3729184"/>
            <a:ext cx="3299028" cy="191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24524F97-D74B-6B5C-9ADA-9345D5588D0D}"/>
              </a:ext>
            </a:extLst>
          </p:cNvPr>
          <p:cNvSpPr txBox="1"/>
          <p:nvPr/>
        </p:nvSpPr>
        <p:spPr>
          <a:xfrm>
            <a:off x="9165503" y="3213556"/>
            <a:ext cx="236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Schoolbook" panose="02040604050505020304" pitchFamily="18" charset="0"/>
                <a:cs typeface="Calibri" panose="020F0502020204030204" pitchFamily="34" charset="0"/>
              </a:rPr>
              <a:t>LHC Warm Vacuum modules Power lost map</a:t>
            </a:r>
            <a:r>
              <a:rPr lang="en-US" sz="1200" baseline="30000" dirty="0">
                <a:latin typeface="Century Schoolbook" panose="02040604050505020304" pitchFamily="18" charset="0"/>
              </a:rPr>
              <a:t> [3]</a:t>
            </a:r>
            <a:r>
              <a:rPr lang="en-US" sz="1200" dirty="0">
                <a:latin typeface="Century Schoolbook" panose="02040604050505020304" pitchFamily="18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27126553-F076-052B-66C0-D32F006B0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52" y="3255426"/>
            <a:ext cx="3578905" cy="2738577"/>
          </a:xfrm>
          <a:prstGeom prst="rect">
            <a:avLst/>
          </a:prstGeom>
        </p:spPr>
      </p:pic>
      <p:graphicFrame>
        <p:nvGraphicFramePr>
          <p:cNvPr id="19" name="Object 15">
            <a:extLst>
              <a:ext uri="{FF2B5EF4-FFF2-40B4-BE49-F238E27FC236}">
                <a16:creationId xmlns:a16="http://schemas.microsoft.com/office/drawing/2014/main" id="{218ED766-A8E1-49D7-2C44-FAAD4D5C66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28112" y="4068236"/>
          <a:ext cx="1409120" cy="431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74800" imgH="482600" progId="Equation.3">
                  <p:embed/>
                </p:oleObj>
              </mc:Choice>
              <mc:Fallback>
                <p:oleObj name="Equation" r:id="rId6" imgW="1574800" imgH="482600" progId="Equation.3">
                  <p:embed/>
                  <p:pic>
                    <p:nvPicPr>
                      <p:cNvPr id="19" name="Object 15">
                        <a:extLst>
                          <a:ext uri="{FF2B5EF4-FFF2-40B4-BE49-F238E27FC236}">
                            <a16:creationId xmlns:a16="http://schemas.microsoft.com/office/drawing/2014/main" id="{218ED766-A8E1-49D7-2C44-FAAD4D5C66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8112" y="4068236"/>
                        <a:ext cx="1409120" cy="431827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Gráfico 20">
            <a:extLst>
              <a:ext uri="{FF2B5EF4-FFF2-40B4-BE49-F238E27FC236}">
                <a16:creationId xmlns:a16="http://schemas.microsoft.com/office/drawing/2014/main" id="{4D405FD8-8035-F62A-75E1-50815CBF261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8997" b="48655"/>
          <a:stretch/>
        </p:blipFill>
        <p:spPr>
          <a:xfrm>
            <a:off x="4079776" y="3140968"/>
            <a:ext cx="2151513" cy="2173247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F86CB0BB-F03C-1494-4CB0-6B3B1DFF5592}"/>
              </a:ext>
            </a:extLst>
          </p:cNvPr>
          <p:cNvSpPr txBox="1"/>
          <p:nvPr/>
        </p:nvSpPr>
        <p:spPr>
          <a:xfrm>
            <a:off x="4607187" y="3387588"/>
            <a:ext cx="10966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2"/>
                </a:solidFill>
              </a:rPr>
              <a:t>Transverse position growth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9E8A8EAF-E372-B818-8CFD-B79D973D7F7B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8156" y="4512899"/>
            <a:ext cx="2152075" cy="2145978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34DDF23-B7E8-7845-D1AC-7B2889E953D6}"/>
              </a:ext>
            </a:extLst>
          </p:cNvPr>
          <p:cNvSpPr txBox="1"/>
          <p:nvPr/>
        </p:nvSpPr>
        <p:spPr bwMode="auto">
          <a:xfrm>
            <a:off x="875649" y="3110589"/>
            <a:ext cx="2704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Schoolbook" panose="02040604050505020304" pitchFamily="18" charset="0"/>
              </a:rPr>
              <a:t>SPS transverse impedance model</a:t>
            </a:r>
            <a:r>
              <a:rPr lang="en-US" sz="1200" baseline="30000" dirty="0">
                <a:latin typeface="Century Schoolbook" panose="02040604050505020304" pitchFamily="18" charset="0"/>
              </a:rPr>
              <a:t>[1]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6A68247-ED4B-A8C4-A5A8-D516BFB03660}"/>
              </a:ext>
            </a:extLst>
          </p:cNvPr>
          <p:cNvSpPr txBox="1"/>
          <p:nvPr/>
        </p:nvSpPr>
        <p:spPr bwMode="auto">
          <a:xfrm>
            <a:off x="6284645" y="3499404"/>
            <a:ext cx="1683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Schoolbook" panose="02040604050505020304" pitchFamily="18" charset="0"/>
              </a:rPr>
              <a:t>SPS Head-Tail mode zero instability</a:t>
            </a:r>
            <a:r>
              <a:rPr lang="en-US" sz="1200" baseline="30000" dirty="0">
                <a:latin typeface="Century Schoolbook" panose="02040604050505020304" pitchFamily="18" charset="0"/>
              </a:rPr>
              <a:t> [2]</a:t>
            </a:r>
            <a:endParaRPr lang="en-US" sz="1200" dirty="0">
              <a:latin typeface="Century Schoolbook" panose="02040604050505020304" pitchFamily="18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62EEB74-A3A4-1C78-3F8B-75AB7BDC728A}"/>
              </a:ext>
            </a:extLst>
          </p:cNvPr>
          <p:cNvSpPr txBox="1"/>
          <p:nvPr/>
        </p:nvSpPr>
        <p:spPr bwMode="auto">
          <a:xfrm>
            <a:off x="9480376" y="241850"/>
            <a:ext cx="27472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/>
              </a:rPr>
              <a:t>[2]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 de la Fuente et al., THAFP01, HB’23</a:t>
            </a:r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7A6E4F2-4280-AFB9-95B3-E802B82BC964}"/>
              </a:ext>
            </a:extLst>
          </p:cNvPr>
          <p:cNvSpPr txBox="1"/>
          <p:nvPr/>
        </p:nvSpPr>
        <p:spPr bwMode="auto">
          <a:xfrm>
            <a:off x="9840416" y="39137"/>
            <a:ext cx="22554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kumimoji="0" sz="1100" b="0" i="0" u="none" strike="noStrike" kern="0" cap="none" spc="0" normalizeH="0" baseline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es-ES" sz="1000" dirty="0"/>
              <a:t>[1] C. Zannini, MOPJE049, IPAC’15 </a:t>
            </a:r>
            <a:endParaRPr lang="en-US" sz="1000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28D0F15-BBCC-D950-19AC-EE01699A2623}"/>
              </a:ext>
            </a:extLst>
          </p:cNvPr>
          <p:cNvSpPr txBox="1"/>
          <p:nvPr/>
        </p:nvSpPr>
        <p:spPr bwMode="auto">
          <a:xfrm>
            <a:off x="9620429" y="460112"/>
            <a:ext cx="24754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[3] C.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Antuono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T</a:t>
            </a:r>
            <a:r>
              <a:rPr lang="en-US" sz="10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/>
              </a:rPr>
              <a:t>UAN3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IPAC’24</a:t>
            </a:r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7CB65D2-4AD5-923B-6FD7-F5680AEF4ED6}"/>
              </a:ext>
            </a:extLst>
          </p:cNvPr>
          <p:cNvSpPr txBox="1"/>
          <p:nvPr/>
        </p:nvSpPr>
        <p:spPr bwMode="auto">
          <a:xfrm>
            <a:off x="6560733" y="4161856"/>
            <a:ext cx="13880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Intrabunch motion (mirrored)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51306206-6C4D-EC2A-0C04-E66FBF1B2AAE}"/>
                  </a:ext>
                </a:extLst>
              </p:cNvPr>
              <p:cNvSpPr txBox="1"/>
              <p:nvPr/>
            </p:nvSpPr>
            <p:spPr bwMode="auto">
              <a:xfrm>
                <a:off x="11226468" y="4797152"/>
                <a:ext cx="7027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map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51306206-6C4D-EC2A-0C04-E66FBF1B2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26468" y="4797152"/>
                <a:ext cx="702728" cy="646331"/>
              </a:xfrm>
              <a:prstGeom prst="rect">
                <a:avLst/>
              </a:prstGeom>
              <a:blipFill>
                <a:blip r:embed="rId11"/>
                <a:stretch>
                  <a:fillRect l="-78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962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23" grpId="0"/>
      <p:bldP spid="26" grpId="0"/>
      <p:bldP spid="27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EAD93-7CB0-05A4-3B5F-2A78DFE2E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9E74-2B3C-D5EE-ACB9-A1EE675EB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assessment </a:t>
            </a:r>
            <a:r>
              <a:rPr lang="en-US" dirty="0">
                <a:solidFill>
                  <a:srgbClr val="00B050"/>
                </a:solidFill>
              </a:rPr>
              <a:t>workflow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C8E6AFA-86FB-65F4-397A-C40152B2D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34A9D234-60C5-EA78-6891-32886BB423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11" r="3221"/>
          <a:stretch/>
        </p:blipFill>
        <p:spPr>
          <a:xfrm>
            <a:off x="763665" y="1988840"/>
            <a:ext cx="11020347" cy="3557387"/>
          </a:xfrm>
          <a:prstGeom prst="rect">
            <a:avLst/>
          </a:prstGeom>
        </p:spPr>
      </p:pic>
      <p:pic>
        <p:nvPicPr>
          <p:cNvPr id="38" name="Picture 6">
            <a:extLst>
              <a:ext uri="{FF2B5EF4-FFF2-40B4-BE49-F238E27FC236}">
                <a16:creationId xmlns:a16="http://schemas.microsoft.com/office/drawing/2014/main" id="{0228BD9F-0F34-A059-2907-943DAA5DC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09" y="4102337"/>
            <a:ext cx="2048436" cy="119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1C867018-2809-AE8E-6AD2-14F2A819DA4A}"/>
                  </a:ext>
                </a:extLst>
              </p:cNvPr>
              <p:cNvSpPr txBox="1"/>
              <p:nvPr/>
            </p:nvSpPr>
            <p:spPr bwMode="auto">
              <a:xfrm>
                <a:off x="2131134" y="4534385"/>
                <a:ext cx="7027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s-E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map</a:t>
                </a:r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1C867018-2809-AE8E-6AD2-14F2A819D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31134" y="4534385"/>
                <a:ext cx="702728" cy="646331"/>
              </a:xfrm>
              <a:prstGeom prst="rect">
                <a:avLst/>
              </a:prstGeom>
              <a:blipFill>
                <a:blip r:embed="rId6"/>
                <a:stretch>
                  <a:fillRect l="-78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Imagen 39">
            <a:extLst>
              <a:ext uri="{FF2B5EF4-FFF2-40B4-BE49-F238E27FC236}">
                <a16:creationId xmlns:a16="http://schemas.microsoft.com/office/drawing/2014/main" id="{4D979B2B-B776-BAAD-2706-E3FC1462037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2035" y="1296217"/>
            <a:ext cx="2455350" cy="1878833"/>
          </a:xfrm>
          <a:prstGeom prst="rect">
            <a:avLst/>
          </a:prstGeom>
        </p:spPr>
      </p:pic>
      <p:graphicFrame>
        <p:nvGraphicFramePr>
          <p:cNvPr id="41" name="Object 15">
            <a:extLst>
              <a:ext uri="{FF2B5EF4-FFF2-40B4-BE49-F238E27FC236}">
                <a16:creationId xmlns:a16="http://schemas.microsoft.com/office/drawing/2014/main" id="{B431952D-A6F0-524A-C40F-825CF7D21C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6857564"/>
              </p:ext>
            </p:extLst>
          </p:nvPr>
        </p:nvGraphicFramePr>
        <p:xfrm>
          <a:off x="7188139" y="1803806"/>
          <a:ext cx="1409120" cy="431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74800" imgH="482600" progId="Equation.3">
                  <p:embed/>
                </p:oleObj>
              </mc:Choice>
              <mc:Fallback>
                <p:oleObj name="Equation" r:id="rId8" imgW="1574800" imgH="482600" progId="Equation.3">
                  <p:embed/>
                  <p:pic>
                    <p:nvPicPr>
                      <p:cNvPr id="41" name="Object 15">
                        <a:extLst>
                          <a:ext uri="{FF2B5EF4-FFF2-40B4-BE49-F238E27FC236}">
                            <a16:creationId xmlns:a16="http://schemas.microsoft.com/office/drawing/2014/main" id="{B431952D-A6F0-524A-C40F-825CF7D21C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8139" y="1803806"/>
                        <a:ext cx="1409120" cy="431827"/>
                      </a:xfrm>
                      <a:prstGeom prst="rect">
                        <a:avLst/>
                      </a:prstGeom>
                      <a:noFill/>
                      <a:ln w="254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Gráfico 41">
            <a:extLst>
              <a:ext uri="{FF2B5EF4-FFF2-40B4-BE49-F238E27FC236}">
                <a16:creationId xmlns:a16="http://schemas.microsoft.com/office/drawing/2014/main" id="{6C08A98C-9E54-CB70-41C6-CDA31F356F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16920" b="41910"/>
          <a:stretch/>
        </p:blipFill>
        <p:spPr>
          <a:xfrm>
            <a:off x="833587" y="2218474"/>
            <a:ext cx="1857395" cy="989587"/>
          </a:xfrm>
          <a:prstGeom prst="rect">
            <a:avLst/>
          </a:prstGeom>
        </p:spPr>
      </p:pic>
      <p:sp>
        <p:nvSpPr>
          <p:cNvPr id="46" name="Rectángulo 45">
            <a:extLst>
              <a:ext uri="{FF2B5EF4-FFF2-40B4-BE49-F238E27FC236}">
                <a16:creationId xmlns:a16="http://schemas.microsoft.com/office/drawing/2014/main" id="{D94E870B-B0EA-2902-E61D-BE4E69198C8E}"/>
              </a:ext>
            </a:extLst>
          </p:cNvPr>
          <p:cNvSpPr/>
          <p:nvPr/>
        </p:nvSpPr>
        <p:spPr>
          <a:xfrm>
            <a:off x="3955236" y="4606393"/>
            <a:ext cx="3384376" cy="1020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upo 46">
            <a:extLst>
              <a:ext uri="{FF2B5EF4-FFF2-40B4-BE49-F238E27FC236}">
                <a16:creationId xmlns:a16="http://schemas.microsoft.com/office/drawing/2014/main" id="{F19F1194-36C0-F4C1-3DD3-4D58B131CEAA}"/>
              </a:ext>
            </a:extLst>
          </p:cNvPr>
          <p:cNvGrpSpPr/>
          <p:nvPr/>
        </p:nvGrpSpPr>
        <p:grpSpPr>
          <a:xfrm>
            <a:off x="4396174" y="4102337"/>
            <a:ext cx="3354252" cy="1113833"/>
            <a:chOff x="3941615" y="5069314"/>
            <a:chExt cx="3354252" cy="1113833"/>
          </a:xfrm>
        </p:grpSpPr>
        <p:pic>
          <p:nvPicPr>
            <p:cNvPr id="43" name="Imagen 42" descr="Logotipo, nombre de la empresa&#10;&#10;Descripción generada automáticamente">
              <a:extLst>
                <a:ext uri="{FF2B5EF4-FFF2-40B4-BE49-F238E27FC236}">
                  <a16:creationId xmlns:a16="http://schemas.microsoft.com/office/drawing/2014/main" id="{B3B4041B-C752-741C-D3D5-67E66F442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00"/>
            <a:stretch/>
          </p:blipFill>
          <p:spPr>
            <a:xfrm>
              <a:off x="6062396" y="5069314"/>
              <a:ext cx="1233471" cy="1113833"/>
            </a:xfrm>
            <a:prstGeom prst="rect">
              <a:avLst/>
            </a:prstGeom>
          </p:spPr>
        </p:pic>
        <p:pic>
          <p:nvPicPr>
            <p:cNvPr id="2054" name="Picture 6" descr="آموزش نصب CST Studio 2023 | گروه تخصصی نرم افزار JB-Team">
              <a:extLst>
                <a:ext uri="{FF2B5EF4-FFF2-40B4-BE49-F238E27FC236}">
                  <a16:creationId xmlns:a16="http://schemas.microsoft.com/office/drawing/2014/main" id="{19B3D3BC-BD69-B2A6-B733-C6F32B0CB9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1615" y="5119343"/>
              <a:ext cx="2069290" cy="103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ACDDDC2F-DF1A-A0E6-E15A-5584C25ABF44}"/>
                </a:ext>
              </a:extLst>
            </p:cNvPr>
            <p:cNvSpPr txBox="1"/>
            <p:nvPr/>
          </p:nvSpPr>
          <p:spPr bwMode="auto">
            <a:xfrm>
              <a:off x="5890672" y="5364620"/>
              <a:ext cx="3241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/</a:t>
              </a:r>
            </a:p>
          </p:txBody>
        </p:sp>
      </p:grpSp>
      <p:pic>
        <p:nvPicPr>
          <p:cNvPr id="45" name="Imagen 44">
            <a:extLst>
              <a:ext uri="{FF2B5EF4-FFF2-40B4-BE49-F238E27FC236}">
                <a16:creationId xmlns:a16="http://schemas.microsoft.com/office/drawing/2014/main" id="{5AB11864-E0A9-F36D-B67C-4FAC2D3119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27" t="77182" r="40622"/>
          <a:stretch/>
        </p:blipFill>
        <p:spPr>
          <a:xfrm>
            <a:off x="3852253" y="4927300"/>
            <a:ext cx="3672409" cy="926725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7A55915F-FF66-E4A2-B9EE-803EF7A43840}"/>
              </a:ext>
            </a:extLst>
          </p:cNvPr>
          <p:cNvSpPr txBox="1"/>
          <p:nvPr/>
        </p:nvSpPr>
        <p:spPr bwMode="auto">
          <a:xfrm>
            <a:off x="453930" y="5355908"/>
            <a:ext cx="2694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LHC Warm vacuum modules, 2023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5AEA29-0849-C3B1-5C14-6294646A664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509" r="77960"/>
          <a:stretch/>
        </p:blipFill>
        <p:spPr>
          <a:xfrm flipH="1">
            <a:off x="4208433" y="1349201"/>
            <a:ext cx="1074398" cy="793698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CBEABF53-E2D1-651A-61C4-B909C68B2B0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48997" b="48655"/>
          <a:stretch/>
        </p:blipFill>
        <p:spPr>
          <a:xfrm>
            <a:off x="8843884" y="1138039"/>
            <a:ext cx="2076315" cy="197567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1D1EF8E-2138-F5BB-7C99-CEE2D75F3E4A}"/>
              </a:ext>
            </a:extLst>
          </p:cNvPr>
          <p:cNvSpPr txBox="1"/>
          <p:nvPr/>
        </p:nvSpPr>
        <p:spPr>
          <a:xfrm>
            <a:off x="9330920" y="1401563"/>
            <a:ext cx="1096689" cy="363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2"/>
                </a:solidFill>
              </a:rPr>
              <a:t>Transverse position growth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AF380B7-2FD9-B346-7AB7-FEF12DBA2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842" y="1988447"/>
            <a:ext cx="696262" cy="69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84F5B9A2-1864-55F8-D882-7676A9A32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974" y="966160"/>
            <a:ext cx="696262" cy="69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7920494-E865-19AC-CC80-8DB61EE268AA}"/>
              </a:ext>
            </a:extLst>
          </p:cNvPr>
          <p:cNvSpPr txBox="1"/>
          <p:nvPr/>
        </p:nvSpPr>
        <p:spPr bwMode="auto">
          <a:xfrm>
            <a:off x="7628220" y="1061553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pyWIT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004109E-2816-1EE6-7F7C-1A405E3EABD3}"/>
              </a:ext>
            </a:extLst>
          </p:cNvPr>
          <p:cNvSpPr txBox="1"/>
          <p:nvPr/>
        </p:nvSpPr>
        <p:spPr bwMode="auto">
          <a:xfrm>
            <a:off x="10820289" y="2565701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xwakes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11D7E37-BEB8-5572-376E-1D3589926D96}"/>
              </a:ext>
            </a:extLst>
          </p:cNvPr>
          <p:cNvSpPr txBox="1"/>
          <p:nvPr/>
        </p:nvSpPr>
        <p:spPr bwMode="auto">
          <a:xfrm>
            <a:off x="3495417" y="6174932"/>
            <a:ext cx="52011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/>
              </a:rPr>
              <a:t>*Workflow from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C.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Antuono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M. Neroni et. al.</a:t>
            </a:r>
            <a:r>
              <a:rPr lang="en-US" sz="1400" dirty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/>
              </a:rPr>
              <a:t>,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7"/>
              </a:rPr>
              <a:t>@JAP Workshop’24</a:t>
            </a:r>
            <a:endParaRPr lang="en-US" sz="1400" dirty="0"/>
          </a:p>
        </p:txBody>
      </p:sp>
      <p:pic>
        <p:nvPicPr>
          <p:cNvPr id="14" name="Picture 6" descr="Sticker gif. Red oval is drawn around the center, and two black diamond shapes appear in opposite corners on the top and bottom.">
            <a:extLst>
              <a:ext uri="{FF2B5EF4-FFF2-40B4-BE49-F238E27FC236}">
                <a16:creationId xmlns:a16="http://schemas.microsoft.com/office/drawing/2014/main" id="{DA7FAC79-6A00-3140-28EA-B4E3DB250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407" y="2823262"/>
            <a:ext cx="2141157" cy="157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87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4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2E217-7ECB-E9E6-092D-1678EA9CE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compute beam-coupling impedance?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153A6A4-37AF-A657-641F-B269F35B4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FB4732F-29E4-718F-BF28-C86E04756BDA}"/>
              </a:ext>
            </a:extLst>
          </p:cNvPr>
          <p:cNvSpPr txBox="1"/>
          <p:nvPr/>
        </p:nvSpPr>
        <p:spPr bwMode="auto">
          <a:xfrm>
            <a:off x="119336" y="1412777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entury Schoolbook" panose="02040604050505020304" pitchFamily="18" charset="0"/>
              </a:rPr>
              <a:t>Analytical calculations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0E87067-1A3E-4AF6-71CF-977528B41C6A}"/>
              </a:ext>
            </a:extLst>
          </p:cNvPr>
          <p:cNvSpPr txBox="1"/>
          <p:nvPr/>
        </p:nvSpPr>
        <p:spPr bwMode="auto">
          <a:xfrm>
            <a:off x="119336" y="249289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Schoolbook" panose="02040604050505020304" pitchFamily="18" charset="0"/>
              </a:rPr>
              <a:t>Numerical computations</a:t>
            </a:r>
          </a:p>
        </p:txBody>
      </p:sp>
      <p:sp>
        <p:nvSpPr>
          <p:cNvPr id="12" name="Flecha: cheurón 11">
            <a:extLst>
              <a:ext uri="{FF2B5EF4-FFF2-40B4-BE49-F238E27FC236}">
                <a16:creationId xmlns:a16="http://schemas.microsoft.com/office/drawing/2014/main" id="{B0778DCC-FB1F-A94C-2999-768DD90AB22A}"/>
              </a:ext>
            </a:extLst>
          </p:cNvPr>
          <p:cNvSpPr/>
          <p:nvPr/>
        </p:nvSpPr>
        <p:spPr>
          <a:xfrm>
            <a:off x="1991544" y="1555922"/>
            <a:ext cx="360040" cy="360040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C00000"/>
              </a:solidFill>
            </a:endParaRPr>
          </a:p>
        </p:txBody>
      </p:sp>
      <p:sp>
        <p:nvSpPr>
          <p:cNvPr id="13" name="Flecha: cheurón 12">
            <a:extLst>
              <a:ext uri="{FF2B5EF4-FFF2-40B4-BE49-F238E27FC236}">
                <a16:creationId xmlns:a16="http://schemas.microsoft.com/office/drawing/2014/main" id="{171D4A71-1201-BC6A-BB05-4A8972705270}"/>
              </a:ext>
            </a:extLst>
          </p:cNvPr>
          <p:cNvSpPr/>
          <p:nvPr/>
        </p:nvSpPr>
        <p:spPr>
          <a:xfrm>
            <a:off x="1991544" y="2636041"/>
            <a:ext cx="360040" cy="360040"/>
          </a:xfrm>
          <a:prstGeom prst="chevron">
            <a:avLst/>
          </a:prstGeom>
          <a:solidFill>
            <a:schemeClr val="tx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F2622D2-F077-8929-B415-E73158F61B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41"/>
          <a:stretch/>
        </p:blipFill>
        <p:spPr>
          <a:xfrm>
            <a:off x="9326234" y="3672317"/>
            <a:ext cx="2283824" cy="201866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7FD0999D-05B7-B3FE-18A9-681B3DFBA752}"/>
              </a:ext>
            </a:extLst>
          </p:cNvPr>
          <p:cNvSpPr txBox="1"/>
          <p:nvPr/>
        </p:nvSpPr>
        <p:spPr bwMode="auto">
          <a:xfrm>
            <a:off x="2549292" y="1340768"/>
            <a:ext cx="60879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tx2"/>
                </a:solidFill>
                <a:cs typeface="Calibri" panose="020F0502020204030204" pitchFamily="34" charset="0"/>
              </a:rPr>
              <a:t>Beam-coupling impedance can be derived analytically for </a:t>
            </a:r>
            <a:r>
              <a:rPr lang="en-GB" sz="1600" dirty="0">
                <a:solidFill>
                  <a:srgbClr val="C00000"/>
                </a:solidFill>
                <a:cs typeface="Calibri" panose="020F0502020204030204" pitchFamily="34" charset="0"/>
              </a:rPr>
              <a:t>simple geometries and material configurations</a:t>
            </a:r>
            <a:r>
              <a:rPr lang="en-GB" sz="1600" baseline="30000" dirty="0">
                <a:solidFill>
                  <a:srgbClr val="C00000"/>
                </a:solidFill>
                <a:cs typeface="Calibri" panose="020F0502020204030204" pitchFamily="34" charset="0"/>
              </a:rPr>
              <a:t>[4]</a:t>
            </a:r>
            <a:r>
              <a:rPr lang="en-GB" sz="1600" dirty="0">
                <a:solidFill>
                  <a:srgbClr val="C00000"/>
                </a:solidFill>
                <a:cs typeface="Calibri" panose="020F0502020204030204" pitchFamily="34" charset="0"/>
              </a:rPr>
              <a:t>: 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cs typeface="Calibri" panose="020F0502020204030204" pitchFamily="34" charset="0"/>
              </a:rPr>
              <a:t>e.g., cylindrical pillbox cavities, pipe transitions, single-layer resistive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35A1A2B-588F-B406-46AF-921BF38BAEF9}"/>
                  </a:ext>
                </a:extLst>
              </p:cNvPr>
              <p:cNvSpPr txBox="1"/>
              <p:nvPr/>
            </p:nvSpPr>
            <p:spPr bwMode="auto">
              <a:xfrm>
                <a:off x="2567608" y="2492896"/>
                <a:ext cx="6181923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6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For more complex accelerator devices, the </a:t>
                </a:r>
                <a:r>
                  <a:rPr lang="en-GB" sz="1600" dirty="0">
                    <a:cs typeface="Calibri" panose="020F0502020204030204" pitchFamily="34" charset="0"/>
                  </a:rPr>
                  <a:t>numerical solution of Maxwell’s equations</a:t>
                </a:r>
                <a:r>
                  <a:rPr lang="en-GB" sz="16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in frequency or time-domain is required.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In frequency domain:  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chemeClr val="tx1">
                      <a:lumMod val="40000"/>
                      <a:lumOff val="6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2D models for vacuum chamber multi-layered elements e.g., </a:t>
                </a: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ImpedanceWake2D</a:t>
                </a:r>
                <a:r>
                  <a:rPr lang="en-GB" sz="1400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[5]</a:t>
                </a: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chemeClr val="tx1">
                      <a:lumMod val="40000"/>
                      <a:lumOff val="6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Commercial </a:t>
                </a: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CST® Eigenmode solver </a:t>
                </a:r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s-ES" sz="14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loss-less resonant modes of general 3D structures without excitation + impedance in post-processing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sz="1600" dirty="0">
                    <a:solidFill>
                      <a:srgbClr val="008A3E"/>
                    </a:solidFill>
                    <a:cs typeface="Calibri" panose="020F0502020204030204" pitchFamily="34" charset="0"/>
                  </a:rPr>
                  <a:t>In time-domain:  </a:t>
                </a:r>
              </a:p>
              <a:p>
                <a:pPr marL="742950" lvl="1" indent="-285750">
                  <a:spcAft>
                    <a:spcPts val="1200"/>
                  </a:spcAft>
                  <a:buClr>
                    <a:srgbClr val="92D050"/>
                  </a:buClr>
                  <a:buFont typeface="Wingdings" panose="05000000000000000000" pitchFamily="2" charset="2"/>
                  <a:buChar char="Ø"/>
                </a:pP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Time-domain allows for </a:t>
                </a:r>
                <a:r>
                  <a:rPr lang="en-GB" sz="1400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full-wave electromagnetic simulations </a:t>
                </a: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including losses and excitation bunch. Several codes available following different approaches e.g.:</a:t>
                </a:r>
              </a:p>
              <a:p>
                <a:pPr marL="1200150" lvl="2" indent="-285750">
                  <a:spcAft>
                    <a:spcPts val="1200"/>
                  </a:spcAft>
                  <a:buClr>
                    <a:srgbClr val="92D050"/>
                  </a:buClr>
                  <a:buFont typeface="Wingdings" panose="05000000000000000000" pitchFamily="2" charset="2"/>
                  <a:buChar char="Ø"/>
                </a:pPr>
                <a:r>
                  <a:rPr lang="en-GB" sz="13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ABCI (</a:t>
                </a:r>
                <a:r>
                  <a:rPr lang="en-GB" sz="1300" dirty="0" err="1">
                    <a:solidFill>
                      <a:schemeClr val="tx2"/>
                    </a:solidFill>
                    <a:cs typeface="Calibri" panose="020F0502020204030204" pitchFamily="34" charset="0"/>
                  </a:rPr>
                  <a:t>axi</a:t>
                </a:r>
                <a:r>
                  <a:rPr lang="en-GB" sz="13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-symmetric), CST® Wakefield solver (3D), </a:t>
                </a:r>
                <a:r>
                  <a:rPr lang="en-GB" sz="1300" dirty="0" err="1">
                    <a:solidFill>
                      <a:schemeClr val="tx2"/>
                    </a:solidFill>
                    <a:cs typeface="Calibri" panose="020F0502020204030204" pitchFamily="34" charset="0"/>
                  </a:rPr>
                  <a:t>GdfidL</a:t>
                </a:r>
                <a:r>
                  <a:rPr lang="en-GB" sz="13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®, PBCI, ECHO-3D (3D, moving window</a:t>
                </a:r>
                <a:r>
                  <a:rPr lang="en-GB" sz="1400" u="sng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)</a:t>
                </a: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GB" sz="1600" u="sng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not open-source</a:t>
                </a:r>
                <a:endParaRPr lang="en-GB" sz="1300" u="sng" dirty="0">
                  <a:solidFill>
                    <a:srgbClr val="00B050"/>
                  </a:solidFill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35A1A2B-588F-B406-46AF-921BF38BA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7608" y="2492896"/>
                <a:ext cx="6181923" cy="3693319"/>
              </a:xfrm>
              <a:prstGeom prst="rect">
                <a:avLst/>
              </a:prstGeom>
              <a:blipFill>
                <a:blip r:embed="rId4"/>
                <a:stretch>
                  <a:fillRect l="-493" t="-495" r="-99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n 17">
            <a:extLst>
              <a:ext uri="{FF2B5EF4-FFF2-40B4-BE49-F238E27FC236}">
                <a16:creationId xmlns:a16="http://schemas.microsoft.com/office/drawing/2014/main" id="{E3C4B26B-54AB-EC95-BD04-CD7900EF6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591" y="1196752"/>
            <a:ext cx="3014015" cy="1944216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7B51DB4D-7654-611C-12C2-C23916AE87A3}"/>
              </a:ext>
            </a:extLst>
          </p:cNvPr>
          <p:cNvSpPr txBox="1"/>
          <p:nvPr/>
        </p:nvSpPr>
        <p:spPr bwMode="auto">
          <a:xfrm>
            <a:off x="9172747" y="3060872"/>
            <a:ext cx="25907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kumimoji="0" sz="1100" b="0" i="0" u="none" strike="noStrike" kern="0" cap="none" spc="0" normalizeH="0" baseline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es-ES" sz="1000" dirty="0"/>
              <a:t>[4] Wake </a:t>
            </a:r>
            <a:r>
              <a:rPr lang="es-ES" sz="1000" dirty="0" err="1"/>
              <a:t>fields</a:t>
            </a:r>
            <a:r>
              <a:rPr lang="es-ES" sz="1000" dirty="0"/>
              <a:t> and </a:t>
            </a:r>
            <a:r>
              <a:rPr lang="es-ES" sz="1000" dirty="0" err="1"/>
              <a:t>impedance</a:t>
            </a:r>
            <a:r>
              <a:rPr lang="es-ES" sz="1000" dirty="0"/>
              <a:t>, </a:t>
            </a:r>
          </a:p>
          <a:p>
            <a:r>
              <a:rPr lang="es-ES" sz="1000" dirty="0"/>
              <a:t>L. </a:t>
            </a:r>
            <a:r>
              <a:rPr lang="es-ES" sz="1000" dirty="0" err="1"/>
              <a:t>Palumbo</a:t>
            </a:r>
            <a:r>
              <a:rPr lang="es-ES" sz="1000" dirty="0"/>
              <a:t>, V.G. Vaccaro, CERN-1995-006.331</a:t>
            </a:r>
            <a:endParaRPr lang="en-US" sz="10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7D31E9C-3B24-4319-F2D1-CDA6C024FAF6}"/>
              </a:ext>
            </a:extLst>
          </p:cNvPr>
          <p:cNvSpPr txBox="1"/>
          <p:nvPr/>
        </p:nvSpPr>
        <p:spPr bwMode="auto">
          <a:xfrm>
            <a:off x="9120336" y="5760549"/>
            <a:ext cx="259079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kumimoji="0" sz="1100" b="0" i="0" u="none" strike="noStrike" kern="0" cap="none" spc="0" normalizeH="0" baseline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es-ES" sz="1000" dirty="0"/>
              <a:t>[5] ImpedanceWake2D, </a:t>
            </a:r>
          </a:p>
          <a:p>
            <a:r>
              <a:rPr lang="es-ES" sz="1000" dirty="0"/>
              <a:t>N. </a:t>
            </a:r>
            <a:r>
              <a:rPr lang="es-ES" sz="1000" dirty="0" err="1"/>
              <a:t>Mounet</a:t>
            </a:r>
            <a:r>
              <a:rPr lang="es-ES" sz="1000" dirty="0"/>
              <a:t>, TUO1C02 HB’10</a:t>
            </a:r>
          </a:p>
          <a:p>
            <a:r>
              <a:rPr lang="es-ES" sz="1000" dirty="0">
                <a:solidFill>
                  <a:srgbClr val="FF82C9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https://gitlab.cern.ch/IRIS/IW2D</a:t>
            </a:r>
            <a:r>
              <a:rPr lang="es-ES" sz="1000" dirty="0">
                <a:solidFill>
                  <a:srgbClr val="FF82C9"/>
                </a:solidFill>
              </a:rPr>
              <a:t> 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AE754B7D-BB62-110C-2BC7-2D187D326BFF}"/>
              </a:ext>
            </a:extLst>
          </p:cNvPr>
          <p:cNvCxnSpPr>
            <a:cxnSpLocks/>
          </p:cNvCxnSpPr>
          <p:nvPr/>
        </p:nvCxnSpPr>
        <p:spPr>
          <a:xfrm>
            <a:off x="2711624" y="3505697"/>
            <a:ext cx="0" cy="892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4CABF894-4EEA-E946-A4CF-18709314FF47}"/>
              </a:ext>
            </a:extLst>
          </p:cNvPr>
          <p:cNvCxnSpPr>
            <a:cxnSpLocks/>
          </p:cNvCxnSpPr>
          <p:nvPr/>
        </p:nvCxnSpPr>
        <p:spPr>
          <a:xfrm>
            <a:off x="2711624" y="4869160"/>
            <a:ext cx="0" cy="1188132"/>
          </a:xfrm>
          <a:prstGeom prst="line">
            <a:avLst/>
          </a:prstGeom>
          <a:ln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63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A5E21-2A07-036A-4E71-08F07C58C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79BB0F-16E7-6746-1931-413842FB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compute beam-coupling impedance?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E89B54F-02CB-E054-45F7-A74FE4280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C724A7-12AF-FD23-55D0-D1CEF2A4C8E4}"/>
              </a:ext>
            </a:extLst>
          </p:cNvPr>
          <p:cNvSpPr txBox="1"/>
          <p:nvPr/>
        </p:nvSpPr>
        <p:spPr bwMode="auto">
          <a:xfrm>
            <a:off x="119336" y="1412777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entury Schoolbook" panose="02040604050505020304" pitchFamily="18" charset="0"/>
              </a:rPr>
              <a:t>Analytical calculations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780DF4-A7F1-E68B-071C-2D7BDC83FCF1}"/>
              </a:ext>
            </a:extLst>
          </p:cNvPr>
          <p:cNvSpPr txBox="1"/>
          <p:nvPr/>
        </p:nvSpPr>
        <p:spPr bwMode="auto">
          <a:xfrm>
            <a:off x="119336" y="249289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entury Schoolbook" panose="02040604050505020304" pitchFamily="18" charset="0"/>
              </a:rPr>
              <a:t>Numerical computations</a:t>
            </a:r>
          </a:p>
        </p:txBody>
      </p:sp>
      <p:sp>
        <p:nvSpPr>
          <p:cNvPr id="12" name="Flecha: cheurón 11">
            <a:extLst>
              <a:ext uri="{FF2B5EF4-FFF2-40B4-BE49-F238E27FC236}">
                <a16:creationId xmlns:a16="http://schemas.microsoft.com/office/drawing/2014/main" id="{8D3A9BF9-2F51-E9C5-16DB-48C37BF0D743}"/>
              </a:ext>
            </a:extLst>
          </p:cNvPr>
          <p:cNvSpPr/>
          <p:nvPr/>
        </p:nvSpPr>
        <p:spPr>
          <a:xfrm>
            <a:off x="1991544" y="1555922"/>
            <a:ext cx="360040" cy="360040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C00000"/>
              </a:solidFill>
            </a:endParaRPr>
          </a:p>
        </p:txBody>
      </p:sp>
      <p:sp>
        <p:nvSpPr>
          <p:cNvPr id="13" name="Flecha: cheurón 12">
            <a:extLst>
              <a:ext uri="{FF2B5EF4-FFF2-40B4-BE49-F238E27FC236}">
                <a16:creationId xmlns:a16="http://schemas.microsoft.com/office/drawing/2014/main" id="{46D2ECCE-DA0E-F50C-6C8D-4A2C61CD82C7}"/>
              </a:ext>
            </a:extLst>
          </p:cNvPr>
          <p:cNvSpPr/>
          <p:nvPr/>
        </p:nvSpPr>
        <p:spPr>
          <a:xfrm>
            <a:off x="1991544" y="2636041"/>
            <a:ext cx="360040" cy="360040"/>
          </a:xfrm>
          <a:prstGeom prst="chevron">
            <a:avLst/>
          </a:prstGeom>
          <a:solidFill>
            <a:schemeClr val="tx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F28C072-B61A-DCDE-FCD3-C97190FA0E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41"/>
          <a:stretch/>
        </p:blipFill>
        <p:spPr>
          <a:xfrm>
            <a:off x="9326234" y="3672317"/>
            <a:ext cx="2283824" cy="201866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1297E7E0-318E-DED1-A937-429BBBFC8C5A}"/>
              </a:ext>
            </a:extLst>
          </p:cNvPr>
          <p:cNvSpPr txBox="1"/>
          <p:nvPr/>
        </p:nvSpPr>
        <p:spPr bwMode="auto">
          <a:xfrm>
            <a:off x="2549292" y="1340768"/>
            <a:ext cx="60879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tx2"/>
                </a:solidFill>
                <a:cs typeface="Calibri" panose="020F0502020204030204" pitchFamily="34" charset="0"/>
              </a:rPr>
              <a:t>Beam-coupling impedance can be derived analytically for </a:t>
            </a:r>
            <a:r>
              <a:rPr lang="en-GB" sz="1600" dirty="0">
                <a:solidFill>
                  <a:srgbClr val="C00000"/>
                </a:solidFill>
                <a:cs typeface="Calibri" panose="020F0502020204030204" pitchFamily="34" charset="0"/>
              </a:rPr>
              <a:t>simple geometries and material configurations</a:t>
            </a:r>
            <a:r>
              <a:rPr lang="en-GB" sz="1600" baseline="30000" dirty="0">
                <a:solidFill>
                  <a:srgbClr val="C00000"/>
                </a:solidFill>
                <a:cs typeface="Calibri" panose="020F0502020204030204" pitchFamily="34" charset="0"/>
              </a:rPr>
              <a:t>[4]</a:t>
            </a:r>
            <a:r>
              <a:rPr lang="en-GB" sz="1600" dirty="0">
                <a:solidFill>
                  <a:srgbClr val="C00000"/>
                </a:solidFill>
                <a:cs typeface="Calibri" panose="020F0502020204030204" pitchFamily="34" charset="0"/>
              </a:rPr>
              <a:t>: 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cs typeface="Calibri" panose="020F0502020204030204" pitchFamily="34" charset="0"/>
              </a:rPr>
              <a:t>e.g., cylindrical pillbox cavities, pipe transitions, single-layer resistive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91C2E496-5EE1-3240-ACDB-F439D44E635E}"/>
                  </a:ext>
                </a:extLst>
              </p:cNvPr>
              <p:cNvSpPr txBox="1"/>
              <p:nvPr/>
            </p:nvSpPr>
            <p:spPr bwMode="auto">
              <a:xfrm>
                <a:off x="2567608" y="2492896"/>
                <a:ext cx="6181923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6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For more complex accelerator devices, the </a:t>
                </a:r>
                <a:r>
                  <a:rPr lang="en-GB" sz="1600" dirty="0">
                    <a:cs typeface="Calibri" panose="020F0502020204030204" pitchFamily="34" charset="0"/>
                  </a:rPr>
                  <a:t>numerical solution of Maxwell’s equations</a:t>
                </a:r>
                <a:r>
                  <a:rPr lang="en-GB" sz="16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in frequency or time-domain is required.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GB" sz="16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In frequency domain:  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chemeClr val="tx1">
                      <a:lumMod val="40000"/>
                      <a:lumOff val="6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2D models for vacuum chamber multi-layered elements e.g., </a:t>
                </a: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ImpedanceWake2D</a:t>
                </a:r>
                <a:r>
                  <a:rPr lang="en-GB" sz="1400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[5]</a:t>
                </a: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chemeClr val="tx1">
                      <a:lumMod val="40000"/>
                      <a:lumOff val="60000"/>
                    </a:schemeClr>
                  </a:buClr>
                  <a:buFont typeface="Wingdings" panose="05000000000000000000" pitchFamily="2" charset="2"/>
                  <a:buChar char="Ø"/>
                </a:pP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Commercial </a:t>
                </a:r>
                <a:r>
                  <a:rPr lang="en-GB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cs typeface="Calibri" panose="020F0502020204030204" pitchFamily="34" charset="0"/>
                  </a:rPr>
                  <a:t>CST® Eigenmode solver </a:t>
                </a:r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s-ES" sz="1400" b="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loss-less resonant modes of general 3D structures without excitation + impedance in post-processing</a:t>
                </a:r>
              </a:p>
              <a:p>
                <a:pPr marL="285750" indent="-28575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en-GB" sz="1600" dirty="0">
                    <a:solidFill>
                      <a:srgbClr val="008A3E"/>
                    </a:solidFill>
                    <a:cs typeface="Calibri" panose="020F0502020204030204" pitchFamily="34" charset="0"/>
                  </a:rPr>
                  <a:t>In time-domain:  </a:t>
                </a:r>
              </a:p>
              <a:p>
                <a:pPr marL="742950" lvl="1" indent="-285750">
                  <a:spcAft>
                    <a:spcPts val="1200"/>
                  </a:spcAft>
                  <a:buClr>
                    <a:srgbClr val="92D050"/>
                  </a:buClr>
                  <a:buFont typeface="Wingdings" panose="05000000000000000000" pitchFamily="2" charset="2"/>
                  <a:buChar char="Ø"/>
                </a:pP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Time-domain allows for </a:t>
                </a:r>
                <a:r>
                  <a:rPr lang="en-GB" sz="1400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full-wave electromagnetic simulations </a:t>
                </a: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including losses and excitation bunch. Several codes available following different approaches e.g.:</a:t>
                </a:r>
              </a:p>
              <a:p>
                <a:pPr marL="1200150" lvl="2" indent="-285750">
                  <a:spcAft>
                    <a:spcPts val="1200"/>
                  </a:spcAft>
                  <a:buClr>
                    <a:srgbClr val="92D050"/>
                  </a:buClr>
                  <a:buFont typeface="Wingdings" panose="05000000000000000000" pitchFamily="2" charset="2"/>
                  <a:buChar char="Ø"/>
                </a:pPr>
                <a:r>
                  <a:rPr lang="en-GB" sz="13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ABCI (</a:t>
                </a:r>
                <a:r>
                  <a:rPr lang="en-GB" sz="1300" dirty="0" err="1">
                    <a:solidFill>
                      <a:schemeClr val="tx2"/>
                    </a:solidFill>
                    <a:cs typeface="Calibri" panose="020F0502020204030204" pitchFamily="34" charset="0"/>
                  </a:rPr>
                  <a:t>axi</a:t>
                </a:r>
                <a:r>
                  <a:rPr lang="en-GB" sz="13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-symmetric), CST® Wakefield solver (3D), </a:t>
                </a:r>
                <a:r>
                  <a:rPr lang="en-GB" sz="1300" dirty="0" err="1">
                    <a:solidFill>
                      <a:schemeClr val="tx2"/>
                    </a:solidFill>
                    <a:cs typeface="Calibri" panose="020F0502020204030204" pitchFamily="34" charset="0"/>
                  </a:rPr>
                  <a:t>GdfidL</a:t>
                </a:r>
                <a:r>
                  <a:rPr lang="en-GB" sz="13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®, PBCI, ECHO-3D (3D, moving window</a:t>
                </a:r>
                <a:r>
                  <a:rPr lang="en-GB" sz="1400" u="sng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)</a:t>
                </a:r>
                <a:r>
                  <a:rPr lang="en-GB" sz="14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GB" sz="1600" u="sng" dirty="0">
                    <a:solidFill>
                      <a:srgbClr val="00B050"/>
                    </a:solidFill>
                    <a:cs typeface="Calibri" panose="020F0502020204030204" pitchFamily="34" charset="0"/>
                  </a:rPr>
                  <a:t>not open-source</a:t>
                </a:r>
                <a:endParaRPr lang="en-GB" sz="1300" u="sng" dirty="0">
                  <a:solidFill>
                    <a:srgbClr val="00B050"/>
                  </a:solidFill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91C2E496-5EE1-3240-ACDB-F439D44E63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7608" y="2492896"/>
                <a:ext cx="6181923" cy="3693319"/>
              </a:xfrm>
              <a:prstGeom prst="rect">
                <a:avLst/>
              </a:prstGeom>
              <a:blipFill>
                <a:blip r:embed="rId4"/>
                <a:stretch>
                  <a:fillRect l="-493" t="-495" r="-99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n 17">
            <a:extLst>
              <a:ext uri="{FF2B5EF4-FFF2-40B4-BE49-F238E27FC236}">
                <a16:creationId xmlns:a16="http://schemas.microsoft.com/office/drawing/2014/main" id="{DFC92429-1307-B8A6-0A28-4CAB7C190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591" y="1196752"/>
            <a:ext cx="3014015" cy="1944216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B8DD799A-AB49-4750-41B0-7ACAAD54152D}"/>
              </a:ext>
            </a:extLst>
          </p:cNvPr>
          <p:cNvSpPr txBox="1"/>
          <p:nvPr/>
        </p:nvSpPr>
        <p:spPr bwMode="auto">
          <a:xfrm>
            <a:off x="9172747" y="3060872"/>
            <a:ext cx="25907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kumimoji="0" sz="1100" b="0" i="0" u="none" strike="noStrike" kern="0" cap="none" spc="0" normalizeH="0" baseline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es-ES" sz="1000" dirty="0"/>
              <a:t>[4] Wake </a:t>
            </a:r>
            <a:r>
              <a:rPr lang="es-ES" sz="1000" dirty="0" err="1"/>
              <a:t>fields</a:t>
            </a:r>
            <a:r>
              <a:rPr lang="es-ES" sz="1000" dirty="0"/>
              <a:t> and </a:t>
            </a:r>
            <a:r>
              <a:rPr lang="es-ES" sz="1000" dirty="0" err="1"/>
              <a:t>impedance</a:t>
            </a:r>
            <a:r>
              <a:rPr lang="es-ES" sz="1000" dirty="0"/>
              <a:t>, </a:t>
            </a:r>
          </a:p>
          <a:p>
            <a:r>
              <a:rPr lang="es-ES" sz="1000" dirty="0"/>
              <a:t>L. </a:t>
            </a:r>
            <a:r>
              <a:rPr lang="es-ES" sz="1000" dirty="0" err="1"/>
              <a:t>Palumbo</a:t>
            </a:r>
            <a:r>
              <a:rPr lang="es-ES" sz="1000" dirty="0"/>
              <a:t>, V.G. Vaccaro, CERN-1995-006.331</a:t>
            </a:r>
            <a:endParaRPr lang="en-US" sz="10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6F591EA-B649-DC35-AEA7-1B926883EEA6}"/>
              </a:ext>
            </a:extLst>
          </p:cNvPr>
          <p:cNvSpPr txBox="1"/>
          <p:nvPr/>
        </p:nvSpPr>
        <p:spPr bwMode="auto">
          <a:xfrm>
            <a:off x="9120336" y="5760549"/>
            <a:ext cx="259079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kumimoji="0" sz="1100" b="0" i="0" u="none" strike="noStrike" kern="0" cap="none" spc="0" normalizeH="0" baseline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es-ES" sz="1000" dirty="0"/>
              <a:t>[5] ImpedanceWake2D, </a:t>
            </a:r>
          </a:p>
          <a:p>
            <a:r>
              <a:rPr lang="es-ES" sz="1000" dirty="0"/>
              <a:t>N. </a:t>
            </a:r>
            <a:r>
              <a:rPr lang="es-ES" sz="1000" dirty="0" err="1"/>
              <a:t>Mounet</a:t>
            </a:r>
            <a:r>
              <a:rPr lang="es-ES" sz="1000" dirty="0"/>
              <a:t>, TUO1C02 HB’10</a:t>
            </a:r>
          </a:p>
          <a:p>
            <a:r>
              <a:rPr lang="es-ES" sz="1000" dirty="0">
                <a:solidFill>
                  <a:srgbClr val="FF82C9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https://gitlab.cern.ch/IRIS/IW2D</a:t>
            </a:r>
            <a:r>
              <a:rPr lang="es-ES" sz="1000" dirty="0">
                <a:solidFill>
                  <a:srgbClr val="FF82C9"/>
                </a:solidFill>
              </a:rPr>
              <a:t> 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24A10A4A-54E1-A4D9-0B52-2FD95A0419CA}"/>
              </a:ext>
            </a:extLst>
          </p:cNvPr>
          <p:cNvCxnSpPr>
            <a:cxnSpLocks/>
          </p:cNvCxnSpPr>
          <p:nvPr/>
        </p:nvCxnSpPr>
        <p:spPr>
          <a:xfrm>
            <a:off x="2711624" y="3505697"/>
            <a:ext cx="0" cy="892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964E01BB-5FE1-8C7E-695F-28B92D9370E0}"/>
              </a:ext>
            </a:extLst>
          </p:cNvPr>
          <p:cNvCxnSpPr>
            <a:cxnSpLocks/>
          </p:cNvCxnSpPr>
          <p:nvPr/>
        </p:nvCxnSpPr>
        <p:spPr>
          <a:xfrm>
            <a:off x="2711624" y="4869160"/>
            <a:ext cx="0" cy="1188132"/>
          </a:xfrm>
          <a:prstGeom prst="line">
            <a:avLst/>
          </a:prstGeom>
          <a:ln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2ACFE28F-DE49-0BFA-4FC5-1EACD6C30A20}"/>
              </a:ext>
            </a:extLst>
          </p:cNvPr>
          <p:cNvSpPr/>
          <p:nvPr/>
        </p:nvSpPr>
        <p:spPr>
          <a:xfrm>
            <a:off x="2207568" y="3212976"/>
            <a:ext cx="6855708" cy="3168352"/>
          </a:xfrm>
          <a:prstGeom prst="roundRect">
            <a:avLst>
              <a:gd name="adj" fmla="val 51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 descr="Black Box Programming | Codecademy">
            <a:extLst>
              <a:ext uri="{FF2B5EF4-FFF2-40B4-BE49-F238E27FC236}">
                <a16:creationId xmlns:a16="http://schemas.microsoft.com/office/drawing/2014/main" id="{8B8A93DC-1B49-3D62-ACA1-A97C7B3609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13"/>
          <a:stretch>
            <a:fillRect/>
          </a:stretch>
        </p:blipFill>
        <p:spPr bwMode="auto">
          <a:xfrm>
            <a:off x="3439702" y="3945153"/>
            <a:ext cx="4265744" cy="149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BD23940C-333F-5E3D-6A78-9786D02B36D4}"/>
              </a:ext>
            </a:extLst>
          </p:cNvPr>
          <p:cNvSpPr txBox="1"/>
          <p:nvPr/>
        </p:nvSpPr>
        <p:spPr bwMode="auto">
          <a:xfrm>
            <a:off x="2567608" y="3375778"/>
            <a:ext cx="4417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Traditionally handled only by </a:t>
            </a:r>
          </a:p>
          <a:p>
            <a:pPr algn="ctr"/>
            <a:r>
              <a:rPr lang="en-US" i="1" u="sng" dirty="0"/>
              <a:t>commercial / closed-source</a:t>
            </a:r>
            <a:r>
              <a:rPr lang="en-US" i="1" dirty="0"/>
              <a:t> </a:t>
            </a:r>
            <a:r>
              <a:rPr lang="en-US" dirty="0"/>
              <a:t>software</a:t>
            </a:r>
            <a:r>
              <a:rPr lang="en-US" i="1" dirty="0"/>
              <a:t> </a:t>
            </a:r>
            <a:r>
              <a:rPr lang="en-US" dirty="0"/>
              <a:t>such as  </a:t>
            </a:r>
          </a:p>
        </p:txBody>
      </p:sp>
      <p:pic>
        <p:nvPicPr>
          <p:cNvPr id="25" name="Picture 6" descr="آموزش نصب CST Studio 2023 | گروه تخصصی نرم افزار JB-Team">
            <a:extLst>
              <a:ext uri="{FF2B5EF4-FFF2-40B4-BE49-F238E27FC236}">
                <a16:creationId xmlns:a16="http://schemas.microsoft.com/office/drawing/2014/main" id="{8E7C343E-7D09-8774-A744-B2CCE86B4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661" y="3275561"/>
            <a:ext cx="1881173" cy="93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0E821F86-E295-9E83-4968-54CD0575AE20}"/>
              </a:ext>
            </a:extLst>
          </p:cNvPr>
          <p:cNvSpPr txBox="1"/>
          <p:nvPr/>
        </p:nvSpPr>
        <p:spPr bwMode="auto">
          <a:xfrm>
            <a:off x="3431704" y="5124744"/>
            <a:ext cx="4351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Well-stablished &amp; robust</a:t>
            </a:r>
          </a:p>
          <a:p>
            <a:pPr marL="285750" indent="-285750">
              <a:buFont typeface="Calibri" panose="020F0502020204030204" pitchFamily="34" charset="0"/>
              <a:buChar char="×"/>
            </a:pPr>
            <a:r>
              <a:rPr lang="en-US" dirty="0">
                <a:solidFill>
                  <a:srgbClr val="C00000"/>
                </a:solidFill>
              </a:rPr>
              <a:t>Flexible / extendable for new accelerator challenges</a:t>
            </a:r>
          </a:p>
        </p:txBody>
      </p:sp>
      <p:pic>
        <p:nvPicPr>
          <p:cNvPr id="28" name="Picture 4" descr="FCC Software Forum">
            <a:extLst>
              <a:ext uri="{FF2B5EF4-FFF2-40B4-BE49-F238E27FC236}">
                <a16:creationId xmlns:a16="http://schemas.microsoft.com/office/drawing/2014/main" id="{BBA205B0-CF82-430C-2B42-4DC1E35FC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860" y="5800488"/>
            <a:ext cx="1125274" cy="38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Home | CLIC Detector and Physics">
            <a:extLst>
              <a:ext uri="{FF2B5EF4-FFF2-40B4-BE49-F238E27FC236}">
                <a16:creationId xmlns:a16="http://schemas.microsoft.com/office/drawing/2014/main" id="{C1D5D8BE-7881-A1D1-3719-A52ABD808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057" y="5763585"/>
            <a:ext cx="397623" cy="39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Welcome | International Muon Collider Collaboration">
            <a:extLst>
              <a:ext uri="{FF2B5EF4-FFF2-40B4-BE49-F238E27FC236}">
                <a16:creationId xmlns:a16="http://schemas.microsoft.com/office/drawing/2014/main" id="{79905965-8FE3-9C31-6E09-78417322D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948" y="5724966"/>
            <a:ext cx="510761" cy="5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9508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1_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86586</TotalTime>
  <Words>4614</Words>
  <Application>Microsoft Office PowerPoint</Application>
  <DocSecurity>0</DocSecurity>
  <PresentationFormat>Panorámica</PresentationFormat>
  <Paragraphs>761</Paragraphs>
  <Slides>55</Slides>
  <Notes>22</Notes>
  <HiddenSlides>0</HiddenSlides>
  <MMClips>3</MMClips>
  <ScaleCrop>false</ScaleCrop>
  <HeadingPairs>
    <vt:vector size="8" baseType="variant">
      <vt:variant>
        <vt:lpstr>Fuentes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9" baseType="lpstr">
      <vt:lpstr>Apple Color Emoji</vt:lpstr>
      <vt:lpstr>-apple-system</vt:lpstr>
      <vt:lpstr>Arial</vt:lpstr>
      <vt:lpstr>Calibri</vt:lpstr>
      <vt:lpstr>Cambria Math</vt:lpstr>
      <vt:lpstr>Century Schoolbook</vt:lpstr>
      <vt:lpstr>Consolas</vt:lpstr>
      <vt:lpstr>Courier New</vt:lpstr>
      <vt:lpstr>Segoe UI</vt:lpstr>
      <vt:lpstr>system-ui</vt:lpstr>
      <vt:lpstr>Wingdings</vt:lpstr>
      <vt:lpstr>CERN</vt:lpstr>
      <vt:lpstr>1_CERN</vt:lpstr>
      <vt:lpstr>Equation</vt:lpstr>
      <vt:lpstr>Status and plans on: _               _  3D Electromagnetic Time-Domain  wake and impedance solver</vt:lpstr>
      <vt:lpstr>Other useful presentations since last CEI…</vt:lpstr>
      <vt:lpstr>Outline</vt:lpstr>
      <vt:lpstr>Introduction to beam-coupling impedance</vt:lpstr>
      <vt:lpstr>Introduction to beam-coupling impedance</vt:lpstr>
      <vt:lpstr>Importance of beam-coupling impedance</vt:lpstr>
      <vt:lpstr>Impedance assessment workflow</vt:lpstr>
      <vt:lpstr>How to compute beam-coupling impedance?</vt:lpstr>
      <vt:lpstr>How to compute beam-coupling impedance?</vt:lpstr>
      <vt:lpstr>Outline</vt:lpstr>
      <vt:lpstr>How to compute beam-coupling impedance?</vt:lpstr>
      <vt:lpstr>Finite Integration Technique </vt:lpstr>
      <vt:lpstr>Finite Integration Technique (II)</vt:lpstr>
      <vt:lpstr>Finite Integration Technique (III)</vt:lpstr>
      <vt:lpstr>Outline</vt:lpstr>
      <vt:lpstr>Wakis code overview</vt:lpstr>
      <vt:lpstr>Wakis GitHub repository</vt:lpstr>
      <vt:lpstr>ImpedanCEI code suite</vt:lpstr>
      <vt:lpstr>Deployment pipeline in ImpedanCEI</vt:lpstr>
      <vt:lpstr>Release example: Wakis #v0.6.0</vt:lpstr>
      <vt:lpstr>Wakis benchmarks </vt:lpstr>
      <vt:lpstr>Results &amp; benchmarking</vt:lpstr>
      <vt:lpstr>Results &amp; benchmarking (II)</vt:lpstr>
      <vt:lpstr>Wakis Documentation </vt:lpstr>
      <vt:lpstr>Outline</vt:lpstr>
      <vt:lpstr>Wakis user community</vt:lpstr>
      <vt:lpstr>Users and applications</vt:lpstr>
      <vt:lpstr>Users and applications</vt:lpstr>
      <vt:lpstr>Users and applications</vt:lpstr>
      <vt:lpstr>Possible users and applications</vt:lpstr>
      <vt:lpstr>Development plans: challenges</vt:lpstr>
      <vt:lpstr>Development plans: still a lot to do!</vt:lpstr>
      <vt:lpstr>Conclusions</vt:lpstr>
      <vt:lpstr>Acknowledgements</vt:lpstr>
      <vt:lpstr>Presentación de PowerPoint</vt:lpstr>
      <vt:lpstr>Bibliography sources </vt:lpstr>
      <vt:lpstr>Outline</vt:lpstr>
      <vt:lpstr>CAD geometry import w/</vt:lpstr>
      <vt:lpstr>Towards smart meshing (work in progress)</vt:lpstr>
      <vt:lpstr>Outline</vt:lpstr>
      <vt:lpstr>MPI implementation</vt:lpstr>
      <vt:lpstr>MPI: How does it work?</vt:lpstr>
      <vt:lpstr>MPI: How does it work?</vt:lpstr>
      <vt:lpstr>MPI implementation in Wakis</vt:lpstr>
      <vt:lpstr>MPI implementation in Wakis</vt:lpstr>
      <vt:lpstr>MPI implementation in Wakis</vt:lpstr>
      <vt:lpstr>MPI implementation in Wakis</vt:lpstr>
      <vt:lpstr>CUDA-aware MPI</vt:lpstr>
      <vt:lpstr>Outline</vt:lpstr>
      <vt:lpstr>Impedance assessment challenges</vt:lpstr>
      <vt:lpstr>Wakis+IDDEFIX simulation workflow</vt:lpstr>
      <vt:lpstr>IDDEFIX partially decayed resonator formalism</vt:lpstr>
      <vt:lpstr>IDDEFIX working principle:</vt:lpstr>
      <vt:lpstr>IDDEFIX in action: user cases</vt:lpstr>
      <vt:lpstr> Impact on impedance assessment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Wakis ABP-GIM</dc:title>
  <dc:subject/>
  <dc:creator>ELENA DE LA FUENTE GARCIA</dc:creator>
  <cp:keywords/>
  <dc:description/>
  <cp:lastModifiedBy>ELENA DE LA FUENTE GARCIA</cp:lastModifiedBy>
  <cp:revision>3180</cp:revision>
  <dcterms:created xsi:type="dcterms:W3CDTF">2021-08-03T13:35:11Z</dcterms:created>
  <dcterms:modified xsi:type="dcterms:W3CDTF">2025-07-24T11:42:20Z</dcterms:modified>
  <cp:category/>
  <dc:identifier/>
  <cp:contentStatus/>
  <dc:language/>
  <cp:version/>
</cp:coreProperties>
</file>