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98" r:id="rId2"/>
    <p:sldId id="614" r:id="rId3"/>
    <p:sldId id="567" r:id="rId4"/>
    <p:sldId id="403" r:id="rId5"/>
    <p:sldId id="606" r:id="rId6"/>
    <p:sldId id="612" r:id="rId7"/>
    <p:sldId id="618" r:id="rId8"/>
    <p:sldId id="616" r:id="rId9"/>
    <p:sldId id="579" r:id="rId10"/>
    <p:sldId id="630" r:id="rId11"/>
    <p:sldId id="629" r:id="rId12"/>
    <p:sldId id="627" r:id="rId13"/>
    <p:sldId id="626" r:id="rId14"/>
    <p:sldId id="625" r:id="rId15"/>
    <p:sldId id="624" r:id="rId16"/>
    <p:sldId id="585" r:id="rId17"/>
    <p:sldId id="623" r:id="rId18"/>
    <p:sldId id="622" r:id="rId19"/>
    <p:sldId id="588" r:id="rId20"/>
    <p:sldId id="566" r:id="rId21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9" autoAdjust="0"/>
    <p:restoredTop sz="89163" autoAdjust="0"/>
  </p:normalViewPr>
  <p:slideViewPr>
    <p:cSldViewPr snapToGrid="0">
      <p:cViewPr varScale="1">
        <p:scale>
          <a:sx n="70" d="100"/>
          <a:sy n="70" d="100"/>
        </p:scale>
        <p:origin x="341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8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4" y="1"/>
            <a:ext cx="2918830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CCF0D-F1DF-4215-B567-B70206FF5700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4" y="9371286"/>
            <a:ext cx="2918830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84E05-972F-41BB-AB03-CACA6A7204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781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AAFD7-8F45-44CD-B456-64A742BD4FAC}" type="datetimeFigureOut">
              <a:rPr lang="en-GB" smtClean="0"/>
              <a:pPr/>
              <a:t>05/06/2025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0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11E00-353A-490C-A57D-46D225191C8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0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Timing 30‘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905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535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12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112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13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178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14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13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15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650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16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120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17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863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18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4150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19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GB" dirty="0"/>
              <a:t>And that’s the moment when I usually wake up</a:t>
            </a:r>
          </a:p>
        </p:txBody>
      </p:sp>
    </p:spTree>
    <p:extLst>
      <p:ext uri="{BB962C8B-B14F-4D97-AF65-F5344CB8AC3E}">
        <p14:creationId xmlns:p14="http://schemas.microsoft.com/office/powerpoint/2010/main" val="3326551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2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992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3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690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82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6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497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7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57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F83A71-C450-47BB-B944-424250FA2F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46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9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310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/>
          <p:nvPr/>
        </p:nvSpPr>
        <p:spPr>
          <a:xfrm>
            <a:off x="4443179" y="9497412"/>
            <a:ext cx="3406557" cy="4995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55A52EC-FC1A-446F-A6DD-C4534AA10073}" type="slidenum">
              <a:t>10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590550" y="758825"/>
            <a:ext cx="6665913" cy="3749675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962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1D5A1-1242-4701-8FF2-58FDDFF77D80}" type="datetimeFigureOut">
              <a:rPr lang="en-GB" smtClean="0"/>
              <a:pPr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17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781" y="1244607"/>
            <a:ext cx="11379200" cy="5417450"/>
          </a:xfrm>
        </p:spPr>
        <p:txBody>
          <a:bodyPr>
            <a:normAutofit/>
          </a:bodyPr>
          <a:lstStyle>
            <a:lvl1pPr marL="268288" indent="-268288"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623392" y="1124744"/>
            <a:ext cx="109452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2748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384" y="2703285"/>
            <a:ext cx="1184988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17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265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1D5A1-1242-4701-8FF2-58FDDFF77D80}" type="datetimeFigureOut">
              <a:rPr lang="en-GB" smtClean="0"/>
              <a:pPr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57DF44-E136-4F7E-9D9B-79EACA1414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 rot="16200000">
            <a:off x="10467174" y="3936559"/>
            <a:ext cx="3172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/>
              <a:t>SL V1.0 20250704</a:t>
            </a:r>
            <a:r>
              <a:rPr lang="en-US" sz="1200" baseline="0" dirty="0"/>
              <a:t> </a:t>
            </a:r>
            <a:r>
              <a:rPr lang="en-US" sz="1200" dirty="0"/>
              <a:t>/ ©CERN</a:t>
            </a:r>
            <a:r>
              <a:rPr lang="en-US" sz="1200" baseline="0" dirty="0"/>
              <a:t> 2025 / </a:t>
            </a:r>
            <a:r>
              <a:rPr lang="en-US" sz="1200" dirty="0"/>
              <a:t>DPP “Public”</a:t>
            </a:r>
          </a:p>
        </p:txBody>
      </p:sp>
    </p:spTree>
    <p:extLst>
      <p:ext uri="{BB962C8B-B14F-4D97-AF65-F5344CB8AC3E}">
        <p14:creationId xmlns:p14="http://schemas.microsoft.com/office/powerpoint/2010/main" val="135364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55" r:id="rId3"/>
    <p:sldLayoutId id="214748375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6.jpe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5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524000" y="261937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fr-FR" altLang="en-US" sz="4000" b="1" dirty="0">
              <a:solidFill>
                <a:schemeClr val="accent6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6096000" y="1505836"/>
            <a:ext cx="0" cy="3583172"/>
          </a:xfrm>
          <a:prstGeom prst="line">
            <a:avLst/>
          </a:prstGeom>
          <a:ln>
            <a:solidFill>
              <a:srgbClr val="3861AA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Subtitle 2"/>
          <p:cNvSpPr txBox="1">
            <a:spLocks/>
          </p:cNvSpPr>
          <p:nvPr/>
        </p:nvSpPr>
        <p:spPr>
          <a:xfrm>
            <a:off x="6061161" y="3860388"/>
            <a:ext cx="2419663" cy="108295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buNone/>
            </a:pPr>
            <a:endParaRPr lang="en-US" sz="2800" b="1" dirty="0">
              <a:solidFill>
                <a:srgbClr val="3861A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6152914" y="260594"/>
            <a:ext cx="5876152" cy="3168406"/>
          </a:xfrm>
          <a:prstGeom prst="wedgeRoundRectCallout">
            <a:avLst>
              <a:gd name="adj1" fmla="val -21102"/>
              <a:gd name="adj2" fmla="val 49898"/>
              <a:gd name="adj3" fmla="val 16667"/>
            </a:avLst>
          </a:prstGeom>
          <a:noFill/>
          <a:ln w="381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8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HELP!</a:t>
            </a:r>
            <a:b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 have </a:t>
            </a:r>
            <a:r>
              <a:rPr lang="en-GB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DataCenter</a:t>
            </a:r>
            <a:r>
              <a:rPr lang="en-GB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Nightmares</a:t>
            </a:r>
            <a:endParaRPr lang="en-GB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363800" y="3340651"/>
            <a:ext cx="5591617" cy="299761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br>
              <a:rPr lang="de-DE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Dr. Stefan.Lueders@cern.ch</a:t>
            </a:r>
            <a:b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CERN Computer Security Office</a:t>
            </a:r>
            <a:br>
              <a:rPr lang="en-GB" sz="3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https://cern.ch/security</a:t>
            </a:r>
            <a:endParaRPr lang="en-US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en-GB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indent="0" algn="ctr" defTabSz="685800">
              <a:buNone/>
            </a:pPr>
            <a:r>
              <a:rPr lang="en-GB" sz="2400" dirty="0" err="1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Openlab</a:t>
            </a:r>
            <a:r>
              <a:rPr lang="en-GB" sz="2400" dirty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3861AA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SUMM, 2025/7/4</a:t>
            </a:r>
          </a:p>
          <a:p>
            <a:pPr marL="0" indent="0">
              <a:buNone/>
            </a:pPr>
            <a:endParaRPr lang="en-GB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3861AA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A long hallway with rows of servers&#10;&#10;Description automatically generated">
            <a:extLst>
              <a:ext uri="{FF2B5EF4-FFF2-40B4-BE49-F238E27FC236}">
                <a16:creationId xmlns:a16="http://schemas.microsoft.com/office/drawing/2014/main" id="{175C29CD-23D3-60FA-2D0A-35F9E4107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" y="678593"/>
            <a:ext cx="6357384" cy="529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51500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1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Complication (1): Common Network </a:t>
            </a:r>
            <a:r>
              <a:rPr lang="en-US" dirty="0" err="1"/>
              <a:t>Infrastructre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DCBEE910-FC8D-BBFB-DDD9-971BF5F76D52}"/>
              </a:ext>
            </a:extLst>
          </p:cNvPr>
          <p:cNvSpPr/>
          <p:nvPr/>
        </p:nvSpPr>
        <p:spPr>
          <a:xfrm>
            <a:off x="2557938" y="1203073"/>
            <a:ext cx="2955680" cy="747013"/>
          </a:xfrm>
          <a:prstGeom prst="ellipse">
            <a:avLst/>
          </a:prstGeom>
          <a:noFill/>
          <a:ln w="508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ular Callout 66">
            <a:extLst>
              <a:ext uri="{FF2B5EF4-FFF2-40B4-BE49-F238E27FC236}">
                <a16:creationId xmlns:a16="http://schemas.microsoft.com/office/drawing/2014/main" id="{C0091367-B4B8-32F8-1714-66D2267A355E}"/>
              </a:ext>
            </a:extLst>
          </p:cNvPr>
          <p:cNvSpPr/>
          <p:nvPr/>
        </p:nvSpPr>
        <p:spPr>
          <a:xfrm>
            <a:off x="9754176" y="1351663"/>
            <a:ext cx="2057400" cy="2496143"/>
          </a:xfrm>
          <a:prstGeom prst="wedgeRoundRectCallout">
            <a:avLst>
              <a:gd name="adj1" fmla="val -267408"/>
              <a:gd name="adj2" fmla="val -3743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VLANs, SDNs 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sym typeface="Wingdings 3" panose="05040102010807070707" pitchFamily="18" charset="2"/>
              </a:rPr>
              <a:t></a:t>
            </a:r>
            <a:r>
              <a:rPr lang="en-US" dirty="0"/>
              <a:t>Mantra #3)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Alternatives:</a:t>
            </a:r>
            <a:br>
              <a:rPr lang="en-US" u="sng" dirty="0"/>
            </a:br>
            <a:r>
              <a:rPr lang="en-US" dirty="0"/>
              <a:t>Fully separated router/switch infrastructure</a:t>
            </a:r>
          </a:p>
        </p:txBody>
      </p:sp>
      <p:sp>
        <p:nvSpPr>
          <p:cNvPr id="7" name="Rounded Rectangular Callout 66">
            <a:extLst>
              <a:ext uri="{FF2B5EF4-FFF2-40B4-BE49-F238E27FC236}">
                <a16:creationId xmlns:a16="http://schemas.microsoft.com/office/drawing/2014/main" id="{EED42368-3CA4-1B60-8A67-5E9D6D0A1632}"/>
              </a:ext>
            </a:extLst>
          </p:cNvPr>
          <p:cNvSpPr/>
          <p:nvPr/>
        </p:nvSpPr>
        <p:spPr>
          <a:xfrm>
            <a:off x="9754176" y="4233841"/>
            <a:ext cx="2057400" cy="2496143"/>
          </a:xfrm>
          <a:prstGeom prst="wedgeRoundRectCallout">
            <a:avLst>
              <a:gd name="adj1" fmla="val -229075"/>
              <a:gd name="adj2" fmla="val -7852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central network 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Alternative:</a:t>
            </a:r>
            <a:r>
              <a:rPr lang="en-US" dirty="0"/>
              <a:t> Duplication, but this requires Primary/Replica synchronization </a:t>
            </a:r>
            <a:endParaRPr lang="en-GB" dirty="0"/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752831-9232-0E1E-7DB1-DE100F607E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259" y="1351663"/>
            <a:ext cx="6395258" cy="5322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8556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1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Complication (2): Common Bare-Metal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11351F8-8875-8855-3CA6-B168684B1C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sp>
        <p:nvSpPr>
          <p:cNvPr id="22" name="Rounded Rectangle 53">
            <a:extLst>
              <a:ext uri="{FF2B5EF4-FFF2-40B4-BE49-F238E27FC236}">
                <a16:creationId xmlns:a16="http://schemas.microsoft.com/office/drawing/2014/main" id="{159D0D23-26B0-033A-33E3-9CDE4937BF3E}"/>
              </a:ext>
            </a:extLst>
          </p:cNvPr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BEA01E-EB9E-69E4-40C9-9C664D8C9E8F}"/>
              </a:ext>
            </a:extLst>
          </p:cNvPr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41304C-ABA2-A61F-4ED6-17EE830D8B79}"/>
              </a:ext>
            </a:extLst>
          </p:cNvPr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B0CC29D-EF59-9F09-9A03-9C44ACDBE7D7}"/>
              </a:ext>
            </a:extLst>
          </p:cNvPr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BE5D75C-6196-76DB-416E-BEECFA91D72A}"/>
              </a:ext>
            </a:extLst>
          </p:cNvPr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ular Callout 18">
            <a:extLst>
              <a:ext uri="{FF2B5EF4-FFF2-40B4-BE49-F238E27FC236}">
                <a16:creationId xmlns:a16="http://schemas.microsoft.com/office/drawing/2014/main" id="{17D5AC7D-356A-46A8-9A94-0BD0D893BE9F}"/>
              </a:ext>
            </a:extLst>
          </p:cNvPr>
          <p:cNvSpPr/>
          <p:nvPr/>
        </p:nvSpPr>
        <p:spPr>
          <a:xfrm>
            <a:off x="9820709" y="3969645"/>
            <a:ext cx="2057400" cy="2391889"/>
          </a:xfrm>
          <a:prstGeom prst="wedgeRoundRectCallout">
            <a:avLst>
              <a:gd name="adj1" fmla="val -486284"/>
              <a:gd name="adj2" fmla="val -44095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Mantra #3: Hypervisor</a:t>
            </a:r>
            <a:br>
              <a:rPr lang="en-US" dirty="0"/>
            </a:br>
            <a:r>
              <a:rPr lang="en-US" dirty="0"/>
              <a:t>allows hosting completely different 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Alternative:</a:t>
            </a:r>
            <a:br>
              <a:rPr lang="en-US" dirty="0"/>
            </a:br>
            <a:r>
              <a:rPr lang="en-US" dirty="0"/>
              <a:t>Separate stacks</a:t>
            </a:r>
          </a:p>
        </p:txBody>
      </p:sp>
      <p:sp>
        <p:nvSpPr>
          <p:cNvPr id="6" name="Rounded Rectangular Callout 24">
            <a:extLst>
              <a:ext uri="{FF2B5EF4-FFF2-40B4-BE49-F238E27FC236}">
                <a16:creationId xmlns:a16="http://schemas.microsoft.com/office/drawing/2014/main" id="{6EC8CDAB-3C80-9EBF-0722-B6B46AB75A0A}"/>
              </a:ext>
            </a:extLst>
          </p:cNvPr>
          <p:cNvSpPr/>
          <p:nvPr/>
        </p:nvSpPr>
        <p:spPr>
          <a:xfrm>
            <a:off x="9820709" y="1280161"/>
            <a:ext cx="2057400" cy="2560441"/>
          </a:xfrm>
          <a:prstGeom prst="wedgeRoundRectCallout">
            <a:avLst>
              <a:gd name="adj1" fmla="val -466536"/>
              <a:gd name="adj2" fmla="val 3630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Mantra #3: Containerization allows hosting completely </a:t>
            </a:r>
            <a:br>
              <a:rPr lang="en-US" dirty="0"/>
            </a:br>
            <a:r>
              <a:rPr lang="en-US" dirty="0"/>
              <a:t>different services</a:t>
            </a:r>
          </a:p>
          <a:p>
            <a:pPr algn="ctr"/>
            <a:endParaRPr lang="en-US" dirty="0"/>
          </a:p>
          <a:p>
            <a:pPr algn="ctr"/>
            <a:r>
              <a:rPr lang="en-US" u="sng" dirty="0"/>
              <a:t>Alternatives:</a:t>
            </a:r>
            <a:br>
              <a:rPr lang="en-US" dirty="0"/>
            </a:br>
            <a:r>
              <a:rPr lang="en-US" dirty="0"/>
              <a:t>Separate stacks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1A9B46C-0396-95AD-B70C-66F593368385}"/>
              </a:ext>
            </a:extLst>
          </p:cNvPr>
          <p:cNvGrpSpPr/>
          <p:nvPr/>
        </p:nvGrpSpPr>
        <p:grpSpPr>
          <a:xfrm>
            <a:off x="85291" y="1392375"/>
            <a:ext cx="9657825" cy="4827694"/>
            <a:chOff x="-35477" y="579592"/>
            <a:chExt cx="11720487" cy="58587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887A601-B8B6-4454-0E36-421FD513E8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10" y="579592"/>
              <a:ext cx="11589500" cy="58587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A3F0882-1D5D-A411-D626-179F6A60F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12600" y="2085504"/>
              <a:ext cx="2691245" cy="269124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0A9BA16-E57B-936D-FD35-ACF708B07C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24391" y="3427492"/>
              <a:ext cx="2049062" cy="300742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1375B02-D9F1-1A72-3BE3-62712B95CE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35477" y="3429000"/>
              <a:ext cx="2560169" cy="300742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74235CE-141B-F8AD-168F-1A629C1B5C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35477" y="579664"/>
              <a:ext cx="2560169" cy="3007426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B02BC34-8CF1-E33A-15F8-78A94BD9E5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85033" y="579592"/>
              <a:ext cx="1983427" cy="2599216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7EB9876-9A0A-BA0E-E549-6A9995A86F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3252"/>
            <a:stretch/>
          </p:blipFill>
          <p:spPr>
            <a:xfrm>
              <a:off x="6479896" y="1961836"/>
              <a:ext cx="1994858" cy="311803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5" name="Picture 14" descr="A black and white cartoon character&#10;&#10;Description automatically generated">
              <a:extLst>
                <a:ext uri="{FF2B5EF4-FFF2-40B4-BE49-F238E27FC236}">
                  <a16:creationId xmlns:a16="http://schemas.microsoft.com/office/drawing/2014/main" id="{F5C8B52A-B833-B0EE-4440-B1F505561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6429" y="1206949"/>
              <a:ext cx="3096207" cy="2036978"/>
            </a:xfrm>
            <a:prstGeom prst="rect">
              <a:avLst/>
            </a:prstGeom>
          </p:spPr>
        </p:pic>
        <p:pic>
          <p:nvPicPr>
            <p:cNvPr id="16" name="Picture 15" descr="A black background with white text and green letters&#10;&#10;Description automatically generated">
              <a:extLst>
                <a:ext uri="{FF2B5EF4-FFF2-40B4-BE49-F238E27FC236}">
                  <a16:creationId xmlns:a16="http://schemas.microsoft.com/office/drawing/2014/main" id="{F862832F-1E58-FF71-267C-AE26F36C1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74753" y="4035812"/>
              <a:ext cx="3076679" cy="1790785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97D74C2-C926-C8F7-D461-BB8A34B74A7A}"/>
                </a:ext>
              </a:extLst>
            </p:cNvPr>
            <p:cNvSpPr/>
            <p:nvPr/>
          </p:nvSpPr>
          <p:spPr>
            <a:xfrm>
              <a:off x="9267749" y="3178205"/>
              <a:ext cx="16092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2023</a:t>
              </a:r>
              <a:endPara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5F09E6F-093F-B5E8-72DD-E6262D1A930E}"/>
                </a:ext>
              </a:extLst>
            </p:cNvPr>
            <p:cNvSpPr/>
            <p:nvPr/>
          </p:nvSpPr>
          <p:spPr>
            <a:xfrm>
              <a:off x="1689201" y="4989137"/>
              <a:ext cx="25955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2017/18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608B3F5-63DD-47F3-5294-F360811DF22B}"/>
                </a:ext>
              </a:extLst>
            </p:cNvPr>
            <p:cNvSpPr/>
            <p:nvPr/>
          </p:nvSpPr>
          <p:spPr>
            <a:xfrm>
              <a:off x="4872143" y="3038041"/>
              <a:ext cx="16092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2019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A2A72B4-DAAF-C0C7-BE82-3741E0968358}"/>
                </a:ext>
              </a:extLst>
            </p:cNvPr>
            <p:cNvSpPr/>
            <p:nvPr/>
          </p:nvSpPr>
          <p:spPr>
            <a:xfrm>
              <a:off x="6658306" y="5052396"/>
              <a:ext cx="1609204" cy="93377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4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rPr>
                <a:t>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992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1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Complication (3): Multi-Network Exposure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63836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897105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4363549" y="1985764"/>
            <a:ext cx="361336" cy="2774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245389" y="170674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2620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4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62" y="1879707"/>
            <a:ext cx="457200" cy="393996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79F2C9-0599-B831-9556-450D4F1069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3952" y="1753073"/>
            <a:ext cx="457200" cy="3939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F5893C-F3F4-DAC0-B9F4-6C6ECCB33B15}"/>
              </a:ext>
            </a:extLst>
          </p:cNvPr>
          <p:cNvCxnSpPr>
            <a:cxnSpLocks/>
          </p:cNvCxnSpPr>
          <p:nvPr/>
        </p:nvCxnSpPr>
        <p:spPr>
          <a:xfrm flipV="1">
            <a:off x="4363549" y="1682104"/>
            <a:ext cx="4881840" cy="1159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215" y="1498709"/>
            <a:ext cx="457200" cy="326496"/>
          </a:xfrm>
          <a:prstGeom prst="rect">
            <a:avLst/>
          </a:prstGeom>
        </p:spPr>
      </p:pic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ular Callout 57">
            <a:extLst>
              <a:ext uri="{FF2B5EF4-FFF2-40B4-BE49-F238E27FC236}">
                <a16:creationId xmlns:a16="http://schemas.microsoft.com/office/drawing/2014/main" id="{CAAC7215-FF0C-DAC6-4AD6-5EABE7AD197B}"/>
              </a:ext>
            </a:extLst>
          </p:cNvPr>
          <p:cNvSpPr/>
          <p:nvPr/>
        </p:nvSpPr>
        <p:spPr>
          <a:xfrm>
            <a:off x="9835052" y="3985080"/>
            <a:ext cx="2057400" cy="2472870"/>
          </a:xfrm>
          <a:prstGeom prst="wedgeRoundRectCallout">
            <a:avLst>
              <a:gd name="adj1" fmla="val -240050"/>
              <a:gd name="adj2" fmla="val -13003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Might need to provide service(s) to OT/Industrial network </a:t>
            </a:r>
            <a:r>
              <a:rPr lang="en-US" i="1" dirty="0"/>
              <a:t>and</a:t>
            </a:r>
            <a:r>
              <a:rPr lang="en-US" dirty="0"/>
              <a:t> Intranet</a:t>
            </a:r>
            <a:br>
              <a:rPr lang="en-US" dirty="0"/>
            </a:br>
            <a:br>
              <a:rPr lang="en-US" dirty="0"/>
            </a:br>
            <a:r>
              <a:rPr lang="en-US" u="sng" dirty="0"/>
              <a:t>Alternative:</a:t>
            </a:r>
            <a:br>
              <a:rPr lang="en-US" u="sng" dirty="0"/>
            </a:br>
            <a:r>
              <a:rPr lang="en-US" dirty="0"/>
              <a:t>Data Diodes</a:t>
            </a:r>
            <a:endParaRPr lang="en-GB" dirty="0"/>
          </a:p>
        </p:txBody>
      </p:sp>
      <p:sp>
        <p:nvSpPr>
          <p:cNvPr id="7" name="Rounded Rectangular Callout 54">
            <a:extLst>
              <a:ext uri="{FF2B5EF4-FFF2-40B4-BE49-F238E27FC236}">
                <a16:creationId xmlns:a16="http://schemas.microsoft.com/office/drawing/2014/main" id="{4194D184-1ACE-D126-AAB8-60BA892D0080}"/>
              </a:ext>
            </a:extLst>
          </p:cNvPr>
          <p:cNvSpPr/>
          <p:nvPr/>
        </p:nvSpPr>
        <p:spPr>
          <a:xfrm>
            <a:off x="9835052" y="1257618"/>
            <a:ext cx="2057400" cy="2177946"/>
          </a:xfrm>
          <a:prstGeom prst="wedgeRoundRectCallout">
            <a:avLst>
              <a:gd name="adj1" fmla="val -67125"/>
              <a:gd name="adj2" fmla="val -1707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Might need to expose service(s) (also) to Internet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…hoping the outer perimeter firewall / WAF does its job</a:t>
            </a:r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B957689-A06F-4B54-AF8F-932A328C891F}"/>
              </a:ext>
            </a:extLst>
          </p:cNvPr>
          <p:cNvGrpSpPr/>
          <p:nvPr/>
        </p:nvGrpSpPr>
        <p:grpSpPr>
          <a:xfrm>
            <a:off x="28821" y="1218797"/>
            <a:ext cx="6289095" cy="4403842"/>
            <a:chOff x="4832677" y="1456490"/>
            <a:chExt cx="4208620" cy="294702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401E100-D713-9D8F-CAAD-4B3F079CB3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609"/>
            <a:stretch/>
          </p:blipFill>
          <p:spPr>
            <a:xfrm>
              <a:off x="4832677" y="1456490"/>
              <a:ext cx="4208620" cy="294702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Diagonal Stripe 25">
              <a:extLst>
                <a:ext uri="{FF2B5EF4-FFF2-40B4-BE49-F238E27FC236}">
                  <a16:creationId xmlns:a16="http://schemas.microsoft.com/office/drawing/2014/main" id="{9FF424FA-DBE2-1CD0-2566-D705C0C33253}"/>
                </a:ext>
              </a:extLst>
            </p:cNvPr>
            <p:cNvSpPr/>
            <p:nvPr/>
          </p:nvSpPr>
          <p:spPr>
            <a:xfrm flipH="1" flipV="1">
              <a:off x="6853450" y="2301361"/>
              <a:ext cx="2187847" cy="2102150"/>
            </a:xfrm>
            <a:prstGeom prst="diagStripe">
              <a:avLst>
                <a:gd name="adj" fmla="val 6012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FDF18D-2992-AE0B-506F-7EA3C96BE2B9}"/>
              </a:ext>
            </a:extLst>
          </p:cNvPr>
          <p:cNvGrpSpPr/>
          <p:nvPr/>
        </p:nvGrpSpPr>
        <p:grpSpPr>
          <a:xfrm>
            <a:off x="3673424" y="1939000"/>
            <a:ext cx="5859023" cy="4758335"/>
            <a:chOff x="205445" y="739989"/>
            <a:chExt cx="4466673" cy="3663522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8B0EB4F-2564-F291-46DB-C23DF7A27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445" y="739989"/>
              <a:ext cx="4452716" cy="36635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Diagonal Stripe 22">
              <a:extLst>
                <a:ext uri="{FF2B5EF4-FFF2-40B4-BE49-F238E27FC236}">
                  <a16:creationId xmlns:a16="http://schemas.microsoft.com/office/drawing/2014/main" id="{77B45A51-14D9-5EB4-AD6A-E3E278B24E2B}"/>
                </a:ext>
              </a:extLst>
            </p:cNvPr>
            <p:cNvSpPr/>
            <p:nvPr/>
          </p:nvSpPr>
          <p:spPr>
            <a:xfrm flipH="1" flipV="1">
              <a:off x="2484271" y="2301361"/>
              <a:ext cx="2187847" cy="2102150"/>
            </a:xfrm>
            <a:prstGeom prst="diagStripe">
              <a:avLst>
                <a:gd name="adj" fmla="val 60125"/>
              </a:avLst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576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3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24408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1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Complication (4): Administration &amp; Administrators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63836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897105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24408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23426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>
            <a:cxnSpLocks/>
            <a:endCxn id="123" idx="1"/>
          </p:cNvCxnSpPr>
          <p:nvPr/>
        </p:nvCxnSpPr>
        <p:spPr>
          <a:xfrm flipV="1">
            <a:off x="3659378" y="4485406"/>
            <a:ext cx="2584704" cy="99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4363549" y="1985764"/>
            <a:ext cx="361336" cy="2774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245389" y="170674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2620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4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367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62" y="1879707"/>
            <a:ext cx="457200" cy="393996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79F2C9-0599-B831-9556-450D4F1069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3952" y="1753073"/>
            <a:ext cx="457200" cy="39399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D608D9-1964-CC4F-42BB-4BAEB8088957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5893D2C-1FBA-6BD2-1602-AE9E377799BE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395" y="1203009"/>
            <a:ext cx="457200" cy="3264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6BC25E-90D9-33C8-04F5-95352AEF18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3939" y="1574976"/>
            <a:ext cx="457200" cy="3939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F5893C-F3F4-DAC0-B9F4-6C6ECCB33B15}"/>
              </a:ext>
            </a:extLst>
          </p:cNvPr>
          <p:cNvCxnSpPr>
            <a:cxnSpLocks/>
          </p:cNvCxnSpPr>
          <p:nvPr/>
        </p:nvCxnSpPr>
        <p:spPr>
          <a:xfrm flipV="1">
            <a:off x="4363549" y="1682104"/>
            <a:ext cx="4881840" cy="1159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215" y="1498709"/>
            <a:ext cx="457200" cy="326496"/>
          </a:xfrm>
          <a:prstGeom prst="rect">
            <a:avLst/>
          </a:prstGeom>
        </p:spPr>
      </p:pic>
      <p:sp>
        <p:nvSpPr>
          <p:cNvPr id="6" name="Rounded Rectangle 70">
            <a:extLst>
              <a:ext uri="{FF2B5EF4-FFF2-40B4-BE49-F238E27FC236}">
                <a16:creationId xmlns:a16="http://schemas.microsoft.com/office/drawing/2014/main" id="{7E63AB79-293C-1BFC-E737-AA2AFE4704DF}"/>
              </a:ext>
            </a:extLst>
          </p:cNvPr>
          <p:cNvSpPr/>
          <p:nvPr/>
        </p:nvSpPr>
        <p:spPr>
          <a:xfrm>
            <a:off x="624408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040EC54-42A8-344D-ABA1-7B1CDDCF04F3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659776" y="3788098"/>
            <a:ext cx="2584306" cy="1050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ular Callout 91">
            <a:extLst>
              <a:ext uri="{FF2B5EF4-FFF2-40B4-BE49-F238E27FC236}">
                <a16:creationId xmlns:a16="http://schemas.microsoft.com/office/drawing/2014/main" id="{A7123CC1-4247-7881-26F8-10FA4951BC0F}"/>
              </a:ext>
            </a:extLst>
          </p:cNvPr>
          <p:cNvSpPr/>
          <p:nvPr/>
        </p:nvSpPr>
        <p:spPr>
          <a:xfrm>
            <a:off x="9854492" y="5215174"/>
            <a:ext cx="2057400" cy="914400"/>
          </a:xfrm>
          <a:prstGeom prst="wedgeRoundRectCallout">
            <a:avLst>
              <a:gd name="adj1" fmla="val -146678"/>
              <a:gd name="adj2" fmla="val -8657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 convenience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>
                <a:sym typeface="Wingdings 3" panose="05040102010807070707" pitchFamily="18" charset="2"/>
              </a:rPr>
              <a:t></a:t>
            </a:r>
            <a:r>
              <a:rPr lang="en-US" dirty="0"/>
              <a:t>Mantra #3)</a:t>
            </a:r>
            <a:endParaRPr lang="en-GB" dirty="0"/>
          </a:p>
        </p:txBody>
      </p:sp>
      <p:sp>
        <p:nvSpPr>
          <p:cNvPr id="18" name="Rounded Rectangular Callout 91">
            <a:extLst>
              <a:ext uri="{FF2B5EF4-FFF2-40B4-BE49-F238E27FC236}">
                <a16:creationId xmlns:a16="http://schemas.microsoft.com/office/drawing/2014/main" id="{CDE35268-9B84-BCF5-F71C-E6CC8388413F}"/>
              </a:ext>
            </a:extLst>
          </p:cNvPr>
          <p:cNvSpPr/>
          <p:nvPr/>
        </p:nvSpPr>
        <p:spPr>
          <a:xfrm>
            <a:off x="9835051" y="1232669"/>
            <a:ext cx="2057400" cy="914400"/>
          </a:xfrm>
          <a:prstGeom prst="wedgeRoundRectCallout">
            <a:avLst>
              <a:gd name="adj1" fmla="val -310221"/>
              <a:gd name="adj2" fmla="val -33332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Administrators are </a:t>
            </a:r>
            <a:r>
              <a:rPr lang="en-US" strike="sngStrike" dirty="0"/>
              <a:t>lazy</a:t>
            </a:r>
            <a:r>
              <a:rPr lang="en-US" dirty="0"/>
              <a:t> agile/flexible</a:t>
            </a:r>
            <a:endParaRPr lang="en-GB" dirty="0"/>
          </a:p>
        </p:txBody>
      </p:sp>
      <p:sp>
        <p:nvSpPr>
          <p:cNvPr id="19" name="Rounded Rectangular Callout 91">
            <a:extLst>
              <a:ext uri="{FF2B5EF4-FFF2-40B4-BE49-F238E27FC236}">
                <a16:creationId xmlns:a16="http://schemas.microsoft.com/office/drawing/2014/main" id="{CE401E33-5E46-BC77-C38C-94957689C154}"/>
              </a:ext>
            </a:extLst>
          </p:cNvPr>
          <p:cNvSpPr/>
          <p:nvPr/>
        </p:nvSpPr>
        <p:spPr>
          <a:xfrm>
            <a:off x="9854492" y="3085728"/>
            <a:ext cx="2057400" cy="1235276"/>
          </a:xfrm>
          <a:prstGeom prst="wedgeRoundRectCallout">
            <a:avLst>
              <a:gd name="adj1" fmla="val -166282"/>
              <a:gd name="adj2" fmla="val 6108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(2-factor) </a:t>
            </a:r>
            <a:r>
              <a:rPr lang="en-US" dirty="0" err="1"/>
              <a:t>AuthN</a:t>
            </a:r>
            <a:br>
              <a:rPr lang="en-US" dirty="0"/>
            </a:br>
            <a:r>
              <a:rPr lang="en-US" dirty="0"/>
              <a:t>&amp; </a:t>
            </a:r>
            <a:r>
              <a:rPr lang="en-US" dirty="0" err="1"/>
              <a:t>AuthZ</a:t>
            </a:r>
            <a:endParaRPr lang="en-US" dirty="0"/>
          </a:p>
          <a:p>
            <a:pPr algn="ctr"/>
            <a:r>
              <a:rPr lang="en-US" dirty="0"/>
              <a:t>to the rescue?</a:t>
            </a:r>
            <a:endParaRPr lang="en-GB" u="sng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974C873-1C1F-816C-21EB-946068B7FB33}"/>
              </a:ext>
            </a:extLst>
          </p:cNvPr>
          <p:cNvCxnSpPr>
            <a:cxnSpLocks/>
            <a:endCxn id="122" idx="1"/>
          </p:cNvCxnSpPr>
          <p:nvPr/>
        </p:nvCxnSpPr>
        <p:spPr>
          <a:xfrm>
            <a:off x="2904548" y="5150171"/>
            <a:ext cx="3329718" cy="2203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122D6F81-6461-C982-E75E-953B690E97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95" y="1219634"/>
            <a:ext cx="9015795" cy="5363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417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123" grpId="0" animBg="1"/>
      <p:bldP spid="122" grpId="0" animBg="1"/>
      <p:bldP spid="6" grpId="0" animBg="1"/>
      <p:bldP spid="5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24408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(5): Monitoring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63836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897105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24408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23426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>
            <a:cxnSpLocks/>
            <a:endCxn id="123" idx="1"/>
          </p:cNvCxnSpPr>
          <p:nvPr/>
        </p:nvCxnSpPr>
        <p:spPr>
          <a:xfrm flipV="1">
            <a:off x="3659378" y="4485406"/>
            <a:ext cx="2584704" cy="99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4363549" y="1985764"/>
            <a:ext cx="361336" cy="2774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245389" y="170674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2620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4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367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62" y="1879707"/>
            <a:ext cx="457200" cy="393996"/>
          </a:xfrm>
          <a:prstGeom prst="rect">
            <a:avLst/>
          </a:prstGeom>
        </p:spPr>
      </p:pic>
      <p:sp>
        <p:nvSpPr>
          <p:cNvPr id="20" name="Rounded Rectangle 97">
            <a:extLst>
              <a:ext uri="{FF2B5EF4-FFF2-40B4-BE49-F238E27FC236}">
                <a16:creationId xmlns:a16="http://schemas.microsoft.com/office/drawing/2014/main" id="{DEA14AE4-414D-9647-D07B-901A23836A4E}"/>
              </a:ext>
            </a:extLst>
          </p:cNvPr>
          <p:cNvSpPr/>
          <p:nvPr/>
        </p:nvSpPr>
        <p:spPr>
          <a:xfrm rot="16200000">
            <a:off x="694371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7AECD1B-5B94-A4E5-B064-1FB7681B2AD9}"/>
              </a:ext>
            </a:extLst>
          </p:cNvPr>
          <p:cNvCxnSpPr>
            <a:cxnSpLocks/>
          </p:cNvCxnSpPr>
          <p:nvPr/>
        </p:nvCxnSpPr>
        <p:spPr>
          <a:xfrm>
            <a:off x="3647069" y="4154876"/>
            <a:ext cx="4629840" cy="1667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79F2C9-0599-B831-9556-450D4F1069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3952" y="1753073"/>
            <a:ext cx="457200" cy="3939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3C1F8D-3E94-23B6-287E-22380819D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0361" y="1192788"/>
            <a:ext cx="457200" cy="39399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80A027-4682-332C-D410-CCDAD54C6EC1}"/>
              </a:ext>
            </a:extLst>
          </p:cNvPr>
          <p:cNvCxnSpPr/>
          <p:nvPr/>
        </p:nvCxnSpPr>
        <p:spPr>
          <a:xfrm>
            <a:off x="3298831" y="1808537"/>
            <a:ext cx="346936" cy="5742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E9F086-6569-E71E-8695-CAB2E2EAB702}"/>
              </a:ext>
            </a:extLst>
          </p:cNvPr>
          <p:cNvCxnSpPr/>
          <p:nvPr/>
        </p:nvCxnSpPr>
        <p:spPr>
          <a:xfrm>
            <a:off x="2904548" y="1808004"/>
            <a:ext cx="384105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D608D9-1964-CC4F-42BB-4BAEB8088957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3DE4D4E-8EF5-E0F2-7C11-D35BBB22BB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90" y="1644756"/>
            <a:ext cx="457200" cy="32649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5893D2C-1FBA-6BD2-1602-AE9E377799BE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395" y="1203009"/>
            <a:ext cx="457200" cy="3264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6BC25E-90D9-33C8-04F5-95352AEF18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3939" y="1574976"/>
            <a:ext cx="457200" cy="3939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F5893C-F3F4-DAC0-B9F4-6C6ECCB33B15}"/>
              </a:ext>
            </a:extLst>
          </p:cNvPr>
          <p:cNvCxnSpPr>
            <a:cxnSpLocks/>
          </p:cNvCxnSpPr>
          <p:nvPr/>
        </p:nvCxnSpPr>
        <p:spPr>
          <a:xfrm flipV="1">
            <a:off x="4363549" y="1682104"/>
            <a:ext cx="4881840" cy="1159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215" y="1498709"/>
            <a:ext cx="457200" cy="326496"/>
          </a:xfrm>
          <a:prstGeom prst="rect">
            <a:avLst/>
          </a:prstGeom>
        </p:spPr>
      </p:pic>
      <p:sp>
        <p:nvSpPr>
          <p:cNvPr id="3" name="Rounded Rectangular Callout 91">
            <a:extLst>
              <a:ext uri="{FF2B5EF4-FFF2-40B4-BE49-F238E27FC236}">
                <a16:creationId xmlns:a16="http://schemas.microsoft.com/office/drawing/2014/main" id="{4080C1A3-F39C-36D1-2B8F-196953919EC9}"/>
              </a:ext>
            </a:extLst>
          </p:cNvPr>
          <p:cNvSpPr/>
          <p:nvPr/>
        </p:nvSpPr>
        <p:spPr>
          <a:xfrm>
            <a:off x="9893378" y="3147937"/>
            <a:ext cx="2041108" cy="900153"/>
          </a:xfrm>
          <a:prstGeom prst="wedgeRoundRectCallout">
            <a:avLst>
              <a:gd name="adj1" fmla="val -369259"/>
              <a:gd name="adj2" fmla="val -18428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 needs ICMP “ping”…</a:t>
            </a:r>
            <a:endParaRPr lang="en-GB" dirty="0"/>
          </a:p>
        </p:txBody>
      </p:sp>
      <p:sp>
        <p:nvSpPr>
          <p:cNvPr id="6" name="Rounded Rectangle 70">
            <a:extLst>
              <a:ext uri="{FF2B5EF4-FFF2-40B4-BE49-F238E27FC236}">
                <a16:creationId xmlns:a16="http://schemas.microsoft.com/office/drawing/2014/main" id="{7E63AB79-293C-1BFC-E737-AA2AFE4704DF}"/>
              </a:ext>
            </a:extLst>
          </p:cNvPr>
          <p:cNvSpPr/>
          <p:nvPr/>
        </p:nvSpPr>
        <p:spPr>
          <a:xfrm>
            <a:off x="624408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040EC54-42A8-344D-ABA1-7B1CDDCF04F3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3659776" y="3788098"/>
            <a:ext cx="2584306" cy="1050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5415236-829B-C589-A733-B27BFECC1BFB}"/>
              </a:ext>
            </a:extLst>
          </p:cNvPr>
          <p:cNvCxnSpPr>
            <a:cxnSpLocks/>
          </p:cNvCxnSpPr>
          <p:nvPr/>
        </p:nvCxnSpPr>
        <p:spPr>
          <a:xfrm>
            <a:off x="2904548" y="5150171"/>
            <a:ext cx="3329718" cy="2203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98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24408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(6): Provisioning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63836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897105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24408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23426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>
            <a:cxnSpLocks/>
            <a:endCxn id="123" idx="1"/>
          </p:cNvCxnSpPr>
          <p:nvPr/>
        </p:nvCxnSpPr>
        <p:spPr>
          <a:xfrm flipV="1">
            <a:off x="3659378" y="4485406"/>
            <a:ext cx="2584704" cy="99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4363549" y="1985764"/>
            <a:ext cx="361336" cy="2774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245389" y="170674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2620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4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>
          <a:xfrm>
            <a:off x="624408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24408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Puppet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>
            <a:cxnSpLocks/>
            <a:endCxn id="71" idx="1"/>
          </p:cNvCxnSpPr>
          <p:nvPr/>
        </p:nvCxnSpPr>
        <p:spPr>
          <a:xfrm>
            <a:off x="3659776" y="3788098"/>
            <a:ext cx="2584306" cy="1050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cxnSpLocks/>
            <a:endCxn id="72" idx="1"/>
          </p:cNvCxnSpPr>
          <p:nvPr/>
        </p:nvCxnSpPr>
        <p:spPr>
          <a:xfrm>
            <a:off x="3659378" y="3119450"/>
            <a:ext cx="2584704" cy="1770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367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62" y="1879707"/>
            <a:ext cx="457200" cy="393996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624456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Kubernetes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00" name="Straight Connector 99"/>
          <p:cNvCxnSpPr>
            <a:cxnSpLocks/>
          </p:cNvCxnSpPr>
          <p:nvPr/>
        </p:nvCxnSpPr>
        <p:spPr>
          <a:xfrm>
            <a:off x="3654512" y="2253882"/>
            <a:ext cx="2587014" cy="1938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97">
            <a:extLst>
              <a:ext uri="{FF2B5EF4-FFF2-40B4-BE49-F238E27FC236}">
                <a16:creationId xmlns:a16="http://schemas.microsoft.com/office/drawing/2014/main" id="{DEA14AE4-414D-9647-D07B-901A23836A4E}"/>
              </a:ext>
            </a:extLst>
          </p:cNvPr>
          <p:cNvSpPr/>
          <p:nvPr/>
        </p:nvSpPr>
        <p:spPr>
          <a:xfrm rot="16200000">
            <a:off x="694371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7AECD1B-5B94-A4E5-B064-1FB7681B2AD9}"/>
              </a:ext>
            </a:extLst>
          </p:cNvPr>
          <p:cNvCxnSpPr>
            <a:cxnSpLocks/>
          </p:cNvCxnSpPr>
          <p:nvPr/>
        </p:nvCxnSpPr>
        <p:spPr>
          <a:xfrm>
            <a:off x="3647069" y="4154876"/>
            <a:ext cx="4629840" cy="1667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sp>
        <p:nvSpPr>
          <p:cNvPr id="110" name="Rounded Rectangle 109"/>
          <p:cNvSpPr/>
          <p:nvPr/>
        </p:nvSpPr>
        <p:spPr>
          <a:xfrm>
            <a:off x="758495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>
            <a:off x="3647069" y="2795670"/>
            <a:ext cx="3937886" cy="3684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D79F2C9-0599-B831-9556-450D4F1069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3952" y="1753073"/>
            <a:ext cx="457200" cy="3939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3C1F8D-3E94-23B6-287E-22380819D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0361" y="1192788"/>
            <a:ext cx="457200" cy="393996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580A027-4682-332C-D410-CCDAD54C6EC1}"/>
              </a:ext>
            </a:extLst>
          </p:cNvPr>
          <p:cNvCxnSpPr/>
          <p:nvPr/>
        </p:nvCxnSpPr>
        <p:spPr>
          <a:xfrm>
            <a:off x="3298831" y="1808537"/>
            <a:ext cx="346936" cy="5742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E9F086-6569-E71E-8695-CAB2E2EAB702}"/>
              </a:ext>
            </a:extLst>
          </p:cNvPr>
          <p:cNvCxnSpPr/>
          <p:nvPr/>
        </p:nvCxnSpPr>
        <p:spPr>
          <a:xfrm>
            <a:off x="2904548" y="1808004"/>
            <a:ext cx="384105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6D608D9-1964-CC4F-42BB-4BAEB8088957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33DE4D4E-8EF5-E0F2-7C11-D35BBB22BB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90" y="1644756"/>
            <a:ext cx="457200" cy="32649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5893D2C-1FBA-6BD2-1602-AE9E377799BE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395" y="1203009"/>
            <a:ext cx="457200" cy="3264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6BC25E-90D9-33C8-04F5-95352AEF18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3939" y="1574976"/>
            <a:ext cx="457200" cy="39399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4F5893C-F3F4-DAC0-B9F4-6C6ECCB33B15}"/>
              </a:ext>
            </a:extLst>
          </p:cNvPr>
          <p:cNvCxnSpPr>
            <a:cxnSpLocks/>
          </p:cNvCxnSpPr>
          <p:nvPr/>
        </p:nvCxnSpPr>
        <p:spPr>
          <a:xfrm flipV="1">
            <a:off x="4363549" y="1682104"/>
            <a:ext cx="4881840" cy="1159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215" y="1498709"/>
            <a:ext cx="457200" cy="326496"/>
          </a:xfrm>
          <a:prstGeom prst="rect">
            <a:avLst/>
          </a:prstGeom>
        </p:spPr>
      </p:pic>
      <p:sp>
        <p:nvSpPr>
          <p:cNvPr id="19" name="Rounded Rectangular Callout 109">
            <a:extLst>
              <a:ext uri="{FF2B5EF4-FFF2-40B4-BE49-F238E27FC236}">
                <a16:creationId xmlns:a16="http://schemas.microsoft.com/office/drawing/2014/main" id="{784C09C6-92E5-F4A5-8F52-C43E7E857009}"/>
              </a:ext>
            </a:extLst>
          </p:cNvPr>
          <p:cNvSpPr/>
          <p:nvPr/>
        </p:nvSpPr>
        <p:spPr>
          <a:xfrm>
            <a:off x="9835051" y="2352841"/>
            <a:ext cx="2057400" cy="1629789"/>
          </a:xfrm>
          <a:prstGeom prst="wedgeRoundRectCallout">
            <a:avLst>
              <a:gd name="adj1" fmla="val -149835"/>
              <a:gd name="adj2" fmla="val -64023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Did we get all dependencies?</a:t>
            </a:r>
          </a:p>
          <a:p>
            <a:pPr algn="ctr"/>
            <a:br>
              <a:rPr lang="en-US" dirty="0"/>
            </a:br>
            <a:r>
              <a:rPr lang="en-US" dirty="0"/>
              <a:t>…as this can impact BC/DR plans…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44167FD-8CE9-375D-8EDA-59344E463F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011" y="1774798"/>
            <a:ext cx="457200" cy="39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80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99" grpId="0" animBg="1"/>
      <p:bldP spid="110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24408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(7): Recursive (Self-)Hosting 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63836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897105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24408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23426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>
            <a:cxnSpLocks/>
            <a:endCxn id="123" idx="1"/>
          </p:cNvCxnSpPr>
          <p:nvPr/>
        </p:nvCxnSpPr>
        <p:spPr>
          <a:xfrm flipV="1">
            <a:off x="3659378" y="4485406"/>
            <a:ext cx="2584704" cy="99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 flipV="1">
            <a:off x="4363549" y="1962411"/>
            <a:ext cx="362656" cy="2335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245389" y="170674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2620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4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532409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24408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24408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Puppet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>
            <a:cxnSpLocks/>
            <a:endCxn id="71" idx="1"/>
          </p:cNvCxnSpPr>
          <p:nvPr/>
        </p:nvCxnSpPr>
        <p:spPr>
          <a:xfrm>
            <a:off x="3659776" y="3788098"/>
            <a:ext cx="2584306" cy="1050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cxnSpLocks/>
            <a:endCxn id="72" idx="1"/>
          </p:cNvCxnSpPr>
          <p:nvPr/>
        </p:nvCxnSpPr>
        <p:spPr>
          <a:xfrm>
            <a:off x="3659378" y="3119450"/>
            <a:ext cx="2584704" cy="1770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</p:cNvCxnSpPr>
          <p:nvPr/>
        </p:nvCxnSpPr>
        <p:spPr>
          <a:xfrm>
            <a:off x="4683530" y="1404461"/>
            <a:ext cx="757150" cy="8004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367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62" y="1879707"/>
            <a:ext cx="457200" cy="393996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624456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Kubernetes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00" name="Straight Connector 99"/>
          <p:cNvCxnSpPr>
            <a:cxnSpLocks/>
          </p:cNvCxnSpPr>
          <p:nvPr/>
        </p:nvCxnSpPr>
        <p:spPr>
          <a:xfrm>
            <a:off x="3654512" y="2253882"/>
            <a:ext cx="2587014" cy="1938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97">
            <a:extLst>
              <a:ext uri="{FF2B5EF4-FFF2-40B4-BE49-F238E27FC236}">
                <a16:creationId xmlns:a16="http://schemas.microsoft.com/office/drawing/2014/main" id="{DEA14AE4-414D-9647-D07B-901A23836A4E}"/>
              </a:ext>
            </a:extLst>
          </p:cNvPr>
          <p:cNvSpPr/>
          <p:nvPr/>
        </p:nvSpPr>
        <p:spPr>
          <a:xfrm rot="16200000">
            <a:off x="694371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7AECD1B-5B94-A4E5-B064-1FB7681B2AD9}"/>
              </a:ext>
            </a:extLst>
          </p:cNvPr>
          <p:cNvCxnSpPr>
            <a:cxnSpLocks/>
          </p:cNvCxnSpPr>
          <p:nvPr/>
        </p:nvCxnSpPr>
        <p:spPr>
          <a:xfrm>
            <a:off x="3647069" y="4154876"/>
            <a:ext cx="4629840" cy="1667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sp>
        <p:nvSpPr>
          <p:cNvPr id="110" name="Rounded Rectangle 109"/>
          <p:cNvSpPr/>
          <p:nvPr/>
        </p:nvSpPr>
        <p:spPr>
          <a:xfrm>
            <a:off x="758495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>
            <a:off x="3647069" y="2795670"/>
            <a:ext cx="3937886" cy="3684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D50DF1D-637C-5E72-F9BD-9E5FCD2F7D9A}"/>
              </a:ext>
            </a:extLst>
          </p:cNvPr>
          <p:cNvCxnSpPr>
            <a:cxnSpLocks/>
          </p:cNvCxnSpPr>
          <p:nvPr/>
        </p:nvCxnSpPr>
        <p:spPr>
          <a:xfrm flipV="1">
            <a:off x="8942703" y="1682104"/>
            <a:ext cx="302686" cy="11593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ular Callout 92">
            <a:extLst>
              <a:ext uri="{FF2B5EF4-FFF2-40B4-BE49-F238E27FC236}">
                <a16:creationId xmlns:a16="http://schemas.microsoft.com/office/drawing/2014/main" id="{2A8E9F9C-1DA7-4B39-BB4D-11F55E54A3CE}"/>
              </a:ext>
            </a:extLst>
          </p:cNvPr>
          <p:cNvSpPr/>
          <p:nvPr/>
        </p:nvSpPr>
        <p:spPr>
          <a:xfrm>
            <a:off x="9835052" y="3927007"/>
            <a:ext cx="2057400" cy="2839234"/>
          </a:xfrm>
          <a:prstGeom prst="wedgeRoundRectCallout">
            <a:avLst>
              <a:gd name="adj1" fmla="val -171029"/>
              <a:gd name="adj2" fmla="val 28331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/>
              <a:t>All these service(s) shall run on the same </a:t>
            </a:r>
            <a:r>
              <a:rPr lang="en-US" dirty="0" err="1"/>
              <a:t>DataCenter</a:t>
            </a:r>
            <a:r>
              <a:rPr lang="en-US" dirty="0"/>
              <a:t> stack (bare-metal,</a:t>
            </a:r>
            <a:br>
              <a:rPr lang="en-US" dirty="0"/>
            </a:br>
            <a:r>
              <a:rPr lang="en-US" dirty="0"/>
              <a:t>VM or container)…</a:t>
            </a:r>
            <a:br>
              <a:rPr lang="en-US" dirty="0"/>
            </a:br>
            <a:br>
              <a:rPr lang="en-US" dirty="0"/>
            </a:br>
            <a:r>
              <a:rPr lang="en-US" u="sng" dirty="0"/>
              <a:t>But:</a:t>
            </a:r>
            <a:r>
              <a:rPr lang="en-US" dirty="0"/>
              <a:t> Dependency loops can spoil</a:t>
            </a:r>
            <a:br>
              <a:rPr lang="en-US" dirty="0"/>
            </a:br>
            <a:r>
              <a:rPr lang="en-US" dirty="0"/>
              <a:t>a </a:t>
            </a:r>
            <a:r>
              <a:rPr lang="en-US" dirty="0" err="1"/>
              <a:t>DataCenter</a:t>
            </a:r>
            <a:br>
              <a:rPr lang="en-US" dirty="0"/>
            </a:br>
            <a:r>
              <a:rPr lang="en-US" dirty="0"/>
              <a:t>cold start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BA454FA-4A1A-3B2E-A9FE-6E92AB4742B9}"/>
              </a:ext>
            </a:extLst>
          </p:cNvPr>
          <p:cNvCxnSpPr>
            <a:cxnSpLocks/>
          </p:cNvCxnSpPr>
          <p:nvPr/>
        </p:nvCxnSpPr>
        <p:spPr>
          <a:xfrm flipV="1">
            <a:off x="4363549" y="1682104"/>
            <a:ext cx="4881840" cy="1159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215" y="1498709"/>
            <a:ext cx="457200" cy="326496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166EC5DD-549D-C66E-6238-E2C17E5307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3952" y="1753073"/>
            <a:ext cx="457200" cy="393996"/>
          </a:xfrm>
          <a:prstGeom prst="rect">
            <a:avLst/>
          </a:prstGeom>
        </p:spPr>
      </p:pic>
      <p:sp>
        <p:nvSpPr>
          <p:cNvPr id="136" name="Rounded Rectangular Callout 92">
            <a:extLst>
              <a:ext uri="{FF2B5EF4-FFF2-40B4-BE49-F238E27FC236}">
                <a16:creationId xmlns:a16="http://schemas.microsoft.com/office/drawing/2014/main" id="{9A7217BD-5B48-48ED-2B69-2B1A7ED05397}"/>
              </a:ext>
            </a:extLst>
          </p:cNvPr>
          <p:cNvSpPr/>
          <p:nvPr/>
        </p:nvSpPr>
        <p:spPr>
          <a:xfrm>
            <a:off x="9835052" y="1181217"/>
            <a:ext cx="2057400" cy="2560240"/>
          </a:xfrm>
          <a:prstGeom prst="wedgeRoundRectCallout">
            <a:avLst>
              <a:gd name="adj1" fmla="val -65957"/>
              <a:gd name="adj2" fmla="val -2047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u="sng" dirty="0"/>
              <a:t>A too big DMZ:</a:t>
            </a:r>
            <a:br>
              <a:rPr lang="en-GB" dirty="0"/>
            </a:br>
            <a:r>
              <a:rPr lang="en-GB" dirty="0" err="1"/>
              <a:t>AuthZ</a:t>
            </a:r>
            <a:r>
              <a:rPr lang="en-GB" dirty="0"/>
              <a:t> &amp; </a:t>
            </a:r>
            <a:r>
              <a:rPr lang="en-GB" dirty="0" err="1"/>
              <a:t>AuthN</a:t>
            </a:r>
            <a:r>
              <a:rPr lang="en-GB" dirty="0"/>
              <a:t>,</a:t>
            </a:r>
          </a:p>
          <a:p>
            <a:pPr algn="ctr"/>
            <a:r>
              <a:rPr lang="en-GB" dirty="0"/>
              <a:t>SSO, home folders,</a:t>
            </a:r>
          </a:p>
          <a:p>
            <a:pPr algn="ctr"/>
            <a:r>
              <a:rPr lang="en-GB" dirty="0"/>
              <a:t>DBs-on-demand, …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…might be employed by users for their own purposes, too</a:t>
            </a:r>
          </a:p>
        </p:txBody>
      </p:sp>
      <p:pic>
        <p:nvPicPr>
          <p:cNvPr id="138" name="Picture 137">
            <a:extLst>
              <a:ext uri="{FF2B5EF4-FFF2-40B4-BE49-F238E27FC236}">
                <a16:creationId xmlns:a16="http://schemas.microsoft.com/office/drawing/2014/main" id="{9D218DF5-7839-CFA5-5114-3A897002E8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011" y="1774798"/>
            <a:ext cx="457200" cy="393996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1160" y="5948679"/>
            <a:ext cx="457200" cy="393996"/>
          </a:xfrm>
          <a:prstGeom prst="rect">
            <a:avLst/>
          </a:prstGeom>
        </p:spPr>
      </p:pic>
      <p:pic>
        <p:nvPicPr>
          <p:cNvPr id="140" name="Picture 139">
            <a:extLst>
              <a:ext uri="{FF2B5EF4-FFF2-40B4-BE49-F238E27FC236}">
                <a16:creationId xmlns:a16="http://schemas.microsoft.com/office/drawing/2014/main" id="{558F521D-65FD-34BE-40BD-F91DA1CB3C9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0361" y="1192788"/>
            <a:ext cx="457200" cy="393996"/>
          </a:xfrm>
          <a:prstGeom prst="rect">
            <a:avLst/>
          </a:prstGeom>
        </p:spPr>
      </p:pic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A5A527B3-F483-4512-B6B5-DB5C415522BF}"/>
              </a:ext>
            </a:extLst>
          </p:cNvPr>
          <p:cNvCxnSpPr/>
          <p:nvPr/>
        </p:nvCxnSpPr>
        <p:spPr>
          <a:xfrm>
            <a:off x="3298831" y="1808537"/>
            <a:ext cx="346936" cy="5742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043EEFE9-4310-1F07-7302-56DFAFCAC9CE}"/>
              </a:ext>
            </a:extLst>
          </p:cNvPr>
          <p:cNvCxnSpPr/>
          <p:nvPr/>
        </p:nvCxnSpPr>
        <p:spPr>
          <a:xfrm>
            <a:off x="2904548" y="1808004"/>
            <a:ext cx="384105" cy="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E9E3F00-E341-A2E5-FAA8-2DFCCF60DAFA}"/>
              </a:ext>
            </a:extLst>
          </p:cNvPr>
          <p:cNvCxnSpPr/>
          <p:nvPr/>
        </p:nvCxnSpPr>
        <p:spPr>
          <a:xfrm>
            <a:off x="3649553" y="1389957"/>
            <a:ext cx="384105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Picture 143">
            <a:extLst>
              <a:ext uri="{FF2B5EF4-FFF2-40B4-BE49-F238E27FC236}">
                <a16:creationId xmlns:a16="http://schemas.microsoft.com/office/drawing/2014/main" id="{AFCBCB2F-0636-1977-490F-D16D004343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490" y="1644756"/>
            <a:ext cx="457200" cy="326496"/>
          </a:xfrm>
          <a:prstGeom prst="rect">
            <a:avLst/>
          </a:prstGeom>
        </p:spPr>
      </p:pic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5E25DD41-8BDE-1C15-7254-6196F9CFB4B6}"/>
              </a:ext>
            </a:extLst>
          </p:cNvPr>
          <p:cNvCxnSpPr/>
          <p:nvPr/>
        </p:nvCxnSpPr>
        <p:spPr>
          <a:xfrm>
            <a:off x="4020976" y="1390490"/>
            <a:ext cx="346936" cy="5742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6" name="Picture 145">
            <a:extLst>
              <a:ext uri="{FF2B5EF4-FFF2-40B4-BE49-F238E27FC236}">
                <a16:creationId xmlns:a16="http://schemas.microsoft.com/office/drawing/2014/main" id="{A96FF3B0-89F9-52B6-92E6-0B603B0DEE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395" y="1203009"/>
            <a:ext cx="457200" cy="326496"/>
          </a:xfrm>
          <a:prstGeom prst="rect">
            <a:avLst/>
          </a:prstGeom>
        </p:spPr>
      </p:pic>
      <p:pic>
        <p:nvPicPr>
          <p:cNvPr id="147" name="Picture 146">
            <a:extLst>
              <a:ext uri="{FF2B5EF4-FFF2-40B4-BE49-F238E27FC236}">
                <a16:creationId xmlns:a16="http://schemas.microsoft.com/office/drawing/2014/main" id="{7243C541-9380-EE4B-8E14-0E6DDD1896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3939" y="1574976"/>
            <a:ext cx="457200" cy="393996"/>
          </a:xfrm>
          <a:prstGeom prst="rect">
            <a:avLst/>
          </a:prstGeom>
        </p:spPr>
      </p:pic>
      <p:pic>
        <p:nvPicPr>
          <p:cNvPr id="148" name="Picture 147">
            <a:extLst>
              <a:ext uri="{FF2B5EF4-FFF2-40B4-BE49-F238E27FC236}">
                <a16:creationId xmlns:a16="http://schemas.microsoft.com/office/drawing/2014/main" id="{69224DF0-ED40-BEFA-751A-9AC4C358B9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E69E81-045C-56DF-16E7-B20769B47D6E}"/>
              </a:ext>
            </a:extLst>
          </p:cNvPr>
          <p:cNvSpPr txBox="1"/>
          <p:nvPr/>
        </p:nvSpPr>
        <p:spPr>
          <a:xfrm>
            <a:off x="6771446" y="6421582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DMZ</a:t>
            </a:r>
          </a:p>
        </p:txBody>
      </p:sp>
    </p:spTree>
    <p:extLst>
      <p:ext uri="{BB962C8B-B14F-4D97-AF65-F5344CB8AC3E}">
        <p14:creationId xmlns:p14="http://schemas.microsoft.com/office/powerpoint/2010/main" val="374586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85" grpId="0" animBg="1"/>
      <p:bldP spid="136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6671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sp>
        <p:nvSpPr>
          <p:cNvPr id="10" name="Rounded Rectangle 76">
            <a:extLst>
              <a:ext uri="{FF2B5EF4-FFF2-40B4-BE49-F238E27FC236}">
                <a16:creationId xmlns:a16="http://schemas.microsoft.com/office/drawing/2014/main" id="{5B9B6614-13C9-F384-502A-DB607D0B58B7}"/>
              </a:ext>
            </a:extLst>
          </p:cNvPr>
          <p:cNvSpPr/>
          <p:nvPr/>
        </p:nvSpPr>
        <p:spPr>
          <a:xfrm>
            <a:off x="10301653" y="2277207"/>
            <a:ext cx="1261364" cy="13902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>
                <a:solidFill>
                  <a:sysClr val="windowText" lastClr="000000"/>
                </a:solidFill>
              </a:rPr>
              <a:t>AWS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Azure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Google</a:t>
            </a:r>
            <a:br>
              <a:rPr lang="en-US" i="1">
                <a:solidFill>
                  <a:sysClr val="windowText" lastClr="000000"/>
                </a:solidFill>
              </a:rPr>
            </a:br>
            <a:r>
              <a:rPr lang="en-US" i="1">
                <a:solidFill>
                  <a:sysClr val="windowText" lastClr="000000"/>
                </a:solidFill>
              </a:rPr>
              <a:t>Oracle CI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24408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(8): Clouds (Why, oh, why?)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63836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897105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24408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23426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>
            <a:cxnSpLocks/>
            <a:endCxn id="123" idx="1"/>
          </p:cNvCxnSpPr>
          <p:nvPr/>
        </p:nvCxnSpPr>
        <p:spPr>
          <a:xfrm flipV="1">
            <a:off x="3659378" y="4485406"/>
            <a:ext cx="2584704" cy="99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 flipV="1">
            <a:off x="4363549" y="1879707"/>
            <a:ext cx="362656" cy="106057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245389" y="170674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2620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4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532409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24408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24408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Puppet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>
            <a:cxnSpLocks/>
            <a:endCxn id="71" idx="1"/>
          </p:cNvCxnSpPr>
          <p:nvPr/>
        </p:nvCxnSpPr>
        <p:spPr>
          <a:xfrm>
            <a:off x="3659776" y="3788098"/>
            <a:ext cx="2584306" cy="1050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cxnSpLocks/>
            <a:endCxn id="72" idx="1"/>
          </p:cNvCxnSpPr>
          <p:nvPr/>
        </p:nvCxnSpPr>
        <p:spPr>
          <a:xfrm>
            <a:off x="3659378" y="3119450"/>
            <a:ext cx="2584704" cy="1770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</p:cNvCxnSpPr>
          <p:nvPr/>
        </p:nvCxnSpPr>
        <p:spPr>
          <a:xfrm>
            <a:off x="4683530" y="1404461"/>
            <a:ext cx="757150" cy="8004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1160" y="5948679"/>
            <a:ext cx="457200" cy="39399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367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62" y="1879707"/>
            <a:ext cx="457200" cy="393996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624456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Kubernetes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00" name="Straight Connector 99"/>
          <p:cNvCxnSpPr>
            <a:cxnSpLocks/>
          </p:cNvCxnSpPr>
          <p:nvPr/>
        </p:nvCxnSpPr>
        <p:spPr>
          <a:xfrm>
            <a:off x="3654512" y="2253882"/>
            <a:ext cx="2587014" cy="1938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8BF3B9-6CF9-D946-C7E9-B68A8C170D3C}"/>
              </a:ext>
            </a:extLst>
          </p:cNvPr>
          <p:cNvCxnSpPr>
            <a:cxnSpLocks/>
          </p:cNvCxnSpPr>
          <p:nvPr/>
        </p:nvCxnSpPr>
        <p:spPr>
          <a:xfrm>
            <a:off x="9638366" y="3448318"/>
            <a:ext cx="639543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97">
            <a:extLst>
              <a:ext uri="{FF2B5EF4-FFF2-40B4-BE49-F238E27FC236}">
                <a16:creationId xmlns:a16="http://schemas.microsoft.com/office/drawing/2014/main" id="{DEA14AE4-414D-9647-D07B-901A23836A4E}"/>
              </a:ext>
            </a:extLst>
          </p:cNvPr>
          <p:cNvSpPr/>
          <p:nvPr/>
        </p:nvSpPr>
        <p:spPr>
          <a:xfrm rot="16200000">
            <a:off x="694371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7AECD1B-5B94-A4E5-B064-1FB7681B2AD9}"/>
              </a:ext>
            </a:extLst>
          </p:cNvPr>
          <p:cNvCxnSpPr>
            <a:cxnSpLocks/>
          </p:cNvCxnSpPr>
          <p:nvPr/>
        </p:nvCxnSpPr>
        <p:spPr>
          <a:xfrm>
            <a:off x="3647069" y="4154876"/>
            <a:ext cx="4629840" cy="1667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569797D-0938-3401-495C-25B26D24019B}"/>
              </a:ext>
            </a:extLst>
          </p:cNvPr>
          <p:cNvCxnSpPr>
            <a:cxnSpLocks/>
          </p:cNvCxnSpPr>
          <p:nvPr/>
        </p:nvCxnSpPr>
        <p:spPr>
          <a:xfrm flipV="1">
            <a:off x="8934480" y="2965402"/>
            <a:ext cx="1343428" cy="6909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sp>
        <p:nvSpPr>
          <p:cNvPr id="110" name="Rounded Rectangle 109"/>
          <p:cNvSpPr/>
          <p:nvPr/>
        </p:nvSpPr>
        <p:spPr>
          <a:xfrm>
            <a:off x="758495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>
            <a:off x="3647069" y="2795670"/>
            <a:ext cx="3937886" cy="3684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D50DF1D-637C-5E72-F9BD-9E5FCD2F7D9A}"/>
              </a:ext>
            </a:extLst>
          </p:cNvPr>
          <p:cNvCxnSpPr>
            <a:cxnSpLocks/>
          </p:cNvCxnSpPr>
          <p:nvPr/>
        </p:nvCxnSpPr>
        <p:spPr>
          <a:xfrm flipV="1">
            <a:off x="8942703" y="1682104"/>
            <a:ext cx="302686" cy="11593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215" y="1498709"/>
            <a:ext cx="457200" cy="3264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CFF2965-2F4F-D92C-DF86-A32C2F28A5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3952" y="1753073"/>
            <a:ext cx="457200" cy="3939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A33D16-0BAB-EF80-D2A5-BB3C169032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011" y="1774798"/>
            <a:ext cx="457200" cy="39399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E059A04-AA07-614C-71FB-A63F500152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2228" y="2530125"/>
            <a:ext cx="457200" cy="3939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E697EB-9663-497A-A4BC-0D09B16BD7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4922" y="1217432"/>
            <a:ext cx="9345209" cy="2945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6C766F-6B65-6CB0-E11B-5F6284BB1A36}"/>
              </a:ext>
            </a:extLst>
          </p:cNvPr>
          <p:cNvSpPr txBox="1"/>
          <p:nvPr/>
        </p:nvSpPr>
        <p:spPr>
          <a:xfrm>
            <a:off x="6771446" y="6421582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DMZ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D31FF00-CAF8-D92D-4FB4-FD7F3E39BD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64" y="1629356"/>
            <a:ext cx="9444991" cy="4634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DCBC684-893E-E573-ADA3-74658897C32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431" t="2877"/>
          <a:stretch/>
        </p:blipFill>
        <p:spPr>
          <a:xfrm>
            <a:off x="1454952" y="1859577"/>
            <a:ext cx="7896141" cy="4590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ounded Rectangular Callout 87">
            <a:extLst>
              <a:ext uri="{FF2B5EF4-FFF2-40B4-BE49-F238E27FC236}">
                <a16:creationId xmlns:a16="http://schemas.microsoft.com/office/drawing/2014/main" id="{E6EB5E59-3A2A-4C38-63F0-9921FD324E0A}"/>
              </a:ext>
            </a:extLst>
          </p:cNvPr>
          <p:cNvSpPr/>
          <p:nvPr/>
        </p:nvSpPr>
        <p:spPr>
          <a:xfrm>
            <a:off x="9910837" y="4488036"/>
            <a:ext cx="2041108" cy="2095326"/>
          </a:xfrm>
          <a:prstGeom prst="wedgeRoundRectCallout">
            <a:avLst>
              <a:gd name="adj1" fmla="val -45632"/>
              <a:gd name="adj2" fmla="val -120380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to funnel thru external cloud services?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IP-based filtering reaches its limits...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25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/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  <p:sp>
        <p:nvSpPr>
          <p:cNvPr id="10" name="Rounded Rectangle 76">
            <a:extLst>
              <a:ext uri="{FF2B5EF4-FFF2-40B4-BE49-F238E27FC236}">
                <a16:creationId xmlns:a16="http://schemas.microsoft.com/office/drawing/2014/main" id="{5B9B6614-13C9-F384-502A-DB607D0B58B7}"/>
              </a:ext>
            </a:extLst>
          </p:cNvPr>
          <p:cNvSpPr/>
          <p:nvPr/>
        </p:nvSpPr>
        <p:spPr>
          <a:xfrm>
            <a:off x="10301653" y="2277207"/>
            <a:ext cx="1261364" cy="13902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>
                <a:solidFill>
                  <a:sysClr val="windowText" lastClr="000000"/>
                </a:solidFill>
              </a:rPr>
              <a:t>AWS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Azure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Google</a:t>
            </a:r>
            <a:br>
              <a:rPr lang="en-US" i="1">
                <a:solidFill>
                  <a:sysClr val="windowText" lastClr="000000"/>
                </a:solidFill>
              </a:rPr>
            </a:br>
            <a:r>
              <a:rPr lang="en-US" i="1">
                <a:solidFill>
                  <a:sysClr val="windowText" lastClr="000000"/>
                </a:solidFill>
              </a:rPr>
              <a:t>Oracle CI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116" name="Rectangle 11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117" name="Rectangle 11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18" name="Rectangle 11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19" name="Rectangle 11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6" name="Right Bracket 125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7" name="Right Bracket 126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8" name="Picture 1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7895" y="3258739"/>
            <a:ext cx="457200" cy="393996"/>
          </a:xfrm>
          <a:prstGeom prst="rect">
            <a:avLst/>
          </a:prstGeom>
        </p:spPr>
      </p:pic>
      <p:pic>
        <p:nvPicPr>
          <p:cNvPr id="129" name="Picture 1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8594" y="3927007"/>
            <a:ext cx="457200" cy="393996"/>
          </a:xfrm>
          <a:prstGeom prst="rect">
            <a:avLst/>
          </a:prstGeom>
        </p:spPr>
      </p:pic>
      <p:sp>
        <p:nvSpPr>
          <p:cNvPr id="87" name="Rounded Rectangle 86"/>
          <p:cNvSpPr/>
          <p:nvPr/>
        </p:nvSpPr>
        <p:spPr>
          <a:xfrm>
            <a:off x="6244082" y="4262855"/>
            <a:ext cx="1133184" cy="11379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Complication (9): External Software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9638366" y="1174173"/>
            <a:ext cx="2879" cy="5555811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8971054" y="6206934"/>
            <a:ext cx="997966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Internet 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3" name="Rounded Rectangle 122"/>
          <p:cNvSpPr/>
          <p:nvPr/>
        </p:nvSpPr>
        <p:spPr>
          <a:xfrm>
            <a:off x="6244082" y="425680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2" name="Rounded Rectangle 121"/>
          <p:cNvSpPr/>
          <p:nvPr/>
        </p:nvSpPr>
        <p:spPr>
          <a:xfrm>
            <a:off x="6234266" y="4943605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Admin Console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81" name="Straight Connector 80"/>
          <p:cNvCxnSpPr>
            <a:cxnSpLocks/>
            <a:endCxn id="123" idx="1"/>
          </p:cNvCxnSpPr>
          <p:nvPr/>
        </p:nvCxnSpPr>
        <p:spPr>
          <a:xfrm flipV="1">
            <a:off x="3659378" y="4485406"/>
            <a:ext cx="2584704" cy="99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4363549" y="1985764"/>
            <a:ext cx="362656" cy="0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9245389" y="1706746"/>
            <a:ext cx="381547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726205" y="1985764"/>
            <a:ext cx="386230" cy="0"/>
          </a:xfrm>
          <a:prstGeom prst="line">
            <a:avLst/>
          </a:prstGeom>
          <a:ln w="5080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545" y="1811734"/>
            <a:ext cx="457200" cy="326496"/>
          </a:xfrm>
          <a:prstGeom prst="rect">
            <a:avLst/>
          </a:prstGeom>
        </p:spPr>
      </p:pic>
      <p:cxnSp>
        <p:nvCxnSpPr>
          <p:cNvPr id="58" name="Straight Connector 57"/>
          <p:cNvCxnSpPr>
            <a:cxnSpLocks/>
          </p:cNvCxnSpPr>
          <p:nvPr/>
        </p:nvCxnSpPr>
        <p:spPr>
          <a:xfrm>
            <a:off x="2367413" y="2482504"/>
            <a:ext cx="2745022" cy="21236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369128" y="2654523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5324090" y="1174173"/>
            <a:ext cx="3610390" cy="5247409"/>
          </a:xfrm>
          <a:prstGeom prst="roundRect">
            <a:avLst/>
          </a:prstGeom>
          <a:noFill/>
          <a:ln w="508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244082" y="3570007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SSO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LDAP/AD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6244082" y="2908556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Puppet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Ansible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Connector 73"/>
          <p:cNvCxnSpPr>
            <a:cxnSpLocks/>
            <a:endCxn id="71" idx="1"/>
          </p:cNvCxnSpPr>
          <p:nvPr/>
        </p:nvCxnSpPr>
        <p:spPr>
          <a:xfrm>
            <a:off x="3659776" y="3788098"/>
            <a:ext cx="2584306" cy="1050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cxnSpLocks/>
            <a:endCxn id="72" idx="1"/>
          </p:cNvCxnSpPr>
          <p:nvPr/>
        </p:nvCxnSpPr>
        <p:spPr>
          <a:xfrm>
            <a:off x="3659378" y="3119450"/>
            <a:ext cx="2584704" cy="1770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</p:cNvCxnSpPr>
          <p:nvPr/>
        </p:nvCxnSpPr>
        <p:spPr>
          <a:xfrm>
            <a:off x="4683530" y="1404461"/>
            <a:ext cx="757150" cy="8004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4378259" y="1412465"/>
            <a:ext cx="352280" cy="5173"/>
          </a:xfrm>
          <a:prstGeom prst="line">
            <a:avLst/>
          </a:prstGeom>
          <a:ln w="508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24" y="1227436"/>
            <a:ext cx="457200" cy="326496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1160" y="5948679"/>
            <a:ext cx="457200" cy="393996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2718" y="1169141"/>
            <a:ext cx="457200" cy="393996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23679" y="4626646"/>
            <a:ext cx="457200" cy="393996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65462" y="1879707"/>
            <a:ext cx="457200" cy="393996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3952" y="1753073"/>
            <a:ext cx="457200" cy="393996"/>
          </a:xfrm>
          <a:prstGeom prst="rect">
            <a:avLst/>
          </a:prstGeom>
        </p:spPr>
      </p:pic>
      <p:sp>
        <p:nvSpPr>
          <p:cNvPr id="99" name="Rounded Rectangle 98"/>
          <p:cNvSpPr/>
          <p:nvPr/>
        </p:nvSpPr>
        <p:spPr>
          <a:xfrm>
            <a:off x="6244563" y="2253632"/>
            <a:ext cx="1143000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91440" rIns="0" rtlCol="0" anchor="ctr"/>
          <a:lstStyle/>
          <a:p>
            <a:pPr algn="ctr">
              <a:lnSpc>
                <a:spcPts val="1500"/>
              </a:lnSpc>
            </a:pPr>
            <a:r>
              <a:rPr lang="en-US" i="1" dirty="0">
                <a:solidFill>
                  <a:sysClr val="windowText" lastClr="000000"/>
                </a:solidFill>
              </a:rPr>
              <a:t>Docker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Kubernetes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cxnSp>
        <p:nvCxnSpPr>
          <p:cNvPr id="100" name="Straight Connector 99"/>
          <p:cNvCxnSpPr>
            <a:cxnSpLocks/>
          </p:cNvCxnSpPr>
          <p:nvPr/>
        </p:nvCxnSpPr>
        <p:spPr>
          <a:xfrm>
            <a:off x="3654512" y="2253882"/>
            <a:ext cx="2587014" cy="19386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011" y="1774798"/>
            <a:ext cx="457200" cy="39399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48BF3B9-6CF9-D946-C7E9-B68A8C170D3C}"/>
              </a:ext>
            </a:extLst>
          </p:cNvPr>
          <p:cNvCxnSpPr>
            <a:cxnSpLocks/>
          </p:cNvCxnSpPr>
          <p:nvPr/>
        </p:nvCxnSpPr>
        <p:spPr>
          <a:xfrm>
            <a:off x="9638366" y="3448318"/>
            <a:ext cx="639543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97">
            <a:extLst>
              <a:ext uri="{FF2B5EF4-FFF2-40B4-BE49-F238E27FC236}">
                <a16:creationId xmlns:a16="http://schemas.microsoft.com/office/drawing/2014/main" id="{DEA14AE4-414D-9647-D07B-901A23836A4E}"/>
              </a:ext>
            </a:extLst>
          </p:cNvPr>
          <p:cNvSpPr/>
          <p:nvPr/>
        </p:nvSpPr>
        <p:spPr>
          <a:xfrm rot="16200000">
            <a:off x="6943711" y="3610406"/>
            <a:ext cx="3123597" cy="457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Monitoring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7AECD1B-5B94-A4E5-B064-1FB7681B2AD9}"/>
              </a:ext>
            </a:extLst>
          </p:cNvPr>
          <p:cNvCxnSpPr>
            <a:cxnSpLocks/>
          </p:cNvCxnSpPr>
          <p:nvPr/>
        </p:nvCxnSpPr>
        <p:spPr>
          <a:xfrm>
            <a:off x="3647069" y="4154876"/>
            <a:ext cx="4629840" cy="16677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 rot="16200000">
            <a:off x="4484914" y="4651823"/>
            <a:ext cx="2620833" cy="457200"/>
          </a:xfrm>
          <a:prstGeom prst="roundRect">
            <a:avLst>
              <a:gd name="adj" fmla="val 25758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DNS, {S|D}HCP, NTP, …</a:t>
            </a:r>
            <a:endParaRPr lang="en-GB" dirty="0"/>
          </a:p>
        </p:txBody>
      </p:sp>
      <p:cxnSp>
        <p:nvCxnSpPr>
          <p:cNvPr id="55" name="Straight Connector 54"/>
          <p:cNvCxnSpPr>
            <a:cxnSpLocks/>
          </p:cNvCxnSpPr>
          <p:nvPr/>
        </p:nvCxnSpPr>
        <p:spPr>
          <a:xfrm flipV="1">
            <a:off x="4378257" y="5802235"/>
            <a:ext cx="1188473" cy="11759"/>
          </a:xfrm>
          <a:prstGeom prst="line">
            <a:avLst/>
          </a:prstGeom>
          <a:ln w="53975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5101005" y="5978665"/>
            <a:ext cx="454295" cy="4874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cxnSpLocks/>
          </p:cNvCxnSpPr>
          <p:nvPr/>
        </p:nvCxnSpPr>
        <p:spPr>
          <a:xfrm flipV="1">
            <a:off x="2904548" y="5508694"/>
            <a:ext cx="2662182" cy="7944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cxnSpLocks/>
          </p:cNvCxnSpPr>
          <p:nvPr/>
        </p:nvCxnSpPr>
        <p:spPr>
          <a:xfrm>
            <a:off x="3655513" y="5664619"/>
            <a:ext cx="1911217" cy="0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7E059A04-AA07-614C-71FB-A63F500152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2228" y="2530125"/>
            <a:ext cx="457200" cy="393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569797D-0938-3401-495C-25B26D24019B}"/>
              </a:ext>
            </a:extLst>
          </p:cNvPr>
          <p:cNvCxnSpPr>
            <a:cxnSpLocks/>
          </p:cNvCxnSpPr>
          <p:nvPr/>
        </p:nvCxnSpPr>
        <p:spPr>
          <a:xfrm flipV="1">
            <a:off x="8934480" y="2965402"/>
            <a:ext cx="1343428" cy="6909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8215" y="3159407"/>
            <a:ext cx="457200" cy="393996"/>
          </a:xfrm>
          <a:prstGeom prst="rect">
            <a:avLst/>
          </a:prstGeom>
        </p:spPr>
      </p:pic>
      <p:sp>
        <p:nvSpPr>
          <p:cNvPr id="110" name="Rounded Rectangle 109"/>
          <p:cNvSpPr/>
          <p:nvPr/>
        </p:nvSpPr>
        <p:spPr>
          <a:xfrm>
            <a:off x="7584955" y="2277207"/>
            <a:ext cx="457200" cy="17542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>
                <a:solidFill>
                  <a:sysClr val="windowText" lastClr="000000"/>
                </a:solidFill>
              </a:rPr>
              <a:t>Storage, DBs, …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cxnSp>
        <p:nvCxnSpPr>
          <p:cNvPr id="111" name="Straight Connector 110"/>
          <p:cNvCxnSpPr>
            <a:cxnSpLocks/>
          </p:cNvCxnSpPr>
          <p:nvPr/>
        </p:nvCxnSpPr>
        <p:spPr>
          <a:xfrm>
            <a:off x="3647069" y="2795670"/>
            <a:ext cx="3937886" cy="36849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D50DF1D-637C-5E72-F9BD-9E5FCD2F7D9A}"/>
              </a:ext>
            </a:extLst>
          </p:cNvPr>
          <p:cNvCxnSpPr>
            <a:cxnSpLocks/>
          </p:cNvCxnSpPr>
          <p:nvPr/>
        </p:nvCxnSpPr>
        <p:spPr>
          <a:xfrm flipV="1">
            <a:off x="8942703" y="1682104"/>
            <a:ext cx="302686" cy="11593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215" y="1498709"/>
            <a:ext cx="457200" cy="326496"/>
          </a:xfrm>
          <a:prstGeom prst="rect">
            <a:avLst/>
          </a:prstGeom>
        </p:spPr>
      </p:pic>
      <p:sp>
        <p:nvSpPr>
          <p:cNvPr id="3" name="Rounded Rectangle 76">
            <a:extLst>
              <a:ext uri="{FF2B5EF4-FFF2-40B4-BE49-F238E27FC236}">
                <a16:creationId xmlns:a16="http://schemas.microsoft.com/office/drawing/2014/main" id="{5338589E-73F6-5A54-112C-DAD4078568BC}"/>
              </a:ext>
            </a:extLst>
          </p:cNvPr>
          <p:cNvSpPr/>
          <p:nvPr/>
        </p:nvSpPr>
        <p:spPr>
          <a:xfrm>
            <a:off x="10289644" y="3805852"/>
            <a:ext cx="1261364" cy="139020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/>
            <a:r>
              <a:rPr lang="en-US" i="1" dirty="0" err="1">
                <a:solidFill>
                  <a:sysClr val="windowText" lastClr="000000"/>
                </a:solidFill>
              </a:rPr>
              <a:t>DockerIO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>
                <a:solidFill>
                  <a:sysClr val="windowText" lastClr="000000"/>
                </a:solidFill>
              </a:rPr>
              <a:t>Git(hub)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 err="1">
                <a:solidFill>
                  <a:sysClr val="windowText" lastClr="000000"/>
                </a:solidFill>
              </a:rPr>
              <a:t>npm</a:t>
            </a:r>
            <a:br>
              <a:rPr lang="en-US" i="1" dirty="0">
                <a:solidFill>
                  <a:sysClr val="windowText" lastClr="000000"/>
                </a:solidFill>
              </a:rPr>
            </a:br>
            <a:r>
              <a:rPr lang="en-US" i="1" dirty="0" err="1">
                <a:solidFill>
                  <a:sysClr val="windowText" lastClr="000000"/>
                </a:solidFill>
              </a:rPr>
              <a:t>PyPI</a:t>
            </a:r>
            <a:endParaRPr lang="en-GB" i="1" dirty="0">
              <a:solidFill>
                <a:sysClr val="windowText" lastClr="000000"/>
              </a:solidFill>
            </a:endParaRPr>
          </a:p>
        </p:txBody>
      </p:sp>
      <p:sp>
        <p:nvSpPr>
          <p:cNvPr id="5" name="Rounded Rectangular Callout 88">
            <a:extLst>
              <a:ext uri="{FF2B5EF4-FFF2-40B4-BE49-F238E27FC236}">
                <a16:creationId xmlns:a16="http://schemas.microsoft.com/office/drawing/2014/main" id="{C2EF8EEF-D95E-A418-38EC-1C14E8B03F90}"/>
              </a:ext>
            </a:extLst>
          </p:cNvPr>
          <p:cNvSpPr/>
          <p:nvPr/>
        </p:nvSpPr>
        <p:spPr>
          <a:xfrm>
            <a:off x="9856914" y="5479000"/>
            <a:ext cx="2026901" cy="1305108"/>
          </a:xfrm>
          <a:prstGeom prst="wedgeRoundRectCallout">
            <a:avLst>
              <a:gd name="adj1" fmla="val -34284"/>
              <a:gd name="adj2" fmla="val -6327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to securely import external VMs, packages &amp; libraries?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5F5C239-9174-9B6D-4FF9-9C0257AAAB14}"/>
              </a:ext>
            </a:extLst>
          </p:cNvPr>
          <p:cNvCxnSpPr>
            <a:cxnSpLocks/>
          </p:cNvCxnSpPr>
          <p:nvPr/>
        </p:nvCxnSpPr>
        <p:spPr>
          <a:xfrm>
            <a:off x="9626936" y="4267525"/>
            <a:ext cx="639543" cy="0"/>
          </a:xfrm>
          <a:prstGeom prst="line">
            <a:avLst/>
          </a:prstGeom>
          <a:ln w="50800">
            <a:solidFill>
              <a:srgbClr val="00B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1AE0BE-5E2E-87B1-1910-3F66BBF60016}"/>
              </a:ext>
            </a:extLst>
          </p:cNvPr>
          <p:cNvCxnSpPr>
            <a:cxnSpLocks/>
          </p:cNvCxnSpPr>
          <p:nvPr/>
        </p:nvCxnSpPr>
        <p:spPr>
          <a:xfrm flipV="1">
            <a:off x="8940204" y="4763045"/>
            <a:ext cx="1343428" cy="6909"/>
          </a:xfrm>
          <a:prstGeom prst="line">
            <a:avLst/>
          </a:prstGeom>
          <a:ln w="508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86071DC-04D4-5D84-9A47-35191F03B1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2228" y="4853545"/>
            <a:ext cx="457200" cy="3939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373560-B9F3-33A1-DED2-48106105399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032" y="1267432"/>
            <a:ext cx="6628210" cy="5041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CD1DE45-9107-DE78-21F7-8979621289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184" y="1897869"/>
            <a:ext cx="5172930" cy="4742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051237B-B7A0-2187-9C12-20C9D9D7CB0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40" y="1552474"/>
            <a:ext cx="6627791" cy="4773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5A8CEC-7374-F18B-31EF-E2AEEDEBE912}"/>
              </a:ext>
            </a:extLst>
          </p:cNvPr>
          <p:cNvSpPr txBox="1"/>
          <p:nvPr/>
        </p:nvSpPr>
        <p:spPr>
          <a:xfrm>
            <a:off x="6771446" y="6421582"/>
            <a:ext cx="692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DMZ</a:t>
            </a:r>
          </a:p>
        </p:txBody>
      </p:sp>
    </p:spTree>
    <p:extLst>
      <p:ext uri="{BB962C8B-B14F-4D97-AF65-F5344CB8AC3E}">
        <p14:creationId xmlns:p14="http://schemas.microsoft.com/office/powerpoint/2010/main" val="261360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613" y="1667837"/>
            <a:ext cx="7760970" cy="45110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This got damn complex, complicated &amp; convoluted.</a:t>
            </a:r>
          </a:p>
          <a:p>
            <a:pPr marL="0" indent="0">
              <a:spcBef>
                <a:spcPts val="1800"/>
              </a:spcBef>
              <a:buNone/>
            </a:pPr>
            <a:endParaRPr lang="en-US" sz="2400" b="1" dirty="0"/>
          </a:p>
          <a:p>
            <a:pPr marL="0" indent="0">
              <a:spcBef>
                <a:spcPts val="1800"/>
              </a:spcBef>
              <a:buNone/>
            </a:pPr>
            <a:r>
              <a:rPr lang="en-US" sz="2400" b="1" dirty="0"/>
              <a:t>How </a:t>
            </a:r>
            <a:r>
              <a:rPr lang="en-US" sz="2400" b="1" strike="sngStrike" dirty="0"/>
              <a:t>the hell</a:t>
            </a:r>
            <a:r>
              <a:rPr lang="en-US" sz="2400" b="1" dirty="0"/>
              <a:t> to mitigate the risks:</a:t>
            </a:r>
          </a:p>
          <a:p>
            <a:r>
              <a:rPr lang="en-US" sz="2400" dirty="0"/>
              <a:t>Common H/W </a:t>
            </a:r>
            <a:r>
              <a:rPr lang="en-US" sz="2400" b="1" dirty="0"/>
              <a:t>vulnerabilities</a:t>
            </a:r>
            <a:r>
              <a:rPr lang="en-US" sz="2400" dirty="0"/>
              <a:t> (HV, network, …)</a:t>
            </a:r>
          </a:p>
          <a:p>
            <a:r>
              <a:rPr lang="en-US" sz="2400" b="1" dirty="0"/>
              <a:t>Basic services across networks </a:t>
            </a:r>
            <a:r>
              <a:rPr lang="en-US" sz="2400" dirty="0"/>
              <a:t>(DNS, SSO/LDAP, DBs, …)</a:t>
            </a:r>
          </a:p>
          <a:p>
            <a:r>
              <a:rPr lang="en-US" sz="2400" dirty="0"/>
              <a:t>Quickly growing </a:t>
            </a:r>
            <a:r>
              <a:rPr lang="en-US" sz="2400" b="1" dirty="0"/>
              <a:t>cacophony of dependencies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Agile. Elastic. Heterogenous.</a:t>
            </a:r>
          </a:p>
          <a:p>
            <a:r>
              <a:rPr lang="en-US" sz="2400" strike="sngStrike" dirty="0"/>
              <a:t>Forced onto</a:t>
            </a:r>
            <a:r>
              <a:rPr lang="en-US" sz="2400" dirty="0"/>
              <a:t> Benefits of </a:t>
            </a:r>
            <a:r>
              <a:rPr lang="en-US" sz="2400" b="1" dirty="0"/>
              <a:t>external cloud services</a:t>
            </a:r>
            <a:endParaRPr lang="en-US" sz="2400" dirty="0"/>
          </a:p>
          <a:p>
            <a:r>
              <a:rPr lang="en-US" sz="2400" b="1" dirty="0"/>
              <a:t>External S/W dependencies &amp; auto-import </a:t>
            </a:r>
            <a:r>
              <a:rPr lang="en-US" sz="2400" dirty="0"/>
              <a:t>(</a:t>
            </a:r>
            <a:r>
              <a:rPr lang="en-US" sz="2400" dirty="0" err="1"/>
              <a:t>npm</a:t>
            </a:r>
            <a:r>
              <a:rPr lang="en-US" sz="2400" dirty="0"/>
              <a:t>, </a:t>
            </a:r>
            <a:r>
              <a:rPr lang="en-US" sz="2400" dirty="0" err="1"/>
              <a:t>PyPI</a:t>
            </a:r>
            <a:r>
              <a:rPr lang="en-US" sz="2400" dirty="0"/>
              <a:t>, …)</a:t>
            </a:r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Summary (for your Nightmares)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42606A-86C5-169E-2D8E-29AC2C8AE8F5}"/>
              </a:ext>
            </a:extLst>
          </p:cNvPr>
          <p:cNvGrpSpPr/>
          <p:nvPr/>
        </p:nvGrpSpPr>
        <p:grpSpPr>
          <a:xfrm>
            <a:off x="7912162" y="1427486"/>
            <a:ext cx="3930530" cy="4991773"/>
            <a:chOff x="7912162" y="1244606"/>
            <a:chExt cx="3930530" cy="4991773"/>
          </a:xfrm>
        </p:grpSpPr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4E6DE47F-CAD2-493B-F872-DD5F161495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2162" y="1244607"/>
              <a:ext cx="3930529" cy="49917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DCDCB50-6068-BE46-7DB1-4DE3C6299015}"/>
                </a:ext>
              </a:extLst>
            </p:cNvPr>
            <p:cNvSpPr txBox="1"/>
            <p:nvPr/>
          </p:nvSpPr>
          <p:spPr>
            <a:xfrm rot="16200000">
              <a:off x="10429777" y="2288189"/>
              <a:ext cx="245649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https://xkcd.com/2347/</a:t>
              </a:r>
            </a:p>
          </p:txBody>
        </p:sp>
      </p:grpSp>
      <p:pic>
        <p:nvPicPr>
          <p:cNvPr id="6" name="Picture 5" descr="A person holding a piece of paper&#10;&#10;Description automatically generated">
            <a:extLst>
              <a:ext uri="{FF2B5EF4-FFF2-40B4-BE49-F238E27FC236}">
                <a16:creationId xmlns:a16="http://schemas.microsoft.com/office/drawing/2014/main" id="{45AC2694-E206-D2F8-9211-0199E0FDDC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98"/>
          <a:stretch/>
        </p:blipFill>
        <p:spPr>
          <a:xfrm>
            <a:off x="818571" y="1266487"/>
            <a:ext cx="10254679" cy="54174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2B65119-7D58-A21D-ED50-2A7AB271BBF7}"/>
              </a:ext>
            </a:extLst>
          </p:cNvPr>
          <p:cNvSpPr/>
          <p:nvPr/>
        </p:nvSpPr>
        <p:spPr>
          <a:xfrm>
            <a:off x="818574" y="4068043"/>
            <a:ext cx="102124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...needing much more</a:t>
            </a:r>
            <a:br>
              <a:rPr lang="en-US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</a:br>
            <a:r>
              <a:rPr lang="en-US" sz="5400" b="1" spc="50" dirty="0" err="1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Defence</a:t>
            </a:r>
            <a:r>
              <a:rPr lang="en-US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-in-Depth (which is costly)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4D6DBB-16EE-8671-1C98-35C44D90A7BB}"/>
              </a:ext>
            </a:extLst>
          </p:cNvPr>
          <p:cNvSpPr/>
          <p:nvPr/>
        </p:nvSpPr>
        <p:spPr>
          <a:xfrm>
            <a:off x="818158" y="3142589"/>
            <a:ext cx="9791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“Zero Trust” is the new mantra…</a:t>
            </a:r>
            <a:endParaRPr lang="en-US" sz="5400" b="1" cap="none" spc="50" dirty="0">
              <a:ln w="0">
                <a:solidFill>
                  <a:sysClr val="windowText" lastClr="000000"/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D8776B8-C351-5B97-2B2C-726EC23F7EA9}"/>
              </a:ext>
            </a:extLst>
          </p:cNvPr>
          <p:cNvSpPr/>
          <p:nvPr/>
        </p:nvSpPr>
        <p:spPr>
          <a:xfrm>
            <a:off x="818158" y="5746128"/>
            <a:ext cx="96835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…</a:t>
            </a:r>
            <a:r>
              <a:rPr lang="en-US" sz="5400" b="1" cap="none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already violating AC/DC again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5EF8138-5CC6-1685-CD7B-C40213E2BCC1}"/>
              </a:ext>
            </a:extLst>
          </p:cNvPr>
          <p:cNvSpPr/>
          <p:nvPr/>
        </p:nvSpPr>
        <p:spPr>
          <a:xfrm>
            <a:off x="818158" y="1272407"/>
            <a:ext cx="107174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GB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“KISS” is done, long live “AC/DC“</a:t>
            </a:r>
            <a:br>
              <a:rPr lang="en-GB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</a:br>
            <a:r>
              <a:rPr lang="en-GB" sz="5400" b="1" spc="50" dirty="0">
                <a:ln w="0">
                  <a:solidFill>
                    <a:sysClr val="windowText" lastClr="000000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(Always Convenient/Damn Cheap)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1A6C08C-3760-0A0F-088B-9F66831480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76795" y="5822385"/>
            <a:ext cx="773331" cy="77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0400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12" grpId="0"/>
      <p:bldP spid="13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The Two Mantras of Cyber-Security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CC00FED-7664-E5D5-7D68-EFB8325D91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61" y="1164596"/>
            <a:ext cx="11567160" cy="5693403"/>
          </a:xfrm>
        </p:spPr>
        <p:txBody>
          <a:bodyPr>
            <a:no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b="1" dirty="0"/>
              <a:t>“Defense in Depth”: Protective means must be deployed at every level of the hardware &amp; software stack</a:t>
            </a:r>
            <a:r>
              <a:rPr lang="en-US" sz="2400" dirty="0"/>
              <a:t>, e.g.</a:t>
            </a:r>
          </a:p>
          <a:p>
            <a:pPr lvl="2"/>
            <a:r>
              <a:rPr lang="en-US" dirty="0"/>
              <a:t>Agile &amp; timely updating + vulnerability management, secure &amp; professional S/W development + SBOM, tested business continuity &amp; disaster recovery plans, logging &amp; IDS, access control + 2FA, …</a:t>
            </a:r>
          </a:p>
          <a:p>
            <a:pPr lvl="2"/>
            <a:r>
              <a:rPr lang="en-US" dirty="0"/>
              <a:t>Network segregation &amp; compartmentalization, firewalls + email quarantines, data diodes, bastion hosts, gateways &amp; proxies, …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“KISS --- Keep It Simple, Stupid”: </a:t>
            </a:r>
            <a:r>
              <a:rPr lang="en-US" sz="2400" dirty="0">
                <a:solidFill>
                  <a:prstClr val="black"/>
                </a:solidFill>
              </a:rPr>
              <a:t>Avoid over-complication, too much complexity &amp;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dirty="0">
                <a:solidFill>
                  <a:prstClr val="black"/>
                </a:solidFill>
              </a:rPr>
              <a:t>too many deviations from or exceptions to the “standard”. </a:t>
            </a:r>
          </a:p>
          <a:p>
            <a:pPr marL="457200" lvl="0" indent="-457200">
              <a:buFont typeface="+mj-lt"/>
              <a:buAutoNum type="arabicPeriod"/>
            </a:pPr>
            <a:endParaRPr lang="en-US" sz="2400" b="1" dirty="0">
              <a:solidFill>
                <a:prstClr val="black"/>
              </a:solidFill>
            </a:endParaRPr>
          </a:p>
          <a:p>
            <a:pPr marL="0" lvl="0" indent="0" algn="r">
              <a:buNone/>
            </a:pPr>
            <a:r>
              <a:rPr lang="en-US" sz="2400" b="1" dirty="0"/>
              <a:t>Disclaimer:</a:t>
            </a:r>
            <a:br>
              <a:rPr lang="en-US" sz="2400" b="1" dirty="0"/>
            </a:br>
            <a:r>
              <a:rPr lang="en-US" sz="2400" dirty="0"/>
              <a:t>I will not discuss best-practices of this Defense-in-Depth,</a:t>
            </a:r>
            <a:br>
              <a:rPr lang="en-US" sz="2400" dirty="0"/>
            </a:br>
            <a:r>
              <a:rPr lang="en-US" sz="2400" dirty="0"/>
              <a:t>let’s just concentrate on a </a:t>
            </a:r>
            <a:r>
              <a:rPr lang="en-US" sz="2400" dirty="0" err="1"/>
              <a:t>DataCenter</a:t>
            </a:r>
            <a:r>
              <a:rPr lang="en-US" sz="2400" dirty="0"/>
              <a:t> architecture.  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09543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66775" y="43894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very much!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294672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long shot of a room&#10;&#10;Description automatically generated">
            <a:extLst>
              <a:ext uri="{FF2B5EF4-FFF2-40B4-BE49-F238E27FC236}">
                <a16:creationId xmlns:a16="http://schemas.microsoft.com/office/drawing/2014/main" id="{07D775DD-F6E8-E066-2E60-F70384A8B1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6855" y="1243696"/>
            <a:ext cx="5900493" cy="5488574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 </a:t>
            </a:r>
            <a:r>
              <a:rPr lang="en-US" dirty="0" err="1"/>
              <a:t>DataCentre</a:t>
            </a:r>
            <a:r>
              <a:rPr lang="en-US" dirty="0"/>
              <a:t> Stack from the Past: PC Farms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975B44-E72F-05B9-89E5-9C306E47AFEA}"/>
              </a:ext>
            </a:extLst>
          </p:cNvPr>
          <p:cNvSpPr/>
          <p:nvPr/>
        </p:nvSpPr>
        <p:spPr>
          <a:xfrm>
            <a:off x="6404610" y="2078366"/>
            <a:ext cx="1350156" cy="205347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An</a:t>
            </a:r>
            <a:br>
              <a:rPr lang="en-US" dirty="0">
                <a:solidFill>
                  <a:sysClr val="windowText" lastClr="000000"/>
                </a:solidFill>
              </a:rPr>
            </a:br>
            <a:r>
              <a:rPr lang="en-US" dirty="0">
                <a:solidFill>
                  <a:sysClr val="windowText" lastClr="000000"/>
                </a:solidFill>
              </a:rPr>
              <a:t>interactive/user application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B87468-07FA-79DB-3A3B-21137E168A8D}"/>
              </a:ext>
            </a:extLst>
          </p:cNvPr>
          <p:cNvSpPr/>
          <p:nvPr/>
        </p:nvSpPr>
        <p:spPr>
          <a:xfrm>
            <a:off x="6404611" y="4802774"/>
            <a:ext cx="1350155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rtlCol="0" anchor="ctr"/>
          <a:lstStyle/>
          <a:p>
            <a:pPr algn="ctr">
              <a:lnSpc>
                <a:spcPts val="1500"/>
              </a:lnSpc>
            </a:pPr>
            <a:r>
              <a:rPr lang="en-US" dirty="0"/>
              <a:t>H/W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B81885-7E34-747E-3687-59FD95A3B719}"/>
              </a:ext>
            </a:extLst>
          </p:cNvPr>
          <p:cNvSpPr/>
          <p:nvPr/>
        </p:nvSpPr>
        <p:spPr>
          <a:xfrm>
            <a:off x="6404610" y="4131845"/>
            <a:ext cx="1350156" cy="66754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21739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3313595"/>
            <a:ext cx="6095999" cy="354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2B07C83-388C-1960-942E-E6A5FC6693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2"/>
          <a:stretch/>
        </p:blipFill>
        <p:spPr>
          <a:xfrm>
            <a:off x="-24497" y="3337559"/>
            <a:ext cx="6116413" cy="3515077"/>
          </a:xfrm>
          <a:prstGeom prst="rect">
            <a:avLst/>
          </a:prstGeom>
        </p:spPr>
      </p:pic>
      <p:pic>
        <p:nvPicPr>
          <p:cNvPr id="3" name="Picture 2" descr="https://mediastream.cern.ch/MediaArchive/Photo/Public/2007/0703001/0703001_02/0703001_02-A4-at-144-dpi.jpg">
            <a:extLst>
              <a:ext uri="{FF2B5EF4-FFF2-40B4-BE49-F238E27FC236}">
                <a16:creationId xmlns:a16="http://schemas.microsoft.com/office/drawing/2014/main" id="{A69504A2-208A-91A4-D649-F42C007618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-16343" y="-8287"/>
            <a:ext cx="6095999" cy="332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[Screenshot from the LHC Hardware Commissioning website showing the LHC ring is cold]">
            <a:extLst>
              <a:ext uri="{FF2B5EF4-FFF2-40B4-BE49-F238E27FC236}">
                <a16:creationId xmlns:a16="http://schemas.microsoft.com/office/drawing/2014/main" id="{8C8160DC-AF7B-D172-B9B9-2D5B36C34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19" y="-14383"/>
            <a:ext cx="6095999" cy="332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97" y="-8290"/>
            <a:ext cx="6095999" cy="3345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2" descr="10.jpg">
            <a:extLst>
              <a:ext uri="{FF2B5EF4-FFF2-40B4-BE49-F238E27FC236}">
                <a16:creationId xmlns:a16="http://schemas.microsoft.com/office/drawing/2014/main" id="{F6998819-01DC-399D-09F6-6320E6213F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78" y="0"/>
            <a:ext cx="6144984" cy="3345848"/>
          </a:xfrm>
          <a:prstGeom prst="rect">
            <a:avLst/>
          </a:prstGeom>
        </p:spPr>
      </p:pic>
      <p:pic>
        <p:nvPicPr>
          <p:cNvPr id="9" name="Picture 8" descr="A computer screen shot of a explosion&#10;&#10;Description automatically generated">
            <a:extLst>
              <a:ext uri="{FF2B5EF4-FFF2-40B4-BE49-F238E27FC236}">
                <a16:creationId xmlns:a16="http://schemas.microsoft.com/office/drawing/2014/main" id="{3291BB8E-6F23-605A-6498-FEDD1E5E21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378" y="-9394"/>
            <a:ext cx="6158051" cy="3357278"/>
          </a:xfrm>
          <a:prstGeom prst="rect">
            <a:avLst/>
          </a:prstGeom>
        </p:spPr>
      </p:pic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949" y="3331123"/>
            <a:ext cx="6158051" cy="353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s://mediastream.cern.ch/MediaArchive/Photo/Public/2006/0611003/0611003_04/0611003_04-A4-at-144-dpi.jpg">
            <a:extLst>
              <a:ext uri="{FF2B5EF4-FFF2-40B4-BE49-F238E27FC236}">
                <a16:creationId xmlns:a16="http://schemas.microsoft.com/office/drawing/2014/main" id="{E60B8F2F-56D2-7507-AF71-570D008145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09513" y="3337466"/>
            <a:ext cx="6182487" cy="35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666566-472F-D7B9-6B1E-954CD57A984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426" y="106556"/>
            <a:ext cx="1231533" cy="30679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281CB2-8636-D623-5167-05D285B207D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0425" y="106556"/>
            <a:ext cx="1231533" cy="30679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7C80F7-11F6-D6FD-B02E-242277CB531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449" y="3591505"/>
            <a:ext cx="1231533" cy="30679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A8C8CB-913F-29B5-5116-EBC2F1E73EA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255" y="3566845"/>
            <a:ext cx="1231533" cy="306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533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8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66775" y="43894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very much!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511820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D606634-4ABA-DD32-6521-67A011857BB0}"/>
              </a:ext>
            </a:extLst>
          </p:cNvPr>
          <p:cNvSpPr txBox="1">
            <a:spLocks/>
          </p:cNvSpPr>
          <p:nvPr/>
        </p:nvSpPr>
        <p:spPr>
          <a:xfrm>
            <a:off x="251461" y="1164596"/>
            <a:ext cx="11567160" cy="5693403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68288" indent="-268288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b="1" dirty="0"/>
              <a:t>“Defense in Depth”: Protective means must be deployed at every level of the hardware &amp; software stack</a:t>
            </a:r>
            <a:r>
              <a:rPr lang="en-US" sz="2400" dirty="0"/>
              <a:t>, e.g.</a:t>
            </a:r>
          </a:p>
          <a:p>
            <a:pPr lvl="2"/>
            <a:r>
              <a:rPr lang="en-US" dirty="0"/>
              <a:t>Agile &amp; timely updating + vulnerability management, secure &amp; professional S/W development + SBOM, tested business continuity &amp; disaster recovery plans, logging &amp; IDS, access control, …</a:t>
            </a:r>
          </a:p>
          <a:p>
            <a:pPr lvl="2"/>
            <a:r>
              <a:rPr lang="en-US" dirty="0"/>
              <a:t>Network segregation &amp; compartmentalization, firewalls + email quarantines, data diodes, bastion hosts, gateways &amp; proxies, …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“KISS --- Keep it simple, stupid”: </a:t>
            </a:r>
            <a:r>
              <a:rPr lang="en-US" sz="2400" dirty="0">
                <a:solidFill>
                  <a:prstClr val="black"/>
                </a:solidFill>
              </a:rPr>
              <a:t>Avoid over-complication, too much complexity &amp;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dirty="0">
                <a:solidFill>
                  <a:prstClr val="black"/>
                </a:solidFill>
              </a:rPr>
              <a:t>too many deviations from or exceptions to the “standard”. </a:t>
            </a:r>
          </a:p>
          <a:p>
            <a:pPr marL="457200" indent="-457200">
              <a:buFont typeface="+mj-lt"/>
              <a:buAutoNum type="arabicPeriod"/>
            </a:pPr>
            <a:endParaRPr lang="en-US" sz="2400" b="1" dirty="0">
              <a:solidFill>
                <a:prstClr val="black"/>
              </a:solidFill>
            </a:endParaRPr>
          </a:p>
          <a:p>
            <a:pPr marL="0" indent="0" algn="r">
              <a:buFont typeface="Arial" pitchFamily="34" charset="0"/>
              <a:buNone/>
            </a:pPr>
            <a:r>
              <a:rPr lang="en-US" sz="2400" dirty="0"/>
              <a:t>.  </a:t>
            </a:r>
          </a:p>
          <a:p>
            <a:pPr marL="914400" lvl="2" indent="0">
              <a:buFont typeface="Arial" pitchFamily="34" charset="0"/>
              <a:buNone/>
            </a:pPr>
            <a:endParaRPr lang="en-US" dirty="0"/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The </a:t>
            </a:r>
            <a:r>
              <a:rPr lang="en-US" strike="sngStrike" dirty="0"/>
              <a:t>Two</a:t>
            </a:r>
            <a:r>
              <a:rPr lang="en-US" dirty="0"/>
              <a:t> Three Mantras of Cyber-Security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49555" y="1164595"/>
            <a:ext cx="11555730" cy="5693403"/>
          </a:xfrm>
        </p:spPr>
        <p:txBody>
          <a:bodyPr>
            <a:noAutofit/>
          </a:bodyPr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400" b="1" dirty="0"/>
              <a:t>“Defense in Depth”: Protective means must be deployed at every level of the hardware &amp; software stack</a:t>
            </a:r>
            <a:r>
              <a:rPr lang="en-US" sz="2400" dirty="0"/>
              <a:t>, e.g.</a:t>
            </a:r>
          </a:p>
          <a:p>
            <a:pPr lvl="2"/>
            <a:r>
              <a:rPr lang="en-US" dirty="0"/>
              <a:t>Agile &amp; timely updating + vulnerability management, secure &amp; professional S/W development + SBOM, tested business continuity &amp; disaster recovery plans, logging &amp; IDS, access control, …</a:t>
            </a:r>
          </a:p>
          <a:p>
            <a:pPr lvl="2"/>
            <a:r>
              <a:rPr lang="en-US" dirty="0"/>
              <a:t>Network segregation &amp; compartmentalization, firewalls + email quarantines, data diodes, bastion hosts, gateways &amp; proxies, …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b="1" dirty="0">
                <a:solidFill>
                  <a:prstClr val="black"/>
                </a:solidFill>
              </a:rPr>
              <a:t>“KISS --- Keep it simple, stupid”: </a:t>
            </a:r>
            <a:r>
              <a:rPr lang="en-US" sz="2400" dirty="0">
                <a:solidFill>
                  <a:prstClr val="black"/>
                </a:solidFill>
              </a:rPr>
              <a:t>Avoid over-complication, too much complexity &amp;</a:t>
            </a:r>
            <a:br>
              <a:rPr lang="en-US" sz="2400" dirty="0">
                <a:solidFill>
                  <a:prstClr val="black"/>
                </a:solidFill>
              </a:rPr>
            </a:br>
            <a:r>
              <a:rPr lang="en-US" sz="2400" dirty="0">
                <a:solidFill>
                  <a:prstClr val="black"/>
                </a:solidFill>
              </a:rPr>
              <a:t>too many deviations from or exceptions to the “standard”. </a:t>
            </a:r>
            <a:r>
              <a:rPr lang="en-US" sz="2400" dirty="0">
                <a:solidFill>
                  <a:srgbClr val="FF0000"/>
                </a:solidFill>
              </a:rPr>
              <a:t>Unfortunately, it is the </a:t>
            </a:r>
            <a:r>
              <a:rPr lang="en-US" sz="2400" b="1" dirty="0">
                <a:solidFill>
                  <a:srgbClr val="FF0000"/>
                </a:solidFill>
              </a:rPr>
              <a:t>complexity of today’s IT infrastructures which makes security a nightmare.</a:t>
            </a:r>
            <a:endParaRPr lang="en-US" dirty="0">
              <a:solidFill>
                <a:srgbClr val="FF0000"/>
              </a:solidFill>
            </a:endParaRP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4400" b="1" dirty="0">
                <a:solidFill>
                  <a:srgbClr val="FF0000"/>
                </a:solidFill>
              </a:rPr>
              <a:t>“Convenient, cheap, </a:t>
            </a:r>
            <a:r>
              <a:rPr lang="en-US" sz="4400" b="1">
                <a:solidFill>
                  <a:srgbClr val="FF0000"/>
                </a:solidFill>
              </a:rPr>
              <a:t>secure − </a:t>
            </a:r>
            <a:r>
              <a:rPr lang="en-US" sz="4400" b="1" dirty="0">
                <a:solidFill>
                  <a:srgbClr val="FF0000"/>
                </a:solidFill>
              </a:rPr>
              <a:t>Pick two”:</a:t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No wonder that “security” looses as it brings no immediate benefits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9736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long shot of a room&#10;&#10;Description automatically generated">
            <a:extLst>
              <a:ext uri="{FF2B5EF4-FFF2-40B4-BE49-F238E27FC236}">
                <a16:creationId xmlns:a16="http://schemas.microsoft.com/office/drawing/2014/main" id="{81AFC6EB-C8AE-C1A0-3DC9-3F178E1786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6855" y="1243696"/>
            <a:ext cx="5900493" cy="5488574"/>
          </a:xfrm>
          <a:prstGeom prst="rect">
            <a:avLst/>
          </a:prstGeom>
        </p:spPr>
      </p:pic>
      <p:pic>
        <p:nvPicPr>
          <p:cNvPr id="3" name="Picture 2" descr="A long hallway with rows of servers&#10;&#10;Description automatically generated">
            <a:extLst>
              <a:ext uri="{FF2B5EF4-FFF2-40B4-BE49-F238E27FC236}">
                <a16:creationId xmlns:a16="http://schemas.microsoft.com/office/drawing/2014/main" id="{16BB7967-2025-89E8-7CE0-CA2EFE17F5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54" y="1243696"/>
            <a:ext cx="5900493" cy="54885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400417-A40F-1B7D-EEC6-A5CF46E1E3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248" y="2066936"/>
            <a:ext cx="1382879" cy="3456432"/>
          </a:xfrm>
          <a:prstGeom prst="rect">
            <a:avLst/>
          </a:prstGeom>
        </p:spPr>
      </p:pic>
      <p:sp>
        <p:nvSpPr>
          <p:cNvPr id="2" name="Title 2"/>
          <p:cNvSpPr txBox="1">
            <a:spLocks noGrp="1"/>
          </p:cNvSpPr>
          <p:nvPr>
            <p:ph type="title"/>
          </p:nvPr>
        </p:nvSpPr>
        <p:spPr>
          <a:xfrm>
            <a:off x="0" y="274638"/>
            <a:ext cx="12192000" cy="11430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Bye-Bye KISS: Today’s </a:t>
            </a:r>
            <a:r>
              <a:rPr lang="en-US" strike="sngStrike" dirty="0"/>
              <a:t>Shitty</a:t>
            </a:r>
            <a:r>
              <a:rPr lang="en-US" dirty="0"/>
              <a:t> Convenience Stack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4AE733-ED04-0E29-E2B1-14985212565E}"/>
              </a:ext>
            </a:extLst>
          </p:cNvPr>
          <p:cNvSpPr/>
          <p:nvPr/>
        </p:nvSpPr>
        <p:spPr>
          <a:xfrm>
            <a:off x="3015788" y="3457475"/>
            <a:ext cx="45720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More VMs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819A27-AB49-4F9B-CC4F-AD3866A29408}"/>
              </a:ext>
            </a:extLst>
          </p:cNvPr>
          <p:cNvSpPr/>
          <p:nvPr/>
        </p:nvSpPr>
        <p:spPr>
          <a:xfrm>
            <a:off x="4844588" y="2763012"/>
            <a:ext cx="2743200" cy="6924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More containers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B6DC55-831F-8DD7-1F48-94DD53F762FE}"/>
              </a:ext>
            </a:extLst>
          </p:cNvPr>
          <p:cNvSpPr/>
          <p:nvPr/>
        </p:nvSpPr>
        <p:spPr>
          <a:xfrm>
            <a:off x="1644187" y="2082434"/>
            <a:ext cx="1371600" cy="137468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Another interactive/ user application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C9F766-8972-770A-1248-F0CD83D194B6}"/>
              </a:ext>
            </a:extLst>
          </p:cNvPr>
          <p:cNvSpPr/>
          <p:nvPr/>
        </p:nvSpPr>
        <p:spPr>
          <a:xfrm>
            <a:off x="1644188" y="3457355"/>
            <a:ext cx="13716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VM</a:t>
            </a:r>
            <a:br>
              <a:rPr lang="en-US" dirty="0"/>
            </a:br>
            <a:r>
              <a:rPr lang="en-US" dirty="0"/>
              <a:t>(incl. O/S)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D10E197-DFB7-4863-B80D-32F1BB82FDB0}"/>
              </a:ext>
            </a:extLst>
          </p:cNvPr>
          <p:cNvSpPr/>
          <p:nvPr/>
        </p:nvSpPr>
        <p:spPr>
          <a:xfrm>
            <a:off x="3015789" y="2082434"/>
            <a:ext cx="1828800" cy="6858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Yet another application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0BF69A9-BD53-0604-D7E5-75ACF6F5B4AE}"/>
              </a:ext>
            </a:extLst>
          </p:cNvPr>
          <p:cNvSpPr/>
          <p:nvPr/>
        </p:nvSpPr>
        <p:spPr>
          <a:xfrm>
            <a:off x="3015788" y="2764110"/>
            <a:ext cx="1828800" cy="6922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CFB4C1-AAE9-CFE6-5E34-27B5AA38F167}"/>
              </a:ext>
            </a:extLst>
          </p:cNvPr>
          <p:cNvSpPr/>
          <p:nvPr/>
        </p:nvSpPr>
        <p:spPr>
          <a:xfrm>
            <a:off x="4844588" y="2082314"/>
            <a:ext cx="1371600" cy="6817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One more application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A488BA-FB07-1BF5-D6AD-1BAD413E5AA5}"/>
              </a:ext>
            </a:extLst>
          </p:cNvPr>
          <p:cNvSpPr/>
          <p:nvPr/>
        </p:nvSpPr>
        <p:spPr>
          <a:xfrm>
            <a:off x="6216188" y="2082435"/>
            <a:ext cx="1371600" cy="6816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ysClr val="windowText" lastClr="000000"/>
                </a:solidFill>
              </a:rPr>
              <a:t>Other apps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C00D00-8B6E-31B2-14F2-A040FCA461C2}"/>
              </a:ext>
            </a:extLst>
          </p:cNvPr>
          <p:cNvSpPr/>
          <p:nvPr/>
        </p:nvSpPr>
        <p:spPr>
          <a:xfrm>
            <a:off x="1644188" y="4828955"/>
            <a:ext cx="59436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More hardware (IPMI/BMC)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0584298D-00E8-5C4D-57A0-AD8F6F47A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3187" y="2146946"/>
            <a:ext cx="3988998" cy="3447819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400" dirty="0"/>
              <a:t>Agile &amp; elastic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Business continuity/</a:t>
            </a:r>
            <a:br>
              <a:rPr lang="en-US" sz="2400" dirty="0"/>
            </a:br>
            <a:r>
              <a:rPr lang="en-US" sz="2400" dirty="0"/>
              <a:t>disaster recovery (BC/DR)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Big Data/ML/LLM/ChatGPT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Public/hybrid/private clouds</a:t>
            </a:r>
          </a:p>
          <a:p>
            <a:pPr>
              <a:spcBef>
                <a:spcPts val="1800"/>
              </a:spcBef>
            </a:pPr>
            <a:r>
              <a:rPr lang="en-US" sz="2400" dirty="0"/>
              <a:t>GPUs/Quantum computing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B20D88-EC8E-821C-F2A6-E25376C834C8}"/>
              </a:ext>
            </a:extLst>
          </p:cNvPr>
          <p:cNvSpPr/>
          <p:nvPr/>
        </p:nvSpPr>
        <p:spPr>
          <a:xfrm>
            <a:off x="1644188" y="4143395"/>
            <a:ext cx="59436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6031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51589 -7.40741E-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uiExpand="1" build="p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3313595"/>
            <a:ext cx="6095999" cy="354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2B07C83-388C-1960-942E-E6A5FC6693F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002"/>
          <a:stretch/>
        </p:blipFill>
        <p:spPr>
          <a:xfrm>
            <a:off x="-24497" y="3337559"/>
            <a:ext cx="6116413" cy="3515077"/>
          </a:xfrm>
          <a:prstGeom prst="rect">
            <a:avLst/>
          </a:prstGeom>
        </p:spPr>
      </p:pic>
      <p:pic>
        <p:nvPicPr>
          <p:cNvPr id="3" name="Picture 2" descr="https://mediastream.cern.ch/MediaArchive/Photo/Public/2007/0703001/0703001_02/0703001_02-A4-at-144-dpi.jpg">
            <a:extLst>
              <a:ext uri="{FF2B5EF4-FFF2-40B4-BE49-F238E27FC236}">
                <a16:creationId xmlns:a16="http://schemas.microsoft.com/office/drawing/2014/main" id="{A69504A2-208A-91A4-D649-F42C007618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-16343" y="-8287"/>
            <a:ext cx="6095999" cy="332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[Screenshot from the LHC Hardware Commissioning website showing the LHC ring is cold]">
            <a:extLst>
              <a:ext uri="{FF2B5EF4-FFF2-40B4-BE49-F238E27FC236}">
                <a16:creationId xmlns:a16="http://schemas.microsoft.com/office/drawing/2014/main" id="{8C8160DC-AF7B-D172-B9B9-2D5B36C34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19" y="-14383"/>
            <a:ext cx="6095999" cy="332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546" name="Picture 2" descr="Cern scientists look at computer screens during LHC switch-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497" y="-19122"/>
            <a:ext cx="6095999" cy="3356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rafik 2" descr="10.jpg">
            <a:extLst>
              <a:ext uri="{FF2B5EF4-FFF2-40B4-BE49-F238E27FC236}">
                <a16:creationId xmlns:a16="http://schemas.microsoft.com/office/drawing/2014/main" id="{F6998819-01DC-399D-09F6-6320E6213FC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502" y="-8288"/>
            <a:ext cx="6095999" cy="3327979"/>
          </a:xfrm>
          <a:prstGeom prst="rect">
            <a:avLst/>
          </a:prstGeom>
        </p:spPr>
      </p:pic>
      <p:pic>
        <p:nvPicPr>
          <p:cNvPr id="9" name="Picture 8" descr="A computer screen shot of a explosion&#10;&#10;Description automatically generated">
            <a:extLst>
              <a:ext uri="{FF2B5EF4-FFF2-40B4-BE49-F238E27FC236}">
                <a16:creationId xmlns:a16="http://schemas.microsoft.com/office/drawing/2014/main" id="{3291BB8E-6F23-605A-6498-FEDD1E5E21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08" y="-8288"/>
            <a:ext cx="6144985" cy="3357278"/>
          </a:xfrm>
          <a:prstGeom prst="rect">
            <a:avLst/>
          </a:prstGeom>
        </p:spPr>
      </p:pic>
      <p:pic>
        <p:nvPicPr>
          <p:cNvPr id="108562" name="Picture 18" descr="http://mediaarchive.cern.ch/MediaArchive/Photo/Public/2005/0507030/0507030_06/0507030_06-A5-at-72-dpi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331123"/>
            <a:ext cx="6096000" cy="353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s://mediastream.cern.ch/MediaArchive/Photo/Public/2006/0611003/0611003_04/0611003_04-A4-at-144-dpi.jpg">
            <a:extLst>
              <a:ext uri="{FF2B5EF4-FFF2-40B4-BE49-F238E27FC236}">
                <a16:creationId xmlns:a16="http://schemas.microsoft.com/office/drawing/2014/main" id="{E60B8F2F-56D2-7507-AF71-570D008145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61" y="3331123"/>
            <a:ext cx="6095939" cy="35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373CC5-F861-E175-859A-79C657AADA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43997"/>
            <a:ext cx="1250885" cy="31161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64645BB-EBEE-D1BC-9AAF-B16163C839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470" y="34691"/>
            <a:ext cx="1250885" cy="31161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A43ED4-4CAB-C693-C4C2-138D15348F2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3578096"/>
            <a:ext cx="1250885" cy="311614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97304D0-6B40-1F57-64A1-88A0B33408A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470" y="3572257"/>
            <a:ext cx="1250885" cy="3116144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4476575-5BF8-0BD5-AC09-A8CE01AB998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331" y="2071988"/>
            <a:ext cx="6005080" cy="345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3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81481E-6 L -0.24349 0.3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74" y="152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59259E-6 L -0.11602 -0.203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07" y="-1020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4 4.07407E-6 L -0.48893 0.3083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35" y="1541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33333E-6 L -0.3763 -0.206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15" y="-1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6896F1-98ED-6F15-D1C7-0CD8110D8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331" y="2071988"/>
            <a:ext cx="6005080" cy="3456732"/>
          </a:xfrm>
          <a:prstGeom prst="rect">
            <a:avLst/>
          </a:prstGeom>
        </p:spPr>
      </p:pic>
      <p:sp>
        <p:nvSpPr>
          <p:cNvPr id="64" name="Rectangle 63"/>
          <p:cNvSpPr/>
          <p:nvPr/>
        </p:nvSpPr>
        <p:spPr>
          <a:xfrm>
            <a:off x="544430" y="2075898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65" name="Rectangle 64"/>
          <p:cNvSpPr/>
          <p:nvPr/>
        </p:nvSpPr>
        <p:spPr>
          <a:xfrm>
            <a:off x="85291" y="4138084"/>
            <a:ext cx="22860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Hypervisor</a:t>
            </a:r>
            <a:endParaRPr lang="en-GB" dirty="0"/>
          </a:p>
        </p:txBody>
      </p:sp>
      <p:sp>
        <p:nvSpPr>
          <p:cNvPr id="66" name="Rectangle 65"/>
          <p:cNvSpPr/>
          <p:nvPr/>
        </p:nvSpPr>
        <p:spPr>
          <a:xfrm>
            <a:off x="542491" y="3452164"/>
            <a:ext cx="18288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r>
              <a:rPr lang="en-US" dirty="0"/>
              <a:t>VM</a:t>
            </a:r>
            <a:endParaRPr lang="en-GB" dirty="0"/>
          </a:p>
        </p:txBody>
      </p:sp>
      <p:sp>
        <p:nvSpPr>
          <p:cNvPr id="67" name="Rectangle 66"/>
          <p:cNvSpPr/>
          <p:nvPr/>
        </p:nvSpPr>
        <p:spPr>
          <a:xfrm>
            <a:off x="999691" y="2760591"/>
            <a:ext cx="13716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Container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85291" y="3446884"/>
            <a:ext cx="4572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85291" y="2077123"/>
            <a:ext cx="457200" cy="137353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1" name="Rectangle 70"/>
          <p:cNvSpPr/>
          <p:nvPr/>
        </p:nvSpPr>
        <p:spPr>
          <a:xfrm>
            <a:off x="542491" y="2760592"/>
            <a:ext cx="457200" cy="68991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</a:t>
            </a:r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85291" y="4823644"/>
            <a:ext cx="2286000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/>
              <a:t>Hardware (IPMI/BMC)</a:t>
            </a:r>
            <a:endParaRPr lang="en-GB" dirty="0"/>
          </a:p>
        </p:txBody>
      </p:sp>
      <p:sp>
        <p:nvSpPr>
          <p:cNvPr id="76" name="Rectangle 75"/>
          <p:cNvSpPr/>
          <p:nvPr/>
        </p:nvSpPr>
        <p:spPr>
          <a:xfrm>
            <a:off x="999691" y="2077123"/>
            <a:ext cx="4572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456891" y="2077124"/>
            <a:ext cx="9144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endParaRPr lang="en-US" dirty="0"/>
          </a:p>
          <a:p>
            <a:pPr algn="r">
              <a:lnSpc>
                <a:spcPts val="1500"/>
              </a:lnSpc>
            </a:pPr>
            <a:r>
              <a:rPr lang="en-US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78" name="Right Bracket 77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ight Bracket 78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2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Let’s cable up our stack!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896097" y="1174173"/>
            <a:ext cx="19785" cy="555581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001844" y="5961012"/>
            <a:ext cx="144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Management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3634761" y="1174173"/>
            <a:ext cx="24617" cy="5555811"/>
          </a:xfrm>
          <a:prstGeom prst="line">
            <a:avLst/>
          </a:prstGeom>
          <a:ln w="508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16200000">
            <a:off x="2810876" y="6006174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Provisioning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4369546" y="1174173"/>
            <a:ext cx="3878" cy="5555811"/>
          </a:xfrm>
          <a:prstGeom prst="line">
            <a:avLst/>
          </a:prstGeom>
          <a:ln w="508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cxnSpLocks/>
          </p:cNvCxnSpPr>
          <p:nvPr/>
        </p:nvCxnSpPr>
        <p:spPr>
          <a:xfrm>
            <a:off x="2367413" y="2482504"/>
            <a:ext cx="2745022" cy="0"/>
          </a:xfrm>
          <a:prstGeom prst="line">
            <a:avLst/>
          </a:prstGeom>
          <a:ln w="50800">
            <a:solidFill>
              <a:srgbClr val="FF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758536" y="2358737"/>
            <a:ext cx="3611010" cy="10390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13891" y="2167644"/>
            <a:ext cx="4055655" cy="10554"/>
          </a:xfrm>
          <a:prstGeom prst="line">
            <a:avLst/>
          </a:prstGeom>
          <a:ln w="50800">
            <a:solidFill>
              <a:srgbClr val="92D0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2371291" y="4699476"/>
            <a:ext cx="1284222" cy="3594"/>
          </a:xfrm>
          <a:prstGeom prst="line">
            <a:avLst/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77804" y="5329804"/>
            <a:ext cx="527687" cy="240"/>
          </a:xfrm>
          <a:prstGeom prst="line">
            <a:avLst/>
          </a:prstGeom>
          <a:ln w="50800"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ight Bracket 108"/>
          <p:cNvSpPr/>
          <p:nvPr/>
        </p:nvSpPr>
        <p:spPr>
          <a:xfrm>
            <a:off x="2369128" y="3969645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ight Bracket 69"/>
          <p:cNvSpPr/>
          <p:nvPr/>
        </p:nvSpPr>
        <p:spPr>
          <a:xfrm>
            <a:off x="2358737" y="3305338"/>
            <a:ext cx="199201" cy="321581"/>
          </a:xfrm>
          <a:prstGeom prst="rightBracket">
            <a:avLst>
              <a:gd name="adj" fmla="val 80718"/>
            </a:avLst>
          </a:prstGeom>
          <a:ln w="50800">
            <a:solidFill>
              <a:srgbClr val="00B0F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3710967" y="6209016"/>
            <a:ext cx="93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Intranet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B1E5C35-DD29-2774-0CFB-9C551DA2D5FD}"/>
              </a:ext>
            </a:extLst>
          </p:cNvPr>
          <p:cNvCxnSpPr/>
          <p:nvPr/>
        </p:nvCxnSpPr>
        <p:spPr>
          <a:xfrm>
            <a:off x="5112435" y="1178143"/>
            <a:ext cx="1320" cy="555581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29F3A24-CE97-BB5B-E39C-69674DF4A826}"/>
              </a:ext>
            </a:extLst>
          </p:cNvPr>
          <p:cNvSpPr txBox="1"/>
          <p:nvPr/>
        </p:nvSpPr>
        <p:spPr>
          <a:xfrm rot="16200000">
            <a:off x="4364388" y="6076653"/>
            <a:ext cx="1068562" cy="489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dirty="0"/>
              <a:t>OT</a:t>
            </a:r>
            <a:br>
              <a:rPr lang="en-US" dirty="0"/>
            </a:br>
            <a:r>
              <a:rPr lang="en-US" dirty="0"/>
              <a:t>Industrial</a:t>
            </a:r>
          </a:p>
        </p:txBody>
      </p:sp>
    </p:spTree>
    <p:extLst>
      <p:ext uri="{BB962C8B-B14F-4D97-AF65-F5344CB8AC3E}">
        <p14:creationId xmlns:p14="http://schemas.microsoft.com/office/powerpoint/2010/main" val="210386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3.33333E-6 L -0.42448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2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6" grpId="0" animBg="1"/>
      <p:bldP spid="77" grpId="0" animBg="1"/>
      <p:bldP spid="78" grpId="0" animBg="1"/>
      <p:bldP spid="79" grpId="0" animBg="1"/>
      <p:bldP spid="12" grpId="0"/>
      <p:bldP spid="51" grpId="0"/>
      <p:bldP spid="109" grpId="0" animBg="1"/>
      <p:bldP spid="70" grpId="0" animBg="1"/>
      <p:bldP spid="141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41558</TotalTime>
  <Words>1487</Words>
  <Application>Microsoft Office PowerPoint</Application>
  <PresentationFormat>Widescreen</PresentationFormat>
  <Paragraphs>339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Liberation Serif</vt:lpstr>
      <vt:lpstr>Wingdings 3</vt:lpstr>
      <vt:lpstr>Office Theme</vt:lpstr>
      <vt:lpstr>PowerPoint Presentation</vt:lpstr>
      <vt:lpstr>The Two Mantras of Cyber-Security</vt:lpstr>
      <vt:lpstr>A DataCentre Stack from the Past: PC Farms</vt:lpstr>
      <vt:lpstr>PowerPoint Presentation</vt:lpstr>
      <vt:lpstr>PowerPoint Presentation</vt:lpstr>
      <vt:lpstr>The Two Three Mantras of Cyber-Security</vt:lpstr>
      <vt:lpstr>Bye-Bye KISS: Today’s Shitty Convenience Stack</vt:lpstr>
      <vt:lpstr>PowerPoint Presentation</vt:lpstr>
      <vt:lpstr>Let’s cable up our stack!</vt:lpstr>
      <vt:lpstr>Complication (1): Common Network Infrastructre</vt:lpstr>
      <vt:lpstr>Complication (2): Common Bare-Metal</vt:lpstr>
      <vt:lpstr>Complication (3): Multi-Network Exposure</vt:lpstr>
      <vt:lpstr>Complication (4): Administration &amp; Administrators</vt:lpstr>
      <vt:lpstr>Complication (5): Monitoring</vt:lpstr>
      <vt:lpstr>Complication (6): Provisioning</vt:lpstr>
      <vt:lpstr>Complication (7): Recursive (Self-)Hosting </vt:lpstr>
      <vt:lpstr>Complication (8): Clouds (Why, oh, why?)</vt:lpstr>
      <vt:lpstr>Complication (9): External Software</vt:lpstr>
      <vt:lpstr>Summary (for your Nightmares)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Security Baseline</dc:title>
  <dc:creator>Dr. Stefan Lueders</dc:creator>
  <cp:lastModifiedBy>Stefan Lueders</cp:lastModifiedBy>
  <cp:revision>1855</cp:revision>
  <cp:lastPrinted>2021-03-03T08:31:17Z</cp:lastPrinted>
  <dcterms:created xsi:type="dcterms:W3CDTF">2011-05-06T12:33:31Z</dcterms:created>
  <dcterms:modified xsi:type="dcterms:W3CDTF">2025-06-05T15:52:19Z</dcterms:modified>
</cp:coreProperties>
</file>