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450" r:id="rId3"/>
    <p:sldId id="453" r:id="rId4"/>
    <p:sldId id="454" r:id="rId5"/>
    <p:sldId id="452" r:id="rId6"/>
    <p:sldId id="458" r:id="rId7"/>
    <p:sldId id="456" r:id="rId8"/>
    <p:sldId id="462" r:id="rId9"/>
    <p:sldId id="464" r:id="rId10"/>
    <p:sldId id="463" r:id="rId11"/>
    <p:sldId id="465" r:id="rId12"/>
    <p:sldId id="466" r:id="rId13"/>
    <p:sldId id="459" r:id="rId14"/>
    <p:sldId id="455" r:id="rId15"/>
    <p:sldId id="444" r:id="rId16"/>
    <p:sldId id="467" r:id="rId17"/>
    <p:sldId id="402" r:id="rId1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B82"/>
    <a:srgbClr val="DB7713"/>
    <a:srgbClr val="FF8699"/>
    <a:srgbClr val="FF7C80"/>
    <a:srgbClr val="FF3300"/>
    <a:srgbClr val="B90F95"/>
    <a:srgbClr val="EFD4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3" autoAdjust="0"/>
    <p:restoredTop sz="96857" autoAdjust="0"/>
  </p:normalViewPr>
  <p:slideViewPr>
    <p:cSldViewPr snapToGrid="0">
      <p:cViewPr varScale="1">
        <p:scale>
          <a:sx n="160" d="100"/>
          <a:sy n="160" d="100"/>
        </p:scale>
        <p:origin x="332" y="1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3BA4A-6DD9-444A-ACB8-17BF013AA582}" type="datetimeFigureOut">
              <a:rPr lang="en-GB" smtClean="0"/>
              <a:t>18/07/2025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517CE-68A1-4DF0-BEE1-497999C7C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255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4F6A71-0184-31AB-9422-2E6952BB0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E6038A-0564-8DFE-77D1-EF76B6DC04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3A841F-CA1B-208E-F3D8-5D50EE1C80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D883FB-CF7A-6DEE-8F12-344870B0EA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17CE-68A1-4DF0-BEE1-497999C7CBE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761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338616"/>
            <a:ext cx="12192000" cy="522000"/>
          </a:xfrm>
          <a:prstGeom prst="rect">
            <a:avLst/>
          </a:prstGeom>
          <a:gradFill flip="none" rotWithShape="1">
            <a:gsLst>
              <a:gs pos="600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952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-8888"/>
            <a:ext cx="12192000" cy="516455"/>
          </a:xfrm>
          <a:prstGeom prst="rect">
            <a:avLst/>
          </a:prstGeom>
          <a:gradFill flip="none" rotWithShape="1">
            <a:gsLst>
              <a:gs pos="14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17719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6338616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10261600" y="6407527"/>
            <a:ext cx="1206500" cy="365125"/>
          </a:xfrm>
          <a:ln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/>
              <a:t>1/09/2023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C8D1C96F-A8F4-45BA-9F34-902DB14CD0A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  <a14:imgEffect>
                      <a14:saturation sat="0"/>
                    </a14:imgEffect>
                    <a14:imgEffect>
                      <a14:brightnessContrast bright="6000" contrast="100000"/>
                    </a14:imgEffect>
                  </a14:imgLayer>
                </a14:imgProps>
              </a:ext>
            </a:extLst>
          </a:blip>
          <a:srcRect l="3874" t="9627" r="72981" b="9876"/>
          <a:stretch/>
        </p:blipFill>
        <p:spPr>
          <a:xfrm>
            <a:off x="194555" y="6371058"/>
            <a:ext cx="534887" cy="489558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407527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/>
              <a:t>A. Cristiano </a:t>
            </a:r>
            <a:r>
              <a:rPr lang="en-US" b="0" dirty="0"/>
              <a:t>– GBLD production comparison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970192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3B0F0-FB8B-41EE-93F0-C8BCA0F5066E}" type="datetime1">
              <a:rPr lang="en-GB" smtClean="0"/>
              <a:t>18/07/2025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77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1382-E4AC-4ABC-8A04-537A90FD5461}" type="datetime1">
              <a:rPr lang="en-GB" smtClean="0"/>
              <a:t>18/07/2025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884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4C06-E682-4C57-BEA7-7A59B5FF7F8A}" type="datetime1">
              <a:rPr lang="en-GB" smtClean="0"/>
              <a:t>18/07/2025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852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680D16-6748-41B6-8486-39AC57F6CE1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11345619" y="6308688"/>
            <a:ext cx="730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rgbClr val="CCCCCC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2361E6-5602-4A2E-AC96-B978A674F03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574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22 June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EO DC BPM for SPS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345619" y="6308688"/>
            <a:ext cx="730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CCCCCC"/>
                </a:solidFill>
                <a:latin typeface="Rockwell" panose="02060603020205020403" pitchFamily="18" charset="0"/>
              </a:defRPr>
            </a:lvl1pPr>
          </a:lstStyle>
          <a:p>
            <a:fld id="{BB2361E6-5602-4A2E-AC96-B978A674F03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789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338616"/>
            <a:ext cx="12192000" cy="522000"/>
          </a:xfrm>
          <a:prstGeom prst="rect">
            <a:avLst/>
          </a:prstGeom>
          <a:gradFill flip="none" rotWithShape="1">
            <a:gsLst>
              <a:gs pos="600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952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-8888"/>
            <a:ext cx="12192000" cy="516455"/>
          </a:xfrm>
          <a:prstGeom prst="rect">
            <a:avLst/>
          </a:prstGeom>
          <a:gradFill flip="none" rotWithShape="1">
            <a:gsLst>
              <a:gs pos="14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17719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6338616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10261600" y="6407527"/>
            <a:ext cx="1206500" cy="365125"/>
          </a:xfrm>
          <a:ln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/>
              <a:t>1/09/2023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C8D1C96F-A8F4-45BA-9F34-902DB14CD0A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  <a14:imgEffect>
                      <a14:saturation sat="0"/>
                    </a14:imgEffect>
                    <a14:imgEffect>
                      <a14:brightnessContrast bright="6000" contrast="100000"/>
                    </a14:imgEffect>
                  </a14:imgLayer>
                </a14:imgProps>
              </a:ext>
            </a:extLst>
          </a:blip>
          <a:srcRect l="3874" t="9627" r="72981" b="9876"/>
          <a:stretch/>
        </p:blipFill>
        <p:spPr>
          <a:xfrm>
            <a:off x="194555" y="6371058"/>
            <a:ext cx="534887" cy="489558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407527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/>
              <a:t>A. Cristiano </a:t>
            </a:r>
            <a:r>
              <a:rPr lang="en-US" b="0" dirty="0"/>
              <a:t>– GBLD production comparison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92790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410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E6CA-AC0A-4B84-8E20-B55C40DF5C72}" type="datetime1">
              <a:rPr lang="en-GB" smtClean="0"/>
              <a:t>18/07/2025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741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664E-C9AF-40AC-9431-59F9930F2D37}" type="datetime1">
              <a:rPr lang="en-GB" smtClean="0"/>
              <a:t>18/07/2025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4863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3F00C-B2C0-461C-AE69-5A79313C2C55}" type="datetime1">
              <a:rPr lang="en-GB" smtClean="0"/>
              <a:t>18/07/2025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755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AFB5-2B7B-4C7C-B511-A0312788382D}" type="datetime1">
              <a:rPr lang="en-GB" smtClean="0"/>
              <a:t>18/07/2025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2053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D05EF-514C-41BF-A647-89D89E9336EB}" type="datetime1">
              <a:rPr lang="en-GB" smtClean="0"/>
              <a:t>18/07/2025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80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03CF-E7C3-4241-A7C2-22D7228FA897}" type="datetime1">
              <a:rPr lang="en-GB" smtClean="0"/>
              <a:t>18/07/2025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16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C3EEF-2AED-457F-BD16-08D64346AA45}" type="datetime1">
              <a:rPr lang="en-GB" smtClean="0"/>
              <a:t>18/07/2025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61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33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228814" y="2254481"/>
            <a:ext cx="7166066" cy="13357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b="1" dirty="0">
                <a:latin typeface="Rockwell" panose="02060603020205020403" pitchFamily="18" charset="0"/>
              </a:rPr>
              <a:t>Status update </a:t>
            </a:r>
          </a:p>
          <a:p>
            <a:pPr marL="0" indent="0" algn="ctr">
              <a:buNone/>
            </a:pPr>
            <a:r>
              <a:rPr lang="en-US" sz="3200" b="1" dirty="0">
                <a:latin typeface="Rockwell" panose="02060603020205020403" pitchFamily="18" charset="0"/>
              </a:rPr>
              <a:t>  July 2025	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56494" y="4037284"/>
            <a:ext cx="4919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Rockwell" panose="02060603020205020403" pitchFamily="18" charset="0"/>
              </a:rPr>
              <a:t>Antonio Cristiano </a:t>
            </a:r>
            <a:br>
              <a:rPr lang="en-US" sz="1600" dirty="0">
                <a:latin typeface="Rockwell" panose="02060603020205020403" pitchFamily="18" charset="0"/>
              </a:rPr>
            </a:br>
            <a:r>
              <a:rPr lang="en-US" sz="1200" dirty="0">
                <a:latin typeface="Rockwell" panose="02060603020205020403" pitchFamily="18" charset="0"/>
              </a:rPr>
              <a:t> EP-ESE-BE</a:t>
            </a:r>
            <a:br>
              <a:rPr lang="en-US" sz="1200" dirty="0">
                <a:latin typeface="Rockwell" panose="02060603020205020403" pitchFamily="18" charset="0"/>
              </a:rPr>
            </a:br>
            <a:r>
              <a:rPr lang="en-US" sz="1200" dirty="0">
                <a:latin typeface="Rockwell" panose="02060603020205020403" pitchFamily="18" charset="0"/>
              </a:rPr>
              <a:t>BRATOL Meeting</a:t>
            </a:r>
            <a:endParaRPr lang="en-GB" sz="1600" dirty="0">
              <a:latin typeface="Rockwell" panose="02060603020205020403" pitchFamily="18" charset="0"/>
            </a:endParaRPr>
          </a:p>
        </p:txBody>
      </p:sp>
      <p:pic>
        <p:nvPicPr>
          <p:cNvPr id="1026" name="Picture 2" descr="Logo outlin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6" t="5602" r="68764" b="84391"/>
          <a:stretch/>
        </p:blipFill>
        <p:spPr bwMode="auto">
          <a:xfrm>
            <a:off x="5160690" y="4922541"/>
            <a:ext cx="1302315" cy="129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581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85FA1B-377E-518C-22AC-D70A8644EA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D48B62E-6A87-0439-3564-0272AE416A75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25FB1A-C4DC-C250-889D-1554037B3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10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C0C6E815-9155-672C-1C5F-98147F7CE3EA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1609546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4114141C-6354-E882-803C-8F8863099F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801637"/>
              </p:ext>
            </p:extLst>
          </p:nvPr>
        </p:nvGraphicFramePr>
        <p:xfrm>
          <a:off x="2433502" y="2694024"/>
          <a:ext cx="6716832" cy="1198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9472">
                  <a:extLst>
                    <a:ext uri="{9D8B030D-6E8A-4147-A177-3AD203B41FA5}">
                      <a16:colId xmlns:a16="http://schemas.microsoft.com/office/drawing/2014/main" val="3384443611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2506120002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1625962247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2980522039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1746157178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3789796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Tx-VOA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Tx-MUX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</a:t>
                      </a:r>
                      <a:r>
                        <a:rPr lang="en-US" b="1" dirty="0" err="1"/>
                        <a:t>Fibre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Tx-QSFP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997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25 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Eye diagram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Eye diagram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Eye diagram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80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60 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5547909"/>
                  </a:ext>
                </a:extLst>
              </a:tr>
            </a:tbl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A29C0B18-61D8-1B0C-9FA0-4B6334524E48}"/>
              </a:ext>
            </a:extLst>
          </p:cNvPr>
          <p:cNvSpPr/>
          <p:nvPr/>
        </p:nvSpPr>
        <p:spPr>
          <a:xfrm>
            <a:off x="2011880" y="1098704"/>
            <a:ext cx="1143302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CTTx</a:t>
            </a:r>
            <a:r>
              <a:rPr lang="en-US" sz="2000" b="1" dirty="0">
                <a:solidFill>
                  <a:schemeClr val="tx1"/>
                </a:solidFill>
              </a:rPr>
              <a:t> V1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D9B1783-C5E8-72A9-261D-C82E63752C72}"/>
              </a:ext>
            </a:extLst>
          </p:cNvPr>
          <p:cNvCxnSpPr>
            <a:cxnSpLocks/>
          </p:cNvCxnSpPr>
          <p:nvPr/>
        </p:nvCxnSpPr>
        <p:spPr>
          <a:xfrm>
            <a:off x="3143417" y="1233048"/>
            <a:ext cx="47158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62768A55-D08A-82D9-8B43-285EFDC55857}"/>
              </a:ext>
            </a:extLst>
          </p:cNvPr>
          <p:cNvSpPr/>
          <p:nvPr/>
        </p:nvSpPr>
        <p:spPr>
          <a:xfrm>
            <a:off x="3615003" y="976461"/>
            <a:ext cx="99003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VOA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1FBCC5B-CA9E-A1AA-EF2A-B7D8BB6380E7}"/>
              </a:ext>
            </a:extLst>
          </p:cNvPr>
          <p:cNvSpPr/>
          <p:nvPr/>
        </p:nvSpPr>
        <p:spPr>
          <a:xfrm>
            <a:off x="5237399" y="1431776"/>
            <a:ext cx="110674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MUX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52D7423-89B3-4214-D773-54D6504EC00D}"/>
              </a:ext>
            </a:extLst>
          </p:cNvPr>
          <p:cNvCxnSpPr>
            <a:cxnSpLocks/>
            <a:stCxn id="39" idx="3"/>
            <a:endCxn id="38" idx="1"/>
          </p:cNvCxnSpPr>
          <p:nvPr/>
        </p:nvCxnSpPr>
        <p:spPr>
          <a:xfrm>
            <a:off x="7941245" y="1684519"/>
            <a:ext cx="524020" cy="38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97D14583-0669-94F9-383A-551CD0A0CA51}"/>
              </a:ext>
            </a:extLst>
          </p:cNvPr>
          <p:cNvSpPr/>
          <p:nvPr/>
        </p:nvSpPr>
        <p:spPr>
          <a:xfrm>
            <a:off x="8465265" y="1431776"/>
            <a:ext cx="1071974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QSFP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659B375-873A-CF5F-36A9-4CFF74913FEC}"/>
              </a:ext>
            </a:extLst>
          </p:cNvPr>
          <p:cNvSpPr/>
          <p:nvPr/>
        </p:nvSpPr>
        <p:spPr>
          <a:xfrm>
            <a:off x="6869271" y="1363607"/>
            <a:ext cx="1071974" cy="64182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 km </a:t>
            </a:r>
            <a:r>
              <a:rPr lang="en-US" sz="2400" b="1" dirty="0" err="1">
                <a:solidFill>
                  <a:schemeClr val="tx1"/>
                </a:solidFill>
              </a:rPr>
              <a:t>fibre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910B03D-2CF3-9A60-D554-0A99039A30D2}"/>
              </a:ext>
            </a:extLst>
          </p:cNvPr>
          <p:cNvSpPr/>
          <p:nvPr/>
        </p:nvSpPr>
        <p:spPr>
          <a:xfrm>
            <a:off x="2011880" y="1828569"/>
            <a:ext cx="1143302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CTTx</a:t>
            </a:r>
            <a:r>
              <a:rPr lang="en-US" sz="2000" b="1" dirty="0">
                <a:solidFill>
                  <a:schemeClr val="tx1"/>
                </a:solidFill>
              </a:rPr>
              <a:t> V2</a:t>
            </a: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4D265434-61C0-40D9-2669-AF085B17AFB2}"/>
              </a:ext>
            </a:extLst>
          </p:cNvPr>
          <p:cNvCxnSpPr>
            <a:cxnSpLocks/>
          </p:cNvCxnSpPr>
          <p:nvPr/>
        </p:nvCxnSpPr>
        <p:spPr>
          <a:xfrm>
            <a:off x="3143417" y="1513087"/>
            <a:ext cx="2086143" cy="109899"/>
          </a:xfrm>
          <a:prstGeom prst="bentConnector3">
            <a:avLst>
              <a:gd name="adj1" fmla="val 16213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917D2658-F3D8-F747-D324-B7252B3A28B0}"/>
              </a:ext>
            </a:extLst>
          </p:cNvPr>
          <p:cNvCxnSpPr>
            <a:cxnSpLocks/>
          </p:cNvCxnSpPr>
          <p:nvPr/>
        </p:nvCxnSpPr>
        <p:spPr>
          <a:xfrm flipV="1">
            <a:off x="3143417" y="1764568"/>
            <a:ext cx="2086143" cy="183269"/>
          </a:xfrm>
          <a:prstGeom prst="bentConnector3">
            <a:avLst>
              <a:gd name="adj1" fmla="val 16517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5D0D81A6-1E09-F955-90A5-88589D633F58}"/>
              </a:ext>
            </a:extLst>
          </p:cNvPr>
          <p:cNvCxnSpPr>
            <a:cxnSpLocks/>
          </p:cNvCxnSpPr>
          <p:nvPr/>
        </p:nvCxnSpPr>
        <p:spPr>
          <a:xfrm flipV="1">
            <a:off x="3148181" y="1896917"/>
            <a:ext cx="2084210" cy="264725"/>
          </a:xfrm>
          <a:prstGeom prst="bentConnector3">
            <a:avLst>
              <a:gd name="adj1" fmla="val 22884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C80BD38E-58D7-1DDD-499D-376BD3031C7C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4605039" y="1233053"/>
            <a:ext cx="621345" cy="25620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B3525382-3FC3-F575-D23C-BEA25EFC6BE3}"/>
              </a:ext>
            </a:extLst>
          </p:cNvPr>
          <p:cNvSpPr/>
          <p:nvPr/>
        </p:nvSpPr>
        <p:spPr>
          <a:xfrm>
            <a:off x="6863830" y="1098704"/>
            <a:ext cx="1577801" cy="1020220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F963B1E-6DF6-2208-E5BB-1EB7C19474C5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6344145" y="1684519"/>
            <a:ext cx="2121120" cy="38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527D5719-FE99-F6E1-1658-A9D91723AA20}"/>
              </a:ext>
            </a:extLst>
          </p:cNvPr>
          <p:cNvSpPr/>
          <p:nvPr/>
        </p:nvSpPr>
        <p:spPr>
          <a:xfrm>
            <a:off x="8466412" y="804417"/>
            <a:ext cx="1071974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Scope</a:t>
            </a:r>
          </a:p>
        </p:txBody>
      </p:sp>
    </p:spTree>
    <p:extLst>
      <p:ext uri="{BB962C8B-B14F-4D97-AF65-F5344CB8AC3E}">
        <p14:creationId xmlns:p14="http://schemas.microsoft.com/office/powerpoint/2010/main" val="504389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108F14-3E68-368C-4902-5EA1055CFA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9C3D635B-94ED-4C62-9814-A603906E9879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612E0D-823C-5013-EF65-310AEEC3A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11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A1FB901-9E9E-35C0-00B8-23176CD1E100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1609546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A3438FFF-9034-AB2B-E769-F48A2F66D5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88780"/>
              </p:ext>
            </p:extLst>
          </p:nvPr>
        </p:nvGraphicFramePr>
        <p:xfrm>
          <a:off x="2433502" y="2694024"/>
          <a:ext cx="6716832" cy="1198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9472">
                  <a:extLst>
                    <a:ext uri="{9D8B030D-6E8A-4147-A177-3AD203B41FA5}">
                      <a16:colId xmlns:a16="http://schemas.microsoft.com/office/drawing/2014/main" val="3384443611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2506120002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1625962247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2980522039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1746157178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3789796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Tx-VOA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Tx-MUX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</a:t>
                      </a:r>
                      <a:r>
                        <a:rPr lang="en-US" b="1" dirty="0" err="1"/>
                        <a:t>Fibre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Tx-QSFP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997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25 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Eye diagram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Eye diagram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Eye diagram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Eye diagram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80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60 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5547909"/>
                  </a:ext>
                </a:extLst>
              </a:tr>
            </a:tbl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0589BCB0-69AA-1A46-4C3F-7483ED7FDE16}"/>
              </a:ext>
            </a:extLst>
          </p:cNvPr>
          <p:cNvSpPr/>
          <p:nvPr/>
        </p:nvSpPr>
        <p:spPr>
          <a:xfrm>
            <a:off x="2011880" y="1098704"/>
            <a:ext cx="1143302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CTTx</a:t>
            </a:r>
            <a:r>
              <a:rPr lang="en-US" sz="2000" b="1" dirty="0">
                <a:solidFill>
                  <a:schemeClr val="tx1"/>
                </a:solidFill>
              </a:rPr>
              <a:t> V1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9DA7C2E-1A35-447A-1B19-522DA8E9A5F5}"/>
              </a:ext>
            </a:extLst>
          </p:cNvPr>
          <p:cNvCxnSpPr>
            <a:cxnSpLocks/>
          </p:cNvCxnSpPr>
          <p:nvPr/>
        </p:nvCxnSpPr>
        <p:spPr>
          <a:xfrm>
            <a:off x="3143417" y="1233048"/>
            <a:ext cx="47158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629300AB-C314-AB30-009C-B274F53E9DC1}"/>
              </a:ext>
            </a:extLst>
          </p:cNvPr>
          <p:cNvSpPr/>
          <p:nvPr/>
        </p:nvSpPr>
        <p:spPr>
          <a:xfrm>
            <a:off x="3615003" y="976461"/>
            <a:ext cx="99003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VOA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369B014-9350-A01A-0F2A-D11555728070}"/>
              </a:ext>
            </a:extLst>
          </p:cNvPr>
          <p:cNvSpPr/>
          <p:nvPr/>
        </p:nvSpPr>
        <p:spPr>
          <a:xfrm>
            <a:off x="5237399" y="1431776"/>
            <a:ext cx="110674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MUX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2018D2D-6A25-4408-28CC-C9CE384E57C3}"/>
              </a:ext>
            </a:extLst>
          </p:cNvPr>
          <p:cNvCxnSpPr>
            <a:cxnSpLocks/>
            <a:stCxn id="39" idx="3"/>
            <a:endCxn id="38" idx="1"/>
          </p:cNvCxnSpPr>
          <p:nvPr/>
        </p:nvCxnSpPr>
        <p:spPr>
          <a:xfrm>
            <a:off x="7941245" y="1684519"/>
            <a:ext cx="524020" cy="38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E12AB8E3-DF0E-F4DA-B780-85CDF472003E}"/>
              </a:ext>
            </a:extLst>
          </p:cNvPr>
          <p:cNvSpPr/>
          <p:nvPr/>
        </p:nvSpPr>
        <p:spPr>
          <a:xfrm>
            <a:off x="8465265" y="1431776"/>
            <a:ext cx="1071974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QSFP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12F3064-5149-0E5A-D72C-A02A30BC2220}"/>
              </a:ext>
            </a:extLst>
          </p:cNvPr>
          <p:cNvSpPr/>
          <p:nvPr/>
        </p:nvSpPr>
        <p:spPr>
          <a:xfrm>
            <a:off x="6869271" y="1363607"/>
            <a:ext cx="1071974" cy="64182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 km </a:t>
            </a:r>
            <a:r>
              <a:rPr lang="en-US" sz="2400" b="1" dirty="0" err="1">
                <a:solidFill>
                  <a:schemeClr val="tx1"/>
                </a:solidFill>
              </a:rPr>
              <a:t>fibre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8D16FAB-C65C-B077-5C1B-EE6266211DAF}"/>
              </a:ext>
            </a:extLst>
          </p:cNvPr>
          <p:cNvSpPr/>
          <p:nvPr/>
        </p:nvSpPr>
        <p:spPr>
          <a:xfrm>
            <a:off x="2011880" y="1828569"/>
            <a:ext cx="1143302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CTTx</a:t>
            </a:r>
            <a:r>
              <a:rPr lang="en-US" sz="2000" b="1" dirty="0">
                <a:solidFill>
                  <a:schemeClr val="tx1"/>
                </a:solidFill>
              </a:rPr>
              <a:t> V2</a:t>
            </a: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14356DC6-D160-EEC5-99D2-3902507E2859}"/>
              </a:ext>
            </a:extLst>
          </p:cNvPr>
          <p:cNvCxnSpPr>
            <a:cxnSpLocks/>
          </p:cNvCxnSpPr>
          <p:nvPr/>
        </p:nvCxnSpPr>
        <p:spPr>
          <a:xfrm>
            <a:off x="3143417" y="1513087"/>
            <a:ext cx="2086143" cy="109899"/>
          </a:xfrm>
          <a:prstGeom prst="bentConnector3">
            <a:avLst>
              <a:gd name="adj1" fmla="val 16213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244EAEB0-D221-4C4F-07F3-2F97371759B2}"/>
              </a:ext>
            </a:extLst>
          </p:cNvPr>
          <p:cNvCxnSpPr>
            <a:cxnSpLocks/>
          </p:cNvCxnSpPr>
          <p:nvPr/>
        </p:nvCxnSpPr>
        <p:spPr>
          <a:xfrm flipV="1">
            <a:off x="3143417" y="1764568"/>
            <a:ext cx="2086143" cy="183269"/>
          </a:xfrm>
          <a:prstGeom prst="bentConnector3">
            <a:avLst>
              <a:gd name="adj1" fmla="val 16517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F8BBEF49-5E99-77D7-B1D3-05DCA0DF7682}"/>
              </a:ext>
            </a:extLst>
          </p:cNvPr>
          <p:cNvCxnSpPr>
            <a:cxnSpLocks/>
          </p:cNvCxnSpPr>
          <p:nvPr/>
        </p:nvCxnSpPr>
        <p:spPr>
          <a:xfrm flipV="1">
            <a:off x="3148181" y="1896917"/>
            <a:ext cx="2084210" cy="264725"/>
          </a:xfrm>
          <a:prstGeom prst="bentConnector3">
            <a:avLst>
              <a:gd name="adj1" fmla="val 22884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72FD9C17-D1E8-2304-926B-17789793753A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4605039" y="1233053"/>
            <a:ext cx="621345" cy="25620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D715431-52B4-EC63-33DD-838CE24D881E}"/>
              </a:ext>
            </a:extLst>
          </p:cNvPr>
          <p:cNvCxnSpPr>
            <a:cxnSpLocks/>
            <a:endCxn id="39" idx="1"/>
          </p:cNvCxnSpPr>
          <p:nvPr/>
        </p:nvCxnSpPr>
        <p:spPr>
          <a:xfrm>
            <a:off x="6344145" y="1684519"/>
            <a:ext cx="52512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2E2F9EB0-875B-6790-7E8A-CC30234103FF}"/>
              </a:ext>
            </a:extLst>
          </p:cNvPr>
          <p:cNvSpPr/>
          <p:nvPr/>
        </p:nvSpPr>
        <p:spPr>
          <a:xfrm>
            <a:off x="8466412" y="804417"/>
            <a:ext cx="1071974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Scope</a:t>
            </a:r>
          </a:p>
        </p:txBody>
      </p:sp>
    </p:spTree>
    <p:extLst>
      <p:ext uri="{BB962C8B-B14F-4D97-AF65-F5344CB8AC3E}">
        <p14:creationId xmlns:p14="http://schemas.microsoft.com/office/powerpoint/2010/main" val="1974017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888B0-59B3-86AB-8653-A2F0BA8F99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7B881675-466F-8FD3-2673-7144195004F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87656A-294C-0C05-F03D-05272C569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12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A9CE6C29-FCAC-8EED-BD1E-0F9E3103BA12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1609546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3BB40E04-990A-DB16-9855-FF48594038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40982"/>
              </p:ext>
            </p:extLst>
          </p:nvPr>
        </p:nvGraphicFramePr>
        <p:xfrm>
          <a:off x="2433502" y="2694024"/>
          <a:ext cx="6716832" cy="1198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9472">
                  <a:extLst>
                    <a:ext uri="{9D8B030D-6E8A-4147-A177-3AD203B41FA5}">
                      <a16:colId xmlns:a16="http://schemas.microsoft.com/office/drawing/2014/main" val="3384443611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2506120002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1625962247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2980522039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1746157178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3789796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Tx-VOA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Tx-MUX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</a:t>
                      </a:r>
                      <a:r>
                        <a:rPr lang="en-US" b="1" dirty="0" err="1"/>
                        <a:t>Fibre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Tx-QSFP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997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25 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</a:rPr>
                        <a:t>Eye diagram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Eye diagram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Eye diagram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Eye diagram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80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60 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5547909"/>
                  </a:ext>
                </a:extLst>
              </a:tr>
            </a:tbl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C940F0B9-55A0-5970-9C4A-93C9DA31186C}"/>
              </a:ext>
            </a:extLst>
          </p:cNvPr>
          <p:cNvSpPr/>
          <p:nvPr/>
        </p:nvSpPr>
        <p:spPr>
          <a:xfrm>
            <a:off x="2011880" y="1098704"/>
            <a:ext cx="1143302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CTTx</a:t>
            </a:r>
            <a:r>
              <a:rPr lang="en-US" sz="2000" b="1" dirty="0">
                <a:solidFill>
                  <a:schemeClr val="tx1"/>
                </a:solidFill>
              </a:rPr>
              <a:t> V1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DD26F4E-07E3-C305-68C8-DFA43E82A8C3}"/>
              </a:ext>
            </a:extLst>
          </p:cNvPr>
          <p:cNvCxnSpPr>
            <a:cxnSpLocks/>
          </p:cNvCxnSpPr>
          <p:nvPr/>
        </p:nvCxnSpPr>
        <p:spPr>
          <a:xfrm>
            <a:off x="3143417" y="1233048"/>
            <a:ext cx="47158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F829A1F6-1E24-A514-86BB-3C2039F3A872}"/>
              </a:ext>
            </a:extLst>
          </p:cNvPr>
          <p:cNvSpPr/>
          <p:nvPr/>
        </p:nvSpPr>
        <p:spPr>
          <a:xfrm>
            <a:off x="3615003" y="976461"/>
            <a:ext cx="99003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VOA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0EB08F8-AC06-D382-07CF-B3B5DACA880F}"/>
              </a:ext>
            </a:extLst>
          </p:cNvPr>
          <p:cNvSpPr/>
          <p:nvPr/>
        </p:nvSpPr>
        <p:spPr>
          <a:xfrm>
            <a:off x="5237399" y="1431776"/>
            <a:ext cx="110674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MUX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6B047A2-5B23-B29A-24EC-DDA3FD9E4C43}"/>
              </a:ext>
            </a:extLst>
          </p:cNvPr>
          <p:cNvCxnSpPr>
            <a:cxnSpLocks/>
            <a:stCxn id="39" idx="3"/>
            <a:endCxn id="38" idx="1"/>
          </p:cNvCxnSpPr>
          <p:nvPr/>
        </p:nvCxnSpPr>
        <p:spPr>
          <a:xfrm>
            <a:off x="7941245" y="1684519"/>
            <a:ext cx="524020" cy="38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AE39A21F-49E9-10D7-7DE6-E0C1F31D5229}"/>
              </a:ext>
            </a:extLst>
          </p:cNvPr>
          <p:cNvSpPr/>
          <p:nvPr/>
        </p:nvSpPr>
        <p:spPr>
          <a:xfrm>
            <a:off x="8465265" y="1431776"/>
            <a:ext cx="1071974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QSFP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2841CEB-27B2-60CE-C48F-C8C10D60B0A2}"/>
              </a:ext>
            </a:extLst>
          </p:cNvPr>
          <p:cNvSpPr/>
          <p:nvPr/>
        </p:nvSpPr>
        <p:spPr>
          <a:xfrm>
            <a:off x="6869271" y="1363607"/>
            <a:ext cx="1071974" cy="64182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 km </a:t>
            </a:r>
            <a:r>
              <a:rPr lang="en-US" sz="2400" b="1" dirty="0" err="1">
                <a:solidFill>
                  <a:schemeClr val="tx1"/>
                </a:solidFill>
              </a:rPr>
              <a:t>fibre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ADA21F3-6598-1B6A-3CB5-2022AD58EEA8}"/>
              </a:ext>
            </a:extLst>
          </p:cNvPr>
          <p:cNvSpPr/>
          <p:nvPr/>
        </p:nvSpPr>
        <p:spPr>
          <a:xfrm>
            <a:off x="2011880" y="1828569"/>
            <a:ext cx="1143302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CTTx</a:t>
            </a:r>
            <a:r>
              <a:rPr lang="en-US" sz="2000" b="1" dirty="0">
                <a:solidFill>
                  <a:schemeClr val="tx1"/>
                </a:solidFill>
              </a:rPr>
              <a:t> V2</a:t>
            </a: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B47DE382-0B5B-BFE6-18C5-98F2C1DECD0E}"/>
              </a:ext>
            </a:extLst>
          </p:cNvPr>
          <p:cNvCxnSpPr>
            <a:cxnSpLocks/>
          </p:cNvCxnSpPr>
          <p:nvPr/>
        </p:nvCxnSpPr>
        <p:spPr>
          <a:xfrm>
            <a:off x="3143417" y="1513087"/>
            <a:ext cx="2086143" cy="109899"/>
          </a:xfrm>
          <a:prstGeom prst="bentConnector3">
            <a:avLst>
              <a:gd name="adj1" fmla="val 16213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87D85183-860C-2F4B-2719-E9B554AE18DC}"/>
              </a:ext>
            </a:extLst>
          </p:cNvPr>
          <p:cNvCxnSpPr>
            <a:cxnSpLocks/>
          </p:cNvCxnSpPr>
          <p:nvPr/>
        </p:nvCxnSpPr>
        <p:spPr>
          <a:xfrm flipV="1">
            <a:off x="3143417" y="1764568"/>
            <a:ext cx="2086143" cy="183269"/>
          </a:xfrm>
          <a:prstGeom prst="bentConnector3">
            <a:avLst>
              <a:gd name="adj1" fmla="val 16517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9C7FD23D-60FA-D095-4420-F2999B0C9F40}"/>
              </a:ext>
            </a:extLst>
          </p:cNvPr>
          <p:cNvCxnSpPr>
            <a:cxnSpLocks/>
          </p:cNvCxnSpPr>
          <p:nvPr/>
        </p:nvCxnSpPr>
        <p:spPr>
          <a:xfrm flipV="1">
            <a:off x="3148181" y="1896917"/>
            <a:ext cx="2084210" cy="264725"/>
          </a:xfrm>
          <a:prstGeom prst="bentConnector3">
            <a:avLst>
              <a:gd name="adj1" fmla="val 22884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2F6B6632-E278-91B3-93C5-F66B0D2E11E0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4605039" y="1233053"/>
            <a:ext cx="621345" cy="25620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747F111-2AD7-BD3E-5E89-D3B9469BD8D2}"/>
              </a:ext>
            </a:extLst>
          </p:cNvPr>
          <p:cNvCxnSpPr>
            <a:cxnSpLocks/>
            <a:endCxn id="39" idx="1"/>
          </p:cNvCxnSpPr>
          <p:nvPr/>
        </p:nvCxnSpPr>
        <p:spPr>
          <a:xfrm>
            <a:off x="6344145" y="1684519"/>
            <a:ext cx="52512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088B2CBF-4F58-2E4F-AB86-75C5454C7116}"/>
              </a:ext>
            </a:extLst>
          </p:cNvPr>
          <p:cNvSpPr/>
          <p:nvPr/>
        </p:nvSpPr>
        <p:spPr>
          <a:xfrm>
            <a:off x="8466412" y="804417"/>
            <a:ext cx="1071974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Scope</a:t>
            </a:r>
          </a:p>
        </p:txBody>
      </p:sp>
    </p:spTree>
    <p:extLst>
      <p:ext uri="{BB962C8B-B14F-4D97-AF65-F5344CB8AC3E}">
        <p14:creationId xmlns:p14="http://schemas.microsoft.com/office/powerpoint/2010/main" val="2178633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633293-F629-1DA8-89E9-C000B5283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47297C2D-98E0-1073-9C70-988249EDE913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D709EC-379D-3B3B-6741-26B70D3E8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13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3E9E9304-C055-F1FB-6DEE-FF9CB133670A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1609546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750524-3983-85F7-ED05-7385677EADA0}"/>
              </a:ext>
            </a:extLst>
          </p:cNvPr>
          <p:cNvSpPr/>
          <p:nvPr/>
        </p:nvSpPr>
        <p:spPr>
          <a:xfrm>
            <a:off x="2013026" y="1102680"/>
            <a:ext cx="1143302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CTTx</a:t>
            </a:r>
            <a:r>
              <a:rPr lang="en-US" sz="2000" b="1" dirty="0">
                <a:solidFill>
                  <a:schemeClr val="tx1"/>
                </a:solidFill>
              </a:rPr>
              <a:t> V1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AB717A5-B784-7D88-FDC3-0264B3CCD301}"/>
              </a:ext>
            </a:extLst>
          </p:cNvPr>
          <p:cNvCxnSpPr>
            <a:cxnSpLocks/>
          </p:cNvCxnSpPr>
          <p:nvPr/>
        </p:nvCxnSpPr>
        <p:spPr>
          <a:xfrm>
            <a:off x="3144563" y="1237024"/>
            <a:ext cx="47158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4F04CB53-1048-B2EB-ABFA-A96D867DFC74}"/>
              </a:ext>
            </a:extLst>
          </p:cNvPr>
          <p:cNvSpPr/>
          <p:nvPr/>
        </p:nvSpPr>
        <p:spPr>
          <a:xfrm>
            <a:off x="3616149" y="980437"/>
            <a:ext cx="99003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VOA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510173D-59AC-DD9F-A824-46A691E58A30}"/>
              </a:ext>
            </a:extLst>
          </p:cNvPr>
          <p:cNvSpPr/>
          <p:nvPr/>
        </p:nvSpPr>
        <p:spPr>
          <a:xfrm>
            <a:off x="5238545" y="1435752"/>
            <a:ext cx="110674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MUX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9092E61-DA60-BCF0-FBCE-6E573872FB2B}"/>
              </a:ext>
            </a:extLst>
          </p:cNvPr>
          <p:cNvCxnSpPr>
            <a:cxnSpLocks/>
            <a:stCxn id="40" idx="3"/>
            <a:endCxn id="39" idx="1"/>
          </p:cNvCxnSpPr>
          <p:nvPr/>
        </p:nvCxnSpPr>
        <p:spPr>
          <a:xfrm>
            <a:off x="7942391" y="1688495"/>
            <a:ext cx="524020" cy="38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6A57EA08-AE9D-9772-96A7-9AB408CB7AA7}"/>
              </a:ext>
            </a:extLst>
          </p:cNvPr>
          <p:cNvSpPr/>
          <p:nvPr/>
        </p:nvSpPr>
        <p:spPr>
          <a:xfrm>
            <a:off x="8466411" y="1435752"/>
            <a:ext cx="1071974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QSFP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E60B9D0-5ADF-F069-2D13-BB3B5FD391D1}"/>
              </a:ext>
            </a:extLst>
          </p:cNvPr>
          <p:cNvSpPr/>
          <p:nvPr/>
        </p:nvSpPr>
        <p:spPr>
          <a:xfrm>
            <a:off x="6870417" y="1367583"/>
            <a:ext cx="1071974" cy="64182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 km </a:t>
            </a:r>
            <a:r>
              <a:rPr lang="en-US" sz="2400" b="1" dirty="0" err="1">
                <a:solidFill>
                  <a:schemeClr val="tx1"/>
                </a:solidFill>
              </a:rPr>
              <a:t>fibre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BFE13B0-2695-B328-C8EF-21D9CE0B7CA7}"/>
              </a:ext>
            </a:extLst>
          </p:cNvPr>
          <p:cNvSpPr/>
          <p:nvPr/>
        </p:nvSpPr>
        <p:spPr>
          <a:xfrm>
            <a:off x="2013026" y="1832545"/>
            <a:ext cx="1143302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CTTx</a:t>
            </a:r>
            <a:r>
              <a:rPr lang="en-US" sz="2000" b="1" dirty="0">
                <a:solidFill>
                  <a:schemeClr val="tx1"/>
                </a:solidFill>
              </a:rPr>
              <a:t> V2</a:t>
            </a:r>
          </a:p>
        </p:txBody>
      </p: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AA31BC6E-8877-407C-B479-5D636E397CFA}"/>
              </a:ext>
            </a:extLst>
          </p:cNvPr>
          <p:cNvCxnSpPr>
            <a:cxnSpLocks/>
          </p:cNvCxnSpPr>
          <p:nvPr/>
        </p:nvCxnSpPr>
        <p:spPr>
          <a:xfrm>
            <a:off x="3144563" y="1517063"/>
            <a:ext cx="2086143" cy="109899"/>
          </a:xfrm>
          <a:prstGeom prst="bentConnector3">
            <a:avLst>
              <a:gd name="adj1" fmla="val 16213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09445F7B-F369-09AA-55E5-EFAB81E7D1E5}"/>
              </a:ext>
            </a:extLst>
          </p:cNvPr>
          <p:cNvCxnSpPr>
            <a:cxnSpLocks/>
          </p:cNvCxnSpPr>
          <p:nvPr/>
        </p:nvCxnSpPr>
        <p:spPr>
          <a:xfrm flipV="1">
            <a:off x="3144563" y="1768544"/>
            <a:ext cx="2086143" cy="183269"/>
          </a:xfrm>
          <a:prstGeom prst="bentConnector3">
            <a:avLst>
              <a:gd name="adj1" fmla="val 16517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6BF3AD0A-EDEA-8B06-1319-D18809A86C21}"/>
              </a:ext>
            </a:extLst>
          </p:cNvPr>
          <p:cNvCxnSpPr>
            <a:cxnSpLocks/>
          </p:cNvCxnSpPr>
          <p:nvPr/>
        </p:nvCxnSpPr>
        <p:spPr>
          <a:xfrm flipV="1">
            <a:off x="3149327" y="1900893"/>
            <a:ext cx="2084210" cy="264725"/>
          </a:xfrm>
          <a:prstGeom prst="bentConnector3">
            <a:avLst>
              <a:gd name="adj1" fmla="val 22884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1A39524F-D6A0-CE6E-B230-CB506BEA4AB1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4606185" y="1237029"/>
            <a:ext cx="621345" cy="25620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66BA52B-F5F1-E1B0-4B20-4A7E449E83B2}"/>
              </a:ext>
            </a:extLst>
          </p:cNvPr>
          <p:cNvCxnSpPr>
            <a:cxnSpLocks/>
            <a:endCxn id="40" idx="1"/>
          </p:cNvCxnSpPr>
          <p:nvPr/>
        </p:nvCxnSpPr>
        <p:spPr>
          <a:xfrm>
            <a:off x="6345291" y="1688495"/>
            <a:ext cx="52512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B69AE867-4ABE-4DA8-A38C-547D95B076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563124"/>
              </p:ext>
            </p:extLst>
          </p:nvPr>
        </p:nvGraphicFramePr>
        <p:xfrm>
          <a:off x="2433502" y="2694024"/>
          <a:ext cx="6716832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9472">
                  <a:extLst>
                    <a:ext uri="{9D8B030D-6E8A-4147-A177-3AD203B41FA5}">
                      <a16:colId xmlns:a16="http://schemas.microsoft.com/office/drawing/2014/main" val="3384443611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2506120002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1625962247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2980522039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1746157178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3789796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Tx-VOA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Tx-MUX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</a:t>
                      </a:r>
                      <a:r>
                        <a:rPr lang="en-US" b="1" dirty="0" err="1"/>
                        <a:t>Fibre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Tx-QSFP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997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25 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</a:rPr>
                        <a:t>Eye diagram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Eye diagram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Eye diagram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Eye diagram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80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60 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Eye diagram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Eye diagram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5547909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FB19C87B-ED36-EE63-5EA9-68376DD5D8A5}"/>
              </a:ext>
            </a:extLst>
          </p:cNvPr>
          <p:cNvSpPr/>
          <p:nvPr/>
        </p:nvSpPr>
        <p:spPr>
          <a:xfrm>
            <a:off x="8466412" y="804417"/>
            <a:ext cx="1071974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Scope</a:t>
            </a:r>
          </a:p>
        </p:txBody>
      </p:sp>
    </p:spTree>
    <p:extLst>
      <p:ext uri="{BB962C8B-B14F-4D97-AF65-F5344CB8AC3E}">
        <p14:creationId xmlns:p14="http://schemas.microsoft.com/office/powerpoint/2010/main" val="1812140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8507CD-116F-41CB-3427-67EE9B28C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9E6D38F1-DDC0-519C-63C8-BDADC38B7DC1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09EA41-604A-8C89-6072-506F3A61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14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DAAB1E28-5607-B3F6-858E-6C475C276002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1609546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AE43164D-6DEB-6009-AAF2-4C47C46554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816" y="654699"/>
            <a:ext cx="3667829" cy="193521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09C2B023-494D-CAAC-147D-E557D72B62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817" y="2647545"/>
            <a:ext cx="3667829" cy="1935216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E4DD2353-895E-F87F-8BC3-AC8244044F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833" y="654699"/>
            <a:ext cx="3667829" cy="1935216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5806CCA3-9D0F-5FAE-D9B9-2DEE7E24F9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619" y="2589915"/>
            <a:ext cx="3777054" cy="1992845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F441F2D2-74CA-AD80-71F2-6F84522302A6}"/>
              </a:ext>
            </a:extLst>
          </p:cNvPr>
          <p:cNvSpPr txBox="1"/>
          <p:nvPr/>
        </p:nvSpPr>
        <p:spPr>
          <a:xfrm>
            <a:off x="1693232" y="4760906"/>
            <a:ext cx="9008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Link perfectly working at 25 °C in all the combinations.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Missing signal lock at 60 °C when only VOA is present the in optical chain.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Probable cause is anomalous jitter increase due to VOA.  </a:t>
            </a:r>
          </a:p>
        </p:txBody>
      </p:sp>
    </p:spTree>
    <p:extLst>
      <p:ext uri="{BB962C8B-B14F-4D97-AF65-F5344CB8AC3E}">
        <p14:creationId xmlns:p14="http://schemas.microsoft.com/office/powerpoint/2010/main" val="4244546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C57AC-6C53-4560-2AF8-E2F8300043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BE865E30-A2C8-B5C3-5131-86AF0A584B53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F6DE40-4197-F12F-E397-305212B0E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15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A4B814CC-276F-F219-70A7-FF25B234ECDE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BPM Back-End components procurement timeline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AB0274-A098-EC39-0A9D-4A18F3E4A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1162495"/>
            <a:ext cx="11938000" cy="9948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B0C5275-6726-4366-4BB2-8F52A3F26203}"/>
              </a:ext>
            </a:extLst>
          </p:cNvPr>
          <p:cNvSpPr txBox="1"/>
          <p:nvPr/>
        </p:nvSpPr>
        <p:spPr>
          <a:xfrm>
            <a:off x="0" y="637785"/>
            <a:ext cx="9784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For the commit and payment of components in 2025:</a:t>
            </a:r>
            <a:endParaRPr lang="en-GB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3DE2DF9-F8F2-96D2-2CDF-7C097E662AB1}"/>
              </a:ext>
            </a:extLst>
          </p:cNvPr>
          <p:cNvSpPr txBox="1"/>
          <p:nvPr/>
        </p:nvSpPr>
        <p:spPr>
          <a:xfrm>
            <a:off x="88811" y="2326209"/>
            <a:ext cx="11420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Option not achievable -&gt; three weeks for Departmental request, Technical specifications and contract edit from the procurement office. </a:t>
            </a:r>
          </a:p>
        </p:txBody>
      </p:sp>
    </p:spTree>
    <p:extLst>
      <p:ext uri="{BB962C8B-B14F-4D97-AF65-F5344CB8AC3E}">
        <p14:creationId xmlns:p14="http://schemas.microsoft.com/office/powerpoint/2010/main" val="2783329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C79A2C-8378-2341-4489-7B9F8397EF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21418285-7ECB-0D6F-CD51-2D933E157B8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22B394-B9FC-EF36-87F5-02CB471C8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16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8652CA5-5667-B8A2-B9F4-F70728B63BB0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BPM Back-End components procurement timeline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50DC5C9-BE16-B4AC-DE91-AC5A7FC4BF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1162495"/>
            <a:ext cx="11938000" cy="9948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596026A-89D3-460D-3B1F-343D317A8B76}"/>
              </a:ext>
            </a:extLst>
          </p:cNvPr>
          <p:cNvSpPr txBox="1"/>
          <p:nvPr/>
        </p:nvSpPr>
        <p:spPr>
          <a:xfrm>
            <a:off x="0" y="637785"/>
            <a:ext cx="9784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For the commit and payment of components in 2025:</a:t>
            </a:r>
            <a:endParaRPr lang="en-GB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4C2063-543D-B879-EECF-8603EECBBD7F}"/>
              </a:ext>
            </a:extLst>
          </p:cNvPr>
          <p:cNvSpPr txBox="1"/>
          <p:nvPr/>
        </p:nvSpPr>
        <p:spPr>
          <a:xfrm>
            <a:off x="88811" y="2326209"/>
            <a:ext cx="11420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Option not achievable -&gt; three weeks for Departmental request, Technical specifications and contract edit from the procurement office.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0CC8A8-B57F-179D-009A-95D3EFC46026}"/>
              </a:ext>
            </a:extLst>
          </p:cNvPr>
          <p:cNvSpPr txBox="1"/>
          <p:nvPr/>
        </p:nvSpPr>
        <p:spPr>
          <a:xfrm>
            <a:off x="49054" y="2909102"/>
            <a:ext cx="56003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Earliest dates: MUX</a:t>
            </a:r>
            <a:br>
              <a:rPr lang="en-GB" sz="2000" b="1" dirty="0"/>
            </a:br>
            <a:endParaRPr lang="en-GB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Tender start -&gt; Early September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DAI -&gt; Mid October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Single batch delivery -&gt; December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Payment -&gt; January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13FFF2-E1CC-6070-C0E2-E6A0F455A076}"/>
              </a:ext>
            </a:extLst>
          </p:cNvPr>
          <p:cNvSpPr txBox="1"/>
          <p:nvPr/>
        </p:nvSpPr>
        <p:spPr>
          <a:xfrm>
            <a:off x="5799162" y="2909102"/>
            <a:ext cx="56003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Earliest dates: QSFP</a:t>
            </a:r>
            <a:br>
              <a:rPr lang="en-GB" sz="2000" b="1" dirty="0"/>
            </a:br>
            <a:endParaRPr lang="en-GB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Tender start -&gt; Mid October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DAI -&gt; Late November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Single batch delivery -&gt; Early February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Payment -&gt; March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33986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2CFA0-1DFE-3CC1-D78D-F4D7A262C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8C21FEF1-C073-FD7F-1003-4237546EB39D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002750-225B-F636-A72F-109BD451E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17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59DCAE23-EC0B-383E-5E1C-B4E8E7C6E6A3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Summary and next steps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ACFCEB-CB13-5A9D-EE91-955292E70BD9}"/>
              </a:ext>
            </a:extLst>
          </p:cNvPr>
          <p:cNvSpPr txBox="1"/>
          <p:nvPr/>
        </p:nvSpPr>
        <p:spPr>
          <a:xfrm>
            <a:off x="-1" y="673829"/>
            <a:ext cx="1219200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Front-End modules production: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PCB Pre-Series delivery foreseen by the end of July.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Shipping of production components foreseen by mid-August (depending on PCB Delivery and SMD assembly)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ROSA Pre-Series delivery foreseen by the end of August (to be confirmed by Albis).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MUX and Back-End components validation and procurement: </a:t>
            </a:r>
            <a:r>
              <a:rPr lang="en-US" sz="2000" dirty="0"/>
              <a:t>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Missing optical link lock at 60</a:t>
            </a:r>
            <a:r>
              <a:rPr lang="en-GB" sz="2000" dirty="0"/>
              <a:t> °C.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Anomalous source of jitter from the VOA which could invalidate results at room temperature.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BPM Back-End procurement timeline options presented.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Next steps: </a:t>
            </a:r>
            <a:r>
              <a:rPr lang="en-US" sz="2000" dirty="0"/>
              <a:t>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Investigate high temperature missing lock of BPM optical link.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Write technical specifications </a:t>
            </a:r>
            <a:r>
              <a:rPr lang="en-US" sz="2000"/>
              <a:t>for MUX and QSFPs.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Qualification procedure of ROSA (Irradiation test foreseen on the 6</a:t>
            </a:r>
            <a:r>
              <a:rPr lang="en-US" sz="2000" baseline="30000" dirty="0"/>
              <a:t>th</a:t>
            </a:r>
            <a:r>
              <a:rPr lang="en-US" sz="2000" dirty="0"/>
              <a:t> of September).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5839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732B4C-2D48-B5DA-384E-833BB4255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F7FC96DF-490C-1D7A-A182-E8A14B670C8C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F50344-35F7-2768-4202-DEEBFBC2E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2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A4B019C-6F6C-CA51-7651-40B20723BF85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Status of the project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54565D-22FE-F43D-6579-70E14134B2C2}"/>
              </a:ext>
            </a:extLst>
          </p:cNvPr>
          <p:cNvSpPr txBox="1"/>
          <p:nvPr/>
        </p:nvSpPr>
        <p:spPr>
          <a:xfrm>
            <a:off x="870373" y="3240402"/>
            <a:ext cx="11321627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err="1"/>
              <a:t>CTTx</a:t>
            </a:r>
            <a:r>
              <a:rPr lang="en-GB" b="1" dirty="0"/>
              <a:t> PCBs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Production of 360 PCBs on going.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Shipping foreseen on the 22</a:t>
            </a:r>
            <a:r>
              <a:rPr lang="en-GB" sz="1600" baseline="30000" dirty="0"/>
              <a:t>nd</a:t>
            </a:r>
            <a:r>
              <a:rPr lang="en-GB" sz="1600" dirty="0"/>
              <a:t> of July.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Possible shipping of test bench and production components on the 18</a:t>
            </a:r>
            <a:r>
              <a:rPr lang="en-GB" sz="1600" baseline="30000" dirty="0"/>
              <a:t>th</a:t>
            </a:r>
            <a:r>
              <a:rPr lang="en-GB" sz="1600" dirty="0"/>
              <a:t> of August to start the production early September. </a:t>
            </a:r>
          </a:p>
          <a:p>
            <a:pPr lvl="1"/>
            <a:endParaRPr lang="en-GB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15E0D1-B04F-E029-4F3F-4CC3A8F542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2" t="11743"/>
          <a:stretch>
            <a:fillRect/>
          </a:stretch>
        </p:blipFill>
        <p:spPr>
          <a:xfrm>
            <a:off x="939798" y="575732"/>
            <a:ext cx="11192933" cy="26021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1202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AC91EB-B99F-F4D5-B8E3-BBAD33533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4169E009-4F32-1E10-2722-03699F968DB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275872-2743-D92F-E54F-877531725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3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8257F289-5B12-2DBA-F9D4-3D19F0571542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Status of the project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4BD23B-F9B7-8243-349B-68993287F66D}"/>
              </a:ext>
            </a:extLst>
          </p:cNvPr>
          <p:cNvSpPr txBox="1"/>
          <p:nvPr/>
        </p:nvSpPr>
        <p:spPr>
          <a:xfrm>
            <a:off x="870373" y="3240402"/>
            <a:ext cx="1132162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err="1"/>
              <a:t>CTTx</a:t>
            </a:r>
            <a:r>
              <a:rPr lang="en-GB" b="1" dirty="0"/>
              <a:t> PCBs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Production of 360 PCBs on going.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Shipping foreseen on the 22</a:t>
            </a:r>
            <a:r>
              <a:rPr lang="en-GB" sz="1600" baseline="30000" dirty="0"/>
              <a:t>nd</a:t>
            </a:r>
            <a:r>
              <a:rPr lang="en-GB" sz="1600" dirty="0"/>
              <a:t> of July.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Possible shipping of test bench and production components on the 18</a:t>
            </a:r>
            <a:r>
              <a:rPr lang="en-GB" sz="1600" baseline="30000" dirty="0"/>
              <a:t>th</a:t>
            </a:r>
            <a:r>
              <a:rPr lang="en-GB" sz="1600" dirty="0"/>
              <a:t> of August to start the production early September. </a:t>
            </a:r>
          </a:p>
          <a:p>
            <a:pPr>
              <a:lnSpc>
                <a:spcPct val="150000"/>
              </a:lnSpc>
            </a:pPr>
            <a:r>
              <a:rPr lang="en-GB" b="1" dirty="0"/>
              <a:t>Module Production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ROMPAL postponed the discussion of delivery dates to September.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DFF806-AE00-1CA6-35B9-7DF0FFED5B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2" t="11743"/>
          <a:stretch>
            <a:fillRect/>
          </a:stretch>
        </p:blipFill>
        <p:spPr>
          <a:xfrm>
            <a:off x="939798" y="575732"/>
            <a:ext cx="11192933" cy="26021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452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358E77-AB2C-70F5-114E-B70C65C984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D4BF455-15AC-502A-C9B9-4E426461909A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67A2E0-78E9-D616-E78D-B2A28C1AA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4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D316AD3E-6312-C6A3-3D26-C5B12793F081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Status of the project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42EBF1-6B10-B5C9-063B-534D12B3BB6A}"/>
              </a:ext>
            </a:extLst>
          </p:cNvPr>
          <p:cNvSpPr txBox="1"/>
          <p:nvPr/>
        </p:nvSpPr>
        <p:spPr>
          <a:xfrm>
            <a:off x="870373" y="3240402"/>
            <a:ext cx="11321627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err="1"/>
              <a:t>CTTx</a:t>
            </a:r>
            <a:r>
              <a:rPr lang="en-GB" b="1" dirty="0"/>
              <a:t> PCBs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Production of 360 PCBs on going.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Shipping foreseen on the 22</a:t>
            </a:r>
            <a:r>
              <a:rPr lang="en-GB" sz="1600" baseline="30000" dirty="0"/>
              <a:t>nd</a:t>
            </a:r>
            <a:r>
              <a:rPr lang="en-GB" sz="1600" dirty="0"/>
              <a:t> of July.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Possible shipping of test bench and production components on the 18</a:t>
            </a:r>
            <a:r>
              <a:rPr lang="en-GB" sz="1600" baseline="30000" dirty="0"/>
              <a:t>th</a:t>
            </a:r>
            <a:r>
              <a:rPr lang="en-GB" sz="1600" dirty="0"/>
              <a:t> of August to start the production early September. </a:t>
            </a:r>
          </a:p>
          <a:p>
            <a:pPr>
              <a:lnSpc>
                <a:spcPct val="150000"/>
              </a:lnSpc>
            </a:pPr>
            <a:r>
              <a:rPr lang="en-GB" b="1" dirty="0"/>
              <a:t>Module Production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ROMPAL postponed the discussion of delivery dates to September. </a:t>
            </a:r>
          </a:p>
          <a:p>
            <a:pPr>
              <a:lnSpc>
                <a:spcPct val="150000"/>
              </a:lnSpc>
            </a:pPr>
            <a:r>
              <a:rPr lang="en-GB" b="1" dirty="0"/>
              <a:t>ROSA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GBTIA were shipped to Albis for ROSA manufacturing.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Delivery foreseen by end of August.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C91044-A30D-2422-36B9-49653377333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2" t="11743"/>
          <a:stretch>
            <a:fillRect/>
          </a:stretch>
        </p:blipFill>
        <p:spPr>
          <a:xfrm>
            <a:off x="939798" y="575732"/>
            <a:ext cx="11192933" cy="26021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6667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0A1C49-99F8-5833-690E-B41C639835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1025848A-0074-18C8-D6DF-A3CED1556F37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490915-FE62-589B-4718-B5D3F8603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5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A6ABFF88-EAA4-1C3F-6240-DA779106597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1609546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9BAC6F-0D27-D397-DB53-FB777AD1AC3A}"/>
              </a:ext>
            </a:extLst>
          </p:cNvPr>
          <p:cNvSpPr txBox="1"/>
          <p:nvPr/>
        </p:nvSpPr>
        <p:spPr>
          <a:xfrm>
            <a:off x="704934" y="1490466"/>
            <a:ext cx="994503" cy="53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err="1"/>
              <a:t>CTTx</a:t>
            </a:r>
            <a:r>
              <a:rPr lang="en-US" b="1" dirty="0"/>
              <a:t> V1 </a:t>
            </a:r>
            <a:br>
              <a:rPr lang="en-US" b="1" dirty="0"/>
            </a:br>
            <a:r>
              <a:rPr lang="en-US" sz="1050" dirty="0"/>
              <a:t>(ID : 55)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10F6E8-A7A3-5821-DCAF-52A91064B9FD}"/>
              </a:ext>
            </a:extLst>
          </p:cNvPr>
          <p:cNvSpPr txBox="1"/>
          <p:nvPr/>
        </p:nvSpPr>
        <p:spPr>
          <a:xfrm>
            <a:off x="704934" y="2094306"/>
            <a:ext cx="994502" cy="53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CTTx</a:t>
            </a:r>
            <a:r>
              <a:rPr lang="en-US" b="1" dirty="0"/>
              <a:t> V2</a:t>
            </a:r>
          </a:p>
          <a:p>
            <a:pPr algn="ctr"/>
            <a:r>
              <a:rPr lang="en-US" sz="1050" dirty="0"/>
              <a:t>(ID : 87)</a:t>
            </a:r>
            <a:endParaRPr lang="en-US" sz="105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52CCC-CBAA-27BD-FAA7-826D1DE6E154}"/>
              </a:ext>
            </a:extLst>
          </p:cNvPr>
          <p:cNvSpPr/>
          <p:nvPr/>
        </p:nvSpPr>
        <p:spPr>
          <a:xfrm>
            <a:off x="469798" y="1287841"/>
            <a:ext cx="1464774" cy="1551446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544CAF-171C-9BD3-1317-BD8C7FE1BEB2}"/>
              </a:ext>
            </a:extLst>
          </p:cNvPr>
          <p:cNvSpPr txBox="1"/>
          <p:nvPr/>
        </p:nvSpPr>
        <p:spPr>
          <a:xfrm>
            <a:off x="704934" y="3244537"/>
            <a:ext cx="994503" cy="53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err="1"/>
              <a:t>CTTx</a:t>
            </a:r>
            <a:r>
              <a:rPr lang="en-US" b="1" dirty="0"/>
              <a:t> V1 </a:t>
            </a:r>
            <a:br>
              <a:rPr lang="en-US" b="1" dirty="0"/>
            </a:br>
            <a:r>
              <a:rPr lang="en-US" sz="1050" dirty="0"/>
              <a:t>(ID : 124)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77F297-BFCE-A109-B8C4-4508CDE3FDF1}"/>
              </a:ext>
            </a:extLst>
          </p:cNvPr>
          <p:cNvSpPr txBox="1"/>
          <p:nvPr/>
        </p:nvSpPr>
        <p:spPr>
          <a:xfrm>
            <a:off x="704934" y="3848377"/>
            <a:ext cx="994502" cy="53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CTTx</a:t>
            </a:r>
            <a:r>
              <a:rPr lang="en-US" b="1" dirty="0"/>
              <a:t> V2</a:t>
            </a:r>
          </a:p>
          <a:p>
            <a:pPr algn="ctr"/>
            <a:r>
              <a:rPr lang="en-US" sz="1050" dirty="0"/>
              <a:t>(ID : 94)</a:t>
            </a:r>
            <a:endParaRPr lang="en-US" sz="105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D1442C-B2B2-2BD6-140E-5A57D9B2E27F}"/>
              </a:ext>
            </a:extLst>
          </p:cNvPr>
          <p:cNvSpPr/>
          <p:nvPr/>
        </p:nvSpPr>
        <p:spPr>
          <a:xfrm>
            <a:off x="469798" y="3041912"/>
            <a:ext cx="1464774" cy="1551446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E7D173-3D31-203C-6D83-EC69D0E3882E}"/>
              </a:ext>
            </a:extLst>
          </p:cNvPr>
          <p:cNvSpPr txBox="1"/>
          <p:nvPr/>
        </p:nvSpPr>
        <p:spPr>
          <a:xfrm>
            <a:off x="2657125" y="1652049"/>
            <a:ext cx="1935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Mux </a:t>
            </a:r>
            <a:r>
              <a:rPr lang="en-US" b="1" dirty="0" err="1"/>
              <a:t>AcalBfi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F36454-9E99-B56A-348D-34E37FF3F6F6}"/>
              </a:ext>
            </a:extLst>
          </p:cNvPr>
          <p:cNvSpPr txBox="1"/>
          <p:nvPr/>
        </p:nvSpPr>
        <p:spPr>
          <a:xfrm>
            <a:off x="2657126" y="2723300"/>
            <a:ext cx="1935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Mux </a:t>
            </a:r>
            <a:r>
              <a:rPr lang="en-US" b="1" dirty="0" err="1"/>
              <a:t>HiFiber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7EFD75-5485-9778-3F9E-FDA877CF510A}"/>
              </a:ext>
            </a:extLst>
          </p:cNvPr>
          <p:cNvSpPr txBox="1"/>
          <p:nvPr/>
        </p:nvSpPr>
        <p:spPr>
          <a:xfrm>
            <a:off x="2657125" y="3794552"/>
            <a:ext cx="193514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Mux </a:t>
            </a:r>
            <a:r>
              <a:rPr lang="en-US" b="1" dirty="0" err="1"/>
              <a:t>HuberSuhner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B390D7-F19B-CC4B-1B49-5B2DA0E8E3AC}"/>
              </a:ext>
            </a:extLst>
          </p:cNvPr>
          <p:cNvSpPr txBox="1"/>
          <p:nvPr/>
        </p:nvSpPr>
        <p:spPr>
          <a:xfrm>
            <a:off x="5314822" y="1575968"/>
            <a:ext cx="1935144" cy="53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QSFP </a:t>
            </a:r>
            <a:r>
              <a:rPr lang="en-US" b="1" dirty="0" err="1"/>
              <a:t>SkyLane</a:t>
            </a:r>
            <a:r>
              <a:rPr lang="en-US" b="1" dirty="0"/>
              <a:t> </a:t>
            </a:r>
          </a:p>
          <a:p>
            <a:pPr algn="ctr"/>
            <a:r>
              <a:rPr lang="en-US" sz="1050" dirty="0"/>
              <a:t>Part NB: QFPQL010400D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493E98-D720-E48D-346D-15AC069E2BC3}"/>
              </a:ext>
            </a:extLst>
          </p:cNvPr>
          <p:cNvSpPr txBox="1"/>
          <p:nvPr/>
        </p:nvSpPr>
        <p:spPr>
          <a:xfrm>
            <a:off x="5314823" y="2647219"/>
            <a:ext cx="1935144" cy="53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QSFP </a:t>
            </a:r>
            <a:r>
              <a:rPr lang="en-US" b="1" dirty="0" err="1"/>
              <a:t>SkyLane</a:t>
            </a:r>
            <a:endParaRPr lang="en-US" b="1" dirty="0"/>
          </a:p>
          <a:p>
            <a:pPr algn="ctr"/>
            <a:r>
              <a:rPr lang="en-US" sz="1050" dirty="0"/>
              <a:t>Part NB: QFPQL010410D </a:t>
            </a:r>
            <a:r>
              <a:rPr lang="en-US" sz="1050" b="1" dirty="0"/>
              <a:t> </a:t>
            </a:r>
            <a:endParaRPr lang="en-US" sz="10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2B309D-DC12-A18B-239E-342D29D13EAF}"/>
              </a:ext>
            </a:extLst>
          </p:cNvPr>
          <p:cNvSpPr txBox="1"/>
          <p:nvPr/>
        </p:nvSpPr>
        <p:spPr>
          <a:xfrm>
            <a:off x="5314822" y="3794552"/>
            <a:ext cx="1935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QSFP </a:t>
            </a:r>
            <a:r>
              <a:rPr lang="en-US" b="1" dirty="0" err="1"/>
              <a:t>EdgeOptical</a:t>
            </a:r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D76A9EE-24E6-B694-CE7F-E2E9CF2459E9}"/>
              </a:ext>
            </a:extLst>
          </p:cNvPr>
          <p:cNvCxnSpPr>
            <a:stCxn id="7" idx="3"/>
            <a:endCxn id="11" idx="1"/>
          </p:cNvCxnSpPr>
          <p:nvPr/>
        </p:nvCxnSpPr>
        <p:spPr>
          <a:xfrm flipV="1">
            <a:off x="1934572" y="1836715"/>
            <a:ext cx="722553" cy="226849"/>
          </a:xfrm>
          <a:prstGeom prst="straightConnector1">
            <a:avLst/>
          </a:prstGeom>
          <a:ln w="9525">
            <a:solidFill>
              <a:schemeClr val="accent2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50F6973-9C05-83CE-82C9-3EA6F9DB7DFE}"/>
              </a:ext>
            </a:extLst>
          </p:cNvPr>
          <p:cNvCxnSpPr>
            <a:cxnSpLocks/>
            <a:stCxn id="7" idx="3"/>
            <a:endCxn id="12" idx="1"/>
          </p:cNvCxnSpPr>
          <p:nvPr/>
        </p:nvCxnSpPr>
        <p:spPr>
          <a:xfrm>
            <a:off x="1934572" y="2063564"/>
            <a:ext cx="722554" cy="844402"/>
          </a:xfrm>
          <a:prstGeom prst="straightConnector1">
            <a:avLst/>
          </a:prstGeom>
          <a:ln w="9525">
            <a:solidFill>
              <a:schemeClr val="accent2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0F0F686-A5F3-DEE9-696D-052A841E2015}"/>
              </a:ext>
            </a:extLst>
          </p:cNvPr>
          <p:cNvCxnSpPr>
            <a:cxnSpLocks/>
            <a:stCxn id="7" idx="3"/>
            <a:endCxn id="14" idx="1"/>
          </p:cNvCxnSpPr>
          <p:nvPr/>
        </p:nvCxnSpPr>
        <p:spPr>
          <a:xfrm>
            <a:off x="1934572" y="2063564"/>
            <a:ext cx="722553" cy="1915654"/>
          </a:xfrm>
          <a:prstGeom prst="straightConnector1">
            <a:avLst/>
          </a:prstGeom>
          <a:ln w="9525">
            <a:solidFill>
              <a:schemeClr val="accent2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58526A8-5027-833E-D9CC-6C4783C5BAA6}"/>
              </a:ext>
            </a:extLst>
          </p:cNvPr>
          <p:cNvCxnSpPr>
            <a:cxnSpLocks/>
            <a:stCxn id="10" idx="3"/>
            <a:endCxn id="14" idx="1"/>
          </p:cNvCxnSpPr>
          <p:nvPr/>
        </p:nvCxnSpPr>
        <p:spPr>
          <a:xfrm>
            <a:off x="1934572" y="3817635"/>
            <a:ext cx="722553" cy="161583"/>
          </a:xfrm>
          <a:prstGeom prst="straightConnector1">
            <a:avLst/>
          </a:prstGeom>
          <a:ln w="9525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DD54005-6348-8F75-6E32-70976C5DCF35}"/>
              </a:ext>
            </a:extLst>
          </p:cNvPr>
          <p:cNvCxnSpPr>
            <a:cxnSpLocks/>
            <a:stCxn id="10" idx="3"/>
            <a:endCxn id="12" idx="1"/>
          </p:cNvCxnSpPr>
          <p:nvPr/>
        </p:nvCxnSpPr>
        <p:spPr>
          <a:xfrm flipV="1">
            <a:off x="1934572" y="2907966"/>
            <a:ext cx="722554" cy="909669"/>
          </a:xfrm>
          <a:prstGeom prst="straightConnector1">
            <a:avLst/>
          </a:prstGeom>
          <a:ln w="9525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F37F2C1-8F7F-A18B-1567-91F79164F6A7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 flipV="1">
            <a:off x="1934572" y="1836715"/>
            <a:ext cx="722553" cy="1980920"/>
          </a:xfrm>
          <a:prstGeom prst="straightConnector1">
            <a:avLst/>
          </a:prstGeom>
          <a:ln w="9525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CD4520B-39F2-31DA-AF6F-1B30B33DDB59}"/>
              </a:ext>
            </a:extLst>
          </p:cNvPr>
          <p:cNvCxnSpPr>
            <a:cxnSpLocks/>
            <a:stCxn id="14" idx="3"/>
            <a:endCxn id="17" idx="1"/>
          </p:cNvCxnSpPr>
          <p:nvPr/>
        </p:nvCxnSpPr>
        <p:spPr>
          <a:xfrm>
            <a:off x="4592270" y="3979218"/>
            <a:ext cx="722552" cy="0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31BA491-5035-106F-7477-B434E93686B4}"/>
              </a:ext>
            </a:extLst>
          </p:cNvPr>
          <p:cNvCxnSpPr>
            <a:cxnSpLocks/>
            <a:stCxn id="14" idx="3"/>
            <a:endCxn id="16" idx="1"/>
          </p:cNvCxnSpPr>
          <p:nvPr/>
        </p:nvCxnSpPr>
        <p:spPr>
          <a:xfrm flipV="1">
            <a:off x="4592270" y="2912677"/>
            <a:ext cx="722553" cy="1066541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DCE2C16-0AB3-111A-B59C-DEAC9D6889D0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 flipV="1">
            <a:off x="4592270" y="1841426"/>
            <a:ext cx="722552" cy="2137792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34D6C31-D4FC-75EF-446C-FC2C3C3DAC54}"/>
              </a:ext>
            </a:extLst>
          </p:cNvPr>
          <p:cNvCxnSpPr>
            <a:cxnSpLocks/>
            <a:stCxn id="12" idx="3"/>
            <a:endCxn id="17" idx="1"/>
          </p:cNvCxnSpPr>
          <p:nvPr/>
        </p:nvCxnSpPr>
        <p:spPr>
          <a:xfrm>
            <a:off x="4592270" y="2907966"/>
            <a:ext cx="722552" cy="1071252"/>
          </a:xfrm>
          <a:prstGeom prst="straightConnector1">
            <a:avLst/>
          </a:prstGeom>
          <a:ln w="9525">
            <a:solidFill>
              <a:srgbClr val="002B82"/>
            </a:solidFill>
            <a:headEnd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A0089BA-EE65-8759-12FB-C1519BF791D5}"/>
              </a:ext>
            </a:extLst>
          </p:cNvPr>
          <p:cNvCxnSpPr>
            <a:cxnSpLocks/>
            <a:stCxn id="12" idx="3"/>
            <a:endCxn id="16" idx="1"/>
          </p:cNvCxnSpPr>
          <p:nvPr/>
        </p:nvCxnSpPr>
        <p:spPr>
          <a:xfrm>
            <a:off x="4592270" y="2907966"/>
            <a:ext cx="722553" cy="4711"/>
          </a:xfrm>
          <a:prstGeom prst="straightConnector1">
            <a:avLst/>
          </a:prstGeom>
          <a:ln w="9525">
            <a:solidFill>
              <a:srgbClr val="002B82"/>
            </a:solidFill>
            <a:headEnd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6B48CEA-34C6-1F7C-F625-D0309F9B2121}"/>
              </a:ext>
            </a:extLst>
          </p:cNvPr>
          <p:cNvCxnSpPr>
            <a:cxnSpLocks/>
            <a:stCxn id="12" idx="3"/>
            <a:endCxn id="15" idx="1"/>
          </p:cNvCxnSpPr>
          <p:nvPr/>
        </p:nvCxnSpPr>
        <p:spPr>
          <a:xfrm flipV="1">
            <a:off x="4592270" y="1841426"/>
            <a:ext cx="722552" cy="1066540"/>
          </a:xfrm>
          <a:prstGeom prst="straightConnector1">
            <a:avLst/>
          </a:prstGeom>
          <a:ln w="9525">
            <a:solidFill>
              <a:srgbClr val="002B82"/>
            </a:solidFill>
            <a:headEnd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50EFDBC-DE18-FB6D-4AAE-6A6349FF9BE7}"/>
              </a:ext>
            </a:extLst>
          </p:cNvPr>
          <p:cNvCxnSpPr>
            <a:cxnSpLocks/>
            <a:stCxn id="11" idx="3"/>
            <a:endCxn id="15" idx="1"/>
          </p:cNvCxnSpPr>
          <p:nvPr/>
        </p:nvCxnSpPr>
        <p:spPr>
          <a:xfrm>
            <a:off x="4592269" y="1836715"/>
            <a:ext cx="722553" cy="4711"/>
          </a:xfrm>
          <a:prstGeom prst="straightConnector1">
            <a:avLst/>
          </a:prstGeom>
          <a:ln w="9525">
            <a:solidFill>
              <a:srgbClr val="00B050"/>
            </a:solidFill>
            <a:headEnd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3B85A69-7D4C-4EBF-3AB7-F39447F05934}"/>
              </a:ext>
            </a:extLst>
          </p:cNvPr>
          <p:cNvCxnSpPr>
            <a:cxnSpLocks/>
            <a:stCxn id="11" idx="3"/>
            <a:endCxn id="16" idx="1"/>
          </p:cNvCxnSpPr>
          <p:nvPr/>
        </p:nvCxnSpPr>
        <p:spPr>
          <a:xfrm>
            <a:off x="4592269" y="1836715"/>
            <a:ext cx="722554" cy="1075962"/>
          </a:xfrm>
          <a:prstGeom prst="straightConnector1">
            <a:avLst/>
          </a:prstGeom>
          <a:ln w="9525">
            <a:solidFill>
              <a:srgbClr val="00B050"/>
            </a:solidFill>
            <a:headEnd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B79BDF8-8E12-53F5-6D6F-53029E5DCF3A}"/>
              </a:ext>
            </a:extLst>
          </p:cNvPr>
          <p:cNvCxnSpPr>
            <a:cxnSpLocks/>
            <a:stCxn id="11" idx="3"/>
            <a:endCxn id="17" idx="1"/>
          </p:cNvCxnSpPr>
          <p:nvPr/>
        </p:nvCxnSpPr>
        <p:spPr>
          <a:xfrm>
            <a:off x="4592269" y="1836715"/>
            <a:ext cx="722553" cy="2142503"/>
          </a:xfrm>
          <a:prstGeom prst="straightConnector1">
            <a:avLst/>
          </a:prstGeom>
          <a:ln w="9525">
            <a:solidFill>
              <a:srgbClr val="00B050"/>
            </a:solidFill>
            <a:headEnd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9EFE7E7-E893-3115-E5C8-5ED63E015BF8}"/>
              </a:ext>
            </a:extLst>
          </p:cNvPr>
          <p:cNvSpPr txBox="1"/>
          <p:nvPr/>
        </p:nvSpPr>
        <p:spPr>
          <a:xfrm flipH="1">
            <a:off x="7709562" y="1609339"/>
            <a:ext cx="41776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Tests performed with: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1 </a:t>
            </a:r>
            <a:r>
              <a:rPr lang="en-US" sz="1600" dirty="0" err="1"/>
              <a:t>ch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2 </a:t>
            </a:r>
            <a:r>
              <a:rPr lang="en-US" sz="1600" dirty="0" err="1"/>
              <a:t>ch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 </a:t>
            </a:r>
            <a:r>
              <a:rPr lang="en-US" sz="1600" dirty="0" err="1"/>
              <a:t>ch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With </a:t>
            </a:r>
            <a:r>
              <a:rPr lang="en-US" sz="1600" dirty="0" err="1"/>
              <a:t>CTTx</a:t>
            </a:r>
            <a:r>
              <a:rPr lang="en-US" sz="1600" dirty="0"/>
              <a:t> and Mux in a climate chamber at: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25 °C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60 °C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BCF88D3-10D2-B30E-68E7-E057A7BFD892}"/>
              </a:ext>
            </a:extLst>
          </p:cNvPr>
          <p:cNvSpPr txBox="1"/>
          <p:nvPr/>
        </p:nvSpPr>
        <p:spPr>
          <a:xfrm>
            <a:off x="0" y="549354"/>
            <a:ext cx="119989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following tests were performed in order to define the minimum required technical specifications for the Back-End  QSFP and the optical multiplexers.</a:t>
            </a:r>
          </a:p>
          <a:p>
            <a:pPr lvl="1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56374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BA3F7A-6DBA-7477-22F3-6FE07C73EC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A2FE3AC7-C42E-CB2A-B3E8-D0D19F669749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FB9313-7E73-27B8-B189-AD51E6BD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6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AFB55F6B-0F4A-CDAA-F10F-14349ABC9B78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1609546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6B93BF-2A82-DF90-E75D-F50160D8B94A}"/>
              </a:ext>
            </a:extLst>
          </p:cNvPr>
          <p:cNvSpPr txBox="1"/>
          <p:nvPr/>
        </p:nvSpPr>
        <p:spPr>
          <a:xfrm>
            <a:off x="704934" y="1490466"/>
            <a:ext cx="994503" cy="53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err="1"/>
              <a:t>CTTx</a:t>
            </a:r>
            <a:r>
              <a:rPr lang="en-US" b="1" dirty="0"/>
              <a:t> V1 </a:t>
            </a:r>
            <a:br>
              <a:rPr lang="en-US" b="1" dirty="0"/>
            </a:br>
            <a:r>
              <a:rPr lang="en-US" sz="1050" dirty="0"/>
              <a:t>(ID : 55)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69A265-CE55-F0EC-1942-DDCFDE664B5D}"/>
              </a:ext>
            </a:extLst>
          </p:cNvPr>
          <p:cNvSpPr txBox="1"/>
          <p:nvPr/>
        </p:nvSpPr>
        <p:spPr>
          <a:xfrm>
            <a:off x="704934" y="2094306"/>
            <a:ext cx="994502" cy="53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CTTx</a:t>
            </a:r>
            <a:r>
              <a:rPr lang="en-US" b="1" dirty="0"/>
              <a:t> V2</a:t>
            </a:r>
          </a:p>
          <a:p>
            <a:pPr algn="ctr"/>
            <a:r>
              <a:rPr lang="en-US" sz="1050" dirty="0"/>
              <a:t>(ID : 87)</a:t>
            </a:r>
            <a:endParaRPr lang="en-US" sz="105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472E40-3E5C-7470-15E4-E59F609CF010}"/>
              </a:ext>
            </a:extLst>
          </p:cNvPr>
          <p:cNvSpPr/>
          <p:nvPr/>
        </p:nvSpPr>
        <p:spPr>
          <a:xfrm>
            <a:off x="469798" y="1287841"/>
            <a:ext cx="1464774" cy="1551446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C9C23F-A8BC-673C-4F03-60D982CD62D3}"/>
              </a:ext>
            </a:extLst>
          </p:cNvPr>
          <p:cNvSpPr txBox="1"/>
          <p:nvPr/>
        </p:nvSpPr>
        <p:spPr>
          <a:xfrm>
            <a:off x="704934" y="3244537"/>
            <a:ext cx="994503" cy="53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err="1"/>
              <a:t>CTTx</a:t>
            </a:r>
            <a:r>
              <a:rPr lang="en-US" b="1" dirty="0"/>
              <a:t> V1 </a:t>
            </a:r>
            <a:br>
              <a:rPr lang="en-US" b="1" dirty="0"/>
            </a:br>
            <a:r>
              <a:rPr lang="en-US" sz="1050" dirty="0"/>
              <a:t>(ID : 124)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8843FC-F142-5051-4995-0A2148FEBECC}"/>
              </a:ext>
            </a:extLst>
          </p:cNvPr>
          <p:cNvSpPr txBox="1"/>
          <p:nvPr/>
        </p:nvSpPr>
        <p:spPr>
          <a:xfrm>
            <a:off x="704934" y="3848377"/>
            <a:ext cx="994502" cy="53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CTTx</a:t>
            </a:r>
            <a:r>
              <a:rPr lang="en-US" b="1" dirty="0"/>
              <a:t> V2</a:t>
            </a:r>
          </a:p>
          <a:p>
            <a:pPr algn="ctr"/>
            <a:r>
              <a:rPr lang="en-US" sz="1050" dirty="0"/>
              <a:t>(ID : 94)</a:t>
            </a:r>
            <a:endParaRPr lang="en-US" sz="105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F1EA12-732F-43F3-F11D-C5911AB88D54}"/>
              </a:ext>
            </a:extLst>
          </p:cNvPr>
          <p:cNvSpPr/>
          <p:nvPr/>
        </p:nvSpPr>
        <p:spPr>
          <a:xfrm>
            <a:off x="469798" y="3041912"/>
            <a:ext cx="1464774" cy="1551446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52FE54-EA4F-CA81-5896-21AA7097B597}"/>
              </a:ext>
            </a:extLst>
          </p:cNvPr>
          <p:cNvSpPr txBox="1"/>
          <p:nvPr/>
        </p:nvSpPr>
        <p:spPr>
          <a:xfrm>
            <a:off x="2657125" y="1652049"/>
            <a:ext cx="1935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Mux </a:t>
            </a:r>
            <a:r>
              <a:rPr lang="en-US" b="1" dirty="0" err="1"/>
              <a:t>AcalBfi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745AFB-E6DA-3247-2C55-9E31BCA09FA2}"/>
              </a:ext>
            </a:extLst>
          </p:cNvPr>
          <p:cNvSpPr txBox="1"/>
          <p:nvPr/>
        </p:nvSpPr>
        <p:spPr>
          <a:xfrm>
            <a:off x="2657126" y="2723300"/>
            <a:ext cx="1935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Mux </a:t>
            </a:r>
            <a:r>
              <a:rPr lang="en-US" b="1" dirty="0" err="1"/>
              <a:t>HiFiber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381C9B-0CEA-DDB0-3B9C-7044D2461391}"/>
              </a:ext>
            </a:extLst>
          </p:cNvPr>
          <p:cNvSpPr txBox="1"/>
          <p:nvPr/>
        </p:nvSpPr>
        <p:spPr>
          <a:xfrm>
            <a:off x="2657125" y="3794552"/>
            <a:ext cx="193514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Mux </a:t>
            </a:r>
            <a:r>
              <a:rPr lang="en-US" b="1" dirty="0" err="1"/>
              <a:t>HuberSuhner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5268CB-6581-602E-01F6-1F45E7206A4A}"/>
              </a:ext>
            </a:extLst>
          </p:cNvPr>
          <p:cNvSpPr txBox="1"/>
          <p:nvPr/>
        </p:nvSpPr>
        <p:spPr>
          <a:xfrm>
            <a:off x="5314822" y="1575968"/>
            <a:ext cx="1935144" cy="53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QSFP </a:t>
            </a:r>
            <a:r>
              <a:rPr lang="en-US" b="1" dirty="0" err="1"/>
              <a:t>SkyLane</a:t>
            </a:r>
            <a:r>
              <a:rPr lang="en-US" b="1" dirty="0"/>
              <a:t> </a:t>
            </a:r>
          </a:p>
          <a:p>
            <a:pPr algn="ctr"/>
            <a:r>
              <a:rPr lang="en-US" sz="1050" dirty="0"/>
              <a:t>Part NB: QFPQL010400D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4E2857-3E27-B1BA-DCF3-A942E80610EA}"/>
              </a:ext>
            </a:extLst>
          </p:cNvPr>
          <p:cNvSpPr txBox="1"/>
          <p:nvPr/>
        </p:nvSpPr>
        <p:spPr>
          <a:xfrm>
            <a:off x="5314823" y="2647219"/>
            <a:ext cx="1935144" cy="53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QSFP </a:t>
            </a:r>
            <a:r>
              <a:rPr lang="en-US" b="1" dirty="0" err="1"/>
              <a:t>SkyLane</a:t>
            </a:r>
            <a:endParaRPr lang="en-US" b="1" dirty="0"/>
          </a:p>
          <a:p>
            <a:pPr algn="ctr"/>
            <a:r>
              <a:rPr lang="en-US" sz="1050" dirty="0"/>
              <a:t>Part NB: QFPQL010410D </a:t>
            </a:r>
            <a:r>
              <a:rPr lang="en-US" sz="1050" b="1" dirty="0"/>
              <a:t> </a:t>
            </a:r>
            <a:endParaRPr lang="en-US" sz="10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B9573C-E9D9-B76D-8ED7-8FFCBDF56014}"/>
              </a:ext>
            </a:extLst>
          </p:cNvPr>
          <p:cNvSpPr txBox="1"/>
          <p:nvPr/>
        </p:nvSpPr>
        <p:spPr>
          <a:xfrm>
            <a:off x="5314822" y="3794552"/>
            <a:ext cx="1935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QSFP </a:t>
            </a:r>
            <a:r>
              <a:rPr lang="en-US" b="1" dirty="0" err="1"/>
              <a:t>EdgeOptical</a:t>
            </a:r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4287B1B-83E3-FC9D-364F-24E6D2C571D1}"/>
              </a:ext>
            </a:extLst>
          </p:cNvPr>
          <p:cNvCxnSpPr>
            <a:stCxn id="7" idx="3"/>
            <a:endCxn id="11" idx="1"/>
          </p:cNvCxnSpPr>
          <p:nvPr/>
        </p:nvCxnSpPr>
        <p:spPr>
          <a:xfrm flipV="1">
            <a:off x="1934572" y="1836715"/>
            <a:ext cx="722553" cy="226849"/>
          </a:xfrm>
          <a:prstGeom prst="straightConnector1">
            <a:avLst/>
          </a:prstGeom>
          <a:ln w="9525">
            <a:solidFill>
              <a:schemeClr val="accent2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D0273AA-56E6-B921-994F-0D5B0EF489EC}"/>
              </a:ext>
            </a:extLst>
          </p:cNvPr>
          <p:cNvCxnSpPr>
            <a:cxnSpLocks/>
            <a:stCxn id="7" idx="3"/>
            <a:endCxn id="12" idx="1"/>
          </p:cNvCxnSpPr>
          <p:nvPr/>
        </p:nvCxnSpPr>
        <p:spPr>
          <a:xfrm>
            <a:off x="1934572" y="2063564"/>
            <a:ext cx="722554" cy="844402"/>
          </a:xfrm>
          <a:prstGeom prst="straightConnector1">
            <a:avLst/>
          </a:prstGeom>
          <a:ln w="9525">
            <a:solidFill>
              <a:schemeClr val="accent2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B3824A2-F338-AE33-1AC6-A169A3875002}"/>
              </a:ext>
            </a:extLst>
          </p:cNvPr>
          <p:cNvCxnSpPr>
            <a:cxnSpLocks/>
            <a:stCxn id="7" idx="3"/>
            <a:endCxn id="14" idx="1"/>
          </p:cNvCxnSpPr>
          <p:nvPr/>
        </p:nvCxnSpPr>
        <p:spPr>
          <a:xfrm>
            <a:off x="1934572" y="2063564"/>
            <a:ext cx="722553" cy="1915654"/>
          </a:xfrm>
          <a:prstGeom prst="straightConnector1">
            <a:avLst/>
          </a:prstGeom>
          <a:ln w="9525">
            <a:solidFill>
              <a:schemeClr val="accent2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C2DD475-E935-1BBD-1308-1189C4FE4914}"/>
              </a:ext>
            </a:extLst>
          </p:cNvPr>
          <p:cNvCxnSpPr>
            <a:cxnSpLocks/>
            <a:stCxn id="10" idx="3"/>
            <a:endCxn id="14" idx="1"/>
          </p:cNvCxnSpPr>
          <p:nvPr/>
        </p:nvCxnSpPr>
        <p:spPr>
          <a:xfrm>
            <a:off x="1934572" y="3817635"/>
            <a:ext cx="722553" cy="161583"/>
          </a:xfrm>
          <a:prstGeom prst="straightConnector1">
            <a:avLst/>
          </a:prstGeom>
          <a:ln w="9525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EBC9165-4E93-1F4F-A875-375A317C1B76}"/>
              </a:ext>
            </a:extLst>
          </p:cNvPr>
          <p:cNvCxnSpPr>
            <a:cxnSpLocks/>
            <a:stCxn id="10" idx="3"/>
            <a:endCxn id="12" idx="1"/>
          </p:cNvCxnSpPr>
          <p:nvPr/>
        </p:nvCxnSpPr>
        <p:spPr>
          <a:xfrm flipV="1">
            <a:off x="1934572" y="2907966"/>
            <a:ext cx="722554" cy="909669"/>
          </a:xfrm>
          <a:prstGeom prst="straightConnector1">
            <a:avLst/>
          </a:prstGeom>
          <a:ln w="9525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695011E-6DEF-5AD4-C76E-8639AB6B30E6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 flipV="1">
            <a:off x="1934572" y="1836715"/>
            <a:ext cx="722553" cy="1980920"/>
          </a:xfrm>
          <a:prstGeom prst="straightConnector1">
            <a:avLst/>
          </a:prstGeom>
          <a:ln w="9525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25C7C7D-4F25-C77E-052F-09D68FB281BC}"/>
              </a:ext>
            </a:extLst>
          </p:cNvPr>
          <p:cNvCxnSpPr>
            <a:cxnSpLocks/>
            <a:stCxn id="14" idx="3"/>
            <a:endCxn id="17" idx="1"/>
          </p:cNvCxnSpPr>
          <p:nvPr/>
        </p:nvCxnSpPr>
        <p:spPr>
          <a:xfrm>
            <a:off x="4592270" y="3979218"/>
            <a:ext cx="722552" cy="0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DB809F1-D145-6B38-04BA-E5461FF16C64}"/>
              </a:ext>
            </a:extLst>
          </p:cNvPr>
          <p:cNvCxnSpPr>
            <a:cxnSpLocks/>
            <a:stCxn id="14" idx="3"/>
            <a:endCxn id="16" idx="1"/>
          </p:cNvCxnSpPr>
          <p:nvPr/>
        </p:nvCxnSpPr>
        <p:spPr>
          <a:xfrm flipV="1">
            <a:off x="4592270" y="2912677"/>
            <a:ext cx="722553" cy="1066541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244451B-B10E-7016-685B-5C31E7B6A9E6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 flipV="1">
            <a:off x="4592270" y="1841426"/>
            <a:ext cx="722552" cy="2137792"/>
          </a:xfrm>
          <a:prstGeom prst="straightConnector1">
            <a:avLst/>
          </a:prstGeom>
          <a:ln w="9525">
            <a:solidFill>
              <a:srgbClr val="C0000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9256B70-E21B-896B-F4FB-2F6D790414DA}"/>
              </a:ext>
            </a:extLst>
          </p:cNvPr>
          <p:cNvCxnSpPr>
            <a:cxnSpLocks/>
            <a:stCxn id="12" idx="3"/>
            <a:endCxn id="17" idx="1"/>
          </p:cNvCxnSpPr>
          <p:nvPr/>
        </p:nvCxnSpPr>
        <p:spPr>
          <a:xfrm>
            <a:off x="4592270" y="2907966"/>
            <a:ext cx="722552" cy="1071252"/>
          </a:xfrm>
          <a:prstGeom prst="straightConnector1">
            <a:avLst/>
          </a:prstGeom>
          <a:ln w="9525">
            <a:solidFill>
              <a:srgbClr val="002B82"/>
            </a:solidFill>
            <a:headEnd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3B8FDD0-A166-3EB9-0689-EB8853B3ADE4}"/>
              </a:ext>
            </a:extLst>
          </p:cNvPr>
          <p:cNvCxnSpPr>
            <a:cxnSpLocks/>
            <a:stCxn id="12" idx="3"/>
            <a:endCxn id="16" idx="1"/>
          </p:cNvCxnSpPr>
          <p:nvPr/>
        </p:nvCxnSpPr>
        <p:spPr>
          <a:xfrm>
            <a:off x="4592270" y="2907966"/>
            <a:ext cx="722553" cy="4711"/>
          </a:xfrm>
          <a:prstGeom prst="straightConnector1">
            <a:avLst/>
          </a:prstGeom>
          <a:ln w="9525">
            <a:solidFill>
              <a:srgbClr val="002B82"/>
            </a:solidFill>
            <a:headEnd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489C66B-BE72-63C4-A8A7-50B8788F47CD}"/>
              </a:ext>
            </a:extLst>
          </p:cNvPr>
          <p:cNvCxnSpPr>
            <a:cxnSpLocks/>
            <a:stCxn id="12" idx="3"/>
            <a:endCxn id="15" idx="1"/>
          </p:cNvCxnSpPr>
          <p:nvPr/>
        </p:nvCxnSpPr>
        <p:spPr>
          <a:xfrm flipV="1">
            <a:off x="4592270" y="1841426"/>
            <a:ext cx="722552" cy="1066540"/>
          </a:xfrm>
          <a:prstGeom prst="straightConnector1">
            <a:avLst/>
          </a:prstGeom>
          <a:ln w="9525">
            <a:solidFill>
              <a:srgbClr val="002B82"/>
            </a:solidFill>
            <a:headEnd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3494AA2-9864-B65F-1F3C-455DA32B1B9A}"/>
              </a:ext>
            </a:extLst>
          </p:cNvPr>
          <p:cNvCxnSpPr>
            <a:cxnSpLocks/>
            <a:stCxn id="11" idx="3"/>
            <a:endCxn id="15" idx="1"/>
          </p:cNvCxnSpPr>
          <p:nvPr/>
        </p:nvCxnSpPr>
        <p:spPr>
          <a:xfrm>
            <a:off x="4592269" y="1836715"/>
            <a:ext cx="722553" cy="4711"/>
          </a:xfrm>
          <a:prstGeom prst="straightConnector1">
            <a:avLst/>
          </a:prstGeom>
          <a:ln w="9525">
            <a:solidFill>
              <a:srgbClr val="00B050"/>
            </a:solidFill>
            <a:headEnd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ACB1D71-5AD8-795C-67C9-57B5BE151750}"/>
              </a:ext>
            </a:extLst>
          </p:cNvPr>
          <p:cNvCxnSpPr>
            <a:cxnSpLocks/>
            <a:stCxn id="11" idx="3"/>
            <a:endCxn id="16" idx="1"/>
          </p:cNvCxnSpPr>
          <p:nvPr/>
        </p:nvCxnSpPr>
        <p:spPr>
          <a:xfrm>
            <a:off x="4592269" y="1836715"/>
            <a:ext cx="722554" cy="1075962"/>
          </a:xfrm>
          <a:prstGeom prst="straightConnector1">
            <a:avLst/>
          </a:prstGeom>
          <a:ln w="9525">
            <a:solidFill>
              <a:srgbClr val="00B050"/>
            </a:solidFill>
            <a:headEnd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D412341-1C25-C06E-9994-529ED51EC990}"/>
              </a:ext>
            </a:extLst>
          </p:cNvPr>
          <p:cNvCxnSpPr>
            <a:cxnSpLocks/>
            <a:stCxn id="11" idx="3"/>
            <a:endCxn id="17" idx="1"/>
          </p:cNvCxnSpPr>
          <p:nvPr/>
        </p:nvCxnSpPr>
        <p:spPr>
          <a:xfrm>
            <a:off x="4592269" y="1836715"/>
            <a:ext cx="722553" cy="2142503"/>
          </a:xfrm>
          <a:prstGeom prst="straightConnector1">
            <a:avLst/>
          </a:prstGeom>
          <a:ln w="9525">
            <a:solidFill>
              <a:srgbClr val="00B050"/>
            </a:solidFill>
            <a:headEnd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B62CC5A-A2B6-B06A-2CB5-E51634F07207}"/>
              </a:ext>
            </a:extLst>
          </p:cNvPr>
          <p:cNvSpPr txBox="1"/>
          <p:nvPr/>
        </p:nvSpPr>
        <p:spPr>
          <a:xfrm flipH="1">
            <a:off x="7709562" y="1609339"/>
            <a:ext cx="41776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Tests performed with: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1 </a:t>
            </a:r>
            <a:r>
              <a:rPr lang="en-US" sz="1600" dirty="0" err="1"/>
              <a:t>ch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2 </a:t>
            </a:r>
            <a:r>
              <a:rPr lang="en-US" sz="1600" dirty="0" err="1"/>
              <a:t>ch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 </a:t>
            </a:r>
            <a:r>
              <a:rPr lang="en-US" sz="1600" dirty="0" err="1"/>
              <a:t>ch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With </a:t>
            </a:r>
            <a:r>
              <a:rPr lang="en-US" sz="1600" dirty="0" err="1"/>
              <a:t>CTTx</a:t>
            </a:r>
            <a:r>
              <a:rPr lang="en-US" sz="1600" dirty="0"/>
              <a:t> and Mux in a climate chamber at: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25 °C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60 °C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85BC812-66E9-F986-F577-6D8DD82B94B9}"/>
              </a:ext>
            </a:extLst>
          </p:cNvPr>
          <p:cNvSpPr txBox="1"/>
          <p:nvPr/>
        </p:nvSpPr>
        <p:spPr>
          <a:xfrm>
            <a:off x="0" y="549354"/>
            <a:ext cx="119989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following tests were performed in order to define the minimum required technical specifications for the Back-End  QSFP and the optical multiplexers.</a:t>
            </a:r>
          </a:p>
          <a:p>
            <a:pPr lvl="1"/>
            <a:endParaRPr lang="en-GB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E6F6A3-4EBB-0D91-C0F3-6D9B76A701A0}"/>
              </a:ext>
            </a:extLst>
          </p:cNvPr>
          <p:cNvSpPr txBox="1"/>
          <p:nvPr/>
        </p:nvSpPr>
        <p:spPr>
          <a:xfrm>
            <a:off x="3183594" y="4476074"/>
            <a:ext cx="619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Not ready to report the results.</a:t>
            </a:r>
          </a:p>
        </p:txBody>
      </p:sp>
    </p:spTree>
    <p:extLst>
      <p:ext uri="{BB962C8B-B14F-4D97-AF65-F5344CB8AC3E}">
        <p14:creationId xmlns:p14="http://schemas.microsoft.com/office/powerpoint/2010/main" val="1771188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909DD-AD51-9436-AA1D-5466EC9216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6ADA18B0-0D4D-1AB8-D328-95B28B5DE5C8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BF9CE3-DD84-1EB6-0D4F-397761467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7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DD3453E7-EE7E-CE53-729E-8092310B7513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1609546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4421DEE-E9F9-5371-2464-843484495EA0}"/>
              </a:ext>
            </a:extLst>
          </p:cNvPr>
          <p:cNvSpPr/>
          <p:nvPr/>
        </p:nvSpPr>
        <p:spPr>
          <a:xfrm>
            <a:off x="2013026" y="1102680"/>
            <a:ext cx="1143302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CTTx</a:t>
            </a:r>
            <a:r>
              <a:rPr lang="en-US" sz="2000" b="1" dirty="0">
                <a:solidFill>
                  <a:schemeClr val="tx1"/>
                </a:solidFill>
              </a:rPr>
              <a:t> V1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1175047-1D0E-2BFA-4927-A90B7DDB0D01}"/>
              </a:ext>
            </a:extLst>
          </p:cNvPr>
          <p:cNvCxnSpPr>
            <a:cxnSpLocks/>
          </p:cNvCxnSpPr>
          <p:nvPr/>
        </p:nvCxnSpPr>
        <p:spPr>
          <a:xfrm>
            <a:off x="3144563" y="1237024"/>
            <a:ext cx="47158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4A1A53B7-4CDE-DD99-66B0-8550180524B1}"/>
              </a:ext>
            </a:extLst>
          </p:cNvPr>
          <p:cNvSpPr/>
          <p:nvPr/>
        </p:nvSpPr>
        <p:spPr>
          <a:xfrm>
            <a:off x="3616149" y="980437"/>
            <a:ext cx="99003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VOA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764AB0F-C0FD-753B-F726-699494D704D7}"/>
              </a:ext>
            </a:extLst>
          </p:cNvPr>
          <p:cNvSpPr/>
          <p:nvPr/>
        </p:nvSpPr>
        <p:spPr>
          <a:xfrm>
            <a:off x="5238545" y="1435752"/>
            <a:ext cx="110674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MUX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9B886E9-3AB8-AC28-E623-F484CE683E42}"/>
              </a:ext>
            </a:extLst>
          </p:cNvPr>
          <p:cNvCxnSpPr>
            <a:cxnSpLocks/>
            <a:stCxn id="40" idx="3"/>
            <a:endCxn id="39" idx="1"/>
          </p:cNvCxnSpPr>
          <p:nvPr/>
        </p:nvCxnSpPr>
        <p:spPr>
          <a:xfrm>
            <a:off x="7942391" y="1688495"/>
            <a:ext cx="524020" cy="38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DEEEEEED-F1A0-DB1F-5A8A-FBC35EFAB3B7}"/>
              </a:ext>
            </a:extLst>
          </p:cNvPr>
          <p:cNvSpPr/>
          <p:nvPr/>
        </p:nvSpPr>
        <p:spPr>
          <a:xfrm>
            <a:off x="8466411" y="1435752"/>
            <a:ext cx="1071974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QSFP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E0C7C49-DBA7-504B-3B88-E8E5FE80E536}"/>
              </a:ext>
            </a:extLst>
          </p:cNvPr>
          <p:cNvSpPr/>
          <p:nvPr/>
        </p:nvSpPr>
        <p:spPr>
          <a:xfrm>
            <a:off x="6870417" y="1367583"/>
            <a:ext cx="1071974" cy="64182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 km </a:t>
            </a:r>
            <a:r>
              <a:rPr lang="en-US" sz="2400" b="1" dirty="0" err="1">
                <a:solidFill>
                  <a:schemeClr val="tx1"/>
                </a:solidFill>
              </a:rPr>
              <a:t>fibre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B5A4E31-D33C-B63E-D641-39A101F8CA55}"/>
              </a:ext>
            </a:extLst>
          </p:cNvPr>
          <p:cNvSpPr/>
          <p:nvPr/>
        </p:nvSpPr>
        <p:spPr>
          <a:xfrm>
            <a:off x="2013026" y="1832545"/>
            <a:ext cx="1143302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CTTx</a:t>
            </a:r>
            <a:r>
              <a:rPr lang="en-US" sz="2000" b="1" dirty="0">
                <a:solidFill>
                  <a:schemeClr val="tx1"/>
                </a:solidFill>
              </a:rPr>
              <a:t> V2</a:t>
            </a:r>
          </a:p>
        </p:txBody>
      </p: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7197B501-0C46-1FDD-52C2-F287D0D8CF3E}"/>
              </a:ext>
            </a:extLst>
          </p:cNvPr>
          <p:cNvCxnSpPr>
            <a:cxnSpLocks/>
          </p:cNvCxnSpPr>
          <p:nvPr/>
        </p:nvCxnSpPr>
        <p:spPr>
          <a:xfrm>
            <a:off x="3144563" y="1517063"/>
            <a:ext cx="2086143" cy="109899"/>
          </a:xfrm>
          <a:prstGeom prst="bentConnector3">
            <a:avLst>
              <a:gd name="adj1" fmla="val 16213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FB1C837B-C150-21BB-674C-87B70D7C79BC}"/>
              </a:ext>
            </a:extLst>
          </p:cNvPr>
          <p:cNvCxnSpPr>
            <a:cxnSpLocks/>
          </p:cNvCxnSpPr>
          <p:nvPr/>
        </p:nvCxnSpPr>
        <p:spPr>
          <a:xfrm flipV="1">
            <a:off x="3144563" y="1768544"/>
            <a:ext cx="2086143" cy="183269"/>
          </a:xfrm>
          <a:prstGeom prst="bentConnector3">
            <a:avLst>
              <a:gd name="adj1" fmla="val 16517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9462D6E5-4466-9110-4AED-15E98781A850}"/>
              </a:ext>
            </a:extLst>
          </p:cNvPr>
          <p:cNvCxnSpPr>
            <a:cxnSpLocks/>
          </p:cNvCxnSpPr>
          <p:nvPr/>
        </p:nvCxnSpPr>
        <p:spPr>
          <a:xfrm flipV="1">
            <a:off x="3149327" y="1900893"/>
            <a:ext cx="2084210" cy="264725"/>
          </a:xfrm>
          <a:prstGeom prst="bentConnector3">
            <a:avLst>
              <a:gd name="adj1" fmla="val 22884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07FA2B4F-13D0-C8FC-8813-5E53D82C38C8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4606185" y="1237029"/>
            <a:ext cx="621345" cy="25620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98DDE3F-760F-47D7-6DDD-1DCA10B701F7}"/>
              </a:ext>
            </a:extLst>
          </p:cNvPr>
          <p:cNvCxnSpPr>
            <a:cxnSpLocks/>
            <a:endCxn id="40" idx="1"/>
          </p:cNvCxnSpPr>
          <p:nvPr/>
        </p:nvCxnSpPr>
        <p:spPr>
          <a:xfrm>
            <a:off x="6345291" y="1688495"/>
            <a:ext cx="52512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425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81582-7D3B-257F-C72B-7D64B4A002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7DFB9314-4BA6-A8DF-AAD5-BAD427C31453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A1AE91-0F0F-FC43-E86F-86F12BEE6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8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51BE947-D762-5876-0103-326911403233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1609546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E9CEA93E-D3BF-E9B6-5ABD-E3840FE24C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431015"/>
              </p:ext>
            </p:extLst>
          </p:nvPr>
        </p:nvGraphicFramePr>
        <p:xfrm>
          <a:off x="2433502" y="2694024"/>
          <a:ext cx="6716832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9472">
                  <a:extLst>
                    <a:ext uri="{9D8B030D-6E8A-4147-A177-3AD203B41FA5}">
                      <a16:colId xmlns:a16="http://schemas.microsoft.com/office/drawing/2014/main" val="3384443611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2506120002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1625962247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2980522039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1746157178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3789796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Tx-VOA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Tx-MUX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</a:t>
                      </a:r>
                      <a:r>
                        <a:rPr lang="en-US" b="1" dirty="0" err="1"/>
                        <a:t>Fibre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Tx-QSFP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997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25 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Eye diagram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80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60 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5547909"/>
                  </a:ext>
                </a:extLst>
              </a:tr>
            </a:tbl>
          </a:graphicData>
        </a:graphic>
      </p:graphicFrame>
      <p:sp>
        <p:nvSpPr>
          <p:cNvPr id="49" name="Rectangle 48">
            <a:extLst>
              <a:ext uri="{FF2B5EF4-FFF2-40B4-BE49-F238E27FC236}">
                <a16:creationId xmlns:a16="http://schemas.microsoft.com/office/drawing/2014/main" id="{8B654320-8128-A0A1-C441-4BDFD0225237}"/>
              </a:ext>
            </a:extLst>
          </p:cNvPr>
          <p:cNvSpPr/>
          <p:nvPr/>
        </p:nvSpPr>
        <p:spPr>
          <a:xfrm>
            <a:off x="2013027" y="1102680"/>
            <a:ext cx="1143302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CTTx</a:t>
            </a:r>
            <a:r>
              <a:rPr lang="en-US" sz="2000" b="1" dirty="0">
                <a:solidFill>
                  <a:schemeClr val="tx1"/>
                </a:solidFill>
              </a:rPr>
              <a:t> V1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BF3AF93-4D56-ED41-60BD-EA90E355C549}"/>
              </a:ext>
            </a:extLst>
          </p:cNvPr>
          <p:cNvSpPr/>
          <p:nvPr/>
        </p:nvSpPr>
        <p:spPr>
          <a:xfrm>
            <a:off x="5238546" y="1435752"/>
            <a:ext cx="110674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MUX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AA1E044-D543-7804-AC68-26C7C634D89E}"/>
              </a:ext>
            </a:extLst>
          </p:cNvPr>
          <p:cNvCxnSpPr>
            <a:cxnSpLocks/>
            <a:stCxn id="55" idx="3"/>
            <a:endCxn id="54" idx="1"/>
          </p:cNvCxnSpPr>
          <p:nvPr/>
        </p:nvCxnSpPr>
        <p:spPr>
          <a:xfrm>
            <a:off x="7942392" y="1688495"/>
            <a:ext cx="524020" cy="38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138125EF-D90B-8C0B-B780-C064EE52DD48}"/>
              </a:ext>
            </a:extLst>
          </p:cNvPr>
          <p:cNvSpPr/>
          <p:nvPr/>
        </p:nvSpPr>
        <p:spPr>
          <a:xfrm>
            <a:off x="8466412" y="1435752"/>
            <a:ext cx="1071974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QSFP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22E8D8B-3B41-B2C2-E541-D1F0B59A9DAB}"/>
              </a:ext>
            </a:extLst>
          </p:cNvPr>
          <p:cNvSpPr/>
          <p:nvPr/>
        </p:nvSpPr>
        <p:spPr>
          <a:xfrm>
            <a:off x="6870418" y="1367583"/>
            <a:ext cx="1071974" cy="64182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 km </a:t>
            </a:r>
            <a:r>
              <a:rPr lang="en-US" sz="2400" b="1" dirty="0" err="1">
                <a:solidFill>
                  <a:schemeClr val="tx1"/>
                </a:solidFill>
              </a:rPr>
              <a:t>fibre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68755A7-C3D9-AEAD-F88A-A1903597A2EC}"/>
              </a:ext>
            </a:extLst>
          </p:cNvPr>
          <p:cNvCxnSpPr>
            <a:cxnSpLocks/>
          </p:cNvCxnSpPr>
          <p:nvPr/>
        </p:nvCxnSpPr>
        <p:spPr>
          <a:xfrm>
            <a:off x="6345292" y="1688495"/>
            <a:ext cx="524020" cy="38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CDD975FA-D1D0-30BA-B270-58C0FCB10711}"/>
              </a:ext>
            </a:extLst>
          </p:cNvPr>
          <p:cNvSpPr/>
          <p:nvPr/>
        </p:nvSpPr>
        <p:spPr>
          <a:xfrm>
            <a:off x="2013027" y="1832545"/>
            <a:ext cx="1143302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CTTx</a:t>
            </a:r>
            <a:r>
              <a:rPr lang="en-US" sz="2000" b="1" dirty="0">
                <a:solidFill>
                  <a:schemeClr val="tx1"/>
                </a:solidFill>
              </a:rPr>
              <a:t> V2</a:t>
            </a:r>
          </a:p>
        </p:txBody>
      </p: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74EEB1CF-D7D9-7F75-9343-AC8880F382EE}"/>
              </a:ext>
            </a:extLst>
          </p:cNvPr>
          <p:cNvCxnSpPr>
            <a:cxnSpLocks/>
          </p:cNvCxnSpPr>
          <p:nvPr/>
        </p:nvCxnSpPr>
        <p:spPr>
          <a:xfrm>
            <a:off x="3144564" y="1517063"/>
            <a:ext cx="2086143" cy="109899"/>
          </a:xfrm>
          <a:prstGeom prst="bentConnector3">
            <a:avLst>
              <a:gd name="adj1" fmla="val 16213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9D1DA5DC-50EC-A2C0-5761-106F9B76061F}"/>
              </a:ext>
            </a:extLst>
          </p:cNvPr>
          <p:cNvCxnSpPr>
            <a:cxnSpLocks/>
          </p:cNvCxnSpPr>
          <p:nvPr/>
        </p:nvCxnSpPr>
        <p:spPr>
          <a:xfrm flipV="1">
            <a:off x="3144564" y="1768544"/>
            <a:ext cx="2086143" cy="183269"/>
          </a:xfrm>
          <a:prstGeom prst="bentConnector3">
            <a:avLst>
              <a:gd name="adj1" fmla="val 16517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2D63562D-B34B-6536-3D63-D318B8410638}"/>
              </a:ext>
            </a:extLst>
          </p:cNvPr>
          <p:cNvCxnSpPr>
            <a:cxnSpLocks/>
          </p:cNvCxnSpPr>
          <p:nvPr/>
        </p:nvCxnSpPr>
        <p:spPr>
          <a:xfrm flipV="1">
            <a:off x="3149328" y="1900893"/>
            <a:ext cx="2084210" cy="264725"/>
          </a:xfrm>
          <a:prstGeom prst="bentConnector3">
            <a:avLst>
              <a:gd name="adj1" fmla="val 22884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D58B328C-3CC4-F346-8841-BED97C4FE529}"/>
              </a:ext>
            </a:extLst>
          </p:cNvPr>
          <p:cNvCxnSpPr>
            <a:cxnSpLocks/>
          </p:cNvCxnSpPr>
          <p:nvPr/>
        </p:nvCxnSpPr>
        <p:spPr>
          <a:xfrm>
            <a:off x="4606186" y="1237029"/>
            <a:ext cx="621345" cy="25620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6D8D0FD7-B426-4462-12FD-C7C83F17E856}"/>
              </a:ext>
            </a:extLst>
          </p:cNvPr>
          <p:cNvSpPr/>
          <p:nvPr/>
        </p:nvSpPr>
        <p:spPr>
          <a:xfrm>
            <a:off x="4623521" y="1102680"/>
            <a:ext cx="3823592" cy="1020220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28BB9E9-7B36-728E-A7C0-EDAF092D4516}"/>
              </a:ext>
            </a:extLst>
          </p:cNvPr>
          <p:cNvSpPr/>
          <p:nvPr/>
        </p:nvSpPr>
        <p:spPr>
          <a:xfrm>
            <a:off x="3163134" y="1508006"/>
            <a:ext cx="1464721" cy="758625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2B021F9-F897-967C-A3C7-8F0CBCC8034B}"/>
              </a:ext>
            </a:extLst>
          </p:cNvPr>
          <p:cNvSpPr/>
          <p:nvPr/>
        </p:nvSpPr>
        <p:spPr>
          <a:xfrm>
            <a:off x="8466412" y="804417"/>
            <a:ext cx="1071974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Scope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9AAD9B7-DA8C-05C3-7916-0F00ED6B5214}"/>
              </a:ext>
            </a:extLst>
          </p:cNvPr>
          <p:cNvCxnSpPr>
            <a:cxnSpLocks/>
          </p:cNvCxnSpPr>
          <p:nvPr/>
        </p:nvCxnSpPr>
        <p:spPr>
          <a:xfrm>
            <a:off x="3144564" y="1237024"/>
            <a:ext cx="532184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6252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50DCAA-7E8B-B960-5AFD-5690A8549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BBED2EA5-AFC4-67A9-B2D8-4293EEA9FF72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D7DF2B-D035-3E02-0A17-E6341138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9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A3966975-2F6B-D740-CCB3-F0113FF4207A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1609546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82D6A111-2710-E30E-AF19-A069DB7C0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62083"/>
              </p:ext>
            </p:extLst>
          </p:nvPr>
        </p:nvGraphicFramePr>
        <p:xfrm>
          <a:off x="2433502" y="2694024"/>
          <a:ext cx="6716832" cy="1198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9472">
                  <a:extLst>
                    <a:ext uri="{9D8B030D-6E8A-4147-A177-3AD203B41FA5}">
                      <a16:colId xmlns:a16="http://schemas.microsoft.com/office/drawing/2014/main" val="3384443611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2506120002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1625962247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2980522039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1746157178"/>
                    </a:ext>
                  </a:extLst>
                </a:gridCol>
                <a:gridCol w="1119472">
                  <a:extLst>
                    <a:ext uri="{9D8B030D-6E8A-4147-A177-3AD203B41FA5}">
                      <a16:colId xmlns:a16="http://schemas.microsoft.com/office/drawing/2014/main" val="3789796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Tx-VOA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Tx-MUX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</a:t>
                      </a:r>
                      <a:r>
                        <a:rPr lang="en-US" b="1" dirty="0" err="1"/>
                        <a:t>Fibre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Tx-QSFP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997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25 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Eye diagram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Eye diagram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80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60 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5547909"/>
                  </a:ext>
                </a:extLst>
              </a:tr>
            </a:tbl>
          </a:graphicData>
        </a:graphic>
      </p:graphicFrame>
      <p:sp>
        <p:nvSpPr>
          <p:cNvPr id="49" name="Rectangle 48">
            <a:extLst>
              <a:ext uri="{FF2B5EF4-FFF2-40B4-BE49-F238E27FC236}">
                <a16:creationId xmlns:a16="http://schemas.microsoft.com/office/drawing/2014/main" id="{2CFC556E-453F-4CCF-023E-FAB1E522950D}"/>
              </a:ext>
            </a:extLst>
          </p:cNvPr>
          <p:cNvSpPr/>
          <p:nvPr/>
        </p:nvSpPr>
        <p:spPr>
          <a:xfrm>
            <a:off x="2013027" y="1102680"/>
            <a:ext cx="1143302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CTTx</a:t>
            </a:r>
            <a:r>
              <a:rPr lang="en-US" sz="2000" b="1" dirty="0">
                <a:solidFill>
                  <a:schemeClr val="tx1"/>
                </a:solidFill>
              </a:rPr>
              <a:t> V1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D076F43-AEE1-8CAD-3468-3574A6587DC9}"/>
              </a:ext>
            </a:extLst>
          </p:cNvPr>
          <p:cNvCxnSpPr>
            <a:cxnSpLocks/>
          </p:cNvCxnSpPr>
          <p:nvPr/>
        </p:nvCxnSpPr>
        <p:spPr>
          <a:xfrm>
            <a:off x="3144564" y="1237024"/>
            <a:ext cx="47158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BE253E86-24FF-6CF5-B82C-63D4C8C3EF2C}"/>
              </a:ext>
            </a:extLst>
          </p:cNvPr>
          <p:cNvSpPr/>
          <p:nvPr/>
        </p:nvSpPr>
        <p:spPr>
          <a:xfrm>
            <a:off x="3616150" y="980437"/>
            <a:ext cx="99003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VOA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F8E8226-2F02-09B3-828C-D9AE3CFBF346}"/>
              </a:ext>
            </a:extLst>
          </p:cNvPr>
          <p:cNvSpPr/>
          <p:nvPr/>
        </p:nvSpPr>
        <p:spPr>
          <a:xfrm>
            <a:off x="5238546" y="1435752"/>
            <a:ext cx="110674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MUX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B656058-3BF0-560E-9632-9010D2042017}"/>
              </a:ext>
            </a:extLst>
          </p:cNvPr>
          <p:cNvCxnSpPr>
            <a:cxnSpLocks/>
            <a:stCxn id="55" idx="3"/>
            <a:endCxn id="54" idx="1"/>
          </p:cNvCxnSpPr>
          <p:nvPr/>
        </p:nvCxnSpPr>
        <p:spPr>
          <a:xfrm>
            <a:off x="7942392" y="1688495"/>
            <a:ext cx="524020" cy="38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68B16FFF-61A2-73AB-F443-AAF8C210CC68}"/>
              </a:ext>
            </a:extLst>
          </p:cNvPr>
          <p:cNvSpPr/>
          <p:nvPr/>
        </p:nvSpPr>
        <p:spPr>
          <a:xfrm>
            <a:off x="8466412" y="1435752"/>
            <a:ext cx="1071974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QSFP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7442BCC-3554-B635-610E-DC86680F3CA1}"/>
              </a:ext>
            </a:extLst>
          </p:cNvPr>
          <p:cNvSpPr/>
          <p:nvPr/>
        </p:nvSpPr>
        <p:spPr>
          <a:xfrm>
            <a:off x="6870418" y="1367583"/>
            <a:ext cx="1071974" cy="64182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 km </a:t>
            </a:r>
            <a:r>
              <a:rPr lang="en-US" sz="2400" b="1" dirty="0" err="1">
                <a:solidFill>
                  <a:schemeClr val="tx1"/>
                </a:solidFill>
              </a:rPr>
              <a:t>fibre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2132F4D-2E1C-D533-826A-F699B8880C4C}"/>
              </a:ext>
            </a:extLst>
          </p:cNvPr>
          <p:cNvCxnSpPr>
            <a:cxnSpLocks/>
          </p:cNvCxnSpPr>
          <p:nvPr/>
        </p:nvCxnSpPr>
        <p:spPr>
          <a:xfrm>
            <a:off x="6345292" y="1688495"/>
            <a:ext cx="524020" cy="38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2C95587C-99D0-E2D2-AFFD-4B94A5EE9E15}"/>
              </a:ext>
            </a:extLst>
          </p:cNvPr>
          <p:cNvSpPr/>
          <p:nvPr/>
        </p:nvSpPr>
        <p:spPr>
          <a:xfrm>
            <a:off x="2013027" y="1832545"/>
            <a:ext cx="1143302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CTTx</a:t>
            </a:r>
            <a:r>
              <a:rPr lang="en-US" sz="2000" b="1" dirty="0">
                <a:solidFill>
                  <a:schemeClr val="tx1"/>
                </a:solidFill>
              </a:rPr>
              <a:t> V2</a:t>
            </a:r>
          </a:p>
        </p:txBody>
      </p: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A1A9B31B-49FB-FAAF-821D-A2E0D66E9E36}"/>
              </a:ext>
            </a:extLst>
          </p:cNvPr>
          <p:cNvCxnSpPr>
            <a:cxnSpLocks/>
          </p:cNvCxnSpPr>
          <p:nvPr/>
        </p:nvCxnSpPr>
        <p:spPr>
          <a:xfrm>
            <a:off x="3144564" y="1517063"/>
            <a:ext cx="2086143" cy="109899"/>
          </a:xfrm>
          <a:prstGeom prst="bentConnector3">
            <a:avLst>
              <a:gd name="adj1" fmla="val 16213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A94ED4A9-46C0-2DEF-B743-148928A1D7EB}"/>
              </a:ext>
            </a:extLst>
          </p:cNvPr>
          <p:cNvCxnSpPr>
            <a:cxnSpLocks/>
          </p:cNvCxnSpPr>
          <p:nvPr/>
        </p:nvCxnSpPr>
        <p:spPr>
          <a:xfrm flipV="1">
            <a:off x="3144564" y="1768544"/>
            <a:ext cx="2086143" cy="183269"/>
          </a:xfrm>
          <a:prstGeom prst="bentConnector3">
            <a:avLst>
              <a:gd name="adj1" fmla="val 16517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4B061A8E-6AC3-4157-CE2A-E7BE08F372D5}"/>
              </a:ext>
            </a:extLst>
          </p:cNvPr>
          <p:cNvCxnSpPr>
            <a:cxnSpLocks/>
          </p:cNvCxnSpPr>
          <p:nvPr/>
        </p:nvCxnSpPr>
        <p:spPr>
          <a:xfrm flipV="1">
            <a:off x="3149328" y="1900893"/>
            <a:ext cx="2084210" cy="264725"/>
          </a:xfrm>
          <a:prstGeom prst="bentConnector3">
            <a:avLst>
              <a:gd name="adj1" fmla="val 22884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7E394E10-EF31-6A50-5D9C-760C0FDA906E}"/>
              </a:ext>
            </a:extLst>
          </p:cNvPr>
          <p:cNvCxnSpPr>
            <a:cxnSpLocks/>
            <a:stCxn id="51" idx="3"/>
          </p:cNvCxnSpPr>
          <p:nvPr/>
        </p:nvCxnSpPr>
        <p:spPr>
          <a:xfrm>
            <a:off x="4606186" y="1237029"/>
            <a:ext cx="621345" cy="25620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A7A85700-2BAB-2CDF-C2F6-C9DE7DEFED01}"/>
              </a:ext>
            </a:extLst>
          </p:cNvPr>
          <p:cNvSpPr/>
          <p:nvPr/>
        </p:nvSpPr>
        <p:spPr>
          <a:xfrm>
            <a:off x="4623521" y="1102680"/>
            <a:ext cx="3823592" cy="1020220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A827B76-333E-BD82-DF81-74A2365134DF}"/>
              </a:ext>
            </a:extLst>
          </p:cNvPr>
          <p:cNvSpPr/>
          <p:nvPr/>
        </p:nvSpPr>
        <p:spPr>
          <a:xfrm>
            <a:off x="3163134" y="1508006"/>
            <a:ext cx="1464721" cy="758625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5558204E-33BE-654D-F886-6D05D1BF765D}"/>
              </a:ext>
            </a:extLst>
          </p:cNvPr>
          <p:cNvCxnSpPr>
            <a:cxnSpLocks/>
            <a:stCxn id="51" idx="3"/>
            <a:endCxn id="54" idx="1"/>
          </p:cNvCxnSpPr>
          <p:nvPr/>
        </p:nvCxnSpPr>
        <p:spPr>
          <a:xfrm>
            <a:off x="4606186" y="1237029"/>
            <a:ext cx="3860226" cy="45531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A01C30F6-14C1-CACF-D7E7-E0F6A046B20E}"/>
              </a:ext>
            </a:extLst>
          </p:cNvPr>
          <p:cNvSpPr/>
          <p:nvPr/>
        </p:nvSpPr>
        <p:spPr>
          <a:xfrm>
            <a:off x="8466412" y="804417"/>
            <a:ext cx="1071974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Scope</a:t>
            </a: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138734EF-0446-DB28-CE35-24DC74EE3B83}"/>
              </a:ext>
            </a:extLst>
          </p:cNvPr>
          <p:cNvCxnSpPr>
            <a:cxnSpLocks/>
            <a:stCxn id="51" idx="3"/>
            <a:endCxn id="3" idx="1"/>
          </p:cNvCxnSpPr>
          <p:nvPr/>
        </p:nvCxnSpPr>
        <p:spPr>
          <a:xfrm flipV="1">
            <a:off x="4606186" y="1061009"/>
            <a:ext cx="3860226" cy="17602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93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137510</TotalTime>
  <Words>898</Words>
  <Application>Microsoft Office PowerPoint</Application>
  <PresentationFormat>Widescreen</PresentationFormat>
  <Paragraphs>256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Rockwell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Cristiano</dc:creator>
  <cp:lastModifiedBy>Antonio Cristiano</cp:lastModifiedBy>
  <cp:revision>668</cp:revision>
  <cp:lastPrinted>2022-02-18T08:26:16Z</cp:lastPrinted>
  <dcterms:created xsi:type="dcterms:W3CDTF">2021-11-03T11:22:53Z</dcterms:created>
  <dcterms:modified xsi:type="dcterms:W3CDTF">2025-07-18T06:55:26Z</dcterms:modified>
</cp:coreProperties>
</file>