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Ex1.xml" ContentType="application/vnd.ms-office.chartex+xml"/>
  <Override PartName="/ppt/charts/style6.xml" ContentType="application/vnd.ms-office.chartstyle+xml"/>
  <Override PartName="/ppt/charts/colors6.xml" ContentType="application/vnd.ms-office.chartcolorstyle+xml"/>
  <Override PartName="/ppt/charts/chartEx2.xml" ContentType="application/vnd.ms-office.chartex+xml"/>
  <Override PartName="/ppt/charts/style7.xml" ContentType="application/vnd.ms-office.chartstyle+xml"/>
  <Override PartName="/ppt/charts/colors7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9" r:id="rId3"/>
    <p:sldId id="305" r:id="rId4"/>
    <p:sldId id="261" r:id="rId5"/>
    <p:sldId id="306" r:id="rId6"/>
    <p:sldId id="315" r:id="rId7"/>
    <p:sldId id="320" r:id="rId8"/>
    <p:sldId id="314" r:id="rId9"/>
    <p:sldId id="318" r:id="rId10"/>
    <p:sldId id="319" r:id="rId11"/>
    <p:sldId id="311" r:id="rId12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0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4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Management\IR\Alumni\Phase%203%20-%20Steady%20State\CAAB\2021%2011%2019%20CAAB%20meeting%207\Source%20Documents\CAAB%20Stats%202021\HBexport_2021-11-03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Management\IR\Alumni\Phase%203%20-%20Steady%20State\Reports\2022%2010%2017%20Germany\alumnidb20221017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Management\IR\Alumni\Phase%203%20-%20Steady%20State\Reports\2022%2010%2017%20Germany\alumnidb20221017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Management\IR\Alumni\Phase%203%20-%20Steady%20State\Reports\2022%2010%2017%20Germany\alumnidb20221017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Management\IR\Alumni\Phase%203%20-%20Steady%20State\Reports\2022%2010%2017%20Germany\alumnidb20221017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Ex1.xml.rels><?xml version="1.0" encoding="UTF-8" standalone="yes"?>
<Relationships xmlns="http://schemas.openxmlformats.org/package/2006/relationships"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Ex2.xml.rels><?xml version="1.0" encoding="UTF-8" standalone="yes"?>
<Relationships xmlns="http://schemas.openxmlformats.org/package/2006/relationships"><Relationship Id="rId3" Type="http://schemas.microsoft.com/office/2011/relationships/chartColorStyle" Target="colors7.xml"/><Relationship Id="rId2" Type="http://schemas.microsoft.com/office/2011/relationships/chartStyle" Target="style7.xml"/><Relationship Id="rId1" Type="http://schemas.openxmlformats.org/officeDocument/2006/relationships/oleObject" Target="file:///\\cern.ch\dfs\Management\IR\Alumni\Phase%203%20-%20Steady%20State\Reports\2022%2010%2017%20Germany\alumnidb20221017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[HBexport_2021-11-03.xlsx]Gender!PivotTable35</c:name>
    <c:fmtId val="4"/>
  </c:pivotSource>
  <c:chart>
    <c:autoTitleDeleted val="1"/>
    <c:pivotFmts>
      <c:pivotFmt>
        <c:idx val="0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  <c:pivotFmt>
        <c:idx val="3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  <c:pivotFmt>
        <c:idx val="4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  <c:pivotFmt>
        <c:idx val="6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</c:pivotFmts>
    <c:plotArea>
      <c:layout/>
      <c:doughnutChart>
        <c:varyColors val="1"/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Data val="1"/>
        <c14:dropZoneSeries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429-4C2F-AFA4-84DC4BE6A8B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429-4C2F-AFA4-84DC4BE6A8B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429-4C2F-AFA4-84DC4BE6A8B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E429-4C2F-AFA4-84DC4BE6A8BC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E429-4C2F-AFA4-84DC4BE6A8BC}"/>
              </c:ext>
            </c:extLst>
          </c:dPt>
          <c:dLbls>
            <c:dLbl>
              <c:idx val="0"/>
              <c:layout>
                <c:manualLayout>
                  <c:x val="-0.10555555555555556"/>
                  <c:y val="4.6296296296296294E-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429-4C2F-AFA4-84DC4BE6A8BC}"/>
                </c:ext>
              </c:extLst>
            </c:dLbl>
            <c:dLbl>
              <c:idx val="3"/>
              <c:layout>
                <c:manualLayout>
                  <c:x val="0.18333333333333324"/>
                  <c:y val="-5.5555555555555552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E429-4C2F-AFA4-84DC4BE6A8BC}"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'last contract cat'!$F$12:$F$16</c:f>
              <c:strCache>
                <c:ptCount val="5"/>
                <c:pt idx="0">
                  <c:v>Associates</c:v>
                </c:pt>
                <c:pt idx="1">
                  <c:v>Others</c:v>
                </c:pt>
                <c:pt idx="2">
                  <c:v>Staff/Fellows</c:v>
                </c:pt>
                <c:pt idx="3">
                  <c:v>Students</c:v>
                </c:pt>
                <c:pt idx="4">
                  <c:v>Users</c:v>
                </c:pt>
              </c:strCache>
            </c:strRef>
          </c:cat>
          <c:val>
            <c:numRef>
              <c:f>'last contract cat'!$G$12:$G$16</c:f>
              <c:numCache>
                <c:formatCode>General</c:formatCode>
                <c:ptCount val="5"/>
                <c:pt idx="0">
                  <c:v>770</c:v>
                </c:pt>
                <c:pt idx="1">
                  <c:v>75</c:v>
                </c:pt>
                <c:pt idx="2">
                  <c:v>2115</c:v>
                </c:pt>
                <c:pt idx="3">
                  <c:v>2273</c:v>
                </c:pt>
                <c:pt idx="4">
                  <c:v>3139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E429-4C2F-AFA4-84DC4BE6A8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76F-4E9D-AD32-FD8ED543596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76F-4E9D-AD32-FD8ED543596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76F-4E9D-AD32-FD8ED543596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D76F-4E9D-AD32-FD8ED543596B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D76F-4E9D-AD32-FD8ED543596B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D76F-4E9D-AD32-FD8ED543596B}"/>
              </c:ext>
            </c:extLst>
          </c:dPt>
          <c:dLbls>
            <c:dLbl>
              <c:idx val="0"/>
              <c:layout>
                <c:manualLayout>
                  <c:x val="0.11140098433441924"/>
                  <c:y val="0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76F-4E9D-AD32-FD8ED543596B}"/>
                </c:ext>
              </c:extLst>
            </c:dLbl>
            <c:dLbl>
              <c:idx val="2"/>
              <c:layout>
                <c:manualLayout>
                  <c:x val="-6.9625615209012075E-3"/>
                  <c:y val="9.4139785969119621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76F-4E9D-AD32-FD8ED543596B}"/>
                </c:ext>
              </c:extLst>
            </c:dLbl>
            <c:dLbl>
              <c:idx val="3"/>
              <c:layout>
                <c:manualLayout>
                  <c:x val="-3.0171099923905237E-2"/>
                  <c:y val="7.5311828775295742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76F-4E9D-AD32-FD8ED543596B}"/>
                </c:ext>
              </c:extLst>
            </c:dLbl>
            <c:dLbl>
              <c:idx val="4"/>
              <c:layout>
                <c:manualLayout>
                  <c:x val="-8.5871592091114904E-2"/>
                  <c:y val="3.4517921522010546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76F-4E9D-AD32-FD8ED543596B}"/>
                </c:ext>
              </c:extLst>
            </c:dLbl>
            <c:dLbl>
              <c:idx val="5"/>
              <c:layout>
                <c:manualLayout>
                  <c:x val="-7.8909030570213687E-2"/>
                  <c:y val="0"/>
                </c:manualLayout>
              </c:layout>
              <c:tx>
                <c:rich>
                  <a:bodyPr/>
                  <a:lstStyle/>
                  <a:p>
                    <a:fld id="{304F2C7F-5EAC-4E88-B117-C79F3A2D960A}" type="CATEGORYNAME">
                      <a:rPr lang="en-GB" smtClean="0"/>
                      <a:pPr/>
                      <a:t>[CATEGORY NAME]</a:t>
                    </a:fld>
                    <a:r>
                      <a:rPr lang="en-GB" baseline="0" dirty="0"/>
                      <a:t>
</a:t>
                    </a:r>
                    <a:fld id="{F913B80C-B3F4-427D-801C-6534E97D0BDA}" type="PERCENTAGE">
                      <a:rPr lang="en-GB" baseline="0"/>
                      <a:pPr/>
                      <a:t>[PERCENTAGE]</a:t>
                    </a:fld>
                    <a:endParaRPr lang="en-GB" baseline="0" dirty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B-D76F-4E9D-AD32-FD8ED543596B}"/>
                </c:ext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'Last contract'!$I$10:$I$15</c:f>
              <c:strCache>
                <c:ptCount val="6"/>
                <c:pt idx="0">
                  <c:v>Friends of CERN</c:v>
                </c:pt>
                <c:pt idx="1">
                  <c:v>Alumni</c:v>
                </c:pt>
                <c:pt idx="2">
                  <c:v>MP to leave in less than 6 months</c:v>
                </c:pt>
                <c:pt idx="3">
                  <c:v>MP to leave between 6 and 12 months </c:v>
                </c:pt>
                <c:pt idx="4">
                  <c:v>MP to leave in more than 12 months</c:v>
                </c:pt>
                <c:pt idx="5">
                  <c:v>MP with indefinite Contract</c:v>
                </c:pt>
              </c:strCache>
            </c:strRef>
          </c:cat>
          <c:val>
            <c:numRef>
              <c:f>'Last contract'!$J$10:$J$15</c:f>
              <c:numCache>
                <c:formatCode>General</c:formatCode>
                <c:ptCount val="6"/>
                <c:pt idx="0">
                  <c:v>75</c:v>
                </c:pt>
                <c:pt idx="1">
                  <c:v>6066</c:v>
                </c:pt>
                <c:pt idx="2">
                  <c:v>579</c:v>
                </c:pt>
                <c:pt idx="3">
                  <c:v>487</c:v>
                </c:pt>
                <c:pt idx="4">
                  <c:v>903</c:v>
                </c:pt>
                <c:pt idx="5">
                  <c:v>262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D76F-4E9D-AD32-FD8ED543596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Age</a:t>
            </a:r>
            <a:r>
              <a:rPr lang="en-GB" baseline="0" dirty="0"/>
              <a:t> Range of the Community</a:t>
            </a:r>
            <a:endParaRPr lang="en-GB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'Age Range'!$D$5:$D$21</c:f>
              <c:strCache>
                <c:ptCount val="17"/>
                <c:pt idx="0">
                  <c:v>16-20</c:v>
                </c:pt>
                <c:pt idx="1">
                  <c:v>21-25</c:v>
                </c:pt>
                <c:pt idx="2">
                  <c:v>26-30</c:v>
                </c:pt>
                <c:pt idx="3">
                  <c:v>31-35</c:v>
                </c:pt>
                <c:pt idx="4">
                  <c:v>36-40</c:v>
                </c:pt>
                <c:pt idx="5">
                  <c:v>41-45</c:v>
                </c:pt>
                <c:pt idx="6">
                  <c:v>46-50</c:v>
                </c:pt>
                <c:pt idx="7">
                  <c:v>51-55</c:v>
                </c:pt>
                <c:pt idx="8">
                  <c:v>56-60</c:v>
                </c:pt>
                <c:pt idx="9">
                  <c:v>61-65</c:v>
                </c:pt>
                <c:pt idx="10">
                  <c:v>66-70</c:v>
                </c:pt>
                <c:pt idx="11">
                  <c:v>71-75</c:v>
                </c:pt>
                <c:pt idx="12">
                  <c:v>76-80</c:v>
                </c:pt>
                <c:pt idx="13">
                  <c:v>81-85</c:v>
                </c:pt>
                <c:pt idx="14">
                  <c:v>86-90</c:v>
                </c:pt>
                <c:pt idx="15">
                  <c:v>91-95</c:v>
                </c:pt>
                <c:pt idx="16">
                  <c:v>96-100</c:v>
                </c:pt>
              </c:strCache>
            </c:strRef>
          </c:cat>
          <c:val>
            <c:numRef>
              <c:f>'Age Range'!$E$5:$E$21</c:f>
              <c:numCache>
                <c:formatCode>General</c:formatCode>
                <c:ptCount val="17"/>
                <c:pt idx="0">
                  <c:v>23</c:v>
                </c:pt>
                <c:pt idx="1">
                  <c:v>909</c:v>
                </c:pt>
                <c:pt idx="2">
                  <c:v>1876</c:v>
                </c:pt>
                <c:pt idx="3">
                  <c:v>1668</c:v>
                </c:pt>
                <c:pt idx="4">
                  <c:v>1261</c:v>
                </c:pt>
                <c:pt idx="5">
                  <c:v>754</c:v>
                </c:pt>
                <c:pt idx="6">
                  <c:v>439</c:v>
                </c:pt>
                <c:pt idx="7">
                  <c:v>354</c:v>
                </c:pt>
                <c:pt idx="8">
                  <c:v>297</c:v>
                </c:pt>
                <c:pt idx="9">
                  <c:v>217</c:v>
                </c:pt>
                <c:pt idx="10">
                  <c:v>158</c:v>
                </c:pt>
                <c:pt idx="11">
                  <c:v>141</c:v>
                </c:pt>
                <c:pt idx="12">
                  <c:v>147</c:v>
                </c:pt>
                <c:pt idx="13">
                  <c:v>93</c:v>
                </c:pt>
                <c:pt idx="14">
                  <c:v>26</c:v>
                </c:pt>
                <c:pt idx="15">
                  <c:v>7</c:v>
                </c:pt>
                <c:pt idx="16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A75-4FF1-B545-D69FBDBAE7A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245615967"/>
        <c:axId val="245613055"/>
      </c:barChart>
      <c:catAx>
        <c:axId val="245615967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5613055"/>
        <c:crosses val="autoZero"/>
        <c:auto val="1"/>
        <c:lblAlgn val="ctr"/>
        <c:lblOffset val="100"/>
        <c:noMultiLvlLbl val="0"/>
      </c:catAx>
      <c:valAx>
        <c:axId val="24561305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561596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639-48BA-9F73-11E98C8AC2A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639-48BA-9F73-11E98C8AC2AA}"/>
              </c:ext>
            </c:extLst>
          </c:dPt>
          <c:dLbls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Sheet7!$F$4:$F$5</c:f>
              <c:strCache>
                <c:ptCount val="2"/>
                <c:pt idx="0">
                  <c:v>F</c:v>
                </c:pt>
                <c:pt idx="1">
                  <c:v>M</c:v>
                </c:pt>
              </c:strCache>
            </c:strRef>
          </c:cat>
          <c:val>
            <c:numRef>
              <c:f>Sheet7!$G$4:$G$5</c:f>
              <c:numCache>
                <c:formatCode>General</c:formatCode>
                <c:ptCount val="2"/>
                <c:pt idx="0">
                  <c:v>2067</c:v>
                </c:pt>
                <c:pt idx="1">
                  <c:v>6305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639-48BA-9F73-11E98C8AC2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>
    <cx:plotArea>
      <cx:plotAreaRegion/>
    </cx:plotArea>
  </cx:chart>
</cx:chartSpace>
</file>

<file path=ppt/charts/chartEx2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Nationality!$H$5:$H$34</cx:f>
        <cx:lvl ptCount="30">
          <cx:pt idx="0">IT</cx:pt>
          <cx:pt idx="1">FR</cx:pt>
          <cx:pt idx="2">DE</cx:pt>
          <cx:pt idx="3">ES</cx:pt>
          <cx:pt idx="4">GB</cx:pt>
          <cx:pt idx="5">US</cx:pt>
          <cx:pt idx="6">GR</cx:pt>
          <cx:pt idx="7">IN</cx:pt>
          <cx:pt idx="8">CH</cx:pt>
          <cx:pt idx="9">PL</cx:pt>
          <cx:pt idx="10">BE</cx:pt>
          <cx:pt idx="11">NO</cx:pt>
          <cx:pt idx="12">PT</cx:pt>
          <cx:pt idx="13">NL</cx:pt>
          <cx:pt idx="14">AT</cx:pt>
          <cx:pt idx="15">CN</cx:pt>
          <cx:pt idx="16">DK</cx:pt>
          <cx:pt idx="17">FI</cx:pt>
          <cx:pt idx="18">SE</cx:pt>
          <cx:pt idx="19">RU</cx:pt>
          <cx:pt idx="20">RO</cx:pt>
          <cx:pt idx="21">TR</cx:pt>
          <cx:pt idx="22">CZ</cx:pt>
          <cx:pt idx="23">CA</cx:pt>
          <cx:pt idx="24">BR</cx:pt>
          <cx:pt idx="25">PK</cx:pt>
          <cx:pt idx="26">HU</cx:pt>
          <cx:pt idx="27">SK</cx:pt>
          <cx:pt idx="28">UA</cx:pt>
          <cx:pt idx="29">BG</cx:pt>
        </cx:lvl>
      </cx:strDim>
      <cx:numDim type="size">
        <cx:f>Nationality!$I$5:$I$34</cx:f>
        <cx:lvl ptCount="30" formatCode="General">
          <cx:pt idx="0">12.601528905876732</cx:pt>
          <cx:pt idx="1">9.1734352603917824</cx:pt>
          <cx:pt idx="2">8.4448160535117047</cx:pt>
          <cx:pt idx="3">7.6445293836598189</cx:pt>
          <cx:pt idx="4">7.5011944577161964</cx:pt>
          <cx:pt idx="5">5.5422838031533681</cx:pt>
          <cx:pt idx="6">4.5508838987099853</cx:pt>
          <cx:pt idx="7">3.3564261825131392</cx:pt>
          <cx:pt idx="8">3.2608695652173911</cx:pt>
          <cx:pt idx="9">3.2369804108934543</cx:pt>
          <cx:pt idx="10">2.1141901576684186</cx:pt>
          <cx:pt idx="11">2.0305781175346391</cx:pt>
          <cx:pt idx="12">2.0305781175346391</cx:pt>
          <cx:pt idx="13">1.9469660774008599</cx:pt>
          <cx:pt idx="14">1.8872431915910175</cx:pt>
          <cx:pt idx="15">1.5408504538939323</cx:pt>
          <cx:pt idx="16">1.1347348303870044</cx:pt>
          <cx:pt idx="17">1.1347348303870044</cx:pt>
          <cx:pt idx="18">1.1347348303870044</cx:pt>
          <cx:pt idx="19">1.0272336359292882</cx:pt>
          <cx:pt idx="20">1.0152890587673196</cx:pt>
          <cx:pt idx="21">0.93167701863354035</cx:pt>
          <cx:pt idx="22">0.90778786430960345</cx:pt>
          <cx:pt idx="23">0.89584328714763495</cx:pt>
          <cx:pt idx="24">0.82417582417582425</cx:pt>
          <cx:pt idx="25">0.80028666985188723</cx:pt>
          <cx:pt idx="26">0.69278547539417101</cx:pt>
          <cx:pt idx="27">0.69278547539417101</cx:pt>
          <cx:pt idx="28">0.6091734352603918</cx:pt>
          <cx:pt idx="29">0.50167224080267558</cx:pt>
        </cx:lvl>
      </cx:numDim>
    </cx:data>
  </cx:chartData>
  <cx:chart>
    <cx:plotArea>
      <cx:plotAreaRegion>
        <cx:series layoutId="treemap" uniqueId="{8C8115D5-7C28-41CF-BFB9-1AAEFEE3AB5F}">
          <cx:tx>
            <cx:txData>
              <cx:f>Nationality!$I$4</cx:f>
              <cx:v>Percentage</cx:v>
            </cx:txData>
          </cx:tx>
          <cx:dataLabels pos="inEnd">
            <cx:visibility seriesName="0" categoryName="1" value="0"/>
          </cx:dataLabels>
          <cx:dataId val="0"/>
          <cx:layoutPr>
            <cx:parentLabelLayout val="overlapping"/>
          </cx:layoutPr>
        </cx:series>
      </cx:plotAreaRegion>
    </cx:plotArea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410">
  <cs:axisTitle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bg1">
          <a:lumMod val="65000"/>
        </a:schemeClr>
      </a:solidFill>
      <a:ln w="19050">
        <a:solidFill>
          <a:schemeClr val="bg1"/>
        </a:solidFill>
      </a:ln>
    </cs:spPr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lt1"/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410">
  <cs:axisTitle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bg1">
          <a:lumMod val="65000"/>
        </a:schemeClr>
      </a:solidFill>
      <a:ln w="19050">
        <a:solidFill>
          <a:schemeClr val="bg1"/>
        </a:solidFill>
      </a:ln>
    </cs:spPr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lt1"/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99E0E64D-88F2-4A12-A8AA-8154CBB9CA12}" type="datetimeFigureOut">
              <a:rPr lang="en-GB" smtClean="0"/>
              <a:t>08/10/2024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CE985738-D0CC-4078-990B-AE1F52B4B7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6838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183855-6E75-488B-9643-D08F80147D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27E34E-0BEB-4793-A830-90100D39C3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C668BE-FA0F-4F4B-A760-847CABC691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9797A-9DD1-4C5B-B330-D6C4D40C99C8}" type="datetime1">
              <a:rPr lang="en-GB" smtClean="0"/>
              <a:t>08/10/2024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2CBE0E-7F34-4FA9-824D-86259ACE3F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650872-8F86-4300-8571-8FC9C4549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85D9-5B40-472A-AE54-469C4A2F9B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680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675D98-6AF0-4806-8F1F-8FE718B6ED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4F1925-5BDA-4771-BACA-34A8B65957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81B8AA-00E9-4254-AC3D-D5506E8F8A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15792-81A7-4E8A-B8D0-FCBAA528BB74}" type="datetime1">
              <a:rPr lang="en-GB" smtClean="0"/>
              <a:t>08/10/2024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389B31-3E3A-4683-8660-A149A822E7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C660F3-8DF4-4D2A-A620-7660EA165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85D9-5B40-472A-AE54-469C4A2F9B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5270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AB990B8-C08E-41F6-ADCC-D910D4D085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37F8CB-EBBB-4E12-8CC1-FC6CD574F2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E70EB4-1559-429E-9E3B-404F33E5CB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A4CF5-59EA-4711-9B30-9A68E1045A1C}" type="datetime1">
              <a:rPr lang="en-GB" smtClean="0"/>
              <a:t>08/10/2024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A4108A-D5D3-474E-9265-39B6269D5D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87918D-ECD2-4E21-8099-4E1BE11FE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85D9-5B40-472A-AE54-469C4A2F9B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7502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7BDBF5-D534-4922-B6B2-9913AE2D4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F48185-327E-46E3-99C1-1C28063741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1D3DA6-45F3-4CD6-90B3-905E66382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7D2DF-C26F-43DD-BF7C-306898EB54C2}" type="datetime1">
              <a:rPr lang="en-GB" smtClean="0"/>
              <a:t>08/10/2024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7B28F6-27DA-40CF-83E4-4B3A6EBFF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473590-FB73-490E-9607-2E6D0CAE2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85D9-5B40-472A-AE54-469C4A2F9B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2462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3095FA-F8D1-4338-B176-E24CC2EA2F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EC4F24-4250-44AC-8FA4-55C77F2F11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3605EF-A8A8-43EC-A9BD-5DCE24E98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4474C-2ECF-4DC0-BAFD-FD905FF92E0A}" type="datetime1">
              <a:rPr lang="en-GB" smtClean="0"/>
              <a:t>08/10/2024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E0E831-5834-4C01-8B56-88E7D19E5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0F8DBF-147E-4E01-986B-F17C1E939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85D9-5B40-472A-AE54-469C4A2F9B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8144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882F0-B69F-4981-8E5D-DDBF1B4390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B48C8D-B572-4260-B214-C1ABBDF02B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490CD7-593B-4686-99D2-0394D349AE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7AA77A-740D-4413-A8C8-9CA3905C3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665B4-B2AB-4A9E-A388-F6913BD49D97}" type="datetime1">
              <a:rPr lang="en-GB" smtClean="0"/>
              <a:t>08/10/2024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0CD498-75DC-4FEC-B8F5-DB0D200E9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33757B-F695-416F-9121-E057C7157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85D9-5B40-472A-AE54-469C4A2F9B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4638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92E021-6951-4005-ACB8-4EE472B1D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F3855A-3DFD-4007-A60F-A87B16D30C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307E0E-B6C0-44E9-A2C6-51BC6D6CA7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5E8E9F-7CA1-46E8-B107-11B0CED387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72FBECB-5F9E-4961-9EB0-F2EBA7E434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B6E4AA9-6BE7-4B94-8583-35229F703F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7E868-8FD3-4939-B0F8-B814E8A23DE1}" type="datetime1">
              <a:rPr lang="en-GB" smtClean="0"/>
              <a:t>08/10/2024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5A0A5E8-5A7F-4184-9CA8-9BBA81814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4C96B61-4ED4-4D0C-BAD7-58A40A1307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85D9-5B40-472A-AE54-469C4A2F9B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4465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B191AC-0DBB-4BA1-995C-7C6B18F23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ABE392-5F71-47FF-890A-28C40A6E3E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8ED5C-CFA3-4346-BE36-384DDCCC44DA}" type="datetime1">
              <a:rPr lang="en-GB" smtClean="0"/>
              <a:t>08/10/2024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328853-DC6E-4A2A-804E-9D8610EC8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95C649-1897-4D59-B7C4-68FE3016B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85D9-5B40-472A-AE54-469C4A2F9B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4213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80F9F8-7F27-426F-A86A-599E15DAC0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005D5-C664-47F6-AFA3-4823EADEC6C1}" type="datetime1">
              <a:rPr lang="en-GB" smtClean="0"/>
              <a:t>08/10/2024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A259B7-BABE-4E76-ACFD-39B89DA0C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812C52-62AD-4F0B-B610-299BE9535F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85D9-5B40-472A-AE54-469C4A2F9B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2861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3AF6B7-DE26-4A61-957E-A83ECC1E25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415529-629B-4F12-8DBE-69F72939C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BA4DFD-451B-40E3-833D-500686F9B1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09A9C0-F95F-46F0-ADA8-51233C5E84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4C67D-9BAE-4245-9FAC-74FBE034AA39}" type="datetime1">
              <a:rPr lang="en-GB" smtClean="0"/>
              <a:t>08/10/2024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F3746E-C1BD-4EC3-B654-A6A58EFCBD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E230AD-CDF8-4B57-AAB5-DEC0AFF257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85D9-5B40-472A-AE54-469C4A2F9B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5625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1D2A2-B9CD-47C6-BD18-7224CE6921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4AC9BD-1DB5-4E8F-84D3-E90AEB89B9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A40EF1-4B99-4090-A2AB-7B4EC76BC1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DCF7C5-1C23-48BE-A78F-607784C1D9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54C0C-8038-4220-A43B-3A2AC27872C3}" type="datetime1">
              <a:rPr lang="en-GB" smtClean="0"/>
              <a:t>08/10/2024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09F286-CEE4-4B6B-AEAA-006011F14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4EE263-8978-4471-A231-3AD8D4E30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885D9-5B40-472A-AE54-469C4A2F9B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078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FC6DA31-3FC8-47DC-B037-2B002C2655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2AD893-EFA4-43BB-BE53-6E7E1153B3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D20BAB-0A6C-4785-AEF1-6C0AFE8DDC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4AF371-8CB0-4953-9869-8122F751286B}" type="datetime1">
              <a:rPr lang="en-GB" smtClean="0"/>
              <a:t>08/10/2024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A1AF3E-2D73-4B6F-B243-F28B27D7A1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DE58C5-F81A-4B48-B051-E94A25A2DA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885D9-5B40-472A-AE54-469C4A2F9B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9610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chart" Target="../charts/chart5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14/relationships/chartEx" Target="../charts/chartEx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microsoft.com/office/2014/relationships/chartEx" Target="../charts/chartEx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9B76D444-2756-434F-AE61-96D69830C1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8B282ED-E63E-4B66-8491-3E6D82AB8CD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 b="5663"/>
          <a:stretch/>
        </p:blipFill>
        <p:spPr>
          <a:xfrm>
            <a:off x="320040" y="320040"/>
            <a:ext cx="11548872" cy="4303462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A27B6159-7734-4564-9E0F-C4BC43C36E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4782312"/>
            <a:ext cx="11548872" cy="1755648"/>
          </a:xfrm>
          <a:prstGeom prst="rect">
            <a:avLst/>
          </a:prstGeom>
          <a:solidFill>
            <a:schemeClr val="tx1">
              <a:alpha val="93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E2FFB46B-05BC-4950-B18A-9593FDAE6E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4059936" y="5237979"/>
            <a:ext cx="0" cy="914400"/>
          </a:xfrm>
          <a:prstGeom prst="line">
            <a:avLst/>
          </a:prstGeom>
          <a:ln w="19050">
            <a:solidFill>
              <a:schemeClr val="bg1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69618B95-213F-42B5-AFD8-6CC6015F3EC2}"/>
              </a:ext>
            </a:extLst>
          </p:cNvPr>
          <p:cNvSpPr txBox="1"/>
          <p:nvPr/>
        </p:nvSpPr>
        <p:spPr>
          <a:xfrm>
            <a:off x="4379976" y="5009083"/>
            <a:ext cx="6976872" cy="13459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800" dirty="0">
                <a:solidFill>
                  <a:schemeClr val="bg1"/>
                </a:solidFill>
              </a:rPr>
              <a:t>CERN Alumni Network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GB" sz="2800" dirty="0">
                <a:solidFill>
                  <a:schemeClr val="bg1"/>
                </a:solidFill>
              </a:rPr>
              <a:t>Leaving CERN - Quitter le CERN </a:t>
            </a:r>
            <a:r>
              <a:rPr lang="en-US" sz="2800" dirty="0">
                <a:solidFill>
                  <a:schemeClr val="bg1"/>
                </a:solidFill>
              </a:rPr>
              <a:t>08.10.2024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800" dirty="0">
                <a:solidFill>
                  <a:schemeClr val="bg1"/>
                </a:solidFill>
              </a:rPr>
              <a:t>Rachel Bray: Head CERN Alumni Relations</a:t>
            </a:r>
          </a:p>
        </p:txBody>
      </p:sp>
      <p:pic>
        <p:nvPicPr>
          <p:cNvPr id="19" name="Picture 18" descr="Logo&#10;&#10;Description automatically generated with medium confidence">
            <a:extLst>
              <a:ext uri="{FF2B5EF4-FFF2-40B4-BE49-F238E27FC236}">
                <a16:creationId xmlns:a16="http://schemas.microsoft.com/office/drawing/2014/main" id="{76FAB431-ECB7-4B6A-B4B3-B04C921149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95" y="206841"/>
            <a:ext cx="1143099" cy="131075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50800" dir="5400000" sx="1000" sy="1000" algn="ctr" rotWithShape="0">
              <a:schemeClr val="bg1"/>
            </a:outerShdw>
          </a:effectLst>
        </p:spPr>
      </p:pic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743FA8C7-1DBD-42B8-9613-0361374EDB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8516" y="6468596"/>
            <a:ext cx="2743200" cy="365125"/>
          </a:xfrm>
        </p:spPr>
        <p:txBody>
          <a:bodyPr/>
          <a:lstStyle/>
          <a:p>
            <a:fld id="{C39A1BF9-0314-45E9-AFCC-A5AE5888AE94}" type="datetime1">
              <a:rPr lang="en-GB" smtClean="0"/>
              <a:t>08/10/2024</a:t>
            </a:fld>
            <a:endParaRPr lang="en-GB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8EF70D72-E3D5-4801-929B-6F2D982E15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16889" y="6458193"/>
            <a:ext cx="2743200" cy="365125"/>
          </a:xfrm>
        </p:spPr>
        <p:txBody>
          <a:bodyPr/>
          <a:lstStyle/>
          <a:p>
            <a:fld id="{EA9885D9-5B40-472A-AE54-469C4A2F9B8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78448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3BD3182-CCF5-466E-B7E0-A1DAB9CF50F1}"/>
              </a:ext>
            </a:extLst>
          </p:cNvPr>
          <p:cNvSpPr/>
          <p:nvPr/>
        </p:nvSpPr>
        <p:spPr>
          <a:xfrm>
            <a:off x="473947" y="528810"/>
            <a:ext cx="11244106" cy="5860973"/>
          </a:xfrm>
          <a:prstGeom prst="rect">
            <a:avLst/>
          </a:prstGeom>
          <a:noFill/>
          <a:ln w="2540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Logo&#10;&#10;Description automatically generated with medium confidence">
            <a:extLst>
              <a:ext uri="{FF2B5EF4-FFF2-40B4-BE49-F238E27FC236}">
                <a16:creationId xmlns:a16="http://schemas.microsoft.com/office/drawing/2014/main" id="{C7E5C2CF-0482-4384-B93F-5860BE6C5F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95" y="206841"/>
            <a:ext cx="1143099" cy="131075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50800" dir="5400000" sx="1000" sy="1000" algn="ctr" rotWithShape="0">
              <a:schemeClr val="bg1"/>
            </a:outerShdw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B045745-320D-4F38-BF2F-A3E78AA9EC88}"/>
              </a:ext>
            </a:extLst>
          </p:cNvPr>
          <p:cNvSpPr txBox="1"/>
          <p:nvPr/>
        </p:nvSpPr>
        <p:spPr>
          <a:xfrm>
            <a:off x="1335894" y="651538"/>
            <a:ext cx="101767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accent1"/>
                </a:solidFill>
              </a:rPr>
              <a:t>How to Join:</a:t>
            </a:r>
            <a:endParaRPr lang="en-GB" sz="4800" dirty="0">
              <a:solidFill>
                <a:schemeClr val="accent1"/>
              </a:solidFill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A0E96981-550D-4CF7-B91B-6890E04069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3076" y="6454678"/>
            <a:ext cx="2743200" cy="365125"/>
          </a:xfrm>
        </p:spPr>
        <p:txBody>
          <a:bodyPr/>
          <a:lstStyle/>
          <a:p>
            <a:fld id="{C0416737-B8B9-4CC0-867C-BE111FDB11A8}" type="datetime1">
              <a:rPr lang="en-GB" smtClean="0"/>
              <a:t>08/10/2024</a:t>
            </a:fld>
            <a:endParaRPr lang="en-GB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3DA9816-8F82-42D4-BBDA-5E20B2EA7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28394" y="6452198"/>
            <a:ext cx="2743200" cy="365125"/>
          </a:xfrm>
        </p:spPr>
        <p:txBody>
          <a:bodyPr/>
          <a:lstStyle/>
          <a:p>
            <a:fld id="{EA9885D9-5B40-472A-AE54-469C4A2F9B8C}" type="slidenum">
              <a:rPr lang="en-GB" smtClean="0"/>
              <a:t>10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62C5E88-2459-4B0B-5E43-229A5BBA52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0593" y="1739420"/>
            <a:ext cx="7307334" cy="4000276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2D846C94-A965-7DA4-74E8-6B3AC894895D}"/>
              </a:ext>
            </a:extLst>
          </p:cNvPr>
          <p:cNvSpPr/>
          <p:nvPr/>
        </p:nvSpPr>
        <p:spPr>
          <a:xfrm>
            <a:off x="8117512" y="1899592"/>
            <a:ext cx="418854" cy="2241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11E56F4-8FD2-0754-A8D2-240471262332}"/>
              </a:ext>
            </a:extLst>
          </p:cNvPr>
          <p:cNvSpPr txBox="1"/>
          <p:nvPr/>
        </p:nvSpPr>
        <p:spPr>
          <a:xfrm>
            <a:off x="4595597" y="5822663"/>
            <a:ext cx="3321337" cy="3837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https://alumni.cern/signup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5522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3BD3182-CCF5-466E-B7E0-A1DAB9CF50F1}"/>
              </a:ext>
            </a:extLst>
          </p:cNvPr>
          <p:cNvSpPr/>
          <p:nvPr/>
        </p:nvSpPr>
        <p:spPr>
          <a:xfrm>
            <a:off x="409939" y="498513"/>
            <a:ext cx="11244106" cy="5860973"/>
          </a:xfrm>
          <a:prstGeom prst="rect">
            <a:avLst/>
          </a:prstGeom>
          <a:noFill/>
          <a:ln w="2540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Logo&#10;&#10;Description automatically generated with medium confidence">
            <a:extLst>
              <a:ext uri="{FF2B5EF4-FFF2-40B4-BE49-F238E27FC236}">
                <a16:creationId xmlns:a16="http://schemas.microsoft.com/office/drawing/2014/main" id="{C7E5C2CF-0482-4384-B93F-5860BE6C5F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95" y="206841"/>
            <a:ext cx="1143099" cy="131075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50800" dir="5400000" sx="1000" sy="1000" algn="ctr" rotWithShape="0">
              <a:schemeClr val="bg1"/>
            </a:outerShdw>
          </a:effectLst>
        </p:spPr>
      </p:pic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A0E96981-550D-4CF7-B91B-6890E04069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3076" y="6454678"/>
            <a:ext cx="2743200" cy="365125"/>
          </a:xfrm>
        </p:spPr>
        <p:txBody>
          <a:bodyPr/>
          <a:lstStyle/>
          <a:p>
            <a:fld id="{C0416737-B8B9-4CC0-867C-BE111FDB11A8}" type="datetime1">
              <a:rPr lang="en-GB" smtClean="0"/>
              <a:t>08/10/2024</a:t>
            </a:fld>
            <a:endParaRPr lang="en-GB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3DA9816-8F82-42D4-BBDA-5E20B2EA7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28394" y="6452198"/>
            <a:ext cx="2743200" cy="365125"/>
          </a:xfrm>
        </p:spPr>
        <p:txBody>
          <a:bodyPr/>
          <a:lstStyle/>
          <a:p>
            <a:fld id="{EA9885D9-5B40-472A-AE54-469C4A2F9B8C}" type="slidenum">
              <a:rPr lang="en-GB" smtClean="0"/>
              <a:t>11</a:t>
            </a:fld>
            <a:endParaRPr lang="en-GB"/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AF51131C-8BD5-40EE-9E35-C42686A67235}"/>
              </a:ext>
            </a:extLst>
          </p:cNvPr>
          <p:cNvSpPr txBox="1">
            <a:spLocks/>
          </p:cNvSpPr>
          <p:nvPr/>
        </p:nvSpPr>
        <p:spPr>
          <a:xfrm>
            <a:off x="936391" y="862218"/>
            <a:ext cx="4098157" cy="116992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>
                <a:solidFill>
                  <a:schemeClr val="accent1"/>
                </a:solidFill>
              </a:rPr>
              <a:t>Thank you!</a:t>
            </a:r>
          </a:p>
        </p:txBody>
      </p:sp>
      <p:sp>
        <p:nvSpPr>
          <p:cNvPr id="35" name="Content Placeholder 2">
            <a:extLst>
              <a:ext uri="{FF2B5EF4-FFF2-40B4-BE49-F238E27FC236}">
                <a16:creationId xmlns:a16="http://schemas.microsoft.com/office/drawing/2014/main" id="{FE38F674-B9C0-44F0-B43B-32950AB609CF}"/>
              </a:ext>
            </a:extLst>
          </p:cNvPr>
          <p:cNvSpPr txBox="1">
            <a:spLocks/>
          </p:cNvSpPr>
          <p:nvPr/>
        </p:nvSpPr>
        <p:spPr>
          <a:xfrm>
            <a:off x="7173354" y="2278112"/>
            <a:ext cx="4207069" cy="33182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75A87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75A87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75A8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75A87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75A8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400" dirty="0"/>
              <a:t>Contact: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400" dirty="0"/>
              <a:t>Office for CERN Alumni Relations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400" dirty="0"/>
              <a:t>CERN – International Relations Sector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400" dirty="0"/>
              <a:t>alumni.relations@cern.ch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2400" dirty="0"/>
          </a:p>
          <a:p>
            <a:endParaRPr lang="en-GB" sz="2400" dirty="0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4A6A4231-56BC-48AC-A1F2-B9A82083A0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859" y="1924879"/>
            <a:ext cx="6272038" cy="4165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566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806651AC-045B-4F51-AE6E-803E71A702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4061" y="1241290"/>
            <a:ext cx="7781853" cy="437541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3BD3182-CCF5-466E-B7E0-A1DAB9CF50F1}"/>
              </a:ext>
            </a:extLst>
          </p:cNvPr>
          <p:cNvSpPr/>
          <p:nvPr/>
        </p:nvSpPr>
        <p:spPr>
          <a:xfrm>
            <a:off x="473947" y="528810"/>
            <a:ext cx="11244106" cy="5860973"/>
          </a:xfrm>
          <a:prstGeom prst="rect">
            <a:avLst/>
          </a:prstGeom>
          <a:noFill/>
          <a:ln w="2540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Logo&#10;&#10;Description automatically generated with medium confidence">
            <a:extLst>
              <a:ext uri="{FF2B5EF4-FFF2-40B4-BE49-F238E27FC236}">
                <a16:creationId xmlns:a16="http://schemas.microsoft.com/office/drawing/2014/main" id="{C7E5C2CF-0482-4384-B93F-5860BE6C5F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95" y="206841"/>
            <a:ext cx="1143099" cy="131075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50800" dir="5400000" sx="1000" sy="1000" algn="ctr" rotWithShape="0">
              <a:schemeClr val="bg1"/>
            </a:outerShdw>
          </a:effectLst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B099882B-C2D7-40AE-8933-06D841175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94645" y="6487366"/>
            <a:ext cx="2743200" cy="365125"/>
          </a:xfrm>
        </p:spPr>
        <p:txBody>
          <a:bodyPr/>
          <a:lstStyle/>
          <a:p>
            <a:fld id="{EA9885D9-5B40-472A-AE54-469C4A2F9B8C}" type="slidenum">
              <a:rPr lang="en-GB" smtClean="0"/>
              <a:t>2</a:t>
            </a:fld>
            <a:endParaRPr lang="en-GB" dirty="0"/>
          </a:p>
        </p:txBody>
      </p:sp>
      <p:sp>
        <p:nvSpPr>
          <p:cNvPr id="12" name="Date Placeholder 7">
            <a:extLst>
              <a:ext uri="{FF2B5EF4-FFF2-40B4-BE49-F238E27FC236}">
                <a16:creationId xmlns:a16="http://schemas.microsoft.com/office/drawing/2014/main" id="{FA7EB386-2ED0-47E5-90E7-8F7887312C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8138" y="6469063"/>
            <a:ext cx="2743200" cy="365125"/>
          </a:xfrm>
        </p:spPr>
        <p:txBody>
          <a:bodyPr/>
          <a:lstStyle/>
          <a:p>
            <a:fld id="{C0416737-B8B9-4CC0-867C-BE111FDB11A8}" type="datetime1">
              <a:rPr lang="en-GB" smtClean="0"/>
              <a:t>08/10/2024</a:t>
            </a:fld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399447E-1E9D-4D5A-A3B8-B7B42294320A}"/>
              </a:ext>
            </a:extLst>
          </p:cNvPr>
          <p:cNvSpPr txBox="1"/>
          <p:nvPr/>
        </p:nvSpPr>
        <p:spPr>
          <a:xfrm>
            <a:off x="8641766" y="845858"/>
            <a:ext cx="28561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Goals of the CERN Alumni Programme: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9961B69-B676-498A-95BC-58B78AF10644}"/>
              </a:ext>
            </a:extLst>
          </p:cNvPr>
          <p:cNvSpPr txBox="1"/>
          <p:nvPr/>
        </p:nvSpPr>
        <p:spPr>
          <a:xfrm>
            <a:off x="8525790" y="1724994"/>
            <a:ext cx="308812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Demonstrate impact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Stay connected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Network of ambassadors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Support early careers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6BF055D-C096-485E-B9BD-6A7FE9676565}"/>
              </a:ext>
            </a:extLst>
          </p:cNvPr>
          <p:cNvSpPr txBox="1"/>
          <p:nvPr/>
        </p:nvSpPr>
        <p:spPr>
          <a:xfrm>
            <a:off x="8840993" y="3492506"/>
            <a:ext cx="2731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Launched June 2017</a:t>
            </a:r>
          </a:p>
        </p:txBody>
      </p:sp>
      <p:sp>
        <p:nvSpPr>
          <p:cNvPr id="17" name="Rounded Rectangle 13">
            <a:extLst>
              <a:ext uri="{FF2B5EF4-FFF2-40B4-BE49-F238E27FC236}">
                <a16:creationId xmlns:a16="http://schemas.microsoft.com/office/drawing/2014/main" id="{900571A6-BF1D-4760-8051-6CE61E5846FC}"/>
              </a:ext>
            </a:extLst>
          </p:cNvPr>
          <p:cNvSpPr/>
          <p:nvPr/>
        </p:nvSpPr>
        <p:spPr>
          <a:xfrm>
            <a:off x="8840993" y="4207488"/>
            <a:ext cx="2441321" cy="11151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&gt;10,300</a:t>
            </a:r>
            <a:br>
              <a:rPr lang="en-GB" sz="2000" dirty="0"/>
            </a:br>
            <a:r>
              <a:rPr lang="en-GB" sz="2000" dirty="0"/>
              <a:t>active members</a:t>
            </a:r>
          </a:p>
        </p:txBody>
      </p:sp>
    </p:spTree>
    <p:extLst>
      <p:ext uri="{BB962C8B-B14F-4D97-AF65-F5344CB8AC3E}">
        <p14:creationId xmlns:p14="http://schemas.microsoft.com/office/powerpoint/2010/main" val="912569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717CF8F-5ADF-4B1E-9036-398FE0351763}"/>
              </a:ext>
            </a:extLst>
          </p:cNvPr>
          <p:cNvSpPr txBox="1"/>
          <p:nvPr/>
        </p:nvSpPr>
        <p:spPr>
          <a:xfrm>
            <a:off x="3080757" y="548465"/>
            <a:ext cx="70804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accent1"/>
                </a:solidFill>
              </a:rPr>
              <a:t>&gt; 10,300 network members</a:t>
            </a:r>
            <a:endParaRPr lang="en-GB" sz="4800" dirty="0">
              <a:solidFill>
                <a:schemeClr val="accent1"/>
              </a:solidFill>
            </a:endParaRP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F61E3C1D-61CB-4099-AB9B-80D603C73676}"/>
              </a:ext>
            </a:extLst>
          </p:cNvPr>
          <p:cNvGraphicFramePr>
            <a:graphicFrameLocks/>
          </p:cNvGraphicFramePr>
          <p:nvPr/>
        </p:nvGraphicFramePr>
        <p:xfrm>
          <a:off x="9221874" y="1379462"/>
          <a:ext cx="2488743" cy="2345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7B7F610D-678D-4202-967C-F48871C42A40}"/>
              </a:ext>
            </a:extLst>
          </p:cNvPr>
          <p:cNvSpPr txBox="1"/>
          <p:nvPr/>
        </p:nvSpPr>
        <p:spPr>
          <a:xfrm>
            <a:off x="1884534" y="5599130"/>
            <a:ext cx="3758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85% alumni or alumni within a year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3BD3182-CCF5-466E-B7E0-A1DAB9CF50F1}"/>
              </a:ext>
            </a:extLst>
          </p:cNvPr>
          <p:cNvSpPr/>
          <p:nvPr/>
        </p:nvSpPr>
        <p:spPr>
          <a:xfrm>
            <a:off x="473947" y="528810"/>
            <a:ext cx="11244106" cy="5860973"/>
          </a:xfrm>
          <a:prstGeom prst="rect">
            <a:avLst/>
          </a:prstGeom>
          <a:noFill/>
          <a:ln w="2540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Logo&#10;&#10;Description automatically generated with medium confidence">
            <a:extLst>
              <a:ext uri="{FF2B5EF4-FFF2-40B4-BE49-F238E27FC236}">
                <a16:creationId xmlns:a16="http://schemas.microsoft.com/office/drawing/2014/main" id="{C7E5C2CF-0482-4384-B93F-5860BE6C5F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95" y="206841"/>
            <a:ext cx="1143099" cy="131075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50800" dir="5400000" sx="1000" sy="1000" algn="ctr" rotWithShape="0">
              <a:schemeClr val="bg1"/>
            </a:outerShdw>
          </a:effectLst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B099882B-C2D7-40AE-8933-06D841175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94645" y="6487366"/>
            <a:ext cx="2743200" cy="365125"/>
          </a:xfrm>
        </p:spPr>
        <p:txBody>
          <a:bodyPr/>
          <a:lstStyle/>
          <a:p>
            <a:fld id="{EA9885D9-5B40-472A-AE54-469C4A2F9B8C}" type="slidenum">
              <a:rPr lang="en-GB" smtClean="0"/>
              <a:t>3</a:t>
            </a:fld>
            <a:endParaRPr lang="en-GB" dirty="0"/>
          </a:p>
        </p:txBody>
      </p:sp>
      <p:sp>
        <p:nvSpPr>
          <p:cNvPr id="12" name="Date Placeholder 7">
            <a:extLst>
              <a:ext uri="{FF2B5EF4-FFF2-40B4-BE49-F238E27FC236}">
                <a16:creationId xmlns:a16="http://schemas.microsoft.com/office/drawing/2014/main" id="{FA7EB386-2ED0-47E5-90E7-8F7887312C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8138" y="6469063"/>
            <a:ext cx="2743200" cy="365125"/>
          </a:xfrm>
        </p:spPr>
        <p:txBody>
          <a:bodyPr/>
          <a:lstStyle/>
          <a:p>
            <a:fld id="{C0416737-B8B9-4CC0-867C-BE111FDB11A8}" type="datetime1">
              <a:rPr lang="en-GB" smtClean="0"/>
              <a:t>08/10/2024</a:t>
            </a:fld>
            <a:endParaRPr lang="en-GB" dirty="0"/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E1747AE9-AEC1-2959-7F49-14EDAC862EB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0905302"/>
              </p:ext>
            </p:extLst>
          </p:nvPr>
        </p:nvGraphicFramePr>
        <p:xfrm>
          <a:off x="5055318" y="125887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D0CFE3B3-484E-E3A6-8800-3EF5E35CF5D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3376225"/>
              </p:ext>
            </p:extLst>
          </p:nvPr>
        </p:nvGraphicFramePr>
        <p:xfrm>
          <a:off x="934575" y="1596875"/>
          <a:ext cx="5472124" cy="40471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2996A69C-7BDD-BA0C-A5EA-2923FB35DB2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68506279"/>
              </p:ext>
            </p:extLst>
          </p:nvPr>
        </p:nvGraphicFramePr>
        <p:xfrm>
          <a:off x="7106960" y="4134610"/>
          <a:ext cx="4572000" cy="21226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5269FC17-832A-BE93-2658-1826A41BD61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7804079"/>
              </p:ext>
            </p:extLst>
          </p:nvPr>
        </p:nvGraphicFramePr>
        <p:xfrm>
          <a:off x="8878528" y="1180750"/>
          <a:ext cx="28395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15418579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3BD3182-CCF5-466E-B7E0-A1DAB9CF50F1}"/>
              </a:ext>
            </a:extLst>
          </p:cNvPr>
          <p:cNvSpPr/>
          <p:nvPr/>
        </p:nvSpPr>
        <p:spPr>
          <a:xfrm>
            <a:off x="473947" y="528810"/>
            <a:ext cx="11244106" cy="5860973"/>
          </a:xfrm>
          <a:prstGeom prst="rect">
            <a:avLst/>
          </a:prstGeom>
          <a:noFill/>
          <a:ln w="2540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Logo&#10;&#10;Description automatically generated with medium confidence">
            <a:extLst>
              <a:ext uri="{FF2B5EF4-FFF2-40B4-BE49-F238E27FC236}">
                <a16:creationId xmlns:a16="http://schemas.microsoft.com/office/drawing/2014/main" id="{C7E5C2CF-0482-4384-B93F-5860BE6C5F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95" y="206841"/>
            <a:ext cx="1143099" cy="131075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50800" dir="5400000" sx="1000" sy="1000" algn="ctr" rotWithShape="0">
              <a:schemeClr val="bg1"/>
            </a:outerShdw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B045745-320D-4F38-BF2F-A3E78AA9EC88}"/>
              </a:ext>
            </a:extLst>
          </p:cNvPr>
          <p:cNvSpPr txBox="1"/>
          <p:nvPr/>
        </p:nvSpPr>
        <p:spPr>
          <a:xfrm>
            <a:off x="1770662" y="953691"/>
            <a:ext cx="86506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accent1"/>
                </a:solidFill>
              </a:rPr>
              <a:t>30 Top Represented Nationalities</a:t>
            </a:r>
            <a:endParaRPr lang="en-GB" sz="4800" dirty="0">
              <a:solidFill>
                <a:schemeClr val="accent1"/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EFAE37C-0D71-4869-B432-4249DB3FAC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99062" y="6449539"/>
            <a:ext cx="2743200" cy="365125"/>
          </a:xfrm>
        </p:spPr>
        <p:txBody>
          <a:bodyPr/>
          <a:lstStyle/>
          <a:p>
            <a:fld id="{11A3B994-E6F1-4BB4-A218-46C8262F836D}" type="datetime1">
              <a:rPr lang="en-GB" smtClean="0"/>
              <a:t>08/10/2024</a:t>
            </a:fld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8DDBE16-4530-40D8-8E89-B9A85AF62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9740" y="6449538"/>
            <a:ext cx="2743200" cy="365125"/>
          </a:xfrm>
        </p:spPr>
        <p:txBody>
          <a:bodyPr/>
          <a:lstStyle/>
          <a:p>
            <a:fld id="{EA9885D9-5B40-472A-AE54-469C4A2F9B8C}" type="slidenum">
              <a:rPr lang="en-GB" smtClean="0"/>
              <a:t>4</a:t>
            </a:fld>
            <a:endParaRPr lang="en-GB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25A69A86-CDB9-4F69-B46F-D9176BE91960}"/>
              </a:ext>
            </a:extLst>
          </p:cNvPr>
          <p:cNvSpPr txBox="1">
            <a:spLocks/>
          </p:cNvSpPr>
          <p:nvPr/>
        </p:nvSpPr>
        <p:spPr>
          <a:xfrm>
            <a:off x="399062" y="642187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6" name="Chart 5">
                <a:extLst>
                  <a:ext uri="{FF2B5EF4-FFF2-40B4-BE49-F238E27FC236}">
                    <a16:creationId xmlns:a16="http://schemas.microsoft.com/office/drawing/2014/main" id="{BACB7682-5EA0-6EF3-0AE5-0FFFDEA1C0C0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261391777"/>
                  </p:ext>
                </p:extLst>
              </p:nvPr>
            </p:nvGraphicFramePr>
            <p:xfrm>
              <a:off x="764344" y="2041969"/>
              <a:ext cx="10786115" cy="3994233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3"/>
              </a:graphicData>
            </a:graphic>
          </p:graphicFrame>
        </mc:Choice>
        <mc:Fallback xmlns="">
          <p:pic>
            <p:nvPicPr>
              <p:cNvPr id="6" name="Chart 5">
                <a:extLst>
                  <a:ext uri="{FF2B5EF4-FFF2-40B4-BE49-F238E27FC236}">
                    <a16:creationId xmlns:a16="http://schemas.microsoft.com/office/drawing/2014/main" id="{BACB7682-5EA0-6EF3-0AE5-0FFFDEA1C0C0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64344" y="2041969"/>
                <a:ext cx="10786115" cy="399423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7" name="Chart 6">
                <a:extLst>
                  <a:ext uri="{FF2B5EF4-FFF2-40B4-BE49-F238E27FC236}">
                    <a16:creationId xmlns:a16="http://schemas.microsoft.com/office/drawing/2014/main" id="{17008C51-46E2-6E4D-9CE7-D26106008385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651321880"/>
                  </p:ext>
                </p:extLst>
              </p:nvPr>
            </p:nvGraphicFramePr>
            <p:xfrm>
              <a:off x="937997" y="1893693"/>
              <a:ext cx="10253079" cy="3905373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5"/>
              </a:graphicData>
            </a:graphic>
          </p:graphicFrame>
        </mc:Choice>
        <mc:Fallback xmlns="">
          <p:pic>
            <p:nvPicPr>
              <p:cNvPr id="7" name="Chart 6">
                <a:extLst>
                  <a:ext uri="{FF2B5EF4-FFF2-40B4-BE49-F238E27FC236}">
                    <a16:creationId xmlns:a16="http://schemas.microsoft.com/office/drawing/2014/main" id="{17008C51-46E2-6E4D-9CE7-D26106008385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37997" y="1893693"/>
                <a:ext cx="10253079" cy="3905373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61327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3BD3182-CCF5-466E-B7E0-A1DAB9CF50F1}"/>
              </a:ext>
            </a:extLst>
          </p:cNvPr>
          <p:cNvSpPr/>
          <p:nvPr/>
        </p:nvSpPr>
        <p:spPr>
          <a:xfrm>
            <a:off x="473947" y="528810"/>
            <a:ext cx="11244106" cy="5860973"/>
          </a:xfrm>
          <a:prstGeom prst="rect">
            <a:avLst/>
          </a:prstGeom>
          <a:noFill/>
          <a:ln w="2540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Logo&#10;&#10;Description automatically generated with medium confidence">
            <a:extLst>
              <a:ext uri="{FF2B5EF4-FFF2-40B4-BE49-F238E27FC236}">
                <a16:creationId xmlns:a16="http://schemas.microsoft.com/office/drawing/2014/main" id="{C7E5C2CF-0482-4384-B93F-5860BE6C5F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95" y="206841"/>
            <a:ext cx="1143099" cy="131075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50800" dir="5400000" sx="1000" sy="1000" algn="ctr" rotWithShape="0">
              <a:schemeClr val="bg1"/>
            </a:outerShdw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B045745-320D-4F38-BF2F-A3E78AA9EC88}"/>
              </a:ext>
            </a:extLst>
          </p:cNvPr>
          <p:cNvSpPr txBox="1"/>
          <p:nvPr/>
        </p:nvSpPr>
        <p:spPr>
          <a:xfrm>
            <a:off x="1335894" y="651538"/>
            <a:ext cx="101767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accent1"/>
                </a:solidFill>
              </a:rPr>
              <a:t>A dedicated platform</a:t>
            </a:r>
            <a:endParaRPr lang="en-GB" sz="4800" dirty="0">
              <a:solidFill>
                <a:schemeClr val="accent1"/>
              </a:solidFill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A0E96981-550D-4CF7-B91B-6890E04069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3076" y="6454678"/>
            <a:ext cx="2743200" cy="365125"/>
          </a:xfrm>
        </p:spPr>
        <p:txBody>
          <a:bodyPr/>
          <a:lstStyle/>
          <a:p>
            <a:fld id="{C0416737-B8B9-4CC0-867C-BE111FDB11A8}" type="datetime1">
              <a:rPr lang="en-GB" smtClean="0"/>
              <a:t>08/10/2024</a:t>
            </a:fld>
            <a:endParaRPr lang="en-GB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3DA9816-8F82-42D4-BBDA-5E20B2EA7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28394" y="6452198"/>
            <a:ext cx="2743200" cy="365125"/>
          </a:xfrm>
        </p:spPr>
        <p:txBody>
          <a:bodyPr/>
          <a:lstStyle/>
          <a:p>
            <a:fld id="{EA9885D9-5B40-472A-AE54-469C4A2F9B8C}" type="slidenum">
              <a:rPr lang="en-GB" smtClean="0"/>
              <a:t>5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B68A718-85B8-4533-8921-953998857F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7046" y="1482535"/>
            <a:ext cx="9562641" cy="4688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6858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3BD3182-CCF5-466E-B7E0-A1DAB9CF50F1}"/>
              </a:ext>
            </a:extLst>
          </p:cNvPr>
          <p:cNvSpPr/>
          <p:nvPr/>
        </p:nvSpPr>
        <p:spPr>
          <a:xfrm>
            <a:off x="473947" y="528810"/>
            <a:ext cx="11244106" cy="5860973"/>
          </a:xfrm>
          <a:prstGeom prst="rect">
            <a:avLst/>
          </a:prstGeom>
          <a:noFill/>
          <a:ln w="2540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Logo&#10;&#10;Description automatically generated with medium confidence">
            <a:extLst>
              <a:ext uri="{FF2B5EF4-FFF2-40B4-BE49-F238E27FC236}">
                <a16:creationId xmlns:a16="http://schemas.microsoft.com/office/drawing/2014/main" id="{C7E5C2CF-0482-4384-B93F-5860BE6C5F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95" y="206841"/>
            <a:ext cx="1143099" cy="131075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50800" dir="5400000" sx="1000" sy="1000" algn="ctr" rotWithShape="0">
              <a:schemeClr val="bg1"/>
            </a:outerShdw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B045745-320D-4F38-BF2F-A3E78AA9EC88}"/>
              </a:ext>
            </a:extLst>
          </p:cNvPr>
          <p:cNvSpPr txBox="1"/>
          <p:nvPr/>
        </p:nvSpPr>
        <p:spPr>
          <a:xfrm>
            <a:off x="1335894" y="651538"/>
            <a:ext cx="101767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accent1"/>
                </a:solidFill>
              </a:rPr>
              <a:t>Regular Impactful Events</a:t>
            </a:r>
            <a:endParaRPr lang="en-GB" sz="4800" dirty="0">
              <a:solidFill>
                <a:schemeClr val="accent1"/>
              </a:solidFill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A0E96981-550D-4CF7-B91B-6890E04069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3076" y="6454678"/>
            <a:ext cx="2743200" cy="365125"/>
          </a:xfrm>
        </p:spPr>
        <p:txBody>
          <a:bodyPr/>
          <a:lstStyle/>
          <a:p>
            <a:fld id="{C0416737-B8B9-4CC0-867C-BE111FDB11A8}" type="datetime1">
              <a:rPr lang="en-GB" smtClean="0"/>
              <a:t>08/10/2024</a:t>
            </a:fld>
            <a:endParaRPr lang="en-GB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3DA9816-8F82-42D4-BBDA-5E20B2EA7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28394" y="6452198"/>
            <a:ext cx="2743200" cy="365125"/>
          </a:xfrm>
        </p:spPr>
        <p:txBody>
          <a:bodyPr/>
          <a:lstStyle/>
          <a:p>
            <a:fld id="{EA9885D9-5B40-472A-AE54-469C4A2F9B8C}" type="slidenum">
              <a:rPr lang="en-GB" smtClean="0"/>
              <a:t>6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3553C36-86AB-37A8-0B0A-BBB8AFA747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3138" y="1544950"/>
            <a:ext cx="9185724" cy="4694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3708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3BD3182-CCF5-466E-B7E0-A1DAB9CF50F1}"/>
              </a:ext>
            </a:extLst>
          </p:cNvPr>
          <p:cNvSpPr/>
          <p:nvPr/>
        </p:nvSpPr>
        <p:spPr>
          <a:xfrm>
            <a:off x="473947" y="528810"/>
            <a:ext cx="11244106" cy="5860973"/>
          </a:xfrm>
          <a:prstGeom prst="rect">
            <a:avLst/>
          </a:prstGeom>
          <a:noFill/>
          <a:ln w="2540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Logo&#10;&#10;Description automatically generated with medium confidence">
            <a:extLst>
              <a:ext uri="{FF2B5EF4-FFF2-40B4-BE49-F238E27FC236}">
                <a16:creationId xmlns:a16="http://schemas.microsoft.com/office/drawing/2014/main" id="{C7E5C2CF-0482-4384-B93F-5860BE6C5F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95" y="206841"/>
            <a:ext cx="1143099" cy="131075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50800" dir="5400000" sx="1000" sy="1000" algn="ctr" rotWithShape="0">
              <a:schemeClr val="bg1"/>
            </a:outerShdw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B045745-320D-4F38-BF2F-A3E78AA9EC88}"/>
              </a:ext>
            </a:extLst>
          </p:cNvPr>
          <p:cNvSpPr txBox="1"/>
          <p:nvPr/>
        </p:nvSpPr>
        <p:spPr>
          <a:xfrm>
            <a:off x="1335894" y="651538"/>
            <a:ext cx="101767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accent1"/>
                </a:solidFill>
              </a:rPr>
              <a:t>Regular Impactful Events</a:t>
            </a:r>
            <a:endParaRPr lang="en-GB" sz="4800" dirty="0">
              <a:solidFill>
                <a:schemeClr val="accent1"/>
              </a:solidFill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A0E96981-550D-4CF7-B91B-6890E04069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3076" y="6454678"/>
            <a:ext cx="2743200" cy="365125"/>
          </a:xfrm>
        </p:spPr>
        <p:txBody>
          <a:bodyPr/>
          <a:lstStyle/>
          <a:p>
            <a:fld id="{C0416737-B8B9-4CC0-867C-BE111FDB11A8}" type="datetime1">
              <a:rPr lang="en-GB" smtClean="0"/>
              <a:t>08/10/2024</a:t>
            </a:fld>
            <a:endParaRPr lang="en-GB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3DA9816-8F82-42D4-BBDA-5E20B2EA7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28394" y="6452198"/>
            <a:ext cx="2743200" cy="365125"/>
          </a:xfrm>
        </p:spPr>
        <p:txBody>
          <a:bodyPr/>
          <a:lstStyle/>
          <a:p>
            <a:fld id="{EA9885D9-5B40-472A-AE54-469C4A2F9B8C}" type="slidenum">
              <a:rPr lang="en-GB" smtClean="0"/>
              <a:t>7</a:t>
            </a:fld>
            <a:endParaRPr lang="en-GB"/>
          </a:p>
        </p:txBody>
      </p:sp>
      <p:pic>
        <p:nvPicPr>
          <p:cNvPr id="3" name="Picture 2" descr="A poster of a event&#10;&#10;Description automatically generated with medium confidence">
            <a:extLst>
              <a:ext uri="{FF2B5EF4-FFF2-40B4-BE49-F238E27FC236}">
                <a16:creationId xmlns:a16="http://schemas.microsoft.com/office/drawing/2014/main" id="{87DE3FA6-AB0C-369A-CEBD-FDED8BD8EE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682" y="1839564"/>
            <a:ext cx="9744635" cy="3654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2688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3BD3182-CCF5-466E-B7E0-A1DAB9CF50F1}"/>
              </a:ext>
            </a:extLst>
          </p:cNvPr>
          <p:cNvSpPr/>
          <p:nvPr/>
        </p:nvSpPr>
        <p:spPr>
          <a:xfrm>
            <a:off x="473947" y="528810"/>
            <a:ext cx="11244106" cy="5860973"/>
          </a:xfrm>
          <a:prstGeom prst="rect">
            <a:avLst/>
          </a:prstGeom>
          <a:noFill/>
          <a:ln w="2540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Logo&#10;&#10;Description automatically generated with medium confidence">
            <a:extLst>
              <a:ext uri="{FF2B5EF4-FFF2-40B4-BE49-F238E27FC236}">
                <a16:creationId xmlns:a16="http://schemas.microsoft.com/office/drawing/2014/main" id="{C7E5C2CF-0482-4384-B93F-5860BE6C5F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95" y="206841"/>
            <a:ext cx="1143099" cy="131075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50800" dir="5400000" sx="1000" sy="1000" algn="ctr" rotWithShape="0">
              <a:schemeClr val="bg1"/>
            </a:outerShdw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B045745-320D-4F38-BF2F-A3E78AA9EC88}"/>
              </a:ext>
            </a:extLst>
          </p:cNvPr>
          <p:cNvSpPr txBox="1"/>
          <p:nvPr/>
        </p:nvSpPr>
        <p:spPr>
          <a:xfrm>
            <a:off x="1335894" y="607535"/>
            <a:ext cx="101767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accent1"/>
                </a:solidFill>
              </a:rPr>
              <a:t>Groups</a:t>
            </a:r>
            <a:endParaRPr lang="en-GB" sz="4800" dirty="0">
              <a:solidFill>
                <a:schemeClr val="accent1"/>
              </a:solidFill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A0E96981-550D-4CF7-B91B-6890E04069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3076" y="6454678"/>
            <a:ext cx="2743200" cy="365125"/>
          </a:xfrm>
        </p:spPr>
        <p:txBody>
          <a:bodyPr/>
          <a:lstStyle/>
          <a:p>
            <a:fld id="{C0416737-B8B9-4CC0-867C-BE111FDB11A8}" type="datetime1">
              <a:rPr lang="en-GB" smtClean="0"/>
              <a:t>08/10/2024</a:t>
            </a:fld>
            <a:endParaRPr lang="en-GB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3DA9816-8F82-42D4-BBDA-5E20B2EA7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28394" y="6452198"/>
            <a:ext cx="2743200" cy="365125"/>
          </a:xfrm>
        </p:spPr>
        <p:txBody>
          <a:bodyPr/>
          <a:lstStyle/>
          <a:p>
            <a:fld id="{EA9885D9-5B40-472A-AE54-469C4A2F9B8C}" type="slidenum">
              <a:rPr lang="en-GB" smtClean="0"/>
              <a:t>8</a:t>
            </a:fld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254F8FE-CDFD-44A9-B380-C328C8714A0B}"/>
              </a:ext>
            </a:extLst>
          </p:cNvPr>
          <p:cNvSpPr txBox="1"/>
          <p:nvPr/>
        </p:nvSpPr>
        <p:spPr>
          <a:xfrm>
            <a:off x="7989777" y="1438532"/>
            <a:ext cx="3181327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CERN Partnership (2)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Interest (4)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Regional (18)*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Scientific Collaboration (5)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75A8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Student programme (9)</a:t>
            </a:r>
          </a:p>
          <a:p>
            <a:endParaRPr lang="en-GB" dirty="0">
              <a:solidFill>
                <a:srgbClr val="275A87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22A371B-130C-4273-8F17-24F4D47781AB}"/>
              </a:ext>
            </a:extLst>
          </p:cNvPr>
          <p:cNvSpPr txBox="1"/>
          <p:nvPr/>
        </p:nvSpPr>
        <p:spPr>
          <a:xfrm>
            <a:off x="7779671" y="4133088"/>
            <a:ext cx="373295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</a:rPr>
              <a:t>* Athens, Barcelona, Belgium, Berlin, Boston (US</a:t>
            </a:r>
            <a:r>
              <a:rPr lang="en-US" sz="1400">
                <a:solidFill>
                  <a:schemeClr val="accent1"/>
                </a:solidFill>
              </a:rPr>
              <a:t>), Copenhagen, Eindhoven, London, </a:t>
            </a:r>
            <a:r>
              <a:rPr lang="en-US" sz="1400" dirty="0">
                <a:solidFill>
                  <a:schemeClr val="accent1"/>
                </a:solidFill>
              </a:rPr>
              <a:t>Madrid, Milan &amp; Turin, Munich, New York, Paris, San Francisco Bay , Swiss Romandie, Vienna, Texas, United Arab Emirates</a:t>
            </a:r>
            <a:endParaRPr lang="en-GB" dirty="0">
              <a:solidFill>
                <a:schemeClr val="accent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8E3203C-61BE-B056-C811-423745045FFE}"/>
              </a:ext>
            </a:extLst>
          </p:cNvPr>
          <p:cNvGrpSpPr/>
          <p:nvPr/>
        </p:nvGrpSpPr>
        <p:grpSpPr>
          <a:xfrm>
            <a:off x="844626" y="1436094"/>
            <a:ext cx="6935045" cy="4814371"/>
            <a:chOff x="844626" y="1299223"/>
            <a:chExt cx="6935045" cy="4814371"/>
          </a:xfrm>
        </p:grpSpPr>
        <p:pic>
          <p:nvPicPr>
            <p:cNvPr id="6" name="Picture 5" descr="Graphical user interface, website&#10;&#10;Description automatically generated">
              <a:extLst>
                <a:ext uri="{FF2B5EF4-FFF2-40B4-BE49-F238E27FC236}">
                  <a16:creationId xmlns:a16="http://schemas.microsoft.com/office/drawing/2014/main" id="{ACC13FF0-A4DD-4B2D-862C-995672232F1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4626" y="1299223"/>
              <a:ext cx="6935045" cy="4814371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0D0250D3-48CF-9B3F-6323-AE822F0E649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44626" y="4539526"/>
              <a:ext cx="1667180" cy="157406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70417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304BA09-E51E-4CA5-947D-5B813C7535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8041" y="2444123"/>
            <a:ext cx="6374586" cy="354543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3BD3182-CCF5-466E-B7E0-A1DAB9CF50F1}"/>
              </a:ext>
            </a:extLst>
          </p:cNvPr>
          <p:cNvSpPr/>
          <p:nvPr/>
        </p:nvSpPr>
        <p:spPr>
          <a:xfrm>
            <a:off x="473947" y="528810"/>
            <a:ext cx="11244106" cy="5860973"/>
          </a:xfrm>
          <a:prstGeom prst="rect">
            <a:avLst/>
          </a:prstGeom>
          <a:noFill/>
          <a:ln w="2540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Logo&#10;&#10;Description automatically generated with medium confidence">
            <a:extLst>
              <a:ext uri="{FF2B5EF4-FFF2-40B4-BE49-F238E27FC236}">
                <a16:creationId xmlns:a16="http://schemas.microsoft.com/office/drawing/2014/main" id="{C7E5C2CF-0482-4384-B93F-5860BE6C5F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95" y="206841"/>
            <a:ext cx="1143099" cy="131075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50800" dir="5400000" sx="1000" sy="1000" algn="ctr" rotWithShape="0">
              <a:schemeClr val="bg1"/>
            </a:outerShdw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B045745-320D-4F38-BF2F-A3E78AA9EC88}"/>
              </a:ext>
            </a:extLst>
          </p:cNvPr>
          <p:cNvSpPr txBox="1"/>
          <p:nvPr/>
        </p:nvSpPr>
        <p:spPr>
          <a:xfrm>
            <a:off x="1335894" y="651538"/>
            <a:ext cx="101767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accent1"/>
                </a:solidFill>
              </a:rPr>
              <a:t>Mentoring</a:t>
            </a:r>
            <a:endParaRPr lang="en-GB" sz="4800" dirty="0">
              <a:solidFill>
                <a:schemeClr val="accent1"/>
              </a:solidFill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A0E96981-550D-4CF7-B91B-6890E04069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3076" y="6454678"/>
            <a:ext cx="2743200" cy="365125"/>
          </a:xfrm>
        </p:spPr>
        <p:txBody>
          <a:bodyPr/>
          <a:lstStyle/>
          <a:p>
            <a:fld id="{C0416737-B8B9-4CC0-867C-BE111FDB11A8}" type="datetime1">
              <a:rPr lang="en-GB" smtClean="0"/>
              <a:t>08/10/2024</a:t>
            </a:fld>
            <a:endParaRPr lang="en-GB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3DA9816-8F82-42D4-BBDA-5E20B2EA7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28394" y="6452198"/>
            <a:ext cx="2743200" cy="365125"/>
          </a:xfrm>
        </p:spPr>
        <p:txBody>
          <a:bodyPr/>
          <a:lstStyle/>
          <a:p>
            <a:fld id="{EA9885D9-5B40-472A-AE54-469C4A2F9B8C}" type="slidenum">
              <a:rPr lang="en-GB" smtClean="0"/>
              <a:t>9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CB0BCED-0454-4051-817C-576975FA24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4344" y="1605263"/>
            <a:ext cx="4969058" cy="2944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5180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2626</TotalTime>
  <Words>219</Words>
  <Application>Microsoft Office PowerPoint</Application>
  <PresentationFormat>Widescreen</PresentationFormat>
  <Paragraphs>61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Rachel Bray</dc:creator>
  <cp:lastModifiedBy>Rachel Bray</cp:lastModifiedBy>
  <cp:revision>19</cp:revision>
  <cp:lastPrinted>2021-11-10T16:13:27Z</cp:lastPrinted>
  <dcterms:created xsi:type="dcterms:W3CDTF">2021-11-09T09:44:05Z</dcterms:created>
  <dcterms:modified xsi:type="dcterms:W3CDTF">2024-10-08T14:43:37Z</dcterms:modified>
</cp:coreProperties>
</file>