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sldIdLst>
    <p:sldId id="259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74" r:id="rId10"/>
    <p:sldId id="266" r:id="rId11"/>
    <p:sldId id="276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Duvaux" initials="CD" lastIdx="11" clrIdx="0">
    <p:extLst>
      <p:ext uri="{19B8F6BF-5375-455C-9EA6-DF929625EA0E}">
        <p15:presenceInfo xmlns:p15="http://schemas.microsoft.com/office/powerpoint/2012/main" userId="76ce0a7d6df7ca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EE5"/>
    <a:srgbClr val="1F9D2B"/>
    <a:srgbClr val="177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55C90-00F0-4018-ADFD-BD8561FA784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158B2-059B-4CF3-B8B2-E3A13EEAB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7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000" spc="-50" baseline="0">
                <a:solidFill>
                  <a:srgbClr val="17712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434340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18C5138D-003D-2292-1BE3-37A184FAF8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2"/>
            <a:ext cx="1588159" cy="11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3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060" y="286605"/>
            <a:ext cx="7136700" cy="95322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6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4800" b="0">
                <a:solidFill>
                  <a:srgbClr val="17712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6457CAC9-2168-D3F8-63E0-BCF092DED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2"/>
            <a:ext cx="1588159" cy="11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1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>
            <a:lvl2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defRPr sz="2000"/>
            </a:lvl3pPr>
            <a:lvl4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defRPr sz="2000"/>
            </a:lvl4pPr>
            <a:lvl5pPr marL="360000" indent="-2880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defRPr sz="20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>
            <a:lvl2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buFont typeface="Arial" panose="020B0604020202020204" pitchFamily="34" charset="0"/>
              <a:buChar char="•"/>
              <a:defRPr sz="2000">
                <a:solidFill>
                  <a:srgbClr val="264EE5"/>
                </a:solidFill>
              </a:defRPr>
            </a:lvl2pPr>
            <a:lvl3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defRPr sz="2000">
                <a:solidFill>
                  <a:srgbClr val="264EE5"/>
                </a:solidFill>
              </a:defRPr>
            </a:lvl3pPr>
            <a:lvl4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defRPr sz="2000">
                <a:solidFill>
                  <a:srgbClr val="264EE5"/>
                </a:solidFill>
              </a:defRPr>
            </a:lvl4pPr>
            <a:lvl5pPr marL="360000" indent="-288000">
              <a:spcBef>
                <a:spcPts val="0"/>
              </a:spcBef>
              <a:spcAft>
                <a:spcPts val="1000"/>
              </a:spcAft>
              <a:buClr>
                <a:srgbClr val="264EE5"/>
              </a:buClr>
              <a:defRPr sz="2000">
                <a:solidFill>
                  <a:srgbClr val="264EE5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9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060" y="286605"/>
            <a:ext cx="7136700" cy="95322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Présentation du GAC-EPA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4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037" y="1801091"/>
            <a:ext cx="8599054" cy="43932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GB"/>
              <a:t>08-10-2024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780A74-681E-4F8C-A289-3DCEE71628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30059" y="136737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60F6B33-B343-FE4F-A2C2-F0E14B274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Présentation du GAC-EPA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2939595F-BDC2-214B-AB55-641B989D6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7580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92D001D3-0280-DD7C-FD16-A367A078935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42"/>
            <a:ext cx="1588159" cy="11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0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ac-epa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ac-epa.org/permanences/" TargetMode="External"/><Relationship Id="rId2" Type="http://schemas.openxmlformats.org/officeDocument/2006/relationships/hyperlink" Target="https://gac-epa.org/en/information-sessions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5861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ac-epa.org/e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ac-epa.or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c-epa.org/" TargetMode="External"/><Relationship Id="rId2" Type="http://schemas.openxmlformats.org/officeDocument/2006/relationships/hyperlink" Target="https://gac-epa.org/en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E10C800-863C-B936-5765-6BF400D3C1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defTabSz="647700">
              <a:lnSpc>
                <a:spcPct val="80000"/>
              </a:lnSpc>
              <a:spcBef>
                <a:spcPts val="1900"/>
              </a:spcBef>
              <a:defRPr sz="3800" b="1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Groupement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des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Anciens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du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CERN – ESO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Pensioners’ Association</a:t>
            </a: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br>
              <a:rPr lang="en-GB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https://gac-epa.org/</a:t>
            </a:r>
            <a:br>
              <a:rPr lang="en-GB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</a:br>
            <a:endParaRPr lang="en-GB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2649F799-1826-D4DF-E11B-BEBC37F50E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cap="none" dirty="0"/>
              <a:t>Enrico Chiaveri</a:t>
            </a:r>
          </a:p>
          <a:p>
            <a:r>
              <a:rPr lang="en-GB" sz="2000" cap="none" dirty="0"/>
              <a:t>08-10-2024</a:t>
            </a:r>
          </a:p>
        </p:txBody>
      </p:sp>
    </p:spTree>
    <p:extLst>
      <p:ext uri="{BB962C8B-B14F-4D97-AF65-F5344CB8AC3E}">
        <p14:creationId xmlns:p14="http://schemas.microsoft.com/office/powerpoint/2010/main" val="2111539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Aims / </a:t>
            </a:r>
            <a:r>
              <a:rPr lang="en-GB" sz="3600" dirty="0">
                <a:solidFill>
                  <a:srgbClr val="264EE5"/>
                </a:solidFill>
              </a:rPr>
              <a:t>Buts</a:t>
            </a:r>
            <a:endParaRPr lang="en-GB" sz="3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>
              <a:solidFill>
                <a:schemeClr val="bg1">
                  <a:lumMod val="75000"/>
                </a:schemeClr>
              </a:solidFill>
            </a:endParaRPr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>
              <a:solidFill>
                <a:schemeClr val="bg2">
                  <a:lumMod val="90000"/>
                </a:schemeClr>
              </a:solidFill>
            </a:endParaRP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18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02C70-65C5-AB73-2ECE-E4EC44FB0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7BC689-2691-F6AC-A470-E26D54AF2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23" y="198000"/>
            <a:ext cx="8625301" cy="628809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8B49E-9137-16A6-CD76-CD051EE01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91230-28A1-7D1B-7E86-70E27663F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ACFE1-5F5E-98F2-E3F3-17C813DC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11</a:t>
            </a:fld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C53FAA3-5A71-92BE-94B9-AFA6B1C6A609}"/>
              </a:ext>
            </a:extLst>
          </p:cNvPr>
          <p:cNvSpPr/>
          <p:nvPr/>
        </p:nvSpPr>
        <p:spPr>
          <a:xfrm>
            <a:off x="8627164" y="195943"/>
            <a:ext cx="417917" cy="478971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F2F3AF-3FD3-DDBB-6612-188295FCF11A}"/>
              </a:ext>
            </a:extLst>
          </p:cNvPr>
          <p:cNvSpPr txBox="1"/>
          <p:nvPr/>
        </p:nvSpPr>
        <p:spPr>
          <a:xfrm>
            <a:off x="8055429" y="827314"/>
            <a:ext cx="98135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bilingual</a:t>
            </a:r>
          </a:p>
          <a:p>
            <a:r>
              <a:rPr lang="fr-FR" dirty="0">
                <a:solidFill>
                  <a:srgbClr val="264EE5"/>
                </a:solidFill>
              </a:rPr>
              <a:t>bilingue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181D6C9-4A9D-5F22-382C-59FB553AA0BA}"/>
              </a:ext>
            </a:extLst>
          </p:cNvPr>
          <p:cNvSpPr/>
          <p:nvPr/>
        </p:nvSpPr>
        <p:spPr>
          <a:xfrm>
            <a:off x="1281574" y="1202634"/>
            <a:ext cx="7024225" cy="1257537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0BECD3-181D-C82C-CD7F-672E2E41BDC5}"/>
              </a:ext>
            </a:extLst>
          </p:cNvPr>
          <p:cNvSpPr txBox="1"/>
          <p:nvPr/>
        </p:nvSpPr>
        <p:spPr>
          <a:xfrm>
            <a:off x="6855729" y="2137005"/>
            <a:ext cx="230127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Information, news</a:t>
            </a:r>
          </a:p>
          <a:p>
            <a:r>
              <a:rPr lang="en-GB" dirty="0">
                <a:solidFill>
                  <a:srgbClr val="264EE5"/>
                </a:solidFill>
              </a:rPr>
              <a:t>Information, </a:t>
            </a:r>
            <a:r>
              <a:rPr lang="fr-FR" dirty="0">
                <a:solidFill>
                  <a:srgbClr val="264EE5"/>
                </a:solidFill>
              </a:rPr>
              <a:t>nouvelles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6F3C838-3C22-6FAA-D8E6-A96828147233}"/>
              </a:ext>
            </a:extLst>
          </p:cNvPr>
          <p:cNvSpPr/>
          <p:nvPr/>
        </p:nvSpPr>
        <p:spPr>
          <a:xfrm>
            <a:off x="3740346" y="2997175"/>
            <a:ext cx="1524162" cy="688644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1D907D-C5BF-BECF-648D-EBCB04D46303}"/>
              </a:ext>
            </a:extLst>
          </p:cNvPr>
          <p:cNvSpPr txBox="1"/>
          <p:nvPr/>
        </p:nvSpPr>
        <p:spPr>
          <a:xfrm>
            <a:off x="357923" y="2537153"/>
            <a:ext cx="92365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Bulletin</a:t>
            </a:r>
          </a:p>
          <a:p>
            <a:r>
              <a:rPr lang="en-GB" dirty="0"/>
              <a:t>online</a:t>
            </a:r>
          </a:p>
          <a:p>
            <a:r>
              <a:rPr lang="fr-FR" dirty="0">
                <a:solidFill>
                  <a:srgbClr val="264EE5"/>
                </a:solidFill>
              </a:rPr>
              <a:t>en ligne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F776807-A12B-B861-3B21-FAE8334CAAA7}"/>
              </a:ext>
            </a:extLst>
          </p:cNvPr>
          <p:cNvSpPr/>
          <p:nvPr/>
        </p:nvSpPr>
        <p:spPr>
          <a:xfrm>
            <a:off x="3823089" y="2830215"/>
            <a:ext cx="1300611" cy="206828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27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D36392-09BE-A27C-3507-D8E6B03D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FD51B9-B628-0DDB-6B20-BF36306D4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233B5-D864-AF64-58DB-4E61763A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ADDE7F-7F08-916F-0DE3-BBADA703E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199" y="0"/>
            <a:ext cx="4873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34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305BD-BEE0-6034-28B2-6DD1A07CD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0EB51-CA3C-F9FA-6DCA-B08F28830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C923F-BD4F-D912-7979-FAD535B59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909D05-FD18-74D1-CFB2-9564264F0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733" y="0"/>
            <a:ext cx="53465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64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17A4-5577-F590-BA4E-49E96615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Information sessions / </a:t>
            </a:r>
            <a:r>
              <a:rPr lang="fr-FR" sz="3600" dirty="0">
                <a:solidFill>
                  <a:srgbClr val="264EE5"/>
                </a:solidFill>
              </a:rPr>
              <a:t>Permanences</a:t>
            </a:r>
            <a:endParaRPr lang="fr-FR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3-D0C6-6E6B-7100-ACFE797B8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2628295"/>
          </a:xfrm>
        </p:spPr>
        <p:txBody>
          <a:bodyPr>
            <a:normAutofit fontScale="92500" lnSpcReduction="10000"/>
          </a:bodyPr>
          <a:lstStyle/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agreements with banks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CSG-CRDS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taxes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etc.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34E8E-B2FF-632E-AE16-9A0D88BB3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03158" cy="2628293"/>
          </a:xfrm>
        </p:spPr>
        <p:txBody>
          <a:bodyPr>
            <a:normAutofit fontScale="92500" lnSpcReduction="10000"/>
          </a:bodyPr>
          <a:lstStyle/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accords avec des banques</a:t>
            </a:r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CSG-CRDS  </a:t>
            </a:r>
            <a:r>
              <a:rPr lang="fr-FR" sz="1500" dirty="0"/>
              <a:t>(contribution sociale généralisée, contribution au remboursement de la dette sociale)</a:t>
            </a:r>
            <a:endParaRPr lang="fr-FR" sz="3000" dirty="0"/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impôts</a:t>
            </a:r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etc.</a:t>
            </a:r>
          </a:p>
          <a:p>
            <a:pPr marL="201168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5632-C155-3FA3-8D1A-88AEFDAD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9B62D-ED83-FD50-D549-53E9F8D0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BFE68-9385-B4EF-F0A7-1078D36D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686BCD-D7ED-11AA-DE68-422A000CCBF5}"/>
              </a:ext>
            </a:extLst>
          </p:cNvPr>
          <p:cNvSpPr txBox="1"/>
          <p:nvPr/>
        </p:nvSpPr>
        <p:spPr>
          <a:xfrm>
            <a:off x="979714" y="4822371"/>
            <a:ext cx="2720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Calendar on the website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6A935D-5EE4-5E62-4802-6CA0C471F99D}"/>
              </a:ext>
            </a:extLst>
          </p:cNvPr>
          <p:cNvSpPr txBox="1"/>
          <p:nvPr/>
        </p:nvSpPr>
        <p:spPr>
          <a:xfrm>
            <a:off x="4572000" y="4822371"/>
            <a:ext cx="2865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264EE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Calendrier sur le site Web</a:t>
            </a:r>
            <a:endParaRPr lang="en-GB" sz="2000" dirty="0">
              <a:solidFill>
                <a:srgbClr val="264EE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315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Aims / </a:t>
            </a:r>
            <a:r>
              <a:rPr lang="en-GB" sz="3600" dirty="0">
                <a:solidFill>
                  <a:srgbClr val="264EE5"/>
                </a:solidFill>
              </a:rPr>
              <a:t>Buts</a:t>
            </a:r>
            <a:endParaRPr lang="en-GB" sz="3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/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>
              <a:solidFill>
                <a:schemeClr val="bg1">
                  <a:lumMod val="75000"/>
                </a:schemeClr>
              </a:solidFill>
            </a:endParaRPr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tx1"/>
                </a:solidFill>
              </a:rPr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>
              <a:solidFill>
                <a:schemeClr val="bg2">
                  <a:lumMod val="90000"/>
                </a:schemeClr>
              </a:solidFill>
            </a:endParaRP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963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Annual meetings 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Réunions annuelles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05A9-E53A-D328-CB95-5091CD080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2160209"/>
          </a:xfrm>
        </p:spPr>
        <p:txBody>
          <a:bodyPr>
            <a:normAutofit/>
          </a:bodyPr>
          <a:lstStyle/>
          <a:p>
            <a:pPr lvl="1">
              <a:defRPr sz="2800"/>
            </a:pPr>
            <a:r>
              <a:rPr lang="en-GB" sz="2200" dirty="0"/>
              <a:t>General Annual Meeting  with Webcast retransmission and recording</a:t>
            </a:r>
          </a:p>
          <a:p>
            <a:pPr lvl="1">
              <a:defRPr sz="2800"/>
            </a:pPr>
            <a:endParaRPr lang="en-GB" sz="2200" dirty="0"/>
          </a:p>
          <a:p>
            <a:pPr lvl="1">
              <a:defRPr sz="2800"/>
            </a:pPr>
            <a:r>
              <a:rPr lang="en-GB" sz="2200" dirty="0"/>
              <a:t>end of year drink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F956E-0F99-1288-E7FB-F84A07E3C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823014" cy="2038268"/>
          </a:xfrm>
        </p:spPr>
        <p:txBody>
          <a:bodyPr>
            <a:normAutofit/>
          </a:bodyPr>
          <a:lstStyle/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Assemblée Générale Ordinaire avec retransmission en </a:t>
            </a:r>
            <a:r>
              <a:rPr lang="fr-FR" sz="2200" dirty="0" err="1"/>
              <a:t>Webcast</a:t>
            </a:r>
            <a:r>
              <a:rPr lang="fr-FR" sz="2200" dirty="0"/>
              <a:t> et enregistrement</a:t>
            </a:r>
          </a:p>
          <a:p>
            <a:pPr lvl="1">
              <a:defRPr sz="2800">
                <a:solidFill>
                  <a:srgbClr val="0056D6"/>
                </a:solidFill>
              </a:defRPr>
            </a:pPr>
            <a:endParaRPr lang="fr-FR" sz="2200" dirty="0"/>
          </a:p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pot de fin d’année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2E0F18-CC19-CB9D-493E-D19A1D225296}"/>
              </a:ext>
            </a:extLst>
          </p:cNvPr>
          <p:cNvSpPr txBox="1"/>
          <p:nvPr/>
        </p:nvSpPr>
        <p:spPr>
          <a:xfrm>
            <a:off x="2192930" y="4200361"/>
            <a:ext cx="5102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hlinkClick r:id="rId2"/>
              </a:rPr>
              <a:t>https://</a:t>
            </a:r>
            <a:r>
              <a:rPr lang="en-GB" sz="2400" dirty="0" err="1">
                <a:hlinkClick r:id="rId2"/>
              </a:rPr>
              <a:t>indico.cern.ch</a:t>
            </a:r>
            <a:r>
              <a:rPr lang="en-GB" sz="2400" dirty="0">
                <a:hlinkClick r:id="rId2"/>
              </a:rPr>
              <a:t>/category/15861/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8673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8D9259-C153-CABE-8037-B3A2F8F93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17" y="4510951"/>
            <a:ext cx="8416671" cy="9798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963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Becoming member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Devenir  membre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05A9-E53A-D328-CB95-5091CD080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465593"/>
            <a:ext cx="3703320" cy="908352"/>
          </a:xfrm>
        </p:spPr>
        <p:txBody>
          <a:bodyPr>
            <a:normAutofit/>
          </a:bodyPr>
          <a:lstStyle/>
          <a:p>
            <a:pPr lvl="1">
              <a:defRPr sz="2800"/>
            </a:pPr>
            <a:r>
              <a:rPr lang="en-GB" sz="2200" dirty="0"/>
              <a:t>annual subscription fee        30 CHF/year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F956E-0F99-1288-E7FB-F84A07E3C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465594"/>
            <a:ext cx="3823014" cy="908351"/>
          </a:xfrm>
        </p:spPr>
        <p:txBody>
          <a:bodyPr>
            <a:normAutofit/>
          </a:bodyPr>
          <a:lstStyle/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souscription annuelle            30 CHF/an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79797-5894-5D87-BD10-56104B12116B}"/>
              </a:ext>
            </a:extLst>
          </p:cNvPr>
          <p:cNvSpPr txBox="1"/>
          <p:nvPr/>
        </p:nvSpPr>
        <p:spPr>
          <a:xfrm>
            <a:off x="405325" y="2271205"/>
            <a:ext cx="851622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400" dirty="0"/>
              <a:t>It is really easy to become member / </a:t>
            </a:r>
            <a:r>
              <a:rPr lang="fr-FR" sz="2400" dirty="0">
                <a:solidFill>
                  <a:srgbClr val="264EE5"/>
                </a:solidFill>
              </a:rPr>
              <a:t>C’est vraiment facile de devenir membre !</a:t>
            </a:r>
          </a:p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000" dirty="0">
                <a:solidFill>
                  <a:srgbClr val="264EE5"/>
                </a:solidFill>
              </a:rPr>
              <a:t>Go on our website and click on </a:t>
            </a:r>
            <a:r>
              <a:rPr lang="en-GB" sz="2000" b="1" dirty="0">
                <a:solidFill>
                  <a:srgbClr val="264EE5"/>
                </a:solidFill>
              </a:rPr>
              <a:t>Membership</a:t>
            </a:r>
            <a:r>
              <a:rPr lang="en-GB" sz="2000" dirty="0">
                <a:solidFill>
                  <a:srgbClr val="264EE5"/>
                </a:solidFill>
              </a:rPr>
              <a:t> on the top right of the page</a:t>
            </a:r>
          </a:p>
          <a:p>
            <a:pPr algn="ctr"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fr-FR" sz="2000" dirty="0">
                <a:solidFill>
                  <a:srgbClr val="264EE5"/>
                </a:solidFill>
                <a:hlinkClick r:id="rId3"/>
              </a:rPr>
              <a:t>https://gac-epa.org/en/ </a:t>
            </a:r>
            <a:endParaRPr lang="fr-FR" sz="2000" dirty="0">
              <a:solidFill>
                <a:srgbClr val="264EE5"/>
              </a:solidFill>
            </a:endParaRPr>
          </a:p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fr-FR" sz="2000" dirty="0"/>
              <a:t>Allez sur notre site web et cliquez sur </a:t>
            </a:r>
            <a:r>
              <a:rPr lang="fr-FR" sz="2000" b="1" dirty="0"/>
              <a:t>Adhésion</a:t>
            </a:r>
            <a:r>
              <a:rPr lang="fr-FR" sz="2000" dirty="0"/>
              <a:t> en haut de page</a:t>
            </a:r>
          </a:p>
          <a:p>
            <a:pPr algn="ctr"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fr-FR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fr-FR" sz="2000" dirty="0" err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gac-epa.org</a:t>
            </a:r>
            <a:r>
              <a:rPr lang="fr-FR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fr-FR" sz="2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3A492D-C541-0184-D821-18F663B01A52}"/>
              </a:ext>
            </a:extLst>
          </p:cNvPr>
          <p:cNvSpPr/>
          <p:nvPr/>
        </p:nvSpPr>
        <p:spPr>
          <a:xfrm>
            <a:off x="6840874" y="4524057"/>
            <a:ext cx="489857" cy="468085"/>
          </a:xfrm>
          <a:prstGeom prst="ellipse">
            <a:avLst/>
          </a:prstGeom>
          <a:noFill/>
          <a:ln w="28575">
            <a:solidFill>
              <a:srgbClr val="1F9D2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4C7D42-3EF0-9496-93FE-A50009E3D851}"/>
              </a:ext>
            </a:extLst>
          </p:cNvPr>
          <p:cNvSpPr txBox="1"/>
          <p:nvPr/>
        </p:nvSpPr>
        <p:spPr>
          <a:xfrm>
            <a:off x="1331561" y="5640939"/>
            <a:ext cx="6480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Segoe UI Web (West European)"/>
              </a:rPr>
              <a:t>More than half of CERN retirees have chosen to join us</a:t>
            </a:r>
          </a:p>
          <a:p>
            <a:r>
              <a:rPr lang="fr-FR" dirty="0">
                <a:solidFill>
                  <a:srgbClr val="264EE5"/>
                </a:solidFill>
              </a:rPr>
              <a:t>Plus de la moitié des retraités du CERN ont choisi de nous rejoindre</a:t>
            </a:r>
          </a:p>
        </p:txBody>
      </p:sp>
    </p:spTree>
    <p:extLst>
      <p:ext uri="{BB962C8B-B14F-4D97-AF65-F5344CB8AC3E}">
        <p14:creationId xmlns:p14="http://schemas.microsoft.com/office/powerpoint/2010/main" val="381836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9A5DF17-C4E2-DB75-B3AB-2E0386CDE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/ </a:t>
            </a:r>
            <a:r>
              <a:rPr lang="en-GB" dirty="0">
                <a:solidFill>
                  <a:srgbClr val="264EE5"/>
                </a:solidFill>
              </a:rPr>
              <a:t>Merci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9052BA5-A709-8BA3-BCFF-64A9EF307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Your membership is the best support for our action. </a:t>
            </a:r>
          </a:p>
          <a:p>
            <a:pPr algn="ctr"/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If you wish, you can also actively participate by applying for the partial renewal of the Committee each fall.</a:t>
            </a:r>
            <a:endParaRPr lang="en-GB" sz="2200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fr-FR" sz="2200" dirty="0">
                <a:solidFill>
                  <a:srgbClr val="264EE5"/>
                </a:solidFill>
              </a:rPr>
              <a:t>Votre adhésion est le meilleur soutien à notre action.</a:t>
            </a:r>
          </a:p>
          <a:p>
            <a:pPr algn="ctr"/>
            <a:r>
              <a:rPr lang="fr-FR" sz="2200" dirty="0">
                <a:solidFill>
                  <a:srgbClr val="264EE5"/>
                </a:solidFill>
              </a:rPr>
              <a:t>Si vous le souhaitez, vous pouvez aussi participer activement en vous présentant aux élections de renouvellement partiel du Comité chaque automne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1D309-0427-FEC3-FE3D-CBFDC16BA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46BE7-DD64-B905-AB0F-DE096176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25DB0-2C0C-7F99-1589-BAD674CB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2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Aims / </a:t>
            </a:r>
            <a:r>
              <a:rPr lang="en-GB" dirty="0">
                <a:solidFill>
                  <a:srgbClr val="264EE5"/>
                </a:solidFill>
              </a:rPr>
              <a:t>Buts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/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5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17A4-5577-F590-BA4E-49E96615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Means / </a:t>
            </a:r>
            <a:r>
              <a:rPr lang="en-GB" dirty="0" err="1">
                <a:solidFill>
                  <a:srgbClr val="264EE5"/>
                </a:solidFill>
              </a:rPr>
              <a:t>Moyens</a:t>
            </a:r>
            <a:endParaRPr lang="en-GB" dirty="0">
              <a:solidFill>
                <a:srgbClr val="264EE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3-D0C6-6E6B-7100-ACFE797B86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723133" lvl="1" indent="-288000">
              <a:spcBef>
                <a:spcPts val="0"/>
              </a:spcBef>
            </a:pPr>
            <a:r>
              <a:rPr lang="en-GB" sz="2200" dirty="0"/>
              <a:t>organization of meetings at CERN</a:t>
            </a:r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publication of a Bulletin</a:t>
            </a:r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website </a:t>
            </a:r>
            <a:r>
              <a:rPr lang="en-GB" sz="2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https://gac-epa.org/en/</a:t>
            </a:r>
            <a:endParaRPr lang="en-GB" sz="2200" dirty="0"/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information meetings</a:t>
            </a:r>
          </a:p>
          <a:p>
            <a:pPr marL="723133" lvl="1" indent="-288000">
              <a:spcBef>
                <a:spcPts val="0"/>
              </a:spcBef>
            </a:pPr>
            <a:r>
              <a:rPr lang="en-GB" sz="2200" dirty="0"/>
              <a:t>participation in relevant bodies (boards, committees, etc.)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34E8E-B2FF-632E-AE16-9A0D88BB3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853836" cy="4023359"/>
          </a:xfrm>
        </p:spPr>
        <p:txBody>
          <a:bodyPr>
            <a:normAutofit/>
          </a:bodyPr>
          <a:lstStyle/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organisation de réunions au CERN</a:t>
            </a: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publication d’un Bulletin</a:t>
            </a: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site web </a:t>
            </a:r>
            <a:r>
              <a:rPr lang="fr-FR" sz="2200" dirty="0">
                <a:hlinkClick r:id="rId3"/>
              </a:rPr>
              <a:t>https://gac-epa.org/</a:t>
            </a:r>
            <a:endParaRPr lang="fr-FR" sz="2200" dirty="0">
              <a:solidFill>
                <a:srgbClr val="E32400"/>
              </a:solidFill>
            </a:endParaRP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permanences</a:t>
            </a:r>
          </a:p>
          <a:p>
            <a:pPr marL="720000"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participation dans des conseils et commissions</a:t>
            </a:r>
          </a:p>
          <a:p>
            <a:pPr marL="201168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5632-C155-3FA3-8D1A-88AEFDAD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9B62D-ED83-FD50-D549-53E9F8D0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BFE68-9385-B4EF-F0A7-1078D36D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09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17A4-5577-F590-BA4E-49E96615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GAC-EPA Committee / </a:t>
            </a:r>
            <a:r>
              <a:rPr lang="en-GB" sz="3600" dirty="0" err="1">
                <a:solidFill>
                  <a:srgbClr val="264EE5"/>
                </a:solidFill>
              </a:rPr>
              <a:t>Comité</a:t>
            </a:r>
            <a:r>
              <a:rPr lang="en-GB" sz="3600" dirty="0">
                <a:solidFill>
                  <a:srgbClr val="264EE5"/>
                </a:solidFill>
              </a:rPr>
              <a:t> GAC-EPA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3-D0C6-6E6B-7100-ACFE797B86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representing and executive organ</a:t>
            </a:r>
          </a:p>
          <a:p>
            <a:pPr marR="457200" lvl="1" indent="-288000" defTabSz="457200">
              <a:spcBef>
                <a:spcPts val="1400"/>
              </a:spcBef>
              <a:defRPr sz="3600"/>
            </a:pPr>
            <a:r>
              <a:rPr lang="en-GB" sz="2400" dirty="0"/>
              <a:t>21 elected members for a 2-year mandate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34E8E-B2FF-632E-AE16-9A0D88BB3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956578" cy="4023359"/>
          </a:xfrm>
        </p:spPr>
        <p:txBody>
          <a:bodyPr>
            <a:normAutofit/>
          </a:bodyPr>
          <a:lstStyle/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organe représentatif et exécutif du groupement</a:t>
            </a:r>
          </a:p>
          <a:p>
            <a:pPr marR="457200" lvl="1" defTabSz="457200">
              <a:spcBef>
                <a:spcPts val="1400"/>
              </a:spcBef>
              <a:defRPr sz="3600">
                <a:solidFill>
                  <a:srgbClr val="0056D6"/>
                </a:solidFill>
              </a:defRPr>
            </a:pPr>
            <a:r>
              <a:rPr lang="fr-FR" sz="2400" dirty="0"/>
              <a:t>21 membres élus pour un mandat de 2 ans</a:t>
            </a:r>
          </a:p>
          <a:p>
            <a:pPr marL="201168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5632-C155-3FA3-8D1A-88AEFDAD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9B62D-ED83-FD50-D549-53E9F8D0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BFE68-9385-B4EF-F0A7-1078D36D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4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FD6C5-A7FF-793F-32FF-72CEB3E48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2" y="2263351"/>
            <a:ext cx="4007950" cy="4023359"/>
          </a:xfrm>
        </p:spPr>
        <p:txBody>
          <a:bodyPr>
            <a:normAutofit fontScale="85000" lnSpcReduction="20000"/>
          </a:bodyPr>
          <a:lstStyle/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a member of the Pension Fund Governing Board with voting right</a:t>
            </a:r>
            <a:endParaRPr lang="en-GB" sz="2600" b="1" dirty="0"/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2 delegates to CHISB</a:t>
            </a:r>
          </a:p>
          <a:p>
            <a:pPr marL="72000" lvl="1" indent="0">
              <a:spcBef>
                <a:spcPts val="0"/>
              </a:spcBef>
              <a:buNone/>
              <a:defRPr sz="2900"/>
            </a:pPr>
            <a:endParaRPr lang="en-GB" sz="2600" dirty="0"/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participates in SA internal committees dealing with social security issues (health insurance, Pension Fund)   </a:t>
            </a:r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7 delegates to the Staff Council</a:t>
            </a:r>
          </a:p>
          <a:p>
            <a:pPr lvl="1" indent="-288000">
              <a:spcBef>
                <a:spcPts val="0"/>
              </a:spcBef>
              <a:defRPr sz="2900"/>
            </a:pPr>
            <a:r>
              <a:rPr lang="en-GB" sz="2600" dirty="0"/>
              <a:t>nominates one delegate to the Mutual Aid Fund committee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93360-24D8-2C3A-8804-2F8D6E243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39" y="2256696"/>
            <a:ext cx="4295625" cy="4023359"/>
          </a:xfrm>
        </p:spPr>
        <p:txBody>
          <a:bodyPr>
            <a:normAutofit fontScale="85000" lnSpcReduction="20000"/>
          </a:bodyPr>
          <a:lstStyle/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nomme un membre du Conseil d’Administration de la Caisse de pensions avec droit de vote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fait partie du CHISB (avec 2 membres) 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participe aux travaux des commissions de l’AP qui s’occupent de l’Assurance maladie et de la Caisse de pensions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envoie 7 représentants au Conseil du personnel</a:t>
            </a:r>
          </a:p>
          <a:p>
            <a:pPr lvl="1" indent="-288000">
              <a:spcBef>
                <a:spcPts val="0"/>
              </a:spcBef>
              <a:defRPr sz="2900">
                <a:solidFill>
                  <a:srgbClr val="0056D6"/>
                </a:solidFill>
              </a:defRPr>
            </a:pPr>
            <a:r>
              <a:rPr lang="fr-FR" sz="2600" dirty="0"/>
              <a:t>Envoie un représentant au Fonds d‘entraide</a:t>
            </a:r>
          </a:p>
          <a:p>
            <a:pPr lvl="1"/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B36F2D-E685-D3E3-1B78-6C9AE648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801B9-4B24-968E-61CD-333350A2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9B887-F2D0-2B5E-57F1-5DB04228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45F45-95D6-CAB4-3AA3-B1560199FADB}"/>
              </a:ext>
            </a:extLst>
          </p:cNvPr>
          <p:cNvSpPr txBox="1"/>
          <p:nvPr/>
        </p:nvSpPr>
        <p:spPr>
          <a:xfrm>
            <a:off x="1099334" y="429608"/>
            <a:ext cx="80446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800"/>
            </a:pPr>
            <a:r>
              <a:rPr lang="en-GB" sz="2200" dirty="0"/>
              <a:t>GAC-EPA is recognized as a partner, representing the pensioners, by </a:t>
            </a:r>
          </a:p>
          <a:p>
            <a:pPr>
              <a:defRPr sz="2800"/>
            </a:pPr>
            <a:r>
              <a:rPr lang="en-GB" sz="2200" dirty="0"/>
              <a:t>Members States, CERN management and Staff Association</a:t>
            </a:r>
          </a:p>
          <a:p>
            <a:pPr>
              <a:defRPr sz="2800"/>
            </a:pPr>
            <a:endParaRPr lang="en-GB" sz="2000" dirty="0"/>
          </a:p>
          <a:p>
            <a:pPr>
              <a:defRPr sz="2800">
                <a:solidFill>
                  <a:srgbClr val="0056D6"/>
                </a:solidFill>
              </a:defRPr>
            </a:pPr>
            <a:r>
              <a:rPr lang="fr-FR" sz="2000" dirty="0"/>
              <a:t>Le GAC-EPA est reconnu comme partenaire, représentant les pensionnés, par les Etats-membres, la Direction et l’Association du personnel</a:t>
            </a:r>
          </a:p>
        </p:txBody>
      </p:sp>
    </p:spTree>
    <p:extLst>
      <p:ext uri="{BB962C8B-B14F-4D97-AF65-F5344CB8AC3E}">
        <p14:creationId xmlns:p14="http://schemas.microsoft.com/office/powerpoint/2010/main" val="409892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1916E-EEA0-C526-C587-B1DD0F1A7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Aims / </a:t>
            </a:r>
            <a:r>
              <a:rPr lang="en-GB" sz="3600" dirty="0">
                <a:solidFill>
                  <a:srgbClr val="264EE5"/>
                </a:solidFill>
              </a:rPr>
              <a:t>Buts</a:t>
            </a:r>
            <a:endParaRPr lang="en-GB" sz="3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C965279-4848-26D0-3825-95F7795DA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2611" y="1845734"/>
            <a:ext cx="4053669" cy="4023360"/>
          </a:xfrm>
        </p:spPr>
        <p:txBody>
          <a:bodyPr/>
          <a:lstStyle/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bring together the beneficiaries of the Pension Fund</a:t>
            </a:r>
          </a:p>
          <a:p>
            <a:pPr marL="72000" lvl="1">
              <a:spcBef>
                <a:spcPts val="0"/>
              </a:spcBef>
              <a:buNone/>
            </a:pPr>
            <a:endParaRPr lang="en-GB" sz="2200" dirty="0">
              <a:solidFill>
                <a:schemeClr val="bg1">
                  <a:lumMod val="75000"/>
                </a:schemeClr>
              </a:solidFill>
            </a:endParaRPr>
          </a:p>
          <a:p>
            <a:pPr lvl="1" indent="-288000">
              <a:spcBef>
                <a:spcPts val="0"/>
              </a:spcBef>
            </a:pPr>
            <a:r>
              <a:rPr lang="en-GB" sz="2200" dirty="0">
                <a:solidFill>
                  <a:schemeClr val="bg1">
                    <a:lumMod val="75000"/>
                  </a:schemeClr>
                </a:solidFill>
              </a:rPr>
              <a:t>provide information</a:t>
            </a:r>
          </a:p>
          <a:p>
            <a:pPr lvl="1" indent="-288000">
              <a:spcBef>
                <a:spcPts val="0"/>
              </a:spcBef>
            </a:pPr>
            <a:endParaRPr lang="en-GB" sz="2200" dirty="0"/>
          </a:p>
          <a:p>
            <a:pPr lvl="1" indent="-288000">
              <a:spcBef>
                <a:spcPts val="0"/>
              </a:spcBef>
            </a:pPr>
            <a:r>
              <a:rPr lang="en-GB" sz="2200" dirty="0"/>
              <a:t>assure their collective interests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0CEEEFA-2882-9B24-7677-92867FBA2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4223706" cy="4023359"/>
          </a:xfrm>
        </p:spPr>
        <p:txBody>
          <a:bodyPr/>
          <a:lstStyle/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réunir les bénéficiaires de la Caisse de pensions</a:t>
            </a: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endParaRPr lang="fr-FR" sz="2200" dirty="0">
              <a:solidFill>
                <a:schemeClr val="bg2">
                  <a:lumMod val="90000"/>
                </a:schemeClr>
              </a:solidFill>
            </a:endParaRPr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>
                <a:solidFill>
                  <a:schemeClr val="bg2">
                    <a:lumMod val="90000"/>
                  </a:schemeClr>
                </a:solidFill>
              </a:rPr>
              <a:t>fournir de l’information</a:t>
            </a:r>
          </a:p>
          <a:p>
            <a:pPr lvl="1" indent="-288000">
              <a:spcBef>
                <a:spcPts val="0"/>
              </a:spcBef>
              <a:buNone/>
              <a:defRPr>
                <a:solidFill>
                  <a:srgbClr val="0056D6"/>
                </a:solidFill>
              </a:defRPr>
            </a:pPr>
            <a:endParaRPr lang="fr-FR" sz="2200" dirty="0"/>
          </a:p>
          <a:p>
            <a:pPr lvl="1" indent="-288000">
              <a:spcBef>
                <a:spcPts val="0"/>
              </a:spcBef>
              <a:defRPr>
                <a:solidFill>
                  <a:srgbClr val="0056D6"/>
                </a:solidFill>
              </a:defRPr>
            </a:pPr>
            <a:r>
              <a:rPr lang="fr-FR" sz="2200" dirty="0"/>
              <a:t>défendre les intérêts des retraités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D53AC-A10B-174F-F2AC-91D374E5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CA7B-F1A2-DA77-0751-E53DAC9B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30706-426E-4ECF-3E1C-EA29FA1E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FD6C5-A7FF-793F-32FF-72CEB3E488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200" dirty="0"/>
              <a:t>Pension Fund (PF) and Health Insurance (CHIS)</a:t>
            </a:r>
          </a:p>
          <a:p>
            <a:pPr lvl="1"/>
            <a:r>
              <a:rPr lang="en-GB" dirty="0"/>
              <a:t>based on the principle of mutuality in the spirit of solidarity</a:t>
            </a:r>
          </a:p>
          <a:p>
            <a:pPr lvl="1"/>
            <a:r>
              <a:rPr lang="en-GB" dirty="0"/>
              <a:t>for most of us: no other protection, in particular no coverage under national schemes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93360-24D8-2C3A-8804-2F8D6E2435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defRPr>
                <a:solidFill>
                  <a:srgbClr val="0056D6"/>
                </a:solidFill>
              </a:defRPr>
            </a:pPr>
            <a:r>
              <a:rPr lang="fr-FR" dirty="0"/>
              <a:t>Caisse de pensions et Assurance maladie (CHIS)</a:t>
            </a:r>
          </a:p>
          <a:p>
            <a:pPr lvl="1">
              <a:defRPr>
                <a:solidFill>
                  <a:srgbClr val="0056D6"/>
                </a:solidFill>
              </a:defRPr>
            </a:pPr>
            <a:r>
              <a:rPr lang="fr-FR" dirty="0"/>
              <a:t>basé sur le principe de mutualité et dans un esprit de solidarité</a:t>
            </a:r>
          </a:p>
          <a:p>
            <a:pPr lvl="1">
              <a:defRPr>
                <a:solidFill>
                  <a:srgbClr val="0056D6"/>
                </a:solidFill>
              </a:defRPr>
            </a:pPr>
            <a:r>
              <a:rPr lang="fr-FR" dirty="0"/>
              <a:t>pour la plupart : pas d’autre couverture, en particulier pas de protection nationale</a:t>
            </a:r>
          </a:p>
          <a:p>
            <a:pPr lvl="1"/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B36F2D-E685-D3E3-1B78-6C9AE648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801B9-4B24-968E-61CD-333350A2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49B887-F2D0-2B5E-57F1-5DB04228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45F45-95D6-CAB4-3AA3-B1560199FADB}"/>
              </a:ext>
            </a:extLst>
          </p:cNvPr>
          <p:cNvSpPr txBox="1"/>
          <p:nvPr/>
        </p:nvSpPr>
        <p:spPr>
          <a:xfrm>
            <a:off x="1099334" y="429608"/>
            <a:ext cx="8044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800"/>
            </a:pPr>
            <a:r>
              <a:rPr lang="en-GB" sz="2400" dirty="0"/>
              <a:t>Pensioners depend on CERN’s social security system</a:t>
            </a:r>
          </a:p>
          <a:p>
            <a:pPr algn="ctr">
              <a:defRPr sz="2800">
                <a:solidFill>
                  <a:srgbClr val="0056D6"/>
                </a:solidFill>
              </a:defRPr>
            </a:pPr>
            <a:r>
              <a:rPr lang="fr-FR" sz="2400" dirty="0"/>
              <a:t>Les retraités dépendent de la protection sociale du CERN</a:t>
            </a:r>
            <a:endParaRPr lang="fr-FR" dirty="0"/>
          </a:p>
        </p:txBody>
      </p:sp>
      <p:sp>
        <p:nvSpPr>
          <p:cNvPr id="9" name="Shape 172">
            <a:extLst>
              <a:ext uri="{FF2B5EF4-FFF2-40B4-BE49-F238E27FC236}">
                <a16:creationId xmlns:a16="http://schemas.microsoft.com/office/drawing/2014/main" id="{1331BA94-0FA5-08A5-F02E-BE2346029B23}"/>
              </a:ext>
            </a:extLst>
          </p:cNvPr>
          <p:cNvSpPr/>
          <p:nvPr/>
        </p:nvSpPr>
        <p:spPr>
          <a:xfrm>
            <a:off x="1277730" y="5096255"/>
            <a:ext cx="677141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E324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fr-FR" sz="2400" dirty="0">
                <a:latin typeface="+mn-lt"/>
              </a:rPr>
              <a:t>défendre et maintenir nos deux systèmes</a:t>
            </a:r>
          </a:p>
        </p:txBody>
      </p:sp>
    </p:spTree>
    <p:extLst>
      <p:ext uri="{BB962C8B-B14F-4D97-AF65-F5344CB8AC3E}">
        <p14:creationId xmlns:p14="http://schemas.microsoft.com/office/powerpoint/2010/main" val="2033568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963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Today's causes for concern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Préoccupations actuelles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05A9-E53A-D328-CB95-5091CD080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2541331"/>
          </a:xfrm>
        </p:spPr>
        <p:txBody>
          <a:bodyPr>
            <a:normAutofit/>
          </a:bodyPr>
          <a:lstStyle/>
          <a:p>
            <a:pPr lvl="1">
              <a:defRPr sz="2800"/>
            </a:pPr>
            <a:r>
              <a:rPr lang="en-GB" sz="2200" dirty="0"/>
              <a:t>financial equilibrium of the two systems</a:t>
            </a:r>
          </a:p>
          <a:p>
            <a:pPr lvl="1">
              <a:defRPr sz="2800"/>
            </a:pPr>
            <a:r>
              <a:rPr lang="en-GB" sz="2200" dirty="0"/>
              <a:t>sustainability in case of dissolution of the Organisation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F956E-0F99-1288-E7FB-F84A07E3C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823014" cy="2541329"/>
          </a:xfrm>
        </p:spPr>
        <p:txBody>
          <a:bodyPr>
            <a:normAutofit/>
          </a:bodyPr>
          <a:lstStyle/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équilibre financier des deux systèmes</a:t>
            </a:r>
          </a:p>
          <a:p>
            <a:pPr lvl="1">
              <a:defRPr sz="2800">
                <a:solidFill>
                  <a:srgbClr val="0056D6"/>
                </a:solidFill>
              </a:defRPr>
            </a:pPr>
            <a:r>
              <a:rPr lang="fr-FR" sz="2200" dirty="0"/>
              <a:t>pérennité en cas de dissolution de l’Organisation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79797-5894-5D87-BD10-56104B12116B}"/>
              </a:ext>
            </a:extLst>
          </p:cNvPr>
          <p:cNvSpPr txBox="1"/>
          <p:nvPr/>
        </p:nvSpPr>
        <p:spPr>
          <a:xfrm>
            <a:off x="313885" y="4387065"/>
            <a:ext cx="85162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400" dirty="0"/>
              <a:t>The CERN’s scientific results are the best defence of our social security systems</a:t>
            </a:r>
          </a:p>
          <a:p>
            <a:pPr defTabSz="914400">
              <a:tabLst>
                <a:tab pos="914400" algn="l"/>
              </a:tabLst>
              <a:defRPr sz="3200">
                <a:solidFill>
                  <a:srgbClr val="0056D6"/>
                </a:solidFill>
                <a:sym typeface="Lucida Grande"/>
              </a:defRPr>
            </a:pPr>
            <a:r>
              <a:rPr lang="fr-FR" sz="2400" dirty="0"/>
              <a:t>Les résultats scientifiques du CERN sont la meilleure défense de nos systèmes sociaux</a:t>
            </a:r>
          </a:p>
        </p:txBody>
      </p:sp>
    </p:spTree>
    <p:extLst>
      <p:ext uri="{BB962C8B-B14F-4D97-AF65-F5344CB8AC3E}">
        <p14:creationId xmlns:p14="http://schemas.microsoft.com/office/powerpoint/2010/main" val="2744599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61C5-1ED0-8B17-D8EE-902B2D0D3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000" dirty="0"/>
              <a:t>A concrete example</a:t>
            </a:r>
            <a:br>
              <a:rPr lang="en-GB" sz="4000" dirty="0"/>
            </a:br>
            <a:r>
              <a:rPr lang="fr-FR" sz="4000" dirty="0">
                <a:solidFill>
                  <a:srgbClr val="264EE5"/>
                </a:solidFill>
              </a:rPr>
              <a:t>Un exemple concret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D74EC-E649-42AC-E24B-BE236432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08-10-2024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1D644-69E7-A100-9780-389CCA30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Présentation du GAC-EPA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3196E-BDC5-8661-2970-1EF2FA2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0A74-681E-4F8C-A289-3DCEE716283C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C79797-5894-5D87-BD10-56104B12116B}"/>
              </a:ext>
            </a:extLst>
          </p:cNvPr>
          <p:cNvSpPr txBox="1"/>
          <p:nvPr/>
        </p:nvSpPr>
        <p:spPr>
          <a:xfrm>
            <a:off x="313885" y="1577513"/>
            <a:ext cx="8516229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914400" algn="l"/>
              </a:tabLst>
              <a:defRPr sz="3200">
                <a:sym typeface="Lucida Grande"/>
              </a:defRPr>
            </a:pPr>
            <a:r>
              <a:rPr lang="en-GB" sz="2000" dirty="0">
                <a:effectLst/>
              </a:rPr>
              <a:t>In December 2022, the Council authorized the DG to introduce into the CHIS Rules an article on the guarantee of health insurance benefits in the event of the Organization’s dissolution</a:t>
            </a:r>
          </a:p>
          <a:p>
            <a:pPr>
              <a:tabLst>
                <a:tab pos="914400" algn="l"/>
              </a:tabLst>
              <a:defRPr sz="3200">
                <a:sym typeface="Lucida Grande"/>
              </a:defRPr>
            </a:pPr>
            <a:endParaRPr lang="en-GB" sz="2000" dirty="0"/>
          </a:p>
          <a:p>
            <a:r>
              <a:rPr lang="fr-FR" sz="2000" dirty="0">
                <a:solidFill>
                  <a:srgbClr val="264EE5"/>
                </a:solidFill>
                <a:effectLst/>
              </a:rPr>
              <a:t>En décembre 2022, le Conseil a autorisé la DG à introduire dans le Règlement du CHIS un article sur la garantie des prestations d’assurance maladie en cas de </a:t>
            </a:r>
            <a:r>
              <a:rPr lang="fr-FR" sz="2000" dirty="0">
                <a:solidFill>
                  <a:srgbClr val="264EE5"/>
                </a:solidFill>
              </a:rPr>
              <a:t>d</a:t>
            </a:r>
            <a:r>
              <a:rPr lang="fr-FR" sz="2000" dirty="0">
                <a:solidFill>
                  <a:srgbClr val="264EE5"/>
                </a:solidFill>
                <a:effectLst/>
              </a:rPr>
              <a:t>issolution de l’Organisation</a:t>
            </a:r>
          </a:p>
          <a:p>
            <a:endParaRPr lang="en-GB" sz="2000" dirty="0">
              <a:solidFill>
                <a:srgbClr val="264EE5"/>
              </a:solidFill>
            </a:endParaRPr>
          </a:p>
          <a:p>
            <a:r>
              <a:rPr lang="en-GB" sz="2000" dirty="0">
                <a:effectLst/>
              </a:rPr>
              <a:t>But the </a:t>
            </a:r>
            <a:r>
              <a:rPr lang="en-GB" sz="2000" u="sng" dirty="0">
                <a:effectLst/>
              </a:rPr>
              <a:t>practical implementation </a:t>
            </a:r>
            <a:r>
              <a:rPr lang="en-GB" sz="2000" dirty="0">
                <a:effectLst/>
              </a:rPr>
              <a:t>remains to be found  and GAC-EPA representatives are strongly involved in the search for a solution</a:t>
            </a:r>
          </a:p>
          <a:p>
            <a:endParaRPr lang="fr-FR" sz="2000" dirty="0">
              <a:effectLst/>
            </a:endParaRPr>
          </a:p>
          <a:p>
            <a:r>
              <a:rPr lang="fr-FR" sz="2000" dirty="0">
                <a:solidFill>
                  <a:srgbClr val="264EE5"/>
                </a:solidFill>
              </a:rPr>
              <a:t>Mais </a:t>
            </a:r>
            <a:r>
              <a:rPr lang="fr-FR" sz="2000" u="sng" dirty="0">
                <a:solidFill>
                  <a:srgbClr val="264EE5"/>
                </a:solidFill>
              </a:rPr>
              <a:t>l’implémentation pratique </a:t>
            </a:r>
            <a:r>
              <a:rPr lang="fr-FR" sz="2000" dirty="0">
                <a:solidFill>
                  <a:srgbClr val="264EE5"/>
                </a:solidFill>
              </a:rPr>
              <a:t>de cette mesure reste à être trouvée et des représentants du GAC-EPA sont fortement impliqués dans la recherche d’une solution </a:t>
            </a:r>
            <a:endParaRPr lang="fr-FR" sz="2000" dirty="0">
              <a:solidFill>
                <a:srgbClr val="264EE5"/>
              </a:solidFill>
              <a:effectLst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29460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C" id="{C508821C-30F4-4148-9BA0-D277819CD667}" vid="{18252B92-2F23-0645-84FB-BF4DE30342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446</TotalTime>
  <Words>1009</Words>
  <Application>Microsoft Office PowerPoint</Application>
  <PresentationFormat>On-screen Show (4:3)</PresentationFormat>
  <Paragraphs>196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Segoe UI Web (West European)</vt:lpstr>
      <vt:lpstr>Retrospect</vt:lpstr>
      <vt:lpstr>Groupement des Anciens du   CERN – ESO  Pensioners’ Association   https://gac-epa.org/ </vt:lpstr>
      <vt:lpstr>Aims / Buts</vt:lpstr>
      <vt:lpstr>Means / Moyens</vt:lpstr>
      <vt:lpstr>GAC-EPA Committee / Comité GAC-EPA</vt:lpstr>
      <vt:lpstr>PowerPoint Presentation</vt:lpstr>
      <vt:lpstr>Aims / Buts</vt:lpstr>
      <vt:lpstr>PowerPoint Presentation</vt:lpstr>
      <vt:lpstr>Today's causes for concern Préoccupations actuelles</vt:lpstr>
      <vt:lpstr>A concrete example Un exemple concret</vt:lpstr>
      <vt:lpstr>Aims / Buts</vt:lpstr>
      <vt:lpstr>PowerPoint Presentation</vt:lpstr>
      <vt:lpstr>PowerPoint Presentation</vt:lpstr>
      <vt:lpstr>PowerPoint Presentation</vt:lpstr>
      <vt:lpstr>Information sessions / Permanences</vt:lpstr>
      <vt:lpstr>Aims / Buts</vt:lpstr>
      <vt:lpstr>Annual meetings  Réunions annuelles</vt:lpstr>
      <vt:lpstr>Becoming member Devenir  membre</vt:lpstr>
      <vt:lpstr>Thank You / 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Buts /aims</dc:title>
  <dc:creator>Philippe Bloch</dc:creator>
  <cp:lastModifiedBy>Florence Licci-Ounnough</cp:lastModifiedBy>
  <cp:revision>36</cp:revision>
  <dcterms:created xsi:type="dcterms:W3CDTF">2023-09-23T09:41:58Z</dcterms:created>
  <dcterms:modified xsi:type="dcterms:W3CDTF">2024-09-25T06:29:55Z</dcterms:modified>
</cp:coreProperties>
</file>