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96" r:id="rId2"/>
    <p:sldId id="295" r:id="rId3"/>
    <p:sldId id="299" r:id="rId4"/>
    <p:sldId id="302" r:id="rId5"/>
    <p:sldId id="300" r:id="rId6"/>
    <p:sldId id="301" r:id="rId7"/>
    <p:sldId id="323" r:id="rId8"/>
    <p:sldId id="305" r:id="rId9"/>
    <p:sldId id="321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5" r:id="rId18"/>
    <p:sldId id="322" r:id="rId19"/>
    <p:sldId id="318" r:id="rId20"/>
    <p:sldId id="319" r:id="rId21"/>
    <p:sldId id="313" r:id="rId22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8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438" y="-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23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hyperlink" Target="file:///\\cern.ch\dfs\Management\CHIS\Note%20-%20Information%20on%20the%20compulsory%20health%20insurance%20scheme%20in%20Switzerland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20"/>
            <a:ext cx="8810172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What does &amp;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does not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      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199" y="880452"/>
            <a:ext cx="8527143" cy="353388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26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Spouse and </a:t>
            </a:r>
            <a:r>
              <a:rPr lang="en-GB" sz="2600" u="sng" spc="-40" dirty="0">
                <a:solidFill>
                  <a:schemeClr val="accent6"/>
                </a:solidFill>
                <a:latin typeface="Poppins"/>
              </a:rPr>
              <a:t>dependent children 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fully covered</a:t>
            </a:r>
            <a:br>
              <a:rPr lang="en-GB" sz="2600" spc="-40" dirty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>
                <a:solidFill>
                  <a:schemeClr val="accent6"/>
                </a:solidFill>
                <a:latin typeface="Poppins"/>
              </a:rPr>
              <a:t>***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Keep PF informed of any change in family situation***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Supplementary contribution required for spouse or partner with income from professional activity (or retirement pension) and no other adequate insurance; use </a:t>
            </a:r>
            <a:r>
              <a:rPr lang="en-GB" sz="2600" i="1" spc="-40" dirty="0">
                <a:solidFill>
                  <a:schemeClr val="accent6"/>
                </a:solidFill>
                <a:latin typeface="Poppins"/>
              </a:rPr>
              <a:t>paper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b="1" u="sng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to keep CHIS informed of your spouse’s situation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>
                <a:solidFill>
                  <a:srgbClr val="2E6C68"/>
                </a:solidFill>
                <a:latin typeface="Poppins"/>
              </a:rPr>
              <a:t>SHIPID                                     	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095994" y="994205"/>
            <a:ext cx="1590805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>
                <a:solidFill>
                  <a:srgbClr val="2E6C68"/>
                </a:solidFill>
              </a:rPr>
              <a:t>Exists </a:t>
            </a:r>
            <a:r>
              <a:rPr lang="en-US" spc="-40" dirty="0">
                <a:solidFill>
                  <a:srgbClr val="BBE0F8"/>
                </a:solidFill>
                <a:latin typeface="Poppins"/>
              </a:rPr>
              <a:t>only on paper </a:t>
            </a:r>
            <a:r>
              <a:rPr lang="en-US" spc="-40" dirty="0">
                <a:solidFill>
                  <a:srgbClr val="2E6C68"/>
                </a:solidFill>
              </a:rPr>
              <a:t>for retirees</a:t>
            </a:r>
            <a:endParaRPr lang="en-GB" spc="-40" dirty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194836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What does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does not </a:t>
            </a:r>
            <a:r>
              <a:rPr lang="en-GB" sz="4900" b="1" i="1" spc="-30" dirty="0">
                <a:solidFill>
                  <a:srgbClr val="2E6C68"/>
                </a:solidFill>
                <a:latin typeface="Poppins"/>
              </a:rPr>
              <a:t>change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77281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You 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have to remember to ask, fill-in and send back a </a:t>
            </a:r>
            <a:r>
              <a:rPr lang="en-US" sz="2600" b="1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every time there’s a change</a:t>
            </a: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500" spc="-20" dirty="0">
                <a:solidFill>
                  <a:schemeClr val="accent6"/>
                </a:solidFill>
                <a:latin typeface="Poppins"/>
              </a:rPr>
              <a:t>your spouse retirees : her/his income drops, your supplementary contribution may drop too</a:t>
            </a: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500" spc="-20" dirty="0">
                <a:solidFill>
                  <a:schemeClr val="accent6"/>
                </a:solidFill>
                <a:latin typeface="Poppins"/>
              </a:rPr>
              <a:t>your spouse reaches retirement age after a period without work &amp; income : his/her income increases, your supplementary contribution may increase too</a:t>
            </a:r>
            <a:endParaRPr lang="en-GB" sz="2500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5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8477" y="2576671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Obtaining Information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2789" y="82435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General questions 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or +41.22.718.63.00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Claims: </a:t>
            </a:r>
            <a:r>
              <a:rPr lang="en-GB" spc="-20" dirty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CHIS Rules, general advice</a:t>
            </a: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1026" name="Picture 2" descr="App store bad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0" y="-345553"/>
            <a:ext cx="1209675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Obtaining Information </a:t>
            </a:r>
            <a:r>
              <a:rPr lang="en-GB" sz="4800" dirty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94206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newsletter: general info, news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sent by email or postal mail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available on the CHIS website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CERN’s </a:t>
            </a:r>
            <a:r>
              <a:rPr lang="en-GB" sz="2600" b="1" i="1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Official news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formal notices, major changes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6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6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6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3167" cy="1116000"/>
            <a:chOff x="-519167" y="4312581"/>
            <a:chExt cx="9663167" cy="1116000"/>
          </a:xfrm>
        </p:grpSpPr>
        <p:sp>
          <p:nvSpPr>
            <p:cNvPr id="15" name="Rectangle 14"/>
            <p:cNvSpPr/>
            <p:nvPr/>
          </p:nvSpPr>
          <p:spPr>
            <a:xfrm>
              <a:off x="3009" y="4563776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4433"/>
          <a:stretch/>
        </p:blipFill>
        <p:spPr>
          <a:xfrm>
            <a:off x="5919627" y="1233293"/>
            <a:ext cx="3144542" cy="318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sz="2600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endParaRPr lang="en-GB" sz="26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2650592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tips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02004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Long Term Care (LTC) benefits are there to help when dependency impacts daily life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three dependency levels (low, moderate, high)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do not wait for </a:t>
            </a:r>
            <a:r>
              <a:rPr lang="en-GB" b="1" i="1" spc="-20" dirty="0">
                <a:solidFill>
                  <a:schemeClr val="accent6"/>
                </a:solidFill>
                <a:latin typeface="Poppins"/>
              </a:rPr>
              <a:t>high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dependency to act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tips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Contact CERN Social Service and ask for guidance (ask relative to help with procedure when needed)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400" spc="-20" dirty="0">
                <a:solidFill>
                  <a:schemeClr val="accent6"/>
                </a:solidFill>
                <a:latin typeface="Poppins"/>
              </a:rPr>
              <a:t>The amount of the daily allowance, which depends on the level of dependence</a:t>
            </a:r>
            <a:endParaRPr lang="en-GB" sz="2000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357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tips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Using CHIS as supplementary insurance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>
                <a:solidFill>
                  <a:schemeClr val="accent6"/>
                </a:solidFill>
                <a:latin typeface="Poppins"/>
              </a:rPr>
              <a:t>if you or your spouse or your child(ren) have another insurance (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use other insurance first, submit other insurance’s reimbursement statement to UNIQA</a:t>
            </a: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get much better overall reimbursement rate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2E6C68"/>
                </a:solidFill>
                <a:latin typeface="Poppins"/>
              </a:rPr>
              <a:t>Preparing Your Retirement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Poppins"/>
              </a:rPr>
              <a:t>Sandrine BAUDAT (HR-LSM-HS</a:t>
            </a:r>
            <a:r>
              <a:rPr lang="en-GB" dirty="0">
                <a:solidFill>
                  <a:srgbClr val="2E6C68"/>
                </a:solidFill>
                <a:latin typeface="Poppin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Good to know tips</a:t>
            </a:r>
            <a:r>
              <a:rPr lang="en-GB" sz="4800" b="1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Your </a:t>
            </a:r>
            <a:r>
              <a:rPr lang="en-GB" sz="2400" dirty="0">
                <a:solidFill>
                  <a:srgbClr val="2E6C68"/>
                </a:solidFill>
                <a:latin typeface="Poppins"/>
              </a:rPr>
              <a:t>claims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can be sent in 4 ways: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Electronic submission on </a:t>
            </a:r>
            <a:r>
              <a:rPr lang="en-GB" sz="2000" u="sng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u="sng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website.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Electronic submission on MyUNIQA application for smartphone.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Safe deposit of your "blue envelopes" in the "UNIQA" mailbox (building 33/Visitors' Reception or Main building/UNIQA’s office)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Send your stamped "blue envelopes" by regular mail to the following address : UNIQA, Avenue de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Praille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, 26- CP 1431 - 1227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Carouge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8754" y="3669674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06972" y="4821211"/>
              <a:ext cx="45719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286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FEFDF9"/>
                </a:solidFill>
                <a:latin typeface="Poppins"/>
              </a:rPr>
              <a:t>8 October 2024</a:t>
            </a: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063774"/>
            <a:ext cx="8054236" cy="1015546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 keep the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Inform Pension Fund if 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you want to keep the CHIS, </a:t>
            </a:r>
            <a:r>
              <a:rPr lang="en-GB" i="1" spc="-20" dirty="0">
                <a:solidFill>
                  <a:schemeClr val="accent6"/>
                </a:solidFill>
                <a:latin typeface="Poppins"/>
              </a:rPr>
              <a:t>within 30 calendar days of retiring</a:t>
            </a: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by default, your CHIS cover ends on the last day of your employment </a:t>
            </a:r>
            <a:r>
              <a:rPr lang="en-GB" u="sng" spc="-20" dirty="0">
                <a:solidFill>
                  <a:schemeClr val="accent6"/>
                </a:solidFill>
                <a:latin typeface="Poppins"/>
              </a:rPr>
              <a:t>contract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if you quit, you will </a:t>
            </a:r>
            <a:r>
              <a:rPr lang="en-GB" i="1" spc="-20" dirty="0">
                <a:solidFill>
                  <a:schemeClr val="accent6"/>
                </a:solidFill>
                <a:latin typeface="Poppins"/>
              </a:rPr>
              <a:t>never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be allowed back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 keep the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However, if your spouse is an MPE then you </a:t>
            </a:r>
            <a:r>
              <a:rPr lang="en-GB" u="sng" spc="-40" dirty="0">
                <a:solidFill>
                  <a:schemeClr val="accent6"/>
                </a:solidFill>
                <a:latin typeface="Poppins"/>
              </a:rPr>
              <a:t>have to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keep the CHIS as a </a:t>
            </a:r>
            <a:r>
              <a:rPr lang="en-GB" u="sng" spc="-40" dirty="0">
                <a:solidFill>
                  <a:schemeClr val="accent6"/>
                </a:solidFill>
                <a:latin typeface="Poppins"/>
              </a:rPr>
              <a:t>Main Member.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3000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Later, when your spouse also retires, both of you may then leave the CHIS (forever); if not, you </a:t>
            </a:r>
            <a:r>
              <a:rPr lang="en-US" sz="3000" u="sng" spc="-40" dirty="0">
                <a:solidFill>
                  <a:schemeClr val="accent6"/>
                </a:solidFill>
                <a:latin typeface="Poppins"/>
              </a:rPr>
              <a:t>both</a:t>
            </a: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 remain </a:t>
            </a:r>
            <a:r>
              <a:rPr lang="en-US" sz="3000" u="sng" spc="-40" dirty="0">
                <a:solidFill>
                  <a:schemeClr val="accent6"/>
                </a:solidFill>
                <a:latin typeface="Poppins"/>
              </a:rPr>
              <a:t>Main Members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8904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Topics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Keeping the CHIS: What you must do &amp; when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What does and does 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not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change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Obtaining information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Good to know tips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answers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69065" y="1859077"/>
            <a:ext cx="7328372" cy="763009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7540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8792" y="263998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400" b="1" i="1" spc="-30" dirty="0">
                <a:solidFill>
                  <a:srgbClr val="2E6C68"/>
                </a:solidFill>
                <a:latin typeface="Poppins"/>
              </a:rPr>
            </a:b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What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does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 &amp; does not change</a:t>
            </a:r>
            <a:r>
              <a:rPr lang="en-GB" sz="44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4079" y="1041664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1000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>
                <a:solidFill>
                  <a:schemeClr val="accent6"/>
                </a:solidFill>
                <a:latin typeface="Poppins"/>
              </a:rPr>
              <a:t>Y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ou become a “</a:t>
            </a:r>
            <a:r>
              <a:rPr lang="en-US" u="sng" spc="-50" dirty="0">
                <a:solidFill>
                  <a:schemeClr val="accent6"/>
                </a:solidFill>
                <a:latin typeface="Poppins"/>
              </a:rPr>
              <a:t>Post-compulsory</a:t>
            </a:r>
            <a:r>
              <a:rPr lang="en-US" spc="-50" dirty="0">
                <a:solidFill>
                  <a:schemeClr val="accent6"/>
                </a:solidFill>
                <a:latin typeface="Poppins"/>
              </a:rPr>
              <a:t> Member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800" b="1" i="1" dirty="0">
                <a:solidFill>
                  <a:srgbClr val="2E6C68"/>
                </a:solidFill>
                <a:latin typeface="Poppins"/>
              </a:rPr>
            </a:b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Specific information         	    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8 October 2024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97761"/>
            <a:ext cx="5856563" cy="32263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81622" y="2151173"/>
            <a:ext cx="113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2E6C68"/>
                </a:solidFill>
                <a:hlinkClick r:id="rId4" action="ppaction://hlinkfile"/>
              </a:rPr>
              <a:t>chis.cern</a:t>
            </a:r>
            <a:endParaRPr lang="fr-CH" dirty="0">
              <a:solidFill>
                <a:srgbClr val="2E6C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18656</TotalTime>
  <Words>804</Words>
  <Application>Microsoft Office PowerPoint</Application>
  <PresentationFormat>On-screen Show (16:9)</PresentationFormat>
  <Paragraphs>141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Poppins</vt:lpstr>
      <vt:lpstr>Wingdings</vt:lpstr>
      <vt:lpstr>Wingdings 2</vt:lpstr>
      <vt:lpstr>CERNCorporate16-9</vt:lpstr>
      <vt:lpstr>PowerPoint Presentation</vt:lpstr>
      <vt:lpstr>Preparing Your Retirement</vt:lpstr>
      <vt:lpstr>Topics</vt:lpstr>
      <vt:lpstr>Topics</vt:lpstr>
      <vt:lpstr>To keep the CHIS </vt:lpstr>
      <vt:lpstr>To keep the CHIS </vt:lpstr>
      <vt:lpstr>Topics</vt:lpstr>
      <vt:lpstr> What does &amp; does not change   </vt:lpstr>
      <vt:lpstr> Specific information               </vt:lpstr>
      <vt:lpstr>What does &amp; does not change          </vt:lpstr>
      <vt:lpstr>SHIPID                                       </vt:lpstr>
      <vt:lpstr>What does &amp; does not change</vt:lpstr>
      <vt:lpstr>Topics</vt:lpstr>
      <vt:lpstr>Obtaining Information  </vt:lpstr>
      <vt:lpstr>Obtaining Information   </vt:lpstr>
      <vt:lpstr>Topics</vt:lpstr>
      <vt:lpstr>Good to know tips </vt:lpstr>
      <vt:lpstr>Good to know tips </vt:lpstr>
      <vt:lpstr>Good to know tips  </vt:lpstr>
      <vt:lpstr>Good to know tips  </vt:lpstr>
      <vt:lpstr>Topics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Baudat</cp:lastModifiedBy>
  <cp:revision>236</cp:revision>
  <cp:lastPrinted>2017-12-02T09:04:25Z</cp:lastPrinted>
  <dcterms:created xsi:type="dcterms:W3CDTF">2015-07-27T13:39:36Z</dcterms:created>
  <dcterms:modified xsi:type="dcterms:W3CDTF">2024-10-07T07:21:22Z</dcterms:modified>
</cp:coreProperties>
</file>