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4" r:id="rId2"/>
    <p:sldId id="283" r:id="rId3"/>
    <p:sldId id="290" r:id="rId4"/>
    <p:sldId id="289" r:id="rId5"/>
    <p:sldId id="265" r:id="rId6"/>
    <p:sldId id="291" r:id="rId7"/>
    <p:sldId id="292" r:id="rId8"/>
    <p:sldId id="293" r:id="rId9"/>
    <p:sldId id="294" r:id="rId10"/>
    <p:sldId id="304" r:id="rId11"/>
    <p:sldId id="296" r:id="rId12"/>
    <p:sldId id="297" r:id="rId13"/>
    <p:sldId id="299" r:id="rId14"/>
    <p:sldId id="300" r:id="rId15"/>
    <p:sldId id="301" r:id="rId16"/>
    <p:sldId id="267" r:id="rId17"/>
    <p:sldId id="303"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68"/>
    <a:srgbClr val="1F5DA6"/>
    <a:srgbClr val="3062AB"/>
    <a:srgbClr val="BCE4FA"/>
    <a:srgbClr val="E3F4FD"/>
    <a:srgbClr val="000000"/>
    <a:srgbClr val="003B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68" autoAdjust="0"/>
    <p:restoredTop sz="92143" autoAdjust="0"/>
  </p:normalViewPr>
  <p:slideViewPr>
    <p:cSldViewPr snapToGrid="0">
      <p:cViewPr varScale="1">
        <p:scale>
          <a:sx n="127" d="100"/>
          <a:sy n="127" d="100"/>
        </p:scale>
        <p:origin x="56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64086-A0C3-447A-BD11-08E166BE9757}" type="datetimeFigureOut">
              <a:rPr lang="fr-CH" smtClean="0"/>
              <a:t>15.10.2025</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71CE32-107D-4B6C-8AC9-4846F6238E5D}" type="slidenum">
              <a:rPr lang="fr-CH" smtClean="0"/>
              <a:t>‹#›</a:t>
            </a:fld>
            <a:endParaRPr lang="fr-CH"/>
          </a:p>
        </p:txBody>
      </p:sp>
    </p:spTree>
    <p:extLst>
      <p:ext uri="{BB962C8B-B14F-4D97-AF65-F5344CB8AC3E}">
        <p14:creationId xmlns:p14="http://schemas.microsoft.com/office/powerpoint/2010/main" val="17901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Bienvenue</a:t>
            </a:r>
            <a:r>
              <a:rPr lang="fr-CH" baseline="0" dirty="0"/>
              <a:t> au CERN, </a:t>
            </a:r>
            <a:r>
              <a:rPr lang="fr-CH" baseline="0" dirty="0" err="1"/>
              <a:t>welcome</a:t>
            </a:r>
            <a:r>
              <a:rPr lang="fr-CH" baseline="0" dirty="0"/>
              <a:t> to CERN.</a:t>
            </a:r>
          </a:p>
          <a:p>
            <a:r>
              <a:rPr lang="fr-CH" baseline="0" dirty="0"/>
              <a:t>Pour rappel, cette présentation est destinée uniquement aux Staff, boursiers et étudiants.</a:t>
            </a:r>
          </a:p>
          <a:p>
            <a:r>
              <a:rPr lang="fr-CH" baseline="0" dirty="0"/>
              <a:t>As a </a:t>
            </a:r>
            <a:r>
              <a:rPr lang="fr-CH" baseline="0" dirty="0" err="1"/>
              <a:t>reminder</a:t>
            </a:r>
            <a:r>
              <a:rPr lang="fr-CH" baseline="0" dirty="0"/>
              <a:t>, </a:t>
            </a:r>
            <a:r>
              <a:rPr lang="fr-CH" baseline="0" dirty="0" err="1"/>
              <a:t>this</a:t>
            </a:r>
            <a:r>
              <a:rPr lang="fr-CH" baseline="0" dirty="0"/>
              <a:t> </a:t>
            </a:r>
            <a:r>
              <a:rPr lang="fr-CH" baseline="0" dirty="0" err="1"/>
              <a:t>presentation</a:t>
            </a:r>
            <a:r>
              <a:rPr lang="fr-CH" baseline="0" dirty="0"/>
              <a:t> </a:t>
            </a:r>
            <a:r>
              <a:rPr lang="fr-CH" baseline="0" dirty="0" err="1"/>
              <a:t>is</a:t>
            </a:r>
            <a:r>
              <a:rPr lang="fr-CH" baseline="0" dirty="0"/>
              <a:t> </a:t>
            </a:r>
            <a:r>
              <a:rPr lang="fr-CH" baseline="0" dirty="0" err="1"/>
              <a:t>only</a:t>
            </a:r>
            <a:r>
              <a:rPr lang="fr-CH" baseline="0" dirty="0"/>
              <a:t> for Staff, </a:t>
            </a:r>
            <a:r>
              <a:rPr lang="fr-CH" baseline="0" dirty="0" err="1"/>
              <a:t>fellows</a:t>
            </a:r>
            <a:r>
              <a:rPr lang="fr-CH" baseline="0" dirty="0"/>
              <a:t> and </a:t>
            </a:r>
            <a:r>
              <a:rPr lang="fr-CH" baseline="0" dirty="0" err="1"/>
              <a:t>students</a:t>
            </a:r>
            <a:r>
              <a:rPr lang="fr-CH" baseline="0" dirty="0"/>
              <a:t>. </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1</a:t>
            </a:fld>
            <a:endParaRPr lang="fr-CH"/>
          </a:p>
        </p:txBody>
      </p:sp>
    </p:spTree>
    <p:extLst>
      <p:ext uri="{BB962C8B-B14F-4D97-AF65-F5344CB8AC3E}">
        <p14:creationId xmlns:p14="http://schemas.microsoft.com/office/powerpoint/2010/main" val="2123373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5E787-673C-3A45-9417-1B5CA309C8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3FDD1A-1FD9-FE7F-D13E-84B1D4046BF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D05B623-6E9A-3580-86BF-CC47FD93D2A0}"/>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8E9D4728-08D9-DFAF-64E1-6B56D29DFFF2}"/>
              </a:ext>
            </a:extLst>
          </p:cNvPr>
          <p:cNvSpPr>
            <a:spLocks noGrp="1"/>
          </p:cNvSpPr>
          <p:nvPr>
            <p:ph type="sldNum" sz="quarter" idx="5"/>
          </p:nvPr>
        </p:nvSpPr>
        <p:spPr/>
        <p:txBody>
          <a:bodyPr/>
          <a:lstStyle/>
          <a:p>
            <a:fld id="{0A71CE32-107D-4B6C-8AC9-4846F6238E5D}" type="slidenum">
              <a:rPr lang="fr-CH" smtClean="0"/>
              <a:t>10</a:t>
            </a:fld>
            <a:endParaRPr lang="fr-CH"/>
          </a:p>
        </p:txBody>
      </p:sp>
    </p:spTree>
    <p:extLst>
      <p:ext uri="{BB962C8B-B14F-4D97-AF65-F5344CB8AC3E}">
        <p14:creationId xmlns:p14="http://schemas.microsoft.com/office/powerpoint/2010/main" val="1540210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5573F-F395-237B-1F49-C8CC3FEA850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39F078-2EE8-DE76-DAA4-8380907524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AAB72D2-34C0-9847-8D7F-F8138D42ED87}"/>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EF1CB3FB-69F8-D8D4-A536-A59300AE4135}"/>
              </a:ext>
            </a:extLst>
          </p:cNvPr>
          <p:cNvSpPr>
            <a:spLocks noGrp="1"/>
          </p:cNvSpPr>
          <p:nvPr>
            <p:ph type="sldNum" sz="quarter" idx="5"/>
          </p:nvPr>
        </p:nvSpPr>
        <p:spPr/>
        <p:txBody>
          <a:bodyPr/>
          <a:lstStyle/>
          <a:p>
            <a:fld id="{0A71CE32-107D-4B6C-8AC9-4846F6238E5D}" type="slidenum">
              <a:rPr lang="fr-CH" smtClean="0"/>
              <a:t>11</a:t>
            </a:fld>
            <a:endParaRPr lang="fr-CH"/>
          </a:p>
        </p:txBody>
      </p:sp>
    </p:spTree>
    <p:extLst>
      <p:ext uri="{BB962C8B-B14F-4D97-AF65-F5344CB8AC3E}">
        <p14:creationId xmlns:p14="http://schemas.microsoft.com/office/powerpoint/2010/main" val="4005187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B7A70-A23E-F4ED-8D68-D9B7A6E2173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F89EE6-3A5D-2D80-ECA3-6296EE409EF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0EA1841-A03A-3239-5D3C-1237781C3585}"/>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2673E751-67D4-A874-E3BD-5D27DF2A6032}"/>
              </a:ext>
            </a:extLst>
          </p:cNvPr>
          <p:cNvSpPr>
            <a:spLocks noGrp="1"/>
          </p:cNvSpPr>
          <p:nvPr>
            <p:ph type="sldNum" sz="quarter" idx="5"/>
          </p:nvPr>
        </p:nvSpPr>
        <p:spPr/>
        <p:txBody>
          <a:bodyPr/>
          <a:lstStyle/>
          <a:p>
            <a:fld id="{0A71CE32-107D-4B6C-8AC9-4846F6238E5D}" type="slidenum">
              <a:rPr lang="fr-CH" smtClean="0"/>
              <a:t>12</a:t>
            </a:fld>
            <a:endParaRPr lang="fr-CH"/>
          </a:p>
        </p:txBody>
      </p:sp>
    </p:spTree>
    <p:extLst>
      <p:ext uri="{BB962C8B-B14F-4D97-AF65-F5344CB8AC3E}">
        <p14:creationId xmlns:p14="http://schemas.microsoft.com/office/powerpoint/2010/main" val="2870354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A10B3-E08B-0B13-B4C8-240E1F45943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859FCF6-EC51-99C3-9288-E8EF7C74960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D1EA7A-A820-FEBD-B783-153A0ADB797A}"/>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9B95394C-72D4-7821-2063-8F2B9361B722}"/>
              </a:ext>
            </a:extLst>
          </p:cNvPr>
          <p:cNvSpPr>
            <a:spLocks noGrp="1"/>
          </p:cNvSpPr>
          <p:nvPr>
            <p:ph type="sldNum" sz="quarter" idx="5"/>
          </p:nvPr>
        </p:nvSpPr>
        <p:spPr/>
        <p:txBody>
          <a:bodyPr/>
          <a:lstStyle/>
          <a:p>
            <a:fld id="{0A71CE32-107D-4B6C-8AC9-4846F6238E5D}" type="slidenum">
              <a:rPr lang="fr-CH" smtClean="0"/>
              <a:t>13</a:t>
            </a:fld>
            <a:endParaRPr lang="fr-CH"/>
          </a:p>
        </p:txBody>
      </p:sp>
    </p:spTree>
    <p:extLst>
      <p:ext uri="{BB962C8B-B14F-4D97-AF65-F5344CB8AC3E}">
        <p14:creationId xmlns:p14="http://schemas.microsoft.com/office/powerpoint/2010/main" val="2895428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78F5D-4356-7EF5-2D57-93CD6A0F5EF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D04CDAC-7529-9545-7C17-8F329CA7F36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4784848-397D-B113-6EDE-ECACCAABACD4}"/>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1388EF78-A7B9-B34A-2B29-680398DA0DE2}"/>
              </a:ext>
            </a:extLst>
          </p:cNvPr>
          <p:cNvSpPr>
            <a:spLocks noGrp="1"/>
          </p:cNvSpPr>
          <p:nvPr>
            <p:ph type="sldNum" sz="quarter" idx="5"/>
          </p:nvPr>
        </p:nvSpPr>
        <p:spPr/>
        <p:txBody>
          <a:bodyPr/>
          <a:lstStyle/>
          <a:p>
            <a:fld id="{0A71CE32-107D-4B6C-8AC9-4846F6238E5D}" type="slidenum">
              <a:rPr lang="fr-CH" smtClean="0"/>
              <a:t>14</a:t>
            </a:fld>
            <a:endParaRPr lang="fr-CH"/>
          </a:p>
        </p:txBody>
      </p:sp>
    </p:spTree>
    <p:extLst>
      <p:ext uri="{BB962C8B-B14F-4D97-AF65-F5344CB8AC3E}">
        <p14:creationId xmlns:p14="http://schemas.microsoft.com/office/powerpoint/2010/main" val="821378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67B6E-0889-7D59-B566-8306745B317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C77C18D-A2FB-1696-F73F-B697BEC5D99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29C9727-B03C-43CF-C06A-13436FB7DD7F}"/>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C74B6DDE-6DA5-1F60-97A5-119D3677DE21}"/>
              </a:ext>
            </a:extLst>
          </p:cNvPr>
          <p:cNvSpPr>
            <a:spLocks noGrp="1"/>
          </p:cNvSpPr>
          <p:nvPr>
            <p:ph type="sldNum" sz="quarter" idx="5"/>
          </p:nvPr>
        </p:nvSpPr>
        <p:spPr/>
        <p:txBody>
          <a:bodyPr/>
          <a:lstStyle/>
          <a:p>
            <a:fld id="{0A71CE32-107D-4B6C-8AC9-4846F6238E5D}" type="slidenum">
              <a:rPr lang="fr-CH" smtClean="0"/>
              <a:t>15</a:t>
            </a:fld>
            <a:endParaRPr lang="fr-CH"/>
          </a:p>
        </p:txBody>
      </p:sp>
    </p:spTree>
    <p:extLst>
      <p:ext uri="{BB962C8B-B14F-4D97-AF65-F5344CB8AC3E}">
        <p14:creationId xmlns:p14="http://schemas.microsoft.com/office/powerpoint/2010/main" val="1992597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2</a:t>
            </a:fld>
            <a:endParaRPr lang="fr-CH"/>
          </a:p>
        </p:txBody>
      </p:sp>
    </p:spTree>
    <p:extLst>
      <p:ext uri="{BB962C8B-B14F-4D97-AF65-F5344CB8AC3E}">
        <p14:creationId xmlns:p14="http://schemas.microsoft.com/office/powerpoint/2010/main" val="75253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387F0-2EB1-D2AB-D13C-915EAEDD44A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750528-F920-D11B-951D-82D9937D6A0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8765CC6-F00A-5C56-B7D5-07A7F501D88B}"/>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6AA64CF5-8D15-7345-16C2-7E550F2FBD8F}"/>
              </a:ext>
            </a:extLst>
          </p:cNvPr>
          <p:cNvSpPr>
            <a:spLocks noGrp="1"/>
          </p:cNvSpPr>
          <p:nvPr>
            <p:ph type="sldNum" sz="quarter" idx="5"/>
          </p:nvPr>
        </p:nvSpPr>
        <p:spPr/>
        <p:txBody>
          <a:bodyPr/>
          <a:lstStyle/>
          <a:p>
            <a:fld id="{0A71CE32-107D-4B6C-8AC9-4846F6238E5D}" type="slidenum">
              <a:rPr lang="fr-CH" smtClean="0"/>
              <a:t>3</a:t>
            </a:fld>
            <a:endParaRPr lang="fr-CH"/>
          </a:p>
        </p:txBody>
      </p:sp>
    </p:spTree>
    <p:extLst>
      <p:ext uri="{BB962C8B-B14F-4D97-AF65-F5344CB8AC3E}">
        <p14:creationId xmlns:p14="http://schemas.microsoft.com/office/powerpoint/2010/main" val="3223932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9C75C-DF3A-6BA3-6F28-6554F5F4C5D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C9B1894-4027-181A-DA59-908734E7058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E9DC438-3A0A-248D-457B-78548620E7B1}"/>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279C7EC2-A4EA-77F3-9041-566CAF5CC383}"/>
              </a:ext>
            </a:extLst>
          </p:cNvPr>
          <p:cNvSpPr>
            <a:spLocks noGrp="1"/>
          </p:cNvSpPr>
          <p:nvPr>
            <p:ph type="sldNum" sz="quarter" idx="5"/>
          </p:nvPr>
        </p:nvSpPr>
        <p:spPr/>
        <p:txBody>
          <a:bodyPr/>
          <a:lstStyle/>
          <a:p>
            <a:fld id="{0A71CE32-107D-4B6C-8AC9-4846F6238E5D}" type="slidenum">
              <a:rPr lang="fr-CH" smtClean="0"/>
              <a:t>4</a:t>
            </a:fld>
            <a:endParaRPr lang="fr-CH"/>
          </a:p>
        </p:txBody>
      </p:sp>
    </p:spTree>
    <p:extLst>
      <p:ext uri="{BB962C8B-B14F-4D97-AF65-F5344CB8AC3E}">
        <p14:creationId xmlns:p14="http://schemas.microsoft.com/office/powerpoint/2010/main" val="2231718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0A71CE32-107D-4B6C-8AC9-4846F6238E5D}" type="slidenum">
              <a:rPr lang="fr-CH" smtClean="0"/>
              <a:t>5</a:t>
            </a:fld>
            <a:endParaRPr lang="fr-CH"/>
          </a:p>
        </p:txBody>
      </p:sp>
    </p:spTree>
    <p:extLst>
      <p:ext uri="{BB962C8B-B14F-4D97-AF65-F5344CB8AC3E}">
        <p14:creationId xmlns:p14="http://schemas.microsoft.com/office/powerpoint/2010/main" val="2533131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3701-3326-C980-6111-DD4EAD0FD6C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9A5A708-BA26-B176-47E5-EBEA0613B53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3E85195-31BD-D387-AB7F-5384748F87C7}"/>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B8FF7E7F-026E-DC30-3078-03D038FF5408}"/>
              </a:ext>
            </a:extLst>
          </p:cNvPr>
          <p:cNvSpPr>
            <a:spLocks noGrp="1"/>
          </p:cNvSpPr>
          <p:nvPr>
            <p:ph type="sldNum" sz="quarter" idx="5"/>
          </p:nvPr>
        </p:nvSpPr>
        <p:spPr/>
        <p:txBody>
          <a:bodyPr/>
          <a:lstStyle/>
          <a:p>
            <a:fld id="{0A71CE32-107D-4B6C-8AC9-4846F6238E5D}" type="slidenum">
              <a:rPr lang="fr-CH" smtClean="0"/>
              <a:t>6</a:t>
            </a:fld>
            <a:endParaRPr lang="fr-CH"/>
          </a:p>
        </p:txBody>
      </p:sp>
    </p:spTree>
    <p:extLst>
      <p:ext uri="{BB962C8B-B14F-4D97-AF65-F5344CB8AC3E}">
        <p14:creationId xmlns:p14="http://schemas.microsoft.com/office/powerpoint/2010/main" val="3543071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33818-F841-BE54-043A-D1019BF52D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9C990E2-2E55-80BD-B925-CE176068D94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364AA1C-9925-450B-6BD1-8D6CB71889DC}"/>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763CEDF4-8313-F507-8F81-3712710B9D34}"/>
              </a:ext>
            </a:extLst>
          </p:cNvPr>
          <p:cNvSpPr>
            <a:spLocks noGrp="1"/>
          </p:cNvSpPr>
          <p:nvPr>
            <p:ph type="sldNum" sz="quarter" idx="5"/>
          </p:nvPr>
        </p:nvSpPr>
        <p:spPr/>
        <p:txBody>
          <a:bodyPr/>
          <a:lstStyle/>
          <a:p>
            <a:fld id="{0A71CE32-107D-4B6C-8AC9-4846F6238E5D}" type="slidenum">
              <a:rPr lang="fr-CH" smtClean="0"/>
              <a:t>7</a:t>
            </a:fld>
            <a:endParaRPr lang="fr-CH"/>
          </a:p>
        </p:txBody>
      </p:sp>
    </p:spTree>
    <p:extLst>
      <p:ext uri="{BB962C8B-B14F-4D97-AF65-F5344CB8AC3E}">
        <p14:creationId xmlns:p14="http://schemas.microsoft.com/office/powerpoint/2010/main" val="4161613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52A8D-55F2-839D-14B2-FCB5B76C21A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61DD3E3-8ADA-B1E0-912D-CBF9D1D10EE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79BA3BE-B438-5F0B-4E82-460C511F6078}"/>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E093892D-0156-49B9-B8E0-2009ABE1DAAC}"/>
              </a:ext>
            </a:extLst>
          </p:cNvPr>
          <p:cNvSpPr>
            <a:spLocks noGrp="1"/>
          </p:cNvSpPr>
          <p:nvPr>
            <p:ph type="sldNum" sz="quarter" idx="5"/>
          </p:nvPr>
        </p:nvSpPr>
        <p:spPr/>
        <p:txBody>
          <a:bodyPr/>
          <a:lstStyle/>
          <a:p>
            <a:fld id="{0A71CE32-107D-4B6C-8AC9-4846F6238E5D}" type="slidenum">
              <a:rPr lang="fr-CH" smtClean="0"/>
              <a:t>8</a:t>
            </a:fld>
            <a:endParaRPr lang="fr-CH"/>
          </a:p>
        </p:txBody>
      </p:sp>
    </p:spTree>
    <p:extLst>
      <p:ext uri="{BB962C8B-B14F-4D97-AF65-F5344CB8AC3E}">
        <p14:creationId xmlns:p14="http://schemas.microsoft.com/office/powerpoint/2010/main" val="2029787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3FD1B-0E19-0BA6-F42B-E69A8219F36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9213A41-C941-9906-FCC6-05EDBDA884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F3DF91C-EF32-DE4B-3A14-3A3BE890B834}"/>
              </a:ext>
            </a:extLst>
          </p:cNvPr>
          <p:cNvSpPr>
            <a:spLocks noGrp="1"/>
          </p:cNvSpPr>
          <p:nvPr>
            <p:ph type="body" idx="1"/>
          </p:nvPr>
        </p:nvSpPr>
        <p:spPr/>
        <p:txBody>
          <a:bodyPr/>
          <a:lstStyle/>
          <a:p>
            <a:endParaRPr lang="fr-CH" dirty="0"/>
          </a:p>
        </p:txBody>
      </p:sp>
      <p:sp>
        <p:nvSpPr>
          <p:cNvPr id="4" name="Espace réservé du numéro de diapositive 3">
            <a:extLst>
              <a:ext uri="{FF2B5EF4-FFF2-40B4-BE49-F238E27FC236}">
                <a16:creationId xmlns:a16="http://schemas.microsoft.com/office/drawing/2014/main" id="{4CA5146C-4D8D-D496-7557-559F74EA1818}"/>
              </a:ext>
            </a:extLst>
          </p:cNvPr>
          <p:cNvSpPr>
            <a:spLocks noGrp="1"/>
          </p:cNvSpPr>
          <p:nvPr>
            <p:ph type="sldNum" sz="quarter" idx="5"/>
          </p:nvPr>
        </p:nvSpPr>
        <p:spPr/>
        <p:txBody>
          <a:bodyPr/>
          <a:lstStyle/>
          <a:p>
            <a:fld id="{0A71CE32-107D-4B6C-8AC9-4846F6238E5D}" type="slidenum">
              <a:rPr lang="fr-CH" smtClean="0"/>
              <a:t>9</a:t>
            </a:fld>
            <a:endParaRPr lang="fr-CH"/>
          </a:p>
        </p:txBody>
      </p:sp>
    </p:spTree>
    <p:extLst>
      <p:ext uri="{BB962C8B-B14F-4D97-AF65-F5344CB8AC3E}">
        <p14:creationId xmlns:p14="http://schemas.microsoft.com/office/powerpoint/2010/main" val="4095076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15.10.2025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8595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15.10.2025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09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15.10.2025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418455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15.10.2025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5243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1F2134-19BD-4D7B-832F-00C1395C9BB6}" type="datetimeFigureOut">
              <a:rPr lang="fr-CH" smtClean="0"/>
              <a:t>15.10.2025</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32710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2C1F2134-19BD-4D7B-832F-00C1395C9BB6}" type="datetimeFigureOut">
              <a:rPr lang="fr-CH" smtClean="0"/>
              <a:t>15.10.2025</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3002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2C1F2134-19BD-4D7B-832F-00C1395C9BB6}" type="datetimeFigureOut">
              <a:rPr lang="fr-CH" smtClean="0"/>
              <a:t>15.10.2025</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717584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2C1F2134-19BD-4D7B-832F-00C1395C9BB6}" type="datetimeFigureOut">
              <a:rPr lang="fr-CH" smtClean="0"/>
              <a:t>15.10.2025</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96144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F2134-19BD-4D7B-832F-00C1395C9BB6}" type="datetimeFigureOut">
              <a:rPr lang="fr-CH" smtClean="0"/>
              <a:t>15.10.2025</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918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15.10.2025</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36170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15.10.2025</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9224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F2134-19BD-4D7B-832F-00C1395C9BB6}" type="datetimeFigureOut">
              <a:rPr lang="fr-CH" smtClean="0"/>
              <a:t>15.10.2025</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7F23D-DE35-4613-8D58-6E40103DA108}" type="slidenum">
              <a:rPr lang="fr-CH" smtClean="0"/>
              <a:t>‹#›</a:t>
            </a:fld>
            <a:endParaRPr lang="fr-CH"/>
          </a:p>
        </p:txBody>
      </p:sp>
    </p:spTree>
    <p:extLst>
      <p:ext uri="{BB962C8B-B14F-4D97-AF65-F5344CB8AC3E}">
        <p14:creationId xmlns:p14="http://schemas.microsoft.com/office/powerpoint/2010/main" val="638158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mailto:chis.shipid@cern.ch" TargetMode="External"/><Relationship Id="rId5" Type="http://schemas.openxmlformats.org/officeDocument/2006/relationships/hyperlink" Target="https://chis.cern/" TargetMode="External"/><Relationship Id="rId4" Type="http://schemas.openxmlformats.org/officeDocument/2006/relationships/hyperlink" Target="http://www.myuniqa.ch/"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012" y="5932057"/>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1</a:t>
            </a:fld>
            <a:endParaRPr lang="fr-CH" b="1" dirty="0">
              <a:solidFill>
                <a:srgbClr val="BCE4FA"/>
              </a:solidFill>
              <a:latin typeface="Poppins"/>
            </a:endParaRPr>
          </a:p>
        </p:txBody>
      </p:sp>
      <p:pic>
        <p:nvPicPr>
          <p:cNvPr id="2" name="Picture 1"/>
          <p:cNvPicPr>
            <a:picLocks noChangeAspect="1"/>
          </p:cNvPicPr>
          <p:nvPr/>
        </p:nvPicPr>
        <p:blipFill>
          <a:blip r:embed="rId3"/>
          <a:stretch>
            <a:fillRect/>
          </a:stretch>
        </p:blipFill>
        <p:spPr>
          <a:xfrm>
            <a:off x="-1" y="0"/>
            <a:ext cx="12195414" cy="2916000"/>
          </a:xfrm>
          <a:prstGeom prst="rect">
            <a:avLst/>
          </a:prstGeom>
        </p:spPr>
      </p:pic>
      <p:sp>
        <p:nvSpPr>
          <p:cNvPr id="4" name="Title 3"/>
          <p:cNvSpPr>
            <a:spLocks noGrp="1"/>
          </p:cNvSpPr>
          <p:nvPr>
            <p:ph type="title"/>
          </p:nvPr>
        </p:nvSpPr>
        <p:spPr>
          <a:xfrm>
            <a:off x="2433637" y="2938777"/>
            <a:ext cx="7324725" cy="1685925"/>
          </a:xfrm>
          <a:noFill/>
        </p:spPr>
        <p:txBody>
          <a:bodyPr>
            <a:normAutofit fontScale="90000"/>
          </a:bodyPr>
          <a:lstStyle/>
          <a:p>
            <a:pPr algn="ctr"/>
            <a:r>
              <a:rPr lang="fr-CH" sz="6700" b="1" dirty="0">
                <a:solidFill>
                  <a:srgbClr val="006968"/>
                </a:solidFill>
              </a:rPr>
              <a:t>Préparation à la retraite</a:t>
            </a:r>
            <a:br>
              <a:rPr lang="fr-CH" b="1" dirty="0">
                <a:solidFill>
                  <a:srgbClr val="006968"/>
                </a:solidFill>
              </a:rPr>
            </a:br>
            <a:br>
              <a:rPr lang="fr-CH" b="1" dirty="0">
                <a:solidFill>
                  <a:srgbClr val="006968"/>
                </a:solidFill>
              </a:rPr>
            </a:br>
            <a:r>
              <a:rPr lang="fr-CH" sz="3600" dirty="0">
                <a:solidFill>
                  <a:srgbClr val="006968"/>
                </a:solidFill>
                <a:latin typeface="Poppins"/>
              </a:rPr>
              <a:t>Sandrine Baudat (HR-LSM-SH)</a:t>
            </a:r>
            <a:br>
              <a:rPr lang="fr-CH" dirty="0">
                <a:solidFill>
                  <a:srgbClr val="006968"/>
                </a:solidFill>
                <a:latin typeface="Poppins"/>
              </a:rPr>
            </a:br>
            <a:endParaRPr lang="fr-CH" b="1" dirty="0">
              <a:solidFill>
                <a:srgbClr val="006968"/>
              </a:solidFill>
            </a:endParaRPr>
          </a:p>
        </p:txBody>
      </p:sp>
      <p:sp>
        <p:nvSpPr>
          <p:cNvPr id="10" name="Date Placeholder 15"/>
          <p:cNvSpPr>
            <a:spLocks noGrp="1"/>
          </p:cNvSpPr>
          <p:nvPr/>
        </p:nvSpPr>
        <p:spPr>
          <a:xfrm>
            <a:off x="3600753" y="6302380"/>
            <a:ext cx="4982469"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CH" b="1" dirty="0">
                <a:solidFill>
                  <a:srgbClr val="BCE4FA"/>
                </a:solidFill>
                <a:latin typeface="Poppins"/>
              </a:rPr>
              <a:t>2025</a:t>
            </a:r>
          </a:p>
        </p:txBody>
      </p:sp>
    </p:spTree>
    <p:extLst>
      <p:ext uri="{BB962C8B-B14F-4D97-AF65-F5344CB8AC3E}">
        <p14:creationId xmlns:p14="http://schemas.microsoft.com/office/powerpoint/2010/main" val="4201388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897F8-9D5E-0E5E-0C31-D0C44BC734B6}"/>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1A97FC8B-6873-D704-13AE-462AC373D7B0}"/>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0C3D00C7-C34C-F8E7-331B-1A165018FE5E}"/>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85CCFD32-BEF0-4A9D-A501-8200268C933D}"/>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0DAEB03B-D27F-5C17-1D62-A597CF8F0322}"/>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BA361E20-751F-5DD4-09CF-CCFE1670AE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59CE82C0-772C-AD60-3AB6-99C165D3C965}"/>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10</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5EEB9044-BC3A-4200-A073-5EED50DC287D}"/>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9A92161F-DCA0-3986-61B1-AD3AA9B395D6}"/>
              </a:ext>
            </a:extLst>
          </p:cNvPr>
          <p:cNvSpPr/>
          <p:nvPr/>
        </p:nvSpPr>
        <p:spPr>
          <a:xfrm>
            <a:off x="0"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Ce qui ne change pas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9C9FE708-D600-0125-07A0-3C02B5EFFCF5}"/>
              </a:ext>
            </a:extLst>
          </p:cNvPr>
          <p:cNvGraphicFramePr>
            <a:graphicFrameLocks noGrp="1"/>
          </p:cNvGraphicFramePr>
          <p:nvPr>
            <p:extLst>
              <p:ext uri="{D42A27DB-BD31-4B8C-83A1-F6EECF244321}">
                <p14:modId xmlns:p14="http://schemas.microsoft.com/office/powerpoint/2010/main" val="1086949581"/>
              </p:ext>
            </p:extLst>
          </p:nvPr>
        </p:nvGraphicFramePr>
        <p:xfrm>
          <a:off x="231266" y="748795"/>
          <a:ext cx="11692029" cy="4426535"/>
        </p:xfrm>
        <a:graphic>
          <a:graphicData uri="http://schemas.openxmlformats.org/drawingml/2006/table">
            <a:tbl>
              <a:tblPr firstRow="1" bandRow="1">
                <a:tableStyleId>{5C22544A-7EE6-4342-B048-85BDC9FD1C3A}</a:tableStyleId>
              </a:tblPr>
              <a:tblGrid>
                <a:gridCol w="11692029">
                  <a:extLst>
                    <a:ext uri="{9D8B030D-6E8A-4147-A177-3AD203B41FA5}">
                      <a16:colId xmlns:a16="http://schemas.microsoft.com/office/drawing/2014/main" val="3068607209"/>
                    </a:ext>
                  </a:extLst>
                </a:gridCol>
              </a:tblGrid>
              <a:tr h="267757">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4060775">
                <a:tc>
                  <a:txBody>
                    <a:bodyPr/>
                    <a:lstStyle/>
                    <a:p>
                      <a:r>
                        <a:rPr lang="fr-CH" sz="1800" b="1" dirty="0">
                          <a:solidFill>
                            <a:srgbClr val="006968"/>
                          </a:solidFill>
                          <a:latin typeface="Poppins"/>
                        </a:rPr>
                        <a:t> </a:t>
                      </a: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Couverture mondiale </a:t>
                      </a:r>
                    </a:p>
                    <a:p>
                      <a:pPr marL="0" indent="0" algn="l">
                        <a:buSzPct val="70000"/>
                        <a:buFont typeface="Arial"/>
                        <a:buNone/>
                      </a:pPr>
                      <a:endParaRPr lang="fr-FR" sz="2800" spc="-40" dirty="0">
                        <a:solidFill>
                          <a:schemeClr val="tx1"/>
                        </a:solidFill>
                        <a:latin typeface="Poppins"/>
                      </a:endParaRPr>
                    </a:p>
                    <a:p>
                      <a:pPr marL="0" marR="0" lvl="0" indent="0" algn="l" defTabSz="914400" rtl="0" eaLnBrk="1" fontAlgn="auto" latinLnBrk="0" hangingPunct="1">
                        <a:lnSpc>
                          <a:spcPct val="100000"/>
                        </a:lnSpc>
                        <a:spcBef>
                          <a:spcPts val="0"/>
                        </a:spcBef>
                        <a:spcAft>
                          <a:spcPts val="0"/>
                        </a:spcAft>
                        <a:buClrTx/>
                        <a:buSzPct val="70000"/>
                        <a:buFont typeface="Arial"/>
                        <a:buNone/>
                        <a:tabLst/>
                        <a:defRPr/>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Le bonus de remboursement continue à s’appliquer dans les états membres : sauf Suisse, Danemark et Norvège</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Vos remboursements sont effectués sur le compte sur lequel vous recevez votre pension</a:t>
                      </a:r>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625F1C6A-294A-D8CE-7D37-149B25D6568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0554" y="198440"/>
            <a:ext cx="452741" cy="468000"/>
          </a:xfrm>
          <a:prstGeom prst="rect">
            <a:avLst/>
          </a:prstGeom>
        </p:spPr>
      </p:pic>
    </p:spTree>
    <p:extLst>
      <p:ext uri="{BB962C8B-B14F-4D97-AF65-F5344CB8AC3E}">
        <p14:creationId xmlns:p14="http://schemas.microsoft.com/office/powerpoint/2010/main" val="418349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CF3C2-232E-2A46-EB8B-4A29C41BCCF3}"/>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A41A5910-8CE6-4E23-0AED-E66C4DA8FF51}"/>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19199066-1185-E0A2-5503-B8908786C0F1}"/>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02433547-ABB4-E3E2-8A7D-7CE8FAE1943E}"/>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5A7EFA30-C0F4-687F-D98B-C0E97CDEDA14}"/>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AC1BC812-8F4A-87D6-CA20-3467698D4A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EE9A73B5-FF6B-8442-EC43-279FFE4420D0}"/>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11</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7BB90EA7-4E19-FD9B-22CD-F831B6B917DA}"/>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B8E42102-5691-45DC-95CC-466EBEDA0A3C}"/>
              </a:ext>
            </a:extLst>
          </p:cNvPr>
          <p:cNvSpPr/>
          <p:nvPr/>
        </p:nvSpPr>
        <p:spPr>
          <a:xfrm>
            <a:off x="0" y="116085"/>
            <a:ext cx="11749654" cy="1200329"/>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Obtenir de l’information</a:t>
            </a:r>
          </a:p>
          <a:p>
            <a:r>
              <a:rPr lang="fr-FR" sz="3600" b="1" dirty="0">
                <a:solidFill>
                  <a:srgbClr val="006968"/>
                </a:solidFill>
                <a:latin typeface="Poppins" panose="00000500000000000000" pitchFamily="2" charset="0"/>
                <a:cs typeface="Poppins" panose="00000500000000000000" pitchFamily="2" charset="0"/>
              </a:rPr>
              <a:t>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5628A557-BCC1-88C1-5733-5CBDD9E3D124}"/>
              </a:ext>
            </a:extLst>
          </p:cNvPr>
          <p:cNvGraphicFramePr>
            <a:graphicFrameLocks noGrp="1"/>
          </p:cNvGraphicFramePr>
          <p:nvPr>
            <p:extLst>
              <p:ext uri="{D42A27DB-BD31-4B8C-83A1-F6EECF244321}">
                <p14:modId xmlns:p14="http://schemas.microsoft.com/office/powerpoint/2010/main" val="1391715321"/>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endParaRPr lang="fr-FR" sz="28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fr-FR" sz="3200" spc="-40" dirty="0">
                          <a:solidFill>
                            <a:schemeClr val="tx1"/>
                          </a:solidFill>
                          <a:latin typeface="Poppins"/>
                        </a:rPr>
                        <a:t>Questions générales: uniqa@cern.ch ou +41.22.718.63.00</a:t>
                      </a:r>
                    </a:p>
                    <a:p>
                      <a:pPr marL="0" indent="0" algn="l">
                        <a:buSzPct val="70000"/>
                        <a:buFont typeface="Arial"/>
                        <a:buNone/>
                      </a:pPr>
                      <a:endParaRPr lang="fr-FR" sz="32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fr-FR" sz="3200" spc="-40" dirty="0">
                          <a:solidFill>
                            <a:schemeClr val="tx1"/>
                          </a:solidFill>
                          <a:latin typeface="Poppins"/>
                        </a:rPr>
                        <a:t>Remboursements : </a:t>
                      </a:r>
                      <a:r>
                        <a:rPr lang="fr-FR" sz="3200" spc="-40" dirty="0">
                          <a:solidFill>
                            <a:schemeClr val="tx1"/>
                          </a:solidFill>
                          <a:latin typeface="Poppins"/>
                          <a:hlinkClick r:id="rId4"/>
                        </a:rPr>
                        <a:t>www.MyUNIQA.ch</a:t>
                      </a:r>
                      <a:endParaRPr lang="fr-FR" sz="3200" spc="-40" dirty="0">
                        <a:solidFill>
                          <a:schemeClr val="tx1"/>
                        </a:solidFill>
                        <a:latin typeface="Poppins"/>
                      </a:endParaRPr>
                    </a:p>
                    <a:p>
                      <a:pPr marL="0" indent="0" algn="l">
                        <a:buSzPct val="70000"/>
                        <a:buFont typeface="Arial"/>
                        <a:buNone/>
                      </a:pPr>
                      <a:endParaRPr lang="fr-FR" sz="32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fr-FR" sz="3200" spc="-40" dirty="0">
                          <a:solidFill>
                            <a:schemeClr val="tx1"/>
                          </a:solidFill>
                          <a:latin typeface="Poppins"/>
                        </a:rPr>
                        <a:t>Règlement du CHIS, conseils généraux : </a:t>
                      </a:r>
                      <a:r>
                        <a:rPr lang="fr-FR" sz="3200" spc="-40" dirty="0">
                          <a:solidFill>
                            <a:schemeClr val="tx1"/>
                          </a:solidFill>
                          <a:latin typeface="Poppins"/>
                          <a:hlinkClick r:id="rId5"/>
                        </a:rPr>
                        <a:t>https://chis.cern</a:t>
                      </a:r>
                      <a:endParaRPr lang="fr-FR" sz="3200" spc="-40" dirty="0">
                        <a:solidFill>
                          <a:schemeClr val="tx1"/>
                        </a:solidFill>
                        <a:latin typeface="Poppins"/>
                      </a:endParaRPr>
                    </a:p>
                    <a:p>
                      <a:pPr marL="0" indent="0" algn="l">
                        <a:buSzPct val="70000"/>
                        <a:buFont typeface="Arial"/>
                        <a:buNone/>
                      </a:pPr>
                      <a:endParaRPr lang="fr-FR" sz="32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en-GB" sz="3200" kern="1200" spc="-40" dirty="0">
                          <a:solidFill>
                            <a:schemeClr val="tx1"/>
                          </a:solidFill>
                          <a:latin typeface="Poppins"/>
                          <a:ea typeface="+mn-ea"/>
                          <a:cs typeface="+mn-cs"/>
                        </a:rPr>
                        <a:t>D</a:t>
                      </a:r>
                      <a:r>
                        <a:rPr lang="fr-FR" sz="3200" kern="1200" spc="-40" dirty="0">
                          <a:solidFill>
                            <a:schemeClr val="tx1"/>
                          </a:solidFill>
                          <a:latin typeface="Poppins"/>
                          <a:ea typeface="+mn-ea"/>
                          <a:cs typeface="+mn-cs"/>
                        </a:rPr>
                        <a:t>é</a:t>
                      </a:r>
                      <a:r>
                        <a:rPr lang="en-GB" sz="3200" kern="1200" spc="-40" dirty="0" err="1">
                          <a:solidFill>
                            <a:schemeClr val="tx1"/>
                          </a:solidFill>
                          <a:latin typeface="Poppins"/>
                          <a:ea typeface="+mn-ea"/>
                          <a:cs typeface="+mn-cs"/>
                        </a:rPr>
                        <a:t>claration</a:t>
                      </a:r>
                      <a:r>
                        <a:rPr lang="en-GB" sz="3200" kern="1200" spc="-40" dirty="0">
                          <a:solidFill>
                            <a:schemeClr val="tx1"/>
                          </a:solidFill>
                          <a:latin typeface="Poppins"/>
                          <a:ea typeface="+mn-ea"/>
                          <a:cs typeface="+mn-cs"/>
                        </a:rPr>
                        <a:t> SHIPID : </a:t>
                      </a:r>
                      <a:r>
                        <a:rPr lang="en-GB" sz="3200" kern="1200" spc="-40" dirty="0">
                          <a:solidFill>
                            <a:schemeClr val="tx1"/>
                          </a:solidFill>
                          <a:latin typeface="Poppins"/>
                          <a:ea typeface="+mn-ea"/>
                          <a:cs typeface="+mn-cs"/>
                          <a:hlinkClick r:id="rId6"/>
                        </a:rPr>
                        <a:t>chis.shipid@cern.ch</a:t>
                      </a:r>
                      <a:r>
                        <a:rPr lang="en-GB" sz="3200" kern="1200" spc="-40" dirty="0">
                          <a:solidFill>
                            <a:schemeClr val="tx1"/>
                          </a:solidFill>
                          <a:latin typeface="Poppins"/>
                          <a:ea typeface="+mn-ea"/>
                          <a:cs typeface="+mn-cs"/>
                        </a:rPr>
                        <a:t> </a:t>
                      </a:r>
                      <a:endParaRPr lang="fr-FR" sz="3200" kern="1200" spc="-40" dirty="0">
                        <a:solidFill>
                          <a:schemeClr val="tx1"/>
                        </a:solidFill>
                        <a:latin typeface="Poppins"/>
                        <a:ea typeface="+mn-ea"/>
                        <a:cs typeface="+mn-cs"/>
                      </a:endParaRPr>
                    </a:p>
                    <a:p>
                      <a:pPr marL="0" indent="0" algn="l">
                        <a:buSzPct val="70000"/>
                        <a:buFont typeface="Arial"/>
                        <a:buNone/>
                      </a:pPr>
                      <a:endParaRPr lang="fr-FR" sz="2800" spc="-40" dirty="0">
                        <a:solidFill>
                          <a:schemeClr val="tx1"/>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6" name="Picture 5">
            <a:extLst>
              <a:ext uri="{FF2B5EF4-FFF2-40B4-BE49-F238E27FC236}">
                <a16:creationId xmlns:a16="http://schemas.microsoft.com/office/drawing/2014/main" id="{5CA1A9FF-8DB9-4192-1C59-CBCCE8D87E6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40991" y="196361"/>
            <a:ext cx="483646" cy="432000"/>
          </a:xfrm>
          <a:prstGeom prst="rect">
            <a:avLst/>
          </a:prstGeom>
        </p:spPr>
      </p:pic>
    </p:spTree>
    <p:extLst>
      <p:ext uri="{BB962C8B-B14F-4D97-AF65-F5344CB8AC3E}">
        <p14:creationId xmlns:p14="http://schemas.microsoft.com/office/powerpoint/2010/main" val="895951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27283-523F-4FB0-5539-1DF3B4C94D7F}"/>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74B82915-64FF-CF01-2D06-482844D90C92}"/>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E2DB1D46-8D2D-A2F8-CB06-61BC6F18B7CF}"/>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1E26F6E0-008E-39E7-BFAF-A4A3AB264F3F}"/>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0B398265-09DB-8E13-3D0E-0BD3B7A0E7A2}"/>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D92C8140-11CE-0407-2101-B315DF5E7C4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397B0A75-869F-4AE1-FF62-3E8FD4B05FCD}"/>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12</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CACD2C91-55EE-AA55-92EE-76EAF69A9C22}"/>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A75983DF-3294-B97C-03F1-EF830F4F02B1}"/>
              </a:ext>
            </a:extLst>
          </p:cNvPr>
          <p:cNvSpPr/>
          <p:nvPr/>
        </p:nvSpPr>
        <p:spPr>
          <a:xfrm>
            <a:off x="0" y="116085"/>
            <a:ext cx="11749654" cy="1200329"/>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Obtenir de l’information</a:t>
            </a:r>
          </a:p>
          <a:p>
            <a:r>
              <a:rPr lang="fr-FR" sz="3600" b="1" dirty="0">
                <a:solidFill>
                  <a:srgbClr val="006968"/>
                </a:solidFill>
                <a:latin typeface="Poppins" panose="00000500000000000000" pitchFamily="2" charset="0"/>
                <a:cs typeface="Poppins" panose="00000500000000000000" pitchFamily="2" charset="0"/>
              </a:rPr>
              <a:t>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D6D77CDF-5D88-AF18-08AC-0765FEE2F3C3}"/>
              </a:ext>
            </a:extLst>
          </p:cNvPr>
          <p:cNvGraphicFramePr>
            <a:graphicFrameLocks noGrp="1"/>
          </p:cNvGraphicFramePr>
          <p:nvPr>
            <p:extLst>
              <p:ext uri="{D42A27DB-BD31-4B8C-83A1-F6EECF244321}">
                <p14:modId xmlns:p14="http://schemas.microsoft.com/office/powerpoint/2010/main" val="1873411115"/>
              </p:ext>
            </p:extLst>
          </p:nvPr>
        </p:nvGraphicFramePr>
        <p:xfrm>
          <a:off x="231266" y="748795"/>
          <a:ext cx="11693371" cy="6035040"/>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endParaRPr lang="fr-FR" sz="28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fr-FR" sz="3200" spc="-40" dirty="0">
                          <a:solidFill>
                            <a:schemeClr val="tx1"/>
                          </a:solidFill>
                          <a:latin typeface="Poppins"/>
                        </a:rPr>
                        <a:t>CHIS Bull’ </a:t>
                      </a:r>
                    </a:p>
                    <a:p>
                      <a:pPr marL="457200" indent="-457200" algn="l">
                        <a:buSzPct val="70000"/>
                        <a:buFont typeface="Courier New" panose="02070309020205020404" pitchFamily="49" charset="0"/>
                        <a:buChar char="o"/>
                      </a:pPr>
                      <a:r>
                        <a:rPr lang="fr-FR" sz="3200" spc="-40" dirty="0">
                          <a:solidFill>
                            <a:schemeClr val="tx1"/>
                          </a:solidFill>
                          <a:latin typeface="Poppins"/>
                        </a:rPr>
                        <a:t>le bulletin du CHIS : information générale, nouvelles…</a:t>
                      </a:r>
                    </a:p>
                    <a:p>
                      <a:pPr marL="457200" indent="-457200" algn="l">
                        <a:buSzPct val="70000"/>
                        <a:buFont typeface="Courier New" panose="02070309020205020404" pitchFamily="49" charset="0"/>
                        <a:buChar char="o"/>
                      </a:pPr>
                      <a:r>
                        <a:rPr lang="fr-FR" sz="3200" spc="-40" dirty="0">
                          <a:solidFill>
                            <a:schemeClr val="tx1"/>
                          </a:solidFill>
                          <a:latin typeface="Poppins"/>
                        </a:rPr>
                        <a:t>Envoyé par email ou par courrier</a:t>
                      </a:r>
                    </a:p>
                    <a:p>
                      <a:pPr marL="457200" indent="-457200" algn="l">
                        <a:buSzPct val="70000"/>
                        <a:buFont typeface="Courier New" panose="02070309020205020404" pitchFamily="49" charset="0"/>
                        <a:buChar char="o"/>
                      </a:pPr>
                      <a:r>
                        <a:rPr lang="fr-FR" sz="3200" spc="-40" dirty="0">
                          <a:solidFill>
                            <a:schemeClr val="tx1"/>
                          </a:solidFill>
                          <a:latin typeface="Poppins"/>
                        </a:rPr>
                        <a:t>Disponible sur le site du CHIS</a:t>
                      </a:r>
                    </a:p>
                    <a:p>
                      <a:pPr marL="0" indent="0" algn="l">
                        <a:buSzPct val="70000"/>
                        <a:buFont typeface="Arial"/>
                        <a:buNone/>
                      </a:pPr>
                      <a:endParaRPr lang="fr-FR" sz="3200" spc="-40" dirty="0">
                        <a:solidFill>
                          <a:schemeClr val="tx1"/>
                        </a:solidFill>
                        <a:latin typeface="Poppins"/>
                      </a:endParaRPr>
                    </a:p>
                    <a:p>
                      <a:pPr marL="0" indent="0" algn="l">
                        <a:buSzPct val="70000"/>
                        <a:buFont typeface="Arial"/>
                        <a:buNone/>
                      </a:pPr>
                      <a:r>
                        <a:rPr lang="en-GB" sz="3200" dirty="0">
                          <a:solidFill>
                            <a:srgbClr val="006968"/>
                          </a:solidFill>
                          <a:latin typeface="Poppins"/>
                          <a:cs typeface="Times New Roman" panose="02020603050405020304" pitchFamily="18" charset="0"/>
                        </a:rPr>
                        <a:t>►</a:t>
                      </a:r>
                      <a:r>
                        <a:rPr lang="fr-FR" sz="3200" spc="-40" dirty="0">
                          <a:solidFill>
                            <a:schemeClr val="tx1"/>
                          </a:solidFill>
                          <a:latin typeface="Poppins"/>
                        </a:rPr>
                        <a:t>Communications officielles du CERN </a:t>
                      </a:r>
                    </a:p>
                    <a:p>
                      <a:pPr marL="457200" indent="-457200" algn="l">
                        <a:buSzPct val="70000"/>
                        <a:buFont typeface="Courier New" panose="02070309020205020404" pitchFamily="49" charset="0"/>
                        <a:buChar char="o"/>
                      </a:pPr>
                      <a:r>
                        <a:rPr lang="fr-FR" sz="3200" spc="-40" dirty="0">
                          <a:solidFill>
                            <a:schemeClr val="tx1"/>
                          </a:solidFill>
                          <a:latin typeface="Poppins"/>
                        </a:rPr>
                        <a:t>Avis officiels, changements importants</a:t>
                      </a:r>
                    </a:p>
                    <a:p>
                      <a:pPr marL="0" indent="0" algn="l">
                        <a:buSzPct val="70000"/>
                        <a:buFont typeface="Arial"/>
                        <a:buNone/>
                      </a:pPr>
                      <a:r>
                        <a:rPr lang="en-GB" sz="3200" dirty="0">
                          <a:solidFill>
                            <a:srgbClr val="006968"/>
                          </a:solidFill>
                          <a:latin typeface="Poppins"/>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Pct val="70000"/>
                        <a:buFont typeface="Arial"/>
                        <a:buNone/>
                        <a:tabLst/>
                        <a:defRPr/>
                      </a:pPr>
                      <a:r>
                        <a:rPr lang="en-GB" sz="2800" dirty="0">
                          <a:solidFill>
                            <a:srgbClr val="006968"/>
                          </a:solidFill>
                          <a:latin typeface="Poppins"/>
                          <a:cs typeface="Times New Roman" panose="02020603050405020304" pitchFamily="18" charset="0"/>
                        </a:rPr>
                        <a:t>►</a:t>
                      </a:r>
                      <a:r>
                        <a:rPr lang="en-GB" sz="3200" kern="1200" spc="-40" dirty="0" err="1">
                          <a:solidFill>
                            <a:schemeClr val="tx1"/>
                          </a:solidFill>
                          <a:latin typeface="Poppins"/>
                          <a:ea typeface="+mn-ea"/>
                          <a:cs typeface="+mn-cs"/>
                        </a:rPr>
                        <a:t>home.cern</a:t>
                      </a:r>
                      <a:r>
                        <a:rPr lang="en-GB" sz="3200" kern="1200" spc="-40" dirty="0">
                          <a:solidFill>
                            <a:schemeClr val="tx1"/>
                          </a:solidFill>
                          <a:latin typeface="Poppins"/>
                          <a:ea typeface="+mn-ea"/>
                          <a:cs typeface="+mn-cs"/>
                        </a:rPr>
                        <a:t>/</a:t>
                      </a:r>
                      <a:r>
                        <a:rPr lang="en-GB" sz="3200" kern="1200" spc="-40" dirty="0" err="1">
                          <a:solidFill>
                            <a:schemeClr val="tx1"/>
                          </a:solidFill>
                          <a:latin typeface="Poppins"/>
                          <a:ea typeface="+mn-ea"/>
                          <a:cs typeface="+mn-cs"/>
                        </a:rPr>
                        <a:t>cern</a:t>
                      </a:r>
                      <a:r>
                        <a:rPr lang="en-GB" sz="3200" kern="1200" spc="-40" dirty="0">
                          <a:solidFill>
                            <a:schemeClr val="tx1"/>
                          </a:solidFill>
                          <a:latin typeface="Poppins"/>
                          <a:ea typeface="+mn-ea"/>
                          <a:cs typeface="+mn-cs"/>
                        </a:rPr>
                        <a:t>-people</a:t>
                      </a:r>
                    </a:p>
                    <a:p>
                      <a:pPr marL="0" indent="0" algn="l">
                        <a:buSzPct val="70000"/>
                        <a:buFont typeface="Arial"/>
                        <a:buNone/>
                      </a:pPr>
                      <a:endParaRPr lang="fr-FR" sz="2800" spc="-40" dirty="0">
                        <a:solidFill>
                          <a:schemeClr val="tx1"/>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6" name="Picture 5">
            <a:extLst>
              <a:ext uri="{FF2B5EF4-FFF2-40B4-BE49-F238E27FC236}">
                <a16:creationId xmlns:a16="http://schemas.microsoft.com/office/drawing/2014/main" id="{760A49F1-3D11-D08B-AD60-824E7BC08E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40991" y="158264"/>
            <a:ext cx="483646" cy="432000"/>
          </a:xfrm>
          <a:prstGeom prst="rect">
            <a:avLst/>
          </a:prstGeom>
        </p:spPr>
      </p:pic>
      <p:pic>
        <p:nvPicPr>
          <p:cNvPr id="7" name="Picture 6">
            <a:extLst>
              <a:ext uri="{FF2B5EF4-FFF2-40B4-BE49-F238E27FC236}">
                <a16:creationId xmlns:a16="http://schemas.microsoft.com/office/drawing/2014/main" id="{DCAD83A4-97F8-4D8E-4B45-4211032DDC6B}"/>
              </a:ext>
            </a:extLst>
          </p:cNvPr>
          <p:cNvPicPr>
            <a:picLocks noChangeAspect="1"/>
          </p:cNvPicPr>
          <p:nvPr/>
        </p:nvPicPr>
        <p:blipFill>
          <a:blip r:embed="rId5"/>
          <a:stretch>
            <a:fillRect/>
          </a:stretch>
        </p:blipFill>
        <p:spPr>
          <a:xfrm>
            <a:off x="9372421" y="2412332"/>
            <a:ext cx="2377233" cy="3367432"/>
          </a:xfrm>
          <a:prstGeom prst="rect">
            <a:avLst/>
          </a:prstGeom>
          <a:ln>
            <a:solidFill>
              <a:srgbClr val="006968"/>
            </a:solidFill>
          </a:ln>
        </p:spPr>
      </p:pic>
    </p:spTree>
    <p:extLst>
      <p:ext uri="{BB962C8B-B14F-4D97-AF65-F5344CB8AC3E}">
        <p14:creationId xmlns:p14="http://schemas.microsoft.com/office/powerpoint/2010/main" val="251200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89245-9E0D-1290-9BE8-F992B2403548}"/>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5DA74F51-7FE4-862C-D295-9CDAA15B9C1A}"/>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9DBEB5B6-4E47-7DB3-FCF1-8EE965BD0292}"/>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7020AD98-C4AC-A7A3-829E-265E52C498C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8C264978-0AA7-5098-7271-DD327A8306C9}"/>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AEB05CE7-F2B1-3B7E-1F7E-AB9AF2626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30D6756E-CC3D-3D1A-5199-BD04C2D71E25}"/>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13</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540E682F-E2C4-D8BE-DEBE-0FD21D6B99B5}"/>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C6AF5D69-40AE-A648-5E35-C439EAE2CED7}"/>
              </a:ext>
            </a:extLst>
          </p:cNvPr>
          <p:cNvSpPr/>
          <p:nvPr/>
        </p:nvSpPr>
        <p:spPr>
          <a:xfrm>
            <a:off x="0" y="116085"/>
            <a:ext cx="11749654" cy="1200329"/>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Bon à savoir</a:t>
            </a:r>
          </a:p>
          <a:p>
            <a:r>
              <a:rPr lang="fr-FR" sz="3600" b="1" dirty="0">
                <a:solidFill>
                  <a:srgbClr val="006968"/>
                </a:solidFill>
                <a:latin typeface="Poppins" panose="00000500000000000000" pitchFamily="2" charset="0"/>
                <a:cs typeface="Poppins" panose="00000500000000000000" pitchFamily="2" charset="0"/>
              </a:rPr>
              <a:t>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2BE74075-32F9-538C-99F7-C4F5905D6751}"/>
              </a:ext>
            </a:extLst>
          </p:cNvPr>
          <p:cNvGraphicFramePr>
            <a:graphicFrameLocks noGrp="1"/>
          </p:cNvGraphicFramePr>
          <p:nvPr>
            <p:extLst>
              <p:ext uri="{D42A27DB-BD31-4B8C-83A1-F6EECF244321}">
                <p14:modId xmlns:p14="http://schemas.microsoft.com/office/powerpoint/2010/main" val="2411655212"/>
              </p:ext>
            </p:extLst>
          </p:nvPr>
        </p:nvGraphicFramePr>
        <p:xfrm>
          <a:off x="231266" y="748795"/>
          <a:ext cx="11693371" cy="5913120"/>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l">
                        <a:buSzPct val="70000"/>
                        <a:buFont typeface="Arial"/>
                        <a:buNone/>
                      </a:pPr>
                      <a:r>
                        <a:rPr lang="fr-FR" sz="2800" spc="-40" dirty="0">
                          <a:solidFill>
                            <a:schemeClr val="tx1"/>
                          </a:solidFill>
                          <a:latin typeface="Poppins"/>
                        </a:rPr>
                        <a:t>Les prestations dépendance (LTC) sont là pour vous aider quand l’état de dépendance impacte votre vie de tous les jours</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Trois niveaux de dépendance (faible, moyenne, grave)</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N’attendez pas un niveau de dépendance grave pour agir</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Au besoin contactez le Service des affaire sociales et demander des conseils (demander à un proche de vous aider dans cette procédure si nécessaire)</a:t>
                      </a:r>
                    </a:p>
                    <a:p>
                      <a:pPr marL="0" indent="0" algn="l">
                        <a:buSzPct val="70000"/>
                        <a:buFont typeface="Arial"/>
                        <a:buNone/>
                      </a:pPr>
                      <a:endParaRPr lang="fr-FR" sz="2800" spc="-40" dirty="0">
                        <a:solidFill>
                          <a:schemeClr val="tx1"/>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7" name="Picture 6">
            <a:extLst>
              <a:ext uri="{FF2B5EF4-FFF2-40B4-BE49-F238E27FC236}">
                <a16:creationId xmlns:a16="http://schemas.microsoft.com/office/drawing/2014/main" id="{7E670694-2AA9-1AA5-B6CA-E09CAF28F1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809" t="20756" r="59734" b="47847"/>
          <a:stretch/>
        </p:blipFill>
        <p:spPr>
          <a:xfrm>
            <a:off x="11400064" y="196085"/>
            <a:ext cx="524573" cy="403712"/>
          </a:xfrm>
          <a:prstGeom prst="rect">
            <a:avLst/>
          </a:prstGeom>
          <a:ln>
            <a:noFill/>
          </a:ln>
        </p:spPr>
      </p:pic>
    </p:spTree>
    <p:extLst>
      <p:ext uri="{BB962C8B-B14F-4D97-AF65-F5344CB8AC3E}">
        <p14:creationId xmlns:p14="http://schemas.microsoft.com/office/powerpoint/2010/main" val="3480289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BDB8C-D7DF-7A47-A937-8F52C594A350}"/>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7101D7FB-E6DA-C57E-A50C-FB54C98D4A4F}"/>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2F1DD0BA-69F0-27FF-804A-5BFAD045ABD5}"/>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F15AB4ED-8D7C-6E31-A423-230FC7A95EBF}"/>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19645B1B-ECC1-3641-B3C4-CB7A9B8E370F}"/>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BA856095-3198-8499-5128-A626344892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B5247EBD-A473-9FED-5932-77F7F1A95395}"/>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14</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24CD5814-680D-F29A-6CF1-28B2C34CF8AD}"/>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4AB4C1B3-6C5D-4CF1-07AC-BE02F5B7B069}"/>
              </a:ext>
            </a:extLst>
          </p:cNvPr>
          <p:cNvSpPr/>
          <p:nvPr/>
        </p:nvSpPr>
        <p:spPr>
          <a:xfrm>
            <a:off x="0" y="116085"/>
            <a:ext cx="11749654" cy="1200329"/>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Bon à savoir</a:t>
            </a:r>
          </a:p>
          <a:p>
            <a:r>
              <a:rPr lang="fr-FR" sz="3600" b="1" dirty="0">
                <a:solidFill>
                  <a:srgbClr val="006968"/>
                </a:solidFill>
                <a:latin typeface="Poppins" panose="00000500000000000000" pitchFamily="2" charset="0"/>
                <a:cs typeface="Poppins" panose="00000500000000000000" pitchFamily="2" charset="0"/>
              </a:rPr>
              <a:t>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47999E21-62F2-BB03-DBB4-F1F1B3ABE061}"/>
              </a:ext>
            </a:extLst>
          </p:cNvPr>
          <p:cNvGraphicFramePr>
            <a:graphicFrameLocks noGrp="1"/>
          </p:cNvGraphicFramePr>
          <p:nvPr>
            <p:extLst>
              <p:ext uri="{D42A27DB-BD31-4B8C-83A1-F6EECF244321}">
                <p14:modId xmlns:p14="http://schemas.microsoft.com/office/powerpoint/2010/main" val="2615507412"/>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l">
                        <a:buSzPct val="70000"/>
                        <a:buFont typeface="Arial"/>
                        <a:buNone/>
                      </a:pPr>
                      <a:r>
                        <a:rPr lang="fr-FR" sz="2800" spc="-40" dirty="0">
                          <a:solidFill>
                            <a:schemeClr val="tx1"/>
                          </a:solidFill>
                          <a:latin typeface="Poppins"/>
                        </a:rPr>
                        <a:t>Utiliser le CHIS comme assurance complémentaire:</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Si votre conjoint ou votre/vos enfant(s) ont une autre assurance principale (Sécurité sociale, NHS, …)</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Utiliser l’autre assurance en premier lieu et soumettre l’avis de remboursement de cette assurance à UNIQA dans un 2ème temps</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cs typeface="Times New Roman" panose="02020603050405020304" pitchFamily="18" charset="0"/>
                        </a:rPr>
                        <a:t>V</a:t>
                      </a:r>
                      <a:r>
                        <a:rPr lang="fr-FR" sz="2800" spc="-40" dirty="0">
                          <a:solidFill>
                            <a:schemeClr val="tx1"/>
                          </a:solidFill>
                          <a:latin typeface="Poppins"/>
                        </a:rPr>
                        <a:t>ous serez ainsi mieux remboursé</a:t>
                      </a: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6" name="Picture 5">
            <a:extLst>
              <a:ext uri="{FF2B5EF4-FFF2-40B4-BE49-F238E27FC236}">
                <a16:creationId xmlns:a16="http://schemas.microsoft.com/office/drawing/2014/main" id="{FC1DB7CA-FEFA-9CF7-0A57-7725F65223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266" r="59586" b="44787"/>
          <a:stretch/>
        </p:blipFill>
        <p:spPr>
          <a:xfrm>
            <a:off x="11288281" y="-39751"/>
            <a:ext cx="636356" cy="756000"/>
          </a:xfrm>
          <a:prstGeom prst="rect">
            <a:avLst/>
          </a:prstGeom>
        </p:spPr>
      </p:pic>
    </p:spTree>
    <p:extLst>
      <p:ext uri="{BB962C8B-B14F-4D97-AF65-F5344CB8AC3E}">
        <p14:creationId xmlns:p14="http://schemas.microsoft.com/office/powerpoint/2010/main" val="620923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17B8A-6A07-EC22-62FC-B69E6EDF584B}"/>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857D3961-5014-8485-02AF-F9140F504832}"/>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5CFFF331-3C6A-D527-160B-2CF053E5D3EE}"/>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2CD1AF2C-B7E2-3966-0A43-A9CB426A7DCF}"/>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38A8907B-2CA8-3304-0E8B-BD560E7E654E}"/>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60FAF406-5CB2-CFE9-81F1-C8336E1BEF6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36B07FED-A50C-33A7-E8C1-D6E0D07A4667}"/>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15</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DCDD4A6F-3293-3E3E-A606-A7F28ADB56CC}"/>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E160FAA2-8B1B-84AC-B480-28732B5B8662}"/>
              </a:ext>
            </a:extLst>
          </p:cNvPr>
          <p:cNvSpPr/>
          <p:nvPr/>
        </p:nvSpPr>
        <p:spPr>
          <a:xfrm>
            <a:off x="0" y="116085"/>
            <a:ext cx="11749654" cy="1200329"/>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Bon à savoir</a:t>
            </a:r>
          </a:p>
          <a:p>
            <a:r>
              <a:rPr lang="fr-FR" sz="3600" b="1" dirty="0">
                <a:solidFill>
                  <a:srgbClr val="006968"/>
                </a:solidFill>
                <a:latin typeface="Poppins" panose="00000500000000000000" pitchFamily="2" charset="0"/>
                <a:cs typeface="Poppins" panose="00000500000000000000" pitchFamily="2" charset="0"/>
              </a:rPr>
              <a:t>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105066A5-5151-AD75-3AF2-E08A08C6ED32}"/>
              </a:ext>
            </a:extLst>
          </p:cNvPr>
          <p:cNvGraphicFramePr>
            <a:graphicFrameLocks noGrp="1"/>
          </p:cNvGraphicFramePr>
          <p:nvPr>
            <p:extLst>
              <p:ext uri="{D42A27DB-BD31-4B8C-83A1-F6EECF244321}">
                <p14:modId xmlns:p14="http://schemas.microsoft.com/office/powerpoint/2010/main" val="3580561701"/>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l">
                        <a:buSzPct val="70000"/>
                        <a:buFont typeface="Arial"/>
                        <a:buNone/>
                      </a:pPr>
                      <a:r>
                        <a:rPr lang="fr-FR" sz="2400" spc="-40" dirty="0">
                          <a:solidFill>
                            <a:schemeClr val="tx1"/>
                          </a:solidFill>
                          <a:latin typeface="Poppins"/>
                        </a:rPr>
                        <a:t>Vos demandes peuvent être envoyées de 4 façons:</a:t>
                      </a:r>
                    </a:p>
                    <a:p>
                      <a:pPr marL="0" indent="0" algn="l">
                        <a:buSzPct val="70000"/>
                        <a:buFont typeface="Arial"/>
                        <a:buNone/>
                      </a:pPr>
                      <a:endParaRPr lang="fr-FR" sz="2400" spc="-40" dirty="0">
                        <a:solidFill>
                          <a:schemeClr val="tx1"/>
                        </a:solidFill>
                        <a:latin typeface="Poppins"/>
                      </a:endParaRPr>
                    </a:p>
                    <a:p>
                      <a:pPr marL="0" indent="0" algn="l">
                        <a:buSzPct val="70000"/>
                        <a:buFont typeface="Arial"/>
                        <a:buNone/>
                      </a:pPr>
                      <a:r>
                        <a:rPr lang="en-GB" sz="2400" dirty="0">
                          <a:solidFill>
                            <a:srgbClr val="006968"/>
                          </a:solidFill>
                          <a:latin typeface="Poppins"/>
                          <a:cs typeface="Times New Roman" panose="02020603050405020304" pitchFamily="18" charset="0"/>
                        </a:rPr>
                        <a:t>►</a:t>
                      </a:r>
                      <a:r>
                        <a:rPr lang="fr-FR" sz="2400" spc="-40" dirty="0">
                          <a:solidFill>
                            <a:schemeClr val="tx1"/>
                          </a:solidFill>
                          <a:latin typeface="Poppins"/>
                        </a:rPr>
                        <a:t>Soumission électronique sur le site MyUNIQA. </a:t>
                      </a:r>
                    </a:p>
                    <a:p>
                      <a:pPr marL="0" indent="0" algn="l">
                        <a:buSzPct val="70000"/>
                        <a:buFont typeface="Arial"/>
                        <a:buNone/>
                      </a:pPr>
                      <a:endParaRPr lang="fr-FR" sz="2400" spc="-40" dirty="0">
                        <a:solidFill>
                          <a:schemeClr val="tx1"/>
                        </a:solidFill>
                        <a:latin typeface="Poppins"/>
                      </a:endParaRPr>
                    </a:p>
                    <a:p>
                      <a:pPr marL="0" indent="0" algn="l">
                        <a:buSzPct val="70000"/>
                        <a:buFont typeface="Arial"/>
                        <a:buNone/>
                      </a:pPr>
                      <a:r>
                        <a:rPr lang="en-GB" sz="2400" dirty="0">
                          <a:solidFill>
                            <a:srgbClr val="006968"/>
                          </a:solidFill>
                          <a:latin typeface="Poppins"/>
                          <a:cs typeface="Times New Roman" panose="02020603050405020304" pitchFamily="18" charset="0"/>
                        </a:rPr>
                        <a:t>►</a:t>
                      </a:r>
                      <a:r>
                        <a:rPr lang="fr-FR" sz="2400" spc="-40" dirty="0">
                          <a:solidFill>
                            <a:schemeClr val="tx1"/>
                          </a:solidFill>
                          <a:latin typeface="Poppins"/>
                        </a:rPr>
                        <a:t>Soumission électronique sur l’application MyUNIQA pour smartphone. </a:t>
                      </a:r>
                    </a:p>
                    <a:p>
                      <a:pPr marL="0" indent="0" algn="l">
                        <a:buSzPct val="70000"/>
                        <a:buFont typeface="Arial"/>
                        <a:buNone/>
                      </a:pPr>
                      <a:endParaRPr lang="fr-FR" sz="2400" spc="-40" dirty="0">
                        <a:solidFill>
                          <a:schemeClr val="tx1"/>
                        </a:solidFill>
                        <a:latin typeface="Poppins"/>
                      </a:endParaRPr>
                    </a:p>
                    <a:p>
                      <a:pPr marL="0" indent="0" algn="l">
                        <a:buSzPct val="70000"/>
                        <a:buFont typeface="Arial"/>
                        <a:buNone/>
                      </a:pPr>
                      <a:r>
                        <a:rPr lang="en-GB" sz="2400" dirty="0">
                          <a:solidFill>
                            <a:srgbClr val="006968"/>
                          </a:solidFill>
                          <a:latin typeface="Poppins"/>
                          <a:cs typeface="Times New Roman" panose="02020603050405020304" pitchFamily="18" charset="0"/>
                        </a:rPr>
                        <a:t>►</a:t>
                      </a:r>
                      <a:r>
                        <a:rPr lang="fr-FR" sz="2400" spc="-40" dirty="0">
                          <a:solidFill>
                            <a:schemeClr val="tx1"/>
                          </a:solidFill>
                          <a:latin typeface="Poppins"/>
                        </a:rPr>
                        <a:t>Dépôt sécurisé de vos “enveloppes bleues” dans la boîte aux lettres  "UNIQA" (CCSC/building 33 ou CCSC/Bâtiment principal (Bureau d’UNIQA) </a:t>
                      </a:r>
                    </a:p>
                    <a:p>
                      <a:pPr marL="0" indent="0" algn="l">
                        <a:buSzPct val="70000"/>
                        <a:buFont typeface="Arial"/>
                        <a:buNone/>
                      </a:pPr>
                      <a:endParaRPr lang="fr-FR" sz="2400" spc="-40" dirty="0">
                        <a:solidFill>
                          <a:schemeClr val="tx1"/>
                        </a:solidFill>
                        <a:latin typeface="Poppins"/>
                      </a:endParaRPr>
                    </a:p>
                    <a:p>
                      <a:pPr marL="0" indent="0" algn="l">
                        <a:buSzPct val="70000"/>
                        <a:buFont typeface="Arial"/>
                        <a:buNone/>
                      </a:pPr>
                      <a:r>
                        <a:rPr lang="en-GB" sz="2400" dirty="0">
                          <a:solidFill>
                            <a:srgbClr val="006968"/>
                          </a:solidFill>
                          <a:latin typeface="Poppins"/>
                          <a:cs typeface="Times New Roman" panose="02020603050405020304" pitchFamily="18" charset="0"/>
                        </a:rPr>
                        <a:t>►</a:t>
                      </a:r>
                      <a:r>
                        <a:rPr lang="fr-FR" sz="2400" spc="-40" dirty="0">
                          <a:solidFill>
                            <a:schemeClr val="tx1"/>
                          </a:solidFill>
                          <a:latin typeface="Poppins"/>
                        </a:rPr>
                        <a:t>Envoi de vos “enveloppes bleues” affranchies par courrier à l’adresse suivante : UNIQA, Avenue de la </a:t>
                      </a:r>
                      <a:r>
                        <a:rPr lang="fr-FR" sz="2400" spc="-40" dirty="0" err="1">
                          <a:solidFill>
                            <a:schemeClr val="tx1"/>
                          </a:solidFill>
                          <a:latin typeface="Poppins"/>
                        </a:rPr>
                        <a:t>Praille</a:t>
                      </a:r>
                      <a:r>
                        <a:rPr lang="fr-FR" sz="2400" spc="-40" dirty="0">
                          <a:solidFill>
                            <a:schemeClr val="tx1"/>
                          </a:solidFill>
                          <a:latin typeface="Poppins"/>
                        </a:rPr>
                        <a:t>, 26- CP 1431 - 1227 Carouge. </a:t>
                      </a: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AB43AEEB-1D5E-AA32-0A23-3A1E73D6857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1896" y="196361"/>
            <a:ext cx="452741" cy="468000"/>
          </a:xfrm>
          <a:prstGeom prst="rect">
            <a:avLst/>
          </a:prstGeom>
        </p:spPr>
      </p:pic>
    </p:spTree>
    <p:extLst>
      <p:ext uri="{BB962C8B-B14F-4D97-AF65-F5344CB8AC3E}">
        <p14:creationId xmlns:p14="http://schemas.microsoft.com/office/powerpoint/2010/main" val="4063097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751" y="5896040"/>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16</a:t>
            </a:fld>
            <a:endParaRPr lang="fr-CH" b="1" dirty="0">
              <a:solidFill>
                <a:srgbClr val="BCE4FA"/>
              </a:solidFill>
              <a:latin typeface="Poppins"/>
            </a:endParaRPr>
          </a:p>
        </p:txBody>
      </p:sp>
      <p:sp>
        <p:nvSpPr>
          <p:cNvPr id="18" name="Rectangle 17"/>
          <p:cNvSpPr/>
          <p:nvPr/>
        </p:nvSpPr>
        <p:spPr>
          <a:xfrm>
            <a:off x="3649472" y="2181975"/>
            <a:ext cx="4893055" cy="923330"/>
          </a:xfrm>
          <a:prstGeom prst="rect">
            <a:avLst/>
          </a:prstGeom>
        </p:spPr>
        <p:txBody>
          <a:bodyPr wrap="square">
            <a:spAutoFit/>
          </a:bodyPr>
          <a:lstStyle/>
          <a:p>
            <a:pPr algn="ctr"/>
            <a:r>
              <a:rPr lang="en-GB" sz="5400" b="1" dirty="0">
                <a:solidFill>
                  <a:srgbClr val="006968"/>
                </a:solidFill>
                <a:latin typeface="Poppins"/>
              </a:rPr>
              <a:t>Merci </a:t>
            </a:r>
          </a:p>
        </p:txBody>
      </p:sp>
      <p:sp>
        <p:nvSpPr>
          <p:cNvPr id="12"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Tree>
    <p:extLst>
      <p:ext uri="{BB962C8B-B14F-4D97-AF65-F5344CB8AC3E}">
        <p14:creationId xmlns:p14="http://schemas.microsoft.com/office/powerpoint/2010/main" val="2682109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89ABF-E0E1-1329-231D-AF785C60E1AD}"/>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54FD5C4E-9996-49BA-AEA4-9195F5A659C3}"/>
              </a:ext>
            </a:extLst>
          </p:cNvPr>
          <p:cNvGrpSpPr/>
          <p:nvPr/>
        </p:nvGrpSpPr>
        <p:grpSpPr>
          <a:xfrm>
            <a:off x="1751" y="5896040"/>
            <a:ext cx="12196012" cy="961960"/>
            <a:chOff x="0" y="5911516"/>
            <a:chExt cx="12196012" cy="961960"/>
          </a:xfrm>
        </p:grpSpPr>
        <p:grpSp>
          <p:nvGrpSpPr>
            <p:cNvPr id="13" name="Group 12">
              <a:extLst>
                <a:ext uri="{FF2B5EF4-FFF2-40B4-BE49-F238E27FC236}">
                  <a16:creationId xmlns:a16="http://schemas.microsoft.com/office/drawing/2014/main" id="{06EE0A8D-2892-A572-20C2-D5D6C5FE8DE5}"/>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A23658B7-E680-AE68-D2E0-B5C08A2850DA}"/>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908E72D0-3C2E-DCC3-284A-96C1D18586EE}"/>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0AF711E2-E7EA-848B-B8C6-A4B1DFF1CC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CB82B946-5C07-2608-4A5B-B8ED78FA574D}"/>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17</a:t>
            </a:fld>
            <a:endParaRPr lang="fr-CH" b="1" dirty="0">
              <a:solidFill>
                <a:srgbClr val="BCE4FA"/>
              </a:solidFill>
              <a:latin typeface="Poppins"/>
            </a:endParaRPr>
          </a:p>
        </p:txBody>
      </p:sp>
      <p:sp>
        <p:nvSpPr>
          <p:cNvPr id="18" name="Rectangle 17">
            <a:extLst>
              <a:ext uri="{FF2B5EF4-FFF2-40B4-BE49-F238E27FC236}">
                <a16:creationId xmlns:a16="http://schemas.microsoft.com/office/drawing/2014/main" id="{CB2FF8B3-202B-4442-927F-DAF4BB6CD5C7}"/>
              </a:ext>
            </a:extLst>
          </p:cNvPr>
          <p:cNvSpPr/>
          <p:nvPr/>
        </p:nvSpPr>
        <p:spPr>
          <a:xfrm>
            <a:off x="3649472" y="2181975"/>
            <a:ext cx="4893055" cy="1754326"/>
          </a:xfrm>
          <a:prstGeom prst="rect">
            <a:avLst/>
          </a:prstGeom>
        </p:spPr>
        <p:txBody>
          <a:bodyPr wrap="square">
            <a:spAutoFit/>
          </a:bodyPr>
          <a:lstStyle/>
          <a:p>
            <a:pPr algn="ctr"/>
            <a:r>
              <a:rPr lang="en-US" sz="5400" b="1" dirty="0">
                <a:solidFill>
                  <a:srgbClr val="006968"/>
                </a:solidFill>
                <a:latin typeface="Poppins"/>
              </a:rPr>
              <a:t>Q</a:t>
            </a:r>
            <a:r>
              <a:rPr lang="en-GB" sz="5400" b="1" dirty="0" err="1">
                <a:solidFill>
                  <a:srgbClr val="006968"/>
                </a:solidFill>
                <a:latin typeface="Poppins"/>
              </a:rPr>
              <a:t>uestions</a:t>
            </a:r>
            <a:r>
              <a:rPr lang="en-GB" sz="5400" b="1" dirty="0">
                <a:solidFill>
                  <a:srgbClr val="006968"/>
                </a:solidFill>
                <a:latin typeface="Poppins"/>
              </a:rPr>
              <a:t> &amp; </a:t>
            </a:r>
            <a:r>
              <a:rPr lang="en-GB" sz="5400" b="1" dirty="0" err="1">
                <a:solidFill>
                  <a:srgbClr val="006968"/>
                </a:solidFill>
                <a:latin typeface="Poppins"/>
              </a:rPr>
              <a:t>réponses</a:t>
            </a:r>
            <a:endParaRPr lang="en-GB" sz="5400" b="1" dirty="0">
              <a:solidFill>
                <a:srgbClr val="006968"/>
              </a:solidFill>
              <a:latin typeface="Poppins"/>
            </a:endParaRPr>
          </a:p>
        </p:txBody>
      </p:sp>
      <p:sp>
        <p:nvSpPr>
          <p:cNvPr id="12" name="Date Placeholder 15">
            <a:extLst>
              <a:ext uri="{FF2B5EF4-FFF2-40B4-BE49-F238E27FC236}">
                <a16:creationId xmlns:a16="http://schemas.microsoft.com/office/drawing/2014/main" id="{00035169-1D1B-582D-B8A3-18D6F46205D9}"/>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pic>
        <p:nvPicPr>
          <p:cNvPr id="2" name="Picture 2">
            <a:extLst>
              <a:ext uri="{FF2B5EF4-FFF2-40B4-BE49-F238E27FC236}">
                <a16:creationId xmlns:a16="http://schemas.microsoft.com/office/drawing/2014/main" id="{7C52E7D8-815E-BDF8-0CC7-75C022AD14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691" t="20500" r="62190" b="48580"/>
          <a:stretch/>
        </p:blipFill>
        <p:spPr>
          <a:xfrm>
            <a:off x="8422231" y="2719219"/>
            <a:ext cx="1036390" cy="923330"/>
          </a:xfrm>
          <a:prstGeom prst="rect">
            <a:avLst/>
          </a:prstGeom>
        </p:spPr>
      </p:pic>
    </p:spTree>
    <p:extLst>
      <p:ext uri="{BB962C8B-B14F-4D97-AF65-F5344CB8AC3E}">
        <p14:creationId xmlns:p14="http://schemas.microsoft.com/office/powerpoint/2010/main" val="1609509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39814" y="73463"/>
            <a:ext cx="3229362"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Sujets</a:t>
            </a:r>
            <a:endParaRPr lang="fr-FR" sz="2800" b="1" dirty="0">
              <a:solidFill>
                <a:srgbClr val="006968"/>
              </a:solidFill>
              <a:latin typeface="Poppins" panose="00000500000000000000" pitchFamily="2" charset="0"/>
              <a:cs typeface="Poppins" panose="00000500000000000000" pitchFamily="2" charset="0"/>
            </a:endParaRPr>
          </a:p>
        </p:txBody>
      </p:sp>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graphicFrame>
        <p:nvGraphicFramePr>
          <p:cNvPr id="3"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3273649104"/>
              </p:ext>
            </p:extLst>
          </p:nvPr>
        </p:nvGraphicFramePr>
        <p:xfrm>
          <a:off x="239814" y="703848"/>
          <a:ext cx="11712372" cy="5973464"/>
        </p:xfrm>
        <a:graphic>
          <a:graphicData uri="http://schemas.openxmlformats.org/drawingml/2006/table">
            <a:tbl>
              <a:tblPr firstRow="1" bandRow="1">
                <a:tableStyleId>{5C22544A-7EE6-4342-B048-85BDC9FD1C3A}</a:tableStyleId>
              </a:tblPr>
              <a:tblGrid>
                <a:gridCol w="11712372">
                  <a:extLst>
                    <a:ext uri="{9D8B030D-6E8A-4147-A177-3AD203B41FA5}">
                      <a16:colId xmlns:a16="http://schemas.microsoft.com/office/drawing/2014/main" val="3068607209"/>
                    </a:ext>
                  </a:extLst>
                </a:gridCol>
              </a:tblGrid>
              <a:tr h="0">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607704">
                <a:tc>
                  <a:txBody>
                    <a:bodyPr/>
                    <a:lstStyle/>
                    <a:p>
                      <a:r>
                        <a:rPr lang="fr-CH" sz="1800" b="1" dirty="0">
                          <a:solidFill>
                            <a:srgbClr val="006968"/>
                          </a:solidFill>
                          <a:latin typeface="Poppins"/>
                        </a:rPr>
                        <a:t> </a:t>
                      </a:r>
                      <a:endParaRPr lang="en-GB" sz="3200" spc="-40" dirty="0">
                        <a:solidFill>
                          <a:schemeClr val="accent6"/>
                        </a:solidFill>
                        <a:latin typeface="Poppins"/>
                      </a:endParaRPr>
                    </a:p>
                    <a:p>
                      <a:pPr marL="0" indent="0">
                        <a:buClr>
                          <a:srgbClr val="2E6C68"/>
                        </a:buClr>
                        <a:buSzPct val="60000"/>
                        <a:buFont typeface="Wingdings 2" panose="05020102010507070707" pitchFamily="18" charset="2"/>
                        <a:buNone/>
                      </a:pPr>
                      <a:r>
                        <a:rPr lang="en-GB" sz="3200" dirty="0">
                          <a:solidFill>
                            <a:srgbClr val="006968"/>
                          </a:solidFill>
                          <a:latin typeface="Poppins"/>
                          <a:cs typeface="Times New Roman" panose="02020603050405020304" pitchFamily="18" charset="0"/>
                        </a:rPr>
                        <a:t>►</a:t>
                      </a:r>
                      <a:r>
                        <a:rPr lang="en-GB" sz="3200" spc="-40" dirty="0">
                          <a:solidFill>
                            <a:schemeClr val="tx1"/>
                          </a:solidFill>
                          <a:latin typeface="Poppins"/>
                        </a:rPr>
                        <a:t>Ce qui change</a:t>
                      </a:r>
                    </a:p>
                    <a:p>
                      <a:pPr marL="0" indent="0">
                        <a:buClr>
                          <a:srgbClr val="2E6C68"/>
                        </a:buClr>
                        <a:buSzPct val="60000"/>
                        <a:buFont typeface="Wingdings 2" panose="05020102010507070707" pitchFamily="18" charset="2"/>
                        <a:buNone/>
                      </a:pPr>
                      <a:endParaRPr lang="en-GB" sz="3200" spc="-40" dirty="0">
                        <a:solidFill>
                          <a:schemeClr val="tx1"/>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r>
                        <a:rPr lang="en-GB" sz="3200" dirty="0">
                          <a:solidFill>
                            <a:srgbClr val="006968"/>
                          </a:solidFill>
                          <a:latin typeface="Poppins"/>
                          <a:cs typeface="Times New Roman" panose="02020603050405020304" pitchFamily="18" charset="0"/>
                        </a:rPr>
                        <a:t>►</a:t>
                      </a:r>
                      <a:r>
                        <a:rPr lang="en-GB" sz="3200" spc="-40" dirty="0" err="1">
                          <a:solidFill>
                            <a:schemeClr val="tx1"/>
                          </a:solidFill>
                          <a:latin typeface="Poppins"/>
                        </a:rPr>
                        <a:t>Rester</a:t>
                      </a:r>
                      <a:r>
                        <a:rPr lang="en-GB" sz="3200" spc="-40" dirty="0">
                          <a:solidFill>
                            <a:schemeClr val="tx1"/>
                          </a:solidFill>
                          <a:latin typeface="Poppins"/>
                        </a:rPr>
                        <a:t> au CHIS: </a:t>
                      </a:r>
                      <a:r>
                        <a:rPr lang="en-GB" sz="3200" spc="-40" dirty="0" err="1">
                          <a:solidFill>
                            <a:schemeClr val="tx1"/>
                          </a:solidFill>
                          <a:latin typeface="Poppins"/>
                        </a:rPr>
                        <a:t>ce</a:t>
                      </a:r>
                      <a:r>
                        <a:rPr lang="en-GB" sz="3200" spc="-40" dirty="0">
                          <a:solidFill>
                            <a:schemeClr val="tx1"/>
                          </a:solidFill>
                          <a:latin typeface="Poppins"/>
                        </a:rPr>
                        <a:t> que </a:t>
                      </a:r>
                      <a:r>
                        <a:rPr lang="en-GB" sz="3200" spc="-40" dirty="0" err="1">
                          <a:solidFill>
                            <a:schemeClr val="tx1"/>
                          </a:solidFill>
                          <a:latin typeface="Poppins"/>
                        </a:rPr>
                        <a:t>vous</a:t>
                      </a:r>
                      <a:r>
                        <a:rPr lang="en-GB" sz="3200" spc="-40" dirty="0">
                          <a:solidFill>
                            <a:schemeClr val="tx1"/>
                          </a:solidFill>
                          <a:latin typeface="Poppins"/>
                        </a:rPr>
                        <a:t> </a:t>
                      </a:r>
                      <a:r>
                        <a:rPr lang="en-GB" sz="3200" spc="-40" dirty="0" err="1">
                          <a:solidFill>
                            <a:schemeClr val="tx1"/>
                          </a:solidFill>
                          <a:latin typeface="Poppins"/>
                        </a:rPr>
                        <a:t>devez</a:t>
                      </a:r>
                      <a:r>
                        <a:rPr lang="en-GB" sz="3200" spc="-40" dirty="0">
                          <a:solidFill>
                            <a:schemeClr val="tx1"/>
                          </a:solidFill>
                          <a:latin typeface="Poppins"/>
                        </a:rPr>
                        <a:t> faire et </a:t>
                      </a:r>
                      <a:r>
                        <a:rPr lang="en-GB" sz="3200" spc="-40" dirty="0" err="1">
                          <a:solidFill>
                            <a:schemeClr val="tx1"/>
                          </a:solidFill>
                          <a:latin typeface="Poppins"/>
                        </a:rPr>
                        <a:t>quand</a:t>
                      </a:r>
                      <a:endParaRPr lang="en-GB" sz="3200" spc="-40" dirty="0">
                        <a:solidFill>
                          <a:schemeClr val="tx1"/>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tx1"/>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r>
                        <a:rPr lang="en-GB" sz="3200" dirty="0">
                          <a:solidFill>
                            <a:srgbClr val="006968"/>
                          </a:solidFill>
                          <a:latin typeface="Poppins"/>
                          <a:cs typeface="Times New Roman" panose="02020603050405020304" pitchFamily="18" charset="0"/>
                        </a:rPr>
                        <a:t>►</a:t>
                      </a:r>
                      <a:r>
                        <a:rPr lang="en-GB" sz="3200" dirty="0">
                          <a:solidFill>
                            <a:schemeClr val="tx1"/>
                          </a:solidFill>
                          <a:latin typeface="Poppins"/>
                          <a:cs typeface="Times New Roman" panose="02020603050405020304" pitchFamily="18" charset="0"/>
                        </a:rPr>
                        <a:t>C</a:t>
                      </a:r>
                      <a:r>
                        <a:rPr lang="en-GB" sz="3200" spc="-40" dirty="0">
                          <a:solidFill>
                            <a:schemeClr val="tx1"/>
                          </a:solidFill>
                          <a:latin typeface="Poppins"/>
                        </a:rPr>
                        <a:t>e qui ne change pas</a:t>
                      </a:r>
                    </a:p>
                    <a:p>
                      <a:pPr marL="0" indent="0">
                        <a:buClr>
                          <a:srgbClr val="2E6C68"/>
                        </a:buClr>
                        <a:buSzPct val="60000"/>
                        <a:buFont typeface="Wingdings 2" panose="05020102010507070707" pitchFamily="18" charset="2"/>
                        <a:buNone/>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r>
                        <a:rPr lang="en-GB" sz="3200" dirty="0">
                          <a:solidFill>
                            <a:srgbClr val="006968"/>
                          </a:solidFill>
                          <a:latin typeface="Poppins"/>
                          <a:cs typeface="Times New Roman" panose="02020603050405020304" pitchFamily="18" charset="0"/>
                        </a:rPr>
                        <a:t>►</a:t>
                      </a:r>
                      <a:r>
                        <a:rPr lang="en-GB" sz="3200" spc="-40" dirty="0" err="1">
                          <a:solidFill>
                            <a:schemeClr val="tx1"/>
                          </a:solidFill>
                          <a:latin typeface="Poppins"/>
                        </a:rPr>
                        <a:t>Obtenir</a:t>
                      </a:r>
                      <a:r>
                        <a:rPr lang="en-GB" sz="3200" spc="-40" dirty="0">
                          <a:solidFill>
                            <a:schemeClr val="tx1"/>
                          </a:solidFill>
                          <a:latin typeface="Poppins"/>
                        </a:rPr>
                        <a:t> de </a:t>
                      </a:r>
                      <a:r>
                        <a:rPr lang="en-GB" sz="3200" spc="-40" dirty="0" err="1">
                          <a:solidFill>
                            <a:schemeClr val="tx1"/>
                          </a:solidFill>
                          <a:latin typeface="Poppins"/>
                        </a:rPr>
                        <a:t>l’information</a:t>
                      </a:r>
                      <a:r>
                        <a:rPr lang="en-GB" sz="3200" spc="-40" dirty="0">
                          <a:solidFill>
                            <a:schemeClr val="tx1"/>
                          </a:solidFill>
                          <a:latin typeface="Poppins"/>
                        </a:rPr>
                        <a:t> </a:t>
                      </a: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r>
                        <a:rPr lang="en-GB" sz="3200" dirty="0">
                          <a:solidFill>
                            <a:srgbClr val="006968"/>
                          </a:solidFill>
                          <a:latin typeface="Poppins"/>
                          <a:cs typeface="Times New Roman" panose="02020603050405020304" pitchFamily="18" charset="0"/>
                        </a:rPr>
                        <a:t>►</a:t>
                      </a:r>
                      <a:r>
                        <a:rPr lang="en-GB" sz="3200" spc="-40" dirty="0">
                          <a:solidFill>
                            <a:schemeClr val="tx1"/>
                          </a:solidFill>
                          <a:latin typeface="Poppins"/>
                        </a:rPr>
                        <a:t>Bon à savoir</a:t>
                      </a:r>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14310" t="20027" r="61730" b="47752"/>
          <a:stretch/>
        </p:blipFill>
        <p:spPr>
          <a:xfrm>
            <a:off x="11389581" y="136656"/>
            <a:ext cx="562605" cy="504000"/>
          </a:xfrm>
          <a:prstGeom prst="rect">
            <a:avLst/>
          </a:prstGeom>
          <a:ln>
            <a:noFill/>
          </a:ln>
        </p:spPr>
      </p:pic>
      <p:sp>
        <p:nvSpPr>
          <p:cNvPr id="18"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2</a:t>
            </a:fld>
            <a:endParaRPr lang="fr-CH" b="1" dirty="0">
              <a:solidFill>
                <a:srgbClr val="BCE4FA"/>
              </a:solidFill>
              <a:latin typeface="Poppins"/>
            </a:endParaRPr>
          </a:p>
        </p:txBody>
      </p:sp>
      <p:sp>
        <p:nvSpPr>
          <p:cNvPr id="4" name="Date Placeholder 15">
            <a:extLst>
              <a:ext uri="{FF2B5EF4-FFF2-40B4-BE49-F238E27FC236}">
                <a16:creationId xmlns:a16="http://schemas.microsoft.com/office/drawing/2014/main" id="{1670CB26-CA35-5561-7402-1BB575423606}"/>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Tree>
    <p:extLst>
      <p:ext uri="{BB962C8B-B14F-4D97-AF65-F5344CB8AC3E}">
        <p14:creationId xmlns:p14="http://schemas.microsoft.com/office/powerpoint/2010/main" val="2180454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0C1AC-E81B-5BE3-D131-5D64785C1001}"/>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E467724A-F8AD-D597-F191-7A9F7A9C7D6D}"/>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387A26E5-1539-A884-28FA-DA3659463485}"/>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1EE055FA-92D8-2DB0-8108-314251C6EDE2}"/>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0FACBCA2-8364-BD72-68CA-0B49EAF9AC1E}"/>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91135F88-255A-D3CC-481D-26B4A3EC396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D11507CE-2556-D72E-2379-E2C79D5B6BA6}"/>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3</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79125C4D-9989-3964-7BCF-2B4BC5C4C2E6}"/>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24B4B269-049D-3110-F1A4-06ABB204B444}"/>
              </a:ext>
            </a:extLst>
          </p:cNvPr>
          <p:cNvSpPr/>
          <p:nvPr/>
        </p:nvSpPr>
        <p:spPr>
          <a:xfrm>
            <a:off x="0"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Ce qui change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51D8A5CF-92A8-B45B-3744-24F125D4D172}"/>
              </a:ext>
            </a:extLst>
          </p:cNvPr>
          <p:cNvGraphicFramePr>
            <a:graphicFrameLocks noGrp="1"/>
          </p:cNvGraphicFramePr>
          <p:nvPr>
            <p:extLst>
              <p:ext uri="{D42A27DB-BD31-4B8C-83A1-F6EECF244321}">
                <p14:modId xmlns:p14="http://schemas.microsoft.com/office/powerpoint/2010/main" val="4007001074"/>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just">
                        <a:buSzPct val="70000"/>
                        <a:buFont typeface="Arial"/>
                        <a:buNone/>
                      </a:pPr>
                      <a:r>
                        <a:rPr lang="fr-FR" sz="3200" spc="-40" dirty="0">
                          <a:solidFill>
                            <a:schemeClr val="tx1"/>
                          </a:solidFill>
                          <a:latin typeface="Poppins"/>
                        </a:rPr>
                        <a:t>Vous devenez “Membre post-obligatoire”.</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42C37588-6679-B682-6292-E88D6DA96FF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1896" y="158314"/>
            <a:ext cx="452741" cy="468000"/>
          </a:xfrm>
          <a:prstGeom prst="rect">
            <a:avLst/>
          </a:prstGeom>
        </p:spPr>
      </p:pic>
    </p:spTree>
    <p:extLst>
      <p:ext uri="{BB962C8B-B14F-4D97-AF65-F5344CB8AC3E}">
        <p14:creationId xmlns:p14="http://schemas.microsoft.com/office/powerpoint/2010/main" val="3724395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0CFC9-7A51-1C62-B0C7-3BD19023A2CA}"/>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038DB373-46CB-29D1-8C1C-D65E863757C3}"/>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744B981D-87D0-A3CC-87CE-92597E6C09B2}"/>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931A8BF5-E8CC-EE82-7443-93C5AF25D4EA}"/>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8D683353-5D01-1B61-23DE-B09AA8C3AF41}"/>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7F877996-D8FF-330B-1FFC-9B60FA9F0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2622D82A-504A-E803-047C-477E9FD3C0FE}"/>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4</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93FA07D8-8EDF-7E06-52F1-C7DF84B0AE61}"/>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E2FCEEA6-E75C-7439-FDB7-B6FCFCFA2181}"/>
              </a:ext>
            </a:extLst>
          </p:cNvPr>
          <p:cNvSpPr/>
          <p:nvPr/>
        </p:nvSpPr>
        <p:spPr>
          <a:xfrm>
            <a:off x="0" y="116085"/>
            <a:ext cx="11749654" cy="1077218"/>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Exception</a:t>
            </a:r>
          </a:p>
          <a:p>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0391B20D-CACC-A990-D02C-82D680A94160}"/>
              </a:ext>
            </a:extLst>
          </p:cNvPr>
          <p:cNvGraphicFramePr>
            <a:graphicFrameLocks noGrp="1"/>
          </p:cNvGraphicFramePr>
          <p:nvPr>
            <p:extLst>
              <p:ext uri="{D42A27DB-BD31-4B8C-83A1-F6EECF244321}">
                <p14:modId xmlns:p14="http://schemas.microsoft.com/office/powerpoint/2010/main" val="3599321282"/>
              </p:ext>
            </p:extLst>
          </p:nvPr>
        </p:nvGraphicFramePr>
        <p:xfrm>
          <a:off x="185536" y="697842"/>
          <a:ext cx="11712372" cy="5638800"/>
        </p:xfrm>
        <a:graphic>
          <a:graphicData uri="http://schemas.openxmlformats.org/drawingml/2006/table">
            <a:tbl>
              <a:tblPr firstRow="1" bandRow="1">
                <a:tableStyleId>{5C22544A-7EE6-4342-B048-85BDC9FD1C3A}</a:tableStyleId>
              </a:tblPr>
              <a:tblGrid>
                <a:gridCol w="11712372">
                  <a:extLst>
                    <a:ext uri="{9D8B030D-6E8A-4147-A177-3AD203B41FA5}">
                      <a16:colId xmlns:a16="http://schemas.microsoft.com/office/drawing/2014/main" val="3068607209"/>
                    </a:ext>
                  </a:extLst>
                </a:gridCol>
              </a:tblGrid>
              <a:tr h="332820">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4798155">
                <a:tc>
                  <a:txBody>
                    <a:bodyPr/>
                    <a:lstStyle/>
                    <a:p>
                      <a:r>
                        <a:rPr lang="fr-CH" sz="1800" b="1" dirty="0">
                          <a:solidFill>
                            <a:srgbClr val="006968"/>
                          </a:solidFill>
                          <a:latin typeface="Poppins"/>
                        </a:rPr>
                        <a:t> </a:t>
                      </a:r>
                    </a:p>
                    <a:p>
                      <a:pPr marL="0" indent="0" algn="just">
                        <a:buSzPct val="70000"/>
                        <a:buFont typeface="Arial"/>
                        <a:buNone/>
                      </a:pPr>
                      <a:r>
                        <a:rPr lang="fr-FR" sz="3200" spc="-40" dirty="0">
                          <a:solidFill>
                            <a:schemeClr val="tx1"/>
                          </a:solidFill>
                          <a:latin typeface="Poppins"/>
                        </a:rPr>
                        <a:t>Cependant si votre conjoint est un MPE, vous devez rester au CHIS comme Membre principal.</a:t>
                      </a:r>
                    </a:p>
                    <a:p>
                      <a:pPr marL="0" indent="0" algn="just">
                        <a:buSzPct val="70000"/>
                        <a:buFont typeface="Arial"/>
                        <a:buNone/>
                      </a:pPr>
                      <a:endParaRPr lang="fr-FR" sz="3200" spc="-40" dirty="0">
                        <a:solidFill>
                          <a:schemeClr val="tx1"/>
                        </a:solidFill>
                        <a:latin typeface="Poppins"/>
                      </a:endParaRPr>
                    </a:p>
                    <a:p>
                      <a:pPr marL="0" indent="0" algn="just">
                        <a:buSzPct val="70000"/>
                        <a:buFont typeface="Arial"/>
                        <a:buNone/>
                      </a:pPr>
                      <a:r>
                        <a:rPr lang="fr-FR" sz="3200" spc="-40" dirty="0">
                          <a:solidFill>
                            <a:schemeClr val="tx1"/>
                          </a:solidFill>
                          <a:latin typeface="Poppins"/>
                        </a:rPr>
                        <a:t>Plus tard, quand votre conjoint prendra également sa retraite, vous pourrez tous les deux quitter le CHIS (pour toujours) ; si vous restez, vous serez tous les deux Membres principaux. </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6" name="Picture 5">
            <a:extLst>
              <a:ext uri="{FF2B5EF4-FFF2-40B4-BE49-F238E27FC236}">
                <a16:creationId xmlns:a16="http://schemas.microsoft.com/office/drawing/2014/main" id="{9251C839-864D-09C9-CA02-76766665560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266" r="59586" b="44787"/>
          <a:stretch/>
        </p:blipFill>
        <p:spPr>
          <a:xfrm>
            <a:off x="11443076" y="-58158"/>
            <a:ext cx="636356" cy="756000"/>
          </a:xfrm>
          <a:prstGeom prst="rect">
            <a:avLst/>
          </a:prstGeom>
        </p:spPr>
      </p:pic>
    </p:spTree>
    <p:extLst>
      <p:ext uri="{BB962C8B-B14F-4D97-AF65-F5344CB8AC3E}">
        <p14:creationId xmlns:p14="http://schemas.microsoft.com/office/powerpoint/2010/main" val="2704596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895474"/>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5</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999DEA09-4C40-F563-757E-7A2C1027B637}"/>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07B7DDC2-93BD-869D-FC59-B29143524AAF}"/>
              </a:ext>
            </a:extLst>
          </p:cNvPr>
          <p:cNvSpPr/>
          <p:nvPr/>
        </p:nvSpPr>
        <p:spPr>
          <a:xfrm>
            <a:off x="0" y="116085"/>
            <a:ext cx="11749654" cy="1077218"/>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Rester au CHIS: ce que vous devez faire et quand</a:t>
            </a:r>
          </a:p>
          <a:p>
            <a:endParaRPr lang="fr-FR" sz="2800" b="1" dirty="0">
              <a:solidFill>
                <a:srgbClr val="006968"/>
              </a:solidFill>
              <a:latin typeface="Poppins" panose="00000500000000000000" pitchFamily="2" charset="0"/>
              <a:cs typeface="Poppins" panose="00000500000000000000" pitchFamily="2" charset="0"/>
            </a:endParaRPr>
          </a:p>
        </p:txBody>
      </p:sp>
      <p:pic>
        <p:nvPicPr>
          <p:cNvPr id="4" name="Picture 3">
            <a:extLst>
              <a:ext uri="{FF2B5EF4-FFF2-40B4-BE49-F238E27FC236}">
                <a16:creationId xmlns:a16="http://schemas.microsoft.com/office/drawing/2014/main" id="{8F0360A9-0F8B-CAE7-4E35-CFD6DF2C59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523283" y="172964"/>
            <a:ext cx="452741" cy="468000"/>
          </a:xfrm>
          <a:prstGeom prst="rect">
            <a:avLst/>
          </a:prstGeom>
        </p:spPr>
      </p:pic>
      <p:graphicFrame>
        <p:nvGraphicFramePr>
          <p:cNvPr id="5" name="Tableau 3">
            <a:extLst>
              <a:ext uri="{FF2B5EF4-FFF2-40B4-BE49-F238E27FC236}">
                <a16:creationId xmlns:a16="http://schemas.microsoft.com/office/drawing/2014/main" id="{3E7E2BC6-85B8-6123-4555-C13CB6060C85}"/>
              </a:ext>
            </a:extLst>
          </p:cNvPr>
          <p:cNvGraphicFramePr>
            <a:graphicFrameLocks noGrp="1"/>
          </p:cNvGraphicFramePr>
          <p:nvPr>
            <p:extLst>
              <p:ext uri="{D42A27DB-BD31-4B8C-83A1-F6EECF244321}">
                <p14:modId xmlns:p14="http://schemas.microsoft.com/office/powerpoint/2010/main" val="275527747"/>
              </p:ext>
            </p:extLst>
          </p:nvPr>
        </p:nvGraphicFramePr>
        <p:xfrm>
          <a:off x="185536" y="697842"/>
          <a:ext cx="11712372" cy="6614160"/>
        </p:xfrm>
        <a:graphic>
          <a:graphicData uri="http://schemas.openxmlformats.org/drawingml/2006/table">
            <a:tbl>
              <a:tblPr firstRow="1" bandRow="1">
                <a:tableStyleId>{5C22544A-7EE6-4342-B048-85BDC9FD1C3A}</a:tableStyleId>
              </a:tblPr>
              <a:tblGrid>
                <a:gridCol w="11712372">
                  <a:extLst>
                    <a:ext uri="{9D8B030D-6E8A-4147-A177-3AD203B41FA5}">
                      <a16:colId xmlns:a16="http://schemas.microsoft.com/office/drawing/2014/main" val="3068607209"/>
                    </a:ext>
                  </a:extLst>
                </a:gridCol>
              </a:tblGrid>
              <a:tr h="283741">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4847234">
                <a:tc>
                  <a:txBody>
                    <a:bodyPr/>
                    <a:lstStyle/>
                    <a:p>
                      <a:r>
                        <a:rPr lang="fr-CH" sz="1800" b="1" dirty="0">
                          <a:solidFill>
                            <a:srgbClr val="006968"/>
                          </a:solidFill>
                          <a:latin typeface="Poppins"/>
                        </a:rPr>
                        <a:t> </a:t>
                      </a:r>
                    </a:p>
                    <a:p>
                      <a:pPr marL="0" indent="0" algn="just">
                        <a:buSzPct val="70000"/>
                        <a:buFont typeface="Arial"/>
                        <a:buNone/>
                      </a:pPr>
                      <a:r>
                        <a:rPr lang="en-GB" sz="3200" spc="-40" dirty="0" err="1">
                          <a:solidFill>
                            <a:schemeClr val="tx1"/>
                          </a:solidFill>
                          <a:latin typeface="Poppins"/>
                        </a:rPr>
                        <a:t>Informez</a:t>
                      </a:r>
                      <a:r>
                        <a:rPr lang="en-GB" sz="3200" spc="-40" dirty="0">
                          <a:solidFill>
                            <a:schemeClr val="tx1"/>
                          </a:solidFill>
                          <a:latin typeface="Poppins"/>
                        </a:rPr>
                        <a:t> la Caisse de pension que </a:t>
                      </a:r>
                      <a:r>
                        <a:rPr lang="en-GB" sz="3200" spc="-40" dirty="0" err="1">
                          <a:solidFill>
                            <a:schemeClr val="tx1"/>
                          </a:solidFill>
                          <a:latin typeface="Poppins"/>
                        </a:rPr>
                        <a:t>vous</a:t>
                      </a:r>
                      <a:r>
                        <a:rPr lang="en-GB" sz="3200" spc="-40" dirty="0">
                          <a:solidFill>
                            <a:schemeClr val="tx1"/>
                          </a:solidFill>
                          <a:latin typeface="Poppins"/>
                        </a:rPr>
                        <a:t> </a:t>
                      </a:r>
                      <a:r>
                        <a:rPr lang="en-GB" sz="3200" spc="-40" dirty="0" err="1">
                          <a:solidFill>
                            <a:schemeClr val="tx1"/>
                          </a:solidFill>
                          <a:latin typeface="Poppins"/>
                        </a:rPr>
                        <a:t>souhaitez</a:t>
                      </a:r>
                      <a:r>
                        <a:rPr lang="en-GB" sz="3200" spc="-40" dirty="0">
                          <a:solidFill>
                            <a:schemeClr val="tx1"/>
                          </a:solidFill>
                          <a:latin typeface="Poppins"/>
                        </a:rPr>
                        <a:t> </a:t>
                      </a:r>
                      <a:r>
                        <a:rPr lang="en-GB" sz="3200" spc="-40" dirty="0" err="1">
                          <a:solidFill>
                            <a:schemeClr val="tx1"/>
                          </a:solidFill>
                          <a:latin typeface="Poppins"/>
                        </a:rPr>
                        <a:t>rester</a:t>
                      </a:r>
                      <a:r>
                        <a:rPr lang="en-GB" sz="3200" spc="-40" dirty="0">
                          <a:solidFill>
                            <a:schemeClr val="tx1"/>
                          </a:solidFill>
                          <a:latin typeface="Poppins"/>
                        </a:rPr>
                        <a:t> au CHIS, </a:t>
                      </a:r>
                      <a:r>
                        <a:rPr lang="en-GB" sz="3200" i="1" spc="-40" dirty="0">
                          <a:solidFill>
                            <a:schemeClr val="tx1"/>
                          </a:solidFill>
                          <a:latin typeface="Poppins"/>
                        </a:rPr>
                        <a:t>dans les 30 </a:t>
                      </a:r>
                      <a:r>
                        <a:rPr lang="en-GB" sz="3200" i="1" spc="-40" dirty="0" err="1">
                          <a:solidFill>
                            <a:schemeClr val="tx1"/>
                          </a:solidFill>
                          <a:latin typeface="Poppins"/>
                        </a:rPr>
                        <a:t>jours</a:t>
                      </a:r>
                      <a:r>
                        <a:rPr lang="en-GB" sz="3200" i="1" spc="-40" dirty="0">
                          <a:solidFill>
                            <a:schemeClr val="tx1"/>
                          </a:solidFill>
                          <a:latin typeface="Poppins"/>
                        </a:rPr>
                        <a:t> qui </a:t>
                      </a:r>
                      <a:r>
                        <a:rPr lang="en-GB" sz="3200" i="1" spc="-40" dirty="0" err="1">
                          <a:solidFill>
                            <a:schemeClr val="tx1"/>
                          </a:solidFill>
                          <a:latin typeface="Poppins"/>
                        </a:rPr>
                        <a:t>suivent</a:t>
                      </a:r>
                      <a:r>
                        <a:rPr lang="en-GB" sz="3200" i="1" spc="-40" dirty="0">
                          <a:solidFill>
                            <a:schemeClr val="tx1"/>
                          </a:solidFill>
                          <a:latin typeface="Poppins"/>
                        </a:rPr>
                        <a:t> le dernier jour de </a:t>
                      </a:r>
                      <a:r>
                        <a:rPr lang="en-GB" sz="3200" i="1" spc="-40" dirty="0" err="1">
                          <a:solidFill>
                            <a:schemeClr val="tx1"/>
                          </a:solidFill>
                          <a:latin typeface="Poppins"/>
                        </a:rPr>
                        <a:t>votre</a:t>
                      </a:r>
                      <a:r>
                        <a:rPr lang="en-GB" sz="3200" i="1" spc="-40" dirty="0">
                          <a:solidFill>
                            <a:schemeClr val="tx1"/>
                          </a:solidFill>
                          <a:latin typeface="Poppins"/>
                        </a:rPr>
                        <a:t> </a:t>
                      </a:r>
                      <a:r>
                        <a:rPr lang="en-GB" sz="3200" i="1" spc="-40" dirty="0" err="1">
                          <a:solidFill>
                            <a:schemeClr val="tx1"/>
                          </a:solidFill>
                          <a:latin typeface="Poppins"/>
                        </a:rPr>
                        <a:t>contrat</a:t>
                      </a:r>
                      <a:r>
                        <a:rPr lang="en-GB" sz="3200" i="1" spc="-40" dirty="0">
                          <a:solidFill>
                            <a:schemeClr val="tx1"/>
                          </a:solidFill>
                          <a:latin typeface="Poppins"/>
                        </a:rPr>
                        <a:t>.</a:t>
                      </a:r>
                      <a:endParaRPr lang="en-GB" sz="3200" i="1" spc="-40" dirty="0">
                        <a:solidFill>
                          <a:schemeClr val="tx1"/>
                        </a:solidFill>
                        <a:latin typeface="Poppins"/>
                        <a:cs typeface="+mn-cs"/>
                      </a:endParaRPr>
                    </a:p>
                    <a:p>
                      <a:pPr marL="0" indent="0" algn="just">
                        <a:buSzPct val="70000"/>
                        <a:buFont typeface="Arial"/>
                        <a:buNone/>
                      </a:pPr>
                      <a:endParaRPr lang="en-GB" sz="3200" i="1" spc="-40" dirty="0">
                        <a:solidFill>
                          <a:schemeClr val="accent6"/>
                        </a:solidFill>
                        <a:latin typeface="Poppins"/>
                        <a:cs typeface="+mn-cs"/>
                      </a:endParaRPr>
                    </a:p>
                    <a:p>
                      <a:pPr marL="0" indent="0" algn="just">
                        <a:buSzPct val="70000"/>
                        <a:buFont typeface="Arial"/>
                        <a:buNone/>
                      </a:pPr>
                      <a:r>
                        <a:rPr lang="en-GB" sz="3200" dirty="0">
                          <a:solidFill>
                            <a:srgbClr val="006968"/>
                          </a:solidFill>
                          <a:latin typeface="Poppins"/>
                          <a:cs typeface="Times New Roman" panose="02020603050405020304" pitchFamily="18" charset="0"/>
                        </a:rPr>
                        <a:t>►</a:t>
                      </a:r>
                      <a:r>
                        <a:rPr lang="en-GB" sz="3200" spc="-20" dirty="0">
                          <a:solidFill>
                            <a:schemeClr val="tx1"/>
                          </a:solidFill>
                          <a:latin typeface="Poppins"/>
                        </a:rPr>
                        <a:t>Par </a:t>
                      </a:r>
                      <a:r>
                        <a:rPr lang="en-GB" sz="3200" spc="-20" dirty="0" err="1">
                          <a:solidFill>
                            <a:schemeClr val="tx1"/>
                          </a:solidFill>
                          <a:latin typeface="Poppins"/>
                        </a:rPr>
                        <a:t>défaut</a:t>
                      </a:r>
                      <a:r>
                        <a:rPr lang="en-GB" sz="3200" spc="-20" dirty="0">
                          <a:solidFill>
                            <a:schemeClr val="tx1"/>
                          </a:solidFill>
                          <a:latin typeface="Poppins"/>
                        </a:rPr>
                        <a:t>, </a:t>
                      </a:r>
                      <a:r>
                        <a:rPr lang="en-GB" sz="3200" spc="-20" dirty="0" err="1">
                          <a:solidFill>
                            <a:schemeClr val="tx1"/>
                          </a:solidFill>
                          <a:latin typeface="Poppins"/>
                        </a:rPr>
                        <a:t>votre</a:t>
                      </a:r>
                      <a:r>
                        <a:rPr lang="en-GB" sz="3200" spc="-20" dirty="0">
                          <a:solidFill>
                            <a:schemeClr val="tx1"/>
                          </a:solidFill>
                          <a:latin typeface="Poppins"/>
                        </a:rPr>
                        <a:t> couverture CHIS </a:t>
                      </a:r>
                      <a:r>
                        <a:rPr lang="en-GB" sz="3200" spc="-20" dirty="0" err="1">
                          <a:solidFill>
                            <a:schemeClr val="tx1"/>
                          </a:solidFill>
                          <a:latin typeface="Poppins"/>
                        </a:rPr>
                        <a:t>prend</a:t>
                      </a:r>
                      <a:r>
                        <a:rPr lang="en-GB" sz="3200" spc="-20" dirty="0">
                          <a:solidFill>
                            <a:schemeClr val="tx1"/>
                          </a:solidFill>
                          <a:latin typeface="Poppins"/>
                        </a:rPr>
                        <a:t> fin le dernier jour de </a:t>
                      </a:r>
                      <a:r>
                        <a:rPr lang="en-GB" sz="3200" spc="-20" dirty="0" err="1">
                          <a:solidFill>
                            <a:schemeClr val="tx1"/>
                          </a:solidFill>
                          <a:latin typeface="Poppins"/>
                        </a:rPr>
                        <a:t>votre</a:t>
                      </a:r>
                      <a:r>
                        <a:rPr lang="en-GB" sz="3200" spc="-20" dirty="0">
                          <a:solidFill>
                            <a:schemeClr val="tx1"/>
                          </a:solidFill>
                          <a:latin typeface="Poppins"/>
                        </a:rPr>
                        <a:t> </a:t>
                      </a:r>
                      <a:r>
                        <a:rPr lang="en-GB" sz="3200" spc="-20" dirty="0" err="1">
                          <a:solidFill>
                            <a:schemeClr val="tx1"/>
                          </a:solidFill>
                          <a:latin typeface="Poppins"/>
                        </a:rPr>
                        <a:t>contrat</a:t>
                      </a:r>
                      <a:r>
                        <a:rPr lang="en-GB" sz="3200" spc="-20" dirty="0">
                          <a:solidFill>
                            <a:schemeClr val="tx1"/>
                          </a:solidFill>
                          <a:latin typeface="Poppins"/>
                        </a:rPr>
                        <a:t> </a:t>
                      </a:r>
                      <a:r>
                        <a:rPr lang="en-GB" sz="3200" spc="-20" dirty="0" err="1">
                          <a:solidFill>
                            <a:schemeClr val="tx1"/>
                          </a:solidFill>
                          <a:latin typeface="Poppins"/>
                        </a:rPr>
                        <a:t>d’emploi</a:t>
                      </a:r>
                      <a:endParaRPr lang="en-GB" sz="3200" spc="-20" dirty="0">
                        <a:solidFill>
                          <a:schemeClr val="tx1"/>
                        </a:solidFill>
                        <a:latin typeface="Poppins"/>
                      </a:endParaRPr>
                    </a:p>
                    <a:p>
                      <a:pPr marL="0" indent="0" algn="just">
                        <a:buSzPct val="70000"/>
                        <a:buFont typeface="Arial"/>
                        <a:buNone/>
                      </a:pPr>
                      <a:endParaRPr lang="en-GB" sz="3200" spc="-20" dirty="0">
                        <a:solidFill>
                          <a:schemeClr val="tx1"/>
                        </a:solidFill>
                        <a:latin typeface="Poppins"/>
                        <a:cs typeface="+mn-cs"/>
                      </a:endParaRPr>
                    </a:p>
                    <a:p>
                      <a:pPr marL="0" indent="0" algn="just">
                        <a:buSzPct val="70000"/>
                        <a:buFont typeface="Arial"/>
                        <a:buNone/>
                      </a:pPr>
                      <a:r>
                        <a:rPr lang="en-GB" sz="3200" dirty="0">
                          <a:solidFill>
                            <a:srgbClr val="006968"/>
                          </a:solidFill>
                          <a:latin typeface="Poppins"/>
                          <a:cs typeface="Times New Roman" panose="02020603050405020304" pitchFamily="18" charset="0"/>
                        </a:rPr>
                        <a:t>►</a:t>
                      </a:r>
                      <a:r>
                        <a:rPr lang="en-GB" sz="3200" spc="-20" dirty="0">
                          <a:solidFill>
                            <a:schemeClr val="tx1"/>
                          </a:solidFill>
                          <a:latin typeface="Poppins"/>
                        </a:rPr>
                        <a:t>Si </a:t>
                      </a:r>
                      <a:r>
                        <a:rPr lang="en-GB" sz="3200" spc="-20" dirty="0" err="1">
                          <a:solidFill>
                            <a:schemeClr val="tx1"/>
                          </a:solidFill>
                          <a:latin typeface="Poppins"/>
                        </a:rPr>
                        <a:t>vous</a:t>
                      </a:r>
                      <a:r>
                        <a:rPr lang="en-GB" sz="3200" spc="-20" dirty="0">
                          <a:solidFill>
                            <a:schemeClr val="tx1"/>
                          </a:solidFill>
                          <a:latin typeface="Poppins"/>
                        </a:rPr>
                        <a:t> </a:t>
                      </a:r>
                      <a:r>
                        <a:rPr lang="en-GB" sz="3200" spc="-20" dirty="0" err="1">
                          <a:solidFill>
                            <a:schemeClr val="tx1"/>
                          </a:solidFill>
                          <a:latin typeface="Poppins"/>
                        </a:rPr>
                        <a:t>quittez</a:t>
                      </a:r>
                      <a:r>
                        <a:rPr lang="en-GB" sz="3200" spc="-20" dirty="0">
                          <a:solidFill>
                            <a:schemeClr val="tx1"/>
                          </a:solidFill>
                          <a:latin typeface="Poppins"/>
                        </a:rPr>
                        <a:t> le CHIS, </a:t>
                      </a:r>
                      <a:r>
                        <a:rPr lang="en-GB" sz="3200" spc="-20" dirty="0" err="1">
                          <a:solidFill>
                            <a:schemeClr val="tx1"/>
                          </a:solidFill>
                          <a:latin typeface="Poppins"/>
                        </a:rPr>
                        <a:t>vous</a:t>
                      </a:r>
                      <a:r>
                        <a:rPr lang="en-GB" sz="3200" spc="-20" dirty="0">
                          <a:solidFill>
                            <a:schemeClr val="tx1"/>
                          </a:solidFill>
                          <a:latin typeface="Poppins"/>
                        </a:rPr>
                        <a:t> ne </a:t>
                      </a:r>
                      <a:r>
                        <a:rPr lang="en-GB" sz="3200" spc="-20" dirty="0" err="1">
                          <a:solidFill>
                            <a:schemeClr val="tx1"/>
                          </a:solidFill>
                          <a:latin typeface="Poppins"/>
                        </a:rPr>
                        <a:t>pourrez</a:t>
                      </a:r>
                      <a:r>
                        <a:rPr lang="en-GB" sz="3200" spc="-20" dirty="0">
                          <a:solidFill>
                            <a:schemeClr val="tx1"/>
                          </a:solidFill>
                          <a:latin typeface="Poppins"/>
                        </a:rPr>
                        <a:t> pas </a:t>
                      </a:r>
                      <a:r>
                        <a:rPr lang="en-GB" sz="3200" spc="-20" dirty="0" err="1">
                          <a:solidFill>
                            <a:schemeClr val="tx1"/>
                          </a:solidFill>
                          <a:latin typeface="Poppins"/>
                        </a:rPr>
                        <a:t>revenir</a:t>
                      </a:r>
                      <a:r>
                        <a:rPr lang="en-GB" sz="3200" spc="-20" dirty="0">
                          <a:solidFill>
                            <a:schemeClr val="tx1"/>
                          </a:solidFill>
                          <a:latin typeface="Poppins"/>
                        </a:rPr>
                        <a:t> </a:t>
                      </a:r>
                      <a:r>
                        <a:rPr lang="en-GB" sz="3200" spc="-20" dirty="0" err="1">
                          <a:solidFill>
                            <a:schemeClr val="tx1"/>
                          </a:solidFill>
                          <a:latin typeface="Poppins"/>
                        </a:rPr>
                        <a:t>en</a:t>
                      </a:r>
                      <a:r>
                        <a:rPr lang="en-GB" sz="3200" spc="-20" dirty="0">
                          <a:solidFill>
                            <a:schemeClr val="tx1"/>
                          </a:solidFill>
                          <a:latin typeface="Poppins"/>
                        </a:rPr>
                        <a:t> arrière</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spTree>
    <p:extLst>
      <p:ext uri="{BB962C8B-B14F-4D97-AF65-F5344CB8AC3E}">
        <p14:creationId xmlns:p14="http://schemas.microsoft.com/office/powerpoint/2010/main" val="1717533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4A3CC-339E-6FDB-4613-7B026E61AEF8}"/>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8CB4EBC8-AD05-0E1A-D936-EEEB77B852D1}"/>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4306C8ED-5B58-09FB-FC41-D49DA9C80201}"/>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C6C6008C-F6C0-9CA0-FD4E-0C05CC4489C8}"/>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86F2886E-1466-DF6C-25D4-7C643C0DBDD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9ABE3A29-5843-EB56-322F-38E24F53433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98E5359B-4B6D-F528-B80B-8281F975D3E9}"/>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6</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759E39A9-51ED-B896-1BC3-281506EFC054}"/>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2BA31494-8C71-7A5F-7418-BF97FD5C690F}"/>
              </a:ext>
            </a:extLst>
          </p:cNvPr>
          <p:cNvSpPr/>
          <p:nvPr/>
        </p:nvSpPr>
        <p:spPr>
          <a:xfrm>
            <a:off x="0"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Information spécifique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5E9B7F22-D34C-D5F8-B333-A4622354BBB6}"/>
              </a:ext>
            </a:extLst>
          </p:cNvPr>
          <p:cNvGraphicFramePr>
            <a:graphicFrameLocks noGrp="1"/>
          </p:cNvGraphicFramePr>
          <p:nvPr>
            <p:extLst>
              <p:ext uri="{D42A27DB-BD31-4B8C-83A1-F6EECF244321}">
                <p14:modId xmlns:p14="http://schemas.microsoft.com/office/powerpoint/2010/main" val="1203815992"/>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1D45A27C-9D91-588F-74CB-A46F0A3E8E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523283" y="150576"/>
            <a:ext cx="452741" cy="468000"/>
          </a:xfrm>
          <a:prstGeom prst="rect">
            <a:avLst/>
          </a:prstGeom>
        </p:spPr>
      </p:pic>
      <p:pic>
        <p:nvPicPr>
          <p:cNvPr id="15" name="Picture 14">
            <a:extLst>
              <a:ext uri="{FF2B5EF4-FFF2-40B4-BE49-F238E27FC236}">
                <a16:creationId xmlns:a16="http://schemas.microsoft.com/office/drawing/2014/main" id="{3DC1B241-48D3-C276-609C-88E8744FEB4E}"/>
              </a:ext>
            </a:extLst>
          </p:cNvPr>
          <p:cNvPicPr>
            <a:picLocks noChangeAspect="1"/>
          </p:cNvPicPr>
          <p:nvPr/>
        </p:nvPicPr>
        <p:blipFill>
          <a:blip r:embed="rId5"/>
          <a:stretch>
            <a:fillRect/>
          </a:stretch>
        </p:blipFill>
        <p:spPr>
          <a:xfrm>
            <a:off x="2904680" y="1547550"/>
            <a:ext cx="6382641" cy="3762900"/>
          </a:xfrm>
          <a:prstGeom prst="rect">
            <a:avLst/>
          </a:prstGeom>
        </p:spPr>
      </p:pic>
    </p:spTree>
    <p:extLst>
      <p:ext uri="{BB962C8B-B14F-4D97-AF65-F5344CB8AC3E}">
        <p14:creationId xmlns:p14="http://schemas.microsoft.com/office/powerpoint/2010/main" val="2740475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60CD2-6961-94E2-D837-1D68F7C282A6}"/>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CA234B90-7B13-DA68-D270-4659B491E0D6}"/>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1F3C4D5E-48E5-3909-1CAB-F09E81254D83}"/>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19181B29-95D9-F463-ACFE-5AD9E5A5A065}"/>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7243B0FF-6049-92B8-E957-DF146C469542}"/>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34865242-615B-1100-33AF-949EA34A45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F3F8B930-39A5-B875-2675-5423EA362794}"/>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7</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5797FF0E-71E0-8BAD-605C-C1E638654C81}"/>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F07F9767-FFA0-9A6A-10B7-49BDB640BA0D}"/>
              </a:ext>
            </a:extLst>
          </p:cNvPr>
          <p:cNvSpPr/>
          <p:nvPr/>
        </p:nvSpPr>
        <p:spPr>
          <a:xfrm>
            <a:off x="0"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Ce qui ne change pas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E8868AB6-E8F3-C654-2FD1-16B4A8B5072C}"/>
              </a:ext>
            </a:extLst>
          </p:cNvPr>
          <p:cNvGraphicFramePr>
            <a:graphicFrameLocks noGrp="1"/>
          </p:cNvGraphicFramePr>
          <p:nvPr>
            <p:extLst>
              <p:ext uri="{D42A27DB-BD31-4B8C-83A1-F6EECF244321}">
                <p14:modId xmlns:p14="http://schemas.microsoft.com/office/powerpoint/2010/main" val="819773114"/>
              </p:ext>
            </p:extLst>
          </p:nvPr>
        </p:nvGraphicFramePr>
        <p:xfrm>
          <a:off x="231266" y="748795"/>
          <a:ext cx="11693371" cy="6065520"/>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l">
                        <a:buSzPct val="70000"/>
                        <a:buFont typeface="Arial"/>
                        <a:buNone/>
                      </a:pPr>
                      <a:r>
                        <a:rPr lang="fr-FR" sz="2800" spc="-40" dirty="0">
                          <a:solidFill>
                            <a:schemeClr val="tx1"/>
                          </a:solidFill>
                          <a:latin typeface="Poppins"/>
                        </a:rPr>
                        <a:t>Le conjoint et les enfants à charge sont complètement couverts.</a:t>
                      </a:r>
                    </a:p>
                    <a:p>
                      <a:pPr marL="0" indent="0" algn="l">
                        <a:buSzPct val="70000"/>
                        <a:buFont typeface="Arial"/>
                        <a:buNone/>
                      </a:pPr>
                      <a:br>
                        <a:rPr lang="fr-FR" sz="2800" spc="-40" dirty="0">
                          <a:solidFill>
                            <a:schemeClr val="tx1"/>
                          </a:solidFill>
                          <a:latin typeface="Poppins"/>
                        </a:rPr>
                      </a:b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Gardez la CP informée de tout changement dans votre situation. </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fr-FR" sz="2800" spc="-40" dirty="0">
                          <a:solidFill>
                            <a:schemeClr val="tx1"/>
                          </a:solidFill>
                          <a:latin typeface="Poppins"/>
                        </a:rPr>
                        <a:t>Une cotisation complémentaire peut être demandée pour un conjoint ayant un revenu professionnel (ou une pension de retraite) et pas d’autre assurance adéquate; utiliser la SHIPID papier pour garder le CHIS informé de la situation de votre conjoint.</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F6478D49-CB96-28D9-7992-0FCA0234B64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1896" y="198440"/>
            <a:ext cx="452741" cy="468000"/>
          </a:xfrm>
          <a:prstGeom prst="rect">
            <a:avLst/>
          </a:prstGeom>
        </p:spPr>
      </p:pic>
    </p:spTree>
    <p:extLst>
      <p:ext uri="{BB962C8B-B14F-4D97-AF65-F5344CB8AC3E}">
        <p14:creationId xmlns:p14="http://schemas.microsoft.com/office/powerpoint/2010/main" val="2536233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10DD7-90AC-D9EB-3A93-5500F8A2BF73}"/>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05BBC6A3-4C3D-0B16-7406-DD88E4E3BD7C}"/>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08CED312-94F9-4647-3F27-E475393B4353}"/>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1883E5AC-B284-FE8C-02AD-BD77F6553E46}"/>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03798D80-548A-573B-9A30-4892A41E266E}"/>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FDEF3FE1-E00D-0C63-33E0-DFB97DA24C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458888C5-0ABB-C402-DA83-23FDADB581B9}"/>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8</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8596FE52-69A3-2332-301B-62CA760E543B}"/>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B7B2A06C-F317-2669-04ED-EDB5F1FBD3EB}"/>
              </a:ext>
            </a:extLst>
          </p:cNvPr>
          <p:cNvSpPr/>
          <p:nvPr/>
        </p:nvSpPr>
        <p:spPr>
          <a:xfrm>
            <a:off x="42112"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SHIPID</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8FFD4A41-A040-4605-EF34-A5A77684268E}"/>
              </a:ext>
            </a:extLst>
          </p:cNvPr>
          <p:cNvGraphicFramePr>
            <a:graphicFrameLocks noGrp="1"/>
          </p:cNvGraphicFramePr>
          <p:nvPr>
            <p:extLst>
              <p:ext uri="{D42A27DB-BD31-4B8C-83A1-F6EECF244321}">
                <p14:modId xmlns:p14="http://schemas.microsoft.com/office/powerpoint/2010/main" val="3401163019"/>
              </p:ext>
            </p:extLst>
          </p:nvPr>
        </p:nvGraphicFramePr>
        <p:xfrm>
          <a:off x="231266" y="748795"/>
          <a:ext cx="11693371" cy="5912844"/>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p>
                      <a:endParaRPr lang="fr-CH" sz="1600" dirty="0">
                        <a:latin typeface="Poppins"/>
                      </a:endParaRPr>
                    </a:p>
                    <a:p>
                      <a:endParaRPr lang="fr-CH" sz="1600" dirty="0">
                        <a:latin typeface="Poppins"/>
                      </a:endParaRPr>
                    </a:p>
                    <a:p>
                      <a:endParaRPr lang="fr-CH" sz="1600" dirty="0">
                        <a:latin typeface="Poppins"/>
                      </a:endParaRPr>
                    </a:p>
                    <a:p>
                      <a:endParaRPr lang="fr-CH" sz="1600" dirty="0">
                        <a:latin typeface="Poppins"/>
                      </a:endParaRPr>
                    </a:p>
                    <a:p>
                      <a:endParaRPr lang="fr-CH" sz="1600" dirty="0">
                        <a:latin typeface="Poppins"/>
                      </a:endParaRPr>
                    </a:p>
                    <a:p>
                      <a:pPr algn="l"/>
                      <a:r>
                        <a:rPr lang="fr-FR" sz="2800" dirty="0">
                          <a:latin typeface="Poppins"/>
                        </a:rPr>
                        <a:t>N’existe qu’en version papier pour les </a:t>
                      </a:r>
                    </a:p>
                    <a:p>
                      <a:pPr algn="l"/>
                      <a:r>
                        <a:rPr lang="fr-FR" sz="2800" dirty="0">
                          <a:latin typeface="Poppins"/>
                        </a:rPr>
                        <a:t>pensionnés</a:t>
                      </a: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0CCA5842-2399-1708-3522-5C07BADC4C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1896" y="196361"/>
            <a:ext cx="452741" cy="468000"/>
          </a:xfrm>
          <a:prstGeom prst="rect">
            <a:avLst/>
          </a:prstGeom>
        </p:spPr>
      </p:pic>
      <p:sp>
        <p:nvSpPr>
          <p:cNvPr id="7" name="Title 1">
            <a:extLst>
              <a:ext uri="{FF2B5EF4-FFF2-40B4-BE49-F238E27FC236}">
                <a16:creationId xmlns:a16="http://schemas.microsoft.com/office/drawing/2014/main" id="{D3CD0E2E-BE64-2808-7542-7A6444DC0CB7}"/>
              </a:ext>
            </a:extLst>
          </p:cNvPr>
          <p:cNvSpPr txBox="1">
            <a:spLocks/>
          </p:cNvSpPr>
          <p:nvPr/>
        </p:nvSpPr>
        <p:spPr>
          <a:xfrm>
            <a:off x="320951" y="1005959"/>
            <a:ext cx="2194836" cy="326262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tabLst>
                <a:tab pos="8072438" algn="r"/>
              </a:tabLst>
            </a:pPr>
            <a:r>
              <a:rPr lang="en-GB" sz="2800" spc="-30" dirty="0">
                <a:solidFill>
                  <a:srgbClr val="BBE0F8"/>
                </a:solidFill>
                <a:latin typeface="Poppins"/>
              </a:rPr>
              <a:t>S</a:t>
            </a:r>
            <a:r>
              <a:rPr lang="en-GB" sz="2800" spc="-30" dirty="0">
                <a:solidFill>
                  <a:srgbClr val="2E6C68"/>
                </a:solidFill>
                <a:latin typeface="Poppins"/>
              </a:rPr>
              <a:t>pouse </a:t>
            </a:r>
            <a:r>
              <a:rPr lang="en-GB" sz="2800" spc="-30" dirty="0">
                <a:solidFill>
                  <a:srgbClr val="BBE0F8"/>
                </a:solidFill>
                <a:latin typeface="Poppins"/>
              </a:rPr>
              <a:t>H</a:t>
            </a:r>
            <a:r>
              <a:rPr lang="en-GB" sz="2800" spc="-30" dirty="0">
                <a:solidFill>
                  <a:srgbClr val="2E6C68"/>
                </a:solidFill>
                <a:latin typeface="Poppins"/>
              </a:rPr>
              <a:t>ealth </a:t>
            </a:r>
            <a:r>
              <a:rPr lang="en-GB" sz="2800" spc="-30" dirty="0">
                <a:solidFill>
                  <a:srgbClr val="BBE0F8"/>
                </a:solidFill>
                <a:latin typeface="Poppins"/>
              </a:rPr>
              <a:t>I</a:t>
            </a:r>
            <a:r>
              <a:rPr lang="en-GB" sz="2800" spc="-30" dirty="0">
                <a:solidFill>
                  <a:srgbClr val="2E6C68"/>
                </a:solidFill>
                <a:latin typeface="Poppins"/>
              </a:rPr>
              <a:t>nsurance &amp; </a:t>
            </a:r>
            <a:r>
              <a:rPr lang="en-GB" sz="2800" spc="-30" dirty="0">
                <a:solidFill>
                  <a:srgbClr val="BBE0F8"/>
                </a:solidFill>
                <a:latin typeface="Poppins"/>
              </a:rPr>
              <a:t>P</a:t>
            </a:r>
            <a:r>
              <a:rPr lang="en-GB" sz="2800" spc="-30" dirty="0">
                <a:solidFill>
                  <a:srgbClr val="2E6C68"/>
                </a:solidFill>
                <a:latin typeface="Poppins"/>
              </a:rPr>
              <a:t>rofessional </a:t>
            </a:r>
            <a:r>
              <a:rPr lang="en-GB" sz="2800" spc="-30" dirty="0">
                <a:solidFill>
                  <a:srgbClr val="BBE0F8"/>
                </a:solidFill>
                <a:latin typeface="Poppins"/>
              </a:rPr>
              <a:t>I</a:t>
            </a:r>
            <a:r>
              <a:rPr lang="en-GB" sz="2800" spc="-30" dirty="0">
                <a:solidFill>
                  <a:srgbClr val="2E6C68"/>
                </a:solidFill>
                <a:latin typeface="Poppins"/>
              </a:rPr>
              <a:t>ncome </a:t>
            </a:r>
            <a:r>
              <a:rPr lang="en-GB" sz="2800" spc="-30" dirty="0">
                <a:solidFill>
                  <a:srgbClr val="BBE0F8"/>
                </a:solidFill>
                <a:latin typeface="Poppins"/>
              </a:rPr>
              <a:t>D</a:t>
            </a:r>
            <a:r>
              <a:rPr lang="en-GB" sz="2800" spc="-30" dirty="0">
                <a:solidFill>
                  <a:srgbClr val="2E6C68"/>
                </a:solidFill>
                <a:latin typeface="Poppins"/>
              </a:rPr>
              <a:t>eclaration</a:t>
            </a:r>
            <a:endParaRPr lang="en-GB" sz="2800" dirty="0">
              <a:solidFill>
                <a:srgbClr val="2E6C68"/>
              </a:solidFill>
              <a:latin typeface="Poppins"/>
            </a:endParaRPr>
          </a:p>
        </p:txBody>
      </p:sp>
      <p:pic>
        <p:nvPicPr>
          <p:cNvPr id="12" name="Picture 11">
            <a:extLst>
              <a:ext uri="{FF2B5EF4-FFF2-40B4-BE49-F238E27FC236}">
                <a16:creationId xmlns:a16="http://schemas.microsoft.com/office/drawing/2014/main" id="{5A9592D1-8AAA-47D1-31CD-84B508BA2590}"/>
              </a:ext>
            </a:extLst>
          </p:cNvPr>
          <p:cNvPicPr>
            <a:picLocks noChangeAspect="1"/>
          </p:cNvPicPr>
          <p:nvPr/>
        </p:nvPicPr>
        <p:blipFill>
          <a:blip r:embed="rId5"/>
          <a:stretch>
            <a:fillRect/>
          </a:stretch>
        </p:blipFill>
        <p:spPr>
          <a:xfrm>
            <a:off x="8107346" y="1126791"/>
            <a:ext cx="3639026" cy="4776537"/>
          </a:xfrm>
          <a:prstGeom prst="rect">
            <a:avLst/>
          </a:prstGeom>
        </p:spPr>
      </p:pic>
    </p:spTree>
    <p:extLst>
      <p:ext uri="{BB962C8B-B14F-4D97-AF65-F5344CB8AC3E}">
        <p14:creationId xmlns:p14="http://schemas.microsoft.com/office/powerpoint/2010/main" val="1312910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DA8A4-5672-4563-DEAF-AD791995EE11}"/>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B669B196-90D1-ADEB-24C3-688A0EAB7DE1}"/>
              </a:ext>
            </a:extLst>
          </p:cNvPr>
          <p:cNvGrpSpPr/>
          <p:nvPr/>
        </p:nvGrpSpPr>
        <p:grpSpPr>
          <a:xfrm>
            <a:off x="0" y="5895474"/>
            <a:ext cx="12196012" cy="961960"/>
            <a:chOff x="0" y="5911516"/>
            <a:chExt cx="12196012" cy="961960"/>
          </a:xfrm>
        </p:grpSpPr>
        <p:grpSp>
          <p:nvGrpSpPr>
            <p:cNvPr id="13" name="Group 12">
              <a:extLst>
                <a:ext uri="{FF2B5EF4-FFF2-40B4-BE49-F238E27FC236}">
                  <a16:creationId xmlns:a16="http://schemas.microsoft.com/office/drawing/2014/main" id="{D49589C9-184F-4E3B-F643-39C30D0CF12C}"/>
                </a:ext>
              </a:extLst>
            </p:cNvPr>
            <p:cNvGrpSpPr/>
            <p:nvPr/>
          </p:nvGrpSpPr>
          <p:grpSpPr>
            <a:xfrm>
              <a:off x="0" y="5911516"/>
              <a:ext cx="12196012" cy="961960"/>
              <a:chOff x="0" y="5911516"/>
              <a:chExt cx="12196012" cy="961960"/>
            </a:xfrm>
          </p:grpSpPr>
          <p:sp>
            <p:nvSpPr>
              <p:cNvPr id="8" name="Rectangle 7">
                <a:extLst>
                  <a:ext uri="{FF2B5EF4-FFF2-40B4-BE49-F238E27FC236}">
                    <a16:creationId xmlns:a16="http://schemas.microsoft.com/office/drawing/2014/main" id="{2D60F3B0-BD41-3CDB-B8E9-7AB2D45149B7}"/>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a:extLst>
                  <a:ext uri="{FF2B5EF4-FFF2-40B4-BE49-F238E27FC236}">
                    <a16:creationId xmlns:a16="http://schemas.microsoft.com/office/drawing/2014/main" id="{ED364C05-A09E-3D54-F97B-A0706E5ADF8E}"/>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a:extLst>
                <a:ext uri="{FF2B5EF4-FFF2-40B4-BE49-F238E27FC236}">
                  <a16:creationId xmlns:a16="http://schemas.microsoft.com/office/drawing/2014/main" id="{1AB6B63F-1791-0189-0459-1EBE4F3823D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a:extLst>
              <a:ext uri="{FF2B5EF4-FFF2-40B4-BE49-F238E27FC236}">
                <a16:creationId xmlns:a16="http://schemas.microsoft.com/office/drawing/2014/main" id="{70D5C64B-5AC7-EECF-7980-ED7020F48AA2}"/>
              </a:ext>
            </a:extLst>
          </p:cNvPr>
          <p:cNvSpPr>
            <a:spLocks noGrp="1"/>
          </p:cNvSpPr>
          <p:nvPr>
            <p:ph type="sldNum" sz="quarter" idx="12"/>
          </p:nvPr>
        </p:nvSpPr>
        <p:spPr/>
        <p:txBody>
          <a:bodyPr/>
          <a:lstStyle/>
          <a:p>
            <a:fld id="{A627F23D-DE35-4613-8D58-6E40103DA108}" type="slidenum">
              <a:rPr lang="fr-CH" b="1" smtClean="0">
                <a:solidFill>
                  <a:srgbClr val="BCE4FA"/>
                </a:solidFill>
                <a:latin typeface="Poppins"/>
              </a:rPr>
              <a:t>9</a:t>
            </a:fld>
            <a:endParaRPr lang="fr-CH" b="1" dirty="0">
              <a:solidFill>
                <a:srgbClr val="BCE4FA"/>
              </a:solidFill>
              <a:latin typeface="Poppins"/>
            </a:endParaRPr>
          </a:p>
        </p:txBody>
      </p:sp>
      <p:sp>
        <p:nvSpPr>
          <p:cNvPr id="2" name="Date Placeholder 15">
            <a:extLst>
              <a:ext uri="{FF2B5EF4-FFF2-40B4-BE49-F238E27FC236}">
                <a16:creationId xmlns:a16="http://schemas.microsoft.com/office/drawing/2014/main" id="{1A7481A8-0996-8444-FFA5-0CFDE3DA0852}"/>
              </a:ext>
            </a:extLst>
          </p:cNvPr>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2025</a:t>
            </a:r>
          </a:p>
        </p:txBody>
      </p:sp>
      <p:sp>
        <p:nvSpPr>
          <p:cNvPr id="3" name="Rectangle 2">
            <a:extLst>
              <a:ext uri="{FF2B5EF4-FFF2-40B4-BE49-F238E27FC236}">
                <a16:creationId xmlns:a16="http://schemas.microsoft.com/office/drawing/2014/main" id="{5650690F-AA68-C44F-BAF4-61C116EF8BF4}"/>
              </a:ext>
            </a:extLst>
          </p:cNvPr>
          <p:cNvSpPr/>
          <p:nvPr/>
        </p:nvSpPr>
        <p:spPr>
          <a:xfrm>
            <a:off x="0" y="116085"/>
            <a:ext cx="11749654" cy="646331"/>
          </a:xfrm>
          <a:prstGeom prst="rect">
            <a:avLst/>
          </a:prstGeom>
        </p:spPr>
        <p:txBody>
          <a:bodyPr wrap="square">
            <a:spAutoFit/>
          </a:bodyPr>
          <a:lstStyle/>
          <a:p>
            <a:r>
              <a:rPr lang="fr-FR" sz="2800" b="1" dirty="0">
                <a:solidFill>
                  <a:srgbClr val="006968"/>
                </a:solidFill>
                <a:latin typeface="Georgia" panose="02040502050405020303" pitchFamily="18" charset="0"/>
              </a:rPr>
              <a:t> </a:t>
            </a:r>
            <a:r>
              <a:rPr lang="fr-FR" sz="3600" b="1" dirty="0">
                <a:solidFill>
                  <a:srgbClr val="006968"/>
                </a:solidFill>
                <a:latin typeface="Poppins" panose="00000500000000000000" pitchFamily="2" charset="0"/>
                <a:cs typeface="Poppins" panose="00000500000000000000" pitchFamily="2" charset="0"/>
              </a:rPr>
              <a:t>Ce qui ne change pas	</a:t>
            </a:r>
            <a:endParaRPr lang="fr-FR" sz="2800" b="1" dirty="0">
              <a:solidFill>
                <a:srgbClr val="006968"/>
              </a:solidFill>
              <a:latin typeface="Poppins" panose="00000500000000000000" pitchFamily="2" charset="0"/>
              <a:cs typeface="Poppins" panose="00000500000000000000" pitchFamily="2" charset="0"/>
            </a:endParaRPr>
          </a:p>
        </p:txBody>
      </p:sp>
      <p:graphicFrame>
        <p:nvGraphicFramePr>
          <p:cNvPr id="5" name="Tableau 3">
            <a:extLst>
              <a:ext uri="{FF2B5EF4-FFF2-40B4-BE49-F238E27FC236}">
                <a16:creationId xmlns:a16="http://schemas.microsoft.com/office/drawing/2014/main" id="{1A291AA7-BBC0-E807-13D9-4B06856EC4E4}"/>
              </a:ext>
            </a:extLst>
          </p:cNvPr>
          <p:cNvGraphicFramePr>
            <a:graphicFrameLocks noGrp="1"/>
          </p:cNvGraphicFramePr>
          <p:nvPr>
            <p:extLst>
              <p:ext uri="{D42A27DB-BD31-4B8C-83A1-F6EECF244321}">
                <p14:modId xmlns:p14="http://schemas.microsoft.com/office/powerpoint/2010/main" val="2572076625"/>
              </p:ext>
            </p:extLst>
          </p:nvPr>
        </p:nvGraphicFramePr>
        <p:xfrm>
          <a:off x="231266" y="748795"/>
          <a:ext cx="11693371" cy="6492240"/>
        </p:xfrm>
        <a:graphic>
          <a:graphicData uri="http://schemas.openxmlformats.org/drawingml/2006/table">
            <a:tbl>
              <a:tblPr firstRow="1" bandRow="1">
                <a:tableStyleId>{5C22544A-7EE6-4342-B048-85BDC9FD1C3A}</a:tableStyleId>
              </a:tblPr>
              <a:tblGrid>
                <a:gridCol w="11693371">
                  <a:extLst>
                    <a:ext uri="{9D8B030D-6E8A-4147-A177-3AD203B41FA5}">
                      <a16:colId xmlns:a16="http://schemas.microsoft.com/office/drawing/2014/main" val="3068607209"/>
                    </a:ext>
                  </a:extLst>
                </a:gridCol>
              </a:tblGrid>
              <a:tr h="361806">
                <a:tc>
                  <a:txBody>
                    <a:bodyPr/>
                    <a:lstStyle/>
                    <a:p>
                      <a:pPr algn="ctr"/>
                      <a:endParaRPr lang="fr-CH" dirty="0">
                        <a:solidFill>
                          <a:srgbClr val="BCE4FA"/>
                        </a:solidFill>
                        <a:latin typeface="Poppins"/>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6968"/>
                    </a:solidFill>
                  </a:tcPr>
                </a:tc>
                <a:extLst>
                  <a:ext uri="{0D108BD9-81ED-4DB2-BD59-A6C34878D82A}">
                    <a16:rowId xmlns:a16="http://schemas.microsoft.com/office/drawing/2014/main" val="3548108265"/>
                  </a:ext>
                </a:extLst>
              </a:tr>
              <a:tr h="5547084">
                <a:tc>
                  <a:txBody>
                    <a:bodyPr/>
                    <a:lstStyle/>
                    <a:p>
                      <a:r>
                        <a:rPr lang="fr-CH" sz="1800" b="1" dirty="0">
                          <a:solidFill>
                            <a:srgbClr val="006968"/>
                          </a:solidFill>
                          <a:latin typeface="Poppins"/>
                        </a:rPr>
                        <a:t> </a:t>
                      </a:r>
                    </a:p>
                    <a:p>
                      <a:pPr marL="0" indent="0" algn="l">
                        <a:buSzPct val="70000"/>
                        <a:buFont typeface="Arial"/>
                        <a:buNone/>
                      </a:pPr>
                      <a:r>
                        <a:rPr lang="fr-FR" sz="2800" spc="-40" dirty="0">
                          <a:solidFill>
                            <a:schemeClr val="tx1"/>
                          </a:solidFill>
                          <a:latin typeface="Poppins"/>
                        </a:rPr>
                        <a:t>Vous devez vous rappeler de demander, de compléter et de renvoyer une SHIPID à chaque fois qu’il y a un changement.</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Votre conjoint prend sa retraite : son revenu diminue, votre cotisation complémentaire peut diminuer également</a:t>
                      </a:r>
                    </a:p>
                    <a:p>
                      <a:pPr marL="0" indent="0" algn="l">
                        <a:buSzPct val="70000"/>
                        <a:buFont typeface="Arial"/>
                        <a:buNone/>
                      </a:pPr>
                      <a:endParaRPr lang="fr-FR" sz="2800" spc="-40" dirty="0">
                        <a:solidFill>
                          <a:schemeClr val="tx1"/>
                        </a:solidFill>
                        <a:latin typeface="Poppins"/>
                      </a:endParaRPr>
                    </a:p>
                    <a:p>
                      <a:pPr marL="0" indent="0" algn="l">
                        <a:buSzPct val="70000"/>
                        <a:buFont typeface="Arial"/>
                        <a:buNone/>
                      </a:pPr>
                      <a:r>
                        <a:rPr lang="en-GB" sz="2800" dirty="0">
                          <a:solidFill>
                            <a:srgbClr val="006968"/>
                          </a:solidFill>
                          <a:latin typeface="Poppins"/>
                          <a:cs typeface="Times New Roman" panose="02020603050405020304" pitchFamily="18" charset="0"/>
                        </a:rPr>
                        <a:t>►</a:t>
                      </a:r>
                      <a:r>
                        <a:rPr lang="fr-FR" sz="2800" spc="-40" dirty="0">
                          <a:solidFill>
                            <a:schemeClr val="tx1"/>
                          </a:solidFill>
                          <a:latin typeface="Poppins"/>
                        </a:rPr>
                        <a:t>Votre conjoint atteint l’âge de la retraite après une période sans emploi et sans revenu : son revenu augmente, votre cotisation complémentaire peut augmenter également</a:t>
                      </a:r>
                    </a:p>
                    <a:p>
                      <a:pPr marL="0" indent="0" algn="l">
                        <a:buSzPct val="70000"/>
                        <a:buFont typeface="Arial"/>
                        <a:buNone/>
                      </a:pPr>
                      <a:endParaRPr lang="fr-FR" sz="2800" spc="-40" dirty="0">
                        <a:solidFill>
                          <a:schemeClr val="tx1"/>
                        </a:solidFill>
                        <a:latin typeface="Poppins"/>
                      </a:endParaRPr>
                    </a:p>
                    <a:p>
                      <a:pPr marL="0" indent="0" algn="just">
                        <a:buSzPct val="70000"/>
                        <a:buFont typeface="Arial"/>
                        <a:buNone/>
                      </a:pPr>
                      <a:endParaRPr lang="en-GB" i="1" spc="-2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3200" spc="-40" dirty="0">
                        <a:solidFill>
                          <a:schemeClr val="accent6"/>
                        </a:solidFill>
                        <a:latin typeface="Poppins"/>
                      </a:endParaRPr>
                    </a:p>
                    <a:p>
                      <a:pPr marL="0" marR="0" lvl="0" indent="0" algn="l" defTabSz="914400" rtl="0" eaLnBrk="1" fontAlgn="auto" latinLnBrk="0" hangingPunct="1">
                        <a:lnSpc>
                          <a:spcPct val="100000"/>
                        </a:lnSpc>
                        <a:spcBef>
                          <a:spcPts val="0"/>
                        </a:spcBef>
                        <a:spcAft>
                          <a:spcPts val="0"/>
                        </a:spcAft>
                        <a:buClr>
                          <a:srgbClr val="2E6C68"/>
                        </a:buClr>
                        <a:buSzPct val="60000"/>
                        <a:buFont typeface="Wingdings 2" panose="05020102010507070707" pitchFamily="18" charset="2"/>
                        <a:buNone/>
                        <a:tabLst/>
                        <a:defRPr/>
                      </a:pPr>
                      <a:endParaRPr lang="en-GB" sz="1600" spc="-40" dirty="0">
                        <a:solidFill>
                          <a:schemeClr val="accent6"/>
                        </a:solidFill>
                        <a:latin typeface="Poppins"/>
                      </a:endParaRPr>
                    </a:p>
                    <a:p>
                      <a:pPr marL="0" indent="0">
                        <a:buClr>
                          <a:srgbClr val="2E6C68"/>
                        </a:buClr>
                        <a:buSzPct val="60000"/>
                        <a:buFont typeface="Wingdings 2" panose="05020102010507070707" pitchFamily="18" charset="2"/>
                        <a:buNone/>
                      </a:pPr>
                      <a:endParaRPr lang="en-GB" sz="1600" spc="-40" dirty="0">
                        <a:solidFill>
                          <a:schemeClr val="accent6"/>
                        </a:solidFill>
                        <a:latin typeface="Poppins"/>
                      </a:endParaRPr>
                    </a:p>
                    <a:p>
                      <a:endParaRPr lang="fr-CH" sz="1600" dirty="0">
                        <a:latin typeface="Poppin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838146"/>
                  </a:ext>
                </a:extLst>
              </a:tr>
            </a:tbl>
          </a:graphicData>
        </a:graphic>
      </p:graphicFrame>
      <p:pic>
        <p:nvPicPr>
          <p:cNvPr id="4" name="Picture 3">
            <a:extLst>
              <a:ext uri="{FF2B5EF4-FFF2-40B4-BE49-F238E27FC236}">
                <a16:creationId xmlns:a16="http://schemas.microsoft.com/office/drawing/2014/main" id="{22C4B2F2-5E07-5075-624A-E4787444C4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11471896" y="198440"/>
            <a:ext cx="452741" cy="468000"/>
          </a:xfrm>
          <a:prstGeom prst="rect">
            <a:avLst/>
          </a:prstGeom>
        </p:spPr>
      </p:pic>
    </p:spTree>
    <p:extLst>
      <p:ext uri="{BB962C8B-B14F-4D97-AF65-F5344CB8AC3E}">
        <p14:creationId xmlns:p14="http://schemas.microsoft.com/office/powerpoint/2010/main" val="22268551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16536</TotalTime>
  <Words>965</Words>
  <Application>Microsoft Office PowerPoint</Application>
  <PresentationFormat>Widescreen</PresentationFormat>
  <Paragraphs>199</Paragraphs>
  <Slides>17</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Courier New</vt:lpstr>
      <vt:lpstr>Georgia</vt:lpstr>
      <vt:lpstr>Poppins</vt:lpstr>
      <vt:lpstr>Wingdings 2</vt:lpstr>
      <vt:lpstr>Office Theme</vt:lpstr>
      <vt:lpstr>Préparation à la retraite  Sandrine Baudat (HR-LSM-SH)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Marie Wanert-Calaga</dc:creator>
  <cp:lastModifiedBy>Sandrine Baudat</cp:lastModifiedBy>
  <cp:revision>494</cp:revision>
  <dcterms:created xsi:type="dcterms:W3CDTF">2020-02-11T13:42:40Z</dcterms:created>
  <dcterms:modified xsi:type="dcterms:W3CDTF">2025-10-15T15:20:23Z</dcterms:modified>
</cp:coreProperties>
</file>