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79" r:id="rId3"/>
    <p:sldId id="363" r:id="rId4"/>
    <p:sldId id="320" r:id="rId5"/>
    <p:sldId id="368" r:id="rId6"/>
    <p:sldId id="323" r:id="rId7"/>
    <p:sldId id="324" r:id="rId8"/>
    <p:sldId id="365" r:id="rId9"/>
    <p:sldId id="378" r:id="rId10"/>
    <p:sldId id="331" r:id="rId11"/>
    <p:sldId id="332" r:id="rId12"/>
    <p:sldId id="374" r:id="rId13"/>
    <p:sldId id="376" r:id="rId14"/>
    <p:sldId id="377" r:id="rId15"/>
    <p:sldId id="336" r:id="rId16"/>
    <p:sldId id="371" r:id="rId17"/>
    <p:sldId id="373" r:id="rId18"/>
    <p:sldId id="337" r:id="rId19"/>
    <p:sldId id="288" r:id="rId20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9418"/>
    <a:srgbClr val="0033A0"/>
    <a:srgbClr val="0046E2"/>
    <a:srgbClr val="73A0FF"/>
    <a:srgbClr val="5F6AAF"/>
    <a:srgbClr val="B3B6D2"/>
    <a:srgbClr val="898FBE"/>
    <a:srgbClr val="2F2F2F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108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fr-CH" noProof="0" dirty="0"/>
            <a:t>Membre jusqu’au 31.12.2011</a:t>
          </a:r>
          <a:endParaRPr lang="en-GB" noProof="0" dirty="0"/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/>
            <a:t>65 ans</a:t>
          </a:r>
          <a:endParaRPr lang="en-GB" noProof="0" dirty="0"/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3265C0D-72A2-40EA-B523-AF135466163F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fr-CH" noProof="0" dirty="0"/>
            <a:t>Membre depuis le 01.01.2012</a:t>
          </a:r>
          <a:endParaRPr lang="en-US" dirty="0"/>
        </a:p>
      </dgm:t>
    </dgm:pt>
    <dgm:pt modelId="{DE44DB42-25C3-49A3-87C7-DBBE6DA92EAA}" type="parTrans" cxnId="{114E82EC-677F-49BD-BD3F-2024BAB76CCA}">
      <dgm:prSet/>
      <dgm:spPr/>
      <dgm:t>
        <a:bodyPr/>
        <a:lstStyle/>
        <a:p>
          <a:endParaRPr lang="en-US"/>
        </a:p>
      </dgm:t>
    </dgm:pt>
    <dgm:pt modelId="{E5019B73-87D0-40A9-A23C-9AFEF2802701}" type="sibTrans" cxnId="{114E82EC-677F-49BD-BD3F-2024BAB76CCA}">
      <dgm:prSet/>
      <dgm:spPr/>
      <dgm:t>
        <a:bodyPr/>
        <a:lstStyle/>
        <a:p>
          <a:endParaRPr lang="en-US"/>
        </a:p>
      </dgm:t>
    </dgm:pt>
    <dgm:pt modelId="{5C2F7C14-608F-48D7-987E-8A67E6A3E894}">
      <dgm:prSet phldrT="[Tex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67 ans</a:t>
          </a:r>
          <a:endParaRPr lang="en-US" dirty="0"/>
        </a:p>
      </dgm:t>
    </dgm:pt>
    <dgm:pt modelId="{A9562F9F-0846-4984-B751-5774B4C25F0E}" type="parTrans" cxnId="{A5D94B6F-1426-4BEC-BD57-EBF4DAAAC16F}">
      <dgm:prSet/>
      <dgm:spPr/>
      <dgm:t>
        <a:bodyPr/>
        <a:lstStyle/>
        <a:p>
          <a:endParaRPr lang="en-US"/>
        </a:p>
      </dgm:t>
    </dgm:pt>
    <dgm:pt modelId="{32B2E9D7-3957-4D8D-ADE9-A34EF46BFEEC}" type="sibTrans" cxnId="{A5D94B6F-1426-4BEC-BD57-EBF4DAAAC16F}">
      <dgm:prSet/>
      <dgm:spPr/>
      <dgm:t>
        <a:bodyPr/>
        <a:lstStyle/>
        <a:p>
          <a:endParaRPr lang="en-US"/>
        </a:p>
      </dgm:t>
    </dgm:pt>
    <dgm:pt modelId="{29F6934D-8757-45F0-9417-B05E80FB6160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en-GB" noProof="0" dirty="0"/>
            <a:t>2 % du dernier </a:t>
          </a:r>
          <a:r>
            <a:rPr lang="en-GB" noProof="0" dirty="0" err="1"/>
            <a:t>salaire</a:t>
          </a:r>
          <a:r>
            <a:rPr lang="en-GB" noProof="0" dirty="0"/>
            <a:t> de </a:t>
          </a:r>
          <a:r>
            <a:rPr lang="en-GB" noProof="0" dirty="0" err="1"/>
            <a:t>référence</a:t>
          </a:r>
          <a:r>
            <a:rPr lang="en-GB" noProof="0" dirty="0"/>
            <a:t> par </a:t>
          </a:r>
          <a:r>
            <a:rPr lang="en-GB" noProof="0" dirty="0" err="1"/>
            <a:t>année</a:t>
          </a:r>
          <a:r>
            <a:rPr lang="en-GB" noProof="0" dirty="0"/>
            <a:t> </a:t>
          </a:r>
          <a:r>
            <a:rPr lang="en-GB" noProof="0" dirty="0" err="1"/>
            <a:t>d’affiliation</a:t>
          </a:r>
          <a:endParaRPr lang="en-GB" noProof="0" dirty="0"/>
        </a:p>
      </dgm:t>
    </dgm:pt>
    <dgm:pt modelId="{0B4BC1CE-96D2-41DA-9977-A16CD24BDD7A}" type="parTrans" cxnId="{094DB138-239D-4406-9350-E67404483CD0}">
      <dgm:prSet/>
      <dgm:spPr/>
      <dgm:t>
        <a:bodyPr/>
        <a:lstStyle/>
        <a:p>
          <a:endParaRPr lang="en-GB"/>
        </a:p>
      </dgm:t>
    </dgm:pt>
    <dgm:pt modelId="{DBDDEB16-2EE2-4F95-B1CB-06D429DDAAF3}" type="sibTrans" cxnId="{094DB138-239D-4406-9350-E67404483CD0}">
      <dgm:prSet/>
      <dgm:spPr/>
      <dgm:t>
        <a:bodyPr/>
        <a:lstStyle/>
        <a:p>
          <a:endParaRPr lang="en-GB"/>
        </a:p>
      </dgm:t>
    </dgm:pt>
    <dgm:pt modelId="{736A141E-34FD-4089-9F2C-C65B1B725A2F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/>
            <a:t>Droit à partir de 5 ans de service</a:t>
          </a:r>
          <a:endParaRPr lang="en-GB" noProof="0" dirty="0"/>
        </a:p>
      </dgm:t>
    </dgm:pt>
    <dgm:pt modelId="{0A326D04-1507-474C-9D4E-13EF5CD8218D}" type="parTrans" cxnId="{6F1D5BEF-5B3B-4198-8028-AFAEC86375C5}">
      <dgm:prSet/>
      <dgm:spPr/>
      <dgm:t>
        <a:bodyPr/>
        <a:lstStyle/>
        <a:p>
          <a:endParaRPr lang="en-GB"/>
        </a:p>
      </dgm:t>
    </dgm:pt>
    <dgm:pt modelId="{AB74A580-D0DC-4C53-AC43-B7C4BBF0CF7F}" type="sibTrans" cxnId="{6F1D5BEF-5B3B-4198-8028-AFAEC86375C5}">
      <dgm:prSet/>
      <dgm:spPr/>
      <dgm:t>
        <a:bodyPr/>
        <a:lstStyle/>
        <a:p>
          <a:endParaRPr lang="en-GB"/>
        </a:p>
      </dgm:t>
    </dgm:pt>
    <dgm:pt modelId="{5EA72731-59CC-4991-9C47-70F2101B625F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endParaRPr lang="en-GB" noProof="0" dirty="0"/>
        </a:p>
      </dgm:t>
    </dgm:pt>
    <dgm:pt modelId="{E97368AC-30CF-4E60-88D3-2AC8E1932ED4}" type="parTrans" cxnId="{DAA979AF-3E28-403E-A8AA-975F22231EFA}">
      <dgm:prSet/>
      <dgm:spPr/>
      <dgm:t>
        <a:bodyPr/>
        <a:lstStyle/>
        <a:p>
          <a:endParaRPr lang="en-GB"/>
        </a:p>
      </dgm:t>
    </dgm:pt>
    <dgm:pt modelId="{34AB2095-B493-4E01-9E18-79B4AE121E0D}" type="sibTrans" cxnId="{DAA979AF-3E28-403E-A8AA-975F22231EFA}">
      <dgm:prSet/>
      <dgm:spPr/>
      <dgm:t>
        <a:bodyPr/>
        <a:lstStyle/>
        <a:p>
          <a:endParaRPr lang="en-GB"/>
        </a:p>
      </dgm:t>
    </dgm:pt>
    <dgm:pt modelId="{C8CCB4EC-FA84-4182-A03D-FCEEAD124CD8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/>
            <a:t>35 ans d’affiliation maximum</a:t>
          </a:r>
          <a:endParaRPr lang="en-GB" noProof="0" dirty="0"/>
        </a:p>
      </dgm:t>
    </dgm:pt>
    <dgm:pt modelId="{6CB031C6-F81E-4EED-A8A8-2C042B73730C}" type="parTrans" cxnId="{40D9FDCF-E558-4259-92DA-AB1CAA872F5F}">
      <dgm:prSet/>
      <dgm:spPr/>
      <dgm:t>
        <a:bodyPr/>
        <a:lstStyle/>
        <a:p>
          <a:endParaRPr lang="en-GB"/>
        </a:p>
      </dgm:t>
    </dgm:pt>
    <dgm:pt modelId="{0E2B7989-09F5-4CC3-86F7-3AE7CE00564F}" type="sibTrans" cxnId="{40D9FDCF-E558-4259-92DA-AB1CAA872F5F}">
      <dgm:prSet/>
      <dgm:spPr/>
      <dgm:t>
        <a:bodyPr/>
        <a:lstStyle/>
        <a:p>
          <a:endParaRPr lang="en-GB"/>
        </a:p>
      </dgm:t>
    </dgm:pt>
    <dgm:pt modelId="{C7925CCD-35B8-4196-B550-EDEF95480FE8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dirty="0"/>
            <a:t>1.85 % </a:t>
          </a:r>
          <a:r>
            <a:rPr lang="fr-CH" baseline="0" dirty="0"/>
            <a:t>de la moyenne des salaires de référence des 36 derniers mois par année d’affiliation</a:t>
          </a:r>
          <a:endParaRPr lang="en-GB" noProof="0" dirty="0"/>
        </a:p>
      </dgm:t>
    </dgm:pt>
    <dgm:pt modelId="{AB489B75-CAFD-4026-BB8C-C75F47686152}" type="parTrans" cxnId="{4A9A1EFD-07CB-4F95-8965-0A05263109B8}">
      <dgm:prSet/>
      <dgm:spPr/>
      <dgm:t>
        <a:bodyPr/>
        <a:lstStyle/>
        <a:p>
          <a:endParaRPr lang="en-GB"/>
        </a:p>
      </dgm:t>
    </dgm:pt>
    <dgm:pt modelId="{0E04571C-571C-487A-912E-62F9B630D9A2}" type="sibTrans" cxnId="{4A9A1EFD-07CB-4F95-8965-0A05263109B8}">
      <dgm:prSet/>
      <dgm:spPr/>
      <dgm:t>
        <a:bodyPr/>
        <a:lstStyle/>
        <a:p>
          <a:endParaRPr lang="en-GB"/>
        </a:p>
      </dgm:t>
    </dgm:pt>
    <dgm:pt modelId="{10121958-68EC-4081-AC17-EB17DB7E399B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Droit à partir de 5 ans de service</a:t>
          </a:r>
          <a:endParaRPr lang="en-GB" noProof="0" dirty="0"/>
        </a:p>
      </dgm:t>
    </dgm:pt>
    <dgm:pt modelId="{27C1E706-B49F-4904-BCB0-F124A100E0D5}" type="parTrans" cxnId="{22F53A39-E797-4633-869C-C7A6D46C32E9}">
      <dgm:prSet/>
      <dgm:spPr/>
      <dgm:t>
        <a:bodyPr/>
        <a:lstStyle/>
        <a:p>
          <a:endParaRPr lang="en-GB"/>
        </a:p>
      </dgm:t>
    </dgm:pt>
    <dgm:pt modelId="{235836F7-6074-4308-BF63-8E68B01F156D}" type="sibTrans" cxnId="{22F53A39-E797-4633-869C-C7A6D46C32E9}">
      <dgm:prSet/>
      <dgm:spPr/>
      <dgm:t>
        <a:bodyPr/>
        <a:lstStyle/>
        <a:p>
          <a:endParaRPr lang="en-GB"/>
        </a:p>
      </dgm:t>
    </dgm:pt>
    <dgm:pt modelId="{62677233-6BA2-4F50-A94F-98A0A5EE209A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37 ans et 10 mois d’affiliation maximum</a:t>
          </a:r>
          <a:endParaRPr lang="en-GB" noProof="0" dirty="0"/>
        </a:p>
      </dgm:t>
    </dgm:pt>
    <dgm:pt modelId="{1EE80010-1154-4D68-A6B7-532872DF64A3}" type="parTrans" cxnId="{7B95EC85-7CCD-4E0A-9808-CB33CEBF6CDD}">
      <dgm:prSet/>
      <dgm:spPr/>
      <dgm:t>
        <a:bodyPr/>
        <a:lstStyle/>
        <a:p>
          <a:endParaRPr lang="en-GB"/>
        </a:p>
      </dgm:t>
    </dgm:pt>
    <dgm:pt modelId="{D2E56984-1822-407C-8215-F22D597ADA2A}" type="sibTrans" cxnId="{7B95EC85-7CCD-4E0A-9808-CB33CEBF6CDD}">
      <dgm:prSet/>
      <dgm:spPr/>
      <dgm:t>
        <a:bodyPr/>
        <a:lstStyle/>
        <a:p>
          <a:endParaRPr lang="en-GB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2" custLinFactNeighborY="-5982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2" custLinFactNeighborY="-1318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D2FB67A0-FE74-47A2-A75E-DC4590BDE89A}" type="pres">
      <dgm:prSet presAssocID="{13265C0D-72A2-40EA-B523-AF135466163F}" presName="composite" presStyleCnt="0"/>
      <dgm:spPr/>
    </dgm:pt>
    <dgm:pt modelId="{FCE6A56A-F7C6-4EC9-9280-B5B2437B623C}" type="pres">
      <dgm:prSet presAssocID="{13265C0D-72A2-40EA-B523-AF135466163F}" presName="parTx" presStyleLbl="alignNode1" presStyleIdx="1" presStyleCnt="2" custLinFactNeighborY="-5982">
        <dgm:presLayoutVars>
          <dgm:chMax val="0"/>
          <dgm:chPref val="0"/>
          <dgm:bulletEnabled val="1"/>
        </dgm:presLayoutVars>
      </dgm:prSet>
      <dgm:spPr/>
    </dgm:pt>
    <dgm:pt modelId="{0FC20303-19DF-4CA5-B7CF-CC3E9CA36A95}" type="pres">
      <dgm:prSet presAssocID="{13265C0D-72A2-40EA-B523-AF135466163F}" presName="desTx" presStyleLbl="alignAccFollowNode1" presStyleIdx="1" presStyleCnt="2" custLinFactNeighborX="269" custLinFactNeighborY="-1318">
        <dgm:presLayoutVars>
          <dgm:bulletEnabled val="1"/>
        </dgm:presLayoutVars>
      </dgm:prSet>
      <dgm:spPr/>
    </dgm:pt>
  </dgm:ptLst>
  <dgm:cxnLst>
    <dgm:cxn modelId="{094DB138-239D-4406-9350-E67404483CD0}" srcId="{C892D78C-4DDD-44A7-B187-CA916AA591D1}" destId="{29F6934D-8757-45F0-9417-B05E80FB6160}" srcOrd="1" destOrd="0" parTransId="{0B4BC1CE-96D2-41DA-9977-A16CD24BDD7A}" sibTransId="{DBDDEB16-2EE2-4F95-B1CB-06D429DDAAF3}"/>
    <dgm:cxn modelId="{22F53A39-E797-4633-869C-C7A6D46C32E9}" srcId="{13265C0D-72A2-40EA-B523-AF135466163F}" destId="{10121958-68EC-4081-AC17-EB17DB7E399B}" srcOrd="2" destOrd="0" parTransId="{27C1E706-B49F-4904-BCB0-F124A100E0D5}" sibTransId="{235836F7-6074-4308-BF63-8E68B01F156D}"/>
    <dgm:cxn modelId="{CB695139-1EBE-42B4-951E-9EA8DBBC2301}" type="presOf" srcId="{736A141E-34FD-4089-9F2C-C65B1B725A2F}" destId="{4470786D-318D-48F8-8086-35C6A07D14EF}" srcOrd="0" destOrd="2" presId="urn:microsoft.com/office/officeart/2005/8/layout/hList1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C5F68647-8F64-424B-BA0F-B724E220DC52}" type="presOf" srcId="{13265C0D-72A2-40EA-B523-AF135466163F}" destId="{FCE6A56A-F7C6-4EC9-9280-B5B2437B623C}" srcOrd="0" destOrd="0" presId="urn:microsoft.com/office/officeart/2005/8/layout/hList1"/>
    <dgm:cxn modelId="{FA293C4A-2B35-4163-86EA-6BADDF068755}" type="presOf" srcId="{29F6934D-8757-45F0-9417-B05E80FB6160}" destId="{4470786D-318D-48F8-8086-35C6A07D14EF}" srcOrd="0" destOrd="1" presId="urn:microsoft.com/office/officeart/2005/8/layout/hList1"/>
    <dgm:cxn modelId="{A5D94B6F-1426-4BEC-BD57-EBF4DAAAC16F}" srcId="{13265C0D-72A2-40EA-B523-AF135466163F}" destId="{5C2F7C14-608F-48D7-987E-8A67E6A3E894}" srcOrd="0" destOrd="0" parTransId="{A9562F9F-0846-4984-B751-5774B4C25F0E}" sibTransId="{32B2E9D7-3957-4D8D-ADE9-A34EF46BFEEC}"/>
    <dgm:cxn modelId="{37219851-51AB-40A0-8B97-503AB4320EDF}" type="presOf" srcId="{62677233-6BA2-4F50-A94F-98A0A5EE209A}" destId="{0FC20303-19DF-4CA5-B7CF-CC3E9CA36A95}" srcOrd="0" destOrd="3" presId="urn:microsoft.com/office/officeart/2005/8/layout/hList1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4ABF137F-D0D8-418E-B60F-FBF81B30B37C}" type="presOf" srcId="{5C2F7C14-608F-48D7-987E-8A67E6A3E894}" destId="{0FC20303-19DF-4CA5-B7CF-CC3E9CA36A95}" srcOrd="0" destOrd="0" presId="urn:microsoft.com/office/officeart/2005/8/layout/hList1"/>
    <dgm:cxn modelId="{7B95EC85-7CCD-4E0A-9808-CB33CEBF6CDD}" srcId="{13265C0D-72A2-40EA-B523-AF135466163F}" destId="{62677233-6BA2-4F50-A94F-98A0A5EE209A}" srcOrd="3" destOrd="0" parTransId="{1EE80010-1154-4D68-A6B7-532872DF64A3}" sibTransId="{D2E56984-1822-407C-8215-F22D597ADA2A}"/>
    <dgm:cxn modelId="{F5E4F093-4A12-4CFC-B978-17BD3A67F50C}" type="presOf" srcId="{10121958-68EC-4081-AC17-EB17DB7E399B}" destId="{0FC20303-19DF-4CA5-B7CF-CC3E9CA36A95}" srcOrd="0" destOrd="2" presId="urn:microsoft.com/office/officeart/2005/8/layout/hList1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DAA979AF-3E28-403E-A8AA-975F22231EFA}" srcId="{C892D78C-4DDD-44A7-B187-CA916AA591D1}" destId="{5EA72731-59CC-4991-9C47-70F2101B625F}" srcOrd="4" destOrd="0" parTransId="{E97368AC-30CF-4E60-88D3-2AC8E1932ED4}" sibTransId="{34AB2095-B493-4E01-9E18-79B4AE121E0D}"/>
    <dgm:cxn modelId="{298965B5-F339-4CDA-8CCB-5CFD1D064D6D}" type="presOf" srcId="{C7925CCD-35B8-4196-B550-EDEF95480FE8}" destId="{0FC20303-19DF-4CA5-B7CF-CC3E9CA36A95}" srcOrd="0" destOrd="1" presId="urn:microsoft.com/office/officeart/2005/8/layout/hList1"/>
    <dgm:cxn modelId="{40D9FDCF-E558-4259-92DA-AB1CAA872F5F}" srcId="{C892D78C-4DDD-44A7-B187-CA916AA591D1}" destId="{C8CCB4EC-FA84-4182-A03D-FCEEAD124CD8}" srcOrd="3" destOrd="0" parTransId="{6CB031C6-F81E-4EED-A8A8-2C042B73730C}" sibTransId="{0E2B7989-09F5-4CC3-86F7-3AE7CE00564F}"/>
    <dgm:cxn modelId="{9B35B1E3-33DB-419F-BA45-0EDDC9392879}" type="presOf" srcId="{5EA72731-59CC-4991-9C47-70F2101B625F}" destId="{4470786D-318D-48F8-8086-35C6A07D14EF}" srcOrd="0" destOrd="4" presId="urn:microsoft.com/office/officeart/2005/8/layout/hList1"/>
    <dgm:cxn modelId="{24E1BAE3-7329-42B2-8576-C80CCFF853C7}" type="presOf" srcId="{C8CCB4EC-FA84-4182-A03D-FCEEAD124CD8}" destId="{4470786D-318D-48F8-8086-35C6A07D14EF}" srcOrd="0" destOrd="3" presId="urn:microsoft.com/office/officeart/2005/8/layout/hList1"/>
    <dgm:cxn modelId="{114E82EC-677F-49BD-BD3F-2024BAB76CCA}" srcId="{8DEC9552-1BA3-4A2A-878B-39B82ED446B4}" destId="{13265C0D-72A2-40EA-B523-AF135466163F}" srcOrd="1" destOrd="0" parTransId="{DE44DB42-25C3-49A3-87C7-DBBE6DA92EAA}" sibTransId="{E5019B73-87D0-40A9-A23C-9AFEF2802701}"/>
    <dgm:cxn modelId="{6F1D5BEF-5B3B-4198-8028-AFAEC86375C5}" srcId="{C892D78C-4DDD-44A7-B187-CA916AA591D1}" destId="{736A141E-34FD-4089-9F2C-C65B1B725A2F}" srcOrd="2" destOrd="0" parTransId="{0A326D04-1507-474C-9D4E-13EF5CD8218D}" sibTransId="{AB74A580-D0DC-4C53-AC43-B7C4BBF0CF7F}"/>
    <dgm:cxn modelId="{4A9A1EFD-07CB-4F95-8965-0A05263109B8}" srcId="{13265C0D-72A2-40EA-B523-AF135466163F}" destId="{C7925CCD-35B8-4196-B550-EDEF95480FE8}" srcOrd="1" destOrd="0" parTransId="{AB489B75-CAFD-4026-BB8C-C75F47686152}" sibTransId="{0E04571C-571C-487A-912E-62F9B630D9A2}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FB1C7BF2-1CE2-4138-99E0-BDEE1BD6E250}" type="presParOf" srcId="{13066591-B67E-4C15-B8E5-8A7B2EAD1A50}" destId="{D2FB67A0-FE74-47A2-A75E-DC4590BDE89A}" srcOrd="2" destOrd="0" presId="urn:microsoft.com/office/officeart/2005/8/layout/hList1"/>
    <dgm:cxn modelId="{16A2934D-7AC7-4FDA-85D1-DA50F1F1C04D}" type="presParOf" srcId="{D2FB67A0-FE74-47A2-A75E-DC4590BDE89A}" destId="{FCE6A56A-F7C6-4EC9-9280-B5B2437B623C}" srcOrd="0" destOrd="0" presId="urn:microsoft.com/office/officeart/2005/8/layout/hList1"/>
    <dgm:cxn modelId="{7904D155-72E7-4A43-A19A-474E7296E3AF}" type="presParOf" srcId="{D2FB67A0-FE74-47A2-A75E-DC4590BDE89A}" destId="{0FC20303-19DF-4CA5-B7CF-CC3E9CA36A9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fr-CH" dirty="0"/>
            <a:t>Retraite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400" noProof="0" dirty="0" err="1"/>
            <a:t>Retraite</a:t>
          </a:r>
          <a:r>
            <a:rPr lang="en-GB" sz="2400" noProof="0" dirty="0"/>
            <a:t> à </a:t>
          </a:r>
          <a:r>
            <a:rPr lang="en-GB" sz="2400" noProof="0" dirty="0" err="1"/>
            <a:t>l’âge</a:t>
          </a:r>
          <a:r>
            <a:rPr lang="en-GB" sz="2400" noProof="0" dirty="0"/>
            <a:t> applicable (65/67 </a:t>
          </a:r>
          <a:r>
            <a:rPr lang="en-GB" sz="2400" noProof="0" dirty="0" err="1"/>
            <a:t>ans</a:t>
          </a:r>
          <a:r>
            <a:rPr lang="en-GB" sz="2400" noProof="0" dirty="0"/>
            <a:t>)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2400" noProof="0" dirty="0"/>
            <a:t>Paiement </a:t>
          </a:r>
          <a:r>
            <a:rPr lang="en-GB" sz="2400" noProof="0" dirty="0" err="1"/>
            <a:t>dès</a:t>
          </a:r>
          <a:r>
            <a:rPr lang="en-GB" sz="2400" noProof="0" dirty="0"/>
            <a:t> le premier jour du </a:t>
          </a:r>
          <a:r>
            <a:rPr lang="en-GB" sz="2400" noProof="0" dirty="0" err="1"/>
            <a:t>mois</a:t>
          </a:r>
          <a:r>
            <a:rPr lang="en-GB" sz="2400" noProof="0" dirty="0"/>
            <a:t> qui suit les 65/67 </a:t>
          </a:r>
          <a:r>
            <a:rPr lang="en-GB" sz="2400" noProof="0" dirty="0" err="1"/>
            <a:t>ans</a:t>
          </a:r>
          <a:endParaRPr lang="en-GB" sz="2400" noProof="0" dirty="0"/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en-GB" noProof="0" dirty="0" err="1"/>
            <a:t>Retraite</a:t>
          </a:r>
          <a:r>
            <a:rPr lang="en-GB" noProof="0" dirty="0"/>
            <a:t> </a:t>
          </a:r>
          <a:r>
            <a:rPr lang="en-GB" noProof="0" dirty="0" err="1"/>
            <a:t>anticipée</a:t>
          </a:r>
          <a:endParaRPr lang="en-GB" noProof="0" dirty="0"/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fr-CH" sz="2400" noProof="0" dirty="0"/>
            <a:t>À tout moment à partir de 50/52 ans</a:t>
          </a:r>
          <a:endParaRPr lang="en-GB" sz="2400" noProof="0" dirty="0"/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en-GB" noProof="0" dirty="0" err="1"/>
            <a:t>Retraite</a:t>
          </a:r>
          <a:r>
            <a:rPr lang="en-GB" noProof="0" dirty="0"/>
            <a:t> </a:t>
          </a:r>
          <a:r>
            <a:rPr lang="en-GB" noProof="0" dirty="0" err="1"/>
            <a:t>différée</a:t>
          </a:r>
          <a:endParaRPr lang="en-GB" noProof="0" dirty="0"/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400" noProof="0" dirty="0"/>
            <a:t>Fin de </a:t>
          </a:r>
          <a:r>
            <a:rPr lang="en-GB" sz="2400" noProof="0" dirty="0" err="1"/>
            <a:t>contrat</a:t>
          </a:r>
          <a:r>
            <a:rPr lang="en-GB" sz="2400" noProof="0" dirty="0"/>
            <a:t> </a:t>
          </a:r>
          <a:r>
            <a:rPr lang="en-GB" sz="2400" noProof="0" dirty="0" err="1"/>
            <a:t>avant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de la </a:t>
          </a:r>
          <a:r>
            <a:rPr lang="en-GB" sz="2400" noProof="0" dirty="0" err="1"/>
            <a:t>retraite</a:t>
          </a:r>
          <a:r>
            <a:rPr lang="en-GB" sz="2400" noProof="0" dirty="0"/>
            <a:t> applicable </a:t>
          </a: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3C243265-72B9-428E-8936-BE9DF9A71FA2}">
      <dgm:prSet phldrT="[Text]" custT="1"/>
      <dgm:spPr/>
      <dgm:t>
        <a:bodyPr/>
        <a:lstStyle/>
        <a:p>
          <a:r>
            <a:rPr lang="en-GB" sz="2400" noProof="0" dirty="0" err="1"/>
            <a:t>Paiement</a:t>
          </a:r>
          <a:r>
            <a:rPr lang="en-GB" sz="2400" noProof="0" dirty="0"/>
            <a:t> </a:t>
          </a:r>
          <a:r>
            <a:rPr lang="en-GB" sz="2400" noProof="0" dirty="0" err="1"/>
            <a:t>différé</a:t>
          </a:r>
          <a:r>
            <a:rPr lang="en-GB" sz="2400" noProof="0" dirty="0"/>
            <a:t> </a:t>
          </a:r>
          <a:r>
            <a:rPr lang="en-GB" sz="2400" noProof="0" dirty="0" err="1"/>
            <a:t>jusqu’à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de la </a:t>
          </a:r>
          <a:r>
            <a:rPr lang="en-GB" sz="2400" noProof="0" dirty="0" err="1"/>
            <a:t>retraite</a:t>
          </a:r>
          <a:r>
            <a:rPr lang="en-GB" sz="2400" noProof="0" dirty="0"/>
            <a:t> applicable </a:t>
          </a:r>
          <a:r>
            <a:rPr lang="en-GB" sz="2400" noProof="0" dirty="0" err="1"/>
            <a:t>ou</a:t>
          </a:r>
          <a:r>
            <a:rPr lang="en-GB" sz="2400" noProof="0" dirty="0"/>
            <a:t> à </a:t>
          </a:r>
          <a:r>
            <a:rPr lang="en-GB" sz="2400" noProof="0" dirty="0" err="1"/>
            <a:t>partir</a:t>
          </a:r>
          <a:r>
            <a:rPr lang="en-GB" sz="2400" noProof="0" dirty="0"/>
            <a:t> de 50/52 </a:t>
          </a:r>
          <a:r>
            <a:rPr lang="en-GB" sz="2400" noProof="0" dirty="0" err="1"/>
            <a:t>ans</a:t>
          </a:r>
          <a:endParaRPr lang="en-GB" sz="2400" noProof="0" dirty="0"/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ACBB3C1D-B4E4-4D25-895B-AF8A55BBFDC1}">
      <dgm:prSet phldrT="[Text]" custT="1"/>
      <dgm:spPr/>
      <dgm:t>
        <a:bodyPr/>
        <a:lstStyle/>
        <a:p>
          <a:endParaRPr lang="en-GB" sz="2400" noProof="0" dirty="0"/>
        </a:p>
      </dgm:t>
    </dgm:pt>
    <dgm:pt modelId="{F2EA7ADD-241D-4226-9753-CB44170B8859}" type="parTrans" cxnId="{EFD0C1D2-3861-49CE-8B11-DDCD0F6CC689}">
      <dgm:prSet/>
      <dgm:spPr/>
      <dgm:t>
        <a:bodyPr/>
        <a:lstStyle/>
        <a:p>
          <a:endParaRPr lang="en-GB"/>
        </a:p>
      </dgm:t>
    </dgm:pt>
    <dgm:pt modelId="{AAF120AD-C321-4040-B6D6-188D28603C02}" type="sibTrans" cxnId="{EFD0C1D2-3861-49CE-8B11-DDCD0F6CC689}">
      <dgm:prSet/>
      <dgm:spPr/>
      <dgm:t>
        <a:bodyPr/>
        <a:lstStyle/>
        <a:p>
          <a:endParaRPr lang="en-GB"/>
        </a:p>
      </dgm:t>
    </dgm:pt>
    <dgm:pt modelId="{033EEFF5-BE17-410C-8ADE-136218CFAE1A}">
      <dgm:prSet phldrT="[Text]" custT="1"/>
      <dgm:spPr/>
      <dgm:t>
        <a:bodyPr/>
        <a:lstStyle/>
        <a:p>
          <a:r>
            <a:rPr lang="en-GB" sz="2400" noProof="0" dirty="0"/>
            <a:t>Le </a:t>
          </a:r>
          <a:r>
            <a:rPr lang="en-GB" sz="2400" noProof="0" dirty="0" err="1"/>
            <a:t>montant</a:t>
          </a:r>
          <a:r>
            <a:rPr lang="en-GB" sz="2400" noProof="0" dirty="0"/>
            <a:t> de la pension de </a:t>
          </a:r>
          <a:r>
            <a:rPr lang="en-GB" sz="2400" noProof="0" dirty="0" err="1"/>
            <a:t>retraite</a:t>
          </a:r>
          <a:r>
            <a:rPr lang="en-GB" sz="2400" noProof="0" dirty="0"/>
            <a:t> </a:t>
          </a:r>
          <a:r>
            <a:rPr lang="en-GB" sz="2400" noProof="0" dirty="0" err="1"/>
            <a:t>est</a:t>
          </a:r>
          <a:r>
            <a:rPr lang="en-GB" sz="2400" noProof="0" dirty="0"/>
            <a:t> </a:t>
          </a:r>
          <a:r>
            <a:rPr lang="en-GB" sz="2400" noProof="0" dirty="0" err="1"/>
            <a:t>réduit</a:t>
          </a:r>
          <a:r>
            <a:rPr lang="en-GB" sz="2400" noProof="0" dirty="0"/>
            <a:t> </a:t>
          </a:r>
          <a:r>
            <a:rPr lang="en-GB" sz="2400" noProof="0" dirty="0" err="1"/>
            <a:t>selon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et </a:t>
          </a:r>
          <a:r>
            <a:rPr lang="en-GB" sz="2400" noProof="0" dirty="0" err="1"/>
            <a:t>conformément</a:t>
          </a:r>
          <a:r>
            <a:rPr lang="en-GB" sz="2400" noProof="0" dirty="0"/>
            <a:t> aux </a:t>
          </a:r>
          <a:r>
            <a:rPr lang="en-GB" sz="2400" noProof="0" dirty="0" err="1"/>
            <a:t>facteurs</a:t>
          </a:r>
          <a:r>
            <a:rPr lang="en-GB" sz="2400" noProof="0" dirty="0"/>
            <a:t> </a:t>
          </a:r>
          <a:r>
            <a:rPr lang="en-GB" sz="2400" noProof="0" dirty="0" err="1"/>
            <a:t>mentionnés</a:t>
          </a:r>
          <a:r>
            <a:rPr lang="en-GB" sz="2400" noProof="0" dirty="0"/>
            <a:t> dans les </a:t>
          </a:r>
          <a:r>
            <a:rPr lang="en-GB" sz="2400" noProof="0" dirty="0" err="1"/>
            <a:t>Statuts</a:t>
          </a:r>
          <a:endParaRPr lang="en-GB" sz="2400" noProof="0" dirty="0"/>
        </a:p>
      </dgm:t>
    </dgm:pt>
    <dgm:pt modelId="{607EF7A2-75A0-48AF-9289-314E92389BE7}" type="parTrans" cxnId="{0E0177EC-FEF4-4185-959B-2C883E489302}">
      <dgm:prSet/>
      <dgm:spPr/>
      <dgm:t>
        <a:bodyPr/>
        <a:lstStyle/>
        <a:p>
          <a:endParaRPr lang="en-GB"/>
        </a:p>
      </dgm:t>
    </dgm:pt>
    <dgm:pt modelId="{93BE5588-7E97-4FD4-99ED-7775F39F4DDF}" type="sibTrans" cxnId="{0E0177EC-FEF4-4185-959B-2C883E489302}">
      <dgm:prSet/>
      <dgm:spPr/>
      <dgm:t>
        <a:bodyPr/>
        <a:lstStyle/>
        <a:p>
          <a:endParaRPr lang="en-GB"/>
        </a:p>
      </dgm:t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A03EBF1E-7652-4005-8A7B-9BE26BC0DC77}" type="presOf" srcId="{3DEB4742-A4F5-490D-9A11-447458A98280}" destId="{7C549C5B-1CCC-4FB4-B134-CE9398BA2403}" srcOrd="0" destOrd="0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407ED03C-87CA-4B55-8CE5-E5C810194D96}" type="presOf" srcId="{41F02B79-0DD6-4357-8313-C71B84FE470E}" destId="{A04EC47E-4C44-4D06-B7A4-5342259C332B}" srcOrd="0" destOrd="1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ED8A9A72-69BC-4BB4-B97A-532BEFC2126F}" type="presOf" srcId="{ACBB3C1D-B4E4-4D25-895B-AF8A55BBFDC1}" destId="{F028EC18-59CE-4535-9978-47680AF9B639}" srcOrd="0" destOrd="2" presId="urn:microsoft.com/office/officeart/2005/8/layout/hList1"/>
    <dgm:cxn modelId="{10E82083-95BF-4080-A4D6-B0A093876A93}" type="presOf" srcId="{3C243265-72B9-428E-8936-BE9DF9A71FA2}" destId="{7C549C5B-1CCC-4FB4-B134-CE9398BA2403}" srcOrd="0" destOrd="1" presId="urn:microsoft.com/office/officeart/2005/8/layout/hList1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252271C2-1ACA-42FC-8741-A0F16F183063}" type="presOf" srcId="{033EEFF5-BE17-410C-8ADE-136218CFAE1A}" destId="{F028EC18-59CE-4535-9978-47680AF9B639}" srcOrd="0" destOrd="1" presId="urn:microsoft.com/office/officeart/2005/8/layout/hList1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EFD0C1D2-3861-49CE-8B11-DDCD0F6CC689}" srcId="{D23D38E3-E35B-4E6F-B383-6092C94DFA5B}" destId="{ACBB3C1D-B4E4-4D25-895B-AF8A55BBFDC1}" srcOrd="2" destOrd="0" parTransId="{F2EA7ADD-241D-4226-9753-CB44170B8859}" sibTransId="{AAF120AD-C321-4040-B6D6-188D28603C0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0E0177EC-FEF4-4185-959B-2C883E489302}" srcId="{D23D38E3-E35B-4E6F-B383-6092C94DFA5B}" destId="{033EEFF5-BE17-410C-8ADE-136218CFAE1A}" srcOrd="1" destOrd="0" parTransId="{607EF7A2-75A0-48AF-9289-314E92389BE7}" sibTransId="{93BE5588-7E97-4FD4-99ED-7775F39F4DDF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/>
      <dgm:t>
        <a:bodyPr/>
        <a:lstStyle/>
        <a:p>
          <a:r>
            <a:rPr lang="fr-CH" noProof="0" dirty="0"/>
            <a:t>Décompte des prestations mensuelles</a:t>
          </a:r>
          <a:endParaRPr lang="en-GB" noProof="0" dirty="0"/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fr-CH" noProof="0" dirty="0"/>
            <a:t>Envoyé annuellement</a:t>
          </a:r>
          <a:endParaRPr lang="en-GB" noProof="0" dirty="0"/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3265C0D-72A2-40EA-B523-AF135466163F}">
      <dgm:prSet phldrT="[Text]"/>
      <dgm:spPr/>
      <dgm:t>
        <a:bodyPr/>
        <a:lstStyle/>
        <a:p>
          <a:r>
            <a:rPr lang="fr-CH" dirty="0"/>
            <a:t>Attestation pour la déclaration d’impôts</a:t>
          </a:r>
          <a:endParaRPr lang="en-US" dirty="0"/>
        </a:p>
      </dgm:t>
    </dgm:pt>
    <dgm:pt modelId="{DE44DB42-25C3-49A3-87C7-DBBE6DA92EAA}" type="parTrans" cxnId="{114E82EC-677F-49BD-BD3F-2024BAB76CCA}">
      <dgm:prSet/>
      <dgm:spPr/>
      <dgm:t>
        <a:bodyPr/>
        <a:lstStyle/>
        <a:p>
          <a:endParaRPr lang="en-US"/>
        </a:p>
      </dgm:t>
    </dgm:pt>
    <dgm:pt modelId="{E5019B73-87D0-40A9-A23C-9AFEF2802701}" type="sibTrans" cxnId="{114E82EC-677F-49BD-BD3F-2024BAB76CCA}">
      <dgm:prSet/>
      <dgm:spPr/>
      <dgm:t>
        <a:bodyPr/>
        <a:lstStyle/>
        <a:p>
          <a:endParaRPr lang="en-US"/>
        </a:p>
      </dgm:t>
    </dgm:pt>
    <dgm:pt modelId="{5C2F7C14-608F-48D7-987E-8A67E6A3E89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dirty="0"/>
            <a:t>Les prestations sont versées sans exonération fiscale ni déduction d'impôt interne</a:t>
          </a:r>
          <a:endParaRPr lang="en-US" dirty="0"/>
        </a:p>
      </dgm:t>
    </dgm:pt>
    <dgm:pt modelId="{A9562F9F-0846-4984-B751-5774B4C25F0E}" type="parTrans" cxnId="{A5D94B6F-1426-4BEC-BD57-EBF4DAAAC16F}">
      <dgm:prSet/>
      <dgm:spPr/>
      <dgm:t>
        <a:bodyPr/>
        <a:lstStyle/>
        <a:p>
          <a:endParaRPr lang="en-US"/>
        </a:p>
      </dgm:t>
    </dgm:pt>
    <dgm:pt modelId="{32B2E9D7-3957-4D8D-ADE9-A34EF46BFEEC}" type="sibTrans" cxnId="{A5D94B6F-1426-4BEC-BD57-EBF4DAAAC16F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/>
      <dgm:spPr/>
      <dgm:t>
        <a:bodyPr/>
        <a:lstStyle/>
        <a:p>
          <a:r>
            <a:rPr lang="fr-CH" dirty="0"/>
            <a:t>Ajustement annuel</a:t>
          </a:r>
          <a:endParaRPr lang="en-US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/>
      <dgm:spPr/>
      <dgm:t>
        <a:bodyPr/>
        <a:lstStyle/>
        <a:p>
          <a:r>
            <a:rPr lang="en-GB" noProof="0"/>
            <a:t>Information sur votre ajustement annuel</a:t>
          </a:r>
          <a:endParaRPr lang="en-GB" noProof="0" dirty="0"/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/>
      <dgm:spPr/>
      <dgm:t>
        <a:bodyPr/>
        <a:lstStyle/>
        <a:p>
          <a:r>
            <a:rPr lang="fr-CH" dirty="0"/>
            <a:t>Certificat de vie</a:t>
          </a:r>
          <a:endParaRPr lang="en-US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/>
      <dgm:spPr/>
      <dgm:t>
        <a:bodyPr/>
        <a:lstStyle/>
        <a:p>
          <a:r>
            <a:rPr lang="fr-CH" dirty="0"/>
            <a:t>Déclaration pour les enfants à charge</a:t>
          </a:r>
          <a:endParaRPr lang="en-US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Afin de prolonger </a:t>
          </a:r>
          <a:r>
            <a:rPr lang="en-GB" noProof="0" dirty="0" err="1"/>
            <a:t>votre</a:t>
          </a:r>
          <a:r>
            <a:rPr lang="en-GB" noProof="0" dirty="0"/>
            <a:t> droit à </a:t>
          </a:r>
          <a:r>
            <a:rPr lang="en-GB" noProof="0" dirty="0" err="1"/>
            <a:t>l’allocation</a:t>
          </a:r>
          <a:r>
            <a:rPr lang="en-GB" noProof="0" dirty="0"/>
            <a:t> (</a:t>
          </a:r>
          <a:r>
            <a:rPr lang="en-GB" noProof="0" dirty="0" err="1"/>
            <a:t>si</a:t>
          </a:r>
          <a:r>
            <a:rPr lang="en-GB" noProof="0" dirty="0"/>
            <a:t> applicable)</a:t>
          </a:r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0A47FDE1-1C6F-4230-AEA0-0A3ED25E3F17}">
      <dgm:prSet phldrT="[Text]"/>
      <dgm:spPr/>
      <dgm:t>
        <a:bodyPr/>
        <a:lstStyle/>
        <a:p>
          <a:pPr algn="l"/>
          <a:r>
            <a:rPr lang="en-GB" noProof="0" dirty="0" err="1"/>
            <a:t>Certificat</a:t>
          </a:r>
          <a:r>
            <a:rPr lang="en-GB" noProof="0" dirty="0"/>
            <a:t> de </a:t>
          </a:r>
          <a:r>
            <a:rPr lang="en-GB" noProof="0" dirty="0" err="1"/>
            <a:t>scolarité</a:t>
          </a:r>
          <a:r>
            <a:rPr lang="en-GB" noProof="0" dirty="0"/>
            <a:t> à </a:t>
          </a:r>
          <a:r>
            <a:rPr lang="en-GB" noProof="0" dirty="0" err="1"/>
            <a:t>renvoyer</a:t>
          </a:r>
          <a:r>
            <a:rPr lang="en-GB" noProof="0" dirty="0"/>
            <a:t> </a:t>
          </a:r>
          <a:r>
            <a:rPr lang="en-GB" noProof="0" dirty="0" err="1"/>
            <a:t>en</a:t>
          </a:r>
          <a:r>
            <a:rPr lang="en-GB" noProof="0" dirty="0"/>
            <a:t> </a:t>
          </a:r>
          <a:r>
            <a:rPr lang="en-GB" noProof="0" dirty="0" err="1"/>
            <a:t>octobre</a:t>
          </a:r>
          <a:endParaRPr lang="en-GB" noProof="0" dirty="0"/>
        </a:p>
      </dgm:t>
    </dgm:pt>
    <dgm:pt modelId="{B913CE7E-FE36-42A2-B49D-C9B6D86E18E3}" type="parTrans" cxnId="{B9D28FFD-446A-4C27-9772-4A0071EFE787}">
      <dgm:prSet/>
      <dgm:spPr/>
      <dgm:t>
        <a:bodyPr/>
        <a:lstStyle/>
        <a:p>
          <a:endParaRPr lang="en-US"/>
        </a:p>
      </dgm:t>
    </dgm:pt>
    <dgm:pt modelId="{03C05D3A-9E8C-4D04-B20D-63D4DDE652BE}" type="sibTrans" cxnId="{B9D28FFD-446A-4C27-9772-4A0071EFE787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/>
            <a:t>Afin de confirmer votre droit à pension </a:t>
          </a:r>
          <a:endParaRPr lang="en-GB" noProof="0" dirty="0"/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9BEEB358-D752-4006-98A9-80D23F56CF6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 err="1"/>
            <a:t>Assujetties</a:t>
          </a:r>
          <a:r>
            <a:rPr lang="en-GB" dirty="0"/>
            <a:t> aux </a:t>
          </a:r>
          <a:r>
            <a:rPr lang="en-GB" dirty="0" err="1"/>
            <a:t>règles</a:t>
          </a:r>
          <a:r>
            <a:rPr lang="en-GB" dirty="0"/>
            <a:t> </a:t>
          </a:r>
          <a:r>
            <a:rPr lang="en-GB" dirty="0" err="1"/>
            <a:t>fiscales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vigueur</a:t>
          </a:r>
          <a:r>
            <a:rPr lang="en-GB" dirty="0"/>
            <a:t> dans </a:t>
          </a:r>
          <a:r>
            <a:rPr lang="en-GB" dirty="0" err="1"/>
            <a:t>votre</a:t>
          </a:r>
          <a:r>
            <a:rPr lang="en-GB" dirty="0"/>
            <a:t> pays de </a:t>
          </a:r>
          <a:r>
            <a:rPr lang="en-GB" dirty="0" err="1"/>
            <a:t>résidence</a:t>
          </a:r>
          <a:endParaRPr lang="en-US" dirty="0"/>
        </a:p>
      </dgm:t>
    </dgm:pt>
    <dgm:pt modelId="{C9085065-88B1-4C00-9B8F-8938951CB801}" type="parTrans" cxnId="{45C79A98-4C92-4DAB-8E1B-6E8295754D45}">
      <dgm:prSet/>
      <dgm:spPr/>
      <dgm:t>
        <a:bodyPr/>
        <a:lstStyle/>
        <a:p>
          <a:endParaRPr lang="en-US"/>
        </a:p>
      </dgm:t>
    </dgm:pt>
    <dgm:pt modelId="{D31D20F6-76B5-4899-B048-5211D2F56DCF}" type="sibTrans" cxnId="{45C79A98-4C92-4DAB-8E1B-6E8295754D45}">
      <dgm:prSet/>
      <dgm:spPr/>
      <dgm:t>
        <a:bodyPr/>
        <a:lstStyle/>
        <a:p>
          <a:endParaRPr lang="en-US"/>
        </a:p>
      </dgm:t>
    </dgm:pt>
    <dgm:pt modelId="{11D76066-E883-4121-B8A7-D3462BF3D304}">
      <dgm:prSet phldrT="[Text]"/>
      <dgm:spPr/>
      <dgm:t>
        <a:bodyPr/>
        <a:lstStyle/>
        <a:p>
          <a:pPr algn="l"/>
          <a:r>
            <a:rPr lang="fr-CH" noProof="0" dirty="0"/>
            <a:t>«Déclaration de situation» à retourner en juillet</a:t>
          </a:r>
          <a:endParaRPr lang="en-GB" noProof="0" dirty="0"/>
        </a:p>
      </dgm:t>
    </dgm:pt>
    <dgm:pt modelId="{59B605D9-4EEA-4A25-886A-7692F241617D}" type="parTrans" cxnId="{DDB0BAB9-70AB-4B52-BE9F-A461F3D3553A}">
      <dgm:prSet/>
      <dgm:spPr/>
      <dgm:t>
        <a:bodyPr/>
        <a:lstStyle/>
        <a:p>
          <a:endParaRPr lang="en-GB"/>
        </a:p>
      </dgm:t>
    </dgm:pt>
    <dgm:pt modelId="{1A4D2774-3444-448B-A653-67F2044E5327}" type="sibTrans" cxnId="{DDB0BAB9-70AB-4B52-BE9F-A461F3D3553A}">
      <dgm:prSet/>
      <dgm:spPr/>
      <dgm:t>
        <a:bodyPr/>
        <a:lstStyle/>
        <a:p>
          <a:endParaRPr lang="en-GB"/>
        </a:p>
      </dgm:t>
    </dgm:pt>
    <dgm:pt modelId="{3AD6186C-ACE9-44DE-96DD-996446D1C1AC}">
      <dgm:prSet phldrT="[Text]"/>
      <dgm:spPr/>
      <dgm:t>
        <a:bodyPr/>
        <a:lstStyle/>
        <a:p>
          <a:pPr algn="l"/>
          <a:r>
            <a:rPr lang="fr-CH" noProof="0" dirty="0"/>
            <a:t>L’allocation sera suspendue en cas de non-retour de ces documents</a:t>
          </a:r>
          <a:endParaRPr lang="en-GB" noProof="0" dirty="0"/>
        </a:p>
      </dgm:t>
    </dgm:pt>
    <dgm:pt modelId="{E5DAC7F7-AEC2-487A-B50A-4365A978BE49}" type="parTrans" cxnId="{8AB28A69-89A7-4478-A219-27B8720F807C}">
      <dgm:prSet/>
      <dgm:spPr/>
      <dgm:t>
        <a:bodyPr/>
        <a:lstStyle/>
        <a:p>
          <a:endParaRPr lang="en-GB"/>
        </a:p>
      </dgm:t>
    </dgm:pt>
    <dgm:pt modelId="{BA3DF751-FA07-413F-B4E0-AC0A3174BBDE}" type="sibTrans" cxnId="{8AB28A69-89A7-4478-A219-27B8720F807C}">
      <dgm:prSet/>
      <dgm:spPr/>
      <dgm:t>
        <a:bodyPr/>
        <a:lstStyle/>
        <a:p>
          <a:endParaRPr lang="en-GB"/>
        </a:p>
      </dgm:t>
    </dgm:pt>
    <dgm:pt modelId="{29F6934D-8757-45F0-9417-B05E80FB6160}">
      <dgm:prSet phldrT="[Text]"/>
      <dgm:spPr/>
      <dgm:t>
        <a:bodyPr/>
        <a:lstStyle/>
        <a:p>
          <a:pPr algn="l"/>
          <a:r>
            <a:rPr lang="en-GB" noProof="0" dirty="0"/>
            <a:t>Pas de relevé </a:t>
          </a:r>
          <a:r>
            <a:rPr lang="en-GB" noProof="0" dirty="0" err="1"/>
            <a:t>mensuel</a:t>
          </a:r>
          <a:endParaRPr lang="en-GB" noProof="0" dirty="0"/>
        </a:p>
      </dgm:t>
    </dgm:pt>
    <dgm:pt modelId="{0B4BC1CE-96D2-41DA-9977-A16CD24BDD7A}" type="parTrans" cxnId="{094DB138-239D-4406-9350-E67404483CD0}">
      <dgm:prSet/>
      <dgm:spPr/>
      <dgm:t>
        <a:bodyPr/>
        <a:lstStyle/>
        <a:p>
          <a:endParaRPr lang="en-GB"/>
        </a:p>
      </dgm:t>
    </dgm:pt>
    <dgm:pt modelId="{DBDDEB16-2EE2-4F95-B1CB-06D429DDAAF3}" type="sibTrans" cxnId="{094DB138-239D-4406-9350-E67404483CD0}">
      <dgm:prSet/>
      <dgm:spPr/>
      <dgm:t>
        <a:bodyPr/>
        <a:lstStyle/>
        <a:p>
          <a:endParaRPr lang="en-GB"/>
        </a:p>
      </dgm:t>
    </dgm:pt>
    <dgm:pt modelId="{F242C754-DAE5-4F2F-8306-459AB15A5B7E}">
      <dgm:prSet/>
      <dgm:spPr/>
      <dgm:t>
        <a:bodyPr/>
        <a:lstStyle/>
        <a:p>
          <a:r>
            <a:rPr lang="en-GB" noProof="0" dirty="0"/>
            <a:t>À </a:t>
          </a:r>
          <a:r>
            <a:rPr lang="en-GB" noProof="0" dirty="0" err="1"/>
            <a:t>retourner</a:t>
          </a:r>
          <a:r>
            <a:rPr lang="en-GB" noProof="0" dirty="0"/>
            <a:t> </a:t>
          </a:r>
          <a:r>
            <a:rPr lang="en-GB" noProof="0" dirty="0" err="1"/>
            <a:t>avant</a:t>
          </a:r>
          <a:r>
            <a:rPr lang="en-GB" noProof="0" dirty="0"/>
            <a:t> le 31 </a:t>
          </a:r>
          <a:r>
            <a:rPr lang="en-GB" noProof="0" dirty="0" err="1"/>
            <a:t>janvier</a:t>
          </a:r>
          <a:endParaRPr lang="en-GB" noProof="0" dirty="0"/>
        </a:p>
      </dgm:t>
    </dgm:pt>
    <dgm:pt modelId="{3FF31C17-D6E8-4B03-8C58-1F220836E6E5}" type="parTrans" cxnId="{A3288B22-D922-47EE-A637-26F1E80C0ACE}">
      <dgm:prSet/>
      <dgm:spPr/>
      <dgm:t>
        <a:bodyPr/>
        <a:lstStyle/>
        <a:p>
          <a:endParaRPr lang="en-GB"/>
        </a:p>
      </dgm:t>
    </dgm:pt>
    <dgm:pt modelId="{183735D4-CFE6-477C-B453-DF22175414DA}" type="sibTrans" cxnId="{A3288B22-D922-47EE-A637-26F1E80C0ACE}">
      <dgm:prSet/>
      <dgm:spPr/>
      <dgm:t>
        <a:bodyPr/>
        <a:lstStyle/>
        <a:p>
          <a:endParaRPr lang="en-GB"/>
        </a:p>
      </dgm:t>
    </dgm:pt>
    <dgm:pt modelId="{B9720198-171F-4CD9-9352-771601B8F627}">
      <dgm:prSet/>
      <dgm:spPr/>
      <dgm:t>
        <a:bodyPr/>
        <a:lstStyle/>
        <a:p>
          <a:r>
            <a:rPr lang="fr-CH"/>
            <a:t>En cas d’absence pendant cette période, merci de prendre contact avec le Service des prestations</a:t>
          </a:r>
          <a:endParaRPr lang="en-GB" noProof="0" dirty="0"/>
        </a:p>
      </dgm:t>
    </dgm:pt>
    <dgm:pt modelId="{1344DEA8-E480-4550-9793-471A9E5D43D9}" type="parTrans" cxnId="{FBA0A1EF-8B61-4F48-AADF-61A44A6B319D}">
      <dgm:prSet/>
      <dgm:spPr/>
      <dgm:t>
        <a:bodyPr/>
        <a:lstStyle/>
        <a:p>
          <a:endParaRPr lang="en-GB"/>
        </a:p>
      </dgm:t>
    </dgm:pt>
    <dgm:pt modelId="{FCB4D07E-3502-4A60-8E0F-AF794E444C57}" type="sibTrans" cxnId="{FBA0A1EF-8B61-4F48-AADF-61A44A6B319D}">
      <dgm:prSet/>
      <dgm:spPr/>
      <dgm:t>
        <a:bodyPr/>
        <a:lstStyle/>
        <a:p>
          <a:endParaRPr lang="en-GB"/>
        </a:p>
      </dgm:t>
    </dgm:pt>
    <dgm:pt modelId="{0026E8DB-1EAC-439F-8345-AB4D5F8012CF}">
      <dgm:prSet/>
      <dgm:spPr/>
      <dgm:t>
        <a:bodyPr/>
        <a:lstStyle/>
        <a:p>
          <a:r>
            <a:rPr lang="fr-CH" noProof="0" dirty="0"/>
            <a:t>Le paiement sera suspendu en cas de non-retour du formulaire</a:t>
          </a:r>
          <a:endParaRPr lang="en-GB" noProof="0" dirty="0"/>
        </a:p>
      </dgm:t>
    </dgm:pt>
    <dgm:pt modelId="{259912A1-34A0-4BB4-9862-39CB31E37327}" type="parTrans" cxnId="{37D68E85-9AD5-4DFF-B9A1-85B1F79E3F68}">
      <dgm:prSet/>
      <dgm:spPr/>
      <dgm:t>
        <a:bodyPr/>
        <a:lstStyle/>
        <a:p>
          <a:endParaRPr lang="en-GB"/>
        </a:p>
      </dgm:t>
    </dgm:pt>
    <dgm:pt modelId="{138F630D-8094-497D-858F-363038627358}" type="sibTrans" cxnId="{37D68E85-9AD5-4DFF-B9A1-85B1F79E3F68}">
      <dgm:prSet/>
      <dgm:spPr/>
      <dgm:t>
        <a:bodyPr/>
        <a:lstStyle/>
        <a:p>
          <a:endParaRPr lang="en-GB"/>
        </a:p>
      </dgm:t>
    </dgm:pt>
    <dgm:pt modelId="{6375D5EB-0EC5-4B51-ABDE-E9C6EE8373D7}">
      <dgm:prSet/>
      <dgm:spPr/>
      <dgm:t>
        <a:bodyPr/>
        <a:lstStyle/>
        <a:p>
          <a:r>
            <a:rPr lang="en-GB" noProof="0" dirty="0" err="1"/>
            <a:t>Détails</a:t>
          </a:r>
          <a:r>
            <a:rPr lang="en-GB" noProof="0" dirty="0"/>
            <a:t> sur </a:t>
          </a:r>
          <a:r>
            <a:rPr lang="en-GB" noProof="0" dirty="0" err="1"/>
            <a:t>votre</a:t>
          </a:r>
          <a:r>
            <a:rPr lang="en-GB" noProof="0" dirty="0"/>
            <a:t> </a:t>
          </a:r>
          <a:r>
            <a:rPr lang="en-GB" noProof="0" dirty="0" err="1"/>
            <a:t>compte</a:t>
          </a:r>
          <a:r>
            <a:rPr lang="en-GB" noProof="0" dirty="0"/>
            <a:t> de </a:t>
          </a:r>
          <a:r>
            <a:rPr lang="en-GB" noProof="0" dirty="0" err="1"/>
            <a:t>Perte</a:t>
          </a:r>
          <a:r>
            <a:rPr lang="en-GB" noProof="0" dirty="0"/>
            <a:t> de </a:t>
          </a:r>
          <a:r>
            <a:rPr lang="en-GB" noProof="0" dirty="0" err="1"/>
            <a:t>Pouvoir</a:t>
          </a:r>
          <a:r>
            <a:rPr lang="en-GB" noProof="0" dirty="0"/>
            <a:t> </a:t>
          </a:r>
          <a:r>
            <a:rPr lang="en-GB" noProof="0" dirty="0" err="1"/>
            <a:t>d’Achat</a:t>
          </a:r>
          <a:r>
            <a:rPr lang="en-GB" noProof="0" dirty="0"/>
            <a:t> (PPA) </a:t>
          </a:r>
        </a:p>
      </dgm:t>
    </dgm:pt>
    <dgm:pt modelId="{1BF05CBE-8D92-49F1-8EEB-B64D4C199BB1}" type="parTrans" cxnId="{473A6027-AD41-42AA-9062-D2713466D25F}">
      <dgm:prSet/>
      <dgm:spPr/>
      <dgm:t>
        <a:bodyPr/>
        <a:lstStyle/>
        <a:p>
          <a:endParaRPr lang="en-GB"/>
        </a:p>
      </dgm:t>
    </dgm:pt>
    <dgm:pt modelId="{753EAA9D-2E9F-4952-BBE7-71424DE62800}" type="sibTrans" cxnId="{473A6027-AD41-42AA-9062-D2713466D25F}">
      <dgm:prSet/>
      <dgm:spPr/>
      <dgm:t>
        <a:bodyPr/>
        <a:lstStyle/>
        <a:p>
          <a:endParaRPr lang="en-GB"/>
        </a:p>
      </dgm:t>
    </dgm:pt>
    <dgm:pt modelId="{40EF4478-17F9-4669-9C2E-6CD353A66275}">
      <dgm:prSet phldrT="[Text]"/>
      <dgm:spPr/>
      <dgm:t>
        <a:bodyPr/>
        <a:lstStyle/>
        <a:p>
          <a:pPr algn="l"/>
          <a:r>
            <a:rPr lang="en-GB" noProof="0" dirty="0"/>
            <a:t>Mise à jour </a:t>
          </a:r>
          <a:r>
            <a:rPr lang="en-GB" noProof="0" dirty="0" err="1"/>
            <a:t>si</a:t>
          </a:r>
          <a:r>
            <a:rPr lang="en-GB" noProof="0" dirty="0"/>
            <a:t> modifications de la situation financière</a:t>
          </a:r>
        </a:p>
      </dgm:t>
    </dgm:pt>
    <dgm:pt modelId="{1591AFF9-B170-4281-956E-1C4AD8E82633}" type="parTrans" cxnId="{FB59A523-864A-4AC5-BDDC-B880365708F5}">
      <dgm:prSet/>
      <dgm:spPr/>
    </dgm:pt>
    <dgm:pt modelId="{BDBFD424-3E15-421D-9F45-345FD1606370}" type="sibTrans" cxnId="{FB59A523-864A-4AC5-BDDC-B880365708F5}">
      <dgm:prSet/>
      <dgm:spPr/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5" custLinFactNeighborY="-1318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D2FB67A0-FE74-47A2-A75E-DC4590BDE89A}" type="pres">
      <dgm:prSet presAssocID="{13265C0D-72A2-40EA-B523-AF135466163F}" presName="composite" presStyleCnt="0"/>
      <dgm:spPr/>
    </dgm:pt>
    <dgm:pt modelId="{FCE6A56A-F7C6-4EC9-9280-B5B2437B623C}" type="pres">
      <dgm:prSet presAssocID="{13265C0D-72A2-40EA-B523-AF135466163F}" presName="parTx" presStyleLbl="alignNode1" presStyleIdx="1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0FC20303-19DF-4CA5-B7CF-CC3E9CA36A95}" type="pres">
      <dgm:prSet presAssocID="{13265C0D-72A2-40EA-B523-AF135466163F}" presName="desTx" presStyleLbl="alignAccFollowNode1" presStyleIdx="1" presStyleCnt="5" custLinFactNeighborY="-1318">
        <dgm:presLayoutVars>
          <dgm:bulletEnabled val="1"/>
        </dgm:presLayoutVars>
      </dgm:prSet>
      <dgm:spPr/>
    </dgm:pt>
    <dgm:pt modelId="{F7E6AFB3-BC4D-4F7C-A552-A474C0BE33E0}" type="pres">
      <dgm:prSet presAssocID="{E5019B73-87D0-40A9-A23C-9AFEF2802701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2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2" presStyleCnt="5" custLinFactNeighborY="-1318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3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3" presStyleCnt="5" custLinFactNeighborY="-1318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4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4" presStyleCnt="5" custLinFactNeighborY="-1318">
        <dgm:presLayoutVars>
          <dgm:bulletEnabled val="1"/>
        </dgm:presLayoutVars>
      </dgm:prSet>
      <dgm:spPr/>
    </dgm:pt>
  </dgm:ptLst>
  <dgm:cxnLst>
    <dgm:cxn modelId="{E919C020-A887-487A-BAF8-4AA4BEAF92F8}" type="presOf" srcId="{F242C754-DAE5-4F2F-8306-459AB15A5B7E}" destId="{7EC11D0D-A0AD-4164-860A-C0AAEAA7A3DE}" srcOrd="0" destOrd="1" presId="urn:microsoft.com/office/officeart/2005/8/layout/hList1"/>
    <dgm:cxn modelId="{E6159421-1AEA-4DAA-A3E0-B9A260DFCBED}" srcId="{8DEC9552-1BA3-4A2A-878B-39B82ED446B4}" destId="{1AE30CB0-A30D-417E-BDF3-18EA071776A3}" srcOrd="2" destOrd="0" parTransId="{39576BEA-ED66-4786-A893-08CA36099974}" sibTransId="{275BF5F1-B23A-42C6-95A3-FB08FB1B9409}"/>
    <dgm:cxn modelId="{A3288B22-D922-47EE-A637-26F1E80C0ACE}" srcId="{AA63D5EE-C22F-478A-AAF6-3723F6CB42D3}" destId="{F242C754-DAE5-4F2F-8306-459AB15A5B7E}" srcOrd="1" destOrd="0" parTransId="{3FF31C17-D6E8-4B03-8C58-1F220836E6E5}" sibTransId="{183735D4-CFE6-477C-B453-DF22175414DA}"/>
    <dgm:cxn modelId="{FB59A523-864A-4AC5-BDDC-B880365708F5}" srcId="{C892D78C-4DDD-44A7-B187-CA916AA591D1}" destId="{40EF4478-17F9-4669-9C2E-6CD353A66275}" srcOrd="2" destOrd="0" parTransId="{1591AFF9-B170-4281-956E-1C4AD8E82633}" sibTransId="{BDBFD424-3E15-421D-9F45-345FD1606370}"/>
    <dgm:cxn modelId="{473A6027-AD41-42AA-9062-D2713466D25F}" srcId="{1275F1EF-91D4-4A6B-A901-81463D226616}" destId="{6375D5EB-0EC5-4B51-ABDE-E9C6EE8373D7}" srcOrd="1" destOrd="0" parTransId="{1BF05CBE-8D92-49F1-8EEB-B64D4C199BB1}" sibTransId="{753EAA9D-2E9F-4952-BBE7-71424DE62800}"/>
    <dgm:cxn modelId="{5ABD7628-C966-4ABA-8ABD-260D5B6F553B}" srcId="{8DEC9552-1BA3-4A2A-878B-39B82ED446B4}" destId="{1275F1EF-91D4-4A6B-A901-81463D226616}" srcOrd="4" destOrd="0" parTransId="{460DAE9A-0E5B-4BF1-857B-BFB1E03E7021}" sibTransId="{48B1AC7D-2442-4FE3-8810-100FE2309257}"/>
    <dgm:cxn modelId="{094DB138-239D-4406-9350-E67404483CD0}" srcId="{C892D78C-4DDD-44A7-B187-CA916AA591D1}" destId="{29F6934D-8757-45F0-9417-B05E80FB6160}" srcOrd="1" destOrd="0" parTransId="{0B4BC1CE-96D2-41DA-9977-A16CD24BDD7A}" sibTransId="{DBDDEB16-2EE2-4F95-B1CB-06D429DDAAF3}"/>
    <dgm:cxn modelId="{8BC6CE3D-18A1-4CCE-8A8A-C525DD1281F3}" type="presOf" srcId="{11D76066-E883-4121-B8A7-D3462BF3D304}" destId="{EE921294-5D2B-46D3-AB5F-9148F20B1345}" srcOrd="0" destOrd="1" presId="urn:microsoft.com/office/officeart/2005/8/layout/hList1"/>
    <dgm:cxn modelId="{B1868461-8D05-46E7-A1BA-CF71266714AA}" type="presOf" srcId="{0A47FDE1-1C6F-4230-AEA0-0A3ED25E3F17}" destId="{EE921294-5D2B-46D3-AB5F-9148F20B1345}" srcOrd="0" destOrd="2" presId="urn:microsoft.com/office/officeart/2005/8/layout/hList1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C5F68647-8F64-424B-BA0F-B724E220DC52}" type="presOf" srcId="{13265C0D-72A2-40EA-B523-AF135466163F}" destId="{FCE6A56A-F7C6-4EC9-9280-B5B2437B623C}" srcOrd="0" destOrd="0" presId="urn:microsoft.com/office/officeart/2005/8/layout/hList1"/>
    <dgm:cxn modelId="{8AB28A69-89A7-4478-A219-27B8720F807C}" srcId="{1AE30CB0-A30D-417E-BDF3-18EA071776A3}" destId="{3AD6186C-ACE9-44DE-96DD-996446D1C1AC}" srcOrd="3" destOrd="0" parTransId="{E5DAC7F7-AEC2-487A-B50A-4365A978BE49}" sibTransId="{BA3DF751-FA07-413F-B4E0-AC0A3174BBDE}"/>
    <dgm:cxn modelId="{FA293C4A-2B35-4163-86EA-6BADDF068755}" type="presOf" srcId="{29F6934D-8757-45F0-9417-B05E80FB6160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A5D94B6F-1426-4BEC-BD57-EBF4DAAAC16F}" srcId="{13265C0D-72A2-40EA-B523-AF135466163F}" destId="{5C2F7C14-608F-48D7-987E-8A67E6A3E894}" srcOrd="0" destOrd="0" parTransId="{A9562F9F-0846-4984-B751-5774B4C25F0E}" sibTransId="{32B2E9D7-3957-4D8D-ADE9-A34EF46BFEEC}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4ABF137F-D0D8-418E-B60F-FBF81B30B37C}" type="presOf" srcId="{5C2F7C14-608F-48D7-987E-8A67E6A3E894}" destId="{0FC20303-19DF-4CA5-B7CF-CC3E9CA36A95}" srcOrd="0" destOrd="0" presId="urn:microsoft.com/office/officeart/2005/8/layout/hList1"/>
    <dgm:cxn modelId="{37D68E85-9AD5-4DFF-B9A1-85B1F79E3F68}" srcId="{AA63D5EE-C22F-478A-AAF6-3723F6CB42D3}" destId="{0026E8DB-1EAC-439F-8345-AB4D5F8012CF}" srcOrd="3" destOrd="0" parTransId="{259912A1-34A0-4BB4-9862-39CB31E37327}" sibTransId="{138F630D-8094-497D-858F-363038627358}"/>
    <dgm:cxn modelId="{CCA8D38B-CB4C-41B2-B5DB-6282DB9F3EC5}" srcId="{8DEC9552-1BA3-4A2A-878B-39B82ED446B4}" destId="{AA63D5EE-C22F-478A-AAF6-3723F6CB42D3}" srcOrd="3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90AC4892-2BD0-45EF-9F95-BB4419023A38}" type="presOf" srcId="{B9720198-171F-4CD9-9352-771601B8F627}" destId="{7EC11D0D-A0AD-4164-860A-C0AAEAA7A3DE}" srcOrd="0" destOrd="2" presId="urn:microsoft.com/office/officeart/2005/8/layout/hList1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45C79A98-4C92-4DAB-8E1B-6E8295754D45}" srcId="{13265C0D-72A2-40EA-B523-AF135466163F}" destId="{9BEEB358-D752-4006-98A9-80D23F56CF66}" srcOrd="1" destOrd="0" parTransId="{C9085065-88B1-4C00-9B8F-8938951CB801}" sibTransId="{D31D20F6-76B5-4899-B048-5211D2F56DCF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A92D72A6-FA7C-474F-9771-58B99DFC54BB}" type="presOf" srcId="{40EF4478-17F9-4669-9C2E-6CD353A66275}" destId="{4470786D-318D-48F8-8086-35C6A07D14EF}" srcOrd="0" destOrd="2" presId="urn:microsoft.com/office/officeart/2005/8/layout/hList1"/>
    <dgm:cxn modelId="{99573BA9-1FDD-4C8A-AF53-AD453C5793BB}" type="presOf" srcId="{0026E8DB-1EAC-439F-8345-AB4D5F8012CF}" destId="{7EC11D0D-A0AD-4164-860A-C0AAEAA7A3DE}" srcOrd="0" destOrd="3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DDB0BAB9-70AB-4B52-BE9F-A461F3D3553A}" srcId="{1AE30CB0-A30D-417E-BDF3-18EA071776A3}" destId="{11D76066-E883-4121-B8A7-D3462BF3D304}" srcOrd="1" destOrd="0" parTransId="{59B605D9-4EEA-4A25-886A-7692F241617D}" sibTransId="{1A4D2774-3444-448B-A653-67F2044E5327}"/>
    <dgm:cxn modelId="{444954BB-68E5-48A0-9DC9-3C799A7C2487}" type="presOf" srcId="{3AD6186C-ACE9-44DE-96DD-996446D1C1AC}" destId="{EE921294-5D2B-46D3-AB5F-9148F20B1345}" srcOrd="0" destOrd="3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5CCA29EA-FF8C-409F-A1FD-52C7E6EE7CC6}" type="presOf" srcId="{6375D5EB-0EC5-4B51-ABDE-E9C6EE8373D7}" destId="{42B6FAE2-088D-4DF3-AEDA-391E8C1003A5}" srcOrd="0" destOrd="1" presId="urn:microsoft.com/office/officeart/2005/8/layout/hList1"/>
    <dgm:cxn modelId="{114E82EC-677F-49BD-BD3F-2024BAB76CCA}" srcId="{8DEC9552-1BA3-4A2A-878B-39B82ED446B4}" destId="{13265C0D-72A2-40EA-B523-AF135466163F}" srcOrd="1" destOrd="0" parTransId="{DE44DB42-25C3-49A3-87C7-DBBE6DA92EAA}" sibTransId="{E5019B73-87D0-40A9-A23C-9AFEF2802701}"/>
    <dgm:cxn modelId="{FBA0A1EF-8B61-4F48-AADF-61A44A6B319D}" srcId="{AA63D5EE-C22F-478A-AAF6-3723F6CB42D3}" destId="{B9720198-171F-4CD9-9352-771601B8F627}" srcOrd="2" destOrd="0" parTransId="{1344DEA8-E480-4550-9793-471A9E5D43D9}" sibTransId="{FCB4D07E-3502-4A60-8E0F-AF794E444C57}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54A0C2FC-9CB6-468C-B92A-5E0BB6154583}" type="presOf" srcId="{9BEEB358-D752-4006-98A9-80D23F56CF66}" destId="{0FC20303-19DF-4CA5-B7CF-CC3E9CA36A95}" srcOrd="0" destOrd="1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B9D28FFD-446A-4C27-9772-4A0071EFE787}" srcId="{1AE30CB0-A30D-417E-BDF3-18EA071776A3}" destId="{0A47FDE1-1C6F-4230-AEA0-0A3ED25E3F17}" srcOrd="2" destOrd="0" parTransId="{B913CE7E-FE36-42A2-B49D-C9B6D86E18E3}" sibTransId="{03C05D3A-9E8C-4D04-B20D-63D4DDE652BE}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FB1C7BF2-1CE2-4138-99E0-BDEE1BD6E250}" type="presParOf" srcId="{13066591-B67E-4C15-B8E5-8A7B2EAD1A50}" destId="{D2FB67A0-FE74-47A2-A75E-DC4590BDE89A}" srcOrd="2" destOrd="0" presId="urn:microsoft.com/office/officeart/2005/8/layout/hList1"/>
    <dgm:cxn modelId="{16A2934D-7AC7-4FDA-85D1-DA50F1F1C04D}" type="presParOf" srcId="{D2FB67A0-FE74-47A2-A75E-DC4590BDE89A}" destId="{FCE6A56A-F7C6-4EC9-9280-B5B2437B623C}" srcOrd="0" destOrd="0" presId="urn:microsoft.com/office/officeart/2005/8/layout/hList1"/>
    <dgm:cxn modelId="{7904D155-72E7-4A43-A19A-474E7296E3AF}" type="presParOf" srcId="{D2FB67A0-FE74-47A2-A75E-DC4590BDE89A}" destId="{0FC20303-19DF-4CA5-B7CF-CC3E9CA36A95}" srcOrd="1" destOrd="0" presId="urn:microsoft.com/office/officeart/2005/8/layout/hList1"/>
    <dgm:cxn modelId="{72945F03-5332-470A-8560-3620A2412EFA}" type="presParOf" srcId="{13066591-B67E-4C15-B8E5-8A7B2EAD1A50}" destId="{F7E6AFB3-BC4D-4F7C-A552-A474C0BE33E0}" srcOrd="3" destOrd="0" presId="urn:microsoft.com/office/officeart/2005/8/layout/hList1"/>
    <dgm:cxn modelId="{D55A43E6-83BB-434E-B479-033CC918AD38}" type="presParOf" srcId="{13066591-B67E-4C15-B8E5-8A7B2EAD1A50}" destId="{5B1B92C8-B2F3-41CE-B753-3D6D6B03DF6B}" srcOrd="4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5" destOrd="0" presId="urn:microsoft.com/office/officeart/2005/8/layout/hList1"/>
    <dgm:cxn modelId="{7BAAA916-4010-4BB0-AB08-E16A0EDB1040}" type="presParOf" srcId="{13066591-B67E-4C15-B8E5-8A7B2EAD1A50}" destId="{AAB25D0C-F8AA-424C-9664-A80D0F51E09D}" srcOrd="6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7" destOrd="0" presId="urn:microsoft.com/office/officeart/2005/8/layout/hList1"/>
    <dgm:cxn modelId="{2ED55982-1F1C-40DC-81AC-FF0AE982D8D1}" type="presParOf" srcId="{13066591-B67E-4C15-B8E5-8A7B2EAD1A50}" destId="{44BD5B90-51A8-4DE3-B9C5-0BA74267F0F4}" srcOrd="8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50" y="4944"/>
          <a:ext cx="4803188" cy="691200"/>
        </a:xfrm>
        <a:prstGeom prst="rect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noProof="0" dirty="0"/>
            <a:t>Membre jusqu’au 31.12.2011</a:t>
          </a:r>
          <a:endParaRPr lang="en-GB" sz="2400" kern="1200" noProof="0" dirty="0"/>
        </a:p>
      </dsp:txBody>
      <dsp:txXfrm>
        <a:off x="50" y="4944"/>
        <a:ext cx="4803188" cy="691200"/>
      </dsp:txXfrm>
    </dsp:sp>
    <dsp:sp modelId="{4470786D-318D-48F8-8086-35C6A07D14EF}">
      <dsp:nvSpPr>
        <dsp:cNvPr id="0" name=""/>
        <dsp:cNvSpPr/>
      </dsp:nvSpPr>
      <dsp:spPr>
        <a:xfrm>
          <a:off x="50" y="693046"/>
          <a:ext cx="4803188" cy="3372232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bg1">
              <a:lumMod val="85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65 ans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2 % du dernier </a:t>
          </a:r>
          <a:r>
            <a:rPr lang="en-GB" sz="2400" kern="1200" noProof="0" dirty="0" err="1"/>
            <a:t>salaire</a:t>
          </a:r>
          <a:r>
            <a:rPr lang="en-GB" sz="2400" kern="1200" noProof="0" dirty="0"/>
            <a:t> de </a:t>
          </a:r>
          <a:r>
            <a:rPr lang="en-GB" sz="2400" kern="1200" noProof="0" dirty="0" err="1"/>
            <a:t>référence</a:t>
          </a:r>
          <a:r>
            <a:rPr lang="en-GB" sz="2400" kern="1200" noProof="0" dirty="0"/>
            <a:t> par </a:t>
          </a:r>
          <a:r>
            <a:rPr lang="en-GB" sz="2400" kern="1200" noProof="0" dirty="0" err="1"/>
            <a:t>année</a:t>
          </a:r>
          <a:r>
            <a:rPr lang="en-GB" sz="2400" kern="1200" noProof="0" dirty="0"/>
            <a:t> </a:t>
          </a:r>
          <a:r>
            <a:rPr lang="en-GB" sz="2400" kern="1200" noProof="0" dirty="0" err="1"/>
            <a:t>d’affiliation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Droit à partir de 5 ans de service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35 ans d’affiliation maximum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noProof="0" dirty="0"/>
        </a:p>
      </dsp:txBody>
      <dsp:txXfrm>
        <a:off x="50" y="693046"/>
        <a:ext cx="4803188" cy="3372232"/>
      </dsp:txXfrm>
    </dsp:sp>
    <dsp:sp modelId="{FCE6A56A-F7C6-4EC9-9280-B5B2437B623C}">
      <dsp:nvSpPr>
        <dsp:cNvPr id="0" name=""/>
        <dsp:cNvSpPr/>
      </dsp:nvSpPr>
      <dsp:spPr>
        <a:xfrm>
          <a:off x="5475684" y="4944"/>
          <a:ext cx="4803188" cy="691200"/>
        </a:xfrm>
        <a:prstGeom prst="rect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noProof="0" dirty="0"/>
            <a:t>Membre depuis le 01.01.2012</a:t>
          </a:r>
          <a:endParaRPr lang="en-US" sz="2400" kern="1200" dirty="0"/>
        </a:p>
      </dsp:txBody>
      <dsp:txXfrm>
        <a:off x="5475684" y="4944"/>
        <a:ext cx="4803188" cy="691200"/>
      </dsp:txXfrm>
    </dsp:sp>
    <dsp:sp modelId="{0FC20303-19DF-4CA5-B7CF-CC3E9CA36A95}">
      <dsp:nvSpPr>
        <dsp:cNvPr id="0" name=""/>
        <dsp:cNvSpPr/>
      </dsp:nvSpPr>
      <dsp:spPr>
        <a:xfrm>
          <a:off x="5475734" y="693046"/>
          <a:ext cx="4803188" cy="3372232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/>
            <a:t>67 ans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dirty="0"/>
            <a:t>1.85 % </a:t>
          </a:r>
          <a:r>
            <a:rPr lang="fr-CH" sz="2400" kern="1200" baseline="0" dirty="0"/>
            <a:t>de la moyenne des salaires de référence des 36 derniers mois par année d’affiliation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/>
            <a:t>Droit à partir de 5 ans de service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/>
            <a:t>37 ans et 10 mois d’affiliation maximum</a:t>
          </a:r>
          <a:endParaRPr lang="en-GB" sz="2400" kern="1200" noProof="0" dirty="0"/>
        </a:p>
      </dsp:txBody>
      <dsp:txXfrm>
        <a:off x="5475734" y="693046"/>
        <a:ext cx="4803188" cy="3372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134526"/>
          <a:ext cx="3466132" cy="13791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000" kern="1200" dirty="0"/>
            <a:t>Retraite</a:t>
          </a:r>
          <a:endParaRPr lang="en-US" sz="4000" kern="1200" dirty="0"/>
        </a:p>
      </dsp:txBody>
      <dsp:txXfrm>
        <a:off x="3555" y="134526"/>
        <a:ext cx="3466132" cy="1379126"/>
      </dsp:txXfrm>
    </dsp:sp>
    <dsp:sp modelId="{A04EC47E-4C44-4D06-B7A4-5342259C332B}">
      <dsp:nvSpPr>
        <dsp:cNvPr id="0" name=""/>
        <dsp:cNvSpPr/>
      </dsp:nvSpPr>
      <dsp:spPr>
        <a:xfrm>
          <a:off x="3555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 err="1"/>
            <a:t>Retraite</a:t>
          </a:r>
          <a:r>
            <a:rPr lang="en-GB" sz="2400" kern="1200" noProof="0" dirty="0"/>
            <a:t> à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applicable (65/67 </a:t>
          </a:r>
          <a:r>
            <a:rPr lang="en-GB" sz="2400" kern="1200" noProof="0" dirty="0" err="1"/>
            <a:t>ans</a:t>
          </a:r>
          <a:r>
            <a:rPr lang="en-GB" sz="2400" kern="1200" noProof="0" dirty="0"/>
            <a:t>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Paiement </a:t>
          </a:r>
          <a:r>
            <a:rPr lang="en-GB" sz="2400" kern="1200" noProof="0" dirty="0" err="1"/>
            <a:t>dès</a:t>
          </a:r>
          <a:r>
            <a:rPr lang="en-GB" sz="2400" kern="1200" noProof="0" dirty="0"/>
            <a:t> le premier jour du </a:t>
          </a:r>
          <a:r>
            <a:rPr lang="en-GB" sz="2400" kern="1200" noProof="0" dirty="0" err="1"/>
            <a:t>mois</a:t>
          </a:r>
          <a:r>
            <a:rPr lang="en-GB" sz="2400" kern="1200" noProof="0" dirty="0"/>
            <a:t> qui suit les 65/67 </a:t>
          </a:r>
          <a:r>
            <a:rPr lang="en-GB" sz="2400" kern="1200" noProof="0" dirty="0" err="1"/>
            <a:t>ans</a:t>
          </a:r>
          <a:endParaRPr lang="en-GB" sz="2400" kern="1200" noProof="0" dirty="0"/>
        </a:p>
      </dsp:txBody>
      <dsp:txXfrm>
        <a:off x="3555" y="1513652"/>
        <a:ext cx="3466132" cy="3314587"/>
      </dsp:txXfrm>
    </dsp:sp>
    <dsp:sp modelId="{84D80CD7-197C-466E-A38A-9927B23F7925}">
      <dsp:nvSpPr>
        <dsp:cNvPr id="0" name=""/>
        <dsp:cNvSpPr/>
      </dsp:nvSpPr>
      <dsp:spPr>
        <a:xfrm>
          <a:off x="3954946" y="134526"/>
          <a:ext cx="3466132" cy="1379126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 err="1"/>
            <a:t>Retraite</a:t>
          </a:r>
          <a:r>
            <a:rPr lang="en-GB" sz="4000" kern="1200" noProof="0" dirty="0"/>
            <a:t> </a:t>
          </a:r>
          <a:r>
            <a:rPr lang="en-GB" sz="4000" kern="1200" noProof="0" dirty="0" err="1"/>
            <a:t>anticipée</a:t>
          </a:r>
          <a:endParaRPr lang="en-GB" sz="4000" kern="1200" noProof="0" dirty="0"/>
        </a:p>
      </dsp:txBody>
      <dsp:txXfrm>
        <a:off x="3954946" y="134526"/>
        <a:ext cx="3466132" cy="1379126"/>
      </dsp:txXfrm>
    </dsp:sp>
    <dsp:sp modelId="{F028EC18-59CE-4535-9978-47680AF9B639}">
      <dsp:nvSpPr>
        <dsp:cNvPr id="0" name=""/>
        <dsp:cNvSpPr/>
      </dsp:nvSpPr>
      <dsp:spPr>
        <a:xfrm>
          <a:off x="3954946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À tout moment à partir de 50/52 ans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Le </a:t>
          </a:r>
          <a:r>
            <a:rPr lang="en-GB" sz="2400" kern="1200" noProof="0" dirty="0" err="1"/>
            <a:t>montant</a:t>
          </a:r>
          <a:r>
            <a:rPr lang="en-GB" sz="2400" kern="1200" noProof="0" dirty="0"/>
            <a:t> de la pension de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</a:t>
          </a:r>
          <a:r>
            <a:rPr lang="en-GB" sz="2400" kern="1200" noProof="0" dirty="0" err="1"/>
            <a:t>est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réduit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selon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et </a:t>
          </a:r>
          <a:r>
            <a:rPr lang="en-GB" sz="2400" kern="1200" noProof="0" dirty="0" err="1"/>
            <a:t>conformément</a:t>
          </a:r>
          <a:r>
            <a:rPr lang="en-GB" sz="2400" kern="1200" noProof="0" dirty="0"/>
            <a:t> aux </a:t>
          </a:r>
          <a:r>
            <a:rPr lang="en-GB" sz="2400" kern="1200" noProof="0" dirty="0" err="1"/>
            <a:t>facteurs</a:t>
          </a:r>
          <a:r>
            <a:rPr lang="en-GB" sz="2400" kern="1200" noProof="0" dirty="0"/>
            <a:t> </a:t>
          </a:r>
          <a:r>
            <a:rPr lang="en-GB" sz="2400" kern="1200" noProof="0" dirty="0" err="1"/>
            <a:t>mentionnés</a:t>
          </a:r>
          <a:r>
            <a:rPr lang="en-GB" sz="2400" kern="1200" noProof="0" dirty="0"/>
            <a:t> dans les </a:t>
          </a:r>
          <a:r>
            <a:rPr lang="en-GB" sz="2400" kern="1200" noProof="0" dirty="0" err="1"/>
            <a:t>Statuts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noProof="0" dirty="0"/>
        </a:p>
      </dsp:txBody>
      <dsp:txXfrm>
        <a:off x="3954946" y="1513652"/>
        <a:ext cx="3466132" cy="3314587"/>
      </dsp:txXfrm>
    </dsp:sp>
    <dsp:sp modelId="{03C11F54-3D21-411A-A56B-FA31575ADAD4}">
      <dsp:nvSpPr>
        <dsp:cNvPr id="0" name=""/>
        <dsp:cNvSpPr/>
      </dsp:nvSpPr>
      <dsp:spPr>
        <a:xfrm>
          <a:off x="7906337" y="134526"/>
          <a:ext cx="3466132" cy="1379126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 err="1"/>
            <a:t>Retraite</a:t>
          </a:r>
          <a:r>
            <a:rPr lang="en-GB" sz="4000" kern="1200" noProof="0" dirty="0"/>
            <a:t> </a:t>
          </a:r>
          <a:r>
            <a:rPr lang="en-GB" sz="4000" kern="1200" noProof="0" dirty="0" err="1"/>
            <a:t>différée</a:t>
          </a:r>
          <a:endParaRPr lang="en-GB" sz="4000" kern="1200" noProof="0" dirty="0"/>
        </a:p>
      </dsp:txBody>
      <dsp:txXfrm>
        <a:off x="7906337" y="134526"/>
        <a:ext cx="3466132" cy="1379126"/>
      </dsp:txXfrm>
    </dsp:sp>
    <dsp:sp modelId="{7C549C5B-1CCC-4FB4-B134-CE9398BA2403}">
      <dsp:nvSpPr>
        <dsp:cNvPr id="0" name=""/>
        <dsp:cNvSpPr/>
      </dsp:nvSpPr>
      <dsp:spPr>
        <a:xfrm>
          <a:off x="7906337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Fin de </a:t>
          </a:r>
          <a:r>
            <a:rPr lang="en-GB" sz="2400" kern="1200" noProof="0" dirty="0" err="1"/>
            <a:t>contrat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avant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de la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applicable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 err="1"/>
            <a:t>Paiement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différé</a:t>
          </a:r>
          <a:r>
            <a:rPr lang="en-GB" sz="2400" kern="1200" noProof="0" dirty="0"/>
            <a:t> </a:t>
          </a:r>
          <a:r>
            <a:rPr lang="en-GB" sz="2400" kern="1200" noProof="0" dirty="0" err="1"/>
            <a:t>jusqu’à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de la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applicable </a:t>
          </a:r>
          <a:r>
            <a:rPr lang="en-GB" sz="2400" kern="1200" noProof="0" dirty="0" err="1"/>
            <a:t>ou</a:t>
          </a:r>
          <a:r>
            <a:rPr lang="en-GB" sz="2400" kern="1200" noProof="0" dirty="0"/>
            <a:t> à </a:t>
          </a:r>
          <a:r>
            <a:rPr lang="en-GB" sz="2400" kern="1200" noProof="0" dirty="0" err="1"/>
            <a:t>partir</a:t>
          </a:r>
          <a:r>
            <a:rPr lang="en-GB" sz="2400" kern="1200" noProof="0" dirty="0"/>
            <a:t> de 50/52 </a:t>
          </a:r>
          <a:r>
            <a:rPr lang="en-GB" sz="2400" kern="1200" noProof="0" dirty="0" err="1"/>
            <a:t>ans</a:t>
          </a:r>
          <a:endParaRPr lang="en-GB" sz="2400" kern="1200" noProof="0" dirty="0"/>
        </a:p>
      </dsp:txBody>
      <dsp:txXfrm>
        <a:off x="7906337" y="1513652"/>
        <a:ext cx="3466132" cy="33145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4818" y="41217"/>
          <a:ext cx="1846993" cy="7196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noProof="0" dirty="0"/>
            <a:t>Décompte des prestations mensuelles</a:t>
          </a:r>
          <a:endParaRPr lang="en-GB" sz="1500" kern="1200" noProof="0" dirty="0"/>
        </a:p>
      </dsp:txBody>
      <dsp:txXfrm>
        <a:off x="4818" y="41217"/>
        <a:ext cx="1846993" cy="719622"/>
      </dsp:txXfrm>
    </dsp:sp>
    <dsp:sp modelId="{4470786D-318D-48F8-8086-35C6A07D14EF}">
      <dsp:nvSpPr>
        <dsp:cNvPr id="0" name=""/>
        <dsp:cNvSpPr/>
      </dsp:nvSpPr>
      <dsp:spPr>
        <a:xfrm>
          <a:off x="4818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Envoyé annuellement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Pas de relevé </a:t>
          </a:r>
          <a:r>
            <a:rPr lang="en-GB" sz="1500" kern="1200" noProof="0" dirty="0" err="1"/>
            <a:t>mensuel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Mise à jour </a:t>
          </a:r>
          <a:r>
            <a:rPr lang="en-GB" sz="1500" kern="1200" noProof="0" dirty="0" err="1"/>
            <a:t>si</a:t>
          </a:r>
          <a:r>
            <a:rPr lang="en-GB" sz="1500" kern="1200" noProof="0" dirty="0"/>
            <a:t> modifications de la situation financière</a:t>
          </a:r>
        </a:p>
      </dsp:txBody>
      <dsp:txXfrm>
        <a:off x="4818" y="760817"/>
        <a:ext cx="1846993" cy="3267863"/>
      </dsp:txXfrm>
    </dsp:sp>
    <dsp:sp modelId="{FCE6A56A-F7C6-4EC9-9280-B5B2437B623C}">
      <dsp:nvSpPr>
        <dsp:cNvPr id="0" name=""/>
        <dsp:cNvSpPr/>
      </dsp:nvSpPr>
      <dsp:spPr>
        <a:xfrm>
          <a:off x="2110391" y="41217"/>
          <a:ext cx="1846993" cy="719622"/>
        </a:xfrm>
        <a:prstGeom prst="rect">
          <a:avLst/>
        </a:prstGeom>
        <a:solidFill>
          <a:schemeClr val="accent4">
            <a:hueOff val="997299"/>
            <a:satOff val="9894"/>
            <a:lumOff val="-12108"/>
            <a:alphaOff val="0"/>
          </a:schemeClr>
        </a:solidFill>
        <a:ln w="12700" cap="flat" cmpd="sng" algn="ctr">
          <a:solidFill>
            <a:schemeClr val="accent4">
              <a:hueOff val="997299"/>
              <a:satOff val="9894"/>
              <a:lumOff val="-121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Attestation pour la déclaration d’impôts</a:t>
          </a:r>
          <a:endParaRPr lang="en-US" sz="1500" kern="1200" dirty="0"/>
        </a:p>
      </dsp:txBody>
      <dsp:txXfrm>
        <a:off x="2110391" y="41217"/>
        <a:ext cx="1846993" cy="719622"/>
      </dsp:txXfrm>
    </dsp:sp>
    <dsp:sp modelId="{0FC20303-19DF-4CA5-B7CF-CC3E9CA36A95}">
      <dsp:nvSpPr>
        <dsp:cNvPr id="0" name=""/>
        <dsp:cNvSpPr/>
      </dsp:nvSpPr>
      <dsp:spPr>
        <a:xfrm>
          <a:off x="2110391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1046897"/>
            <a:satOff val="-280"/>
            <a:lumOff val="-249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46897"/>
              <a:satOff val="-280"/>
              <a:lumOff val="-24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500" kern="1200" dirty="0"/>
            <a:t>Les prestations sont versées sans exonération fiscale ni déduction d'impôt interne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500" kern="1200" dirty="0" err="1"/>
            <a:t>Assujetties</a:t>
          </a:r>
          <a:r>
            <a:rPr lang="en-GB" sz="1500" kern="1200" dirty="0"/>
            <a:t> aux </a:t>
          </a:r>
          <a:r>
            <a:rPr lang="en-GB" sz="1500" kern="1200" dirty="0" err="1"/>
            <a:t>règles</a:t>
          </a:r>
          <a:r>
            <a:rPr lang="en-GB" sz="1500" kern="1200" dirty="0"/>
            <a:t> </a:t>
          </a:r>
          <a:r>
            <a:rPr lang="en-GB" sz="1500" kern="1200" dirty="0" err="1"/>
            <a:t>fiscales</a:t>
          </a:r>
          <a:r>
            <a:rPr lang="en-GB" sz="1500" kern="1200" dirty="0"/>
            <a:t> </a:t>
          </a:r>
          <a:r>
            <a:rPr lang="en-GB" sz="1500" kern="1200" dirty="0" err="1"/>
            <a:t>en</a:t>
          </a:r>
          <a:r>
            <a:rPr lang="en-GB" sz="1500" kern="1200" dirty="0"/>
            <a:t> </a:t>
          </a:r>
          <a:r>
            <a:rPr lang="en-GB" sz="1500" kern="1200" dirty="0" err="1"/>
            <a:t>vigueur</a:t>
          </a:r>
          <a:r>
            <a:rPr lang="en-GB" sz="1500" kern="1200" dirty="0"/>
            <a:t> dans </a:t>
          </a:r>
          <a:r>
            <a:rPr lang="en-GB" sz="1500" kern="1200" dirty="0" err="1"/>
            <a:t>votre</a:t>
          </a:r>
          <a:r>
            <a:rPr lang="en-GB" sz="1500" kern="1200" dirty="0"/>
            <a:t> pays de </a:t>
          </a:r>
          <a:r>
            <a:rPr lang="en-GB" sz="1500" kern="1200" dirty="0" err="1"/>
            <a:t>résidence</a:t>
          </a:r>
          <a:endParaRPr lang="en-US" sz="1500" kern="1200" dirty="0"/>
        </a:p>
      </dsp:txBody>
      <dsp:txXfrm>
        <a:off x="2110391" y="760817"/>
        <a:ext cx="1846993" cy="3267863"/>
      </dsp:txXfrm>
    </dsp:sp>
    <dsp:sp modelId="{99B5784F-84C9-48EF-983F-3DAA353B60C6}">
      <dsp:nvSpPr>
        <dsp:cNvPr id="0" name=""/>
        <dsp:cNvSpPr/>
      </dsp:nvSpPr>
      <dsp:spPr>
        <a:xfrm>
          <a:off x="4215964" y="41217"/>
          <a:ext cx="1846993" cy="719622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Déclaration pour les enfants à charge</a:t>
          </a:r>
          <a:endParaRPr lang="en-US" sz="1500" kern="1200" dirty="0"/>
        </a:p>
      </dsp:txBody>
      <dsp:txXfrm>
        <a:off x="4215964" y="41217"/>
        <a:ext cx="1846993" cy="719622"/>
      </dsp:txXfrm>
    </dsp:sp>
    <dsp:sp modelId="{EE921294-5D2B-46D3-AB5F-9148F20B1345}">
      <dsp:nvSpPr>
        <dsp:cNvPr id="0" name=""/>
        <dsp:cNvSpPr/>
      </dsp:nvSpPr>
      <dsp:spPr>
        <a:xfrm>
          <a:off x="4215964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Afin de prolonger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droit à </a:t>
          </a:r>
          <a:r>
            <a:rPr lang="en-GB" sz="1500" kern="1200" noProof="0" dirty="0" err="1"/>
            <a:t>l’allocation</a:t>
          </a:r>
          <a:r>
            <a:rPr lang="en-GB" sz="1500" kern="1200" noProof="0" dirty="0"/>
            <a:t> (</a:t>
          </a:r>
          <a:r>
            <a:rPr lang="en-GB" sz="1500" kern="1200" noProof="0" dirty="0" err="1"/>
            <a:t>si</a:t>
          </a:r>
          <a:r>
            <a:rPr lang="en-GB" sz="1500" kern="1200" noProof="0" dirty="0"/>
            <a:t> applicable)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«Déclaration de situation» à retourner en juillet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Certificat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scolarité</a:t>
          </a:r>
          <a:r>
            <a:rPr lang="en-GB" sz="1500" kern="1200" noProof="0" dirty="0"/>
            <a:t> à </a:t>
          </a:r>
          <a:r>
            <a:rPr lang="en-GB" sz="1500" kern="1200" noProof="0" dirty="0" err="1"/>
            <a:t>renvoyer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en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octobre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L’allocation sera suspendue en cas de non-retour de ces documents</a:t>
          </a:r>
          <a:endParaRPr lang="en-GB" sz="1500" kern="1200" noProof="0" dirty="0"/>
        </a:p>
      </dsp:txBody>
      <dsp:txXfrm>
        <a:off x="4215964" y="760817"/>
        <a:ext cx="1846993" cy="3267863"/>
      </dsp:txXfrm>
    </dsp:sp>
    <dsp:sp modelId="{6539E3F3-A460-4D9E-A11D-AFD12FC0D585}">
      <dsp:nvSpPr>
        <dsp:cNvPr id="0" name=""/>
        <dsp:cNvSpPr/>
      </dsp:nvSpPr>
      <dsp:spPr>
        <a:xfrm>
          <a:off x="6321537" y="41217"/>
          <a:ext cx="1846993" cy="719622"/>
        </a:xfrm>
        <a:prstGeom prst="rect">
          <a:avLst/>
        </a:prstGeom>
        <a:solidFill>
          <a:schemeClr val="accent4">
            <a:hueOff val="2991898"/>
            <a:satOff val="29683"/>
            <a:lumOff val="-36324"/>
            <a:alphaOff val="0"/>
          </a:schemeClr>
        </a:solidFill>
        <a:ln w="12700" cap="flat" cmpd="sng" algn="ctr">
          <a:solidFill>
            <a:schemeClr val="accent4">
              <a:hueOff val="2991898"/>
              <a:satOff val="29683"/>
              <a:lumOff val="-36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Certificat de vie</a:t>
          </a:r>
          <a:endParaRPr lang="en-US" sz="1500" kern="1200" dirty="0"/>
        </a:p>
      </dsp:txBody>
      <dsp:txXfrm>
        <a:off x="6321537" y="41217"/>
        <a:ext cx="1846993" cy="719622"/>
      </dsp:txXfrm>
    </dsp:sp>
    <dsp:sp modelId="{7EC11D0D-A0AD-4164-860A-C0AAEAA7A3DE}">
      <dsp:nvSpPr>
        <dsp:cNvPr id="0" name=""/>
        <dsp:cNvSpPr/>
      </dsp:nvSpPr>
      <dsp:spPr>
        <a:xfrm>
          <a:off x="6321537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3140690"/>
            <a:satOff val="-839"/>
            <a:lumOff val="-747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140690"/>
              <a:satOff val="-839"/>
              <a:lumOff val="-74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/>
            <a:t>Afin de confirmer votre droit à pension 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À </a:t>
          </a:r>
          <a:r>
            <a:rPr lang="en-GB" sz="1500" kern="1200" noProof="0" dirty="0" err="1"/>
            <a:t>retourner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avant</a:t>
          </a:r>
          <a:r>
            <a:rPr lang="en-GB" sz="1500" kern="1200" noProof="0" dirty="0"/>
            <a:t> le 31 </a:t>
          </a:r>
          <a:r>
            <a:rPr lang="en-GB" sz="1500" kern="1200" noProof="0" dirty="0" err="1"/>
            <a:t>janvier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/>
            <a:t>En cas d’absence pendant cette période, merci de prendre contact avec le Service des prestations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Le paiement sera suspendu en cas de non-retour du formulaire</a:t>
          </a:r>
          <a:endParaRPr lang="en-GB" sz="1500" kern="1200" noProof="0" dirty="0"/>
        </a:p>
      </dsp:txBody>
      <dsp:txXfrm>
        <a:off x="6321537" y="760817"/>
        <a:ext cx="1846993" cy="3267863"/>
      </dsp:txXfrm>
    </dsp:sp>
    <dsp:sp modelId="{D23E1843-1531-4800-B531-1F19C76BE883}">
      <dsp:nvSpPr>
        <dsp:cNvPr id="0" name=""/>
        <dsp:cNvSpPr/>
      </dsp:nvSpPr>
      <dsp:spPr>
        <a:xfrm>
          <a:off x="8427110" y="41217"/>
          <a:ext cx="1846993" cy="719622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Ajustement annuel</a:t>
          </a:r>
          <a:endParaRPr lang="en-US" sz="1500" kern="1200" dirty="0"/>
        </a:p>
      </dsp:txBody>
      <dsp:txXfrm>
        <a:off x="8427110" y="41217"/>
        <a:ext cx="1846993" cy="719622"/>
      </dsp:txXfrm>
    </dsp:sp>
    <dsp:sp modelId="{42B6FAE2-088D-4DF3-AEDA-391E8C1003A5}">
      <dsp:nvSpPr>
        <dsp:cNvPr id="0" name=""/>
        <dsp:cNvSpPr/>
      </dsp:nvSpPr>
      <dsp:spPr>
        <a:xfrm>
          <a:off x="8427110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/>
            <a:t>Information sur votre ajustement annuel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Détails</a:t>
          </a:r>
          <a:r>
            <a:rPr lang="en-GB" sz="1500" kern="1200" noProof="0" dirty="0"/>
            <a:t> sur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compte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Perte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Pouvoir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d’Achat</a:t>
          </a:r>
          <a:r>
            <a:rPr lang="en-GB" sz="1500" kern="1200" noProof="0" dirty="0"/>
            <a:t> (PPA) </a:t>
          </a:r>
        </a:p>
      </dsp:txBody>
      <dsp:txXfrm>
        <a:off x="8427110" y="760817"/>
        <a:ext cx="1846993" cy="32678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4"/>
          </a:xfrm>
          <a:prstGeom prst="rect">
            <a:avLst/>
          </a:prstGeom>
        </p:spPr>
        <p:txBody>
          <a:bodyPr vert="horz" lIns="91126" tIns="45563" rIns="91126" bIns="4556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71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60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49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153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99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68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60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61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307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40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65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09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7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68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0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28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2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6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10/3/2025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10/3/2025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10/3/2025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indico.cern.ch/event/1575872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CAISSE DE PENSIONS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 err="1"/>
              <a:t>Préparation</a:t>
            </a:r>
            <a:r>
              <a:rPr lang="en-US" sz="4500" dirty="0"/>
              <a:t> à la </a:t>
            </a:r>
            <a:r>
              <a:rPr lang="en-US" sz="4500" dirty="0" err="1"/>
              <a:t>retraite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sz="1800" dirty="0"/>
          </a:p>
          <a:p>
            <a:r>
              <a:rPr lang="en-US" sz="1800" dirty="0"/>
              <a:t>Emilie CLERC – Service des </a:t>
            </a:r>
            <a:r>
              <a:rPr lang="en-US" sz="1800" dirty="0" err="1"/>
              <a:t>prestations</a:t>
            </a:r>
            <a:r>
              <a:rPr lang="en-US" sz="1800" dirty="0"/>
              <a:t>                                                                                       17 </a:t>
            </a:r>
            <a:r>
              <a:rPr lang="en-US" sz="1800" dirty="0" err="1"/>
              <a:t>octobre</a:t>
            </a:r>
            <a:r>
              <a:rPr lang="en-US" sz="1800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Changement de situation, que dois-je faire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95300" y="2286000"/>
            <a:ext cx="10650346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sz="3200" dirty="0"/>
              <a:t>Les bénéficiaires doivent informer le Service des prestations de tout changement dans leur situation personnelle (état civil, adresse, compte bancaire, etc.) dans les 30 jours suivants la survenance de celui-ci</a:t>
            </a:r>
          </a:p>
          <a:p>
            <a:pPr algn="just"/>
            <a:endParaRPr lang="fr-CH" sz="3200" dirty="0"/>
          </a:p>
          <a:p>
            <a:pPr algn="just"/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4076646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Que faire en cas de décès </a:t>
            </a:r>
            <a:r>
              <a:rPr lang="fr-CH" dirty="0"/>
              <a:t>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0" y="1143000"/>
            <a:ext cx="11326811" cy="3477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513">
              <a:tabLst>
                <a:tab pos="1973263" algn="l"/>
              </a:tabLst>
            </a:pPr>
            <a:endParaRPr lang="fr-CH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Le Service des prestations doit être informé dans les plus brefs délais</a:t>
            </a:r>
          </a:p>
          <a:p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Le Service vous indiquera les démarches à entreprendre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Des pensions de conjoint(s) survivant(s) et / ou d’orphelin(s) sont susceptibles d’être versées</a:t>
            </a:r>
            <a:endParaRPr lang="en-GB" sz="32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781745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Mon conjoint recevra-t-il une pension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88937" y="1524000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19350" y="1524000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Pension de conjoint survivant</a:t>
            </a:r>
          </a:p>
          <a:p>
            <a:pPr marL="284400" indent="-28575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Si le mariage/partenariat dure depuis au moins 5 ans au moment du décès 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Mariage avant la fin de contrat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98463" y="2971742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28876" y="2971742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>
                <a:solidFill>
                  <a:schemeClr val="tx1"/>
                </a:solidFill>
              </a:rPr>
              <a:t>55 % de la pension de base du bénéficiaire décédé + une somme fixe de        564 CHF (sur la base du nombre d’années d’affiliation maximum)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88937" y="44194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19350" y="4419484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Pas de droit automatique si le mariage a lieu alors que vous êtes déjà bénéficiaire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L’acquisition du droit est possible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L’allocation de famille n’est pas due même en cas d’acquisition</a:t>
            </a:r>
            <a:endParaRPr lang="fr-CH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Qu’en est-il pour mon/mes ex-conjoint(s)?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874" y="4820517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dirty="0">
                <a:solidFill>
                  <a:schemeClr val="tx1"/>
                </a:solidFill>
              </a:rPr>
              <a:t>Le montant total des pensions de conjoint survivant et d’orphelin ne peut dépasser les prestations versées au bénéficiaire décédé</a:t>
            </a:r>
            <a:endParaRPr lang="fr-CH" sz="200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37409A-6A63-588F-C921-E9F74C02A72E}"/>
              </a:ext>
            </a:extLst>
          </p:cNvPr>
          <p:cNvSpPr/>
          <p:nvPr/>
        </p:nvSpPr>
        <p:spPr>
          <a:xfrm>
            <a:off x="407988" y="1238059"/>
            <a:ext cx="2046969" cy="197059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5E8B07-6044-863F-FAC5-E3FF16CA86CD}"/>
              </a:ext>
            </a:extLst>
          </p:cNvPr>
          <p:cNvSpPr/>
          <p:nvPr/>
        </p:nvSpPr>
        <p:spPr>
          <a:xfrm>
            <a:off x="2438400" y="1238059"/>
            <a:ext cx="9350399" cy="197059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Pension de conjoint </a:t>
            </a:r>
            <a:r>
              <a:rPr lang="en-AU" sz="2000" dirty="0" err="1">
                <a:solidFill>
                  <a:schemeClr val="tx1"/>
                </a:solidFill>
              </a:rPr>
              <a:t>survivant</a:t>
            </a:r>
            <a:endParaRPr lang="en-AU" sz="2000" dirty="0">
              <a:solidFill>
                <a:schemeClr val="tx1"/>
              </a:solidFill>
            </a:endParaRPr>
          </a:p>
          <a:p>
            <a:pPr marL="342000" indent="-342900" algn="just">
              <a:buFontTx/>
              <a:buChar char="-"/>
              <a:tabLst>
                <a:tab pos="133350" algn="l"/>
              </a:tabLst>
            </a:pPr>
            <a:r>
              <a:rPr lang="fr-FR" sz="2000" dirty="0">
                <a:solidFill>
                  <a:schemeClr val="tx1"/>
                </a:solidFill>
              </a:rPr>
              <a:t>Le mariage a duré au moins 10 ans </a:t>
            </a:r>
          </a:p>
          <a:p>
            <a:pPr marL="3420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</a:t>
            </a:r>
            <a:r>
              <a:rPr lang="en-AU" sz="2000" dirty="0" err="1">
                <a:solidFill>
                  <a:schemeClr val="tx1"/>
                </a:solidFill>
              </a:rPr>
              <a:t>recevait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r>
              <a:rPr lang="en-AU" sz="2000" dirty="0" err="1">
                <a:solidFill>
                  <a:schemeClr val="tx1"/>
                </a:solidFill>
              </a:rPr>
              <a:t>une</a:t>
            </a:r>
            <a:r>
              <a:rPr lang="en-AU" sz="2000" dirty="0">
                <a:solidFill>
                  <a:schemeClr val="tx1"/>
                </a:solidFill>
              </a:rPr>
              <a:t> pension </a:t>
            </a:r>
            <a:r>
              <a:rPr lang="en-AU" sz="2000" dirty="0" err="1">
                <a:solidFill>
                  <a:schemeClr val="tx1"/>
                </a:solidFill>
              </a:rPr>
              <a:t>alimentaire</a:t>
            </a:r>
            <a:r>
              <a:rPr lang="en-AU" sz="2000" dirty="0">
                <a:solidFill>
                  <a:schemeClr val="tx1"/>
                </a:solidFill>
              </a:rPr>
              <a:t> du </a:t>
            </a:r>
            <a:r>
              <a:rPr lang="en-AU" sz="2000" dirty="0" err="1">
                <a:solidFill>
                  <a:schemeClr val="tx1"/>
                </a:solidFill>
              </a:rPr>
              <a:t>bénéficiaire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r>
              <a:rPr lang="en-AU" sz="2000" dirty="0" err="1">
                <a:solidFill>
                  <a:schemeClr val="tx1"/>
                </a:solidFill>
              </a:rPr>
              <a:t>décédé</a:t>
            </a:r>
            <a:endParaRPr lang="en-AU" sz="2000" b="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a au </a:t>
            </a:r>
            <a:r>
              <a:rPr lang="en-AU" sz="2000" dirty="0" err="1">
                <a:solidFill>
                  <a:schemeClr val="tx1"/>
                </a:solidFill>
              </a:rPr>
              <a:t>moins</a:t>
            </a:r>
            <a:r>
              <a:rPr lang="en-AU" sz="2000" dirty="0">
                <a:solidFill>
                  <a:schemeClr val="tx1"/>
                </a:solidFill>
              </a:rPr>
              <a:t> 45 </a:t>
            </a:r>
            <a:r>
              <a:rPr lang="en-AU" sz="2000" dirty="0" err="1">
                <a:solidFill>
                  <a:schemeClr val="tx1"/>
                </a:solidFill>
              </a:rPr>
              <a:t>ans</a:t>
            </a:r>
            <a:r>
              <a:rPr lang="en-AU" sz="2000" dirty="0">
                <a:solidFill>
                  <a:schemeClr val="tx1"/>
                </a:solidFill>
              </a:rPr>
              <a:t> à la date du </a:t>
            </a:r>
            <a:r>
              <a:rPr lang="en-AU" sz="2000" dirty="0" err="1">
                <a:solidFill>
                  <a:schemeClr val="tx1"/>
                </a:solidFill>
              </a:rPr>
              <a:t>décès</a:t>
            </a:r>
            <a:r>
              <a:rPr lang="en-AU" sz="2000" dirty="0">
                <a:solidFill>
                  <a:schemeClr val="tx1"/>
                </a:solidFill>
              </a:rPr>
              <a:t> du </a:t>
            </a:r>
            <a:r>
              <a:rPr lang="en-AU" sz="2000" dirty="0" err="1">
                <a:solidFill>
                  <a:schemeClr val="tx1"/>
                </a:solidFill>
              </a:rPr>
              <a:t>bénéficiaire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endParaRPr lang="en-AU" sz="2000" b="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</a:t>
            </a:r>
            <a:r>
              <a:rPr lang="en-AU" sz="2000" dirty="0" err="1">
                <a:solidFill>
                  <a:schemeClr val="tx1"/>
                </a:solidFill>
              </a:rPr>
              <a:t>n’est</a:t>
            </a:r>
            <a:r>
              <a:rPr lang="en-AU" sz="2000" dirty="0">
                <a:solidFill>
                  <a:schemeClr val="tx1"/>
                </a:solidFill>
              </a:rPr>
              <a:t> pas </a:t>
            </a:r>
            <a:r>
              <a:rPr lang="en-AU" sz="2000" dirty="0" err="1">
                <a:solidFill>
                  <a:schemeClr val="tx1"/>
                </a:solidFill>
              </a:rPr>
              <a:t>remarié</a:t>
            </a:r>
            <a:endParaRPr lang="fr-CH" sz="18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238F2F-C087-94F3-D4A8-59415D3BD43A}"/>
              </a:ext>
            </a:extLst>
          </p:cNvPr>
          <p:cNvSpPr/>
          <p:nvPr/>
        </p:nvSpPr>
        <p:spPr>
          <a:xfrm>
            <a:off x="417514" y="337271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1B75B5C-B183-E2D2-3D08-8E61F397F5DA}"/>
              </a:ext>
            </a:extLst>
          </p:cNvPr>
          <p:cNvSpPr/>
          <p:nvPr/>
        </p:nvSpPr>
        <p:spPr>
          <a:xfrm>
            <a:off x="2447926" y="3372717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alimentaire due</a:t>
            </a:r>
            <a:endParaRPr lang="fr-CH" sz="2000" b="0" dirty="0">
              <a:solidFill>
                <a:schemeClr val="tx1"/>
              </a:solidFill>
            </a:endParaRPr>
          </a:p>
          <a:p>
            <a:pPr algn="just"/>
            <a:r>
              <a:rPr lang="fr-CH" sz="2000" b="0" dirty="0">
                <a:solidFill>
                  <a:schemeClr val="tx1"/>
                </a:solidFill>
              </a:rPr>
              <a:t>ou</a:t>
            </a:r>
          </a:p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alimentaire payée par le bénéficiaire au moment du décès, si celle-ci est moins élevée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37EB369-945A-CE92-37CC-38EC961A95AF}"/>
              </a:ext>
            </a:extLst>
          </p:cNvPr>
          <p:cNvSpPr/>
          <p:nvPr/>
        </p:nvSpPr>
        <p:spPr>
          <a:xfrm>
            <a:off x="407988" y="482051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</a:p>
        </p:txBody>
      </p:sp>
    </p:spTree>
    <p:extLst>
      <p:ext uri="{BB962C8B-B14F-4D97-AF65-F5344CB8AC3E}">
        <p14:creationId xmlns:p14="http://schemas.microsoft.com/office/powerpoint/2010/main" val="2288399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Et mes enfants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407988" y="1371600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38400" y="1371600"/>
            <a:ext cx="9350399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>
                <a:solidFill>
                  <a:schemeClr val="tx1"/>
                </a:solidFill>
              </a:rPr>
              <a:t>Pension d’orphelin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Payée à un </a:t>
            </a:r>
            <a:r>
              <a:rPr lang="fr-FR" sz="2000" b="0" dirty="0">
                <a:solidFill>
                  <a:schemeClr val="tx1"/>
                </a:solidFill>
              </a:rPr>
              <a:t>"enfant à charge" reconnu par le CERN avant la fin du contrat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Jusqu’à 20 ans si l’enfant est célibataire et sans emploi à </a:t>
            </a:r>
            <a:r>
              <a:rPr lang="fr-CH" sz="2000" dirty="0">
                <a:solidFill>
                  <a:schemeClr val="tx1"/>
                </a:solidFill>
              </a:rPr>
              <a:t>plein temps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Entre 20 et 25 ans s’il est célibataire et étudiant à plein temps ou en apprentissage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17514" y="3124142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47926" y="3124142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Pourcentage du dernier salaire de référence indexé du bénéficiaire décédé 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pour 1 orphelin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pour 2 orphelins, etc.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407988" y="44956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38400" y="4495684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>
                <a:solidFill>
                  <a:schemeClr val="tx1"/>
                </a:solidFill>
              </a:rPr>
              <a:t>Les enfants nés après la fin du contrat n’ont pas de droit à la pension </a:t>
            </a:r>
            <a:r>
              <a:rPr lang="fr-CH" sz="2000" dirty="0">
                <a:solidFill>
                  <a:schemeClr val="tx1"/>
                </a:solidFill>
              </a:rPr>
              <a:t>d’orphelin</a:t>
            </a:r>
            <a:endParaRPr lang="fr-CH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479213" cy="1065742"/>
          </a:xfrm>
        </p:spPr>
        <p:txBody>
          <a:bodyPr/>
          <a:lstStyle/>
          <a:p>
            <a:r>
              <a:rPr lang="en-GB" sz="3600" b="1" dirty="0" err="1"/>
              <a:t>Mes</a:t>
            </a:r>
            <a:r>
              <a:rPr lang="en-GB" sz="3600" b="1" dirty="0"/>
              <a:t> </a:t>
            </a:r>
            <a:r>
              <a:rPr lang="en-GB" sz="3600" b="1" dirty="0" err="1"/>
              <a:t>prestations</a:t>
            </a:r>
            <a:r>
              <a:rPr lang="en-GB" sz="3600" b="1" dirty="0"/>
              <a:t> </a:t>
            </a:r>
            <a:r>
              <a:rPr lang="en-GB" sz="3600" b="1" dirty="0" err="1"/>
              <a:t>sont-elles</a:t>
            </a:r>
            <a:r>
              <a:rPr lang="en-GB" sz="3600" b="1" dirty="0"/>
              <a:t> </a:t>
            </a:r>
            <a:r>
              <a:rPr lang="en-GB" sz="3600" b="1" dirty="0" err="1"/>
              <a:t>soumises</a:t>
            </a:r>
            <a:r>
              <a:rPr lang="en-GB" sz="3600" b="1" dirty="0"/>
              <a:t> à </a:t>
            </a:r>
            <a:r>
              <a:rPr lang="en-GB" sz="3600" b="1" dirty="0" err="1"/>
              <a:t>l’indexation</a:t>
            </a:r>
            <a:r>
              <a:rPr lang="en-GB" sz="3600" b="1" dirty="0"/>
              <a:t>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618428" y="2679301"/>
            <a:ext cx="1065034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algn="just"/>
            <a:endParaRPr lang="en-GB" sz="26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ED0B39E-D481-5E4F-8185-C8737E677F3A}"/>
              </a:ext>
            </a:extLst>
          </p:cNvPr>
          <p:cNvSpPr/>
          <p:nvPr/>
        </p:nvSpPr>
        <p:spPr>
          <a:xfrm>
            <a:off x="463992" y="1066800"/>
            <a:ext cx="73846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en-GB" sz="1800" dirty="0">
                <a:solidFill>
                  <a:schemeClr val="accent1"/>
                </a:solidFill>
              </a:rPr>
              <a:t>Les </a:t>
            </a:r>
            <a:r>
              <a:rPr lang="en-GB" sz="1800" dirty="0" err="1">
                <a:solidFill>
                  <a:schemeClr val="accent1"/>
                </a:solidFill>
              </a:rPr>
              <a:t>prestations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sont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ajustées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annuellement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conformément</a:t>
            </a:r>
            <a:r>
              <a:rPr lang="en-GB" sz="1800" dirty="0">
                <a:solidFill>
                  <a:schemeClr val="accent1"/>
                </a:solidFill>
              </a:rPr>
              <a:t> à la </a:t>
            </a:r>
            <a:r>
              <a:rPr lang="en-GB" sz="1800" dirty="0" err="1">
                <a:solidFill>
                  <a:schemeClr val="accent1"/>
                </a:solidFill>
              </a:rPr>
              <a:t>méthode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définie</a:t>
            </a:r>
            <a:r>
              <a:rPr lang="en-GB" sz="1800" dirty="0">
                <a:solidFill>
                  <a:schemeClr val="accent1"/>
                </a:solidFill>
              </a:rPr>
              <a:t> dans les </a:t>
            </a:r>
            <a:r>
              <a:rPr lang="en-GB" sz="1800" dirty="0" err="1">
                <a:solidFill>
                  <a:schemeClr val="accent1"/>
                </a:solidFill>
              </a:rPr>
              <a:t>Statuts</a:t>
            </a:r>
            <a:r>
              <a:rPr lang="en-GB" sz="1800" dirty="0">
                <a:solidFill>
                  <a:schemeClr val="accent1"/>
                </a:solidFill>
              </a:rPr>
              <a:t> et </a:t>
            </a:r>
            <a:r>
              <a:rPr lang="en-GB" sz="1800" dirty="0" err="1">
                <a:solidFill>
                  <a:schemeClr val="accent1"/>
                </a:solidFill>
              </a:rPr>
              <a:t>Règlements</a:t>
            </a:r>
            <a:r>
              <a:rPr lang="en-GB" dirty="0">
                <a:solidFill>
                  <a:schemeClr val="accent1"/>
                </a:solidFill>
              </a:rPr>
              <a:t> et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selon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date de fin de service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D214402-631D-1CAB-392C-248B1E957DA2}"/>
              </a:ext>
            </a:extLst>
          </p:cNvPr>
          <p:cNvSpPr/>
          <p:nvPr/>
        </p:nvSpPr>
        <p:spPr>
          <a:xfrm>
            <a:off x="463992" y="2139102"/>
            <a:ext cx="7384608" cy="67577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fr-FR" sz="1800" dirty="0">
                <a:solidFill>
                  <a:schemeClr val="accent1"/>
                </a:solidFill>
              </a:rPr>
              <a:t>Il existe un mécanisme de sous-indexation en lien avec le taux de couverture de la Caisse</a:t>
            </a:r>
            <a:endParaRPr lang="en-GB" sz="1800" dirty="0">
              <a:solidFill>
                <a:schemeClr val="accent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3C5975-EBF5-2071-B65E-03B35BFAEC5D}"/>
              </a:ext>
            </a:extLst>
          </p:cNvPr>
          <p:cNvSpPr/>
          <p:nvPr/>
        </p:nvSpPr>
        <p:spPr>
          <a:xfrm>
            <a:off x="2057400" y="3418086"/>
            <a:ext cx="2819400" cy="233085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recevrez</a:t>
            </a:r>
            <a:r>
              <a:rPr lang="en-GB" dirty="0"/>
              <a:t>, </a:t>
            </a:r>
            <a:r>
              <a:rPr lang="en-GB" dirty="0" err="1"/>
              <a:t>chaque</a:t>
            </a:r>
            <a:r>
              <a:rPr lang="en-GB" dirty="0"/>
              <a:t> </a:t>
            </a:r>
            <a:r>
              <a:rPr lang="en-GB" dirty="0" err="1"/>
              <a:t>année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décembre</a:t>
            </a:r>
            <a:r>
              <a:rPr lang="en-GB" dirty="0"/>
              <a:t>, </a:t>
            </a:r>
            <a:r>
              <a:rPr lang="en-GB" dirty="0" err="1"/>
              <a:t>une</a:t>
            </a:r>
            <a:r>
              <a:rPr lang="en-GB" dirty="0"/>
              <a:t> information </a:t>
            </a:r>
            <a:r>
              <a:rPr lang="en-GB" dirty="0" err="1"/>
              <a:t>concernant</a:t>
            </a:r>
            <a:r>
              <a:rPr lang="en-GB" dirty="0"/>
              <a:t> </a:t>
            </a:r>
            <a:r>
              <a:rPr lang="en-GB" dirty="0" err="1"/>
              <a:t>votre</a:t>
            </a:r>
            <a:r>
              <a:rPr lang="en-GB" dirty="0"/>
              <a:t> </a:t>
            </a:r>
            <a:r>
              <a:rPr lang="en-GB" dirty="0" err="1"/>
              <a:t>ajustement</a:t>
            </a:r>
            <a:r>
              <a:rPr lang="en-GB" dirty="0"/>
              <a:t> </a:t>
            </a:r>
            <a:r>
              <a:rPr lang="en-GB" dirty="0" err="1"/>
              <a:t>annuel</a:t>
            </a:r>
            <a:r>
              <a:rPr lang="en-GB" dirty="0"/>
              <a:t> et comment il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calculé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790D2B-5920-CC6D-54C9-05B75A9B1681}"/>
              </a:ext>
            </a:extLst>
          </p:cNvPr>
          <p:cNvSpPr/>
          <p:nvPr/>
        </p:nvSpPr>
        <p:spPr>
          <a:xfrm>
            <a:off x="5486401" y="2971800"/>
            <a:ext cx="6302400" cy="4994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Comment </a:t>
            </a:r>
            <a:r>
              <a:rPr lang="en-GB" dirty="0" err="1"/>
              <a:t>l’ajustement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-il </a:t>
            </a:r>
            <a:r>
              <a:rPr lang="en-GB" dirty="0" err="1"/>
              <a:t>calculé</a:t>
            </a:r>
            <a:r>
              <a:rPr lang="en-GB" dirty="0"/>
              <a:t>?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5496425" y="3581400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positif</a:t>
            </a:r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2576509-9C52-3CDA-15E6-6588EC2BB8C5}"/>
              </a:ext>
            </a:extLst>
          </p:cNvPr>
          <p:cNvSpPr/>
          <p:nvPr/>
        </p:nvSpPr>
        <p:spPr>
          <a:xfrm>
            <a:off x="5496425" y="429515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zéro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67655F-C970-EE05-0377-BBE46EDD183F}"/>
              </a:ext>
            </a:extLst>
          </p:cNvPr>
          <p:cNvSpPr/>
          <p:nvPr/>
        </p:nvSpPr>
        <p:spPr>
          <a:xfrm>
            <a:off x="5496425" y="498588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négatif</a:t>
            </a:r>
            <a:endParaRPr lang="en-GB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7546586" y="3581400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IVC * </a:t>
            </a:r>
            <a:r>
              <a:rPr lang="en-GB" dirty="0" err="1"/>
              <a:t>taux</a:t>
            </a:r>
            <a:r>
              <a:rPr lang="en-GB" dirty="0"/>
              <a:t> de couverture</a:t>
            </a:r>
          </a:p>
          <a:p>
            <a:pPr algn="ctr"/>
            <a:r>
              <a:rPr lang="en-GB" sz="1400" dirty="0"/>
              <a:t>(</a:t>
            </a:r>
            <a:r>
              <a:rPr lang="fr-CH" sz="1400" dirty="0"/>
              <a:t>dans la limite du paramètre d’inflation actuariel)</a:t>
            </a: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4F0AD78-F7D3-2940-A385-8752B19EFCB4}"/>
              </a:ext>
            </a:extLst>
          </p:cNvPr>
          <p:cNvSpPr/>
          <p:nvPr/>
        </p:nvSpPr>
        <p:spPr>
          <a:xfrm>
            <a:off x="7546586" y="4300086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Pas </a:t>
            </a:r>
            <a:r>
              <a:rPr lang="en-GB" dirty="0" err="1"/>
              <a:t>d’ajustement</a:t>
            </a:r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75AEBAA-3C6D-C973-CE91-CC07A038DF95}"/>
              </a:ext>
            </a:extLst>
          </p:cNvPr>
          <p:cNvSpPr/>
          <p:nvPr/>
        </p:nvSpPr>
        <p:spPr>
          <a:xfrm>
            <a:off x="7546586" y="4985885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Pas </a:t>
            </a:r>
            <a:r>
              <a:rPr lang="en-GB" dirty="0" err="1"/>
              <a:t>d’ajustement</a:t>
            </a:r>
            <a:r>
              <a:rPr lang="en-GB" dirty="0"/>
              <a:t> </a:t>
            </a:r>
          </a:p>
          <a:p>
            <a:pPr algn="ctr"/>
            <a:r>
              <a:rPr lang="en-GB" sz="1400" dirty="0"/>
              <a:t>(</a:t>
            </a:r>
            <a:r>
              <a:rPr lang="en-GB" sz="1400" dirty="0" err="1"/>
              <a:t>mais</a:t>
            </a:r>
            <a:r>
              <a:rPr lang="en-GB" sz="1400" dirty="0"/>
              <a:t> pas de diminution des </a:t>
            </a:r>
            <a:r>
              <a:rPr lang="en-GB" sz="1400" dirty="0" err="1"/>
              <a:t>prestations</a:t>
            </a:r>
            <a:r>
              <a:rPr lang="en-GB" sz="1400" dirty="0"/>
              <a:t>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AFCA167-11E2-EAC4-5E2B-D1DB6DC081CE}"/>
              </a:ext>
            </a:extLst>
          </p:cNvPr>
          <p:cNvSpPr/>
          <p:nvPr/>
        </p:nvSpPr>
        <p:spPr>
          <a:xfrm>
            <a:off x="5498431" y="5665163"/>
            <a:ext cx="6284904" cy="53393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accent1"/>
                </a:solidFill>
              </a:rPr>
              <a:t>IVC = </a:t>
            </a:r>
            <a:r>
              <a:rPr lang="en-GB" sz="1200" dirty="0" err="1">
                <a:solidFill>
                  <a:schemeClr val="accent1"/>
                </a:solidFill>
              </a:rPr>
              <a:t>Coût</a:t>
            </a:r>
            <a:r>
              <a:rPr lang="en-GB" sz="1200" dirty="0">
                <a:solidFill>
                  <a:schemeClr val="accent1"/>
                </a:solidFill>
              </a:rPr>
              <a:t> de la vie à Genève </a:t>
            </a:r>
            <a:r>
              <a:rPr lang="en-GB" sz="1200" dirty="0" err="1">
                <a:solidFill>
                  <a:schemeClr val="accent1"/>
                </a:solidFill>
              </a:rPr>
              <a:t>d’août</a:t>
            </a:r>
            <a:r>
              <a:rPr lang="en-GB" sz="1200" dirty="0">
                <a:solidFill>
                  <a:schemeClr val="accent1"/>
                </a:solidFill>
              </a:rPr>
              <a:t> à </a:t>
            </a:r>
            <a:r>
              <a:rPr lang="en-GB" sz="1200" dirty="0" err="1">
                <a:solidFill>
                  <a:schemeClr val="accent1"/>
                </a:solidFill>
              </a:rPr>
              <a:t>août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</a:p>
          <a:p>
            <a:r>
              <a:rPr lang="en-GB" sz="1200" dirty="0">
                <a:solidFill>
                  <a:schemeClr val="accent1"/>
                </a:solidFill>
              </a:rPr>
              <a:t>Le </a:t>
            </a:r>
            <a:r>
              <a:rPr lang="en-GB" sz="1200" dirty="0" err="1">
                <a:solidFill>
                  <a:schemeClr val="accent1"/>
                </a:solidFill>
              </a:rPr>
              <a:t>taux</a:t>
            </a:r>
            <a:r>
              <a:rPr lang="en-GB" sz="1200" dirty="0">
                <a:solidFill>
                  <a:schemeClr val="accent1"/>
                </a:solidFill>
              </a:rPr>
              <a:t> de couverture </a:t>
            </a:r>
            <a:r>
              <a:rPr lang="en-GB" sz="1200" dirty="0" err="1">
                <a:solidFill>
                  <a:schemeClr val="accent1"/>
                </a:solidFill>
              </a:rPr>
              <a:t>est</a:t>
            </a:r>
            <a:r>
              <a:rPr lang="en-GB" sz="1200" dirty="0">
                <a:solidFill>
                  <a:schemeClr val="accent1"/>
                </a:solidFill>
              </a:rPr>
              <a:t> la </a:t>
            </a:r>
            <a:r>
              <a:rPr lang="en-GB" sz="1200" dirty="0" err="1">
                <a:solidFill>
                  <a:schemeClr val="accent1"/>
                </a:solidFill>
              </a:rPr>
              <a:t>mesure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  <a:r>
              <a:rPr lang="en-GB" sz="1200" dirty="0" err="1">
                <a:solidFill>
                  <a:schemeClr val="accent1"/>
                </a:solidFill>
              </a:rPr>
              <a:t>comptable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  <a:r>
              <a:rPr lang="en-GB" sz="1200" dirty="0" err="1">
                <a:solidFill>
                  <a:schemeClr val="accent1"/>
                </a:solidFill>
              </a:rPr>
              <a:t>mentionnée</a:t>
            </a:r>
            <a:r>
              <a:rPr lang="en-GB" sz="1200" dirty="0">
                <a:solidFill>
                  <a:schemeClr val="accent1"/>
                </a:solidFill>
              </a:rPr>
              <a:t> dans le dernier rapport </a:t>
            </a:r>
            <a:r>
              <a:rPr lang="en-GB" sz="1200" dirty="0" err="1">
                <a:solidFill>
                  <a:schemeClr val="accent1"/>
                </a:solidFill>
              </a:rPr>
              <a:t>annuel</a:t>
            </a:r>
            <a:endParaRPr lang="en-GB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48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847F61E-F257-C13A-0B42-7DE2F0DCB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1500230"/>
            <a:ext cx="3337141" cy="4435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84949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Où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trouver</a:t>
            </a:r>
            <a:r>
              <a:rPr lang="en-US" dirty="0">
                <a:solidFill>
                  <a:srgbClr val="0033A0"/>
                </a:solidFill>
              </a:rPr>
              <a:t> plus </a:t>
            </a:r>
            <a:r>
              <a:rPr lang="en-US" dirty="0" err="1">
                <a:solidFill>
                  <a:srgbClr val="0033A0"/>
                </a:solidFill>
              </a:rPr>
              <a:t>d’informations</a:t>
            </a:r>
            <a:r>
              <a:rPr lang="en-US" dirty="0">
                <a:solidFill>
                  <a:srgbClr val="0033A0"/>
                </a:solidFill>
              </a:rPr>
              <a:t> sur ma pension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05842" y="1037245"/>
            <a:ext cx="5766358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</a:t>
            </a:r>
            <a:r>
              <a:rPr lang="en-GB" dirty="0" err="1">
                <a:solidFill>
                  <a:schemeClr val="accent1"/>
                </a:solidFill>
              </a:rPr>
              <a:t>contient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une</a:t>
            </a:r>
            <a:r>
              <a:rPr lang="en-GB" dirty="0">
                <a:solidFill>
                  <a:schemeClr val="accent1"/>
                </a:solidFill>
              </a:rPr>
              <a:t> section </a:t>
            </a:r>
            <a:r>
              <a:rPr lang="en-GB" dirty="0" err="1">
                <a:solidFill>
                  <a:schemeClr val="accent1"/>
                </a:solidFill>
              </a:rPr>
              <a:t>dédiée</a:t>
            </a:r>
            <a:r>
              <a:rPr lang="en-GB" dirty="0">
                <a:solidFill>
                  <a:schemeClr val="accent1"/>
                </a:solidFill>
              </a:rPr>
              <a:t> aux </a:t>
            </a:r>
            <a:r>
              <a:rPr lang="en-GB" dirty="0" err="1">
                <a:solidFill>
                  <a:schemeClr val="accent1"/>
                </a:solidFill>
              </a:rPr>
              <a:t>bénéficiaires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659336" y="1043030"/>
            <a:ext cx="2304064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Statuts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Règlements</a:t>
            </a:r>
            <a:r>
              <a:rPr lang="en-GB" dirty="0">
                <a:solidFill>
                  <a:schemeClr val="accent1"/>
                </a:solidFill>
              </a:rPr>
              <a:t> de la </a:t>
            </a:r>
            <a:r>
              <a:rPr lang="en-GB" dirty="0" err="1">
                <a:solidFill>
                  <a:schemeClr val="accent1"/>
                </a:solidFill>
              </a:rPr>
              <a:t>Caisse</a:t>
            </a:r>
            <a:r>
              <a:rPr lang="en-GB" dirty="0">
                <a:solidFill>
                  <a:schemeClr val="accent1"/>
                </a:solidFill>
              </a:rPr>
              <a:t> de pensions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B77716D-D51C-D565-D634-FD0A60819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793972"/>
            <a:ext cx="3178568" cy="318483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BEB5D6D-3B7F-D969-9D4E-3BCE036D6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5681" y="2815799"/>
            <a:ext cx="2680319" cy="336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EA980C6-CB3D-0D9C-516C-8E09AEC90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1267" y="2619676"/>
            <a:ext cx="2525933" cy="3595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Et sur la </a:t>
            </a:r>
            <a:r>
              <a:rPr lang="en-US" dirty="0" err="1">
                <a:solidFill>
                  <a:srgbClr val="0033A0"/>
                </a:solidFill>
              </a:rPr>
              <a:t>Caisse</a:t>
            </a:r>
            <a:r>
              <a:rPr lang="en-US" dirty="0">
                <a:solidFill>
                  <a:srgbClr val="0033A0"/>
                </a:solidFill>
              </a:rPr>
              <a:t> de pensions?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a des </a:t>
            </a:r>
            <a:r>
              <a:rPr lang="en-GB" dirty="0" err="1">
                <a:solidFill>
                  <a:schemeClr val="accent1"/>
                </a:solidFill>
              </a:rPr>
              <a:t>informations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générales</a:t>
            </a:r>
            <a:r>
              <a:rPr lang="en-GB" dirty="0">
                <a:solidFill>
                  <a:schemeClr val="accent1"/>
                </a:solidFill>
              </a:rPr>
              <a:t> sur la </a:t>
            </a:r>
            <a:r>
              <a:rPr lang="en-GB" dirty="0" err="1">
                <a:solidFill>
                  <a:schemeClr val="accent1"/>
                </a:solidFill>
              </a:rPr>
              <a:t>Caisse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“Rapport </a:t>
            </a:r>
            <a:r>
              <a:rPr lang="en-GB" dirty="0" err="1">
                <a:solidFill>
                  <a:schemeClr val="accent1"/>
                </a:solidFill>
              </a:rPr>
              <a:t>annuel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états</a:t>
            </a:r>
            <a:r>
              <a:rPr lang="en-GB" dirty="0">
                <a:solidFill>
                  <a:schemeClr val="accent1"/>
                </a:solidFill>
              </a:rPr>
              <a:t> financiers” </a:t>
            </a:r>
            <a:r>
              <a:rPr lang="en-GB" dirty="0" err="1">
                <a:solidFill>
                  <a:schemeClr val="accent1"/>
                </a:solidFill>
              </a:rPr>
              <a:t>comprend</a:t>
            </a:r>
            <a:r>
              <a:rPr lang="en-GB" dirty="0">
                <a:solidFill>
                  <a:schemeClr val="accent1"/>
                </a:solidFill>
              </a:rPr>
              <a:t> les mises à jour de </a:t>
            </a:r>
            <a:r>
              <a:rPr lang="en-GB" dirty="0" err="1">
                <a:solidFill>
                  <a:schemeClr val="accent1"/>
                </a:solidFill>
              </a:rPr>
              <a:t>l’année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572000" y="2675476"/>
            <a:ext cx="2420353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Réunion </a:t>
            </a:r>
            <a:r>
              <a:rPr lang="en-GB" dirty="0" err="1">
                <a:solidFill>
                  <a:schemeClr val="accent1"/>
                </a:solidFill>
              </a:rPr>
              <a:t>d’information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annuelle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590047" y="3733800"/>
            <a:ext cx="2420353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14 </a:t>
            </a:r>
            <a:r>
              <a:rPr lang="en-GB" dirty="0" err="1"/>
              <a:t>octobre</a:t>
            </a:r>
            <a:r>
              <a:rPr lang="en-GB" dirty="0"/>
              <a:t> 2025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hlinkClick r:id="rId4"/>
              </a:rPr>
              <a:t>https://indico.cern.ch/event/1575872</a:t>
            </a:r>
            <a:r>
              <a:rPr lang="en-GB" sz="1400" dirty="0">
                <a:solidFill>
                  <a:srgbClr val="61C4D3"/>
                </a:solidFill>
              </a:rPr>
              <a:t>/</a:t>
            </a:r>
            <a:endParaRPr lang="en-GB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4CA8C5-9826-8C75-FC42-0E4711ACE1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890" y="1955815"/>
            <a:ext cx="3541091" cy="41335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389807-8C42-97C4-33AB-75943C427E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5754" y="1949492"/>
            <a:ext cx="2580246" cy="364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631613" cy="1065742"/>
          </a:xfrm>
        </p:spPr>
        <p:txBody>
          <a:bodyPr/>
          <a:lstStyle/>
          <a:p>
            <a:r>
              <a:rPr lang="en-GB" sz="3600" b="1" dirty="0"/>
              <a:t>Service des </a:t>
            </a:r>
            <a:r>
              <a:rPr lang="en-GB" sz="3600" dirty="0" err="1"/>
              <a:t>p</a:t>
            </a:r>
            <a:r>
              <a:rPr lang="en-GB" sz="3600" b="1" dirty="0" err="1"/>
              <a:t>restations</a:t>
            </a:r>
            <a:r>
              <a:rPr lang="en-GB" sz="3600" b="1" dirty="0"/>
              <a:t> – nous </a:t>
            </a:r>
            <a:r>
              <a:rPr lang="en-GB" sz="3600" b="1" dirty="0" err="1"/>
              <a:t>somme</a:t>
            </a:r>
            <a:r>
              <a:rPr lang="en-GB" sz="3600" dirty="0" err="1"/>
              <a:t>s</a:t>
            </a:r>
            <a:r>
              <a:rPr lang="en-GB" sz="3600" dirty="0"/>
              <a:t> </a:t>
            </a:r>
            <a:r>
              <a:rPr lang="en-GB" sz="3600" dirty="0" err="1"/>
              <a:t>là</a:t>
            </a:r>
            <a:r>
              <a:rPr lang="en-GB" sz="3600" dirty="0"/>
              <a:t> pour </a:t>
            </a:r>
            <a:r>
              <a:rPr lang="en-GB" sz="3600" dirty="0" err="1"/>
              <a:t>vous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A219B-889B-DE7B-C4A8-B82EB6BB4D7C}"/>
              </a:ext>
            </a:extLst>
          </p:cNvPr>
          <p:cNvGrpSpPr/>
          <p:nvPr/>
        </p:nvGrpSpPr>
        <p:grpSpPr>
          <a:xfrm>
            <a:off x="671395" y="5173823"/>
            <a:ext cx="2686869" cy="610397"/>
            <a:chOff x="163" y="202632"/>
            <a:chExt cx="2686869" cy="61039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328DA-7059-CE6A-7C16-B258AF3A7A0C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31821-7383-E3D0-86E6-98DCF01248EA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F9D9F-E615-FB2A-E2FC-BA14DEA2D65D}"/>
              </a:ext>
            </a:extLst>
          </p:cNvPr>
          <p:cNvGrpSpPr/>
          <p:nvPr/>
        </p:nvGrpSpPr>
        <p:grpSpPr>
          <a:xfrm>
            <a:off x="3459998" y="5173823"/>
            <a:ext cx="2686869" cy="610397"/>
            <a:chOff x="2788766" y="202632"/>
            <a:chExt cx="2686869" cy="6103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964A0-325E-0164-5827-3EADB05406CB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2BA4E0-50C1-6FBB-64A3-786C5D89F1FB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+41 22 767 88 11</a:t>
              </a:r>
              <a:endParaRPr lang="en-GB" sz="1700" kern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0E343-8B4A-D836-C777-1579E442B51C}"/>
              </a:ext>
            </a:extLst>
          </p:cNvPr>
          <p:cNvGrpSpPr/>
          <p:nvPr/>
        </p:nvGrpSpPr>
        <p:grpSpPr>
          <a:xfrm>
            <a:off x="6248600" y="5173823"/>
            <a:ext cx="2686869" cy="610397"/>
            <a:chOff x="5577368" y="202632"/>
            <a:chExt cx="2686869" cy="6103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DC505A-39A9-B41D-E924-E37282BDE036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D5B2EB-151F-4ECD-B319-D646164E8451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C9708-A202-26FC-2ABA-CC2E7BFE45AA}"/>
              </a:ext>
            </a:extLst>
          </p:cNvPr>
          <p:cNvGrpSpPr/>
          <p:nvPr/>
        </p:nvGrpSpPr>
        <p:grpSpPr>
          <a:xfrm>
            <a:off x="9037203" y="5173823"/>
            <a:ext cx="2686869" cy="610397"/>
            <a:chOff x="8365971" y="202632"/>
            <a:chExt cx="2686869" cy="610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F9C8CA-A231-4B09-4A18-39AA6AD468AA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55C0A-276A-1A19-6C6B-596748E815C5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 err="1"/>
                <a:t>Bâtiment</a:t>
              </a:r>
              <a:r>
                <a:rPr lang="en-GB" sz="1700" kern="1200" dirty="0"/>
                <a:t> 5/5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13B992B-9652-F103-E358-9BF007E61F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46" b="746"/>
          <a:stretch/>
        </p:blipFill>
        <p:spPr>
          <a:xfrm>
            <a:off x="838200" y="1545878"/>
            <a:ext cx="2332411" cy="2332411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1738AD-8263-1B29-BE78-B96DFB285B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33" y="1545879"/>
            <a:ext cx="2328523" cy="2332411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8AF70E-BCD7-8C59-8F9F-BFBACD9C48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789" y="1550917"/>
            <a:ext cx="2332411" cy="2332411"/>
          </a:xfrm>
          <a:prstGeom prst="ellipse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BEF01E-0E3E-6A95-7F23-7C57C811FB8E}"/>
              </a:ext>
            </a:extLst>
          </p:cNvPr>
          <p:cNvSpPr/>
          <p:nvPr/>
        </p:nvSpPr>
        <p:spPr>
          <a:xfrm>
            <a:off x="791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Aïsha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Bankolé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AF7A7C-C082-8C92-0547-83700072A66E}"/>
              </a:ext>
            </a:extLst>
          </p:cNvPr>
          <p:cNvSpPr/>
          <p:nvPr/>
        </p:nvSpPr>
        <p:spPr>
          <a:xfrm>
            <a:off x="63543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Pilar Herguedas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B2849F-A46A-2390-BD4E-73043BFCA5CC}"/>
              </a:ext>
            </a:extLst>
          </p:cNvPr>
          <p:cNvSpPr/>
          <p:nvPr/>
        </p:nvSpPr>
        <p:spPr>
          <a:xfrm>
            <a:off x="9173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Garance Louvin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E0FB32-9037-B40C-DD93-569D86254B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189" y="1562721"/>
            <a:ext cx="2332411" cy="2332411"/>
          </a:xfrm>
          <a:prstGeom prst="ellipse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F6F938D-E66A-051A-0629-CD2B92FAD5A3}"/>
              </a:ext>
            </a:extLst>
          </p:cNvPr>
          <p:cNvSpPr/>
          <p:nvPr/>
        </p:nvSpPr>
        <p:spPr>
          <a:xfrm>
            <a:off x="3611189" y="3976838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Emilie Clerc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32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Pension de </a:t>
            </a:r>
            <a:r>
              <a:rPr lang="en-GB" dirty="0" err="1"/>
              <a:t>retraite</a:t>
            </a:r>
            <a:r>
              <a:rPr lang="en-GB" dirty="0"/>
              <a:t> - rappel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6437230"/>
              </p:ext>
            </p:extLst>
          </p:nvPr>
        </p:nvGraphicFramePr>
        <p:xfrm>
          <a:off x="846277" y="1635183"/>
          <a:ext cx="10278923" cy="4156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2072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Quels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sont</a:t>
            </a:r>
            <a:r>
              <a:rPr lang="en-US" dirty="0">
                <a:solidFill>
                  <a:srgbClr val="0033A0"/>
                </a:solidFill>
              </a:rPr>
              <a:t> les </a:t>
            </a:r>
            <a:r>
              <a:rPr lang="en-US" dirty="0" err="1">
                <a:solidFill>
                  <a:srgbClr val="0033A0"/>
                </a:solidFill>
              </a:rPr>
              <a:t>différents</a:t>
            </a:r>
            <a:r>
              <a:rPr lang="en-US" dirty="0">
                <a:solidFill>
                  <a:srgbClr val="0033A0"/>
                </a:solidFill>
              </a:rPr>
              <a:t> choix pour ma </a:t>
            </a:r>
            <a:r>
              <a:rPr lang="en-US" dirty="0" err="1">
                <a:solidFill>
                  <a:srgbClr val="0033A0"/>
                </a:solidFill>
              </a:rPr>
              <a:t>retraite</a:t>
            </a:r>
            <a:r>
              <a:rPr lang="en-US" dirty="0">
                <a:solidFill>
                  <a:srgbClr val="0033A0"/>
                </a:solidFill>
              </a:rPr>
              <a:t>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4395352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B04812C-3919-FB57-FDF2-6C40B536E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800" y="1066799"/>
            <a:ext cx="3955400" cy="50936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555413" cy="1065742"/>
          </a:xfrm>
        </p:spPr>
        <p:txBody>
          <a:bodyPr/>
          <a:lstStyle/>
          <a:p>
            <a:r>
              <a:rPr lang="en-US" sz="3400" dirty="0" err="1"/>
              <a:t>Retraite</a:t>
            </a:r>
            <a:r>
              <a:rPr lang="en-US" sz="3400" dirty="0"/>
              <a:t> </a:t>
            </a:r>
            <a:r>
              <a:rPr lang="en-US" sz="3400" dirty="0" err="1"/>
              <a:t>anticipée</a:t>
            </a:r>
            <a:r>
              <a:rPr lang="en-US" sz="3400" dirty="0"/>
              <a:t>, comment </a:t>
            </a:r>
            <a:r>
              <a:rPr lang="en-US" sz="3400" dirty="0" err="1"/>
              <a:t>est-elle</a:t>
            </a:r>
            <a:r>
              <a:rPr lang="en-US" sz="3400" dirty="0"/>
              <a:t> </a:t>
            </a:r>
            <a:r>
              <a:rPr lang="en-US" sz="3400" dirty="0" err="1"/>
              <a:t>calculée</a:t>
            </a:r>
            <a:r>
              <a:rPr lang="en-US" sz="3400" dirty="0"/>
              <a:t>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1E9E6C-795B-22DD-C9B4-1D8C3298AF3C}"/>
              </a:ext>
            </a:extLst>
          </p:cNvPr>
          <p:cNvSpPr/>
          <p:nvPr/>
        </p:nvSpPr>
        <p:spPr>
          <a:xfrm>
            <a:off x="8610600" y="3200400"/>
            <a:ext cx="2438400" cy="152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724C2-90C9-3179-1079-5A8AC365305D}"/>
              </a:ext>
            </a:extLst>
          </p:cNvPr>
          <p:cNvSpPr txBox="1"/>
          <p:nvPr/>
        </p:nvSpPr>
        <p:spPr>
          <a:xfrm>
            <a:off x="398462" y="2800924"/>
            <a:ext cx="6867526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CH" sz="2300" b="1" dirty="0"/>
              <a:t>Montant :</a:t>
            </a:r>
          </a:p>
          <a:p>
            <a:pPr algn="l"/>
            <a:endParaRPr lang="fr-CH" sz="2300" dirty="0"/>
          </a:p>
          <a:p>
            <a:pPr algn="l"/>
            <a:r>
              <a:rPr lang="fr-CH" sz="2300" dirty="0"/>
              <a:t>Pension de retraite * facteur approprié selon l’âge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555413" cy="1065742"/>
          </a:xfrm>
        </p:spPr>
        <p:txBody>
          <a:bodyPr/>
          <a:lstStyle/>
          <a:p>
            <a:r>
              <a:rPr lang="en-GB" sz="3400" dirty="0" err="1"/>
              <a:t>A</a:t>
            </a:r>
            <a:r>
              <a:rPr lang="en-GB" sz="3400" b="1" dirty="0" err="1"/>
              <a:t>utres</a:t>
            </a:r>
            <a:r>
              <a:rPr lang="en-GB" sz="3400" b="1" dirty="0"/>
              <a:t> </a:t>
            </a:r>
            <a:r>
              <a:rPr lang="en-GB" sz="3400" b="1" dirty="0" err="1"/>
              <a:t>prestations</a:t>
            </a:r>
            <a:r>
              <a:rPr lang="en-GB" sz="3400" b="1" dirty="0"/>
              <a:t> </a:t>
            </a:r>
            <a:r>
              <a:rPr lang="en-GB" sz="3400" b="1" dirty="0" err="1"/>
              <a:t>ajoutées</a:t>
            </a:r>
            <a:r>
              <a:rPr lang="en-GB" sz="3400" b="1" dirty="0"/>
              <a:t> </a:t>
            </a:r>
            <a:r>
              <a:rPr lang="en-GB" sz="3400" b="1" dirty="0" err="1"/>
              <a:t>ou</a:t>
            </a:r>
            <a:r>
              <a:rPr lang="en-GB" sz="3400" b="1" dirty="0"/>
              <a:t> </a:t>
            </a:r>
            <a:r>
              <a:rPr lang="en-GB" sz="3400" b="1" dirty="0" err="1"/>
              <a:t>cotisations</a:t>
            </a:r>
            <a:r>
              <a:rPr lang="en-GB" sz="3400" b="1" dirty="0"/>
              <a:t> </a:t>
            </a:r>
            <a:r>
              <a:rPr lang="en-GB" sz="3400" b="1" dirty="0" err="1"/>
              <a:t>déduites</a:t>
            </a:r>
            <a:r>
              <a:rPr lang="en-GB" sz="3400" b="1" dirty="0"/>
              <a:t>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416675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199" y="1170087"/>
            <a:ext cx="11326813" cy="48013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2400" b="1" dirty="0"/>
              <a:t>Prestations pouvant être ajoutées à la pension de base </a:t>
            </a:r>
            <a:r>
              <a:rPr lang="fr-CH" sz="2000" b="1" dirty="0"/>
              <a:t>(si applicable) :</a:t>
            </a:r>
          </a:p>
          <a:p>
            <a:endParaRPr lang="fr-CH" sz="2400" dirty="0"/>
          </a:p>
          <a:p>
            <a:pPr>
              <a:tabLst>
                <a:tab pos="200025" algn="l"/>
              </a:tabLst>
            </a:pPr>
            <a:r>
              <a:rPr lang="fr-CH" sz="2400" dirty="0"/>
              <a:t>+ allocation de famille (si marié ou non marié avec enfant(s) à charge)</a:t>
            </a:r>
          </a:p>
          <a:p>
            <a:pPr>
              <a:tabLst>
                <a:tab pos="200025" algn="l"/>
              </a:tabLst>
            </a:pPr>
            <a:r>
              <a:rPr lang="fr-CH" sz="2400" dirty="0"/>
              <a:t>+ allocation pour enfant à charge (si enfant(s) à charge)</a:t>
            </a:r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/>
              <a:t>Cotisations pouvant être déduites de la pension de base </a:t>
            </a:r>
            <a:r>
              <a:rPr lang="fr-CH" sz="2000" b="1" dirty="0"/>
              <a:t>(facultatif)</a:t>
            </a:r>
            <a:r>
              <a:rPr lang="fr-CH" sz="2400" b="1" dirty="0"/>
              <a:t> :</a:t>
            </a:r>
          </a:p>
          <a:p>
            <a:endParaRPr lang="fr-CH" sz="2400" dirty="0"/>
          </a:p>
          <a:p>
            <a:pPr marL="214313" indent="-214313">
              <a:buFontTx/>
              <a:buChar char="-"/>
            </a:pPr>
            <a:r>
              <a:rPr lang="fr-CH" sz="2400" dirty="0"/>
              <a:t>assurance maladie (cotisation principale + complémentaire conjoint si applicable)</a:t>
            </a:r>
          </a:p>
          <a:p>
            <a:pPr marL="214313" indent="-214313">
              <a:buFontTx/>
              <a:buChar char="-"/>
            </a:pPr>
            <a:r>
              <a:rPr lang="fr-CH" sz="2400" dirty="0"/>
              <a:t>assurance décès</a:t>
            </a:r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/>
              <a:t>Rappel :</a:t>
            </a:r>
          </a:p>
          <a:p>
            <a:r>
              <a:rPr lang="fr-CH" sz="2400" dirty="0"/>
              <a:t>Les frais scolaires ne sont pas remboursés</a:t>
            </a:r>
            <a:endParaRPr lang="en-GB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E85C005-2DC5-677C-F8FB-AD8CD74D8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5960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767A8F-D55B-F30D-D2C2-76027F5B2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01" y="1199830"/>
            <a:ext cx="4549099" cy="492466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Comment et </a:t>
            </a:r>
            <a:r>
              <a:rPr lang="en-GB" sz="3600" b="1" dirty="0" err="1"/>
              <a:t>quand</a:t>
            </a:r>
            <a:r>
              <a:rPr lang="en-GB" sz="3600" b="1" dirty="0"/>
              <a:t> </a:t>
            </a:r>
            <a:r>
              <a:rPr lang="en-GB" sz="3600" b="1" dirty="0" err="1"/>
              <a:t>recevrai</a:t>
            </a:r>
            <a:r>
              <a:rPr lang="en-GB" sz="3600" b="1" dirty="0"/>
              <a:t>-je ma pension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CB2065-41B7-764B-94AD-44616250803B}"/>
              </a:ext>
            </a:extLst>
          </p:cNvPr>
          <p:cNvSpPr/>
          <p:nvPr/>
        </p:nvSpPr>
        <p:spPr>
          <a:xfrm>
            <a:off x="5902691" y="1295400"/>
            <a:ext cx="4903672" cy="1508713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pensions sont payées en francs suisses sur un compte personnel </a:t>
            </a:r>
            <a:r>
              <a:rPr lang="fr-FR" dirty="0">
                <a:solidFill>
                  <a:schemeClr val="accent1"/>
                </a:solidFill>
              </a:rPr>
              <a:t>dans un État membre ou un État membre associé du CERN ou de l’ESO (paiements par IBAN doivent pouvoir être effectués)*</a:t>
            </a:r>
            <a:endParaRPr lang="fr-CH" dirty="0">
              <a:solidFill>
                <a:schemeClr val="accent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7587E2-611B-CD71-6EA9-F32FDBA611A3}"/>
              </a:ext>
            </a:extLst>
          </p:cNvPr>
          <p:cNvSpPr/>
          <p:nvPr/>
        </p:nvSpPr>
        <p:spPr>
          <a:xfrm>
            <a:off x="2788323" y="5101969"/>
            <a:ext cx="4928336" cy="959711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dates de paiement sont disponibles sur notre site internet et dans le bulletin du CERN en décembre</a:t>
            </a: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C5B7CE7A-6AE9-EBC2-04A5-963119B6C4C5}"/>
              </a:ext>
            </a:extLst>
          </p:cNvPr>
          <p:cNvSpPr/>
          <p:nvPr/>
        </p:nvSpPr>
        <p:spPr>
          <a:xfrm rot="1926903">
            <a:off x="1752600" y="5277170"/>
            <a:ext cx="914400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D43098-AD16-37B1-F39F-87F6BE5FA2C0}"/>
              </a:ext>
            </a:extLst>
          </p:cNvPr>
          <p:cNvSpPr/>
          <p:nvPr/>
        </p:nvSpPr>
        <p:spPr>
          <a:xfrm>
            <a:off x="5878027" y="3008356"/>
            <a:ext cx="4928336" cy="954044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Les </a:t>
            </a:r>
            <a:r>
              <a:rPr lang="en-GB" sz="1800" dirty="0" err="1">
                <a:solidFill>
                  <a:schemeClr val="accent1"/>
                </a:solidFill>
              </a:rPr>
              <a:t>comptes</a:t>
            </a:r>
            <a:r>
              <a:rPr lang="en-GB" sz="1800" dirty="0">
                <a:solidFill>
                  <a:schemeClr val="accent1"/>
                </a:solidFill>
              </a:rPr>
              <a:t> joints </a:t>
            </a:r>
            <a:r>
              <a:rPr lang="en-GB" sz="1800" dirty="0" err="1">
                <a:solidFill>
                  <a:schemeClr val="accent1"/>
                </a:solidFill>
              </a:rPr>
              <a:t>sont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acceptés</a:t>
            </a:r>
            <a:r>
              <a:rPr lang="en-GB" sz="1800" dirty="0">
                <a:solidFill>
                  <a:schemeClr val="accent1"/>
                </a:solidFill>
              </a:rPr>
              <a:t> pour </a:t>
            </a:r>
            <a:r>
              <a:rPr lang="en-GB" sz="1800" dirty="0" err="1">
                <a:solidFill>
                  <a:schemeClr val="accent1"/>
                </a:solidFill>
              </a:rPr>
              <a:t>éviter</a:t>
            </a:r>
            <a:r>
              <a:rPr lang="en-GB" sz="1800" dirty="0">
                <a:solidFill>
                  <a:schemeClr val="accent1"/>
                </a:solidFill>
              </a:rPr>
              <a:t> tout </a:t>
            </a:r>
            <a:r>
              <a:rPr lang="en-GB" sz="1800" dirty="0" err="1">
                <a:solidFill>
                  <a:schemeClr val="accent1"/>
                </a:solidFill>
              </a:rPr>
              <a:t>délai</a:t>
            </a:r>
            <a:r>
              <a:rPr lang="en-GB" sz="1800" dirty="0">
                <a:solidFill>
                  <a:schemeClr val="accent1"/>
                </a:solidFill>
              </a:rPr>
              <a:t> dans le </a:t>
            </a:r>
            <a:r>
              <a:rPr lang="en-GB" sz="1800" dirty="0" err="1">
                <a:solidFill>
                  <a:schemeClr val="accent1"/>
                </a:solidFill>
              </a:rPr>
              <a:t>paiement</a:t>
            </a:r>
            <a:r>
              <a:rPr lang="en-GB" sz="1800" dirty="0">
                <a:solidFill>
                  <a:schemeClr val="accent1"/>
                </a:solidFill>
              </a:rPr>
              <a:t> de la pension de conjoint survivant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70E32EC-DF07-29B3-F46D-A33179523D92}"/>
              </a:ext>
            </a:extLst>
          </p:cNvPr>
          <p:cNvSpPr/>
          <p:nvPr/>
        </p:nvSpPr>
        <p:spPr>
          <a:xfrm>
            <a:off x="5878027" y="4154444"/>
            <a:ext cx="4928336" cy="722356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pensions sont payées entre le 6 et le 8 de chaque mois pour le mois en cours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7952FF-462B-63BD-6E18-F3D2A5986685}"/>
              </a:ext>
            </a:extLst>
          </p:cNvPr>
          <p:cNvSpPr txBox="1"/>
          <p:nvPr/>
        </p:nvSpPr>
        <p:spPr>
          <a:xfrm>
            <a:off x="8716962" y="5938962"/>
            <a:ext cx="30480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100" dirty="0"/>
              <a:t>* Les éventuels frais bancaires ou de transfert seraient à votre charge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98264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Quelles sont les formalités de départ à remplir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0" y="762000"/>
            <a:ext cx="11326811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endParaRPr lang="fr-CH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3200" dirty="0"/>
              <a:t>Demande d’attribution d’une pension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fr-FR" sz="3200" dirty="0"/>
              <a:t>Déclaration d’assurance maladie et de revenus du conjoint (SHIPID) (si applicable)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fr-CH" sz="3200" dirty="0"/>
              <a:t>Assurance décès (si applicable)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36513"/>
            <a:r>
              <a:rPr lang="fr-CH" sz="3200" dirty="0"/>
              <a:t>Envoyées trois mois avant votre fin de contrat ou avant votre départ physique de l’Organisation</a:t>
            </a:r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05385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400" b="1" dirty="0" err="1"/>
              <a:t>Quelles</a:t>
            </a:r>
            <a:r>
              <a:rPr lang="en-GB" sz="3400" b="1" dirty="0"/>
              <a:t> </a:t>
            </a:r>
            <a:r>
              <a:rPr lang="en-GB" sz="3400" b="1" dirty="0" err="1"/>
              <a:t>sont</a:t>
            </a:r>
            <a:r>
              <a:rPr lang="en-GB" sz="3400" b="1" dirty="0"/>
              <a:t> les communications reçues à la </a:t>
            </a:r>
            <a:r>
              <a:rPr lang="en-GB" sz="3400" b="1" dirty="0" err="1"/>
              <a:t>retraite</a:t>
            </a:r>
            <a:r>
              <a:rPr lang="en-GB" sz="3400" b="1" dirty="0"/>
              <a:t> ?</a:t>
            </a:r>
            <a:endParaRPr lang="en-GB" sz="3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866686" y="1181607"/>
            <a:ext cx="10458626" cy="61237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accent1"/>
                </a:solidFill>
              </a:rPr>
              <a:t>À </a:t>
            </a:r>
            <a:r>
              <a:rPr lang="en-GB" sz="1800" dirty="0" err="1">
                <a:solidFill>
                  <a:schemeClr val="accent1"/>
                </a:solidFill>
              </a:rPr>
              <a:t>ce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dirty="0">
                <a:solidFill>
                  <a:schemeClr val="accent1"/>
                </a:solidFill>
              </a:rPr>
              <a:t>jour, </a:t>
            </a:r>
            <a:r>
              <a:rPr lang="en-GB" dirty="0" err="1">
                <a:solidFill>
                  <a:schemeClr val="accent1"/>
                </a:solidFill>
              </a:rPr>
              <a:t>toutes</a:t>
            </a:r>
            <a:r>
              <a:rPr lang="en-GB" dirty="0">
                <a:solidFill>
                  <a:schemeClr val="accent1"/>
                </a:solidFill>
              </a:rPr>
              <a:t> les communications </a:t>
            </a:r>
            <a:r>
              <a:rPr lang="en-GB" dirty="0" err="1">
                <a:solidFill>
                  <a:schemeClr val="accent1"/>
                </a:solidFill>
              </a:rPr>
              <a:t>sont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envoyées</a:t>
            </a:r>
            <a:r>
              <a:rPr lang="en-GB" dirty="0">
                <a:solidFill>
                  <a:schemeClr val="accent1"/>
                </a:solidFill>
              </a:rPr>
              <a:t>, par </a:t>
            </a:r>
            <a:r>
              <a:rPr lang="en-GB" dirty="0" err="1">
                <a:solidFill>
                  <a:schemeClr val="accent1"/>
                </a:solidFill>
              </a:rPr>
              <a:t>courrier</a:t>
            </a:r>
            <a:r>
              <a:rPr lang="en-GB" dirty="0">
                <a:solidFill>
                  <a:schemeClr val="accent1"/>
                </a:solidFill>
              </a:rPr>
              <a:t> postal, </a:t>
            </a:r>
            <a:r>
              <a:rPr lang="en-GB" dirty="0" err="1">
                <a:solidFill>
                  <a:schemeClr val="accent1"/>
                </a:solidFill>
              </a:rPr>
              <a:t>directement</a:t>
            </a:r>
            <a:r>
              <a:rPr lang="en-GB" dirty="0">
                <a:solidFill>
                  <a:schemeClr val="accent1"/>
                </a:solidFill>
              </a:rPr>
              <a:t> au </a:t>
            </a:r>
            <a:r>
              <a:rPr lang="en-GB" dirty="0" err="1">
                <a:solidFill>
                  <a:schemeClr val="accent1"/>
                </a:solidFill>
              </a:rPr>
              <a:t>bénéficiaire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ou</a:t>
            </a:r>
            <a:r>
              <a:rPr lang="en-GB" dirty="0">
                <a:solidFill>
                  <a:schemeClr val="accent1"/>
                </a:solidFill>
              </a:rPr>
              <a:t> à son representant </a:t>
            </a:r>
            <a:r>
              <a:rPr lang="en-GB" dirty="0" err="1">
                <a:solidFill>
                  <a:schemeClr val="accent1"/>
                </a:solidFill>
              </a:rPr>
              <a:t>légal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05F48AA-6C3F-61D6-10AE-84338926A2F1}"/>
              </a:ext>
            </a:extLst>
          </p:cNvPr>
          <p:cNvSpPr/>
          <p:nvPr/>
        </p:nvSpPr>
        <p:spPr>
          <a:xfrm>
            <a:off x="497608" y="3491543"/>
            <a:ext cx="69274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Le premier </a:t>
            </a:r>
            <a:r>
              <a:rPr lang="en-GB" sz="1800" dirty="0" err="1">
                <a:solidFill>
                  <a:schemeClr val="accent1"/>
                </a:solidFill>
              </a:rPr>
              <a:t>mois</a:t>
            </a:r>
            <a:r>
              <a:rPr lang="en-GB" sz="1800" dirty="0">
                <a:solidFill>
                  <a:schemeClr val="accent1"/>
                </a:solidFill>
              </a:rPr>
              <a:t> de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retraite</a:t>
            </a:r>
            <a:r>
              <a:rPr lang="en-GB" sz="1800" dirty="0">
                <a:solidFill>
                  <a:schemeClr val="accent1"/>
                </a:solidFill>
              </a:rPr>
              <a:t>, </a:t>
            </a:r>
            <a:r>
              <a:rPr lang="en-GB" sz="1800" dirty="0" err="1">
                <a:solidFill>
                  <a:schemeClr val="accent1"/>
                </a:solidFill>
              </a:rPr>
              <a:t>vous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recevrez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une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lettre</a:t>
            </a:r>
            <a:r>
              <a:rPr lang="en-GB" sz="1800" dirty="0">
                <a:solidFill>
                  <a:schemeClr val="accent1"/>
                </a:solidFill>
              </a:rPr>
              <a:t> de droit à pension </a:t>
            </a:r>
            <a:r>
              <a:rPr lang="en-GB" sz="1800" dirty="0" err="1">
                <a:solidFill>
                  <a:schemeClr val="accent1"/>
                </a:solidFill>
              </a:rPr>
              <a:t>ainsi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qu’un</a:t>
            </a:r>
            <a:r>
              <a:rPr lang="en-GB" sz="1800" dirty="0">
                <a:solidFill>
                  <a:schemeClr val="accent1"/>
                </a:solidFill>
              </a:rPr>
              <a:t> document </a:t>
            </a:r>
            <a:r>
              <a:rPr lang="en-GB" sz="1800" dirty="0" err="1">
                <a:solidFill>
                  <a:schemeClr val="accent1"/>
                </a:solidFill>
              </a:rPr>
              <a:t>contenant</a:t>
            </a:r>
            <a:r>
              <a:rPr lang="en-GB" sz="1800" dirty="0">
                <a:solidFill>
                  <a:schemeClr val="accent1"/>
                </a:solidFill>
              </a:rPr>
              <a:t> des </a:t>
            </a:r>
            <a:r>
              <a:rPr lang="en-GB" sz="1800" dirty="0" err="1">
                <a:solidFill>
                  <a:schemeClr val="accent1"/>
                </a:solidFill>
              </a:rPr>
              <a:t>informations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utiles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EA80A2-D61A-6918-19DE-079416F29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7467" y="2007403"/>
            <a:ext cx="2897845" cy="40885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112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 err="1"/>
              <a:t>Quelles</a:t>
            </a:r>
            <a:r>
              <a:rPr lang="en-GB" dirty="0"/>
              <a:t> communications </a:t>
            </a:r>
            <a:r>
              <a:rPr lang="en-GB" dirty="0" err="1"/>
              <a:t>recevrai</a:t>
            </a:r>
            <a:r>
              <a:rPr lang="en-GB" dirty="0"/>
              <a:t>-je dans </a:t>
            </a:r>
            <a:r>
              <a:rPr lang="en-GB" dirty="0" err="1"/>
              <a:t>l’année</a:t>
            </a:r>
            <a:r>
              <a:rPr lang="en-GB" dirty="0"/>
              <a:t> ?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0926057"/>
              </p:ext>
            </p:extLst>
          </p:nvPr>
        </p:nvGraphicFramePr>
        <p:xfrm>
          <a:off x="452411" y="2092383"/>
          <a:ext cx="10278923" cy="4156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63993" y="951890"/>
            <a:ext cx="11264014" cy="150012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536032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Janvier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31934C-7214-8ACC-9B25-9D0F8256BDDE}"/>
              </a:ext>
            </a:extLst>
          </p:cNvPr>
          <p:cNvSpPr/>
          <p:nvPr/>
        </p:nvSpPr>
        <p:spPr>
          <a:xfrm>
            <a:off x="2554481" y="1536032"/>
            <a:ext cx="1883945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Février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4650984" y="1524000"/>
            <a:ext cx="188394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Juin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6798621" y="1536032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Novembre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3C0E91-0D8D-9371-D668-46D5662B0ACE}"/>
              </a:ext>
            </a:extLst>
          </p:cNvPr>
          <p:cNvSpPr/>
          <p:nvPr/>
        </p:nvSpPr>
        <p:spPr>
          <a:xfrm>
            <a:off x="8873066" y="1519788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Décembre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971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15382</TotalTime>
  <Words>1419</Words>
  <Application>Microsoft Office PowerPoint</Application>
  <PresentationFormat>Widescreen</PresentationFormat>
  <Paragraphs>217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CAISSE DE PENSIONS  Préparation à la retraite</vt:lpstr>
      <vt:lpstr>Pension de retraite - rappel </vt:lpstr>
      <vt:lpstr>Quels sont les différents choix pour ma retraite ?</vt:lpstr>
      <vt:lpstr>Retraite anticipée, comment est-elle calculée ?</vt:lpstr>
      <vt:lpstr>Autres prestations ajoutées ou cotisations déduites ?</vt:lpstr>
      <vt:lpstr>Comment et quand recevrai-je ma pension ?</vt:lpstr>
      <vt:lpstr>Quelles sont les formalités de départ à remplir ?</vt:lpstr>
      <vt:lpstr>Quelles sont les communications reçues à la retraite ?</vt:lpstr>
      <vt:lpstr>Quelles communications recevrai-je dans l’année ? </vt:lpstr>
      <vt:lpstr>Changement de situation, que dois-je faire ?</vt:lpstr>
      <vt:lpstr>Que faire en cas de décès ?</vt:lpstr>
      <vt:lpstr>Mon conjoint recevra-t-il une pension ?</vt:lpstr>
      <vt:lpstr>Qu’en est-il pour mon/mes ex-conjoint(s)?</vt:lpstr>
      <vt:lpstr>Et mes enfants ?</vt:lpstr>
      <vt:lpstr>Mes prestations sont-elles soumises à l’indexation ?</vt:lpstr>
      <vt:lpstr>Où trouver plus d’informations sur ma pension ?</vt:lpstr>
      <vt:lpstr>Et sur la Caisse de pensions?</vt:lpstr>
      <vt:lpstr>Service des prestations – nous sommes là pour vous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Emilie Clerc</cp:lastModifiedBy>
  <cp:revision>1068</cp:revision>
  <cp:lastPrinted>2024-09-16T14:39:47Z</cp:lastPrinted>
  <dcterms:created xsi:type="dcterms:W3CDTF">2021-09-10T12:54:27Z</dcterms:created>
  <dcterms:modified xsi:type="dcterms:W3CDTF">2025-10-03T07:59:28Z</dcterms:modified>
</cp:coreProperties>
</file>