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1"/>
  </p:notesMasterIdLst>
  <p:sldIdLst>
    <p:sldId id="256" r:id="rId2"/>
    <p:sldId id="262" r:id="rId3"/>
    <p:sldId id="257" r:id="rId4"/>
    <p:sldId id="259" r:id="rId5"/>
    <p:sldId id="260" r:id="rId6"/>
    <p:sldId id="264" r:id="rId7"/>
    <p:sldId id="265" r:id="rId8"/>
    <p:sldId id="258" r:id="rId9"/>
    <p:sldId id="263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aria Quintas Rodriguez" initials="MQR" lastIdx="0" clrIdx="0">
    <p:extLst>
      <p:ext uri="{19B8F6BF-5375-455C-9EA6-DF929625EA0E}">
        <p15:presenceInfo xmlns:p15="http://schemas.microsoft.com/office/powerpoint/2012/main" userId="S-1-5-21-1526224874-1540688658-1361462980-123563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04282"/>
    <a:srgbClr val="0B387C"/>
    <a:srgbClr val="0055A0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23" d="100"/>
          <a:sy n="123" d="100"/>
        </p:scale>
        <p:origin x="1254" y="102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5FAD328-2336-44E5-9C90-A7156F1B7628}" type="datetimeFigureOut">
              <a:rPr lang="en-GB" smtClean="0"/>
              <a:t>30/09/2024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B20FC4B-508F-471A-A16E-47CC971FE33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544724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20FC4B-508F-471A-A16E-47CC971FE331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527006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08.10.2020</a:t>
            </a:r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HR Department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fr-CH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08.10.2020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HR Department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CH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08.10.2020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HR Department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6390879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  <p:pic>
        <p:nvPicPr>
          <p:cNvPr id="7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266393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6390879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  <p:pic>
        <p:nvPicPr>
          <p:cNvPr id="5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266393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835"/>
          <a:stretch/>
        </p:blipFill>
        <p:spPr>
          <a:xfrm>
            <a:off x="3959440" y="2765964"/>
            <a:ext cx="1221946" cy="1261931"/>
          </a:xfrm>
          <a:prstGeom prst="rect">
            <a:avLst/>
          </a:prstGeom>
        </p:spPr>
      </p:pic>
      <p:sp>
        <p:nvSpPr>
          <p:cNvPr id="6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6390879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08.10.2020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HR Department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08.10.2020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HR Department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6576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08.10.2020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HR Department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08.10.2020</a:t>
            </a:r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HR Department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08.10.2020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HR Department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mailto:Installation.service@cern.ch" TargetMode="External"/><Relationship Id="rId2" Type="http://schemas.openxmlformats.org/officeDocument/2006/relationships/hyperlink" Target="mailto:mobility.service@cern.ch" TargetMode="External"/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e.ch/organisation/office-cantonal-population-migrations-ocpm" TargetMode="External"/><Relationship Id="rId7" Type="http://schemas.openxmlformats.org/officeDocument/2006/relationships/hyperlink" Target="https://www.haute-savoie.gouv.fr/Demarches/Etrangers-en-Haute-Savoie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0.xml"/><Relationship Id="rId6" Type="http://schemas.openxmlformats.org/officeDocument/2006/relationships/hyperlink" Target="https://www.ain.gouv.fr/Demarches/Un-document-de-sejour-pour-etranger-une-naturalisation-francaise/Titre-de-sejour/Modalites-d-accueil-des-etrangers-a-la-prefecture-de-l-Ain" TargetMode="External"/><Relationship Id="rId5" Type="http://schemas.openxmlformats.org/officeDocument/2006/relationships/hyperlink" Target="https://www.eda.admin.ch/missions/mission-onu-geneve/en/home/manual-regime-privileges-and-immunities/introduction/manual-stay/staying-end-functions.html" TargetMode="External"/><Relationship Id="rId4" Type="http://schemas.openxmlformats.org/officeDocument/2006/relationships/hyperlink" Target="https://www.lausanne.ch/de/officiel/administration/securite-et-economie/controle-des-habitants.html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mailto:HR-cards.support@cern.ch" TargetMode="External"/><Relationship Id="rId2" Type="http://schemas.openxmlformats.org/officeDocument/2006/relationships/hyperlink" Target="mailto:maria.quintas@cern.ch" TargetMode="External"/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072633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/>
              <a:t>08.10.2024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HR Department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2969335" y="583987"/>
            <a:ext cx="3209193" cy="567805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CH" sz="2400" dirty="0"/>
              <a:t>SUMMARY</a:t>
            </a:r>
            <a:endParaRPr lang="en-GB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633786" y="2141367"/>
            <a:ext cx="8445879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r-CH" b="1" dirty="0"/>
              <a:t>Restitution of Swiss and French Cards.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b="1" dirty="0"/>
              <a:t>The 3-month courtesy period (after the end of the contract).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r-CH" b="1" dirty="0" err="1"/>
              <a:t>When</a:t>
            </a:r>
            <a:r>
              <a:rPr lang="fr-CH" b="1" dirty="0"/>
              <a:t> to </a:t>
            </a:r>
            <a:r>
              <a:rPr lang="fr-CH" b="1" dirty="0" err="1"/>
              <a:t>start</a:t>
            </a:r>
            <a:r>
              <a:rPr lang="fr-CH" b="1" dirty="0"/>
              <a:t> the </a:t>
            </a:r>
            <a:r>
              <a:rPr lang="fr-CH" b="1" dirty="0" err="1"/>
              <a:t>formalities</a:t>
            </a:r>
            <a:r>
              <a:rPr lang="fr-CH" b="1" dirty="0"/>
              <a:t> for a B or a C Swiss Permit? 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b="1" dirty="0"/>
              <a:t>Some useful links for information: Geneva and Vaud cantonal offices (permit applications) and residence in France for British citizens</a:t>
            </a:r>
            <a:endParaRPr lang="fr-CH" b="1" dirty="0"/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GB" b="1" dirty="0"/>
          </a:p>
          <a:p>
            <a:endParaRPr lang="en-GB" dirty="0"/>
          </a:p>
        </p:txBody>
      </p:sp>
      <p:sp>
        <p:nvSpPr>
          <p:cNvPr id="7" name="Text Placeholder 5"/>
          <p:cNvSpPr txBox="1">
            <a:spLocks/>
          </p:cNvSpPr>
          <p:nvPr/>
        </p:nvSpPr>
        <p:spPr>
          <a:xfrm>
            <a:off x="6536366" y="5642546"/>
            <a:ext cx="2147688" cy="41965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H" sz="900" dirty="0"/>
              <a:t>Maria QUINTAS for the Cards Office</a:t>
            </a:r>
          </a:p>
        </p:txBody>
      </p:sp>
      <p:pic>
        <p:nvPicPr>
          <p:cNvPr id="8" name="Picture 7"/>
          <p:cNvPicPr/>
          <p:nvPr/>
        </p:nvPicPr>
        <p:blipFill>
          <a:blip r:embed="rId2"/>
          <a:stretch>
            <a:fillRect/>
          </a:stretch>
        </p:blipFill>
        <p:spPr>
          <a:xfrm rot="20450021">
            <a:off x="697039" y="5241755"/>
            <a:ext cx="554389" cy="478919"/>
          </a:xfrm>
          <a:prstGeom prst="rect">
            <a:avLst/>
          </a:prstGeom>
          <a:effectLst>
            <a:reflection blurRad="6350" stA="52000" endA="300" endPos="3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5519971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/>
              <a:t>08.10.2024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HR Department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653142" y="604102"/>
            <a:ext cx="7685914" cy="47146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fr-CH" sz="2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Restitution of Swiss and French Cards</a:t>
            </a: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endParaRPr lang="fr-CH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endParaRPr lang="fr-CH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endParaRPr lang="en-GB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 algn="just"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GB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At the end of your contract, your Swiss and French Cards and those of your family (if applicable) must be returned to the Cards Office in the HR Department. </a:t>
            </a:r>
            <a:endParaRPr lang="fr-CH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 algn="just"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GB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 certified copy will be given to you, in particular to facilitate an application for a residence permit in Switzerland if you wish to reside there.</a:t>
            </a:r>
          </a:p>
          <a:p>
            <a:pPr marL="285750" indent="-285750" algn="just"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GB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For cancellation of plates and final settlement of customs duties, please contact:</a:t>
            </a:r>
          </a:p>
          <a:p>
            <a:pPr marL="742950" lvl="1" indent="-285750" algn="just">
              <a:spcAft>
                <a:spcPts val="1000"/>
              </a:spcAft>
              <a:buFontTx/>
              <a:buChar char="-"/>
            </a:pPr>
            <a:r>
              <a:rPr lang="fr-CH" sz="16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Vehicles</a:t>
            </a:r>
            <a:r>
              <a:rPr lang="fr-CH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CH" sz="16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registered</a:t>
            </a:r>
            <a:r>
              <a:rPr lang="fr-CH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in the French </a:t>
            </a:r>
            <a:r>
              <a:rPr lang="fr-CH" sz="16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special</a:t>
            </a:r>
            <a:r>
              <a:rPr lang="fr-CH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CH" sz="16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series</a:t>
            </a:r>
            <a:r>
              <a:rPr lang="fr-CH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CH" sz="1600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431 K</a:t>
            </a:r>
            <a:r>
              <a:rPr lang="fr-CH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and </a:t>
            </a:r>
            <a:r>
              <a:rPr lang="fr-CH" sz="1600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431 CD</a:t>
            </a:r>
            <a:r>
              <a:rPr lang="fr-CH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: </a:t>
            </a:r>
            <a:r>
              <a:rPr lang="fr-CH" sz="1600" u="sng" dirty="0">
                <a:latin typeface="Calibri" panose="020F0502020204030204" pitchFamily="34" charset="0"/>
                <a:cs typeface="Calibri" panose="020F0502020204030204" pitchFamily="34" charset="0"/>
                <a:hlinkClick r:id="rId2"/>
              </a:rPr>
              <a:t>mobility.service@cern.ch </a:t>
            </a:r>
            <a:endParaRPr lang="fr-CH" sz="1600" u="sng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742950" lvl="1" indent="-285750" algn="just">
              <a:spcAft>
                <a:spcPts val="1000"/>
              </a:spcAft>
              <a:buFontTx/>
              <a:buChar char="-"/>
            </a:pPr>
            <a:r>
              <a:rPr lang="fr-CH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Vehicles</a:t>
            </a:r>
            <a:r>
              <a:rPr lang="fr-CH" sz="16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CH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registered</a:t>
            </a:r>
            <a:r>
              <a:rPr lang="fr-CH" sz="16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CH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with</a:t>
            </a:r>
            <a:r>
              <a:rPr lang="fr-CH" sz="1600" dirty="0">
                <a:latin typeface="Calibri" panose="020F0502020204030204" pitchFamily="34" charset="0"/>
                <a:cs typeface="Calibri" panose="020F0502020204030204" pitchFamily="34" charset="0"/>
              </a:rPr>
              <a:t> Swiss </a:t>
            </a:r>
            <a:r>
              <a:rPr lang="fr-CH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diplomatic</a:t>
            </a:r>
            <a:r>
              <a:rPr lang="fr-CH" sz="16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CH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number</a:t>
            </a:r>
            <a:r>
              <a:rPr lang="fr-CH" sz="1600" dirty="0">
                <a:latin typeface="Calibri" panose="020F0502020204030204" pitchFamily="34" charset="0"/>
                <a:cs typeface="Calibri" panose="020F0502020204030204" pitchFamily="34" charset="0"/>
              </a:rPr>
              <a:t> plates: </a:t>
            </a:r>
            <a:r>
              <a:rPr lang="fr-FR" sz="1600" u="sng" dirty="0">
                <a:latin typeface="Calibri" panose="020F0502020204030204" pitchFamily="34" charset="0"/>
                <a:cs typeface="Calibri" panose="020F0502020204030204" pitchFamily="34" charset="0"/>
                <a:hlinkClick r:id="rId3"/>
              </a:rPr>
              <a:t>Installation.service@cern.ch</a:t>
            </a:r>
            <a:endParaRPr lang="fr-FR" sz="1600" u="sng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" name="Wave 6"/>
          <p:cNvSpPr/>
          <p:nvPr/>
        </p:nvSpPr>
        <p:spPr>
          <a:xfrm>
            <a:off x="3316600" y="1725064"/>
            <a:ext cx="2358998" cy="253572"/>
          </a:xfrm>
          <a:prstGeom prst="wave">
            <a:avLst>
              <a:gd name="adj1" fmla="val 20000"/>
              <a:gd name="adj2" fmla="val 0"/>
            </a:avLst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sp3d extrusionH="57150">
              <a:bevelT w="38100" h="38100" prst="relaxedInset"/>
            </a:sp3d>
          </a:bodyPr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23234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/>
              <a:t>08.10.2024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HR Department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547164" y="630825"/>
            <a:ext cx="7888924" cy="43181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n-GB" sz="2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 3-month courtesy period (after the end of the contract)</a:t>
            </a: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endParaRPr lang="fr-CH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endParaRPr lang="fr-CH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endParaRPr lang="en-GB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 algn="just"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GB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Employees who are retiring may apply for a three-month courtesy period for them and their family members to organize their final departure from Switzerland or to regularize the remainder of their stay in Switzerland.</a:t>
            </a:r>
          </a:p>
          <a:p>
            <a:pPr marL="285750" indent="-285750" algn="just">
              <a:spcAft>
                <a:spcPts val="1000"/>
              </a:spcAft>
              <a:buFont typeface="Arial" panose="020B0604020202020204" pitchFamily="34" charset="0"/>
              <a:buChar char="•"/>
            </a:pPr>
            <a:endParaRPr lang="en-GB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 algn="just"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GB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This formality must be requested by the staff member while still at CERN. A “courtesy period" form must be submitted, one month and a half before the end of the CERN contract,  to the Cards Office, which will then be forwarded to the Swiss Mission in Geneva.</a:t>
            </a:r>
          </a:p>
        </p:txBody>
      </p:sp>
      <p:sp>
        <p:nvSpPr>
          <p:cNvPr id="6" name="Wave 5"/>
          <p:cNvSpPr/>
          <p:nvPr/>
        </p:nvSpPr>
        <p:spPr>
          <a:xfrm>
            <a:off x="3388659" y="1575227"/>
            <a:ext cx="2358998" cy="253572"/>
          </a:xfrm>
          <a:prstGeom prst="wave">
            <a:avLst>
              <a:gd name="adj1" fmla="val 20000"/>
              <a:gd name="adj2" fmla="val 0"/>
            </a:avLst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sp3d extrusionH="57150">
              <a:bevelT w="38100" h="38100" prst="relaxedInset"/>
            </a:sp3d>
          </a:bodyPr>
          <a:lstStyle/>
          <a:p>
            <a:pPr algn="ctr"/>
            <a:endParaRPr lang="en-GB">
              <a:solidFill>
                <a:schemeClr val="tx1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36883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/>
              <a:t>08.10.2024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HR Department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691374" y="1928068"/>
            <a:ext cx="7599510" cy="28212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GB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At the latest upon the expiry of the courtesy period, the holders of a Diplomatic Swiss Card must return the CD registration plates of their vehicle(s) to the competent Cantonal Service of their place of residence.</a:t>
            </a:r>
          </a:p>
          <a:p>
            <a:pPr marL="285750" indent="-285750" algn="just">
              <a:spcAft>
                <a:spcPts val="1000"/>
              </a:spcAft>
              <a:buFont typeface="Arial" panose="020B0604020202020204" pitchFamily="34" charset="0"/>
              <a:buChar char="•"/>
            </a:pPr>
            <a:endParaRPr lang="en-GB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 algn="just"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GB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At the same time, families holding a Ci permit must also return it to the competent Cantonal Service of their place of residence.</a:t>
            </a:r>
          </a:p>
          <a:p>
            <a:pPr marL="285750" indent="-285750" algn="just">
              <a:spcAft>
                <a:spcPts val="1000"/>
              </a:spcAft>
              <a:buFont typeface="Arial" panose="020B0604020202020204" pitchFamily="34" charset="0"/>
              <a:buChar char="•"/>
            </a:pPr>
            <a:endParaRPr lang="en-GB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 algn="just"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GB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Staff members who have given up their C permit when taking up employment at CERN will also have to make a demand via the competent Cantonal Office.</a:t>
            </a:r>
          </a:p>
        </p:txBody>
      </p:sp>
      <p:sp>
        <p:nvSpPr>
          <p:cNvPr id="6" name="Wave 5"/>
          <p:cNvSpPr/>
          <p:nvPr/>
        </p:nvSpPr>
        <p:spPr>
          <a:xfrm>
            <a:off x="3230398" y="766335"/>
            <a:ext cx="2358998" cy="253572"/>
          </a:xfrm>
          <a:prstGeom prst="wave">
            <a:avLst>
              <a:gd name="adj1" fmla="val 20000"/>
              <a:gd name="adj2" fmla="val 0"/>
            </a:avLst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sp3d extrusionH="57150">
              <a:bevelT w="38100" h="38100" prst="relaxedInset"/>
            </a:sp3d>
          </a:bodyPr>
          <a:lstStyle/>
          <a:p>
            <a:pPr algn="ctr"/>
            <a:endParaRPr lang="en-GB">
              <a:solidFill>
                <a:schemeClr val="tx1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91335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/>
              <a:t>08.10.2024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HR Department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0"/>
          </p:nvPr>
        </p:nvSpPr>
        <p:spPr>
          <a:xfrm>
            <a:off x="237506" y="183548"/>
            <a:ext cx="8538359" cy="4712124"/>
          </a:xfrm>
        </p:spPr>
        <p:txBody>
          <a:bodyPr>
            <a:normAutofit fontScale="47500" lnSpcReduction="20000"/>
          </a:bodyPr>
          <a:lstStyle/>
          <a:p>
            <a:endParaRPr lang="fr-CH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35000"/>
              </a:lnSpc>
              <a:spcAft>
                <a:spcPts val="1000"/>
              </a:spcAft>
            </a:pPr>
            <a:r>
              <a:rPr lang="en-GB" sz="60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When to start the formalities for a B or a C Swiss Permit? </a:t>
            </a:r>
          </a:p>
          <a:p>
            <a:pPr algn="ctr">
              <a:lnSpc>
                <a:spcPct val="135000"/>
              </a:lnSpc>
              <a:spcAft>
                <a:spcPts val="1000"/>
              </a:spcAft>
            </a:pPr>
            <a:endParaRPr lang="fr-CH" sz="51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CH" dirty="0"/>
          </a:p>
          <a:p>
            <a:pPr lvl="1" indent="-285750">
              <a:lnSpc>
                <a:spcPct val="170000"/>
              </a:lnSpc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GB" sz="4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It is recommended to submit your application, to the Cantonal office of the place of residence, 1.5 to 2 months before the end of your contract at CERN.</a:t>
            </a:r>
          </a:p>
          <a:p>
            <a:pPr lvl="1" indent="-285750">
              <a:lnSpc>
                <a:spcPct val="170000"/>
              </a:lnSpc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GB" sz="4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Given the volume of files, it should be noted that waiting times can be significant.</a:t>
            </a:r>
            <a:endParaRPr lang="en-GB" sz="6400" dirty="0"/>
          </a:p>
        </p:txBody>
      </p:sp>
      <p:sp>
        <p:nvSpPr>
          <p:cNvPr id="7" name="Wave 6"/>
          <p:cNvSpPr/>
          <p:nvPr/>
        </p:nvSpPr>
        <p:spPr>
          <a:xfrm>
            <a:off x="3451319" y="2473672"/>
            <a:ext cx="2358998" cy="253572"/>
          </a:xfrm>
          <a:prstGeom prst="wave">
            <a:avLst>
              <a:gd name="adj1" fmla="val 20000"/>
              <a:gd name="adj2" fmla="val 0"/>
            </a:avLst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sp3d extrusionH="57150">
              <a:bevelT w="38100" h="38100" prst="relaxedInset"/>
            </a:sp3d>
          </a:bodyPr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82544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/>
              <a:t>08.10.2024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HR Department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2101252" y="354022"/>
            <a:ext cx="4654351" cy="49212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fr-CH" sz="2400" b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Useful</a:t>
            </a:r>
            <a:r>
              <a:rPr lang="fr-CH" sz="2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links for </a:t>
            </a:r>
            <a:r>
              <a:rPr lang="fr-CH" sz="2400" b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further</a:t>
            </a:r>
            <a:r>
              <a:rPr lang="fr-CH" sz="2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information</a:t>
            </a:r>
            <a:endParaRPr lang="en-GB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44062" y="2736503"/>
            <a:ext cx="764930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sz="1600" dirty="0"/>
          </a:p>
        </p:txBody>
      </p:sp>
      <p:sp>
        <p:nvSpPr>
          <p:cNvPr id="8" name="Rectangle 7"/>
          <p:cNvSpPr/>
          <p:nvPr/>
        </p:nvSpPr>
        <p:spPr>
          <a:xfrm>
            <a:off x="515474" y="1155531"/>
            <a:ext cx="8434037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1600" b="1" dirty="0"/>
              <a:t>OCPM Geneva:</a:t>
            </a:r>
            <a:endParaRPr lang="en-GB" sz="1600" b="1" dirty="0"/>
          </a:p>
          <a:p>
            <a:r>
              <a:rPr lang="en-GB" sz="1400" dirty="0">
                <a:hlinkClick r:id="rId3"/>
              </a:rPr>
              <a:t>https://www.ge.ch/organisation/office-cantonal-population-migrations-ocpm</a:t>
            </a:r>
            <a:endParaRPr lang="en-GB" sz="1400" dirty="0"/>
          </a:p>
          <a:p>
            <a:endParaRPr lang="fr-CH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1600" b="1" dirty="0" err="1"/>
              <a:t>Competent</a:t>
            </a:r>
            <a:r>
              <a:rPr lang="fr-CH" sz="1600" b="1" dirty="0"/>
              <a:t> </a:t>
            </a:r>
            <a:r>
              <a:rPr lang="fr-CH" sz="1600" b="1" dirty="0" err="1"/>
              <a:t>authority</a:t>
            </a:r>
            <a:r>
              <a:rPr lang="fr-CH" sz="1600" b="1" dirty="0"/>
              <a:t> in Lausanne:</a:t>
            </a:r>
          </a:p>
          <a:p>
            <a:r>
              <a:rPr lang="en-GB" sz="1400" dirty="0">
                <a:hlinkClick r:id="rId4"/>
              </a:rPr>
              <a:t>https://www.lausanne.ch/de/officiel/administration/securite-et-economie/controle-des-habitants.html</a:t>
            </a:r>
            <a:endParaRPr lang="en-GB" sz="1400" dirty="0"/>
          </a:p>
          <a:p>
            <a:endParaRPr lang="en-GB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1600" b="1" dirty="0"/>
              <a:t>Swiss permanent mission in Geneva:</a:t>
            </a:r>
          </a:p>
          <a:p>
            <a:r>
              <a:rPr lang="fr-CH" sz="1400" dirty="0">
                <a:hlinkClick r:id="rId5"/>
              </a:rPr>
              <a:t>https://www.eda.admin.ch/missions/mission-onu-geneve/en/home/manual-regime-privileges-and-immunities/introduction/manual-stay/staying-end-functions.html</a:t>
            </a:r>
            <a:r>
              <a:rPr lang="fr-CH" sz="1400" dirty="0"/>
              <a:t> </a:t>
            </a:r>
          </a:p>
          <a:p>
            <a:endParaRPr lang="fr-CH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1600" b="1" dirty="0"/>
              <a:t>Préfectures, </a:t>
            </a:r>
            <a:r>
              <a:rPr lang="fr-CH" sz="1600" b="1" dirty="0" err="1"/>
              <a:t>residence</a:t>
            </a:r>
            <a:r>
              <a:rPr lang="fr-CH" sz="1600" b="1" dirty="0"/>
              <a:t> in France:</a:t>
            </a:r>
          </a:p>
          <a:p>
            <a:r>
              <a:rPr lang="fr-CH" sz="14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Préfecture de l’Ain:</a:t>
            </a:r>
          </a:p>
          <a:p>
            <a:r>
              <a:rPr lang="fr-CH" sz="1400" dirty="0">
                <a:solidFill>
                  <a:schemeClr val="accent6"/>
                </a:solidFill>
                <a:hlinkClick r:id="rId6"/>
              </a:rPr>
              <a:t>https://www.ain.gouv.fr/Demarches/Un-document-de-sejour-pour-etranger-une-naturalisation-francaise/Titre-de-sejour/Modalites-d-accueil-des-etrangers-a-la-prefecture-de-l-Ain</a:t>
            </a:r>
            <a:endParaRPr lang="fr-CH" sz="1400" dirty="0">
              <a:solidFill>
                <a:schemeClr val="accent6"/>
              </a:solidFill>
            </a:endParaRPr>
          </a:p>
          <a:p>
            <a:endParaRPr lang="fr-CH" sz="1400" dirty="0">
              <a:solidFill>
                <a:schemeClr val="accent6"/>
              </a:solidFill>
            </a:endParaRPr>
          </a:p>
          <a:p>
            <a:r>
              <a:rPr lang="fr-CH" sz="14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Préfecture de la Haute-Savoie: </a:t>
            </a:r>
          </a:p>
          <a:p>
            <a:r>
              <a:rPr lang="fr-CH" sz="1400" dirty="0">
                <a:solidFill>
                  <a:schemeClr val="accent6"/>
                </a:solidFill>
                <a:hlinkClick r:id="rId7"/>
              </a:rPr>
              <a:t>https://www.haute-savoie.gouv.fr/Demarches/Etrangers-en-Haute-Savoie</a:t>
            </a:r>
            <a:endParaRPr lang="fr-CH" sz="1400" dirty="0"/>
          </a:p>
        </p:txBody>
      </p:sp>
    </p:spTree>
    <p:extLst>
      <p:ext uri="{BB962C8B-B14F-4D97-AF65-F5344CB8AC3E}">
        <p14:creationId xmlns:p14="http://schemas.microsoft.com/office/powerpoint/2010/main" val="27600554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/>
              <a:t>08.10.2024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HR Department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561569" y="400720"/>
            <a:ext cx="7823676" cy="45330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n-GB" sz="2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 Cards Office is at your disposal for any questions or further information.</a:t>
            </a:r>
            <a:endParaRPr lang="fr-CH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fr-CH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/>
            <a:r>
              <a:rPr lang="fr-CH" i="1" dirty="0" err="1"/>
              <a:t>Human</a:t>
            </a:r>
            <a:r>
              <a:rPr lang="fr-CH" i="1" dirty="0"/>
              <a:t> Resources Department</a:t>
            </a:r>
            <a:endParaRPr lang="en-GB" dirty="0"/>
          </a:p>
          <a:p>
            <a:pPr algn="ctr"/>
            <a:r>
              <a:rPr lang="fr-CH" i="1" dirty="0"/>
              <a:t>Office : 33/1-024</a:t>
            </a:r>
          </a:p>
          <a:p>
            <a:pPr algn="ctr"/>
            <a:endParaRPr lang="en-GB" dirty="0"/>
          </a:p>
          <a:p>
            <a:pPr marL="285750" indent="-285750" algn="ctr">
              <a:buFont typeface="Wingdings" panose="05000000000000000000" pitchFamily="2" charset="2"/>
              <a:buChar char="à"/>
            </a:pPr>
            <a:r>
              <a:rPr lang="fr-CH" i="1" dirty="0">
                <a:solidFill>
                  <a:srgbClr val="00B050"/>
                </a:solidFill>
                <a:sym typeface="Wingdings" panose="05000000000000000000" pitchFamily="2" charset="2"/>
              </a:rPr>
              <a:t>The Cards Service </a:t>
            </a:r>
            <a:r>
              <a:rPr lang="fr-CH" i="1" dirty="0" err="1">
                <a:solidFill>
                  <a:srgbClr val="00B050"/>
                </a:solidFill>
                <a:sym typeface="Wingdings" panose="05000000000000000000" pitchFamily="2" charset="2"/>
              </a:rPr>
              <a:t>is</a:t>
            </a:r>
            <a:r>
              <a:rPr lang="fr-CH" i="1" dirty="0">
                <a:solidFill>
                  <a:srgbClr val="00B050"/>
                </a:solidFill>
                <a:sym typeface="Wingdings" panose="05000000000000000000" pitchFamily="2" charset="2"/>
              </a:rPr>
              <a:t> </a:t>
            </a:r>
            <a:r>
              <a:rPr lang="fr-CH" i="1" dirty="0" err="1">
                <a:solidFill>
                  <a:srgbClr val="00B050"/>
                </a:solidFill>
                <a:sym typeface="Wingdings" panose="05000000000000000000" pitchFamily="2" charset="2"/>
              </a:rPr>
              <a:t>reachable</a:t>
            </a:r>
            <a:r>
              <a:rPr lang="fr-CH" i="1" dirty="0">
                <a:solidFill>
                  <a:srgbClr val="00B050"/>
                </a:solidFill>
                <a:sym typeface="Wingdings" panose="05000000000000000000" pitchFamily="2" charset="2"/>
              </a:rPr>
              <a:t> by e-mail or phone</a:t>
            </a:r>
            <a:r>
              <a:rPr lang="fr-CH" i="1" dirty="0">
                <a:solidFill>
                  <a:srgbClr val="00B050"/>
                </a:solidFill>
              </a:rPr>
              <a:t>.</a:t>
            </a:r>
            <a:endParaRPr lang="en-GB" dirty="0">
              <a:solidFill>
                <a:srgbClr val="00B050"/>
              </a:solidFill>
            </a:endParaRPr>
          </a:p>
          <a:p>
            <a:endParaRPr lang="fr-CH" dirty="0"/>
          </a:p>
          <a:p>
            <a:endParaRPr lang="fr-CH" dirty="0"/>
          </a:p>
          <a:p>
            <a:endParaRPr lang="fr-CH" dirty="0"/>
          </a:p>
          <a:p>
            <a:endParaRPr lang="en-GB" dirty="0"/>
          </a:p>
          <a:p>
            <a:pPr algn="ctr">
              <a:spcAft>
                <a:spcPts val="600"/>
              </a:spcAft>
            </a:pPr>
            <a:r>
              <a:rPr lang="fr-CH" sz="1400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Contact</a:t>
            </a:r>
            <a:r>
              <a:rPr lang="fr-CH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: </a:t>
            </a:r>
            <a:r>
              <a:rPr lang="fr-CH" sz="1400" u="sng" dirty="0">
                <a:solidFill>
                  <a:srgbClr val="0000FF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2"/>
              </a:rPr>
              <a:t>maria.quintas@cern.ch</a:t>
            </a:r>
            <a:r>
              <a:rPr lang="fr-CH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  </a:t>
            </a:r>
          </a:p>
          <a:p>
            <a:pPr algn="ctr">
              <a:spcAft>
                <a:spcPts val="600"/>
              </a:spcAft>
            </a:pPr>
            <a:r>
              <a:rPr lang="fr-CH" sz="1400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E-mail</a:t>
            </a:r>
            <a:r>
              <a:rPr lang="fr-CH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: </a:t>
            </a:r>
            <a:r>
              <a:rPr lang="fr-CH" sz="1400" u="sng" dirty="0">
                <a:solidFill>
                  <a:srgbClr val="0000FF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3"/>
              </a:rPr>
              <a:t>HR-cards.support@cern.ch</a:t>
            </a:r>
            <a:r>
              <a:rPr lang="fr-CH" sz="1400" dirty="0">
                <a:solidFill>
                  <a:srgbClr val="0000FF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  <a:p>
            <a:pPr algn="ctr">
              <a:spcAft>
                <a:spcPts val="600"/>
              </a:spcAft>
            </a:pPr>
            <a:r>
              <a:rPr lang="fr-CH" sz="1400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Phone no</a:t>
            </a:r>
            <a:r>
              <a:rPr lang="fr-CH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fr-CH" sz="1400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79494</a:t>
            </a:r>
          </a:p>
        </p:txBody>
      </p:sp>
    </p:spTree>
    <p:extLst>
      <p:ext uri="{BB962C8B-B14F-4D97-AF65-F5344CB8AC3E}">
        <p14:creationId xmlns:p14="http://schemas.microsoft.com/office/powerpoint/2010/main" val="9003895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/>
              <a:t>08.10.2024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HR Department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401639" y="967163"/>
            <a:ext cx="6649738" cy="1969770"/>
          </a:xfrm>
          <a:prstGeom prst="rect">
            <a:avLst/>
          </a:prstGeom>
          <a:ln/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endParaRPr lang="fr-CH" sz="2000" dirty="0"/>
          </a:p>
          <a:p>
            <a:pPr algn="ctr"/>
            <a:r>
              <a:rPr lang="fr-CH" sz="28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THANK YOU FOR </a:t>
            </a:r>
            <a:r>
              <a:rPr lang="fr-CH" sz="2800" b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YOUR ATTENTION </a:t>
            </a:r>
            <a:endParaRPr lang="fr-CH" sz="28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fr-CH" sz="2000" dirty="0"/>
          </a:p>
          <a:p>
            <a:pPr algn="ctr"/>
            <a:endParaRPr lang="fr-CH" dirty="0"/>
          </a:p>
          <a:p>
            <a:pPr algn="ctr"/>
            <a:r>
              <a:rPr lang="fr-CH" dirty="0"/>
              <a:t>  </a:t>
            </a:r>
            <a:r>
              <a:rPr lang="fr-CH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DO YOU HAVE ANY QUESTIONS?</a:t>
            </a:r>
            <a:endParaRPr lang="fr-CH" dirty="0"/>
          </a:p>
          <a:p>
            <a:endParaRPr lang="fr-CH" dirty="0"/>
          </a:p>
        </p:txBody>
      </p:sp>
      <p:pic>
        <p:nvPicPr>
          <p:cNvPr id="6" name="Picture 5" descr="Carte suisse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774862" y="3706084"/>
            <a:ext cx="1270781" cy="870292"/>
          </a:xfrm>
          <a:prstGeom prst="rect">
            <a:avLst/>
          </a:prstGeom>
          <a:noFill/>
          <a:ln>
            <a:noFill/>
          </a:ln>
          <a:effectLst>
            <a:outerShdw blurRad="225425" dist="50800" dir="5220000" algn="ctr">
              <a:srgbClr val="000000">
                <a:alpha val="24000"/>
              </a:srgbClr>
            </a:outerShdw>
          </a:effectLst>
          <a:scene3d>
            <a:camera prst="perspectiveFront" fov="6600000">
              <a:rot lat="21390502" lon="20565540" rev="849810"/>
            </a:camera>
            <a:lightRig rig="harsh" dir="t">
              <a:rot lat="0" lon="0" rev="3600000"/>
            </a:lightRig>
          </a:scene3d>
          <a:sp3d contourW="19050" prstMaterial="translucentPowder">
            <a:bevelT w="82550" h="44450" prst="angle"/>
            <a:bevelB w="82550" h="44450" prst="angle"/>
            <a:contourClr>
              <a:srgbClr val="FFFFFF"/>
            </a:contourClr>
          </a:sp3d>
        </p:spPr>
      </p:pic>
      <p:pic>
        <p:nvPicPr>
          <p:cNvPr id="7" name="Picture 6" descr="carte francaise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879831">
            <a:off x="4375245" y="3772465"/>
            <a:ext cx="1191607" cy="918699"/>
          </a:xfrm>
          <a:prstGeom prst="rect">
            <a:avLst/>
          </a:prstGeom>
          <a:ln>
            <a:noFill/>
          </a:ln>
          <a:effectLst>
            <a:outerShdw blurRad="127000" dist="38100" dir="2700000" algn="ctr">
              <a:srgbClr val="000000">
                <a:alpha val="45000"/>
              </a:srgbClr>
            </a:outerShdw>
          </a:effectLst>
          <a:scene3d>
            <a:camera prst="perspectiveFront" fov="2700000">
              <a:rot lat="20376000" lon="1938000" rev="20112001"/>
            </a:camera>
            <a:lightRig rig="soft" dir="t">
              <a:rot lat="0" lon="0" rev="0"/>
            </a:lightRig>
          </a:scene3d>
          <a:sp3d prstMaterial="translucentPowder">
            <a:bevelT w="203200" h="50800" prst="softRound"/>
          </a:sp3d>
        </p:spPr>
      </p:pic>
      <p:cxnSp>
        <p:nvCxnSpPr>
          <p:cNvPr id="8" name="Straight Connector 7"/>
          <p:cNvCxnSpPr/>
          <p:nvPr/>
        </p:nvCxnSpPr>
        <p:spPr>
          <a:xfrm flipV="1">
            <a:off x="4160903" y="4035722"/>
            <a:ext cx="402305" cy="105508"/>
          </a:xfrm>
          <a:prstGeom prst="line">
            <a:avLst/>
          </a:prstGeom>
          <a:ln w="53975" cmpd="sng">
            <a:solidFill>
              <a:schemeClr val="accent2">
                <a:lumMod val="60000"/>
                <a:lumOff val="40000"/>
              </a:schemeClr>
            </a:solidFill>
          </a:ln>
          <a:effectLst>
            <a:glow rad="63500">
              <a:schemeClr val="accent1">
                <a:tint val="30000"/>
                <a:shade val="95000"/>
                <a:satMod val="300000"/>
                <a:alpha val="50000"/>
              </a:schemeClr>
            </a:glow>
            <a:outerShdw blurRad="50800" dist="50800" dir="5400000" algn="ctr" rotWithShape="0">
              <a:schemeClr val="accent2">
                <a:lumMod val="60000"/>
                <a:lumOff val="40000"/>
              </a:scheme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4726508" y="4090441"/>
            <a:ext cx="376427" cy="217790"/>
          </a:xfrm>
          <a:prstGeom prst="line">
            <a:avLst/>
          </a:prstGeom>
          <a:ln w="53975" cmpd="sng">
            <a:solidFill>
              <a:schemeClr val="accent2">
                <a:lumMod val="60000"/>
                <a:lumOff val="40000"/>
              </a:schemeClr>
            </a:solidFill>
          </a:ln>
          <a:effectLst>
            <a:glow rad="63500">
              <a:schemeClr val="accent1">
                <a:tint val="30000"/>
                <a:shade val="95000"/>
                <a:satMod val="300000"/>
                <a:alpha val="50000"/>
              </a:schemeClr>
            </a:glow>
            <a:outerShdw blurRad="50800" dist="50800" dir="5400000" algn="ctr" rotWithShape="0">
              <a:schemeClr val="accent2">
                <a:lumMod val="60000"/>
                <a:lumOff val="40000"/>
              </a:scheme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12818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CERNCorporate4-3.potx</Template>
  <TotalTime>4804</TotalTime>
  <Words>653</Words>
  <Application>Microsoft Office PowerPoint</Application>
  <PresentationFormat>On-screen Show (4:3)</PresentationFormat>
  <Paragraphs>92</Paragraphs>
  <Slides>9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Arial</vt:lpstr>
      <vt:lpstr>Calibri</vt:lpstr>
      <vt:lpstr>Optima</vt:lpstr>
      <vt:lpstr>Wingdings</vt:lpstr>
      <vt:lpstr>CERNCorporate4-3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CERN User</dc:creator>
  <cp:lastModifiedBy>Donia Grandclaude</cp:lastModifiedBy>
  <cp:revision>133</cp:revision>
  <dcterms:created xsi:type="dcterms:W3CDTF">2012-11-30T11:04:26Z</dcterms:created>
  <dcterms:modified xsi:type="dcterms:W3CDTF">2024-09-30T12:06:34Z</dcterms:modified>
</cp:coreProperties>
</file>