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6" r:id="rId12"/>
    <p:sldId id="274" r:id="rId13"/>
    <p:sldId id="275" r:id="rId14"/>
    <p:sldId id="266" r:id="rId15"/>
  </p:sldIdLst>
  <p:sldSz cx="9144000" cy="5143500" type="screen16x9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94" autoAdjust="0"/>
    <p:restoredTop sz="94660"/>
  </p:normalViewPr>
  <p:slideViewPr>
    <p:cSldViewPr snapToGrid="0" snapToObjects="1">
      <p:cViewPr varScale="1">
        <p:scale>
          <a:sx n="155" d="100"/>
          <a:sy n="155" d="100"/>
        </p:scale>
        <p:origin x="162" y="-834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1" d="100"/>
          <a:sy n="111" d="100"/>
        </p:scale>
        <p:origin x="3246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38E7C2-6D24-4933-82D8-5FA94611C3C9}" type="datetimeFigureOut">
              <a:rPr lang="en-GB" smtClean="0"/>
              <a:t>02/10/2024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522E45-65CC-45AD-8B4F-9F45E88ADD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6285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2E45-65CC-45AD-8B4F-9F45E88ADDA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48437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2E45-65CC-45AD-8B4F-9F45E88ADDA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1115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522E45-65CC-45AD-8B4F-9F45E88ADDA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0999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17/10/2019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17/10/2019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17/10/2019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17/10/2019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5960185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 algn="r"/>
            <a:r>
              <a:rPr lang="en-US"/>
              <a:t>17/10/2019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17/10/2019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17/10/2019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17/10/2019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admin-eguide.web.cern.ch/procedure/travail-temps-partiel-comme-mesure-de-pre-retraite-ptp" TargetMode="External"/><Relationship Id="rId2" Type="http://schemas.openxmlformats.org/officeDocument/2006/relationships/hyperlink" Target="https://admin-eguide.web.cern.ch/procedure/programme-de-retraite-progressive-prp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mailto:HR.Pre-retirement@cern.ch" TargetMode="External"/><Relationship Id="rId4" Type="http://schemas.openxmlformats.org/officeDocument/2006/relationships/hyperlink" Target="https://admin-eguide.web.cern.ch/procedure/systeme-de-conge-epargne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cds.cern.ch/record/1989452/files/modele_demRetraiteAnticipee.doc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597177"/>
          </a:xfrm>
        </p:spPr>
        <p:txBody>
          <a:bodyPr>
            <a:noAutofit/>
          </a:bodyPr>
          <a:lstStyle/>
          <a:p>
            <a:r>
              <a:rPr lang="fr-FR" sz="3600" dirty="0"/>
              <a:t>Congé épargné à long-terme (LTSLS)</a:t>
            </a:r>
            <a:endParaRPr lang="en-GB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81000" y="891157"/>
            <a:ext cx="8220075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Coût:</a:t>
            </a:r>
          </a:p>
          <a:p>
            <a:endParaRPr lang="fr-CH" sz="2400" dirty="0"/>
          </a:p>
          <a:p>
            <a:endParaRPr lang="fr-CH" sz="2400" dirty="0"/>
          </a:p>
          <a:p>
            <a:endParaRPr lang="fr-CH" sz="2400" dirty="0"/>
          </a:p>
          <a:p>
            <a:endParaRPr lang="fr-CH" sz="2400" dirty="0"/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9BB2A55A-ED92-4739-9394-B5AF7E4DDE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6507192"/>
              </p:ext>
            </p:extLst>
          </p:nvPr>
        </p:nvGraphicFramePr>
        <p:xfrm>
          <a:off x="1124013" y="1302035"/>
          <a:ext cx="6893228" cy="25394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1152">
                  <a:extLst>
                    <a:ext uri="{9D8B030D-6E8A-4147-A177-3AD203B41FA5}">
                      <a16:colId xmlns:a16="http://schemas.microsoft.com/office/drawing/2014/main" val="65450816"/>
                    </a:ext>
                  </a:extLst>
                </a:gridCol>
                <a:gridCol w="2079320">
                  <a:extLst>
                    <a:ext uri="{9D8B030D-6E8A-4147-A177-3AD203B41FA5}">
                      <a16:colId xmlns:a16="http://schemas.microsoft.com/office/drawing/2014/main" val="4264828469"/>
                    </a:ext>
                  </a:extLst>
                </a:gridCol>
                <a:gridCol w="1847590">
                  <a:extLst>
                    <a:ext uri="{9D8B030D-6E8A-4147-A177-3AD203B41FA5}">
                      <a16:colId xmlns:a16="http://schemas.microsoft.com/office/drawing/2014/main" val="1206902480"/>
                    </a:ext>
                  </a:extLst>
                </a:gridCol>
                <a:gridCol w="1885166">
                  <a:extLst>
                    <a:ext uri="{9D8B030D-6E8A-4147-A177-3AD203B41FA5}">
                      <a16:colId xmlns:a16="http://schemas.microsoft.com/office/drawing/2014/main" val="2598928474"/>
                    </a:ext>
                  </a:extLst>
                </a:gridCol>
              </a:tblGrid>
              <a:tr h="294193">
                <a:tc>
                  <a:txBody>
                    <a:bodyPr/>
                    <a:lstStyle/>
                    <a:p>
                      <a:r>
                        <a:rPr lang="fr-CH" sz="1100" dirty="0"/>
                        <a:t>Nombre de tranches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dirty="0"/>
                        <a:t>Prix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dirty="0"/>
                        <a:t>Crédit annuel de congé épargné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dirty="0"/>
                        <a:t>Crédit mensuel de congé épargné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7062516"/>
                  </a:ext>
                </a:extLst>
              </a:tr>
              <a:tr h="277434">
                <a:tc>
                  <a:txBody>
                    <a:bodyPr/>
                    <a:lstStyle/>
                    <a:p>
                      <a:r>
                        <a:rPr lang="fr-CH" sz="1000" dirty="0"/>
                        <a:t>1 tranche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/>
                        <a:t>1% du traitement de base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/>
                        <a:t>5.5 jours pour 12 mois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/>
                        <a:t>0.46 jour par mois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5058130"/>
                  </a:ext>
                </a:extLst>
              </a:tr>
              <a:tr h="269310">
                <a:tc>
                  <a:txBody>
                    <a:bodyPr/>
                    <a:lstStyle/>
                    <a:p>
                      <a:r>
                        <a:rPr lang="fr-CH" sz="1000" dirty="0"/>
                        <a:t>2 tranches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/>
                        <a:t>3% du traitement de base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dirty="0"/>
                        <a:t>11 jours pour 12 mois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dirty="0"/>
                        <a:t>0.92 jour par mois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1329331"/>
                  </a:ext>
                </a:extLst>
              </a:tr>
              <a:tr h="256783">
                <a:tc>
                  <a:txBody>
                    <a:bodyPr/>
                    <a:lstStyle/>
                    <a:p>
                      <a:r>
                        <a:rPr lang="fr-CH" sz="1000" dirty="0"/>
                        <a:t>3 tranches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dirty="0"/>
                        <a:t>5.5% du traitement de base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dirty="0"/>
                        <a:t>16.5 jours pour 12 mois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/>
                        <a:t>1.37 jours par mois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4520127"/>
                  </a:ext>
                </a:extLst>
              </a:tr>
              <a:tr h="256784">
                <a:tc>
                  <a:txBody>
                    <a:bodyPr/>
                    <a:lstStyle/>
                    <a:p>
                      <a:r>
                        <a:rPr lang="fr-CH" sz="1000" dirty="0"/>
                        <a:t>4 tranches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dirty="0"/>
                        <a:t>8% du traitement de base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dirty="0"/>
                        <a:t>22 jours pour 12 mois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000" dirty="0"/>
                        <a:t>1.83 jours par mois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5769159"/>
                  </a:ext>
                </a:extLst>
              </a:tr>
              <a:tr h="263047">
                <a:tc>
                  <a:txBody>
                    <a:bodyPr/>
                    <a:lstStyle/>
                    <a:p>
                      <a:r>
                        <a:rPr lang="fr-CH" sz="1000" dirty="0"/>
                        <a:t>5 tranches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dirty="0"/>
                        <a:t>11.5% du traitement de base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dirty="0"/>
                        <a:t>27.5 jours pour 12 mois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dirty="0"/>
                        <a:t>2.29 jours par mois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3815750"/>
                  </a:ext>
                </a:extLst>
              </a:tr>
              <a:tr h="275572">
                <a:tc>
                  <a:txBody>
                    <a:bodyPr/>
                    <a:lstStyle/>
                    <a:p>
                      <a:r>
                        <a:rPr lang="fr-CH" sz="1000" dirty="0"/>
                        <a:t>6 tranches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dirty="0"/>
                        <a:t>15% du traitement de base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dirty="0"/>
                        <a:t>33 jours pour 12 mois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dirty="0"/>
                        <a:t>2.75 jours par mois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6356842"/>
                  </a:ext>
                </a:extLst>
              </a:tr>
              <a:tr h="263047">
                <a:tc>
                  <a:txBody>
                    <a:bodyPr/>
                    <a:lstStyle/>
                    <a:p>
                      <a:r>
                        <a:rPr lang="fr-CH" sz="1000" dirty="0"/>
                        <a:t>7 tranches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dirty="0"/>
                        <a:t>18.5% du traitement de base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dirty="0"/>
                        <a:t>38.5 jours pour 12 mois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dirty="0"/>
                        <a:t>3.21 jours par mois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4433949"/>
                  </a:ext>
                </a:extLst>
              </a:tr>
              <a:tr h="250733">
                <a:tc>
                  <a:txBody>
                    <a:bodyPr/>
                    <a:lstStyle/>
                    <a:p>
                      <a:r>
                        <a:rPr lang="fr-CH" sz="1000" dirty="0"/>
                        <a:t>8 tranches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dirty="0"/>
                        <a:t>22% du traitement de base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dirty="0"/>
                        <a:t>44 jours pour 12 mois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dirty="0"/>
                        <a:t>3.67 jours par mois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72601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96991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B268691-525E-31A1-04B5-2EEE813996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fr-FR" dirty="0"/>
              <a:t>Aucune réduction des autres prestations financières: allocations, indemnités, cotisations à la caisse de pension, etc.</a:t>
            </a: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Facteur de correction annuel: solde divisé par 1.008 </a:t>
            </a:r>
            <a:br>
              <a:rPr lang="fr-CH" dirty="0"/>
            </a:br>
            <a:r>
              <a:rPr lang="fr-CH" dirty="0"/>
              <a:t>(ex: 22 jours/1.008 = 21.83)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Les tranches 1 à 4 peuvent être prises à court ou long terme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Les tranches 5 à 8 doivent être prises à long terme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Limité à 660 jours (15 ans pour 8 tranches)</a:t>
            </a:r>
          </a:p>
          <a:p>
            <a:endParaRPr lang="fr-CH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4960CAC-9363-600A-87AD-62B9E64A8B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B2CC9D0-794D-6DBD-00FE-59A1FA3B56B3}"/>
              </a:ext>
            </a:extLst>
          </p:cNvPr>
          <p:cNvSpPr txBox="1">
            <a:spLocks/>
          </p:cNvSpPr>
          <p:nvPr/>
        </p:nvSpPr>
        <p:spPr>
          <a:xfrm>
            <a:off x="457200" y="175120"/>
            <a:ext cx="8226854" cy="597177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/>
              <a:t>Congé épargné à long-terme (LTSLS)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1164151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2400" i="1" dirty="0"/>
              <a:t>Exemples de calculs de salaire</a:t>
            </a:r>
            <a:endParaRPr lang="en-GB" sz="2400" i="1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4535436"/>
              </p:ext>
            </p:extLst>
          </p:nvPr>
        </p:nvGraphicFramePr>
        <p:xfrm>
          <a:off x="454454" y="827454"/>
          <a:ext cx="8229600" cy="3587526"/>
        </p:xfrm>
        <a:graphic>
          <a:graphicData uri="http://schemas.openxmlformats.org/drawingml/2006/table">
            <a:tbl>
              <a:tblPr firstRow="1" lastRow="1">
                <a:tableStyleId>{073A0DAA-6AF3-43AB-8588-CEC1D06C72B9}</a:tableStyleId>
              </a:tblPr>
              <a:tblGrid>
                <a:gridCol w="22612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05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sz="1200" dirty="0"/>
                        <a:t>Salaire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/>
                        <a:t>Titulaire</a:t>
                      </a:r>
                      <a:r>
                        <a:rPr lang="fr-CH" sz="1200" baseline="0" dirty="0"/>
                        <a:t> 100%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/>
                        <a:t>PRP 50%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/>
                        <a:t>PTP 80%</a:t>
                      </a:r>
                    </a:p>
                    <a:p>
                      <a:pPr algn="ctr"/>
                      <a:r>
                        <a:rPr lang="fr-CH" sz="900" dirty="0"/>
                        <a:t>(avec cotisation</a:t>
                      </a:r>
                    </a:p>
                    <a:p>
                      <a:pPr algn="ctr"/>
                      <a:r>
                        <a:rPr lang="fr-CH" sz="900" dirty="0"/>
                        <a:t>pension à 100%)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/>
                        <a:t>LTSLS 8 tranches</a:t>
                      </a:r>
                    </a:p>
                    <a:p>
                      <a:pPr algn="ctr"/>
                      <a:r>
                        <a:rPr lang="fr-CH" sz="900" dirty="0"/>
                        <a:t>(20% de congé)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190">
                <a:tc>
                  <a:txBody>
                    <a:bodyPr/>
                    <a:lstStyle/>
                    <a:p>
                      <a:r>
                        <a:rPr lang="fr-CH" sz="1200" dirty="0"/>
                        <a:t>Traitement de base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/>
                        <a:t>10000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/>
                        <a:t>5000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/>
                        <a:t>8000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/>
                        <a:t>10000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4668">
                <a:tc>
                  <a:txBody>
                    <a:bodyPr/>
                    <a:lstStyle/>
                    <a:p>
                      <a:r>
                        <a:rPr lang="fr-CH" sz="1200" dirty="0"/>
                        <a:t>Indemnité</a:t>
                      </a:r>
                      <a:r>
                        <a:rPr lang="fr-CH" sz="1200" baseline="0" dirty="0"/>
                        <a:t> pré-retraite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fr-CH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/>
                        <a:t>2000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/>
                        <a:t>400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fr-CH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4668">
                <a:tc>
                  <a:txBody>
                    <a:bodyPr/>
                    <a:lstStyle/>
                    <a:p>
                      <a:r>
                        <a:rPr lang="fr-FR" sz="1200" baseline="0" dirty="0"/>
                        <a:t>Indemnité </a:t>
                      </a:r>
                      <a:r>
                        <a:rPr lang="fr-FR" sz="1200" baseline="0" dirty="0" err="1"/>
                        <a:t>non-résidence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/>
                        <a:t>1200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/>
                        <a:t>600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/>
                        <a:t>960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/>
                        <a:t>1200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3046">
                <a:tc>
                  <a:txBody>
                    <a:bodyPr/>
                    <a:lstStyle/>
                    <a:p>
                      <a:r>
                        <a:rPr lang="fr-FR" sz="1200" dirty="0"/>
                        <a:t>Allocation</a:t>
                      </a:r>
                      <a:r>
                        <a:rPr lang="fr-FR" sz="1200" baseline="0" dirty="0"/>
                        <a:t> de famille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/>
                        <a:t>401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/>
                        <a:t>201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/>
                        <a:t>401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/>
                        <a:t>401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7622">
                <a:tc>
                  <a:txBody>
                    <a:bodyPr/>
                    <a:lstStyle/>
                    <a:p>
                      <a:r>
                        <a:rPr lang="fr-FR" sz="1200" baseline="0" dirty="0"/>
                        <a:t>Allocation pour enfant à charge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/>
                        <a:t>479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/>
                        <a:t>240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/>
                        <a:t>479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/>
                        <a:t>479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63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aseline="0" dirty="0"/>
                        <a:t>CHIS </a:t>
                      </a:r>
                      <a:r>
                        <a:rPr lang="fr-FR" sz="1000" baseline="0" dirty="0"/>
                        <a:t>(4.86%)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0" i="0" u="none" baseline="0" dirty="0"/>
                        <a:t>-486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0" i="0" u="none" baseline="0" dirty="0"/>
                        <a:t>-486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0" i="0" u="none" baseline="0" dirty="0"/>
                        <a:t>-486</a:t>
                      </a:r>
                      <a:endParaRPr lang="en-gb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0" i="0" u="none" baseline="0" dirty="0"/>
                        <a:t>-486</a:t>
                      </a:r>
                      <a:endParaRPr lang="en-gb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aseline="0" dirty="0"/>
                        <a:t>Pension </a:t>
                      </a:r>
                      <a:r>
                        <a:rPr lang="fr-FR" sz="1000" baseline="0" dirty="0"/>
                        <a:t>(11.33% x facteur 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/>
                        <a:t>-1399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/>
                        <a:t>-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/>
                        <a:t>-1399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/>
                        <a:t>-1399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/>
                        <a:t>LTSLS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/>
                        <a:t>-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/>
                        <a:t>-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/>
                        <a:t>-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/>
                        <a:t>- 2200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sz="1200" dirty="0"/>
                        <a:t>Total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/>
                        <a:t>10195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/>
                        <a:t>7555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/>
                        <a:t>8355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/>
                        <a:t>7995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02990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15532"/>
            <a:ext cx="8229600" cy="3203145"/>
          </a:xfrm>
        </p:spPr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fr-CH" dirty="0"/>
              <a:t>Procédures :</a:t>
            </a:r>
          </a:p>
          <a:p>
            <a:pPr marL="36576" indent="0">
              <a:buNone/>
            </a:pPr>
            <a:r>
              <a:rPr lang="fr-CH" sz="1200" dirty="0">
                <a:hlinkClick r:id="rId2"/>
              </a:rPr>
              <a:t>https://admin-eguide.web.cern.ch/procedure/programme-de-retraite-progressive-prp</a:t>
            </a:r>
            <a:endParaRPr lang="fr-CH" sz="1200" dirty="0"/>
          </a:p>
          <a:p>
            <a:pPr marL="36576" indent="0">
              <a:buNone/>
            </a:pPr>
            <a:r>
              <a:rPr lang="fr-CH" sz="1200" dirty="0">
                <a:hlinkClick r:id="rId3"/>
              </a:rPr>
              <a:t>https://admin-eguide.web.cern.ch/procedure/travail-temps-partiel-comme-mesure-de-pre-retraite-ptp</a:t>
            </a:r>
            <a:endParaRPr lang="fr-CH" sz="1200" dirty="0"/>
          </a:p>
          <a:p>
            <a:pPr marL="36576" indent="0">
              <a:buNone/>
            </a:pPr>
            <a:r>
              <a:rPr lang="fr-CH" sz="1200" dirty="0">
                <a:hlinkClick r:id="rId4"/>
              </a:rPr>
              <a:t>https://admin-eguide.web.cern.ch/procedure/systeme-de-conge-epargne</a:t>
            </a:r>
            <a:endParaRPr lang="fr-CH" sz="1200" dirty="0"/>
          </a:p>
          <a:p>
            <a:pPr marL="36576" indent="0">
              <a:buNone/>
            </a:pPr>
            <a:endParaRPr lang="fr-FR" sz="1200" dirty="0"/>
          </a:p>
          <a:p>
            <a:pPr marL="36576" indent="0">
              <a:buNone/>
            </a:pPr>
            <a:r>
              <a:rPr lang="fr-FR" dirty="0"/>
              <a:t>Contacts :</a:t>
            </a:r>
          </a:p>
          <a:p>
            <a:pPr marL="36576" indent="0">
              <a:buNone/>
            </a:pPr>
            <a:r>
              <a:rPr lang="fr-FR" sz="1800" dirty="0"/>
              <a:t>Dép. HR – Sandrine MIGUEIS CORREIA</a:t>
            </a:r>
          </a:p>
          <a:p>
            <a:pPr marL="36576" indent="0">
              <a:buNone/>
            </a:pPr>
            <a:r>
              <a:rPr lang="en-GB" sz="1800" dirty="0">
                <a:hlinkClick r:id="rId5"/>
              </a:rPr>
              <a:t>HR.Pre-retirement@cern.ch</a:t>
            </a:r>
            <a:r>
              <a:rPr lang="en-GB" sz="1800" dirty="0"/>
              <a:t> </a:t>
            </a:r>
            <a:endParaRPr lang="en-gb" sz="1800" dirty="0"/>
          </a:p>
          <a:p>
            <a:pPr marL="36576" indent="0">
              <a:buNone/>
            </a:pPr>
            <a:endParaRPr lang="fr-CH" sz="1200" dirty="0"/>
          </a:p>
          <a:p>
            <a:pPr marL="36576" indent="0">
              <a:buNone/>
            </a:pPr>
            <a:r>
              <a:rPr lang="fr-CH" dirty="0"/>
              <a:t>Questions ?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03559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8668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63678"/>
            <a:ext cx="8226854" cy="1216476"/>
          </a:xfrm>
        </p:spPr>
        <p:txBody>
          <a:bodyPr>
            <a:normAutofit/>
          </a:bodyPr>
          <a:lstStyle/>
          <a:p>
            <a:r>
              <a:rPr lang="en-GB" dirty="0" err="1"/>
              <a:t>Départ</a:t>
            </a:r>
            <a:r>
              <a:rPr lang="en-GB" dirty="0"/>
              <a:t> </a:t>
            </a:r>
            <a:r>
              <a:rPr lang="en-GB" dirty="0" err="1"/>
              <a:t>anticipé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retraite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199" y="2543343"/>
            <a:ext cx="5915026" cy="790407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gb" sz="1800" b="0" i="0" u="none" baseline="0" dirty="0"/>
              <a:t>Sandrine</a:t>
            </a:r>
            <a:r>
              <a:rPr lang="en-gb" sz="1800" b="0" i="0" u="none" dirty="0"/>
              <a:t> MIGUEIS CORREIA</a:t>
            </a:r>
            <a:r>
              <a:rPr lang="en-GB" sz="1800" dirty="0"/>
              <a:t>, </a:t>
            </a:r>
            <a:r>
              <a:rPr lang="en-GB" sz="1800" dirty="0" err="1"/>
              <a:t>Dép</a:t>
            </a:r>
            <a:r>
              <a:rPr lang="en-GB" sz="1800" dirty="0"/>
              <a:t>. HR</a:t>
            </a:r>
          </a:p>
          <a:p>
            <a:pPr>
              <a:spcBef>
                <a:spcPts val="1800"/>
              </a:spcBef>
            </a:pPr>
            <a:r>
              <a:rPr lang="en-US" dirty="0"/>
              <a:t>08/10/2024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2084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i="1" dirty="0"/>
              <a:t>Sommaire</a:t>
            </a:r>
            <a:endParaRPr lang="en-GB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fr-FR" dirty="0"/>
              <a:t>Atteinte de la limite d’âge</a:t>
            </a:r>
          </a:p>
          <a:p>
            <a:r>
              <a:rPr lang="fr-FR" dirty="0"/>
              <a:t>Démission pour retraite anticipée</a:t>
            </a:r>
          </a:p>
          <a:p>
            <a:r>
              <a:rPr lang="fr-FR" dirty="0"/>
              <a:t>Programmes de pré-retraite</a:t>
            </a:r>
          </a:p>
          <a:p>
            <a:r>
              <a:rPr lang="fr-FR" dirty="0"/>
              <a:t>Congé épargné à long-terme (LTSLS)</a:t>
            </a:r>
          </a:p>
          <a:p>
            <a:r>
              <a:rPr lang="fr-FR" dirty="0"/>
              <a:t>Exemples de calculs de salaire</a:t>
            </a:r>
          </a:p>
          <a:p>
            <a:r>
              <a:rPr lang="fr-FR" dirty="0"/>
              <a:t>Questions et réponses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498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/>
              <a:t>Atteinte de la limite d’âge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spcBef>
                <a:spcPts val="1200"/>
              </a:spcBef>
            </a:pPr>
            <a:r>
              <a:rPr lang="fr-CH" dirty="0"/>
              <a:t>Limite d’âge:</a:t>
            </a:r>
          </a:p>
          <a:p>
            <a:pPr lvl="1">
              <a:spcBef>
                <a:spcPts val="1200"/>
              </a:spcBef>
            </a:pPr>
            <a:r>
              <a:rPr lang="fr-CH" sz="2300" dirty="0"/>
              <a:t>65 ans pour les titulaires entrés en fonction avant le 1</a:t>
            </a:r>
            <a:r>
              <a:rPr lang="fr-CH" sz="2300" baseline="30000" dirty="0"/>
              <a:t>er</a:t>
            </a:r>
            <a:r>
              <a:rPr lang="fr-CH" sz="2300" dirty="0"/>
              <a:t> janvier 2012</a:t>
            </a:r>
          </a:p>
          <a:p>
            <a:pPr lvl="1">
              <a:spcBef>
                <a:spcPts val="1200"/>
              </a:spcBef>
            </a:pPr>
            <a:r>
              <a:rPr lang="fr-CH" sz="2300" dirty="0"/>
              <a:t>67 ans pour les titulaires entrés en fonction après le 1</a:t>
            </a:r>
            <a:r>
              <a:rPr lang="fr-CH" sz="2300" baseline="30000" dirty="0"/>
              <a:t>er</a:t>
            </a:r>
            <a:r>
              <a:rPr lang="fr-CH" sz="2300" dirty="0"/>
              <a:t> janvier 2012</a:t>
            </a:r>
            <a:endParaRPr lang="en-US" sz="2300" dirty="0"/>
          </a:p>
          <a:p>
            <a:pPr>
              <a:spcBef>
                <a:spcPts val="1200"/>
              </a:spcBef>
            </a:pPr>
            <a:r>
              <a:rPr lang="fr-CH" dirty="0"/>
              <a:t>Le contrat expire le dernier jour du mois anniversaire</a:t>
            </a:r>
            <a:endParaRPr lang="en-US" dirty="0"/>
          </a:p>
          <a:p>
            <a:pPr>
              <a:spcBef>
                <a:spcPts val="1200"/>
              </a:spcBef>
            </a:pPr>
            <a:r>
              <a:rPr lang="fr-CH" dirty="0"/>
              <a:t>Lettre envoyée par le département HR environ 1 an avant la fin de contrat</a:t>
            </a:r>
          </a:p>
          <a:p>
            <a:pPr>
              <a:spcBef>
                <a:spcPts val="1200"/>
              </a:spcBef>
            </a:pPr>
            <a:r>
              <a:rPr lang="fr-CH" dirty="0"/>
              <a:t>Calcul du dernier jour de travail </a:t>
            </a:r>
            <a:r>
              <a:rPr lang="fr-CH" dirty="0">
                <a:sym typeface="Wingdings" panose="05000000000000000000" pitchFamily="2" charset="2"/>
              </a:rPr>
              <a:t> DAO / HR</a:t>
            </a:r>
          </a:p>
          <a:p>
            <a:pPr marL="36576" indent="0">
              <a:spcBef>
                <a:spcPts val="1200"/>
              </a:spcBef>
              <a:buNone/>
            </a:pPr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2928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Démission pour retraite anticipée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2228"/>
            <a:ext cx="8229600" cy="3052634"/>
          </a:xfrm>
        </p:spPr>
        <p:txBody>
          <a:bodyPr>
            <a:noAutofit/>
          </a:bodyPr>
          <a:lstStyle/>
          <a:p>
            <a:r>
              <a:rPr lang="fr-CH" sz="2400" dirty="0"/>
              <a:t>Lettre à envoyer à la Directrice générale </a:t>
            </a:r>
            <a:br>
              <a:rPr lang="fr-CH" sz="2800" dirty="0"/>
            </a:br>
            <a:r>
              <a:rPr lang="fr-CH" sz="1400" dirty="0"/>
              <a:t>(modèle disponible ici: </a:t>
            </a:r>
            <a:r>
              <a:rPr lang="fr-CH" sz="1400" dirty="0">
                <a:hlinkClick r:id="rId2"/>
              </a:rPr>
              <a:t>https://cds.cern.ch/record/1989452/files/modele_demRetraiteAnticipee.doc</a:t>
            </a:r>
            <a:r>
              <a:rPr lang="fr-CH" sz="1400" dirty="0"/>
              <a:t>) </a:t>
            </a:r>
          </a:p>
          <a:p>
            <a:r>
              <a:rPr lang="fr-CH" sz="2400" dirty="0"/>
              <a:t>Délai de préavis 6 mois </a:t>
            </a:r>
            <a:r>
              <a:rPr lang="fr-CH" sz="2000" dirty="0"/>
              <a:t>(ou au plus tard trois mois avant le départ en congé)</a:t>
            </a:r>
            <a:r>
              <a:rPr lang="fr-CH" sz="1400" dirty="0"/>
              <a:t> </a:t>
            </a:r>
          </a:p>
          <a:p>
            <a:r>
              <a:rPr lang="fr-CH" sz="2400" dirty="0"/>
              <a:t>Calcul du dernier jour de travail </a:t>
            </a:r>
            <a:r>
              <a:rPr lang="fr-CH" sz="2400" dirty="0">
                <a:sym typeface="Wingdings" panose="05000000000000000000" pitchFamily="2" charset="2"/>
              </a:rPr>
              <a:t></a:t>
            </a:r>
            <a:r>
              <a:rPr lang="fr-CH" sz="2400" dirty="0"/>
              <a:t> DAO / HR</a:t>
            </a:r>
          </a:p>
          <a:p>
            <a:r>
              <a:rPr lang="fr-CH" sz="2400" dirty="0"/>
              <a:t>Attention: perte du droit à l’indemnité de réinstallation</a:t>
            </a:r>
          </a:p>
          <a:p>
            <a:pPr marL="36576" indent="0">
              <a:buNone/>
            </a:pPr>
            <a:endParaRPr lang="fr-CH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977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/>
              <a:t>Programmes de pré-retraite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2242"/>
            <a:ext cx="8229600" cy="2651038"/>
          </a:xfrm>
        </p:spPr>
        <p:txBody>
          <a:bodyPr>
            <a:normAutofit fontScale="92500" lnSpcReduction="20000"/>
          </a:bodyPr>
          <a:lstStyle/>
          <a:p>
            <a:pPr marL="36576" indent="0">
              <a:buNone/>
            </a:pPr>
            <a:r>
              <a:rPr lang="fr-CH" sz="2800" dirty="0"/>
              <a:t>Programme de travail à temps partiel comme mesure de pré-retraite (PTP)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fr-CH" sz="2000" dirty="0"/>
              <a:t>Depuis 1993, renouvelable annuellement par la DG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fr-CH" sz="2000" dirty="0"/>
              <a:t>Nouvel horaire contractuel à 60, 70 ou 80%</a:t>
            </a:r>
          </a:p>
          <a:p>
            <a:pPr marL="36576" indent="0">
              <a:spcBef>
                <a:spcPts val="2400"/>
              </a:spcBef>
              <a:buNone/>
            </a:pPr>
            <a:r>
              <a:rPr lang="fr-CH" sz="2800" dirty="0"/>
              <a:t>Programme de retraite progressive (PRP)</a:t>
            </a:r>
          </a:p>
          <a:p>
            <a:pPr lvl="2"/>
            <a:r>
              <a:rPr lang="fr-CH" sz="2000" dirty="0"/>
              <a:t>Depuis 1997, renouvelable annuellement par la DG</a:t>
            </a:r>
          </a:p>
          <a:p>
            <a:pPr lvl="2"/>
            <a:r>
              <a:rPr lang="fr-FR" sz="2000" dirty="0"/>
              <a:t>Nouvel horaire contractuel à 50%</a:t>
            </a:r>
            <a:endParaRPr lang="fr-CH" sz="2000" dirty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2616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721"/>
            <a:ext cx="8229600" cy="4049069"/>
          </a:xfrm>
        </p:spPr>
        <p:txBody>
          <a:bodyPr/>
          <a:lstStyle/>
          <a:p>
            <a:pPr marL="36576" indent="0" algn="ctr">
              <a:buNone/>
            </a:pPr>
            <a:r>
              <a:rPr lang="fr-CH" sz="2400" dirty="0"/>
              <a:t>PRP / PTP comparaison</a:t>
            </a:r>
          </a:p>
          <a:p>
            <a:pPr marL="36576" indent="0" algn="ctr">
              <a:buNone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5872207"/>
              </p:ext>
            </p:extLst>
          </p:nvPr>
        </p:nvGraphicFramePr>
        <p:xfrm>
          <a:off x="383060" y="441668"/>
          <a:ext cx="8229600" cy="39790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28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683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683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077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>
                          <a:solidFill>
                            <a:srgbClr val="0055A0"/>
                          </a:solidFill>
                        </a:rPr>
                        <a:t>PRP (50%)</a:t>
                      </a:r>
                      <a:endParaRPr lang="en-US" dirty="0">
                        <a:solidFill>
                          <a:srgbClr val="0055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>
                          <a:solidFill>
                            <a:srgbClr val="0055A0"/>
                          </a:solidFill>
                        </a:rPr>
                        <a:t>PTP (60-70-80%)</a:t>
                      </a:r>
                      <a:endParaRPr lang="en-US" dirty="0">
                        <a:solidFill>
                          <a:srgbClr val="0055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0770">
                <a:tc rowSpan="5">
                  <a:txBody>
                    <a:bodyPr/>
                    <a:lstStyle/>
                    <a:p>
                      <a:r>
                        <a:rPr lang="fr-CH" sz="1200" b="1" dirty="0"/>
                        <a:t>Eligibilité</a:t>
                      </a:r>
                      <a:endParaRPr lang="en-US" sz="1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CH" sz="1200" b="0" dirty="0"/>
                        <a:t>Contrat</a:t>
                      </a:r>
                      <a:r>
                        <a:rPr lang="fr-CH" sz="1200" b="0" baseline="0" dirty="0"/>
                        <a:t> titulaire à durée indéterminée</a:t>
                      </a:r>
                      <a:endParaRPr lang="en-US" sz="12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0" dirty="0"/>
                        <a:t>Horaire</a:t>
                      </a:r>
                      <a:r>
                        <a:rPr lang="fr-CH" sz="1200" b="0" baseline="0" dirty="0"/>
                        <a:t> contractuel 40h</a:t>
                      </a:r>
                      <a:endParaRPr lang="en-US" sz="12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0" dirty="0"/>
                        <a:t>55 ans</a:t>
                      </a:r>
                      <a:r>
                        <a:rPr lang="fr-CH" sz="1200" b="0" baseline="0" dirty="0"/>
                        <a:t> minimum</a:t>
                      </a:r>
                      <a:endParaRPr lang="en-US" sz="12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3848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b="0" dirty="0"/>
                        <a:t>Minimum 30 ans d’affiliation à la caisse</a:t>
                      </a:r>
                      <a:r>
                        <a:rPr lang="fr-CH" sz="1200" b="0" baseline="0" dirty="0"/>
                        <a:t> </a:t>
                      </a:r>
                      <a:r>
                        <a:rPr lang="fr-CH" sz="1200" b="0" dirty="0"/>
                        <a:t>de pensions</a:t>
                      </a:r>
                      <a:r>
                        <a:rPr kumimoji="0" lang="fr-FR" sz="1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(il sera également tenu compte des droits à prestations acquis dans d'autres régimes de pension ou d'assurance).</a:t>
                      </a:r>
                      <a:endParaRPr lang="en-US" sz="11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3848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b="0" dirty="0"/>
                        <a:t>Ne</a:t>
                      </a:r>
                      <a:r>
                        <a:rPr lang="fr-CH" sz="1200" b="0" baseline="0" dirty="0"/>
                        <a:t> pas être bénéficiaire de la CA22A ou de la CA22B</a:t>
                      </a:r>
                      <a:r>
                        <a:rPr lang="en-US" sz="1200" b="0" baseline="0" dirty="0"/>
                        <a:t> </a:t>
                      </a:r>
                      <a:r>
                        <a:rPr lang="fr-CH" sz="1200" b="0" baseline="0" dirty="0"/>
                        <a:t>(travail par roulement)</a:t>
                      </a:r>
                      <a:endParaRPr lang="en-US" sz="12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0770">
                <a:tc rowSpan="5">
                  <a:txBody>
                    <a:bodyPr/>
                    <a:lstStyle/>
                    <a:p>
                      <a:r>
                        <a:rPr lang="en-US" sz="1200" b="1" dirty="0" err="1"/>
                        <a:t>Demande</a:t>
                      </a:r>
                      <a:r>
                        <a:rPr lang="en-US" sz="1200" b="1" dirty="0"/>
                        <a:t> de participation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err="1"/>
                        <a:t>Préavis</a:t>
                      </a:r>
                      <a:r>
                        <a:rPr lang="en-US" sz="1200" b="0" baseline="0" dirty="0"/>
                        <a:t> de 3 </a:t>
                      </a:r>
                      <a:r>
                        <a:rPr lang="en-US" sz="1200" b="0" baseline="0" dirty="0" err="1"/>
                        <a:t>mois</a:t>
                      </a:r>
                      <a:r>
                        <a:rPr lang="en-US" sz="1200" b="0" baseline="0" dirty="0"/>
                        <a:t> </a:t>
                      </a:r>
                      <a:r>
                        <a:rPr lang="en-US" sz="1200" b="0" baseline="0" dirty="0" err="1"/>
                        <a:t>avant</a:t>
                      </a:r>
                      <a:r>
                        <a:rPr lang="en-US" sz="1200" b="0" baseline="0" dirty="0"/>
                        <a:t> la date </a:t>
                      </a:r>
                      <a:r>
                        <a:rPr lang="en-US" sz="1200" b="0" baseline="0" dirty="0" err="1"/>
                        <a:t>d’entrée</a:t>
                      </a:r>
                      <a:r>
                        <a:rPr lang="en-US" sz="1200" b="0" baseline="0" dirty="0"/>
                        <a:t> </a:t>
                      </a:r>
                      <a:r>
                        <a:rPr lang="en-US" sz="1200" b="0" baseline="0" dirty="0" err="1"/>
                        <a:t>souhaitée</a:t>
                      </a:r>
                      <a:endParaRPr lang="en-US" sz="12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/>
                        <a:t>Maximum</a:t>
                      </a:r>
                      <a:r>
                        <a:rPr lang="en-US" sz="1200" b="0" baseline="0" dirty="0"/>
                        <a:t> 24 </a:t>
                      </a:r>
                      <a:r>
                        <a:rPr lang="en-US" sz="1200" b="0" baseline="0" dirty="0" err="1"/>
                        <a:t>mois</a:t>
                      </a:r>
                      <a:r>
                        <a:rPr lang="en-US" sz="1200" b="0" baseline="0" dirty="0"/>
                        <a:t> </a:t>
                      </a:r>
                      <a:r>
                        <a:rPr lang="en-US" sz="1200" b="0" baseline="0" dirty="0" err="1"/>
                        <a:t>avant</a:t>
                      </a:r>
                      <a:r>
                        <a:rPr lang="en-US" sz="1200" b="0" baseline="0" dirty="0"/>
                        <a:t> la date </a:t>
                      </a:r>
                      <a:r>
                        <a:rPr lang="en-US" sz="1200" b="0" baseline="0" dirty="0" err="1"/>
                        <a:t>d’entrée</a:t>
                      </a:r>
                      <a:r>
                        <a:rPr lang="en-US" sz="1200" b="0" baseline="0" dirty="0"/>
                        <a:t> </a:t>
                      </a:r>
                      <a:r>
                        <a:rPr lang="en-US" sz="1200" b="0" baseline="0" dirty="0" err="1"/>
                        <a:t>souhaitée</a:t>
                      </a:r>
                      <a:endParaRPr lang="en-US" sz="12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/>
                        <a:t>Maximum</a:t>
                      </a:r>
                      <a:r>
                        <a:rPr lang="en-US" sz="1200" b="0" baseline="0" dirty="0"/>
                        <a:t> 12 </a:t>
                      </a:r>
                      <a:r>
                        <a:rPr lang="en-US" sz="1200" b="0" baseline="0" dirty="0" err="1"/>
                        <a:t>mois</a:t>
                      </a:r>
                      <a:r>
                        <a:rPr lang="en-US" sz="1200" b="0" baseline="0" dirty="0"/>
                        <a:t> </a:t>
                      </a:r>
                      <a:r>
                        <a:rPr lang="en-US" sz="1200" b="0" baseline="0" dirty="0" err="1"/>
                        <a:t>avant</a:t>
                      </a:r>
                      <a:r>
                        <a:rPr lang="en-US" sz="1200" b="0" baseline="0" dirty="0"/>
                        <a:t> la date </a:t>
                      </a:r>
                      <a:r>
                        <a:rPr lang="en-US" sz="1200" b="0" baseline="0" dirty="0" err="1"/>
                        <a:t>d’entrée</a:t>
                      </a:r>
                      <a:r>
                        <a:rPr lang="en-US" sz="1200" b="0" baseline="0" dirty="0"/>
                        <a:t> </a:t>
                      </a:r>
                      <a:r>
                        <a:rPr lang="en-US" sz="1200" b="0" baseline="0" dirty="0" err="1"/>
                        <a:t>souhaitée</a:t>
                      </a:r>
                      <a:endParaRPr lang="en-US" sz="12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/>
                        <a:t>12 </a:t>
                      </a:r>
                      <a:r>
                        <a:rPr lang="en-US" sz="1200" b="0" dirty="0" err="1"/>
                        <a:t>mois</a:t>
                      </a:r>
                      <a:r>
                        <a:rPr lang="en-US" sz="1200" b="0" dirty="0"/>
                        <a:t> minimum</a:t>
                      </a:r>
                      <a:r>
                        <a:rPr lang="en-US" sz="1200" b="0" baseline="0" dirty="0"/>
                        <a:t> de participation</a:t>
                      </a:r>
                      <a:endParaRPr lang="en-US" sz="12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/>
                        <a:t>Approbation</a:t>
                      </a:r>
                      <a:r>
                        <a:rPr lang="en-US" sz="1200" b="0" baseline="0" dirty="0"/>
                        <a:t> par la </a:t>
                      </a:r>
                      <a:r>
                        <a:rPr lang="en-US" sz="1200" b="0" baseline="0" dirty="0" err="1"/>
                        <a:t>hiérarchie</a:t>
                      </a:r>
                      <a:r>
                        <a:rPr lang="en-US" sz="1200" b="0" baseline="0" dirty="0"/>
                        <a:t>, le </a:t>
                      </a:r>
                      <a:r>
                        <a:rPr lang="en-US" sz="1200" b="0" baseline="0" dirty="0" err="1"/>
                        <a:t>coordinateur</a:t>
                      </a:r>
                      <a:r>
                        <a:rPr lang="en-US" sz="1200" b="0" baseline="0" dirty="0"/>
                        <a:t> du </a:t>
                      </a:r>
                      <a:r>
                        <a:rPr lang="en-US" sz="1200" b="0" baseline="0" dirty="0" err="1"/>
                        <a:t>programme</a:t>
                      </a:r>
                      <a:r>
                        <a:rPr lang="en-US" sz="1200" b="0" baseline="0" dirty="0"/>
                        <a:t> et le chef de </a:t>
                      </a:r>
                      <a:r>
                        <a:rPr lang="en-US" sz="1200" b="0" baseline="0" dirty="0" err="1"/>
                        <a:t>département</a:t>
                      </a:r>
                      <a:r>
                        <a:rPr lang="en-US" sz="1200" b="0" baseline="0" dirty="0"/>
                        <a:t> HR</a:t>
                      </a:r>
                      <a:endParaRPr lang="en-US" sz="12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/>
                        <a:t>Entrée</a:t>
                      </a:r>
                      <a:r>
                        <a:rPr lang="en-US" sz="1200" b="0" baseline="0" dirty="0"/>
                        <a:t> </a:t>
                      </a:r>
                      <a:r>
                        <a:rPr lang="en-US" sz="1200" b="0" baseline="0" dirty="0" err="1"/>
                        <a:t>dans</a:t>
                      </a:r>
                      <a:r>
                        <a:rPr lang="en-US" sz="1200" b="0" baseline="0" dirty="0"/>
                        <a:t> le </a:t>
                      </a:r>
                      <a:r>
                        <a:rPr lang="en-US" sz="1200" b="0" baseline="0" dirty="0" err="1"/>
                        <a:t>programme</a:t>
                      </a:r>
                      <a:r>
                        <a:rPr lang="en-US" sz="1200" b="0" baseline="0" dirty="0"/>
                        <a:t> </a:t>
                      </a:r>
                      <a:r>
                        <a:rPr lang="en-US" sz="1200" b="0" baseline="0" dirty="0" err="1"/>
                        <a:t>est</a:t>
                      </a:r>
                      <a:r>
                        <a:rPr lang="en-US" sz="1200" b="0" baseline="0" dirty="0"/>
                        <a:t> </a:t>
                      </a:r>
                      <a:r>
                        <a:rPr lang="en-US" sz="1200" b="0" baseline="0" dirty="0" err="1"/>
                        <a:t>irrévocable</a:t>
                      </a:r>
                      <a:endParaRPr lang="en-US" sz="12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23035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3249"/>
            <a:ext cx="8229600" cy="395416"/>
          </a:xfrm>
        </p:spPr>
        <p:txBody>
          <a:bodyPr>
            <a:normAutofit fontScale="40000" lnSpcReduction="20000"/>
          </a:bodyPr>
          <a:lstStyle/>
          <a:p>
            <a:pPr marL="36576" indent="0" algn="ctr">
              <a:buNone/>
            </a:pPr>
            <a:r>
              <a:rPr lang="fr-CH" sz="6000" dirty="0"/>
              <a:t>PRP / PTP comparaison</a:t>
            </a:r>
          </a:p>
          <a:p>
            <a:pPr marL="36576" indent="0" algn="ctr">
              <a:buNone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5303921"/>
              </p:ext>
            </p:extLst>
          </p:nvPr>
        </p:nvGraphicFramePr>
        <p:xfrm>
          <a:off x="383060" y="438050"/>
          <a:ext cx="8229600" cy="41941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28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683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683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550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>
                          <a:solidFill>
                            <a:srgbClr val="0055A0"/>
                          </a:solidFill>
                        </a:rPr>
                        <a:t>PRP (50%)</a:t>
                      </a:r>
                      <a:endParaRPr lang="en-US" sz="1400" dirty="0">
                        <a:solidFill>
                          <a:srgbClr val="0055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>
                          <a:solidFill>
                            <a:srgbClr val="0055A0"/>
                          </a:solidFill>
                        </a:rPr>
                        <a:t>PTP (60-70-80%)</a:t>
                      </a:r>
                      <a:endParaRPr lang="en-US" sz="1400" dirty="0">
                        <a:solidFill>
                          <a:srgbClr val="0055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0770">
                <a:tc rowSpan="6">
                  <a:txBody>
                    <a:bodyPr/>
                    <a:lstStyle/>
                    <a:p>
                      <a:r>
                        <a:rPr lang="fr-CH" sz="1050" b="1" dirty="0"/>
                        <a:t>Temps</a:t>
                      </a:r>
                      <a:r>
                        <a:rPr lang="fr-CH" sz="1050" b="1" baseline="0" dirty="0"/>
                        <a:t> de travail et congés</a:t>
                      </a:r>
                      <a:endParaRPr lang="en-US" sz="105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050" b="0" dirty="0"/>
                        <a:t>Réduction de l’horaire contractuel à 50%</a:t>
                      </a:r>
                      <a:endParaRPr lang="en-US" sz="105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50" b="0" dirty="0"/>
                        <a:t>Réduction de l’horaire contractuel 60, 70 ou 80%</a:t>
                      </a:r>
                      <a:endParaRPr lang="en-US" sz="105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0" dirty="0"/>
                        <a:t>Répartition du temps non-travaillé sur une base journalière, hebdomadaire</a:t>
                      </a:r>
                      <a:r>
                        <a:rPr lang="fr-FR" sz="1050" b="0" baseline="0" dirty="0"/>
                        <a:t> ou </a:t>
                      </a:r>
                      <a:r>
                        <a:rPr lang="fr-FR" sz="1050" b="0" dirty="0"/>
                        <a:t>saisonnière (fin de carrière)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50" b="0" dirty="0"/>
                        <a:t>Cumul des congés compensatoires en fin de carrière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1050" b="0" dirty="0"/>
                        <a:t>Temps travaillé au-delà de la durée contractuelle (pour atteindre max. 40 h/semaine): </a:t>
                      </a:r>
                      <a:br>
                        <a:rPr lang="fr-FR" sz="1050" b="0" dirty="0"/>
                      </a:br>
                      <a:r>
                        <a:rPr lang="fr-FR" sz="1050" b="0" dirty="0"/>
                        <a:t>compensation 1h pour 1h travaillée, pas de rémunération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8402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50" b="0" dirty="0" err="1"/>
                        <a:t>Heures</a:t>
                      </a:r>
                      <a:r>
                        <a:rPr lang="en-US" sz="1050" b="0" dirty="0"/>
                        <a:t> </a:t>
                      </a:r>
                      <a:r>
                        <a:rPr lang="en-US" sz="1050" b="0" dirty="0" err="1"/>
                        <a:t>supplémentaires</a:t>
                      </a:r>
                      <a:r>
                        <a:rPr lang="en-US" sz="1050" b="0" dirty="0"/>
                        <a:t> (&gt;40h/</a:t>
                      </a:r>
                      <a:r>
                        <a:rPr lang="en-US" sz="1050" b="0" dirty="0" err="1"/>
                        <a:t>semaine</a:t>
                      </a:r>
                      <a:r>
                        <a:rPr lang="en-US" sz="1050" b="0" dirty="0"/>
                        <a:t>) non</a:t>
                      </a:r>
                      <a:r>
                        <a:rPr lang="en-US" sz="1050" b="0" baseline="0" dirty="0"/>
                        <a:t> </a:t>
                      </a:r>
                      <a:r>
                        <a:rPr lang="en-US" sz="1050" b="0" dirty="0" err="1"/>
                        <a:t>autorisées</a:t>
                      </a:r>
                      <a:endParaRPr lang="en-US" sz="105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7135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dirty="0" err="1"/>
                        <a:t>Congés</a:t>
                      </a:r>
                      <a:r>
                        <a:rPr lang="en-US" sz="1050" b="0" dirty="0"/>
                        <a:t> </a:t>
                      </a:r>
                      <a:r>
                        <a:rPr lang="en-US" sz="1050" b="0" dirty="0" err="1"/>
                        <a:t>annuels</a:t>
                      </a:r>
                      <a:r>
                        <a:rPr lang="en-US" sz="1050" b="0" dirty="0"/>
                        <a:t> au </a:t>
                      </a:r>
                      <a:r>
                        <a:rPr lang="en-US" sz="1050" b="0" dirty="0" err="1"/>
                        <a:t>prorata</a:t>
                      </a:r>
                      <a:r>
                        <a:rPr lang="en-US" sz="1050" b="0" dirty="0"/>
                        <a:t> de </a:t>
                      </a:r>
                      <a:r>
                        <a:rPr lang="en-US" sz="1050" b="0" dirty="0" err="1"/>
                        <a:t>l’horaire</a:t>
                      </a:r>
                      <a:r>
                        <a:rPr lang="en-US" sz="1050" b="0" baseline="0" dirty="0"/>
                        <a:t> de travail </a:t>
                      </a:r>
                      <a:r>
                        <a:rPr lang="en-US" sz="1050" b="0" baseline="0" dirty="0" err="1"/>
                        <a:t>contractuel</a:t>
                      </a:r>
                      <a:endParaRPr lang="en-US" sz="105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dirty="0"/>
                        <a:t>Cessation</a:t>
                      </a:r>
                      <a:r>
                        <a:rPr lang="en-US" sz="1050" b="0" baseline="0" dirty="0"/>
                        <a:t> de </a:t>
                      </a:r>
                      <a:r>
                        <a:rPr lang="en-US" sz="1050" b="0" baseline="0" dirty="0" err="1"/>
                        <a:t>l’adhésion</a:t>
                      </a:r>
                      <a:r>
                        <a:rPr lang="en-US" sz="1050" b="0" baseline="0" dirty="0"/>
                        <a:t> au </a:t>
                      </a:r>
                      <a:r>
                        <a:rPr lang="en-US" sz="1050" b="0" baseline="0" dirty="0" err="1"/>
                        <a:t>programme</a:t>
                      </a:r>
                      <a:r>
                        <a:rPr lang="en-US" sz="1050" b="0" baseline="0" dirty="0"/>
                        <a:t> SLS</a:t>
                      </a:r>
                      <a:endParaRPr lang="en-US" sz="105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0770">
                <a:tc rowSpan="4">
                  <a:txBody>
                    <a:bodyPr/>
                    <a:lstStyle/>
                    <a:p>
                      <a:r>
                        <a:rPr lang="en-US" sz="1050" b="1" dirty="0" err="1"/>
                        <a:t>Prestations</a:t>
                      </a:r>
                      <a:r>
                        <a:rPr lang="en-US" sz="1050" b="1" dirty="0"/>
                        <a:t> </a:t>
                      </a:r>
                      <a:r>
                        <a:rPr lang="en-US" sz="1050" b="1" dirty="0" err="1"/>
                        <a:t>financières</a:t>
                      </a:r>
                      <a:endParaRPr lang="en-US" sz="105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dirty="0" err="1"/>
                        <a:t>Réduction</a:t>
                      </a:r>
                      <a:r>
                        <a:rPr lang="en-US" sz="1050" b="0" dirty="0"/>
                        <a:t> au</a:t>
                      </a:r>
                      <a:r>
                        <a:rPr lang="en-US" sz="1050" b="0" baseline="0" dirty="0"/>
                        <a:t> </a:t>
                      </a:r>
                      <a:r>
                        <a:rPr lang="en-US" sz="1050" b="0" baseline="0" dirty="0" err="1"/>
                        <a:t>prorata</a:t>
                      </a:r>
                      <a:r>
                        <a:rPr lang="en-US" sz="1050" b="0" baseline="0" dirty="0"/>
                        <a:t> de </a:t>
                      </a:r>
                      <a:r>
                        <a:rPr lang="en-US" sz="1050" b="0" baseline="0" dirty="0" err="1"/>
                        <a:t>l’horaire</a:t>
                      </a:r>
                      <a:r>
                        <a:rPr lang="en-US" sz="1050" b="0" baseline="0" dirty="0"/>
                        <a:t> de travail </a:t>
                      </a:r>
                      <a:r>
                        <a:rPr lang="en-US" sz="1050" b="0" baseline="0" dirty="0" err="1"/>
                        <a:t>contractuel</a:t>
                      </a:r>
                      <a:r>
                        <a:rPr lang="en-US" sz="1050" b="0" baseline="0" dirty="0"/>
                        <a:t>: </a:t>
                      </a:r>
                      <a:r>
                        <a:rPr lang="en-US" sz="1050" b="0" baseline="0" dirty="0" err="1"/>
                        <a:t>s</a:t>
                      </a:r>
                      <a:r>
                        <a:rPr lang="en-US" sz="1050" b="0" dirty="0" err="1"/>
                        <a:t>alaire</a:t>
                      </a:r>
                      <a:r>
                        <a:rPr lang="en-US" sz="1050" b="0" baseline="0" dirty="0"/>
                        <a:t> de base, allocations </a:t>
                      </a:r>
                      <a:r>
                        <a:rPr lang="en-US" sz="1050" b="0" baseline="0" dirty="0" err="1"/>
                        <a:t>familiales</a:t>
                      </a:r>
                      <a:r>
                        <a:rPr lang="en-US" sz="1050" b="0" baseline="0" dirty="0"/>
                        <a:t>, </a:t>
                      </a:r>
                      <a:r>
                        <a:rPr lang="en-US" sz="1050" b="0" baseline="0" dirty="0" err="1"/>
                        <a:t>indemnité</a:t>
                      </a:r>
                      <a:r>
                        <a:rPr lang="en-US" sz="1050" b="0" baseline="0" dirty="0"/>
                        <a:t> de non-residence </a:t>
                      </a:r>
                      <a:r>
                        <a:rPr lang="en-US" sz="1050" b="0" baseline="0" dirty="0" err="1"/>
                        <a:t>ou</a:t>
                      </a:r>
                      <a:r>
                        <a:rPr lang="en-US" sz="1050" b="0" baseline="0" dirty="0"/>
                        <a:t> </a:t>
                      </a:r>
                      <a:r>
                        <a:rPr lang="en-US" sz="1050" b="0" baseline="0" dirty="0" err="1"/>
                        <a:t>internationale</a:t>
                      </a:r>
                      <a:endParaRPr lang="en-US" sz="105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dirty="0" err="1"/>
                        <a:t>Réduction</a:t>
                      </a:r>
                      <a:r>
                        <a:rPr lang="en-US" sz="1050" b="0" dirty="0"/>
                        <a:t> au</a:t>
                      </a:r>
                      <a:r>
                        <a:rPr lang="en-US" sz="1050" b="0" baseline="0" dirty="0"/>
                        <a:t> </a:t>
                      </a:r>
                      <a:r>
                        <a:rPr lang="en-US" sz="1050" b="0" baseline="0" dirty="0" err="1"/>
                        <a:t>prorata</a:t>
                      </a:r>
                      <a:r>
                        <a:rPr lang="en-US" sz="1050" b="0" baseline="0" dirty="0"/>
                        <a:t> de </a:t>
                      </a:r>
                      <a:r>
                        <a:rPr lang="en-US" sz="1050" b="0" baseline="0" dirty="0" err="1"/>
                        <a:t>l’horaire</a:t>
                      </a:r>
                      <a:r>
                        <a:rPr lang="en-US" sz="1050" b="0" baseline="0" dirty="0"/>
                        <a:t> de travail </a:t>
                      </a:r>
                      <a:r>
                        <a:rPr lang="en-US" sz="1050" b="0" baseline="0" dirty="0" err="1"/>
                        <a:t>contractuel</a:t>
                      </a:r>
                      <a:r>
                        <a:rPr lang="en-US" sz="1050" b="0" baseline="0" dirty="0"/>
                        <a:t>: </a:t>
                      </a:r>
                      <a:r>
                        <a:rPr lang="en-US" sz="1050" b="0" baseline="0" dirty="0" err="1"/>
                        <a:t>s</a:t>
                      </a:r>
                      <a:r>
                        <a:rPr lang="en-US" sz="1050" b="0" dirty="0" err="1"/>
                        <a:t>alaire</a:t>
                      </a:r>
                      <a:r>
                        <a:rPr lang="en-US" sz="1050" b="0" baseline="0" dirty="0"/>
                        <a:t> de base et </a:t>
                      </a:r>
                      <a:r>
                        <a:rPr lang="en-US" sz="1050" b="0" baseline="0" dirty="0" err="1"/>
                        <a:t>indemnité</a:t>
                      </a:r>
                      <a:r>
                        <a:rPr lang="en-US" sz="1050" b="0" baseline="0" dirty="0"/>
                        <a:t> de non-</a:t>
                      </a:r>
                      <a:r>
                        <a:rPr lang="en-US" sz="1050" b="0" baseline="0" dirty="0" err="1"/>
                        <a:t>résidence</a:t>
                      </a:r>
                      <a:r>
                        <a:rPr lang="en-US" sz="1050" b="0" baseline="0" dirty="0"/>
                        <a:t> </a:t>
                      </a:r>
                      <a:r>
                        <a:rPr lang="en-US" sz="1050" b="0" baseline="0" dirty="0" err="1"/>
                        <a:t>ou</a:t>
                      </a:r>
                      <a:r>
                        <a:rPr lang="en-US" sz="1050" b="0" baseline="0" dirty="0"/>
                        <a:t> </a:t>
                      </a:r>
                      <a:r>
                        <a:rPr lang="en-US" sz="1050" b="0" baseline="0" dirty="0" err="1"/>
                        <a:t>internationale</a:t>
                      </a:r>
                      <a:endParaRPr lang="en-US" sz="105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dirty="0" err="1"/>
                        <a:t>Indemnité</a:t>
                      </a:r>
                      <a:r>
                        <a:rPr lang="en-US" sz="1050" b="0" dirty="0"/>
                        <a:t> PRP :</a:t>
                      </a:r>
                      <a:r>
                        <a:rPr lang="en-US" sz="1050" b="0" baseline="0" dirty="0"/>
                        <a:t>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baseline="0" dirty="0"/>
                        <a:t>20% du </a:t>
                      </a:r>
                      <a:r>
                        <a:rPr lang="en-US" sz="1050" b="0" baseline="0" dirty="0" err="1"/>
                        <a:t>salaire</a:t>
                      </a:r>
                      <a:r>
                        <a:rPr lang="en-US" sz="1050" b="0" baseline="0" dirty="0"/>
                        <a:t> de base à plein temps</a:t>
                      </a:r>
                      <a:endParaRPr lang="en-US" sz="105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dirty="0" err="1"/>
                        <a:t>Indemnité</a:t>
                      </a:r>
                      <a:r>
                        <a:rPr lang="en-US" sz="1050" b="0" dirty="0"/>
                        <a:t> PTP :</a:t>
                      </a:r>
                      <a:r>
                        <a:rPr lang="en-US" sz="1050" b="0" baseline="0" dirty="0"/>
                        <a:t>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800" b="0" baseline="0" dirty="0"/>
                        <a:t> 12% du </a:t>
                      </a:r>
                      <a:r>
                        <a:rPr lang="en-US" sz="800" b="0" baseline="0" dirty="0" err="1"/>
                        <a:t>salaire</a:t>
                      </a:r>
                      <a:r>
                        <a:rPr lang="en-US" sz="800" b="0" baseline="0" dirty="0"/>
                        <a:t> de base à plein temps pour un PTP 60%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800" b="0" baseline="0" dirty="0"/>
                        <a:t> 8% du </a:t>
                      </a:r>
                      <a:r>
                        <a:rPr lang="en-US" sz="800" b="0" baseline="0" dirty="0" err="1"/>
                        <a:t>salaire</a:t>
                      </a:r>
                      <a:r>
                        <a:rPr lang="en-US" sz="800" b="0" baseline="0" dirty="0"/>
                        <a:t> de base à plein temps pour un PTP 70%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800" b="0" baseline="0" dirty="0"/>
                        <a:t> 4% du </a:t>
                      </a:r>
                      <a:r>
                        <a:rPr lang="en-US" sz="800" b="0" baseline="0" dirty="0" err="1"/>
                        <a:t>salaire</a:t>
                      </a:r>
                      <a:r>
                        <a:rPr lang="en-US" sz="800" b="0" baseline="0" dirty="0"/>
                        <a:t> de base à plein temps pour un PTP 80%</a:t>
                      </a:r>
                      <a:endParaRPr lang="en-US" sz="8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7798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dirty="0" err="1"/>
                        <a:t>Cotisation</a:t>
                      </a:r>
                      <a:r>
                        <a:rPr lang="en-US" sz="1050" b="0" dirty="0"/>
                        <a:t> CHIS</a:t>
                      </a:r>
                      <a:r>
                        <a:rPr lang="en-US" sz="1050" b="0" baseline="0" dirty="0"/>
                        <a:t> à 100%</a:t>
                      </a:r>
                      <a:endParaRPr lang="en-US" sz="105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7798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dirty="0" err="1"/>
                        <a:t>Frais</a:t>
                      </a:r>
                      <a:r>
                        <a:rPr lang="en-US" sz="1050" b="0" baseline="0" dirty="0"/>
                        <a:t> </a:t>
                      </a:r>
                      <a:r>
                        <a:rPr lang="en-US" sz="1050" b="0" baseline="0" dirty="0" err="1"/>
                        <a:t>d’éducation</a:t>
                      </a:r>
                      <a:r>
                        <a:rPr lang="en-US" sz="1050" b="0" baseline="0" dirty="0"/>
                        <a:t> et </a:t>
                      </a:r>
                      <a:r>
                        <a:rPr lang="en-US" sz="1050" b="0" baseline="0" dirty="0" err="1"/>
                        <a:t>congés</a:t>
                      </a:r>
                      <a:r>
                        <a:rPr lang="en-US" sz="1050" b="0" baseline="0" dirty="0"/>
                        <a:t> </a:t>
                      </a:r>
                      <a:r>
                        <a:rPr lang="en-US" sz="1050" b="0" baseline="0" dirty="0" err="1"/>
                        <a:t>dans</a:t>
                      </a:r>
                      <a:r>
                        <a:rPr lang="en-US" sz="1050" b="0" baseline="0" dirty="0"/>
                        <a:t> les foyers: pas de </a:t>
                      </a:r>
                      <a:r>
                        <a:rPr lang="en-US" sz="1050" b="0" baseline="0" dirty="0" err="1"/>
                        <a:t>réduction</a:t>
                      </a:r>
                      <a:r>
                        <a:rPr lang="en-US" sz="1050" b="0" baseline="0" dirty="0"/>
                        <a:t> des plafonds et </a:t>
                      </a:r>
                      <a:r>
                        <a:rPr lang="en-US" sz="1050" b="0" baseline="0" dirty="0" err="1"/>
                        <a:t>forfaits</a:t>
                      </a:r>
                      <a:endParaRPr lang="en-US" sz="105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70546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281"/>
            <a:ext cx="8229600" cy="4049069"/>
          </a:xfrm>
        </p:spPr>
        <p:txBody>
          <a:bodyPr/>
          <a:lstStyle/>
          <a:p>
            <a:pPr marL="36576" indent="0" algn="ctr">
              <a:buNone/>
            </a:pPr>
            <a:r>
              <a:rPr lang="fr-CH" sz="2400" dirty="0"/>
              <a:t>PRP / PTP comparaison</a:t>
            </a:r>
          </a:p>
          <a:p>
            <a:pPr marL="36576" indent="0" algn="ctr">
              <a:buNone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1279238"/>
              </p:ext>
            </p:extLst>
          </p:nvPr>
        </p:nvGraphicFramePr>
        <p:xfrm>
          <a:off x="383060" y="1082450"/>
          <a:ext cx="8229602" cy="2766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28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683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683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4669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>
                          <a:solidFill>
                            <a:srgbClr val="0055A0"/>
                          </a:solidFill>
                        </a:rPr>
                        <a:t>PRP (50%)</a:t>
                      </a:r>
                      <a:endParaRPr lang="en-US" dirty="0">
                        <a:solidFill>
                          <a:srgbClr val="0055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>
                          <a:solidFill>
                            <a:srgbClr val="0055A0"/>
                          </a:solidFill>
                        </a:rPr>
                        <a:t>PTP (60-70-80%)</a:t>
                      </a:r>
                      <a:endParaRPr lang="en-US" dirty="0">
                        <a:solidFill>
                          <a:srgbClr val="0055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1721">
                <a:tc rowSpan="2">
                  <a:txBody>
                    <a:bodyPr/>
                    <a:lstStyle/>
                    <a:p>
                      <a:r>
                        <a:rPr lang="fr-CH" sz="1200" b="1" dirty="0"/>
                        <a:t>Caisse de pensions</a:t>
                      </a:r>
                      <a:endParaRPr lang="en-US" sz="1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/>
                        <a:t>Cotisation : 0%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200" dirty="0"/>
                        <a:t>Cotisation au prorata de l’horaire contractuel ou</a:t>
                      </a:r>
                      <a:r>
                        <a:rPr lang="fr-CH" sz="1200" baseline="0" dirty="0"/>
                        <a:t>  maintien à 100% (dans ce cas le CERN maintient aussi sa cotisation à taux plein)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1721"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Pension calculée à partir du dernier salaire</a:t>
                      </a:r>
                      <a:r>
                        <a:rPr lang="fr-FR" sz="1200" baseline="0" dirty="0"/>
                        <a:t> </a:t>
                      </a:r>
                      <a:r>
                        <a:rPr lang="fr-FR" sz="1200" b="1" dirty="0"/>
                        <a:t>avant</a:t>
                      </a:r>
                      <a:r>
                        <a:rPr lang="fr-FR" sz="1200" dirty="0"/>
                        <a:t> l’entrée dans le programme</a:t>
                      </a:r>
                    </a:p>
                    <a:p>
                      <a:pPr algn="ctr"/>
                      <a:endParaRPr lang="fr-FR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Pension calculée à partir du salaire à la</a:t>
                      </a:r>
                      <a:r>
                        <a:rPr lang="fr-FR" sz="1200" baseline="0" dirty="0"/>
                        <a:t> fin du contrat, tenant </a:t>
                      </a:r>
                      <a:r>
                        <a:rPr lang="fr-FR" sz="1200" dirty="0"/>
                        <a:t>compte de la cotisation pendant la participation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8270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Fin de </a:t>
                      </a:r>
                      <a:r>
                        <a:rPr lang="en-US" sz="1200" b="1" dirty="0" err="1"/>
                        <a:t>contrat</a:t>
                      </a:r>
                      <a:endParaRPr lang="en-US" sz="1200" b="1" dirty="0"/>
                    </a:p>
                    <a:p>
                      <a:endParaRPr lang="en-US" sz="1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/>
                        <a:t>Atteinte de la limite d’âge ou démission (dans l’intérêt de l’Organisation)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827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Indemnité de réinstallation, frais de voyage et déménagement à 100 % (si éligible)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8263380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13579</TotalTime>
  <Words>1114</Words>
  <Application>Microsoft Office PowerPoint</Application>
  <PresentationFormat>On-screen Show (16:9)</PresentationFormat>
  <Paragraphs>202</Paragraphs>
  <Slides>14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Wingdings</vt:lpstr>
      <vt:lpstr>CERNCorporate16-9</vt:lpstr>
      <vt:lpstr>PowerPoint Presentation</vt:lpstr>
      <vt:lpstr>Départ anticipé en retraite</vt:lpstr>
      <vt:lpstr>Sommaire</vt:lpstr>
      <vt:lpstr>Atteinte de la limite d’âge</vt:lpstr>
      <vt:lpstr>Démission pour retraite anticipée</vt:lpstr>
      <vt:lpstr>Programmes de pré-retraite</vt:lpstr>
      <vt:lpstr>PowerPoint Presentation</vt:lpstr>
      <vt:lpstr>PowerPoint Presentation</vt:lpstr>
      <vt:lpstr>PowerPoint Presentation</vt:lpstr>
      <vt:lpstr>Congé épargné à long-terme (LTSLS)</vt:lpstr>
      <vt:lpstr>PowerPoint Presentation</vt:lpstr>
      <vt:lpstr>Exemples de calculs de salaire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Jean-Pol Matheys</dc:creator>
  <cp:lastModifiedBy>Sandrine Migueis Correia</cp:lastModifiedBy>
  <cp:revision>164</cp:revision>
  <cp:lastPrinted>2020-10-05T12:24:51Z</cp:lastPrinted>
  <dcterms:created xsi:type="dcterms:W3CDTF">2015-07-27T13:39:36Z</dcterms:created>
  <dcterms:modified xsi:type="dcterms:W3CDTF">2024-10-02T14:05:14Z</dcterms:modified>
</cp:coreProperties>
</file>