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6" r:id="rId12"/>
    <p:sldId id="274" r:id="rId13"/>
    <p:sldId id="275" r:id="rId14"/>
    <p:sldId id="266" r:id="rId15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09" autoAdjust="0"/>
    <p:restoredTop sz="94660"/>
  </p:normalViewPr>
  <p:slideViewPr>
    <p:cSldViewPr snapToGrid="0" snapToObjects="1">
      <p:cViewPr varScale="1">
        <p:scale>
          <a:sx n="156" d="100"/>
          <a:sy n="156" d="100"/>
        </p:scale>
        <p:origin x="144" y="11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1" d="100"/>
          <a:sy n="111" d="100"/>
        </p:scale>
        <p:origin x="324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8E7C2-6D24-4933-82D8-5FA94611C3C9}" type="datetimeFigureOut">
              <a:rPr lang="en-GB" smtClean="0"/>
              <a:t>02/10/2024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22E45-65CC-45AD-8B4F-9F45E88ADD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285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70522E45-65CC-45AD-8B4F-9F45E88ADDAF}" type="slidenum">
              <a:r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843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70522E45-65CC-45AD-8B4F-9F45E88ADDAF}" type="slidenum">
              <a:r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111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70522E45-65CC-45AD-8B4F-9F45E88ADDAF}" type="slidenum">
              <a:r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999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17/10/2019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17/10/2019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596018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/>
              <a:t>17/10/2019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17/10/2019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17/10/2019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procedure/travail-temps-partiel-comme-mesure-de-pre-retraite-ptp" TargetMode="External"/><Relationship Id="rId2" Type="http://schemas.openxmlformats.org/officeDocument/2006/relationships/hyperlink" Target="https://admin-eguide.web.cern.ch/procedure/programme-de-retraite-progressive-prp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HR.Pre-retirement@cern.ch" TargetMode="External"/><Relationship Id="rId4" Type="http://schemas.openxmlformats.org/officeDocument/2006/relationships/hyperlink" Target="https://admin-eguide.web.cern.ch/procedure/systeme-de-conge-epargne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1989452/files/modele_demRetraiteAnticipee.doc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97177"/>
          </a:xfrm>
        </p:spPr>
        <p:txBody>
          <a:bodyPr>
            <a:noAutofit/>
          </a:bodyPr>
          <a:lstStyle/>
          <a:p>
            <a:pPr algn="l" rtl="0"/>
            <a:r>
              <a:rPr lang="en-gb" sz="3200" b="0" i="0" u="none" baseline="0" dirty="0"/>
              <a:t>Long-term saved leave scheme (LTSLS)</a:t>
            </a:r>
            <a:endParaRPr lang="en-gb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10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81001" y="891157"/>
            <a:ext cx="83058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gb" b="0" i="0" u="none" baseline="0" dirty="0"/>
              <a:t>Cost: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C7E3D9B7-BC62-DC6C-8068-CC990AE1B3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0158803"/>
              </p:ext>
            </p:extLst>
          </p:nvPr>
        </p:nvGraphicFramePr>
        <p:xfrm>
          <a:off x="1036330" y="1356602"/>
          <a:ext cx="6893228" cy="2539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1152">
                  <a:extLst>
                    <a:ext uri="{9D8B030D-6E8A-4147-A177-3AD203B41FA5}">
                      <a16:colId xmlns:a16="http://schemas.microsoft.com/office/drawing/2014/main" val="65450816"/>
                    </a:ext>
                  </a:extLst>
                </a:gridCol>
                <a:gridCol w="2079320">
                  <a:extLst>
                    <a:ext uri="{9D8B030D-6E8A-4147-A177-3AD203B41FA5}">
                      <a16:colId xmlns:a16="http://schemas.microsoft.com/office/drawing/2014/main" val="4264828469"/>
                    </a:ext>
                  </a:extLst>
                </a:gridCol>
                <a:gridCol w="1847590">
                  <a:extLst>
                    <a:ext uri="{9D8B030D-6E8A-4147-A177-3AD203B41FA5}">
                      <a16:colId xmlns:a16="http://schemas.microsoft.com/office/drawing/2014/main" val="1206902480"/>
                    </a:ext>
                  </a:extLst>
                </a:gridCol>
                <a:gridCol w="1885166">
                  <a:extLst>
                    <a:ext uri="{9D8B030D-6E8A-4147-A177-3AD203B41FA5}">
                      <a16:colId xmlns:a16="http://schemas.microsoft.com/office/drawing/2014/main" val="2598928474"/>
                    </a:ext>
                  </a:extLst>
                </a:gridCol>
              </a:tblGrid>
              <a:tr h="294193">
                <a:tc>
                  <a:txBody>
                    <a:bodyPr/>
                    <a:lstStyle/>
                    <a:p>
                      <a:r>
                        <a:rPr lang="fr-CH" sz="1100" dirty="0" err="1"/>
                        <a:t>Number</a:t>
                      </a:r>
                      <a:r>
                        <a:rPr lang="fr-CH" sz="1100" dirty="0"/>
                        <a:t> of slices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 err="1"/>
                        <a:t>Cost</a:t>
                      </a:r>
                      <a:endParaRPr lang="fr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 err="1"/>
                        <a:t>Number</a:t>
                      </a:r>
                      <a:r>
                        <a:rPr lang="fr-CH" sz="1100" dirty="0"/>
                        <a:t> of </a:t>
                      </a:r>
                      <a:r>
                        <a:rPr lang="fr-CH" sz="1100" dirty="0" err="1"/>
                        <a:t>days</a:t>
                      </a:r>
                      <a:r>
                        <a:rPr lang="fr-CH" sz="1100" dirty="0"/>
                        <a:t> of </a:t>
                      </a:r>
                      <a:r>
                        <a:rPr lang="fr-CH" sz="1100" dirty="0" err="1"/>
                        <a:t>saved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leave</a:t>
                      </a:r>
                      <a:r>
                        <a:rPr lang="fr-CH" sz="1100" dirty="0"/>
                        <a:t> per </a:t>
                      </a:r>
                      <a:r>
                        <a:rPr lang="fr-CH" sz="1100" dirty="0" err="1"/>
                        <a:t>year</a:t>
                      </a:r>
                      <a:endParaRPr lang="fr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 err="1"/>
                        <a:t>Number</a:t>
                      </a:r>
                      <a:r>
                        <a:rPr lang="fr-CH" sz="1100" dirty="0"/>
                        <a:t> of </a:t>
                      </a:r>
                      <a:r>
                        <a:rPr lang="fr-CH" sz="1100" dirty="0" err="1"/>
                        <a:t>days</a:t>
                      </a:r>
                      <a:r>
                        <a:rPr lang="fr-CH" sz="1100" dirty="0"/>
                        <a:t> of </a:t>
                      </a:r>
                      <a:r>
                        <a:rPr lang="fr-CH" sz="1100" dirty="0" err="1"/>
                        <a:t>saved</a:t>
                      </a:r>
                      <a:r>
                        <a:rPr lang="fr-CH" sz="1100" dirty="0"/>
                        <a:t> </a:t>
                      </a:r>
                      <a:r>
                        <a:rPr lang="fr-CH" sz="1100" dirty="0" err="1"/>
                        <a:t>leave</a:t>
                      </a:r>
                      <a:r>
                        <a:rPr lang="fr-CH" sz="1100" dirty="0"/>
                        <a:t> per </a:t>
                      </a:r>
                      <a:r>
                        <a:rPr lang="fr-CH" sz="1100" dirty="0" err="1"/>
                        <a:t>month</a:t>
                      </a:r>
                      <a:endParaRPr lang="fr-CH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7062516"/>
                  </a:ext>
                </a:extLst>
              </a:tr>
              <a:tr h="277434">
                <a:tc>
                  <a:txBody>
                    <a:bodyPr/>
                    <a:lstStyle/>
                    <a:p>
                      <a:r>
                        <a:rPr lang="fr-CH" sz="1000" dirty="0"/>
                        <a:t>1 slice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1% of basic </a:t>
                      </a:r>
                      <a:r>
                        <a:rPr lang="fr-CH" sz="1000" dirty="0" err="1"/>
                        <a:t>salary</a:t>
                      </a:r>
                      <a:endParaRPr lang="fr-CH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5.5 </a:t>
                      </a:r>
                      <a:r>
                        <a:rPr lang="fr-CH" sz="1000" dirty="0" err="1"/>
                        <a:t>days</a:t>
                      </a:r>
                      <a:r>
                        <a:rPr lang="fr-CH" sz="1000" dirty="0"/>
                        <a:t> per 12 </a:t>
                      </a:r>
                      <a:r>
                        <a:rPr lang="fr-CH" sz="1000" dirty="0" err="1"/>
                        <a:t>months</a:t>
                      </a:r>
                      <a:endParaRPr lang="fr-CH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0.46 </a:t>
                      </a:r>
                      <a:r>
                        <a:rPr lang="fr-CH" sz="1000" dirty="0" err="1"/>
                        <a:t>days</a:t>
                      </a:r>
                      <a:r>
                        <a:rPr lang="fr-CH" sz="1000" dirty="0"/>
                        <a:t> per </a:t>
                      </a:r>
                      <a:r>
                        <a:rPr lang="fr-CH" sz="1000" dirty="0" err="1"/>
                        <a:t>month</a:t>
                      </a:r>
                      <a:endParaRPr lang="fr-CH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5058130"/>
                  </a:ext>
                </a:extLst>
              </a:tr>
              <a:tr h="269310">
                <a:tc>
                  <a:txBody>
                    <a:bodyPr/>
                    <a:lstStyle/>
                    <a:p>
                      <a:r>
                        <a:rPr lang="fr-CH" sz="1000" dirty="0"/>
                        <a:t>2 slices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3% of basic </a:t>
                      </a:r>
                      <a:r>
                        <a:rPr lang="fr-CH" sz="1000" dirty="0" err="1"/>
                        <a:t>salary</a:t>
                      </a:r>
                      <a:endParaRPr lang="fr-CH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11 </a:t>
                      </a:r>
                      <a:r>
                        <a:rPr lang="fr-CH" sz="1000" dirty="0" err="1"/>
                        <a:t>days</a:t>
                      </a:r>
                      <a:r>
                        <a:rPr lang="fr-CH" sz="1000" dirty="0"/>
                        <a:t> per 12 </a:t>
                      </a:r>
                      <a:r>
                        <a:rPr lang="fr-CH" sz="1000" dirty="0" err="1"/>
                        <a:t>months</a:t>
                      </a:r>
                      <a:endParaRPr lang="fr-CH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0.92 </a:t>
                      </a:r>
                      <a:r>
                        <a:rPr lang="fr-CH" sz="1000" dirty="0" err="1"/>
                        <a:t>days</a:t>
                      </a:r>
                      <a:r>
                        <a:rPr lang="fr-CH" sz="1000" dirty="0"/>
                        <a:t> per </a:t>
                      </a:r>
                      <a:r>
                        <a:rPr lang="fr-CH" sz="1000" dirty="0" err="1"/>
                        <a:t>month</a:t>
                      </a:r>
                      <a:endParaRPr lang="fr-CH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1329331"/>
                  </a:ext>
                </a:extLst>
              </a:tr>
              <a:tr h="256783">
                <a:tc>
                  <a:txBody>
                    <a:bodyPr/>
                    <a:lstStyle/>
                    <a:p>
                      <a:r>
                        <a:rPr lang="fr-CH" sz="1000" dirty="0"/>
                        <a:t>3 slices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5.5% of basic </a:t>
                      </a:r>
                      <a:r>
                        <a:rPr lang="fr-CH" sz="1000" dirty="0" err="1"/>
                        <a:t>salary</a:t>
                      </a:r>
                      <a:endParaRPr lang="fr-CH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16.5 </a:t>
                      </a:r>
                      <a:r>
                        <a:rPr lang="fr-CH" sz="1000" dirty="0" err="1"/>
                        <a:t>days</a:t>
                      </a:r>
                      <a:r>
                        <a:rPr lang="fr-CH" sz="1000" dirty="0"/>
                        <a:t> per 12 </a:t>
                      </a:r>
                      <a:r>
                        <a:rPr lang="fr-CH" sz="1000" dirty="0" err="1"/>
                        <a:t>months</a:t>
                      </a:r>
                      <a:endParaRPr lang="fr-CH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1.37 </a:t>
                      </a:r>
                      <a:r>
                        <a:rPr lang="fr-CH" sz="1000" dirty="0" err="1"/>
                        <a:t>days</a:t>
                      </a:r>
                      <a:r>
                        <a:rPr lang="fr-CH" sz="1000" dirty="0"/>
                        <a:t> per </a:t>
                      </a:r>
                      <a:r>
                        <a:rPr lang="fr-CH" sz="1000" dirty="0" err="1"/>
                        <a:t>month</a:t>
                      </a:r>
                      <a:endParaRPr lang="fr-CH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4520127"/>
                  </a:ext>
                </a:extLst>
              </a:tr>
              <a:tr h="256784">
                <a:tc>
                  <a:txBody>
                    <a:bodyPr/>
                    <a:lstStyle/>
                    <a:p>
                      <a:r>
                        <a:rPr lang="fr-CH" sz="1000" dirty="0"/>
                        <a:t>4 slices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8% of basic </a:t>
                      </a:r>
                      <a:r>
                        <a:rPr lang="fr-CH" sz="1000" dirty="0" err="1"/>
                        <a:t>salary</a:t>
                      </a:r>
                      <a:endParaRPr lang="fr-CH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22 </a:t>
                      </a:r>
                      <a:r>
                        <a:rPr lang="fr-CH" sz="1000" dirty="0" err="1"/>
                        <a:t>days</a:t>
                      </a:r>
                      <a:r>
                        <a:rPr lang="fr-CH" sz="1000" dirty="0"/>
                        <a:t> per 12 </a:t>
                      </a:r>
                      <a:r>
                        <a:rPr lang="fr-CH" sz="1000" dirty="0" err="1"/>
                        <a:t>months</a:t>
                      </a:r>
                      <a:endParaRPr lang="fr-CH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1.83 </a:t>
                      </a:r>
                      <a:r>
                        <a:rPr lang="fr-CH" sz="1000" dirty="0" err="1"/>
                        <a:t>days</a:t>
                      </a:r>
                      <a:r>
                        <a:rPr lang="fr-CH" sz="1000" dirty="0"/>
                        <a:t> per </a:t>
                      </a:r>
                      <a:r>
                        <a:rPr lang="fr-CH" sz="1000" dirty="0" err="1"/>
                        <a:t>month</a:t>
                      </a:r>
                      <a:endParaRPr lang="fr-CH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769159"/>
                  </a:ext>
                </a:extLst>
              </a:tr>
              <a:tr h="263047">
                <a:tc>
                  <a:txBody>
                    <a:bodyPr/>
                    <a:lstStyle/>
                    <a:p>
                      <a:r>
                        <a:rPr lang="fr-CH" sz="1000" dirty="0"/>
                        <a:t>5 slices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11.5% of basic </a:t>
                      </a:r>
                      <a:r>
                        <a:rPr lang="fr-CH" sz="1000" dirty="0" err="1"/>
                        <a:t>salary</a:t>
                      </a:r>
                      <a:endParaRPr lang="fr-CH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27.5 </a:t>
                      </a:r>
                      <a:r>
                        <a:rPr lang="fr-CH" sz="1000" dirty="0" err="1"/>
                        <a:t>days</a:t>
                      </a:r>
                      <a:r>
                        <a:rPr lang="fr-CH" sz="1000" dirty="0"/>
                        <a:t> per 12 </a:t>
                      </a:r>
                      <a:r>
                        <a:rPr lang="fr-CH" sz="1000" dirty="0" err="1"/>
                        <a:t>months</a:t>
                      </a:r>
                      <a:endParaRPr lang="fr-CH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2.29 </a:t>
                      </a:r>
                      <a:r>
                        <a:rPr lang="fr-CH" sz="1000" dirty="0" err="1"/>
                        <a:t>days</a:t>
                      </a:r>
                      <a:r>
                        <a:rPr lang="fr-CH" sz="1000" dirty="0"/>
                        <a:t> per </a:t>
                      </a:r>
                      <a:r>
                        <a:rPr lang="fr-CH" sz="1000" dirty="0" err="1"/>
                        <a:t>month</a:t>
                      </a:r>
                      <a:endParaRPr lang="fr-CH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3815750"/>
                  </a:ext>
                </a:extLst>
              </a:tr>
              <a:tr h="275572">
                <a:tc>
                  <a:txBody>
                    <a:bodyPr/>
                    <a:lstStyle/>
                    <a:p>
                      <a:r>
                        <a:rPr lang="fr-CH" sz="1000" dirty="0"/>
                        <a:t>6 slices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15% of basic </a:t>
                      </a:r>
                      <a:r>
                        <a:rPr lang="fr-CH" sz="1000" dirty="0" err="1"/>
                        <a:t>salary</a:t>
                      </a:r>
                      <a:endParaRPr lang="fr-CH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33 </a:t>
                      </a:r>
                      <a:r>
                        <a:rPr lang="fr-CH" sz="1000" dirty="0" err="1"/>
                        <a:t>days</a:t>
                      </a:r>
                      <a:r>
                        <a:rPr lang="fr-CH" sz="1000" dirty="0"/>
                        <a:t> per 12 </a:t>
                      </a:r>
                      <a:r>
                        <a:rPr lang="fr-CH" sz="1000" dirty="0" err="1"/>
                        <a:t>months</a:t>
                      </a:r>
                      <a:endParaRPr lang="fr-CH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2.75 </a:t>
                      </a:r>
                      <a:r>
                        <a:rPr lang="fr-CH" sz="1000" dirty="0" err="1"/>
                        <a:t>days</a:t>
                      </a:r>
                      <a:r>
                        <a:rPr lang="fr-CH" sz="1000" dirty="0"/>
                        <a:t> per </a:t>
                      </a:r>
                      <a:r>
                        <a:rPr lang="fr-CH" sz="1000" dirty="0" err="1"/>
                        <a:t>month</a:t>
                      </a:r>
                      <a:endParaRPr lang="fr-CH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6356842"/>
                  </a:ext>
                </a:extLst>
              </a:tr>
              <a:tr h="263047">
                <a:tc>
                  <a:txBody>
                    <a:bodyPr/>
                    <a:lstStyle/>
                    <a:p>
                      <a:r>
                        <a:rPr lang="fr-CH" sz="1000" dirty="0"/>
                        <a:t>7 slices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18.5% of basic </a:t>
                      </a:r>
                      <a:r>
                        <a:rPr lang="fr-CH" sz="1000" dirty="0" err="1"/>
                        <a:t>salary</a:t>
                      </a:r>
                      <a:endParaRPr lang="fr-CH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38.5 </a:t>
                      </a:r>
                      <a:r>
                        <a:rPr lang="fr-CH" sz="1000" dirty="0" err="1"/>
                        <a:t>days</a:t>
                      </a:r>
                      <a:r>
                        <a:rPr lang="fr-CH" sz="1000" dirty="0"/>
                        <a:t> per 12 </a:t>
                      </a:r>
                      <a:r>
                        <a:rPr lang="fr-CH" sz="1000" dirty="0" err="1"/>
                        <a:t>months</a:t>
                      </a:r>
                      <a:endParaRPr lang="fr-CH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3.21 </a:t>
                      </a:r>
                      <a:r>
                        <a:rPr lang="fr-CH" sz="1000" dirty="0" err="1"/>
                        <a:t>days</a:t>
                      </a:r>
                      <a:r>
                        <a:rPr lang="fr-CH" sz="1000" dirty="0"/>
                        <a:t> per </a:t>
                      </a:r>
                      <a:r>
                        <a:rPr lang="fr-CH" sz="1000" dirty="0" err="1"/>
                        <a:t>month</a:t>
                      </a:r>
                      <a:endParaRPr lang="fr-CH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4433949"/>
                  </a:ext>
                </a:extLst>
              </a:tr>
              <a:tr h="250733">
                <a:tc>
                  <a:txBody>
                    <a:bodyPr/>
                    <a:lstStyle/>
                    <a:p>
                      <a:r>
                        <a:rPr lang="fr-CH" sz="1000" dirty="0"/>
                        <a:t>8 slices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22% of basic </a:t>
                      </a:r>
                      <a:r>
                        <a:rPr lang="fr-CH" sz="1000" dirty="0" err="1"/>
                        <a:t>salary</a:t>
                      </a:r>
                      <a:endParaRPr lang="fr-CH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44 </a:t>
                      </a:r>
                      <a:r>
                        <a:rPr lang="fr-CH" sz="1000" dirty="0" err="1"/>
                        <a:t>days</a:t>
                      </a:r>
                      <a:r>
                        <a:rPr lang="fr-CH" sz="1000" dirty="0"/>
                        <a:t> per 12 </a:t>
                      </a:r>
                      <a:r>
                        <a:rPr lang="fr-CH" sz="1000" dirty="0" err="1"/>
                        <a:t>months</a:t>
                      </a:r>
                      <a:endParaRPr lang="fr-CH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3.67 </a:t>
                      </a:r>
                      <a:r>
                        <a:rPr lang="fr-CH" sz="1000" dirty="0" err="1"/>
                        <a:t>days</a:t>
                      </a:r>
                      <a:r>
                        <a:rPr lang="fr-CH" sz="1000" dirty="0"/>
                        <a:t> per </a:t>
                      </a:r>
                      <a:r>
                        <a:rPr lang="fr-CH" sz="1000" dirty="0" err="1"/>
                        <a:t>month</a:t>
                      </a:r>
                      <a:endParaRPr lang="fr-CH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72601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9699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268691-525E-31A1-04B5-2EEE81399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gb" b="0" i="0" u="none" baseline="0" dirty="0"/>
              <a:t>No reduction of other financial benefits: allowances, indemnities, contributions to the Pension Fund, etc.</a:t>
            </a:r>
            <a:endParaRPr lang="en-gb" dirty="0"/>
          </a:p>
          <a:p>
            <a:pPr marL="285750" indent="-285750" algn="l" rtl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i="0" u="none" baseline="0" dirty="0"/>
              <a:t>Annual correction factor: balance divided by 1.008</a:t>
            </a:r>
            <a:br>
              <a:rPr lang="en-gb" dirty="0"/>
            </a:br>
            <a:r>
              <a:rPr lang="en-gb" b="0" i="0" u="none" baseline="0" dirty="0"/>
              <a:t>(e.g. 22 days/1.008 = 21.83)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Slices 1 to 4 can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requested</a:t>
            </a:r>
            <a:r>
              <a:rPr lang="fr-CH" dirty="0"/>
              <a:t> on a short </a:t>
            </a:r>
            <a:r>
              <a:rPr lang="fr-CH" dirty="0" err="1"/>
              <a:t>term</a:t>
            </a:r>
            <a:r>
              <a:rPr lang="fr-CH" dirty="0"/>
              <a:t> or long </a:t>
            </a:r>
            <a:r>
              <a:rPr lang="fr-CH" dirty="0" err="1"/>
              <a:t>term</a:t>
            </a:r>
            <a:r>
              <a:rPr lang="fr-CH" dirty="0"/>
              <a:t> basis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Slices 5 to 8 must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requested</a:t>
            </a:r>
            <a:r>
              <a:rPr lang="fr-CH" dirty="0"/>
              <a:t> on a long </a:t>
            </a:r>
            <a:r>
              <a:rPr lang="fr-CH" dirty="0" err="1"/>
              <a:t>term</a:t>
            </a:r>
            <a:r>
              <a:rPr lang="fr-CH" dirty="0"/>
              <a:t> basis</a:t>
            </a:r>
          </a:p>
          <a:p>
            <a:pPr marL="285750" indent="-285750" algn="l" rtl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i="0" u="none" baseline="0" dirty="0"/>
              <a:t>Limit of 660 days (15 years for 8 slices)</a:t>
            </a:r>
          </a:p>
          <a:p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4960CAC-9363-600A-87AD-62B9E64A8B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4C99DC-045F-5379-481B-9CDE2E502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97177"/>
          </a:xfrm>
        </p:spPr>
        <p:txBody>
          <a:bodyPr>
            <a:noAutofit/>
          </a:bodyPr>
          <a:lstStyle/>
          <a:p>
            <a:pPr algn="l" rtl="0"/>
            <a:r>
              <a:rPr lang="en-gb" sz="3200" b="0" i="0" u="none" baseline="0" dirty="0"/>
              <a:t>Long-term saved leave scheme (LTSLS)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116415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09445"/>
            <a:ext cx="8226854" cy="705332"/>
          </a:xfrm>
        </p:spPr>
        <p:txBody>
          <a:bodyPr>
            <a:normAutofit/>
          </a:bodyPr>
          <a:lstStyle/>
          <a:p>
            <a:pPr algn="l" rtl="0"/>
            <a:r>
              <a:rPr lang="en-gb" sz="2800" b="0" i="1" u="none" baseline="0" dirty="0"/>
              <a:t>Salary calculation examples:</a:t>
            </a:r>
            <a:endParaRPr lang="en-gb" sz="2800" i="1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1422635"/>
              </p:ext>
            </p:extLst>
          </p:nvPr>
        </p:nvGraphicFramePr>
        <p:xfrm>
          <a:off x="454454" y="869427"/>
          <a:ext cx="8229600" cy="3404646"/>
        </p:xfrm>
        <a:graphic>
          <a:graphicData uri="http://schemas.openxmlformats.org/drawingml/2006/table">
            <a:tbl>
              <a:tblPr firstRow="1" lastRow="1">
                <a:tableStyleId>{073A0DAA-6AF3-43AB-8588-CEC1D06C72B9}</a:tableStyleId>
              </a:tblPr>
              <a:tblGrid>
                <a:gridCol w="20570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88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18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4909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 dirty="0"/>
                        <a:t>Salary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1" i="0" u="none" baseline="0"/>
                        <a:t>Staff member working 100%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1" i="0" u="none" baseline="0"/>
                        <a:t>PRP 50%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1" i="0" u="none" baseline="0" dirty="0"/>
                        <a:t>PTP 80%</a:t>
                      </a:r>
                    </a:p>
                    <a:p>
                      <a:pPr algn="ctr" rtl="0"/>
                      <a:r>
                        <a:rPr lang="en-gb" sz="900" b="1" i="0" u="none" baseline="0" dirty="0"/>
                        <a:t>(with 100%</a:t>
                      </a:r>
                    </a:p>
                    <a:p>
                      <a:pPr algn="ctr" rtl="0"/>
                      <a:r>
                        <a:rPr lang="en-gb" sz="900" b="1" i="0" u="none" baseline="0" dirty="0"/>
                        <a:t>contribution to pension)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1" i="0" u="none" baseline="0" dirty="0"/>
                        <a:t>LTSLS 8 slices</a:t>
                      </a:r>
                    </a:p>
                    <a:p>
                      <a:pPr algn="ctr" rtl="0"/>
                      <a:r>
                        <a:rPr lang="en-GB" sz="900" b="1" i="0" u="none" baseline="0" dirty="0"/>
                        <a:t>(20% leave)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190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0" i="0" u="none" baseline="0" dirty="0"/>
                        <a:t>Basic salary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/>
                        <a:t>10000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/>
                        <a:t>5000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/>
                        <a:t>8000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/>
                        <a:t>10000</a:t>
                      </a:r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668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0" i="0" u="none" baseline="0" dirty="0"/>
                        <a:t>PRP allowance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2000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400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668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0" i="0" u="none" baseline="0" dirty="0"/>
                        <a:t>Non-resident allowance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/>
                        <a:t>1200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/>
                        <a:t>600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960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1200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046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0" i="0" u="none" baseline="0" dirty="0"/>
                        <a:t>Family allowance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401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201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401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401</a:t>
                      </a:r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622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0" i="0" u="none" baseline="0"/>
                        <a:t>Dependent child allowance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479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240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479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479</a:t>
                      </a:r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3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CHIS </a:t>
                      </a:r>
                      <a:r>
                        <a:rPr lang="en-gb" sz="1000" b="0" i="0" u="none" baseline="0" dirty="0"/>
                        <a:t>(4.86%)</a:t>
                      </a:r>
                      <a:endParaRPr lang="en-gb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-486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-486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-486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-486</a:t>
                      </a:r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/>
                        <a:t>Pension</a:t>
                      </a:r>
                      <a:r>
                        <a:rPr lang="en-gb" sz="1000" b="0" i="0" u="none" baseline="0"/>
                        <a:t> (11.33% x C factor)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-1399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-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-1399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-1399</a:t>
                      </a:r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0" i="0" u="none" baseline="0"/>
                        <a:t>LTSLS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/>
                        <a:t>-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/>
                        <a:t>-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/>
                        <a:t>-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- 2200</a:t>
                      </a:r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Total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/>
                        <a:t>10195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/>
                        <a:t>7555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/>
                        <a:t>8355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/>
                        <a:t>7995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0299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5025"/>
            <a:ext cx="8229600" cy="3203145"/>
          </a:xfrm>
        </p:spPr>
        <p:txBody>
          <a:bodyPr>
            <a:normAutofit lnSpcReduction="10000"/>
          </a:bodyPr>
          <a:lstStyle/>
          <a:p>
            <a:pPr marL="36576" indent="0" algn="l" rtl="0">
              <a:buNone/>
            </a:pPr>
            <a:r>
              <a:rPr lang="en-gb" b="0" i="0" u="none" baseline="0" dirty="0"/>
              <a:t>Procedures:</a:t>
            </a:r>
          </a:p>
          <a:p>
            <a:pPr marL="36576" indent="0" algn="l" rtl="0">
              <a:buNone/>
            </a:pPr>
            <a:r>
              <a:rPr lang="en-gb" sz="1200" b="0" i="0" u="none" baseline="0" dirty="0">
                <a:hlinkClick r:id="rId2"/>
              </a:rPr>
              <a:t>https://admin-eguide.web.cern.ch/en/procedure/progressive-retirement-programme-prp</a:t>
            </a:r>
            <a:endParaRPr lang="en-gb" sz="1200" dirty="0"/>
          </a:p>
          <a:p>
            <a:pPr marL="36576" indent="0" algn="l" rtl="0">
              <a:buNone/>
            </a:pPr>
            <a:r>
              <a:rPr lang="en-gb" sz="1200" b="0" i="0" u="none" baseline="0" dirty="0">
                <a:hlinkClick r:id="rId3"/>
              </a:rPr>
              <a:t>https://admin-eguide.web.cern.ch/en/procedure/part-time-work-pre-retirement-measure-ptp</a:t>
            </a:r>
            <a:endParaRPr lang="en-gb" sz="1200" dirty="0"/>
          </a:p>
          <a:p>
            <a:pPr marL="36576" indent="0" algn="l" rtl="0">
              <a:buNone/>
            </a:pPr>
            <a:r>
              <a:rPr lang="en-gb" sz="1200" b="0" i="0" u="none" baseline="0" dirty="0">
                <a:hlinkClick r:id="rId4"/>
              </a:rPr>
              <a:t>https://admin-eguide.web.cern.ch/en/procedure/saved-leave-scheme</a:t>
            </a:r>
            <a:endParaRPr lang="en-gb" sz="1200" b="0" i="0" u="none" baseline="0" dirty="0"/>
          </a:p>
          <a:p>
            <a:pPr marL="36576" indent="0" algn="l" rtl="0">
              <a:buNone/>
            </a:pPr>
            <a:endParaRPr lang="en-gb" sz="1200" dirty="0"/>
          </a:p>
          <a:p>
            <a:pPr marL="36576" indent="0" algn="l" rtl="0">
              <a:buNone/>
            </a:pPr>
            <a:r>
              <a:rPr lang="en-gb" b="0" i="0" u="none" baseline="0" dirty="0"/>
              <a:t>Contact:</a:t>
            </a:r>
          </a:p>
          <a:p>
            <a:pPr marL="36576" indent="0" algn="l" rtl="0">
              <a:buNone/>
            </a:pPr>
            <a:r>
              <a:rPr lang="en-gb" sz="1800" b="0" i="0" u="none" baseline="0" dirty="0"/>
              <a:t>HR Department </a:t>
            </a:r>
            <a:r>
              <a:rPr lang="en-GB" sz="1800" b="0" i="0" u="none" baseline="0" dirty="0"/>
              <a:t>– </a:t>
            </a:r>
            <a:r>
              <a:rPr lang="en-gb" sz="1800" b="0" i="0" u="none" baseline="0" dirty="0"/>
              <a:t>Sandrine</a:t>
            </a:r>
            <a:r>
              <a:rPr lang="en-gb" sz="1800" b="0" i="0" u="none" dirty="0"/>
              <a:t> MIGUEIS CORREIA</a:t>
            </a:r>
          </a:p>
          <a:p>
            <a:pPr marL="36576" indent="0">
              <a:buNone/>
            </a:pPr>
            <a:r>
              <a:rPr lang="en-GB" sz="1800" dirty="0">
                <a:hlinkClick r:id="rId5"/>
              </a:rPr>
              <a:t>HR.Pre-retirement@cern.ch</a:t>
            </a:r>
            <a:r>
              <a:rPr lang="en-GB" sz="1800" dirty="0"/>
              <a:t> </a:t>
            </a:r>
            <a:endParaRPr lang="en-gb" sz="1800" b="0" i="0" u="none" baseline="0" dirty="0"/>
          </a:p>
          <a:p>
            <a:pPr marL="36576" indent="0" algn="l" rtl="0">
              <a:buNone/>
            </a:pPr>
            <a:endParaRPr lang="en-gb" sz="1200" dirty="0"/>
          </a:p>
          <a:p>
            <a:pPr marL="36576" indent="0" algn="l" rtl="0">
              <a:buNone/>
            </a:pPr>
            <a:r>
              <a:rPr lang="en-gb" b="0" i="0" u="none" baseline="0" dirty="0"/>
              <a:t>Questions?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0355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668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3678"/>
            <a:ext cx="8226854" cy="1216476"/>
          </a:xfrm>
        </p:spPr>
        <p:txBody>
          <a:bodyPr>
            <a:normAutofit/>
          </a:bodyPr>
          <a:lstStyle/>
          <a:p>
            <a:pPr algn="l" rtl="0"/>
            <a:r>
              <a:rPr lang="en-gb" b="0" i="0" u="none" baseline="0"/>
              <a:t>Early Retirement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>
                <a:solidFill>
                  <a:schemeClr val="bg1"/>
                </a:solidFill>
              </a:rPr>
              <a:pPr/>
              <a:t>2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2543343"/>
            <a:ext cx="5915026" cy="790407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gb" sz="1800" b="0" i="0" u="none" baseline="0" dirty="0"/>
              <a:t>Sandrine</a:t>
            </a:r>
            <a:r>
              <a:rPr lang="en-gb" sz="1800" b="0" i="0" u="none" dirty="0"/>
              <a:t> MIGUEIS CORREIA</a:t>
            </a:r>
            <a:r>
              <a:rPr lang="en-gb" sz="1800" b="0" i="0" u="none" baseline="0" dirty="0"/>
              <a:t>, HR Department</a:t>
            </a:r>
          </a:p>
          <a:p>
            <a:pPr algn="l" rtl="0">
              <a:spcBef>
                <a:spcPts val="1800"/>
              </a:spcBef>
            </a:pPr>
            <a:r>
              <a:rPr lang="en-gb" b="0" i="0" u="none" baseline="0" dirty="0"/>
              <a:t>08/10/2024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084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gb" b="0" i="1" u="none" baseline="0" dirty="0"/>
              <a:t>Contents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gb" b="0" i="0" u="none" baseline="0" dirty="0"/>
              <a:t>Reaching the age limit</a:t>
            </a:r>
            <a:endParaRPr lang="en-gb" dirty="0"/>
          </a:p>
          <a:p>
            <a:pPr algn="l" rtl="0"/>
            <a:r>
              <a:rPr lang="en-gb" b="0" i="0" u="none" baseline="0" dirty="0"/>
              <a:t>Resignation for early retirement</a:t>
            </a:r>
          </a:p>
          <a:p>
            <a:pPr algn="l" rtl="0"/>
            <a:r>
              <a:rPr lang="en-gb" b="0" i="0" u="none" baseline="0" dirty="0"/>
              <a:t>Pre-retirement programmes</a:t>
            </a:r>
          </a:p>
          <a:p>
            <a:pPr algn="l" rtl="0"/>
            <a:r>
              <a:rPr lang="en-gb" b="0" i="0" u="none" baseline="0" dirty="0"/>
              <a:t>Long-term saved leave scheme (LTSLS)</a:t>
            </a:r>
          </a:p>
          <a:p>
            <a:pPr algn="l" rtl="0"/>
            <a:r>
              <a:rPr lang="en-gb" b="0" i="0" u="none" baseline="0" dirty="0"/>
              <a:t>Salary calculation examples</a:t>
            </a:r>
            <a:endParaRPr lang="en-gb" dirty="0"/>
          </a:p>
          <a:p>
            <a:pPr algn="l" rtl="0"/>
            <a:r>
              <a:rPr lang="en-gb" b="0" i="0" u="none" baseline="0" dirty="0"/>
              <a:t>Questions and answers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>
                <a:solidFill>
                  <a:schemeClr val="bg1"/>
                </a:solidFill>
              </a:rPr>
              <a:pPr/>
              <a:t>3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9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sz="4000" b="0" i="0" u="none" baseline="0" dirty="0"/>
              <a:t>Reaching the age limit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512" y="994205"/>
            <a:ext cx="8868670" cy="3203145"/>
          </a:xfrm>
        </p:spPr>
        <p:txBody>
          <a:bodyPr>
            <a:normAutofit fontScale="70000" lnSpcReduction="20000"/>
          </a:bodyPr>
          <a:lstStyle/>
          <a:p>
            <a:pPr algn="l" rtl="0">
              <a:spcBef>
                <a:spcPts val="1200"/>
              </a:spcBef>
            </a:pPr>
            <a:r>
              <a:rPr lang="en-gb" b="0" i="0" u="none" baseline="0" dirty="0"/>
              <a:t>Age Limit:</a:t>
            </a:r>
          </a:p>
          <a:p>
            <a:pPr lv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sz="2300" b="0" i="0" u="none" baseline="0" dirty="0"/>
              <a:t>65 years for staff members who took up their appointment before 1 January 2012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2300" b="0" i="0" u="none" baseline="0" dirty="0"/>
              <a:t>67 years for staff members who took up their employment on or after 1 January 2012</a:t>
            </a:r>
            <a:endParaRPr lang="en-gb" sz="2300" dirty="0"/>
          </a:p>
          <a:p>
            <a:pPr algn="l" rtl="0">
              <a:spcBef>
                <a:spcPts val="1200"/>
              </a:spcBef>
            </a:pPr>
            <a:r>
              <a:rPr lang="en-gb" b="0" i="0" u="none" baseline="0" dirty="0"/>
              <a:t>Contracts expire on the last day of the month in which the birthday falls</a:t>
            </a:r>
            <a:endParaRPr lang="en-gb" dirty="0"/>
          </a:p>
          <a:p>
            <a:pPr algn="l" rtl="0">
              <a:spcBef>
                <a:spcPts val="1200"/>
              </a:spcBef>
            </a:pPr>
            <a:r>
              <a:rPr lang="en-gb" b="0" i="0" u="none" baseline="0" dirty="0"/>
              <a:t>A letter is sent by the HR Department about 1 year before the end of the contract</a:t>
            </a:r>
          </a:p>
          <a:p>
            <a:pPr algn="l" rtl="0">
              <a:spcBef>
                <a:spcPts val="1200"/>
              </a:spcBef>
            </a:pPr>
            <a:r>
              <a:rPr lang="en-gb" b="0" i="0" u="none" baseline="0" dirty="0"/>
              <a:t>Last day of work calculation </a:t>
            </a:r>
            <a:r>
              <a:rPr lang="en-gb" b="0" i="0" u="none" baseline="0" dirty="0">
                <a:sym typeface="Wingdings" panose="05000000000000000000" pitchFamily="2" charset="2"/>
              </a:rPr>
              <a:t> DAO/HR</a:t>
            </a:r>
          </a:p>
          <a:p>
            <a:pPr marL="36576" indent="0" algn="l" rtl="0">
              <a:spcBef>
                <a:spcPts val="1200"/>
              </a:spcBef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292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sz="4000" b="0" i="0" u="none" baseline="0" dirty="0"/>
              <a:t>Resignation for early retirement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gb" sz="2400" b="0" i="0" u="none" baseline="0" dirty="0"/>
              <a:t>Send a letter to the Director-General</a:t>
            </a:r>
            <a:br>
              <a:rPr lang="en-gb" sz="2800" dirty="0"/>
            </a:br>
            <a:r>
              <a:rPr lang="en-gb" sz="1400" b="0" i="0" u="none" baseline="0" dirty="0"/>
              <a:t>(template in French available at: </a:t>
            </a:r>
            <a:r>
              <a:rPr lang="en-gb" sz="1400" b="0" i="0" u="none" baseline="0" dirty="0">
                <a:hlinkClick r:id="rId2"/>
              </a:rPr>
              <a:t>https://cds.cern.ch/record/1989452/files/modele_demRetraiteAnticipee.doc</a:t>
            </a:r>
            <a:r>
              <a:rPr lang="en-gb" sz="1400" b="0" i="0" u="none" baseline="0" dirty="0"/>
              <a:t>)</a:t>
            </a:r>
            <a:endParaRPr lang="en-gb" sz="1400" dirty="0"/>
          </a:p>
          <a:p>
            <a:pPr algn="l" rtl="0">
              <a:spcBef>
                <a:spcPts val="1800"/>
              </a:spcBef>
            </a:pPr>
            <a:r>
              <a:rPr lang="en-gb" sz="2400" b="0" i="0" u="none" baseline="0" dirty="0"/>
              <a:t>Notice period of 6 months</a:t>
            </a:r>
            <a:r>
              <a:rPr lang="en-gb" sz="2000" b="0" i="0" u="none" baseline="0" dirty="0"/>
              <a:t> (or, at the latest, three months before going on leave)</a:t>
            </a:r>
          </a:p>
          <a:p>
            <a:pPr algn="l" rtl="0">
              <a:spcBef>
                <a:spcPts val="1800"/>
              </a:spcBef>
            </a:pPr>
            <a:r>
              <a:rPr lang="en-gb" sz="2400" b="0" i="0" u="none" baseline="0" dirty="0"/>
              <a:t>Last day of work calculation </a:t>
            </a:r>
            <a:r>
              <a:rPr lang="en-gb" sz="2400" b="0" i="0" u="none" baseline="0" dirty="0">
                <a:sym typeface="Wingdings" panose="05000000000000000000" pitchFamily="2" charset="2"/>
              </a:rPr>
              <a:t></a:t>
            </a:r>
            <a:r>
              <a:rPr lang="en-gb" sz="2400" b="0" i="0" u="none" baseline="0" dirty="0"/>
              <a:t> DAO/HR</a:t>
            </a:r>
          </a:p>
          <a:p>
            <a:pPr algn="l" rtl="0">
              <a:spcBef>
                <a:spcPts val="1800"/>
              </a:spcBef>
            </a:pPr>
            <a:r>
              <a:rPr lang="en-gb" sz="2400" b="0" i="0" u="none" baseline="0" dirty="0"/>
              <a:t>N.B. loss of entitlement to the reinstallation indemnity</a:t>
            </a:r>
          </a:p>
          <a:p>
            <a:pPr marL="36576" indent="0" algn="l" rtl="0">
              <a:buNone/>
            </a:pPr>
            <a:endParaRPr lang="en-gb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4977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sz="4000" b="0" i="0" u="none" baseline="0" dirty="0"/>
              <a:t>Pre-retirement programmes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957" y="1260388"/>
            <a:ext cx="8711513" cy="2804985"/>
          </a:xfrm>
        </p:spPr>
        <p:txBody>
          <a:bodyPr>
            <a:normAutofit lnSpcReduction="10000"/>
          </a:bodyPr>
          <a:lstStyle/>
          <a:p>
            <a:pPr marL="36576" indent="0" algn="l" rtl="0">
              <a:buNone/>
            </a:pPr>
            <a:r>
              <a:rPr lang="en-gb" sz="2400" b="0" i="0" u="none" baseline="0" dirty="0"/>
              <a:t>Part-time work programme as a pre-retirement measure (PTP)</a:t>
            </a:r>
          </a:p>
          <a:p>
            <a:pPr lvl="2"/>
            <a:r>
              <a:rPr lang="en-gb" sz="2000" b="0" i="0" u="none" baseline="0" dirty="0"/>
              <a:t>Introduced in 1993, renewable annually by the DG</a:t>
            </a:r>
          </a:p>
          <a:p>
            <a:pPr lvl="2"/>
            <a:r>
              <a:rPr lang="en-GB" sz="2000" dirty="0"/>
              <a:t>New</a:t>
            </a:r>
            <a:r>
              <a:rPr lang="en-gb" sz="2000" dirty="0"/>
              <a:t> contractual hours at </a:t>
            </a:r>
            <a:r>
              <a:rPr lang="fr-CH" sz="2000" dirty="0"/>
              <a:t>60, 70 or 80%</a:t>
            </a:r>
            <a:endParaRPr lang="en-gb" sz="2000" dirty="0"/>
          </a:p>
          <a:p>
            <a:pPr marL="749808" lvl="2" indent="0" algn="l" rtl="0">
              <a:buNone/>
            </a:pPr>
            <a:endParaRPr lang="en-gb" sz="2000" b="0" i="0" u="none" baseline="0" dirty="0"/>
          </a:p>
          <a:p>
            <a:pPr marL="36576" indent="0" algn="l" rtl="0">
              <a:spcBef>
                <a:spcPts val="1800"/>
              </a:spcBef>
              <a:buNone/>
            </a:pPr>
            <a:r>
              <a:rPr lang="en-gb" sz="2400" b="0" i="0" u="none" baseline="0" dirty="0"/>
              <a:t>Progressive Retirement Programme (PRP)</a:t>
            </a:r>
          </a:p>
          <a:p>
            <a:pPr lvl="2"/>
            <a:r>
              <a:rPr lang="en-gb" sz="2000" b="0" i="0" u="none" baseline="0" dirty="0"/>
              <a:t>Introduced in 1997, renewable annually by the DG</a:t>
            </a:r>
          </a:p>
          <a:p>
            <a:pPr lvl="2"/>
            <a:r>
              <a:rPr lang="en-GB" sz="2000" dirty="0"/>
              <a:t>New</a:t>
            </a:r>
            <a:r>
              <a:rPr lang="en-gb" sz="2000" dirty="0"/>
              <a:t> contractual hours at </a:t>
            </a:r>
            <a:r>
              <a:rPr lang="fr-CH" sz="2000" dirty="0"/>
              <a:t>50%</a:t>
            </a:r>
            <a:endParaRPr lang="en-gb" sz="2000" dirty="0"/>
          </a:p>
          <a:p>
            <a:pPr marL="749808" lvl="2" indent="0" algn="l" rtl="0">
              <a:buNone/>
            </a:pPr>
            <a:endParaRPr lang="en-gb" sz="2000" b="0" i="0" u="none" baseline="0" dirty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261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-3886"/>
            <a:ext cx="8229600" cy="4049069"/>
          </a:xfrm>
        </p:spPr>
        <p:txBody>
          <a:bodyPr/>
          <a:lstStyle/>
          <a:p>
            <a:pPr marL="36576" indent="0" algn="ctr" rtl="0">
              <a:buNone/>
            </a:pPr>
            <a:r>
              <a:rPr lang="en-gb" sz="2800" b="0" i="0" u="none" baseline="0" dirty="0"/>
              <a:t>PRP/PTP comparison</a:t>
            </a:r>
          </a:p>
          <a:p>
            <a:pPr marL="36576" indent="0" algn="ctr" rtl="0"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7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101614"/>
              </p:ext>
            </p:extLst>
          </p:nvPr>
        </p:nvGraphicFramePr>
        <p:xfrm>
          <a:off x="383060" y="491084"/>
          <a:ext cx="8229600" cy="2424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77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b="1" i="0" u="none" baseline="0" dirty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b="1" i="0" u="none" baseline="0" dirty="0">
                          <a:solidFill>
                            <a:srgbClr val="0055A0"/>
                          </a:solidFill>
                        </a:rPr>
                        <a:t>PTP (60-70-80%)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70">
                <a:tc rowSpan="5"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 dirty="0"/>
                        <a:t>Eligibility</a:t>
                      </a:r>
                      <a:endParaRPr lang="en-gb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Staff members on indefinite contract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/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40-hour contractual working week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55 years minimum age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384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Minimum of 30 years of membership of the Pension Fund </a:t>
                      </a:r>
                      <a:r>
                        <a:rPr kumimoji="0" lang="en-GB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(entitlements to benefits from other pension or insurance schemes will also be taken into account).</a:t>
                      </a:r>
                      <a:endParaRPr lang="en-gb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0" lang="en-gb" sz="1200" b="0" i="0" u="non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384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Not open to beneficiaries of AC 22A or AC 22B (shift work)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070206"/>
              </p:ext>
            </p:extLst>
          </p:nvPr>
        </p:nvGraphicFramePr>
        <p:xfrm>
          <a:off x="383060" y="2909476"/>
          <a:ext cx="82296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1089">
                <a:tc rowSpan="5">
                  <a:txBody>
                    <a:bodyPr/>
                    <a:lstStyle/>
                    <a:p>
                      <a:pPr algn="l" rtl="0"/>
                      <a:r>
                        <a:rPr kumimoji="0" lang="en-gb" sz="1200" b="1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Application to join the programme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Notice period of 3 months before the desired start date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Maximum 24 months before the desired start date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Maximum 12 months before the desired start date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Participation for a minimum of 12 months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Approval by the line management, programme coordinator and the Head of HR Department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Admission onto the programme is irrevocable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2303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56"/>
            <a:ext cx="8229600" cy="395416"/>
          </a:xfrm>
        </p:spPr>
        <p:txBody>
          <a:bodyPr>
            <a:normAutofit fontScale="25000" lnSpcReduction="20000"/>
          </a:bodyPr>
          <a:lstStyle/>
          <a:p>
            <a:pPr marL="36576" indent="0" algn="ctr" rtl="0">
              <a:buNone/>
            </a:pPr>
            <a:r>
              <a:rPr lang="en-gb" sz="11200" b="0" i="0" u="none" baseline="0" dirty="0"/>
              <a:t>PRP/PTP</a:t>
            </a:r>
            <a:r>
              <a:rPr lang="en-gb" sz="12800" b="0" i="0" u="none" baseline="0" dirty="0"/>
              <a:t> comparison</a:t>
            </a:r>
          </a:p>
          <a:p>
            <a:pPr marL="36576" indent="0" algn="ctr" rtl="0"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8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267943"/>
              </p:ext>
            </p:extLst>
          </p:nvPr>
        </p:nvGraphicFramePr>
        <p:xfrm>
          <a:off x="383060" y="582354"/>
          <a:ext cx="8229600" cy="2249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550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400" b="1" i="0" u="none" baseline="0" dirty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gb" sz="1400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400" b="1" i="0" u="none" baseline="0" dirty="0">
                          <a:solidFill>
                            <a:srgbClr val="0055A0"/>
                          </a:solidFill>
                        </a:rPr>
                        <a:t>PTP (60-70-80%)</a:t>
                      </a:r>
                      <a:endParaRPr lang="en-gb" sz="1400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70">
                <a:tc rowSpan="6">
                  <a:txBody>
                    <a:bodyPr/>
                    <a:lstStyle/>
                    <a:p>
                      <a:pPr algn="l" rtl="0"/>
                      <a:r>
                        <a:rPr lang="en-gb" sz="1050" b="1" i="0" u="none" baseline="0" dirty="0"/>
                        <a:t>Working hours and leave</a:t>
                      </a:r>
                      <a:endParaRPr lang="en-gb" sz="105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050" b="0" i="0" u="none" baseline="0" dirty="0"/>
                        <a:t>Contractual hours reduced to 50%</a:t>
                      </a:r>
                      <a:endParaRPr lang="en-gb" sz="10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u="none" baseline="0" dirty="0"/>
                        <a:t>Contractual hours reduced to 60, 70 or 80%</a:t>
                      </a:r>
                      <a:endParaRPr lang="en-gb" sz="10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050" b="0" i="0" u="none" baseline="0" dirty="0"/>
                        <a:t>Time not worked can be taken on a daily, weekly or seasonal (end of career) basis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050" b="0" i="0" u="none" baseline="0" dirty="0"/>
                        <a:t>C</a:t>
                      </a:r>
                      <a:r>
                        <a:rPr lang="en-gb" sz="1050" b="0" i="0" u="none" baseline="0" dirty="0"/>
                        <a:t>ompensatory leave to be taken at the end of career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gb" sz="1050" b="0" i="0" u="none" baseline="0" dirty="0"/>
                        <a:t>Time worked beyond the contractual working hours (maximum 40 hours/week): </a:t>
                      </a:r>
                      <a:br>
                        <a:rPr lang="en-gb" sz="1050" b="0" dirty="0"/>
                      </a:br>
                      <a:r>
                        <a:rPr lang="en-gb" sz="1050" b="0" i="0" u="none" baseline="0" dirty="0"/>
                        <a:t>1 hour compensation for 1 hour worked, no remuneration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402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gb" sz="1050" b="0" i="0" u="none" baseline="0" dirty="0"/>
                        <a:t>Overtime (more than 40 hours per week) not permitted</a:t>
                      </a:r>
                      <a:endParaRPr lang="en-gb" sz="10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7135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u="none" baseline="0" dirty="0"/>
                        <a:t>Annual leave proportional to contractual working hours</a:t>
                      </a:r>
                      <a:endParaRPr lang="en-gb" sz="10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u="none" baseline="0" dirty="0"/>
                        <a:t>Termination of participation in the SLS scheme</a:t>
                      </a:r>
                      <a:endParaRPr lang="en-gb" sz="10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283136"/>
              </p:ext>
            </p:extLst>
          </p:nvPr>
        </p:nvGraphicFramePr>
        <p:xfrm>
          <a:off x="383060" y="2822040"/>
          <a:ext cx="8229600" cy="1898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770">
                <a:tc rowSpan="4">
                  <a:txBody>
                    <a:bodyPr/>
                    <a:lstStyle/>
                    <a:p>
                      <a:pPr algn="l" rtl="0"/>
                      <a:r>
                        <a:rPr kumimoji="0" lang="en-gb" sz="1050" b="1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Financial benefits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 rata reduction of contracted working hours: basic salary, family allowances, international indemnity or non-residence allowance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 rata reduction of contracted working hours: basic salary and international indemnity or non-residence allowance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u="none" baseline="0" dirty="0"/>
                        <a:t>PRP allowance: 20% of basic full-time salary</a:t>
                      </a:r>
                      <a:endParaRPr lang="en-gb" sz="10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u="none" baseline="0" dirty="0"/>
                        <a:t>PTP allowance: 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050" b="0" i="0" u="none" baseline="0" dirty="0"/>
                        <a:t>12% of basic full-time salary for </a:t>
                      </a:r>
                      <a:r>
                        <a:rPr lang="en-gb" sz="1050" b="0" i="0" u="none" baseline="0"/>
                        <a:t>a 60% PTP</a:t>
                      </a:r>
                      <a:endParaRPr lang="en-gb" sz="1050" b="0" i="0" u="none" baseline="0" dirty="0"/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050" b="0" i="0" u="none" baseline="0" dirty="0"/>
                        <a:t>8% of basic full-time salary for </a:t>
                      </a:r>
                      <a:r>
                        <a:rPr lang="en-gb" sz="1050" b="0" i="0" u="none" baseline="0"/>
                        <a:t>a 70% PTP</a:t>
                      </a:r>
                      <a:endParaRPr lang="en-gb" sz="1050" b="0" dirty="0"/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050" b="0" i="0" u="none" baseline="0" dirty="0"/>
                        <a:t>4% of basic full-time salary for </a:t>
                      </a:r>
                      <a:r>
                        <a:rPr lang="en-gb" sz="1050" b="0" i="0" u="none" baseline="0"/>
                        <a:t>a 80% PTP</a:t>
                      </a:r>
                      <a:endParaRPr lang="en-gb" sz="10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79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u="none" baseline="0" dirty="0"/>
                        <a:t>100% CHIS contribution</a:t>
                      </a:r>
                      <a:endParaRPr lang="en-gb" sz="10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79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u="none" baseline="0" dirty="0"/>
                        <a:t>Education fees and home leave: no reduction of ceilings and flat rates</a:t>
                      </a:r>
                      <a:endParaRPr lang="en-gb" sz="10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705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832"/>
            <a:ext cx="8229600" cy="511326"/>
          </a:xfrm>
        </p:spPr>
        <p:txBody>
          <a:bodyPr>
            <a:normAutofit fontScale="92500" lnSpcReduction="20000"/>
          </a:bodyPr>
          <a:lstStyle/>
          <a:p>
            <a:pPr marL="36576" indent="0" algn="ctr" rtl="0">
              <a:buNone/>
            </a:pPr>
            <a:r>
              <a:rPr lang="en-gb" b="0" i="0" u="none" baseline="0" dirty="0"/>
              <a:t>PRP/PTP</a:t>
            </a:r>
            <a:r>
              <a:rPr lang="en-gb" sz="3500" b="0" i="0" u="none" baseline="0" dirty="0"/>
              <a:t> comparison</a:t>
            </a:r>
          </a:p>
          <a:p>
            <a:pPr marL="36576" indent="0" algn="ctr" rtl="0"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9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316694"/>
              </p:ext>
            </p:extLst>
          </p:nvPr>
        </p:nvGraphicFramePr>
        <p:xfrm>
          <a:off x="383060" y="1375244"/>
          <a:ext cx="8229602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77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b="1" i="0" u="none" baseline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b="1" i="0" u="none" baseline="0" dirty="0">
                          <a:solidFill>
                            <a:srgbClr val="0055A0"/>
                          </a:solidFill>
                        </a:rPr>
                        <a:t>PTP (60-70-80%)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70">
                <a:tc rowSpan="2"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 dirty="0"/>
                        <a:t>Pension Fund</a:t>
                      </a:r>
                      <a:endParaRPr lang="en-gb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Contribution: 0%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Contribution proportional to contractual working hours or kept at 100% (in the latter case, CERN also maintains its full contribution)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681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Pension calculated on the basis of the last salary </a:t>
                      </a:r>
                      <a:r>
                        <a:rPr lang="en-gb" sz="1200" b="1" i="0" u="none" baseline="0" dirty="0"/>
                        <a:t>before</a:t>
                      </a:r>
                      <a:r>
                        <a:rPr lang="en-gb" sz="1200" b="0" i="0" u="none" baseline="0" dirty="0"/>
                        <a:t> joining the programme</a:t>
                      </a:r>
                    </a:p>
                    <a:p>
                      <a:pPr algn="ctr" rtl="0"/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Pension calculated on the basis of the salary at the end of the contract, taking account of contributions during membership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211967"/>
              </p:ext>
            </p:extLst>
          </p:nvPr>
        </p:nvGraphicFramePr>
        <p:xfrm>
          <a:off x="383060" y="3022205"/>
          <a:ext cx="8229602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36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9149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End of the contract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Reaching the age limit or resignation (in the interest of the Organization)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05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Reinstallation indemnity, travel and removal expenses at 100% (if eligible)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826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13995</TotalTime>
  <Words>1102</Words>
  <Application>Microsoft Office PowerPoint</Application>
  <PresentationFormat>On-screen Show (16:9)</PresentationFormat>
  <Paragraphs>202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Courier New</vt:lpstr>
      <vt:lpstr>Wingdings</vt:lpstr>
      <vt:lpstr>CERNCorporate16-9</vt:lpstr>
      <vt:lpstr>PowerPoint Presentation</vt:lpstr>
      <vt:lpstr>Early Retirement</vt:lpstr>
      <vt:lpstr>Contents</vt:lpstr>
      <vt:lpstr>Reaching the age limit</vt:lpstr>
      <vt:lpstr>Resignation for early retirement</vt:lpstr>
      <vt:lpstr>Pre-retirement programmes</vt:lpstr>
      <vt:lpstr>PowerPoint Presentation</vt:lpstr>
      <vt:lpstr>PowerPoint Presentation</vt:lpstr>
      <vt:lpstr>PowerPoint Presentation</vt:lpstr>
      <vt:lpstr>Long-term saved leave scheme (LTSLS)</vt:lpstr>
      <vt:lpstr>Long-term saved leave scheme (LTSLS)</vt:lpstr>
      <vt:lpstr>Salary calculation examples: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Jean-Pol Matheys</dc:creator>
  <cp:lastModifiedBy>Sandrine Migueis Correia</cp:lastModifiedBy>
  <cp:revision>170</cp:revision>
  <cp:lastPrinted>2015-11-03T13:57:25Z</cp:lastPrinted>
  <dcterms:created xsi:type="dcterms:W3CDTF">2015-07-27T13:39:36Z</dcterms:created>
  <dcterms:modified xsi:type="dcterms:W3CDTF">2024-10-02T15:39:39Z</dcterms:modified>
</cp:coreProperties>
</file>