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71" r:id="rId3"/>
    <p:sldId id="280" r:id="rId4"/>
    <p:sldId id="267" r:id="rId5"/>
    <p:sldId id="270" r:id="rId6"/>
    <p:sldId id="272" r:id="rId7"/>
    <p:sldId id="268" r:id="rId8"/>
    <p:sldId id="273" r:id="rId9"/>
    <p:sldId id="274" r:id="rId10"/>
    <p:sldId id="275" r:id="rId11"/>
    <p:sldId id="269" r:id="rId12"/>
    <p:sldId id="276" r:id="rId13"/>
    <p:sldId id="277" r:id="rId14"/>
    <p:sldId id="278" r:id="rId15"/>
    <p:sldId id="279" r:id="rId16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ABD1"/>
    <a:srgbClr val="3884B2"/>
    <a:srgbClr val="0055A0"/>
    <a:srgbClr val="364E6A"/>
    <a:srgbClr val="151773"/>
    <a:srgbClr val="0B387C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37" autoAdjust="0"/>
    <p:restoredTop sz="94694" autoAdjust="0"/>
  </p:normalViewPr>
  <p:slideViewPr>
    <p:cSldViewPr snapToGrid="0" snapToObjects="1">
      <p:cViewPr varScale="1">
        <p:scale>
          <a:sx n="133" d="100"/>
          <a:sy n="133" d="100"/>
        </p:scale>
        <p:origin x="600" y="120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20/06/2024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3097658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kumimoji="0" lang="en-US" dirty="0"/>
              <a:t>Title presentation (in English)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24.11.2015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976381"/>
            <a:ext cx="3960891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Title presentation in French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59946" y="542797"/>
            <a:ext cx="8226854" cy="2381471"/>
          </a:xfrm>
        </p:spPr>
        <p:txBody>
          <a:bodyPr/>
          <a:lstStyle>
            <a:lvl1pPr marL="36576" indent="0">
              <a:buNone/>
              <a:defRPr baseline="0"/>
            </a:lvl1pPr>
          </a:lstStyle>
          <a:p>
            <a:r>
              <a:rPr lang="fr-FR" dirty="0" err="1"/>
              <a:t>Space</a:t>
            </a:r>
            <a:r>
              <a:rPr lang="fr-FR" dirty="0"/>
              <a:t> for </a:t>
            </a:r>
            <a:r>
              <a:rPr lang="fr-FR" dirty="0" err="1"/>
              <a:t>picture</a:t>
            </a:r>
            <a:r>
              <a:rPr lang="fr-FR" dirty="0"/>
              <a:t> (</a:t>
            </a:r>
            <a:r>
              <a:rPr lang="fr-FR" dirty="0" err="1"/>
              <a:t>optional</a:t>
            </a:r>
            <a:r>
              <a:rPr lang="fr-FR" dirty="0"/>
              <a:t>) </a:t>
            </a:r>
          </a:p>
          <a:p>
            <a:pPr lvl="1"/>
            <a:r>
              <a:rPr lang="fr-FR" dirty="0" err="1"/>
              <a:t>Only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Re-use</a:t>
            </a:r>
            <a:r>
              <a:rPr lang="fr-FR" dirty="0"/>
              <a:t> in </a:t>
            </a:r>
            <a:r>
              <a:rPr lang="fr-FR" dirty="0" err="1"/>
              <a:t>small</a:t>
            </a:r>
            <a:r>
              <a:rPr lang="fr-FR" dirty="0"/>
              <a:t> in all </a:t>
            </a:r>
            <a:r>
              <a:rPr lang="fr-FR" dirty="0" err="1"/>
              <a:t>other</a:t>
            </a:r>
            <a:r>
              <a:rPr lang="fr-FR" dirty="0"/>
              <a:t> slides of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presentation</a:t>
            </a:r>
            <a:endParaRPr lang="fr-FR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5160475" y="3976380"/>
            <a:ext cx="3526325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Name speaker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24.11.2015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24.11.2015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24.11.2015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24.11.2015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24.11.2015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24.11.2015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3" y="4527550"/>
            <a:ext cx="800833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64" r:id="rId4"/>
    <p:sldLayoutId id="2147483665" r:id="rId5"/>
    <p:sldLayoutId id="2147483667" r:id="rId6"/>
    <p:sldLayoutId id="2147483669" r:id="rId7"/>
    <p:sldLayoutId id="2147483674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procedure/paiement-des-frais-de-demenagement" TargetMode="External"/><Relationship Id="rId2" Type="http://schemas.openxmlformats.org/officeDocument/2006/relationships/hyperlink" Target="https://cern.service-now.com/service-portal/service-element.do?id=e85a38b20a0a8c0a008726b37388d920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hr-reinstallation@cern.ch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admin-eguide.web.cern.ch/procedure/indemnite-de-reinstallation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34250/files/CA30%20Rev4.pdf" TargetMode="External"/><Relationship Id="rId2" Type="http://schemas.openxmlformats.org/officeDocument/2006/relationships/hyperlink" Target="https://cds.cern.ch/record/1993099/files/CERN_SRR_fr_ed11_1_avril_2024.pdf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procedure/paiement-des-frais-de-voyage-lors-de-lextinction-du-contrat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375043" y="1197735"/>
            <a:ext cx="21765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sz="2800" b="0" i="0" u="none" baseline="0"/>
              <a:t>Droits de fin </a:t>
            </a:r>
          </a:p>
          <a:p>
            <a:pPr algn="l" rtl="0"/>
            <a:r>
              <a:rPr lang="fr" sz="2800" b="0" i="0" u="none" baseline="0"/>
              <a:t>de contrat</a:t>
            </a:r>
            <a:endParaRPr lang="fr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54FFA6-B18D-46FA-B398-45900E5D0403}"/>
              </a:ext>
            </a:extLst>
          </p:cNvPr>
          <p:cNvSpPr txBox="1"/>
          <p:nvPr/>
        </p:nvSpPr>
        <p:spPr>
          <a:xfrm>
            <a:off x="6232894" y="4028973"/>
            <a:ext cx="24608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/>
              <a:t>Susana PALAZÓN</a:t>
            </a:r>
            <a:br>
              <a:rPr lang="fr-CH" i="1" dirty="0"/>
            </a:br>
            <a:r>
              <a:rPr lang="fr-CH" sz="1200" i="1" dirty="0"/>
              <a:t>HR-CBS-B</a:t>
            </a:r>
            <a:br>
              <a:rPr lang="fr-CH" sz="1200" i="1" dirty="0"/>
            </a:br>
            <a:r>
              <a:rPr lang="fr-CH" sz="1200" i="1" dirty="0"/>
              <a:t>08.10.2024  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27773" y="636763"/>
            <a:ext cx="6872323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 dirty="0">
                <a:solidFill>
                  <a:schemeClr val="bg1"/>
                </a:solidFill>
              </a:rPr>
              <a:t>Procédure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0396" y="1394412"/>
            <a:ext cx="816222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0" i="0" u="none" baseline="0" dirty="0">
                <a:solidFill>
                  <a:srgbClr val="0055A0"/>
                </a:solidFill>
              </a:rPr>
              <a:t>Contacter à l'avance le</a:t>
            </a:r>
            <a:r>
              <a:rPr lang="fr" sz="1600" b="0" i="0" u="none" baseline="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" sz="1600" dirty="0">
              <a:hlinkClick r:id="rId2"/>
            </a:endParaRPr>
          </a:p>
          <a:p>
            <a:pPr lvl="1"/>
            <a:r>
              <a:rPr lang="fr" sz="1600" b="0" i="0" u="none" baseline="0" dirty="0">
                <a:hlinkClick r:id="rId2"/>
              </a:rPr>
              <a:t>Service d'installation </a:t>
            </a:r>
            <a:r>
              <a:rPr lang="fr" sz="1600" b="0" i="0" u="none" baseline="0" dirty="0"/>
              <a:t>(département SCE)</a:t>
            </a:r>
            <a:br>
              <a:rPr lang="fr" sz="1600" dirty="0"/>
            </a:br>
            <a:endParaRPr lang="fr" sz="1600" dirty="0"/>
          </a:p>
          <a:p>
            <a:pPr lvl="4" algn="l" rtl="0"/>
            <a:r>
              <a:rPr lang="fr" sz="1600" b="0" i="0" u="none" baseline="0" dirty="0"/>
              <a:t>installation.service@cern.ch</a:t>
            </a:r>
            <a:endParaRPr lang="fr" sz="1600" dirty="0"/>
          </a:p>
          <a:p>
            <a:pPr lvl="4" algn="l" rtl="0"/>
            <a:r>
              <a:rPr lang="fr" sz="1600" b="0" i="0" u="none" baseline="0" dirty="0"/>
              <a:t>Bureau  73/2-015</a:t>
            </a:r>
            <a:endParaRPr lang="fr" sz="1600" dirty="0"/>
          </a:p>
          <a:p>
            <a:pPr lvl="4" algn="l" rtl="0"/>
            <a:r>
              <a:rPr lang="fr" sz="1600" b="0" i="0" u="none" baseline="0" dirty="0"/>
              <a:t>Tél : 7 4407</a:t>
            </a:r>
            <a:br>
              <a:rPr lang="fr" sz="1600" dirty="0"/>
            </a:br>
            <a:endParaRPr lang="fr" sz="1600" dirty="0"/>
          </a:p>
          <a:p>
            <a:endParaRPr lang="fr" sz="1600" dirty="0">
              <a:effectLst/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0" i="0" u="none" baseline="0" dirty="0">
                <a:solidFill>
                  <a:srgbClr val="0055A0"/>
                </a:solidFill>
              </a:rPr>
              <a:t>Procédure dans l'Admin e-Guide :</a:t>
            </a:r>
          </a:p>
          <a:p>
            <a:pPr lvl="1">
              <a:spcBef>
                <a:spcPts val="1200"/>
              </a:spcBef>
            </a:pPr>
            <a:r>
              <a:rPr lang="en-GB" sz="1600" b="0" i="0" u="none" baseline="0" dirty="0">
                <a:solidFill>
                  <a:srgbClr val="0055A0"/>
                </a:solidFill>
                <a:hlinkClick r:id="rId3"/>
              </a:rPr>
              <a:t>https://admin-eguide.web.cern.ch/procedure/paiement-des-frais-de-demenagement</a:t>
            </a:r>
            <a:endParaRPr lang="fr" sz="1600" dirty="0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r>
              <a:rPr lang="fr" dirty="0"/>
              <a:t>08.10.2024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10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039" y="170786"/>
            <a:ext cx="1548770" cy="130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60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3928" y="1434360"/>
            <a:ext cx="3790860" cy="1843230"/>
          </a:xfrm>
        </p:spPr>
        <p:txBody>
          <a:bodyPr>
            <a:noAutofit/>
          </a:bodyPr>
          <a:lstStyle/>
          <a:p>
            <a:pPr algn="l" rtl="0"/>
            <a:r>
              <a:rPr lang="fr" sz="3600" b="1" i="0" u="none" baseline="0"/>
              <a:t>3. Indemnité de réinstallation</a:t>
            </a:r>
            <a:endParaRPr lang="fr" sz="3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r>
              <a:rPr lang="fr" dirty="0"/>
              <a:t>08.10.2024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11</a:t>
            </a:fld>
            <a:endParaRPr lang="fr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" r="75"/>
          <a:stretch>
            <a:fillRect/>
          </a:stretch>
        </p:blipFill>
        <p:spPr>
          <a:xfrm>
            <a:off x="974434" y="1171664"/>
            <a:ext cx="3567922" cy="2675942"/>
          </a:xfrm>
        </p:spPr>
      </p:pic>
    </p:spTree>
    <p:extLst>
      <p:ext uri="{BB962C8B-B14F-4D97-AF65-F5344CB8AC3E}">
        <p14:creationId xmlns:p14="http://schemas.microsoft.com/office/powerpoint/2010/main" val="1546311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49591" y="1606814"/>
            <a:ext cx="733578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" sz="1500" b="1" dirty="0">
                <a:solidFill>
                  <a:srgbClr val="0055A0"/>
                </a:solidFill>
              </a:rPr>
              <a:t>Foyers</a:t>
            </a:r>
            <a:r>
              <a:rPr lang="fr" sz="1500" dirty="0">
                <a:solidFill>
                  <a:srgbClr val="0055A0"/>
                </a:solidFill>
              </a:rPr>
              <a:t>* 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" sz="1500" dirty="0">
                <a:solidFill>
                  <a:srgbClr val="0055A0"/>
                </a:solidFill>
              </a:rPr>
              <a:t>&gt; 20 km du CERN, ou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" sz="1500" dirty="0">
                <a:solidFill>
                  <a:srgbClr val="0055A0"/>
                </a:solidFill>
              </a:rPr>
              <a:t>&gt; 70 km dans le cas d'un recrutement après le 1</a:t>
            </a:r>
            <a:r>
              <a:rPr lang="fr" sz="1500" baseline="30000" dirty="0">
                <a:solidFill>
                  <a:srgbClr val="0055A0"/>
                </a:solidFill>
              </a:rPr>
              <a:t>er</a:t>
            </a:r>
            <a:r>
              <a:rPr lang="fr" sz="1500" dirty="0">
                <a:solidFill>
                  <a:srgbClr val="0055A0"/>
                </a:solidFill>
              </a:rPr>
              <a:t> janvier 2007, ou d'ex-titulaires locaux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" sz="1500" dirty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" sz="1500" b="1" dirty="0">
                <a:solidFill>
                  <a:srgbClr val="0055A0"/>
                </a:solidFill>
              </a:rPr>
              <a:t>Nouveau lieu de résidence 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" sz="1500" dirty="0">
                <a:solidFill>
                  <a:srgbClr val="0055A0"/>
                </a:solidFill>
              </a:rPr>
              <a:t>&gt; 20 km par rapport au lieu de résidence précédent ; ou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" sz="1500" dirty="0">
                <a:solidFill>
                  <a:srgbClr val="0055A0"/>
                </a:solidFill>
              </a:rPr>
              <a:t>&gt; 70 km dans le cas d'un recrutement après le 1</a:t>
            </a:r>
            <a:r>
              <a:rPr lang="fr" sz="1500" baseline="30000" dirty="0">
                <a:solidFill>
                  <a:srgbClr val="0055A0"/>
                </a:solidFill>
              </a:rPr>
              <a:t>er</a:t>
            </a:r>
            <a:r>
              <a:rPr lang="fr" sz="1500" dirty="0">
                <a:solidFill>
                  <a:srgbClr val="0055A0"/>
                </a:solidFill>
              </a:rPr>
              <a:t> janvier 2007, ou pour les anciens titulaires locaux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" sz="1500" dirty="0">
                <a:solidFill>
                  <a:srgbClr val="0055A0"/>
                </a:solidFill>
              </a:rPr>
              <a:t>dans les 2 ans suivant </a:t>
            </a:r>
            <a:r>
              <a:rPr lang="en-GB" sz="1500" dirty="0">
                <a:solidFill>
                  <a:srgbClr val="0055A0"/>
                </a:solidFill>
              </a:rPr>
              <a:t>à </a:t>
            </a:r>
            <a:r>
              <a:rPr lang="fr" sz="1500" dirty="0">
                <a:solidFill>
                  <a:srgbClr val="0055A0"/>
                </a:solidFill>
              </a:rPr>
              <a:t>l’extinction du contrat.</a:t>
            </a:r>
          </a:p>
          <a:p>
            <a:pPr algn="ctr" rtl="0"/>
            <a:r>
              <a:rPr lang="fr" sz="2000" b="1" i="0" u="none" baseline="0" dirty="0"/>
              <a:t>ET</a:t>
            </a:r>
          </a:p>
          <a:p>
            <a:r>
              <a:rPr lang="fr-FR" sz="1500" dirty="0"/>
              <a:t>Ne pas avoir été licencié ni avoir démissionné, sauf en cas de participation à un programme de préretraite.</a:t>
            </a:r>
            <a:endParaRPr lang="fr" sz="1500" dirty="0">
              <a:solidFill>
                <a:srgbClr val="0055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494" y="648395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 dirty="0">
                <a:solidFill>
                  <a:schemeClr val="bg1"/>
                </a:solidFill>
              </a:rPr>
              <a:t>Eligibilit</a:t>
            </a:r>
            <a:r>
              <a:rPr lang="en-GB" b="1" i="0" u="none" baseline="0" dirty="0">
                <a:solidFill>
                  <a:schemeClr val="bg1"/>
                </a:solidFill>
              </a:rPr>
              <a:t>é</a:t>
            </a:r>
            <a:r>
              <a:rPr lang="fr" b="1" i="0" u="none" baseline="0" dirty="0">
                <a:solidFill>
                  <a:schemeClr val="bg1"/>
                </a:solidFill>
              </a:rPr>
              <a:t> et conditions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r>
              <a:rPr lang="fr" dirty="0"/>
              <a:t>08.10.2024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 dirty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12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991" y="247367"/>
            <a:ext cx="1548770" cy="115857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st="50800" dir="5400000" sy="-100000" algn="bl" rotWithShape="0"/>
            <a:softEdge rad="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23D2D86-D9B7-486C-8A35-C1244889D045}"/>
              </a:ext>
            </a:extLst>
          </p:cNvPr>
          <p:cNvSpPr txBox="1"/>
          <p:nvPr/>
        </p:nvSpPr>
        <p:spPr>
          <a:xfrm>
            <a:off x="2433727" y="1218599"/>
            <a:ext cx="4977264" cy="323165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r-FR" sz="1500" dirty="0"/>
              <a:t>Mêmes critères que pour le voyage et le déménagement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134929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36363" y="494209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Prestations</a:t>
            </a:r>
            <a:r>
              <a:rPr lang="fr" b="0" i="0" u="none" baseline="0">
                <a:solidFill>
                  <a:schemeClr val="bg1"/>
                </a:solidFill>
              </a:rPr>
              <a:t>	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8293" y="4231343"/>
            <a:ext cx="79783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13" lvl="3" indent="-285750" algn="l" rtl="0">
              <a:buFont typeface="Wingdings" panose="05000000000000000000" pitchFamily="2" charset="2"/>
              <a:buChar char="Ø"/>
            </a:pPr>
            <a:r>
              <a:rPr lang="fr" sz="1200" b="0" i="0" u="none" baseline="0" dirty="0"/>
              <a:t>Aucun paiement avant le dernier jour du contrat</a:t>
            </a:r>
            <a:endParaRPr lang="fr" sz="1200" dirty="0"/>
          </a:p>
        </p:txBody>
      </p:sp>
      <p:cxnSp>
        <p:nvCxnSpPr>
          <p:cNvPr id="17" name="Straight Connector 16"/>
          <p:cNvCxnSpPr>
            <a:cxnSpLocks/>
          </p:cNvCxnSpPr>
          <p:nvPr/>
        </p:nvCxnSpPr>
        <p:spPr>
          <a:xfrm>
            <a:off x="4242141" y="1166277"/>
            <a:ext cx="0" cy="28118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r>
              <a:rPr lang="fr" dirty="0"/>
              <a:t>08.10.2024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59823" y="4762765"/>
            <a:ext cx="2738712" cy="282862"/>
          </a:xfrm>
        </p:spPr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13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505" y="169534"/>
            <a:ext cx="1548770" cy="115857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1449164"/>
              </p:ext>
            </p:extLst>
          </p:nvPr>
        </p:nvGraphicFramePr>
        <p:xfrm>
          <a:off x="4648543" y="1926069"/>
          <a:ext cx="3961272" cy="173067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901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9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9982">
                  <a:extLst>
                    <a:ext uri="{9D8B030D-6E8A-4147-A177-3AD203B41FA5}">
                      <a16:colId xmlns:a16="http://schemas.microsoft.com/office/drawing/2014/main" val="1525653696"/>
                    </a:ext>
                  </a:extLst>
                </a:gridCol>
              </a:tblGrid>
              <a:tr h="959151">
                <a:tc>
                  <a:txBody>
                    <a:bodyPr/>
                    <a:lstStyle/>
                    <a:p>
                      <a:pPr algn="l" rtl="0"/>
                      <a:r>
                        <a:rPr lang="fr" sz="1200" b="0" i="0" u="none" baseline="0"/>
                        <a:t> </a:t>
                      </a:r>
                      <a:endParaRPr lang="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 dirty="0"/>
                        <a:t>Titulaires engagés </a:t>
                      </a:r>
                    </a:p>
                    <a:p>
                      <a:pPr algn="ctr" rtl="0"/>
                      <a:r>
                        <a:rPr lang="fr" sz="1200" b="0" i="0" u="none" baseline="0" dirty="0"/>
                        <a:t>&lt; 01.01.2007</a:t>
                      </a:r>
                      <a:endParaRPr lang="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 dirty="0"/>
                        <a:t>Titulaires engagés </a:t>
                      </a:r>
                    </a:p>
                    <a:p>
                      <a:pPr algn="ctr" rtl="0"/>
                      <a:r>
                        <a:rPr lang="fr" sz="1200" b="0" i="0" u="none" baseline="0" dirty="0"/>
                        <a:t>&gt; 01.01.2007</a:t>
                      </a:r>
                      <a:br>
                        <a:rPr lang="fr" sz="1200" dirty="0"/>
                      </a:br>
                      <a:r>
                        <a:rPr lang="fr" sz="1200" b="0" i="0" u="none" baseline="0" dirty="0"/>
                        <a:t>(et ex-titulaires locaux)</a:t>
                      </a:r>
                      <a:endParaRPr lang="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rtl="0"/>
                      <a:r>
                        <a:rPr lang="fr" sz="1200" b="0" i="0" u="none" baseline="0"/>
                        <a:t>minimum</a:t>
                      </a:r>
                      <a:endParaRPr lang="fr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 dirty="0">
                          <a:effectLst/>
                          <a:latin typeface="+mn-lt"/>
                          <a:cs typeface="+mn-cs"/>
                        </a:rPr>
                        <a:t>6 974 CHF</a:t>
                      </a:r>
                      <a:endParaRPr lang="fr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algn="l" rtl="0"/>
                      <a:r>
                        <a:rPr lang="fr" sz="1200" b="0" i="0" u="none" baseline="0"/>
                        <a:t>maximum </a:t>
                      </a:r>
                      <a:endParaRPr lang="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>
                          <a:effectLst/>
                        </a:rPr>
                        <a:t>s. o.</a:t>
                      </a:r>
                      <a:endParaRPr lang="fr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 dirty="0">
                          <a:effectLst/>
                          <a:latin typeface="+mn-lt"/>
                          <a:cs typeface="+mn-cs"/>
                        </a:rPr>
                        <a:t>  10 314 CHF</a:t>
                      </a:r>
                      <a:endParaRPr lang="fr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588926" y="1116730"/>
            <a:ext cx="28994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Traitements de base minimum et maximum pris en compte :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785232"/>
              </p:ext>
            </p:extLst>
          </p:nvPr>
        </p:nvGraphicFramePr>
        <p:xfrm>
          <a:off x="865485" y="1623764"/>
          <a:ext cx="2927350" cy="22599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7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9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9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Année de 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services en tant que 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titulaire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Nombre de mois du traitement de base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9770">
                <a:tc vMerge="1">
                  <a:txBody>
                    <a:bodyPr/>
                    <a:lstStyle/>
                    <a:p>
                      <a:endParaRPr lang="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Bénéficiaire de 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l'allocation de famille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Non-bénéficiaire de 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l'allocation de famille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0-2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½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1 1/2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7 ou plus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2 (1/2)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815178" y="1166277"/>
            <a:ext cx="318375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" sz="1200" b="0" i="0" u="none" baseline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Calcul </a:t>
            </a:r>
            <a:r>
              <a:rPr kumimoji="0" lang="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l’indemnité de réinstallation :</a:t>
            </a:r>
            <a:endParaRPr kumimoji="0" lang="fr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89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99494" y="35440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Procédure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r>
              <a:rPr lang="fr" dirty="0"/>
              <a:t>08.10.2024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 dirty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14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971" y="41528"/>
            <a:ext cx="1548770" cy="115857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st="50800" dir="5400000" sy="-100000" algn="bl" rotWithShape="0"/>
            <a:softEdge rad="0"/>
          </a:effectLst>
        </p:spPr>
      </p:pic>
      <p:sp>
        <p:nvSpPr>
          <p:cNvPr id="13" name="TextBox 12"/>
          <p:cNvSpPr txBox="1"/>
          <p:nvPr/>
        </p:nvSpPr>
        <p:spPr>
          <a:xfrm>
            <a:off x="899494" y="1120796"/>
            <a:ext cx="7579937" cy="3193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endParaRPr lang="fr" sz="1600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0" i="0" u="none" baseline="0" dirty="0">
                <a:solidFill>
                  <a:srgbClr val="0055A0"/>
                </a:solidFill>
              </a:rPr>
              <a:t>Effectuer les formalités relatives au voyage et au déménagement (ou renoncer expressément aux droits correspondants)</a:t>
            </a:r>
          </a:p>
          <a:p>
            <a:endParaRPr lang="fr" sz="1600" dirty="0">
              <a:solidFill>
                <a:srgbClr val="0055A0"/>
              </a:solidFill>
            </a:endParaRPr>
          </a:p>
          <a:p>
            <a:pPr marL="285750" indent="-285750" algn="l" rtl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" sz="1600" b="0" i="0" u="none" baseline="0" dirty="0">
                <a:solidFill>
                  <a:srgbClr val="0055A0"/>
                </a:solidFill>
              </a:rPr>
              <a:t>Envoyer la demande de paiement à </a:t>
            </a:r>
            <a:r>
              <a:rPr lang="fr" sz="1600" b="0" i="0" u="none" baseline="0" dirty="0">
                <a:solidFill>
                  <a:srgbClr val="0055A0"/>
                </a:solidFill>
                <a:hlinkClick r:id="rId3"/>
              </a:rPr>
              <a:t>hr-reinstallation@cern.ch</a:t>
            </a:r>
            <a:r>
              <a:rPr lang="fr" sz="1600" b="0" i="0" u="none" baseline="0" dirty="0">
                <a:solidFill>
                  <a:srgbClr val="0055A0"/>
                </a:solidFill>
              </a:rPr>
              <a:t> :</a:t>
            </a:r>
          </a:p>
          <a:p>
            <a:pPr marL="742950" lvl="1" indent="-285750" algn="l" rtl="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formulaire de réinstallation (reçu avec les formalités de départ)</a:t>
            </a:r>
          </a:p>
          <a:p>
            <a:pPr marL="742950" lvl="1" indent="-285750" algn="l" rtl="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" sz="1600" b="0" i="0" u="none" baseline="0" dirty="0"/>
              <a:t>attestation de départ (si délivrée) concernant l'ancien lieu de résidence</a:t>
            </a:r>
            <a:endParaRPr lang="fr" sz="1600" dirty="0"/>
          </a:p>
          <a:p>
            <a:pPr marL="742950" lvl="1" indent="-285750" algn="l" rtl="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" sz="1600" b="0" i="0" u="none" baseline="0" dirty="0"/>
              <a:t>justificatif de la nouvelle résidence (attestation de domicile fiscal)</a:t>
            </a:r>
            <a:endParaRPr lang="fr" sz="1600" dirty="0"/>
          </a:p>
          <a:p>
            <a:pPr>
              <a:spcBef>
                <a:spcPts val="900"/>
              </a:spcBef>
            </a:pPr>
            <a:endParaRPr lang="fr" sz="1400" dirty="0">
              <a:effectLst/>
            </a:endParaRPr>
          </a:p>
          <a:p>
            <a:pPr algn="l" rtl="0"/>
            <a:r>
              <a:rPr lang="fr" sz="1600" b="0" i="0" u="none" baseline="0" dirty="0">
                <a:solidFill>
                  <a:srgbClr val="0055A0"/>
                </a:solidFill>
              </a:rPr>
              <a:t>Procédure dans l'Admin e-Guide :</a:t>
            </a:r>
          </a:p>
          <a:p>
            <a:pPr algn="l" rtl="0"/>
            <a:r>
              <a:rPr lang="en-GB" sz="1600" b="0" i="0" u="none" baseline="0" dirty="0">
                <a:solidFill>
                  <a:srgbClr val="0055A0"/>
                </a:solidFill>
                <a:hlinkClick r:id="rId4"/>
              </a:rPr>
              <a:t>https://admin-eguide.web.cern.ch/procedure/indemnite-de-reinstallation</a:t>
            </a:r>
            <a:endParaRPr lang="fr" sz="1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50907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92440" y="4494726"/>
            <a:ext cx="5718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sz="2800" b="0" i="0" u="none" baseline="0"/>
              <a:t>Merci de votre attention</a:t>
            </a:r>
            <a:endParaRPr lang="fr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303431" y="358462"/>
            <a:ext cx="5718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sz="2800" b="0" i="0" u="none" baseline="0"/>
              <a:t>QUESTIONS ?</a:t>
            </a:r>
            <a:endParaRPr lang="fr" sz="2800" dirty="0"/>
          </a:p>
        </p:txBody>
      </p:sp>
    </p:spTree>
    <p:extLst>
      <p:ext uri="{BB962C8B-B14F-4D97-AF65-F5344CB8AC3E}">
        <p14:creationId xmlns:p14="http://schemas.microsoft.com/office/powerpoint/2010/main" val="689000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0525" y="446142"/>
            <a:ext cx="8053819" cy="705332"/>
          </a:xfrm>
        </p:spPr>
        <p:txBody>
          <a:bodyPr>
            <a:normAutofit fontScale="90000"/>
          </a:bodyPr>
          <a:lstStyle/>
          <a:p>
            <a:pPr algn="l" rtl="0"/>
            <a:r>
              <a:rPr lang="en-GB" b="0" i="0" u="none" baseline="0" dirty="0"/>
              <a:t>R</a:t>
            </a:r>
            <a:r>
              <a:rPr lang="fr" b="0" i="0" u="none" baseline="0" dirty="0"/>
              <a:t>é</a:t>
            </a:r>
            <a:r>
              <a:rPr lang="en-GB" b="0" i="0" u="none" baseline="0" dirty="0"/>
              <a:t>sum</a:t>
            </a:r>
            <a:r>
              <a:rPr lang="fr" b="0" i="0" u="none" baseline="0" dirty="0"/>
              <a:t>é </a:t>
            </a:r>
            <a:endParaRPr lang="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0525" y="1494782"/>
            <a:ext cx="6879772" cy="2524057"/>
          </a:xfrm>
        </p:spPr>
        <p:txBody>
          <a:bodyPr/>
          <a:lstStyle/>
          <a:p>
            <a:pPr marL="550926" indent="-514350" algn="l" rtl="0">
              <a:spcBef>
                <a:spcPts val="0"/>
              </a:spcBef>
              <a:buFont typeface="+mj-lt"/>
              <a:buAutoNum type="arabicPeriod"/>
            </a:pPr>
            <a:r>
              <a:rPr lang="fr" b="0" i="0" u="none" baseline="0" dirty="0"/>
              <a:t>Frais de voyage</a:t>
            </a:r>
            <a:endParaRPr lang="fr" dirty="0"/>
          </a:p>
          <a:p>
            <a:pPr marL="550926" indent="-514350" algn="l" rtl="0">
              <a:spcBef>
                <a:spcPts val="0"/>
              </a:spcBef>
              <a:buFont typeface="+mj-lt"/>
              <a:buAutoNum type="arabicPeriod"/>
            </a:pPr>
            <a:endParaRPr lang="fr" dirty="0"/>
          </a:p>
          <a:p>
            <a:pPr marL="550926" indent="-514350" algn="l" rtl="0">
              <a:spcBef>
                <a:spcPts val="0"/>
              </a:spcBef>
              <a:buFont typeface="+mj-lt"/>
              <a:buAutoNum type="arabicPeriod"/>
            </a:pPr>
            <a:r>
              <a:rPr lang="fr" b="0" i="0" u="none" baseline="0" dirty="0"/>
              <a:t>Frais de déménagement</a:t>
            </a:r>
            <a:endParaRPr lang="fr" dirty="0"/>
          </a:p>
          <a:p>
            <a:pPr marL="550926" indent="-514350" algn="l" rtl="0">
              <a:spcBef>
                <a:spcPts val="0"/>
              </a:spcBef>
              <a:buFont typeface="+mj-lt"/>
              <a:buAutoNum type="arabicPeriod"/>
            </a:pPr>
            <a:endParaRPr lang="fr" dirty="0"/>
          </a:p>
          <a:p>
            <a:pPr marL="550926" indent="-514350" algn="l" rtl="0">
              <a:spcBef>
                <a:spcPts val="0"/>
              </a:spcBef>
              <a:buFont typeface="+mj-lt"/>
              <a:buAutoNum type="arabicPeriod"/>
            </a:pPr>
            <a:r>
              <a:rPr lang="fr" b="0" i="0" u="none" baseline="0" dirty="0"/>
              <a:t>Indemnité de réinstallation</a:t>
            </a:r>
            <a:endParaRPr lang="fr" dirty="0"/>
          </a:p>
          <a:p>
            <a:endParaRPr lang="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r>
              <a:rPr lang="fr" dirty="0"/>
              <a:t>08.10.2024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2</a:t>
            </a:fld>
            <a:endParaRPr lang="fr" dirty="0"/>
          </a:p>
        </p:txBody>
      </p:sp>
    </p:spTree>
    <p:extLst>
      <p:ext uri="{BB962C8B-B14F-4D97-AF65-F5344CB8AC3E}">
        <p14:creationId xmlns:p14="http://schemas.microsoft.com/office/powerpoint/2010/main" val="225954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C1B89A9-5764-4EA5-9EF7-C2D34EF7F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794" y="1870256"/>
            <a:ext cx="8144006" cy="1939488"/>
          </a:xfrm>
        </p:spPr>
        <p:txBody>
          <a:bodyPr>
            <a:normAutofit fontScale="92500"/>
          </a:bodyPr>
          <a:lstStyle/>
          <a:p>
            <a:r>
              <a:rPr lang="fr-FR" sz="27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Statut et Règlement du personnel</a:t>
            </a:r>
            <a:endParaRPr lang="fr-FR" sz="2700" dirty="0"/>
          </a:p>
          <a:p>
            <a:pPr marL="36576" indent="0">
              <a:buNone/>
            </a:pPr>
            <a:endParaRPr lang="fr-FR" sz="2700" dirty="0"/>
          </a:p>
          <a:p>
            <a:r>
              <a:rPr lang="fr-CH" sz="26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Circulaire administrative no 30 (Rév. 4 - octobre 2022</a:t>
            </a:r>
            <a:r>
              <a:rPr lang="fr-CH" sz="2600" dirty="0"/>
              <a:t>)</a:t>
            </a:r>
          </a:p>
          <a:p>
            <a:pPr marL="448056" lvl="1" indent="0">
              <a:buNone/>
            </a:pPr>
            <a:r>
              <a:rPr lang="fr-CH" sz="2300" dirty="0"/>
              <a:t> Prestations financières lors de l’extinction du contrat</a:t>
            </a:r>
          </a:p>
          <a:p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94E708-45D0-4172-A1C7-E0FE3CB1DF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69324"/>
          </a:xfrm>
        </p:spPr>
        <p:txBody>
          <a:bodyPr/>
          <a:lstStyle/>
          <a:p>
            <a:pPr algn="l" rtl="0"/>
            <a:r>
              <a:rPr lang="fr" dirty="0"/>
              <a:t>08.10.2024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297388-668C-4DDE-845F-2D496A0CF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4FC8C1-9BBC-4E7D-B045-E24BB6E4D7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35EB9FD-26CC-4114-A072-A1BA464F8D98}"/>
              </a:ext>
            </a:extLst>
          </p:cNvPr>
          <p:cNvSpPr txBox="1">
            <a:spLocks/>
          </p:cNvSpPr>
          <p:nvPr/>
        </p:nvSpPr>
        <p:spPr>
          <a:xfrm>
            <a:off x="635725" y="532171"/>
            <a:ext cx="8049701" cy="70533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/>
              <a:t>Cadre </a:t>
            </a:r>
            <a:r>
              <a:rPr lang="fr-CH" sz="4000" dirty="0"/>
              <a:t>légal</a:t>
            </a:r>
          </a:p>
        </p:txBody>
      </p:sp>
    </p:spTree>
    <p:extLst>
      <p:ext uri="{BB962C8B-B14F-4D97-AF65-F5344CB8AC3E}">
        <p14:creationId xmlns:p14="http://schemas.microsoft.com/office/powerpoint/2010/main" val="1450792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1508" y="1434360"/>
            <a:ext cx="4149969" cy="1105640"/>
          </a:xfrm>
        </p:spPr>
        <p:txBody>
          <a:bodyPr>
            <a:noAutofit/>
          </a:bodyPr>
          <a:lstStyle/>
          <a:p>
            <a:pPr algn="l" rtl="0"/>
            <a:r>
              <a:rPr lang="fr" sz="3600" b="1" i="0" u="none" baseline="0"/>
              <a:t>1. Frais de voyage</a:t>
            </a:r>
            <a:endParaRPr lang="fr" sz="3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 dirty="0"/>
              <a:t>Leaving CERN – Quitter le CERN</a:t>
            </a:r>
            <a:endParaRPr lang="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4</a:t>
            </a:fld>
            <a:endParaRPr lang="fr" dirty="0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92" b="12492"/>
          <a:stretch>
            <a:fillRect/>
          </a:stretch>
        </p:blipFill>
        <p:spPr>
          <a:xfrm>
            <a:off x="558797" y="601648"/>
            <a:ext cx="4185438" cy="3139079"/>
          </a:xfr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AC23DEB-6A58-481C-992A-31E203D9002F}"/>
              </a:ext>
            </a:extLst>
          </p:cNvPr>
          <p:cNvSpPr txBox="1">
            <a:spLocks/>
          </p:cNvSpPr>
          <p:nvPr/>
        </p:nvSpPr>
        <p:spPr>
          <a:xfrm>
            <a:off x="2797908" y="4788453"/>
            <a:ext cx="2133600" cy="273844"/>
          </a:xfrm>
          <a:prstGeom prst="rect">
            <a:avLst/>
          </a:prstGeom>
        </p:spPr>
        <p:txBody>
          <a:bodyPr vert="horz" lIns="45720" rIns="45720">
            <a:normAutofit lnSpcReduction="1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Tx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Tx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Tx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fr" dirty="0">
                <a:solidFill>
                  <a:schemeClr val="tx1">
                    <a:tint val="75000"/>
                  </a:schemeClr>
                </a:solidFill>
              </a:rPr>
              <a:t>08.10.2024</a:t>
            </a:r>
          </a:p>
        </p:txBody>
      </p:sp>
    </p:spTree>
    <p:extLst>
      <p:ext uri="{BB962C8B-B14F-4D97-AF65-F5344CB8AC3E}">
        <p14:creationId xmlns:p14="http://schemas.microsoft.com/office/powerpoint/2010/main" val="132866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0481" y="460582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 dirty="0">
                <a:solidFill>
                  <a:schemeClr val="bg1"/>
                </a:solidFill>
              </a:rPr>
              <a:t> Eligibilit</a:t>
            </a:r>
            <a:r>
              <a:rPr lang="en-GB" b="1" i="0" u="none" baseline="0" dirty="0">
                <a:solidFill>
                  <a:schemeClr val="bg1"/>
                </a:solidFill>
              </a:rPr>
              <a:t>é</a:t>
            </a:r>
            <a:r>
              <a:rPr lang="fr" b="1" i="0" u="none" baseline="0" dirty="0">
                <a:solidFill>
                  <a:schemeClr val="bg1"/>
                </a:solidFill>
              </a:rPr>
              <a:t> et conditions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10481" y="1206293"/>
            <a:ext cx="66872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1" i="0" u="none" baseline="0" dirty="0">
                <a:solidFill>
                  <a:srgbClr val="0055A0"/>
                </a:solidFill>
              </a:rPr>
              <a:t>Foyers</a:t>
            </a:r>
            <a:r>
              <a:rPr lang="fr" sz="1600" b="0" i="0" u="none" baseline="0" dirty="0">
                <a:solidFill>
                  <a:srgbClr val="0055A0"/>
                </a:solidFill>
              </a:rPr>
              <a:t>* :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20 km du CERN, ou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70 km dans le cas d'un recrutement après le 1</a:t>
            </a:r>
            <a:r>
              <a:rPr lang="fr" sz="1600" b="0" i="0" u="none" baseline="30000" dirty="0">
                <a:solidFill>
                  <a:srgbClr val="0055A0"/>
                </a:solidFill>
              </a:rPr>
              <a:t>er</a:t>
            </a:r>
            <a:r>
              <a:rPr lang="fr" sz="1600" b="0" i="0" u="none" baseline="0" dirty="0">
                <a:solidFill>
                  <a:srgbClr val="0055A0"/>
                </a:solidFill>
              </a:rPr>
              <a:t> janvier 2007, ou d'ex-titulaires locaux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600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r>
              <a:rPr lang="fr" dirty="0"/>
              <a:t>08.10.2024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5</a:t>
            </a:fld>
            <a:endParaRPr lang="fr" dirty="0"/>
          </a:p>
        </p:txBody>
      </p:sp>
      <p:sp>
        <p:nvSpPr>
          <p:cNvPr id="8" name="Rectangle 7"/>
          <p:cNvSpPr/>
          <p:nvPr/>
        </p:nvSpPr>
        <p:spPr>
          <a:xfrm>
            <a:off x="1023815" y="3861305"/>
            <a:ext cx="705454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fr" sz="1600" b="0" i="1" u="none" baseline="0" dirty="0"/>
              <a:t>*</a:t>
            </a:r>
            <a:r>
              <a:rPr lang="fr" sz="1400" b="0" i="1" u="none" baseline="0" dirty="0"/>
              <a:t>Foyers : déterminés au moment du recrutement, spécifiés sur le contrat du titulaire (voir également profil HRT)</a:t>
            </a:r>
          </a:p>
          <a:p>
            <a:endParaRPr lang="fr" sz="14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541" y="78345"/>
            <a:ext cx="1487670" cy="11168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10481" y="2393104"/>
            <a:ext cx="7203033" cy="1323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1" i="0" u="none" baseline="0" dirty="0">
                <a:solidFill>
                  <a:srgbClr val="0055A0"/>
                </a:solidFill>
              </a:rPr>
              <a:t>Nouveau lieu de résidence :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20 km par rapport au lieu de résidence précédent ; ou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70 km dans le cas d'un recrutement après le 1</a:t>
            </a:r>
            <a:r>
              <a:rPr lang="fr" sz="1600" b="0" i="0" u="none" baseline="30000" dirty="0">
                <a:solidFill>
                  <a:srgbClr val="0055A0"/>
                </a:solidFill>
              </a:rPr>
              <a:t>er</a:t>
            </a:r>
            <a:r>
              <a:rPr lang="fr" sz="1600" b="0" i="0" u="none" baseline="0" dirty="0">
                <a:solidFill>
                  <a:srgbClr val="0055A0"/>
                </a:solidFill>
              </a:rPr>
              <a:t> janvier 2007, ou pour les anciens titulaires locaux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dans les 2 ans suivant </a:t>
            </a:r>
            <a:r>
              <a:rPr lang="en-GB" sz="1600" b="0" i="0" u="none" baseline="0" dirty="0">
                <a:solidFill>
                  <a:srgbClr val="0055A0"/>
                </a:solidFill>
              </a:rPr>
              <a:t>à</a:t>
            </a:r>
            <a:r>
              <a:rPr lang="en-GB" sz="1600" b="0" i="0" u="none" dirty="0">
                <a:solidFill>
                  <a:srgbClr val="0055A0"/>
                </a:solidFill>
              </a:rPr>
              <a:t> </a:t>
            </a:r>
            <a:r>
              <a:rPr lang="fr" sz="1600" b="0" i="0" u="none" baseline="0" dirty="0">
                <a:solidFill>
                  <a:srgbClr val="0055A0"/>
                </a:solidFill>
              </a:rPr>
              <a:t>l’extinction du contrat.</a:t>
            </a:r>
            <a:endParaRPr lang="fr" sz="16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73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0481" y="506777"/>
            <a:ext cx="726787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Prestations</a:t>
            </a:r>
            <a:r>
              <a:rPr lang="fr" b="0" i="0" u="none" baseline="0">
                <a:solidFill>
                  <a:schemeClr val="bg1"/>
                </a:solidFill>
              </a:rPr>
              <a:t>	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0473" y="1165340"/>
            <a:ext cx="72678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>
                <a:solidFill>
                  <a:srgbClr val="0055A0"/>
                </a:solidFill>
              </a:rPr>
              <a:t>Remboursement </a:t>
            </a:r>
            <a:r>
              <a:rPr lang="fr" sz="1400" b="1" i="0" u="none" baseline="0" dirty="0">
                <a:solidFill>
                  <a:srgbClr val="0055A0"/>
                </a:solidFill>
              </a:rPr>
              <a:t>d'un aller simple </a:t>
            </a:r>
            <a:r>
              <a:rPr lang="fr" sz="1400" b="0" i="0" u="none" baseline="0" dirty="0">
                <a:solidFill>
                  <a:srgbClr val="0055A0"/>
                </a:solidFill>
              </a:rPr>
              <a:t>(moyen de transport public le plus économique) </a:t>
            </a:r>
            <a:r>
              <a:rPr lang="fr" sz="1400" b="0" i="0" u="none" baseline="0" dirty="0"/>
              <a:t>depuis le CERN jusqu'aux foyers, ou jusqu'au nouveau lieu de résidence (à condition que ce dernier trajet </a:t>
            </a:r>
            <a:r>
              <a:rPr lang="fr" sz="1400" b="0" i="0" u="none" baseline="0" dirty="0">
                <a:solidFill>
                  <a:srgbClr val="0055A0"/>
                </a:solidFill>
              </a:rPr>
              <a:t>n'ait pas un coût supérieur au coût du trajet jusqu'aux foyers).</a:t>
            </a:r>
            <a:endParaRPr lang="fr" sz="1400" dirty="0">
              <a:solidFill>
                <a:srgbClr val="0055A0"/>
              </a:solidFill>
            </a:endParaRPr>
          </a:p>
          <a:p>
            <a:pPr algn="l" rtl="0"/>
            <a:endParaRPr lang="fr" sz="1400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>
                <a:solidFill>
                  <a:srgbClr val="0055A0"/>
                </a:solidFill>
              </a:rPr>
              <a:t>Frais de voyage et de transport de bagage pour </a:t>
            </a:r>
            <a:r>
              <a:rPr lang="fr" sz="1400" b="1" i="0" u="none" baseline="0" dirty="0">
                <a:solidFill>
                  <a:srgbClr val="0055A0"/>
                </a:solidFill>
              </a:rPr>
              <a:t>les membres de la famille</a:t>
            </a:r>
            <a:r>
              <a:rPr lang="fr" sz="1400" b="0" i="0" u="none" baseline="0" dirty="0">
                <a:solidFill>
                  <a:srgbClr val="0055A0"/>
                </a:solidFill>
              </a:rPr>
              <a:t> à condition qu'ils résident avec le membre du personnel</a:t>
            </a:r>
          </a:p>
          <a:p>
            <a:endParaRPr lang="fr" sz="1400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>
                <a:solidFill>
                  <a:srgbClr val="0055A0"/>
                </a:solidFill>
              </a:rPr>
              <a:t>Remboursement </a:t>
            </a:r>
            <a:r>
              <a:rPr lang="en-GB" sz="1400" b="0" i="0" u="none" baseline="0" dirty="0">
                <a:solidFill>
                  <a:srgbClr val="0055A0"/>
                </a:solidFill>
              </a:rPr>
              <a:t>à </a:t>
            </a:r>
            <a:r>
              <a:rPr lang="fr" sz="1400" b="0" i="0" u="none" baseline="0" dirty="0">
                <a:solidFill>
                  <a:srgbClr val="0055A0"/>
                </a:solidFill>
              </a:rPr>
              <a:t>la fin du contrat</a:t>
            </a:r>
            <a:endParaRPr lang="fr" sz="1400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r>
              <a:rPr lang="fr" dirty="0"/>
              <a:t>08.10.2024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95087" y="4764745"/>
            <a:ext cx="2803448" cy="273844"/>
          </a:xfrm>
        </p:spPr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6</a:t>
            </a:fld>
            <a:endParaRPr lang="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541" y="78345"/>
            <a:ext cx="1487670" cy="111683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10475" y="3348125"/>
            <a:ext cx="726787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Procédure</a:t>
            </a:r>
            <a:r>
              <a:rPr lang="fr" b="0" i="0" u="none" baseline="0">
                <a:solidFill>
                  <a:schemeClr val="bg1"/>
                </a:solidFill>
              </a:rPr>
              <a:t>	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10474" y="3348125"/>
            <a:ext cx="797739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400" b="1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400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>
                <a:solidFill>
                  <a:srgbClr val="0055A0"/>
                </a:solidFill>
              </a:rPr>
              <a:t>Contacter le secrétariat départemental </a:t>
            </a:r>
            <a:r>
              <a:rPr lang="fr" sz="1400" b="0" i="0" u="none" baseline="0" dirty="0">
                <a:solidFill>
                  <a:srgbClr val="00B0F0"/>
                </a:solidFill>
              </a:rPr>
              <a:t>(DAO) </a:t>
            </a:r>
            <a:r>
              <a:rPr lang="fr" sz="1400" b="0" i="0" u="none" baseline="0" dirty="0">
                <a:solidFill>
                  <a:srgbClr val="0055A0"/>
                </a:solidFill>
              </a:rPr>
              <a:t>pour présenter la demande</a:t>
            </a:r>
            <a:endParaRPr lang="fr" sz="1400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400" b="0" i="0" u="none" baseline="0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200" b="0" i="0" u="none" baseline="0" dirty="0">
                <a:solidFill>
                  <a:srgbClr val="0055A0"/>
                </a:solidFill>
              </a:rPr>
              <a:t>Admin e-guide </a:t>
            </a:r>
            <a:r>
              <a:rPr lang="fr" sz="1100" b="0" i="0" u="none" baseline="0" dirty="0">
                <a:solidFill>
                  <a:srgbClr val="0055A0"/>
                </a:solidFill>
                <a:hlinkClick r:id="rId3"/>
              </a:rPr>
              <a:t>https://admin-eguide.web.cern.ch/procedure/paiement-des-frais-de-voyage-lors-de-lextinction-du-contrat</a:t>
            </a:r>
            <a:endParaRPr lang="fr" sz="11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23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1415" y="1434360"/>
            <a:ext cx="3798277" cy="1371363"/>
          </a:xfrm>
        </p:spPr>
        <p:txBody>
          <a:bodyPr>
            <a:noAutofit/>
          </a:bodyPr>
          <a:lstStyle/>
          <a:p>
            <a:pPr algn="l" rtl="0"/>
            <a:r>
              <a:rPr lang="fr" sz="3600" b="1" i="0" u="none" baseline="0"/>
              <a:t>2. Frais de déménagement</a:t>
            </a:r>
            <a:endParaRPr lang="fr" sz="3600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7" r="16957"/>
          <a:stretch>
            <a:fillRect/>
          </a:stretch>
        </p:blipFill>
        <p:spPr>
          <a:xfrm>
            <a:off x="558801" y="601664"/>
            <a:ext cx="3550062" cy="2981362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r>
              <a:rPr lang="fr" dirty="0"/>
              <a:t>08.10.2024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7</a:t>
            </a:fld>
            <a:endParaRPr lang="fr" dirty="0"/>
          </a:p>
        </p:txBody>
      </p:sp>
    </p:spTree>
    <p:extLst>
      <p:ext uri="{BB962C8B-B14F-4D97-AF65-F5344CB8AC3E}">
        <p14:creationId xmlns:p14="http://schemas.microsoft.com/office/powerpoint/2010/main" val="2087998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48046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 dirty="0">
                <a:solidFill>
                  <a:schemeClr val="bg1"/>
                </a:solidFill>
              </a:rPr>
              <a:t>Eligibilit</a:t>
            </a:r>
            <a:r>
              <a:rPr lang="en-GB" b="1" i="0" u="none" baseline="0" dirty="0">
                <a:solidFill>
                  <a:schemeClr val="bg1"/>
                </a:solidFill>
              </a:rPr>
              <a:t>é</a:t>
            </a:r>
            <a:r>
              <a:rPr lang="fr" b="1" i="0" u="none" baseline="0" dirty="0">
                <a:solidFill>
                  <a:schemeClr val="bg1"/>
                </a:solidFill>
              </a:rPr>
              <a:t> et conditions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r>
              <a:rPr lang="fr" dirty="0"/>
              <a:t>08.10.2024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8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3073" y="177591"/>
            <a:ext cx="1548770" cy="13012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8046" y="1192783"/>
            <a:ext cx="746443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br>
              <a:rPr lang="fr" dirty="0">
                <a:solidFill>
                  <a:srgbClr val="0055A0"/>
                </a:solidFill>
              </a:rPr>
            </a:br>
            <a:endParaRPr lang="fr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1" i="0" u="none" baseline="0" dirty="0">
                <a:solidFill>
                  <a:srgbClr val="0055A0"/>
                </a:solidFill>
              </a:rPr>
              <a:t>Foyers</a:t>
            </a:r>
            <a:r>
              <a:rPr lang="fr" sz="1600" b="0" i="0" u="none" baseline="0" dirty="0">
                <a:solidFill>
                  <a:srgbClr val="0055A0"/>
                </a:solidFill>
              </a:rPr>
              <a:t>* :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20 km du CERN, ou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70 km dans le cas d'un recrutement après le 1</a:t>
            </a:r>
            <a:r>
              <a:rPr lang="fr" sz="1600" b="0" i="0" u="none" baseline="30000" dirty="0">
                <a:solidFill>
                  <a:srgbClr val="0055A0"/>
                </a:solidFill>
              </a:rPr>
              <a:t>er</a:t>
            </a:r>
            <a:r>
              <a:rPr lang="fr" sz="1600" b="0" i="0" u="none" baseline="0" dirty="0">
                <a:solidFill>
                  <a:srgbClr val="0055A0"/>
                </a:solidFill>
              </a:rPr>
              <a:t> janvier 2007, ou d'ex-titulaires locaux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600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1" i="0" u="none" baseline="0" dirty="0">
                <a:solidFill>
                  <a:srgbClr val="0055A0"/>
                </a:solidFill>
              </a:rPr>
              <a:t>Nouveau lieu de résidence :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20 km par rapport au lieu de résidence précédent ; ou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70 km dans le cas d'un recrutement après le 1</a:t>
            </a:r>
            <a:r>
              <a:rPr lang="fr" sz="1600" b="0" i="0" u="none" baseline="30000" dirty="0">
                <a:solidFill>
                  <a:srgbClr val="0055A0"/>
                </a:solidFill>
              </a:rPr>
              <a:t>er</a:t>
            </a:r>
            <a:r>
              <a:rPr lang="fr" sz="1600" b="0" i="0" u="none" baseline="0" dirty="0">
                <a:solidFill>
                  <a:srgbClr val="0055A0"/>
                </a:solidFill>
              </a:rPr>
              <a:t> janvier 2007, ou pour les anciens titulaires locaux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dans les 2 ans suivant </a:t>
            </a:r>
            <a:r>
              <a:rPr lang="en-GB" sz="1600" b="0" i="0" u="none" baseline="0" dirty="0">
                <a:solidFill>
                  <a:srgbClr val="0055A0"/>
                </a:solidFill>
              </a:rPr>
              <a:t>à </a:t>
            </a:r>
            <a:r>
              <a:rPr lang="fr" sz="1600" b="0" i="0" u="none" baseline="0" dirty="0">
                <a:solidFill>
                  <a:srgbClr val="0055A0"/>
                </a:solidFill>
              </a:rPr>
              <a:t>l’extinction du contrat.</a:t>
            </a:r>
            <a:endParaRPr lang="fr" sz="1600" dirty="0">
              <a:solidFill>
                <a:srgbClr val="0055A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ACBF08-A425-4F0C-B2C7-8ED4E86B9209}"/>
              </a:ext>
            </a:extLst>
          </p:cNvPr>
          <p:cNvSpPr txBox="1"/>
          <p:nvPr/>
        </p:nvSpPr>
        <p:spPr>
          <a:xfrm>
            <a:off x="3519779" y="1319723"/>
            <a:ext cx="3923309" cy="369332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Mêmes critères que pour le voyage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9134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80548"/>
              </p:ext>
            </p:extLst>
          </p:nvPr>
        </p:nvGraphicFramePr>
        <p:xfrm>
          <a:off x="3904642" y="1738694"/>
          <a:ext cx="3962009" cy="18825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52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10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5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98751"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Situation familiale 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fr" sz="1150" b="0" i="0" u="none" baseline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endParaRPr lang="fr" sz="115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Nouveau lieu de résidence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Bénéficiaire de l’allocation de famille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Non-bénéficiaire de l’allocation de famille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" sz="1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1845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fr" sz="1150" b="1" i="0" u="none" baseline="0" dirty="0">
                          <a:solidFill>
                            <a:schemeClr val="tx1"/>
                          </a:solidFill>
                          <a:effectLst/>
                        </a:rPr>
                        <a:t>État membre ou État membre associé 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60 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600" b="0" i="0" u="none" baseline="0">
                          <a:solidFill>
                            <a:schemeClr val="tx1"/>
                          </a:solidFill>
                          <a:effectLst/>
                        </a:rPr>
                        <a:t>40 m</a:t>
                      </a:r>
                      <a:r>
                        <a:rPr lang="fr" sz="1600" b="0" i="0" u="none" baseline="30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231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État non-membre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600" b="0" i="0" u="none" baseline="0">
                          <a:solidFill>
                            <a:schemeClr val="tx1"/>
                          </a:solidFill>
                          <a:effectLst/>
                        </a:rPr>
                        <a:t>25 m</a:t>
                      </a:r>
                      <a:r>
                        <a:rPr lang="fr" sz="1600" b="0" i="0" u="none" baseline="30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25 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48242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Prestations</a:t>
            </a:r>
            <a:r>
              <a:rPr lang="fr" b="0" i="0" u="none" baseline="0">
                <a:solidFill>
                  <a:schemeClr val="bg1"/>
                </a:solidFill>
              </a:rPr>
              <a:t>	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3243" y="1577914"/>
            <a:ext cx="251008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/>
              <a:t>Paiement des frais de déménagement des meubles et effets personnels dans les foyers ou le nouveau lieu de résidence </a:t>
            </a:r>
            <a:r>
              <a:rPr lang="fr" sz="1200" b="0" i="0" u="none" baseline="0" dirty="0"/>
              <a:t>(à condition que le coût de ce dernier trajet </a:t>
            </a:r>
            <a:r>
              <a:rPr lang="fr" sz="1200" b="0" i="0" u="none" baseline="0" dirty="0">
                <a:solidFill>
                  <a:srgbClr val="0055A0"/>
                </a:solidFill>
              </a:rPr>
              <a:t>ne soit pas supérieur au coût du déménagement dans les foyers)</a:t>
            </a:r>
            <a:endParaRPr lang="fr" sz="1200" dirty="0">
              <a:solidFill>
                <a:srgbClr val="0055A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454700" y="1705007"/>
            <a:ext cx="0" cy="19965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r>
              <a:rPr lang="fr" dirty="0"/>
              <a:t>08.10.2024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16467" y="4682660"/>
            <a:ext cx="2795175" cy="460839"/>
          </a:xfrm>
        </p:spPr>
        <p:txBody>
          <a:bodyPr/>
          <a:lstStyle/>
          <a:p>
            <a:pPr rtl="0"/>
            <a:r>
              <a:rPr lang="fr" b="0" i="0" u="none" baseline="0" dirty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9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505" y="98179"/>
            <a:ext cx="1548770" cy="13012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48242" y="3960446"/>
            <a:ext cx="6851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/>
              <a:t>Paiement du coût de stockage des meubles pour une durée maximale de 12 mois en attendant</a:t>
            </a:r>
            <a:r>
              <a:rPr lang="fr" sz="1400" b="0" i="0" u="none" dirty="0"/>
              <a:t> un logement définitif </a:t>
            </a:r>
            <a:endParaRPr lang="fr" sz="1400" dirty="0"/>
          </a:p>
        </p:txBody>
      </p:sp>
    </p:spTree>
    <p:extLst>
      <p:ext uri="{BB962C8B-B14F-4D97-AF65-F5344CB8AC3E}">
        <p14:creationId xmlns:p14="http://schemas.microsoft.com/office/powerpoint/2010/main" val="150186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</p:bld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4256</TotalTime>
  <Words>895</Words>
  <Application>Microsoft Office PowerPoint</Application>
  <PresentationFormat>On-screen Show (16:9)</PresentationFormat>
  <Paragraphs>179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CERN2Corporate16-9</vt:lpstr>
      <vt:lpstr>PowerPoint Presentation</vt:lpstr>
      <vt:lpstr>Résumé </vt:lpstr>
      <vt:lpstr>PowerPoint Presentation</vt:lpstr>
      <vt:lpstr>1. Frais de voyage</vt:lpstr>
      <vt:lpstr>PowerPoint Presentation</vt:lpstr>
      <vt:lpstr>PowerPoint Presentation</vt:lpstr>
      <vt:lpstr>2. Frais de déménagement</vt:lpstr>
      <vt:lpstr>PowerPoint Presentation</vt:lpstr>
      <vt:lpstr>PowerPoint Presentation</vt:lpstr>
      <vt:lpstr>PowerPoint Presentation</vt:lpstr>
      <vt:lpstr>3. Indemnité de réinstallation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lastModifiedBy>Susana Palazon Andres</cp:lastModifiedBy>
  <cp:revision>115</cp:revision>
  <cp:lastPrinted>2015-11-23T14:11:45Z</cp:lastPrinted>
  <dcterms:created xsi:type="dcterms:W3CDTF">2015-08-13T15:06:22Z</dcterms:created>
  <dcterms:modified xsi:type="dcterms:W3CDTF">2024-06-20T15:30:12Z</dcterms:modified>
</cp:coreProperties>
</file>