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71" r:id="rId3"/>
    <p:sldId id="280" r:id="rId4"/>
    <p:sldId id="267" r:id="rId5"/>
    <p:sldId id="270" r:id="rId6"/>
    <p:sldId id="272" r:id="rId7"/>
    <p:sldId id="268" r:id="rId8"/>
    <p:sldId id="273" r:id="rId9"/>
    <p:sldId id="274" r:id="rId10"/>
    <p:sldId id="281" r:id="rId11"/>
    <p:sldId id="275" r:id="rId12"/>
    <p:sldId id="269" r:id="rId13"/>
    <p:sldId id="276" r:id="rId14"/>
    <p:sldId id="277" r:id="rId15"/>
    <p:sldId id="278" r:id="rId16"/>
    <p:sldId id="279" r:id="rId17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ABD1"/>
    <a:srgbClr val="3884B2"/>
    <a:srgbClr val="0055A0"/>
    <a:srgbClr val="364E6A"/>
    <a:srgbClr val="151773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4694" autoAdjust="0"/>
  </p:normalViewPr>
  <p:slideViewPr>
    <p:cSldViewPr snapToGrid="0" snapToObjects="1">
      <p:cViewPr varScale="1">
        <p:scale>
          <a:sx n="133" d="100"/>
          <a:sy n="133" d="100"/>
        </p:scale>
        <p:origin x="936" y="120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/>
              <a:t>Title presentation (in English)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/>
              <a:t>Space</a:t>
            </a:r>
            <a:r>
              <a:rPr lang="fr-FR" dirty="0"/>
              <a:t> for </a:t>
            </a:r>
            <a:r>
              <a:rPr lang="fr-FR" dirty="0" err="1"/>
              <a:t>picture</a:t>
            </a:r>
            <a:r>
              <a:rPr lang="fr-FR" dirty="0"/>
              <a:t> (</a:t>
            </a:r>
            <a:r>
              <a:rPr lang="fr-FR" dirty="0" err="1"/>
              <a:t>optional</a:t>
            </a:r>
            <a:r>
              <a:rPr lang="fr-FR" dirty="0"/>
              <a:t>) </a:t>
            </a:r>
          </a:p>
          <a:p>
            <a:pPr lvl="1"/>
            <a:r>
              <a:rPr lang="fr-FR" dirty="0" err="1"/>
              <a:t>Only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Re-use</a:t>
            </a:r>
            <a:r>
              <a:rPr lang="fr-FR" dirty="0"/>
              <a:t> in </a:t>
            </a:r>
            <a:r>
              <a:rPr lang="fr-FR" dirty="0" err="1"/>
              <a:t>small</a:t>
            </a:r>
            <a:r>
              <a:rPr lang="fr-FR" dirty="0"/>
              <a:t> in all </a:t>
            </a:r>
            <a:r>
              <a:rPr lang="fr-FR" dirty="0" err="1"/>
              <a:t>other</a:t>
            </a:r>
            <a:r>
              <a:rPr lang="fr-FR" dirty="0"/>
              <a:t> slides of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7550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paiement-des-frais-de-demenagement" TargetMode="External"/><Relationship Id="rId2" Type="http://schemas.openxmlformats.org/officeDocument/2006/relationships/hyperlink" Target="https://admin-eguide.web.cern.ch/contact/service-installation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hr-reinstallation@cern.ch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min-eguide.web.cern.ch/procedure/indemnite-de-reinstallation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19886/files/CA30%20Rev5.pdf" TargetMode="External"/><Relationship Id="rId2" Type="http://schemas.openxmlformats.org/officeDocument/2006/relationships/hyperlink" Target="https://cds.cern.ch/record/1993099/files/CERN_SRR_fr_ed11_1er_janvier_2025.pdf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paiement-des-frais-de-voyage-lors-de-lextinction-du-contra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75043" y="1197735"/>
            <a:ext cx="2176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Droits de fin </a:t>
            </a:r>
          </a:p>
          <a:p>
            <a:pPr algn="l" rtl="0"/>
            <a:r>
              <a:rPr lang="fr" sz="2800" b="0" i="0" u="none" baseline="0"/>
              <a:t>de contrat</a:t>
            </a:r>
            <a:endParaRPr lang="fr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54FFA6-B18D-46FA-B398-45900E5D0403}"/>
              </a:ext>
            </a:extLst>
          </p:cNvPr>
          <p:cNvSpPr txBox="1"/>
          <p:nvPr/>
        </p:nvSpPr>
        <p:spPr>
          <a:xfrm>
            <a:off x="6454243" y="4028973"/>
            <a:ext cx="2460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/>
              <a:t>Susana PALAZÓN ANDRÉS</a:t>
            </a:r>
            <a:br>
              <a:rPr lang="fr-CH" i="1" dirty="0"/>
            </a:br>
            <a:r>
              <a:rPr lang="fr-CH" sz="1200" i="1" dirty="0"/>
              <a:t>HR-CBS-B</a:t>
            </a:r>
            <a:br>
              <a:rPr lang="fr-CH" sz="1200" i="1" dirty="0"/>
            </a:br>
            <a:r>
              <a:rPr lang="fr-CH" sz="1200" i="1" dirty="0"/>
              <a:t>17.10.2025  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DF9B4-E8E3-EA47-541D-D80CB0CBD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FEFF912-91C1-60CB-415D-0718AF5E8F92}"/>
              </a:ext>
            </a:extLst>
          </p:cNvPr>
          <p:cNvSpPr txBox="1"/>
          <p:nvPr/>
        </p:nvSpPr>
        <p:spPr>
          <a:xfrm>
            <a:off x="848242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Devis</a:t>
            </a:r>
            <a:r>
              <a:rPr lang="fr" b="0" i="0" u="none" baseline="0" dirty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9D3C2-8C7C-E5DE-2A40-5277FEA389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34E4A-5AD7-B5A0-225F-FA4DDAD0BF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pPr rtl="0"/>
            <a:r>
              <a:rPr lang="fr" b="0" i="0" u="none" baseline="0" dirty="0"/>
              <a:t>Leaving CERN – Quitter le CERN</a:t>
            </a:r>
            <a:endParaRPr lang="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8B719-2F1D-BF0E-E076-37153478C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10</a:t>
            </a:fld>
            <a:endParaRPr lang="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0BFAD0-BB2B-C84B-B04E-E6F1A21FC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7DB725C-BFF5-E7E4-AAC5-304757F431EF}"/>
              </a:ext>
            </a:extLst>
          </p:cNvPr>
          <p:cNvSpPr txBox="1"/>
          <p:nvPr/>
        </p:nvSpPr>
        <p:spPr>
          <a:xfrm>
            <a:off x="773702" y="1325237"/>
            <a:ext cx="2659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fr-CH" sz="1400" noProof="0" dirty="0"/>
              <a:t>Procédure à devis unique </a:t>
            </a:r>
            <a:r>
              <a:rPr lang="en-US" sz="1400" dirty="0"/>
              <a:t>: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FFEF20-841A-DE6E-9A0B-63819F01D397}"/>
              </a:ext>
            </a:extLst>
          </p:cNvPr>
          <p:cNvSpPr txBox="1"/>
          <p:nvPr/>
        </p:nvSpPr>
        <p:spPr>
          <a:xfrm>
            <a:off x="773702" y="3205470"/>
            <a:ext cx="2510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lphaUcPeriod" startAt="2"/>
            </a:pPr>
            <a:r>
              <a:rPr lang="fr-CH" sz="1400" noProof="0" dirty="0"/>
              <a:t>Procédure à trois devis </a:t>
            </a:r>
            <a:r>
              <a:rPr lang="en-US" sz="1400" dirty="0"/>
              <a:t>: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688CF5-4CE9-B06D-B956-013DC008BF19}"/>
              </a:ext>
            </a:extLst>
          </p:cNvPr>
          <p:cNvSpPr txBox="1"/>
          <p:nvPr/>
        </p:nvSpPr>
        <p:spPr>
          <a:xfrm>
            <a:off x="1092712" y="2688477"/>
            <a:ext cx="6639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400" dirty="0"/>
              <a:t>Le devis doit inclure à la fois les foyers du membre du personnel et le volume.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6B9F48-7F1A-1BB5-5961-ECD730E09991}"/>
              </a:ext>
            </a:extLst>
          </p:cNvPr>
          <p:cNvSpPr txBox="1"/>
          <p:nvPr/>
        </p:nvSpPr>
        <p:spPr>
          <a:xfrm>
            <a:off x="1107977" y="3540224"/>
            <a:ext cx="734285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fr-FR" sz="1400" dirty="0"/>
              <a:t>Lorsque le membre du personnel ne peut obtenir de devis dans les limites des montants respectifs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fr-FR" sz="1400" dirty="0"/>
              <a:t>Comprenant le coût du transport en groupage et le coût de l'assurance et du stockage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400" dirty="0"/>
              <a:t>Le devis doit inclure à la fois les foyers du membre du personnel et le volume.</a:t>
            </a:r>
            <a:endParaRPr lang="en-GB" sz="14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BD394CC-B55B-B58F-5751-EC9DA559B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549" y="1657217"/>
            <a:ext cx="7263278" cy="100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229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773" y="636763"/>
            <a:ext cx="6872323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Procédure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0396" y="1394412"/>
            <a:ext cx="816222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Contacter à l'avance le</a:t>
            </a:r>
            <a:r>
              <a:rPr lang="fr" sz="1600" b="0" i="0" u="none" baseline="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" sz="1600" dirty="0">
              <a:hlinkClick r:id="rId2"/>
            </a:endParaRPr>
          </a:p>
          <a:p>
            <a:pPr lvl="1"/>
            <a:r>
              <a:rPr lang="fr" sz="1600" b="0" i="0" u="none" baseline="0" dirty="0">
                <a:hlinkClick r:id="rId2"/>
              </a:rPr>
              <a:t>Service d'installation </a:t>
            </a:r>
            <a:r>
              <a:rPr lang="fr" sz="1600" b="0" i="0" u="none" baseline="0" dirty="0"/>
              <a:t>(département SCE)</a:t>
            </a:r>
            <a:br>
              <a:rPr lang="fr" sz="1600" dirty="0"/>
            </a:br>
            <a:endParaRPr lang="fr" sz="1600" dirty="0"/>
          </a:p>
          <a:p>
            <a:pPr lvl="4" algn="l" rtl="0"/>
            <a:r>
              <a:rPr lang="fr" sz="1600" b="0" i="0" u="none" baseline="0" dirty="0"/>
              <a:t>installation.service@cern.ch</a:t>
            </a:r>
            <a:endParaRPr lang="fr" sz="1600" dirty="0"/>
          </a:p>
          <a:p>
            <a:pPr lvl="4" algn="l" rtl="0"/>
            <a:r>
              <a:rPr lang="fr" sz="1600" b="0" i="0" u="none" baseline="0" dirty="0"/>
              <a:t>Bureau  73/1-001</a:t>
            </a:r>
            <a:endParaRPr lang="fr" sz="1600" dirty="0"/>
          </a:p>
          <a:p>
            <a:pPr lvl="4" algn="l" rtl="0"/>
            <a:r>
              <a:rPr lang="fr" sz="1600" b="0" i="0" u="none" baseline="0" dirty="0"/>
              <a:t>Tél : 6 3034</a:t>
            </a:r>
            <a:br>
              <a:rPr lang="fr" sz="1600" dirty="0"/>
            </a:br>
            <a:endParaRPr lang="fr" sz="1600" dirty="0"/>
          </a:p>
          <a:p>
            <a:endParaRPr lang="fr" sz="1600" dirty="0">
              <a:effectLst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Procédure dans l'Admin e-Guide :</a:t>
            </a:r>
          </a:p>
          <a:p>
            <a:pPr lvl="1">
              <a:spcBef>
                <a:spcPts val="1200"/>
              </a:spcBef>
            </a:pPr>
            <a:r>
              <a:rPr lang="en-GB" sz="1600" b="0" i="0" u="none" baseline="0" dirty="0">
                <a:solidFill>
                  <a:srgbClr val="0055A0"/>
                </a:solidFill>
                <a:hlinkClick r:id="rId3"/>
              </a:rPr>
              <a:t>https://admin-eguide.web.cern.ch/procedure/paiement-des-frais-de-demenagement</a:t>
            </a:r>
            <a:endParaRPr lang="fr" sz="1600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11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39" y="170786"/>
            <a:ext cx="1548770" cy="130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928" y="1434360"/>
            <a:ext cx="3790860" cy="1843230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3. Indemnité de réinstallation</a:t>
            </a:r>
            <a:endParaRPr lang="fr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12</a:t>
            </a:fld>
            <a:endParaRPr lang="fr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xfrm>
            <a:off x="974434" y="1171664"/>
            <a:ext cx="3567922" cy="2675942"/>
          </a:xfrm>
        </p:spPr>
      </p:pic>
    </p:spTree>
    <p:extLst>
      <p:ext uri="{BB962C8B-B14F-4D97-AF65-F5344CB8AC3E}">
        <p14:creationId xmlns:p14="http://schemas.microsoft.com/office/powerpoint/2010/main" val="1546311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49591" y="1476000"/>
            <a:ext cx="7660809" cy="3298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" sz="1500" b="1" dirty="0">
                <a:solidFill>
                  <a:srgbClr val="0055A0"/>
                </a:solidFill>
              </a:rPr>
              <a:t>Foyers</a:t>
            </a:r>
            <a:r>
              <a:rPr lang="fr" sz="1500" dirty="0">
                <a:solidFill>
                  <a:srgbClr val="0055A0"/>
                </a:solidFill>
              </a:rPr>
              <a:t>* 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>
              <a:spcBef>
                <a:spcPts val="300"/>
              </a:spcBef>
              <a:spcAft>
                <a:spcPts val="700"/>
              </a:spcAft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500" baseline="30000" dirty="0">
                <a:solidFill>
                  <a:srgbClr val="0055A0"/>
                </a:solidFill>
              </a:rPr>
              <a:t>er</a:t>
            </a:r>
            <a:r>
              <a:rPr lang="fr" sz="1500" dirty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" sz="1500" b="1" dirty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20 km par rapport au lieu de résidence précédent </a:t>
            </a:r>
            <a:r>
              <a:rPr lang="fr" sz="1400" dirty="0">
                <a:solidFill>
                  <a:srgbClr val="0055A0"/>
                </a:solidFill>
              </a:rPr>
              <a:t>et du CERN</a:t>
            </a:r>
            <a:r>
              <a:rPr lang="fr" sz="1500" dirty="0">
                <a:solidFill>
                  <a:srgbClr val="0055A0"/>
                </a:solidFill>
              </a:rPr>
              <a:t>; ou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500" baseline="30000" dirty="0">
                <a:solidFill>
                  <a:srgbClr val="0055A0"/>
                </a:solidFill>
              </a:rPr>
              <a:t>er</a:t>
            </a:r>
            <a:r>
              <a:rPr lang="fr" sz="1500" dirty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dans les 2 ans suivant </a:t>
            </a:r>
            <a:r>
              <a:rPr lang="en-GB" sz="1500" dirty="0">
                <a:solidFill>
                  <a:srgbClr val="0055A0"/>
                </a:solidFill>
              </a:rPr>
              <a:t>à </a:t>
            </a:r>
            <a:r>
              <a:rPr lang="fr" sz="1500" dirty="0">
                <a:solidFill>
                  <a:srgbClr val="0055A0"/>
                </a:solidFill>
              </a:rPr>
              <a:t>l’extinction du contrat</a:t>
            </a:r>
          </a:p>
          <a:p>
            <a:pPr algn="ctr" rtl="0"/>
            <a:r>
              <a:rPr lang="fr" sz="2000" b="1" i="0" u="none" baseline="0" dirty="0"/>
              <a:t>ET</a:t>
            </a:r>
          </a:p>
          <a:p>
            <a:r>
              <a:rPr lang="fr-FR" sz="1500" dirty="0"/>
              <a:t>Ne pas avoir été licencié ni avoir démissionné, sauf en cas de participation à un programme de préretraite.</a:t>
            </a:r>
            <a:endParaRPr lang="fr" sz="1500" dirty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494" y="648395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Eligibilit</a:t>
            </a:r>
            <a:r>
              <a:rPr lang="en-GB" b="1" i="0" u="none" baseline="0" dirty="0">
                <a:solidFill>
                  <a:schemeClr val="bg1"/>
                </a:solidFill>
              </a:rPr>
              <a:t>é</a:t>
            </a:r>
            <a:r>
              <a:rPr lang="fr" b="1" i="0" u="none" baseline="0" dirty="0">
                <a:solidFill>
                  <a:schemeClr val="bg1"/>
                </a:solidFill>
              </a:rPr>
              <a:t> et 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13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991" y="247367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3D2D86-D9B7-486C-8A35-C1244889D045}"/>
              </a:ext>
            </a:extLst>
          </p:cNvPr>
          <p:cNvSpPr txBox="1"/>
          <p:nvPr/>
        </p:nvSpPr>
        <p:spPr>
          <a:xfrm>
            <a:off x="2433727" y="1218599"/>
            <a:ext cx="4977264" cy="323165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sz="1500" dirty="0"/>
              <a:t>Mêmes critères que pour le voyage et le déménagement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34929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6363" y="494209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293" y="4120550"/>
            <a:ext cx="7978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13" lvl="3" indent="-285750" algn="l" rtl="0">
              <a:buFont typeface="Wingdings" panose="05000000000000000000" pitchFamily="2" charset="2"/>
              <a:buChar char="Ø"/>
            </a:pPr>
            <a:r>
              <a:rPr lang="fr" sz="1200" b="0" i="0" u="none" baseline="0" dirty="0"/>
              <a:t>Aucun paiement avant le dernier jour du contrat.</a:t>
            </a:r>
            <a:endParaRPr lang="fr" sz="1200" dirty="0"/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4242141" y="1166277"/>
            <a:ext cx="0" cy="28118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9823" y="4762765"/>
            <a:ext cx="2738712" cy="282862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14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5" y="169534"/>
            <a:ext cx="1548770" cy="11585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248411"/>
              </p:ext>
            </p:extLst>
          </p:nvPr>
        </p:nvGraphicFramePr>
        <p:xfrm>
          <a:off x="4648543" y="1926069"/>
          <a:ext cx="3961272" cy="173067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01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9982">
                  <a:extLst>
                    <a:ext uri="{9D8B030D-6E8A-4147-A177-3AD203B41FA5}">
                      <a16:colId xmlns:a16="http://schemas.microsoft.com/office/drawing/2014/main" val="1525653696"/>
                    </a:ext>
                  </a:extLst>
                </a:gridCol>
              </a:tblGrid>
              <a:tr h="959151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 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/>
                        <a:t>Titulaires engagés </a:t>
                      </a:r>
                    </a:p>
                    <a:p>
                      <a:pPr algn="ctr" rtl="0"/>
                      <a:r>
                        <a:rPr lang="fr" sz="1200" b="0" i="0" u="none" baseline="0" dirty="0"/>
                        <a:t>&lt; 01.01.2007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/>
                        <a:t>Titulaires engagés </a:t>
                      </a:r>
                    </a:p>
                    <a:p>
                      <a:pPr algn="ctr" rtl="0"/>
                      <a:r>
                        <a:rPr lang="fr" sz="1200" b="0" i="0" u="none" baseline="0" dirty="0"/>
                        <a:t>&gt; 01.01.2007</a:t>
                      </a:r>
                      <a:br>
                        <a:rPr lang="fr" sz="1200" dirty="0"/>
                      </a:br>
                      <a:r>
                        <a:rPr lang="fr" sz="1200" b="0" i="0" u="none" baseline="0" dirty="0"/>
                        <a:t>(et ex-titulaires locaux)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minimum</a:t>
                      </a:r>
                      <a:endParaRPr lang="fr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7 059 CHF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maximum 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>
                          <a:effectLst/>
                        </a:rPr>
                        <a:t>s. o.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  10 439 CHF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605226" y="1166277"/>
            <a:ext cx="2899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Traitements de base minimum et maximum pris en compte 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785232"/>
              </p:ext>
            </p:extLst>
          </p:nvPr>
        </p:nvGraphicFramePr>
        <p:xfrm>
          <a:off x="865485" y="1623764"/>
          <a:ext cx="2927350" cy="22599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7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Année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services en tant que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titulaire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Nombre de mois du traitement de base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9770">
                <a:tc v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Bénéficiaire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l'allocation de famille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Non-bénéficiaire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l'allocation de famille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0-2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½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 1/2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7 ou plus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2 (1/2)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815178" y="1166277"/>
            <a:ext cx="318375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" sz="1200" b="0" i="0" u="none" baseline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Calcul </a:t>
            </a:r>
            <a:r>
              <a:rPr kumimoji="0" lang="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l’indemnité de réinstallation :</a:t>
            </a:r>
            <a:endParaRPr kumimoji="0" lang="fr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8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494" y="35440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Procédure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15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41528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3" name="TextBox 12"/>
          <p:cNvSpPr txBox="1"/>
          <p:nvPr/>
        </p:nvSpPr>
        <p:spPr>
          <a:xfrm>
            <a:off x="899494" y="828854"/>
            <a:ext cx="757490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endParaRPr lang="fr" sz="16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Effectuer les formalités relatives au voyage et au déménagement (ou renoncer expressément aux droits correspondants).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6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Accomplir toutes les </a:t>
            </a:r>
            <a:r>
              <a:rPr lang="fr" sz="1600" dirty="0">
                <a:solidFill>
                  <a:srgbClr val="0055A0"/>
                </a:solidFill>
              </a:rPr>
              <a:t>formalités de </a:t>
            </a:r>
            <a:r>
              <a:rPr lang="fr" sz="1600" b="0" i="0" u="none" baseline="0" dirty="0">
                <a:solidFill>
                  <a:srgbClr val="0055A0"/>
                </a:solidFill>
              </a:rPr>
              <a:t>fin de contrat (notamment la</a:t>
            </a:r>
            <a:r>
              <a:rPr lang="fr" sz="1600" b="0" i="0" u="none" dirty="0">
                <a:solidFill>
                  <a:srgbClr val="0055A0"/>
                </a:solidFill>
              </a:rPr>
              <a:t> restitution des</a:t>
            </a:r>
            <a:r>
              <a:rPr lang="fr" sz="1600" b="0" i="0" u="none" baseline="0" dirty="0">
                <a:solidFill>
                  <a:srgbClr val="0055A0"/>
                </a:solidFill>
              </a:rPr>
              <a:t> cartes de légitimation et les plaques vertes).</a:t>
            </a:r>
          </a:p>
          <a:p>
            <a:endParaRPr lang="fr" sz="1600" dirty="0">
              <a:solidFill>
                <a:srgbClr val="0055A0"/>
              </a:solidFill>
            </a:endParaRPr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Envoyer la demande de paiement à </a:t>
            </a:r>
            <a:r>
              <a:rPr lang="fr" sz="1600" b="0" i="0" u="none" baseline="0" dirty="0">
                <a:solidFill>
                  <a:srgbClr val="0055A0"/>
                </a:solidFill>
                <a:hlinkClick r:id="rId3"/>
              </a:rPr>
              <a:t>hr-reinstallation@cern.ch</a:t>
            </a:r>
            <a:r>
              <a:rPr lang="fr" sz="1600" b="0" i="0" u="none" baseline="0" dirty="0">
                <a:solidFill>
                  <a:srgbClr val="0055A0"/>
                </a:solidFill>
              </a:rPr>
              <a:t> :</a:t>
            </a:r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formulaire de réinstallation (disponible dans l’Admin e-Guide)</a:t>
            </a:r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/>
              <a:t>attestation de départ (si délivrée) concernant l'ancien lieu de résidence</a:t>
            </a:r>
            <a:endParaRPr lang="fr" sz="1600" dirty="0"/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/>
              <a:t>justificatif de la nouvelle résidence (attestation de domicile fiscal)</a:t>
            </a:r>
            <a:endParaRPr lang="fr" sz="1600" dirty="0"/>
          </a:p>
          <a:p>
            <a:pPr algn="l" rtl="0"/>
            <a:endParaRPr lang="fr" sz="1600" b="0" i="0" u="none" baseline="0" dirty="0">
              <a:solidFill>
                <a:srgbClr val="0055A0"/>
              </a:solidFill>
            </a:endParaRPr>
          </a:p>
          <a:p>
            <a:pPr algn="l" rtl="0"/>
            <a:r>
              <a:rPr lang="fr" sz="1600" b="0" i="0" u="none" baseline="0" dirty="0">
                <a:solidFill>
                  <a:srgbClr val="0055A0"/>
                </a:solidFill>
              </a:rPr>
              <a:t>Procédure dans l'Admin e-Guide :</a:t>
            </a:r>
          </a:p>
          <a:p>
            <a:pPr algn="l" rtl="0"/>
            <a:r>
              <a:rPr lang="en-GB" sz="1600" b="0" i="0" u="none" baseline="0" dirty="0">
                <a:solidFill>
                  <a:srgbClr val="0055A0"/>
                </a:solidFill>
                <a:hlinkClick r:id="rId4"/>
              </a:rPr>
              <a:t>https://admin-eguide.web.cern.ch/procedure/indemnite-de-reinstallation</a:t>
            </a:r>
            <a:endParaRPr lang="fr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9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79052" y="4494726"/>
            <a:ext cx="3971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 dirty="0"/>
              <a:t>Merci de votre attention</a:t>
            </a:r>
            <a:endParaRPr lang="fr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03431" y="358462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QUESTIONS ?</a:t>
            </a:r>
            <a:endParaRPr lang="fr" sz="2800" dirty="0"/>
          </a:p>
        </p:txBody>
      </p:sp>
    </p:spTree>
    <p:extLst>
      <p:ext uri="{BB962C8B-B14F-4D97-AF65-F5344CB8AC3E}">
        <p14:creationId xmlns:p14="http://schemas.microsoft.com/office/powerpoint/2010/main" val="689000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525" y="446142"/>
            <a:ext cx="8053819" cy="705332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b="0" i="0" u="none" baseline="0" dirty="0"/>
              <a:t>R</a:t>
            </a:r>
            <a:r>
              <a:rPr lang="fr" b="0" i="0" u="none" baseline="0" dirty="0"/>
              <a:t>é</a:t>
            </a:r>
            <a:r>
              <a:rPr lang="en-GB" b="0" i="0" u="none" baseline="0" dirty="0"/>
              <a:t>sum</a:t>
            </a:r>
            <a:r>
              <a:rPr lang="fr" b="0" i="0" u="none" baseline="0" dirty="0"/>
              <a:t>é </a:t>
            </a:r>
            <a:endParaRPr lang="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525" y="1494782"/>
            <a:ext cx="6879772" cy="2524057"/>
          </a:xfrm>
        </p:spPr>
        <p:txBody>
          <a:bodyPr/>
          <a:lstStyle/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r>
              <a:rPr lang="fr" b="0" i="0" u="none" baseline="0" dirty="0"/>
              <a:t>Frais de voyage</a:t>
            </a: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r>
              <a:rPr lang="fr" b="0" i="0" u="none" baseline="0" dirty="0"/>
              <a:t>Frais de déménagement</a:t>
            </a: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r>
              <a:rPr lang="fr" b="0" i="0" u="none" baseline="0" dirty="0"/>
              <a:t>Indemnité de réinstallation</a:t>
            </a:r>
            <a:endParaRPr lang="fr" dirty="0"/>
          </a:p>
          <a:p>
            <a:endParaRPr lang="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2</a:t>
            </a:fld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22595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C1B89A9-5764-4EA5-9EF7-C2D34EF7F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793" y="1870256"/>
            <a:ext cx="8252863" cy="1939488"/>
          </a:xfrm>
        </p:spPr>
        <p:txBody>
          <a:bodyPr>
            <a:normAutofit fontScale="92500"/>
          </a:bodyPr>
          <a:lstStyle/>
          <a:p>
            <a:r>
              <a:rPr lang="fr-FR" sz="27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Statut et Règlement du personnel</a:t>
            </a:r>
            <a:endParaRPr lang="fr-FR" sz="2700" dirty="0"/>
          </a:p>
          <a:p>
            <a:pPr marL="36576" indent="0">
              <a:buNone/>
            </a:pPr>
            <a:endParaRPr lang="fr-FR" sz="2700" dirty="0"/>
          </a:p>
          <a:p>
            <a:r>
              <a:rPr lang="fr-FR" sz="27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Circulaire administrative no 30 (Rév. 5 - janvier 2025)</a:t>
            </a:r>
            <a:endParaRPr lang="fr-CH" sz="2700" dirty="0"/>
          </a:p>
          <a:p>
            <a:pPr marL="448056" lvl="1" indent="0">
              <a:buNone/>
            </a:pPr>
            <a:r>
              <a:rPr lang="fr-CH" sz="2300" dirty="0"/>
              <a:t> Prestations financières lors de l’extinction du contrat</a:t>
            </a:r>
          </a:p>
          <a:p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94E708-45D0-4172-A1C7-E0FE3CB1DF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69324"/>
          </a:xfrm>
        </p:spPr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297388-668C-4DDE-845F-2D496A0CF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4FC8C1-9BBC-4E7D-B045-E24BB6E4D7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35EB9FD-26CC-4114-A072-A1BA464F8D98}"/>
              </a:ext>
            </a:extLst>
          </p:cNvPr>
          <p:cNvSpPr txBox="1">
            <a:spLocks/>
          </p:cNvSpPr>
          <p:nvPr/>
        </p:nvSpPr>
        <p:spPr>
          <a:xfrm>
            <a:off x="635725" y="532171"/>
            <a:ext cx="8049701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Cadre </a:t>
            </a:r>
            <a:r>
              <a:rPr lang="fr-CH" sz="4000" dirty="0"/>
              <a:t>légal</a:t>
            </a:r>
          </a:p>
        </p:txBody>
      </p:sp>
    </p:spTree>
    <p:extLst>
      <p:ext uri="{BB962C8B-B14F-4D97-AF65-F5344CB8AC3E}">
        <p14:creationId xmlns:p14="http://schemas.microsoft.com/office/powerpoint/2010/main" val="1450792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1508" y="1434360"/>
            <a:ext cx="4149969" cy="1105640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1. Frais de voyage</a:t>
            </a:r>
            <a:endParaRPr lang="fr" sz="3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4</a:t>
            </a:fld>
            <a:endParaRPr lang="fr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12492"/>
          <a:stretch>
            <a:fillRect/>
          </a:stretch>
        </p:blipFill>
        <p:spPr>
          <a:xfrm>
            <a:off x="558797" y="601648"/>
            <a:ext cx="4185438" cy="3139079"/>
          </a:xfr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AC23DEB-6A58-481C-992A-31E203D9002F}"/>
              </a:ext>
            </a:extLst>
          </p:cNvPr>
          <p:cNvSpPr txBox="1">
            <a:spLocks/>
          </p:cNvSpPr>
          <p:nvPr/>
        </p:nvSpPr>
        <p:spPr>
          <a:xfrm>
            <a:off x="2797908" y="4788453"/>
            <a:ext cx="2133600" cy="273844"/>
          </a:xfrm>
          <a:prstGeom prst="rect">
            <a:avLst/>
          </a:prstGeom>
        </p:spPr>
        <p:txBody>
          <a:bodyPr vert="horz" lIns="45720" rIns="45720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Tx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Tx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Tx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fr" dirty="0"/>
              <a:t>17.10.2025</a:t>
            </a:r>
          </a:p>
        </p:txBody>
      </p:sp>
    </p:spTree>
    <p:extLst>
      <p:ext uri="{BB962C8B-B14F-4D97-AF65-F5344CB8AC3E}">
        <p14:creationId xmlns:p14="http://schemas.microsoft.com/office/powerpoint/2010/main" val="132866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460582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 Eligibilit</a:t>
            </a:r>
            <a:r>
              <a:rPr lang="en-GB" b="1" i="0" u="none" baseline="0" dirty="0">
                <a:solidFill>
                  <a:schemeClr val="bg1"/>
                </a:solidFill>
              </a:rPr>
              <a:t>é</a:t>
            </a:r>
            <a:r>
              <a:rPr lang="fr" b="1" i="0" u="none" baseline="0" dirty="0">
                <a:solidFill>
                  <a:schemeClr val="bg1"/>
                </a:solidFill>
              </a:rPr>
              <a:t> et conditions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0480" y="1206293"/>
            <a:ext cx="6987119" cy="1192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Foyers</a:t>
            </a:r>
            <a:r>
              <a:rPr lang="fr" sz="1600" b="0" i="0" u="none" baseline="0" dirty="0">
                <a:solidFill>
                  <a:srgbClr val="0055A0"/>
                </a:solidFill>
              </a:rPr>
              <a:t>* :</a:t>
            </a:r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 algn="l" rtl="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d'ex-titulaires locaux. </a:t>
            </a:r>
            <a:endParaRPr lang="fr" sz="16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5</a:t>
            </a:fld>
            <a:endParaRPr lang="fr" dirty="0"/>
          </a:p>
        </p:txBody>
      </p:sp>
      <p:sp>
        <p:nvSpPr>
          <p:cNvPr id="8" name="Rectangle 7"/>
          <p:cNvSpPr/>
          <p:nvPr/>
        </p:nvSpPr>
        <p:spPr>
          <a:xfrm>
            <a:off x="810481" y="3941239"/>
            <a:ext cx="705454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fr" sz="1600" b="0" i="1" u="none" baseline="0" dirty="0"/>
              <a:t>*</a:t>
            </a:r>
            <a:r>
              <a:rPr lang="fr" sz="1400" b="0" i="1" u="none" baseline="0" dirty="0"/>
              <a:t>Foyers : déterminés au moment du recrutement, spécifiés sur le contrat du titulaire (voir également profil HRT)</a:t>
            </a:r>
            <a:r>
              <a:rPr lang="fr" sz="1400" i="1" dirty="0"/>
              <a:t>.</a:t>
            </a:r>
            <a:endParaRPr lang="fr" sz="1400" b="0" i="1" u="none" baseline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0481" y="2393104"/>
            <a:ext cx="72030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 km par rapport au lieu de résidence précédent et du CERN; ou</a:t>
            </a:r>
          </a:p>
          <a:p>
            <a:pPr marL="742950" lvl="1" indent="-285750" algn="l" rtl="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 algn="l" rtl="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dans les 2 ans suivant l’extinction du contrat.</a:t>
            </a:r>
            <a:endParaRPr lang="fr" sz="1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506777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473" y="1101172"/>
            <a:ext cx="72678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Paiement d’une </a:t>
            </a:r>
            <a:r>
              <a:rPr lang="fr" sz="1400" b="1" i="0" u="none" baseline="0" dirty="0">
                <a:solidFill>
                  <a:srgbClr val="0055A0"/>
                </a:solidFill>
              </a:rPr>
              <a:t>somme forfaitaire </a:t>
            </a:r>
            <a:r>
              <a:rPr lang="fr" sz="1400" b="0" i="0" u="none" baseline="0" dirty="0">
                <a:solidFill>
                  <a:srgbClr val="0055A0"/>
                </a:solidFill>
              </a:rPr>
              <a:t>pour le voyage </a:t>
            </a:r>
            <a:r>
              <a:rPr lang="fr" sz="1400" b="0" i="0" u="none" baseline="0" dirty="0"/>
              <a:t>depuis le CERN jusqu'aux foyers, ou jusqu'au nouveau lieu de résidence (</a:t>
            </a:r>
            <a:r>
              <a:rPr lang="fr-CH" sz="1400" b="0" i="0" u="none" baseline="0" noProof="0" dirty="0"/>
              <a:t>dans les limites du </a:t>
            </a:r>
            <a:r>
              <a:rPr lang="fr-CH" sz="1400" noProof="0" dirty="0"/>
              <a:t>montant forfaitaire prévu pour le voyage </a:t>
            </a:r>
            <a:r>
              <a:rPr lang="fr-CH" sz="1400" b="0" i="0" u="none" baseline="0" noProof="0" dirty="0">
                <a:solidFill>
                  <a:srgbClr val="0055A0"/>
                </a:solidFill>
              </a:rPr>
              <a:t>vers le foyers</a:t>
            </a:r>
            <a:r>
              <a:rPr lang="fr" sz="1400" b="0" i="0" u="none" baseline="0" dirty="0">
                <a:solidFill>
                  <a:srgbClr val="0055A0"/>
                </a:solidFill>
              </a:rPr>
              <a:t>).</a:t>
            </a:r>
            <a:endParaRPr lang="fr" sz="1400" dirty="0">
              <a:solidFill>
                <a:srgbClr val="0055A0"/>
              </a:solidFill>
            </a:endParaRPr>
          </a:p>
          <a:p>
            <a:pPr algn="l" rtl="0"/>
            <a:endParaRPr lang="fr" sz="14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noProof="0" dirty="0">
                <a:solidFill>
                  <a:srgbClr val="0055A0"/>
                </a:solidFill>
              </a:rPr>
              <a:t>Versement de l’indemnité forfaitaire </a:t>
            </a:r>
            <a:r>
              <a:rPr lang="fr-CH" sz="1400" b="0" i="0" u="none" baseline="0" noProof="0" dirty="0">
                <a:solidFill>
                  <a:srgbClr val="0055A0"/>
                </a:solidFill>
              </a:rPr>
              <a:t>pour </a:t>
            </a:r>
            <a:r>
              <a:rPr lang="fr-CH" sz="1400" b="1" i="0" u="none" baseline="0" noProof="0" dirty="0">
                <a:solidFill>
                  <a:srgbClr val="0055A0"/>
                </a:solidFill>
              </a:rPr>
              <a:t>les membres de la famille</a:t>
            </a:r>
            <a:r>
              <a:rPr lang="fr-CH" sz="1400" b="0" i="0" u="none" baseline="0" noProof="0" dirty="0">
                <a:solidFill>
                  <a:srgbClr val="0055A0"/>
                </a:solidFill>
              </a:rPr>
              <a:t> à condition qu'ils résident avec le membre du personnel.</a:t>
            </a:r>
          </a:p>
          <a:p>
            <a:endParaRPr lang="fr" sz="14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Remboursement </a:t>
            </a:r>
            <a:r>
              <a:rPr lang="en-GB" sz="1400" b="0" i="0" u="none" baseline="0" dirty="0">
                <a:solidFill>
                  <a:srgbClr val="0055A0"/>
                </a:solidFill>
              </a:rPr>
              <a:t>à </a:t>
            </a:r>
            <a:r>
              <a:rPr lang="fr" sz="1400" b="0" i="0" u="none" baseline="0" dirty="0">
                <a:solidFill>
                  <a:srgbClr val="0055A0"/>
                </a:solidFill>
              </a:rPr>
              <a:t>la fin du contrat.</a:t>
            </a:r>
            <a:endParaRPr lang="fr" sz="14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95087" y="4764745"/>
            <a:ext cx="2803448" cy="273844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6</a:t>
            </a:fld>
            <a:endParaRPr lang="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0475" y="3187705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Procédure</a:t>
            </a:r>
            <a:r>
              <a:rPr lang="fr" b="0" i="0" u="none" baseline="0" dirty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0473" y="3776438"/>
            <a:ext cx="8031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Contacter le secrétariat </a:t>
            </a:r>
            <a:r>
              <a:rPr lang="fr" sz="1400" dirty="0">
                <a:solidFill>
                  <a:srgbClr val="0055A0"/>
                </a:solidFill>
              </a:rPr>
              <a:t>départemental (DAO) chargé de traiter la demande de paiement du voyage de départ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b="0" i="0" u="none" baseline="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200" b="0" i="0" u="none" baseline="0" dirty="0">
                <a:solidFill>
                  <a:srgbClr val="0055A0"/>
                </a:solidFill>
              </a:rPr>
              <a:t>Admin e-guide </a:t>
            </a:r>
            <a:r>
              <a:rPr lang="fr" sz="1100" b="0" i="0" u="none" baseline="0" dirty="0">
                <a:solidFill>
                  <a:srgbClr val="0055A0"/>
                </a:solidFill>
                <a:hlinkClick r:id="rId3"/>
              </a:rPr>
              <a:t>https://admin-eguide.web.cern.ch/procedure/paiement-des-frais-de-voyage-lors-de-lextinction-du-contrat</a:t>
            </a:r>
            <a:endParaRPr lang="fr" sz="11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3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415" y="1434360"/>
            <a:ext cx="3798277" cy="1371363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2. Frais de déménagement</a:t>
            </a:r>
            <a:endParaRPr lang="fr" sz="36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>
            <a:off x="558801" y="601664"/>
            <a:ext cx="3550062" cy="298136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7</a:t>
            </a:fld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208799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Eligibilit</a:t>
            </a:r>
            <a:r>
              <a:rPr lang="en-GB" b="1" i="0" u="none" baseline="0" dirty="0">
                <a:solidFill>
                  <a:schemeClr val="bg1"/>
                </a:solidFill>
              </a:rPr>
              <a:t>é</a:t>
            </a:r>
            <a:r>
              <a:rPr lang="fr" b="1" i="0" u="none" baseline="0" dirty="0">
                <a:solidFill>
                  <a:schemeClr val="bg1"/>
                </a:solidFill>
              </a:rPr>
              <a:t> et 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8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073" y="177591"/>
            <a:ext cx="1548770" cy="1301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046" y="1733234"/>
            <a:ext cx="7684754" cy="2823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Foyers</a:t>
            </a:r>
            <a:r>
              <a:rPr lang="fr" sz="1600" b="0" i="0" u="none" baseline="0" dirty="0">
                <a:solidFill>
                  <a:srgbClr val="0055A0"/>
                </a:solidFill>
              </a:rPr>
              <a:t>* :</a:t>
            </a:r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 algn="l" rtl="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6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 km par rapport au lieu de résidence précédent et du CERN; ou</a:t>
            </a:r>
          </a:p>
          <a:p>
            <a:pPr marL="742950" lvl="1" indent="-285750" algn="l" rtl="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 algn="l" rtl="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dans les 2 ans suivant </a:t>
            </a:r>
            <a:r>
              <a:rPr lang="en-GB" sz="1600" b="0" i="0" u="none" baseline="0" dirty="0">
                <a:solidFill>
                  <a:srgbClr val="0055A0"/>
                </a:solidFill>
              </a:rPr>
              <a:t>à </a:t>
            </a:r>
            <a:r>
              <a:rPr lang="fr" sz="1600" b="0" i="0" u="none" baseline="0" dirty="0">
                <a:solidFill>
                  <a:srgbClr val="0055A0"/>
                </a:solidFill>
              </a:rPr>
              <a:t>l’extinction du contrat.</a:t>
            </a:r>
            <a:endParaRPr lang="fr" sz="1600" dirty="0">
              <a:solidFill>
                <a:srgbClr val="0055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ACBF08-A425-4F0C-B2C7-8ED4E86B9209}"/>
              </a:ext>
            </a:extLst>
          </p:cNvPr>
          <p:cNvSpPr txBox="1"/>
          <p:nvPr/>
        </p:nvSpPr>
        <p:spPr>
          <a:xfrm>
            <a:off x="3519779" y="1319723"/>
            <a:ext cx="3923309" cy="369332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Mêmes critères que pour le voyage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134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266161"/>
              </p:ext>
            </p:extLst>
          </p:nvPr>
        </p:nvGraphicFramePr>
        <p:xfrm>
          <a:off x="3924000" y="1755898"/>
          <a:ext cx="4420800" cy="19902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1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0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83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8339">
                <a:tc>
                  <a:txBody>
                    <a:bodyPr/>
                    <a:lstStyle/>
                    <a:p>
                      <a:pPr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" sz="1150" b="1" i="0" u="none" baseline="0" dirty="0">
                          <a:solidFill>
                            <a:schemeClr val="tx1"/>
                          </a:solidFill>
                          <a:effectLst/>
                        </a:rPr>
                        <a:t>Situation familiale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fr" sz="115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endParaRPr lang="fr" sz="1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" sz="1150" b="1" i="0" u="none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" sz="1150" b="1" i="0" u="none" baseline="0" dirty="0">
                          <a:solidFill>
                            <a:schemeClr val="tx1"/>
                          </a:solidFill>
                          <a:effectLst/>
                        </a:rPr>
                        <a:t>Nouveau lieu de résidence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fr" sz="1150" b="1" i="0" u="none" baseline="0" dirty="0">
                          <a:solidFill>
                            <a:schemeClr val="tx1"/>
                          </a:solidFill>
                          <a:effectLst/>
                        </a:rPr>
                        <a:t>Bénéficiaire de l’allocation de famille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Non-bénéficiaire de l’allocation de famille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383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fr" sz="1150" b="1" i="0" u="none" baseline="0" dirty="0">
                          <a:solidFill>
                            <a:schemeClr val="tx1"/>
                          </a:solidFill>
                          <a:effectLst/>
                        </a:rPr>
                        <a:t>État membre ou 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fr" sz="1150" b="1" i="0" u="none" baseline="0" dirty="0">
                          <a:solidFill>
                            <a:schemeClr val="tx1"/>
                          </a:solidFill>
                          <a:effectLst/>
                        </a:rPr>
                        <a:t>État membre associé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60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40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879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50" b="1" i="0" u="none" baseline="0" dirty="0">
                          <a:solidFill>
                            <a:schemeClr val="tx1"/>
                          </a:solidFill>
                          <a:effectLst/>
                        </a:rPr>
                        <a:t>État non-membre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25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25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8242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241" y="1638323"/>
            <a:ext cx="24610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/>
              <a:t>Paiement des frais de déménagement des meubles et effets personnels dans les foyers ou le nouveau lieu de résidence </a:t>
            </a:r>
            <a:r>
              <a:rPr lang="fr" sz="1200" b="0" i="0" u="none" baseline="0" dirty="0"/>
              <a:t>(à condition que le coût de ce dernier trajet </a:t>
            </a:r>
            <a:r>
              <a:rPr lang="fr" sz="1200" b="0" i="0" u="none" baseline="0" dirty="0">
                <a:solidFill>
                  <a:srgbClr val="0055A0"/>
                </a:solidFill>
              </a:rPr>
              <a:t>ne soit pas supérieur au coût du déménagement dans les foyers).</a:t>
            </a:r>
            <a:endParaRPr lang="fr" sz="1200" dirty="0">
              <a:solidFill>
                <a:srgbClr val="0055A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454700" y="1705007"/>
            <a:ext cx="0" cy="19965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17.10.2025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pPr rtl="0"/>
            <a:r>
              <a:rPr lang="fr" b="0" i="0" u="none" baseline="0" dirty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9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8241" y="4008898"/>
            <a:ext cx="73371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/>
              <a:t>Paiement du coût de stockage des meubles pour une durée maximale de 12 mois en attendant</a:t>
            </a:r>
            <a:r>
              <a:rPr lang="fr" sz="1400" b="0" i="0" u="none" dirty="0"/>
              <a:t> un logement définitif. </a:t>
            </a:r>
            <a:endParaRPr lang="fr" sz="1400" dirty="0"/>
          </a:p>
        </p:txBody>
      </p:sp>
    </p:spTree>
    <p:extLst>
      <p:ext uri="{BB962C8B-B14F-4D97-AF65-F5344CB8AC3E}">
        <p14:creationId xmlns:p14="http://schemas.microsoft.com/office/powerpoint/2010/main" val="15018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4761</TotalTime>
  <Words>1004</Words>
  <Application>Microsoft Office PowerPoint</Application>
  <PresentationFormat>On-screen Show (16:9)</PresentationFormat>
  <Paragraphs>189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CERN2Corporate16-9</vt:lpstr>
      <vt:lpstr>PowerPoint Presentation</vt:lpstr>
      <vt:lpstr>Résumé </vt:lpstr>
      <vt:lpstr>PowerPoint Presentation</vt:lpstr>
      <vt:lpstr>1. Frais de voyage</vt:lpstr>
      <vt:lpstr>PowerPoint Presentation</vt:lpstr>
      <vt:lpstr>PowerPoint Presentation</vt:lpstr>
      <vt:lpstr>2. Frais de déménagement</vt:lpstr>
      <vt:lpstr>PowerPoint Presentation</vt:lpstr>
      <vt:lpstr>PowerPoint Presentation</vt:lpstr>
      <vt:lpstr>PowerPoint Presentation</vt:lpstr>
      <vt:lpstr>PowerPoint Presentation</vt:lpstr>
      <vt:lpstr>3. Indemnité de réinstallation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Susana Palazon Andres</cp:lastModifiedBy>
  <cp:revision>177</cp:revision>
  <cp:lastPrinted>2015-11-23T14:11:45Z</cp:lastPrinted>
  <dcterms:created xsi:type="dcterms:W3CDTF">2015-08-13T15:06:22Z</dcterms:created>
  <dcterms:modified xsi:type="dcterms:W3CDTF">2025-10-27T14:58:54Z</dcterms:modified>
</cp:coreProperties>
</file>