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71" r:id="rId3"/>
    <p:sldId id="280" r:id="rId4"/>
    <p:sldId id="267" r:id="rId5"/>
    <p:sldId id="270" r:id="rId6"/>
    <p:sldId id="272" r:id="rId7"/>
    <p:sldId id="268" r:id="rId8"/>
    <p:sldId id="273" r:id="rId9"/>
    <p:sldId id="274" r:id="rId10"/>
    <p:sldId id="281" r:id="rId11"/>
    <p:sldId id="275" r:id="rId12"/>
    <p:sldId id="269" r:id="rId13"/>
    <p:sldId id="276" r:id="rId14"/>
    <p:sldId id="277" r:id="rId15"/>
    <p:sldId id="278" r:id="rId16"/>
    <p:sldId id="279" r:id="rId17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828694C-B336-9D77-106F-DD30DFFADE46}" name="Susana Palazon Andres" initials="SP" userId="S::susana.palazon.andres@cern.ch::bb8311db-1448-4cdd-a38d-17c0c1a197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51773"/>
    <a:srgbClr val="364E6A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4694" autoAdjust="0"/>
  </p:normalViewPr>
  <p:slideViewPr>
    <p:cSldViewPr snapToGrid="0" snapToObjects="1">
      <p:cViewPr varScale="1">
        <p:scale>
          <a:sx n="133" d="100"/>
          <a:sy n="133" d="100"/>
        </p:scale>
        <p:origin x="936" y="120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/>
              <a:t>Title presentation (in English)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/>
              <a:t>Space</a:t>
            </a:r>
            <a:r>
              <a:rPr lang="fr-FR" dirty="0"/>
              <a:t> for </a:t>
            </a:r>
            <a:r>
              <a:rPr lang="fr-FR" dirty="0" err="1"/>
              <a:t>picture</a:t>
            </a:r>
            <a:r>
              <a:rPr lang="fr-FR" dirty="0"/>
              <a:t> (</a:t>
            </a:r>
            <a:r>
              <a:rPr lang="fr-FR" dirty="0" err="1"/>
              <a:t>optional</a:t>
            </a:r>
            <a:r>
              <a:rPr lang="fr-FR" dirty="0"/>
              <a:t>) </a:t>
            </a:r>
          </a:p>
          <a:p>
            <a:pPr lvl="1"/>
            <a:r>
              <a:rPr lang="fr-FR" dirty="0" err="1"/>
              <a:t>Only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Re-use</a:t>
            </a:r>
            <a:r>
              <a:rPr lang="fr-FR" dirty="0"/>
              <a:t> in </a:t>
            </a:r>
            <a:r>
              <a:rPr lang="fr-FR" dirty="0" err="1"/>
              <a:t>small</a:t>
            </a:r>
            <a:r>
              <a:rPr lang="fr-FR" dirty="0"/>
              <a:t> in all </a:t>
            </a:r>
            <a:r>
              <a:rPr lang="fr-FR" dirty="0" err="1"/>
              <a:t>other</a:t>
            </a:r>
            <a:r>
              <a:rPr lang="fr-FR" dirty="0"/>
              <a:t> slides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removal-expenses" TargetMode="External"/><Relationship Id="rId2" Type="http://schemas.openxmlformats.org/officeDocument/2006/relationships/hyperlink" Target="https://admin-eguide.web.cern.ch/en/contact/installation-service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en/procedure/reinstallation-indemnity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19886/files/AC30%20%20Rev5.pdf" TargetMode="External"/><Relationship Id="rId2" Type="http://schemas.openxmlformats.org/officeDocument/2006/relationships/hyperlink" Target="https://cds.cern.ch/record/1993099/files/CERN_SRR_en_ed11_1_January_2025%20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travel-expenses-termination-contrac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5043" y="4150893"/>
            <a:ext cx="2460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/>
              <a:t>Susana PALAZÓN ANDRÉS</a:t>
            </a:r>
            <a:br>
              <a:rPr lang="fr-CH" i="1" dirty="0"/>
            </a:br>
            <a:r>
              <a:rPr lang="fr-CH" sz="1200" i="1" dirty="0"/>
              <a:t>HR-CBS-B</a:t>
            </a:r>
            <a:br>
              <a:rPr lang="fr-CH" sz="1200" i="1" dirty="0"/>
            </a:br>
            <a:r>
              <a:rPr lang="fr-CH" sz="1200" i="1" dirty="0"/>
              <a:t>17.10.2025</a:t>
            </a:r>
            <a:endParaRPr lang="en-US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End of </a:t>
            </a:r>
            <a:r>
              <a:rPr lang="en-GB" sz="2800" dirty="0"/>
              <a:t>contract</a:t>
            </a:r>
            <a:r>
              <a:rPr lang="fr-CH" sz="2800" dirty="0"/>
              <a:t> </a:t>
            </a:r>
          </a:p>
          <a:p>
            <a:r>
              <a:rPr lang="fr-CH" sz="2800" dirty="0"/>
              <a:t>entitlements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71011-E45A-6EF8-C425-F954C974D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DF271AC-4501-C9F1-665C-A262170FAB5B}"/>
              </a:ext>
            </a:extLst>
          </p:cNvPr>
          <p:cNvSpPr txBox="1"/>
          <p:nvPr/>
        </p:nvSpPr>
        <p:spPr>
          <a:xfrm>
            <a:off x="848241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Quotations 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96A72D-0BDC-AF56-4C5C-C4C71A1D4E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A64CC-32EB-D2F8-50FB-C2E497291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B6A30-D9E6-FCD0-CB1B-790CECDB2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70D97B-79B5-EBED-37C1-75DE1E34D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29E1AC-EFBB-BE7A-C347-3DD9BC69777A}"/>
              </a:ext>
            </a:extLst>
          </p:cNvPr>
          <p:cNvSpPr txBox="1"/>
          <p:nvPr/>
        </p:nvSpPr>
        <p:spPr>
          <a:xfrm>
            <a:off x="795414" y="1339638"/>
            <a:ext cx="7841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GB" sz="1400" dirty="0"/>
              <a:t>One quote procedure:</a:t>
            </a:r>
            <a:endParaRPr lang="fr-CH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1C5253-22B3-3763-56D1-370BFA4FEE2B}"/>
              </a:ext>
            </a:extLst>
          </p:cNvPr>
          <p:cNvSpPr txBox="1"/>
          <p:nvPr/>
        </p:nvSpPr>
        <p:spPr>
          <a:xfrm>
            <a:off x="1155896" y="2663859"/>
            <a:ext cx="7499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/>
              <a:t>The quotation must include the home station of the staff member and the volume.</a:t>
            </a:r>
            <a:endParaRPr lang="fr-CH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B85984-486E-CA76-76FC-4DB3007ED4D1}"/>
              </a:ext>
            </a:extLst>
          </p:cNvPr>
          <p:cNvSpPr txBox="1"/>
          <p:nvPr/>
        </p:nvSpPr>
        <p:spPr>
          <a:xfrm>
            <a:off x="795414" y="3188204"/>
            <a:ext cx="77548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B</a:t>
            </a:r>
            <a:r>
              <a:rPr lang="en-GB" sz="1800" dirty="0"/>
              <a:t>.  </a:t>
            </a:r>
            <a:r>
              <a:rPr lang="en-GB" sz="1400" dirty="0"/>
              <a:t>Three</a:t>
            </a:r>
            <a:r>
              <a:rPr lang="en-GB" sz="1800" dirty="0"/>
              <a:t> </a:t>
            </a:r>
            <a:r>
              <a:rPr lang="en-GB" sz="1400" dirty="0"/>
              <a:t>quotes procedure: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B20456-26F4-3DA2-203C-B157C9D5B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766" y="1672568"/>
            <a:ext cx="7188634" cy="9243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91E91C-6C6F-DB97-DFBA-71619E18B2D7}"/>
              </a:ext>
            </a:extLst>
          </p:cNvPr>
          <p:cNvSpPr txBox="1"/>
          <p:nvPr/>
        </p:nvSpPr>
        <p:spPr>
          <a:xfrm>
            <a:off x="1139297" y="3557536"/>
            <a:ext cx="7376169" cy="91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700"/>
              </a:spcBef>
              <a:buFont typeface="Wingdings" panose="05000000000000000000" pitchFamily="2" charset="2"/>
              <a:buChar char="ü"/>
            </a:pPr>
            <a:r>
              <a:rPr lang="en-GB" sz="1400" dirty="0"/>
              <a:t>When the staff member cannot obtain an estimation within the respective ceilings above </a:t>
            </a:r>
          </a:p>
          <a:p>
            <a:pPr marL="285750" lvl="1" indent="-285750">
              <a:spcBef>
                <a:spcPts val="700"/>
              </a:spcBef>
              <a:buFont typeface="Wingdings" panose="05000000000000000000" pitchFamily="2" charset="2"/>
              <a:buChar char="ü"/>
            </a:pPr>
            <a:r>
              <a:rPr lang="en-GB" sz="1400" dirty="0"/>
              <a:t>The quotation must include the cost of groupage transport, insurance and storage</a:t>
            </a:r>
          </a:p>
          <a:p>
            <a:pPr marL="285750" lvl="1" indent="-285750">
              <a:spcBef>
                <a:spcPts val="700"/>
              </a:spcBef>
              <a:buFont typeface="Wingdings" panose="05000000000000000000" pitchFamily="2" charset="2"/>
              <a:buChar char="ü"/>
            </a:pPr>
            <a:r>
              <a:rPr lang="en-GB" sz="1400" dirty="0"/>
              <a:t>The quotation must include the home station of the staff member and the volume.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346922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8046" y="1557133"/>
            <a:ext cx="7624454" cy="265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Contact:</a:t>
            </a:r>
          </a:p>
          <a:p>
            <a:pPr lvl="1">
              <a:spcBef>
                <a:spcPts val="900"/>
              </a:spcBef>
            </a:pPr>
            <a:r>
              <a:rPr lang="en-GB" sz="1600" dirty="0">
                <a:hlinkClick r:id="rId2"/>
              </a:rPr>
              <a:t>Installation Service</a:t>
            </a:r>
            <a:r>
              <a:rPr lang="en-GB" sz="1600" dirty="0"/>
              <a:t> (SCE department) in advance:</a:t>
            </a:r>
            <a:br>
              <a:rPr lang="en-GB" sz="1600" dirty="0"/>
            </a:br>
            <a:endParaRPr lang="en-GB" sz="1600" dirty="0"/>
          </a:p>
          <a:p>
            <a:pPr lvl="4"/>
            <a:r>
              <a:rPr lang="en-GB" sz="1600" dirty="0"/>
              <a:t>installation.service@cern.ch</a:t>
            </a:r>
          </a:p>
          <a:p>
            <a:pPr lvl="4"/>
            <a:r>
              <a:rPr lang="en-GB" sz="1600" dirty="0"/>
              <a:t>Location: 73 1-001 </a:t>
            </a:r>
          </a:p>
          <a:p>
            <a:pPr lvl="4"/>
            <a:r>
              <a:rPr lang="en-GB" sz="1600" dirty="0"/>
              <a:t>Phone: 6 30 34</a:t>
            </a:r>
            <a:br>
              <a:rPr lang="en-GB" sz="1600" dirty="0"/>
            </a:br>
            <a:endParaRPr lang="en-GB" sz="1600" dirty="0">
              <a:effectLst/>
            </a:endParaRP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Admin e-guide procedure:</a:t>
            </a:r>
          </a:p>
          <a:p>
            <a:pPr lvl="1">
              <a:spcBef>
                <a:spcPts val="900"/>
              </a:spcBef>
            </a:pPr>
            <a:r>
              <a:rPr lang="en-GB" sz="1600" dirty="0">
                <a:solidFill>
                  <a:srgbClr val="0055A0"/>
                </a:solidFill>
                <a:hlinkClick r:id="rId3"/>
              </a:rPr>
              <a:t>https://admin-eguide.web.cern.ch/en/procedure/payment-removal-expenses</a:t>
            </a:r>
            <a:r>
              <a:rPr lang="en-GB" sz="1600" dirty="0">
                <a:solidFill>
                  <a:srgbClr val="0055A0"/>
                </a:solidFill>
              </a:rPr>
              <a:t> </a:t>
            </a:r>
            <a:endParaRPr lang="en-GB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7304" y="2046003"/>
            <a:ext cx="3823253" cy="742161"/>
          </a:xfrm>
        </p:spPr>
        <p:txBody>
          <a:bodyPr>
            <a:noAutofit/>
          </a:bodyPr>
          <a:lstStyle/>
          <a:p>
            <a:r>
              <a:rPr lang="en-GB" sz="3450" dirty="0"/>
              <a:t>3.  </a:t>
            </a:r>
            <a:r>
              <a:rPr lang="en-GB" sz="3600" dirty="0"/>
              <a:t>Reinstallation</a:t>
            </a:r>
            <a:endParaRPr lang="en-GB" sz="345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1046922" y="1113183"/>
            <a:ext cx="3233529" cy="2796538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52323" y="1248665"/>
            <a:ext cx="7583765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Home station</a:t>
            </a:r>
            <a:r>
              <a:rPr lang="en-GB" sz="1600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</a:t>
            </a:r>
            <a:r>
              <a:rPr lang="en-GB" sz="1500" u="sng" dirty="0">
                <a:solidFill>
                  <a:srgbClr val="0055A0"/>
                </a:solidFill>
              </a:rPr>
              <a:t>and</a:t>
            </a:r>
            <a:r>
              <a:rPr lang="en-GB" sz="1500" dirty="0">
                <a:solidFill>
                  <a:srgbClr val="0055A0"/>
                </a:solidFill>
              </a:rPr>
              <a:t> of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termination, at the very latest</a:t>
            </a:r>
          </a:p>
          <a:p>
            <a:pPr lvl="1" algn="ctr">
              <a:spcBef>
                <a:spcPts val="900"/>
              </a:spcBef>
            </a:pPr>
            <a:r>
              <a:rPr lang="en-GB" sz="2000" b="1" dirty="0">
                <a:solidFill>
                  <a:srgbClr val="0055A0"/>
                </a:solidFill>
              </a:rPr>
              <a:t>AND</a:t>
            </a:r>
          </a:p>
          <a:p>
            <a:pPr>
              <a:spcBef>
                <a:spcPts val="900"/>
              </a:spcBef>
            </a:pPr>
            <a:r>
              <a:rPr lang="en-GB" sz="1500" dirty="0">
                <a:solidFill>
                  <a:srgbClr val="0055A0"/>
                </a:solidFill>
              </a:rPr>
              <a:t>Neither have been dismissed nor have resigned, except in the case of participation in a pre-retirement program.</a:t>
            </a:r>
            <a:endParaRPr lang="en-GB" sz="1500" dirty="0">
              <a:solidFill>
                <a:srgbClr val="15177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2090" y="463729"/>
            <a:ext cx="683945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Eligibility &amp;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136" y="4810316"/>
            <a:ext cx="2133600" cy="273844"/>
          </a:xfrm>
        </p:spPr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824979"/>
            <a:ext cx="2895600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7597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177029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82C417-F1D8-404A-84BB-29DA7BBC671F}"/>
              </a:ext>
            </a:extLst>
          </p:cNvPr>
          <p:cNvSpPr txBox="1"/>
          <p:nvPr/>
        </p:nvSpPr>
        <p:spPr>
          <a:xfrm>
            <a:off x="3868822" y="981661"/>
            <a:ext cx="3435149" cy="35394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700" dirty="0"/>
              <a:t>Same criteria as travel &amp; removal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501147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6363" y="4034072"/>
            <a:ext cx="72621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79413" lvl="3" indent="-285750">
              <a:buFont typeface="Wingdings" panose="05000000000000000000" pitchFamily="2" charset="2"/>
              <a:buChar char="Ø"/>
            </a:pPr>
            <a:r>
              <a:rPr lang="en-GB" sz="1400" dirty="0"/>
              <a:t>No payment before the last day of contract</a:t>
            </a: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4365513" y="1167048"/>
            <a:ext cx="0" cy="2706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046706"/>
              </p:ext>
            </p:extLst>
          </p:nvPr>
        </p:nvGraphicFramePr>
        <p:xfrm>
          <a:off x="4733800" y="1875642"/>
          <a:ext cx="3702288" cy="180811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77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7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7137">
                  <a:extLst>
                    <a:ext uri="{9D8B030D-6E8A-4147-A177-3AD203B41FA5}">
                      <a16:colId xmlns:a16="http://schemas.microsoft.com/office/drawing/2014/main" val="419445015"/>
                    </a:ext>
                  </a:extLst>
                </a:gridCol>
              </a:tblGrid>
              <a:tr h="993836">
                <a:tc>
                  <a:txBody>
                    <a:bodyPr/>
                    <a:lstStyle/>
                    <a:p>
                      <a:r>
                        <a:rPr lang="en-US" sz="1200" dirty="0"/>
                        <a:t>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</a:p>
                    <a:p>
                      <a:pPr algn="ctr"/>
                      <a:r>
                        <a:rPr lang="en-US" sz="1200" dirty="0"/>
                        <a:t>&lt; 01.01.2007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</a:p>
                    <a:p>
                      <a:pPr algn="ctr"/>
                      <a:r>
                        <a:rPr lang="en-US" sz="1200" dirty="0"/>
                        <a:t>&gt; 01.01.2007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(including former </a:t>
                      </a:r>
                    </a:p>
                    <a:p>
                      <a:pPr algn="ctr"/>
                      <a:r>
                        <a:rPr lang="en-US" sz="1200" dirty="0"/>
                        <a:t>Local Staff)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79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minimum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2" algn="l"/>
                      <a:r>
                        <a:rPr lang="en-US" sz="1200" dirty="0">
                          <a:effectLst/>
                          <a:latin typeface="+mn-lt"/>
                          <a:cs typeface="+mn-cs"/>
                        </a:rPr>
                        <a:t>7 059 </a:t>
                      </a:r>
                      <a:r>
                        <a:rPr lang="en-US" sz="1200" baseline="0" dirty="0">
                          <a:effectLst/>
                          <a:latin typeface="+mn-lt"/>
                          <a:cs typeface="+mn-cs"/>
                        </a:rPr>
                        <a:t>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48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maximum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+mn-lt"/>
                          <a:cs typeface="+mn-cs"/>
                        </a:rPr>
                        <a:t>10 439 </a:t>
                      </a:r>
                      <a:r>
                        <a:rPr lang="en-US" sz="1200" baseline="0" dirty="0">
                          <a:effectLst/>
                          <a:latin typeface="+mn-lt"/>
                          <a:cs typeface="+mn-cs"/>
                        </a:rPr>
                        <a:t>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658394" y="1142228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Minimum and maximum basic salaries taken into account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301951"/>
              </p:ext>
            </p:extLst>
          </p:nvPr>
        </p:nvGraphicFramePr>
        <p:xfrm>
          <a:off x="930377" y="1584713"/>
          <a:ext cx="3055554" cy="2223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33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77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Years of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service as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 staff member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Number of months of basic salary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Recipient of 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Non-recipient of 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7 or more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6363" y="1111559"/>
            <a:ext cx="354244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Calculation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the reinstallation indemnity: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853111" y="1052707"/>
            <a:ext cx="7010184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Complete travel and removal formalities (or formally forgo these rights)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noProof="0" dirty="0">
                <a:solidFill>
                  <a:srgbClr val="0055A0"/>
                </a:solidFill>
              </a:rPr>
              <a:t>Fulfil all departure formalities, including return of special car plates and legitimation cards.</a:t>
            </a:r>
          </a:p>
          <a:p>
            <a:pPr>
              <a:spcBef>
                <a:spcPts val="600"/>
              </a:spcBef>
            </a:pPr>
            <a:endParaRPr lang="en-GB" sz="1600" noProof="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Send the payment request to </a:t>
            </a:r>
            <a:r>
              <a:rPr lang="en-GB" sz="1600" dirty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en-GB" sz="1600" dirty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reinstallation form (available in the Admin e-guide section)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departure certificate (if issued) from the former place of residence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certificate of new residence (</a:t>
            </a:r>
            <a:r>
              <a:rPr lang="en-GB" sz="1600" b="1" dirty="0"/>
              <a:t>tax domicile</a:t>
            </a:r>
            <a:r>
              <a:rPr lang="en-GB" sz="1600" dirty="0"/>
              <a:t>)</a:t>
            </a:r>
          </a:p>
          <a:p>
            <a:endParaRPr lang="en-GB" sz="1400" dirty="0"/>
          </a:p>
          <a:p>
            <a:endParaRPr lang="en-GB" sz="1400" dirty="0">
              <a:effectLst/>
            </a:endParaRPr>
          </a:p>
          <a:p>
            <a:r>
              <a:rPr lang="en-GB" sz="1600" dirty="0">
                <a:solidFill>
                  <a:srgbClr val="0055A0"/>
                </a:solidFill>
              </a:rPr>
              <a:t>Admin e-guide procedure</a:t>
            </a:r>
            <a:r>
              <a:rPr lang="en-GB" sz="1400" dirty="0">
                <a:solidFill>
                  <a:srgbClr val="0055A0"/>
                </a:solidFill>
              </a:rPr>
              <a:t>:</a:t>
            </a:r>
          </a:p>
          <a:p>
            <a:pPr lvl="1"/>
            <a:r>
              <a:rPr lang="en-GB" sz="1400" dirty="0">
                <a:solidFill>
                  <a:srgbClr val="0055A0"/>
                </a:solidFill>
                <a:hlinkClick r:id="rId4"/>
              </a:rPr>
              <a:t>https://admin-eguide.web.cern.ch/en/procedure/reinstallation-indemnity</a:t>
            </a:r>
            <a:r>
              <a:rPr lang="en-GB" sz="1400" dirty="0">
                <a:solidFill>
                  <a:srgbClr val="0055A0"/>
                </a:solidFill>
              </a:rPr>
              <a:t> </a:t>
            </a:r>
            <a:endParaRPr lang="en-GB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4765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Thank you for your attention</a:t>
            </a:r>
            <a:r>
              <a:rPr lang="fr-CH" sz="2800" dirty="0"/>
              <a:t>!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QUESTIONS 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472416"/>
            <a:ext cx="7983095" cy="672195"/>
          </a:xfrm>
        </p:spPr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375" y="1509963"/>
            <a:ext cx="7985760" cy="2261937"/>
          </a:xfrm>
        </p:spPr>
        <p:txBody>
          <a:bodyPr>
            <a:normAutofit lnSpcReduction="10000"/>
          </a:bodyPr>
          <a:lstStyle/>
          <a:p>
            <a:pPr marL="962406" lvl="1" indent="-514350">
              <a:buFont typeface="+mj-lt"/>
              <a:buAutoNum type="arabicPeriod"/>
            </a:pPr>
            <a:r>
              <a:rPr lang="en-GB" dirty="0"/>
              <a:t>Travel expenses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/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Removal expenses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/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Reinstallation indemnity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472416"/>
            <a:ext cx="7983095" cy="672195"/>
          </a:xfrm>
        </p:spPr>
        <p:txBody>
          <a:bodyPr>
            <a:normAutofit fontScale="90000"/>
          </a:bodyPr>
          <a:lstStyle/>
          <a:p>
            <a:pPr marL="36576"/>
            <a:r>
              <a:rPr lang="en-GB" dirty="0"/>
              <a:t>Legal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40" y="1818011"/>
            <a:ext cx="7985760" cy="2249905"/>
          </a:xfrm>
        </p:spPr>
        <p:txBody>
          <a:bodyPr>
            <a:normAutofit/>
          </a:bodyPr>
          <a:lstStyle/>
          <a:p>
            <a:r>
              <a:rPr lang="en-GB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Staff Rules and Regulations</a:t>
            </a:r>
            <a:endParaRPr lang="en-GB" sz="2400" dirty="0"/>
          </a:p>
          <a:p>
            <a:pPr marL="36576" indent="0">
              <a:buNone/>
            </a:pPr>
            <a:endParaRPr lang="en-GB" sz="2400" dirty="0"/>
          </a:p>
          <a:p>
            <a:r>
              <a:rPr lang="pt-BR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Administrative Circular no. 30 (Rev. 5 - January 2025)</a:t>
            </a:r>
            <a:endParaRPr lang="en-GB" sz="2400" dirty="0"/>
          </a:p>
          <a:p>
            <a:pPr marL="448056" lvl="1" indent="0">
              <a:buNone/>
            </a:pPr>
            <a:r>
              <a:rPr lang="en-GB" sz="2000" dirty="0"/>
              <a:t>Financial benefits on taking up appointment and on termination of contract</a:t>
            </a:r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5444" y="1756278"/>
            <a:ext cx="2819932" cy="1098383"/>
          </a:xfrm>
        </p:spPr>
        <p:txBody>
          <a:bodyPr anchor="ctr">
            <a:noAutofit/>
          </a:bodyPr>
          <a:lstStyle/>
          <a:p>
            <a:r>
              <a:rPr lang="fr-FR" sz="3600" dirty="0"/>
              <a:t>1.    </a:t>
            </a:r>
            <a:r>
              <a:rPr lang="en-GB" sz="3600" dirty="0"/>
              <a:t>Travel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735931"/>
            <a:ext cx="4013203" cy="3139079"/>
          </a:xfrm>
        </p:spPr>
      </p:pic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 Eligibility &amp; Conditions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8990" y="1214635"/>
            <a:ext cx="6705202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Home station</a:t>
            </a:r>
            <a:r>
              <a:rPr lang="en-GB" sz="1600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</a:t>
            </a:r>
            <a:r>
              <a:rPr lang="en-GB" sz="1500" u="sng" dirty="0">
                <a:solidFill>
                  <a:srgbClr val="0055A0"/>
                </a:solidFill>
              </a:rPr>
              <a:t>and</a:t>
            </a:r>
            <a:r>
              <a:rPr lang="en-GB" sz="1500" dirty="0">
                <a:solidFill>
                  <a:srgbClr val="0055A0"/>
                </a:solidFill>
              </a:rPr>
              <a:t>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 at the very latest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655" y="3965880"/>
            <a:ext cx="777355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300" i="1" dirty="0"/>
              <a:t>*</a:t>
            </a:r>
            <a:r>
              <a:rPr lang="en-GB" sz="1300" i="1" dirty="0"/>
              <a:t>Home station : determined at the time of recruitment, specified on staff contract (see also HRT profile)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</a:t>
            </a:r>
            <a:r>
              <a:rPr lang="fr-CH" b="1" dirty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82" y="1213170"/>
            <a:ext cx="7425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Payment of a </a:t>
            </a:r>
            <a:r>
              <a:rPr lang="en-GB" sz="1500" b="1" dirty="0">
                <a:solidFill>
                  <a:srgbClr val="0055A0"/>
                </a:solidFill>
              </a:rPr>
              <a:t>lump-sum</a:t>
            </a:r>
            <a:r>
              <a:rPr lang="en-GB" sz="1500" dirty="0">
                <a:solidFill>
                  <a:srgbClr val="0055A0"/>
                </a:solidFill>
              </a:rPr>
              <a:t> for travelling </a:t>
            </a:r>
            <a:r>
              <a:rPr lang="en-GB" sz="1500" dirty="0"/>
              <a:t>from CERN to the home station or to the new place of residence (provided the latter </a:t>
            </a:r>
            <a:r>
              <a:rPr lang="en-GB" sz="1500" dirty="0">
                <a:solidFill>
                  <a:srgbClr val="0055A0"/>
                </a:solidFill>
              </a:rPr>
              <a:t>does not exceed the lump-sum to the home station).</a:t>
            </a:r>
          </a:p>
          <a:p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Travel also paid </a:t>
            </a:r>
            <a:r>
              <a:rPr lang="en-GB" sz="1500" b="1" dirty="0">
                <a:solidFill>
                  <a:srgbClr val="0055A0"/>
                </a:solidFill>
              </a:rPr>
              <a:t>for family members, </a:t>
            </a:r>
            <a:r>
              <a:rPr lang="en-GB" sz="1500" dirty="0">
                <a:solidFill>
                  <a:srgbClr val="0055A0"/>
                </a:solidFill>
              </a:rPr>
              <a:t>provided that they take up residence with the member of personnel.</a:t>
            </a:r>
          </a:p>
          <a:p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Reimbursement at the end of contract.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  <a:r>
              <a:rPr lang="fr-CH" b="1" dirty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4614" y="3864173"/>
            <a:ext cx="7892185" cy="595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</a:rPr>
              <a:t>Contact departmental secretariat (DAO) for the request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rgbClr val="0055A0"/>
                </a:solidFill>
              </a:rPr>
              <a:t>Admin e-guide: </a:t>
            </a:r>
            <a:r>
              <a:rPr lang="fr-CH" sz="1200" dirty="0">
                <a:solidFill>
                  <a:srgbClr val="0055A0"/>
                </a:solidFill>
                <a:hlinkClick r:id="rId3"/>
              </a:rPr>
              <a:t>https://admin-eguide.web.cern.ch/en/procedure/payment-travel-expenses-termination-contract</a:t>
            </a:r>
            <a:endParaRPr lang="fr-CH" sz="1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929" y="1766869"/>
            <a:ext cx="3018159" cy="1040275"/>
          </a:xfrm>
        </p:spPr>
        <p:txBody>
          <a:bodyPr anchor="ctr">
            <a:noAutofit/>
          </a:bodyPr>
          <a:lstStyle/>
          <a:p>
            <a:r>
              <a:rPr lang="fr-FR" sz="3600" dirty="0"/>
              <a:t>2.  </a:t>
            </a:r>
            <a:r>
              <a:rPr lang="en-GB" sz="3600" dirty="0"/>
              <a:t>Removal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737845" y="624397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Eligibility &amp;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4" y="1585177"/>
            <a:ext cx="761344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5A0"/>
                </a:solidFill>
              </a:rPr>
              <a:t>Home station</a:t>
            </a:r>
            <a:r>
              <a:rPr lang="en-GB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</a:t>
            </a:r>
            <a:r>
              <a:rPr lang="en-GB" sz="1500" u="sng" dirty="0">
                <a:solidFill>
                  <a:srgbClr val="0055A0"/>
                </a:solidFill>
              </a:rPr>
              <a:t>and</a:t>
            </a:r>
            <a:r>
              <a:rPr lang="en-GB" sz="1500" dirty="0">
                <a:solidFill>
                  <a:srgbClr val="0055A0"/>
                </a:solidFill>
              </a:rPr>
              <a:t>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 at the very latest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683C1-175B-4131-8654-BFC7C83E1679}"/>
              </a:ext>
            </a:extLst>
          </p:cNvPr>
          <p:cNvSpPr txBox="1"/>
          <p:nvPr/>
        </p:nvSpPr>
        <p:spPr>
          <a:xfrm>
            <a:off x="4754768" y="1262883"/>
            <a:ext cx="2468305" cy="369332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Same criteria as travel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326581"/>
              </p:ext>
            </p:extLst>
          </p:nvPr>
        </p:nvGraphicFramePr>
        <p:xfrm>
          <a:off x="4068418" y="1620540"/>
          <a:ext cx="4116958" cy="17680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3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6124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Family situation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Category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New place of residence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Recipient of the family allowance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Non-recipient of the family allowance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H" sz="1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Member State or Associate Member State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60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40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3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Non-Member State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1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8241" y="1620540"/>
            <a:ext cx="266535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Payment of removal expenses for household and personal effects to the home station or new place of residence </a:t>
            </a:r>
            <a:r>
              <a:rPr lang="en-US" sz="1200" dirty="0"/>
              <a:t>(provided that the latter cost </a:t>
            </a:r>
            <a:r>
              <a:rPr lang="en-US" sz="1200" dirty="0">
                <a:solidFill>
                  <a:srgbClr val="0055A0"/>
                </a:solidFill>
              </a:rPr>
              <a:t>does not exceed the cost of the removal to the home station)</a:t>
            </a:r>
            <a:endParaRPr lang="fr-CH" sz="1200" dirty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3684144" y="1550481"/>
            <a:ext cx="0" cy="19082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17.10.2025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41" y="3798729"/>
            <a:ext cx="7454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Payment of the cost of storing furniture for a maximum period of 12 months while waiting for a permanent address.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5797</TotalTime>
  <Words>908</Words>
  <Application>Microsoft Office PowerPoint</Application>
  <PresentationFormat>On-screen Show (16:9)</PresentationFormat>
  <Paragraphs>184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Summary</vt:lpstr>
      <vt:lpstr>Legal framework</vt:lpstr>
      <vt:lpstr>1.    Travel</vt:lpstr>
      <vt:lpstr>PowerPoint Presentation</vt:lpstr>
      <vt:lpstr>PowerPoint Presentation</vt:lpstr>
      <vt:lpstr>2.  Removal</vt:lpstr>
      <vt:lpstr>PowerPoint Presentation</vt:lpstr>
      <vt:lpstr>PowerPoint Presentation</vt:lpstr>
      <vt:lpstr>PowerPoint Presentation</vt:lpstr>
      <vt:lpstr>PowerPoint Presentation</vt:lpstr>
      <vt:lpstr>3.  Reinstallation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Susana Palazon Andres</cp:lastModifiedBy>
  <cp:revision>194</cp:revision>
  <cp:lastPrinted>2015-11-23T14:11:45Z</cp:lastPrinted>
  <dcterms:created xsi:type="dcterms:W3CDTF">2015-08-13T15:06:22Z</dcterms:created>
  <dcterms:modified xsi:type="dcterms:W3CDTF">2025-10-27T14:57:51Z</dcterms:modified>
</cp:coreProperties>
</file>