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38"/>
    <p:restoredTop sz="94681"/>
  </p:normalViewPr>
  <p:slideViewPr>
    <p:cSldViewPr snapToGrid="0">
      <p:cViewPr>
        <p:scale>
          <a:sx n="100" d="100"/>
          <a:sy n="100" d="100"/>
        </p:scale>
        <p:origin x="51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9C72D-AC2C-42ED-1100-6CB28C9A8C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F79E6-420F-6078-53B0-855596E8F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0AC9F-1CD1-1322-CED1-01AC93780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0E9F8-D94C-6CAF-3264-75B1B8CAF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783F5-CC09-B66E-54CB-83EA61B1C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B38FC-FD79-B176-1C43-AC8FC4109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D3F36F-A09C-67EC-1AED-E0CE64E80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6234D-0967-C779-421F-5A231B8B5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3F8CD-36AA-0D21-4B5E-8E32626ED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4922E-BA64-0DF3-7AB8-42AB72D13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342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044BAE-EAE5-CB50-D00D-E326BF7BB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BF5D56-436C-5134-A945-79CE696EFD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5708F-52B1-1316-2380-48D384DD9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C50A4-1FDE-B7E0-1F13-2992E044F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2E631-60CC-C84A-308C-5BBEB84F9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69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F4613-4F2D-DC54-165B-078E19E4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F8DCB-6305-27F8-2017-809999A771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703D0-DFCB-D0D1-2E09-CB772E821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369A0-00B5-F791-93BE-5658FC272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5D6F6-8159-065A-1037-47F9EF59E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501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26F3D-A4F3-DD32-7134-8BE5F2A54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B7AF59-23E0-2BCC-0B07-4368133F2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A4B24-EC59-C56C-A749-90B8EA1C6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59B4B-D994-06F0-493C-752B506D1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15379-C9D0-E0D0-887C-D3C03DB31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136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69857-951A-7FB4-D19B-F2FDBE676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2A56F-99BC-C924-CD39-78E3A46A03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18F471-BF89-2A9A-8820-0B8DA79B7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CD2683-6FB5-7584-3C74-4FAD7FA13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E6385B-2A89-4543-BED1-E2BD46E57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3ED8A-BEB0-3F78-2823-5E9A42013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911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AC6B-88FD-7C06-5703-11B492D09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B4946B-7DE6-24E4-85AE-2AD6E9070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F645BD-DFF3-44FA-0A4F-AE9DE6E46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D44675-CDD4-C4EC-C113-1E06DCDFF9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4DCE58-7CDF-6C87-1677-8B9C9C7EE4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140E12-7D73-AD6A-90DF-F83AE916B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24FF32-7D59-0846-6B41-E66E77618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A0E4FC-BA2A-87ED-774D-3C3B0C63B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15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4E3E-8298-D18D-AE4E-B3E22247A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8898A7-B3B3-1A49-3428-A85887A2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CFDB92-5953-3FA6-09A0-4AF26E17D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581AB4-BDB9-E41E-FADD-BD59C7471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617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DECD1F-0D97-583D-84B0-AF8A39095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CF8291-AEAB-063A-AE18-C091226D6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6CA014-00C1-645B-0992-09A137694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7590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7AEF7-C26F-8F1A-C5E3-CB19240B0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B64B9-08C6-37E5-049A-D94B844C7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9B33B8-A87A-B025-EB18-7F597F9FC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C173C8-DC1A-D58D-22BA-CB4737B39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79C587-95CE-2D7D-C82E-A0021F615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8E8AF-6ABC-9B49-E395-42794BBA8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4435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5C3D2-AAD5-0FD9-1F0B-414819C8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17E8A6-9251-5889-0394-F247A43A4F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9839D7-2836-4EC3-4D23-FED3C4E07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1398F-CCEB-70AD-25B7-DB51A2D9C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EEAB7B-7D9A-7357-B9AD-906730DAA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B818FE-D939-ECEC-81DF-AF5F80275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447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FBAD72-7553-85F6-D0D2-99B67B266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E86EB-2E02-3DAA-CB09-85C205EE0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808F9-27EE-BDF0-2883-5F2007D06D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A6B0CF-F51D-B940-9244-42FB7BFC19CF}" type="datetimeFigureOut">
              <a:rPr lang="fr-FR" smtClean="0"/>
              <a:t>07/08/2025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FF905-57AF-A3E3-43AB-77F78A03E3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30AC5-7F71-ABDA-C652-B242AED415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AA87D0-DD5F-D347-8CAB-7103DBF9B1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37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30D96-67A8-AB48-2053-ABCBD22E1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ATLAS Anomaly Trigger</a:t>
            </a:r>
            <a:r>
              <a:rPr lang="zh-CN" altLang="en-US" dirty="0"/>
              <a:t> </a:t>
            </a:r>
            <a:r>
              <a:rPr lang="en-US" altLang="zh-CN" dirty="0"/>
              <a:t>Calibration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0BCBB4-893B-A119-985B-073825DAAC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Ruiyang Xie</a:t>
            </a:r>
          </a:p>
          <a:p>
            <a:r>
              <a:rPr lang="fr-FR" dirty="0"/>
              <a:t>7 </a:t>
            </a:r>
            <a:r>
              <a:rPr lang="fr-FR" dirty="0" err="1"/>
              <a:t>Aug</a:t>
            </a:r>
            <a:r>
              <a:rPr lang="fr-FR" dirty="0"/>
              <a:t> 2025</a:t>
            </a:r>
          </a:p>
        </p:txBody>
      </p:sp>
      <p:pic>
        <p:nvPicPr>
          <p:cNvPr id="1026" name="Picture 2" descr="ATLAS Visual Identity Design Guidelines">
            <a:extLst>
              <a:ext uri="{FF2B5EF4-FFF2-40B4-BE49-F238E27FC236}">
                <a16:creationId xmlns:a16="http://schemas.microsoft.com/office/drawing/2014/main" id="{F1B6D027-D520-9293-2D02-6678024296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914" y="5557269"/>
            <a:ext cx="1934505" cy="101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uropean Organization for Nuclear Research - CERN | Genève ...">
            <a:extLst>
              <a:ext uri="{FF2B5EF4-FFF2-40B4-BE49-F238E27FC236}">
                <a16:creationId xmlns:a16="http://schemas.microsoft.com/office/drawing/2014/main" id="{5F6CCFF5-6BDD-C86A-DF25-6E1E0C0C4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059" y="5750151"/>
            <a:ext cx="698955" cy="7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ownload University of Hong Kong (HKU) Logo in SVG Vector or ...">
            <a:extLst>
              <a:ext uri="{FF2B5EF4-FFF2-40B4-BE49-F238E27FC236}">
                <a16:creationId xmlns:a16="http://schemas.microsoft.com/office/drawing/2014/main" id="{4174EE7A-8C9C-870C-B8B0-E9EA4DD53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224" y="4977446"/>
            <a:ext cx="3544206" cy="236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567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E038E-F75E-B63A-5824-9D3B8DB03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sz="6000" dirty="0" err="1"/>
              <a:t>Thank</a:t>
            </a:r>
            <a:r>
              <a:rPr lang="fr-FR" sz="6000" dirty="0"/>
              <a:t> </a:t>
            </a:r>
            <a:r>
              <a:rPr lang="fr-FR" sz="6000" dirty="0" err="1"/>
              <a:t>you</a:t>
            </a:r>
            <a:r>
              <a:rPr lang="fr-FR" sz="60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589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solar system&#10;&#10;AI-generated content may be incorrect.">
            <a:extLst>
              <a:ext uri="{FF2B5EF4-FFF2-40B4-BE49-F238E27FC236}">
                <a16:creationId xmlns:a16="http://schemas.microsoft.com/office/drawing/2014/main" id="{C28EA8FF-49B0-F38F-E3F9-591E593C44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079" r="16861"/>
          <a:stretch>
            <a:fillRect/>
          </a:stretch>
        </p:blipFill>
        <p:spPr>
          <a:xfrm>
            <a:off x="5046831" y="577088"/>
            <a:ext cx="6493595" cy="552923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A5C8395-3569-F6C6-C69D-714DE3F835FA}"/>
              </a:ext>
            </a:extLst>
          </p:cNvPr>
          <p:cNvSpPr txBox="1">
            <a:spLocks/>
          </p:cNvSpPr>
          <p:nvPr/>
        </p:nvSpPr>
        <p:spPr>
          <a:xfrm>
            <a:off x="630934" y="-223012"/>
            <a:ext cx="4068062" cy="19831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Why Do We Need Anomaly Triggers?</a:t>
            </a:r>
            <a:endParaRPr lang="fr-FR" sz="40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3C5DBE-E3AA-C58C-1B1D-AA56890DDDFD}"/>
              </a:ext>
            </a:extLst>
          </p:cNvPr>
          <p:cNvSpPr txBox="1">
            <a:spLocks/>
          </p:cNvSpPr>
          <p:nvPr/>
        </p:nvSpPr>
        <p:spPr>
          <a:xfrm>
            <a:off x="630933" y="2070100"/>
            <a:ext cx="4068063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Traditional triggers: optimised for specific signatures (e.g. high-pt jets, leptons, MET)</a:t>
            </a:r>
          </a:p>
          <a:p>
            <a:r>
              <a:rPr lang="en-GB" sz="2400" dirty="0"/>
              <a:t>New challenge: broad coverage for unexpected signals</a:t>
            </a:r>
          </a:p>
          <a:p>
            <a:r>
              <a:rPr lang="en-GB" sz="2400" dirty="0"/>
              <a:t>Need: Model-agnostic approaches</a:t>
            </a:r>
          </a:p>
          <a:p>
            <a:r>
              <a:rPr lang="en-GB" sz="2400" dirty="0"/>
              <a:t>Solution: machine learning–based anomaly triggers</a:t>
            </a:r>
          </a:p>
          <a:p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1430447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DAB84-B04B-C502-5574-0D3FF532C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Anomaly Trigger?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FA626-E484-C232-B373-CC4824D66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32300" cy="4351338"/>
          </a:xfrm>
        </p:spPr>
        <p:txBody>
          <a:bodyPr/>
          <a:lstStyle/>
          <a:p>
            <a:r>
              <a:rPr lang="en-GB" dirty="0"/>
              <a:t>ML model (e.g., VAE/VAE-GAN) → anomaly score</a:t>
            </a:r>
          </a:p>
          <a:p>
            <a:r>
              <a:rPr lang="en-GB" dirty="0"/>
              <a:t>High score = more unusual event</a:t>
            </a:r>
          </a:p>
          <a:p>
            <a:r>
              <a:rPr lang="en-GB" dirty="0"/>
              <a:t>Trigger threshold: score &gt; cut</a:t>
            </a:r>
          </a:p>
          <a:p>
            <a:r>
              <a:rPr lang="en-GB" dirty="0"/>
              <a:t>Key concern: </a:t>
            </a:r>
            <a:r>
              <a:rPr lang="en-GB" b="1" dirty="0" err="1"/>
              <a:t>mistagging</a:t>
            </a:r>
            <a:r>
              <a:rPr lang="en-GB" dirty="0"/>
              <a:t> SM events</a:t>
            </a:r>
          </a:p>
          <a:p>
            <a:endParaRPr lang="fr-F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896ACE8-74D9-409E-4714-ECF62834F5BA}"/>
              </a:ext>
            </a:extLst>
          </p:cNvPr>
          <p:cNvSpPr/>
          <p:nvPr/>
        </p:nvSpPr>
        <p:spPr>
          <a:xfrm>
            <a:off x="7734300" y="1825626"/>
            <a:ext cx="2184400" cy="119152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3F88ED7-B2DD-74DE-8A9C-931361F265EE}"/>
              </a:ext>
            </a:extLst>
          </p:cNvPr>
          <p:cNvSpPr/>
          <p:nvPr/>
        </p:nvSpPr>
        <p:spPr>
          <a:xfrm>
            <a:off x="7734300" y="2663825"/>
            <a:ext cx="2184400" cy="300037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8FBF70-781D-4AC9-C15D-3C52237C415F}"/>
              </a:ext>
            </a:extLst>
          </p:cNvPr>
          <p:cNvSpPr txBox="1"/>
          <p:nvPr/>
        </p:nvSpPr>
        <p:spPr>
          <a:xfrm>
            <a:off x="7865467" y="1950025"/>
            <a:ext cx="1922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L1AD</a:t>
            </a:r>
          </a:p>
          <a:p>
            <a:r>
              <a:rPr lang="fr-FR" dirty="0" err="1"/>
              <a:t>Find</a:t>
            </a:r>
            <a:r>
              <a:rPr lang="fr-FR" dirty="0"/>
              <a:t> New </a:t>
            </a:r>
            <a:r>
              <a:rPr lang="fr-FR" dirty="0" err="1"/>
              <a:t>Physics</a:t>
            </a:r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FC9879-E8D7-729B-BE85-281C07AA49D2}"/>
              </a:ext>
            </a:extLst>
          </p:cNvPr>
          <p:cNvSpPr txBox="1"/>
          <p:nvPr/>
        </p:nvSpPr>
        <p:spPr>
          <a:xfrm>
            <a:off x="7892398" y="3840846"/>
            <a:ext cx="1895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L1</a:t>
            </a:r>
          </a:p>
          <a:p>
            <a:pPr algn="ctr"/>
            <a:r>
              <a:rPr lang="fr-FR" dirty="0"/>
              <a:t>Select </a:t>
            </a:r>
            <a:r>
              <a:rPr lang="fr-FR" dirty="0" err="1"/>
              <a:t>Known</a:t>
            </a:r>
            <a:r>
              <a:rPr lang="fr-FR" dirty="0"/>
              <a:t> SM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BF5D807-249D-8562-EED2-4EB0886BBB6A}"/>
              </a:ext>
            </a:extLst>
          </p:cNvPr>
          <p:cNvCxnSpPr>
            <a:cxnSpLocks/>
          </p:cNvCxnSpPr>
          <p:nvPr/>
        </p:nvCxnSpPr>
        <p:spPr>
          <a:xfrm>
            <a:off x="6007102" y="3840846"/>
            <a:ext cx="1727198" cy="0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DE8653B-A485-1607-CCAE-A682374E3E8C}"/>
              </a:ext>
            </a:extLst>
          </p:cNvPr>
          <p:cNvSpPr txBox="1"/>
          <p:nvPr/>
        </p:nvSpPr>
        <p:spPr>
          <a:xfrm>
            <a:off x="6379420" y="3509614"/>
            <a:ext cx="85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Events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42ABF0B-6855-99C5-0615-F77E6285CAAD}"/>
              </a:ext>
            </a:extLst>
          </p:cNvPr>
          <p:cNvCxnSpPr>
            <a:cxnSpLocks/>
          </p:cNvCxnSpPr>
          <p:nvPr/>
        </p:nvCxnSpPr>
        <p:spPr>
          <a:xfrm>
            <a:off x="9944102" y="3820892"/>
            <a:ext cx="596898" cy="0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A7435F8-7360-CC8F-DC5B-EE7BBE6F66B7}"/>
              </a:ext>
            </a:extLst>
          </p:cNvPr>
          <p:cNvSpPr txBox="1"/>
          <p:nvPr/>
        </p:nvSpPr>
        <p:spPr>
          <a:xfrm>
            <a:off x="10566402" y="3636226"/>
            <a:ext cx="1343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HLT+HLTAD</a:t>
            </a:r>
          </a:p>
        </p:txBody>
      </p:sp>
    </p:spTree>
    <p:extLst>
      <p:ext uri="{BB962C8B-B14F-4D97-AF65-F5344CB8AC3E}">
        <p14:creationId xmlns:p14="http://schemas.microsoft.com/office/powerpoint/2010/main" val="3141171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21794-3F5B-17C5-83E8-5C6FF05ED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Goal: Calibrate </a:t>
            </a:r>
            <a:r>
              <a:rPr lang="en-GB" dirty="0" err="1"/>
              <a:t>Mistag</a:t>
            </a:r>
            <a:r>
              <a:rPr lang="en-GB" dirty="0"/>
              <a:t> Rates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F698C-9AA8-C779-5CB1-662239E8F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GB" dirty="0"/>
              <a:t>Identify SM phase spaces with high anomaly scores</a:t>
            </a:r>
          </a:p>
          <a:p>
            <a:r>
              <a:rPr lang="en-GB" dirty="0"/>
              <a:t>Compare MC prediction with data</a:t>
            </a:r>
          </a:p>
          <a:p>
            <a:r>
              <a:rPr lang="en-GB" dirty="0"/>
              <a:t>Derive </a:t>
            </a:r>
            <a:r>
              <a:rPr lang="en-GB" b="1" dirty="0"/>
              <a:t>scale factors</a:t>
            </a:r>
            <a:endParaRPr lang="en-GB" dirty="0"/>
          </a:p>
          <a:p>
            <a:r>
              <a:rPr lang="en-GB" dirty="0"/>
              <a:t>Apply in downstream analyses to correct for mismodeling</a:t>
            </a:r>
          </a:p>
          <a:p>
            <a:endParaRPr lang="fr-F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95774D3-6CE0-8ED8-2CCE-0F3B1C0740B7}"/>
              </a:ext>
            </a:extLst>
          </p:cNvPr>
          <p:cNvSpPr/>
          <p:nvPr/>
        </p:nvSpPr>
        <p:spPr>
          <a:xfrm>
            <a:off x="7734300" y="1825626"/>
            <a:ext cx="2184400" cy="119152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8EBC597-3467-9CF1-B784-911A046BFB63}"/>
              </a:ext>
            </a:extLst>
          </p:cNvPr>
          <p:cNvSpPr/>
          <p:nvPr/>
        </p:nvSpPr>
        <p:spPr>
          <a:xfrm>
            <a:off x="7734300" y="2663825"/>
            <a:ext cx="2184400" cy="300037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5359B7-C96E-972B-F533-2A751A616750}"/>
              </a:ext>
            </a:extLst>
          </p:cNvPr>
          <p:cNvSpPr txBox="1"/>
          <p:nvPr/>
        </p:nvSpPr>
        <p:spPr>
          <a:xfrm>
            <a:off x="7865467" y="1950025"/>
            <a:ext cx="1922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L1AD</a:t>
            </a:r>
          </a:p>
          <a:p>
            <a:r>
              <a:rPr lang="fr-FR" dirty="0" err="1"/>
              <a:t>Find</a:t>
            </a:r>
            <a:r>
              <a:rPr lang="fr-FR" dirty="0"/>
              <a:t> New </a:t>
            </a:r>
            <a:r>
              <a:rPr lang="fr-FR" dirty="0" err="1"/>
              <a:t>Physics</a:t>
            </a:r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689563-C3A3-4FB8-ABE5-BD68F3414395}"/>
              </a:ext>
            </a:extLst>
          </p:cNvPr>
          <p:cNvSpPr txBox="1"/>
          <p:nvPr/>
        </p:nvSpPr>
        <p:spPr>
          <a:xfrm>
            <a:off x="7892398" y="3840846"/>
            <a:ext cx="1895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L1</a:t>
            </a:r>
          </a:p>
          <a:p>
            <a:pPr algn="ctr"/>
            <a:r>
              <a:rPr lang="fr-FR" dirty="0"/>
              <a:t>Select </a:t>
            </a:r>
            <a:r>
              <a:rPr lang="fr-FR" dirty="0" err="1"/>
              <a:t>Known</a:t>
            </a:r>
            <a:r>
              <a:rPr lang="fr-FR" dirty="0"/>
              <a:t> SM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4059167-9F20-C674-BC10-1ED8EEF4DB4C}"/>
              </a:ext>
            </a:extLst>
          </p:cNvPr>
          <p:cNvCxnSpPr>
            <a:cxnSpLocks/>
          </p:cNvCxnSpPr>
          <p:nvPr/>
        </p:nvCxnSpPr>
        <p:spPr>
          <a:xfrm>
            <a:off x="6007102" y="3840846"/>
            <a:ext cx="1727198" cy="0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E20198D-22CE-A684-D6A5-988F6138D017}"/>
              </a:ext>
            </a:extLst>
          </p:cNvPr>
          <p:cNvSpPr txBox="1"/>
          <p:nvPr/>
        </p:nvSpPr>
        <p:spPr>
          <a:xfrm>
            <a:off x="6379420" y="3509614"/>
            <a:ext cx="85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Events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9271C8-6B31-BC35-3D44-CDD5D0FAFCC9}"/>
              </a:ext>
            </a:extLst>
          </p:cNvPr>
          <p:cNvCxnSpPr>
            <a:cxnSpLocks/>
          </p:cNvCxnSpPr>
          <p:nvPr/>
        </p:nvCxnSpPr>
        <p:spPr>
          <a:xfrm>
            <a:off x="9944102" y="3820892"/>
            <a:ext cx="596898" cy="0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16DA6C6-A071-A329-B9F4-1B21896C149E}"/>
              </a:ext>
            </a:extLst>
          </p:cNvPr>
          <p:cNvSpPr txBox="1"/>
          <p:nvPr/>
        </p:nvSpPr>
        <p:spPr>
          <a:xfrm>
            <a:off x="10566402" y="3636226"/>
            <a:ext cx="1343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HLT+HLTAD</a:t>
            </a:r>
          </a:p>
        </p:txBody>
      </p:sp>
    </p:spTree>
    <p:extLst>
      <p:ext uri="{BB962C8B-B14F-4D97-AF65-F5344CB8AC3E}">
        <p14:creationId xmlns:p14="http://schemas.microsoft.com/office/powerpoint/2010/main" val="3537427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9007C-028D-527C-8ADB-1BA3756D4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Anomaly Score vs Kinematics</a:t>
            </a:r>
            <a:endParaRPr lang="fr-FR" dirty="0"/>
          </a:p>
        </p:txBody>
      </p:sp>
      <p:pic>
        <p:nvPicPr>
          <p:cNvPr id="11" name="Picture 10" descr="A graph with blue dots and red lines&#10;&#10;AI-generated content may be incorrect.">
            <a:extLst>
              <a:ext uri="{FF2B5EF4-FFF2-40B4-BE49-F238E27FC236}">
                <a16:creationId xmlns:a16="http://schemas.microsoft.com/office/drawing/2014/main" id="{E23FFC75-856F-B9F9-6AA7-991796529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32429"/>
            <a:ext cx="5215661" cy="3546097"/>
          </a:xfrm>
          <a:prstGeom prst="rect">
            <a:avLst/>
          </a:prstGeom>
        </p:spPr>
      </p:pic>
      <p:pic>
        <p:nvPicPr>
          <p:cNvPr id="13" name="Picture 12" descr="A graph with blue dots&#10;&#10;AI-generated content may be incorrect.">
            <a:extLst>
              <a:ext uri="{FF2B5EF4-FFF2-40B4-BE49-F238E27FC236}">
                <a16:creationId xmlns:a16="http://schemas.microsoft.com/office/drawing/2014/main" id="{9BECEAC5-EDD2-55B2-09CA-299227E3A9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861" y="1832429"/>
            <a:ext cx="5371688" cy="364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98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F12E1-1AD9-A00C-CE8A-E952B49FE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Event Topology: Jet Counts, MET</a:t>
            </a:r>
            <a:endParaRPr lang="fr-FR" dirty="0"/>
          </a:p>
        </p:txBody>
      </p:sp>
      <p:pic>
        <p:nvPicPr>
          <p:cNvPr id="11" name="Picture 10" descr="A screenshot of a graph&#10;&#10;AI-generated content may be incorrect.">
            <a:extLst>
              <a:ext uri="{FF2B5EF4-FFF2-40B4-BE49-F238E27FC236}">
                <a16:creationId xmlns:a16="http://schemas.microsoft.com/office/drawing/2014/main" id="{59BD1DB8-DEF4-7185-4238-9A5127C90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80" y="1690688"/>
            <a:ext cx="5563620" cy="4226625"/>
          </a:xfrm>
          <a:prstGeom prst="rect">
            <a:avLst/>
          </a:prstGeom>
        </p:spPr>
      </p:pic>
      <p:pic>
        <p:nvPicPr>
          <p:cNvPr id="14" name="Content Placeholder 4" descr="A graph with blue dots&#10;&#10;AI-generated content may be incorrect.">
            <a:extLst>
              <a:ext uri="{FF2B5EF4-FFF2-40B4-BE49-F238E27FC236}">
                <a16:creationId xmlns:a16="http://schemas.microsoft.com/office/drawing/2014/main" id="{0DC8C25C-CB1E-3D25-883A-2F86B371D7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64801" y="2063692"/>
            <a:ext cx="5194819" cy="3480616"/>
          </a:xfrm>
        </p:spPr>
      </p:pic>
    </p:spTree>
    <p:extLst>
      <p:ext uri="{BB962C8B-B14F-4D97-AF65-F5344CB8AC3E}">
        <p14:creationId xmlns:p14="http://schemas.microsoft.com/office/powerpoint/2010/main" val="2485687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15F68-48DA-4124-7D04-9AC4FA56B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Invariant Mass of Leading Jets</a:t>
            </a:r>
            <a:endParaRPr lang="fr-FR" dirty="0"/>
          </a:p>
        </p:txBody>
      </p:sp>
      <p:pic>
        <p:nvPicPr>
          <p:cNvPr id="5" name="Picture 4" descr="A graph of a game&#10;&#10;AI-generated content may be incorrect.">
            <a:extLst>
              <a:ext uri="{FF2B5EF4-FFF2-40B4-BE49-F238E27FC236}">
                <a16:creationId xmlns:a16="http://schemas.microsoft.com/office/drawing/2014/main" id="{D04777BC-0DBB-5162-34FD-97EF6067B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30" y="2068512"/>
            <a:ext cx="5696722" cy="3594100"/>
          </a:xfrm>
          <a:prstGeom prst="rect">
            <a:avLst/>
          </a:prstGeom>
        </p:spPr>
      </p:pic>
      <p:pic>
        <p:nvPicPr>
          <p:cNvPr id="7" name="Picture 6" descr="A graph with numbers and a number&#10;&#10;AI-generated content may be incorrect.">
            <a:extLst>
              <a:ext uri="{FF2B5EF4-FFF2-40B4-BE49-F238E27FC236}">
                <a16:creationId xmlns:a16="http://schemas.microsoft.com/office/drawing/2014/main" id="{F9905952-43C7-4342-4F82-98713233E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55171"/>
            <a:ext cx="5696722" cy="360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258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79273-3432-6DE9-0D08-20FFCE54A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62E17-8F4E-2DDA-ECE9-1629EE683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54600" cy="4351338"/>
          </a:xfrm>
        </p:spPr>
        <p:txBody>
          <a:bodyPr/>
          <a:lstStyle/>
          <a:p>
            <a:r>
              <a:rPr lang="en-GB" dirty="0"/>
              <a:t>Refine phase spaces per process</a:t>
            </a:r>
          </a:p>
          <a:p>
            <a:r>
              <a:rPr lang="en-GB" dirty="0"/>
              <a:t>Compare MC vs data</a:t>
            </a:r>
          </a:p>
          <a:p>
            <a:r>
              <a:rPr lang="en-GB" dirty="0"/>
              <a:t>Derive and validate scale factors</a:t>
            </a:r>
          </a:p>
          <a:p>
            <a:r>
              <a:rPr lang="en-GB" dirty="0"/>
              <a:t>Build a reusable calibration framework</a:t>
            </a:r>
          </a:p>
          <a:p>
            <a:endParaRPr lang="fr-FR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33E5B5E-58FF-2577-ABA7-4F81496D88CA}"/>
              </a:ext>
            </a:extLst>
          </p:cNvPr>
          <p:cNvSpPr/>
          <p:nvPr/>
        </p:nvSpPr>
        <p:spPr>
          <a:xfrm>
            <a:off x="7172799" y="906300"/>
            <a:ext cx="3149601" cy="72877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D85B174-A8BB-3904-9F79-622A4B180889}"/>
              </a:ext>
            </a:extLst>
          </p:cNvPr>
          <p:cNvCxnSpPr>
            <a:cxnSpLocks/>
          </p:cNvCxnSpPr>
          <p:nvPr/>
        </p:nvCxnSpPr>
        <p:spPr>
          <a:xfrm>
            <a:off x="8781361" y="1626971"/>
            <a:ext cx="0" cy="411846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08F5985-D479-4AE6-9B71-A74D4312C3FB}"/>
              </a:ext>
            </a:extLst>
          </p:cNvPr>
          <p:cNvSpPr txBox="1"/>
          <p:nvPr/>
        </p:nvSpPr>
        <p:spPr>
          <a:xfrm>
            <a:off x="7373671" y="967940"/>
            <a:ext cx="2815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Phase </a:t>
            </a:r>
            <a:r>
              <a:rPr lang="fr-FR" dirty="0" err="1"/>
              <a:t>space</a:t>
            </a:r>
            <a:r>
              <a:rPr lang="fr-FR" dirty="0"/>
              <a:t> </a:t>
            </a:r>
            <a:r>
              <a:rPr lang="fr-FR" dirty="0" err="1"/>
              <a:t>definition</a:t>
            </a:r>
            <a:r>
              <a:rPr lang="fr-FR" dirty="0"/>
              <a:t> per SM process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74C9233-BFD2-5B73-629F-F841ADE74B57}"/>
              </a:ext>
            </a:extLst>
          </p:cNvPr>
          <p:cNvSpPr/>
          <p:nvPr/>
        </p:nvSpPr>
        <p:spPr>
          <a:xfrm>
            <a:off x="7206560" y="2038817"/>
            <a:ext cx="3149601" cy="72877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4B657B-50A1-2AD1-7FF0-D7D0815C85FA}"/>
              </a:ext>
            </a:extLst>
          </p:cNvPr>
          <p:cNvSpPr txBox="1"/>
          <p:nvPr/>
        </p:nvSpPr>
        <p:spPr>
          <a:xfrm>
            <a:off x="7339909" y="2080037"/>
            <a:ext cx="2815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MC vs Data </a:t>
            </a:r>
            <a:r>
              <a:rPr lang="fr-FR" dirty="0" err="1"/>
              <a:t>Comparison</a:t>
            </a:r>
            <a:endParaRPr lang="fr-FR" dirty="0"/>
          </a:p>
          <a:p>
            <a:pPr algn="ctr"/>
            <a:r>
              <a:rPr lang="fr-FR" dirty="0"/>
              <a:t>in control </a:t>
            </a:r>
            <a:r>
              <a:rPr lang="fr-FR" dirty="0" err="1"/>
              <a:t>regions</a:t>
            </a:r>
            <a:endParaRPr lang="fr-FR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690FE72-17FE-AD77-D33A-98CC459BD03E}"/>
              </a:ext>
            </a:extLst>
          </p:cNvPr>
          <p:cNvCxnSpPr>
            <a:cxnSpLocks/>
          </p:cNvCxnSpPr>
          <p:nvPr/>
        </p:nvCxnSpPr>
        <p:spPr>
          <a:xfrm>
            <a:off x="8781361" y="2769971"/>
            <a:ext cx="0" cy="411846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4260D38-1219-3D8B-AB39-83020357EF15}"/>
              </a:ext>
            </a:extLst>
          </p:cNvPr>
          <p:cNvSpPr/>
          <p:nvPr/>
        </p:nvSpPr>
        <p:spPr>
          <a:xfrm>
            <a:off x="7206560" y="3181817"/>
            <a:ext cx="3149601" cy="48848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D3E735-1C8C-DBBD-5678-8A224D937752}"/>
              </a:ext>
            </a:extLst>
          </p:cNvPr>
          <p:cNvSpPr txBox="1"/>
          <p:nvPr/>
        </p:nvSpPr>
        <p:spPr>
          <a:xfrm>
            <a:off x="7339909" y="3223037"/>
            <a:ext cx="2815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Derive</a:t>
            </a:r>
            <a:r>
              <a:rPr lang="fr-FR" dirty="0"/>
              <a:t> </a:t>
            </a:r>
            <a:r>
              <a:rPr lang="fr-FR" dirty="0" err="1"/>
              <a:t>Scale</a:t>
            </a:r>
            <a:r>
              <a:rPr lang="fr-FR" dirty="0"/>
              <a:t>  </a:t>
            </a:r>
            <a:r>
              <a:rPr lang="fr-FR" dirty="0" err="1"/>
              <a:t>factors</a:t>
            </a:r>
            <a:endParaRPr lang="fr-FR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140E17F-BB1B-BDCF-F103-92EBCA96A119}"/>
              </a:ext>
            </a:extLst>
          </p:cNvPr>
          <p:cNvCxnSpPr>
            <a:cxnSpLocks/>
          </p:cNvCxnSpPr>
          <p:nvPr/>
        </p:nvCxnSpPr>
        <p:spPr>
          <a:xfrm>
            <a:off x="8781361" y="3670300"/>
            <a:ext cx="0" cy="411846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52D8858-C40D-8EB6-DD1B-9A9D50C31B24}"/>
              </a:ext>
            </a:extLst>
          </p:cNvPr>
          <p:cNvSpPr/>
          <p:nvPr/>
        </p:nvSpPr>
        <p:spPr>
          <a:xfrm>
            <a:off x="7206560" y="4082146"/>
            <a:ext cx="3149601" cy="72877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A68A14-91F0-6077-CF1F-17932CEB75A6}"/>
              </a:ext>
            </a:extLst>
          </p:cNvPr>
          <p:cNvSpPr txBox="1"/>
          <p:nvPr/>
        </p:nvSpPr>
        <p:spPr>
          <a:xfrm>
            <a:off x="7339909" y="4123366"/>
            <a:ext cx="2815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Validation &amp; Framework Output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3471241-50A5-8330-A5F7-347B949849DF}"/>
              </a:ext>
            </a:extLst>
          </p:cNvPr>
          <p:cNvCxnSpPr>
            <a:cxnSpLocks/>
          </p:cNvCxnSpPr>
          <p:nvPr/>
        </p:nvCxnSpPr>
        <p:spPr>
          <a:xfrm>
            <a:off x="8815123" y="4810917"/>
            <a:ext cx="0" cy="411846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F96B101A-3641-F0EA-8FEA-3568854E9147}"/>
              </a:ext>
            </a:extLst>
          </p:cNvPr>
          <p:cNvSpPr/>
          <p:nvPr/>
        </p:nvSpPr>
        <p:spPr>
          <a:xfrm>
            <a:off x="7240322" y="5222763"/>
            <a:ext cx="3149601" cy="72877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581E2A-3AEA-3166-94A7-CA06EBF41503}"/>
              </a:ext>
            </a:extLst>
          </p:cNvPr>
          <p:cNvSpPr txBox="1"/>
          <p:nvPr/>
        </p:nvSpPr>
        <p:spPr>
          <a:xfrm>
            <a:off x="7373671" y="5263983"/>
            <a:ext cx="2815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ATLAS Analyses Use </a:t>
            </a:r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Scale</a:t>
            </a:r>
            <a:r>
              <a:rPr lang="fr-FR" dirty="0"/>
              <a:t> </a:t>
            </a:r>
            <a:r>
              <a:rPr lang="fr-FR" dirty="0" err="1"/>
              <a:t>Factors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9105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0E9CF-4517-0292-7A65-AE51B75EA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3852D-922F-3065-4332-05FDE7274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10200" cy="4333875"/>
          </a:xfrm>
        </p:spPr>
        <p:txBody>
          <a:bodyPr/>
          <a:lstStyle/>
          <a:p>
            <a:r>
              <a:rPr lang="en-GB" dirty="0"/>
              <a:t>Anomaly triggers are powerful but need calibration</a:t>
            </a:r>
          </a:p>
          <a:p>
            <a:r>
              <a:rPr lang="en-GB" dirty="0"/>
              <a:t>Our work improves trust in their use</a:t>
            </a:r>
          </a:p>
          <a:p>
            <a:r>
              <a:rPr lang="en-GB" dirty="0"/>
              <a:t>Progress so far: kinematic studies and </a:t>
            </a:r>
            <a:r>
              <a:rPr lang="en-GB" dirty="0" err="1"/>
              <a:t>mistag</a:t>
            </a:r>
            <a:r>
              <a:rPr lang="en-GB" dirty="0"/>
              <a:t> characterisation</a:t>
            </a:r>
          </a:p>
          <a:p>
            <a:r>
              <a:rPr lang="en-GB" dirty="0"/>
              <a:t>Final goal: a systematic calibration toolkit</a:t>
            </a:r>
          </a:p>
          <a:p>
            <a:endParaRPr lang="fr-FR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6E8337D9-89AE-38D0-9D80-8C6EF2F5C2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" t="5324" r="4445" b="5324"/>
          <a:stretch>
            <a:fillRect/>
          </a:stretch>
        </p:blipFill>
        <p:spPr bwMode="auto">
          <a:xfrm>
            <a:off x="6096000" y="1690688"/>
            <a:ext cx="5732826" cy="374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590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243</Words>
  <Application>Microsoft Macintosh PowerPoint</Application>
  <PresentationFormat>Widescreen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ATLAS Anomaly Trigger Calibration</vt:lpstr>
      <vt:lpstr>PowerPoint Presentation</vt:lpstr>
      <vt:lpstr>What is the Anomaly Trigger?</vt:lpstr>
      <vt:lpstr>Goal: Calibrate Mistag Rates</vt:lpstr>
      <vt:lpstr>Anomaly Score vs Kinematics</vt:lpstr>
      <vt:lpstr>Event Topology: Jet Counts, MET</vt:lpstr>
      <vt:lpstr>Invariant Mass of Leading Jets</vt:lpstr>
      <vt:lpstr>Next Steps</vt:lpstr>
      <vt:lpstr>Conclusion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Xie, Sheryl</dc:creator>
  <cp:lastModifiedBy>Xie, Sheryl</cp:lastModifiedBy>
  <cp:revision>1</cp:revision>
  <dcterms:created xsi:type="dcterms:W3CDTF">2025-08-07T06:11:29Z</dcterms:created>
  <dcterms:modified xsi:type="dcterms:W3CDTF">2025-08-07T07:45:47Z</dcterms:modified>
</cp:coreProperties>
</file>