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96" r:id="rId3"/>
    <p:sldId id="297" r:id="rId4"/>
    <p:sldId id="298" r:id="rId5"/>
    <p:sldId id="299" r:id="rId6"/>
    <p:sldId id="300" r:id="rId7"/>
    <p:sldId id="301" r:id="rId8"/>
    <p:sldId id="305" r:id="rId9"/>
    <p:sldId id="302" r:id="rId10"/>
    <p:sldId id="303" r:id="rId11"/>
    <p:sldId id="30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D8213-A51F-49C8-8DB5-AD1C147CAF46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6DEA7-2FFE-4680-A25A-9FAE37B4B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874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CE39E-5E74-CAEC-6CBF-0DB51EDA8B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4B92E3-B410-6804-3131-6504389B24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3C21E-D830-8B3E-7BDA-A4DD36BFA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125D9-6222-419A-BAA3-564633AC421A}" type="datetime1">
              <a:rPr lang="en-US" smtClean="0"/>
              <a:t>8/7/2025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E4F88F-FE97-D93C-E110-1D273FF5A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0FC1FF-2D12-7085-79AC-F7653F227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999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AD0B2-7F75-2E8A-78C0-5C80D48B7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137D0D-1FFF-AD49-2EFA-B1CDE4A79D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B0C835-7722-E6EA-C584-93B69A1B8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1B4D9-2D30-4469-BAFA-6D5F773A08EC}" type="datetime1">
              <a:rPr lang="en-US" smtClean="0"/>
              <a:t>8/7/2025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E3249E-F53E-82BF-B80C-F84B9E164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67E420-0E1C-F34A-0FA7-496A2C614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570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A179FD-9B52-F777-3EEF-7FB2A55D6C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FB35F6-E7C1-0136-FC33-84D21D05F6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CB78CD-3BD8-88CC-2D5A-3AD4FF94A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02AA4-6352-4C17-8BA2-8B2CF82F974A}" type="datetime1">
              <a:rPr lang="en-US" smtClean="0"/>
              <a:t>8/7/2025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6AF77-B4E1-4D96-EAE2-49670A9CE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65162-37CD-43F9-CCFC-F87964F9C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944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D07CB-57AB-8ADD-2CB7-B793B4911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7A671-A101-D28B-3F38-3B122C30D3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E77C61-B3B1-44CB-7391-9F31B95F4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DD67-0273-43EF-ADA6-F3B61C22D141}" type="datetime1">
              <a:rPr lang="en-US" smtClean="0"/>
              <a:t>8/7/2025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AB685-39D4-4372-0105-AAA6B787B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9B6384-0869-5D21-4908-EB81F9C87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712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32780-D08F-8B72-C861-AEEA4A08D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212CE0-CF97-5AB2-DF86-4D50CA676D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A52372-93AE-7C14-F2DD-CDFF6E9BF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D31B6-71D4-42DD-A0B0-486FC9CD73FB}" type="datetime1">
              <a:rPr lang="en-US" smtClean="0"/>
              <a:t>8/7/2025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F8BF5-79DD-35AE-113F-4DE15A9A1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391216-ECF9-CCA8-1173-EA8DA2C63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88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C9EBE-932D-D4CC-E848-662D44219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F41037-E2BC-A930-AAB2-6ADDF00DBD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B33C71-B8D5-74C5-3DBC-321865463E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FD9768-24C6-6B59-655A-85020B440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077A6-6297-4F7F-8DB3-84423B7B3D55}" type="datetime1">
              <a:rPr lang="en-US" smtClean="0"/>
              <a:t>8/7/2025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941BED-C70E-91F5-9BFB-D007D8748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22C987-2F29-FDC5-10FE-3C33F3341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330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6E2D7-3002-14F4-1594-D1CDBB513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743775-AD4C-BF78-C923-89FC8F4E35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0572C8-4A1F-D19B-F30B-0389DAD334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62BC76-C7E7-81F3-EC52-EDBAD53A7A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B4ED9-E961-3B9C-38B3-F5F725F590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A1DFBF-EE1F-957A-2C37-231692BC1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04D8F-B8CB-4741-8359-CAF323EA316F}" type="datetime1">
              <a:rPr lang="en-US" smtClean="0"/>
              <a:t>8/7/2025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22E1F1-2A1C-2A8B-46AE-DB8944146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A2872C-E6B6-AD71-4567-D79433DCA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18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A8032-87EC-3DE5-A08D-6420A9848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203D5C-5EC9-4AE1-55AA-D7253B30D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C97E-B9C8-449F-AF2C-9815B9D89CE4}" type="datetime1">
              <a:rPr lang="en-US" smtClean="0"/>
              <a:t>8/7/2025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23B45F-CED4-07D5-64B1-F5E7CA32C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7BDAFC-4B7D-A56A-DF36-ACFEED5AD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37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63ABB4-7667-8AF7-9381-DE76BA766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83414-942C-4E82-A11A-713F2402DE8A}" type="datetime1">
              <a:rPr lang="en-US" smtClean="0"/>
              <a:t>8/7/2025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556DE0-D58B-60B4-8F19-D5517BFE5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9CD9B2-DB35-FEAD-2C7A-0E6A99347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320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11FEC-9C11-02E4-6BE7-467094816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4FF16-3AE1-78B5-A94E-1C9A63EFB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A65CF8-1132-1280-F157-5914F2883F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CC3CA4-B83E-BEEB-66C9-5A588C736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03000-4FEB-4EB8-8B01-9AEADC99B420}" type="datetime1">
              <a:rPr lang="en-US" smtClean="0"/>
              <a:t>8/7/2025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EBEC41-8658-4743-93EF-66EF343DF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E65E4-E640-4A53-1BC6-4C60247E7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381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D8423-94C6-DF2D-5D0D-122AA2309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E94236-D4A6-475B-CEBE-C3BB0E7165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065C71-B18E-5114-D34E-A61885D9CA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D5AC82-FDF5-9A59-29E9-215994235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0A2F3-9046-4A5F-950E-31897D639879}" type="datetime1">
              <a:rPr lang="en-US" smtClean="0"/>
              <a:t>8/7/2025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86BF68-4C0A-E07C-11B0-B86E45923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49C844-A245-733A-9494-51233F77E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09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958213-6434-CAAB-53C3-5359690D4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60CF11-412C-0537-4D1D-E4012AA957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82E07-2600-B5CC-33EA-87CD6D36D7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D46BEEA-FE0E-4C67-8A5E-9E3934E4B9B4}" type="datetime1">
              <a:rPr lang="en-US" smtClean="0"/>
              <a:t>8/7/2025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71C139-E8EF-673A-AD70-BB69C257FE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5EE07-155C-84B2-BBA5-D93206C486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FA250F-0D34-4FB7-8F32-C01E5EFE8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432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g"/><Relationship Id="rId4" Type="http://schemas.openxmlformats.org/officeDocument/2006/relationships/image" Target="../media/image28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034">
            <a:extLst>
              <a:ext uri="{FF2B5EF4-FFF2-40B4-BE49-F238E27FC236}">
                <a16:creationId xmlns:a16="http://schemas.microsoft.com/office/drawing/2014/main" id="{27BDFED6-6E33-4606-AFE2-886ADB1C01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8" name="Picture 4" descr="ATLAS Visual Identity Design Guidelines">
            <a:extLst>
              <a:ext uri="{FF2B5EF4-FFF2-40B4-BE49-F238E27FC236}">
                <a16:creationId xmlns:a16="http://schemas.microsoft.com/office/drawing/2014/main" id="{20697562-EED9-D794-E917-5A45035DD6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66" r="-1" b="-1"/>
          <a:stretch>
            <a:fillRect/>
          </a:stretch>
        </p:blipFill>
        <p:spPr bwMode="auto">
          <a:xfrm>
            <a:off x="4547937" y="-5"/>
            <a:ext cx="7644062" cy="368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he ATLAS experiment | timeline.web.cern.ch">
            <a:extLst>
              <a:ext uri="{FF2B5EF4-FFF2-40B4-BE49-F238E27FC236}">
                <a16:creationId xmlns:a16="http://schemas.microsoft.com/office/drawing/2014/main" id="{8A0FDFCA-4A80-1762-D3B8-8A90F9F3BD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12" r="-1" b="23200"/>
          <a:stretch>
            <a:fillRect/>
          </a:stretch>
        </p:blipFill>
        <p:spPr bwMode="auto">
          <a:xfrm>
            <a:off x="4547938" y="3681409"/>
            <a:ext cx="7644062" cy="3176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7" name="Rectangle 1036">
            <a:extLst>
              <a:ext uri="{FF2B5EF4-FFF2-40B4-BE49-F238E27FC236}">
                <a16:creationId xmlns:a16="http://schemas.microsoft.com/office/drawing/2014/main" id="{890DEF05-784E-4B61-89E4-04C4ECF4E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36000">
                <a:schemeClr val="tx1">
                  <a:lumMod val="95000"/>
                  <a:lumOff val="5000"/>
                </a:schemeClr>
              </a:gs>
              <a:gs pos="81000">
                <a:schemeClr val="tx1">
                  <a:lumMod val="95000"/>
                  <a:lumOff val="5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A7E49C5-2D7B-6E89-34A0-93E41A85C50B}"/>
                  </a:ext>
                </a:extLst>
              </p:cNvPr>
              <p:cNvSpPr txBox="1"/>
              <p:nvPr/>
            </p:nvSpPr>
            <p:spPr>
              <a:xfrm>
                <a:off x="838200" y="1115219"/>
                <a:ext cx="5395912" cy="238760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/>
              <a:p>
                <a:pPr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z="3100" b="1" kern="1200" dirty="0">
                    <a:solidFill>
                      <a:schemeClr val="bg1"/>
                    </a:solidFill>
                    <a:latin typeface="+mj-lt"/>
                    <a:ea typeface="+mj-ea"/>
                    <a:cs typeface="+mj-cs"/>
                  </a:rPr>
                  <a:t>TAU TRIGGER EFFICIENCY MEASUREMENT </a:t>
                </a:r>
                <a:r>
                  <a:rPr lang="en-US" sz="3100" b="1" dirty="0">
                    <a:solidFill>
                      <a:schemeClr val="bg1"/>
                    </a:solidFill>
                    <a:latin typeface="+mj-lt"/>
                    <a:ea typeface="+mj-ea"/>
                    <a:cs typeface="+mj-cs"/>
                  </a:rPr>
                  <a:t>WITH</a:t>
                </a:r>
                <a:r>
                  <a:rPr lang="en-US" sz="3100" b="1" kern="1200" dirty="0">
                    <a:solidFill>
                      <a:schemeClr val="bg1"/>
                    </a:solidFill>
                    <a:latin typeface="+mj-lt"/>
                    <a:ea typeface="+mj-ea"/>
                    <a:cs typeface="+mj-cs"/>
                  </a:rPr>
                  <a:t> THE TAG-AND-PROBE METHOD IN </a:t>
                </a:r>
                <a14:m>
                  <m:oMath xmlns:m="http://schemas.openxmlformats.org/officeDocument/2006/math">
                    <m:r>
                      <a:rPr lang="en-US" sz="3100" b="1" i="1" kern="12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+mj-ea"/>
                        <a:cs typeface="+mj-cs"/>
                      </a:rPr>
                      <m:t>𝒁</m:t>
                    </m:r>
                    <m:r>
                      <a:rPr lang="en-US" sz="3100" b="1" i="1" kern="12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+mj-ea"/>
                        <a:cs typeface="+mj-cs"/>
                      </a:rPr>
                      <m:t>→</m:t>
                    </m:r>
                    <m:r>
                      <a:rPr lang="en-US" sz="3100" b="1" i="1" kern="12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+mj-ea"/>
                        <a:cs typeface="+mj-cs"/>
                      </a:rPr>
                      <m:t>𝝉𝝉</m:t>
                    </m:r>
                  </m:oMath>
                </a14:m>
                <a:r>
                  <a:rPr lang="en-US" sz="3100" b="1" kern="1200" dirty="0">
                    <a:solidFill>
                      <a:schemeClr val="bg1"/>
                    </a:solidFill>
                    <a:latin typeface="+mj-lt"/>
                    <a:ea typeface="+mj-ea"/>
                    <a:cs typeface="+mj-cs"/>
                  </a:rPr>
                  <a:t> FOR 2024 DATA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A7E49C5-2D7B-6E89-34A0-93E41A85C5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115219"/>
                <a:ext cx="5395912" cy="2387600"/>
              </a:xfrm>
              <a:prstGeom prst="rect">
                <a:avLst/>
              </a:prstGeom>
              <a:blipFill>
                <a:blip r:embed="rId4"/>
                <a:stretch>
                  <a:fillRect l="-2825" r="-339" b="-8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39" name="Straight Connector 1038">
            <a:extLst>
              <a:ext uri="{FF2B5EF4-FFF2-40B4-BE49-F238E27FC236}">
                <a16:creationId xmlns:a16="http://schemas.microsoft.com/office/drawing/2014/main" id="{C41BAEC7-F7B0-4224-8B18-8F74B7D87F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3681408"/>
            <a:ext cx="1135379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B574CD-5877-065A-53B5-2E90463E75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DA61FDC-D173-4753-9C9F-E76561A921A6}" type="datetime1">
              <a:rPr lang="en-US">
                <a:solidFill>
                  <a:schemeClr val="bg1">
                    <a:lumMod val="50000"/>
                  </a:schemeClr>
                </a:solidFill>
              </a:rPr>
              <a:pPr>
                <a:spcAft>
                  <a:spcPts val="600"/>
                </a:spcAft>
              </a:pPr>
              <a:t>8/7/2025</a:t>
            </a:fld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C7042E-77DA-49CB-C286-CEFBEE40D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AFA250F-0D34-4FB7-8F32-C01E5EFE878E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0D1A55-7C6C-36A9-24EF-B037B3F66B2F}"/>
              </a:ext>
            </a:extLst>
          </p:cNvPr>
          <p:cNvSpPr txBox="1"/>
          <p:nvPr/>
        </p:nvSpPr>
        <p:spPr>
          <a:xfrm>
            <a:off x="802193" y="4618038"/>
            <a:ext cx="1295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Supervisors: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DF35AC-C2E7-A547-182C-761236D99B49}"/>
              </a:ext>
            </a:extLst>
          </p:cNvPr>
          <p:cNvSpPr txBox="1"/>
          <p:nvPr/>
        </p:nvSpPr>
        <p:spPr>
          <a:xfrm>
            <a:off x="2083842" y="4628052"/>
            <a:ext cx="21646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Dr. </a:t>
            </a:r>
            <a:r>
              <a:rPr lang="en-US" dirty="0" err="1">
                <a:solidFill>
                  <a:schemeClr val="bg1"/>
                </a:solidFill>
              </a:rPr>
              <a:t>Mansoora</a:t>
            </a:r>
            <a:r>
              <a:rPr lang="en-US" dirty="0">
                <a:solidFill>
                  <a:schemeClr val="bg1"/>
                </a:solidFill>
              </a:rPr>
              <a:t> Shamim</a:t>
            </a:r>
          </a:p>
          <a:p>
            <a:r>
              <a:rPr lang="en-US" dirty="0">
                <a:solidFill>
                  <a:schemeClr val="bg1"/>
                </a:solidFill>
              </a:rPr>
              <a:t>Prof. Stan Lai</a:t>
            </a:r>
          </a:p>
          <a:p>
            <a:r>
              <a:rPr lang="en-US" dirty="0">
                <a:solidFill>
                  <a:schemeClr val="bg1"/>
                </a:solidFill>
              </a:rPr>
              <a:t>Dr. Antonio De Maria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EDC6FA-5DF7-01CF-D10C-9CF3783A7336}"/>
              </a:ext>
            </a:extLst>
          </p:cNvPr>
          <p:cNvSpPr txBox="1"/>
          <p:nvPr/>
        </p:nvSpPr>
        <p:spPr>
          <a:xfrm>
            <a:off x="760933" y="3745636"/>
            <a:ext cx="2488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Primesh A. Kannangara</a:t>
            </a:r>
          </a:p>
        </p:txBody>
      </p:sp>
    </p:spTree>
    <p:extLst>
      <p:ext uri="{BB962C8B-B14F-4D97-AF65-F5344CB8AC3E}">
        <p14:creationId xmlns:p14="http://schemas.microsoft.com/office/powerpoint/2010/main" val="3094325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520BC6-4871-757C-D5D4-DD841E6FA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83414-942C-4E82-A11A-713F2402DE8A}" type="datetime1">
              <a:rPr lang="en-US" smtClean="0"/>
              <a:t>8/7/2025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83EEF7-6A5E-0AA4-CEAF-F58AE1786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 descr="ATLAS Visual Identity Design Guidelines">
            <a:extLst>
              <a:ext uri="{FF2B5EF4-FFF2-40B4-BE49-F238E27FC236}">
                <a16:creationId xmlns:a16="http://schemas.microsoft.com/office/drawing/2014/main" id="{7A02A9A4-5190-EF46-A9CA-3E3FDFAE8B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6" t="15944" r="7798" b="13897"/>
          <a:stretch>
            <a:fillRect/>
          </a:stretch>
        </p:blipFill>
        <p:spPr bwMode="auto">
          <a:xfrm>
            <a:off x="5225144" y="6218001"/>
            <a:ext cx="1155559" cy="51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665C6D-E12A-85AE-881E-4B0D826FED0F}"/>
              </a:ext>
            </a:extLst>
          </p:cNvPr>
          <p:cNvSpPr txBox="1"/>
          <p:nvPr/>
        </p:nvSpPr>
        <p:spPr>
          <a:xfrm>
            <a:off x="4805598" y="2844225"/>
            <a:ext cx="19946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BACKUPS</a:t>
            </a:r>
          </a:p>
        </p:txBody>
      </p:sp>
    </p:spTree>
    <p:extLst>
      <p:ext uri="{BB962C8B-B14F-4D97-AF65-F5344CB8AC3E}">
        <p14:creationId xmlns:p14="http://schemas.microsoft.com/office/powerpoint/2010/main" val="3697806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668840-5C83-8BF9-1320-4AFF8EC33B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FF77E4-2AD4-3A58-1EE3-CF5222496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83414-942C-4E82-A11A-713F2402DE8A}" type="datetime1">
              <a:rPr lang="en-US" smtClean="0"/>
              <a:t>8/7/2025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E68C35-0875-24A3-9C83-4DD90D5DA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 descr="ATLAS Visual Identity Design Guidelines">
            <a:extLst>
              <a:ext uri="{FF2B5EF4-FFF2-40B4-BE49-F238E27FC236}">
                <a16:creationId xmlns:a16="http://schemas.microsoft.com/office/drawing/2014/main" id="{4A0E4FC2-9456-50DA-6075-B2777D8C76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6" t="15944" r="7798" b="13897"/>
          <a:stretch>
            <a:fillRect/>
          </a:stretch>
        </p:blipFill>
        <p:spPr bwMode="auto">
          <a:xfrm>
            <a:off x="5225144" y="6208169"/>
            <a:ext cx="1155559" cy="51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DF26891E-DE4D-EF50-3950-1FD92E7820A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0513832"/>
                  </p:ext>
                </p:extLst>
              </p:nvPr>
            </p:nvGraphicFramePr>
            <p:xfrm>
              <a:off x="373626" y="1920720"/>
              <a:ext cx="5250426" cy="260661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250426">
                      <a:extLst>
                        <a:ext uri="{9D8B030D-6E8A-4147-A177-3AD203B41FA5}">
                          <a16:colId xmlns:a16="http://schemas.microsoft.com/office/drawing/2014/main" val="2251284494"/>
                        </a:ext>
                      </a:extLst>
                    </a:gridCol>
                  </a:tblGrid>
                  <a:tr h="34362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Z</a:t>
                          </a:r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𝝉𝝉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𝑺𝒊𝒈𝒏𝒂𝒍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𝑹𝒆𝒈𝒊𝒐𝒏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8169792"/>
                      </a:ext>
                    </a:extLst>
                  </a:tr>
                  <a:tr h="36438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𝑗𝑒𝑡𝑠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=0 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𝑠𝑢𝑝𝑝𝑟𝑒𝑠𝑒𝑑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82366737"/>
                      </a:ext>
                    </a:extLst>
                  </a:tr>
                  <a:tr h="34362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𝑚𝑖𝑠𝑠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&lt;50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(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𝑗𝑒𝑡𝑠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𝑐𝑢𝑡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84177153"/>
                      </a:ext>
                    </a:extLst>
                  </a:tr>
                  <a:tr h="70998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𝑐𝑜𝑠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∆∅</m:t>
                                    </m:r>
                                  </m:e>
                                </m:nary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&gt;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0.15 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𝑗𝑒𝑡𝑠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𝑐𝑢𝑡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7106616"/>
                      </a:ext>
                    </a:extLst>
                  </a:tr>
                  <a:tr h="34362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h𝑎𝑑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𝑣𝑖𝑠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&lt;80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𝑆𝑅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9439090"/>
                      </a:ext>
                    </a:extLst>
                  </a:tr>
                  <a:tr h="34362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∆∅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h𝑎𝑑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𝑣𝑖𝑠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&gt;2.4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2888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DF26891E-DE4D-EF50-3950-1FD92E7820A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0513832"/>
                  </p:ext>
                </p:extLst>
              </p:nvPr>
            </p:nvGraphicFramePr>
            <p:xfrm>
              <a:off x="373626" y="1920720"/>
              <a:ext cx="5250426" cy="260661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250426">
                      <a:extLst>
                        <a:ext uri="{9D8B030D-6E8A-4147-A177-3AD203B41FA5}">
                          <a16:colId xmlns:a16="http://schemas.microsoft.com/office/drawing/2014/main" val="2251284494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6" t="-6667" r="-464" b="-61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88169792"/>
                      </a:ext>
                    </a:extLst>
                  </a:tr>
                  <a:tr h="3878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6" t="-100000" r="-464" b="-4781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8236673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6" t="-213333" r="-464" b="-41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4177153"/>
                      </a:ext>
                    </a:extLst>
                  </a:tr>
                  <a:tr h="7557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6" t="-151613" r="-464" b="-983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5710661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6" t="-520000" r="-464" b="-10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9943909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6" t="-620000" r="-464" b="-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4288801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D6C330B-BDC0-22B4-C61E-E6751784163A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4739148" y="3418152"/>
            <a:ext cx="1332271" cy="7662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9EF8FD0-33DA-D318-41F5-13EDC912A799}"/>
                  </a:ext>
                </a:extLst>
              </p:cNvPr>
              <p:cNvSpPr txBox="1"/>
              <p:nvPr/>
            </p:nvSpPr>
            <p:spPr>
              <a:xfrm>
                <a:off x="6071419" y="3841503"/>
                <a:ext cx="5746955" cy="6858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This is the sum of cosines of azimuthal angles between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</m:oMath>
                </a14:m>
                <a:r>
                  <a:rPr lang="en-US" dirty="0"/>
                  <a:t>  and various objects (e.g., lepton and </a:t>
                </a:r>
                <a:r>
                  <a:rPr lang="el-GR" dirty="0"/>
                  <a:t>τ</a:t>
                </a:r>
                <a:r>
                  <a:rPr lang="en-US" dirty="0"/>
                  <a:t>had).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9EF8FD0-33DA-D318-41F5-13EDC912A7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1419" y="3841503"/>
                <a:ext cx="5746955" cy="685829"/>
              </a:xfrm>
              <a:prstGeom prst="rect">
                <a:avLst/>
              </a:prstGeom>
              <a:blipFill>
                <a:blip r:embed="rId4"/>
                <a:stretch>
                  <a:fillRect l="-954" t="-3540" b="-97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drawing of a jet&#10;&#10;AI-generated content may be incorrect.">
            <a:extLst>
              <a:ext uri="{FF2B5EF4-FFF2-40B4-BE49-F238E27FC236}">
                <a16:creationId xmlns:a16="http://schemas.microsoft.com/office/drawing/2014/main" id="{A1657A0B-E91C-EC70-7E7C-E4A906B504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1" t="6350" r="12231" b="21984"/>
          <a:stretch>
            <a:fillRect/>
          </a:stretch>
        </p:blipFill>
        <p:spPr>
          <a:xfrm>
            <a:off x="6894871" y="341000"/>
            <a:ext cx="3431458" cy="3342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553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5831926-FB4D-C4FF-E124-08ECDC4623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6992" y="754281"/>
            <a:ext cx="5582074" cy="3178621"/>
          </a:xfrm>
          <a:prstGeom prst="rect">
            <a:avLst/>
          </a:prstGeom>
        </p:spPr>
      </p:pic>
      <p:pic>
        <p:nvPicPr>
          <p:cNvPr id="7" name="Picture 6" descr="A diagram of a cone&#10;&#10;AI-generated content may be incorrect.">
            <a:extLst>
              <a:ext uri="{FF2B5EF4-FFF2-40B4-BE49-F238E27FC236}">
                <a16:creationId xmlns:a16="http://schemas.microsoft.com/office/drawing/2014/main" id="{9AB33A95-A83B-D4EE-E5D1-4A670AD25D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5" b="2538"/>
          <a:stretch>
            <a:fillRect/>
          </a:stretch>
        </p:blipFill>
        <p:spPr>
          <a:xfrm>
            <a:off x="7940816" y="3787923"/>
            <a:ext cx="3412984" cy="30662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50D36F4-4850-0D35-86F8-B3EDF3F329E2}"/>
                  </a:ext>
                </a:extLst>
              </p:cNvPr>
              <p:cNvSpPr txBox="1"/>
              <p:nvPr/>
            </p:nvSpPr>
            <p:spPr>
              <a:xfrm>
                <a:off x="98086" y="552716"/>
                <a:ext cx="7639902" cy="4801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There are several main processes that motivate the studies with Tau lepton</a:t>
                </a: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b="0" dirty="0"/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n-US" dirty="0" err="1"/>
                  <a:t>DiHiggs</a:t>
                </a:r>
                <a:r>
                  <a:rPr lang="en-US" dirty="0"/>
                  <a:t> or BSM</a:t>
                </a:r>
              </a:p>
              <a:p>
                <a:pPr lvl="3"/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Tau leptons decay leptonically or hadronically.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Corresponding BR are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35%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65%</m:t>
                    </m:r>
                  </m:oMath>
                </a14:m>
                <a:r>
                  <a:rPr lang="en-US" dirty="0"/>
                  <a:t>. 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Tau trigger in ATLAS  selects hadronic tau decays in real time.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Acceptance:</a:t>
                </a: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&gt;20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endParaRPr lang="en-US" b="0" dirty="0"/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&lt;2.5</m:t>
                    </m:r>
                  </m:oMath>
                </a14:m>
                <a:endParaRPr lang="en-US" dirty="0"/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Signal separation from the jet background:</a:t>
                </a: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Tau: narrow energy deposits, </a:t>
                </a:r>
              </a:p>
              <a:p>
                <a:pPr lvl="4"/>
                <a:r>
                  <a:rPr lang="en-US" dirty="0"/>
                  <a:t>       low track multiplicity (1 or 3 tracks).</a:t>
                </a: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Jet: broader, more tracks.</a:t>
                </a: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Based on NN identification, QCD jets are suppressed.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50D36F4-4850-0D35-86F8-B3EDF3F329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86" y="552716"/>
                <a:ext cx="7639902" cy="4801314"/>
              </a:xfrm>
              <a:prstGeom prst="rect">
                <a:avLst/>
              </a:prstGeom>
              <a:blipFill>
                <a:blip r:embed="rId4"/>
                <a:stretch>
                  <a:fillRect l="-479" t="-635" b="-12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680F3E-898D-3D28-5275-3BCD8DD78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5D7D4-EB37-4E8F-977B-EB24DA9A0D11}" type="datetime1">
              <a:rPr lang="en-US" smtClean="0"/>
              <a:t>8/7/2025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DF7E44-16CE-4DB2-CBF2-762EC28C0282}"/>
              </a:ext>
            </a:extLst>
          </p:cNvPr>
          <p:cNvSpPr txBox="1"/>
          <p:nvPr/>
        </p:nvSpPr>
        <p:spPr>
          <a:xfrm>
            <a:off x="265476" y="29496"/>
            <a:ext cx="2214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A9A13-286E-7930-872F-9AB5B3282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t>2</a:t>
            </a:fld>
            <a:endParaRPr lang="en-US"/>
          </a:p>
        </p:txBody>
      </p:sp>
      <p:pic>
        <p:nvPicPr>
          <p:cNvPr id="13" name="Picture 4" descr="ATLAS Visual Identity Design Guidelines">
            <a:extLst>
              <a:ext uri="{FF2B5EF4-FFF2-40B4-BE49-F238E27FC236}">
                <a16:creationId xmlns:a16="http://schemas.microsoft.com/office/drawing/2014/main" id="{063C7FA7-F2D9-D656-A3A9-FE6398620A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6" t="15944" r="7798" b="13897"/>
          <a:stretch>
            <a:fillRect/>
          </a:stretch>
        </p:blipFill>
        <p:spPr bwMode="auto">
          <a:xfrm>
            <a:off x="5225144" y="6208169"/>
            <a:ext cx="1155559" cy="51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486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E1FB9B-91C8-F9F6-261F-E2929472C4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enerated image">
            <a:extLst>
              <a:ext uri="{FF2B5EF4-FFF2-40B4-BE49-F238E27FC236}">
                <a16:creationId xmlns:a16="http://schemas.microsoft.com/office/drawing/2014/main" id="{96307611-07EE-AA77-0A98-CFB791D18A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607" y="2596430"/>
            <a:ext cx="5227236" cy="348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ECAD939-F1DB-09DC-5045-55FA509F40F7}"/>
              </a:ext>
            </a:extLst>
          </p:cNvPr>
          <p:cNvSpPr txBox="1"/>
          <p:nvPr/>
        </p:nvSpPr>
        <p:spPr>
          <a:xfrm>
            <a:off x="422788" y="334297"/>
            <a:ext cx="5157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Tag and Probe Method?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B33798B-5546-7E0F-BD74-377C33CB27FB}"/>
                  </a:ext>
                </a:extLst>
              </p:cNvPr>
              <p:cNvSpPr txBox="1"/>
              <p:nvPr/>
            </p:nvSpPr>
            <p:spPr>
              <a:xfrm>
                <a:off x="534723" y="972526"/>
                <a:ext cx="9317199" cy="2056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US" dirty="0"/>
                  <a:t>Method used to measure the efficiency of the Tau Trigger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US" dirty="0"/>
                  <a:t>First identify well understood  particle (tag: electron), ensuring clean event selection.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US" dirty="0"/>
                  <a:t>Then probe  is the focus of the study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h𝑎𝑑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𝑣𝑖𝑠</m:t>
                        </m:r>
                      </m:sub>
                    </m:sSub>
                  </m:oMath>
                </a14:m>
                <a:r>
                  <a:rPr lang="en-US" dirty="0"/>
                  <a:t>). 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US" dirty="0"/>
                  <a:t>This method minimizes bias on the probe by using a selection on the tag, ensuring high purity in the event selection. 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US" dirty="0"/>
                  <a:t>Efficiency is measured as a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/>
                  <a:t> by comparing events where both the tag and probe are identified to those where only the tag is selected.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B33798B-5546-7E0F-BD74-377C33CB27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723" y="972526"/>
                <a:ext cx="9317199" cy="2056525"/>
              </a:xfrm>
              <a:prstGeom prst="rect">
                <a:avLst/>
              </a:prstGeom>
              <a:blipFill>
                <a:blip r:embed="rId3"/>
                <a:stretch>
                  <a:fillRect l="-458" t="-1484" r="-524" b="-4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2A21EF9-257F-F211-E1B2-AE3303CE4976}"/>
                  </a:ext>
                </a:extLst>
              </p:cNvPr>
              <p:cNvSpPr txBox="1"/>
              <p:nvPr/>
            </p:nvSpPr>
            <p:spPr>
              <a:xfrm>
                <a:off x="8342131" y="5803304"/>
                <a:ext cx="22191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𝜏𝜏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h𝑎𝑑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𝑣𝑖𝑠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2A21EF9-257F-F211-E1B2-AE3303CE49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2131" y="5803304"/>
                <a:ext cx="2219197" cy="276999"/>
              </a:xfrm>
              <a:prstGeom prst="rect">
                <a:avLst/>
              </a:prstGeom>
              <a:blipFill>
                <a:blip r:embed="rId4"/>
                <a:stretch>
                  <a:fillRect l="-2192" r="-1644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4A50E9-3AAA-4CCD-BEFE-56E943B60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92DB-FB82-41C1-ADC2-CB49EB31C807}" type="datetime1">
              <a:rPr lang="en-US" smtClean="0"/>
              <a:t>8/7/2025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F9F86-D147-10C8-CCB5-632EB1C25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4" descr="ATLAS Visual Identity Design Guidelines">
            <a:extLst>
              <a:ext uri="{FF2B5EF4-FFF2-40B4-BE49-F238E27FC236}">
                <a16:creationId xmlns:a16="http://schemas.microsoft.com/office/drawing/2014/main" id="{7C5E7D0A-7CE1-0CDF-D2BB-D9631E7BB1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6" t="15944" r="7798" b="13897"/>
          <a:stretch>
            <a:fillRect/>
          </a:stretch>
        </p:blipFill>
        <p:spPr bwMode="auto">
          <a:xfrm>
            <a:off x="5225144" y="6267161"/>
            <a:ext cx="1155559" cy="51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ACCFA97-B2CA-BD01-0D8F-F5E10D577AA1}"/>
                  </a:ext>
                </a:extLst>
              </p:cNvPr>
              <p:cNvSpPr txBox="1"/>
              <p:nvPr/>
            </p:nvSpPr>
            <p:spPr>
              <a:xfrm>
                <a:off x="10793738" y="2929893"/>
                <a:ext cx="157133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ACCFA97-B2CA-BD01-0D8F-F5E10D577A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3738" y="2929893"/>
                <a:ext cx="157133" cy="215444"/>
              </a:xfrm>
              <a:prstGeom prst="rect">
                <a:avLst/>
              </a:prstGeom>
              <a:blipFill>
                <a:blip r:embed="rId6"/>
                <a:stretch>
                  <a:fillRect l="-12000" r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6E3CAC2-2841-D9CC-4829-3974C4C87DA2}"/>
                  </a:ext>
                </a:extLst>
              </p:cNvPr>
              <p:cNvSpPr txBox="1"/>
              <p:nvPr/>
            </p:nvSpPr>
            <p:spPr>
              <a:xfrm>
                <a:off x="10561328" y="3703323"/>
                <a:ext cx="194311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6E3CAC2-2841-D9CC-4829-3974C4C87D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1328" y="3703323"/>
                <a:ext cx="194311" cy="246221"/>
              </a:xfrm>
              <a:prstGeom prst="rect">
                <a:avLst/>
              </a:prstGeom>
              <a:blipFill>
                <a:blip r:embed="rId7"/>
                <a:stretch>
                  <a:fillRect l="-29032" r="-12903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F87D2786-5F29-8ACB-AF7D-104DFF62CB9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4376" y="3144060"/>
            <a:ext cx="8354591" cy="857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810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632E9E-F135-97B8-D4AC-366475BE53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AB160C8-537B-8314-9924-0614117EC239}"/>
              </a:ext>
            </a:extLst>
          </p:cNvPr>
          <p:cNvSpPr txBox="1"/>
          <p:nvPr/>
        </p:nvSpPr>
        <p:spPr>
          <a:xfrm>
            <a:off x="422788" y="334297"/>
            <a:ext cx="7102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Preselection requirements for event selection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6F10D5-14AE-A612-97EA-6902B2A49855}"/>
              </a:ext>
            </a:extLst>
          </p:cNvPr>
          <p:cNvSpPr txBox="1"/>
          <p:nvPr/>
        </p:nvSpPr>
        <p:spPr>
          <a:xfrm>
            <a:off x="599768" y="1288026"/>
            <a:ext cx="9944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Use 2024 pp collision data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After reconstruction, preselection cuts are applied to all events, depending on the tagged lepton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B3F15D-A269-939D-E05B-63F621E14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FDDF-515A-473D-BBE9-DCE66DFD100D}" type="datetime1">
              <a:rPr lang="en-US" smtClean="0"/>
              <a:t>8/7/2025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E73125-4FC0-B960-2E03-1725FE0E6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4" descr="ATLAS Visual Identity Design Guidelines">
            <a:extLst>
              <a:ext uri="{FF2B5EF4-FFF2-40B4-BE49-F238E27FC236}">
                <a16:creationId xmlns:a16="http://schemas.microsoft.com/office/drawing/2014/main" id="{DAB085FB-44D1-A740-A827-76661AF222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6" t="15944" r="7798" b="13897"/>
          <a:stretch>
            <a:fillRect/>
          </a:stretch>
        </p:blipFill>
        <p:spPr bwMode="auto">
          <a:xfrm>
            <a:off x="5225144" y="6218001"/>
            <a:ext cx="1155559" cy="51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DC0FB220-EF79-9645-B9CB-6E2155AE3CC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81942494"/>
                  </p:ext>
                </p:extLst>
              </p:nvPr>
            </p:nvGraphicFramePr>
            <p:xfrm>
              <a:off x="5653837" y="2553376"/>
              <a:ext cx="6284200" cy="26393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142100">
                      <a:extLst>
                        <a:ext uri="{9D8B030D-6E8A-4147-A177-3AD203B41FA5}">
                          <a16:colId xmlns:a16="http://schemas.microsoft.com/office/drawing/2014/main" val="96737526"/>
                        </a:ext>
                      </a:extLst>
                    </a:gridCol>
                    <a:gridCol w="3142100">
                      <a:extLst>
                        <a:ext uri="{9D8B030D-6E8A-4147-A177-3AD203B41FA5}">
                          <a16:colId xmlns:a16="http://schemas.microsoft.com/office/drawing/2014/main" val="404307228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 - tagged events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𝝉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−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𝒑𝒓𝒐𝒃𝒆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𝒆𝒗𝒆𝒏𝒕𝒔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484836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=1  </m:t>
                                </m:r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=0  </m:t>
                                </m:r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𝜏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  <a:p>
                          <a:pPr algn="ctr"/>
                          <a:r>
                            <a:rPr lang="en-US" dirty="0" err="1"/>
                            <a:t>GNTau</a:t>
                          </a:r>
                          <a:r>
                            <a:rPr lang="en-US" dirty="0"/>
                            <a:t> Medium ID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364158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Tight ID</a:t>
                          </a: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081987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&gt;27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  <m:sup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h𝑎𝑑</m:t>
                                        </m:r>
                                      </m:sub>
                                    </m:sSub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778678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&lt;2.5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&lt;2.5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667499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Tight Isolation</a:t>
                          </a: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  <a:p>
                          <a:pPr algn="ctr"/>
                          <a:r>
                            <a:rPr lang="en-US" dirty="0"/>
                            <a:t>1 or 3 charged tracks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3221265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e, </a:t>
                          </a: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</m:oMath>
                          </a14:m>
                          <a:r>
                            <a:rPr lang="en-US" dirty="0"/>
                            <a:t> opposite sign charges</a:t>
                          </a: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353739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DC0FB220-EF79-9645-B9CB-6E2155AE3CC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81942494"/>
                  </p:ext>
                </p:extLst>
              </p:nvPr>
            </p:nvGraphicFramePr>
            <p:xfrm>
              <a:off x="5653837" y="2553376"/>
              <a:ext cx="6284200" cy="26393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142100">
                      <a:extLst>
                        <a:ext uri="{9D8B030D-6E8A-4147-A177-3AD203B41FA5}">
                          <a16:colId xmlns:a16="http://schemas.microsoft.com/office/drawing/2014/main" val="96737526"/>
                        </a:ext>
                      </a:extLst>
                    </a:gridCol>
                    <a:gridCol w="3142100">
                      <a:extLst>
                        <a:ext uri="{9D8B030D-6E8A-4147-A177-3AD203B41FA5}">
                          <a16:colId xmlns:a16="http://schemas.microsoft.com/office/drawing/2014/main" val="404307228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 - tagged events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194" t="-6557" r="-775" b="-63770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48483669"/>
                      </a:ext>
                    </a:extLst>
                  </a:tr>
                  <a:tr h="3878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4" t="-101563" r="-100775" b="-507813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  <a:p>
                          <a:pPr algn="ctr"/>
                          <a:r>
                            <a:rPr lang="en-US" dirty="0" err="1"/>
                            <a:t>GNTau</a:t>
                          </a:r>
                          <a:r>
                            <a:rPr lang="en-US" dirty="0"/>
                            <a:t> Medium ID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364158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Tight ID</a:t>
                          </a: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08198796"/>
                      </a:ext>
                    </a:extLst>
                  </a:tr>
                  <a:tr h="39725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4" t="-292308" r="-100775" b="-30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194" t="-292308" r="-775" b="-30615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78678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4" t="-418033" r="-100775" b="-2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194" t="-418033" r="-775" b="-22623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667499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Tight Isolation</a:t>
                          </a: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  <a:p>
                          <a:pPr algn="ctr"/>
                          <a:r>
                            <a:rPr lang="en-US" dirty="0"/>
                            <a:t>1 or 3 charged tracks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3221265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4" t="-618033" r="-100775" b="-26230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3537395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2" name="Picture 11" descr="A graph showing the number of luminosity&#10;&#10;AI-generated content may be incorrect.">
            <a:extLst>
              <a:ext uri="{FF2B5EF4-FFF2-40B4-BE49-F238E27FC236}">
                <a16:creationId xmlns:a16="http://schemas.microsoft.com/office/drawing/2014/main" id="{BC038634-D27B-7AEE-226F-CB8DCC4C5B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88" y="2010557"/>
            <a:ext cx="5231049" cy="375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225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6745E4-C098-349B-20C3-46012886DF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of data and data&#10;&#10;AI-generated content may be incorrect.">
            <a:extLst>
              <a:ext uri="{FF2B5EF4-FFF2-40B4-BE49-F238E27FC236}">
                <a16:creationId xmlns:a16="http://schemas.microsoft.com/office/drawing/2014/main" id="{ABF40FC2-3D9B-6373-4506-2DABA5E55F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783" y="1559717"/>
            <a:ext cx="3752236" cy="375223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140F805C-E1F1-A0E3-AE94-2400EB8A844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6969376"/>
                  </p:ext>
                </p:extLst>
              </p:nvPr>
            </p:nvGraphicFramePr>
            <p:xfrm>
              <a:off x="422788" y="1969881"/>
              <a:ext cx="6046839" cy="260661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046839">
                      <a:extLst>
                        <a:ext uri="{9D8B030D-6E8A-4147-A177-3AD203B41FA5}">
                          <a16:colId xmlns:a16="http://schemas.microsoft.com/office/drawing/2014/main" val="2251284494"/>
                        </a:ext>
                      </a:extLst>
                    </a:gridCol>
                  </a:tblGrid>
                  <a:tr h="34362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Z</a:t>
                          </a:r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𝝉𝝉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𝑺𝒊𝒈𝒏𝒂𝒍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𝑹𝒆𝒈𝒊𝒐𝒏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8169792"/>
                      </a:ext>
                    </a:extLst>
                  </a:tr>
                  <a:tr h="36438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𝑗𝑒𝑡𝑠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=0 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𝑠𝑢𝑝𝑝𝑟𝑒𝑠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82366737"/>
                      </a:ext>
                    </a:extLst>
                  </a:tr>
                  <a:tr h="34362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𝑚𝑖𝑠𝑠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&lt;50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𝑠𝑢𝑝𝑝𝑟𝑒𝑠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𝑗𝑒𝑡𝑠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84177153"/>
                      </a:ext>
                    </a:extLst>
                  </a:tr>
                  <a:tr h="70998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𝑐𝑜𝑠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Φ</m:t>
                                    </m:r>
                                  </m:e>
                                </m:nary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&gt;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0.15 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𝑠𝑢𝑝𝑝𝑟𝑒𝑠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𝑗𝑒𝑡𝑠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7106616"/>
                      </a:ext>
                    </a:extLst>
                  </a:tr>
                  <a:tr h="34362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h𝑎𝑑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𝑣𝑖𝑠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&lt;80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𝑠𝑢𝑝𝑝𝑟𝑒𝑠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𝑜𝑟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𝜇𝜇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9439090"/>
                      </a:ext>
                    </a:extLst>
                  </a:tr>
                  <a:tr h="34362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sty m:val="p"/>
                                  </m:rPr>
                                  <a:rPr lang="el-G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Φ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h𝑎𝑑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𝑣𝑖𝑠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&gt;2.4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2888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140F805C-E1F1-A0E3-AE94-2400EB8A844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6969376"/>
                  </p:ext>
                </p:extLst>
              </p:nvPr>
            </p:nvGraphicFramePr>
            <p:xfrm>
              <a:off x="422788" y="1969881"/>
              <a:ext cx="6046839" cy="260661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046839">
                      <a:extLst>
                        <a:ext uri="{9D8B030D-6E8A-4147-A177-3AD203B41FA5}">
                          <a16:colId xmlns:a16="http://schemas.microsoft.com/office/drawing/2014/main" val="2251284494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" t="-6667" r="-403" b="-61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88169792"/>
                      </a:ext>
                    </a:extLst>
                  </a:tr>
                  <a:tr h="3878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" t="-100000" r="-403" b="-4781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8236673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" t="-213333" r="-403" b="-41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4177153"/>
                      </a:ext>
                    </a:extLst>
                  </a:tr>
                  <a:tr h="7557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" t="-151613" r="-403" b="-983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5710661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" t="-520000" r="-403" b="-10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9943909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" t="-620000" r="-403" b="-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42888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F9C78BF9-8F64-495F-352F-4C8F0239DFDD}"/>
              </a:ext>
            </a:extLst>
          </p:cNvPr>
          <p:cNvSpPr txBox="1"/>
          <p:nvPr/>
        </p:nvSpPr>
        <p:spPr>
          <a:xfrm>
            <a:off x="422788" y="334297"/>
            <a:ext cx="43171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 for Signal Region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0BB77C-2BA3-A034-37CC-74FF483F4249}"/>
              </a:ext>
            </a:extLst>
          </p:cNvPr>
          <p:cNvSpPr txBox="1"/>
          <p:nvPr/>
        </p:nvSpPr>
        <p:spPr>
          <a:xfrm>
            <a:off x="570271" y="1229033"/>
            <a:ext cx="10565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Signal region is carefully defined to isolate events corresponding to the desired process (signal events)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77A6E2-897D-E788-1566-D7E5CDD67F2E}"/>
              </a:ext>
            </a:extLst>
          </p:cNvPr>
          <p:cNvSpPr txBox="1"/>
          <p:nvPr/>
        </p:nvSpPr>
        <p:spPr>
          <a:xfrm>
            <a:off x="570271" y="5070674"/>
            <a:ext cx="7244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Enriched with the signal, and the signal-to-background ratio is higher.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Important for efficiency measurement, validation   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B5413D5-E6F1-8478-720B-A895FF83E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F272-B691-4314-88F0-B632512F4B42}" type="datetime1">
              <a:rPr lang="en-US" smtClean="0"/>
              <a:t>8/7/2025</a:t>
            </a:fld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9BCF996-9F2C-BC2E-9C32-4BA742FDA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t>5</a:t>
            </a:fld>
            <a:endParaRPr lang="en-US"/>
          </a:p>
        </p:txBody>
      </p:sp>
      <p:pic>
        <p:nvPicPr>
          <p:cNvPr id="14" name="Picture 4" descr="ATLAS Visual Identity Design Guidelines">
            <a:extLst>
              <a:ext uri="{FF2B5EF4-FFF2-40B4-BE49-F238E27FC236}">
                <a16:creationId xmlns:a16="http://schemas.microsoft.com/office/drawing/2014/main" id="{C9109A3C-1141-1FDC-9858-50E53D5423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6" t="15944" r="7798" b="13897"/>
          <a:stretch>
            <a:fillRect/>
          </a:stretch>
        </p:blipFill>
        <p:spPr bwMode="auto">
          <a:xfrm>
            <a:off x="5225144" y="6208169"/>
            <a:ext cx="1155559" cy="51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676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A3AEA6-24EC-8476-A41E-8353AEB306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DD182B1-1F37-F1B2-1405-AC98A39BBAC5}"/>
              </a:ext>
            </a:extLst>
          </p:cNvPr>
          <p:cNvSpPr txBox="1"/>
          <p:nvPr/>
        </p:nvSpPr>
        <p:spPr>
          <a:xfrm>
            <a:off x="422788" y="226142"/>
            <a:ext cx="4549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 for Control Region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C8E8C8-2EA2-BD1D-2E1F-FCCACF1E9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A062-4692-463A-BD19-A60039A11911}" type="datetime1">
              <a:rPr lang="en-US" smtClean="0"/>
              <a:t>8/7/2025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90EF0D-94A4-F12C-1535-EB0C3597E8EC}"/>
              </a:ext>
            </a:extLst>
          </p:cNvPr>
          <p:cNvSpPr txBox="1"/>
          <p:nvPr/>
        </p:nvSpPr>
        <p:spPr>
          <a:xfrm>
            <a:off x="838200" y="875070"/>
            <a:ext cx="10737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 An important use of the control region is modeling and validation of the background in the signal region.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This region is rich in background and very low in signal.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666B85-5AF6-8350-17A2-E93C32209773}"/>
              </a:ext>
            </a:extLst>
          </p:cNvPr>
          <p:cNvSpPr txBox="1"/>
          <p:nvPr/>
        </p:nvSpPr>
        <p:spPr>
          <a:xfrm>
            <a:off x="3795251" y="1605181"/>
            <a:ext cx="3918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are the backgrounds we model?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837C33B-724F-D5DA-1FB6-0CCAD4B2CD16}"/>
                  </a:ext>
                </a:extLst>
              </p:cNvPr>
              <p:cNvSpPr txBox="1"/>
              <p:nvPr/>
            </p:nvSpPr>
            <p:spPr>
              <a:xfrm>
                <a:off x="2454242" y="2071296"/>
                <a:ext cx="9778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𝑾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𝒋𝒆𝒕𝒔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837C33B-724F-D5DA-1FB6-0CCAD4B2CD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4242" y="2071296"/>
                <a:ext cx="977832" cy="276999"/>
              </a:xfrm>
              <a:prstGeom prst="rect">
                <a:avLst/>
              </a:prstGeom>
              <a:blipFill>
                <a:blip r:embed="rId2"/>
                <a:stretch>
                  <a:fillRect l="-6250" r="-8750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79A1789-F286-DB25-40BF-1FF001CDED51}"/>
                  </a:ext>
                </a:extLst>
              </p:cNvPr>
              <p:cNvSpPr txBox="1"/>
              <p:nvPr/>
            </p:nvSpPr>
            <p:spPr>
              <a:xfrm>
                <a:off x="8664422" y="2029285"/>
                <a:ext cx="5321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𝑸𝑪𝑫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79A1789-F286-DB25-40BF-1FF001CDED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4422" y="2029285"/>
                <a:ext cx="532197" cy="276999"/>
              </a:xfrm>
              <a:prstGeom prst="rect">
                <a:avLst/>
              </a:prstGeom>
              <a:blipFill>
                <a:blip r:embed="rId3"/>
                <a:stretch>
                  <a:fillRect l="-14773" r="-14773" b="-3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Table 18">
                <a:extLst>
                  <a:ext uri="{FF2B5EF4-FFF2-40B4-BE49-F238E27FC236}">
                    <a16:creationId xmlns:a16="http://schemas.microsoft.com/office/drawing/2014/main" id="{8CC5844D-3A72-E5D2-583E-7A5B15AB98A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08754144"/>
                  </p:ext>
                </p:extLst>
              </p:nvPr>
            </p:nvGraphicFramePr>
            <p:xfrm>
              <a:off x="36759" y="2394772"/>
              <a:ext cx="3036648" cy="214928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36648">
                      <a:extLst>
                        <a:ext uri="{9D8B030D-6E8A-4147-A177-3AD203B41FA5}">
                          <a16:colId xmlns:a16="http://schemas.microsoft.com/office/drawing/2014/main" val="2251284494"/>
                        </a:ext>
                      </a:extLst>
                    </a:gridCol>
                  </a:tblGrid>
                  <a:tr h="27221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𝑾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𝑪𝑹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8169792"/>
                      </a:ext>
                    </a:extLst>
                  </a:tr>
                  <a:tr h="28470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𝑗𝑒𝑡𝑠</m:t>
                                    </m:r>
                                  </m:sub>
                                </m:s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82366737"/>
                      </a:ext>
                    </a:extLst>
                  </a:tr>
                  <a:tr h="27221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</a:rPr>
                                          <m:t>𝑚𝑖𝑠𝑠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&gt;60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84177153"/>
                      </a:ext>
                    </a:extLst>
                  </a:tr>
                  <a:tr h="55473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𝑐𝑜𝑠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sz="1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Φ</m:t>
                                    </m:r>
                                  </m:e>
                                </m:nary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&lt;0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7106616"/>
                      </a:ext>
                    </a:extLst>
                  </a:tr>
                  <a:tr h="272215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45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d>
                                  <m:d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e>
                                      <m:sub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h𝑎𝑑</m:t>
                                        </m:r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𝑣𝑖𝑠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&lt;80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9439090"/>
                      </a:ext>
                    </a:extLst>
                  </a:tr>
                  <a:tr h="27221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𝑚𝑖𝑠𝑠</m:t>
                                    </m:r>
                                  </m:sub>
                                </m:s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&gt;30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𝐺𝑒𝑉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2888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Table 18">
                <a:extLst>
                  <a:ext uri="{FF2B5EF4-FFF2-40B4-BE49-F238E27FC236}">
                    <a16:creationId xmlns:a16="http://schemas.microsoft.com/office/drawing/2014/main" id="{8CC5844D-3A72-E5D2-583E-7A5B15AB98A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08754144"/>
                  </p:ext>
                </p:extLst>
              </p:nvPr>
            </p:nvGraphicFramePr>
            <p:xfrm>
              <a:off x="36759" y="2394772"/>
              <a:ext cx="3036648" cy="214928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36648">
                      <a:extLst>
                        <a:ext uri="{9D8B030D-6E8A-4147-A177-3AD203B41FA5}">
                          <a16:colId xmlns:a16="http://schemas.microsoft.com/office/drawing/2014/main" val="2251284494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1" t="-2000" r="-802" b="-746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88169792"/>
                      </a:ext>
                    </a:extLst>
                  </a:tr>
                  <a:tr h="32194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1" t="-96226" r="-802" b="-6037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82366737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1" t="-208000" r="-802" b="-54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4177153"/>
                      </a:ext>
                    </a:extLst>
                  </a:tr>
                  <a:tr h="6081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1" t="-152475" r="-802" b="-1673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5710661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1" t="-510000" r="-802" b="-23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9943909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1" t="-610000" r="-802" b="-13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42888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1" name="Table 20">
                <a:extLst>
                  <a:ext uri="{FF2B5EF4-FFF2-40B4-BE49-F238E27FC236}">
                    <a16:creationId xmlns:a16="http://schemas.microsoft.com/office/drawing/2014/main" id="{4DF93BFE-29AA-22CE-FE17-6CEAC8804B7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82615877"/>
                  </p:ext>
                </p:extLst>
              </p:nvPr>
            </p:nvGraphicFramePr>
            <p:xfrm>
              <a:off x="5987846" y="2324334"/>
              <a:ext cx="3037220" cy="245408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37220">
                      <a:extLst>
                        <a:ext uri="{9D8B030D-6E8A-4147-A177-3AD203B41FA5}">
                          <a16:colId xmlns:a16="http://schemas.microsoft.com/office/drawing/2014/main" val="2251284494"/>
                        </a:ext>
                      </a:extLst>
                    </a:gridCol>
                  </a:tblGrid>
                  <a:tr h="27221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𝑸𝑪𝑫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𝑪𝑹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8169792"/>
                      </a:ext>
                    </a:extLst>
                  </a:tr>
                  <a:tr h="28470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𝑗𝑒𝑡𝑠</m:t>
                                    </m:r>
                                  </m:sub>
                                </m:s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82366737"/>
                      </a:ext>
                    </a:extLst>
                  </a:tr>
                  <a:tr h="27221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</a:rPr>
                                          <m:t>𝑚𝑖𝑠𝑠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&lt;50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84177153"/>
                      </a:ext>
                    </a:extLst>
                  </a:tr>
                  <a:tr h="55473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𝑐𝑜𝑠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sz="1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Φ</m:t>
                                    </m:r>
                                  </m:e>
                                </m:nary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&gt;−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0.15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7106616"/>
                      </a:ext>
                    </a:extLst>
                  </a:tr>
                  <a:tr h="272215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45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d>
                                  <m:d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e>
                                      <m:sub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h𝑎𝑑</m:t>
                                        </m:r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𝑣𝑖𝑠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&lt;80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9439090"/>
                      </a:ext>
                    </a:extLst>
                  </a:tr>
                  <a:tr h="27221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Φ</m:t>
                                </m:r>
                                <m:d>
                                  <m:d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</m:d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&gt;2.4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288801"/>
                      </a:ext>
                    </a:extLst>
                  </a:tr>
                  <a:tr h="2722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Anti </a:t>
                          </a:r>
                          <a:r>
                            <a:rPr lang="en-US" sz="1400" dirty="0" err="1"/>
                            <a:t>lep</a:t>
                          </a:r>
                          <a:r>
                            <a:rPr lang="en-US" sz="1400" dirty="0"/>
                            <a:t>. Iso. Req.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0524634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1" name="Table 20">
                <a:extLst>
                  <a:ext uri="{FF2B5EF4-FFF2-40B4-BE49-F238E27FC236}">
                    <a16:creationId xmlns:a16="http://schemas.microsoft.com/office/drawing/2014/main" id="{4DF93BFE-29AA-22CE-FE17-6CEAC8804B7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82615877"/>
                  </p:ext>
                </p:extLst>
              </p:nvPr>
            </p:nvGraphicFramePr>
            <p:xfrm>
              <a:off x="5987846" y="2324334"/>
              <a:ext cx="3037220" cy="245408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37220">
                      <a:extLst>
                        <a:ext uri="{9D8B030D-6E8A-4147-A177-3AD203B41FA5}">
                          <a16:colId xmlns:a16="http://schemas.microsoft.com/office/drawing/2014/main" val="2251284494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00" t="-2000" r="-802" b="-744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88169792"/>
                      </a:ext>
                    </a:extLst>
                  </a:tr>
                  <a:tr h="32194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00" t="-96226" r="-802" b="-6018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82366737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00" t="-208000" r="-802" b="-53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4177153"/>
                      </a:ext>
                    </a:extLst>
                  </a:tr>
                  <a:tr h="6081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00" t="-154000" r="-802" b="-169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5710661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00" t="-508000" r="-802" b="-23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9943909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00" t="-608000" r="-802" b="-13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428880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Anti </a:t>
                          </a:r>
                          <a:r>
                            <a:rPr lang="en-US" sz="1400" dirty="0" err="1"/>
                            <a:t>lep</a:t>
                          </a:r>
                          <a:r>
                            <a:rPr lang="en-US" sz="1400" dirty="0"/>
                            <a:t>. Iso. Req.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0524634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23" name="Picture 22" descr="A graph of data and statistics&#10;&#10;AI-generated content may be incorrect.">
            <a:extLst>
              <a:ext uri="{FF2B5EF4-FFF2-40B4-BE49-F238E27FC236}">
                <a16:creationId xmlns:a16="http://schemas.microsoft.com/office/drawing/2014/main" id="{1C845624-E37E-B678-C3FB-46FDCA6D9A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74"/>
          <a:stretch>
            <a:fillRect/>
          </a:stretch>
        </p:blipFill>
        <p:spPr>
          <a:xfrm>
            <a:off x="9025065" y="2306284"/>
            <a:ext cx="2929065" cy="2918114"/>
          </a:xfrm>
          <a:prstGeom prst="rect">
            <a:avLst/>
          </a:prstGeom>
        </p:spPr>
      </p:pic>
      <p:pic>
        <p:nvPicPr>
          <p:cNvPr id="25" name="Picture 24" descr="A graph of data and data&#10;&#10;AI-generated content may be incorrect.">
            <a:extLst>
              <a:ext uri="{FF2B5EF4-FFF2-40B4-BE49-F238E27FC236}">
                <a16:creationId xmlns:a16="http://schemas.microsoft.com/office/drawing/2014/main" id="{1D0C41E5-D7FF-A377-1000-981CAD06AD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"/>
          <a:stretch>
            <a:fillRect/>
          </a:stretch>
        </p:blipFill>
        <p:spPr>
          <a:xfrm>
            <a:off x="3073408" y="2394772"/>
            <a:ext cx="2929065" cy="2945813"/>
          </a:xfrm>
          <a:prstGeom prst="rect">
            <a:avLst/>
          </a:prstGeom>
        </p:spPr>
      </p:pic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3CB96E44-3882-4EFD-8537-CCFC853C6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t>6</a:t>
            </a:fld>
            <a:endParaRPr lang="en-US"/>
          </a:p>
        </p:txBody>
      </p:sp>
      <p:pic>
        <p:nvPicPr>
          <p:cNvPr id="31" name="Picture 4" descr="ATLAS Visual Identity Design Guidelines">
            <a:extLst>
              <a:ext uri="{FF2B5EF4-FFF2-40B4-BE49-F238E27FC236}">
                <a16:creationId xmlns:a16="http://schemas.microsoft.com/office/drawing/2014/main" id="{DEABE6E0-FD41-1CAA-6F08-44BD5F7730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6" t="15944" r="7798" b="13897"/>
          <a:stretch>
            <a:fillRect/>
          </a:stretch>
        </p:blipFill>
        <p:spPr bwMode="auto">
          <a:xfrm>
            <a:off x="5225144" y="6247497"/>
            <a:ext cx="1155559" cy="51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919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E495C-1565-7D83-3C9B-64F672ED35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1FA691-39C1-BBF7-06F0-7E238413F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E72D-1C4F-4900-B7B7-F536E10A4650}" type="datetime1">
              <a:rPr lang="en-US" smtClean="0"/>
              <a:t>8/7/2025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4E3401-0530-FAA2-B86A-C7B715C7A600}"/>
              </a:ext>
            </a:extLst>
          </p:cNvPr>
          <p:cNvSpPr txBox="1"/>
          <p:nvPr/>
        </p:nvSpPr>
        <p:spPr>
          <a:xfrm>
            <a:off x="393291" y="304800"/>
            <a:ext cx="44646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Efficiency and Scale Factor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BA434E8-66FE-8B63-572B-8774991972C1}"/>
                  </a:ext>
                </a:extLst>
              </p:cNvPr>
              <p:cNvSpPr txBox="1"/>
              <p:nvPr/>
            </p:nvSpPr>
            <p:spPr>
              <a:xfrm>
                <a:off x="7715864" y="2322027"/>
                <a:ext cx="1140762" cy="5196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𝑆𝐹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𝐷𝑎𝑡𝑎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𝑀𝐶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BA434E8-66FE-8B63-572B-8774991972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5864" y="2322027"/>
                <a:ext cx="1140762" cy="519694"/>
              </a:xfrm>
              <a:prstGeom prst="rect">
                <a:avLst/>
              </a:prstGeom>
              <a:blipFill>
                <a:blip r:embed="rId2"/>
                <a:stretch>
                  <a:fillRect b="-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F8F8F5-7768-2836-59CE-856446F0096C}"/>
                  </a:ext>
                </a:extLst>
              </p:cNvPr>
              <p:cNvSpPr txBox="1"/>
              <p:nvPr/>
            </p:nvSpPr>
            <p:spPr>
              <a:xfrm>
                <a:off x="7334091" y="627094"/>
                <a:ext cx="3340403" cy="606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𝐷𝑎𝑡𝑎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𝐷𝑎𝑡𝑎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𝑀𝐶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𝐵𝐺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𝑒𝑡𝑎𝑢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25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𝐷𝑎𝑡𝑎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𝑀𝐶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𝐵𝐺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𝑠𝑖𝑛𝑔𝑙𝑒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_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F8F8F5-7768-2836-59CE-856446F009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4091" y="627094"/>
                <a:ext cx="3340403" cy="606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4EA35E7-5D4F-E8CD-A4C5-EA8D039DFB9D}"/>
                  </a:ext>
                </a:extLst>
              </p:cNvPr>
              <p:cNvSpPr txBox="1"/>
              <p:nvPr/>
            </p:nvSpPr>
            <p:spPr>
              <a:xfrm>
                <a:off x="7472806" y="1466417"/>
                <a:ext cx="3003979" cy="7150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𝑀𝐶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𝑡𝑟𝑢𝑒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𝑧𝑡𝑡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𝑒𝑡𝑎𝑢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25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𝑀𝐶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𝑡𝑟𝑢𝑒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𝑧𝑡𝑡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𝑠𝑖𝑛𝑔𝑙𝑒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_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4EA35E7-5D4F-E8CD-A4C5-EA8D039DFB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2806" y="1466417"/>
                <a:ext cx="3003979" cy="7150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AB6C4419-7248-D9E6-090C-A4A18785B2BB}"/>
              </a:ext>
            </a:extLst>
          </p:cNvPr>
          <p:cNvSpPr txBox="1"/>
          <p:nvPr/>
        </p:nvSpPr>
        <p:spPr>
          <a:xfrm>
            <a:off x="309492" y="816019"/>
            <a:ext cx="70464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SFs is the ratio of trigger efficiency between real data and MC simulations.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In the study tau25 trigger efficiency was studied.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Efficiencies are measured </a:t>
            </a:r>
            <a:r>
              <a:rPr lang="en-US" dirty="0" err="1"/>
              <a:t>wrt</a:t>
            </a:r>
            <a:r>
              <a:rPr lang="en-US" dirty="0"/>
              <a:t> to the offline medium identified tau candidates.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90F7573-EF0F-B4B7-F5E6-34844EE12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t>7</a:t>
            </a:fld>
            <a:endParaRPr lang="en-US"/>
          </a:p>
        </p:txBody>
      </p:sp>
      <p:pic>
        <p:nvPicPr>
          <p:cNvPr id="13" name="Picture 4" descr="ATLAS Visual Identity Design Guidelines">
            <a:extLst>
              <a:ext uri="{FF2B5EF4-FFF2-40B4-BE49-F238E27FC236}">
                <a16:creationId xmlns:a16="http://schemas.microsoft.com/office/drawing/2014/main" id="{018872D8-2E51-22BD-B6F1-A0C228DAF4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6" t="15944" r="7798" b="13897"/>
          <a:stretch>
            <a:fillRect/>
          </a:stretch>
        </p:blipFill>
        <p:spPr bwMode="auto">
          <a:xfrm>
            <a:off x="5225144" y="6208169"/>
            <a:ext cx="1155559" cy="51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A graph of data and data&#10;&#10;AI-generated content may be incorrect.">
            <a:extLst>
              <a:ext uri="{FF2B5EF4-FFF2-40B4-BE49-F238E27FC236}">
                <a16:creationId xmlns:a16="http://schemas.microsoft.com/office/drawing/2014/main" id="{3E89A31F-C927-ADDE-8BF7-FD6135830E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64" y="2926436"/>
            <a:ext cx="3271908" cy="3271908"/>
          </a:xfrm>
          <a:prstGeom prst="rect">
            <a:avLst/>
          </a:prstGeom>
        </p:spPr>
      </p:pic>
      <p:pic>
        <p:nvPicPr>
          <p:cNvPr id="16" name="Picture 15" descr="A graph of data and data&#10;&#10;AI-generated content may be incorrect.">
            <a:extLst>
              <a:ext uri="{FF2B5EF4-FFF2-40B4-BE49-F238E27FC236}">
                <a16:creationId xmlns:a16="http://schemas.microsoft.com/office/drawing/2014/main" id="{E8EF1F1F-2DA4-EFBA-200B-4EDE0B0044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076" y="2942090"/>
            <a:ext cx="3271908" cy="32719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8E1297-7731-5039-0D99-E2EBB7EAEBE7}"/>
              </a:ext>
            </a:extLst>
          </p:cNvPr>
          <p:cNvSpPr txBox="1"/>
          <p:nvPr/>
        </p:nvSpPr>
        <p:spPr>
          <a:xfrm>
            <a:off x="9301541" y="2341691"/>
            <a:ext cx="2881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(SF used to correct the MC)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F6ACA50B-B5FB-AB97-261C-87BA13BD1C9B}"/>
              </a:ext>
            </a:extLst>
          </p:cNvPr>
          <p:cNvSpPr/>
          <p:nvPr/>
        </p:nvSpPr>
        <p:spPr>
          <a:xfrm>
            <a:off x="9013943" y="2506693"/>
            <a:ext cx="267709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A graph of a number of data&#10;&#10;AI-generated content may be incorrect.">
            <a:extLst>
              <a:ext uri="{FF2B5EF4-FFF2-40B4-BE49-F238E27FC236}">
                <a16:creationId xmlns:a16="http://schemas.microsoft.com/office/drawing/2014/main" id="{95929B2F-A207-536E-A92D-212E99F148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036" y="2936261"/>
            <a:ext cx="3277521" cy="3271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18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4B31EA-4422-B19C-34DA-032661B97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83414-942C-4E82-A11A-713F2402DE8A}" type="datetime1">
              <a:rPr lang="en-US" smtClean="0"/>
              <a:t>8/7/2025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F925C6-63F7-05FA-2BA9-51C1043AF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t>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2C49DA-2991-01FC-E614-65721617A7C5}"/>
              </a:ext>
            </a:extLst>
          </p:cNvPr>
          <p:cNvSpPr txBox="1"/>
          <p:nvPr/>
        </p:nvSpPr>
        <p:spPr>
          <a:xfrm>
            <a:off x="393291" y="1031874"/>
            <a:ext cx="1702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BE2350-59C3-D7EF-0DF3-7B61351C71BE}"/>
              </a:ext>
            </a:extLst>
          </p:cNvPr>
          <p:cNvSpPr txBox="1"/>
          <p:nvPr/>
        </p:nvSpPr>
        <p:spPr>
          <a:xfrm>
            <a:off x="892601" y="1692188"/>
            <a:ext cx="53775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Tau Trigger efficiency and Scale Factors:</a:t>
            </a:r>
            <a:r>
              <a:rPr lang="en-US" sz="2000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000651-D00D-C40F-1CCE-61E5505CD4BA}"/>
              </a:ext>
            </a:extLst>
          </p:cNvPr>
          <p:cNvSpPr txBox="1"/>
          <p:nvPr/>
        </p:nvSpPr>
        <p:spPr>
          <a:xfrm>
            <a:off x="1799303" y="2158720"/>
            <a:ext cx="77084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Calculations performed for the 2024 dataset.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SFs determined for offline medium WPs for electron channel.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584B26-B3A6-5F96-A92C-1E6CF59DAF59}"/>
              </a:ext>
            </a:extLst>
          </p:cNvPr>
          <p:cNvSpPr txBox="1"/>
          <p:nvPr/>
        </p:nvSpPr>
        <p:spPr>
          <a:xfrm>
            <a:off x="884581" y="2871280"/>
            <a:ext cx="53775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Future plans 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EF59D59-03D4-1FBE-13F5-8B2B2377E662}"/>
                  </a:ext>
                </a:extLst>
              </p:cNvPr>
              <p:cNvSpPr txBox="1"/>
              <p:nvPr/>
            </p:nvSpPr>
            <p:spPr>
              <a:xfrm>
                <a:off x="1799303" y="3337619"/>
                <a:ext cx="7708491" cy="12346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SFs determined for offline loose, medium and tight WPs for electron channel for the triggers tau35, tau40, tau45, tau60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Calculate systematic uncertainties. 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 Same process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EF59D59-03D4-1FBE-13F5-8B2B2377E6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9303" y="3337619"/>
                <a:ext cx="7708491" cy="1234697"/>
              </a:xfrm>
              <a:prstGeom prst="rect">
                <a:avLst/>
              </a:prstGeom>
              <a:blipFill>
                <a:blip r:embed="rId2"/>
                <a:stretch>
                  <a:fillRect l="-474" t="-2475" b="-4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4497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4AFB7A-37D1-235D-F6E6-2037A6F82D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DD0F3D-E619-D806-DA76-5AAE0C719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just"/>
            <a:fld id="{FA540218-9DB6-4DB6-8EC2-052F52697994}" type="datetime1">
              <a:rPr lang="en-US" smtClean="0"/>
              <a:pPr algn="just"/>
              <a:t>8/7/2025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F328F1-DD80-EC51-30D2-E95865797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250F-0D34-4FB7-8F32-C01E5EFE878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 descr="ATLAS Visual Identity Design Guidelines">
            <a:extLst>
              <a:ext uri="{FF2B5EF4-FFF2-40B4-BE49-F238E27FC236}">
                <a16:creationId xmlns:a16="http://schemas.microsoft.com/office/drawing/2014/main" id="{C18AA431-2F24-B3B9-D675-994FFBE588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6" t="15944" r="7798" b="13897"/>
          <a:stretch>
            <a:fillRect/>
          </a:stretch>
        </p:blipFill>
        <p:spPr bwMode="auto">
          <a:xfrm>
            <a:off x="5225144" y="6208169"/>
            <a:ext cx="1155559" cy="51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BE54EB-B2CC-437A-5D43-8B75E06AF878}"/>
              </a:ext>
            </a:extLst>
          </p:cNvPr>
          <p:cNvSpPr txBox="1"/>
          <p:nvPr/>
        </p:nvSpPr>
        <p:spPr>
          <a:xfrm>
            <a:off x="4553658" y="1015495"/>
            <a:ext cx="2400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3200" b="1" dirty="0"/>
              <a:t>THANK YOU</a:t>
            </a:r>
          </a:p>
        </p:txBody>
      </p:sp>
      <p:pic>
        <p:nvPicPr>
          <p:cNvPr id="1026" name="Picture 2" descr="Simons Foundation - Science Philanthropy Alliance">
            <a:extLst>
              <a:ext uri="{FF2B5EF4-FFF2-40B4-BE49-F238E27FC236}">
                <a16:creationId xmlns:a16="http://schemas.microsoft.com/office/drawing/2014/main" id="{23E8C9FE-CE4D-97DE-3259-310777DA4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3" y="4558193"/>
            <a:ext cx="2639961" cy="164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olex - Wikipedia">
            <a:extLst>
              <a:ext uri="{FF2B5EF4-FFF2-40B4-BE49-F238E27FC236}">
                <a16:creationId xmlns:a16="http://schemas.microsoft.com/office/drawing/2014/main" id="{85B79AC6-BE54-9D1D-A322-25C3CB811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991" y="4309096"/>
            <a:ext cx="2400209" cy="135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1322B3A-8B89-4E45-E472-92CD00EAE3DF}"/>
              </a:ext>
            </a:extLst>
          </p:cNvPr>
          <p:cNvSpPr txBox="1"/>
          <p:nvPr/>
        </p:nvSpPr>
        <p:spPr>
          <a:xfrm>
            <a:off x="907027" y="1884856"/>
            <a:ext cx="69882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/>
              <a:t>The audience</a:t>
            </a:r>
            <a:r>
              <a:rPr lang="en-US" dirty="0"/>
              <a:t> – for your attention, presence, and participation.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BBD872-2AEC-3E5F-CFC9-26AC7E731913}"/>
              </a:ext>
            </a:extLst>
          </p:cNvPr>
          <p:cNvSpPr txBox="1"/>
          <p:nvPr/>
        </p:nvSpPr>
        <p:spPr>
          <a:xfrm>
            <a:off x="907027" y="2254188"/>
            <a:ext cx="105770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/>
              <a:t>My supervisors</a:t>
            </a:r>
            <a:r>
              <a:rPr lang="en-US" dirty="0"/>
              <a:t> – for your continuous guidance, encouragement, and expertise throughout this project.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E70413-661D-7583-F655-59BAEC70672D}"/>
              </a:ext>
            </a:extLst>
          </p:cNvPr>
          <p:cNvSpPr txBox="1"/>
          <p:nvPr/>
        </p:nvSpPr>
        <p:spPr>
          <a:xfrm>
            <a:off x="907026" y="2587775"/>
            <a:ext cx="104467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/>
              <a:t>The sponsors</a:t>
            </a:r>
            <a:r>
              <a:rPr lang="en-US" dirty="0"/>
              <a:t> –The Simons Foundation, Rolex, and generous individual donors for making this opportunity possible through your invaluable support.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33CE46-1840-E227-BC61-C1B5ACEA8143}"/>
              </a:ext>
            </a:extLst>
          </p:cNvPr>
          <p:cNvSpPr txBox="1"/>
          <p:nvPr/>
        </p:nvSpPr>
        <p:spPr>
          <a:xfrm>
            <a:off x="907027" y="3255641"/>
            <a:ext cx="1044677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/>
              <a:t>CERN</a:t>
            </a:r>
            <a:r>
              <a:rPr lang="en-US" dirty="0"/>
              <a:t> – for hosting me as part of the Summer Student </a:t>
            </a:r>
            <a:r>
              <a:rPr lang="en-US" dirty="0" err="1"/>
              <a:t>Programme</a:t>
            </a:r>
            <a:r>
              <a:rPr lang="en-US" dirty="0"/>
              <a:t>, and for fostering a truly global scientific environment.</a:t>
            </a:r>
          </a:p>
          <a:p>
            <a:pPr algn="just"/>
            <a:r>
              <a:rPr lang="en-US" b="1" dirty="0"/>
              <a:t>The ATLAS Experiment</a:t>
            </a:r>
            <a:r>
              <a:rPr lang="en-US" dirty="0"/>
              <a:t> – for allowing me to contribute and learn within one of the most remarkable collaborations in particle physics.</a:t>
            </a:r>
          </a:p>
        </p:txBody>
      </p:sp>
      <p:pic>
        <p:nvPicPr>
          <p:cNvPr id="15" name="Picture 14" descr="A blue logo with a black background&#10;&#10;AI-generated content may be incorrect.">
            <a:extLst>
              <a:ext uri="{FF2B5EF4-FFF2-40B4-BE49-F238E27FC236}">
                <a16:creationId xmlns:a16="http://schemas.microsoft.com/office/drawing/2014/main" id="{7DDFF4E0-460C-393B-260C-D69C5B5BEE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22" r="18634"/>
          <a:stretch>
            <a:fillRect/>
          </a:stretch>
        </p:blipFill>
        <p:spPr>
          <a:xfrm>
            <a:off x="2569185" y="4685597"/>
            <a:ext cx="1531374" cy="138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426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818</Words>
  <Application>Microsoft Office PowerPoint</Application>
  <PresentationFormat>Widescreen</PresentationFormat>
  <Paragraphs>132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Aptos</vt:lpstr>
      <vt:lpstr>Aptos Display</vt:lpstr>
      <vt:lpstr>Arial</vt:lpstr>
      <vt:lpstr>Cambria Math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Primesh Kannangara</dc:creator>
  <cp:lastModifiedBy>Primesh Kannangara</cp:lastModifiedBy>
  <cp:revision>35</cp:revision>
  <dcterms:created xsi:type="dcterms:W3CDTF">2025-07-29T09:47:35Z</dcterms:created>
  <dcterms:modified xsi:type="dcterms:W3CDTF">2025-08-07T06:56:58Z</dcterms:modified>
</cp:coreProperties>
</file>