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7" r:id="rId4"/>
    <p:sldId id="265" r:id="rId5"/>
    <p:sldId id="259" r:id="rId6"/>
    <p:sldId id="262" r:id="rId7"/>
    <p:sldId id="260" r:id="rId8"/>
    <p:sldId id="261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78A"/>
    <a:srgbClr val="1B4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885E12-855E-43A7-BC47-56CDF8E68FBC}" v="3" dt="2025-08-06T13:51:28.209"/>
    <p1510:client id="{BE3A78C9-F063-444A-AEE2-92C4673FDCA9}" v="201" dt="2025-08-06T02:23:17.0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91" autoAdjust="0"/>
    <p:restoredTop sz="94660"/>
  </p:normalViewPr>
  <p:slideViewPr>
    <p:cSldViewPr snapToGrid="0">
      <p:cViewPr varScale="1">
        <p:scale>
          <a:sx n="83" d="100"/>
          <a:sy n="83" d="100"/>
        </p:scale>
        <p:origin x="30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ikha Albassam" userId="20563ff7e5947f39" providerId="LiveId" clId="{77885E12-855E-43A7-BC47-56CDF8E68FBC}"/>
    <pc:docChg chg="modSld">
      <pc:chgData name="Shaikha Albassam" userId="20563ff7e5947f39" providerId="LiveId" clId="{77885E12-855E-43A7-BC47-56CDF8E68FBC}" dt="2025-08-06T13:51:32.728" v="9" actId="1076"/>
      <pc:docMkLst>
        <pc:docMk/>
      </pc:docMkLst>
      <pc:sldChg chg="addSp modSp mod">
        <pc:chgData name="Shaikha Albassam" userId="20563ff7e5947f39" providerId="LiveId" clId="{77885E12-855E-43A7-BC47-56CDF8E68FBC}" dt="2025-08-06T13:51:32.728" v="9" actId="1076"/>
        <pc:sldMkLst>
          <pc:docMk/>
          <pc:sldMk cId="4121081481" sldId="260"/>
        </pc:sldMkLst>
        <pc:spChg chg="add mod">
          <ac:chgData name="Shaikha Albassam" userId="20563ff7e5947f39" providerId="LiveId" clId="{77885E12-855E-43A7-BC47-56CDF8E68FBC}" dt="2025-08-06T13:51:32.728" v="9" actId="1076"/>
          <ac:spMkLst>
            <pc:docMk/>
            <pc:sldMk cId="4121081481" sldId="260"/>
            <ac:spMk id="4" creationId="{1BAFC20E-94EF-3B01-F79B-A6896F91A98D}"/>
          </ac:spMkLst>
        </pc:spChg>
      </pc:sldChg>
      <pc:sldChg chg="addSp modSp mod">
        <pc:chgData name="Shaikha Albassam" userId="20563ff7e5947f39" providerId="LiveId" clId="{77885E12-855E-43A7-BC47-56CDF8E68FBC}" dt="2025-08-06T13:51:20.876" v="7" actId="1076"/>
        <pc:sldMkLst>
          <pc:docMk/>
          <pc:sldMk cId="2004652091" sldId="265"/>
        </pc:sldMkLst>
        <pc:spChg chg="add mod">
          <ac:chgData name="Shaikha Albassam" userId="20563ff7e5947f39" providerId="LiveId" clId="{77885E12-855E-43A7-BC47-56CDF8E68FBC}" dt="2025-08-06T13:51:01.180" v="3" actId="208"/>
          <ac:spMkLst>
            <pc:docMk/>
            <pc:sldMk cId="2004652091" sldId="265"/>
            <ac:spMk id="4" creationId="{8FAA1637-EFEE-47E4-B97A-AAABF821C0FA}"/>
          </ac:spMkLst>
        </pc:spChg>
        <pc:spChg chg="add mod">
          <ac:chgData name="Shaikha Albassam" userId="20563ff7e5947f39" providerId="LiveId" clId="{77885E12-855E-43A7-BC47-56CDF8E68FBC}" dt="2025-08-06T13:51:12.014" v="5" actId="1076"/>
          <ac:spMkLst>
            <pc:docMk/>
            <pc:sldMk cId="2004652091" sldId="265"/>
            <ac:spMk id="11" creationId="{43C9B00D-92BE-E1A1-25BD-B6F470BBEFA6}"/>
          </ac:spMkLst>
        </pc:spChg>
        <pc:spChg chg="add mod">
          <ac:chgData name="Shaikha Albassam" userId="20563ff7e5947f39" providerId="LiveId" clId="{77885E12-855E-43A7-BC47-56CDF8E68FBC}" dt="2025-08-06T13:51:20.876" v="7" actId="1076"/>
          <ac:spMkLst>
            <pc:docMk/>
            <pc:sldMk cId="2004652091" sldId="265"/>
            <ac:spMk id="12" creationId="{68C11B05-177B-4149-E7B0-40C82707B49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D0B82-3E13-4EDF-BB4E-5A7A69A260CD}" type="datetimeFigureOut">
              <a:rPr lang="en-GB" smtClean="0"/>
              <a:t>06/08/2025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7AEA7-F91D-4493-8A30-D61A03304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96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E56E7-D4A8-D8F6-A032-4649F2756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60A74-BFA8-3BBE-AEFC-A8A29FBD56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67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434C7-8C3A-0022-1000-C774D3EBF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C7C23-2865-1408-F34A-5719B5B2C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F5FD1-7ABE-BE43-0242-84B9D4CCFD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4311729"/>
            <a:ext cx="2743200" cy="365125"/>
          </a:xfrm>
          <a:prstGeom prst="rect">
            <a:avLst/>
          </a:prstGeom>
        </p:spPr>
        <p:txBody>
          <a:bodyPr/>
          <a:lstStyle/>
          <a:p>
            <a:fld id="{055EFD5A-6ABE-4733-ABB9-6CBBC8BA2CE0}" type="datetime1">
              <a:rPr lang="en-GB" smtClean="0"/>
              <a:t>06/08/2025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DC5EB-627F-A216-F1E9-1686BCE0C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369" y="423789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FDA89-C8C2-B409-5E95-B486A50CA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1331" y="4237895"/>
            <a:ext cx="274320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482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97A80C-7991-371C-C9FA-CC7E4AB3FC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013786-2868-6189-ACE8-5F23AA2336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D62F5-1056-19C0-E35E-11CA8EE6D2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4311729"/>
            <a:ext cx="2743200" cy="365125"/>
          </a:xfrm>
          <a:prstGeom prst="rect">
            <a:avLst/>
          </a:prstGeom>
        </p:spPr>
        <p:txBody>
          <a:bodyPr/>
          <a:lstStyle/>
          <a:p>
            <a:fld id="{976268F4-DF14-46E7-8FC5-4DEEF5737C70}" type="datetime1">
              <a:rPr lang="en-GB" smtClean="0"/>
              <a:t>06/08/2025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D5883-B27D-0996-F717-C46716E6E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369" y="423789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7729E-C8E6-2B14-D8E0-AF0E0C722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1331" y="4237895"/>
            <a:ext cx="274320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01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8EBD5-E19E-40E2-8398-710A8FB5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40F83-231D-F098-678C-5CDF6031E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CDEC3-EC0F-32FB-5C26-DA42A35AF0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4311729"/>
            <a:ext cx="2743200" cy="365125"/>
          </a:xfrm>
          <a:prstGeom prst="rect">
            <a:avLst/>
          </a:prstGeom>
        </p:spPr>
        <p:txBody>
          <a:bodyPr/>
          <a:lstStyle/>
          <a:p>
            <a:fld id="{899CE575-446B-44D9-82AF-3E0C3C15F8EC}" type="datetime1">
              <a:rPr lang="en-GB" smtClean="0"/>
              <a:t>06/08/2025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82DB9-EB4A-290D-6A7F-D6A2E1CB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369" y="423789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DF64E-68CA-8628-6CAB-6EB42AD8A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1331" y="4237895"/>
            <a:ext cx="274320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82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7E978-F1E5-D5CF-4B83-60B05B9D0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D48A3-A7B0-FC6E-4B02-B228C6A67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35DA0-9654-09F0-4DBE-4C4198151E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4311729"/>
            <a:ext cx="2743200" cy="365125"/>
          </a:xfrm>
          <a:prstGeom prst="rect">
            <a:avLst/>
          </a:prstGeom>
        </p:spPr>
        <p:txBody>
          <a:bodyPr/>
          <a:lstStyle/>
          <a:p>
            <a:fld id="{2E20D0AD-10B8-402A-BDD9-2230B74E2E7E}" type="datetime1">
              <a:rPr lang="en-GB" smtClean="0"/>
              <a:t>06/08/2025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36735-934B-A379-CC79-2661BAA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369" y="423789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A581E-0F28-A765-507A-06D8C8957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1331" y="4237895"/>
            <a:ext cx="274320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09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E5D49-C559-51F6-7D9E-B76D038D7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BB215-D1C8-632A-E453-F68230BF6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094D8C-1347-3A9B-B48B-929491F79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1A01E6-6491-6AB1-ED1E-5F4337869B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4311729"/>
            <a:ext cx="2743200" cy="365125"/>
          </a:xfrm>
          <a:prstGeom prst="rect">
            <a:avLst/>
          </a:prstGeom>
        </p:spPr>
        <p:txBody>
          <a:bodyPr/>
          <a:lstStyle/>
          <a:p>
            <a:fld id="{ED10B7D1-F2D0-4CDB-BC19-16A0118F3125}" type="datetime1">
              <a:rPr lang="en-GB" smtClean="0"/>
              <a:t>06/08/2025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4AD87-EEC3-1BB4-989F-EC14BCCC7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369" y="423789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397BA-F922-D0D1-A29F-293302A3E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1331" y="4237895"/>
            <a:ext cx="274320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206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3653-2564-25D2-D075-4A9C3757E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5CF1F-16C8-F56F-C5AC-7D35B9B7A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84D9E3-0FD8-A9F8-FF52-53FDFCFF38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97D61-02DB-7BDD-A948-C2D03B40BE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1DA612-992B-F1C4-820F-20867AE7E7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2DFE27-2E46-15D9-BFF4-B04DA2F226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4311729"/>
            <a:ext cx="2743200" cy="365125"/>
          </a:xfrm>
          <a:prstGeom prst="rect">
            <a:avLst/>
          </a:prstGeom>
        </p:spPr>
        <p:txBody>
          <a:bodyPr/>
          <a:lstStyle/>
          <a:p>
            <a:fld id="{C35BFE50-4EF7-4222-B416-71A75432C82D}" type="datetime1">
              <a:rPr lang="en-GB" smtClean="0"/>
              <a:t>06/08/2025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85ECC1-43E1-2244-6307-37D4E8C9E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369" y="423789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D29C13-0A0F-25D5-110E-C141CCC1E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1331" y="4237895"/>
            <a:ext cx="274320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771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1A8CC-8A77-6F49-64AF-15BB1B481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69DD0178-1F6E-2434-47E7-29C3B0341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07148" y="6492875"/>
            <a:ext cx="40277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70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069BE6-E154-0A98-645F-82B247CCA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5789" y="6441760"/>
            <a:ext cx="40277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54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E4139-F098-40A1-F7B8-D0C50957E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64EF6-6939-B8EB-C32D-73BE02834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764E99-2840-B81B-18BD-F0FBA05F33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A2886B-659B-85A3-4556-604FD9018B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4311729"/>
            <a:ext cx="2743200" cy="365125"/>
          </a:xfrm>
          <a:prstGeom prst="rect">
            <a:avLst/>
          </a:prstGeom>
        </p:spPr>
        <p:txBody>
          <a:bodyPr/>
          <a:lstStyle/>
          <a:p>
            <a:fld id="{42F70BBB-A41D-4804-9E7E-7AF2463C453A}" type="datetime1">
              <a:rPr lang="en-GB" smtClean="0"/>
              <a:t>06/08/2025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2038F5-87C4-79FA-4B78-29169194F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369" y="423789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21FC0-E34E-E8FB-94E9-BFB47471C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1331" y="4237895"/>
            <a:ext cx="274320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50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23193-B386-C319-95FC-6ED803DD5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0DB720-518B-7530-728A-56F363B718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28657B-ADB8-7BDD-F91D-9242EE9351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23AEB1-1043-47D1-6BA1-C40EF50126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4311729"/>
            <a:ext cx="2743200" cy="365125"/>
          </a:xfrm>
          <a:prstGeom prst="rect">
            <a:avLst/>
          </a:prstGeom>
        </p:spPr>
        <p:txBody>
          <a:bodyPr/>
          <a:lstStyle/>
          <a:p>
            <a:fld id="{9EB64980-58EF-4C66-8408-2C2ABCB952E1}" type="datetime1">
              <a:rPr lang="en-GB" smtClean="0"/>
              <a:t>06/08/2025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FD0D8-0A63-A13B-EA44-8685327E0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369" y="423789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8758F-0971-C6CC-29A3-CC915B03F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1331" y="4237895"/>
            <a:ext cx="2743200" cy="365125"/>
          </a:xfrm>
          <a:prstGeom prst="rect">
            <a:avLst/>
          </a:prstGeom>
        </p:spPr>
        <p:txBody>
          <a:bodyPr/>
          <a:lstStyle/>
          <a:p>
            <a:fld id="{651579D6-DE5F-46C8-8548-D29D0DD6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956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E187ED-262F-12F2-3913-A6A80FEFB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A60F6-E0CA-9C7B-51D2-E0C2E71C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552141-C0A5-697D-8581-3C9455ED5871}"/>
              </a:ext>
            </a:extLst>
          </p:cNvPr>
          <p:cNvSpPr/>
          <p:nvPr userDrawn="1"/>
        </p:nvSpPr>
        <p:spPr>
          <a:xfrm>
            <a:off x="0" y="6448656"/>
            <a:ext cx="4154978" cy="40934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B1853D-F3CF-6713-91A7-8039451820A4}"/>
              </a:ext>
            </a:extLst>
          </p:cNvPr>
          <p:cNvSpPr/>
          <p:nvPr userDrawn="1"/>
        </p:nvSpPr>
        <p:spPr>
          <a:xfrm>
            <a:off x="4154978" y="6448656"/>
            <a:ext cx="4154978" cy="409344"/>
          </a:xfrm>
          <a:prstGeom prst="rect">
            <a:avLst/>
          </a:prstGeom>
          <a:solidFill>
            <a:srgbClr val="1B4D7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FACD7C-3B87-3ED7-B069-C89AD81B4968}"/>
              </a:ext>
            </a:extLst>
          </p:cNvPr>
          <p:cNvSpPr/>
          <p:nvPr userDrawn="1"/>
        </p:nvSpPr>
        <p:spPr>
          <a:xfrm>
            <a:off x="8309956" y="6448656"/>
            <a:ext cx="4154978" cy="409344"/>
          </a:xfrm>
          <a:prstGeom prst="rect">
            <a:avLst/>
          </a:prstGeom>
          <a:solidFill>
            <a:srgbClr val="1E57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183B6182-B267-0C5B-97C9-D59AB64FA693}"/>
              </a:ext>
            </a:extLst>
          </p:cNvPr>
          <p:cNvSpPr txBox="1">
            <a:spLocks/>
          </p:cNvSpPr>
          <p:nvPr userDrawn="1"/>
        </p:nvSpPr>
        <p:spPr>
          <a:xfrm>
            <a:off x="1080232" y="649287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Shaikha Albassam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B7CD702-3AEE-7AE4-1C1B-D976E5E57050}"/>
              </a:ext>
            </a:extLst>
          </p:cNvPr>
          <p:cNvSpPr txBox="1">
            <a:spLocks/>
          </p:cNvSpPr>
          <p:nvPr userDrawn="1"/>
        </p:nvSpPr>
        <p:spPr>
          <a:xfrm>
            <a:off x="4526702" y="6492874"/>
            <a:ext cx="4114800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CERN Summer Student Sessions 2025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8E36A4E-3EFA-A368-5FCE-FF57DF91D7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47076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651579D6-DE5F-46C8-8548-D29D0DD62E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TLAS Visual Identity Design Guidelines">
            <a:extLst>
              <a:ext uri="{FF2B5EF4-FFF2-40B4-BE49-F238E27FC236}">
                <a16:creationId xmlns:a16="http://schemas.microsoft.com/office/drawing/2014/main" id="{4CC33B03-DA2E-1969-8B9D-7376CF405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7104" y="3839345"/>
            <a:ext cx="2854896" cy="150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KUNA : KU announces acceptance 47 non-Kuwaiti students - Education -  30/01/2024">
            <a:extLst>
              <a:ext uri="{FF2B5EF4-FFF2-40B4-BE49-F238E27FC236}">
                <a16:creationId xmlns:a16="http://schemas.microsoft.com/office/drawing/2014/main" id="{5FADDEF0-8E47-689F-BF35-8E58AA821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116" y="5474272"/>
            <a:ext cx="2489634" cy="124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AAFC6B-7EBB-4A82-6FBB-8E4A5441F97B}"/>
              </a:ext>
            </a:extLst>
          </p:cNvPr>
          <p:cNvSpPr txBox="1"/>
          <p:nvPr/>
        </p:nvSpPr>
        <p:spPr>
          <a:xfrm>
            <a:off x="266937" y="3876715"/>
            <a:ext cx="75537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cs typeface="Helvetica" panose="020B0604020202020204" pitchFamily="34" charset="0"/>
              </a:rPr>
              <a:t>Improving Di-Higgs Boson Detection in </a:t>
            </a:r>
            <a:r>
              <a:rPr lang="el-GR" sz="40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1ℓ3τ</a:t>
            </a:r>
            <a:r>
              <a:rPr lang="en-GB" sz="40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 Channel Using Machine Learning</a:t>
            </a:r>
            <a:endParaRPr lang="en-GB" sz="4000" dirty="0">
              <a:solidFill>
                <a:schemeClr val="tx2">
                  <a:lumMod val="90000"/>
                  <a:lumOff val="10000"/>
                </a:schemeClr>
              </a:solidFill>
              <a:latin typeface="+mj-lt"/>
              <a:cs typeface="Helvetica" panose="020B0604020202020204" pitchFamily="34" charset="0"/>
            </a:endParaRPr>
          </a:p>
        </p:txBody>
      </p:sp>
      <p:pic>
        <p:nvPicPr>
          <p:cNvPr id="1030" name="Picture 6" descr="ATLAS images gallery | CERN">
            <a:extLst>
              <a:ext uri="{FF2B5EF4-FFF2-40B4-BE49-F238E27FC236}">
                <a16:creationId xmlns:a16="http://schemas.microsoft.com/office/drawing/2014/main" id="{98CDA491-5405-2AE2-E6B6-870BA7ED8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83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ome | KFAS">
            <a:extLst>
              <a:ext uri="{FF2B5EF4-FFF2-40B4-BE49-F238E27FC236}">
                <a16:creationId xmlns:a16="http://schemas.microsoft.com/office/drawing/2014/main" id="{77439216-7C9B-AF44-A85E-C22923667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377" y="5539223"/>
            <a:ext cx="203835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8382CE3-5BE1-AFBA-EA8C-DC83A7FC1F6B}"/>
              </a:ext>
            </a:extLst>
          </p:cNvPr>
          <p:cNvSpPr txBox="1"/>
          <p:nvPr/>
        </p:nvSpPr>
        <p:spPr>
          <a:xfrm>
            <a:off x="292998" y="5832641"/>
            <a:ext cx="42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Shaikha Albassam</a:t>
            </a:r>
          </a:p>
          <a:p>
            <a:r>
              <a:rPr lang="en-GB">
                <a:solidFill>
                  <a:schemeClr val="tx2">
                    <a:lumMod val="90000"/>
                    <a:lumOff val="10000"/>
                  </a:schemeClr>
                </a:solidFill>
              </a:rPr>
              <a:t>Supervised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by Andr</a:t>
            </a:r>
            <a:r>
              <a:rPr lang="en-GB" dirty="0"/>
              <a:t>é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Sopczak</a:t>
            </a:r>
          </a:p>
        </p:txBody>
      </p:sp>
      <p:pic>
        <p:nvPicPr>
          <p:cNvPr id="1038" name="Picture 14" descr="CERN Logo and symbol, meaning, history ...">
            <a:extLst>
              <a:ext uri="{FF2B5EF4-FFF2-40B4-BE49-F238E27FC236}">
                <a16:creationId xmlns:a16="http://schemas.microsoft.com/office/drawing/2014/main" id="{15779C04-5C7C-42F8-CC94-5C0B44604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130" y="5353135"/>
            <a:ext cx="1610110" cy="136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544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54C11-0047-D25A-246B-30BCCAC25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Backups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B492BE-8BAE-AB20-0D15-2833D1F58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79D6-DE5F-46C8-8548-D29D0DD62E6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919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F640DF-7F8D-8712-0768-43C212666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79D6-DE5F-46C8-8548-D29D0DD62E67}" type="slidenum">
              <a:rPr lang="en-GB" smtClean="0"/>
              <a:t>11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3E34A0-3DB9-21A4-DA72-302FDCDA4047}"/>
              </a:ext>
            </a:extLst>
          </p:cNvPr>
          <p:cNvSpPr txBox="1"/>
          <p:nvPr/>
        </p:nvSpPr>
        <p:spPr>
          <a:xfrm>
            <a:off x="575094" y="684361"/>
            <a:ext cx="107140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loss function of choice for this is Binary Cross Entropy Loss (</a:t>
            </a:r>
            <a:r>
              <a:rPr lang="en-GB" sz="2400" dirty="0" err="1"/>
              <a:t>BCELoss</a:t>
            </a:r>
            <a:r>
              <a:rPr lang="en-GB" sz="2400" dirty="0"/>
              <a:t>). Mathematically, it is written as l = mean(</a:t>
            </a:r>
            <a:r>
              <a:rPr lang="en-GB" sz="2400" dirty="0" err="1"/>
              <a:t>wn</a:t>
            </a:r>
            <a:r>
              <a:rPr lang="en-GB" sz="2400" dirty="0"/>
              <a:t> ×[</a:t>
            </a:r>
            <a:r>
              <a:rPr lang="en-GB" sz="2400" dirty="0" err="1"/>
              <a:t>yn</a:t>
            </a:r>
            <a:r>
              <a:rPr lang="en-GB" sz="2400" dirty="0"/>
              <a:t> ×log(</a:t>
            </a:r>
            <a:r>
              <a:rPr lang="en-GB" sz="2400" dirty="0" err="1"/>
              <a:t>xn</a:t>
            </a:r>
            <a:r>
              <a:rPr lang="en-GB" sz="2400" dirty="0"/>
              <a:t>) + (1−yn)×log(1xn)]).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399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number of objects&#10;&#10;AI-generated content may be incorrect.">
            <a:extLst>
              <a:ext uri="{FF2B5EF4-FFF2-40B4-BE49-F238E27FC236}">
                <a16:creationId xmlns:a16="http://schemas.microsoft.com/office/drawing/2014/main" id="{B6DC3350-9691-08FA-21EB-9B4498892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2" y="1793607"/>
            <a:ext cx="12192000" cy="3655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4B2A61-BB6C-F307-9CB2-81D03D1FA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Why Study the Higgs Pair Production?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424EF-FCE5-D801-C459-EB41FB53F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1331" y="4237895"/>
            <a:ext cx="2743200" cy="365125"/>
          </a:xfrm>
        </p:spPr>
        <p:txBody>
          <a:bodyPr/>
          <a:lstStyle/>
          <a:p>
            <a:fld id="{651579D6-DE5F-46C8-8548-D29D0DD62E67}" type="slidenum">
              <a:rPr lang="en-GB" smtClean="0"/>
              <a:t>2</a:t>
            </a:fld>
            <a:endParaRPr lang="en-GB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7771CD7-9F07-F656-27E1-A296D8ABD301}"/>
              </a:ext>
            </a:extLst>
          </p:cNvPr>
          <p:cNvSpPr txBox="1">
            <a:spLocks/>
          </p:cNvSpPr>
          <p:nvPr/>
        </p:nvSpPr>
        <p:spPr>
          <a:xfrm>
            <a:off x="11516613" y="6493862"/>
            <a:ext cx="6753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1579D6-DE5F-46C8-8548-D29D0DD62E67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1" name="Picture 4" descr="ATLAS Visual Identity Design Guidelines">
            <a:extLst>
              <a:ext uri="{FF2B5EF4-FFF2-40B4-BE49-F238E27FC236}">
                <a16:creationId xmlns:a16="http://schemas.microsoft.com/office/drawing/2014/main" id="{AF37A311-FB91-30C4-E3D9-B64D02226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441" y="134301"/>
            <a:ext cx="1544824" cy="81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212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AA49B-0FF5-C9B0-5DBA-F7FD8A0AF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87AF70-8939-BBF1-98F3-7BF0D1A02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79D6-DE5F-46C8-8548-D29D0DD62E67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A801B3-D7C7-062C-BB65-6BBDFE78853E}"/>
              </a:ext>
            </a:extLst>
          </p:cNvPr>
          <p:cNvSpPr txBox="1"/>
          <p:nvPr/>
        </p:nvSpPr>
        <p:spPr>
          <a:xfrm>
            <a:off x="483079" y="1616015"/>
            <a:ext cx="11139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Produced using Common Analysis Framework (CAF)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Ten features were used</a:t>
            </a:r>
          </a:p>
        </p:txBody>
      </p:sp>
      <p:pic>
        <p:nvPicPr>
          <p:cNvPr id="7" name="Picture 6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9C139E83-1326-A44F-3835-9D120053D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622" y="1097256"/>
            <a:ext cx="1899035" cy="4991123"/>
          </a:xfrm>
          <a:prstGeom prst="rect">
            <a:avLst/>
          </a:prstGeom>
        </p:spPr>
      </p:pic>
      <p:pic>
        <p:nvPicPr>
          <p:cNvPr id="8" name="Picture 7" descr="A graph with blue squares&#10;&#10;AI-generated content may be incorrect.">
            <a:extLst>
              <a:ext uri="{FF2B5EF4-FFF2-40B4-BE49-F238E27FC236}">
                <a16:creationId xmlns:a16="http://schemas.microsoft.com/office/drawing/2014/main" id="{EFDE2A43-F1C6-BF52-97E9-07D9E98210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143" y="3001010"/>
            <a:ext cx="5161164" cy="326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27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9C65C-2425-D829-50D3-975CC544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Feature Distributions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A4411B-32C1-2206-0116-D2358D3FF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79D6-DE5F-46C8-8548-D29D0DD62E67}" type="slidenum">
              <a:rPr lang="en-GB" smtClean="0"/>
              <a:t>4</a:t>
            </a:fld>
            <a:endParaRPr lang="en-GB"/>
          </a:p>
        </p:txBody>
      </p:sp>
      <p:pic>
        <p:nvPicPr>
          <p:cNvPr id="5" name="Picture 4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B7C428C2-1AAD-03E7-3B40-AEED4346AF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62" y="1690688"/>
            <a:ext cx="3469331" cy="3906485"/>
          </a:xfrm>
          <a:prstGeom prst="rect">
            <a:avLst/>
          </a:prstGeom>
        </p:spPr>
      </p:pic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FF06B5B9-554E-62BB-FAEB-8A34DF6881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383" y="1690688"/>
            <a:ext cx="3532882" cy="4013774"/>
          </a:xfrm>
          <a:prstGeom prst="rect">
            <a:avLst/>
          </a:prstGeom>
        </p:spPr>
      </p:pic>
      <p:pic>
        <p:nvPicPr>
          <p:cNvPr id="9" name="Picture 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E4E10B1-2125-1CD5-D3EF-744C257BB8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544" y="1690688"/>
            <a:ext cx="3541846" cy="401377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C9DF380-6169-94F1-1AE1-C78DEA9814BD}"/>
              </a:ext>
            </a:extLst>
          </p:cNvPr>
          <p:cNvSpPr/>
          <p:nvPr/>
        </p:nvSpPr>
        <p:spPr>
          <a:xfrm>
            <a:off x="3364302" y="2104845"/>
            <a:ext cx="193802" cy="80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444E2-9097-4F9C-5DBB-E0B06ECECFEB}"/>
              </a:ext>
            </a:extLst>
          </p:cNvPr>
          <p:cNvSpPr/>
          <p:nvPr/>
        </p:nvSpPr>
        <p:spPr>
          <a:xfrm>
            <a:off x="6757359" y="2055961"/>
            <a:ext cx="489975" cy="178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E134BD-CABF-7BD8-DE7E-CFB14243B826}"/>
              </a:ext>
            </a:extLst>
          </p:cNvPr>
          <p:cNvSpPr/>
          <p:nvPr/>
        </p:nvSpPr>
        <p:spPr>
          <a:xfrm>
            <a:off x="10624869" y="2055960"/>
            <a:ext cx="489975" cy="178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AA1637-EFEE-47E4-B97A-AAABF821C0FA}"/>
              </a:ext>
            </a:extLst>
          </p:cNvPr>
          <p:cNvSpPr/>
          <p:nvPr/>
        </p:nvSpPr>
        <p:spPr>
          <a:xfrm>
            <a:off x="1454989" y="1978326"/>
            <a:ext cx="563592" cy="126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C9B00D-92BE-E1A1-25BD-B6F470BBEFA6}"/>
              </a:ext>
            </a:extLst>
          </p:cNvPr>
          <p:cNvSpPr/>
          <p:nvPr/>
        </p:nvSpPr>
        <p:spPr>
          <a:xfrm>
            <a:off x="5007927" y="2007077"/>
            <a:ext cx="563592" cy="126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8C11B05-177B-4149-E7B0-40C82707B49B}"/>
              </a:ext>
            </a:extLst>
          </p:cNvPr>
          <p:cNvSpPr/>
          <p:nvPr/>
        </p:nvSpPr>
        <p:spPr>
          <a:xfrm>
            <a:off x="8976411" y="2018579"/>
            <a:ext cx="563592" cy="126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65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47D25-0AE1-7A5D-E18A-A7471B33E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Machine Learning Model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0908F9-BBC6-FD15-2953-FBF70C708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79D6-DE5F-46C8-8548-D29D0DD62E67}" type="slidenum">
              <a:rPr lang="en-GB" smtClean="0"/>
              <a:t>5</a:t>
            </a:fld>
            <a:endParaRPr lang="en-GB"/>
          </a:p>
        </p:txBody>
      </p:sp>
      <p:pic>
        <p:nvPicPr>
          <p:cNvPr id="4" name="Picture 4" descr="ATLAS Visual Identity Design Guidelines">
            <a:extLst>
              <a:ext uri="{FF2B5EF4-FFF2-40B4-BE49-F238E27FC236}">
                <a16:creationId xmlns:a16="http://schemas.microsoft.com/office/drawing/2014/main" id="{4D61E8E5-A952-12FC-7148-B988AA446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441" y="134301"/>
            <a:ext cx="1544824" cy="81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>
            <a:extLst>
              <a:ext uri="{FF2B5EF4-FFF2-40B4-BE49-F238E27FC236}">
                <a16:creationId xmlns:a16="http://schemas.microsoft.com/office/drawing/2014/main" id="{49488264-6673-7DB5-B218-C1F580C27F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4" descr="ATLAS Visual Identity Design Guidelines">
            <a:extLst>
              <a:ext uri="{FF2B5EF4-FFF2-40B4-BE49-F238E27FC236}">
                <a16:creationId xmlns:a16="http://schemas.microsoft.com/office/drawing/2014/main" id="{210A376C-C09C-D545-A2D7-8EF454F7A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0841" y="286701"/>
            <a:ext cx="1544824" cy="81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network with multiple colored circles&#10;&#10;AI-generated content may be incorrect.">
            <a:extLst>
              <a:ext uri="{FF2B5EF4-FFF2-40B4-BE49-F238E27FC236}">
                <a16:creationId xmlns:a16="http://schemas.microsoft.com/office/drawing/2014/main" id="{1E79E822-6352-8C10-D48A-DF4F30FC02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370" y="1610484"/>
            <a:ext cx="6843588" cy="4066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001343-00F1-9AD4-E306-7BE5C483C113}"/>
              </a:ext>
            </a:extLst>
          </p:cNvPr>
          <p:cNvSpPr txBox="1"/>
          <p:nvPr/>
        </p:nvSpPr>
        <p:spPr>
          <a:xfrm>
            <a:off x="540589" y="1690688"/>
            <a:ext cx="48480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Multilayer Perceptron Network (MLP)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200 epochs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80% of the data was used for training and 20% for validation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842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A3A84-46BE-DA7B-8389-249F521F6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Training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36F641-FC7A-B303-98BC-9CDBC641B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79D6-DE5F-46C8-8548-D29D0DD62E67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F2597D-00C9-4B97-26AE-C923AF90B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071" y="1574641"/>
            <a:ext cx="3754389" cy="45052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63F06D-58CB-E8B1-7457-57E4E437F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2269" y="1962268"/>
            <a:ext cx="5490186" cy="411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35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CB7EF-1FA6-5F0F-0D66-5ADCE59A7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563067-B894-0800-F611-CD06412B1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79D6-DE5F-46C8-8548-D29D0DD62E67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B976DB-0109-9474-5661-526E38E13DAF}"/>
              </a:ext>
            </a:extLst>
          </p:cNvPr>
          <p:cNvSpPr txBox="1"/>
          <p:nvPr/>
        </p:nvSpPr>
        <p:spPr>
          <a:xfrm>
            <a:off x="7539540" y="2498981"/>
            <a:ext cx="38015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The dashed red line </a:t>
            </a:r>
          </a:p>
          <a:p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corresponds to the </a:t>
            </a:r>
          </a:p>
          <a:p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HH signal normalized </a:t>
            </a:r>
          </a:p>
          <a:p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to the number of </a:t>
            </a:r>
          </a:p>
          <a:p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background events.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D440F5-1CC0-A636-BC5D-DDBBDC67A6FC}"/>
              </a:ext>
            </a:extLst>
          </p:cNvPr>
          <p:cNvSpPr/>
          <p:nvPr/>
        </p:nvSpPr>
        <p:spPr>
          <a:xfrm>
            <a:off x="7360636" y="1690688"/>
            <a:ext cx="357809" cy="189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4" descr="ATLAS Visual Identity Design Guidelines">
            <a:extLst>
              <a:ext uri="{FF2B5EF4-FFF2-40B4-BE49-F238E27FC236}">
                <a16:creationId xmlns:a16="http://schemas.microsoft.com/office/drawing/2014/main" id="{5D5A3F67-8123-826E-049E-FE293A4C3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441" y="134301"/>
            <a:ext cx="1544824" cy="81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8B3485E9-C98E-A6B9-45ED-477FEF532B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98" y="1260851"/>
            <a:ext cx="4392427" cy="497808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C746CA-0C13-830E-9E2E-9004440312FA}"/>
              </a:ext>
            </a:extLst>
          </p:cNvPr>
          <p:cNvSpPr/>
          <p:nvPr/>
        </p:nvSpPr>
        <p:spPr>
          <a:xfrm>
            <a:off x="5844209" y="1785302"/>
            <a:ext cx="380526" cy="136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AFC20E-94EF-3B01-F79B-A6896F91A98D}"/>
              </a:ext>
            </a:extLst>
          </p:cNvPr>
          <p:cNvSpPr/>
          <p:nvPr/>
        </p:nvSpPr>
        <p:spPr>
          <a:xfrm>
            <a:off x="3496574" y="1690688"/>
            <a:ext cx="563592" cy="126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081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FDE99-FE1E-3DE0-F017-8F98CD0C2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19E877-0D9A-007F-7DD3-D81AC7F9B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79D6-DE5F-46C8-8548-D29D0DD62E67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AA3F12-53BC-00F1-1DC7-4B7B4C22E09D}"/>
              </a:ext>
            </a:extLst>
          </p:cNvPr>
          <p:cNvSpPr txBox="1"/>
          <p:nvPr/>
        </p:nvSpPr>
        <p:spPr>
          <a:xfrm>
            <a:off x="567950" y="1607299"/>
            <a:ext cx="1104095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Analysis of HH in the 1l3tau channel to separate signal and background completed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Good separation of signal and background in the simulated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Z+jets</a:t>
            </a:r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is the prominent background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Next: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Determination of sensitivity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6" name="Picture 4" descr="ATLAS Visual Identity Design Guidelines">
            <a:extLst>
              <a:ext uri="{FF2B5EF4-FFF2-40B4-BE49-F238E27FC236}">
                <a16:creationId xmlns:a16="http://schemas.microsoft.com/office/drawing/2014/main" id="{AC34E601-556D-FFFE-F7D5-4535CC7A6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441" y="134301"/>
            <a:ext cx="1544824" cy="81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81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6F297-3CF3-86C6-4FF6-18C476FBD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367" y="230183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7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Thank you for your attention</a:t>
            </a:r>
            <a:br>
              <a:rPr lang="en-GB" sz="720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GB" sz="7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Q&amp;A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910965-A1E0-5A6C-2508-C604C866C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579D6-DE5F-46C8-8548-D29D0DD62E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028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183</Words>
  <Application>Microsoft Office PowerPoint</Application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PowerPoint Presentation</vt:lpstr>
      <vt:lpstr>Why Study the Higgs Pair Production?</vt:lpstr>
      <vt:lpstr>Data</vt:lpstr>
      <vt:lpstr>Feature Distributions</vt:lpstr>
      <vt:lpstr>Machine Learning Model</vt:lpstr>
      <vt:lpstr>Training results</vt:lpstr>
      <vt:lpstr>Results</vt:lpstr>
      <vt:lpstr>Conclusions</vt:lpstr>
      <vt:lpstr>Thank you for your attention Q&amp;A </vt:lpstr>
      <vt:lpstr>Backups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Shaikha Albassam</dc:creator>
  <cp:lastModifiedBy>Shaikha Albassam</cp:lastModifiedBy>
  <cp:revision>2</cp:revision>
  <dcterms:created xsi:type="dcterms:W3CDTF">2025-08-05T10:15:57Z</dcterms:created>
  <dcterms:modified xsi:type="dcterms:W3CDTF">2025-08-06T13:51:42Z</dcterms:modified>
</cp:coreProperties>
</file>