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75" r:id="rId3"/>
    <p:sldId id="299" r:id="rId4"/>
    <p:sldId id="300" r:id="rId5"/>
    <p:sldId id="302" r:id="rId6"/>
    <p:sldId id="304" r:id="rId7"/>
    <p:sldId id="305" r:id="rId8"/>
    <p:sldId id="303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86"/>
  </p:normalViewPr>
  <p:slideViewPr>
    <p:cSldViewPr snapToGrid="0" snapToObjects="1">
      <p:cViewPr>
        <p:scale>
          <a:sx n="75" d="100"/>
          <a:sy n="75" d="100"/>
        </p:scale>
        <p:origin x="1896" y="12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CH"/>
              <a:t>7 August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Thibaut Lemercier | Characterization of losses in a new septum magnet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Characterization of losses in a new septum magnet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Thibaut LEMERCIER</a:t>
            </a:r>
          </a:p>
          <a:p>
            <a:r>
              <a:rPr lang="en-GB" b="0" noProof="0" dirty="0"/>
              <a:t>7 August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Diagram of a diagram of a football pitch&#10;&#10;AI-generated content may be incorrect.">
            <a:extLst>
              <a:ext uri="{FF2B5EF4-FFF2-40B4-BE49-F238E27FC236}">
                <a16:creationId xmlns:a16="http://schemas.microsoft.com/office/drawing/2014/main" id="{2493B0C2-3F41-5B4A-4919-0ED23682231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54" t="1" r="234" b="676"/>
          <a:stretch>
            <a:fillRect/>
          </a:stretch>
        </p:blipFill>
        <p:spPr>
          <a:xfrm>
            <a:off x="6167440" y="650830"/>
            <a:ext cx="5473697" cy="286043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Beam Transfer — A Short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9071" y="1321421"/>
            <a:ext cx="5616575" cy="4608512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Key Components of Beam Transfer</a:t>
            </a:r>
          </a:p>
          <a:p>
            <a:endParaRPr lang="en-GB" noProof="0" dirty="0"/>
          </a:p>
          <a:p>
            <a:pPr marL="342900" indent="-342900">
              <a:buAutoNum type="arabicPeriod"/>
            </a:pPr>
            <a:r>
              <a:rPr lang="en-GB" sz="1800" noProof="0" dirty="0"/>
              <a:t>Kicker</a:t>
            </a:r>
          </a:p>
          <a:p>
            <a:pPr marL="342900" indent="-342900">
              <a:buAutoNum type="arabicPeriod"/>
            </a:pPr>
            <a:endParaRPr lang="en-GB" sz="1800" noProof="0" dirty="0"/>
          </a:p>
          <a:p>
            <a:pPr lvl="1"/>
            <a:r>
              <a:rPr lang="en-GB" noProof="0" dirty="0"/>
              <a:t>Perform fast, time-critical deflection</a:t>
            </a:r>
          </a:p>
          <a:p>
            <a:pPr lvl="1"/>
            <a:r>
              <a:rPr lang="en-GB" noProof="0" dirty="0"/>
              <a:t>Select specific bunches at the right moment</a:t>
            </a:r>
          </a:p>
          <a:p>
            <a:pPr lvl="1"/>
            <a:r>
              <a:rPr lang="en-GB" noProof="0" dirty="0"/>
              <a:t>Provide a small but rapid kick to initiate separation</a:t>
            </a:r>
          </a:p>
          <a:p>
            <a:pPr lvl="1"/>
            <a:endParaRPr lang="en-GB" noProof="0" dirty="0"/>
          </a:p>
          <a:p>
            <a:pPr marL="0" lvl="1" indent="0">
              <a:buNone/>
            </a:pPr>
            <a:r>
              <a:rPr lang="en-GB" b="1" noProof="0" dirty="0"/>
              <a:t>2. Septum</a:t>
            </a:r>
          </a:p>
          <a:p>
            <a:pPr marL="0" lvl="1" indent="0">
              <a:buNone/>
            </a:pPr>
            <a:endParaRPr lang="en-GB" b="1" noProof="0" dirty="0"/>
          </a:p>
          <a:p>
            <a:pPr marL="285750" lvl="1" indent="-285750"/>
            <a:r>
              <a:rPr lang="en-GB" noProof="0" dirty="0"/>
              <a:t>Provide larger, spatial beam deflection</a:t>
            </a:r>
          </a:p>
          <a:p>
            <a:pPr marL="285750" lvl="1" indent="-285750"/>
            <a:r>
              <a:rPr lang="en-GB" noProof="0" dirty="0"/>
              <a:t>Operate at slower speeds than kickers</a:t>
            </a:r>
          </a:p>
          <a:p>
            <a:pPr marL="285750" lvl="1" indent="-285750"/>
            <a:r>
              <a:rPr lang="en-GB" noProof="0" dirty="0"/>
              <a:t>Direct the beam to the new path after the kicker deflection</a:t>
            </a:r>
          </a:p>
          <a:p>
            <a:pPr marL="0" lvl="1" indent="0">
              <a:buNone/>
            </a:pP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 dirty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Thibaut Lemercier | Characterization of losses in a new septum magnet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11" name="Picture Placeholder 10" descr="Diagram of a diagram of a diagram&#10;&#10;AI-generated content may be incorrect.">
            <a:extLst>
              <a:ext uri="{FF2B5EF4-FFF2-40B4-BE49-F238E27FC236}">
                <a16:creationId xmlns:a16="http://schemas.microsoft.com/office/drawing/2014/main" id="{3BE732DC-52F0-405E-F7AE-281E6AE0607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9649" b="-61"/>
          <a:stretch>
            <a:fillRect/>
          </a:stretch>
        </p:blipFill>
        <p:spPr>
          <a:xfrm>
            <a:off x="6276853" y="3625677"/>
            <a:ext cx="5616575" cy="2581493"/>
          </a:xfrm>
        </p:spPr>
      </p:pic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D28AE-64AD-11AD-9FD2-C60BF17EB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63268-F2AC-3A3F-BB35-06C3F72E6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 new </a:t>
            </a:r>
            <a:r>
              <a:rPr lang="en-GB" dirty="0"/>
              <a:t>m</a:t>
            </a:r>
            <a:r>
              <a:rPr lang="en-GB" noProof="0" dirty="0" err="1"/>
              <a:t>agnetic</a:t>
            </a:r>
            <a:r>
              <a:rPr lang="en-GB" noProof="0" dirty="0"/>
              <a:t> septum for PS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2C0B5-50A8-72F1-E1F5-D8047335B1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8572" y="1207005"/>
            <a:ext cx="5616575" cy="4608512"/>
          </a:xfrm>
        </p:spPr>
        <p:txBody>
          <a:bodyPr>
            <a:normAutofit fontScale="85000" lnSpcReduction="10000"/>
          </a:bodyPr>
          <a:lstStyle/>
          <a:p>
            <a:r>
              <a:rPr lang="en-GB" noProof="0" dirty="0"/>
              <a:t>Why Do We Need a New Septum?</a:t>
            </a:r>
          </a:p>
          <a:p>
            <a:pPr marL="0" lvl="1" indent="0">
              <a:buNone/>
            </a:pPr>
            <a:endParaRPr lang="en-GB" noProof="0" dirty="0"/>
          </a:p>
          <a:p>
            <a:pPr marL="285750" lvl="1" indent="-285750"/>
            <a:r>
              <a:rPr lang="en-GB" noProof="0" dirty="0"/>
              <a:t>Existing septum is exposed to intense radiation due to beam-blade interactions.</a:t>
            </a:r>
          </a:p>
          <a:p>
            <a:pPr lvl="1"/>
            <a:r>
              <a:rPr lang="en-GB" noProof="0" dirty="0"/>
              <a:t>Current septum needs replacing every ~2 years, increasing maintenance and radiation exposure to personnel.</a:t>
            </a:r>
          </a:p>
          <a:p>
            <a:pPr lvl="1"/>
            <a:r>
              <a:rPr lang="en-GB" dirty="0"/>
              <a:t>The project aims to develop an alternative topology: the eddy current septum</a:t>
            </a:r>
          </a:p>
          <a:p>
            <a:pPr lvl="1"/>
            <a:endParaRPr lang="en-GB" b="1" noProof="0" dirty="0"/>
          </a:p>
          <a:p>
            <a:pPr marL="0" lvl="1" indent="0">
              <a:buNone/>
            </a:pPr>
            <a:r>
              <a:rPr lang="en-GB" sz="2100" b="1" noProof="0" dirty="0"/>
              <a:t>What Is an Eddy Current Septum?</a:t>
            </a:r>
          </a:p>
          <a:p>
            <a:pPr marL="0" lvl="1" indent="0">
              <a:buNone/>
            </a:pPr>
            <a:endParaRPr lang="en-GB" sz="2100" b="1" noProof="0" dirty="0"/>
          </a:p>
          <a:p>
            <a:pPr lvl="1"/>
            <a:r>
              <a:rPr lang="en-GB" noProof="0" dirty="0"/>
              <a:t>Powered by high-current pulses :</a:t>
            </a:r>
          </a:p>
          <a:p>
            <a:pPr marL="285750" lvl="1" indent="-285750"/>
            <a:r>
              <a:rPr lang="en-GB" noProof="0" dirty="0"/>
              <a:t>28.5 kA, 2500 Hz, 1.2 s between pulses</a:t>
            </a:r>
          </a:p>
          <a:p>
            <a:pPr marL="285750" lvl="1" indent="-285750"/>
            <a:r>
              <a:rPr lang="en-GB" noProof="0" dirty="0"/>
              <a:t>Fast pulses generate eddy currents in a conductor</a:t>
            </a:r>
          </a:p>
          <a:p>
            <a:pPr marL="285750" lvl="1" indent="-285750"/>
            <a:r>
              <a:rPr lang="en-GB" noProof="0" dirty="0"/>
              <a:t>These induced currents oppose the magnetic field (via Lenz's Law), shielding the field-free region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7B43A-6862-0861-D905-AB92C6D663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411A1-8079-B7F6-841C-77912F51CF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2030D-86FF-08E0-6C2F-EC131A0F76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5" name="Picture Placeholder 14" descr="A machine on a stand&#10;&#10;AI-generated content may be incorrect.">
            <a:extLst>
              <a:ext uri="{FF2B5EF4-FFF2-40B4-BE49-F238E27FC236}">
                <a16:creationId xmlns:a16="http://schemas.microsoft.com/office/drawing/2014/main" id="{70D73034-E8CE-B872-9525-B0DB8C3B69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9581" b="19581"/>
          <a:stretch>
            <a:fillRect/>
          </a:stretch>
        </p:blipFill>
        <p:spPr>
          <a:xfrm>
            <a:off x="6172225" y="1206052"/>
            <a:ext cx="5616575" cy="2232025"/>
          </a:xfrm>
        </p:spPr>
      </p:pic>
      <p:pic>
        <p:nvPicPr>
          <p:cNvPr id="19" name="Picture Placeholder 18" descr="A machine in a factory&#10;&#10;AI-generated content may be incorrect.">
            <a:extLst>
              <a:ext uri="{FF2B5EF4-FFF2-40B4-BE49-F238E27FC236}">
                <a16:creationId xmlns:a16="http://schemas.microsoft.com/office/drawing/2014/main" id="{4070B1F1-EB7C-4ABD-1AF6-1E19D2C0D68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23507" b="23507"/>
          <a:stretch>
            <a:fillRect/>
          </a:stretch>
        </p:blipFill>
        <p:spPr>
          <a:xfrm>
            <a:off x="6172225" y="3583492"/>
            <a:ext cx="5616575" cy="2232025"/>
          </a:xfrm>
        </p:spPr>
      </p:pic>
    </p:spTree>
    <p:extLst>
      <p:ext uri="{BB962C8B-B14F-4D97-AF65-F5344CB8AC3E}">
        <p14:creationId xmlns:p14="http://schemas.microsoft.com/office/powerpoint/2010/main" val="14156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815B3-6537-899A-8411-E8C738EEF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5299E-102B-8EDC-0E61-81B6244E9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Losses in a Pulsed Magnet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42CC6-DC8F-88AE-ED53-75995AEBCA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8572" y="1207005"/>
            <a:ext cx="5616575" cy="4608512"/>
          </a:xfrm>
        </p:spPr>
        <p:txBody>
          <a:bodyPr>
            <a:normAutofit/>
          </a:bodyPr>
          <a:lstStyle/>
          <a:p>
            <a:r>
              <a:rPr lang="en-GB" sz="1800" noProof="0" dirty="0"/>
              <a:t>Copper Losses </a:t>
            </a:r>
          </a:p>
          <a:p>
            <a:pPr marL="285750" lvl="1" indent="-285750"/>
            <a:r>
              <a:rPr lang="en-GB" noProof="0" dirty="0"/>
              <a:t>Caused by the electrical resistance of copper in the windings and the septum blade</a:t>
            </a:r>
          </a:p>
          <a:p>
            <a:pPr marL="285750" lvl="1" indent="-285750"/>
            <a:r>
              <a:rPr lang="en-GB" noProof="0" dirty="0"/>
              <a:t>At high frequency, the skin effect increases the copper losses.</a:t>
            </a:r>
          </a:p>
          <a:p>
            <a:pPr marL="0" lvl="1" indent="0">
              <a:buNone/>
            </a:pPr>
            <a:r>
              <a:rPr lang="en-GB" b="1" noProof="0" dirty="0"/>
              <a:t>Iron Losses (Occur in the magnetic yoke)</a:t>
            </a:r>
          </a:p>
          <a:p>
            <a:pPr lvl="1"/>
            <a:r>
              <a:rPr lang="en-GB" noProof="0" dirty="0"/>
              <a:t>Eddy Current Losses : Comparable to how induction cooktops heat metal</a:t>
            </a:r>
          </a:p>
          <a:p>
            <a:pPr marL="285750" lvl="1" indent="-285750"/>
            <a:r>
              <a:rPr lang="en-GB" noProof="0" dirty="0"/>
              <a:t>Hysteresis Losses : Due to the non-linear magnetization properties of iron</a:t>
            </a:r>
          </a:p>
          <a:p>
            <a:pPr marL="0" lvl="1" indent="0">
              <a:buNone/>
            </a:pPr>
            <a:r>
              <a:rPr lang="en-GB" b="1" noProof="0" dirty="0"/>
              <a:t>Mechanical Losses</a:t>
            </a:r>
            <a:endParaRPr lang="en-GB" noProof="0" dirty="0"/>
          </a:p>
          <a:p>
            <a:pPr marL="285750" lvl="1" indent="-285750"/>
            <a:r>
              <a:rPr lang="en-GB" noProof="0" dirty="0"/>
              <a:t>Magnetic forces induce small vibrations</a:t>
            </a:r>
          </a:p>
          <a:p>
            <a:pPr marL="285750" lvl="1" indent="-285750"/>
            <a:r>
              <a:rPr lang="en-GB" noProof="0" dirty="0"/>
              <a:t>Since displacement is minimal, mechanical work is considered negligible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7FCBC-8FD3-F55B-B142-A49BA1ED70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68D8B-762A-2133-16F1-E0E5FB2C5D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D0DDE-4EF8-012A-0BFF-AA0ED15FD0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23" name="Picture 22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319B16CA-8CE6-69E5-24A2-F2B3B8A52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685" y="1767598"/>
            <a:ext cx="3370538" cy="1604517"/>
          </a:xfrm>
          <a:prstGeom prst="rect">
            <a:avLst/>
          </a:prstGeom>
        </p:spPr>
      </p:pic>
      <p:pic>
        <p:nvPicPr>
          <p:cNvPr id="27" name="Picture 26" descr="A red circle with black lines and numbers&#10;&#10;AI-generated content may be incorrect.">
            <a:extLst>
              <a:ext uri="{FF2B5EF4-FFF2-40B4-BE49-F238E27FC236}">
                <a16:creationId xmlns:a16="http://schemas.microsoft.com/office/drawing/2014/main" id="{CE5AA724-BB4E-E954-FBED-EB53CF0A1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5403" y="341306"/>
            <a:ext cx="1224031" cy="1130316"/>
          </a:xfrm>
          <a:prstGeom prst="rect">
            <a:avLst/>
          </a:prstGeom>
        </p:spPr>
      </p:pic>
      <p:pic>
        <p:nvPicPr>
          <p:cNvPr id="29" name="Picture 28" descr="A diagram of a magnetic field&#10;&#10;AI-generated content may be incorrect.">
            <a:extLst>
              <a:ext uri="{FF2B5EF4-FFF2-40B4-BE49-F238E27FC236}">
                <a16:creationId xmlns:a16="http://schemas.microsoft.com/office/drawing/2014/main" id="{72BCE5F4-7E35-D4F0-587E-696C42D8E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4413" y="3740610"/>
            <a:ext cx="3343987" cy="213179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8B00CFC-9024-B725-0D85-E0CB560647E2}"/>
              </a:ext>
            </a:extLst>
          </p:cNvPr>
          <p:cNvSpPr txBox="1"/>
          <p:nvPr/>
        </p:nvSpPr>
        <p:spPr>
          <a:xfrm>
            <a:off x="9102545" y="1444851"/>
            <a:ext cx="11628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Skin Effect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6EFC75-7908-E172-8B9D-7B02B9D71CCB}"/>
              </a:ext>
            </a:extLst>
          </p:cNvPr>
          <p:cNvSpPr txBox="1"/>
          <p:nvPr/>
        </p:nvSpPr>
        <p:spPr>
          <a:xfrm>
            <a:off x="9042614" y="3417863"/>
            <a:ext cx="1487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Eddy currents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93B09-DD63-3423-B955-24E91352C440}"/>
              </a:ext>
            </a:extLst>
          </p:cNvPr>
          <p:cNvSpPr txBox="1"/>
          <p:nvPr/>
        </p:nvSpPr>
        <p:spPr>
          <a:xfrm>
            <a:off x="9102545" y="5969647"/>
            <a:ext cx="16542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Hysteresis Loop</a:t>
            </a:r>
          </a:p>
        </p:txBody>
      </p:sp>
    </p:spTree>
    <p:extLst>
      <p:ext uri="{BB962C8B-B14F-4D97-AF65-F5344CB8AC3E}">
        <p14:creationId xmlns:p14="http://schemas.microsoft.com/office/powerpoint/2010/main" val="222455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8862B-DDA8-0E36-8456-6ED6EF957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FEM Simulations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A7F26-AA0D-26AC-9513-B2C4729C3B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B6297-93F8-A294-4C67-1286D23754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86083-4702-4EB6-E62F-120EFBA941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5</a:t>
            </a:fld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2E3CC85-533A-1597-6F08-37A29E785C5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14204" y="1124744"/>
                <a:ext cx="5616575" cy="4608512"/>
              </a:xfrm>
            </p:spPr>
            <p:txBody>
              <a:bodyPr>
                <a:normAutofit fontScale="92500" lnSpcReduction="10000"/>
              </a:bodyPr>
              <a:lstStyle/>
              <a:p>
                <a:pPr lvl="1"/>
                <a:r>
                  <a:rPr lang="en-GB" noProof="0" dirty="0"/>
                  <a:t>Developed a COMSOL model to simulate magnetic and thermal losses</a:t>
                </a:r>
              </a:p>
              <a:p>
                <a:pPr lvl="1"/>
                <a:endParaRPr lang="en-GB" noProof="0" dirty="0"/>
              </a:p>
              <a:p>
                <a:pPr lvl="1"/>
                <a:r>
                  <a:rPr lang="en-GB" noProof="0" dirty="0"/>
                  <a:t>COMSOL uses </a:t>
                </a:r>
                <a:r>
                  <a:rPr lang="en-GB" b="1" noProof="0" dirty="0"/>
                  <a:t>Finite Element Method </a:t>
                </a:r>
                <a:r>
                  <a:rPr lang="en-GB" noProof="0" dirty="0"/>
                  <a:t>(FEM): meshes the geometry, solves physics equations numerically</a:t>
                </a:r>
              </a:p>
              <a:p>
                <a:pPr lvl="1"/>
                <a:endParaRPr lang="en-GB" noProof="0" dirty="0"/>
              </a:p>
              <a:p>
                <a:pPr lvl="1"/>
                <a:r>
                  <a:rPr lang="en-GB" noProof="0" dirty="0"/>
                  <a:t>Iron laminations </a:t>
                </a:r>
                <a:r>
                  <a:rPr lang="en-GB" b="1" noProof="0" dirty="0"/>
                  <a:t>too thin </a:t>
                </a:r>
                <a:r>
                  <a:rPr lang="en-GB" noProof="0" dirty="0"/>
                  <a:t>for full resolution → use loss models instead</a:t>
                </a:r>
              </a:p>
              <a:p>
                <a:pPr lvl="1"/>
                <a:endParaRPr lang="en-GB" noProof="0" dirty="0"/>
              </a:p>
              <a:p>
                <a:pPr lvl="1"/>
                <a:r>
                  <a:rPr lang="en-GB" noProof="0" dirty="0"/>
                  <a:t>Applied the </a:t>
                </a:r>
                <a:r>
                  <a:rPr lang="en-GB" b="1" noProof="0" dirty="0"/>
                  <a:t>Steinmetz model </a:t>
                </a:r>
                <a:r>
                  <a:rPr lang="en-GB" noProof="0" dirty="0"/>
                  <a:t>to estimate hysteresis and eddy </a:t>
                </a:r>
                <a:r>
                  <a:rPr lang="en-GB" dirty="0"/>
                  <a:t>current losses → </a:t>
                </a:r>
                <a14:m>
                  <m:oMath xmlns:m="http://schemas.openxmlformats.org/officeDocument/2006/math">
                    <m:r>
                      <a:rPr lang="en-GB" i="1" noProof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noProof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i="1" noProof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noProof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GB" i="1" noProof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noProof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i="1" noProof="0" smtClean="0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endParaRPr lang="en-GB" noProof="0" dirty="0"/>
              </a:p>
              <a:p>
                <a:pPr lvl="1"/>
                <a:endParaRPr lang="en-GB" noProof="0" dirty="0"/>
              </a:p>
              <a:p>
                <a:pPr lvl="1"/>
                <a:r>
                  <a:rPr lang="en-GB" noProof="0" dirty="0"/>
                  <a:t>Validated simulation using manufacturer data via a virtual </a:t>
                </a:r>
                <a:r>
                  <a:rPr lang="en-GB" b="1" noProof="0" dirty="0"/>
                  <a:t>Epstein Frame </a:t>
                </a:r>
                <a:r>
                  <a:rPr lang="en-GB" noProof="0" dirty="0"/>
                  <a:t>test in COMSOL</a:t>
                </a: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2E3CC85-533A-1597-6F08-37A29E785C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14204" y="1124744"/>
                <a:ext cx="5616575" cy="4608512"/>
              </a:xfrm>
              <a:blipFill>
                <a:blip r:embed="rId2"/>
                <a:stretch>
                  <a:fillRect l="-2172" t="-1987" r="-97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grey square with black lines&#10;&#10;AI-generated content may be incorrect.">
            <a:extLst>
              <a:ext uri="{FF2B5EF4-FFF2-40B4-BE49-F238E27FC236}">
                <a16:creationId xmlns:a16="http://schemas.microsoft.com/office/drawing/2014/main" id="{DA11CFC2-F856-C65B-B0A0-D3BB86335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206" y="3526842"/>
            <a:ext cx="3718202" cy="2091489"/>
          </a:xfrm>
          <a:prstGeom prst="rect">
            <a:avLst/>
          </a:prstGeom>
        </p:spPr>
      </p:pic>
      <p:pic>
        <p:nvPicPr>
          <p:cNvPr id="20" name="Picture 19" descr="A red and black square with a white line&#10;&#10;AI-generated content may be incorrect.">
            <a:extLst>
              <a:ext uri="{FF2B5EF4-FFF2-40B4-BE49-F238E27FC236}">
                <a16:creationId xmlns:a16="http://schemas.microsoft.com/office/drawing/2014/main" id="{B78DB35F-6AE1-997B-E505-BE8EBE417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223" y="606436"/>
            <a:ext cx="4843950" cy="272472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E44C3C5-D422-596F-FEC1-91C9D11A3321}"/>
              </a:ext>
            </a:extLst>
          </p:cNvPr>
          <p:cNvSpPr txBox="1"/>
          <p:nvPr/>
        </p:nvSpPr>
        <p:spPr>
          <a:xfrm>
            <a:off x="7768067" y="5697307"/>
            <a:ext cx="25162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Epstein Frame Model</a:t>
            </a:r>
          </a:p>
        </p:txBody>
      </p:sp>
    </p:spTree>
    <p:extLst>
      <p:ext uri="{BB962C8B-B14F-4D97-AF65-F5344CB8AC3E}">
        <p14:creationId xmlns:p14="http://schemas.microsoft.com/office/powerpoint/2010/main" val="156954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23924-F20D-8382-9A29-4E242E835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79300-766C-0944-23F5-E3DA3302A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2018" y="1215704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noProof="0" dirty="0"/>
              <a:t>The Epstein Frame simulation matched experimental results → </a:t>
            </a:r>
            <a:r>
              <a:rPr lang="en-GB" noProof="0" dirty="0"/>
              <a:t>Steinmetz model validated</a:t>
            </a:r>
            <a:r>
              <a:rPr lang="en-GB" b="0" noProof="0" dirty="0"/>
              <a:t> for loss prediction</a:t>
            </a:r>
          </a:p>
          <a:p>
            <a:endParaRPr lang="en-GB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noProof="0" dirty="0"/>
              <a:t>The total loss is approximately 262 J</a:t>
            </a:r>
            <a:br>
              <a:rPr lang="en-GB" b="0" noProof="0" dirty="0"/>
            </a:br>
            <a:endParaRPr lang="en-GB" b="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noProof="0" dirty="0"/>
              <a:t>A thermal model was also developed → Heating is primarily influenced by the </a:t>
            </a:r>
            <a:r>
              <a:rPr lang="en-GB" noProof="0" dirty="0"/>
              <a:t>thermal contact resistance</a:t>
            </a:r>
            <a:br>
              <a:rPr lang="en-GB" b="0" noProof="0" dirty="0"/>
            </a:br>
            <a:r>
              <a:rPr lang="en-GB" b="0" noProof="0" dirty="0"/>
              <a:t>between the magnetic core and the copper blade</a:t>
            </a:r>
          </a:p>
          <a:p>
            <a:pPr marL="342900" indent="-342900">
              <a:buFontTx/>
              <a:buChar char="-"/>
            </a:pPr>
            <a:endParaRPr lang="en-GB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28DD7-47F1-EEAD-00DF-959E5A2418B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DAE8E-7F54-6B97-8F3D-C8C592AAD2B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6E00-8594-35E8-27F0-9031E1A6889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15" name="Picture 14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15B2AB68-2EA4-6C81-91C5-9C8CC4E30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523" y="2701753"/>
            <a:ext cx="5023274" cy="2825592"/>
          </a:xfrm>
          <a:prstGeom prst="rect">
            <a:avLst/>
          </a:prstGeom>
        </p:spPr>
      </p:pic>
      <p:pic>
        <p:nvPicPr>
          <p:cNvPr id="17" name="Picture 1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0655435-772E-124C-2A0E-907C9787B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34507"/>
            <a:ext cx="5695432" cy="143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5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F6539-E4A0-C39E-6A4F-FBDBD075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Electrical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EAA76-3D19-8E70-726C-226CD13609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24052-5908-9194-A78F-C702EB5929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4D8AA-E11E-A5B6-D12C-45548535F1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7</a:t>
            </a:fld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293789A3-C70A-88EF-9D0E-6C9ECEA4A0F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90757" y="1584692"/>
                <a:ext cx="5616575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Losses measured by integrating the product U*I over one pulse period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limLoc m:val="subSup"/>
                        <m:grow m:val="on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𝑢</m:t>
                        </m:r>
                        <m:d>
                          <m:dPr>
                            <m:ctrlPr>
                              <a:rPr lang="fr-FR" b="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b="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fr-FR" b="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b="0" i="1">
                            <a:latin typeface="Cambria Math" panose="02040503050406030204" pitchFamily="18" charset="0"/>
                          </a:rPr>
                          <m:t>ⅆ</m:t>
                        </m:r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nary>
                    <m:r>
                      <a:rPr lang="fr-FR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>
                            <a:latin typeface="Cambria Math" panose="02040503050406030204" pitchFamily="18" charset="0"/>
                          </a:rPr>
                          <m:t>𝑎𝑐𝑡𝑖𝑣𝑒</m:t>
                        </m:r>
                      </m:sub>
                    </m:sSub>
                  </m:oMath>
                </a14:m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In magnets, active energy = real power losses, since reactive energy is returned to the supply over a full cycle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noProof="0" dirty="0"/>
                  <a:t>Measured losses: 2300 J → </a:t>
                </a:r>
                <a:r>
                  <a:rPr lang="en-GB" dirty="0"/>
                  <a:t>1</a:t>
                </a:r>
                <a:r>
                  <a:rPr lang="en-GB" noProof="0" dirty="0"/>
                  <a:t>0× higher than simulation results !</a:t>
                </a:r>
              </a:p>
              <a:p>
                <a:endParaRPr lang="en-GB" noProof="0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293789A3-C70A-88EF-9D0E-6C9ECEA4A0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90757" y="1584692"/>
                <a:ext cx="5616575" cy="4608512"/>
              </a:xfrm>
              <a:blipFill>
                <a:blip r:embed="rId2"/>
                <a:stretch>
                  <a:fillRect l="-2714" t="-2646" r="-260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aph of a voltage and energy&#10;&#10;AI-generated content may be incorrect.">
            <a:extLst>
              <a:ext uri="{FF2B5EF4-FFF2-40B4-BE49-F238E27FC236}">
                <a16:creationId xmlns:a16="http://schemas.microsoft.com/office/drawing/2014/main" id="{416C526A-7B43-A834-E81B-623FA14F0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317" y="1671124"/>
            <a:ext cx="5669117" cy="338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35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2C4E7-76A8-9E41-73FD-71B1D7501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What’s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A88AF-8DBB-908E-D448-2308C77914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3279" y="1301673"/>
            <a:ext cx="5616575" cy="4608512"/>
          </a:xfrm>
        </p:spPr>
        <p:txBody>
          <a:bodyPr/>
          <a:lstStyle/>
          <a:p>
            <a:pPr lvl="1"/>
            <a:r>
              <a:rPr lang="en-GB" b="1" noProof="0" dirty="0"/>
              <a:t>Build a test stand</a:t>
            </a:r>
            <a:r>
              <a:rPr lang="en-GB" noProof="0" dirty="0"/>
              <a:t> for thermal and loss characterization</a:t>
            </a:r>
          </a:p>
          <a:p>
            <a:pPr lvl="1"/>
            <a:r>
              <a:rPr lang="en-GB" noProof="0" dirty="0"/>
              <a:t>Study </a:t>
            </a:r>
            <a:r>
              <a:rPr lang="en-GB" b="1" noProof="0" dirty="0"/>
              <a:t>heat distribution</a:t>
            </a:r>
            <a:r>
              <a:rPr lang="en-GB" noProof="0" dirty="0"/>
              <a:t> inside the magnet </a:t>
            </a:r>
          </a:p>
          <a:p>
            <a:pPr lvl="1"/>
            <a:r>
              <a:rPr lang="en-GB" b="1" noProof="0" dirty="0"/>
              <a:t>Characterize thermal contacts</a:t>
            </a:r>
            <a:r>
              <a:rPr lang="en-GB" noProof="0" dirty="0"/>
              <a:t> to refine the thermal model</a:t>
            </a:r>
          </a:p>
          <a:p>
            <a:pPr lvl="1"/>
            <a:r>
              <a:rPr lang="en-GB" noProof="0" dirty="0"/>
              <a:t>Test the effect of </a:t>
            </a:r>
            <a:r>
              <a:rPr lang="en-GB" b="1" noProof="0" dirty="0"/>
              <a:t>mechanical pressure </a:t>
            </a:r>
            <a:r>
              <a:rPr lang="en-GB" noProof="0" dirty="0"/>
              <a:t>on the lamination stack → Investigate potential </a:t>
            </a:r>
            <a:r>
              <a:rPr lang="en-GB" b="1" noProof="0" dirty="0"/>
              <a:t>insulation breakdown</a:t>
            </a:r>
            <a:endParaRPr lang="en-GB" noProof="0" dirty="0"/>
          </a:p>
          <a:p>
            <a:pPr lvl="1"/>
            <a:r>
              <a:rPr lang="en-GB" noProof="0" dirty="0"/>
              <a:t>Develop a </a:t>
            </a:r>
            <a:r>
              <a:rPr lang="en-GB" b="1" noProof="0" dirty="0"/>
              <a:t>3D COMSOL model </a:t>
            </a:r>
            <a:r>
              <a:rPr lang="en-GB" noProof="0" dirty="0"/>
              <a:t>→ More accurate simulation of geometry and loss mechanisms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E56B1-1EFD-D6DC-A0DC-3DC2A369EB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CH" noProof="0"/>
              <a:t>7 August 2025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2CEDD-00F0-F7AD-FFF7-A78C217EFB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Thibaut Lemercier | Characterization of losses in a new septum magnet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3FD2D-FE20-CAD3-4C55-92EA485CF6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CAD5505-C1A1-B907-FB18-31A1312A0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2738" y="2808147"/>
            <a:ext cx="3707719" cy="27829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F9B5E0-E91A-56E1-F5C8-0D1C76F3FE72}"/>
              </a:ext>
            </a:extLst>
          </p:cNvPr>
          <p:cNvSpPr txBox="1"/>
          <p:nvPr/>
        </p:nvSpPr>
        <p:spPr>
          <a:xfrm>
            <a:off x="8961100" y="5731025"/>
            <a:ext cx="20432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3D COMSOL Model</a:t>
            </a:r>
          </a:p>
        </p:txBody>
      </p:sp>
      <p:pic>
        <p:nvPicPr>
          <p:cNvPr id="21" name="Picture 20" descr="A blue box with bolts and screws&#10;&#10;AI-generated content may be incorrect.">
            <a:extLst>
              <a:ext uri="{FF2B5EF4-FFF2-40B4-BE49-F238E27FC236}">
                <a16:creationId xmlns:a16="http://schemas.microsoft.com/office/drawing/2014/main" id="{1BDFE8D5-FD3F-3099-8D03-9EB35E2AC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7107" y="167875"/>
            <a:ext cx="2141647" cy="21981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C73D1D4-818F-4B46-968E-87F05DF2F8C3}"/>
              </a:ext>
            </a:extLst>
          </p:cNvPr>
          <p:cNvSpPr txBox="1"/>
          <p:nvPr/>
        </p:nvSpPr>
        <p:spPr>
          <a:xfrm>
            <a:off x="8747324" y="2529679"/>
            <a:ext cx="22570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CAD of the test bench</a:t>
            </a:r>
          </a:p>
        </p:txBody>
      </p:sp>
    </p:spTree>
    <p:extLst>
      <p:ext uri="{BB962C8B-B14F-4D97-AF65-F5344CB8AC3E}">
        <p14:creationId xmlns:p14="http://schemas.microsoft.com/office/powerpoint/2010/main" val="349543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0A01-F79E-B53A-6965-EF2E31FF8F8F}"/>
              </a:ext>
            </a:extLst>
          </p:cNvPr>
          <p:cNvSpPr txBox="1">
            <a:spLocks/>
          </p:cNvSpPr>
          <p:nvPr/>
        </p:nvSpPr>
        <p:spPr>
          <a:xfrm>
            <a:off x="2119559" y="2363258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Thank you for your attention!</a:t>
            </a:r>
            <a:br>
              <a:rPr lang="en-GB" dirty="0"/>
            </a:br>
            <a:r>
              <a:rPr lang="en-GB" i="1" dirty="0"/>
              <a:t>I’m happy to answer your questions.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7210</TotalTime>
  <Words>620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Office Theme</vt:lpstr>
      <vt:lpstr>Characterization of losses in a new septum magnet</vt:lpstr>
      <vt:lpstr>Beam Transfer — A Short Introduction</vt:lpstr>
      <vt:lpstr>A new magnetic septum for PS Extraction</vt:lpstr>
      <vt:lpstr>Losses in a Pulsed Magnet</vt:lpstr>
      <vt:lpstr>FEM Simulations </vt:lpstr>
      <vt:lpstr>Results</vt:lpstr>
      <vt:lpstr>Electrical Measurements</vt:lpstr>
      <vt:lpstr>What’s Next?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Thibaut Lemercier</dc:creator>
  <cp:lastModifiedBy>Thibaut Lemercier</cp:lastModifiedBy>
  <cp:revision>4</cp:revision>
  <dcterms:created xsi:type="dcterms:W3CDTF">2025-07-31T13:46:50Z</dcterms:created>
  <dcterms:modified xsi:type="dcterms:W3CDTF">2025-08-05T13:57:02Z</dcterms:modified>
</cp:coreProperties>
</file>