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1162" r:id="rId2"/>
    <p:sldId id="1298" r:id="rId3"/>
    <p:sldId id="1299" r:id="rId4"/>
    <p:sldId id="1308" r:id="rId5"/>
    <p:sldId id="1309" r:id="rId6"/>
    <p:sldId id="1300" r:id="rId7"/>
    <p:sldId id="1301" r:id="rId8"/>
    <p:sldId id="1302" r:id="rId9"/>
    <p:sldId id="1306" r:id="rId10"/>
    <p:sldId id="1297" r:id="rId11"/>
    <p:sldId id="1307" r:id="rId12"/>
    <p:sldId id="1303" r:id="rId13"/>
    <p:sldId id="1310" r:id="rId14"/>
    <p:sldId id="1304" r:id="rId15"/>
    <p:sldId id="1244" r:id="rId16"/>
    <p:sldId id="1151" r:id="rId17"/>
    <p:sldId id="296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E15E32"/>
    <a:srgbClr val="4949E7"/>
    <a:srgbClr val="2E75B6"/>
    <a:srgbClr val="BDD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40B8A9-0821-4507-94D7-9D0F05C445A7}" v="276" dt="2025-12-03T14:13:08.44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98" autoAdjust="0"/>
    <p:restoredTop sz="93447" autoAdjust="0"/>
  </p:normalViewPr>
  <p:slideViewPr>
    <p:cSldViewPr snapToObjects="1">
      <p:cViewPr varScale="1">
        <p:scale>
          <a:sx n="106" d="100"/>
          <a:sy n="106" d="100"/>
        </p:scale>
        <p:origin x="120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olaos Charitonidis" userId="8CWGTkBdC+xAFQdCCV2+JyboJVQAW8xzrQh8XpGCAU8=" providerId="None" clId="Web-{3140B8A9-0821-4507-94D7-9D0F05C445A7}"/>
    <pc:docChg chg="addSld modSld">
      <pc:chgData name="Nikolaos Charitonidis" userId="8CWGTkBdC+xAFQdCCV2+JyboJVQAW8xzrQh8XpGCAU8=" providerId="None" clId="Web-{3140B8A9-0821-4507-94D7-9D0F05C445A7}" dt="2025-12-03T14:13:08.441" v="265" actId="20577"/>
      <pc:docMkLst>
        <pc:docMk/>
      </pc:docMkLst>
      <pc:sldChg chg="addSp modSp">
        <pc:chgData name="Nikolaos Charitonidis" userId="8CWGTkBdC+xAFQdCCV2+JyboJVQAW8xzrQh8XpGCAU8=" providerId="None" clId="Web-{3140B8A9-0821-4507-94D7-9D0F05C445A7}" dt="2025-12-03T13:35:03.345" v="2" actId="1076"/>
        <pc:sldMkLst>
          <pc:docMk/>
          <pc:sldMk cId="2433755487" sldId="1298"/>
        </pc:sldMkLst>
        <pc:picChg chg="add mod">
          <ac:chgData name="Nikolaos Charitonidis" userId="8CWGTkBdC+xAFQdCCV2+JyboJVQAW8xzrQh8XpGCAU8=" providerId="None" clId="Web-{3140B8A9-0821-4507-94D7-9D0F05C445A7}" dt="2025-12-03T13:35:03.345" v="2" actId="1076"/>
          <ac:picMkLst>
            <pc:docMk/>
            <pc:sldMk cId="2433755487" sldId="1298"/>
            <ac:picMk id="2" creationId="{64AD012F-69AF-EE93-8B9B-B0D8EA31D2BA}"/>
          </ac:picMkLst>
        </pc:picChg>
      </pc:sldChg>
      <pc:sldChg chg="modSp">
        <pc:chgData name="Nikolaos Charitonidis" userId="8CWGTkBdC+xAFQdCCV2+JyboJVQAW8xzrQh8XpGCAU8=" providerId="None" clId="Web-{3140B8A9-0821-4507-94D7-9D0F05C445A7}" dt="2025-12-03T13:59:03.492" v="148" actId="20577"/>
        <pc:sldMkLst>
          <pc:docMk/>
          <pc:sldMk cId="1908667632" sldId="1299"/>
        </pc:sldMkLst>
        <pc:spChg chg="mod">
          <ac:chgData name="Nikolaos Charitonidis" userId="8CWGTkBdC+xAFQdCCV2+JyboJVQAW8xzrQh8XpGCAU8=" providerId="None" clId="Web-{3140B8A9-0821-4507-94D7-9D0F05C445A7}" dt="2025-12-03T13:59:03.492" v="148" actId="20577"/>
          <ac:spMkLst>
            <pc:docMk/>
            <pc:sldMk cId="1908667632" sldId="1299"/>
            <ac:spMk id="2" creationId="{38DAAB94-47CE-1FBA-C616-9E3200C7E51C}"/>
          </ac:spMkLst>
        </pc:spChg>
        <pc:spChg chg="mod">
          <ac:chgData name="Nikolaos Charitonidis" userId="8CWGTkBdC+xAFQdCCV2+JyboJVQAW8xzrQh8XpGCAU8=" providerId="None" clId="Web-{3140B8A9-0821-4507-94D7-9D0F05C445A7}" dt="2025-12-03T13:35:13.923" v="7" actId="20577"/>
          <ac:spMkLst>
            <pc:docMk/>
            <pc:sldMk cId="1908667632" sldId="1299"/>
            <ac:spMk id="3" creationId="{117E7D1B-1853-63B3-26CA-3DCB1A654D3D}"/>
          </ac:spMkLst>
        </pc:spChg>
      </pc:sldChg>
      <pc:sldChg chg="modSp">
        <pc:chgData name="Nikolaos Charitonidis" userId="8CWGTkBdC+xAFQdCCV2+JyboJVQAW8xzrQh8XpGCAU8=" providerId="None" clId="Web-{3140B8A9-0821-4507-94D7-9D0F05C445A7}" dt="2025-12-03T14:04:23.881" v="157" actId="20577"/>
        <pc:sldMkLst>
          <pc:docMk/>
          <pc:sldMk cId="85417914" sldId="1300"/>
        </pc:sldMkLst>
        <pc:spChg chg="mod">
          <ac:chgData name="Nikolaos Charitonidis" userId="8CWGTkBdC+xAFQdCCV2+JyboJVQAW8xzrQh8XpGCAU8=" providerId="None" clId="Web-{3140B8A9-0821-4507-94D7-9D0F05C445A7}" dt="2025-12-03T14:04:23.881" v="157" actId="20577"/>
          <ac:spMkLst>
            <pc:docMk/>
            <pc:sldMk cId="85417914" sldId="1300"/>
            <ac:spMk id="3" creationId="{52BBFA33-7054-19BF-D939-D02DD58FC7F2}"/>
          </ac:spMkLst>
        </pc:spChg>
      </pc:sldChg>
      <pc:sldChg chg="modSp">
        <pc:chgData name="Nikolaos Charitonidis" userId="8CWGTkBdC+xAFQdCCV2+JyboJVQAW8xzrQh8XpGCAU8=" providerId="None" clId="Web-{3140B8A9-0821-4507-94D7-9D0F05C445A7}" dt="2025-12-03T14:06:00.193" v="169" actId="20577"/>
        <pc:sldMkLst>
          <pc:docMk/>
          <pc:sldMk cId="3364175360" sldId="1301"/>
        </pc:sldMkLst>
        <pc:spChg chg="mod">
          <ac:chgData name="Nikolaos Charitonidis" userId="8CWGTkBdC+xAFQdCCV2+JyboJVQAW8xzrQh8XpGCAU8=" providerId="None" clId="Web-{3140B8A9-0821-4507-94D7-9D0F05C445A7}" dt="2025-12-03T14:05:38.459" v="158" actId="20577"/>
          <ac:spMkLst>
            <pc:docMk/>
            <pc:sldMk cId="3364175360" sldId="1301"/>
            <ac:spMk id="2" creationId="{3BD60701-F7F2-8300-FAC1-EC433F1725CF}"/>
          </ac:spMkLst>
        </pc:spChg>
        <pc:spChg chg="mod">
          <ac:chgData name="Nikolaos Charitonidis" userId="8CWGTkBdC+xAFQdCCV2+JyboJVQAW8xzrQh8XpGCAU8=" providerId="None" clId="Web-{3140B8A9-0821-4507-94D7-9D0F05C445A7}" dt="2025-12-03T14:06:00.193" v="169" actId="20577"/>
          <ac:spMkLst>
            <pc:docMk/>
            <pc:sldMk cId="3364175360" sldId="1301"/>
            <ac:spMk id="3" creationId="{B72D3A7F-2A5F-4F34-E782-24B45EF23077}"/>
          </ac:spMkLst>
        </pc:spChg>
      </pc:sldChg>
      <pc:sldChg chg="modSp">
        <pc:chgData name="Nikolaos Charitonidis" userId="8CWGTkBdC+xAFQdCCV2+JyboJVQAW8xzrQh8XpGCAU8=" providerId="None" clId="Web-{3140B8A9-0821-4507-94D7-9D0F05C445A7}" dt="2025-12-03T14:06:28.490" v="177" actId="20577"/>
        <pc:sldMkLst>
          <pc:docMk/>
          <pc:sldMk cId="3979313733" sldId="1302"/>
        </pc:sldMkLst>
        <pc:spChg chg="mod">
          <ac:chgData name="Nikolaos Charitonidis" userId="8CWGTkBdC+xAFQdCCV2+JyboJVQAW8xzrQh8XpGCAU8=" providerId="None" clId="Web-{3140B8A9-0821-4507-94D7-9D0F05C445A7}" dt="2025-12-03T14:06:22.490" v="171" actId="20577"/>
          <ac:spMkLst>
            <pc:docMk/>
            <pc:sldMk cId="3979313733" sldId="1302"/>
            <ac:spMk id="2" creationId="{8B9A61BE-5FE9-3651-CA03-B236B46AC61F}"/>
          </ac:spMkLst>
        </pc:spChg>
        <pc:spChg chg="mod">
          <ac:chgData name="Nikolaos Charitonidis" userId="8CWGTkBdC+xAFQdCCV2+JyboJVQAW8xzrQh8XpGCAU8=" providerId="None" clId="Web-{3140B8A9-0821-4507-94D7-9D0F05C445A7}" dt="2025-12-03T14:06:28.490" v="177" actId="20577"/>
          <ac:spMkLst>
            <pc:docMk/>
            <pc:sldMk cId="3979313733" sldId="1302"/>
            <ac:spMk id="3" creationId="{97EB4559-7897-AB4B-5F58-2D8641CB6344}"/>
          </ac:spMkLst>
        </pc:spChg>
      </pc:sldChg>
      <pc:sldChg chg="modSp">
        <pc:chgData name="Nikolaos Charitonidis" userId="8CWGTkBdC+xAFQdCCV2+JyboJVQAW8xzrQh8XpGCAU8=" providerId="None" clId="Web-{3140B8A9-0821-4507-94D7-9D0F05C445A7}" dt="2025-12-03T14:09:40.989" v="249" actId="20577"/>
        <pc:sldMkLst>
          <pc:docMk/>
          <pc:sldMk cId="813217502" sldId="1303"/>
        </pc:sldMkLst>
        <pc:spChg chg="mod">
          <ac:chgData name="Nikolaos Charitonidis" userId="8CWGTkBdC+xAFQdCCV2+JyboJVQAW8xzrQh8XpGCAU8=" providerId="None" clId="Web-{3140B8A9-0821-4507-94D7-9D0F05C445A7}" dt="2025-12-03T14:09:40.989" v="249" actId="20577"/>
          <ac:spMkLst>
            <pc:docMk/>
            <pc:sldMk cId="813217502" sldId="1303"/>
            <ac:spMk id="2" creationId="{21A309B6-2F3D-CC7A-C929-F497619BE7AF}"/>
          </ac:spMkLst>
        </pc:spChg>
      </pc:sldChg>
      <pc:sldChg chg="addSp modSp">
        <pc:chgData name="Nikolaos Charitonidis" userId="8CWGTkBdC+xAFQdCCV2+JyboJVQAW8xzrQh8XpGCAU8=" providerId="None" clId="Web-{3140B8A9-0821-4507-94D7-9D0F05C445A7}" dt="2025-12-03T14:13:08.441" v="265" actId="20577"/>
        <pc:sldMkLst>
          <pc:docMk/>
          <pc:sldMk cId="2121898499" sldId="1304"/>
        </pc:sldMkLst>
        <pc:spChg chg="mod">
          <ac:chgData name="Nikolaos Charitonidis" userId="8CWGTkBdC+xAFQdCCV2+JyboJVQAW8xzrQh8XpGCAU8=" providerId="None" clId="Web-{3140B8A9-0821-4507-94D7-9D0F05C445A7}" dt="2025-12-03T14:13:08.441" v="265" actId="20577"/>
          <ac:spMkLst>
            <pc:docMk/>
            <pc:sldMk cId="2121898499" sldId="1304"/>
            <ac:spMk id="2" creationId="{03CDB926-CAC7-AC8E-90BE-F4D5FC673091}"/>
          </ac:spMkLst>
        </pc:spChg>
        <pc:spChg chg="add mod">
          <ac:chgData name="Nikolaos Charitonidis" userId="8CWGTkBdC+xAFQdCCV2+JyboJVQAW8xzrQh8XpGCAU8=" providerId="None" clId="Web-{3140B8A9-0821-4507-94D7-9D0F05C445A7}" dt="2025-12-03T14:12:43.895" v="259" actId="1076"/>
          <ac:spMkLst>
            <pc:docMk/>
            <pc:sldMk cId="2121898499" sldId="1304"/>
            <ac:spMk id="5" creationId="{62BD94DD-357B-37CF-E459-136C518B6F14}"/>
          </ac:spMkLst>
        </pc:spChg>
        <pc:picChg chg="mod">
          <ac:chgData name="Nikolaos Charitonidis" userId="8CWGTkBdC+xAFQdCCV2+JyboJVQAW8xzrQh8XpGCAU8=" providerId="None" clId="Web-{3140B8A9-0821-4507-94D7-9D0F05C445A7}" dt="2025-12-03T14:11:13.786" v="256" actId="1076"/>
          <ac:picMkLst>
            <pc:docMk/>
            <pc:sldMk cId="2121898499" sldId="1304"/>
            <ac:picMk id="6" creationId="{68531713-832E-1C6D-E796-396EF2709B68}"/>
          </ac:picMkLst>
        </pc:picChg>
      </pc:sldChg>
      <pc:sldChg chg="modSp">
        <pc:chgData name="Nikolaos Charitonidis" userId="8CWGTkBdC+xAFQdCCV2+JyboJVQAW8xzrQh8XpGCAU8=" providerId="None" clId="Web-{3140B8A9-0821-4507-94D7-9D0F05C445A7}" dt="2025-12-03T14:03:25.084" v="152" actId="20577"/>
        <pc:sldMkLst>
          <pc:docMk/>
          <pc:sldMk cId="270749216" sldId="1305"/>
        </pc:sldMkLst>
        <pc:spChg chg="mod">
          <ac:chgData name="Nikolaos Charitonidis" userId="8CWGTkBdC+xAFQdCCV2+JyboJVQAW8xzrQh8XpGCAU8=" providerId="None" clId="Web-{3140B8A9-0821-4507-94D7-9D0F05C445A7}" dt="2025-12-03T14:03:25.084" v="152" actId="20577"/>
          <ac:spMkLst>
            <pc:docMk/>
            <pc:sldMk cId="270749216" sldId="1305"/>
            <ac:spMk id="2" creationId="{A299EDBF-21A6-A9A2-A53E-DE716510925F}"/>
          </ac:spMkLst>
        </pc:spChg>
      </pc:sldChg>
      <pc:sldChg chg="modSp">
        <pc:chgData name="Nikolaos Charitonidis" userId="8CWGTkBdC+xAFQdCCV2+JyboJVQAW8xzrQh8XpGCAU8=" providerId="None" clId="Web-{3140B8A9-0821-4507-94D7-9D0F05C445A7}" dt="2025-12-03T14:08:44.224" v="248" actId="20577"/>
        <pc:sldMkLst>
          <pc:docMk/>
          <pc:sldMk cId="1421425528" sldId="1307"/>
        </pc:sldMkLst>
        <pc:spChg chg="mod">
          <ac:chgData name="Nikolaos Charitonidis" userId="8CWGTkBdC+xAFQdCCV2+JyboJVQAW8xzrQh8XpGCAU8=" providerId="None" clId="Web-{3140B8A9-0821-4507-94D7-9D0F05C445A7}" dt="2025-12-03T14:08:44.224" v="248" actId="20577"/>
          <ac:spMkLst>
            <pc:docMk/>
            <pc:sldMk cId="1421425528" sldId="1307"/>
            <ac:spMk id="2" creationId="{332F8A3D-0EF3-152B-0958-5FE4272DD684}"/>
          </ac:spMkLst>
        </pc:spChg>
      </pc:sldChg>
      <pc:sldChg chg="modSp">
        <pc:chgData name="Nikolaos Charitonidis" userId="8CWGTkBdC+xAFQdCCV2+JyboJVQAW8xzrQh8XpGCAU8=" providerId="None" clId="Web-{3140B8A9-0821-4507-94D7-9D0F05C445A7}" dt="2025-12-03T14:04:13.490" v="154" actId="1076"/>
        <pc:sldMkLst>
          <pc:docMk/>
          <pc:sldMk cId="2685025882" sldId="1309"/>
        </pc:sldMkLst>
        <pc:spChg chg="mod">
          <ac:chgData name="Nikolaos Charitonidis" userId="8CWGTkBdC+xAFQdCCV2+JyboJVQAW8xzrQh8XpGCAU8=" providerId="None" clId="Web-{3140B8A9-0821-4507-94D7-9D0F05C445A7}" dt="2025-12-03T14:04:13.490" v="154" actId="1076"/>
          <ac:spMkLst>
            <pc:docMk/>
            <pc:sldMk cId="2685025882" sldId="1309"/>
            <ac:spMk id="8" creationId="{51AC490C-7184-FD84-05BA-3E4B92AFC218}"/>
          </ac:spMkLst>
        </pc:spChg>
      </pc:sldChg>
      <pc:sldChg chg="modSp new">
        <pc:chgData name="Nikolaos Charitonidis" userId="8CWGTkBdC+xAFQdCCV2+JyboJVQAW8xzrQh8XpGCAU8=" providerId="None" clId="Web-{3140B8A9-0821-4507-94D7-9D0F05C445A7}" dt="2025-12-03T14:10:01.021" v="255" actId="20577"/>
        <pc:sldMkLst>
          <pc:docMk/>
          <pc:sldMk cId="1034789891" sldId="1310"/>
        </pc:sldMkLst>
        <pc:spChg chg="mod">
          <ac:chgData name="Nikolaos Charitonidis" userId="8CWGTkBdC+xAFQdCCV2+JyboJVQAW8xzrQh8XpGCAU8=" providerId="None" clId="Web-{3140B8A9-0821-4507-94D7-9D0F05C445A7}" dt="2025-12-03T14:10:01.021" v="255" actId="20577"/>
          <ac:spMkLst>
            <pc:docMk/>
            <pc:sldMk cId="1034789891" sldId="1310"/>
            <ac:spMk id="3" creationId="{F576FF42-88EC-D856-56D5-4A33FB9922C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FED7CF-B1EF-934E-BEB0-45D3EAFF46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06F089-C558-474F-979B-1A35E6A7CA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C68FD6-3A60-4E41-94B3-09471EEC3E9A}" type="datetimeFigureOut">
              <a:rPr lang="en-US"/>
              <a:pPr>
                <a:defRPr/>
              </a:pPr>
              <a:t>12/8/2025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E83376-C0CF-134F-A65F-36031E6288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2A8DC-A34B-094A-87EC-D93444C519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30BE3C-4BFA-774A-9374-BBA71664B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8424A7-ACC7-A945-BD77-DE512BC74A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30C11-3CF0-2D49-A5A7-E731FCCD8AB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2A8E9D-19A8-964A-8577-03DFBE38A814}" type="datetimeFigureOut">
              <a:rPr lang="en-US"/>
              <a:pPr>
                <a:defRPr/>
              </a:pPr>
              <a:t>12/8/2025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9094E7A-97EB-F248-9F17-15ED5AD9B4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9443E8A-D968-BB44-A40C-930F593BD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53D73-F552-4A48-99A0-2526D015202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A77DF-6B43-9541-8B99-345AA89A40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CA0B66-B0EF-0E47-BE78-CF87EB4C5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CA0B66-B0EF-0E47-BE78-CF87EB4C5AE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81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F5DAF897-1B29-5146-A25D-D72B74D30B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26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4A68E9EE-B23C-424E-9516-DD9C0EEE7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E158777D-9B74-6B4A-A6B3-B75F847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B9B02D66-9EFE-6844-9CC1-5E981003F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F1FDF-889D-EA46-B529-9281DDF40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46EFDD-252E-7649-8228-0A8CFCA349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C91CCADB-7DF7-7E4A-8272-047CCE14A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12477255-F470-DF44-90F7-3EFB14C195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FB7A1-7BD1-2B4B-ABEC-D1FE823D9E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406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DF01603-B67E-7246-9881-709AAE74868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C036B46E-1D6A-7144-91AA-E086FC6306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B98B34F-C4CD-524D-B8B8-966D0B8F4E0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547D9-84AF-1449-BD23-A057940121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55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A911D15-F030-3A4B-8BE7-CF8992CAA0F3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85F2FD3D-DAA5-8F41-A819-B7628F46B6D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BC4E4BD8-6B81-9D41-9A5E-D996575884F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B00B-26C1-574F-B52B-6A1B6451B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86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335FA6E-E9DA-A84E-985A-717C9FB6D8B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44FC8698-274B-A648-97AD-8E62622B31B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02F0F2-D983-6040-B34B-697C5D49C46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7CAF-765E-154D-AA22-34E36AEAB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EC1935E-462C-194F-A2A7-2DE7C5D71E6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969CCE60-D2B9-784D-90A2-419F4295FF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4FF04689-8012-B64A-A48D-13140774BE1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F8E9-F0B4-D843-8CFC-8A7B03BADB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392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B670F76-DF0D-A34C-8B9F-19E7E30917A0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59865554-F560-0848-BD40-90008F2CCB6F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18D89834-7397-B841-A343-A31D606B151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7E803-4278-1546-AD7E-164F6FAAFE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558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794AD1D-9A95-8F47-A461-519B00A59AE4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4E69192-F81A-F747-867F-9825198A16C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B34977D-516C-3943-AB15-806EEF54EEC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1EA6C-557B-5F4F-A865-EEBB10DD06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313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2B09AB68-5233-F246-B52F-E902DA817A7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8BBD1B5-BC24-0149-B3DF-149564606CA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737F76D-22DE-1540-83FB-B37F5238F16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D4E9C-15FB-614D-AA5D-5268D26F1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71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244F39A-5873-B74E-A52F-BEDDC2DF8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0A378AA-7D87-9544-94E3-41DBC80B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4F3C17-FB58-614E-AA6E-1AE3FC1C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4E412-BD5D-EB4B-9357-9252DE81A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9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A12FFE1-7019-DE47-AE52-99726E2AE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BD25218-F5A7-2647-BFD7-78B741A7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C790790B-DCA8-6446-828C-0B4226D4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48E9-2467-EC4A-B0BB-4E6AAF290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817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987CEF9-8A07-9346-AF06-60402ABA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8E7C2024-029A-344C-BBDE-14A74B2C4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2CAF366-F9F4-8743-AB68-609646E83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D50E2-4031-784D-842E-C7CFFC2B0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3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nding Acknowled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>
            <a:extLst>
              <a:ext uri="{FF2B5EF4-FFF2-40B4-BE49-F238E27FC236}">
                <a16:creationId xmlns:a16="http://schemas.microsoft.com/office/drawing/2014/main" id="{D6800BE2-A1E2-784F-8046-080A581DA6D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8450" y="3040063"/>
            <a:ext cx="9055100" cy="777875"/>
            <a:chOff x="1775520" y="2901684"/>
            <a:chExt cx="9055962" cy="777631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E9582F24-DB39-F347-B154-B2C1EC9C6BB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7999" y="2967335"/>
              <a:ext cx="77834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DE">
                  <a:cs typeface="Arial" panose="020B0604020202020204" pitchFamily="34" charset="0"/>
                </a:rPr>
                <a:t>This project has received funding from the European Union’s Horizon 2020 Research and Innovation programme under Grant Agreement no 730871</a:t>
              </a:r>
              <a:endParaRPr lang="en-DE" altLang="en-DE">
                <a:cs typeface="Arial" panose="020B0604020202020204" pitchFamily="34" charset="0"/>
              </a:endParaRPr>
            </a:p>
          </p:txBody>
        </p:sp>
        <p:pic>
          <p:nvPicPr>
            <p:cNvPr id="4" name="Picture 4" descr="EU logo">
              <a:extLst>
                <a:ext uri="{FF2B5EF4-FFF2-40B4-BE49-F238E27FC236}">
                  <a16:creationId xmlns:a16="http://schemas.microsoft.com/office/drawing/2014/main" id="{B0E6FBC2-D320-F343-8CE5-5C47421C767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520" y="2901684"/>
              <a:ext cx="1165906" cy="777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2F419-8D11-9049-9E97-6B77ACEEB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C85BD-00B8-1A42-B4D2-C9D04089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38B1C-0681-F94C-BD43-7E4CEA27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3C312-96B1-AA43-AC0A-E21F93F861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68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id="{A779FFCF-58E1-0F46-8989-42BE878A0F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7988" y="6196013"/>
            <a:ext cx="11376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CH" altLang="en-DE"/>
              <a:t>home.cern</a:t>
            </a:r>
            <a:endParaRPr lang="en-US" altLang="en-DE"/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7608E0DB-F874-0A47-BFF7-9F258FD8EC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2244725"/>
            <a:ext cx="17272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70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DDE4B814-467F-9647-BE74-A098E0AC3E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8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41F32A11-74C1-654D-A932-D25B78AA0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C87D8F7-12A0-2743-84DD-5FF5D90D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807BD075-D21B-0748-A84C-147E6613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0802A-88D9-C44E-9A97-E8A11EF7A6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57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8EC4A6DD-9FF0-534B-AE9D-124C07C91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10B0301-8A87-E148-B266-BD9E17FF5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013DC46F-0132-2644-B96F-0D21A2E5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10E4-61B5-DD44-9DE0-B61071173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E671A792-2C55-2047-AA71-655B28A2B82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57B409F6-A3FA-9340-A840-4235333E8E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3574C07E-7E9A-8546-B337-3D5F53F33D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00D68-127C-F94D-A724-78E7EB7ECE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2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825F327-E7F4-E74B-BFF2-9EF7BF174566}"/>
              </a:ext>
            </a:extLst>
          </p:cNvPr>
          <p:cNvCxnSpPr/>
          <p:nvPr userDrawn="1"/>
        </p:nvCxnSpPr>
        <p:spPr>
          <a:xfrm>
            <a:off x="407988" y="6265863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1">
            <a:extLst>
              <a:ext uri="{FF2B5EF4-FFF2-40B4-BE49-F238E27FC236}">
                <a16:creationId xmlns:a16="http://schemas.microsoft.com/office/drawing/2014/main" id="{8513140E-983C-5944-B94D-F026CD83B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8" y="6364288"/>
            <a:ext cx="495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6DE9894-518D-3E43-AF9F-54DFCC2AB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60977D63-3D1A-0B40-9D02-62F56E0582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679A9DE-8868-1B4B-9147-13C095738B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7AC343-52ED-8149-AA24-700B20CDF1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63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C8172D55-3B60-D541-B493-FF6FA37A737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BD87B5B-5F52-F849-BFC8-9FAE2DF9D0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AE783567-7B20-134B-913E-4B1C54B6C2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E12F1-93F1-C242-8059-8A3685D5F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835A8978-601B-6546-878C-F9C16FE02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9E525393-58F9-5442-B9B9-94B52E39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8166FC2-2BDF-6C49-9DF4-5A1C2C02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E3047-7FEA-A845-BF3C-24194D3C5C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6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F3BFD426-57A9-CB44-8DE6-6086C5890A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DE"/>
              <a:t>Click to edit Master title style</a:t>
            </a:r>
            <a:endParaRPr lang="en-US" altLang="en-DE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E7B5F1EB-615C-004B-BFEC-91EE7B61A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DE"/>
              <a:t>Click to edit Master text styles</a:t>
            </a:r>
          </a:p>
          <a:p>
            <a:pPr lvl="1"/>
            <a:r>
              <a:rPr lang="en-US" altLang="en-DE"/>
              <a:t>Second level</a:t>
            </a:r>
          </a:p>
          <a:p>
            <a:pPr lvl="2"/>
            <a:r>
              <a:rPr lang="en-US" altLang="en-DE"/>
              <a:t>Third level</a:t>
            </a:r>
          </a:p>
          <a:p>
            <a:pPr lvl="3"/>
            <a:r>
              <a:rPr lang="en-US" altLang="en-DE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3CD12-FC54-654D-9638-B8E358214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79999" y="6378575"/>
            <a:ext cx="631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6100A-BDB4-9348-989F-B90DA4E0D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738" y="6383338"/>
            <a:ext cx="6810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84395AB-F82F-8248-B3A6-8660F79D2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ED06E5-25EB-A647-8593-7425F9BB8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839" y="6383338"/>
            <a:ext cx="6175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B791D-C3BC-8344-A944-7B086BCE1404}"/>
              </a:ext>
            </a:extLst>
          </p:cNvPr>
          <p:cNvCxnSpPr/>
          <p:nvPr userDrawn="1"/>
        </p:nvCxnSpPr>
        <p:spPr>
          <a:xfrm>
            <a:off x="407988" y="6265863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17">
            <a:extLst>
              <a:ext uri="{FF2B5EF4-FFF2-40B4-BE49-F238E27FC236}">
                <a16:creationId xmlns:a16="http://schemas.microsoft.com/office/drawing/2014/main" id="{B9C7A5CC-E0A4-A94A-BDA3-C57C8C3D6A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8" y="6364288"/>
            <a:ext cx="495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77C21E2-8A9D-B5A8-8642-0EECE6D3BE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150" y="6380163"/>
            <a:ext cx="18684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C55052-EDB0-6422-317D-EA49EF4C1D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6946" y="6356392"/>
            <a:ext cx="864096" cy="4015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</p:sldLayoutIdLst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ct val="90000"/>
        </a:lnSpc>
        <a:spcBef>
          <a:spcPts val="1800"/>
        </a:spcBef>
        <a:spcAft>
          <a:spcPts val="400"/>
        </a:spcAft>
        <a:buFont typeface="Arial" panose="020B0604020202020204" pitchFamily="34" charset="0"/>
        <a:defRPr sz="2100" b="1" kern="1200">
          <a:solidFill>
            <a:srgbClr val="181818"/>
          </a:solidFill>
          <a:latin typeface="+mn-lt"/>
          <a:ea typeface="+mn-ea"/>
          <a:cs typeface="+mn-cs"/>
        </a:defRPr>
      </a:lvl1pPr>
      <a:lvl2pPr marL="32385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kern="1200">
          <a:solidFill>
            <a:srgbClr val="181818"/>
          </a:solidFill>
          <a:latin typeface="+mn-lt"/>
          <a:ea typeface="+mn-ea"/>
          <a:cs typeface="+mn-cs"/>
        </a:defRPr>
      </a:lvl2pPr>
      <a:lvl3pPr marL="64770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rgbClr val="181818"/>
          </a:solidFill>
          <a:latin typeface="+mn-lt"/>
          <a:ea typeface="+mn-ea"/>
          <a:cs typeface="+mn-cs"/>
        </a:defRPr>
      </a:lvl3pPr>
      <a:lvl4pPr marL="97155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4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18465/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3E63775-2AD6-2132-E36A-E4EC228A57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344" y="3429000"/>
            <a:ext cx="11881320" cy="2153265"/>
          </a:xfrm>
        </p:spPr>
        <p:txBody>
          <a:bodyPr/>
          <a:lstStyle/>
          <a:p>
            <a:r>
              <a:rPr lang="en-GB" dirty="0"/>
              <a:t>Facility News and Wrap-Up of 2025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B2B0196-563B-9FA4-5138-67ECA9554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345" y="5700252"/>
            <a:ext cx="11376026" cy="1157748"/>
          </a:xfrm>
        </p:spPr>
        <p:txBody>
          <a:bodyPr/>
          <a:lstStyle/>
          <a:p>
            <a:r>
              <a:rPr lang="en-GB" sz="2800" dirty="0"/>
              <a:t>A. M. Goillot, P. Alexaki, A. E. Rahmoun, N. </a:t>
            </a:r>
            <a:r>
              <a:rPr lang="en-US" sz="2800" dirty="0"/>
              <a:t>Charitonidis</a:t>
            </a:r>
            <a:endParaRPr lang="en-GB" sz="2800" dirty="0"/>
          </a:p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December 2025 – </a:t>
            </a:r>
            <a:r>
              <a:rPr lang="fr-CH" dirty="0"/>
              <a:t>2025 user </a:t>
            </a:r>
            <a:r>
              <a:rPr lang="fr-CH" dirty="0" err="1"/>
              <a:t>day</a:t>
            </a:r>
            <a:endParaRPr lang="en-GB" dirty="0"/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ACD44-4785-3747-E241-2021CA8842A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016625" y="6383338"/>
            <a:ext cx="6175375" cy="365125"/>
          </a:xfrm>
        </p:spPr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4" name="Picture 3" descr="A logo for a laboratory&#10;&#10;AI-generated content may be incorrect.">
            <a:extLst>
              <a:ext uri="{FF2B5EF4-FFF2-40B4-BE49-F238E27FC236}">
                <a16:creationId xmlns:a16="http://schemas.microsoft.com/office/drawing/2014/main" id="{E43B5091-25C2-5617-E647-BD2DB8E8C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496" y="109537"/>
            <a:ext cx="1315819" cy="638368"/>
          </a:xfrm>
          <a:prstGeom prst="rect">
            <a:avLst/>
          </a:prstGeom>
        </p:spPr>
      </p:pic>
      <p:pic>
        <p:nvPicPr>
          <p:cNvPr id="3" name="Picture 2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72194A11-ABDA-0CF0-5CAB-007297C61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7073"/>
            <a:ext cx="2429006" cy="63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675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E0D2C6-39E7-299E-A574-061BE2A19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teams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57F851-DCA1-0022-E344-3BA83D028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8" name="Picture 7" descr="A group of men standing in front of a yellow vehicle&#10;&#10;AI-generated content may be incorrect.">
            <a:extLst>
              <a:ext uri="{FF2B5EF4-FFF2-40B4-BE49-F238E27FC236}">
                <a16:creationId xmlns:a16="http://schemas.microsoft.com/office/drawing/2014/main" id="{D6B2540C-9666-AF2F-3CBC-AEB7D3F202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4775" b="18500"/>
          <a:stretch>
            <a:fillRect/>
          </a:stretch>
        </p:blipFill>
        <p:spPr>
          <a:xfrm>
            <a:off x="627526" y="4224891"/>
            <a:ext cx="5501076" cy="1927757"/>
          </a:xfrm>
          <a:prstGeom prst="rect">
            <a:avLst/>
          </a:prstGeom>
        </p:spPr>
      </p:pic>
      <p:pic>
        <p:nvPicPr>
          <p:cNvPr id="11" name="Picture 10" descr="A group of people standing next to a yellow cart&#10;&#10;AI-generated content may be incorrect.">
            <a:extLst>
              <a:ext uri="{FF2B5EF4-FFF2-40B4-BE49-F238E27FC236}">
                <a16:creationId xmlns:a16="http://schemas.microsoft.com/office/drawing/2014/main" id="{84B1B181-4011-7630-B801-4F79ABB744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050" r="43530"/>
          <a:stretch>
            <a:fillRect/>
          </a:stretch>
        </p:blipFill>
        <p:spPr>
          <a:xfrm rot="5400000">
            <a:off x="8293694" y="1047695"/>
            <a:ext cx="1940351" cy="5508260"/>
          </a:xfrm>
          <a:prstGeom prst="rect">
            <a:avLst/>
          </a:prstGeom>
        </p:spPr>
      </p:pic>
      <p:pic>
        <p:nvPicPr>
          <p:cNvPr id="18" name="Picture 17" descr="A group of people standing outside&#10;&#10;AI-generated content may be incorrect.">
            <a:extLst>
              <a:ext uri="{FF2B5EF4-FFF2-40B4-BE49-F238E27FC236}">
                <a16:creationId xmlns:a16="http://schemas.microsoft.com/office/drawing/2014/main" id="{561F93FC-3541-87E0-39A7-82202300029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142" r="38714"/>
          <a:stretch>
            <a:fillRect/>
          </a:stretch>
        </p:blipFill>
        <p:spPr>
          <a:xfrm rot="5400000">
            <a:off x="8336566" y="3037103"/>
            <a:ext cx="1842527" cy="5496178"/>
          </a:xfrm>
          <a:prstGeom prst="rect">
            <a:avLst/>
          </a:prstGeom>
        </p:spPr>
      </p:pic>
      <p:pic>
        <p:nvPicPr>
          <p:cNvPr id="27" name="Picture 26" descr="A person driving a small vehicle&#10;&#10;AI-generated content may be incorrect.">
            <a:extLst>
              <a:ext uri="{FF2B5EF4-FFF2-40B4-BE49-F238E27FC236}">
                <a16:creationId xmlns:a16="http://schemas.microsoft.com/office/drawing/2014/main" id="{03E324CA-EC11-8C34-449D-1A32BFFC76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99" r="5172" b="11552"/>
          <a:stretch>
            <a:fillRect/>
          </a:stretch>
        </p:blipFill>
        <p:spPr>
          <a:xfrm>
            <a:off x="4378700" y="92944"/>
            <a:ext cx="3749329" cy="258726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D80C287-0FB1-44BB-1969-4B8E3D45AC8F}"/>
              </a:ext>
            </a:extLst>
          </p:cNvPr>
          <p:cNvSpPr/>
          <p:nvPr/>
        </p:nvSpPr>
        <p:spPr>
          <a:xfrm>
            <a:off x="4374475" y="92945"/>
            <a:ext cx="3730850" cy="2587260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4098F3F-2031-0D97-97F7-729F56FF47C3}"/>
              </a:ext>
            </a:extLst>
          </p:cNvPr>
          <p:cNvSpPr/>
          <p:nvPr/>
        </p:nvSpPr>
        <p:spPr>
          <a:xfrm>
            <a:off x="6509737" y="2836586"/>
            <a:ext cx="5496179" cy="1927758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4F69A4-9D2C-8A99-0A7C-6516AE208CA7}"/>
              </a:ext>
            </a:extLst>
          </p:cNvPr>
          <p:cNvSpPr/>
          <p:nvPr/>
        </p:nvSpPr>
        <p:spPr>
          <a:xfrm>
            <a:off x="6509737" y="4855766"/>
            <a:ext cx="5496179" cy="1842528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0279FE-3234-4FFC-5F50-B675C70E3C2C}"/>
              </a:ext>
            </a:extLst>
          </p:cNvPr>
          <p:cNvSpPr/>
          <p:nvPr/>
        </p:nvSpPr>
        <p:spPr>
          <a:xfrm>
            <a:off x="616390" y="4233558"/>
            <a:ext cx="5496179" cy="1927758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A group of people standing in a factory&#10;&#10;AI-generated content may be incorrect.">
            <a:extLst>
              <a:ext uri="{FF2B5EF4-FFF2-40B4-BE49-F238E27FC236}">
                <a16:creationId xmlns:a16="http://schemas.microsoft.com/office/drawing/2014/main" id="{25C19CCC-360A-0766-47EB-E5D9238A384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883" t="22301"/>
          <a:stretch>
            <a:fillRect/>
          </a:stretch>
        </p:blipFill>
        <p:spPr>
          <a:xfrm>
            <a:off x="8261963" y="92944"/>
            <a:ext cx="3730850" cy="264760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CE40EF4-187E-92D7-AE76-245981C33197}"/>
              </a:ext>
            </a:extLst>
          </p:cNvPr>
          <p:cNvSpPr/>
          <p:nvPr/>
        </p:nvSpPr>
        <p:spPr>
          <a:xfrm>
            <a:off x="8241649" y="117095"/>
            <a:ext cx="3769141" cy="2623454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94B214-EF53-FDD4-B050-5EC1A6887800}"/>
              </a:ext>
            </a:extLst>
          </p:cNvPr>
          <p:cNvSpPr txBox="1"/>
          <p:nvPr/>
        </p:nvSpPr>
        <p:spPr>
          <a:xfrm>
            <a:off x="407987" y="1064136"/>
            <a:ext cx="3527773" cy="2119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Transport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all the other team in Experimental Areas group helping with 3D design, mechanical work, setup, secretariat, cabling, gas, vacuum… </a:t>
            </a:r>
          </a:p>
        </p:txBody>
      </p:sp>
    </p:spTree>
    <p:extLst>
      <p:ext uri="{BB962C8B-B14F-4D97-AF65-F5344CB8AC3E}">
        <p14:creationId xmlns:p14="http://schemas.microsoft.com/office/powerpoint/2010/main" val="101349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2F8A3D-0EF3-152B-0958-5FE4272DD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11948" cy="4608512"/>
          </a:xfrm>
        </p:spPr>
        <p:txBody>
          <a:bodyPr/>
          <a:lstStyle/>
          <a:p>
            <a:r>
              <a:rPr lang="en-GB" dirty="0">
                <a:cs typeface="Arial"/>
              </a:rPr>
              <a:t>6400 access units ==&gt; 1AU is 1h, so you can say we supported 267 days </a:t>
            </a:r>
          </a:p>
          <a:p>
            <a:r>
              <a:rPr lang="en-GB" dirty="0">
                <a:cs typeface="Arial"/>
              </a:rPr>
              <a:t>Supporting 9 experiments</a:t>
            </a:r>
          </a:p>
          <a:p>
            <a:r>
              <a:rPr lang="en-GB" dirty="0">
                <a:cs typeface="Arial"/>
              </a:rPr>
              <a:t>Focusing on young scientists</a:t>
            </a:r>
          </a:p>
          <a:p>
            <a:r>
              <a:rPr lang="en-GB" dirty="0">
                <a:cs typeface="Arial"/>
              </a:rPr>
              <a:t>We count on the next TNA call (expected around June 2026)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72480-87E4-FAF3-F4BB-D02D3EA27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Eurolabs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41DBB-2BFB-CE4A-0075-AC9709F0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81EA3-EF21-901A-93DB-FC728306B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1124744"/>
            <a:ext cx="6210150" cy="35340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5E276D-3018-B01B-AE46-838968C75251}"/>
              </a:ext>
            </a:extLst>
          </p:cNvPr>
          <p:cNvSpPr/>
          <p:nvPr/>
        </p:nvSpPr>
        <p:spPr>
          <a:xfrm>
            <a:off x="5799315" y="1107720"/>
            <a:ext cx="6146795" cy="3534066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25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A309B6-2F3D-CC7A-C929-F497619BE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0728"/>
            <a:ext cx="4258466" cy="4608512"/>
          </a:xfrm>
        </p:spPr>
        <p:txBody>
          <a:bodyPr/>
          <a:lstStyle/>
          <a:p>
            <a:r>
              <a:rPr lang="en-GB" noProof="0" dirty="0"/>
              <a:t>Shorter beam run stopping in August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3 experiments submitted to the scientific board </a:t>
            </a:r>
          </a:p>
          <a:p>
            <a:pPr marL="990900" lvl="2" indent="-342900"/>
            <a:r>
              <a:rPr lang="en-GB" dirty="0">
                <a:solidFill>
                  <a:schemeClr val="accent1"/>
                </a:solidFill>
              </a:rPr>
              <a:t>CHEFT3</a:t>
            </a:r>
          </a:p>
          <a:p>
            <a:pPr marL="990900" lvl="2" indent="-342900"/>
            <a:r>
              <a:rPr lang="en-GB" dirty="0" err="1">
                <a:solidFill>
                  <a:schemeClr val="accent1"/>
                </a:solidFill>
              </a:rPr>
              <a:t>BTVmat</a:t>
            </a:r>
            <a:endParaRPr lang="en-GB" dirty="0">
              <a:solidFill>
                <a:schemeClr val="accent1"/>
              </a:solidFill>
            </a:endParaRPr>
          </a:p>
          <a:p>
            <a:pPr marL="990600" lvl="2" indent="-342900"/>
            <a:r>
              <a:rPr lang="en-GB" dirty="0">
                <a:solidFill>
                  <a:schemeClr val="tx1"/>
                </a:solidFill>
              </a:rPr>
              <a:t>HADES</a:t>
            </a:r>
            <a:endParaRPr lang="en-GB" dirty="0">
              <a:solidFill>
                <a:schemeClr val="tx1"/>
              </a:solidFill>
              <a:cs typeface="Arial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Two new campaigns from previous experiment </a:t>
            </a:r>
          </a:p>
          <a:p>
            <a:pPr marL="990900" lvl="2" indent="-342900"/>
            <a:r>
              <a:rPr lang="en-GB" noProof="0" dirty="0">
                <a:solidFill>
                  <a:schemeClr val="accent1"/>
                </a:solidFill>
              </a:rPr>
              <a:t>BLM4</a:t>
            </a:r>
          </a:p>
          <a:p>
            <a:pPr marL="990900" lvl="2" indent="-342900"/>
            <a:r>
              <a:rPr lang="en-GB" noProof="0" dirty="0">
                <a:solidFill>
                  <a:schemeClr val="accent3"/>
                </a:solidFill>
              </a:rPr>
              <a:t>FIREBALL4</a:t>
            </a:r>
          </a:p>
          <a:p>
            <a:r>
              <a:rPr lang="en-GB" noProof="0" dirty="0"/>
              <a:t>Further tests with low energy </a:t>
            </a:r>
          </a:p>
          <a:p>
            <a:r>
              <a:rPr lang="en-GB" noProof="0" dirty="0"/>
              <a:t>Extraction test with Pb ions </a:t>
            </a:r>
          </a:p>
          <a:p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D06BA-F966-A3C0-A289-CB8CE01E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2026 schedule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80AC95-FDAE-F564-894E-C9E579147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8B6CCF-97DB-F0CA-A8C2-778B21A27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888" y="404664"/>
            <a:ext cx="6894532" cy="534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17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503E7A-80DA-519D-F9CB-D60482DA2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80728"/>
            <a:ext cx="11376025" cy="1368152"/>
          </a:xfrm>
        </p:spPr>
        <p:txBody>
          <a:bodyPr/>
          <a:lstStyle/>
          <a:p>
            <a:r>
              <a:rPr lang="en-GB" dirty="0"/>
              <a:t>Only 440 GeV available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Many requests for lower momenta for various, different applications</a:t>
            </a:r>
          </a:p>
          <a:p>
            <a:pPr lvl="1"/>
            <a:r>
              <a:rPr lang="en-GB" dirty="0"/>
              <a:t>AD target development, novel target concepts for ESS, 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76FF42-88EC-D856-56D5-4A33FB992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Low Energy Beam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8A2DE-E018-466A-D739-6FBADC76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8C8FAB89-121E-3DFF-7EBB-A57AF9C9136E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5704" y="2047528"/>
            <a:ext cx="6255670" cy="320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C1FCC12-52C4-68D5-66E7-7581F69C4BB7}"/>
              </a:ext>
            </a:extLst>
          </p:cNvPr>
          <p:cNvSpPr txBox="1">
            <a:spLocks/>
          </p:cNvSpPr>
          <p:nvPr/>
        </p:nvSpPr>
        <p:spPr bwMode="auto">
          <a:xfrm>
            <a:off x="7029654" y="1894761"/>
            <a:ext cx="4917549" cy="421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rtl="0" eaLnBrk="0" fontAlgn="base" hangingPunct="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rtl="0" eaLnBrk="0" fontAlgn="base" hangingPunct="0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rtl="0" eaLnBrk="0" fontAlgn="base" hangingPunct="0"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000" dirty="0"/>
              <a:t>We need to : </a:t>
            </a:r>
          </a:p>
          <a:p>
            <a:pPr marL="666900" lvl="1" indent="-342900" eaLnBrk="1" hangingPunct="1">
              <a:buFont typeface="Arial" panose="020B0604020202020204" pitchFamily="34" charset="0"/>
              <a:buChar char="•"/>
            </a:pPr>
            <a:r>
              <a:rPr lang="en-US" dirty="0"/>
              <a:t>Recalculate /adapt optics for 26 GeV/c</a:t>
            </a:r>
          </a:p>
          <a:p>
            <a:pPr marL="666900" lvl="1" indent="-342900" eaLnBrk="1" hangingPunct="1">
              <a:buFont typeface="Arial" panose="020B0604020202020204" pitchFamily="34" charset="0"/>
              <a:buChar char="•"/>
            </a:pPr>
            <a:r>
              <a:rPr lang="en-US" dirty="0"/>
              <a:t>Adapt the link rules to allow for the fast ramping post-injections &amp; extraction</a:t>
            </a:r>
          </a:p>
          <a:p>
            <a:pPr marL="666900" lvl="1" indent="-342900" eaLnBrk="1" hangingPunct="1">
              <a:buFont typeface="Arial" panose="020B0604020202020204" pitchFamily="34" charset="0"/>
              <a:buChar char="•"/>
            </a:pPr>
            <a:r>
              <a:rPr lang="en-US" dirty="0"/>
              <a:t>Understand better the limitations on TT10 / TT66 intensity </a:t>
            </a:r>
          </a:p>
          <a:p>
            <a:pPr marL="666750" lvl="1" indent="-342900" eaLnBrk="1" hangingPunct="1">
              <a:buFont typeface="Arial" panose="020B0604020202020204" pitchFamily="34" charset="0"/>
              <a:buChar char="•"/>
            </a:pPr>
            <a:r>
              <a:rPr lang="en-US" dirty="0"/>
              <a:t>Extraction timing delay needs to be corrected in order to ensure correct triggering of the </a:t>
            </a:r>
            <a:r>
              <a:rPr lang="en-US" dirty="0" err="1"/>
              <a:t>transferline</a:t>
            </a:r>
            <a:r>
              <a:rPr lang="en-US" dirty="0"/>
              <a:t> BCT. </a:t>
            </a:r>
            <a:endParaRPr lang="en-GB" dirty="0">
              <a:cs typeface="Arial"/>
            </a:endParaRPr>
          </a:p>
          <a:p>
            <a:pPr marL="666900" lvl="1" indent="-342900" eaLnBrk="1" hangingPunct="1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…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18CB28-6608-7302-DD60-64879DEB3E7B}"/>
              </a:ext>
            </a:extLst>
          </p:cNvPr>
          <p:cNvSpPr txBox="1"/>
          <p:nvPr/>
        </p:nvSpPr>
        <p:spPr>
          <a:xfrm>
            <a:off x="336353" y="5212685"/>
            <a:ext cx="11454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need to prepare/work on these beams in 2026, so that we prepare/accommodate the first experiments with low energy beams in HiRadMat in 2029.</a:t>
            </a:r>
          </a:p>
        </p:txBody>
      </p:sp>
    </p:spTree>
    <p:extLst>
      <p:ext uri="{BB962C8B-B14F-4D97-AF65-F5344CB8AC3E}">
        <p14:creationId xmlns:p14="http://schemas.microsoft.com/office/powerpoint/2010/main" val="1034789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CDB926-CAC7-AC8E-90BE-F4D5FC673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93" y="1124744"/>
            <a:ext cx="2891463" cy="2700833"/>
          </a:xfrm>
        </p:spPr>
        <p:txBody>
          <a:bodyPr/>
          <a:lstStyle/>
          <a:p>
            <a:r>
              <a:rPr lang="en-GB" noProof="0" dirty="0"/>
              <a:t>Long shut down from September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Beam line, dump, vacuum, surface lab upgrades were already 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BTVs upgrades: new tank material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Inputs?</a:t>
            </a:r>
            <a:endParaRPr lang="en-GB" noProof="0">
              <a:cs typeface="Arial"/>
            </a:endParaRPr>
          </a:p>
          <a:p>
            <a:r>
              <a:rPr lang="en-GB" dirty="0"/>
              <a:t>Back in operation in July 2029</a:t>
            </a:r>
          </a:p>
          <a:p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AD3244-94A4-9082-AB83-0AA29920B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And </a:t>
            </a:r>
            <a:r>
              <a:rPr lang="fr-CH" dirty="0" err="1"/>
              <a:t>after</a:t>
            </a:r>
            <a:r>
              <a:rPr lang="fr-CH" dirty="0"/>
              <a:t>?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4A450B-DE92-AD56-119B-AC12EF3E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4C121-103F-3871-8CC2-7441D876BA1A}"/>
              </a:ext>
            </a:extLst>
          </p:cNvPr>
          <p:cNvSpPr/>
          <p:nvPr/>
        </p:nvSpPr>
        <p:spPr>
          <a:xfrm>
            <a:off x="3299451" y="210927"/>
            <a:ext cx="8572547" cy="1335987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9C2F75-1829-18F0-9E79-EBD982628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880" y="1653966"/>
            <a:ext cx="8437927" cy="47065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8F4365-FCBC-DB73-5378-66AA36A3DE7C}"/>
              </a:ext>
            </a:extLst>
          </p:cNvPr>
          <p:cNvSpPr txBox="1"/>
          <p:nvPr/>
        </p:nvSpPr>
        <p:spPr>
          <a:xfrm>
            <a:off x="108193" y="5547676"/>
            <a:ext cx="61531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Rhodri Jones (Head of Department)</a:t>
            </a:r>
          </a:p>
          <a:p>
            <a:r>
              <a:rPr lang="en-GB" sz="1600" dirty="0">
                <a:hlinkClick r:id="rId3"/>
              </a:rPr>
              <a:t>https://indico.cern.ch/event/1618465/</a:t>
            </a:r>
            <a:r>
              <a:rPr lang="en-GB" sz="1600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7D8278-CA6B-9D6F-F677-6B2A6FBC0B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2580"/>
          <a:stretch>
            <a:fillRect/>
          </a:stretch>
        </p:blipFill>
        <p:spPr>
          <a:xfrm>
            <a:off x="3371460" y="230582"/>
            <a:ext cx="7516161" cy="12713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5DDDF0-D59A-098F-410D-5ED07F6F4D4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987" t="49796" r="75614"/>
          <a:stretch>
            <a:fillRect/>
          </a:stretch>
        </p:blipFill>
        <p:spPr>
          <a:xfrm>
            <a:off x="10887621" y="251220"/>
            <a:ext cx="984378" cy="12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98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CA2EF0-2D76-8EFA-16B6-49DF5125B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724" y="1844824"/>
            <a:ext cx="4968552" cy="2592288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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3B3EB-3230-6497-30A6-EC9760D9F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548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EDE199-969E-83D0-3570-E835E77DC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872F1AD6-8998-370B-0368-803D63475255}"/>
              </a:ext>
            </a:extLst>
          </p:cNvPr>
          <p:cNvGrpSpPr>
            <a:grpSpLocks/>
          </p:cNvGrpSpPr>
          <p:nvPr/>
        </p:nvGrpSpPr>
        <p:grpSpPr bwMode="auto">
          <a:xfrm>
            <a:off x="1419957" y="3040063"/>
            <a:ext cx="9352086" cy="777875"/>
            <a:chOff x="1775520" y="2901684"/>
            <a:chExt cx="9352976" cy="777631"/>
          </a:xfrm>
        </p:grpSpPr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B5B71B87-98E7-355E-226A-0EE8EABEBD1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7998" y="2967335"/>
              <a:ext cx="8080498" cy="64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DE" dirty="0">
                  <a:cs typeface="Arial" panose="020B0604020202020204" pitchFamily="34" charset="0"/>
                </a:rPr>
                <a:t>This project has received funding from the European Union’s Horizon Europe Research and Innovation programme under Grant Agreement No 101057511.</a:t>
              </a:r>
              <a:endParaRPr lang="en-DE" altLang="en-DE" dirty="0">
                <a:cs typeface="Arial" panose="020B0604020202020204" pitchFamily="34" charset="0"/>
              </a:endParaRPr>
            </a:p>
          </p:txBody>
        </p:sp>
        <p:pic>
          <p:nvPicPr>
            <p:cNvPr id="9" name="Picture 4" descr="EU logo">
              <a:extLst>
                <a:ext uri="{FF2B5EF4-FFF2-40B4-BE49-F238E27FC236}">
                  <a16:creationId xmlns:a16="http://schemas.microsoft.com/office/drawing/2014/main" id="{46325F2A-B6A5-586E-59E1-569B1BB7065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520" y="2901684"/>
              <a:ext cx="1165906" cy="777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2391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36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03C9648-5D89-B31C-1B23-47787D9BA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011975"/>
            <a:ext cx="3023715" cy="4608512"/>
          </a:xfrm>
        </p:spPr>
        <p:txBody>
          <a:bodyPr/>
          <a:lstStyle/>
          <a:p>
            <a:r>
              <a:rPr lang="en-GB" dirty="0"/>
              <a:t>5 beam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6 SB approved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 parasitic 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 “emergency”</a:t>
            </a:r>
          </a:p>
          <a:p>
            <a:endParaRPr lang="en-GB" noProof="0" dirty="0"/>
          </a:p>
          <a:p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B305197-C53E-486C-6237-86FA416C2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2025 beam times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FCA447-8E9C-82E3-700F-2B357156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122"/>
          <a:stretch>
            <a:fillRect/>
          </a:stretch>
        </p:blipFill>
        <p:spPr>
          <a:xfrm>
            <a:off x="6028983" y="546817"/>
            <a:ext cx="5968152" cy="5112686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2E1768-E28B-0D7C-5743-66B7EEFE1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2" name="Picture 1" descr="A graph with red lines&#10;&#10;AI-generated content may be incorrect.">
            <a:extLst>
              <a:ext uri="{FF2B5EF4-FFF2-40B4-BE49-F238E27FC236}">
                <a16:creationId xmlns:a16="http://schemas.microsoft.com/office/drawing/2014/main" id="{64AD012F-69AF-EE93-8B9B-B0D8EA31D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3440218"/>
            <a:ext cx="5837638" cy="28691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C733B9-EE8D-B4F6-2AA6-11D8E6AEC80F}"/>
              </a:ext>
            </a:extLst>
          </p:cNvPr>
          <p:cNvSpPr txBox="1"/>
          <p:nvPr/>
        </p:nvSpPr>
        <p:spPr>
          <a:xfrm rot="16200000">
            <a:off x="293612" y="4813309"/>
            <a:ext cx="148080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Facility com.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3F2E61-82DA-9D8E-EB69-4E749E2C2451}"/>
              </a:ext>
            </a:extLst>
          </p:cNvPr>
          <p:cNvSpPr txBox="1"/>
          <p:nvPr/>
        </p:nvSpPr>
        <p:spPr>
          <a:xfrm rot="16200000">
            <a:off x="1451918" y="5189803"/>
            <a:ext cx="63085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DPA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D3DD09-F2BD-347C-00BE-3439FA04218B}"/>
              </a:ext>
            </a:extLst>
          </p:cNvPr>
          <p:cNvSpPr txBox="1"/>
          <p:nvPr/>
        </p:nvSpPr>
        <p:spPr>
          <a:xfrm rot="16200000">
            <a:off x="1748051" y="4661434"/>
            <a:ext cx="139250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FIREBALL3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6751C0-819A-5D97-08D5-04DFDC70DB36}"/>
              </a:ext>
            </a:extLst>
          </p:cNvPr>
          <p:cNvSpPr txBox="1"/>
          <p:nvPr/>
        </p:nvSpPr>
        <p:spPr>
          <a:xfrm rot="16200000">
            <a:off x="2786552" y="4637077"/>
            <a:ext cx="139250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CMS + BLM4</a:t>
            </a: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724F2-A542-68E9-F113-ADF69461688C}"/>
              </a:ext>
            </a:extLst>
          </p:cNvPr>
          <p:cNvSpPr txBox="1"/>
          <p:nvPr/>
        </p:nvSpPr>
        <p:spPr>
          <a:xfrm rot="16200000">
            <a:off x="3783351" y="4350424"/>
            <a:ext cx="9164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 err="1"/>
              <a:t>Radiate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913755-2A0C-98B9-530A-CB5B115EB8DB}"/>
              </a:ext>
            </a:extLst>
          </p:cNvPr>
          <p:cNvSpPr txBox="1"/>
          <p:nvPr/>
        </p:nvSpPr>
        <p:spPr>
          <a:xfrm>
            <a:off x="2999656" y="1096424"/>
            <a:ext cx="3359549" cy="1537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facility tests and commissioning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low energy (26 GeV) machine development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009E60-6CCD-1821-2D95-102F1B9DAB3A}"/>
              </a:ext>
            </a:extLst>
          </p:cNvPr>
          <p:cNvSpPr txBox="1"/>
          <p:nvPr/>
        </p:nvSpPr>
        <p:spPr>
          <a:xfrm rot="16200000">
            <a:off x="4960932" y="4107096"/>
            <a:ext cx="11338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SC-COILS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33755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DAAB94-47CE-1FBA-C616-9E3200C7E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543996" cy="4608512"/>
          </a:xfrm>
        </p:spPr>
        <p:txBody>
          <a:bodyPr/>
          <a:lstStyle/>
          <a:p>
            <a:r>
              <a:rPr lang="en-GB" noProof="0" dirty="0"/>
              <a:t>Surface lab renovation </a:t>
            </a:r>
            <a:r>
              <a:rPr lang="en-GB" noProof="0" dirty="0">
                <a:sym typeface="Wingdings" panose="05000000000000000000" pitchFamily="2" charset="2"/>
              </a:rPr>
              <a:t> </a:t>
            </a:r>
            <a:r>
              <a:rPr lang="en-GB" dirty="0">
                <a:cs typeface="Arial"/>
              </a:rPr>
              <a:t>fully reproducible setup on the surface, minimizing dose, and allowing for better preparation without access restrictions.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 new preparation stands </a:t>
            </a:r>
            <a:endParaRPr lang="en-GB" dirty="0">
              <a:cs typeface="Arial"/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Mechanical and electronic</a:t>
            </a:r>
            <a:r>
              <a:rPr lang="en-GB" strike="sngStrike" noProof="0" dirty="0"/>
              <a:t>al</a:t>
            </a:r>
            <a:r>
              <a:rPr lang="en-GB" noProof="0" dirty="0"/>
              <a:t> reproduction</a:t>
            </a:r>
            <a:r>
              <a:rPr lang="en-GB" dirty="0"/>
              <a:t> of tunnel ones</a:t>
            </a:r>
            <a:endParaRPr lang="en-GB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More </a:t>
            </a:r>
            <a:r>
              <a:rPr lang="en-GB" dirty="0"/>
              <a:t>installation for surveyors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5 concrete stations replacing the false floor inside the surface lab for steady (= precise) measurements</a:t>
            </a:r>
            <a:r>
              <a:rPr lang="en-GB" dirty="0">
                <a:highlight>
                  <a:srgbClr val="FFFF00"/>
                </a:highlight>
              </a:rPr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Pole for extra reference points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7E7D1B-1853-63B3-26CA-3DCB1A654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new in 2025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83A81-018D-B483-03F5-BDCA74D37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7" name="Picture 6" descr="A large room with lots of equipment&#10;&#10;AI-generated content may be incorrect.">
            <a:extLst>
              <a:ext uri="{FF2B5EF4-FFF2-40B4-BE49-F238E27FC236}">
                <a16:creationId xmlns:a16="http://schemas.microsoft.com/office/drawing/2014/main" id="{48B422F5-93AD-4091-E28D-BB1F44C86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62786" y="796600"/>
            <a:ext cx="5417840" cy="4063380"/>
          </a:xfrm>
          <a:prstGeom prst="rect">
            <a:avLst/>
          </a:prstGeom>
        </p:spPr>
      </p:pic>
      <p:pic>
        <p:nvPicPr>
          <p:cNvPr id="9" name="Picture 8" descr="A large warehouse with lots of equipment&#10;&#10;AI-generated content may be incorrect.">
            <a:extLst>
              <a:ext uri="{FF2B5EF4-FFF2-40B4-BE49-F238E27FC236}">
                <a16:creationId xmlns:a16="http://schemas.microsoft.com/office/drawing/2014/main" id="{C7DA8231-0B6B-F9B4-F212-6489DDBAD3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838" t="13601" r="24801" b="48600"/>
          <a:stretch>
            <a:fillRect/>
          </a:stretch>
        </p:blipFill>
        <p:spPr>
          <a:xfrm rot="5400000">
            <a:off x="9505455" y="3743937"/>
            <a:ext cx="3062165" cy="172375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C99D8A8-80B9-B26E-A962-03B3CA88F1EE}"/>
              </a:ext>
            </a:extLst>
          </p:cNvPr>
          <p:cNvCxnSpPr>
            <a:cxnSpLocks/>
          </p:cNvCxnSpPr>
          <p:nvPr/>
        </p:nvCxnSpPr>
        <p:spPr>
          <a:xfrm flipV="1">
            <a:off x="4439816" y="4509120"/>
            <a:ext cx="6768752" cy="12241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438C76-B576-B3AF-3277-F71209568A48}"/>
              </a:ext>
            </a:extLst>
          </p:cNvPr>
          <p:cNvCxnSpPr>
            <a:cxnSpLocks/>
          </p:cNvCxnSpPr>
          <p:nvPr/>
        </p:nvCxnSpPr>
        <p:spPr>
          <a:xfrm flipV="1">
            <a:off x="5663952" y="3754424"/>
            <a:ext cx="3888432" cy="1066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96EC787-6B33-9E84-4C41-C1545AC515D1}"/>
              </a:ext>
            </a:extLst>
          </p:cNvPr>
          <p:cNvCxnSpPr>
            <a:cxnSpLocks/>
          </p:cNvCxnSpPr>
          <p:nvPr/>
        </p:nvCxnSpPr>
        <p:spPr>
          <a:xfrm>
            <a:off x="4232299" y="3176350"/>
            <a:ext cx="2799805" cy="1825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667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E106A-101E-E855-89A9-3DE8B02BB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A2559B-CD70-0A4C-3718-D345394B8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646369"/>
            <a:ext cx="11232628" cy="2554405"/>
          </a:xfrm>
        </p:spPr>
        <p:txBody>
          <a:bodyPr/>
          <a:lstStyle/>
          <a:p>
            <a:r>
              <a:rPr lang="en-GB" noProof="0" dirty="0" err="1"/>
              <a:t>Softwares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Project to migrate the outdated MAD-X functionality from CERN’s Python </a:t>
            </a:r>
            <a:r>
              <a:rPr lang="en-GB" dirty="0" err="1"/>
              <a:t>cpymad</a:t>
            </a:r>
            <a:r>
              <a:rPr lang="en-GB" dirty="0"/>
              <a:t> library into the novel, Pythonic XSUITE library.</a:t>
            </a:r>
            <a:r>
              <a:rPr lang="en-US" b="0" dirty="0"/>
              <a:t>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Implementing a reliable and stable fit function to the Beam Based Alignment program</a:t>
            </a:r>
            <a:r>
              <a:rPr lang="en-US" dirty="0"/>
              <a:t> – crucial for the alignment of the beam with the experimental set up of the teams during the beamtime. </a:t>
            </a:r>
          </a:p>
          <a:p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44C395-52F2-9AE2-174D-788BEA170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2025 upgrades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1F1838-7664-E977-A453-C90D22BA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68E0B1D6-3370-6074-24D4-38AC6AAC7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226" y="1295625"/>
            <a:ext cx="3988085" cy="270104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08A5F8D-C25C-2FFE-BED5-3981582A9C3E}"/>
              </a:ext>
            </a:extLst>
          </p:cNvPr>
          <p:cNvSpPr/>
          <p:nvPr/>
        </p:nvSpPr>
        <p:spPr>
          <a:xfrm>
            <a:off x="7931897" y="1289723"/>
            <a:ext cx="4021414" cy="2715370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AE66CC-0FCB-8557-4EEE-3D3593E08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049" y="1297123"/>
            <a:ext cx="4432180" cy="255440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BA5A342-9B24-9772-D067-07F89A446522}"/>
              </a:ext>
            </a:extLst>
          </p:cNvPr>
          <p:cNvSpPr/>
          <p:nvPr/>
        </p:nvSpPr>
        <p:spPr>
          <a:xfrm>
            <a:off x="3213049" y="1289723"/>
            <a:ext cx="4406153" cy="2673022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43CD22-5B3D-843F-E75B-138B3E318406}"/>
              </a:ext>
            </a:extLst>
          </p:cNvPr>
          <p:cNvSpPr txBox="1"/>
          <p:nvPr/>
        </p:nvSpPr>
        <p:spPr>
          <a:xfrm>
            <a:off x="8865181" y="968659"/>
            <a:ext cx="3060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Courtesy of Matteo CAPITANI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E9C943-D35A-6A51-4146-0331B7E45D9E}"/>
              </a:ext>
            </a:extLst>
          </p:cNvPr>
          <p:cNvSpPr txBox="1"/>
          <p:nvPr/>
        </p:nvSpPr>
        <p:spPr>
          <a:xfrm>
            <a:off x="4746622" y="815750"/>
            <a:ext cx="2872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Courtesy of Hayden RAMM</a:t>
            </a:r>
          </a:p>
        </p:txBody>
      </p:sp>
    </p:spTree>
    <p:extLst>
      <p:ext uri="{BB962C8B-B14F-4D97-AF65-F5344CB8AC3E}">
        <p14:creationId xmlns:p14="http://schemas.microsoft.com/office/powerpoint/2010/main" val="3823426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251365-9AF3-81C3-6908-509D2FE96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5" cy="1116657"/>
          </a:xfrm>
        </p:spPr>
        <p:txBody>
          <a:bodyPr/>
          <a:lstStyle/>
          <a:p>
            <a:r>
              <a:rPr lang="en-GB" dirty="0"/>
              <a:t>Radiation Protection study regarding the shielding in the HiRadMat tunnels. Performed FLUKA simulations &amp; in situ measurements to calculate muons fluence generated by the facility at the surface area.</a:t>
            </a: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DF7BC4-4FDD-91E4-0A89-A582AC953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Protection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4EF1-E668-5566-B9C7-0C53B624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5374D-FBE5-B3AA-EC72-3F714FBC9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28" y="2924944"/>
            <a:ext cx="5681487" cy="26856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3B1C48-3443-9E94-F564-BA37644C3D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3600"/>
          <a:stretch>
            <a:fillRect/>
          </a:stretch>
        </p:blipFill>
        <p:spPr>
          <a:xfrm>
            <a:off x="6570557" y="2911516"/>
            <a:ext cx="5013150" cy="2857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43D0C2F-2923-9A1E-3EA5-9112D0AB5C02}"/>
              </a:ext>
            </a:extLst>
          </p:cNvPr>
          <p:cNvSpPr/>
          <p:nvPr/>
        </p:nvSpPr>
        <p:spPr>
          <a:xfrm>
            <a:off x="623476" y="2905844"/>
            <a:ext cx="5681487" cy="2869044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AC490C-7184-FD84-05BA-3E4B92AFC218}"/>
              </a:ext>
            </a:extLst>
          </p:cNvPr>
          <p:cNvSpPr/>
          <p:nvPr/>
        </p:nvSpPr>
        <p:spPr>
          <a:xfrm>
            <a:off x="6644979" y="2924944"/>
            <a:ext cx="5013150" cy="2857700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6FFC0E-FA68-53FC-8CE4-DC3E7A510091}"/>
              </a:ext>
            </a:extLst>
          </p:cNvPr>
          <p:cNvSpPr txBox="1"/>
          <p:nvPr/>
        </p:nvSpPr>
        <p:spPr>
          <a:xfrm>
            <a:off x="8575675" y="482188"/>
            <a:ext cx="3060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Courtesy of Matteo CAPITANI</a:t>
            </a:r>
          </a:p>
        </p:txBody>
      </p:sp>
    </p:spTree>
    <p:extLst>
      <p:ext uri="{BB962C8B-B14F-4D97-AF65-F5344CB8AC3E}">
        <p14:creationId xmlns:p14="http://schemas.microsoft.com/office/powerpoint/2010/main" val="2685025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A6D6A-58E2-A953-C43C-6458F69BB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D80BC4B-66BB-000D-EDCB-59F04247A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5293"/>
            <a:ext cx="11376025" cy="4608512"/>
          </a:xfrm>
        </p:spPr>
        <p:txBody>
          <a:bodyPr/>
          <a:lstStyle/>
          <a:p>
            <a:r>
              <a:rPr lang="en-GB" noProof="0">
                <a:solidFill>
                  <a:schemeClr val="bg2">
                    <a:lumMod val="10000"/>
                  </a:schemeClr>
                </a:solidFill>
              </a:rPr>
              <a:t>A strong documentation helps us to be more reliable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BBFA33-7054-19BF-D939-D02DD58FC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2025 official and technical documentation update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479F2-EAD5-1AE4-6240-4E4BA7DD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61EDE8-C757-DF94-2577-BB40218D2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7" y="1693416"/>
            <a:ext cx="2880320" cy="3742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843C33-B8E2-1843-62A3-2A2706AD1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203" y="1549400"/>
            <a:ext cx="2879849" cy="40794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B390D9-EA11-F613-270F-EC9F9A7CB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536" y="1439863"/>
            <a:ext cx="3116737" cy="4286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49D14D-42EC-401E-007B-5688FCD8F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0370" y="1504381"/>
            <a:ext cx="3141630" cy="440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9510D-BFB2-F6B7-BBD0-0656D068E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D60701-F7F2-8300-FAC1-EC433F172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1" y="1538119"/>
            <a:ext cx="3671788" cy="5429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Technical support meetings to experiments</a:t>
            </a:r>
            <a:endParaRPr lang="en-GB" dirty="0">
              <a:cs typeface="Arial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Fireball</a:t>
            </a:r>
            <a:r>
              <a:rPr lang="en-GB" dirty="0"/>
              <a:t> in February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JPARC in August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2D3A7F-2A5F-4F34-E782-24B45EF23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063"/>
            <a:ext cx="6840140" cy="1066800"/>
          </a:xfrm>
        </p:spPr>
        <p:txBody>
          <a:bodyPr/>
          <a:lstStyle/>
          <a:p>
            <a:r>
              <a:rPr lang="en-GB" dirty="0"/>
              <a:t>2025 preparing future experiments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BECD5-4E9B-6319-5F88-96BD2C4C8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582F4E-9C98-8EA3-EAD0-2E95AD4D89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655" b="59657"/>
          <a:stretch>
            <a:fillRect/>
          </a:stretch>
        </p:blipFill>
        <p:spPr>
          <a:xfrm>
            <a:off x="91440" y="3809849"/>
            <a:ext cx="4540379" cy="8945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47776D-D9C2-9BB2-A6E5-27E71233BD82}"/>
              </a:ext>
            </a:extLst>
          </p:cNvPr>
          <p:cNvSpPr txBox="1"/>
          <p:nvPr/>
        </p:nvSpPr>
        <p:spPr>
          <a:xfrm>
            <a:off x="55736" y="4691983"/>
            <a:ext cx="41680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https://indico.cern.ch/event/1468993/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FFCF086-E030-E224-2243-887901DD54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247" b="73894"/>
          <a:stretch>
            <a:fillRect/>
          </a:stretch>
        </p:blipFill>
        <p:spPr>
          <a:xfrm>
            <a:off x="131007" y="5074181"/>
            <a:ext cx="4540380" cy="9525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263833-13CC-EAA1-F5A7-E0F0DEC3BF1E}"/>
              </a:ext>
            </a:extLst>
          </p:cNvPr>
          <p:cNvSpPr txBox="1"/>
          <p:nvPr/>
        </p:nvSpPr>
        <p:spPr>
          <a:xfrm>
            <a:off x="107920" y="5982640"/>
            <a:ext cx="47525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https://indico.cern.ch/event/1547092/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3BBA124-3237-99B4-8051-9C8F9F98B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4813" y="204164"/>
            <a:ext cx="4559198" cy="1674252"/>
          </a:xfrm>
          <a:prstGeom prst="rect">
            <a:avLst/>
          </a:prstGeom>
        </p:spPr>
      </p:pic>
      <p:pic>
        <p:nvPicPr>
          <p:cNvPr id="18" name="Picture 17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90AA5CBC-1180-0A36-AC00-6A3A4A90071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775" t="30050" r="9838" b="6921"/>
          <a:stretch>
            <a:fillRect/>
          </a:stretch>
        </p:blipFill>
        <p:spPr>
          <a:xfrm>
            <a:off x="7835323" y="1876456"/>
            <a:ext cx="3960442" cy="2450897"/>
          </a:xfrm>
          <a:prstGeom prst="rect">
            <a:avLst/>
          </a:prstGeom>
        </p:spPr>
      </p:pic>
      <p:pic>
        <p:nvPicPr>
          <p:cNvPr id="19" name="Picture 18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A1335FFA-86AE-82DE-0E7A-E49255F7779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2977" b="1666"/>
          <a:stretch>
            <a:fillRect/>
          </a:stretch>
        </p:blipFill>
        <p:spPr>
          <a:xfrm>
            <a:off x="4728010" y="3785441"/>
            <a:ext cx="7246859" cy="246780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2966A6-B043-3B0B-371C-B5DCB8C4E8FE}"/>
              </a:ext>
            </a:extLst>
          </p:cNvPr>
          <p:cNvSpPr txBox="1"/>
          <p:nvPr/>
        </p:nvSpPr>
        <p:spPr>
          <a:xfrm>
            <a:off x="4079776" y="1439863"/>
            <a:ext cx="3017453" cy="1529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Technical board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Scientific board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User day!</a:t>
            </a:r>
          </a:p>
        </p:txBody>
      </p:sp>
    </p:spTree>
    <p:extLst>
      <p:ext uri="{BB962C8B-B14F-4D97-AF65-F5344CB8AC3E}">
        <p14:creationId xmlns:p14="http://schemas.microsoft.com/office/powerpoint/2010/main" val="336417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EB4559-7897-AB4B-5F58-2D8641CB6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Hiradmat</a:t>
            </a:r>
            <a:r>
              <a:rPr lang="fr-CH" dirty="0"/>
              <a:t> </a:t>
            </a:r>
            <a:r>
              <a:rPr lang="fr-CH" dirty="0" err="1"/>
              <a:t>extended</a:t>
            </a:r>
            <a:r>
              <a:rPr lang="fr-CH" dirty="0"/>
              <a:t> team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D50382-AFD6-4042-1F80-0A964A6FA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6" name="Picture 5" descr="A group of people standing in front of a door&#10;&#10;AI-generated content may be incorrect.">
            <a:extLst>
              <a:ext uri="{FF2B5EF4-FFF2-40B4-BE49-F238E27FC236}">
                <a16:creationId xmlns:a16="http://schemas.microsoft.com/office/drawing/2014/main" id="{6DF826B7-5297-3EB3-B64D-AEE6BB8F3F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100" t="23217" r="26200" b="28361"/>
          <a:stretch>
            <a:fillRect/>
          </a:stretch>
        </p:blipFill>
        <p:spPr>
          <a:xfrm>
            <a:off x="839416" y="4188448"/>
            <a:ext cx="2304256" cy="1959775"/>
          </a:xfrm>
          <a:prstGeom prst="rect">
            <a:avLst/>
          </a:prstGeom>
        </p:spPr>
      </p:pic>
      <p:pic>
        <p:nvPicPr>
          <p:cNvPr id="7" name="Picture 6" descr="A person wearing a helmet and gloves&#10;&#10;AI-generated content may be incorrect.">
            <a:extLst>
              <a:ext uri="{FF2B5EF4-FFF2-40B4-BE49-F238E27FC236}">
                <a16:creationId xmlns:a16="http://schemas.microsoft.com/office/drawing/2014/main" id="{3C37368B-3D1E-F238-524A-229CA584CE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440"/>
          <a:stretch>
            <a:fillRect/>
          </a:stretch>
        </p:blipFill>
        <p:spPr>
          <a:xfrm>
            <a:off x="3575720" y="4188448"/>
            <a:ext cx="2662171" cy="1959775"/>
          </a:xfrm>
          <a:prstGeom prst="rect">
            <a:avLst/>
          </a:prstGeom>
        </p:spPr>
      </p:pic>
      <p:pic>
        <p:nvPicPr>
          <p:cNvPr id="8" name="Picture 7" descr="A person wearing a helmet and gloves&#10;&#10;AI-generated content may be incorrect.">
            <a:extLst>
              <a:ext uri="{FF2B5EF4-FFF2-40B4-BE49-F238E27FC236}">
                <a16:creationId xmlns:a16="http://schemas.microsoft.com/office/drawing/2014/main" id="{30280558-7DBA-D7DE-FD6E-EB35A01853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15"/>
          <a:stretch>
            <a:fillRect/>
          </a:stretch>
        </p:blipFill>
        <p:spPr>
          <a:xfrm>
            <a:off x="6456040" y="4188448"/>
            <a:ext cx="2665830" cy="1959775"/>
          </a:xfrm>
          <a:prstGeom prst="rect">
            <a:avLst/>
          </a:prstGeom>
        </p:spPr>
      </p:pic>
      <p:pic>
        <p:nvPicPr>
          <p:cNvPr id="9" name="Picture 8" descr="Two men in a room with computers&#10;&#10;AI-generated content may be incorrect.">
            <a:extLst>
              <a:ext uri="{FF2B5EF4-FFF2-40B4-BE49-F238E27FC236}">
                <a16:creationId xmlns:a16="http://schemas.microsoft.com/office/drawing/2014/main" id="{4227B106-F4AD-724C-F682-375010974B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0550" t="20601"/>
          <a:stretch>
            <a:fillRect/>
          </a:stretch>
        </p:blipFill>
        <p:spPr>
          <a:xfrm>
            <a:off x="9264352" y="4201983"/>
            <a:ext cx="1944216" cy="1947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167CE4-D968-5109-B061-243D384B8C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6160" y="921545"/>
            <a:ext cx="1728192" cy="17281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B9A31D-BEA0-1660-EF3F-3758AE3AD52B}"/>
              </a:ext>
            </a:extLst>
          </p:cNvPr>
          <p:cNvSpPr txBox="1"/>
          <p:nvPr/>
        </p:nvSpPr>
        <p:spPr>
          <a:xfrm>
            <a:off x="6775400" y="2834185"/>
            <a:ext cx="40561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Matteo Capitani (EP-SME)</a:t>
            </a:r>
          </a:p>
          <a:p>
            <a:pPr algn="ctr"/>
            <a:r>
              <a:rPr lang="en-GB" i="1" dirty="0"/>
              <a:t>Design and Optimization of a Monitored and Tagged Neutrino beam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5215075B-A1E7-24E9-CC5F-BA848A323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43B9E9-5205-0903-1190-C4AA69AC3E93}"/>
              </a:ext>
            </a:extLst>
          </p:cNvPr>
          <p:cNvSpPr txBox="1"/>
          <p:nvPr/>
        </p:nvSpPr>
        <p:spPr>
          <a:xfrm>
            <a:off x="2186715" y="2858495"/>
            <a:ext cx="40561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Paraskevi Alexaki (BE-EA)</a:t>
            </a:r>
          </a:p>
          <a:p>
            <a:pPr algn="ctr"/>
            <a:r>
              <a:rPr lang="en-GB" dirty="0"/>
              <a:t>Evaluation of novel materials for high - intensity beam diagnostics</a:t>
            </a:r>
            <a:endParaRPr lang="en-GB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4716A6-EFBE-78EE-6F29-F69F7FD455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3712" y="980779"/>
            <a:ext cx="12993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13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622863-0161-A980-6855-C282865E9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4859664" cy="5148039"/>
          </a:xfrm>
        </p:spPr>
        <p:txBody>
          <a:bodyPr/>
          <a:lstStyle/>
          <a:p>
            <a:r>
              <a:rPr lang="fr-CH" sz="1800" dirty="0"/>
              <a:t>Beam instrumentation</a:t>
            </a:r>
          </a:p>
          <a:p>
            <a:r>
              <a:rPr lang="en-GB" sz="1800" dirty="0"/>
              <a:t>Survey </a:t>
            </a:r>
            <a:endParaRPr lang="en-GB" sz="1800" noProof="0" dirty="0"/>
          </a:p>
          <a:p>
            <a:r>
              <a:rPr lang="en-GB" sz="1800" noProof="0" dirty="0"/>
              <a:t>Sources, Targets and Interactions</a:t>
            </a:r>
          </a:p>
          <a:p>
            <a:r>
              <a:rPr lang="en-GB" sz="1800" noProof="0" dirty="0"/>
              <a:t>Cooling &amp; Ventilation</a:t>
            </a:r>
          </a:p>
          <a:p>
            <a:r>
              <a:rPr lang="en-GB" sz="1800" noProof="0" dirty="0"/>
              <a:t>Vacuum</a:t>
            </a:r>
          </a:p>
          <a:p>
            <a:r>
              <a:rPr lang="en-GB" sz="1800" dirty="0"/>
              <a:t>Operation</a:t>
            </a:r>
          </a:p>
          <a:p>
            <a:r>
              <a:rPr lang="en-GB" sz="1800" noProof="0" dirty="0"/>
              <a:t>Controls Electronics </a:t>
            </a:r>
            <a:r>
              <a:rPr lang="en-GB" sz="1800" dirty="0"/>
              <a:t>and Mechatronics</a:t>
            </a:r>
          </a:p>
          <a:p>
            <a:r>
              <a:rPr lang="en-GB" sz="1800" dirty="0"/>
              <a:t>Radiation Protection</a:t>
            </a:r>
          </a:p>
          <a:p>
            <a:r>
              <a:rPr lang="en-GB" sz="1800" noProof="0" dirty="0"/>
              <a:t>Mechanical and Materials Engineering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2F2121-4C7B-E316-B200-ED805AFCD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Supporting teams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7BE1D5-897F-F662-1A9B-31945302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A.M. Goillot, P. Alexaki, A. E. Rahmoun, N. Charitonidis | Facility News and Wrap-Up of 2025</a:t>
            </a:r>
            <a:endParaRPr lang="en-US" dirty="0"/>
          </a:p>
        </p:txBody>
      </p:sp>
      <p:pic>
        <p:nvPicPr>
          <p:cNvPr id="7" name="Content Placeholder 6" descr="A few people wearing white coats and face masks&#10;&#10;AI-generated content may be incorrect.">
            <a:extLst>
              <a:ext uri="{FF2B5EF4-FFF2-40B4-BE49-F238E27FC236}">
                <a16:creationId xmlns:a16="http://schemas.microsoft.com/office/drawing/2014/main" id="{BD27E31E-F115-9392-109C-E69BB54FB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11824" y="116715"/>
            <a:ext cx="3528392" cy="264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group of people wearing helmets&#10;&#10;AI-generated content may be incorrect.">
            <a:extLst>
              <a:ext uri="{FF2B5EF4-FFF2-40B4-BE49-F238E27FC236}">
                <a16:creationId xmlns:a16="http://schemas.microsoft.com/office/drawing/2014/main" id="{FC654FA2-BED2-119D-1E51-7DC52BA7D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3" y="144764"/>
            <a:ext cx="3485327" cy="2618246"/>
          </a:xfrm>
          <a:prstGeom prst="rect">
            <a:avLst/>
          </a:prstGeom>
        </p:spPr>
      </p:pic>
      <p:pic>
        <p:nvPicPr>
          <p:cNvPr id="9" name="Picture 8" descr="A group of people in a factory&#10;&#10;AI-generated content may be incorrect.">
            <a:extLst>
              <a:ext uri="{FF2B5EF4-FFF2-40B4-BE49-F238E27FC236}">
                <a16:creationId xmlns:a16="http://schemas.microsoft.com/office/drawing/2014/main" id="{8B74A206-E1D4-3474-22CF-757F4D948F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864"/>
          <a:stretch>
            <a:fillRect/>
          </a:stretch>
        </p:blipFill>
        <p:spPr>
          <a:xfrm rot="5400000">
            <a:off x="5353153" y="2862302"/>
            <a:ext cx="3275992" cy="32304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6F8EFB-67F4-9387-5E43-258C21C4556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176"/>
          <a:stretch>
            <a:fillRect/>
          </a:stretch>
        </p:blipFill>
        <p:spPr>
          <a:xfrm>
            <a:off x="8727353" y="2839534"/>
            <a:ext cx="3372357" cy="332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2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 [Auto-saved]" id="{EEBA5041-B23E-0E4A-B523-4EA9F2C9AF8B}" vid="{17FEE769-510F-514E-B0FB-92A796EE27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15773</TotalTime>
  <Words>1080</Words>
  <Application>Microsoft Office PowerPoint</Application>
  <PresentationFormat>Widescreen</PresentationFormat>
  <Paragraphs>115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Facility News and Wrap-Up of 2025</vt:lpstr>
      <vt:lpstr>2025 beam times</vt:lpstr>
      <vt:lpstr>What is new in 2025 </vt:lpstr>
      <vt:lpstr>2025 upgrades</vt:lpstr>
      <vt:lpstr>Radiation Protection Studies</vt:lpstr>
      <vt:lpstr>2025 official and technical documentation update</vt:lpstr>
      <vt:lpstr>2025 preparing future experiments</vt:lpstr>
      <vt:lpstr>Hiradmat extended team </vt:lpstr>
      <vt:lpstr>Supporting teams </vt:lpstr>
      <vt:lpstr>Supporting teams</vt:lpstr>
      <vt:lpstr>Eurolabs</vt:lpstr>
      <vt:lpstr>2026 schedule</vt:lpstr>
      <vt:lpstr>Low Energy Beam </vt:lpstr>
      <vt:lpstr>And after? </vt:lpstr>
      <vt:lpstr>Thank you!    Questions?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Alice Marie Goillot</cp:lastModifiedBy>
  <cp:revision>426</cp:revision>
  <cp:lastPrinted>2020-01-30T13:49:18Z</cp:lastPrinted>
  <dcterms:created xsi:type="dcterms:W3CDTF">2021-04-09T09:19:49Z</dcterms:created>
  <dcterms:modified xsi:type="dcterms:W3CDTF">2025-12-08T14:46:44Z</dcterms:modified>
</cp:coreProperties>
</file>