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 bookmarkIdSeed="2">
  <p:sldMasterIdLst>
    <p:sldMasterId id="2147483648" r:id="rId1"/>
    <p:sldMasterId id="2147483660" r:id="rId2"/>
  </p:sldMasterIdLst>
  <p:notesMasterIdLst>
    <p:notesMasterId r:id="rId12"/>
  </p:notesMasterIdLst>
  <p:sldIdLst>
    <p:sldId id="256" r:id="rId3"/>
    <p:sldId id="305" r:id="rId4"/>
    <p:sldId id="314" r:id="rId5"/>
    <p:sldId id="311" r:id="rId6"/>
    <p:sldId id="315" r:id="rId7"/>
    <p:sldId id="317" r:id="rId8"/>
    <p:sldId id="316" r:id="rId9"/>
    <p:sldId id="312" r:id="rId10"/>
    <p:sldId id="263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6" roundtripDataSignature="AMtx7mirfCR6uwd686wDFs9xzC/yH+ypH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17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E65B1E-43AB-4CD2-AACD-5DF4D6F6889F}" v="1" dt="2025-06-19T07:19:18.579"/>
  </p1510:revLst>
</p1510:revInfo>
</file>

<file path=ppt/tableStyles.xml><?xml version="1.0" encoding="utf-8"?>
<a:tblStyleLst xmlns:a="http://schemas.openxmlformats.org/drawingml/2006/main" def="{1D242F2F-AADB-4F88-B589-22398603322B}">
  <a:tblStyle styleId="{1D242F2F-AADB-4F88-B589-22398603322B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489"/>
    <p:restoredTop sz="94649"/>
  </p:normalViewPr>
  <p:slideViewPr>
    <p:cSldViewPr snapToGrid="0">
      <p:cViewPr varScale="1">
        <p:scale>
          <a:sx n="66" d="100"/>
          <a:sy n="66" d="100"/>
        </p:scale>
        <p:origin x="19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elofs, M.E.H. [Miriam]" userId="d5362578-3b30-4fd2-a610-aa3ad5e1e93e" providerId="ADAL" clId="{4AE65B1E-43AB-4CD2-AACD-5DF4D6F6889F}"/>
    <pc:docChg chg="custSel modSld sldOrd">
      <pc:chgData name="Roelofs, M.E.H. [Miriam]" userId="d5362578-3b30-4fd2-a610-aa3ad5e1e93e" providerId="ADAL" clId="{4AE65B1E-43AB-4CD2-AACD-5DF4D6F6889F}" dt="2025-06-19T07:21:34.440" v="793" actId="20577"/>
      <pc:docMkLst>
        <pc:docMk/>
      </pc:docMkLst>
      <pc:sldChg chg="modSp mod ord">
        <pc:chgData name="Roelofs, M.E.H. [Miriam]" userId="d5362578-3b30-4fd2-a610-aa3ad5e1e93e" providerId="ADAL" clId="{4AE65B1E-43AB-4CD2-AACD-5DF4D6F6889F}" dt="2025-06-19T07:21:34.440" v="793" actId="20577"/>
        <pc:sldMkLst>
          <pc:docMk/>
          <pc:sldMk cId="705949750" sldId="311"/>
        </pc:sldMkLst>
        <pc:spChg chg="mod">
          <ac:chgData name="Roelofs, M.E.H. [Miriam]" userId="d5362578-3b30-4fd2-a610-aa3ad5e1e93e" providerId="ADAL" clId="{4AE65B1E-43AB-4CD2-AACD-5DF4D6F6889F}" dt="2025-06-19T07:21:34.440" v="793" actId="20577"/>
          <ac:spMkLst>
            <pc:docMk/>
            <pc:sldMk cId="705949750" sldId="311"/>
            <ac:spMk id="3" creationId="{7D9761CA-A3AB-AAD1-5DF7-EE44F5202959}"/>
          </ac:spMkLst>
        </pc:spChg>
      </pc:sldChg>
      <pc:sldChg chg="modSp mod">
        <pc:chgData name="Roelofs, M.E.H. [Miriam]" userId="d5362578-3b30-4fd2-a610-aa3ad5e1e93e" providerId="ADAL" clId="{4AE65B1E-43AB-4CD2-AACD-5DF4D6F6889F}" dt="2025-06-18T14:15:02.762" v="728" actId="20577"/>
        <pc:sldMkLst>
          <pc:docMk/>
          <pc:sldMk cId="0" sldId="314"/>
        </pc:sldMkLst>
        <pc:spChg chg="mod">
          <ac:chgData name="Roelofs, M.E.H. [Miriam]" userId="d5362578-3b30-4fd2-a610-aa3ad5e1e93e" providerId="ADAL" clId="{4AE65B1E-43AB-4CD2-AACD-5DF4D6F6889F}" dt="2025-06-18T14:15:02.762" v="728" actId="20577"/>
          <ac:spMkLst>
            <pc:docMk/>
            <pc:sldMk cId="0" sldId="314"/>
            <ac:spMk id="81" creationId="{00000000-0000-0000-0000-000000000000}"/>
          </ac:spMkLst>
        </pc:spChg>
        <pc:spChg chg="mod">
          <ac:chgData name="Roelofs, M.E.H. [Miriam]" userId="d5362578-3b30-4fd2-a610-aa3ad5e1e93e" providerId="ADAL" clId="{4AE65B1E-43AB-4CD2-AACD-5DF4D6F6889F}" dt="2025-06-18T14:14:53.310" v="720" actId="20577"/>
          <ac:spMkLst>
            <pc:docMk/>
            <pc:sldMk cId="0" sldId="314"/>
            <ac:spMk id="8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" name="Google Shape;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>
          <a:extLst>
            <a:ext uri="{FF2B5EF4-FFF2-40B4-BE49-F238E27FC236}">
              <a16:creationId xmlns:a16="http://schemas.microsoft.com/office/drawing/2014/main" id="{3EE6B837-7693-5638-27A2-A7C549DAB8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>
            <a:extLst>
              <a:ext uri="{FF2B5EF4-FFF2-40B4-BE49-F238E27FC236}">
                <a16:creationId xmlns:a16="http://schemas.microsoft.com/office/drawing/2014/main" id="{BD9E176E-895F-6C0D-60CC-D5CFB0B130F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8" name="Google Shape;78;p3:notes">
            <a:extLst>
              <a:ext uri="{FF2B5EF4-FFF2-40B4-BE49-F238E27FC236}">
                <a16:creationId xmlns:a16="http://schemas.microsoft.com/office/drawing/2014/main" id="{358DDB18-15A7-3D16-115E-70745E72463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765406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>
          <a:extLst>
            <a:ext uri="{FF2B5EF4-FFF2-40B4-BE49-F238E27FC236}">
              <a16:creationId xmlns:a16="http://schemas.microsoft.com/office/drawing/2014/main" id="{A97A5AA3-C056-C514-121E-A50733CA3B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>
            <a:extLst>
              <a:ext uri="{FF2B5EF4-FFF2-40B4-BE49-F238E27FC236}">
                <a16:creationId xmlns:a16="http://schemas.microsoft.com/office/drawing/2014/main" id="{2F01E217-B33A-1367-C236-CBCA9DFB493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8" name="Google Shape;78;p3:notes">
            <a:extLst>
              <a:ext uri="{FF2B5EF4-FFF2-40B4-BE49-F238E27FC236}">
                <a16:creationId xmlns:a16="http://schemas.microsoft.com/office/drawing/2014/main" id="{20308075-883F-117F-4FAD-DCEEC3F994D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370055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>
          <a:extLst>
            <a:ext uri="{FF2B5EF4-FFF2-40B4-BE49-F238E27FC236}">
              <a16:creationId xmlns:a16="http://schemas.microsoft.com/office/drawing/2014/main" id="{47C72C71-C7D1-5CD8-4D34-62EEA4842D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>
            <a:extLst>
              <a:ext uri="{FF2B5EF4-FFF2-40B4-BE49-F238E27FC236}">
                <a16:creationId xmlns:a16="http://schemas.microsoft.com/office/drawing/2014/main" id="{87E102B6-97BE-7927-208D-2C1942C1206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8" name="Google Shape;78;p3:notes">
            <a:extLst>
              <a:ext uri="{FF2B5EF4-FFF2-40B4-BE49-F238E27FC236}">
                <a16:creationId xmlns:a16="http://schemas.microsoft.com/office/drawing/2014/main" id="{C718D39A-9581-3799-B849-2309D5E47D1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1596715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>
          <a:extLst>
            <a:ext uri="{FF2B5EF4-FFF2-40B4-BE49-F238E27FC236}">
              <a16:creationId xmlns:a16="http://schemas.microsoft.com/office/drawing/2014/main" id="{81097A8C-83DC-4FDA-015F-BA6D76E37A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>
            <a:extLst>
              <a:ext uri="{FF2B5EF4-FFF2-40B4-BE49-F238E27FC236}">
                <a16:creationId xmlns:a16="http://schemas.microsoft.com/office/drawing/2014/main" id="{82F79631-2573-5EC6-5DF0-F7B1A295579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8" name="Google Shape;78;p3:notes">
            <a:extLst>
              <a:ext uri="{FF2B5EF4-FFF2-40B4-BE49-F238E27FC236}">
                <a16:creationId xmlns:a16="http://schemas.microsoft.com/office/drawing/2014/main" id="{4F25F080-A429-7C69-BDE1-402374A994F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501370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>
          <a:extLst>
            <a:ext uri="{FF2B5EF4-FFF2-40B4-BE49-F238E27FC236}">
              <a16:creationId xmlns:a16="http://schemas.microsoft.com/office/drawing/2014/main" id="{A97A5AA3-C056-C514-121E-A50733CA3B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>
            <a:extLst>
              <a:ext uri="{FF2B5EF4-FFF2-40B4-BE49-F238E27FC236}">
                <a16:creationId xmlns:a16="http://schemas.microsoft.com/office/drawing/2014/main" id="{2F01E217-B33A-1367-C236-CBCA9DFB493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8" name="Google Shape;78;p3:notes">
            <a:extLst>
              <a:ext uri="{FF2B5EF4-FFF2-40B4-BE49-F238E27FC236}">
                <a16:creationId xmlns:a16="http://schemas.microsoft.com/office/drawing/2014/main" id="{20308075-883F-117F-4FAD-DCEEC3F994D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6560303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4cce2674f7_0_1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5" name="Google Shape;125;g34cce2674f7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 0" type="tx">
  <p:cSld name="TITLE_AND_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1pPr>
            <a:lvl2pPr marL="914400" lvl="1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2pPr>
            <a:lvl3pPr marL="1371600" lvl="2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3pPr>
            <a:lvl4pPr marL="1828800" lvl="3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4pPr>
            <a:lvl5pPr marL="2286000" lvl="4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>
  <p:cSld name="Imagen con título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0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0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51" name="Google Shape;51;p20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736DA-4905-4976-A335-A71F75322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B12C7F-618A-45E2-854F-46E1C0032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AF238A-ACDE-4BE7-8837-5800725DA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6F25-C679-4F29-B660-D7FE4CC7249E}" type="datetimeFigureOut">
              <a:rPr lang="nl-NL" smtClean="0"/>
              <a:t>17-6-2025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073A0-F508-4FEE-9AF1-699498C4E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85D491-7D05-458C-AABC-5F7F6A74F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7460C-A16D-418D-BFB2-82A9ED3FCA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2849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5BDAC-9709-49D3-8378-7BE2A1D13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C72EDE-9EBC-45E1-BADC-956D96EA6B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4379EE-B1F1-42FF-B54C-E14DB8DD7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6F25-C679-4F29-B660-D7FE4CC7249E}" type="datetimeFigureOut">
              <a:rPr lang="nl-NL" smtClean="0"/>
              <a:t>17-6-2025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573B32-D19E-4034-99EE-035B02F70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2E3E8-A9D7-4255-BEF9-0E18C11EA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7460C-A16D-418D-BFB2-82A9ED3FCA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8958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9D098-8F62-4171-81E5-6D704033C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C81591-FCDB-440A-9AB2-EE95C45D5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B70AE1-FDE0-491D-98DA-4F474C420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6F25-C679-4F29-B660-D7FE4CC7249E}" type="datetimeFigureOut">
              <a:rPr lang="nl-NL" smtClean="0"/>
              <a:t>17-6-2025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883EA7-7347-49E9-A0A6-36C963522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C9527E-3C94-4222-9572-E0EDF6580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7460C-A16D-418D-BFB2-82A9ED3FCA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5135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C6FA7-D33E-4B01-B0A3-56EC7366F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9269D-FDBC-4C8A-A2C3-9D83777592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D43148-D553-493A-AC82-047FF384EE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087665-6EBC-4F7D-955A-C85B426B7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6F25-C679-4F29-B660-D7FE4CC7249E}" type="datetimeFigureOut">
              <a:rPr lang="nl-NL" smtClean="0"/>
              <a:t>17-6-2025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B15B79-9C4D-4D40-8F63-8C389D530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3FC38F-E1DD-4250-9568-51A331ADC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7460C-A16D-418D-BFB2-82A9ED3FCA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67069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7C52E-A656-4B70-880E-CD0918C4C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BB588E-4122-47F9-80D9-4DFEFA42AE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6AA4CF-1E2E-424F-A875-E098A599AF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511EE1-816F-49A5-B671-CCAC5F450B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2C4007-2148-4A27-A7D3-143465580A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442D03-52E3-4DCA-A764-C2403A8D3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6F25-C679-4F29-B660-D7FE4CC7249E}" type="datetimeFigureOut">
              <a:rPr lang="nl-NL" smtClean="0"/>
              <a:t>17-6-2025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24AA25-7A39-49B6-B6FE-17B19F830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011B9D-367D-4666-8736-14610B9C9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7460C-A16D-418D-BFB2-82A9ED3FCA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65864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27584-67B0-464F-9D2F-C4AD6697B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DC8189-D869-474F-AAA4-185C7C79C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6F25-C679-4F29-B660-D7FE4CC7249E}" type="datetimeFigureOut">
              <a:rPr lang="nl-NL" smtClean="0"/>
              <a:t>17-6-2025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6C8C82-C954-472D-86D4-67A731CD5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17890-C3AD-4CB9-81A6-DBE27382A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7460C-A16D-418D-BFB2-82A9ED3FCA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33646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B61ACC-341F-41D3-A225-E1AD61E03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6F25-C679-4F29-B660-D7FE4CC7249E}" type="datetimeFigureOut">
              <a:rPr lang="nl-NL" smtClean="0"/>
              <a:t>17-6-2025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ECBBE0-3EDF-4235-8342-5DA245CA7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24F894-9B58-43BC-885B-99122F638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7460C-A16D-418D-BFB2-82A9ED3FCA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59260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969E5-0604-40A2-A7F3-5E9CC3351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12F8FB-B5FE-433E-9166-67D1C84375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A42468-2403-454B-A954-5DB86F0C31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AAD364-325E-46D5-9134-95F667A83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6F25-C679-4F29-B660-D7FE4CC7249E}" type="datetimeFigureOut">
              <a:rPr lang="nl-NL" smtClean="0"/>
              <a:t>17-6-2025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A4434F-415B-48AE-8D96-2B3080A2B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7CE3A7-A022-4320-8D04-E4DAA9E22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7460C-A16D-418D-BFB2-82A9ED3FCA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38519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D297F-3E67-442F-92E1-361F716C9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251DAB-0C4E-4809-9521-926775EDE6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4DF865-6D31-4798-B37D-4DFBC98586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388272-07C9-4B9A-8D0A-74FDCD229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6F25-C679-4F29-B660-D7FE4CC7249E}" type="datetimeFigureOut">
              <a:rPr lang="nl-NL" smtClean="0"/>
              <a:t>17-6-2025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D90EC2-2FC4-42DB-B104-6E79B104F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CFF9B9-620E-475E-A7F8-046F0D636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7460C-A16D-418D-BFB2-82A9ED3FCA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9704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ítulo y objetos">
  <p:cSld name="1_Título y objeto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1"/>
          <p:cNvSpPr txBox="1">
            <a:spLocks noGrp="1"/>
          </p:cNvSpPr>
          <p:nvPr>
            <p:ph type="body" idx="1"/>
          </p:nvPr>
        </p:nvSpPr>
        <p:spPr>
          <a:xfrm>
            <a:off x="838200" y="2044699"/>
            <a:ext cx="10515600" cy="432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" name="Google Shape;16;p11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AF098-9B3E-44F9-BF30-4FD450305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09B663-5CCD-47B7-A83B-B0C6CD461E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C33425-A5B5-46A5-8605-4D749F355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6F25-C679-4F29-B660-D7FE4CC7249E}" type="datetimeFigureOut">
              <a:rPr lang="nl-NL" smtClean="0"/>
              <a:t>17-6-2025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5906F-8802-4271-96A9-E5913A6A3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90B5B-52D9-4DA9-8BDC-9614BB15D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7460C-A16D-418D-BFB2-82A9ED3FCA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26857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DB49A1-0964-4E79-A19B-56A4CB2486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180ECE-DF2D-4982-9D4E-6498BD5806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772097-2988-41D3-B924-2150704D1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6F25-C679-4F29-B660-D7FE4CC7249E}" type="datetimeFigureOut">
              <a:rPr lang="nl-NL" smtClean="0"/>
              <a:t>17-6-2025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E843F8-E91C-4534-BF40-F0A14D949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ABEF8-351C-4799-BF8E-7805049DC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7460C-A16D-418D-BFB2-82A9ED3FCA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9502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2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body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1pPr>
            <a:lvl2pPr marL="914400" lvl="1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2pPr>
            <a:lvl3pPr marL="1371600" lvl="2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3pPr>
            <a:lvl4pPr marL="1828800" lvl="3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4pPr>
            <a:lvl5pPr marL="2286000" lvl="4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>
  <p:cSld name="Encabezado de sección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>
  <p:cSld name="Dos objeto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>
  <p:cSld name="Comparación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6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6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6"/>
          <p:cNvSpPr txBox="1">
            <a:spLocks noGrp="1"/>
          </p:cNvSpPr>
          <p:nvPr>
            <p:ph type="body" idx="2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6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>
  <p:cSld name="Solo el título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7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>
  <p:cSld name="En blanco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8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>
  <p:cSld name="Contenido con título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9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9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1pPr>
            <a:lvl2pPr marL="914400" lvl="1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2pPr>
            <a:lvl3pPr marL="1371600" lvl="2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3pPr>
            <a:lvl4pPr marL="1828800" lvl="3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4pPr>
            <a:lvl5pPr marL="2286000" lvl="4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9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9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E9FCD4-4292-40C3-BFAF-FA7A5BDB5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57DCC2-100D-4B6C-ACFD-F22D0428C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0A097-8E74-418F-A984-69B08DBF1B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F6F25-C679-4F29-B660-D7FE4CC7249E}" type="datetimeFigureOut">
              <a:rPr lang="nl-NL" smtClean="0"/>
              <a:t>17-6-2025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4E84A-8BCE-4103-85F7-B64AD255B6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6739C-4E02-4D1A-A561-F367A2D546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7460C-A16D-418D-BFB2-82A9ED3FCA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79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 w="9525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19050" dir="5400000" rotWithShape="0">
              <a:srgbClr val="000000">
                <a:alpha val="62352"/>
              </a:srgbClr>
            </a:outerShdw>
            <a:reflection endPos="30000" dist="38100" dir="5400000" fadeDir="5400012" sy="-100000" algn="bl" rotWithShape="0"/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1"/>
          <p:cNvSpPr txBox="1">
            <a:spLocks noGrp="1"/>
          </p:cNvSpPr>
          <p:nvPr>
            <p:ph type="title"/>
          </p:nvPr>
        </p:nvSpPr>
        <p:spPr>
          <a:xfrm>
            <a:off x="6568477" y="2555858"/>
            <a:ext cx="4645200" cy="28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100"/>
              <a:buFont typeface="Calibri"/>
              <a:buNone/>
            </a:pPr>
            <a:br>
              <a:rPr lang="en-US" sz="3200" b="1" dirty="0">
                <a:solidFill>
                  <a:schemeClr val="lt1"/>
                </a:solidFill>
              </a:rPr>
            </a:br>
            <a:r>
              <a:rPr lang="en-US" sz="3200" b="1" dirty="0">
                <a:solidFill>
                  <a:schemeClr val="lt1"/>
                </a:solidFill>
              </a:rPr>
              <a:t>Coordination meeting 19 June 2025</a:t>
            </a:r>
            <a:br>
              <a:rPr lang="en-US" sz="2000" b="1" dirty="0">
                <a:solidFill>
                  <a:schemeClr val="lt1"/>
                </a:solidFill>
              </a:rPr>
            </a:br>
            <a:br>
              <a:rPr lang="en-US" sz="2000" b="1" dirty="0">
                <a:solidFill>
                  <a:schemeClr val="lt1"/>
                </a:solidFill>
              </a:rPr>
            </a:br>
            <a:r>
              <a:rPr lang="en-US" sz="2000" b="1" dirty="0">
                <a:solidFill>
                  <a:schemeClr val="lt1"/>
                </a:solidFill>
              </a:rPr>
              <a:t>ET-PP </a:t>
            </a:r>
            <a:r>
              <a:rPr lang="en-US" sz="2000" b="1" dirty="0">
                <a:solidFill>
                  <a:schemeClr val="bg1"/>
                </a:solidFill>
              </a:rPr>
              <a:t>WP2: governance and legal aspects</a:t>
            </a:r>
            <a:br>
              <a:rPr lang="en-US" sz="2000" b="1" dirty="0">
                <a:solidFill>
                  <a:schemeClr val="bg1"/>
                </a:solidFill>
              </a:rPr>
            </a:br>
            <a:r>
              <a:rPr lang="en-US" sz="2000" b="1" dirty="0">
                <a:solidFill>
                  <a:schemeClr val="bg1"/>
                </a:solidFill>
              </a:rPr>
              <a:t>Miriam Roelofs, WP2 work package leader </a:t>
            </a:r>
            <a:br>
              <a:rPr lang="en-US" sz="3400" b="1" dirty="0">
                <a:solidFill>
                  <a:schemeClr val="lt1"/>
                </a:solidFill>
              </a:rPr>
            </a:br>
            <a:endParaRPr sz="6100" dirty="0">
              <a:solidFill>
                <a:schemeClr val="lt1"/>
              </a:solidFill>
            </a:endParaRPr>
          </a:p>
        </p:txBody>
      </p:sp>
      <p:sp>
        <p:nvSpPr>
          <p:cNvPr id="59" name="Google Shape;59;p1"/>
          <p:cNvSpPr txBox="1">
            <a:spLocks noGrp="1"/>
          </p:cNvSpPr>
          <p:nvPr>
            <p:ph type="body" idx="1"/>
          </p:nvPr>
        </p:nvSpPr>
        <p:spPr>
          <a:xfrm>
            <a:off x="7077702" y="5537117"/>
            <a:ext cx="4645251" cy="1147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en-US" sz="2000" dirty="0">
                <a:solidFill>
                  <a:srgbClr val="FFFFFF"/>
                </a:solidFill>
              </a:rPr>
              <a:t>19/06/2025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en-US" sz="2000" dirty="0">
                <a:solidFill>
                  <a:srgbClr val="FFFFFF"/>
                </a:solidFill>
              </a:rPr>
              <a:t>Grant agreement: Nº 101079696</a:t>
            </a:r>
            <a:endParaRPr dirty="0"/>
          </a:p>
        </p:txBody>
      </p:sp>
      <p:sp>
        <p:nvSpPr>
          <p:cNvPr id="60" name="Google Shape;60;p1"/>
          <p:cNvSpPr/>
          <p:nvPr/>
        </p:nvSpPr>
        <p:spPr>
          <a:xfrm flipH="1">
            <a:off x="0" y="0"/>
            <a:ext cx="6172783" cy="685800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242" y="0"/>
                </a:lnTo>
                <a:lnTo>
                  <a:pt x="123" y="841"/>
                </a:lnTo>
                <a:cubicBezTo>
                  <a:pt x="42" y="1562"/>
                  <a:pt x="0" y="2293"/>
                  <a:pt x="0" y="3033"/>
                </a:cubicBezTo>
                <a:cubicBezTo>
                  <a:pt x="0" y="10800"/>
                  <a:pt x="4591" y="17602"/>
                  <a:pt x="11464" y="21361"/>
                </a:cubicBezTo>
                <a:lnTo>
                  <a:pt x="11925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1"/>
          <p:cNvSpPr/>
          <p:nvPr/>
        </p:nvSpPr>
        <p:spPr>
          <a:xfrm>
            <a:off x="0" y="0"/>
            <a:ext cx="6024155" cy="685800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348" y="0"/>
                </a:lnTo>
                <a:lnTo>
                  <a:pt x="21477" y="895"/>
                </a:lnTo>
                <a:cubicBezTo>
                  <a:pt x="21558" y="1598"/>
                  <a:pt x="21600" y="2311"/>
                  <a:pt x="21600" y="3033"/>
                </a:cubicBezTo>
                <a:cubicBezTo>
                  <a:pt x="21600" y="10972"/>
                  <a:pt x="16563" y="17877"/>
                  <a:pt x="9143" y="21418"/>
                </a:cubicBezTo>
                <a:lnTo>
                  <a:pt x="8738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" name="Google Shape;62;p1" descr="Imagen 13"/>
          <p:cNvPicPr preferRelativeResize="0"/>
          <p:nvPr/>
        </p:nvPicPr>
        <p:blipFill rotWithShape="1">
          <a:blip r:embed="rId3">
            <a:alphaModFix/>
          </a:blip>
          <a:srcRect l="15989" r="16111"/>
          <a:stretch/>
        </p:blipFill>
        <p:spPr>
          <a:xfrm>
            <a:off x="419381" y="781645"/>
            <a:ext cx="4047844" cy="394965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"/>
          <p:cNvSpPr txBox="1"/>
          <p:nvPr/>
        </p:nvSpPr>
        <p:spPr>
          <a:xfrm>
            <a:off x="68223" y="15702"/>
            <a:ext cx="5912902" cy="333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8080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808080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 — HORIZON-INFRA-2021-DEV-02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"/>
          <p:cNvSpPr txBox="1"/>
          <p:nvPr/>
        </p:nvSpPr>
        <p:spPr>
          <a:xfrm>
            <a:off x="267587" y="5537117"/>
            <a:ext cx="2971018" cy="701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8080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808080"/>
                </a:solidFill>
                <a:latin typeface="Calibri"/>
                <a:ea typeface="Calibri"/>
                <a:cs typeface="Calibri"/>
                <a:sym typeface="Calibri"/>
              </a:rPr>
              <a:t>Horizon Europe: Coordination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08080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808080"/>
                </a:solidFill>
                <a:latin typeface="Calibri"/>
                <a:ea typeface="Calibri"/>
                <a:cs typeface="Calibri"/>
                <a:sym typeface="Calibri"/>
              </a:rPr>
              <a:t>and Support Actions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" title="03_ET_vertical-for_light_backgrounds_and_digital purposes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07275" y="208675"/>
            <a:ext cx="2649352" cy="27102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>
            <a:extLst>
              <a:ext uri="{FF2B5EF4-FFF2-40B4-BE49-F238E27FC236}">
                <a16:creationId xmlns:a16="http://schemas.microsoft.com/office/drawing/2014/main" id="{97949F3B-6020-4AE0-B152-55162480F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350" y="461352"/>
            <a:ext cx="10515600" cy="764381"/>
          </a:xfrm>
        </p:spPr>
        <p:txBody>
          <a:bodyPr>
            <a:normAutofit/>
          </a:bodyPr>
          <a:lstStyle/>
          <a:p>
            <a:r>
              <a:rPr lang="nl-NL" sz="3200" b="1" dirty="0">
                <a:solidFill>
                  <a:srgbClr val="1318F5"/>
                </a:solidFill>
                <a:latin typeface="+mn-lt"/>
                <a:cs typeface="Schibsted Grotesk" pitchFamily="2" charset="0"/>
              </a:rPr>
              <a:t>ET-PP WP2 </a:t>
            </a:r>
            <a:r>
              <a:rPr lang="nl-NL" sz="3200" b="1" dirty="0" err="1">
                <a:solidFill>
                  <a:srgbClr val="1318F5"/>
                </a:solidFill>
                <a:latin typeface="+mn-lt"/>
                <a:cs typeface="Schibsted Grotesk" pitchFamily="2" charset="0"/>
              </a:rPr>
              <a:t>Governance</a:t>
            </a:r>
            <a:r>
              <a:rPr lang="nl-NL" sz="3200" b="1" dirty="0">
                <a:solidFill>
                  <a:srgbClr val="1318F5"/>
                </a:solidFill>
                <a:latin typeface="+mn-lt"/>
                <a:cs typeface="Schibsted Grotesk" pitchFamily="2" charset="0"/>
              </a:rPr>
              <a:t> and </a:t>
            </a:r>
            <a:r>
              <a:rPr lang="nl-NL" sz="3200" b="1" dirty="0" err="1">
                <a:solidFill>
                  <a:srgbClr val="1318F5"/>
                </a:solidFill>
                <a:latin typeface="+mn-lt"/>
                <a:cs typeface="Schibsted Grotesk" pitchFamily="2" charset="0"/>
              </a:rPr>
              <a:t>legal</a:t>
            </a:r>
            <a:r>
              <a:rPr lang="nl-NL" sz="3200" b="1" dirty="0">
                <a:solidFill>
                  <a:srgbClr val="1318F5"/>
                </a:solidFill>
                <a:latin typeface="+mn-lt"/>
                <a:cs typeface="Schibsted Grotesk" pitchFamily="2" charset="0"/>
              </a:rPr>
              <a:t> </a:t>
            </a:r>
            <a:r>
              <a:rPr lang="nl-NL" sz="3200" b="1" dirty="0" err="1">
                <a:solidFill>
                  <a:srgbClr val="1318F5"/>
                </a:solidFill>
                <a:latin typeface="+mn-lt"/>
                <a:cs typeface="Schibsted Grotesk" pitchFamily="2" charset="0"/>
              </a:rPr>
              <a:t>aspects</a:t>
            </a:r>
            <a:endParaRPr lang="nl-NL" sz="3200" b="1" dirty="0">
              <a:solidFill>
                <a:srgbClr val="1318F5"/>
              </a:solidFill>
              <a:latin typeface="+mn-lt"/>
              <a:cs typeface="Schibsted Grotesk" pitchFamily="2" charset="0"/>
            </a:endParaRPr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B15364EE-EA70-425E-B039-07BF9BEF4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387930"/>
            <a:ext cx="11125200" cy="466180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nl-NL" sz="1700" b="1" i="0" u="none" strike="noStrike" baseline="0" dirty="0">
              <a:solidFill>
                <a:srgbClr val="1317F5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nl-NL" sz="1700" b="1" i="0" u="none" strike="noStrike" baseline="0" dirty="0">
                <a:latin typeface="Calibri" panose="020F0502020204030204" pitchFamily="34" charset="0"/>
              </a:rPr>
              <a:t>Lead Nikhef</a:t>
            </a:r>
            <a:r>
              <a:rPr lang="nl-NL" sz="1700" b="1" i="0" u="none" strike="noStrike" baseline="0" dirty="0">
                <a:solidFill>
                  <a:srgbClr val="006FC0"/>
                </a:solidFill>
                <a:latin typeface="Calibri" panose="020F0502020204030204" pitchFamily="34" charset="0"/>
              </a:rPr>
              <a:t>, </a:t>
            </a:r>
            <a:r>
              <a:rPr lang="nl-NL" sz="1700" b="0" i="0" u="none" strike="noStrike" baseline="0" dirty="0">
                <a:solidFill>
                  <a:srgbClr val="131313"/>
                </a:solidFill>
                <a:latin typeface="Calibri" panose="020F0502020204030204" pitchFamily="34" charset="0"/>
              </a:rPr>
              <a:t>INFN, STFC</a:t>
            </a:r>
          </a:p>
          <a:p>
            <a:r>
              <a:rPr lang="nl-NL" sz="1700" b="0" i="0" u="none" strike="noStrike" baseline="0" dirty="0">
                <a:solidFill>
                  <a:srgbClr val="131313"/>
                </a:solidFill>
                <a:latin typeface="Calibri" panose="020F0502020204030204" pitchFamily="34" charset="0"/>
              </a:rPr>
              <a:t>Nikhef team:   Miriam Roelofs, Hans Chang</a:t>
            </a:r>
          </a:p>
          <a:p>
            <a:r>
              <a:rPr lang="it-IT" sz="1700" b="0" i="0" u="none" strike="noStrike" baseline="0" dirty="0">
                <a:solidFill>
                  <a:srgbClr val="131313"/>
                </a:solidFill>
                <a:latin typeface="Calibri" panose="020F0502020204030204" pitchFamily="34" charset="0"/>
              </a:rPr>
              <a:t>INFN team:      Monique Bossi, Federico Ferrini</a:t>
            </a:r>
          </a:p>
          <a:p>
            <a:r>
              <a:rPr lang="pl-PL" sz="17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STFC team:      Laura Woodward, Jamie Parkin</a:t>
            </a:r>
            <a:endParaRPr lang="nl-NL" sz="17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nl-NL" sz="1700" b="1" i="0" u="none" strike="noStrike" baseline="0" dirty="0" err="1">
                <a:latin typeface="Calibri" panose="020F0502020204030204" pitchFamily="34" charset="0"/>
              </a:rPr>
              <a:t>Invitation</a:t>
            </a:r>
            <a:r>
              <a:rPr lang="nl-NL" sz="1700" b="1" i="0" u="none" strike="noStrike" baseline="0" dirty="0">
                <a:latin typeface="Calibri" panose="020F0502020204030204" pitchFamily="34" charset="0"/>
              </a:rPr>
              <a:t> </a:t>
            </a:r>
            <a:r>
              <a:rPr lang="nl-NL" sz="1700" b="1" i="0" u="none" strike="noStrike" baseline="0" dirty="0" err="1">
                <a:latin typeface="Calibri" panose="020F0502020204030204" pitchFamily="34" charset="0"/>
              </a:rPr>
              <a:t>to</a:t>
            </a:r>
            <a:r>
              <a:rPr lang="nl-NL" sz="1700" b="1" i="0" u="none" strike="noStrike" baseline="0" dirty="0">
                <a:latin typeface="Calibri" panose="020F0502020204030204" pitchFamily="34" charset="0"/>
              </a:rPr>
              <a:t>: </a:t>
            </a:r>
            <a:r>
              <a:rPr lang="nl-NL" sz="1700" b="0" i="1" u="none" strike="noStrike" baseline="0" dirty="0">
                <a:latin typeface="Calibri" panose="020F0502020204030204" pitchFamily="34" charset="0"/>
              </a:rPr>
              <a:t>ETO </a:t>
            </a:r>
            <a:r>
              <a:rPr lang="nl-NL" sz="1700" b="0" i="1" u="none" strike="noStrike" baseline="0" dirty="0" err="1">
                <a:latin typeface="Calibri" panose="020F0502020204030204" pitchFamily="34" charset="0"/>
              </a:rPr>
              <a:t>directorate</a:t>
            </a:r>
            <a:r>
              <a:rPr lang="nl-NL" sz="1700" b="0" i="1" u="none" strike="noStrike" baseline="0" dirty="0">
                <a:latin typeface="Calibri" panose="020F0502020204030204" pitchFamily="34" charset="0"/>
              </a:rPr>
              <a:t> (Fernando Ferroni), </a:t>
            </a:r>
            <a:r>
              <a:rPr lang="nl-NL" sz="1700" b="0" i="1" u="none" strike="noStrike" baseline="0" dirty="0" err="1">
                <a:latin typeface="Calibri" panose="020F0502020204030204" pitchFamily="34" charset="0"/>
              </a:rPr>
              <a:t>secretary</a:t>
            </a:r>
            <a:r>
              <a:rPr lang="nl-NL" sz="1700" b="0" i="1" u="none" strike="noStrike" baseline="0" dirty="0">
                <a:latin typeface="Calibri" panose="020F0502020204030204" pitchFamily="34" charset="0"/>
              </a:rPr>
              <a:t> BGR (Jerome </a:t>
            </a:r>
            <a:r>
              <a:rPr lang="nl-NL" sz="1700" b="0" i="1" u="none" strike="noStrike" baseline="0" dirty="0" err="1">
                <a:latin typeface="Calibri" panose="020F0502020204030204" pitchFamily="34" charset="0"/>
              </a:rPr>
              <a:t>Pourbaix</a:t>
            </a:r>
            <a:r>
              <a:rPr lang="nl-NL" sz="1700" b="0" i="1" u="none" strike="noStrike" baseline="0" dirty="0">
                <a:latin typeface="Calibri" panose="020F0502020204030204" pitchFamily="34" charset="0"/>
              </a:rPr>
              <a:t>)</a:t>
            </a:r>
          </a:p>
          <a:p>
            <a:endParaRPr lang="nl-NL" sz="1700" b="0" i="1" u="none" strike="noStrike" baseline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700" b="1" i="0" u="none" strike="noStrike" baseline="0" dirty="0">
                <a:latin typeface="Calibri" panose="020F0502020204030204" pitchFamily="34" charset="0"/>
              </a:rPr>
              <a:t>Interaction with ET Board of Governmental Representatives</a:t>
            </a:r>
          </a:p>
          <a:p>
            <a:pPr lvl="1"/>
            <a:r>
              <a:rPr lang="en-US" sz="1700" b="0" i="0" u="none" strike="noStrike" baseline="0" dirty="0">
                <a:solidFill>
                  <a:srgbClr val="131313"/>
                </a:solidFill>
                <a:latin typeface="Calibri" panose="020F0502020204030204" pitchFamily="34" charset="0"/>
              </a:rPr>
              <a:t>Input for discussions and interactions with BGR on governance requirements</a:t>
            </a:r>
          </a:p>
          <a:p>
            <a:pPr lvl="1"/>
            <a:r>
              <a:rPr lang="en-US" sz="1700" b="0" i="0" u="none" strike="noStrike" baseline="0" dirty="0">
                <a:solidFill>
                  <a:srgbClr val="131313"/>
                </a:solidFill>
                <a:latin typeface="Calibri" panose="020F0502020204030204" pitchFamily="34" charset="0"/>
              </a:rPr>
              <a:t>Information and support to BGR on preferred governance model and legal entity</a:t>
            </a:r>
            <a:endParaRPr lang="en-US" sz="1700" dirty="0">
              <a:solidFill>
                <a:srgbClr val="131313"/>
              </a:solidFill>
              <a:latin typeface="Calibri" panose="020F0502020204030204" pitchFamily="34" charset="0"/>
            </a:endParaRPr>
          </a:p>
          <a:p>
            <a:pPr lvl="1"/>
            <a:endParaRPr lang="en-US" sz="1700" b="0" i="0" u="none" strike="noStrike" baseline="0" dirty="0">
              <a:solidFill>
                <a:srgbClr val="131313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700" b="1" i="0" u="none" strike="noStrike" baseline="0" dirty="0">
                <a:solidFill>
                  <a:srgbClr val="131313"/>
                </a:solidFill>
                <a:latin typeface="Calibri" panose="020F0502020204030204" pitchFamily="34" charset="0"/>
              </a:rPr>
              <a:t>Interaction with ETO direct</a:t>
            </a:r>
            <a:r>
              <a:rPr lang="en-US" sz="1700" b="1" dirty="0">
                <a:solidFill>
                  <a:srgbClr val="131313"/>
                </a:solidFill>
                <a:latin typeface="Calibri" panose="020F0502020204030204" pitchFamily="34" charset="0"/>
              </a:rPr>
              <a:t>orate and ET Coordinators</a:t>
            </a:r>
            <a:endParaRPr lang="en-US" sz="1700" b="1" i="0" u="none" strike="noStrike" baseline="0" dirty="0">
              <a:solidFill>
                <a:srgbClr val="131313"/>
              </a:solidFill>
              <a:latin typeface="Calibri" panose="020F0502020204030204" pitchFamily="34" charset="0"/>
            </a:endParaRPr>
          </a:p>
          <a:p>
            <a:endParaRPr lang="en-US" sz="1700" b="1" i="0" u="none" strike="noStrike" baseline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700" b="1" i="0" u="none" strike="noStrike" baseline="0" dirty="0">
                <a:latin typeface="Calibri" panose="020F0502020204030204" pitchFamily="34" charset="0"/>
              </a:rPr>
              <a:t>Exchange with other INFRADEV </a:t>
            </a:r>
            <a:r>
              <a:rPr lang="en-US" sz="1700" b="1" i="0" u="none" strike="noStrike" baseline="0" dirty="0" err="1">
                <a:latin typeface="Calibri" panose="020F0502020204030204" pitchFamily="34" charset="0"/>
              </a:rPr>
              <a:t>workpackages</a:t>
            </a:r>
            <a:r>
              <a:rPr lang="en-US" sz="1700" b="1" i="0" u="none" strike="noStrike" baseline="0" dirty="0">
                <a:latin typeface="Calibri" panose="020F0502020204030204" pitchFamily="34" charset="0"/>
              </a:rPr>
              <a:t>:</a:t>
            </a:r>
          </a:p>
          <a:p>
            <a:r>
              <a:rPr lang="nl-NL" sz="1700" b="0" i="0" u="none" strike="noStrike" baseline="0" dirty="0">
                <a:solidFill>
                  <a:srgbClr val="131313"/>
                </a:solidFill>
                <a:latin typeface="Calibri" panose="020F0502020204030204" pitchFamily="34" charset="0"/>
              </a:rPr>
              <a:t>Input </a:t>
            </a:r>
            <a:r>
              <a:rPr lang="nl-NL" sz="1700" b="0" i="0" u="none" strike="noStrike" baseline="0" dirty="0" err="1">
                <a:solidFill>
                  <a:srgbClr val="131313"/>
                </a:solidFill>
                <a:latin typeface="Calibri" panose="020F0502020204030204" pitchFamily="34" charset="0"/>
              </a:rPr>
              <a:t>for</a:t>
            </a:r>
            <a:r>
              <a:rPr lang="nl-NL" sz="1700" b="0" i="0" u="none" strike="noStrike" baseline="0" dirty="0">
                <a:solidFill>
                  <a:srgbClr val="131313"/>
                </a:solidFill>
                <a:latin typeface="Calibri" panose="020F0502020204030204" pitchFamily="34" charset="0"/>
              </a:rPr>
              <a:t> </a:t>
            </a:r>
            <a:r>
              <a:rPr lang="nl-NL" sz="1700" b="0" i="0" u="none" strike="noStrike" baseline="0" dirty="0" err="1">
                <a:solidFill>
                  <a:srgbClr val="131313"/>
                </a:solidFill>
                <a:latin typeface="Calibri" panose="020F0502020204030204" pitchFamily="34" charset="0"/>
              </a:rPr>
              <a:t>governance</a:t>
            </a:r>
            <a:r>
              <a:rPr lang="nl-NL" sz="1700" b="0" i="0" u="none" strike="noStrike" baseline="0" dirty="0">
                <a:solidFill>
                  <a:srgbClr val="131313"/>
                </a:solidFill>
                <a:latin typeface="Calibri" panose="020F0502020204030204" pitchFamily="34" charset="0"/>
              </a:rPr>
              <a:t> </a:t>
            </a:r>
            <a:r>
              <a:rPr lang="nl-NL" sz="1700" b="0" i="0" u="none" strike="noStrike" baseline="0" dirty="0" err="1">
                <a:solidFill>
                  <a:srgbClr val="131313"/>
                </a:solidFill>
                <a:latin typeface="Calibri" panose="020F0502020204030204" pitchFamily="34" charset="0"/>
              </a:rPr>
              <a:t>requirements</a:t>
            </a:r>
            <a:endParaRPr lang="nl-NL" sz="1700" b="0" i="0" u="none" strike="noStrike" baseline="0" dirty="0">
              <a:solidFill>
                <a:srgbClr val="131313"/>
              </a:solidFill>
              <a:latin typeface="Calibri" panose="020F0502020204030204" pitchFamily="34" charset="0"/>
            </a:endParaRPr>
          </a:p>
          <a:p>
            <a:r>
              <a:rPr lang="en-US" sz="1700" b="1" i="0" u="none" strike="noStrike" baseline="0" dirty="0">
                <a:solidFill>
                  <a:srgbClr val="1318F5"/>
                </a:solidFill>
                <a:latin typeface="Calibri" panose="020F0502020204030204" pitchFamily="34" charset="0"/>
              </a:rPr>
              <a:t>WP3, WP7</a:t>
            </a:r>
            <a:r>
              <a:rPr lang="en-US" sz="1700" b="0" i="0" u="none" strike="noStrike" baseline="0" dirty="0">
                <a:solidFill>
                  <a:srgbClr val="131313"/>
                </a:solidFill>
                <a:latin typeface="Calibri" panose="020F0502020204030204" pitchFamily="34" charset="0"/>
              </a:rPr>
              <a:t>: e.g. key elements for a financial model and procurement model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>
              <a:solidFill>
                <a:srgbClr val="1318F5"/>
              </a:solidFill>
              <a:latin typeface="Schibsted Grotesk" pitchFamily="2" charset="0"/>
              <a:cs typeface="Schibsted Grotesk" pitchFamily="2" charset="0"/>
            </a:endParaRPr>
          </a:p>
        </p:txBody>
      </p:sp>
      <p:sp>
        <p:nvSpPr>
          <p:cNvPr id="16" name="Text Box 2">
            <a:extLst>
              <a:ext uri="{FF2B5EF4-FFF2-40B4-BE49-F238E27FC236}">
                <a16:creationId xmlns:a16="http://schemas.microsoft.com/office/drawing/2014/main" id="{88171D4E-A029-4BD6-AD78-E0FA31E8CBCF}"/>
              </a:ext>
            </a:extLst>
          </p:cNvPr>
          <p:cNvSpPr txBox="1">
            <a:spLocks/>
          </p:cNvSpPr>
          <p:nvPr/>
        </p:nvSpPr>
        <p:spPr bwMode="auto">
          <a:xfrm>
            <a:off x="233363" y="191294"/>
            <a:ext cx="2709069" cy="15857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marR="0" lvl="0" indent="0" algn="l" defTabSz="32385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8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Einstein Telescope </a:t>
            </a:r>
          </a:p>
        </p:txBody>
      </p:sp>
      <p:sp>
        <p:nvSpPr>
          <p:cNvPr id="18" name="Line 4">
            <a:extLst>
              <a:ext uri="{FF2B5EF4-FFF2-40B4-BE49-F238E27FC236}">
                <a16:creationId xmlns:a16="http://schemas.microsoft.com/office/drawing/2014/main" id="{D74062E6-9690-4BBC-A66F-BA586A217EB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405607"/>
            <a:ext cx="11685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Line 5">
            <a:extLst>
              <a:ext uri="{FF2B5EF4-FFF2-40B4-BE49-F238E27FC236}">
                <a16:creationId xmlns:a16="http://schemas.microsoft.com/office/drawing/2014/main" id="{B4F3B14F-8DE1-48D1-9DB1-5582345C453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69863"/>
            <a:ext cx="11685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Line 6">
            <a:extLst>
              <a:ext uri="{FF2B5EF4-FFF2-40B4-BE49-F238E27FC236}">
                <a16:creationId xmlns:a16="http://schemas.microsoft.com/office/drawing/2014/main" id="{F1616139-19D7-46FC-95D4-D0BC865283E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169988"/>
            <a:ext cx="11685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Line 7">
            <a:extLst>
              <a:ext uri="{FF2B5EF4-FFF2-40B4-BE49-F238E27FC236}">
                <a16:creationId xmlns:a16="http://schemas.microsoft.com/office/drawing/2014/main" id="{4A15D5C3-DABA-400C-83CE-0101051A5A4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698457"/>
            <a:ext cx="11685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Line 8">
            <a:extLst>
              <a:ext uri="{FF2B5EF4-FFF2-40B4-BE49-F238E27FC236}">
                <a16:creationId xmlns:a16="http://schemas.microsoft.com/office/drawing/2014/main" id="{4FAE8385-9560-4F44-9BD8-72EE7F4967B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289675"/>
            <a:ext cx="11685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A76BA71C-17E8-4158-A3AC-C5351B7803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3" y="6362358"/>
            <a:ext cx="1538568" cy="28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838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"/>
          <p:cNvSpPr txBox="1"/>
          <p:nvPr/>
        </p:nvSpPr>
        <p:spPr>
          <a:xfrm>
            <a:off x="4084319" y="6430701"/>
            <a:ext cx="402336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tabLst/>
              <a:defRPr/>
            </a:pP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Project: 101079696 — ET-PP, 2nd review meeting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"/>
          <p:cNvSpPr txBox="1">
            <a:spLocks noGrp="1"/>
          </p:cNvSpPr>
          <p:nvPr>
            <p:ph type="title"/>
          </p:nvPr>
        </p:nvSpPr>
        <p:spPr>
          <a:xfrm>
            <a:off x="532434" y="136525"/>
            <a:ext cx="7849566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nl-NL" sz="3200" b="1" kern="1200" dirty="0">
                <a:solidFill>
                  <a:srgbClr val="1317F5"/>
                </a:solidFill>
                <a:latin typeface="Univers" panose="020B0503020202020204"/>
                <a:ea typeface="+mj-ea"/>
                <a:cs typeface="+mj-cs"/>
              </a:rPr>
              <a:t>Update </a:t>
            </a:r>
            <a:r>
              <a:rPr lang="nl-NL" sz="3200" b="1" kern="1200" dirty="0" err="1">
                <a:solidFill>
                  <a:srgbClr val="1317F5"/>
                </a:solidFill>
                <a:latin typeface="Univers" panose="020B0503020202020204"/>
                <a:ea typeface="+mj-ea"/>
                <a:cs typeface="+mj-cs"/>
              </a:rPr>
              <a:t>activities</a:t>
            </a:r>
            <a:r>
              <a:rPr lang="nl-NL" sz="3200" b="1" kern="1200" dirty="0">
                <a:solidFill>
                  <a:srgbClr val="1317F5"/>
                </a:solidFill>
                <a:latin typeface="Univers" panose="020B0503020202020204"/>
                <a:ea typeface="+mj-ea"/>
                <a:cs typeface="+mj-cs"/>
              </a:rPr>
              <a:t> Q2 2025</a:t>
            </a:r>
            <a:br>
              <a:rPr lang="nl-NL" sz="3200" b="1" kern="1200" dirty="0">
                <a:solidFill>
                  <a:srgbClr val="1317F5"/>
                </a:solidFill>
                <a:latin typeface="Univers" panose="020B0503020202020204"/>
                <a:ea typeface="+mj-ea"/>
                <a:cs typeface="+mj-cs"/>
              </a:rPr>
            </a:br>
            <a:endParaRPr dirty="0">
              <a:solidFill>
                <a:srgbClr val="1317F5"/>
              </a:solidFill>
            </a:endParaRPr>
          </a:p>
        </p:txBody>
      </p:sp>
      <p:sp>
        <p:nvSpPr>
          <p:cNvPr id="82" name="Google Shape;82;p3"/>
          <p:cNvSpPr txBox="1"/>
          <p:nvPr/>
        </p:nvSpPr>
        <p:spPr>
          <a:xfrm>
            <a:off x="416931" y="1182265"/>
            <a:ext cx="10801873" cy="5106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Symbol" pitchFamily="2" charset="2"/>
              <a:buChar char="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  <a:p>
            <a:pPr marR="0" lvl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tabLst/>
              <a:defRPr/>
            </a:pPr>
            <a:r>
              <a:rPr lang="nl-NL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 review 15 May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request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amendment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Del. 2.3. Legal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Statutes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documents</a:t>
            </a:r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tabLst/>
              <a:defRPr/>
            </a:pP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  <a:p>
            <a:pPr marR="0" lvl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tabLst/>
              <a:defRPr/>
            </a:pPr>
            <a:r>
              <a:rPr lang="nl-NL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BGR-9, 3 </a:t>
            </a:r>
            <a:r>
              <a:rPr lang="nl-NL" sz="18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June</a:t>
            </a:r>
            <a:r>
              <a:rPr lang="nl-NL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marR="0" lvl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tabLst/>
              <a:defRPr/>
            </a:pP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Discussion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starter”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leading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consensus on a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preferred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legal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framework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considered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necessary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requirements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intermediate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legal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entity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R="0" lvl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tabLst/>
              <a:defRPr/>
            </a:pPr>
            <a:r>
              <a:rPr kumimoji="0" lang="nl-NL" sz="1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Building on</a:t>
            </a:r>
            <a:r>
              <a:rPr lang="nl-NL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Del.2.1. </a:t>
            </a:r>
            <a:r>
              <a:rPr kumimoji="0" lang="nl-NL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viable</a:t>
            </a: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options </a:t>
            </a:r>
            <a:r>
              <a:rPr kumimoji="0" lang="nl-NL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for</a:t>
            </a: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ET </a:t>
            </a:r>
            <a:r>
              <a:rPr kumimoji="0" lang="nl-NL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legal</a:t>
            </a: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nl-NL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framework</a:t>
            </a: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, </a:t>
            </a:r>
            <a:r>
              <a:rPr kumimoji="0" lang="nl-NL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March</a:t>
            </a: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2024</a:t>
            </a:r>
          </a:p>
          <a:p>
            <a:pPr marL="285750" marR="0" lvl="0" indent="-2857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BGR-7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discussion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paper (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key-elements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October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2024</a:t>
            </a:r>
          </a:p>
          <a:p>
            <a:pPr marL="285750" marR="0" lvl="0" indent="-2857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Warsa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 workshop on Financial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Legal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Models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November 2024</a:t>
            </a:r>
          </a:p>
          <a:p>
            <a:pPr marL="285750" marR="0" lvl="0" indent="-2857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Amsterdam workshop, April 2025, on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key-elements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impact on </a:t>
            </a:r>
            <a:r>
              <a:rPr lang="nl-NL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governance</a:t>
            </a:r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tabLst/>
              <a:defRPr/>
            </a:pP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  <a:p>
            <a:pPr marR="0" lvl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tabLst/>
              <a:defRPr/>
            </a:pPr>
            <a:endParaRPr kumimoji="0" lang="en-IT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83" name="Google Shape;83;p3" title="13_ET_horizontal-USE ONLY AS WEBSITE 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3"/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>
          <a:extLst>
            <a:ext uri="{FF2B5EF4-FFF2-40B4-BE49-F238E27FC236}">
              <a16:creationId xmlns:a16="http://schemas.microsoft.com/office/drawing/2014/main" id="{0B60DBB0-D5D7-7AF2-BECA-8A8DA7078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">
            <a:extLst>
              <a:ext uri="{FF2B5EF4-FFF2-40B4-BE49-F238E27FC236}">
                <a16:creationId xmlns:a16="http://schemas.microsoft.com/office/drawing/2014/main" id="{4C905342-876E-1740-4E3F-DDCCFDCD3D45}"/>
              </a:ext>
            </a:extLst>
          </p:cNvPr>
          <p:cNvSpPr txBox="1"/>
          <p:nvPr/>
        </p:nvSpPr>
        <p:spPr>
          <a:xfrm>
            <a:off x="4084319" y="6430701"/>
            <a:ext cx="402336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 sz="1400" b="0" i="1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2nd review meeting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">
            <a:extLst>
              <a:ext uri="{FF2B5EF4-FFF2-40B4-BE49-F238E27FC236}">
                <a16:creationId xmlns:a16="http://schemas.microsoft.com/office/drawing/2014/main" id="{03437312-3BB9-6100-73D3-25C8FA6847B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14412" y="119563"/>
            <a:ext cx="7427343" cy="1480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kumimoji="0" lang="nl-NL" sz="3200" b="1" i="0" u="none" strike="noStrike" kern="120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Univers" panose="020B0503020202020204"/>
                <a:ea typeface="+mj-ea"/>
                <a:cs typeface="+mj-cs"/>
              </a:rPr>
              <a:t>WP2: next steps 2025-2026</a:t>
            </a:r>
            <a:endParaRPr dirty="0">
              <a:solidFill>
                <a:srgbClr val="1317F5"/>
              </a:solidFill>
            </a:endParaRPr>
          </a:p>
        </p:txBody>
      </p:sp>
      <p:pic>
        <p:nvPicPr>
          <p:cNvPr id="83" name="Google Shape;83;p3" title="13_ET_horizontal-USE ONLY AS WEBSITE LOGO.png">
            <a:extLst>
              <a:ext uri="{FF2B5EF4-FFF2-40B4-BE49-F238E27FC236}">
                <a16:creationId xmlns:a16="http://schemas.microsoft.com/office/drawing/2014/main" id="{D23E5616-84F7-4A6E-AFD1-40235AD948B0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3">
            <a:extLst>
              <a:ext uri="{FF2B5EF4-FFF2-40B4-BE49-F238E27FC236}">
                <a16:creationId xmlns:a16="http://schemas.microsoft.com/office/drawing/2014/main" id="{0389CD4F-68C0-7F6C-4BE2-030D24698006}"/>
              </a:ext>
            </a:extLst>
          </p:cNvPr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9761CA-A3AB-AAD1-5DF7-EE44F5202959}"/>
              </a:ext>
            </a:extLst>
          </p:cNvPr>
          <p:cNvSpPr txBox="1"/>
          <p:nvPr/>
        </p:nvSpPr>
        <p:spPr>
          <a:xfrm>
            <a:off x="883919" y="1677636"/>
            <a:ext cx="10401300" cy="60126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EC </a:t>
            </a:r>
            <a:r>
              <a:rPr lang="en-US" sz="18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review: </a:t>
            </a:r>
            <a:r>
              <a:rPr lang="en-US" sz="18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WP2</a:t>
            </a:r>
            <a:r>
              <a:rPr lang="en-US" sz="18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response and follow-up with proposal for content of Del. 2.3.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WP2 Brainstorm at Barcelona meeting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Interaction BGR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Interaction ETO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1317F5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Continue exchange and interaction with BGR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Follow-up BGR-9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Interaction with BGR-experts to receive advice on: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	specific items with regard to the development of statutes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Support ETO directorate on legal and organizational aspects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	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Exchange with ETPP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workpackages</a:t>
            </a:r>
            <a:r>
              <a:rPr lang="en-US" sz="1800" b="1" dirty="0"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WP3 and WP7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EC review, digest the feedback of the EC officer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I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949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>
          <a:extLst>
            <a:ext uri="{FF2B5EF4-FFF2-40B4-BE49-F238E27FC236}">
              <a16:creationId xmlns:a16="http://schemas.microsoft.com/office/drawing/2014/main" id="{88E2A6B6-2239-F718-36D8-889C968AC5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81;p3">
            <a:extLst>
              <a:ext uri="{FF2B5EF4-FFF2-40B4-BE49-F238E27FC236}">
                <a16:creationId xmlns:a16="http://schemas.microsoft.com/office/drawing/2014/main" id="{4EDFB6DE-2B6A-B473-709A-D9C22786B332}"/>
              </a:ext>
            </a:extLst>
          </p:cNvPr>
          <p:cNvSpPr txBox="1">
            <a:spLocks/>
          </p:cNvSpPr>
          <p:nvPr/>
        </p:nvSpPr>
        <p:spPr>
          <a:xfrm>
            <a:off x="532434" y="136525"/>
            <a:ext cx="7849566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tabLst/>
              <a:defRPr/>
            </a:pPr>
            <a:r>
              <a:rPr kumimoji="0" lang="nl-NL" sz="3200" b="1" i="0" u="none" strike="noStrike" kern="120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Univers" panose="020B0503020202020204"/>
                <a:ea typeface="+mj-ea"/>
                <a:cs typeface="Calibri"/>
                <a:sym typeface="Calibri"/>
              </a:rPr>
              <a:t>Chapter 2 - Key elements</a:t>
            </a:r>
            <a:endParaRPr kumimoji="0" lang="nl-NL" sz="4400" b="0" i="0" u="none" strike="noStrike" kern="0" cap="none" spc="0" normalizeH="0" baseline="0" noProof="0" dirty="0">
              <a:ln>
                <a:noFill/>
              </a:ln>
              <a:solidFill>
                <a:srgbClr val="1317F5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2" name="Google Shape;82;p3">
            <a:extLst>
              <a:ext uri="{FF2B5EF4-FFF2-40B4-BE49-F238E27FC236}">
                <a16:creationId xmlns:a16="http://schemas.microsoft.com/office/drawing/2014/main" id="{17FD00F5-9F79-B60F-5E5F-E9D374F53D82}"/>
              </a:ext>
            </a:extLst>
          </p:cNvPr>
          <p:cNvSpPr txBox="1"/>
          <p:nvPr/>
        </p:nvSpPr>
        <p:spPr>
          <a:xfrm>
            <a:off x="532434" y="1124513"/>
            <a:ext cx="10801873" cy="4330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Chapter 2 elaborates on the pro’s and con’s of 5 key elements with a major impact on the choice of legal model: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IT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  <a:p>
            <a:pPr marR="0" lvl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2.1. 	HR scheme : staff, personnel, labor and pension conditions</a:t>
            </a:r>
            <a:endParaRPr kumimoji="0" lang="en-IT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  <a:p>
            <a:pPr marR="0" lvl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2.2. 	Tax benefits [including VAT]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2.3. 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Procurement policy [including “balanced return”]</a:t>
            </a:r>
            <a:endParaRPr kumimoji="0" lang="en-IT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  <a:p>
            <a:pPr marR="0" lvl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2.4. 	Multi-site configuration</a:t>
            </a:r>
            <a:endParaRPr kumimoji="0" lang="en-IT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  <a:p>
            <a:pPr marR="0" lvl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2.5. 	Timeline to establish a legal entity</a:t>
            </a:r>
          </a:p>
          <a:p>
            <a:pPr marR="0" lvl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tabLst/>
              <a:defRPr/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Chapter 4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presents matrices for the key-elements with pro’s and con’s. </a:t>
            </a:r>
            <a:endParaRPr kumimoji="0" lang="en-IT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80" name="Google Shape;80;p3">
            <a:extLst>
              <a:ext uri="{FF2B5EF4-FFF2-40B4-BE49-F238E27FC236}">
                <a16:creationId xmlns:a16="http://schemas.microsoft.com/office/drawing/2014/main" id="{33979FA5-2453-2D73-1002-65FF62D6E4F7}"/>
              </a:ext>
            </a:extLst>
          </p:cNvPr>
          <p:cNvSpPr txBox="1"/>
          <p:nvPr/>
        </p:nvSpPr>
        <p:spPr>
          <a:xfrm>
            <a:off x="4084319" y="6430701"/>
            <a:ext cx="402336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tabLst/>
              <a:defRPr/>
            </a:pP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Project: 101079696 — ET-PP, 2nd review meeting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3" name="Google Shape;83;p3" title="13_ET_horizontal-USE ONLY AS WEBSITE LOGO.png">
            <a:extLst>
              <a:ext uri="{FF2B5EF4-FFF2-40B4-BE49-F238E27FC236}">
                <a16:creationId xmlns:a16="http://schemas.microsoft.com/office/drawing/2014/main" id="{A225801A-76AA-2009-E967-4D60B6EE457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3">
            <a:extLst>
              <a:ext uri="{FF2B5EF4-FFF2-40B4-BE49-F238E27FC236}">
                <a16:creationId xmlns:a16="http://schemas.microsoft.com/office/drawing/2014/main" id="{7BF57501-88CD-4BDF-3465-CD88E293A90C}"/>
              </a:ext>
            </a:extLst>
          </p:cNvPr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4232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>
          <a:extLst>
            <a:ext uri="{FF2B5EF4-FFF2-40B4-BE49-F238E27FC236}">
              <a16:creationId xmlns:a16="http://schemas.microsoft.com/office/drawing/2014/main" id="{FD732E52-A56A-7640-13FD-7115C9A20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">
            <a:extLst>
              <a:ext uri="{FF2B5EF4-FFF2-40B4-BE49-F238E27FC236}">
                <a16:creationId xmlns:a16="http://schemas.microsoft.com/office/drawing/2014/main" id="{DC038782-9D1B-E855-155B-D5D795AEEC3A}"/>
              </a:ext>
            </a:extLst>
          </p:cNvPr>
          <p:cNvSpPr txBox="1"/>
          <p:nvPr/>
        </p:nvSpPr>
        <p:spPr>
          <a:xfrm>
            <a:off x="4084319" y="6430701"/>
            <a:ext cx="402336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tabLst/>
              <a:defRPr/>
            </a:pP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Project: 101079696 — ET-PP, 2nd review meeting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3" name="Google Shape;83;p3" title="13_ET_horizontal-USE ONLY AS WEBSITE LOGO.png">
            <a:extLst>
              <a:ext uri="{FF2B5EF4-FFF2-40B4-BE49-F238E27FC236}">
                <a16:creationId xmlns:a16="http://schemas.microsoft.com/office/drawing/2014/main" id="{8A4C8145-B402-64C4-1AA0-48357BC658F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3">
            <a:extLst>
              <a:ext uri="{FF2B5EF4-FFF2-40B4-BE49-F238E27FC236}">
                <a16:creationId xmlns:a16="http://schemas.microsoft.com/office/drawing/2014/main" id="{DF857C0F-79F1-694B-E7E5-74DB68A0268E}"/>
              </a:ext>
            </a:extLst>
          </p:cNvPr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0198045-835E-5EE6-7F1D-4CBF636A3CB7}"/>
              </a:ext>
            </a:extLst>
          </p:cNvPr>
          <p:cNvGraphicFramePr>
            <a:graphicFrameLocks noGrp="1"/>
          </p:cNvGraphicFramePr>
          <p:nvPr/>
        </p:nvGraphicFramePr>
        <p:xfrm>
          <a:off x="614362" y="1544881"/>
          <a:ext cx="10593706" cy="4899288"/>
        </p:xfrm>
        <a:graphic>
          <a:graphicData uri="http://schemas.openxmlformats.org/drawingml/2006/table">
            <a:tbl>
              <a:tblPr firstRow="1" firstCol="1" bandRow="1">
                <a:tableStyleId>{1D242F2F-AADB-4F88-B589-22398603322B}</a:tableStyleId>
              </a:tblPr>
              <a:tblGrid>
                <a:gridCol w="2652832">
                  <a:extLst>
                    <a:ext uri="{9D8B030D-6E8A-4147-A177-3AD203B41FA5}">
                      <a16:colId xmlns:a16="http://schemas.microsoft.com/office/drawing/2014/main" val="3901073152"/>
                    </a:ext>
                  </a:extLst>
                </a:gridCol>
                <a:gridCol w="2646958">
                  <a:extLst>
                    <a:ext uri="{9D8B030D-6E8A-4147-A177-3AD203B41FA5}">
                      <a16:colId xmlns:a16="http://schemas.microsoft.com/office/drawing/2014/main" val="3145248431"/>
                    </a:ext>
                  </a:extLst>
                </a:gridCol>
                <a:gridCol w="2646958">
                  <a:extLst>
                    <a:ext uri="{9D8B030D-6E8A-4147-A177-3AD203B41FA5}">
                      <a16:colId xmlns:a16="http://schemas.microsoft.com/office/drawing/2014/main" val="2391933056"/>
                    </a:ext>
                  </a:extLst>
                </a:gridCol>
                <a:gridCol w="2646958">
                  <a:extLst>
                    <a:ext uri="{9D8B030D-6E8A-4147-A177-3AD203B41FA5}">
                      <a16:colId xmlns:a16="http://schemas.microsoft.com/office/drawing/2014/main" val="3031774979"/>
                    </a:ext>
                  </a:extLst>
                </a:gridCol>
              </a:tblGrid>
              <a:tr h="276223"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2000" dirty="0">
                          <a:effectLst/>
                        </a:rPr>
                        <a:t>Topic 2.1.</a:t>
                      </a:r>
                      <a:endParaRPr lang="en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2000">
                          <a:effectLst/>
                        </a:rPr>
                        <a:t>IGO</a:t>
                      </a:r>
                      <a:endParaRPr lang="en-IT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2000">
                          <a:effectLst/>
                        </a:rPr>
                        <a:t>ERIC</a:t>
                      </a:r>
                      <a:endParaRPr lang="en-IT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2000" dirty="0">
                          <a:effectLst/>
                        </a:rPr>
                        <a:t>Hybrid</a:t>
                      </a:r>
                      <a:endParaRPr lang="en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16288853"/>
                  </a:ext>
                </a:extLst>
              </a:tr>
              <a:tr h="4431232"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2400" dirty="0">
                          <a:effectLst/>
                        </a:rPr>
                        <a:t>Human Resources</a:t>
                      </a:r>
                      <a:endParaRPr lang="en-IT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800" u="sng" dirty="0">
                          <a:effectLst/>
                        </a:rPr>
                        <a:t>Pro’s</a:t>
                      </a:r>
                      <a:endParaRPr lang="en-IT" sz="1800" dirty="0">
                        <a:effectLst/>
                      </a:endParaRPr>
                    </a:p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800" dirty="0">
                          <a:effectLst/>
                        </a:rPr>
                        <a:t>Every issue has to be defined and regulated; this can be done tailor made.</a:t>
                      </a:r>
                      <a:endParaRPr lang="en-IT" sz="1800" dirty="0">
                        <a:effectLst/>
                      </a:endParaRPr>
                    </a:p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IT" sz="1800" dirty="0">
                        <a:effectLst/>
                      </a:endParaRPr>
                    </a:p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IT" sz="1800" dirty="0">
                        <a:effectLst/>
                      </a:endParaRPr>
                    </a:p>
                    <a:p>
                      <a:pPr>
                        <a:spcAft>
                          <a:spcPts val="400"/>
                        </a:spcAft>
                      </a:pPr>
                      <a:endParaRPr lang="en-IT" sz="1800" dirty="0">
                        <a:effectLst/>
                      </a:endParaRPr>
                    </a:p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IT" sz="1800" dirty="0">
                        <a:effectLst/>
                      </a:endParaRPr>
                    </a:p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800" u="sng" dirty="0">
                          <a:effectLst/>
                        </a:rPr>
                        <a:t>Con’s</a:t>
                      </a:r>
                      <a:endParaRPr lang="en-IT" sz="1800" dirty="0">
                        <a:effectLst/>
                      </a:endParaRPr>
                    </a:p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800" dirty="0">
                          <a:effectLst/>
                        </a:rPr>
                        <a:t>Defining everything in detail requires both ample time and a whole array of different expertise’s.</a:t>
                      </a:r>
                      <a:endParaRPr lang="en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800" u="sng" dirty="0">
                          <a:effectLst/>
                        </a:rPr>
                        <a:t>Pro’s</a:t>
                      </a:r>
                      <a:endParaRPr lang="en-IT" sz="1800" dirty="0">
                        <a:effectLst/>
                      </a:endParaRPr>
                    </a:p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800" dirty="0">
                          <a:effectLst/>
                        </a:rPr>
                        <a:t>It is relatively easy and efficient to join existing well proven national systems [labor; pensions]</a:t>
                      </a:r>
                      <a:endParaRPr lang="en-IT" sz="1800" dirty="0">
                        <a:effectLst/>
                      </a:endParaRPr>
                    </a:p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IT" sz="1800" dirty="0">
                        <a:effectLst/>
                      </a:endParaRPr>
                    </a:p>
                    <a:p>
                      <a:pPr>
                        <a:spcAft>
                          <a:spcPts val="400"/>
                        </a:spcAft>
                      </a:pPr>
                      <a:endParaRPr lang="en-IT" sz="1800" dirty="0">
                        <a:effectLst/>
                      </a:endParaRPr>
                    </a:p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IT" sz="1800" dirty="0">
                        <a:effectLst/>
                      </a:endParaRPr>
                    </a:p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800" u="sng" dirty="0">
                          <a:effectLst/>
                        </a:rPr>
                        <a:t>Con’s</a:t>
                      </a:r>
                      <a:endParaRPr lang="en-IT" sz="1800" dirty="0">
                        <a:effectLst/>
                      </a:endParaRPr>
                    </a:p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800" dirty="0">
                          <a:effectLst/>
                        </a:rPr>
                        <a:t>Lower net salaries than IGO’s can offer, make ERIC’s less competitive on international labor market</a:t>
                      </a:r>
                      <a:endParaRPr lang="en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800" u="sng" dirty="0">
                          <a:effectLst/>
                        </a:rPr>
                        <a:t>Pro’s</a:t>
                      </a:r>
                      <a:endParaRPr lang="en-IT" sz="1800" dirty="0">
                        <a:effectLst/>
                      </a:endParaRPr>
                    </a:p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800" dirty="0">
                          <a:effectLst/>
                        </a:rPr>
                        <a:t>The Council selects a small number of strategic issues for Council decision making. Other items –[like HR]-are dealt with by joining national schemes.</a:t>
                      </a:r>
                      <a:endParaRPr lang="en-IT" sz="1800" dirty="0">
                        <a:effectLst/>
                      </a:endParaRPr>
                    </a:p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IT" sz="1800" dirty="0">
                        <a:effectLst/>
                      </a:endParaRPr>
                    </a:p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800" u="sng" dirty="0">
                          <a:effectLst/>
                        </a:rPr>
                        <a:t>Con’s</a:t>
                      </a:r>
                      <a:endParaRPr lang="en-IT" sz="1800" dirty="0">
                        <a:effectLst/>
                      </a:endParaRPr>
                    </a:p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800" dirty="0">
                          <a:effectLst/>
                        </a:rPr>
                        <a:t>Very likely that a system is chosen where the net salaries are lower than for IGO’s international staff.</a:t>
                      </a:r>
                      <a:endParaRPr lang="en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7933383"/>
                  </a:ext>
                </a:extLst>
              </a:tr>
              <a:tr h="163256"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6886816"/>
                  </a:ext>
                </a:extLst>
              </a:tr>
            </a:tbl>
          </a:graphicData>
        </a:graphic>
      </p:graphicFrame>
      <p:sp>
        <p:nvSpPr>
          <p:cNvPr id="2" name="Google Shape;81;p3">
            <a:extLst>
              <a:ext uri="{FF2B5EF4-FFF2-40B4-BE49-F238E27FC236}">
                <a16:creationId xmlns:a16="http://schemas.microsoft.com/office/drawing/2014/main" id="{CA451D4E-94C8-E5CB-01CE-23F7989F541C}"/>
              </a:ext>
            </a:extLst>
          </p:cNvPr>
          <p:cNvSpPr txBox="1">
            <a:spLocks/>
          </p:cNvSpPr>
          <p:nvPr/>
        </p:nvSpPr>
        <p:spPr>
          <a:xfrm>
            <a:off x="532434" y="136525"/>
            <a:ext cx="7849566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tabLst/>
              <a:defRPr/>
            </a:pPr>
            <a:r>
              <a:rPr kumimoji="0" lang="nl-NL" sz="3200" b="1" i="0" u="none" strike="noStrike" kern="120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Univers" panose="020B0503020202020204"/>
                <a:ea typeface="+mj-ea"/>
                <a:cs typeface="Calibri"/>
                <a:sym typeface="Calibri"/>
              </a:rPr>
              <a:t>Chapter 4 - Main observations – Matrix </a:t>
            </a:r>
            <a:br>
              <a:rPr kumimoji="0" lang="nl-NL" sz="3200" b="1" i="0" u="none" strike="noStrike" kern="120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Univers" panose="020B0503020202020204"/>
                <a:ea typeface="+mj-ea"/>
                <a:cs typeface="Calibri"/>
                <a:sym typeface="Calibri"/>
              </a:rPr>
            </a:br>
            <a:r>
              <a:rPr kumimoji="0" lang="nl-NL" sz="3200" b="1" i="0" u="none" strike="noStrike" kern="120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Univers" panose="020B0503020202020204"/>
                <a:ea typeface="+mj-ea"/>
                <a:cs typeface="Calibri"/>
                <a:sym typeface="Calibri"/>
              </a:rPr>
              <a:t>	Key element 1: Human Resources</a:t>
            </a:r>
            <a:endParaRPr kumimoji="0" lang="nl-NL" sz="4400" b="0" i="0" u="none" strike="noStrike" kern="0" cap="none" spc="0" normalizeH="0" baseline="0" noProof="0" dirty="0">
              <a:ln>
                <a:noFill/>
              </a:ln>
              <a:solidFill>
                <a:srgbClr val="1317F5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3732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>
          <a:extLst>
            <a:ext uri="{FF2B5EF4-FFF2-40B4-BE49-F238E27FC236}">
              <a16:creationId xmlns:a16="http://schemas.microsoft.com/office/drawing/2014/main" id="{81D3E261-3FAD-1CD9-C92E-02E4FDA92B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1;p3">
            <a:extLst>
              <a:ext uri="{FF2B5EF4-FFF2-40B4-BE49-F238E27FC236}">
                <a16:creationId xmlns:a16="http://schemas.microsoft.com/office/drawing/2014/main" id="{C31772E1-9E50-26E2-7602-B712A5C5D0D6}"/>
              </a:ext>
            </a:extLst>
          </p:cNvPr>
          <p:cNvSpPr txBox="1">
            <a:spLocks/>
          </p:cNvSpPr>
          <p:nvPr/>
        </p:nvSpPr>
        <p:spPr>
          <a:xfrm>
            <a:off x="532434" y="136525"/>
            <a:ext cx="7849566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tabLst/>
              <a:defRPr/>
            </a:pPr>
            <a:r>
              <a:rPr kumimoji="0" lang="nl-NL" sz="3200" b="1" i="0" u="none" strike="noStrike" kern="120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Univers" panose="020B0503020202020204"/>
                <a:ea typeface="Calibri"/>
                <a:cs typeface="Calibri"/>
                <a:sym typeface="Calibri"/>
              </a:rPr>
              <a:t>Chapter 3 - Generic elements</a:t>
            </a:r>
            <a:endParaRPr kumimoji="0" lang="nl-NL" sz="4400" b="0" i="0" u="none" strike="noStrike" kern="0" cap="none" spc="0" normalizeH="0" baseline="0" noProof="0" dirty="0">
              <a:ln>
                <a:noFill/>
              </a:ln>
              <a:solidFill>
                <a:srgbClr val="1317F5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3">
            <a:extLst>
              <a:ext uri="{FF2B5EF4-FFF2-40B4-BE49-F238E27FC236}">
                <a16:creationId xmlns:a16="http://schemas.microsoft.com/office/drawing/2014/main" id="{3414DC45-34C0-525A-E971-C2C016FF693D}"/>
              </a:ext>
            </a:extLst>
          </p:cNvPr>
          <p:cNvSpPr txBox="1"/>
          <p:nvPr/>
        </p:nvSpPr>
        <p:spPr>
          <a:xfrm>
            <a:off x="4084319" y="6430701"/>
            <a:ext cx="402336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tabLst/>
              <a:defRPr/>
            </a:pP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Project: 101079696 — ET-PP, 2nd review meeting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3" name="Google Shape;83;p3" title="13_ET_horizontal-USE ONLY AS WEBSITE LOGO.png">
            <a:extLst>
              <a:ext uri="{FF2B5EF4-FFF2-40B4-BE49-F238E27FC236}">
                <a16:creationId xmlns:a16="http://schemas.microsoft.com/office/drawing/2014/main" id="{07334A57-0C25-8819-6381-0B099C002ACB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3">
            <a:extLst>
              <a:ext uri="{FF2B5EF4-FFF2-40B4-BE49-F238E27FC236}">
                <a16:creationId xmlns:a16="http://schemas.microsoft.com/office/drawing/2014/main" id="{A7475CB9-FCD5-9B1C-2EBC-A07AFFFE883A}"/>
              </a:ext>
            </a:extLst>
          </p:cNvPr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69583D-3616-5E9F-EBCA-974C6B2D6C52}"/>
              </a:ext>
            </a:extLst>
          </p:cNvPr>
          <p:cNvSpPr txBox="1"/>
          <p:nvPr/>
        </p:nvSpPr>
        <p:spPr>
          <a:xfrm>
            <a:off x="883919" y="1343025"/>
            <a:ext cx="10401300" cy="47692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Chapter 3 provides a </a:t>
            </a: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narrative for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generic elements for each of the models, as requested by the BGR-chairs. Some good practices and lessons learned from existing infrastructures are also included. 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G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eneric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elements:</a:t>
            </a:r>
            <a:endParaRPr kumimoji="0" lang="en-IT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3.1.	Legal personality</a:t>
            </a:r>
            <a:endParaRPr kumimoji="0" lang="en-IT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3.2. 	Governance structure</a:t>
            </a:r>
            <a:endParaRPr kumimoji="0" lang="en-IT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3.3.	Membership</a:t>
            </a:r>
            <a:endParaRPr kumimoji="0" lang="en-IT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3.4.	Financial model</a:t>
            </a:r>
            <a:endParaRPr kumimoji="0" lang="en-IT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3.5.	Jurisdiction dispute resolution</a:t>
            </a:r>
            <a:endParaRPr kumimoji="0" lang="en-IT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3.6.	Intermediate legal entity.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Chapter 5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presents a matrix for a number of generic elements. It is factual without a pro’s and con’s discussion.</a:t>
            </a:r>
            <a:endParaRPr kumimoji="0" lang="en-IT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7548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>
          <a:extLst>
            <a:ext uri="{FF2B5EF4-FFF2-40B4-BE49-F238E27FC236}">
              <a16:creationId xmlns:a16="http://schemas.microsoft.com/office/drawing/2014/main" id="{88E2A6B6-2239-F718-36D8-889C968AC5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">
            <a:extLst>
              <a:ext uri="{FF2B5EF4-FFF2-40B4-BE49-F238E27FC236}">
                <a16:creationId xmlns:a16="http://schemas.microsoft.com/office/drawing/2014/main" id="{33979FA5-2453-2D73-1002-65FF62D6E4F7}"/>
              </a:ext>
            </a:extLst>
          </p:cNvPr>
          <p:cNvSpPr txBox="1"/>
          <p:nvPr/>
        </p:nvSpPr>
        <p:spPr>
          <a:xfrm>
            <a:off x="4084319" y="6430701"/>
            <a:ext cx="402336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tabLst/>
              <a:defRPr/>
            </a:pP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Project: 101079696 — ET-PP, 2nd review meeting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">
            <a:extLst>
              <a:ext uri="{FF2B5EF4-FFF2-40B4-BE49-F238E27FC236}">
                <a16:creationId xmlns:a16="http://schemas.microsoft.com/office/drawing/2014/main" id="{6B9ADCA9-D74C-C4CC-446C-A9198ACE3DC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83918" y="136525"/>
            <a:ext cx="7498081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nl-NL" sz="3200" b="1" kern="1200" dirty="0" err="1">
                <a:solidFill>
                  <a:srgbClr val="1317F5"/>
                </a:solidFill>
                <a:latin typeface="Univers" panose="020B0503020202020204"/>
                <a:ea typeface="+mj-ea"/>
                <a:cs typeface="+mj-cs"/>
              </a:rPr>
              <a:t>Chapter</a:t>
            </a:r>
            <a:r>
              <a:rPr lang="nl-NL" sz="3200" b="1" kern="1200" dirty="0">
                <a:solidFill>
                  <a:srgbClr val="1317F5"/>
                </a:solidFill>
                <a:latin typeface="Univers" panose="020B0503020202020204"/>
                <a:ea typeface="+mj-ea"/>
                <a:cs typeface="+mj-cs"/>
              </a:rPr>
              <a:t> 3 - </a:t>
            </a:r>
            <a:r>
              <a:rPr lang="nl-NL" sz="3200" b="1" kern="1200" dirty="0" err="1">
                <a:solidFill>
                  <a:srgbClr val="1317F5"/>
                </a:solidFill>
                <a:latin typeface="Univers" panose="020B0503020202020204"/>
                <a:ea typeface="+mj-ea"/>
                <a:cs typeface="+mj-cs"/>
              </a:rPr>
              <a:t>Intermediate</a:t>
            </a:r>
            <a:r>
              <a:rPr lang="nl-NL" sz="3200" b="1" kern="1200" dirty="0">
                <a:solidFill>
                  <a:srgbClr val="1317F5"/>
                </a:solidFill>
                <a:latin typeface="Univers" panose="020B0503020202020204"/>
                <a:ea typeface="+mj-ea"/>
                <a:cs typeface="+mj-cs"/>
              </a:rPr>
              <a:t> </a:t>
            </a:r>
            <a:r>
              <a:rPr lang="nl-NL" sz="3200" b="1" kern="1200" dirty="0" err="1">
                <a:solidFill>
                  <a:srgbClr val="1317F5"/>
                </a:solidFill>
                <a:latin typeface="Univers" panose="020B0503020202020204"/>
                <a:ea typeface="+mj-ea"/>
                <a:cs typeface="+mj-cs"/>
              </a:rPr>
              <a:t>legal</a:t>
            </a:r>
            <a:r>
              <a:rPr lang="nl-NL" sz="3200" b="1" kern="1200" dirty="0">
                <a:solidFill>
                  <a:srgbClr val="1317F5"/>
                </a:solidFill>
                <a:latin typeface="Univers" panose="020B0503020202020204"/>
                <a:ea typeface="+mj-ea"/>
                <a:cs typeface="+mj-cs"/>
              </a:rPr>
              <a:t> </a:t>
            </a:r>
            <a:r>
              <a:rPr lang="nl-NL" sz="3200" b="1" kern="1200" dirty="0" err="1">
                <a:solidFill>
                  <a:srgbClr val="1317F5"/>
                </a:solidFill>
                <a:latin typeface="Univers" panose="020B0503020202020204"/>
                <a:ea typeface="+mj-ea"/>
                <a:cs typeface="+mj-cs"/>
              </a:rPr>
              <a:t>entity</a:t>
            </a:r>
            <a:endParaRPr dirty="0">
              <a:solidFill>
                <a:srgbClr val="1317F5"/>
              </a:solidFill>
            </a:endParaRPr>
          </a:p>
        </p:txBody>
      </p:sp>
      <p:sp>
        <p:nvSpPr>
          <p:cNvPr id="82" name="Google Shape;82;p3">
            <a:extLst>
              <a:ext uri="{FF2B5EF4-FFF2-40B4-BE49-F238E27FC236}">
                <a16:creationId xmlns:a16="http://schemas.microsoft.com/office/drawing/2014/main" id="{AD1DC52C-EB6D-C09B-F6FB-4B2825D3F749}"/>
              </a:ext>
            </a:extLst>
          </p:cNvPr>
          <p:cNvSpPr txBox="1"/>
          <p:nvPr/>
        </p:nvSpPr>
        <p:spPr>
          <a:xfrm>
            <a:off x="883918" y="2086409"/>
            <a:ext cx="10429124" cy="4308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nl-NL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Creation</a:t>
            </a: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of </a:t>
            </a:r>
            <a:r>
              <a:rPr kumimoji="0" lang="nl-NL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an</a:t>
            </a: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nl-NL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intermediate</a:t>
            </a: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nl-NL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legal</a:t>
            </a: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nl-NL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entity</a:t>
            </a: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nl-NL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emerged</a:t>
            </a: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as a </a:t>
            </a:r>
            <a:r>
              <a:rPr kumimoji="0" lang="nl-NL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necessity</a:t>
            </a: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; </a:t>
            </a:r>
            <a:r>
              <a:rPr kumimoji="0" lang="nl-NL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it</a:t>
            </a: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nl-NL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will</a:t>
            </a: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nl-NL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support </a:t>
            </a:r>
            <a:r>
              <a:rPr kumimoji="0" lang="nl-NL" sz="200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the</a:t>
            </a:r>
            <a:r>
              <a:rPr kumimoji="0" lang="nl-NL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nl-NL" sz="200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evolution</a:t>
            </a:r>
            <a:r>
              <a:rPr kumimoji="0" lang="nl-NL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of </a:t>
            </a:r>
            <a:r>
              <a:rPr kumimoji="0" lang="nl-NL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the</a:t>
            </a: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ETO and ET project. </a:t>
            </a:r>
          </a:p>
          <a:p>
            <a:pPr lvl="3">
              <a:lnSpc>
                <a:spcPct val="107000"/>
              </a:lnSpc>
              <a:spcAft>
                <a:spcPts val="80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kumimoji="0" lang="nl-NL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ost</a:t>
            </a: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nl-NL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suitable</a:t>
            </a: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form: a </a:t>
            </a:r>
            <a:r>
              <a:rPr kumimoji="0" lang="nl-NL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not-for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profit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legal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entity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initial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budget and </a:t>
            </a:r>
            <a:r>
              <a:rPr lang="nl-NL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governmental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overview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lvl="3">
              <a:lnSpc>
                <a:spcPct val="107000"/>
              </a:lnSpc>
              <a:spcAft>
                <a:spcPts val="80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(‘pre-council’).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nl-NL" sz="2000" b="1" dirty="0" err="1">
                <a:solidFill>
                  <a:srgbClr val="1317F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Defined</a:t>
            </a:r>
            <a:r>
              <a:rPr lang="nl-NL" sz="2000" b="1" dirty="0">
                <a:solidFill>
                  <a:srgbClr val="1317F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scope</a:t>
            </a:r>
            <a:r>
              <a:rPr kumimoji="0" lang="nl-NL" sz="2000" b="1" i="0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Dedicated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</a:t>
            </a:r>
            <a:r>
              <a:rPr lang="nl-NL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purpose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- </a:t>
            </a:r>
            <a:r>
              <a:rPr kumimoji="0" lang="nl-NL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Preparation</a:t>
            </a: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nl-NL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for</a:t>
            </a: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nl-NL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construction</a:t>
            </a:r>
            <a:endParaRPr kumimoji="0" lang="nl-NL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Prepare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development </a:t>
            </a:r>
            <a:r>
              <a:rPr lang="nl-NL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legal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framework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- </a:t>
            </a:r>
            <a:r>
              <a:rPr kumimoji="0" lang="nl-NL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Prepare</a:t>
            </a: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 and guide t</a:t>
            </a:r>
            <a:r>
              <a:rPr lang="nl-NL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ransition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governance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IT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83" name="Google Shape;83;p3" title="13_ET_horizontal-USE ONLY AS WEBSITE LOGO.png">
            <a:extLst>
              <a:ext uri="{FF2B5EF4-FFF2-40B4-BE49-F238E27FC236}">
                <a16:creationId xmlns:a16="http://schemas.microsoft.com/office/drawing/2014/main" id="{A225801A-76AA-2009-E967-4D60B6EE457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3">
            <a:extLst>
              <a:ext uri="{FF2B5EF4-FFF2-40B4-BE49-F238E27FC236}">
                <a16:creationId xmlns:a16="http://schemas.microsoft.com/office/drawing/2014/main" id="{7BF57501-88CD-4BDF-3465-CD88E293A90C}"/>
              </a:ext>
            </a:extLst>
          </p:cNvPr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9218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4cce2674f7_0_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 w="9525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19050" dir="5400000" rotWithShape="0">
              <a:srgbClr val="000000">
                <a:alpha val="62350"/>
              </a:srgbClr>
            </a:outerShdw>
            <a:reflection endPos="30000" dist="38100" dir="5400000" fadeDir="5400012" sy="-100000" algn="bl" rotWithShape="0"/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34cce2674f7_0_18"/>
          <p:cNvSpPr txBox="1">
            <a:spLocks noGrp="1"/>
          </p:cNvSpPr>
          <p:nvPr>
            <p:ph type="title"/>
          </p:nvPr>
        </p:nvSpPr>
        <p:spPr>
          <a:xfrm>
            <a:off x="6568477" y="2555858"/>
            <a:ext cx="4645200" cy="28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100"/>
              <a:buFont typeface="Calibri"/>
              <a:buNone/>
            </a:pPr>
            <a:r>
              <a:rPr lang="en-US" sz="3400" b="1" dirty="0">
                <a:solidFill>
                  <a:schemeClr val="lt1"/>
                </a:solidFill>
              </a:rPr>
              <a:t>ET-PP </a:t>
            </a:r>
            <a:r>
              <a:rPr lang="en-US" sz="3400" b="1" dirty="0">
                <a:solidFill>
                  <a:schemeClr val="bg1"/>
                </a:solidFill>
              </a:rPr>
              <a:t>WP2</a:t>
            </a:r>
            <a:br>
              <a:rPr lang="en-US" sz="3400" b="1" dirty="0">
                <a:solidFill>
                  <a:schemeClr val="lt1"/>
                </a:solidFill>
              </a:rPr>
            </a:br>
            <a:endParaRPr sz="6100" dirty="0">
              <a:solidFill>
                <a:schemeClr val="lt1"/>
              </a:solidFill>
            </a:endParaRPr>
          </a:p>
        </p:txBody>
      </p:sp>
      <p:sp>
        <p:nvSpPr>
          <p:cNvPr id="129" name="Google Shape;129;g34cce2674f7_0_18"/>
          <p:cNvSpPr txBox="1">
            <a:spLocks noGrp="1"/>
          </p:cNvSpPr>
          <p:nvPr>
            <p:ph type="body" idx="1"/>
          </p:nvPr>
        </p:nvSpPr>
        <p:spPr>
          <a:xfrm>
            <a:off x="7077702" y="5537117"/>
            <a:ext cx="4645200" cy="11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en-US" sz="2000" dirty="0">
                <a:solidFill>
                  <a:srgbClr val="FFFFFF"/>
                </a:solidFill>
              </a:rPr>
              <a:t>Grant agreement: Nº 101079696</a:t>
            </a:r>
            <a:endParaRPr dirty="0"/>
          </a:p>
        </p:txBody>
      </p:sp>
      <p:sp>
        <p:nvSpPr>
          <p:cNvPr id="130" name="Google Shape;130;g34cce2674f7_0_18"/>
          <p:cNvSpPr/>
          <p:nvPr/>
        </p:nvSpPr>
        <p:spPr>
          <a:xfrm flipH="1">
            <a:off x="-11" y="0"/>
            <a:ext cx="6172794" cy="685800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242" y="0"/>
                </a:lnTo>
                <a:lnTo>
                  <a:pt x="123" y="841"/>
                </a:lnTo>
                <a:cubicBezTo>
                  <a:pt x="42" y="1562"/>
                  <a:pt x="0" y="2293"/>
                  <a:pt x="0" y="3033"/>
                </a:cubicBezTo>
                <a:cubicBezTo>
                  <a:pt x="0" y="10800"/>
                  <a:pt x="4591" y="17602"/>
                  <a:pt x="11464" y="21361"/>
                </a:cubicBezTo>
                <a:lnTo>
                  <a:pt x="11925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g34cce2674f7_0_18"/>
          <p:cNvSpPr/>
          <p:nvPr/>
        </p:nvSpPr>
        <p:spPr>
          <a:xfrm>
            <a:off x="0" y="0"/>
            <a:ext cx="6024132" cy="685800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348" y="0"/>
                </a:lnTo>
                <a:lnTo>
                  <a:pt x="21477" y="895"/>
                </a:lnTo>
                <a:cubicBezTo>
                  <a:pt x="21558" y="1598"/>
                  <a:pt x="21600" y="2311"/>
                  <a:pt x="21600" y="3033"/>
                </a:cubicBezTo>
                <a:cubicBezTo>
                  <a:pt x="21600" y="10972"/>
                  <a:pt x="16563" y="17877"/>
                  <a:pt x="9143" y="21418"/>
                </a:cubicBezTo>
                <a:lnTo>
                  <a:pt x="8738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2" name="Google Shape;132;g34cce2674f7_0_18" descr="Imagen 13"/>
          <p:cNvPicPr preferRelativeResize="0"/>
          <p:nvPr/>
        </p:nvPicPr>
        <p:blipFill rotWithShape="1">
          <a:blip r:embed="rId3">
            <a:alphaModFix/>
          </a:blip>
          <a:srcRect l="15989" r="16112"/>
          <a:stretch/>
        </p:blipFill>
        <p:spPr>
          <a:xfrm>
            <a:off x="419381" y="770070"/>
            <a:ext cx="4047844" cy="3949649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g34cce2674f7_0_18"/>
          <p:cNvSpPr txBox="1"/>
          <p:nvPr/>
        </p:nvSpPr>
        <p:spPr>
          <a:xfrm>
            <a:off x="68223" y="15702"/>
            <a:ext cx="5913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8080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808080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 — HORIZON-INFRA-2021-DEV-02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g34cce2674f7_0_18"/>
          <p:cNvSpPr txBox="1"/>
          <p:nvPr/>
        </p:nvSpPr>
        <p:spPr>
          <a:xfrm>
            <a:off x="267587" y="5537117"/>
            <a:ext cx="29709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8080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808080"/>
                </a:solidFill>
                <a:latin typeface="Calibri"/>
                <a:ea typeface="Calibri"/>
                <a:cs typeface="Calibri"/>
                <a:sym typeface="Calibri"/>
              </a:rPr>
              <a:t>Horizon Europe: Coordination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08080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808080"/>
                </a:solidFill>
                <a:latin typeface="Calibri"/>
                <a:ea typeface="Calibri"/>
                <a:cs typeface="Calibri"/>
                <a:sym typeface="Calibri"/>
              </a:rPr>
              <a:t>and Support Actions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" name="Google Shape;135;g34cce2674f7_0_18" title="03_ET_vertical-for_light_backgrounds_and_digital purposes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07275" y="208675"/>
            <a:ext cx="2649352" cy="27102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>
  <clbl:label id="{81e63bdd-534e-4aaf-855a-4c017eec7126}" enabled="0" method="" siteId="{81e63bdd-534e-4aaf-855a-4c017eec712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11414</TotalTime>
  <Words>833</Words>
  <Application>Microsoft Office PowerPoint</Application>
  <PresentationFormat>Breedbeeld</PresentationFormat>
  <Paragraphs>132</Paragraphs>
  <Slides>9</Slides>
  <Notes>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2</vt:i4>
      </vt:variant>
      <vt:variant>
        <vt:lpstr>Diatitels</vt:lpstr>
      </vt:variant>
      <vt:variant>
        <vt:i4>9</vt:i4>
      </vt:variant>
    </vt:vector>
  </HeadingPairs>
  <TitlesOfParts>
    <vt:vector size="19" baseType="lpstr">
      <vt:lpstr>Arial</vt:lpstr>
      <vt:lpstr>Calibri</vt:lpstr>
      <vt:lpstr>Calibri Light</vt:lpstr>
      <vt:lpstr>Schibsted Grotesk</vt:lpstr>
      <vt:lpstr>Schibsted Grotesk Regular Regul</vt:lpstr>
      <vt:lpstr>Symbol</vt:lpstr>
      <vt:lpstr>Univers</vt:lpstr>
      <vt:lpstr>Wingdings</vt:lpstr>
      <vt:lpstr>Tema de Office</vt:lpstr>
      <vt:lpstr>Office Theme</vt:lpstr>
      <vt:lpstr> Coordination meeting 19 June 2025  ET-PP WP2: governance and legal aspects Miriam Roelofs, WP2 work package leader  </vt:lpstr>
      <vt:lpstr>ET-PP WP2 Governance and legal aspects</vt:lpstr>
      <vt:lpstr>Update activities Q2 2025 </vt:lpstr>
      <vt:lpstr>WP2: next steps 2025-2026</vt:lpstr>
      <vt:lpstr>PowerPoint-presentatie</vt:lpstr>
      <vt:lpstr>PowerPoint-presentatie</vt:lpstr>
      <vt:lpstr>PowerPoint-presentatie</vt:lpstr>
      <vt:lpstr>Chapter 3 - Intermediate legal entity</vt:lpstr>
      <vt:lpstr>ET-PP WP2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Roelofs, M.E.H. [Miriam]</dc:creator>
  <cp:lastModifiedBy>Roelofs, M.E.H. [Miriam]</cp:lastModifiedBy>
  <cp:revision>16</cp:revision>
  <dcterms:modified xsi:type="dcterms:W3CDTF">2025-06-19T07:21:42Z</dcterms:modified>
</cp:coreProperties>
</file>