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57" r:id="rId2"/>
    <p:sldId id="28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FF9933"/>
    <a:srgbClr val="0033A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F2283A-E83A-4BD0-B73E-FED3FF1F0E5F}" v="12" dt="2025-06-26T09:46:51.883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4686"/>
  </p:normalViewPr>
  <p:slideViewPr>
    <p:cSldViewPr snapToGrid="0" snapToObjects="1">
      <p:cViewPr varScale="1">
        <p:scale>
          <a:sx n="74" d="100"/>
          <a:sy n="74" d="100"/>
        </p:scale>
        <p:origin x="376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microsoft.com/office/2015/10/relationships/revisionInfo" Target="revisionInfo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4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4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4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4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4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4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4 July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4 July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4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4 July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4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4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4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4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4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4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4 July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4 July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4 July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B2D1D1-07D1-AD45-A671-BF9E7891FA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7EBE3-0E0E-4C4A-0C4D-92C62B33C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373593"/>
            <a:ext cx="11912265" cy="1065742"/>
          </a:xfrm>
        </p:spPr>
        <p:txBody>
          <a:bodyPr/>
          <a:lstStyle/>
          <a:p>
            <a:r>
              <a:rPr lang="en-US" dirty="0"/>
              <a:t> East Area – Master Schedule and preliminary analysis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13D393-9095-AE13-9DD4-042AE5B9A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9FD2BC7E-EC86-4BC7-73BF-7EBAE2E1541D}"/>
              </a:ext>
            </a:extLst>
          </p:cNvPr>
          <p:cNvSpPr txBox="1">
            <a:spLocks/>
          </p:cNvSpPr>
          <p:nvPr/>
        </p:nvSpPr>
        <p:spPr bwMode="auto">
          <a:xfrm>
            <a:off x="209550" y="3421145"/>
            <a:ext cx="5790836" cy="2488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lang="en-GB" sz="2100" b="1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1pPr>
            <a:lvl2pPr marL="323850" lvl="1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2pPr>
            <a:lvl3pPr marL="647700" lvl="2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7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3pPr>
            <a:lvl4pPr marL="971550" lvl="3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6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eaLnBrk="1" fontAlgn="auto" hangingPunct="1">
              <a:lnSpc>
                <a:spcPct val="90000"/>
              </a:lnSpc>
              <a:spcBef>
                <a:spcPts val="0"/>
              </a:spcBef>
              <a:buNone/>
              <a:defRPr/>
            </a:pPr>
            <a:r>
              <a:rPr lang="en-GB" b="1" i="1" u="sng" kern="0" dirty="0"/>
              <a:t>Key dates</a:t>
            </a:r>
            <a:endParaRPr lang="en-US" dirty="0"/>
          </a:p>
          <a:p>
            <a:pPr lvl="2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sz="1500" kern="0" dirty="0">
                <a:ea typeface="Source Sans Pro"/>
              </a:rPr>
              <a:t>24</a:t>
            </a:r>
            <a:r>
              <a:rPr lang="en-GB" sz="1500" kern="0" baseline="30000" dirty="0">
                <a:ea typeface="Source Sans Pro"/>
              </a:rPr>
              <a:t>th</a:t>
            </a:r>
            <a:r>
              <a:rPr lang="en-GB" sz="1500" kern="0" dirty="0">
                <a:ea typeface="Source Sans Pro"/>
              </a:rPr>
              <a:t> November 2025 stop T09-T10 beam for AMS beam line preparation ( beam to T10 from 17h30 to 8h30)</a:t>
            </a:r>
          </a:p>
          <a:p>
            <a:pPr lvl="2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sz="1500" kern="0" dirty="0">
                <a:ea typeface="Source Sans Pro"/>
              </a:rPr>
              <a:t>1</a:t>
            </a:r>
            <a:r>
              <a:rPr lang="en-GB" sz="1500" kern="0" baseline="30000" dirty="0">
                <a:ea typeface="Source Sans Pro"/>
              </a:rPr>
              <a:t>st</a:t>
            </a:r>
            <a:r>
              <a:rPr lang="en-GB" sz="1500" kern="0" dirty="0">
                <a:ea typeface="Source Sans Pro"/>
              </a:rPr>
              <a:t> December 2025 test AMS configuration with Beam</a:t>
            </a:r>
          </a:p>
          <a:p>
            <a:pPr lvl="2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sz="1500" kern="0" dirty="0">
                <a:ea typeface="Source Sans Pro"/>
              </a:rPr>
              <a:t>8</a:t>
            </a:r>
            <a:r>
              <a:rPr lang="en-GB" sz="1500" kern="0" baseline="30000" dirty="0">
                <a:ea typeface="Source Sans Pro"/>
              </a:rPr>
              <a:t>th</a:t>
            </a:r>
            <a:r>
              <a:rPr lang="en-GB" sz="1500" kern="0" dirty="0">
                <a:ea typeface="Source Sans Pro"/>
              </a:rPr>
              <a:t>  December 2025 – start of the YETS2025-2026</a:t>
            </a:r>
          </a:p>
          <a:p>
            <a:pPr lvl="2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sz="1500" kern="0" dirty="0"/>
              <a:t>19</a:t>
            </a:r>
            <a:r>
              <a:rPr lang="en-GB" sz="1500" kern="0" baseline="30000" dirty="0"/>
              <a:t>th</a:t>
            </a:r>
            <a:r>
              <a:rPr lang="en-GB" sz="1500" kern="0" dirty="0"/>
              <a:t> January 2026 – Start of East Area Hardware Commissioning</a:t>
            </a:r>
          </a:p>
          <a:p>
            <a:pPr marL="647849" lvl="2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sz="1500" kern="0" dirty="0"/>
              <a:t>24</a:t>
            </a:r>
            <a:r>
              <a:rPr lang="en-GB" sz="1500" kern="0" baseline="30000" dirty="0"/>
              <a:t>th</a:t>
            </a:r>
            <a:r>
              <a:rPr lang="en-GB" sz="1500" kern="0" dirty="0"/>
              <a:t> January 2026 – Start of AMS T09 Beam Commissioning</a:t>
            </a:r>
          </a:p>
          <a:p>
            <a:pPr marL="647849" lvl="2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sz="1500" kern="0" dirty="0"/>
              <a:t>26</a:t>
            </a:r>
            <a:r>
              <a:rPr lang="en-GB" sz="1500" kern="0" baseline="30000" dirty="0"/>
              <a:t>th</a:t>
            </a:r>
            <a:r>
              <a:rPr lang="en-GB" sz="1500" kern="0" dirty="0"/>
              <a:t> January 2026 – AMS Run</a:t>
            </a:r>
          </a:p>
          <a:p>
            <a:pPr marL="647849" lvl="2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sz="1500" kern="0" dirty="0"/>
              <a:t>6</a:t>
            </a:r>
            <a:r>
              <a:rPr lang="en-GB" sz="1500" kern="0" baseline="30000" dirty="0"/>
              <a:t>th</a:t>
            </a:r>
            <a:r>
              <a:rPr lang="en-GB" sz="1500" kern="0" dirty="0"/>
              <a:t> February 2026 – T09 beam line reconfiguration</a:t>
            </a:r>
          </a:p>
          <a:p>
            <a:pPr marL="647849" lvl="2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sz="1500" kern="0" dirty="0"/>
              <a:t>11</a:t>
            </a:r>
            <a:r>
              <a:rPr lang="en-GB" sz="1500" kern="0" baseline="30000" dirty="0"/>
              <a:t>th</a:t>
            </a:r>
            <a:r>
              <a:rPr lang="en-GB" sz="1500" kern="0" dirty="0"/>
              <a:t> February 2026 – Start of East Area Beam Commissioning + T08 Start</a:t>
            </a:r>
          </a:p>
          <a:p>
            <a:pPr marL="647849" lvl="2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sz="1500" kern="0" dirty="0">
                <a:ea typeface="Source Sans Pro"/>
              </a:rPr>
              <a:t>18</a:t>
            </a:r>
            <a:r>
              <a:rPr lang="en-GB" sz="1500" kern="0" baseline="30000" dirty="0">
                <a:ea typeface="Source Sans Pro"/>
              </a:rPr>
              <a:t>th</a:t>
            </a:r>
            <a:r>
              <a:rPr lang="en-GB" sz="1500" kern="0" dirty="0">
                <a:ea typeface="Source Sans Pro"/>
              </a:rPr>
              <a:t> February 2026 – Start of East Area Physics</a:t>
            </a:r>
          </a:p>
          <a:p>
            <a:pPr lvl="2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endParaRPr lang="en-US" sz="1500" kern="0" dirty="0">
              <a:ea typeface="Source Sans Pro"/>
            </a:endParaRPr>
          </a:p>
          <a:p>
            <a:pPr lvl="2">
              <a:buFont typeface="Arial,Sans-Serif"/>
              <a:buChar char="•"/>
              <a:defRPr/>
            </a:pPr>
            <a:endParaRPr lang="en-US" sz="1500" kern="0" dirty="0">
              <a:ea typeface="Source Sans Pro"/>
            </a:endParaRPr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891D2C93-91D1-9A0E-E51B-625B0B46C770}"/>
              </a:ext>
            </a:extLst>
          </p:cNvPr>
          <p:cNvSpPr txBox="1">
            <a:spLocks/>
          </p:cNvSpPr>
          <p:nvPr/>
        </p:nvSpPr>
        <p:spPr bwMode="auto">
          <a:xfrm>
            <a:off x="6400800" y="3423332"/>
            <a:ext cx="5294330" cy="2761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lang="en-GB" sz="2100" b="1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1pPr>
            <a:lvl2pPr marL="323850" lvl="1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2pPr>
            <a:lvl3pPr marL="647700" lvl="2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7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3pPr>
            <a:lvl4pPr marL="971550" lvl="3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6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eaLnBrk="1" fontAlgn="auto" hangingPunct="1">
              <a:lnSpc>
                <a:spcPct val="90000"/>
              </a:lnSpc>
              <a:spcBef>
                <a:spcPts val="0"/>
              </a:spcBef>
              <a:buNone/>
              <a:defRPr/>
            </a:pPr>
            <a:r>
              <a:rPr lang="en-GB" b="1" i="1" u="sng" dirty="0"/>
              <a:t>Relevant information</a:t>
            </a:r>
          </a:p>
          <a:p>
            <a:pPr lvl="2" eaLnBrk="1" fontAlgn="auto" hangingPunct="1">
              <a:lnSpc>
                <a:spcPct val="90000"/>
              </a:lnSpc>
              <a:spcBef>
                <a:spcPts val="0"/>
              </a:spcBef>
              <a:defRPr/>
            </a:pPr>
            <a:r>
              <a:rPr lang="en-GB" sz="1600" dirty="0"/>
              <a:t>AMS run require a lot of work and shorten the planning a lot (no showstopper for the moment).</a:t>
            </a:r>
          </a:p>
          <a:p>
            <a:pPr lvl="2" eaLnBrk="1" fontAlgn="auto" hangingPunct="1">
              <a:lnSpc>
                <a:spcPct val="90000"/>
              </a:lnSpc>
              <a:spcBef>
                <a:spcPts val="0"/>
              </a:spcBef>
              <a:defRPr/>
            </a:pPr>
            <a:r>
              <a:rPr lang="en-GB" sz="1600" dirty="0"/>
              <a:t>We aims to have all lines ready before AMS run.</a:t>
            </a:r>
          </a:p>
          <a:p>
            <a:pPr lvl="2" eaLnBrk="1" fontAlgn="auto" hangingPunct="1">
              <a:lnSpc>
                <a:spcPct val="90000"/>
              </a:lnSpc>
              <a:spcBef>
                <a:spcPts val="0"/>
              </a:spcBef>
              <a:defRPr/>
            </a:pPr>
            <a:r>
              <a:rPr lang="en-GB" sz="1600" dirty="0"/>
              <a:t>T09 beam commissioning will be shorten by 1 or 2 days due to the work needed to roll back to normal configuration.</a:t>
            </a:r>
          </a:p>
          <a:p>
            <a:pPr marL="0" lvl="1" indent="0">
              <a:buNone/>
              <a:defRPr/>
            </a:pPr>
            <a:endParaRPr lang="en-GB" sz="1600" kern="0" dirty="0"/>
          </a:p>
          <a:p>
            <a:pPr lvl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endParaRPr lang="en-GB" sz="1600" kern="0" dirty="0">
              <a:solidFill>
                <a:srgbClr val="FF0000"/>
              </a:solidFill>
            </a:endParaRPr>
          </a:p>
          <a:p>
            <a:pPr lvl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endParaRPr lang="en-GB" sz="1600" kern="0" dirty="0"/>
          </a:p>
          <a:p>
            <a:pPr lvl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endParaRPr lang="en-GB" sz="1600" kern="0" dirty="0"/>
          </a:p>
          <a:p>
            <a:pPr lvl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endParaRPr lang="en-GB" sz="1600" kern="0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FFA3DE0-C785-C083-DACC-281CCDC19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367IEFC | YETS2025-2026 Master Schedule and first preliminary analysis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DDD86F-9B10-AA82-10FC-957678E816DF}"/>
              </a:ext>
            </a:extLst>
          </p:cNvPr>
          <p:cNvSpPr/>
          <p:nvPr/>
        </p:nvSpPr>
        <p:spPr>
          <a:xfrm>
            <a:off x="5909151" y="6423802"/>
            <a:ext cx="5782162" cy="400110"/>
          </a:xfrm>
          <a:prstGeom prst="rect">
            <a:avLst/>
          </a:prstGeom>
          <a:solidFill>
            <a:srgbClr val="00B050"/>
          </a:solidFill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Prepared with</a:t>
            </a:r>
            <a:r>
              <a:rPr lang="en-US" sz="20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</a:t>
            </a:r>
            <a:r>
              <a:rPr lang="en-US" sz="2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A. </a:t>
            </a:r>
            <a:r>
              <a:rPr lang="en-US" sz="2000" b="1" dirty="0" err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Ebn</a:t>
            </a:r>
            <a:r>
              <a:rPr lang="en-US" sz="2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Rahmoun </a:t>
            </a:r>
            <a:r>
              <a:rPr lang="en-US" sz="20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and </a:t>
            </a:r>
            <a:r>
              <a:rPr lang="en-US" sz="2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B. Rae</a:t>
            </a:r>
            <a:endParaRPr lang="en-US" sz="2000" b="1" cap="none" spc="0" dirty="0">
              <a:ln w="12700">
                <a:solidFill>
                  <a:srgbClr val="E15E32">
                    <a:lumMod val="50000"/>
                  </a:srgbClr>
                </a:solidFill>
                <a:prstDash val="solid"/>
              </a:ln>
              <a:solidFill>
                <a:srgbClr val="FFFF00"/>
              </a:solidFill>
              <a:effectLst>
                <a:innerShdw blurRad="177800">
                  <a:srgbClr val="E15E32">
                    <a:lumMod val="50000"/>
                  </a:srgbClr>
                </a:innerShdw>
              </a:effectLst>
              <a:cs typeface="Arial"/>
            </a:endParaRPr>
          </a:p>
        </p:txBody>
      </p:sp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29564D1-DCC4-D223-1DA4-D1703BBE18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1932"/>
            <a:ext cx="12192000" cy="201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130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21292</TotalTime>
  <Words>179</Words>
  <Application>Microsoft Office PowerPoint</Application>
  <PresentationFormat>Grand écran</PresentationFormat>
  <Paragraphs>21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Arial,Sans-Serif</vt:lpstr>
      <vt:lpstr>Calibri</vt:lpstr>
      <vt:lpstr>Source Sans Pro</vt:lpstr>
      <vt:lpstr>Office Theme</vt:lpstr>
      <vt:lpstr> East Area – Master Schedule and preliminary analysis 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YETS2022-2023 Feedback and lessons learned</dc:title>
  <dc:creator>Fernando Baltasar Dos Santos Pedrosa</dc:creator>
  <cp:lastModifiedBy>Bastien Rae</cp:lastModifiedBy>
  <cp:revision>853</cp:revision>
  <dcterms:created xsi:type="dcterms:W3CDTF">2023-06-08T09:20:09Z</dcterms:created>
  <dcterms:modified xsi:type="dcterms:W3CDTF">2025-07-04T11:59:55Z</dcterms:modified>
</cp:coreProperties>
</file>