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8">
  <p:sldMasterIdLst>
    <p:sldMasterId id="2147483660" r:id="rId1"/>
  </p:sldMasterIdLst>
  <p:notesMasterIdLst>
    <p:notesMasterId r:id="rId6"/>
  </p:notesMasterIdLst>
  <p:sldIdLst>
    <p:sldId id="256" r:id="rId2"/>
    <p:sldId id="4661" r:id="rId3"/>
    <p:sldId id="4662" r:id="rId4"/>
    <p:sldId id="4663" r:id="rId5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801E725-521E-5FDC-C296-52CC2A659A5D}" name="Arnaud Pascal Foussat" initials="AF" userId="S::arnaud.foussat@cern.ch::c982cd93-258e-4b1b-b874-06b7a9b86ac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E35F32"/>
    <a:srgbClr val="73BDFF"/>
    <a:srgbClr val="DDDDDD"/>
    <a:srgbClr val="F09E18"/>
    <a:srgbClr val="92D150"/>
    <a:srgbClr val="82AAFF"/>
    <a:srgbClr val="FFFFCC"/>
    <a:srgbClr val="0000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366" autoAdjust="0"/>
  </p:normalViewPr>
  <p:slideViewPr>
    <p:cSldViewPr snapToGrid="0">
      <p:cViewPr varScale="1">
        <p:scale>
          <a:sx n="65" d="100"/>
          <a:sy n="65" d="100"/>
        </p:scale>
        <p:origin x="1304" y="60"/>
      </p:cViewPr>
      <p:guideLst/>
    </p:cSldViewPr>
  </p:slideViewPr>
  <p:outlineViewPr>
    <p:cViewPr>
      <p:scale>
        <a:sx n="33" d="100"/>
        <a:sy n="33" d="100"/>
      </p:scale>
      <p:origin x="0" y="-52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DE3A9-4AB8-481F-8CEF-02B393435A39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47746-2A28-4EA8-8490-D2CA26452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49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9872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4600">
                <a:solidFill>
                  <a:srgbClr val="0055A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055A0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7E6BD622-F179-471B-E664-872CB41D60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867311" y="6368912"/>
            <a:ext cx="200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64C4975-1CB8-4D09-933D-C750C744AEF8}" type="datetime1">
              <a:rPr lang="en-US" smtClean="0"/>
              <a:t>6/17/2025</a:t>
            </a:fld>
            <a:endParaRPr lang="en-US" dirty="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EA8C4E59-58F5-96A5-F637-4C73F4DF9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51B29DE2-929D-A382-CDDA-E228EC2BEA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37722" y="6368912"/>
            <a:ext cx="5049078" cy="5966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SMT Follow up meeting WP3.1       TE-MSC-SMT - AFoussat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012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559722"/>
            <a:ext cx="8226854" cy="4567418"/>
          </a:xfrm>
        </p:spPr>
        <p:txBody>
          <a:bodyPr/>
          <a:lstStyle>
            <a:lvl1pPr>
              <a:defRPr sz="2400">
                <a:solidFill>
                  <a:srgbClr val="0055A0"/>
                </a:solidFill>
                <a:latin typeface="+mn-lt"/>
              </a:defRPr>
            </a:lvl1pPr>
            <a:lvl2pPr>
              <a:defRPr sz="2000">
                <a:solidFill>
                  <a:srgbClr val="0055A0"/>
                </a:solidFill>
                <a:latin typeface="+mn-lt"/>
              </a:defRPr>
            </a:lvl2pPr>
            <a:lvl3pPr>
              <a:defRPr sz="1800">
                <a:solidFill>
                  <a:srgbClr val="0055A0"/>
                </a:solidFill>
                <a:latin typeface="+mn-lt"/>
              </a:defRPr>
            </a:lvl3pPr>
            <a:lvl4pPr>
              <a:defRPr>
                <a:solidFill>
                  <a:srgbClr val="0055A0"/>
                </a:solidFill>
                <a:latin typeface="+mn-lt"/>
              </a:defRPr>
            </a:lvl4pPr>
            <a:lvl5pPr>
              <a:defRPr>
                <a:solidFill>
                  <a:srgbClr val="0055A0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7469C01-2A0C-980C-2E67-D53C32938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047"/>
            <a:ext cx="8229600" cy="1325563"/>
          </a:xfrm>
        </p:spPr>
        <p:txBody>
          <a:bodyPr>
            <a:normAutofit/>
          </a:bodyPr>
          <a:lstStyle>
            <a:lvl1pPr>
              <a:defRPr sz="4600">
                <a:solidFill>
                  <a:srgbClr val="0055A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A55E10F6-72A9-29A4-5D7B-890962E75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C072FFBA-7B02-5A84-EC23-B3A95ABB9E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3DD2C043-319A-4C22-B2EA-23F5A11F4DB4}" type="datetime1">
              <a:rPr lang="en-US" smtClean="0"/>
              <a:t>6/17/2025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1A6053B0-04C1-2383-D441-9F671378FE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289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D6825-5E74-48F5-8072-E2A92B4FB30B}" type="datetime1">
              <a:rPr lang="en-US" smtClean="0"/>
              <a:t>6/17/2025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744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8E1AEB9-BA1C-59E9-C147-922D6D9DEFE0}"/>
              </a:ext>
            </a:extLst>
          </p:cNvPr>
          <p:cNvSpPr/>
          <p:nvPr userDrawn="1"/>
        </p:nvSpPr>
        <p:spPr>
          <a:xfrm>
            <a:off x="0" y="6281928"/>
            <a:ext cx="9144000" cy="576072"/>
          </a:xfrm>
          <a:prstGeom prst="rect">
            <a:avLst/>
          </a:prstGeom>
          <a:solidFill>
            <a:srgbClr val="0055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F3B1E43-C7C6-E568-24CB-9973443001C7}"/>
              </a:ext>
            </a:extLst>
          </p:cNvPr>
          <p:cNvSpPr txBox="1">
            <a:spLocks/>
          </p:cNvSpPr>
          <p:nvPr userDrawn="1"/>
        </p:nvSpPr>
        <p:spPr>
          <a:xfrm>
            <a:off x="0" y="5583936"/>
            <a:ext cx="9144000" cy="593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7812E66E-0AA2-2E00-4381-04AFDEC24C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B06D0BD-3193-603A-23B4-A9C2E902A4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6332" y="6321352"/>
            <a:ext cx="743918" cy="542473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D038FEB-BD95-D500-47DD-8840357CE8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780685" y="6399783"/>
            <a:ext cx="743918" cy="324713"/>
          </a:xfrm>
          <a:prstGeom prst="rect">
            <a:avLst/>
          </a:prstGeom>
          <a:noFill/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1093344-0165-14B7-35E8-BFC6045EF950}"/>
              </a:ext>
            </a:extLst>
          </p:cNvPr>
          <p:cNvCxnSpPr/>
          <p:nvPr userDrawn="1"/>
        </p:nvCxnSpPr>
        <p:spPr>
          <a:xfrm>
            <a:off x="734831" y="626028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3E05A59E-AD6A-38CC-0359-0348CF95223A}"/>
              </a:ext>
            </a:extLst>
          </p:cNvPr>
          <p:cNvSpPr txBox="1">
            <a:spLocks/>
          </p:cNvSpPr>
          <p:nvPr userDrawn="1"/>
        </p:nvSpPr>
        <p:spPr>
          <a:xfrm>
            <a:off x="3804202" y="6396585"/>
            <a:ext cx="47111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13705F50-0D5D-091C-9F7C-1D243DF0B9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79DE4987-162D-42CD-90E4-597FED8FF682}" type="datetime1">
              <a:rPr lang="en-US" smtClean="0"/>
              <a:t>6/17/2025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4CD863B-E09E-C528-2BE9-01D3753CCC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/>
              <a:t>SMT Follow up meeting WP3.1       TE-MSC-SMT - AFoussat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05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62" r:id="rId3"/>
    <p:sldLayoutId id="2147483675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EF40140-50F4-9F46-EACA-668EE5717400}"/>
              </a:ext>
            </a:extLst>
          </p:cNvPr>
          <p:cNvSpPr txBox="1"/>
          <p:nvPr/>
        </p:nvSpPr>
        <p:spPr>
          <a:xfrm>
            <a:off x="235974" y="794802"/>
            <a:ext cx="8819513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analysis  (WP3.1 – WP3.2) follow up meeting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i="1" dirty="0">
              <a:solidFill>
                <a:srgbClr val="0055A0"/>
              </a:solidFill>
            </a:endParaRPr>
          </a:p>
          <a:p>
            <a:pPr algn="ctr"/>
            <a:r>
              <a:rPr lang="en-US" sz="3600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 and objectives, </a:t>
            </a:r>
          </a:p>
          <a:p>
            <a:pPr algn="ctr"/>
            <a:r>
              <a:rPr lang="en-US" sz="3600" dirty="0">
                <a:solidFill>
                  <a:srgbClr val="0055A0"/>
                </a:solidFill>
              </a:rPr>
              <a:t>MSC-SMT-Arnaud Foussat, CERN</a:t>
            </a:r>
            <a:endParaRPr lang="en-GB" sz="3600" dirty="0">
              <a:solidFill>
                <a:srgbClr val="0055A0"/>
              </a:solidFill>
            </a:endParaRPr>
          </a:p>
          <a:p>
            <a:pPr algn="ctr"/>
            <a:endParaRPr lang="en-US" sz="3600" dirty="0">
              <a:solidFill>
                <a:srgbClr val="0055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3600" dirty="0">
              <a:solidFill>
                <a:srgbClr val="0055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Collaboration Falcon D meeting, 17/06/2025 </a:t>
            </a:r>
            <a:endParaRPr lang="en-US" sz="2800" dirty="0">
              <a:solidFill>
                <a:srgbClr val="0055A0"/>
              </a:solidFill>
            </a:endParaRPr>
          </a:p>
          <a:p>
            <a:endParaRPr lang="en-US" sz="3200" dirty="0">
              <a:solidFill>
                <a:srgbClr val="0055A0"/>
              </a:solidFill>
            </a:endParaRPr>
          </a:p>
          <a:p>
            <a:endParaRPr lang="en-US" sz="3200" dirty="0">
              <a:solidFill>
                <a:srgbClr val="0055A0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7F41859-C8EB-8575-9020-462DD932B9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E67590-5D26-099C-DC18-CDD8A706B1B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90EEB69-853C-4657-9274-52B80D6DA00B}" type="datetime1">
              <a:rPr lang="en-US" smtClean="0"/>
              <a:t>6/17/2025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26A24F-396F-B975-C01E-88948C4D60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SMT Follow up meeting WP3.1       TE-MSC-SMT - AFoussat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944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D607BA-3817-9AD3-32F4-1CCEF7BFC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388" y="1690689"/>
            <a:ext cx="78867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Rapid prototyping platform to validate main dipole structure design concepts. </a:t>
            </a:r>
          </a:p>
          <a:p>
            <a:pPr lvl="1"/>
            <a:r>
              <a:rPr lang="en-US" sz="2200" i="1" dirty="0"/>
              <a:t>Baseline focus on R&amp;D dipole alu-shell based Bladder and keys </a:t>
            </a:r>
          </a:p>
          <a:p>
            <a:pPr lvl="1"/>
            <a:r>
              <a:rPr lang="en-US" sz="2200" i="1" dirty="0"/>
              <a:t>Not discussed here collared alternative mock up concept with SS welded shell and alu stoppers</a:t>
            </a:r>
          </a:p>
          <a:p>
            <a:pPr lvl="1"/>
            <a:endParaRPr lang="en-US" sz="1800" dirty="0"/>
          </a:p>
          <a:p>
            <a:pPr lvl="1"/>
            <a:r>
              <a:rPr lang="en-US" sz="2800" dirty="0"/>
              <a:t>B&amp;K structure concept on dipole validation: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650" dirty="0"/>
              <a:t> Operating stress points at RT, 4K, measurable, model benchmark on dummy test, Nb3sn coils test, poles variants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650" dirty="0"/>
              <a:t> Manufacture components, assess tolerances, cost effective methods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650" dirty="0"/>
              <a:t> Assembly process and tooling design</a:t>
            </a:r>
          </a:p>
          <a:p>
            <a:pPr lvl="1"/>
            <a:endParaRPr lang="en-US" sz="1800" dirty="0"/>
          </a:p>
          <a:p>
            <a:pPr lvl="1">
              <a:buFont typeface="Wingdings" panose="05000000000000000000" pitchFamily="2" charset="2"/>
              <a:buChar char="ü"/>
            </a:pPr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BEA9A7-15F5-EA2A-50E0-A3BF126BD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mock ups (LMKs) objectives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018B6-9312-2AE5-FF6A-73AD5D3D7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SMT Follow up meeting WP3.1       TE-MSC-SMT - AFoussat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C6337-AB90-12C8-C1E2-C4D0AB869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306FFA-F680-2354-051B-659A76E8B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16EA-13BA-489E-901F-125F3978752B}" type="datetime1">
              <a:rPr lang="en-US" smtClean="0"/>
              <a:t>6/17/2025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81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E3DF8C-0C26-A4FC-2AE1-48EA526CE0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912C13D-C60D-6A59-85DE-3A702736D0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730" y="1281084"/>
            <a:ext cx="7886700" cy="4351338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US" sz="2400" dirty="0"/>
              <a:t>Advancement to similar level the structure model analysis to pre-dimension main components:</a:t>
            </a:r>
          </a:p>
          <a:p>
            <a:pPr lvl="2"/>
            <a:r>
              <a:rPr lang="en-US" sz="2200" dirty="0"/>
              <a:t>Technical meetings on structural analysis, CAD drawings review, EDMS versioning archive</a:t>
            </a:r>
          </a:p>
          <a:p>
            <a:pPr lvl="2"/>
            <a:r>
              <a:rPr lang="en-US" sz="2200" dirty="0"/>
              <a:t>Share of design margin, limits, benchmark preloading sequence</a:t>
            </a:r>
          </a:p>
          <a:p>
            <a:pPr lvl="1"/>
            <a:r>
              <a:rPr lang="en-US" sz="2400" dirty="0"/>
              <a:t>Procurement of parts take up to 8-10 months for critical items</a:t>
            </a:r>
          </a:p>
          <a:p>
            <a:pPr lvl="2"/>
            <a:r>
              <a:rPr lang="en-US" sz="2100" dirty="0"/>
              <a:t>Proposed objective dates </a:t>
            </a:r>
          </a:p>
          <a:p>
            <a:pPr lvl="3"/>
            <a:r>
              <a:rPr lang="en-US" b="1" dirty="0"/>
              <a:t>Alu shell : design by end Oct 25 – order Nov 25</a:t>
            </a:r>
          </a:p>
          <a:p>
            <a:pPr lvl="3"/>
            <a:r>
              <a:rPr lang="en-US" b="1" dirty="0"/>
              <a:t>Yoke shapes : design by Nov 25 – order from Dec 25</a:t>
            </a:r>
          </a:p>
          <a:p>
            <a:pPr lvl="3"/>
            <a:r>
              <a:rPr lang="en-US" b="1" dirty="0"/>
              <a:t>End plates, tie rod: design by </a:t>
            </a:r>
            <a:r>
              <a:rPr lang="en-US" b="1" dirty="0" err="1"/>
              <a:t>feb</a:t>
            </a:r>
            <a:r>
              <a:rPr lang="en-US" b="1" dirty="0"/>
              <a:t> 26</a:t>
            </a:r>
          </a:p>
          <a:p>
            <a:pPr lvl="3"/>
            <a:r>
              <a:rPr lang="en-US" b="1" dirty="0"/>
              <a:t>WP3.2 SS collars shape, dimensions to be confirmed, design by Feb 26</a:t>
            </a:r>
          </a:p>
          <a:p>
            <a:pPr lvl="3"/>
            <a:r>
              <a:rPr lang="en-US" sz="1900" b="1" dirty="0"/>
              <a:t>WP3.1 Alu collar shape for both M1, M2 models by Feb’26   </a:t>
            </a:r>
          </a:p>
          <a:p>
            <a:pPr marL="486000" lvl="3" indent="0">
              <a:buNone/>
            </a:pPr>
            <a:endParaRPr lang="en-US" sz="1700" dirty="0"/>
          </a:p>
          <a:p>
            <a:pPr lvl="1"/>
            <a:r>
              <a:rPr lang="en-US" sz="2600" dirty="0"/>
              <a:t>Most of components need be ‘</a:t>
            </a:r>
            <a:r>
              <a:rPr lang="en-US" sz="2600" dirty="0" err="1"/>
              <a:t>standardised</a:t>
            </a:r>
            <a:r>
              <a:rPr lang="en-US" sz="2600" dirty="0"/>
              <a:t>’ based on availability and lead time:</a:t>
            </a:r>
          </a:p>
          <a:p>
            <a:pPr lvl="2"/>
            <a:r>
              <a:rPr lang="en-US" sz="1800" b="1" dirty="0"/>
              <a:t>Proposed Alu shell nominal thickness ( 32 mm), OD 630 mm, to be confirmed</a:t>
            </a:r>
          </a:p>
          <a:p>
            <a:pPr lvl="2"/>
            <a:r>
              <a:rPr lang="en-US" sz="1800" b="1" dirty="0"/>
              <a:t>Armco laminations 5.8 mm thick</a:t>
            </a:r>
          </a:p>
          <a:p>
            <a:pPr lvl="2"/>
            <a:endParaRPr lang="en-US" sz="1800" dirty="0"/>
          </a:p>
          <a:p>
            <a:pPr lvl="1"/>
            <a:endParaRPr lang="en-US" sz="1100" dirty="0"/>
          </a:p>
          <a:p>
            <a:pPr lvl="1">
              <a:buFont typeface="Wingdings" panose="05000000000000000000" pitchFamily="2" charset="2"/>
              <a:buChar char="ü"/>
            </a:pPr>
            <a:endParaRPr lang="en-GB" sz="11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48AE5E-EBCB-3A61-3D9F-DA8215F3F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83571"/>
          </a:xfrm>
        </p:spPr>
        <p:txBody>
          <a:bodyPr/>
          <a:lstStyle/>
          <a:p>
            <a:r>
              <a:rPr lang="en-US" dirty="0"/>
              <a:t>Collaboration objectives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CA6DD5-08A9-C8BF-191B-94023EF9D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SMT Follow up meeting WP3.1       TE-MSC-SMT - AFoussat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D954F-A7C2-3501-34F0-8125960C9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9805D1-3696-2A94-2FFD-26854C9B9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1B022-1EC3-43F8-AB6F-F0CB85A8987A}" type="datetime1">
              <a:rPr lang="en-US" smtClean="0"/>
              <a:t>6/17/2025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56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892867-9AD3-A406-073F-A21775FF1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6015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M1 mechanical model : </a:t>
            </a:r>
          </a:p>
          <a:p>
            <a:r>
              <a:rPr lang="en-US" dirty="0"/>
              <a:t>Validation of model size structure manufacture and assembly procedure, including tooling </a:t>
            </a:r>
          </a:p>
          <a:p>
            <a:r>
              <a:rPr lang="en-US" sz="2400" dirty="0"/>
              <a:t>Preloading system validation, instrumentation test</a:t>
            </a:r>
          </a:p>
          <a:p>
            <a:endParaRPr lang="en-US" sz="2400" dirty="0"/>
          </a:p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M2 model</a:t>
            </a:r>
            <a:r>
              <a:rPr lang="en-US" sz="2400" dirty="0"/>
              <a:t> shall include tuning of M1 B&amp;K loading parts dimensions, yoke optimization and include new features :</a:t>
            </a:r>
          </a:p>
          <a:p>
            <a:pPr lvl="2"/>
            <a:r>
              <a:rPr lang="en-US" sz="2400" dirty="0"/>
              <a:t>Energy Shift Coupling (ESC) quench protection coils, no QHs</a:t>
            </a:r>
          </a:p>
          <a:p>
            <a:pPr lvl="2"/>
            <a:r>
              <a:rPr lang="en-US" sz="2400" dirty="0"/>
              <a:t>Alu collar cooling channels for 4K indirect cooling</a:t>
            </a:r>
          </a:p>
          <a:p>
            <a:pPr lvl="2"/>
            <a:endParaRPr lang="en-US" sz="2400" dirty="0"/>
          </a:p>
          <a:p>
            <a:pPr lvl="2"/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A4F7DA-84D2-65EA-8B36-8497C4C1C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6"/>
            <a:ext cx="8407195" cy="1325563"/>
          </a:xfrm>
        </p:spPr>
        <p:txBody>
          <a:bodyPr/>
          <a:lstStyle/>
          <a:p>
            <a:r>
              <a:rPr lang="en-US" dirty="0"/>
              <a:t>WP3.1 Models structure test items 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F7498-27D6-E2B7-A21A-5C52A8E92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SMT Follow up meeting WP3.1       TE-MSC-SMT - AFoussat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B82B8-8468-440D-0B96-023C27511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35C15C-CC64-6FA2-DADF-BA8657809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350F-0C2D-4255-BAF5-01D97EFACAEC}" type="datetime1">
              <a:rPr lang="en-US" smtClean="0"/>
              <a:t>6/17/2025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798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ln cap="flat">
          <a:solidFill>
            <a:srgbClr val="002060"/>
          </a:solidFill>
          <a:round/>
        </a:ln>
      </a:spPr>
      <a:bodyPr wrap="square" rtlCol="0">
        <a:spAutoFit/>
      </a:bodyPr>
      <a:lstStyle>
        <a:defPPr algn="l"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30907</TotalTime>
  <Words>373</Words>
  <Application>Microsoft Office PowerPoint</Application>
  <PresentationFormat>On-screen Show (4:3)</PresentationFormat>
  <Paragraphs>52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CERN mock ups (LMKs) objectives</vt:lpstr>
      <vt:lpstr>Collaboration objectives</vt:lpstr>
      <vt:lpstr>WP3.1 Models structure test items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Veronica Ilardi</dc:creator>
  <cp:lastModifiedBy>Arnaud Pascal Foussat</cp:lastModifiedBy>
  <cp:revision>771</cp:revision>
  <cp:lastPrinted>2024-08-07T14:33:28Z</cp:lastPrinted>
  <dcterms:created xsi:type="dcterms:W3CDTF">2023-06-30T13:50:01Z</dcterms:created>
  <dcterms:modified xsi:type="dcterms:W3CDTF">2025-06-17T13:42:04Z</dcterms:modified>
</cp:coreProperties>
</file>