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48" r:id="rId1"/>
  </p:sldMasterIdLst>
  <p:notesMasterIdLst>
    <p:notesMasterId r:id="rId33"/>
  </p:notesMasterIdLst>
  <p:sldIdLst>
    <p:sldId id="259" r:id="rId2"/>
    <p:sldId id="295" r:id="rId3"/>
    <p:sldId id="356" r:id="rId4"/>
    <p:sldId id="419" r:id="rId5"/>
    <p:sldId id="349" r:id="rId6"/>
    <p:sldId id="354" r:id="rId7"/>
    <p:sldId id="281" r:id="rId8"/>
    <p:sldId id="422" r:id="rId9"/>
    <p:sldId id="421" r:id="rId10"/>
    <p:sldId id="415" r:id="rId11"/>
    <p:sldId id="416" r:id="rId12"/>
    <p:sldId id="286" r:id="rId13"/>
    <p:sldId id="287" r:id="rId14"/>
    <p:sldId id="414" r:id="rId15"/>
    <p:sldId id="424" r:id="rId16"/>
    <p:sldId id="279" r:id="rId17"/>
    <p:sldId id="280" r:id="rId18"/>
    <p:sldId id="427" r:id="rId19"/>
    <p:sldId id="282" r:id="rId20"/>
    <p:sldId id="283" r:id="rId21"/>
    <p:sldId id="284" r:id="rId22"/>
    <p:sldId id="285" r:id="rId23"/>
    <p:sldId id="428" r:id="rId24"/>
    <p:sldId id="429" r:id="rId25"/>
    <p:sldId id="288" r:id="rId26"/>
    <p:sldId id="289" r:id="rId27"/>
    <p:sldId id="290" r:id="rId28"/>
    <p:sldId id="291" r:id="rId29"/>
    <p:sldId id="425" r:id="rId30"/>
    <p:sldId id="426" r:id="rId31"/>
    <p:sldId id="423" r:id="rId32"/>
  </p:sldIdLst>
  <p:sldSz cx="12192000" cy="6858000"/>
  <p:notesSz cx="6797675" cy="9928225"/>
  <p:defaultTextStyle>
    <a:defPPr>
      <a:defRPr lang="en-US"/>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B2E7420-64CF-EECF-29FB-7D3F2DE07A83}" name="Elodie Aurelie Carlat" initials="EC" userId="S::elodie.aurelie.carlat@cern.ch::292730d4-f3ed-4f2c-bc5e-576d9ac114a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8D326A9-A81B-9881-C969-13F38E75D658}">
  <a:tblStyle styleId="{88D326A9-A81B-9881-C969-13F38E75D658}" styleName="Medium Style 3">
    <a:wholeTbl>
      <a:tcTxStyle>
        <a:fontRef idx="minor"/>
        <a:schemeClr val="dk1"/>
      </a:tcTxStyle>
      <a:tcStyle>
        <a:tcBdr>
          <a:left>
            <a:ln w="12700">
              <a:noFill/>
            </a:ln>
          </a:left>
          <a:right>
            <a:ln w="12700">
              <a:noFill/>
            </a:ln>
          </a:right>
          <a:top>
            <a:ln w="25400">
              <a:solidFill>
                <a:schemeClr val="dk1"/>
              </a:solidFill>
            </a:ln>
          </a:top>
          <a:bottom>
            <a:ln w="25400">
              <a:solidFill>
                <a:schemeClr val="dk1"/>
              </a:solidFill>
            </a:ln>
          </a:bottom>
          <a:insideH>
            <a:ln w="12700">
              <a:noFill/>
            </a:ln>
          </a:insideH>
          <a:insideV>
            <a:ln w="12700">
              <a:noFill/>
            </a:ln>
          </a:insideV>
        </a:tcBdr>
        <a:fill>
          <a:solidFill>
            <a:schemeClr val="lt1"/>
          </a:solidFill>
        </a:fill>
      </a:tcStyle>
    </a:wholeTbl>
    <a:band1H>
      <a:tcStyle>
        <a:tcBdr/>
        <a:fill>
          <a:solidFill>
            <a:schemeClr val="dk1">
              <a:tint val="20000"/>
            </a:schemeClr>
          </a:solidFill>
        </a:fill>
      </a:tcStyle>
    </a:band1H>
    <a:band2H>
      <a:tcStyle>
        <a:tcBdr/>
      </a:tcStyle>
    </a:band2H>
    <a:band1V>
      <a:tcStyle>
        <a:tcBdr/>
        <a:fill>
          <a:solidFill>
            <a:schemeClr val="dk1">
              <a:tint val="20000"/>
            </a:schemeClr>
          </a:solidFill>
        </a:fill>
      </a:tcStyle>
    </a:band1V>
    <a:band2V>
      <a:tcStyle>
        <a:tcBdr/>
        <a:fill>
          <a:solidFill>
            <a:schemeClr val="dk1">
              <a:tint val="20000"/>
            </a:schemeClr>
          </a:solidFill>
        </a:fill>
      </a:tcStyle>
    </a:band2V>
    <a:lastCol>
      <a:tcTxStyle b="on">
        <a:fontRef idx="minor">
          <a:srgbClr val="000000"/>
        </a:fontRef>
        <a:schemeClr val="lt1"/>
      </a:tcTxStyle>
      <a:tcStyle>
        <a:tcBdr/>
        <a:fill>
          <a:solidFill>
            <a:schemeClr val="dk1"/>
          </a:solidFill>
        </a:fill>
      </a:tcStyle>
    </a:lastCol>
    <a:firstCol>
      <a:tcTxStyle b="on">
        <a:fontRef idx="minor">
          <a:srgbClr val="000000"/>
        </a:fontRef>
        <a:schemeClr val="lt1"/>
      </a:tcTxStyle>
      <a:tcStyle>
        <a:tcBdr/>
        <a:fill>
          <a:solidFill>
            <a:schemeClr val="dk1"/>
          </a:solidFill>
        </a:fill>
      </a:tcStyle>
    </a:firstCol>
    <a:lastRow>
      <a:tcStyle>
        <a:tcBdr>
          <a:top>
            <a:ln w="50800">
              <a:solidFill>
                <a:schemeClr val="dk1"/>
              </a:solidFill>
            </a:ln>
          </a:top>
        </a:tcBdr>
        <a:fill>
          <a:solidFill>
            <a:schemeClr val="lt1"/>
          </a:solidFill>
        </a:fill>
      </a:tcStyle>
    </a:lastRow>
    <a:seCell>
      <a:tcTxStyle b="on">
        <a:fontRef idx="minor">
          <a:srgbClr val="000000"/>
        </a:fontRef>
        <a:schemeClr val="dk1"/>
      </a:tcTxStyle>
      <a:tcStyle>
        <a:tcBdr/>
      </a:tcStyle>
    </a:seCell>
    <a:swCell>
      <a:tcTxStyle b="on">
        <a:fontRef idx="minor">
          <a:srgbClr val="000000"/>
        </a:fontRef>
        <a:schemeClr val="dk1"/>
      </a:tcTxStyle>
      <a:tcStyle>
        <a:tcBdr/>
      </a:tcStyle>
    </a:swCell>
    <a:firstRow>
      <a:tcTxStyle b="on">
        <a:fontRef idx="minor">
          <a:srgbClr val="000000"/>
        </a:fontRef>
        <a:schemeClr val="lt1"/>
      </a:tcTxStyle>
      <a:tcStyle>
        <a:tcBdr>
          <a:bottom>
            <a:ln w="25400">
              <a:solidFill>
                <a:schemeClr val="dk1"/>
              </a:solidFill>
            </a:ln>
          </a:bottom>
        </a:tcBdr>
        <a:fill>
          <a:solidFill>
            <a:schemeClr val="dk1"/>
          </a:solidFill>
        </a:fill>
      </a:tcStyle>
    </a:firstRow>
    <a:neCell>
      <a:tcStyle>
        <a:tcBdr/>
      </a:tcStyle>
    </a:neCell>
    <a:nwCell>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323" autoAdjust="0"/>
    <p:restoredTop sz="94404" autoAdjust="0"/>
  </p:normalViewPr>
  <p:slideViewPr>
    <p:cSldViewPr>
      <p:cViewPr varScale="1">
        <p:scale>
          <a:sx n="112" d="100"/>
          <a:sy n="112" d="100"/>
        </p:scale>
        <p:origin x="120" y="1122"/>
      </p:cViewPr>
      <p:guideLst>
        <p:guide orient="horz" pos="2160"/>
        <p:guide pos="3840"/>
      </p:guideLst>
    </p:cSldViewPr>
  </p:slideViewPr>
  <p:outlineViewPr>
    <p:cViewPr>
      <p:scale>
        <a:sx n="33" d="100"/>
        <a:sy n="33" d="100"/>
      </p:scale>
      <p:origin x="0" y="-3252"/>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7704"/>
          </a:xfrm>
          <a:prstGeom prst="rect">
            <a:avLst/>
          </a:prstGeom>
        </p:spPr>
        <p:txBody>
          <a:bodyPr vert="horz" lIns="80284" tIns="40142" rIns="80284" bIns="40142" rtlCol="0"/>
          <a:lstStyle>
            <a:lvl1pPr algn="l">
              <a:defRPr sz="1100"/>
            </a:lvl1pPr>
          </a:lstStyle>
          <a:p>
            <a:endParaRPr lang="en-US"/>
          </a:p>
        </p:txBody>
      </p:sp>
      <p:sp>
        <p:nvSpPr>
          <p:cNvPr id="3" name="Date Placeholder 2"/>
          <p:cNvSpPr>
            <a:spLocks noGrp="1"/>
          </p:cNvSpPr>
          <p:nvPr>
            <p:ph type="dt" idx="1"/>
          </p:nvPr>
        </p:nvSpPr>
        <p:spPr>
          <a:xfrm>
            <a:off x="3850444" y="0"/>
            <a:ext cx="2945659" cy="497704"/>
          </a:xfrm>
          <a:prstGeom prst="rect">
            <a:avLst/>
          </a:prstGeom>
        </p:spPr>
        <p:txBody>
          <a:bodyPr vert="horz" lIns="80284" tIns="40142" rIns="80284" bIns="40142" rtlCol="0"/>
          <a:lstStyle>
            <a:lvl1pPr algn="r">
              <a:defRPr sz="1100"/>
            </a:lvl1pPr>
          </a:lstStyle>
          <a:p>
            <a:fld id="{12623AC6-E0BD-BE48-A614-F0E7C08BAB76}" type="datetimeFigureOut">
              <a:rPr lang="en-US" smtClean="0"/>
              <a:t>6/26/2025</a:t>
            </a:fld>
            <a:endParaRPr lang="en-US"/>
          </a:p>
        </p:txBody>
      </p:sp>
      <p:sp>
        <p:nvSpPr>
          <p:cNvPr id="4" name="Slide Image Placeholder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80284" tIns="40142" rIns="80284" bIns="40142" rtlCol="0" anchor="ctr"/>
          <a:lstStyle/>
          <a:p>
            <a:endParaRPr lang="en-US"/>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80284" tIns="40142" rIns="80284" bIns="4014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430522"/>
            <a:ext cx="2945659" cy="497703"/>
          </a:xfrm>
          <a:prstGeom prst="rect">
            <a:avLst/>
          </a:prstGeom>
        </p:spPr>
        <p:txBody>
          <a:bodyPr vert="horz" lIns="80284" tIns="40142" rIns="80284" bIns="40142" rtlCol="0" anchor="b"/>
          <a:lstStyle>
            <a:lvl1pPr algn="l">
              <a:defRPr sz="1100"/>
            </a:lvl1pPr>
          </a:lstStyle>
          <a:p>
            <a:endParaRPr lang="en-US"/>
          </a:p>
        </p:txBody>
      </p:sp>
      <p:sp>
        <p:nvSpPr>
          <p:cNvPr id="7" name="Slide Number Placeholder 6"/>
          <p:cNvSpPr>
            <a:spLocks noGrp="1"/>
          </p:cNvSpPr>
          <p:nvPr>
            <p:ph type="sldNum" sz="quarter" idx="5"/>
          </p:nvPr>
        </p:nvSpPr>
        <p:spPr>
          <a:xfrm>
            <a:off x="3850444" y="9430522"/>
            <a:ext cx="2945659" cy="497703"/>
          </a:xfrm>
          <a:prstGeom prst="rect">
            <a:avLst/>
          </a:prstGeom>
        </p:spPr>
        <p:txBody>
          <a:bodyPr vert="horz" lIns="80284" tIns="40142" rIns="80284" bIns="40142" rtlCol="0" anchor="b"/>
          <a:lstStyle>
            <a:lvl1pPr algn="r">
              <a:defRPr sz="1100"/>
            </a:lvl1pPr>
          </a:lstStyle>
          <a:p>
            <a:fld id="{3A5F38DB-CAFA-D341-B4D5-64BB60628ED1}" type="slidenum">
              <a:rPr lang="en-US" smtClean="0"/>
              <a:t>‹N°›</a:t>
            </a:fld>
            <a:endParaRPr lang="en-US"/>
          </a:p>
        </p:txBody>
      </p:sp>
    </p:spTree>
    <p:extLst>
      <p:ext uri="{BB962C8B-B14F-4D97-AF65-F5344CB8AC3E}">
        <p14:creationId xmlns:p14="http://schemas.microsoft.com/office/powerpoint/2010/main" val="4124784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200" dirty="0">
                <a:latin typeface="Aptos" panose="020B0004020202020204" pitchFamily="34" charset="0"/>
              </a:rPr>
              <a:t>Quid de l’exonération des </a:t>
            </a:r>
            <a:r>
              <a:rPr lang="fr-CH" sz="1200" dirty="0" err="1">
                <a:latin typeface="Aptos" panose="020B0004020202020204" pitchFamily="34" charset="0"/>
              </a:rPr>
              <a:t>taces</a:t>
            </a:r>
            <a:r>
              <a:rPr lang="fr-CH" sz="1200" dirty="0">
                <a:latin typeface="Aptos" panose="020B0004020202020204" pitchFamily="34" charset="0"/>
              </a:rPr>
              <a:t> et droits de douanes </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dirty="0">
                <a:latin typeface="Aptos" panose="020B0004020202020204" pitchFamily="34" charset="0"/>
              </a:rPr>
              <a:t>Protocole : indiquer quels pays l’ont signé. Et préciser que chaque Etat décide des modalités de remboursement )liste maintenue par le service FAP-ACC qui s’occupe de récupérer la TVA auprès des Etats lorsque l’exonération n’est pas à la source) </a:t>
            </a:r>
          </a:p>
          <a:p>
            <a:endParaRPr lang="fr-CH" dirty="0"/>
          </a:p>
        </p:txBody>
      </p:sp>
      <p:sp>
        <p:nvSpPr>
          <p:cNvPr id="4" name="Espace réservé du numéro de diapositive 3"/>
          <p:cNvSpPr>
            <a:spLocks noGrp="1"/>
          </p:cNvSpPr>
          <p:nvPr>
            <p:ph type="sldNum" sz="quarter" idx="5"/>
          </p:nvPr>
        </p:nvSpPr>
        <p:spPr/>
        <p:txBody>
          <a:bodyPr/>
          <a:lstStyle/>
          <a:p>
            <a:fld id="{3A5F38DB-CAFA-D341-B4D5-64BB60628ED1}" type="slidenum">
              <a:rPr lang="en-US" smtClean="0"/>
              <a:t>5</a:t>
            </a:fld>
            <a:endParaRPr lang="en-US"/>
          </a:p>
        </p:txBody>
      </p:sp>
    </p:spTree>
    <p:extLst>
      <p:ext uri="{BB962C8B-B14F-4D97-AF65-F5344CB8AC3E}">
        <p14:creationId xmlns:p14="http://schemas.microsoft.com/office/powerpoint/2010/main" val="29797818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2 réceptions</a:t>
            </a:r>
          </a:p>
          <a:p>
            <a:r>
              <a:rPr lang="fr-CH" dirty="0"/>
              <a:t>2 pays de livraison </a:t>
            </a:r>
          </a:p>
          <a:p>
            <a:r>
              <a:rPr lang="fr-CH" dirty="0"/>
              <a:t>Problématique de transfert de matériel </a:t>
            </a:r>
            <a:r>
              <a:rPr lang="fr-CH" dirty="0" err="1"/>
              <a:t>inter-site</a:t>
            </a:r>
            <a:r>
              <a:rPr lang="fr-CH" dirty="0"/>
              <a:t>: matériel propriété du CERN mais aussi matériel propriété des entreprises contractantes, notamment prestataires de Services </a:t>
            </a:r>
            <a:r>
              <a:rPr lang="fr-CH" dirty="0">
                <a:sym typeface="Wingdings" panose="05000000000000000000" pitchFamily="2" charset="2"/>
              </a:rPr>
              <a:t> «</a:t>
            </a:r>
            <a:r>
              <a:rPr lang="fr-CH" dirty="0" err="1">
                <a:sym typeface="Wingdings" panose="05000000000000000000" pitchFamily="2" charset="2"/>
              </a:rPr>
              <a:t>working</a:t>
            </a:r>
            <a:r>
              <a:rPr lang="fr-CH" dirty="0">
                <a:sym typeface="Wingdings" panose="05000000000000000000" pitchFamily="2" charset="2"/>
              </a:rPr>
              <a:t> on the CERN site» , §4.3 </a:t>
            </a:r>
            <a:endParaRPr lang="fr-CH" dirty="0"/>
          </a:p>
        </p:txBody>
      </p:sp>
      <p:sp>
        <p:nvSpPr>
          <p:cNvPr id="4" name="Espace réservé du numéro de diapositive 3"/>
          <p:cNvSpPr>
            <a:spLocks noGrp="1"/>
          </p:cNvSpPr>
          <p:nvPr>
            <p:ph type="sldNum" sz="quarter" idx="5"/>
          </p:nvPr>
        </p:nvSpPr>
        <p:spPr/>
        <p:txBody>
          <a:bodyPr/>
          <a:lstStyle/>
          <a:p>
            <a:fld id="{3A5F38DB-CAFA-D341-B4D5-64BB60628ED1}" type="slidenum">
              <a:rPr lang="en-US" smtClean="0"/>
              <a:t>6</a:t>
            </a:fld>
            <a:endParaRPr lang="en-US"/>
          </a:p>
        </p:txBody>
      </p:sp>
    </p:spTree>
    <p:extLst>
      <p:ext uri="{BB962C8B-B14F-4D97-AF65-F5344CB8AC3E}">
        <p14:creationId xmlns:p14="http://schemas.microsoft.com/office/powerpoint/2010/main" val="4003370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6" name="Date Placeholder 6"/>
          <p:cNvSpPr>
            <a:spLocks noGrp="1"/>
          </p:cNvSpPr>
          <p:nvPr>
            <p:ph type="dt" sz="half" idx="10"/>
          </p:nvPr>
        </p:nvSpPr>
        <p:spPr bwMode="auto"/>
        <p:txBody>
          <a:bodyPr/>
          <a:lstStyle/>
          <a:p>
            <a:pPr>
              <a:defRPr/>
            </a:pPr>
            <a:fld id="{D7091E57-63A1-3442-B86A-6695F2409FE9}" type="datetime1">
              <a:rPr lang="en-US" smtClean="0"/>
              <a:t>6/26/2025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56068B66-AC6D-6940-9367-EDC4B154B8F9}" type="datetime1">
              <a:rPr lang="en-US" smtClean="0"/>
              <a:t>6/26/2025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‹N°›</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fld id="{B05A767D-07B9-9144-8C31-3A39702D4D06}" type="datetime1">
              <a:rPr lang="en-US" smtClean="0"/>
              <a:t>6/26/2025</a:t>
            </a:fld>
            <a:endParaRPr lang="en-US"/>
          </a:p>
        </p:txBody>
      </p:sp>
      <p:sp>
        <p:nvSpPr>
          <p:cNvPr id="7" name="Footer Placeholder 7"/>
          <p:cNvSpPr>
            <a:spLocks noGrp="1"/>
          </p:cNvSpPr>
          <p:nvPr>
            <p:ph type="ftr" sz="quarter" idx="15"/>
          </p:nvPr>
        </p:nvSpPr>
        <p:spPr bwMode="auto"/>
        <p:txBody>
          <a:bodyPr/>
          <a:lstStyle/>
          <a:p>
            <a:pPr>
              <a:defRPr/>
            </a:pPr>
            <a:r>
              <a:rPr lang="en-US"/>
              <a:t>Presenter | Presentation Title</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‹N°›</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2" name="Picture Placeholder 5"/>
          <p:cNvSpPr>
            <a:spLocks noGrp="1"/>
          </p:cNvSpPr>
          <p:nvPr>
            <p:ph type="pic" sz="quarter" idx="19" hasCustomPrompt="1"/>
          </p:nvPr>
        </p:nvSpPr>
        <p:spPr bwMode="auto">
          <a:xfrm>
            <a:off x="4259263" y="3978015"/>
            <a:ext cx="3659332" cy="2232025"/>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fld id="{2F9913ED-B1D4-5A4C-8CD8-2E74EB25BED8}" type="datetime1">
              <a:rPr lang="en-US" smtClean="0"/>
              <a:t>6/26/2025</a:t>
            </a:fld>
            <a:endParaRPr lang="en-US"/>
          </a:p>
        </p:txBody>
      </p:sp>
      <p:sp>
        <p:nvSpPr>
          <p:cNvPr id="9" name="Footer Placeholder 5"/>
          <p:cNvSpPr>
            <a:spLocks noGrp="1"/>
          </p:cNvSpPr>
          <p:nvPr>
            <p:ph type="ftr" sz="quarter" idx="16"/>
          </p:nvPr>
        </p:nvSpPr>
        <p:spPr bwMode="auto"/>
        <p:txBody>
          <a:bodyPr/>
          <a:lstStyle/>
          <a:p>
            <a:pPr>
              <a:defRPr/>
            </a:pPr>
            <a:r>
              <a:rPr lang="en-US"/>
              <a:t>Presenter | Presentation Title</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‹N°›</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GB"/>
              <a:t>Drag and Drop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pattFill prst="lgCheck">
            <a:fgClr>
              <a:schemeClr val="tx2">
                <a:lumMod val="25000"/>
                <a:lumOff val="75000"/>
              </a:schemeClr>
            </a:fgClr>
            <a:bgClr>
              <a:schemeClr val="bg1"/>
            </a:bgClr>
          </a:patt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fld id="{CD972BCD-5811-B64E-BDB0-AE8779383E83}" type="datetime1">
              <a:rPr lang="en-US" smtClean="0"/>
              <a:t>6/26/2025</a:t>
            </a:fld>
            <a:endParaRPr lang="en-US"/>
          </a:p>
        </p:txBody>
      </p:sp>
      <p:sp>
        <p:nvSpPr>
          <p:cNvPr id="12" name="Footer Placeholder 5"/>
          <p:cNvSpPr>
            <a:spLocks noGrp="1"/>
          </p:cNvSpPr>
          <p:nvPr>
            <p:ph type="ftr" sz="quarter" idx="18"/>
          </p:nvPr>
        </p:nvSpPr>
        <p:spPr bwMode="auto"/>
        <p:txBody>
          <a:bodyPr/>
          <a:lstStyle/>
          <a:p>
            <a:pPr>
              <a:defRPr/>
            </a:pPr>
            <a:r>
              <a:rPr lang="en-US"/>
              <a:t>Presenter | Presentation Title</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fld id="{C50A8CA0-D217-2348-BC43-8F09744CBBC2}" type="datetime1">
              <a:rPr lang="en-US" smtClean="0"/>
              <a:t>6/26/2025</a:t>
            </a:fld>
            <a:endParaRPr lang="en-US"/>
          </a:p>
        </p:txBody>
      </p:sp>
      <p:sp>
        <p:nvSpPr>
          <p:cNvPr id="9" name="Footer Placeholder 3"/>
          <p:cNvSpPr>
            <a:spLocks noGrp="1"/>
          </p:cNvSpPr>
          <p:nvPr>
            <p:ph type="ftr" sz="quarter" idx="17"/>
          </p:nvPr>
        </p:nvSpPr>
        <p:spPr bwMode="auto"/>
        <p:txBody>
          <a:bodyPr/>
          <a:lstStyle/>
          <a:p>
            <a:pPr>
              <a:defRPr/>
            </a:pPr>
            <a:r>
              <a:rPr lang="en-US"/>
              <a:t>Presenter | Presentation Title</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‹N°›</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fld id="{F4998574-4EFE-F64F-9FFB-8AA532A9073D}" type="datetime1">
              <a:rPr lang="en-US" smtClean="0"/>
              <a:t>6/26/2025</a:t>
            </a:fld>
            <a:endParaRPr lang="en-US"/>
          </a:p>
        </p:txBody>
      </p:sp>
      <p:sp>
        <p:nvSpPr>
          <p:cNvPr id="7" name="Footer Placeholder 7"/>
          <p:cNvSpPr>
            <a:spLocks noGrp="1"/>
          </p:cNvSpPr>
          <p:nvPr>
            <p:ph type="ftr" sz="quarter" idx="11"/>
          </p:nvPr>
        </p:nvSpPr>
        <p:spPr bwMode="auto"/>
        <p:txBody>
          <a:bodyPr/>
          <a:lstStyle/>
          <a:p>
            <a:pPr>
              <a:defRPr/>
            </a:pPr>
            <a:r>
              <a:rPr lang="en-US"/>
              <a:t>Presenter | Presentation Title</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fld id="{0A53E94D-4168-8048-A22B-A04504165998}" type="datetime1">
              <a:rPr lang="en-US" smtClean="0"/>
              <a:t>6/26/2025</a:t>
            </a:fld>
            <a:endParaRPr lang="en-US"/>
          </a:p>
        </p:txBody>
      </p:sp>
      <p:sp>
        <p:nvSpPr>
          <p:cNvPr id="5" name="Footer Placeholder 5"/>
          <p:cNvSpPr>
            <a:spLocks noGrp="1"/>
          </p:cNvSpPr>
          <p:nvPr>
            <p:ph type="ftr" sz="quarter" idx="11"/>
          </p:nvPr>
        </p:nvSpPr>
        <p:spPr bwMode="auto"/>
        <p:txBody>
          <a:bodyPr/>
          <a:lstStyle/>
          <a:p>
            <a:pPr>
              <a:defRPr/>
            </a:pPr>
            <a:r>
              <a:rPr lang="en-US"/>
              <a:t>Presenter | Presentation Title</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1BD44C-4E47-7641-9144-60BC1FFF9E40}" type="datetime1">
              <a:rPr lang="de-CH" smtClean="0"/>
              <a:t>26.06.2025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3953495" y="6378349"/>
            <a:ext cx="4285010" cy="365125"/>
          </a:xfrm>
        </p:spPr>
        <p:txBody>
          <a:bodyPr/>
          <a:lstStyle>
            <a:lvl1pPr algn="ctr">
              <a:defRPr/>
            </a:lvl1p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3352255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C076846-E11A-4D6F-81B7-A0A7605717CC}" type="slidenum">
              <a:rPr lang="en-US" smtClean="0"/>
              <a:pPr/>
              <a:t>‹N°›</a:t>
            </a:fld>
            <a:endParaRPr lang="en-US"/>
          </a:p>
        </p:txBody>
      </p:sp>
    </p:spTree>
    <p:extLst>
      <p:ext uri="{BB962C8B-B14F-4D97-AF65-F5344CB8AC3E}">
        <p14:creationId xmlns:p14="http://schemas.microsoft.com/office/powerpoint/2010/main" val="691925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3248526" y="6408000"/>
            <a:ext cx="867862" cy="365125"/>
          </a:xfrm>
        </p:spPr>
        <p:txBody>
          <a:bodyPr/>
          <a:lstStyle/>
          <a:p>
            <a:pPr>
              <a:defRPr/>
            </a:pPr>
            <a:fld id="{5A2D8E4C-A0BF-5444-9C74-A3C2242D2F23}" type="datetime1">
              <a:rPr lang="en-US" smtClean="0"/>
              <a:t>6/26/2025</a:t>
            </a:fld>
            <a:endParaRPr lang="en-US"/>
          </a:p>
        </p:txBody>
      </p:sp>
      <p:sp>
        <p:nvSpPr>
          <p:cNvPr id="7" name="Footer Placeholder 11"/>
          <p:cNvSpPr>
            <a:spLocks noGrp="1"/>
          </p:cNvSpPr>
          <p:nvPr>
            <p:ph type="ftr" sz="quarter" idx="11"/>
          </p:nvPr>
        </p:nvSpPr>
        <p:spPr bwMode="auto">
          <a:xfrm>
            <a:off x="4259262" y="6408000"/>
            <a:ext cx="6572221"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p:txBody>
          <a:bodyPr/>
          <a:lstStyle/>
          <a:p>
            <a:pPr>
              <a:defRPr/>
            </a:pPr>
            <a:fld id="{EA06EBC2-F68D-D648-AF1D-B832BA185A4D}" type="datetime1">
              <a:rPr lang="en-US" smtClean="0"/>
              <a:t>6/26/2025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fld id="{17505A68-9FCB-BC42-AC2B-E47DE4FC1101}" type="datetime1">
              <a:rPr lang="en-US" smtClean="0"/>
              <a:t>6/26/2025</a:t>
            </a:fld>
            <a:endParaRPr lang="en-US"/>
          </a:p>
        </p:txBody>
      </p:sp>
      <p:sp>
        <p:nvSpPr>
          <p:cNvPr id="6" name="Footer Placeholder 11"/>
          <p:cNvSpPr>
            <a:spLocks noGrp="1"/>
          </p:cNvSpPr>
          <p:nvPr>
            <p:ph type="ftr" sz="quarter" idx="11"/>
          </p:nvPr>
        </p:nvSpPr>
        <p:spPr bwMode="auto"/>
        <p:txBody>
          <a:bodyPr/>
          <a:lstStyle/>
          <a:p>
            <a:pPr>
              <a:defRPr/>
            </a:pPr>
            <a:r>
              <a:rPr lang="en-US"/>
              <a:t>Presenter | Presentation Title</a:t>
            </a:r>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‹N°›</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fld id="{CF8663E3-BB79-624E-926B-8F195825897F}" type="datetime1">
              <a:rPr lang="en-US" smtClean="0"/>
              <a:t>6/26/2025</a:t>
            </a:fld>
            <a:endParaRPr lang="en-US"/>
          </a:p>
        </p:txBody>
      </p:sp>
      <p:sp>
        <p:nvSpPr>
          <p:cNvPr id="7" name="Footer Placeholder 11"/>
          <p:cNvSpPr>
            <a:spLocks noGrp="1"/>
          </p:cNvSpPr>
          <p:nvPr>
            <p:ph type="ftr" sz="quarter" idx="11"/>
          </p:nvPr>
        </p:nvSpPr>
        <p:spPr bwMode="auto"/>
        <p:txBody>
          <a:bodyPr/>
          <a:lstStyle/>
          <a:p>
            <a:pPr>
              <a:defRPr/>
            </a:pPr>
            <a:r>
              <a:rPr lang="en-US"/>
              <a:t>Presenter | Presentation Title</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fld id="{B1EA7BFB-1EE4-5945-B805-E0B5FC822139}" type="datetime1">
              <a:rPr lang="en-US" smtClean="0"/>
              <a:t>6/26/2025</a:t>
            </a:fld>
            <a:endParaRPr lang="en-US"/>
          </a:p>
        </p:txBody>
      </p:sp>
      <p:sp>
        <p:nvSpPr>
          <p:cNvPr id="8" name="Footer Placeholder 8"/>
          <p:cNvSpPr>
            <a:spLocks noGrp="1"/>
          </p:cNvSpPr>
          <p:nvPr>
            <p:ph type="ftr" sz="quarter" idx="11"/>
          </p:nvPr>
        </p:nvSpPr>
        <p:spPr bwMode="auto"/>
        <p:txBody>
          <a:bodyPr/>
          <a:lstStyle/>
          <a:p>
            <a:pPr>
              <a:defRPr/>
            </a:pPr>
            <a:r>
              <a:rPr lang="en-US"/>
              <a:t>Presenter | Presentation Title</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fld id="{E6591609-E732-F641-A3F1-7047CC4ED180}" type="datetime1">
              <a:rPr lang="en-US" smtClean="0"/>
              <a:t>6/26/2025</a:t>
            </a:fld>
            <a:endParaRPr lang="en-US"/>
          </a:p>
        </p:txBody>
      </p:sp>
      <p:sp>
        <p:nvSpPr>
          <p:cNvPr id="10" name="Footer Placeholder 10"/>
          <p:cNvSpPr>
            <a:spLocks noGrp="1"/>
          </p:cNvSpPr>
          <p:nvPr>
            <p:ph type="ftr" sz="quarter" idx="11"/>
          </p:nvPr>
        </p:nvSpPr>
        <p:spPr bwMode="auto"/>
        <p:txBody>
          <a:bodyPr/>
          <a:lstStyle/>
          <a:p>
            <a:pPr>
              <a:defRPr/>
            </a:pPr>
            <a:r>
              <a:rPr lang="en-US"/>
              <a:t>Presenter | Presentation Title</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pattFill prst="lgCheck">
            <a:fgClr>
              <a:schemeClr val="tx2">
                <a:lumMod val="25000"/>
                <a:lumOff val="75000"/>
              </a:schemeClr>
            </a:fgClr>
            <a:bgClr>
              <a:schemeClr val="bg1"/>
            </a:bgClr>
          </a:patt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fld id="{5DFCAA7F-8EAD-4141-9B8C-828B1EDAAAE8}" type="datetime1">
              <a:rPr lang="en-US" smtClean="0"/>
              <a:t>6/26/2025</a:t>
            </a:fld>
            <a:endParaRPr lang="en-US"/>
          </a:p>
        </p:txBody>
      </p:sp>
      <p:sp>
        <p:nvSpPr>
          <p:cNvPr id="8" name="Footer Placeholder 7"/>
          <p:cNvSpPr>
            <a:spLocks noGrp="1"/>
          </p:cNvSpPr>
          <p:nvPr>
            <p:ph type="ftr" sz="quarter" idx="15"/>
          </p:nvPr>
        </p:nvSpPr>
        <p:spPr bwMode="auto"/>
        <p:txBody>
          <a:bodyPr/>
          <a:lstStyle/>
          <a:p>
            <a:pPr>
              <a:defRPr/>
            </a:pPr>
            <a:r>
              <a:rPr lang="en-US"/>
              <a:t>Presenter | Presentation Title</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5" name="Picture 4">
            <a:extLst>
              <a:ext uri="{FF2B5EF4-FFF2-40B4-BE49-F238E27FC236}">
                <a16:creationId xmlns:a16="http://schemas.microsoft.com/office/drawing/2014/main" id="{983AEFFD-199A-E44B-B48E-3B77BC7EFFB5}"/>
              </a:ext>
            </a:extLst>
          </p:cNvPr>
          <p:cNvPicPr>
            <a:picLocks noChangeAspect="1"/>
          </p:cNvPicPr>
          <p:nvPr userDrawn="1"/>
        </p:nvPicPr>
        <p:blipFill>
          <a:blip r:embed="rId21"/>
          <a:stretch>
            <a:fillRect/>
          </a:stretch>
        </p:blipFill>
        <p:spPr>
          <a:xfrm>
            <a:off x="0" y="6323862"/>
            <a:ext cx="12192000" cy="533400"/>
          </a:xfrm>
          <a:prstGeom prst="rect">
            <a:avLst/>
          </a:prstGeom>
        </p:spPr>
      </p:pic>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00">
                <a:solidFill>
                  <a:schemeClr val="bg1"/>
                </a:solidFill>
              </a:defRPr>
            </a:lvl1pPr>
          </a:lstStyle>
          <a:p>
            <a:pPr>
              <a:defRPr/>
            </a:pPr>
            <a:fld id="{1DDD1933-E90B-7840-9B80-3952FF1C8C56}" type="datetime1">
              <a:rPr lang="en-US" smtClean="0"/>
              <a:t>6/26/2025</a:t>
            </a:fld>
            <a:endParaRPr lang="en-US"/>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00">
                <a:solidFill>
                  <a:schemeClr val="bg1"/>
                </a:solidFill>
              </a:defRPr>
            </a:lvl1pPr>
          </a:lstStyle>
          <a:p>
            <a:pPr>
              <a:defRPr/>
            </a:pPr>
            <a:fld id="{36B5EA5A-BC32-A742-B11B-8E7414D5B535}" type="slidenum">
              <a:rPr lang="en-US"/>
              <a:t>‹N°›</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200">
                <a:solidFill>
                  <a:schemeClr val="bg1"/>
                </a:solidFill>
              </a:defRPr>
            </a:lvl1pPr>
          </a:lstStyle>
          <a:p>
            <a:pPr>
              <a:defRPr/>
            </a:pPr>
            <a:r>
              <a:rPr lang="en-US"/>
              <a:t>Presenter | Presentation Title</a:t>
            </a:r>
            <a:endParaRP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4" r:id="rId14"/>
    <p:sldLayoutId id="2147483666" r:id="rId15"/>
    <p:sldLayoutId id="2147483668" r:id="rId16"/>
    <p:sldLayoutId id="2147483669" r:id="rId17"/>
    <p:sldLayoutId id="2147483670" r:id="rId18"/>
    <p:sldLayoutId id="2147483671" r:id="rId19"/>
  </p:sldLayoutIdLst>
  <p:hf hdr="0" ftr="0" dt="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4.wmf"/><Relationship Id="rId7" Type="http://schemas.openxmlformats.org/officeDocument/2006/relationships/image" Target="../media/image13.wmf"/><Relationship Id="rId2" Type="http://schemas.openxmlformats.org/officeDocument/2006/relationships/oleObject" Target="../embeddings/oleObject3.bin"/><Relationship Id="rId1" Type="http://schemas.openxmlformats.org/officeDocument/2006/relationships/slideLayout" Target="../slideLayouts/slideLayout19.xml"/><Relationship Id="rId6" Type="http://schemas.openxmlformats.org/officeDocument/2006/relationships/oleObject" Target="../embeddings/oleObject5.bin"/><Relationship Id="rId5" Type="http://schemas.openxmlformats.org/officeDocument/2006/relationships/image" Target="../media/image15.wmf"/><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oleObject" Target="../embeddings/oleObject4.bin"/><Relationship Id="rId1" Type="http://schemas.openxmlformats.org/officeDocument/2006/relationships/slideLayout" Target="../slideLayouts/slideLayout1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hyperlink" Target="https://eur-lex.europa.eu/legal-content/FR/TXT/?uri=CELEX:32006L0112"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procurement.web.cern.ch/system/files/document/guide-de-tva-et-facturation-fr_0.pdf" TargetMode="Externa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image" Target="../media/image11.jpeg"/><Relationship Id="rId1" Type="http://schemas.openxmlformats.org/officeDocument/2006/relationships/slideLayout" Target="../slideLayouts/slideLayout3.xml"/><Relationship Id="rId6" Type="http://schemas.openxmlformats.org/officeDocument/2006/relationships/image" Target="../media/image13.wmf"/><Relationship Id="rId5" Type="http://schemas.openxmlformats.org/officeDocument/2006/relationships/oleObject" Target="../embeddings/oleObject2.bin"/><Relationship Id="rId4" Type="http://schemas.openxmlformats.org/officeDocument/2006/relationships/image" Target="../media/image12.w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263352" y="3140968"/>
            <a:ext cx="11376025" cy="2016224"/>
          </a:xfrm>
        </p:spPr>
        <p:txBody>
          <a:bodyPr/>
          <a:lstStyle/>
          <a:p>
            <a:pPr algn="ctr"/>
            <a:r>
              <a:rPr lang="en-US" dirty="0">
                <a:latin typeface="Aptos" panose="020B0004020202020204" pitchFamily="34" charset="0"/>
              </a:rPr>
              <a:t>TVA et DOUANE au CERN </a:t>
            </a:r>
            <a:br>
              <a:rPr lang="en-US" dirty="0">
                <a:latin typeface="Aptos" panose="020B0004020202020204" pitchFamily="34" charset="0"/>
              </a:rPr>
            </a:br>
            <a:r>
              <a:rPr lang="en-US" dirty="0" err="1">
                <a:latin typeface="Aptos" panose="020B0004020202020204" pitchFamily="34" charset="0"/>
              </a:rPr>
              <a:t>Enjeux</a:t>
            </a:r>
            <a:r>
              <a:rPr lang="en-US" dirty="0">
                <a:latin typeface="Aptos" panose="020B0004020202020204" pitchFamily="34" charset="0"/>
              </a:rPr>
              <a:t> pour les </a:t>
            </a:r>
            <a:r>
              <a:rPr lang="en-US" dirty="0" err="1">
                <a:latin typeface="Aptos" panose="020B0004020202020204" pitchFamily="34" charset="0"/>
              </a:rPr>
              <a:t>activités</a:t>
            </a:r>
            <a:r>
              <a:rPr lang="en-US" dirty="0">
                <a:latin typeface="Aptos" panose="020B0004020202020204" pitchFamily="34" charset="0"/>
              </a:rPr>
              <a:t> IPT-PI </a:t>
            </a:r>
            <a:br>
              <a:rPr lang="en-US" dirty="0">
                <a:latin typeface="Aptos" panose="020B0004020202020204" pitchFamily="34" charset="0"/>
              </a:rPr>
            </a:br>
            <a:br>
              <a:rPr lang="en-US" dirty="0">
                <a:latin typeface="Aptos" panose="020B0004020202020204" pitchFamily="34" charset="0"/>
              </a:rPr>
            </a:br>
            <a:endParaRPr lang="en-US" sz="1600" dirty="0">
              <a:latin typeface="Aptos" panose="020B0004020202020204" pitchFamily="34" charset="0"/>
            </a:endParaRP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7" y="6054213"/>
            <a:ext cx="11376026" cy="803787"/>
          </a:xfrm>
        </p:spPr>
        <p:txBody>
          <a:bodyPr/>
          <a:lstStyle/>
          <a:p>
            <a:pPr algn="l"/>
            <a:br>
              <a:rPr lang="en-US" sz="1800" dirty="0">
                <a:latin typeface="Aptos" panose="020B0004020202020204" pitchFamily="34" charset="0"/>
              </a:rPr>
            </a:br>
            <a:r>
              <a:rPr lang="en-US" sz="1800" dirty="0">
                <a:latin typeface="Aptos" panose="020B0004020202020204" pitchFamily="34" charset="0"/>
              </a:rPr>
              <a:t>SCE-SSC-SC Elodie Carlat, Patrick Muffat, Lisa Bellini-Devictor</a:t>
            </a:r>
            <a:br>
              <a:rPr lang="en-US" sz="1800" dirty="0">
                <a:latin typeface="Aptos" panose="020B0004020202020204" pitchFamily="34" charset="0"/>
              </a:rPr>
            </a:br>
            <a:r>
              <a:rPr lang="en-US" sz="1800" dirty="0">
                <a:latin typeface="Aptos" panose="020B0004020202020204" pitchFamily="34" charset="0"/>
              </a:rPr>
              <a:t>26/06/2025</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D40BDF-22F3-0527-8981-701829F966E2}"/>
            </a:ext>
          </a:extLst>
        </p:cNvPr>
        <p:cNvGrpSpPr/>
        <p:nvPr/>
      </p:nvGrpSpPr>
      <p:grpSpPr>
        <a:xfrm>
          <a:off x="0" y="0"/>
          <a:ext cx="0" cy="0"/>
          <a:chOff x="0" y="0"/>
          <a:chExt cx="0" cy="0"/>
        </a:xfrm>
      </p:grpSpPr>
      <p:sp>
        <p:nvSpPr>
          <p:cNvPr id="189444" name="Line 4">
            <a:extLst>
              <a:ext uri="{FF2B5EF4-FFF2-40B4-BE49-F238E27FC236}">
                <a16:creationId xmlns:a16="http://schemas.microsoft.com/office/drawing/2014/main" id="{DE30BA3F-10B4-42E5-C292-844ACB9768C8}"/>
              </a:ext>
            </a:extLst>
          </p:cNvPr>
          <p:cNvSpPr>
            <a:spLocks noChangeShapeType="1"/>
          </p:cNvSpPr>
          <p:nvPr/>
        </p:nvSpPr>
        <p:spPr bwMode="auto">
          <a:xfrm flipV="1">
            <a:off x="3790956" y="1916114"/>
            <a:ext cx="3167063" cy="15626"/>
          </a:xfrm>
          <a:prstGeom prst="line">
            <a:avLst/>
          </a:prstGeom>
          <a:noFill/>
          <a:ln w="28575">
            <a:solidFill>
              <a:schemeClr val="tx1"/>
            </a:solidFill>
            <a:round/>
            <a:headEnd/>
            <a:tailEnd type="triangle" w="med" len="med"/>
          </a:ln>
        </p:spPr>
        <p:txBody>
          <a:bodyPr/>
          <a:lstStyle/>
          <a:p>
            <a:endParaRPr lang="fr-CH"/>
          </a:p>
        </p:txBody>
      </p:sp>
      <p:sp>
        <p:nvSpPr>
          <p:cNvPr id="189445" name="Line 5">
            <a:extLst>
              <a:ext uri="{FF2B5EF4-FFF2-40B4-BE49-F238E27FC236}">
                <a16:creationId xmlns:a16="http://schemas.microsoft.com/office/drawing/2014/main" id="{23D0AD93-353C-4CAE-CDF2-B3BA1AA5EC6E}"/>
              </a:ext>
            </a:extLst>
          </p:cNvPr>
          <p:cNvSpPr>
            <a:spLocks noChangeShapeType="1"/>
          </p:cNvSpPr>
          <p:nvPr/>
        </p:nvSpPr>
        <p:spPr bwMode="auto">
          <a:xfrm flipV="1">
            <a:off x="3790956" y="3644900"/>
            <a:ext cx="3238501" cy="15626"/>
          </a:xfrm>
          <a:prstGeom prst="line">
            <a:avLst/>
          </a:prstGeom>
          <a:noFill/>
          <a:ln w="28575">
            <a:solidFill>
              <a:schemeClr val="tx1"/>
            </a:solidFill>
            <a:round/>
            <a:headEnd/>
            <a:tailEnd type="triangle" w="med" len="med"/>
          </a:ln>
        </p:spPr>
        <p:txBody>
          <a:bodyPr/>
          <a:lstStyle/>
          <a:p>
            <a:endParaRPr lang="fr-CH" dirty="0"/>
          </a:p>
        </p:txBody>
      </p:sp>
      <p:sp>
        <p:nvSpPr>
          <p:cNvPr id="189446" name="Line 6">
            <a:extLst>
              <a:ext uri="{FF2B5EF4-FFF2-40B4-BE49-F238E27FC236}">
                <a16:creationId xmlns:a16="http://schemas.microsoft.com/office/drawing/2014/main" id="{FEEAC007-1CE7-C038-E149-F0983A610D2E}"/>
              </a:ext>
            </a:extLst>
          </p:cNvPr>
          <p:cNvSpPr>
            <a:spLocks noChangeShapeType="1"/>
          </p:cNvSpPr>
          <p:nvPr/>
        </p:nvSpPr>
        <p:spPr bwMode="auto">
          <a:xfrm>
            <a:off x="3790956" y="5373216"/>
            <a:ext cx="3238501" cy="472"/>
          </a:xfrm>
          <a:prstGeom prst="line">
            <a:avLst/>
          </a:prstGeom>
          <a:noFill/>
          <a:ln w="28575">
            <a:solidFill>
              <a:schemeClr val="tx1"/>
            </a:solidFill>
            <a:round/>
            <a:headEnd/>
            <a:tailEnd type="triangle" w="med" len="med"/>
          </a:ln>
        </p:spPr>
        <p:txBody>
          <a:bodyPr/>
          <a:lstStyle/>
          <a:p>
            <a:endParaRPr lang="fr-CH"/>
          </a:p>
        </p:txBody>
      </p:sp>
      <p:sp>
        <p:nvSpPr>
          <p:cNvPr id="189452" name="AutoShape 12">
            <a:extLst>
              <a:ext uri="{FF2B5EF4-FFF2-40B4-BE49-F238E27FC236}">
                <a16:creationId xmlns:a16="http://schemas.microsoft.com/office/drawing/2014/main" id="{1C64653C-7061-F937-311E-4C388532842F}"/>
              </a:ext>
            </a:extLst>
          </p:cNvPr>
          <p:cNvSpPr>
            <a:spLocks noChangeArrowheads="1"/>
          </p:cNvSpPr>
          <p:nvPr/>
        </p:nvSpPr>
        <p:spPr bwMode="auto">
          <a:xfrm>
            <a:off x="4283282" y="1524000"/>
            <a:ext cx="2228649" cy="914400"/>
          </a:xfrm>
          <a:prstGeom prst="roundRect">
            <a:avLst>
              <a:gd name="adj" fmla="val 16667"/>
            </a:avLst>
          </a:prstGeom>
          <a:gradFill rotWithShape="0">
            <a:gsLst>
              <a:gs pos="0">
                <a:srgbClr val="C0C0C0"/>
              </a:gs>
              <a:gs pos="50000">
                <a:srgbClr val="C0C0C0">
                  <a:gamma/>
                  <a:tint val="14118"/>
                  <a:invGamma/>
                </a:srgbClr>
              </a:gs>
              <a:gs pos="100000">
                <a:srgbClr val="C0C0C0"/>
              </a:gs>
            </a:gsLst>
            <a:lin ang="2700000" scaled="1"/>
          </a:gradFill>
          <a:ln w="9525">
            <a:solidFill>
              <a:srgbClr val="000000"/>
            </a:solidFill>
            <a:round/>
            <a:headEnd/>
            <a:tailEnd/>
          </a:ln>
        </p:spPr>
        <p:txBody>
          <a:bodyPr/>
          <a:lstStyle/>
          <a:p>
            <a:pPr algn="ctr" eaLnBrk="0" hangingPunct="0"/>
            <a:r>
              <a:rPr lang="en-GB" sz="1400" b="1" i="1" dirty="0">
                <a:latin typeface="Aptos" panose="020B0004020202020204" pitchFamily="34" charset="0"/>
              </a:rPr>
              <a:t>DOCUMENT AO/I (5ans)</a:t>
            </a:r>
          </a:p>
          <a:p>
            <a:pPr algn="ctr" eaLnBrk="0" hangingPunct="0"/>
            <a:r>
              <a:rPr lang="en-GB" sz="1400" b="1" i="1" dirty="0" err="1">
                <a:latin typeface="Aptos" panose="020B0004020202020204" pitchFamily="34" charset="0"/>
              </a:rPr>
              <a:t>Preuve</a:t>
            </a:r>
            <a:r>
              <a:rPr lang="en-GB" sz="1400" b="1" i="1" dirty="0">
                <a:latin typeface="Aptos" panose="020B0004020202020204" pitchFamily="34" charset="0"/>
              </a:rPr>
              <a:t> </a:t>
            </a:r>
            <a:r>
              <a:rPr lang="en-GB" sz="1400" b="1" i="1" dirty="0" err="1">
                <a:latin typeface="Aptos" panose="020B0004020202020204" pitchFamily="34" charset="0"/>
              </a:rPr>
              <a:t>d’exoneration</a:t>
            </a:r>
            <a:r>
              <a:rPr lang="en-GB" sz="1400" b="1" i="1" dirty="0">
                <a:latin typeface="Aptos" panose="020B0004020202020204" pitchFamily="34" charset="0"/>
              </a:rPr>
              <a:t> </a:t>
            </a:r>
            <a:r>
              <a:rPr lang="en-GB" sz="1400" b="1" i="1" dirty="0" err="1">
                <a:latin typeface="Aptos" panose="020B0004020202020204" pitchFamily="34" charset="0"/>
              </a:rPr>
              <a:t>d’application</a:t>
            </a:r>
            <a:r>
              <a:rPr lang="en-GB" sz="1400" b="1" i="1" dirty="0">
                <a:latin typeface="Aptos" panose="020B0004020202020204" pitchFamily="34" charset="0"/>
              </a:rPr>
              <a:t> de TVA</a:t>
            </a:r>
          </a:p>
          <a:p>
            <a:pPr algn="ctr" eaLnBrk="0" hangingPunct="0"/>
            <a:r>
              <a:rPr lang="en-GB" sz="1400" b="1" i="1" dirty="0">
                <a:latin typeface="Aptos" panose="020B0004020202020204" pitchFamily="34" charset="0"/>
              </a:rPr>
              <a:t> Suisse</a:t>
            </a:r>
            <a:endParaRPr lang="en-GB" b="1" i="1" dirty="0">
              <a:latin typeface="Aptos" panose="020B0004020202020204" pitchFamily="34" charset="0"/>
            </a:endParaRPr>
          </a:p>
        </p:txBody>
      </p:sp>
      <p:sp>
        <p:nvSpPr>
          <p:cNvPr id="189453" name="AutoShape 13">
            <a:extLst>
              <a:ext uri="{FF2B5EF4-FFF2-40B4-BE49-F238E27FC236}">
                <a16:creationId xmlns:a16="http://schemas.microsoft.com/office/drawing/2014/main" id="{A3AE6867-B185-DDFE-863D-7D6EDC9258CE}"/>
              </a:ext>
            </a:extLst>
          </p:cNvPr>
          <p:cNvSpPr>
            <a:spLocks noChangeArrowheads="1"/>
          </p:cNvSpPr>
          <p:nvPr/>
        </p:nvSpPr>
        <p:spPr bwMode="auto">
          <a:xfrm>
            <a:off x="4078294" y="2996952"/>
            <a:ext cx="2632075" cy="1381125"/>
          </a:xfrm>
          <a:prstGeom prst="roundRect">
            <a:avLst>
              <a:gd name="adj" fmla="val 16667"/>
            </a:avLst>
          </a:prstGeom>
          <a:gradFill rotWithShape="0">
            <a:gsLst>
              <a:gs pos="0">
                <a:srgbClr val="C0C0C0"/>
              </a:gs>
              <a:gs pos="50000">
                <a:srgbClr val="C0C0C0">
                  <a:gamma/>
                  <a:tint val="16471"/>
                  <a:invGamma/>
                </a:srgbClr>
              </a:gs>
              <a:gs pos="100000">
                <a:srgbClr val="C0C0C0"/>
              </a:gs>
            </a:gsLst>
            <a:lin ang="2700000" scaled="1"/>
          </a:gradFill>
          <a:ln w="9525">
            <a:solidFill>
              <a:srgbClr val="000000"/>
            </a:solidFill>
            <a:round/>
            <a:headEnd/>
            <a:tailEnd/>
          </a:ln>
        </p:spPr>
        <p:txBody>
          <a:bodyPr/>
          <a:lstStyle/>
          <a:p>
            <a:pPr algn="ctr" eaLnBrk="0" hangingPunct="0"/>
            <a:r>
              <a:rPr lang="fr-FR" sz="1400" b="1" i="1" dirty="0">
                <a:latin typeface="Aptos" panose="020B0004020202020204" pitchFamily="34" charset="0"/>
              </a:rPr>
              <a:t>Déclaration d’exportation</a:t>
            </a:r>
          </a:p>
          <a:p>
            <a:pPr algn="ctr" eaLnBrk="0" hangingPunct="0"/>
            <a:r>
              <a:rPr lang="fr-FR" sz="1400" b="1" i="1" dirty="0">
                <a:latin typeface="Aptos" panose="020B0004020202020204" pitchFamily="34" charset="0"/>
              </a:rPr>
              <a:t>par l’intermédiaire d’un Représentant en Douane Enregistré.</a:t>
            </a:r>
          </a:p>
          <a:p>
            <a:pPr algn="ctr" eaLnBrk="0" hangingPunct="0"/>
            <a:r>
              <a:rPr lang="fr-FR" sz="1400" b="1" i="1" dirty="0">
                <a:latin typeface="Aptos" panose="020B0004020202020204" pitchFamily="34" charset="0"/>
              </a:rPr>
              <a:t>Facture exonérée de TVA</a:t>
            </a:r>
            <a:endParaRPr lang="en-GB" sz="1200" b="1" i="1" dirty="0">
              <a:latin typeface="Aptos" panose="020B0004020202020204" pitchFamily="34" charset="0"/>
            </a:endParaRPr>
          </a:p>
        </p:txBody>
      </p:sp>
      <p:sp>
        <p:nvSpPr>
          <p:cNvPr id="189454" name="AutoShape 14">
            <a:extLst>
              <a:ext uri="{FF2B5EF4-FFF2-40B4-BE49-F238E27FC236}">
                <a16:creationId xmlns:a16="http://schemas.microsoft.com/office/drawing/2014/main" id="{61EA0D77-DB26-8A2D-2868-50C6D3FF68D5}"/>
              </a:ext>
            </a:extLst>
          </p:cNvPr>
          <p:cNvSpPr>
            <a:spLocks noChangeArrowheads="1"/>
          </p:cNvSpPr>
          <p:nvPr/>
        </p:nvSpPr>
        <p:spPr bwMode="auto">
          <a:xfrm>
            <a:off x="4149732" y="4781550"/>
            <a:ext cx="2560637" cy="1311746"/>
          </a:xfrm>
          <a:prstGeom prst="roundRect">
            <a:avLst>
              <a:gd name="adj" fmla="val 16667"/>
            </a:avLst>
          </a:prstGeom>
          <a:gradFill rotWithShape="0">
            <a:gsLst>
              <a:gs pos="0">
                <a:srgbClr val="C0C0C0"/>
              </a:gs>
              <a:gs pos="50000">
                <a:srgbClr val="C0C0C0">
                  <a:gamma/>
                  <a:tint val="16471"/>
                  <a:invGamma/>
                </a:srgbClr>
              </a:gs>
              <a:gs pos="100000">
                <a:srgbClr val="C0C0C0"/>
              </a:gs>
            </a:gsLst>
            <a:lin ang="2700000" scaled="1"/>
          </a:gradFill>
          <a:ln w="9525">
            <a:solidFill>
              <a:srgbClr val="000000"/>
            </a:solidFill>
            <a:round/>
            <a:headEnd/>
            <a:tailEnd/>
          </a:ln>
        </p:spPr>
        <p:txBody>
          <a:bodyPr/>
          <a:lstStyle/>
          <a:p>
            <a:pPr algn="ctr" eaLnBrk="0" hangingPunct="0"/>
            <a:r>
              <a:rPr lang="fr-FR" sz="1400" b="1" i="1" dirty="0">
                <a:latin typeface="Aptos" panose="020B0004020202020204" pitchFamily="34" charset="0"/>
              </a:rPr>
              <a:t>Déclaration d’exportation</a:t>
            </a:r>
          </a:p>
          <a:p>
            <a:pPr algn="ctr" eaLnBrk="0" hangingPunct="0"/>
            <a:r>
              <a:rPr lang="fr-FR" sz="1400" b="1" i="1" dirty="0">
                <a:latin typeface="Aptos" panose="020B0004020202020204" pitchFamily="34" charset="0"/>
              </a:rPr>
              <a:t>par l’intermédiaire d’un Représentant en Douane Enregistré.</a:t>
            </a:r>
          </a:p>
          <a:p>
            <a:pPr algn="ctr" eaLnBrk="0" hangingPunct="0"/>
            <a:r>
              <a:rPr lang="fr-FR" sz="1400" b="1" i="1" dirty="0">
                <a:latin typeface="Aptos" panose="020B0004020202020204" pitchFamily="34" charset="0"/>
              </a:rPr>
              <a:t>Facture exonérée de TVA</a:t>
            </a:r>
            <a:endParaRPr lang="en-GB" sz="1200" b="1" i="1" dirty="0">
              <a:latin typeface="Aptos" panose="020B0004020202020204" pitchFamily="34" charset="0"/>
            </a:endParaRPr>
          </a:p>
        </p:txBody>
      </p:sp>
      <p:sp>
        <p:nvSpPr>
          <p:cNvPr id="4" name="Titre 3">
            <a:extLst>
              <a:ext uri="{FF2B5EF4-FFF2-40B4-BE49-F238E27FC236}">
                <a16:creationId xmlns:a16="http://schemas.microsoft.com/office/drawing/2014/main" id="{51C9F32C-AD82-5BD4-F824-AC99D3AD5138}"/>
              </a:ext>
            </a:extLst>
          </p:cNvPr>
          <p:cNvSpPr>
            <a:spLocks noGrp="1"/>
          </p:cNvSpPr>
          <p:nvPr>
            <p:ph type="title"/>
          </p:nvPr>
        </p:nvSpPr>
        <p:spPr/>
        <p:txBody>
          <a:bodyPr/>
          <a:lstStyle/>
          <a:p>
            <a:pPr algn="ctr"/>
            <a:r>
              <a:rPr lang="fr-CH" dirty="0">
                <a:latin typeface="Aptos" panose="020B0004020202020204" pitchFamily="34" charset="0"/>
              </a:rPr>
              <a:t>LIVRAISONS DE BIENS SUR LE SITE CERN MEYRIN</a:t>
            </a:r>
          </a:p>
        </p:txBody>
      </p:sp>
      <p:sp>
        <p:nvSpPr>
          <p:cNvPr id="8" name="Organigramme : Stockage à accès séquentiel 7">
            <a:extLst>
              <a:ext uri="{FF2B5EF4-FFF2-40B4-BE49-F238E27FC236}">
                <a16:creationId xmlns:a16="http://schemas.microsoft.com/office/drawing/2014/main" id="{351F2A0B-8BF0-B3B8-FCD6-5910D6329133}"/>
              </a:ext>
            </a:extLst>
          </p:cNvPr>
          <p:cNvSpPr/>
          <p:nvPr/>
        </p:nvSpPr>
        <p:spPr>
          <a:xfrm>
            <a:off x="1775520" y="1298413"/>
            <a:ext cx="1824603" cy="1194483"/>
          </a:xfrm>
          <a:prstGeom prst="flowChartMagneticTape">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eaLnBrk="0" hangingPunct="0"/>
            <a:endParaRPr lang="fr-CH" sz="1400" b="1" dirty="0">
              <a:solidFill>
                <a:srgbClr val="FFFFFF"/>
              </a:solidFill>
            </a:endParaRPr>
          </a:p>
          <a:p>
            <a:pPr algn="ctr" eaLnBrk="0" hangingPunct="0"/>
            <a:r>
              <a:rPr lang="fr-CH" sz="1200" b="1" dirty="0">
                <a:solidFill>
                  <a:srgbClr val="FFFFFF"/>
                </a:solidFill>
                <a:latin typeface="Aptos" panose="020B0004020202020204" pitchFamily="34" charset="0"/>
              </a:rPr>
              <a:t> </a:t>
            </a:r>
          </a:p>
        </p:txBody>
      </p:sp>
      <p:graphicFrame>
        <p:nvGraphicFramePr>
          <p:cNvPr id="189448" name="Object 8">
            <a:extLst>
              <a:ext uri="{FF2B5EF4-FFF2-40B4-BE49-F238E27FC236}">
                <a16:creationId xmlns:a16="http://schemas.microsoft.com/office/drawing/2014/main" id="{258BEBD1-0629-2E9F-7817-4AD96303584F}"/>
              </a:ext>
            </a:extLst>
          </p:cNvPr>
          <p:cNvGraphicFramePr>
            <a:graphicFrameLocks noChangeAspect="1"/>
          </p:cNvGraphicFramePr>
          <p:nvPr>
            <p:extLst>
              <p:ext uri="{D42A27DB-BD31-4B8C-83A1-F6EECF244321}">
                <p14:modId xmlns:p14="http://schemas.microsoft.com/office/powerpoint/2010/main" val="3273612163"/>
              </p:ext>
            </p:extLst>
          </p:nvPr>
        </p:nvGraphicFramePr>
        <p:xfrm>
          <a:off x="2469043" y="2113292"/>
          <a:ext cx="439738" cy="300038"/>
        </p:xfrm>
        <a:graphic>
          <a:graphicData uri="http://schemas.openxmlformats.org/presentationml/2006/ole">
            <mc:AlternateContent xmlns:mc="http://schemas.openxmlformats.org/markup-compatibility/2006">
              <mc:Choice xmlns:v="urn:schemas-microsoft-com:vml" Requires="v">
                <p:oleObj name="Document" r:id="rId2" imgW="419760" imgH="285840" progId="Word.Document.8">
                  <p:embed/>
                </p:oleObj>
              </mc:Choice>
              <mc:Fallback>
                <p:oleObj name="Document" r:id="rId2" imgW="419760" imgH="285840" progId="Word.Document.8">
                  <p:embed/>
                  <p:pic>
                    <p:nvPicPr>
                      <p:cNvPr id="189448" name="Object 8">
                        <a:extLst>
                          <a:ext uri="{FF2B5EF4-FFF2-40B4-BE49-F238E27FC236}">
                            <a16:creationId xmlns:a16="http://schemas.microsoft.com/office/drawing/2014/main" id="{11BBB900-DBBC-565B-567B-3A6BE453E8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9043" y="2113292"/>
                        <a:ext cx="439738" cy="300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9" name="Organigramme : Stockage à accès séquentiel 8">
            <a:extLst>
              <a:ext uri="{FF2B5EF4-FFF2-40B4-BE49-F238E27FC236}">
                <a16:creationId xmlns:a16="http://schemas.microsoft.com/office/drawing/2014/main" id="{67B29370-1C11-8910-A579-CFD6948FCABE}"/>
              </a:ext>
            </a:extLst>
          </p:cNvPr>
          <p:cNvSpPr/>
          <p:nvPr/>
        </p:nvSpPr>
        <p:spPr>
          <a:xfrm>
            <a:off x="1775521" y="3068836"/>
            <a:ext cx="1800200" cy="1152128"/>
          </a:xfrm>
          <a:prstGeom prst="flowChartMagneticTape">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solidFill>
                <a:schemeClr val="tx1">
                  <a:lumMod val="20000"/>
                  <a:lumOff val="80000"/>
                </a:schemeClr>
              </a:solidFill>
            </a:endParaRPr>
          </a:p>
        </p:txBody>
      </p:sp>
      <p:sp>
        <p:nvSpPr>
          <p:cNvPr id="10" name="Organigramme : Stockage à accès séquentiel 9">
            <a:extLst>
              <a:ext uri="{FF2B5EF4-FFF2-40B4-BE49-F238E27FC236}">
                <a16:creationId xmlns:a16="http://schemas.microsoft.com/office/drawing/2014/main" id="{A1E95ABB-69B6-02B1-B1E7-B605BD38E63A}"/>
              </a:ext>
            </a:extLst>
          </p:cNvPr>
          <p:cNvSpPr/>
          <p:nvPr/>
        </p:nvSpPr>
        <p:spPr>
          <a:xfrm>
            <a:off x="1799924" y="4659652"/>
            <a:ext cx="1800200" cy="1152128"/>
          </a:xfrm>
          <a:prstGeom prst="flowChartMagneticTape">
            <a:avLst/>
          </a:prstGeom>
          <a:solidFill>
            <a:schemeClr val="tx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graphicFrame>
        <p:nvGraphicFramePr>
          <p:cNvPr id="189450" name="Object 10">
            <a:extLst>
              <a:ext uri="{FF2B5EF4-FFF2-40B4-BE49-F238E27FC236}">
                <a16:creationId xmlns:a16="http://schemas.microsoft.com/office/drawing/2014/main" id="{14F9B58A-0F5F-C466-7D98-8F1825FE27A1}"/>
              </a:ext>
            </a:extLst>
          </p:cNvPr>
          <p:cNvGraphicFramePr>
            <a:graphicFrameLocks noChangeAspect="1"/>
          </p:cNvGraphicFramePr>
          <p:nvPr>
            <p:extLst>
              <p:ext uri="{D42A27DB-BD31-4B8C-83A1-F6EECF244321}">
                <p14:modId xmlns:p14="http://schemas.microsoft.com/office/powerpoint/2010/main" val="3403002167"/>
              </p:ext>
            </p:extLst>
          </p:nvPr>
        </p:nvGraphicFramePr>
        <p:xfrm>
          <a:off x="2491268" y="3789040"/>
          <a:ext cx="417513" cy="304800"/>
        </p:xfrm>
        <a:graphic>
          <a:graphicData uri="http://schemas.openxmlformats.org/presentationml/2006/ole">
            <mc:AlternateContent xmlns:mc="http://schemas.openxmlformats.org/markup-compatibility/2006">
              <mc:Choice xmlns:v="urn:schemas-microsoft-com:vml" Requires="v">
                <p:oleObj name="Document" r:id="rId4" imgW="381600" imgH="279360" progId="Word.Document.8">
                  <p:embed/>
                </p:oleObj>
              </mc:Choice>
              <mc:Fallback>
                <p:oleObj name="Document" r:id="rId4" imgW="381600" imgH="279360" progId="Word.Document.8">
                  <p:embed/>
                  <p:pic>
                    <p:nvPicPr>
                      <p:cNvPr id="189450" name="Object 10">
                        <a:extLst>
                          <a:ext uri="{FF2B5EF4-FFF2-40B4-BE49-F238E27FC236}">
                            <a16:creationId xmlns:a16="http://schemas.microsoft.com/office/drawing/2014/main" id="{5AE435F1-1850-B0C9-31A8-A58CE8DF8B3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91268" y="3789040"/>
                        <a:ext cx="417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1" name="ZoneTexte 10">
            <a:extLst>
              <a:ext uri="{FF2B5EF4-FFF2-40B4-BE49-F238E27FC236}">
                <a16:creationId xmlns:a16="http://schemas.microsoft.com/office/drawing/2014/main" id="{16363ECE-2C4D-C235-EF5C-83F01D73DF07}"/>
              </a:ext>
            </a:extLst>
          </p:cNvPr>
          <p:cNvSpPr txBox="1"/>
          <p:nvPr/>
        </p:nvSpPr>
        <p:spPr bwMode="auto">
          <a:xfrm>
            <a:off x="1944608" y="1462524"/>
            <a:ext cx="1437870" cy="830997"/>
          </a:xfrm>
          <a:prstGeom prst="rect">
            <a:avLst/>
          </a:prstGeom>
          <a:noFill/>
        </p:spPr>
        <p:txBody>
          <a:bodyPr wrap="square" rtlCol="0">
            <a:spAutoFit/>
          </a:bodyPr>
          <a:lstStyle/>
          <a:p>
            <a:pPr algn="ctr" eaLnBrk="0" hangingPunct="0"/>
            <a:r>
              <a:rPr lang="fr-CH" sz="1200" b="1" dirty="0">
                <a:solidFill>
                  <a:srgbClr val="FFFFFF"/>
                </a:solidFill>
                <a:latin typeface="Aptos" panose="020B0004020202020204" pitchFamily="34" charset="0"/>
              </a:rPr>
              <a:t> SWISS SUPPLIER</a:t>
            </a:r>
            <a:r>
              <a:rPr lang="fr-CH" sz="1200" dirty="0">
                <a:solidFill>
                  <a:srgbClr val="FFFFFF"/>
                </a:solidFill>
                <a:latin typeface="Aptos" panose="020B0004020202020204" pitchFamily="34" charset="0"/>
              </a:rPr>
              <a:t>  /</a:t>
            </a:r>
          </a:p>
          <a:p>
            <a:pPr algn="ctr" eaLnBrk="0" hangingPunct="0"/>
            <a:r>
              <a:rPr lang="fr-CH" sz="1200" b="1" dirty="0">
                <a:solidFill>
                  <a:srgbClr val="FFFFFF"/>
                </a:solidFill>
                <a:latin typeface="Aptos" panose="020B0004020202020204" pitchFamily="34" charset="0"/>
              </a:rPr>
              <a:t>CONTRACTOR</a:t>
            </a:r>
          </a:p>
          <a:p>
            <a:endParaRPr lang="fr-CH" sz="1200" dirty="0">
              <a:latin typeface="Aptos" panose="020B0004020202020204" pitchFamily="34" charset="0"/>
            </a:endParaRPr>
          </a:p>
        </p:txBody>
      </p:sp>
      <p:sp>
        <p:nvSpPr>
          <p:cNvPr id="12" name="ZoneTexte 11">
            <a:extLst>
              <a:ext uri="{FF2B5EF4-FFF2-40B4-BE49-F238E27FC236}">
                <a16:creationId xmlns:a16="http://schemas.microsoft.com/office/drawing/2014/main" id="{13D470DF-68C5-C173-BDF8-EA61213BEE47}"/>
              </a:ext>
            </a:extLst>
          </p:cNvPr>
          <p:cNvSpPr txBox="1"/>
          <p:nvPr/>
        </p:nvSpPr>
        <p:spPr bwMode="auto">
          <a:xfrm>
            <a:off x="1981089" y="3200021"/>
            <a:ext cx="1437870" cy="646331"/>
          </a:xfrm>
          <a:prstGeom prst="rect">
            <a:avLst/>
          </a:prstGeom>
          <a:noFill/>
        </p:spPr>
        <p:txBody>
          <a:bodyPr wrap="square" rtlCol="0">
            <a:spAutoFit/>
          </a:bodyPr>
          <a:lstStyle/>
          <a:p>
            <a:pPr algn="ctr" eaLnBrk="0" hangingPunct="0"/>
            <a:r>
              <a:rPr lang="fr-CH" sz="1200" b="1" dirty="0">
                <a:solidFill>
                  <a:srgbClr val="FFFFFF"/>
                </a:solidFill>
                <a:latin typeface="Aptos" panose="020B0004020202020204" pitchFamily="34" charset="0"/>
              </a:rPr>
              <a:t> EU SUPPLIER</a:t>
            </a:r>
            <a:r>
              <a:rPr lang="fr-CH" sz="1200" dirty="0">
                <a:solidFill>
                  <a:srgbClr val="FFFFFF"/>
                </a:solidFill>
                <a:latin typeface="Aptos" panose="020B0004020202020204" pitchFamily="34" charset="0"/>
              </a:rPr>
              <a:t>  /</a:t>
            </a:r>
          </a:p>
          <a:p>
            <a:pPr algn="ctr" eaLnBrk="0" hangingPunct="0"/>
            <a:r>
              <a:rPr lang="fr-CH" sz="1200" b="1" dirty="0">
                <a:solidFill>
                  <a:srgbClr val="FFFFFF"/>
                </a:solidFill>
                <a:latin typeface="Aptos" panose="020B0004020202020204" pitchFamily="34" charset="0"/>
              </a:rPr>
              <a:t>CONTRACTOR</a:t>
            </a:r>
          </a:p>
          <a:p>
            <a:endParaRPr lang="fr-CH" sz="1200" dirty="0">
              <a:latin typeface="Aptos" panose="020B0004020202020204" pitchFamily="34" charset="0"/>
            </a:endParaRPr>
          </a:p>
        </p:txBody>
      </p:sp>
      <p:sp>
        <p:nvSpPr>
          <p:cNvPr id="13" name="ZoneTexte 12">
            <a:extLst>
              <a:ext uri="{FF2B5EF4-FFF2-40B4-BE49-F238E27FC236}">
                <a16:creationId xmlns:a16="http://schemas.microsoft.com/office/drawing/2014/main" id="{90328937-C1EC-7208-7C25-FD4F1A611F73}"/>
              </a:ext>
            </a:extLst>
          </p:cNvPr>
          <p:cNvSpPr txBox="1"/>
          <p:nvPr/>
        </p:nvSpPr>
        <p:spPr bwMode="auto">
          <a:xfrm>
            <a:off x="1981089" y="4827114"/>
            <a:ext cx="1437870" cy="1015663"/>
          </a:xfrm>
          <a:prstGeom prst="rect">
            <a:avLst/>
          </a:prstGeom>
          <a:noFill/>
        </p:spPr>
        <p:txBody>
          <a:bodyPr wrap="square" rtlCol="0">
            <a:spAutoFit/>
          </a:bodyPr>
          <a:lstStyle/>
          <a:p>
            <a:pPr algn="ctr" eaLnBrk="0" hangingPunct="0"/>
            <a:r>
              <a:rPr lang="fr-CH" sz="1200" b="1" dirty="0">
                <a:solidFill>
                  <a:srgbClr val="FFFFFF"/>
                </a:solidFill>
                <a:latin typeface="Aptos" panose="020B0004020202020204" pitchFamily="34" charset="0"/>
              </a:rPr>
              <a:t> SUPPLIER</a:t>
            </a:r>
            <a:r>
              <a:rPr lang="fr-CH" sz="1200" dirty="0">
                <a:solidFill>
                  <a:srgbClr val="FFFFFF"/>
                </a:solidFill>
                <a:latin typeface="Aptos" panose="020B0004020202020204" pitchFamily="34" charset="0"/>
              </a:rPr>
              <a:t>  /</a:t>
            </a:r>
          </a:p>
          <a:p>
            <a:pPr algn="ctr" eaLnBrk="0" hangingPunct="0"/>
            <a:r>
              <a:rPr lang="fr-CH" sz="1200" b="1" dirty="0">
                <a:solidFill>
                  <a:srgbClr val="FFFFFF"/>
                </a:solidFill>
                <a:latin typeface="Aptos" panose="020B0004020202020204" pitchFamily="34" charset="0"/>
              </a:rPr>
              <a:t>CONTRACTOR OUTSIDE EU and CH</a:t>
            </a:r>
          </a:p>
          <a:p>
            <a:endParaRPr lang="fr-CH" sz="1200" dirty="0">
              <a:latin typeface="Aptos" panose="020B0004020202020204" pitchFamily="34" charset="0"/>
            </a:endParaRPr>
          </a:p>
        </p:txBody>
      </p:sp>
      <p:sp>
        <p:nvSpPr>
          <p:cNvPr id="20" name="Rectangle 19">
            <a:extLst>
              <a:ext uri="{FF2B5EF4-FFF2-40B4-BE49-F238E27FC236}">
                <a16:creationId xmlns:a16="http://schemas.microsoft.com/office/drawing/2014/main" id="{DA8E455A-7A8D-820D-3245-A7C35BC86BCE}"/>
              </a:ext>
            </a:extLst>
          </p:cNvPr>
          <p:cNvSpPr/>
          <p:nvPr/>
        </p:nvSpPr>
        <p:spPr>
          <a:xfrm>
            <a:off x="9601651" y="1684412"/>
            <a:ext cx="958844" cy="4209256"/>
          </a:xfrm>
          <a:prstGeom prst="rect">
            <a:avLst/>
          </a:prstGeom>
          <a:solidFill>
            <a:schemeClr val="tx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graphicFrame>
        <p:nvGraphicFramePr>
          <p:cNvPr id="16" name="Object 18">
            <a:extLst>
              <a:ext uri="{FF2B5EF4-FFF2-40B4-BE49-F238E27FC236}">
                <a16:creationId xmlns:a16="http://schemas.microsoft.com/office/drawing/2014/main" id="{214E1FA8-AC75-F51B-E1A0-E20FB9221359}"/>
              </a:ext>
            </a:extLst>
          </p:cNvPr>
          <p:cNvGraphicFramePr>
            <a:graphicFrameLocks noChangeAspect="1"/>
          </p:cNvGraphicFramePr>
          <p:nvPr>
            <p:extLst>
              <p:ext uri="{D42A27DB-BD31-4B8C-83A1-F6EECF244321}">
                <p14:modId xmlns:p14="http://schemas.microsoft.com/office/powerpoint/2010/main" val="705137069"/>
              </p:ext>
            </p:extLst>
          </p:nvPr>
        </p:nvGraphicFramePr>
        <p:xfrm>
          <a:off x="9768780" y="1872616"/>
          <a:ext cx="647700" cy="431800"/>
        </p:xfrm>
        <a:graphic>
          <a:graphicData uri="http://schemas.openxmlformats.org/presentationml/2006/ole">
            <mc:AlternateContent xmlns:mc="http://schemas.openxmlformats.org/markup-compatibility/2006">
              <mc:Choice xmlns:v="urn:schemas-microsoft-com:vml" Requires="v">
                <p:oleObj name="Document" r:id="rId6" imgW="419760" imgH="285840" progId="Word.Document.8">
                  <p:embed/>
                </p:oleObj>
              </mc:Choice>
              <mc:Fallback>
                <p:oleObj name="Document" r:id="rId6" imgW="419760" imgH="285840" progId="Word.Document.8">
                  <p:embed/>
                  <p:pic>
                    <p:nvPicPr>
                      <p:cNvPr id="16" name="Object 18">
                        <a:extLst>
                          <a:ext uri="{FF2B5EF4-FFF2-40B4-BE49-F238E27FC236}">
                            <a16:creationId xmlns:a16="http://schemas.microsoft.com/office/drawing/2014/main" id="{41C278CA-F27A-1F71-2154-1833AC480CC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768780" y="1872616"/>
                        <a:ext cx="647700"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7" name="ZoneTexte 16">
            <a:extLst>
              <a:ext uri="{FF2B5EF4-FFF2-40B4-BE49-F238E27FC236}">
                <a16:creationId xmlns:a16="http://schemas.microsoft.com/office/drawing/2014/main" id="{34BECD44-C9F9-7B4A-67E4-2878E409CE6F}"/>
              </a:ext>
            </a:extLst>
          </p:cNvPr>
          <p:cNvSpPr txBox="1"/>
          <p:nvPr/>
        </p:nvSpPr>
        <p:spPr bwMode="auto">
          <a:xfrm>
            <a:off x="9626054" y="2865264"/>
            <a:ext cx="934442" cy="2308324"/>
          </a:xfrm>
          <a:prstGeom prst="rect">
            <a:avLst/>
          </a:prstGeom>
          <a:noFill/>
        </p:spPr>
        <p:txBody>
          <a:bodyPr wrap="square" rtlCol="0">
            <a:spAutoFit/>
          </a:bodyPr>
          <a:lstStyle/>
          <a:p>
            <a:pPr algn="ctr"/>
            <a:r>
              <a:rPr lang="fr-CH" sz="2400" b="1" dirty="0">
                <a:latin typeface="Aptos" panose="020B0004020202020204" pitchFamily="34" charset="0"/>
              </a:rPr>
              <a:t>M</a:t>
            </a:r>
          </a:p>
          <a:p>
            <a:pPr algn="ctr"/>
            <a:r>
              <a:rPr lang="fr-CH" sz="2400" b="1" dirty="0">
                <a:latin typeface="Aptos" panose="020B0004020202020204" pitchFamily="34" charset="0"/>
              </a:rPr>
              <a:t>E</a:t>
            </a:r>
          </a:p>
          <a:p>
            <a:pPr algn="ctr"/>
            <a:r>
              <a:rPr lang="fr-CH" sz="2400" b="1" dirty="0">
                <a:latin typeface="Aptos" panose="020B0004020202020204" pitchFamily="34" charset="0"/>
              </a:rPr>
              <a:t>Y</a:t>
            </a:r>
          </a:p>
          <a:p>
            <a:pPr algn="ctr"/>
            <a:r>
              <a:rPr lang="fr-CH" sz="2400" b="1" dirty="0">
                <a:latin typeface="Aptos" panose="020B0004020202020204" pitchFamily="34" charset="0"/>
              </a:rPr>
              <a:t>R</a:t>
            </a:r>
          </a:p>
          <a:p>
            <a:pPr algn="ctr"/>
            <a:r>
              <a:rPr lang="fr-CH" sz="2400" b="1" dirty="0">
                <a:latin typeface="Aptos" panose="020B0004020202020204" pitchFamily="34" charset="0"/>
              </a:rPr>
              <a:t>I</a:t>
            </a:r>
          </a:p>
          <a:p>
            <a:pPr algn="ctr"/>
            <a:r>
              <a:rPr lang="fr-CH" sz="2400" b="1" dirty="0">
                <a:latin typeface="Aptos" panose="020B0004020202020204" pitchFamily="34" charset="0"/>
              </a:rPr>
              <a:t>N</a:t>
            </a:r>
          </a:p>
        </p:txBody>
      </p:sp>
      <p:sp>
        <p:nvSpPr>
          <p:cNvPr id="2" name="ZoneTexte 1">
            <a:extLst>
              <a:ext uri="{FF2B5EF4-FFF2-40B4-BE49-F238E27FC236}">
                <a16:creationId xmlns:a16="http://schemas.microsoft.com/office/drawing/2014/main" id="{00837925-DF6C-7FE9-AAFE-BD1FF4D8E2D2}"/>
              </a:ext>
            </a:extLst>
          </p:cNvPr>
          <p:cNvSpPr txBox="1"/>
          <p:nvPr/>
        </p:nvSpPr>
        <p:spPr bwMode="auto">
          <a:xfrm>
            <a:off x="4030549" y="836712"/>
            <a:ext cx="4582416" cy="369332"/>
          </a:xfrm>
          <a:prstGeom prst="rect">
            <a:avLst/>
          </a:prstGeom>
          <a:noFill/>
        </p:spPr>
        <p:txBody>
          <a:bodyPr wrap="square" rtlCol="0">
            <a:spAutoFit/>
          </a:bodyPr>
          <a:lstStyle/>
          <a:p>
            <a:r>
              <a:rPr lang="fr-CH" dirty="0"/>
              <a:t>Environ 6000 arrivages/an sous douane</a:t>
            </a:r>
          </a:p>
        </p:txBody>
      </p:sp>
      <p:sp>
        <p:nvSpPr>
          <p:cNvPr id="5" name="ZoneTexte 4">
            <a:extLst>
              <a:ext uri="{FF2B5EF4-FFF2-40B4-BE49-F238E27FC236}">
                <a16:creationId xmlns:a16="http://schemas.microsoft.com/office/drawing/2014/main" id="{4EC08C38-7178-9F58-CD08-71F4AB00A311}"/>
              </a:ext>
            </a:extLst>
          </p:cNvPr>
          <p:cNvSpPr txBox="1"/>
          <p:nvPr/>
        </p:nvSpPr>
        <p:spPr bwMode="auto">
          <a:xfrm>
            <a:off x="6945824" y="3155932"/>
            <a:ext cx="2614876" cy="830997"/>
          </a:xfrm>
          <a:prstGeom prst="rect">
            <a:avLst/>
          </a:prstGeom>
          <a:noFill/>
        </p:spPr>
        <p:txBody>
          <a:bodyPr wrap="square" rtlCol="0">
            <a:spAutoFit/>
          </a:bodyPr>
          <a:lstStyle/>
          <a:p>
            <a:pPr algn="ctr"/>
            <a:r>
              <a:rPr lang="fr-CH" sz="1600" b="1" dirty="0"/>
              <a:t>IMPORTATION SOUS FRANCHISE DIPLOMATIQUE 14.60</a:t>
            </a:r>
          </a:p>
        </p:txBody>
      </p:sp>
      <p:sp>
        <p:nvSpPr>
          <p:cNvPr id="6" name="ZoneTexte 5">
            <a:extLst>
              <a:ext uri="{FF2B5EF4-FFF2-40B4-BE49-F238E27FC236}">
                <a16:creationId xmlns:a16="http://schemas.microsoft.com/office/drawing/2014/main" id="{452AA325-F05B-64DD-9EE1-04FE1995EC17}"/>
              </a:ext>
            </a:extLst>
          </p:cNvPr>
          <p:cNvSpPr txBox="1"/>
          <p:nvPr/>
        </p:nvSpPr>
        <p:spPr bwMode="auto">
          <a:xfrm>
            <a:off x="6979348" y="4914177"/>
            <a:ext cx="2560637" cy="830997"/>
          </a:xfrm>
          <a:prstGeom prst="rect">
            <a:avLst/>
          </a:prstGeom>
          <a:noFill/>
        </p:spPr>
        <p:txBody>
          <a:bodyPr wrap="square" rtlCol="0">
            <a:spAutoFit/>
          </a:bodyPr>
          <a:lstStyle/>
          <a:p>
            <a:pPr algn="ctr"/>
            <a:r>
              <a:rPr lang="fr-CH" sz="1600" b="1" dirty="0"/>
              <a:t>IMPORTATION SOUS FRANCHISE DIPLOMATIQUE 14.60</a:t>
            </a:r>
          </a:p>
        </p:txBody>
      </p:sp>
      <p:pic>
        <p:nvPicPr>
          <p:cNvPr id="14" name="Image 13">
            <a:extLst>
              <a:ext uri="{FF2B5EF4-FFF2-40B4-BE49-F238E27FC236}">
                <a16:creationId xmlns:a16="http://schemas.microsoft.com/office/drawing/2014/main" id="{4863A3B5-4432-0F54-59A7-DEA1969322CA}"/>
              </a:ext>
            </a:extLst>
          </p:cNvPr>
          <p:cNvPicPr>
            <a:picLocks noChangeAspect="1"/>
          </p:cNvPicPr>
          <p:nvPr/>
        </p:nvPicPr>
        <p:blipFill>
          <a:blip r:embed="rId8"/>
          <a:stretch>
            <a:fillRect/>
          </a:stretch>
        </p:blipFill>
        <p:spPr>
          <a:xfrm>
            <a:off x="7022314" y="1484784"/>
            <a:ext cx="2350509" cy="840117"/>
          </a:xfrm>
          <a:prstGeom prst="rect">
            <a:avLst/>
          </a:prstGeom>
        </p:spPr>
      </p:pic>
      <p:sp>
        <p:nvSpPr>
          <p:cNvPr id="3" name="Footer Placeholder 4">
            <a:extLst>
              <a:ext uri="{FF2B5EF4-FFF2-40B4-BE49-F238E27FC236}">
                <a16:creationId xmlns:a16="http://schemas.microsoft.com/office/drawing/2014/main" id="{FEF1FA6F-E9A1-B0B2-684B-0080A6AC5FDA}"/>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7" name="Date Placeholder 3">
            <a:extLst>
              <a:ext uri="{FF2B5EF4-FFF2-40B4-BE49-F238E27FC236}">
                <a16:creationId xmlns:a16="http://schemas.microsoft.com/office/drawing/2014/main" id="{1B5CF98D-ED74-FC74-9AAD-2FC71B3A6E75}"/>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152760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94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944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945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945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944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945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944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94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4" grpId="0" animBg="1"/>
      <p:bldP spid="189445" grpId="0" animBg="1"/>
      <p:bldP spid="189446" grpId="0" animBg="1"/>
      <p:bldP spid="189452" grpId="0" animBg="1"/>
      <p:bldP spid="189453" grpId="0" animBg="1"/>
      <p:bldP spid="18945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D1F894-6F12-403F-BF9B-1FBCA94B54D1}"/>
            </a:ext>
          </a:extLst>
        </p:cNvPr>
        <p:cNvGrpSpPr/>
        <p:nvPr/>
      </p:nvGrpSpPr>
      <p:grpSpPr>
        <a:xfrm>
          <a:off x="0" y="0"/>
          <a:ext cx="0" cy="0"/>
          <a:chOff x="0" y="0"/>
          <a:chExt cx="0" cy="0"/>
        </a:xfrm>
      </p:grpSpPr>
      <p:sp>
        <p:nvSpPr>
          <p:cNvPr id="8" name="Line 6">
            <a:extLst>
              <a:ext uri="{FF2B5EF4-FFF2-40B4-BE49-F238E27FC236}">
                <a16:creationId xmlns:a16="http://schemas.microsoft.com/office/drawing/2014/main" id="{56C965AE-08BE-225A-2760-AB6B2554740B}"/>
              </a:ext>
            </a:extLst>
          </p:cNvPr>
          <p:cNvSpPr>
            <a:spLocks noChangeShapeType="1"/>
          </p:cNvSpPr>
          <p:nvPr/>
        </p:nvSpPr>
        <p:spPr bwMode="auto">
          <a:xfrm>
            <a:off x="3790955" y="5373216"/>
            <a:ext cx="3238501" cy="472"/>
          </a:xfrm>
          <a:prstGeom prst="line">
            <a:avLst/>
          </a:prstGeom>
          <a:noFill/>
          <a:ln w="28575">
            <a:solidFill>
              <a:schemeClr val="tx1"/>
            </a:solidFill>
            <a:round/>
            <a:headEnd/>
            <a:tailEnd type="triangle" w="med" len="med"/>
          </a:ln>
        </p:spPr>
        <p:txBody>
          <a:bodyPr/>
          <a:lstStyle/>
          <a:p>
            <a:endParaRPr lang="fr-CH"/>
          </a:p>
        </p:txBody>
      </p:sp>
      <p:graphicFrame>
        <p:nvGraphicFramePr>
          <p:cNvPr id="189450" name="Object 10">
            <a:extLst>
              <a:ext uri="{FF2B5EF4-FFF2-40B4-BE49-F238E27FC236}">
                <a16:creationId xmlns:a16="http://schemas.microsoft.com/office/drawing/2014/main" id="{DDB50AD4-B5D9-5B3F-79A7-E8C9FB3A3624}"/>
              </a:ext>
            </a:extLst>
          </p:cNvPr>
          <p:cNvGraphicFramePr>
            <a:graphicFrameLocks noChangeAspect="1"/>
          </p:cNvGraphicFramePr>
          <p:nvPr>
            <p:extLst>
              <p:ext uri="{D42A27DB-BD31-4B8C-83A1-F6EECF244321}">
                <p14:modId xmlns:p14="http://schemas.microsoft.com/office/powerpoint/2010/main" val="1608902973"/>
              </p:ext>
            </p:extLst>
          </p:nvPr>
        </p:nvGraphicFramePr>
        <p:xfrm>
          <a:off x="2926979" y="3572892"/>
          <a:ext cx="417513" cy="304800"/>
        </p:xfrm>
        <a:graphic>
          <a:graphicData uri="http://schemas.openxmlformats.org/presentationml/2006/ole">
            <mc:AlternateContent xmlns:mc="http://schemas.openxmlformats.org/markup-compatibility/2006">
              <mc:Choice xmlns:v="urn:schemas-microsoft-com:vml" Requires="v">
                <p:oleObj name="Document" r:id="rId2" imgW="381600" imgH="279360" progId="Word.Document.8">
                  <p:embed/>
                </p:oleObj>
              </mc:Choice>
              <mc:Fallback>
                <p:oleObj name="Document" r:id="rId2" imgW="381600" imgH="279360" progId="Word.Document.8">
                  <p:embed/>
                  <p:pic>
                    <p:nvPicPr>
                      <p:cNvPr id="189450" name="Object 10">
                        <a:extLst>
                          <a:ext uri="{FF2B5EF4-FFF2-40B4-BE49-F238E27FC236}">
                            <a16:creationId xmlns:a16="http://schemas.microsoft.com/office/drawing/2014/main" id="{97A2FD38-51B6-8065-9825-09B16DAB9F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26979" y="3572892"/>
                        <a:ext cx="417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 name="Titre 3">
            <a:extLst>
              <a:ext uri="{FF2B5EF4-FFF2-40B4-BE49-F238E27FC236}">
                <a16:creationId xmlns:a16="http://schemas.microsoft.com/office/drawing/2014/main" id="{B05F91A8-F295-D496-5DB0-A8DEB8DA31EA}"/>
              </a:ext>
            </a:extLst>
          </p:cNvPr>
          <p:cNvSpPr>
            <a:spLocks noGrp="1"/>
          </p:cNvSpPr>
          <p:nvPr>
            <p:ph type="title"/>
          </p:nvPr>
        </p:nvSpPr>
        <p:spPr/>
        <p:txBody>
          <a:bodyPr/>
          <a:lstStyle/>
          <a:p>
            <a:pPr algn="ctr"/>
            <a:r>
              <a:rPr lang="fr-CH" dirty="0">
                <a:latin typeface="Aptos" panose="020B0004020202020204" pitchFamily="34" charset="0"/>
              </a:rPr>
              <a:t>LIVRAISONS DE BIENS SUR CERN PREVESSIN</a:t>
            </a:r>
          </a:p>
        </p:txBody>
      </p:sp>
      <p:sp>
        <p:nvSpPr>
          <p:cNvPr id="2" name="AutoShape 14">
            <a:extLst>
              <a:ext uri="{FF2B5EF4-FFF2-40B4-BE49-F238E27FC236}">
                <a16:creationId xmlns:a16="http://schemas.microsoft.com/office/drawing/2014/main" id="{5C6E6431-2FF3-7016-32E6-0D59D579083E}"/>
              </a:ext>
            </a:extLst>
          </p:cNvPr>
          <p:cNvSpPr>
            <a:spLocks noChangeArrowheads="1"/>
          </p:cNvSpPr>
          <p:nvPr/>
        </p:nvSpPr>
        <p:spPr bwMode="auto">
          <a:xfrm>
            <a:off x="4109555" y="4643965"/>
            <a:ext cx="2560637" cy="1311746"/>
          </a:xfrm>
          <a:prstGeom prst="roundRect">
            <a:avLst>
              <a:gd name="adj" fmla="val 16667"/>
            </a:avLst>
          </a:prstGeom>
          <a:gradFill rotWithShape="0">
            <a:gsLst>
              <a:gs pos="0">
                <a:srgbClr val="C0C0C0"/>
              </a:gs>
              <a:gs pos="50000">
                <a:srgbClr val="C0C0C0">
                  <a:gamma/>
                  <a:tint val="16471"/>
                  <a:invGamma/>
                </a:srgbClr>
              </a:gs>
              <a:gs pos="100000">
                <a:srgbClr val="C0C0C0"/>
              </a:gs>
            </a:gsLst>
            <a:lin ang="2700000" scaled="1"/>
          </a:gradFill>
          <a:ln w="9525">
            <a:solidFill>
              <a:srgbClr val="000000"/>
            </a:solidFill>
            <a:round/>
            <a:headEnd/>
            <a:tailEnd/>
          </a:ln>
        </p:spPr>
        <p:txBody>
          <a:bodyPr/>
          <a:lstStyle/>
          <a:p>
            <a:pPr algn="ctr" eaLnBrk="0" hangingPunct="0"/>
            <a:r>
              <a:rPr lang="fr-FR" sz="1400" b="1" i="1" dirty="0">
                <a:latin typeface="Aptos" panose="020B0004020202020204" pitchFamily="34" charset="0"/>
              </a:rPr>
              <a:t>Déclaration d’exportation</a:t>
            </a:r>
          </a:p>
          <a:p>
            <a:pPr algn="ctr" eaLnBrk="0" hangingPunct="0"/>
            <a:r>
              <a:rPr lang="fr-FR" sz="1400" b="1" i="1" dirty="0">
                <a:latin typeface="Aptos" panose="020B0004020202020204" pitchFamily="34" charset="0"/>
              </a:rPr>
              <a:t>par l’intermédiaire d’un Représentant en Douane Enregistré.</a:t>
            </a:r>
          </a:p>
          <a:p>
            <a:pPr algn="ctr" eaLnBrk="0" hangingPunct="0"/>
            <a:r>
              <a:rPr lang="fr-FR" sz="1400" b="1" i="1" dirty="0">
                <a:latin typeface="Aptos" panose="020B0004020202020204" pitchFamily="34" charset="0"/>
              </a:rPr>
              <a:t>Facture exonérée de TVA</a:t>
            </a:r>
            <a:endParaRPr lang="en-GB" sz="1200" b="1" i="1" dirty="0">
              <a:latin typeface="Aptos" panose="020B0004020202020204" pitchFamily="34" charset="0"/>
            </a:endParaRPr>
          </a:p>
        </p:txBody>
      </p:sp>
      <p:sp>
        <p:nvSpPr>
          <p:cNvPr id="3" name="Line 4">
            <a:extLst>
              <a:ext uri="{FF2B5EF4-FFF2-40B4-BE49-F238E27FC236}">
                <a16:creationId xmlns:a16="http://schemas.microsoft.com/office/drawing/2014/main" id="{01FF9F9B-7E8A-FE3B-4CC3-90C7F52E9731}"/>
              </a:ext>
            </a:extLst>
          </p:cNvPr>
          <p:cNvSpPr>
            <a:spLocks noChangeShapeType="1"/>
          </p:cNvSpPr>
          <p:nvPr/>
        </p:nvSpPr>
        <p:spPr bwMode="auto">
          <a:xfrm flipV="1">
            <a:off x="3790955" y="1916114"/>
            <a:ext cx="3167063" cy="15626"/>
          </a:xfrm>
          <a:prstGeom prst="line">
            <a:avLst/>
          </a:prstGeom>
          <a:noFill/>
          <a:ln w="28575">
            <a:solidFill>
              <a:schemeClr val="tx1"/>
            </a:solidFill>
            <a:round/>
            <a:headEnd/>
            <a:tailEnd type="triangle" w="med" len="med"/>
          </a:ln>
        </p:spPr>
        <p:txBody>
          <a:bodyPr/>
          <a:lstStyle/>
          <a:p>
            <a:endParaRPr lang="fr-CH"/>
          </a:p>
        </p:txBody>
      </p:sp>
      <p:sp>
        <p:nvSpPr>
          <p:cNvPr id="5" name="Line 5">
            <a:extLst>
              <a:ext uri="{FF2B5EF4-FFF2-40B4-BE49-F238E27FC236}">
                <a16:creationId xmlns:a16="http://schemas.microsoft.com/office/drawing/2014/main" id="{ABF3F3F1-5C01-55B8-6A44-1A71ABCEAF67}"/>
              </a:ext>
            </a:extLst>
          </p:cNvPr>
          <p:cNvSpPr>
            <a:spLocks noChangeShapeType="1"/>
          </p:cNvSpPr>
          <p:nvPr/>
        </p:nvSpPr>
        <p:spPr bwMode="auto">
          <a:xfrm flipV="1">
            <a:off x="3790955" y="3572892"/>
            <a:ext cx="3238501" cy="15626"/>
          </a:xfrm>
          <a:prstGeom prst="line">
            <a:avLst/>
          </a:prstGeom>
          <a:noFill/>
          <a:ln w="28575">
            <a:solidFill>
              <a:schemeClr val="tx1"/>
            </a:solidFill>
            <a:round/>
            <a:headEnd/>
            <a:tailEnd type="triangle" w="med" len="med"/>
          </a:ln>
        </p:spPr>
        <p:txBody>
          <a:bodyPr/>
          <a:lstStyle/>
          <a:p>
            <a:endParaRPr lang="fr-CH" dirty="0"/>
          </a:p>
        </p:txBody>
      </p:sp>
      <p:sp>
        <p:nvSpPr>
          <p:cNvPr id="9" name="AutoShape 12">
            <a:extLst>
              <a:ext uri="{FF2B5EF4-FFF2-40B4-BE49-F238E27FC236}">
                <a16:creationId xmlns:a16="http://schemas.microsoft.com/office/drawing/2014/main" id="{69256353-990B-BC0D-6F42-A746A7DA6C5B}"/>
              </a:ext>
            </a:extLst>
          </p:cNvPr>
          <p:cNvSpPr>
            <a:spLocks noChangeArrowheads="1"/>
          </p:cNvSpPr>
          <p:nvPr/>
        </p:nvSpPr>
        <p:spPr bwMode="auto">
          <a:xfrm>
            <a:off x="4227972" y="1532561"/>
            <a:ext cx="2228649" cy="914400"/>
          </a:xfrm>
          <a:prstGeom prst="roundRect">
            <a:avLst>
              <a:gd name="adj" fmla="val 16667"/>
            </a:avLst>
          </a:prstGeom>
          <a:gradFill rotWithShape="0">
            <a:gsLst>
              <a:gs pos="0">
                <a:srgbClr val="C0C0C0"/>
              </a:gs>
              <a:gs pos="50000">
                <a:srgbClr val="C0C0C0">
                  <a:gamma/>
                  <a:tint val="14118"/>
                  <a:invGamma/>
                </a:srgbClr>
              </a:gs>
              <a:gs pos="100000">
                <a:srgbClr val="C0C0C0"/>
              </a:gs>
            </a:gsLst>
            <a:lin ang="2700000" scaled="1"/>
          </a:gradFill>
          <a:ln w="9525">
            <a:solidFill>
              <a:srgbClr val="000000"/>
            </a:solidFill>
            <a:round/>
            <a:headEnd/>
            <a:tailEnd/>
          </a:ln>
        </p:spPr>
        <p:txBody>
          <a:bodyPr/>
          <a:lstStyle/>
          <a:p>
            <a:pPr algn="ctr" eaLnBrk="0" hangingPunct="0"/>
            <a:r>
              <a:rPr lang="en-GB" sz="1400" b="1" i="1" dirty="0" err="1">
                <a:latin typeface="Aptos" panose="020B0004020202020204" pitchFamily="34" charset="0"/>
              </a:rPr>
              <a:t>Etre</a:t>
            </a:r>
            <a:r>
              <a:rPr lang="en-GB" sz="1400" b="1" i="1" dirty="0">
                <a:latin typeface="Aptos" panose="020B0004020202020204" pitchFamily="34" charset="0"/>
              </a:rPr>
              <a:t> </a:t>
            </a:r>
            <a:r>
              <a:rPr lang="en-GB" sz="1400" b="1" i="1" dirty="0" err="1">
                <a:latin typeface="Aptos" panose="020B0004020202020204" pitchFamily="34" charset="0"/>
              </a:rPr>
              <a:t>établi</a:t>
            </a:r>
            <a:r>
              <a:rPr lang="en-GB" sz="1400" b="1" i="1" dirty="0">
                <a:latin typeface="Aptos" panose="020B0004020202020204" pitchFamily="34" charset="0"/>
              </a:rPr>
              <a:t> </a:t>
            </a:r>
            <a:r>
              <a:rPr lang="en-GB" sz="1400" b="1" i="1" dirty="0" err="1">
                <a:latin typeface="Aptos" panose="020B0004020202020204" pitchFamily="34" charset="0"/>
              </a:rPr>
              <a:t>en</a:t>
            </a:r>
            <a:r>
              <a:rPr lang="en-GB" sz="1400" b="1" i="1" dirty="0">
                <a:latin typeface="Aptos" panose="020B0004020202020204" pitchFamily="34" charset="0"/>
              </a:rPr>
              <a:t> France, </a:t>
            </a:r>
            <a:r>
              <a:rPr lang="en-GB" sz="1400" b="1" i="1" dirty="0" err="1">
                <a:latin typeface="Aptos" panose="020B0004020202020204" pitchFamily="34" charset="0"/>
              </a:rPr>
              <a:t>inclure</a:t>
            </a:r>
            <a:r>
              <a:rPr lang="en-GB" sz="1400" b="1" i="1" dirty="0">
                <a:latin typeface="Aptos" panose="020B0004020202020204" pitchFamily="34" charset="0"/>
              </a:rPr>
              <a:t> le n° de TVA et </a:t>
            </a:r>
            <a:r>
              <a:rPr lang="en-GB" sz="1400" b="1" i="1" dirty="0" err="1">
                <a:latin typeface="Aptos" panose="020B0004020202020204" pitchFamily="34" charset="0"/>
              </a:rPr>
              <a:t>facturation</a:t>
            </a:r>
            <a:r>
              <a:rPr lang="en-GB" sz="1400" b="1" i="1" dirty="0">
                <a:latin typeface="Aptos" panose="020B0004020202020204" pitchFamily="34" charset="0"/>
              </a:rPr>
              <a:t> de la TVA</a:t>
            </a:r>
          </a:p>
        </p:txBody>
      </p:sp>
      <p:sp>
        <p:nvSpPr>
          <p:cNvPr id="10" name="AutoShape 13">
            <a:extLst>
              <a:ext uri="{FF2B5EF4-FFF2-40B4-BE49-F238E27FC236}">
                <a16:creationId xmlns:a16="http://schemas.microsoft.com/office/drawing/2014/main" id="{2D221B22-FF77-179B-C6BF-D9284F610E33}"/>
              </a:ext>
            </a:extLst>
          </p:cNvPr>
          <p:cNvSpPr>
            <a:spLocks noChangeArrowheads="1"/>
          </p:cNvSpPr>
          <p:nvPr/>
        </p:nvSpPr>
        <p:spPr bwMode="auto">
          <a:xfrm>
            <a:off x="4078293" y="2924944"/>
            <a:ext cx="2632075" cy="1381125"/>
          </a:xfrm>
          <a:prstGeom prst="roundRect">
            <a:avLst>
              <a:gd name="adj" fmla="val 16667"/>
            </a:avLst>
          </a:prstGeom>
          <a:gradFill rotWithShape="0">
            <a:gsLst>
              <a:gs pos="0">
                <a:srgbClr val="C0C0C0"/>
              </a:gs>
              <a:gs pos="50000">
                <a:srgbClr val="C0C0C0">
                  <a:gamma/>
                  <a:tint val="16471"/>
                  <a:invGamma/>
                </a:srgbClr>
              </a:gs>
              <a:gs pos="100000">
                <a:srgbClr val="C0C0C0"/>
              </a:gs>
            </a:gsLst>
            <a:lin ang="2700000" scaled="1"/>
          </a:gradFill>
          <a:ln w="9525">
            <a:solidFill>
              <a:srgbClr val="000000"/>
            </a:solidFill>
            <a:round/>
            <a:headEnd/>
            <a:tailEnd/>
          </a:ln>
        </p:spPr>
        <p:txBody>
          <a:bodyPr/>
          <a:lstStyle/>
          <a:p>
            <a:pPr algn="ctr" eaLnBrk="0" hangingPunct="0"/>
            <a:r>
              <a:rPr lang="fr-FR" sz="1400" b="1" i="1" dirty="0">
                <a:latin typeface="Aptos" panose="020B0004020202020204" pitchFamily="34" charset="0"/>
              </a:rPr>
              <a:t>Facture exonérée de TVA indiquant le n° de TVA du fournisseur -&gt; le fournisseur demande un formulaire d’exonération de TVA (</a:t>
            </a:r>
            <a:r>
              <a:rPr lang="fr-FR" sz="1400" b="1" i="1" dirty="0">
                <a:latin typeface="Aptos" panose="020B0004020202020204" pitchFamily="34" charset="0"/>
                <a:hlinkClick r:id="rId4">
                  <a:extLst>
                    <a:ext uri="{A12FA001-AC4F-418D-AE19-62706E023703}">
                      <ahyp:hlinkClr xmlns:ahyp="http://schemas.microsoft.com/office/drawing/2018/hyperlinkcolor" val="tx"/>
                    </a:ext>
                  </a:extLst>
                </a:hlinkClick>
              </a:rPr>
              <a:t>151 directive 2006/116/CE</a:t>
            </a:r>
            <a:r>
              <a:rPr lang="fr-FR" sz="1400" b="1" i="1" dirty="0">
                <a:latin typeface="Aptos" panose="020B0004020202020204" pitchFamily="34" charset="0"/>
              </a:rPr>
              <a:t>)</a:t>
            </a:r>
            <a:endParaRPr lang="en-GB" sz="1200" b="1" i="1" dirty="0">
              <a:latin typeface="Aptos" panose="020B0004020202020204" pitchFamily="34" charset="0"/>
            </a:endParaRPr>
          </a:p>
        </p:txBody>
      </p:sp>
      <p:sp>
        <p:nvSpPr>
          <p:cNvPr id="11" name="Organigramme : Stockage à accès séquentiel 10">
            <a:extLst>
              <a:ext uri="{FF2B5EF4-FFF2-40B4-BE49-F238E27FC236}">
                <a16:creationId xmlns:a16="http://schemas.microsoft.com/office/drawing/2014/main" id="{16BAE326-5E30-73A4-486D-88A5EA62D261}"/>
              </a:ext>
            </a:extLst>
          </p:cNvPr>
          <p:cNvSpPr/>
          <p:nvPr/>
        </p:nvSpPr>
        <p:spPr>
          <a:xfrm>
            <a:off x="1775520" y="1298413"/>
            <a:ext cx="1800200" cy="1224285"/>
          </a:xfrm>
          <a:prstGeom prst="flowChartMagneticTape">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eaLnBrk="0" hangingPunct="0"/>
            <a:endParaRPr lang="fr-CH" sz="1400" b="1" dirty="0">
              <a:solidFill>
                <a:srgbClr val="FFFFFF"/>
              </a:solidFill>
            </a:endParaRPr>
          </a:p>
          <a:p>
            <a:pPr algn="ctr" eaLnBrk="0" hangingPunct="0"/>
            <a:r>
              <a:rPr lang="fr-CH" sz="1200" b="1" dirty="0">
                <a:solidFill>
                  <a:srgbClr val="FFFFFF"/>
                </a:solidFill>
                <a:latin typeface="Aptos" panose="020B0004020202020204" pitchFamily="34" charset="0"/>
              </a:rPr>
              <a:t> </a:t>
            </a:r>
          </a:p>
        </p:txBody>
      </p:sp>
      <p:sp>
        <p:nvSpPr>
          <p:cNvPr id="13" name="Organigramme : Stockage à accès séquentiel 12">
            <a:extLst>
              <a:ext uri="{FF2B5EF4-FFF2-40B4-BE49-F238E27FC236}">
                <a16:creationId xmlns:a16="http://schemas.microsoft.com/office/drawing/2014/main" id="{4FD00CD5-400F-2210-8181-67B53FE10266}"/>
              </a:ext>
            </a:extLst>
          </p:cNvPr>
          <p:cNvSpPr/>
          <p:nvPr/>
        </p:nvSpPr>
        <p:spPr>
          <a:xfrm>
            <a:off x="1775520" y="2996828"/>
            <a:ext cx="1800200" cy="1152128"/>
          </a:xfrm>
          <a:prstGeom prst="flowChartMagneticTape">
            <a:avLst/>
          </a:prstGeom>
          <a:solidFill>
            <a:schemeClr val="accent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solidFill>
                <a:schemeClr val="tx1">
                  <a:lumMod val="20000"/>
                  <a:lumOff val="80000"/>
                </a:schemeClr>
              </a:solidFill>
            </a:endParaRPr>
          </a:p>
        </p:txBody>
      </p:sp>
      <p:sp>
        <p:nvSpPr>
          <p:cNvPr id="14" name="Organigramme : Stockage à accès séquentiel 13">
            <a:extLst>
              <a:ext uri="{FF2B5EF4-FFF2-40B4-BE49-F238E27FC236}">
                <a16:creationId xmlns:a16="http://schemas.microsoft.com/office/drawing/2014/main" id="{C1B3FD1A-5E9B-AF32-20F4-27CFBA27AE66}"/>
              </a:ext>
            </a:extLst>
          </p:cNvPr>
          <p:cNvSpPr/>
          <p:nvPr/>
        </p:nvSpPr>
        <p:spPr>
          <a:xfrm>
            <a:off x="1799923" y="4659652"/>
            <a:ext cx="1800200" cy="1152128"/>
          </a:xfrm>
          <a:prstGeom prst="flowChartMagneticTape">
            <a:avLst/>
          </a:prstGeom>
          <a:solidFill>
            <a:schemeClr val="tx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graphicFrame>
        <p:nvGraphicFramePr>
          <p:cNvPr id="15" name="Object 10">
            <a:extLst>
              <a:ext uri="{FF2B5EF4-FFF2-40B4-BE49-F238E27FC236}">
                <a16:creationId xmlns:a16="http://schemas.microsoft.com/office/drawing/2014/main" id="{9CC1952C-FA23-FA61-47BC-681D8B06BFDE}"/>
              </a:ext>
            </a:extLst>
          </p:cNvPr>
          <p:cNvGraphicFramePr>
            <a:graphicFrameLocks noChangeAspect="1"/>
          </p:cNvGraphicFramePr>
          <p:nvPr>
            <p:extLst>
              <p:ext uri="{D42A27DB-BD31-4B8C-83A1-F6EECF244321}">
                <p14:modId xmlns:p14="http://schemas.microsoft.com/office/powerpoint/2010/main" val="1137461357"/>
              </p:ext>
            </p:extLst>
          </p:nvPr>
        </p:nvGraphicFramePr>
        <p:xfrm>
          <a:off x="2491267" y="3762855"/>
          <a:ext cx="417513" cy="304800"/>
        </p:xfrm>
        <a:graphic>
          <a:graphicData uri="http://schemas.openxmlformats.org/presentationml/2006/ole">
            <mc:AlternateContent xmlns:mc="http://schemas.openxmlformats.org/markup-compatibility/2006">
              <mc:Choice xmlns:v="urn:schemas-microsoft-com:vml" Requires="v">
                <p:oleObj name="Document" r:id="rId2" imgW="381600" imgH="279360" progId="Word.Document.8">
                  <p:embed/>
                </p:oleObj>
              </mc:Choice>
              <mc:Fallback>
                <p:oleObj name="Document" r:id="rId2" imgW="381600" imgH="279360" progId="Word.Document.8">
                  <p:embed/>
                  <p:pic>
                    <p:nvPicPr>
                      <p:cNvPr id="15" name="Object 10">
                        <a:extLst>
                          <a:ext uri="{FF2B5EF4-FFF2-40B4-BE49-F238E27FC236}">
                            <a16:creationId xmlns:a16="http://schemas.microsoft.com/office/drawing/2014/main" id="{24DEF7B8-C4B6-49CA-ED04-E00D90BA44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1267" y="3762855"/>
                        <a:ext cx="417513"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 name="ZoneTexte 15">
            <a:extLst>
              <a:ext uri="{FF2B5EF4-FFF2-40B4-BE49-F238E27FC236}">
                <a16:creationId xmlns:a16="http://schemas.microsoft.com/office/drawing/2014/main" id="{B5B14263-6449-746B-AD4D-EBA17A8854F2}"/>
              </a:ext>
            </a:extLst>
          </p:cNvPr>
          <p:cNvSpPr txBox="1"/>
          <p:nvPr/>
        </p:nvSpPr>
        <p:spPr bwMode="auto">
          <a:xfrm>
            <a:off x="1934531" y="1623657"/>
            <a:ext cx="1437870" cy="646331"/>
          </a:xfrm>
          <a:prstGeom prst="rect">
            <a:avLst/>
          </a:prstGeom>
          <a:noFill/>
        </p:spPr>
        <p:txBody>
          <a:bodyPr wrap="square" rtlCol="0">
            <a:spAutoFit/>
          </a:bodyPr>
          <a:lstStyle/>
          <a:p>
            <a:pPr algn="ctr" eaLnBrk="0" hangingPunct="0"/>
            <a:r>
              <a:rPr lang="fr-CH" sz="1200" b="1" dirty="0">
                <a:solidFill>
                  <a:srgbClr val="FFFFFF"/>
                </a:solidFill>
                <a:latin typeface="Aptos" panose="020B0004020202020204" pitchFamily="34" charset="0"/>
              </a:rPr>
              <a:t> FRENCH SUPPLIER</a:t>
            </a:r>
          </a:p>
          <a:p>
            <a:endParaRPr lang="fr-CH" sz="1200" dirty="0">
              <a:latin typeface="Aptos" panose="020B0004020202020204" pitchFamily="34" charset="0"/>
            </a:endParaRPr>
          </a:p>
        </p:txBody>
      </p:sp>
      <p:sp>
        <p:nvSpPr>
          <p:cNvPr id="17" name="ZoneTexte 16">
            <a:extLst>
              <a:ext uri="{FF2B5EF4-FFF2-40B4-BE49-F238E27FC236}">
                <a16:creationId xmlns:a16="http://schemas.microsoft.com/office/drawing/2014/main" id="{C5540286-7C1A-2937-0F6F-1C090A925E4F}"/>
              </a:ext>
            </a:extLst>
          </p:cNvPr>
          <p:cNvSpPr txBox="1"/>
          <p:nvPr/>
        </p:nvSpPr>
        <p:spPr bwMode="auto">
          <a:xfrm>
            <a:off x="1962204" y="3194958"/>
            <a:ext cx="1437870" cy="646331"/>
          </a:xfrm>
          <a:prstGeom prst="rect">
            <a:avLst/>
          </a:prstGeom>
          <a:noFill/>
        </p:spPr>
        <p:txBody>
          <a:bodyPr wrap="square" rtlCol="0">
            <a:spAutoFit/>
          </a:bodyPr>
          <a:lstStyle/>
          <a:p>
            <a:pPr algn="ctr" eaLnBrk="0" hangingPunct="0"/>
            <a:r>
              <a:rPr lang="fr-CH" sz="1200" b="1" dirty="0">
                <a:solidFill>
                  <a:srgbClr val="FFFFFF"/>
                </a:solidFill>
                <a:latin typeface="Aptos" panose="020B0004020202020204" pitchFamily="34" charset="0"/>
              </a:rPr>
              <a:t> EU SUPPLIER</a:t>
            </a:r>
            <a:r>
              <a:rPr lang="fr-CH" sz="1200" dirty="0">
                <a:solidFill>
                  <a:srgbClr val="FFFFFF"/>
                </a:solidFill>
                <a:latin typeface="Aptos" panose="020B0004020202020204" pitchFamily="34" charset="0"/>
              </a:rPr>
              <a:t>  /</a:t>
            </a:r>
          </a:p>
          <a:p>
            <a:pPr algn="ctr" eaLnBrk="0" hangingPunct="0"/>
            <a:r>
              <a:rPr lang="fr-CH" sz="1200" b="1" dirty="0">
                <a:solidFill>
                  <a:srgbClr val="FFFFFF"/>
                </a:solidFill>
                <a:latin typeface="Aptos" panose="020B0004020202020204" pitchFamily="34" charset="0"/>
              </a:rPr>
              <a:t>CONTRACTOR</a:t>
            </a:r>
          </a:p>
          <a:p>
            <a:endParaRPr lang="fr-CH" sz="1200" dirty="0">
              <a:latin typeface="Aptos" panose="020B0004020202020204" pitchFamily="34" charset="0"/>
            </a:endParaRPr>
          </a:p>
        </p:txBody>
      </p:sp>
      <p:sp>
        <p:nvSpPr>
          <p:cNvPr id="18" name="ZoneTexte 17">
            <a:extLst>
              <a:ext uri="{FF2B5EF4-FFF2-40B4-BE49-F238E27FC236}">
                <a16:creationId xmlns:a16="http://schemas.microsoft.com/office/drawing/2014/main" id="{295DA200-D5B0-4811-5D91-7212991A242A}"/>
              </a:ext>
            </a:extLst>
          </p:cNvPr>
          <p:cNvSpPr txBox="1"/>
          <p:nvPr/>
        </p:nvSpPr>
        <p:spPr bwMode="auto">
          <a:xfrm>
            <a:off x="1981088" y="4827114"/>
            <a:ext cx="1437870" cy="1015663"/>
          </a:xfrm>
          <a:prstGeom prst="rect">
            <a:avLst/>
          </a:prstGeom>
          <a:noFill/>
        </p:spPr>
        <p:txBody>
          <a:bodyPr wrap="square" rtlCol="0">
            <a:spAutoFit/>
          </a:bodyPr>
          <a:lstStyle/>
          <a:p>
            <a:pPr algn="ctr" eaLnBrk="0" hangingPunct="0"/>
            <a:r>
              <a:rPr lang="fr-CH" sz="1200" b="1" dirty="0">
                <a:solidFill>
                  <a:srgbClr val="FFFFFF"/>
                </a:solidFill>
                <a:latin typeface="Aptos" panose="020B0004020202020204" pitchFamily="34" charset="0"/>
              </a:rPr>
              <a:t> SUPPLIER</a:t>
            </a:r>
            <a:r>
              <a:rPr lang="fr-CH" sz="1200" dirty="0">
                <a:solidFill>
                  <a:srgbClr val="FFFFFF"/>
                </a:solidFill>
                <a:latin typeface="Aptos" panose="020B0004020202020204" pitchFamily="34" charset="0"/>
              </a:rPr>
              <a:t>  /</a:t>
            </a:r>
          </a:p>
          <a:p>
            <a:pPr algn="ctr" eaLnBrk="0" hangingPunct="0"/>
            <a:r>
              <a:rPr lang="fr-CH" sz="1200" b="1" dirty="0">
                <a:solidFill>
                  <a:srgbClr val="FFFFFF"/>
                </a:solidFill>
                <a:latin typeface="Aptos" panose="020B0004020202020204" pitchFamily="34" charset="0"/>
              </a:rPr>
              <a:t>CONTRACTOR OUTSIDE EU and CH</a:t>
            </a:r>
          </a:p>
          <a:p>
            <a:endParaRPr lang="fr-CH" sz="1200" dirty="0">
              <a:latin typeface="Aptos" panose="020B0004020202020204" pitchFamily="34" charset="0"/>
            </a:endParaRPr>
          </a:p>
        </p:txBody>
      </p:sp>
      <p:sp>
        <p:nvSpPr>
          <p:cNvPr id="20" name="Rectangle 19">
            <a:extLst>
              <a:ext uri="{FF2B5EF4-FFF2-40B4-BE49-F238E27FC236}">
                <a16:creationId xmlns:a16="http://schemas.microsoft.com/office/drawing/2014/main" id="{3D074B18-9EF5-9CC8-A11E-1FEB19A20D1B}"/>
              </a:ext>
            </a:extLst>
          </p:cNvPr>
          <p:cNvSpPr/>
          <p:nvPr/>
        </p:nvSpPr>
        <p:spPr>
          <a:xfrm>
            <a:off x="9698062" y="1633521"/>
            <a:ext cx="934442" cy="4209256"/>
          </a:xfrm>
          <a:prstGeom prst="rect">
            <a:avLst/>
          </a:prstGeom>
          <a:solidFill>
            <a:schemeClr val="tx1">
              <a:lumMod val="20000"/>
              <a:lumOff val="8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22" name="ZoneTexte 21">
            <a:extLst>
              <a:ext uri="{FF2B5EF4-FFF2-40B4-BE49-F238E27FC236}">
                <a16:creationId xmlns:a16="http://schemas.microsoft.com/office/drawing/2014/main" id="{6043FC66-18A4-A361-26A2-512750AF2B49}"/>
              </a:ext>
            </a:extLst>
          </p:cNvPr>
          <p:cNvSpPr txBox="1"/>
          <p:nvPr/>
        </p:nvSpPr>
        <p:spPr bwMode="auto">
          <a:xfrm>
            <a:off x="9698062" y="2372814"/>
            <a:ext cx="934442" cy="3416320"/>
          </a:xfrm>
          <a:prstGeom prst="rect">
            <a:avLst/>
          </a:prstGeom>
          <a:noFill/>
        </p:spPr>
        <p:txBody>
          <a:bodyPr wrap="square" rtlCol="0">
            <a:spAutoFit/>
          </a:bodyPr>
          <a:lstStyle/>
          <a:p>
            <a:pPr algn="ctr"/>
            <a:r>
              <a:rPr lang="fr-CH" sz="2400" b="1" dirty="0">
                <a:latin typeface="Aptos" panose="020B0004020202020204" pitchFamily="34" charset="0"/>
              </a:rPr>
              <a:t>P</a:t>
            </a:r>
          </a:p>
          <a:p>
            <a:pPr algn="ctr"/>
            <a:r>
              <a:rPr lang="fr-CH" sz="2400" b="1" dirty="0">
                <a:latin typeface="Aptos" panose="020B0004020202020204" pitchFamily="34" charset="0"/>
              </a:rPr>
              <a:t>R</a:t>
            </a:r>
          </a:p>
          <a:p>
            <a:pPr algn="ctr"/>
            <a:r>
              <a:rPr lang="fr-CH" sz="2400" b="1" dirty="0">
                <a:latin typeface="Aptos" panose="020B0004020202020204" pitchFamily="34" charset="0"/>
              </a:rPr>
              <a:t>E</a:t>
            </a:r>
          </a:p>
          <a:p>
            <a:pPr algn="ctr"/>
            <a:r>
              <a:rPr lang="fr-CH" sz="2400" b="1" dirty="0">
                <a:latin typeface="Aptos" panose="020B0004020202020204" pitchFamily="34" charset="0"/>
              </a:rPr>
              <a:t>V</a:t>
            </a:r>
          </a:p>
          <a:p>
            <a:pPr algn="ctr"/>
            <a:r>
              <a:rPr lang="fr-CH" sz="2400" b="1" dirty="0">
                <a:latin typeface="Aptos" panose="020B0004020202020204" pitchFamily="34" charset="0"/>
              </a:rPr>
              <a:t>E</a:t>
            </a:r>
          </a:p>
          <a:p>
            <a:pPr algn="ctr"/>
            <a:r>
              <a:rPr lang="fr-CH" sz="2400" b="1" dirty="0">
                <a:latin typeface="Aptos" panose="020B0004020202020204" pitchFamily="34" charset="0"/>
              </a:rPr>
              <a:t>S</a:t>
            </a:r>
          </a:p>
          <a:p>
            <a:pPr algn="ctr"/>
            <a:r>
              <a:rPr lang="fr-CH" sz="2400" b="1" dirty="0">
                <a:latin typeface="Aptos" panose="020B0004020202020204" pitchFamily="34" charset="0"/>
              </a:rPr>
              <a:t>S</a:t>
            </a:r>
          </a:p>
          <a:p>
            <a:pPr algn="ctr"/>
            <a:r>
              <a:rPr lang="fr-CH" sz="2400" b="1" dirty="0">
                <a:latin typeface="Aptos" panose="020B0004020202020204" pitchFamily="34" charset="0"/>
              </a:rPr>
              <a:t>I</a:t>
            </a:r>
          </a:p>
          <a:p>
            <a:pPr algn="ctr"/>
            <a:r>
              <a:rPr lang="fr-CH" sz="2400" b="1" dirty="0">
                <a:latin typeface="Aptos" panose="020B0004020202020204" pitchFamily="34" charset="0"/>
              </a:rPr>
              <a:t>N</a:t>
            </a:r>
          </a:p>
        </p:txBody>
      </p:sp>
      <p:pic>
        <p:nvPicPr>
          <p:cNvPr id="24" name="Image 23">
            <a:extLst>
              <a:ext uri="{FF2B5EF4-FFF2-40B4-BE49-F238E27FC236}">
                <a16:creationId xmlns:a16="http://schemas.microsoft.com/office/drawing/2014/main" id="{C248EBAF-BEB9-FD9B-EF34-C3A9F69A44DE}"/>
              </a:ext>
            </a:extLst>
          </p:cNvPr>
          <p:cNvPicPr>
            <a:picLocks noChangeAspect="1"/>
          </p:cNvPicPr>
          <p:nvPr/>
        </p:nvPicPr>
        <p:blipFill>
          <a:blip r:embed="rId5"/>
          <a:stretch>
            <a:fillRect/>
          </a:stretch>
        </p:blipFill>
        <p:spPr>
          <a:xfrm>
            <a:off x="2447868" y="2065426"/>
            <a:ext cx="460912" cy="300764"/>
          </a:xfrm>
          <a:prstGeom prst="rect">
            <a:avLst/>
          </a:prstGeom>
        </p:spPr>
      </p:pic>
      <p:pic>
        <p:nvPicPr>
          <p:cNvPr id="25" name="Image 24">
            <a:extLst>
              <a:ext uri="{FF2B5EF4-FFF2-40B4-BE49-F238E27FC236}">
                <a16:creationId xmlns:a16="http://schemas.microsoft.com/office/drawing/2014/main" id="{94EF63E4-B4FB-567C-554B-B77572F0DE86}"/>
              </a:ext>
            </a:extLst>
          </p:cNvPr>
          <p:cNvPicPr>
            <a:picLocks noChangeAspect="1"/>
          </p:cNvPicPr>
          <p:nvPr/>
        </p:nvPicPr>
        <p:blipFill>
          <a:blip r:embed="rId5"/>
          <a:stretch>
            <a:fillRect/>
          </a:stretch>
        </p:blipFill>
        <p:spPr>
          <a:xfrm>
            <a:off x="9826769" y="1838189"/>
            <a:ext cx="661719" cy="431799"/>
          </a:xfrm>
          <a:prstGeom prst="rect">
            <a:avLst/>
          </a:prstGeom>
        </p:spPr>
      </p:pic>
      <p:sp>
        <p:nvSpPr>
          <p:cNvPr id="6" name="ZoneTexte 5">
            <a:extLst>
              <a:ext uri="{FF2B5EF4-FFF2-40B4-BE49-F238E27FC236}">
                <a16:creationId xmlns:a16="http://schemas.microsoft.com/office/drawing/2014/main" id="{A003D70E-811D-4888-410F-A10844EDD445}"/>
              </a:ext>
            </a:extLst>
          </p:cNvPr>
          <p:cNvSpPr txBox="1"/>
          <p:nvPr/>
        </p:nvSpPr>
        <p:spPr bwMode="auto">
          <a:xfrm>
            <a:off x="4030549" y="836712"/>
            <a:ext cx="5246508" cy="646331"/>
          </a:xfrm>
          <a:prstGeom prst="rect">
            <a:avLst/>
          </a:prstGeom>
          <a:noFill/>
        </p:spPr>
        <p:txBody>
          <a:bodyPr wrap="square" rtlCol="0">
            <a:spAutoFit/>
          </a:bodyPr>
          <a:lstStyle/>
          <a:p>
            <a:pPr algn="ctr"/>
            <a:r>
              <a:rPr lang="fr-CH" dirty="0"/>
              <a:t>Environ 400 arrivages/an sous douane et environ 200 </a:t>
            </a:r>
            <a:r>
              <a:rPr lang="fr-CH" dirty="0" err="1"/>
              <a:t>Form</a:t>
            </a:r>
            <a:r>
              <a:rPr lang="fr-CH" dirty="0"/>
              <a:t> 1/an selon article 151 directive 2006</a:t>
            </a:r>
          </a:p>
        </p:txBody>
      </p:sp>
      <p:sp>
        <p:nvSpPr>
          <p:cNvPr id="12" name="ZoneTexte 11">
            <a:extLst>
              <a:ext uri="{FF2B5EF4-FFF2-40B4-BE49-F238E27FC236}">
                <a16:creationId xmlns:a16="http://schemas.microsoft.com/office/drawing/2014/main" id="{0D32BE51-55D1-0942-F942-C82B4EDF1594}"/>
              </a:ext>
            </a:extLst>
          </p:cNvPr>
          <p:cNvSpPr txBox="1"/>
          <p:nvPr/>
        </p:nvSpPr>
        <p:spPr bwMode="auto">
          <a:xfrm>
            <a:off x="6902966" y="4754384"/>
            <a:ext cx="2617009" cy="1077218"/>
          </a:xfrm>
          <a:prstGeom prst="rect">
            <a:avLst/>
          </a:prstGeom>
          <a:noFill/>
        </p:spPr>
        <p:txBody>
          <a:bodyPr wrap="square" rtlCol="0">
            <a:spAutoFit/>
          </a:bodyPr>
          <a:lstStyle/>
          <a:p>
            <a:pPr algn="ctr"/>
            <a:r>
              <a:rPr lang="fr-CH" sz="1600" b="1" dirty="0"/>
              <a:t>IMPORTATION PAR LE CERN VIA PROCEDURE DOMICILIEE SOUS DELTA I/E</a:t>
            </a:r>
          </a:p>
        </p:txBody>
      </p:sp>
      <p:pic>
        <p:nvPicPr>
          <p:cNvPr id="26" name="Image 25">
            <a:extLst>
              <a:ext uri="{FF2B5EF4-FFF2-40B4-BE49-F238E27FC236}">
                <a16:creationId xmlns:a16="http://schemas.microsoft.com/office/drawing/2014/main" id="{1066A164-8AC3-5EF2-9266-D6EB087E1B60}"/>
              </a:ext>
            </a:extLst>
          </p:cNvPr>
          <p:cNvPicPr>
            <a:picLocks noChangeAspect="1"/>
          </p:cNvPicPr>
          <p:nvPr/>
        </p:nvPicPr>
        <p:blipFill>
          <a:blip r:embed="rId6"/>
          <a:stretch>
            <a:fillRect/>
          </a:stretch>
        </p:blipFill>
        <p:spPr>
          <a:xfrm>
            <a:off x="7032104" y="3385793"/>
            <a:ext cx="2576156" cy="646331"/>
          </a:xfrm>
          <a:prstGeom prst="rect">
            <a:avLst/>
          </a:prstGeom>
        </p:spPr>
      </p:pic>
      <p:sp>
        <p:nvSpPr>
          <p:cNvPr id="7" name="Footer Placeholder 4">
            <a:extLst>
              <a:ext uri="{FF2B5EF4-FFF2-40B4-BE49-F238E27FC236}">
                <a16:creationId xmlns:a16="http://schemas.microsoft.com/office/drawing/2014/main" id="{0772C7C2-93F9-9A11-DAA7-6664DB5E089B}"/>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19" name="Date Placeholder 3">
            <a:extLst>
              <a:ext uri="{FF2B5EF4-FFF2-40B4-BE49-F238E27FC236}">
                <a16:creationId xmlns:a16="http://schemas.microsoft.com/office/drawing/2014/main" id="{E0A754D7-36E6-9E62-007F-B805424EC587}"/>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279413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945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3" grpId="0" animBg="1"/>
      <p:bldP spid="5"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12</a:t>
            </a:fld>
            <a:endParaRPr lang="en-US"/>
          </a:p>
        </p:txBody>
      </p:sp>
      <p:pic>
        <p:nvPicPr>
          <p:cNvPr id="7" name="Picture 6"/>
          <p:cNvPicPr>
            <a:picLocks noChangeAspect="1"/>
          </p:cNvPicPr>
          <p:nvPr/>
        </p:nvPicPr>
        <p:blipFill>
          <a:blip r:embed="rId2"/>
          <a:stretch>
            <a:fillRect/>
          </a:stretch>
        </p:blipFill>
        <p:spPr>
          <a:xfrm>
            <a:off x="1703512" y="12358"/>
            <a:ext cx="8648700" cy="5962650"/>
          </a:xfrm>
          <a:prstGeom prst="rect">
            <a:avLst/>
          </a:prstGeom>
        </p:spPr>
      </p:pic>
      <p:sp>
        <p:nvSpPr>
          <p:cNvPr id="8" name="Line 11"/>
          <p:cNvSpPr>
            <a:spLocks noChangeShapeType="1"/>
          </p:cNvSpPr>
          <p:nvPr/>
        </p:nvSpPr>
        <p:spPr bwMode="auto">
          <a:xfrm flipH="1" flipV="1">
            <a:off x="7104112" y="332656"/>
            <a:ext cx="288032" cy="1849070"/>
          </a:xfrm>
          <a:prstGeom prst="line">
            <a:avLst/>
          </a:prstGeom>
          <a:noFill/>
          <a:ln w="38100" cap="sq">
            <a:solidFill>
              <a:srgbClr val="CC3300"/>
            </a:solidFill>
            <a:round/>
            <a:headEnd type="none" w="sm" len="sm"/>
            <a:tailEnd type="none" w="sm" len="sm"/>
          </a:ln>
        </p:spPr>
        <p:txBody>
          <a:bodyPr/>
          <a:lstStyle/>
          <a:p>
            <a:endParaRPr lang="fr-CH"/>
          </a:p>
        </p:txBody>
      </p:sp>
      <p:sp>
        <p:nvSpPr>
          <p:cNvPr id="13" name="Line 7"/>
          <p:cNvSpPr>
            <a:spLocks noChangeShapeType="1"/>
          </p:cNvSpPr>
          <p:nvPr/>
        </p:nvSpPr>
        <p:spPr bwMode="auto">
          <a:xfrm flipV="1">
            <a:off x="2495600" y="3583776"/>
            <a:ext cx="342889" cy="1285383"/>
          </a:xfrm>
          <a:prstGeom prst="line">
            <a:avLst/>
          </a:prstGeom>
          <a:noFill/>
          <a:ln w="38100" cap="sq">
            <a:solidFill>
              <a:srgbClr val="CC3300"/>
            </a:solidFill>
            <a:round/>
            <a:headEnd type="none" w="sm" len="sm"/>
            <a:tailEnd type="none" w="sm" len="sm"/>
          </a:ln>
        </p:spPr>
        <p:txBody>
          <a:bodyPr/>
          <a:lstStyle/>
          <a:p>
            <a:endParaRPr lang="fr-CH"/>
          </a:p>
        </p:txBody>
      </p:sp>
      <p:sp>
        <p:nvSpPr>
          <p:cNvPr id="14" name="Line 10"/>
          <p:cNvSpPr>
            <a:spLocks noChangeShapeType="1"/>
          </p:cNvSpPr>
          <p:nvPr/>
        </p:nvSpPr>
        <p:spPr bwMode="auto">
          <a:xfrm flipV="1">
            <a:off x="2942463" y="2181726"/>
            <a:ext cx="4449681" cy="936101"/>
          </a:xfrm>
          <a:prstGeom prst="line">
            <a:avLst/>
          </a:prstGeom>
          <a:noFill/>
          <a:ln w="38100" cap="sq">
            <a:solidFill>
              <a:srgbClr val="CC3300"/>
            </a:solidFill>
            <a:round/>
            <a:headEnd type="none" w="sm" len="sm"/>
            <a:tailEnd type="none" w="sm" len="sm"/>
          </a:ln>
        </p:spPr>
        <p:txBody>
          <a:bodyPr/>
          <a:lstStyle/>
          <a:p>
            <a:endParaRPr lang="fr-CH"/>
          </a:p>
        </p:txBody>
      </p:sp>
      <p:sp>
        <p:nvSpPr>
          <p:cNvPr id="15" name="Line 9"/>
          <p:cNvSpPr>
            <a:spLocks noChangeShapeType="1"/>
          </p:cNvSpPr>
          <p:nvPr/>
        </p:nvSpPr>
        <p:spPr bwMode="auto">
          <a:xfrm flipH="1">
            <a:off x="2838488" y="3140969"/>
            <a:ext cx="89047" cy="442807"/>
          </a:xfrm>
          <a:prstGeom prst="line">
            <a:avLst/>
          </a:prstGeom>
          <a:noFill/>
          <a:ln w="38100" cap="sq">
            <a:solidFill>
              <a:srgbClr val="CC3300"/>
            </a:solidFill>
            <a:round/>
            <a:headEnd type="none" w="sm" len="sm"/>
            <a:tailEnd type="none" w="sm" len="sm"/>
          </a:ln>
        </p:spPr>
        <p:txBody>
          <a:bodyPr/>
          <a:lstStyle/>
          <a:p>
            <a:endParaRPr lang="fr-CH"/>
          </a:p>
        </p:txBody>
      </p:sp>
      <p:pic>
        <p:nvPicPr>
          <p:cNvPr id="16" name="Picture 15"/>
          <p:cNvPicPr>
            <a:picLocks noChangeAspect="1"/>
          </p:cNvPicPr>
          <p:nvPr/>
        </p:nvPicPr>
        <p:blipFill>
          <a:blip r:embed="rId3"/>
          <a:stretch>
            <a:fillRect/>
          </a:stretch>
        </p:blipFill>
        <p:spPr>
          <a:xfrm>
            <a:off x="3458670" y="1505147"/>
            <a:ext cx="685374" cy="460555"/>
          </a:xfrm>
          <a:prstGeom prst="rect">
            <a:avLst/>
          </a:prstGeom>
        </p:spPr>
      </p:pic>
      <p:pic>
        <p:nvPicPr>
          <p:cNvPr id="17" name="Picture 16"/>
          <p:cNvPicPr>
            <a:picLocks noChangeAspect="1"/>
          </p:cNvPicPr>
          <p:nvPr/>
        </p:nvPicPr>
        <p:blipFill>
          <a:blip r:embed="rId4"/>
          <a:stretch>
            <a:fillRect/>
          </a:stretch>
        </p:blipFill>
        <p:spPr>
          <a:xfrm>
            <a:off x="9336360" y="476672"/>
            <a:ext cx="685374" cy="443112"/>
          </a:xfrm>
          <a:prstGeom prst="rect">
            <a:avLst/>
          </a:prstGeom>
        </p:spPr>
      </p:pic>
      <p:pic>
        <p:nvPicPr>
          <p:cNvPr id="18" name="Picture 17"/>
          <p:cNvPicPr>
            <a:picLocks noChangeAspect="1"/>
          </p:cNvPicPr>
          <p:nvPr/>
        </p:nvPicPr>
        <p:blipFill>
          <a:blip r:embed="rId4"/>
          <a:stretch>
            <a:fillRect/>
          </a:stretch>
        </p:blipFill>
        <p:spPr>
          <a:xfrm>
            <a:off x="5447928" y="3103799"/>
            <a:ext cx="685374" cy="443112"/>
          </a:xfrm>
          <a:prstGeom prst="rect">
            <a:avLst/>
          </a:prstGeom>
        </p:spPr>
      </p:pic>
      <p:sp>
        <p:nvSpPr>
          <p:cNvPr id="19" name="TextBox 18"/>
          <p:cNvSpPr txBox="1"/>
          <p:nvPr/>
        </p:nvSpPr>
        <p:spPr>
          <a:xfrm>
            <a:off x="3143673" y="4514719"/>
            <a:ext cx="7056784" cy="1354217"/>
          </a:xfrm>
          <a:prstGeom prst="rect">
            <a:avLst/>
          </a:prstGeom>
          <a:effectLst>
            <a:outerShdw blurRad="50800" dist="203200" dir="8100000" algn="tr" rotWithShape="0">
              <a:prstClr val="black">
                <a:alpha val="40000"/>
              </a:prstClr>
            </a:outerShdw>
          </a:effectLst>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wrap="square">
            <a:spAutoFit/>
          </a:bodyPr>
          <a:lstStyle/>
          <a:p>
            <a:pPr algn="ctr">
              <a:defRPr/>
            </a:pPr>
            <a:r>
              <a:rPr lang="fr-CH" sz="1600" dirty="0">
                <a:solidFill>
                  <a:srgbClr val="C00000"/>
                </a:solidFill>
                <a:effectLst>
                  <a:outerShdw blurRad="38100" dist="38100" dir="2700000" algn="tl">
                    <a:srgbClr val="000000">
                      <a:alpha val="43137"/>
                    </a:srgbClr>
                  </a:outerShdw>
                </a:effectLst>
                <a:latin typeface="Arial" pitchFamily="34" charset="0"/>
                <a:cs typeface="Arial" pitchFamily="34" charset="0"/>
              </a:rPr>
              <a:t>Pour les livraisons de </a:t>
            </a:r>
            <a:r>
              <a:rPr lang="fr-CH" sz="1600" b="1" dirty="0">
                <a:solidFill>
                  <a:srgbClr val="C00000"/>
                </a:solidFill>
                <a:effectLst>
                  <a:outerShdw blurRad="38100" dist="38100" dir="2700000" algn="tl">
                    <a:srgbClr val="000000">
                      <a:alpha val="43137"/>
                    </a:srgbClr>
                  </a:outerShdw>
                </a:effectLst>
                <a:latin typeface="Arial" pitchFamily="34" charset="0"/>
                <a:cs typeface="Arial" pitchFamily="34" charset="0"/>
              </a:rPr>
              <a:t>biens</a:t>
            </a:r>
            <a:r>
              <a:rPr lang="fr-CH" sz="1600" dirty="0">
                <a:solidFill>
                  <a:srgbClr val="C00000"/>
                </a:solidFill>
                <a:effectLst>
                  <a:outerShdw blurRad="38100" dist="38100" dir="2700000" algn="tl">
                    <a:srgbClr val="000000">
                      <a:alpha val="43137"/>
                    </a:srgbClr>
                  </a:outerShdw>
                </a:effectLst>
                <a:latin typeface="Arial" pitchFamily="34" charset="0"/>
                <a:cs typeface="Arial" pitchFamily="34" charset="0"/>
              </a:rPr>
              <a:t>, la partie française du site de Meyrin est accessible uniquement par la Suisse.</a:t>
            </a:r>
          </a:p>
          <a:p>
            <a:pPr algn="ctr">
              <a:defRPr/>
            </a:pPr>
            <a:r>
              <a:rPr lang="fr-CH" sz="1600" dirty="0">
                <a:solidFill>
                  <a:srgbClr val="C00000"/>
                </a:solidFill>
                <a:effectLst>
                  <a:outerShdw blurRad="38100" dist="38100" dir="2700000" algn="tl">
                    <a:srgbClr val="000000">
                      <a:alpha val="43137"/>
                    </a:srgbClr>
                  </a:outerShdw>
                </a:effectLst>
                <a:latin typeface="Arial" pitchFamily="34" charset="0"/>
                <a:cs typeface="Arial" pitchFamily="34" charset="0"/>
              </a:rPr>
              <a:t>Ainsi ces biens sont exportés depuis leur pays d’origine et importés en Suisse.</a:t>
            </a:r>
          </a:p>
          <a:p>
            <a:pPr algn="ctr">
              <a:defRPr/>
            </a:pPr>
            <a:endParaRPr lang="fr-CH"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20" name="Picture 19"/>
          <p:cNvPicPr>
            <a:picLocks noChangeAspect="1"/>
          </p:cNvPicPr>
          <p:nvPr/>
        </p:nvPicPr>
        <p:blipFill>
          <a:blip r:embed="rId5"/>
          <a:stretch>
            <a:fillRect/>
          </a:stretch>
        </p:blipFill>
        <p:spPr>
          <a:xfrm>
            <a:off x="6411553" y="172184"/>
            <a:ext cx="521023" cy="501309"/>
          </a:xfrm>
          <a:prstGeom prst="rect">
            <a:avLst/>
          </a:prstGeom>
        </p:spPr>
      </p:pic>
      <p:pic>
        <p:nvPicPr>
          <p:cNvPr id="21" name="Picture 20"/>
          <p:cNvPicPr>
            <a:picLocks noChangeAspect="1"/>
          </p:cNvPicPr>
          <p:nvPr/>
        </p:nvPicPr>
        <p:blipFill>
          <a:blip r:embed="rId5"/>
          <a:stretch>
            <a:fillRect/>
          </a:stretch>
        </p:blipFill>
        <p:spPr>
          <a:xfrm>
            <a:off x="7281511" y="162893"/>
            <a:ext cx="521023" cy="501309"/>
          </a:xfrm>
          <a:prstGeom prst="rect">
            <a:avLst/>
          </a:prstGeom>
        </p:spPr>
      </p:pic>
      <p:sp>
        <p:nvSpPr>
          <p:cNvPr id="2" name="Footer Placeholder 4">
            <a:extLst>
              <a:ext uri="{FF2B5EF4-FFF2-40B4-BE49-F238E27FC236}">
                <a16:creationId xmlns:a16="http://schemas.microsoft.com/office/drawing/2014/main" id="{FC19E5E2-C39F-7E11-8B13-58BA2706199E}"/>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3" name="Date Placeholder 3">
            <a:extLst>
              <a:ext uri="{FF2B5EF4-FFF2-40B4-BE49-F238E27FC236}">
                <a16:creationId xmlns:a16="http://schemas.microsoft.com/office/drawing/2014/main" id="{CC746920-1BAF-F016-3D10-52D305ECE680}"/>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30741997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13</a:t>
            </a:fld>
            <a:endParaRPr lang="en-US"/>
          </a:p>
        </p:txBody>
      </p:sp>
      <p:pic>
        <p:nvPicPr>
          <p:cNvPr id="7" name="Picture 6"/>
          <p:cNvPicPr>
            <a:picLocks noChangeAspect="1"/>
          </p:cNvPicPr>
          <p:nvPr/>
        </p:nvPicPr>
        <p:blipFill>
          <a:blip r:embed="rId2"/>
          <a:stretch>
            <a:fillRect/>
          </a:stretch>
        </p:blipFill>
        <p:spPr>
          <a:xfrm>
            <a:off x="1703512" y="12358"/>
            <a:ext cx="8648700" cy="5962650"/>
          </a:xfrm>
          <a:prstGeom prst="rect">
            <a:avLst/>
          </a:prstGeom>
        </p:spPr>
      </p:pic>
      <p:sp>
        <p:nvSpPr>
          <p:cNvPr id="8" name="Line 11"/>
          <p:cNvSpPr>
            <a:spLocks noChangeShapeType="1"/>
          </p:cNvSpPr>
          <p:nvPr/>
        </p:nvSpPr>
        <p:spPr bwMode="auto">
          <a:xfrm flipH="1" flipV="1">
            <a:off x="7104112" y="332656"/>
            <a:ext cx="288032" cy="1728192"/>
          </a:xfrm>
          <a:prstGeom prst="line">
            <a:avLst/>
          </a:prstGeom>
          <a:noFill/>
          <a:ln w="38100" cap="sq">
            <a:solidFill>
              <a:srgbClr val="CC3300"/>
            </a:solidFill>
            <a:round/>
            <a:headEnd type="none" w="sm" len="sm"/>
            <a:tailEnd type="none" w="sm" len="sm"/>
          </a:ln>
        </p:spPr>
        <p:txBody>
          <a:bodyPr/>
          <a:lstStyle/>
          <a:p>
            <a:endParaRPr lang="fr-CH"/>
          </a:p>
        </p:txBody>
      </p:sp>
      <p:sp>
        <p:nvSpPr>
          <p:cNvPr id="9" name="Line 10"/>
          <p:cNvSpPr>
            <a:spLocks noChangeShapeType="1"/>
          </p:cNvSpPr>
          <p:nvPr/>
        </p:nvSpPr>
        <p:spPr bwMode="auto">
          <a:xfrm flipV="1">
            <a:off x="7248128" y="2093657"/>
            <a:ext cx="144016" cy="1911406"/>
          </a:xfrm>
          <a:prstGeom prst="line">
            <a:avLst/>
          </a:prstGeom>
          <a:noFill/>
          <a:ln w="38100" cap="sq">
            <a:solidFill>
              <a:srgbClr val="CC3300"/>
            </a:solidFill>
            <a:round/>
            <a:headEnd type="none" w="sm" len="sm"/>
            <a:tailEnd type="none" w="sm" len="sm"/>
          </a:ln>
        </p:spPr>
        <p:txBody>
          <a:bodyPr/>
          <a:lstStyle/>
          <a:p>
            <a:endParaRPr lang="fr-CH"/>
          </a:p>
        </p:txBody>
      </p:sp>
      <p:sp>
        <p:nvSpPr>
          <p:cNvPr id="10" name="Line 9"/>
          <p:cNvSpPr>
            <a:spLocks noChangeShapeType="1"/>
          </p:cNvSpPr>
          <p:nvPr/>
        </p:nvSpPr>
        <p:spPr bwMode="auto">
          <a:xfrm>
            <a:off x="6033855" y="4005063"/>
            <a:ext cx="1214273" cy="0"/>
          </a:xfrm>
          <a:prstGeom prst="line">
            <a:avLst/>
          </a:prstGeom>
          <a:noFill/>
          <a:ln w="38100" cap="sq">
            <a:solidFill>
              <a:srgbClr val="CC3300"/>
            </a:solidFill>
            <a:round/>
            <a:headEnd type="none" w="sm" len="sm"/>
            <a:tailEnd type="none" w="sm" len="sm"/>
          </a:ln>
        </p:spPr>
        <p:txBody>
          <a:bodyPr/>
          <a:lstStyle/>
          <a:p>
            <a:endParaRPr lang="fr-CH"/>
          </a:p>
        </p:txBody>
      </p:sp>
      <p:sp>
        <p:nvSpPr>
          <p:cNvPr id="11" name="Line 9"/>
          <p:cNvSpPr>
            <a:spLocks noChangeShapeType="1"/>
          </p:cNvSpPr>
          <p:nvPr/>
        </p:nvSpPr>
        <p:spPr bwMode="auto">
          <a:xfrm>
            <a:off x="4583833" y="3861048"/>
            <a:ext cx="1421600" cy="144015"/>
          </a:xfrm>
          <a:prstGeom prst="line">
            <a:avLst/>
          </a:prstGeom>
          <a:noFill/>
          <a:ln w="38100" cap="sq">
            <a:solidFill>
              <a:srgbClr val="CC3300"/>
            </a:solidFill>
            <a:round/>
            <a:headEnd type="none" w="sm" len="sm"/>
            <a:tailEnd type="none" w="sm" len="sm"/>
          </a:ln>
        </p:spPr>
        <p:txBody>
          <a:bodyPr/>
          <a:lstStyle/>
          <a:p>
            <a:endParaRPr lang="fr-CH"/>
          </a:p>
        </p:txBody>
      </p:sp>
      <p:sp>
        <p:nvSpPr>
          <p:cNvPr id="12" name="Line 8"/>
          <p:cNvSpPr>
            <a:spLocks noChangeShapeType="1"/>
          </p:cNvSpPr>
          <p:nvPr/>
        </p:nvSpPr>
        <p:spPr bwMode="auto">
          <a:xfrm>
            <a:off x="2855639" y="3573016"/>
            <a:ext cx="1693895" cy="288032"/>
          </a:xfrm>
          <a:prstGeom prst="line">
            <a:avLst/>
          </a:prstGeom>
          <a:noFill/>
          <a:ln w="38100" cap="sq">
            <a:solidFill>
              <a:srgbClr val="CC3300"/>
            </a:solidFill>
            <a:round/>
            <a:headEnd type="none" w="sm" len="sm"/>
            <a:tailEnd type="none" w="sm" len="sm"/>
          </a:ln>
        </p:spPr>
        <p:txBody>
          <a:bodyPr/>
          <a:lstStyle/>
          <a:p>
            <a:endParaRPr lang="fr-CH"/>
          </a:p>
        </p:txBody>
      </p:sp>
      <p:sp>
        <p:nvSpPr>
          <p:cNvPr id="13" name="Line 7"/>
          <p:cNvSpPr>
            <a:spLocks noChangeShapeType="1"/>
          </p:cNvSpPr>
          <p:nvPr/>
        </p:nvSpPr>
        <p:spPr bwMode="auto">
          <a:xfrm flipV="1">
            <a:off x="2495600" y="3583776"/>
            <a:ext cx="342889" cy="1285383"/>
          </a:xfrm>
          <a:prstGeom prst="line">
            <a:avLst/>
          </a:prstGeom>
          <a:noFill/>
          <a:ln w="38100" cap="sq">
            <a:solidFill>
              <a:srgbClr val="CC3300"/>
            </a:solidFill>
            <a:round/>
            <a:headEnd type="none" w="sm" len="sm"/>
            <a:tailEnd type="none" w="sm" len="sm"/>
          </a:ln>
        </p:spPr>
        <p:txBody>
          <a:bodyPr/>
          <a:lstStyle/>
          <a:p>
            <a:endParaRPr lang="fr-CH"/>
          </a:p>
        </p:txBody>
      </p:sp>
      <p:pic>
        <p:nvPicPr>
          <p:cNvPr id="16" name="Picture 15"/>
          <p:cNvPicPr>
            <a:picLocks noChangeAspect="1"/>
          </p:cNvPicPr>
          <p:nvPr/>
        </p:nvPicPr>
        <p:blipFill>
          <a:blip r:embed="rId3"/>
          <a:stretch>
            <a:fillRect/>
          </a:stretch>
        </p:blipFill>
        <p:spPr>
          <a:xfrm>
            <a:off x="3458670" y="1505147"/>
            <a:ext cx="685374" cy="460555"/>
          </a:xfrm>
          <a:prstGeom prst="rect">
            <a:avLst/>
          </a:prstGeom>
        </p:spPr>
      </p:pic>
      <p:pic>
        <p:nvPicPr>
          <p:cNvPr id="17" name="Picture 16"/>
          <p:cNvPicPr>
            <a:picLocks noChangeAspect="1"/>
          </p:cNvPicPr>
          <p:nvPr/>
        </p:nvPicPr>
        <p:blipFill>
          <a:blip r:embed="rId4"/>
          <a:stretch>
            <a:fillRect/>
          </a:stretch>
        </p:blipFill>
        <p:spPr>
          <a:xfrm>
            <a:off x="9336360" y="476672"/>
            <a:ext cx="685374" cy="443112"/>
          </a:xfrm>
          <a:prstGeom prst="rect">
            <a:avLst/>
          </a:prstGeom>
        </p:spPr>
      </p:pic>
      <p:pic>
        <p:nvPicPr>
          <p:cNvPr id="18" name="Picture 17"/>
          <p:cNvPicPr>
            <a:picLocks noChangeAspect="1"/>
          </p:cNvPicPr>
          <p:nvPr/>
        </p:nvPicPr>
        <p:blipFill>
          <a:blip r:embed="rId3"/>
          <a:stretch>
            <a:fillRect/>
          </a:stretch>
        </p:blipFill>
        <p:spPr>
          <a:xfrm>
            <a:off x="5447928" y="3017547"/>
            <a:ext cx="685374" cy="460555"/>
          </a:xfrm>
          <a:prstGeom prst="rect">
            <a:avLst/>
          </a:prstGeom>
        </p:spPr>
      </p:pic>
      <p:sp>
        <p:nvSpPr>
          <p:cNvPr id="19" name="TextBox 18"/>
          <p:cNvSpPr txBox="1"/>
          <p:nvPr/>
        </p:nvSpPr>
        <p:spPr>
          <a:xfrm>
            <a:off x="3143673" y="4514719"/>
            <a:ext cx="7056784" cy="861774"/>
          </a:xfrm>
          <a:prstGeom prst="rect">
            <a:avLst/>
          </a:prstGeom>
          <a:effectLst>
            <a:outerShdw blurRad="50800" dist="203200" dir="8100000" algn="tr" rotWithShape="0">
              <a:prstClr val="black">
                <a:alpha val="40000"/>
              </a:prstClr>
            </a:outerShdw>
          </a:effectLst>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wrap="square">
            <a:spAutoFit/>
          </a:bodyPr>
          <a:lstStyle/>
          <a:p>
            <a:pPr algn="ctr">
              <a:defRPr/>
            </a:pPr>
            <a:r>
              <a:rPr lang="fr-CH" sz="1600" dirty="0">
                <a:solidFill>
                  <a:srgbClr val="C00000"/>
                </a:solidFill>
                <a:effectLst>
                  <a:outerShdw blurRad="38100" dist="38100" dir="2700000" algn="tl">
                    <a:srgbClr val="000000">
                      <a:alpha val="43137"/>
                    </a:srgbClr>
                  </a:outerShdw>
                </a:effectLst>
                <a:latin typeface="Arial" pitchFamily="34" charset="0"/>
                <a:cs typeface="Arial" pitchFamily="34" charset="0"/>
              </a:rPr>
              <a:t>Pour les </a:t>
            </a:r>
            <a:r>
              <a:rPr lang="fr-CH" sz="1600" b="1" dirty="0">
                <a:solidFill>
                  <a:srgbClr val="C00000"/>
                </a:solidFill>
                <a:effectLst>
                  <a:outerShdw blurRad="38100" dist="38100" dir="2700000" algn="tl">
                    <a:srgbClr val="000000">
                      <a:alpha val="43137"/>
                    </a:srgbClr>
                  </a:outerShdw>
                </a:effectLst>
                <a:latin typeface="Arial" pitchFamily="34" charset="0"/>
                <a:cs typeface="Arial" pitchFamily="34" charset="0"/>
              </a:rPr>
              <a:t>services</a:t>
            </a:r>
            <a:r>
              <a:rPr lang="fr-CH" sz="1600" dirty="0">
                <a:solidFill>
                  <a:srgbClr val="C00000"/>
                </a:solidFill>
                <a:effectLst>
                  <a:outerShdw blurRad="38100" dist="38100" dir="2700000" algn="tl">
                    <a:srgbClr val="000000">
                      <a:alpha val="43137"/>
                    </a:srgbClr>
                  </a:outerShdw>
                </a:effectLst>
                <a:latin typeface="Arial" pitchFamily="34" charset="0"/>
                <a:cs typeface="Arial" pitchFamily="34" charset="0"/>
              </a:rPr>
              <a:t>, cette partie du site est bien française.</a:t>
            </a:r>
          </a:p>
          <a:p>
            <a:pPr algn="ctr">
              <a:defRPr/>
            </a:pPr>
            <a:r>
              <a:rPr lang="fr-CH" sz="1600" dirty="0">
                <a:solidFill>
                  <a:srgbClr val="C00000"/>
                </a:solidFill>
                <a:effectLst>
                  <a:outerShdw blurRad="38100" dist="38100" dir="2700000" algn="tl">
                    <a:srgbClr val="000000">
                      <a:alpha val="43137"/>
                    </a:srgbClr>
                  </a:outerShdw>
                </a:effectLst>
                <a:latin typeface="Arial" pitchFamily="34" charset="0"/>
                <a:cs typeface="Arial" pitchFamily="34" charset="0"/>
              </a:rPr>
              <a:t>Les travaux et services respectent la réglementation fiscale française.</a:t>
            </a:r>
          </a:p>
          <a:p>
            <a:pPr algn="ctr">
              <a:defRPr/>
            </a:pPr>
            <a:endParaRPr lang="fr-CH"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2" name="Footer Placeholder 4">
            <a:extLst>
              <a:ext uri="{FF2B5EF4-FFF2-40B4-BE49-F238E27FC236}">
                <a16:creationId xmlns:a16="http://schemas.microsoft.com/office/drawing/2014/main" id="{96AC8659-28FE-9042-EDF4-B766D5BE3074}"/>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3" name="Date Placeholder 3">
            <a:extLst>
              <a:ext uri="{FF2B5EF4-FFF2-40B4-BE49-F238E27FC236}">
                <a16:creationId xmlns:a16="http://schemas.microsoft.com/office/drawing/2014/main" id="{EE13185F-EA41-B9E3-7EF8-C945DE149F3B}"/>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2775493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8B2DCC87-FDE9-65E6-E4B0-DD0B5775C524}"/>
              </a:ext>
            </a:extLst>
          </p:cNvPr>
          <p:cNvSpPr>
            <a:spLocks noGrp="1"/>
          </p:cNvSpPr>
          <p:nvPr>
            <p:ph idx="1"/>
          </p:nvPr>
        </p:nvSpPr>
        <p:spPr>
          <a:xfrm>
            <a:off x="407989" y="476672"/>
            <a:ext cx="11376024" cy="5724103"/>
          </a:xfrm>
        </p:spPr>
        <p:txBody>
          <a:bodyPr/>
          <a:lstStyle/>
          <a:p>
            <a:pPr algn="ctr"/>
            <a:r>
              <a:rPr lang="fr-CH" sz="1800" u="sng" dirty="0">
                <a:solidFill>
                  <a:schemeClr val="tx1"/>
                </a:solidFill>
                <a:effectLst/>
                <a:latin typeface="Calibri" panose="020F0502020204030204" pitchFamily="34" charset="0"/>
                <a:ea typeface="Aptos" panose="020B0004020202020204" pitchFamily="34" charset="0"/>
                <a:cs typeface="Aptos" panose="020B0004020202020204" pitchFamily="34" charset="0"/>
                <a:hlinkClick r:id="rId2">
                  <a:extLst>
                    <a:ext uri="{A12FA001-AC4F-418D-AE19-62706E023703}">
                      <ahyp:hlinkClr xmlns:ahyp="http://schemas.microsoft.com/office/drawing/2018/hyperlinkcolor" val="tx"/>
                    </a:ext>
                  </a:extLst>
                </a:hlinkClick>
              </a:rPr>
              <a:t>https://procurement.web.cern.ch/system/files/document/guide-de-tva-et-facturation-fr_0.pdf</a:t>
            </a:r>
            <a:endParaRPr lang="fr-CH" sz="1800" dirty="0">
              <a:solidFill>
                <a:schemeClr val="tx1"/>
              </a:solidFill>
              <a:effectLst/>
              <a:latin typeface="Aptos" panose="020B0004020202020204" pitchFamily="34" charset="0"/>
              <a:ea typeface="Aptos" panose="020B0004020202020204" pitchFamily="34" charset="0"/>
              <a:cs typeface="Aptos" panose="020B0004020202020204" pitchFamily="34" charset="0"/>
            </a:endParaRPr>
          </a:p>
          <a:p>
            <a:endParaRPr lang="fr-CH" dirty="0"/>
          </a:p>
        </p:txBody>
      </p:sp>
      <p:sp>
        <p:nvSpPr>
          <p:cNvPr id="4" name="Espace réservé du numéro de diapositive 3">
            <a:extLst>
              <a:ext uri="{FF2B5EF4-FFF2-40B4-BE49-F238E27FC236}">
                <a16:creationId xmlns:a16="http://schemas.microsoft.com/office/drawing/2014/main" id="{69C47615-74D3-0220-9979-71D59240547C}"/>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6" name="Image 5">
            <a:extLst>
              <a:ext uri="{FF2B5EF4-FFF2-40B4-BE49-F238E27FC236}">
                <a16:creationId xmlns:a16="http://schemas.microsoft.com/office/drawing/2014/main" id="{6282095A-4E8B-D0A3-602F-EB9A70773B5A}"/>
              </a:ext>
            </a:extLst>
          </p:cNvPr>
          <p:cNvPicPr>
            <a:picLocks noChangeAspect="1"/>
          </p:cNvPicPr>
          <p:nvPr/>
        </p:nvPicPr>
        <p:blipFill>
          <a:blip r:embed="rId3"/>
          <a:stretch>
            <a:fillRect/>
          </a:stretch>
        </p:blipFill>
        <p:spPr>
          <a:xfrm>
            <a:off x="623392" y="908720"/>
            <a:ext cx="4232250" cy="5198876"/>
          </a:xfrm>
          <a:prstGeom prst="rect">
            <a:avLst/>
          </a:prstGeom>
        </p:spPr>
      </p:pic>
      <p:pic>
        <p:nvPicPr>
          <p:cNvPr id="8" name="Image 7">
            <a:extLst>
              <a:ext uri="{FF2B5EF4-FFF2-40B4-BE49-F238E27FC236}">
                <a16:creationId xmlns:a16="http://schemas.microsoft.com/office/drawing/2014/main" id="{9AD56B8E-C72E-5D4B-BD96-A83014CD2E99}"/>
              </a:ext>
            </a:extLst>
          </p:cNvPr>
          <p:cNvPicPr>
            <a:picLocks noChangeAspect="1"/>
          </p:cNvPicPr>
          <p:nvPr/>
        </p:nvPicPr>
        <p:blipFill>
          <a:blip r:embed="rId4"/>
          <a:stretch>
            <a:fillRect/>
          </a:stretch>
        </p:blipFill>
        <p:spPr>
          <a:xfrm>
            <a:off x="5951984" y="1038485"/>
            <a:ext cx="4752311" cy="4792871"/>
          </a:xfrm>
          <a:prstGeom prst="rect">
            <a:avLst/>
          </a:prstGeom>
        </p:spPr>
      </p:pic>
      <p:sp>
        <p:nvSpPr>
          <p:cNvPr id="3" name="Footer Placeholder 4">
            <a:extLst>
              <a:ext uri="{FF2B5EF4-FFF2-40B4-BE49-F238E27FC236}">
                <a16:creationId xmlns:a16="http://schemas.microsoft.com/office/drawing/2014/main" id="{207621A5-38D2-85BF-DFB6-99373CDA97F3}"/>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5" name="Date Placeholder 3">
            <a:extLst>
              <a:ext uri="{FF2B5EF4-FFF2-40B4-BE49-F238E27FC236}">
                <a16:creationId xmlns:a16="http://schemas.microsoft.com/office/drawing/2014/main" id="{7439AA69-149E-1EB4-0838-860D43FCE25A}"/>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22715896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8C7949-F89D-797D-D437-41EDC35D8E7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9874C9-6795-59D2-21E9-7B5957F47711}"/>
              </a:ext>
            </a:extLst>
          </p:cNvPr>
          <p:cNvSpPr>
            <a:spLocks noGrp="1"/>
          </p:cNvSpPr>
          <p:nvPr>
            <p:ph idx="1"/>
          </p:nvPr>
        </p:nvSpPr>
        <p:spPr>
          <a:xfrm>
            <a:off x="407989" y="1592263"/>
            <a:ext cx="9802811" cy="4608512"/>
          </a:xfrm>
        </p:spPr>
        <p:txBody>
          <a:bodyPr/>
          <a:lstStyle/>
          <a:p>
            <a:pPr marL="0" lvl="1" indent="0">
              <a:buNone/>
            </a:pPr>
            <a:r>
              <a:rPr lang="en-US" b="1" dirty="0"/>
              <a:t>    </a:t>
            </a:r>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p:txBody>
      </p:sp>
      <p:sp>
        <p:nvSpPr>
          <p:cNvPr id="3" name="Title 2">
            <a:extLst>
              <a:ext uri="{FF2B5EF4-FFF2-40B4-BE49-F238E27FC236}">
                <a16:creationId xmlns:a16="http://schemas.microsoft.com/office/drawing/2014/main" id="{9837F2EC-DE46-C17B-0309-1D8F98310697}"/>
              </a:ext>
            </a:extLst>
          </p:cNvPr>
          <p:cNvSpPr>
            <a:spLocks noGrp="1"/>
          </p:cNvSpPr>
          <p:nvPr>
            <p:ph type="title"/>
          </p:nvPr>
        </p:nvSpPr>
        <p:spPr>
          <a:xfrm>
            <a:off x="191344" y="2363258"/>
            <a:ext cx="11376025" cy="1065742"/>
          </a:xfrm>
        </p:spPr>
        <p:txBody>
          <a:bodyPr/>
          <a:lstStyle/>
          <a:p>
            <a:pPr algn="ctr"/>
            <a:r>
              <a:rPr lang="en-US" dirty="0">
                <a:latin typeface="Aptos" panose="020B0004020202020204" pitchFamily="34" charset="0"/>
              </a:rPr>
              <a:t>3. INCOTERMS</a:t>
            </a:r>
            <a:br>
              <a:rPr lang="en-US" dirty="0"/>
            </a:br>
            <a:endParaRPr lang="en-US" dirty="0"/>
          </a:p>
        </p:txBody>
      </p:sp>
      <p:sp>
        <p:nvSpPr>
          <p:cNvPr id="6" name="Slide Number Placeholder 5">
            <a:extLst>
              <a:ext uri="{FF2B5EF4-FFF2-40B4-BE49-F238E27FC236}">
                <a16:creationId xmlns:a16="http://schemas.microsoft.com/office/drawing/2014/main" id="{D5909935-F663-792F-0ECE-232E35F1BF14}"/>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8" name="Footer Placeholder 4">
            <a:extLst>
              <a:ext uri="{FF2B5EF4-FFF2-40B4-BE49-F238E27FC236}">
                <a16:creationId xmlns:a16="http://schemas.microsoft.com/office/drawing/2014/main" id="{2EC8F216-E2CE-E86F-524F-629B073BC7E9}"/>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9" name="Date Placeholder 3">
            <a:extLst>
              <a:ext uri="{FF2B5EF4-FFF2-40B4-BE49-F238E27FC236}">
                <a16:creationId xmlns:a16="http://schemas.microsoft.com/office/drawing/2014/main" id="{667325CD-242E-5245-57C6-0FDAC5830FD7}"/>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2412353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B992C19-CC60-3642-8F74-82DB233FBB79}"/>
              </a:ext>
            </a:extLst>
          </p:cNvPr>
          <p:cNvSpPr>
            <a:spLocks noGrp="1"/>
          </p:cNvSpPr>
          <p:nvPr>
            <p:ph type="title"/>
          </p:nvPr>
        </p:nvSpPr>
        <p:spPr>
          <a:xfrm>
            <a:off x="407989" y="908719"/>
            <a:ext cx="5616574" cy="530615"/>
          </a:xfrm>
        </p:spPr>
        <p:txBody>
          <a:bodyPr anchor="t">
            <a:normAutofit fontScale="90000"/>
          </a:bodyPr>
          <a:lstStyle/>
          <a:p>
            <a:r>
              <a:rPr lang="en-US" dirty="0"/>
              <a:t>	Incoterms 2020 </a:t>
            </a:r>
            <a:br>
              <a:rPr lang="en-US" dirty="0"/>
            </a:br>
            <a:endParaRPr lang="en-US" dirty="0"/>
          </a:p>
        </p:txBody>
      </p:sp>
      <p:sp>
        <p:nvSpPr>
          <p:cNvPr id="2" name="Content Placeholder 1">
            <a:extLst>
              <a:ext uri="{FF2B5EF4-FFF2-40B4-BE49-F238E27FC236}">
                <a16:creationId xmlns:a16="http://schemas.microsoft.com/office/drawing/2014/main" id="{7BE7CCF5-E5C8-2748-8E26-16A25AC1A916}"/>
              </a:ext>
            </a:extLst>
          </p:cNvPr>
          <p:cNvSpPr>
            <a:spLocks noGrp="1"/>
          </p:cNvSpPr>
          <p:nvPr>
            <p:ph sz="half" idx="1"/>
          </p:nvPr>
        </p:nvSpPr>
        <p:spPr>
          <a:xfrm>
            <a:off x="407987" y="1592264"/>
            <a:ext cx="5616575" cy="4608512"/>
          </a:xfrm>
        </p:spPr>
        <p:txBody>
          <a:bodyPr>
            <a:normAutofit/>
          </a:bodyPr>
          <a:lstStyle/>
          <a:p>
            <a:pPr marL="342900" indent="-342900">
              <a:buFont typeface="Arial" panose="020B0604020202020204" pitchFamily="34" charset="0"/>
              <a:buChar char="•"/>
            </a:pPr>
            <a:r>
              <a:rPr lang="fr-FR" sz="1300" b="0" i="0" dirty="0">
                <a:effectLst/>
              </a:rPr>
              <a:t>Les Incoterms, contraction des termes anglais « International Commercial </a:t>
            </a:r>
            <a:r>
              <a:rPr lang="fr-FR" sz="1300" b="0" i="0" dirty="0" err="1">
                <a:effectLst/>
              </a:rPr>
              <a:t>Terms</a:t>
            </a:r>
            <a:r>
              <a:rPr lang="fr-FR" sz="1300" b="0" i="0" dirty="0">
                <a:effectLst/>
              </a:rPr>
              <a:t> », sont un ensemble codifié des dispositions contractuelles standards relatives au transport des marchandises. Ces règles, définies par la Chambre de Commerce Internationale (ICC), sont essentielles pour le commerce international</a:t>
            </a:r>
          </a:p>
          <a:p>
            <a:pPr marL="342900" indent="-342900">
              <a:buFont typeface="Arial" panose="020B0604020202020204" pitchFamily="34" charset="0"/>
              <a:buChar char="•"/>
            </a:pPr>
            <a:r>
              <a:rPr lang="fr-FR" sz="1300" b="0" i="0" dirty="0">
                <a:effectLst/>
              </a:rPr>
              <a:t>Révisés tous les 10 ans, les Incoterms reflètent l'évolution des pratiques du commerce international. Les Incoterms 2020, entrés en vigueur le 1er janvier 2020, continuent de guider les vendeurs et les acheteurs dans leurs transactions à travers le monde</a:t>
            </a:r>
          </a:p>
          <a:p>
            <a:pPr marL="342900" indent="-342900">
              <a:buFont typeface="Arial" panose="020B0604020202020204" pitchFamily="34" charset="0"/>
              <a:buChar char="•"/>
            </a:pPr>
            <a:r>
              <a:rPr lang="fr-FR" sz="1300" b="0" i="0" dirty="0">
                <a:effectLst/>
              </a:rPr>
              <a:t>Les Incoterms déterminent les obligations réciproques du vendeur et de l'acheteur, la répartition des coûts de transport, et le lieu de livraison, qui est crucial pour le transfert des risques</a:t>
            </a:r>
          </a:p>
          <a:p>
            <a:pPr marL="342900" indent="-342900">
              <a:buFont typeface="Arial" panose="020B0604020202020204" pitchFamily="34" charset="0"/>
              <a:buChar char="•"/>
            </a:pPr>
            <a:r>
              <a:rPr lang="fr-FR" sz="1300" b="0" i="0" dirty="0">
                <a:effectLst/>
              </a:rPr>
              <a:t>L'Incoterm joue un rôle déterminant dans la valeur en douane, influençant les frais de transport, d'assurance, et autres coûts connexes</a:t>
            </a:r>
          </a:p>
          <a:p>
            <a:pPr marL="342900" indent="-342900">
              <a:buFont typeface="Arial" panose="020B0604020202020204" pitchFamily="34" charset="0"/>
              <a:buChar char="•"/>
            </a:pPr>
            <a:r>
              <a:rPr lang="fr-FR" sz="1300" b="0" i="0" dirty="0">
                <a:effectLst/>
              </a:rPr>
              <a:t>Ces Incoterms sont applicables à tous les modes de transport, notamment lorsque les marchandises sont acheminées par conteneurs. Parmi eux, on retrouve des termes tels que EXW, FCA, CPT, CIP, DAP, DPU, et DDP</a:t>
            </a:r>
            <a:endParaRPr lang="en-US" sz="1300"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a:xfrm>
            <a:off x="11064552" y="6408000"/>
            <a:ext cx="681254" cy="365125"/>
          </a:xfrm>
        </p:spPr>
        <p:txBody>
          <a:bodyPr anchor="ctr">
            <a:normAutofit/>
          </a:bodyPr>
          <a:lstStyle/>
          <a:p>
            <a:pPr marL="0" marR="0" lvl="0" indent="0" algn="r" defTabSz="914400" eaLnBrk="1" fontAlgn="auto" latinLnBrk="0" hangingPunct="1">
              <a:lnSpc>
                <a:spcPct val="100000"/>
              </a:lnSpc>
              <a:spcBef>
                <a:spcPts val="0"/>
              </a:spcBef>
              <a:spcAft>
                <a:spcPts val="60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600"/>
                </a:spcAft>
                <a:buClrTx/>
                <a:buSzTx/>
                <a:buFontTx/>
                <a:buNone/>
                <a:tabLst/>
                <a:defRPr/>
              </a:pPr>
              <a:t>16</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9" name="Image 8">
            <a:extLst>
              <a:ext uri="{FF2B5EF4-FFF2-40B4-BE49-F238E27FC236}">
                <a16:creationId xmlns:a16="http://schemas.microsoft.com/office/drawing/2014/main" id="{B1B91DA9-2F12-9E27-CD85-061461F0472A}"/>
              </a:ext>
            </a:extLst>
          </p:cNvPr>
          <p:cNvPicPr>
            <a:picLocks noChangeAspect="1"/>
          </p:cNvPicPr>
          <p:nvPr/>
        </p:nvPicPr>
        <p:blipFill>
          <a:blip r:embed="rId2"/>
          <a:stretch>
            <a:fillRect/>
          </a:stretch>
        </p:blipFill>
        <p:spPr>
          <a:xfrm>
            <a:off x="6563861" y="1916832"/>
            <a:ext cx="5220152" cy="3314987"/>
          </a:xfrm>
          <a:prstGeom prst="rect">
            <a:avLst/>
          </a:prstGeom>
        </p:spPr>
      </p:pic>
      <p:pic>
        <p:nvPicPr>
          <p:cNvPr id="10" name="Picture 5">
            <a:extLst>
              <a:ext uri="{FF2B5EF4-FFF2-40B4-BE49-F238E27FC236}">
                <a16:creationId xmlns:a16="http://schemas.microsoft.com/office/drawing/2014/main" id="{5DCE822C-3021-A852-D415-25D2D0DF1C9E}"/>
              </a:ext>
            </a:extLst>
          </p:cNvPr>
          <p:cNvPicPr>
            <a:picLocks noChangeAspect="1"/>
          </p:cNvPicPr>
          <p:nvPr/>
        </p:nvPicPr>
        <p:blipFill>
          <a:blip r:embed="rId3"/>
          <a:stretch>
            <a:fillRect/>
          </a:stretch>
        </p:blipFill>
        <p:spPr>
          <a:xfrm>
            <a:off x="191344" y="35106"/>
            <a:ext cx="2837448" cy="839482"/>
          </a:xfrm>
          <a:prstGeom prst="rect">
            <a:avLst/>
          </a:prstGeom>
        </p:spPr>
      </p:pic>
    </p:spTree>
    <p:extLst>
      <p:ext uri="{BB962C8B-B14F-4D97-AF65-F5344CB8AC3E}">
        <p14:creationId xmlns:p14="http://schemas.microsoft.com/office/powerpoint/2010/main" val="34643010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E71B5-EE8A-04E2-CC57-553F8963BB8E}"/>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86F9A66-2045-4FB2-DBC8-C0393BD26FB9}"/>
              </a:ext>
            </a:extLst>
          </p:cNvPr>
          <p:cNvSpPr>
            <a:spLocks noGrp="1"/>
          </p:cNvSpPr>
          <p:nvPr>
            <p:ph type="title"/>
          </p:nvPr>
        </p:nvSpPr>
        <p:spPr>
          <a:xfrm>
            <a:off x="403249" y="1124744"/>
            <a:ext cx="4751908" cy="679143"/>
          </a:xfrm>
        </p:spPr>
        <p:txBody>
          <a:bodyPr anchor="t">
            <a:normAutofit fontScale="90000"/>
          </a:bodyPr>
          <a:lstStyle/>
          <a:p>
            <a:r>
              <a:rPr lang="en-US" sz="2700" dirty="0"/>
              <a:t>Les incoterms les plus courants  </a:t>
            </a:r>
            <a:br>
              <a:rPr lang="en-US" dirty="0"/>
            </a:br>
            <a:endParaRPr lang="en-US" dirty="0"/>
          </a:p>
        </p:txBody>
      </p:sp>
      <p:sp>
        <p:nvSpPr>
          <p:cNvPr id="2" name="Content Placeholder 1">
            <a:extLst>
              <a:ext uri="{FF2B5EF4-FFF2-40B4-BE49-F238E27FC236}">
                <a16:creationId xmlns:a16="http://schemas.microsoft.com/office/drawing/2014/main" id="{18F69A2A-59F8-3466-A9B2-96D6986506CB}"/>
              </a:ext>
            </a:extLst>
          </p:cNvPr>
          <p:cNvSpPr>
            <a:spLocks noGrp="1"/>
          </p:cNvSpPr>
          <p:nvPr>
            <p:ph sz="half" idx="1"/>
          </p:nvPr>
        </p:nvSpPr>
        <p:spPr>
          <a:xfrm>
            <a:off x="407987" y="1916832"/>
            <a:ext cx="5616575" cy="4283944"/>
          </a:xfrm>
        </p:spPr>
        <p:txBody>
          <a:bodyPr>
            <a:normAutofit/>
          </a:bodyPr>
          <a:lstStyle/>
          <a:p>
            <a:pPr algn="l">
              <a:buFont typeface="Arial" panose="020B0604020202020204" pitchFamily="34" charset="0"/>
              <a:buChar char="•"/>
            </a:pPr>
            <a:r>
              <a:rPr lang="fr-FR" sz="1100" b="1" i="0" dirty="0">
                <a:solidFill>
                  <a:srgbClr val="212529"/>
                </a:solidFill>
                <a:effectLst/>
              </a:rPr>
              <a:t>EXW (Ex Works)</a:t>
            </a:r>
            <a:r>
              <a:rPr lang="fr-FR" sz="1100" b="0" i="0" dirty="0">
                <a:solidFill>
                  <a:srgbClr val="212529"/>
                </a:solidFill>
                <a:effectLst/>
              </a:rPr>
              <a:t> : L'acheteur prend en charge tous les coûts et risques dès que les marchandises sont disponibles dans les locaux du vendeur.</a:t>
            </a:r>
          </a:p>
          <a:p>
            <a:pPr algn="l">
              <a:buFont typeface="Arial" panose="020B0604020202020204" pitchFamily="34" charset="0"/>
              <a:buChar char="•"/>
            </a:pPr>
            <a:r>
              <a:rPr lang="fr-FR" sz="1100" b="1" i="0" dirty="0">
                <a:solidFill>
                  <a:srgbClr val="212529"/>
                </a:solidFill>
                <a:effectLst/>
                <a:highlight>
                  <a:srgbClr val="FFFF00"/>
                </a:highlight>
              </a:rPr>
              <a:t>FCA (Free Carrier)</a:t>
            </a:r>
            <a:r>
              <a:rPr lang="fr-FR" sz="1100" b="0" i="0" dirty="0">
                <a:solidFill>
                  <a:srgbClr val="212529"/>
                </a:solidFill>
                <a:effectLst/>
                <a:highlight>
                  <a:srgbClr val="FFFF00"/>
                </a:highlight>
              </a:rPr>
              <a:t> : Le vendeur livre les marchandises au transporteur désigné par l'acheteur.</a:t>
            </a:r>
          </a:p>
          <a:p>
            <a:pPr algn="l">
              <a:buFont typeface="Arial" panose="020B0604020202020204" pitchFamily="34" charset="0"/>
              <a:buChar char="•"/>
            </a:pPr>
            <a:r>
              <a:rPr lang="fr-FR" sz="1100" b="1" i="0" dirty="0">
                <a:solidFill>
                  <a:srgbClr val="212529"/>
                </a:solidFill>
                <a:effectLst/>
              </a:rPr>
              <a:t>CPT (</a:t>
            </a:r>
            <a:r>
              <a:rPr lang="fr-FR" sz="1100" b="1" i="0" dirty="0" err="1">
                <a:solidFill>
                  <a:srgbClr val="212529"/>
                </a:solidFill>
                <a:effectLst/>
              </a:rPr>
              <a:t>Carriage</a:t>
            </a:r>
            <a:r>
              <a:rPr lang="fr-FR" sz="1100" b="1" i="0" dirty="0">
                <a:solidFill>
                  <a:srgbClr val="212529"/>
                </a:solidFill>
                <a:effectLst/>
              </a:rPr>
              <a:t> </a:t>
            </a:r>
            <a:r>
              <a:rPr lang="fr-FR" sz="1100" b="1" i="0" dirty="0" err="1">
                <a:solidFill>
                  <a:srgbClr val="212529"/>
                </a:solidFill>
                <a:effectLst/>
              </a:rPr>
              <a:t>Paid</a:t>
            </a:r>
            <a:r>
              <a:rPr lang="fr-FR" sz="1100" b="1" i="0" dirty="0">
                <a:solidFill>
                  <a:srgbClr val="212529"/>
                </a:solidFill>
                <a:effectLst/>
              </a:rPr>
              <a:t> To)</a:t>
            </a:r>
            <a:r>
              <a:rPr lang="fr-FR" sz="1100" b="0" i="0" dirty="0">
                <a:solidFill>
                  <a:srgbClr val="212529"/>
                </a:solidFill>
                <a:effectLst/>
              </a:rPr>
              <a:t> et </a:t>
            </a:r>
            <a:r>
              <a:rPr lang="fr-FR" sz="1100" b="1" i="0" dirty="0">
                <a:solidFill>
                  <a:srgbClr val="212529"/>
                </a:solidFill>
                <a:effectLst/>
              </a:rPr>
              <a:t>CIP (</a:t>
            </a:r>
            <a:r>
              <a:rPr lang="fr-FR" sz="1100" b="1" i="0" dirty="0" err="1">
                <a:solidFill>
                  <a:srgbClr val="212529"/>
                </a:solidFill>
                <a:effectLst/>
              </a:rPr>
              <a:t>Carriage</a:t>
            </a:r>
            <a:r>
              <a:rPr lang="fr-FR" sz="1100" b="1" i="0" dirty="0">
                <a:solidFill>
                  <a:srgbClr val="212529"/>
                </a:solidFill>
                <a:effectLst/>
              </a:rPr>
              <a:t> and </a:t>
            </a:r>
            <a:r>
              <a:rPr lang="fr-FR" sz="1100" b="1" i="0" dirty="0" err="1">
                <a:solidFill>
                  <a:srgbClr val="212529"/>
                </a:solidFill>
                <a:effectLst/>
              </a:rPr>
              <a:t>Insurance</a:t>
            </a:r>
            <a:r>
              <a:rPr lang="fr-FR" sz="1100" b="1" i="0" dirty="0">
                <a:solidFill>
                  <a:srgbClr val="212529"/>
                </a:solidFill>
                <a:effectLst/>
              </a:rPr>
              <a:t> </a:t>
            </a:r>
            <a:r>
              <a:rPr lang="fr-FR" sz="1100" b="1" i="0" dirty="0" err="1">
                <a:solidFill>
                  <a:srgbClr val="212529"/>
                </a:solidFill>
                <a:effectLst/>
              </a:rPr>
              <a:t>Paid</a:t>
            </a:r>
            <a:r>
              <a:rPr lang="fr-FR" sz="1100" b="1" i="0" dirty="0">
                <a:solidFill>
                  <a:srgbClr val="212529"/>
                </a:solidFill>
                <a:effectLst/>
              </a:rPr>
              <a:t> to)</a:t>
            </a:r>
            <a:r>
              <a:rPr lang="fr-FR" sz="1100" b="0" i="0" dirty="0">
                <a:solidFill>
                  <a:srgbClr val="212529"/>
                </a:solidFill>
                <a:effectLst/>
              </a:rPr>
              <a:t> : Le vendeur paie le transport, mais l'acheteur assume tous les risques une fois que les marchandises sont remises au transporteur.</a:t>
            </a:r>
          </a:p>
          <a:p>
            <a:pPr algn="l">
              <a:buFont typeface="Arial" panose="020B0604020202020204" pitchFamily="34" charset="0"/>
              <a:buChar char="•"/>
            </a:pPr>
            <a:r>
              <a:rPr lang="fr-FR" sz="1100" b="1" i="0" dirty="0">
                <a:solidFill>
                  <a:srgbClr val="212529"/>
                </a:solidFill>
                <a:effectLst/>
                <a:highlight>
                  <a:srgbClr val="FFFF00"/>
                </a:highlight>
              </a:rPr>
              <a:t>DAP (</a:t>
            </a:r>
            <a:r>
              <a:rPr lang="fr-FR" sz="1100" b="1" i="0" dirty="0" err="1">
                <a:solidFill>
                  <a:srgbClr val="212529"/>
                </a:solidFill>
                <a:effectLst/>
                <a:highlight>
                  <a:srgbClr val="FFFF00"/>
                </a:highlight>
              </a:rPr>
              <a:t>Delivered</a:t>
            </a:r>
            <a:r>
              <a:rPr lang="fr-FR" sz="1100" b="1" i="0" dirty="0">
                <a:solidFill>
                  <a:srgbClr val="212529"/>
                </a:solidFill>
                <a:effectLst/>
                <a:highlight>
                  <a:srgbClr val="FFFF00"/>
                </a:highlight>
              </a:rPr>
              <a:t> At Place)</a:t>
            </a:r>
            <a:r>
              <a:rPr lang="fr-FR" sz="1100" b="0" i="0" dirty="0">
                <a:solidFill>
                  <a:srgbClr val="212529"/>
                </a:solidFill>
                <a:effectLst/>
                <a:highlight>
                  <a:srgbClr val="FFFF00"/>
                </a:highlight>
              </a:rPr>
              <a:t>, </a:t>
            </a:r>
            <a:r>
              <a:rPr lang="fr-FR" sz="1100" b="1" i="0" dirty="0">
                <a:solidFill>
                  <a:srgbClr val="212529"/>
                </a:solidFill>
                <a:effectLst/>
              </a:rPr>
              <a:t>DPU (</a:t>
            </a:r>
            <a:r>
              <a:rPr lang="fr-FR" sz="1100" b="1" i="0" dirty="0" err="1">
                <a:solidFill>
                  <a:srgbClr val="212529"/>
                </a:solidFill>
                <a:effectLst/>
              </a:rPr>
              <a:t>Delivered</a:t>
            </a:r>
            <a:r>
              <a:rPr lang="fr-FR" sz="1100" b="1" i="0" dirty="0">
                <a:solidFill>
                  <a:srgbClr val="212529"/>
                </a:solidFill>
                <a:effectLst/>
              </a:rPr>
              <a:t> at Place </a:t>
            </a:r>
            <a:r>
              <a:rPr lang="fr-FR" sz="1100" b="1" i="0" dirty="0" err="1">
                <a:solidFill>
                  <a:srgbClr val="212529"/>
                </a:solidFill>
                <a:effectLst/>
              </a:rPr>
              <a:t>Unloaded</a:t>
            </a:r>
            <a:r>
              <a:rPr lang="fr-FR" sz="1100" b="1" i="0" dirty="0">
                <a:solidFill>
                  <a:srgbClr val="212529"/>
                </a:solidFill>
                <a:effectLst/>
              </a:rPr>
              <a:t>)</a:t>
            </a:r>
            <a:r>
              <a:rPr lang="fr-FR" sz="1100" b="0" i="0" dirty="0">
                <a:solidFill>
                  <a:srgbClr val="212529"/>
                </a:solidFill>
                <a:effectLst/>
              </a:rPr>
              <a:t> et </a:t>
            </a:r>
            <a:r>
              <a:rPr lang="fr-FR" sz="1100" b="1" i="0" dirty="0">
                <a:solidFill>
                  <a:srgbClr val="212529"/>
                </a:solidFill>
                <a:effectLst/>
              </a:rPr>
              <a:t>DDP (</a:t>
            </a:r>
            <a:r>
              <a:rPr lang="fr-FR" sz="1100" b="1" i="0" dirty="0" err="1">
                <a:solidFill>
                  <a:srgbClr val="212529"/>
                </a:solidFill>
                <a:effectLst/>
              </a:rPr>
              <a:t>Delivered</a:t>
            </a:r>
            <a:r>
              <a:rPr lang="fr-FR" sz="1100" b="1" i="0" dirty="0">
                <a:solidFill>
                  <a:srgbClr val="212529"/>
                </a:solidFill>
                <a:effectLst/>
              </a:rPr>
              <a:t> Duty </a:t>
            </a:r>
            <a:r>
              <a:rPr lang="fr-FR" sz="1100" b="1" i="0" dirty="0" err="1">
                <a:solidFill>
                  <a:srgbClr val="212529"/>
                </a:solidFill>
                <a:effectLst/>
              </a:rPr>
              <a:t>Paid</a:t>
            </a:r>
            <a:r>
              <a:rPr lang="fr-FR" sz="1100" b="1" i="0" dirty="0">
                <a:solidFill>
                  <a:srgbClr val="212529"/>
                </a:solidFill>
                <a:effectLst/>
              </a:rPr>
              <a:t>)</a:t>
            </a:r>
            <a:r>
              <a:rPr lang="fr-FR" sz="1100" b="0" i="0" dirty="0">
                <a:solidFill>
                  <a:srgbClr val="212529"/>
                </a:solidFill>
                <a:effectLst/>
              </a:rPr>
              <a:t> : Le vendeur assume tous les coûts et risques jusqu'à ce que les marchandises soient livrées à l'endroit convenu.</a:t>
            </a:r>
          </a:p>
          <a:p>
            <a:pPr algn="l">
              <a:buFont typeface="Arial" panose="020B0604020202020204" pitchFamily="34" charset="0"/>
              <a:buChar char="•"/>
            </a:pPr>
            <a:r>
              <a:rPr lang="fr-FR" sz="1100" b="1" i="0" dirty="0">
                <a:solidFill>
                  <a:srgbClr val="212529"/>
                </a:solidFill>
                <a:effectLst/>
              </a:rPr>
              <a:t>FAS (Free </a:t>
            </a:r>
            <a:r>
              <a:rPr lang="fr-FR" sz="1100" b="1" i="0" dirty="0" err="1">
                <a:solidFill>
                  <a:srgbClr val="212529"/>
                </a:solidFill>
                <a:effectLst/>
              </a:rPr>
              <a:t>Alongside</a:t>
            </a:r>
            <a:r>
              <a:rPr lang="fr-FR" sz="1100" b="1" i="0" dirty="0">
                <a:solidFill>
                  <a:srgbClr val="212529"/>
                </a:solidFill>
                <a:effectLst/>
              </a:rPr>
              <a:t> </a:t>
            </a:r>
            <a:r>
              <a:rPr lang="fr-FR" sz="1100" b="1" i="0" dirty="0" err="1">
                <a:solidFill>
                  <a:srgbClr val="212529"/>
                </a:solidFill>
                <a:effectLst/>
              </a:rPr>
              <a:t>Ship</a:t>
            </a:r>
            <a:r>
              <a:rPr lang="fr-FR" sz="1100" b="1" i="0" dirty="0">
                <a:solidFill>
                  <a:srgbClr val="212529"/>
                </a:solidFill>
                <a:effectLst/>
              </a:rPr>
              <a:t>)</a:t>
            </a:r>
            <a:r>
              <a:rPr lang="fr-FR" sz="1100" b="0" i="0" dirty="0">
                <a:solidFill>
                  <a:srgbClr val="212529"/>
                </a:solidFill>
                <a:effectLst/>
              </a:rPr>
              <a:t>, </a:t>
            </a:r>
            <a:r>
              <a:rPr lang="fr-FR" sz="1100" b="1" i="0" dirty="0">
                <a:solidFill>
                  <a:srgbClr val="212529"/>
                </a:solidFill>
                <a:effectLst/>
              </a:rPr>
              <a:t>FOB (Free On </a:t>
            </a:r>
            <a:r>
              <a:rPr lang="fr-FR" sz="1100" b="1" i="0" dirty="0" err="1">
                <a:solidFill>
                  <a:srgbClr val="212529"/>
                </a:solidFill>
                <a:effectLst/>
              </a:rPr>
              <a:t>Board</a:t>
            </a:r>
            <a:r>
              <a:rPr lang="fr-FR" sz="1100" b="1" i="0" dirty="0">
                <a:solidFill>
                  <a:srgbClr val="212529"/>
                </a:solidFill>
                <a:effectLst/>
              </a:rPr>
              <a:t>)</a:t>
            </a:r>
            <a:r>
              <a:rPr lang="fr-FR" sz="1100" b="0" i="0" dirty="0">
                <a:solidFill>
                  <a:srgbClr val="212529"/>
                </a:solidFill>
                <a:effectLst/>
              </a:rPr>
              <a:t>, </a:t>
            </a:r>
            <a:r>
              <a:rPr lang="fr-FR" sz="1100" b="1" i="0" dirty="0">
                <a:solidFill>
                  <a:srgbClr val="212529"/>
                </a:solidFill>
                <a:effectLst/>
              </a:rPr>
              <a:t>CFR (</a:t>
            </a:r>
            <a:r>
              <a:rPr lang="fr-FR" sz="1100" b="1" i="0" dirty="0" err="1">
                <a:solidFill>
                  <a:srgbClr val="212529"/>
                </a:solidFill>
                <a:effectLst/>
              </a:rPr>
              <a:t>Cost</a:t>
            </a:r>
            <a:r>
              <a:rPr lang="fr-FR" sz="1100" b="1" i="0" dirty="0">
                <a:solidFill>
                  <a:srgbClr val="212529"/>
                </a:solidFill>
                <a:effectLst/>
              </a:rPr>
              <a:t> and Freight)</a:t>
            </a:r>
            <a:r>
              <a:rPr lang="fr-FR" sz="1100" b="0" i="0" dirty="0">
                <a:solidFill>
                  <a:srgbClr val="212529"/>
                </a:solidFill>
                <a:effectLst/>
              </a:rPr>
              <a:t> et </a:t>
            </a:r>
            <a:r>
              <a:rPr lang="fr-FR" sz="1100" b="1" i="0" dirty="0">
                <a:solidFill>
                  <a:srgbClr val="212529"/>
                </a:solidFill>
                <a:effectLst/>
              </a:rPr>
              <a:t>CIF (</a:t>
            </a:r>
            <a:r>
              <a:rPr lang="fr-FR" sz="1100" b="1" i="0" dirty="0" err="1">
                <a:solidFill>
                  <a:srgbClr val="212529"/>
                </a:solidFill>
                <a:effectLst/>
              </a:rPr>
              <a:t>Cost</a:t>
            </a:r>
            <a:r>
              <a:rPr lang="fr-FR" sz="1100" b="1" i="0" dirty="0">
                <a:solidFill>
                  <a:srgbClr val="212529"/>
                </a:solidFill>
                <a:effectLst/>
              </a:rPr>
              <a:t>, </a:t>
            </a:r>
            <a:r>
              <a:rPr lang="fr-FR" sz="1100" b="1" i="0" dirty="0" err="1">
                <a:solidFill>
                  <a:srgbClr val="212529"/>
                </a:solidFill>
                <a:effectLst/>
              </a:rPr>
              <a:t>Insurance</a:t>
            </a:r>
            <a:r>
              <a:rPr lang="fr-FR" sz="1100" b="1" i="0" dirty="0">
                <a:solidFill>
                  <a:srgbClr val="212529"/>
                </a:solidFill>
                <a:effectLst/>
              </a:rPr>
              <a:t>, and Freight)</a:t>
            </a:r>
            <a:r>
              <a:rPr lang="fr-FR" sz="1100" b="0" i="0" dirty="0">
                <a:solidFill>
                  <a:srgbClr val="212529"/>
                </a:solidFill>
                <a:effectLst/>
              </a:rPr>
              <a:t> : Ces Incoterms sont spécifiques au transport maritime.</a:t>
            </a:r>
          </a:p>
          <a:p>
            <a:endParaRPr lang="en-US" sz="1300" dirty="0"/>
          </a:p>
        </p:txBody>
      </p:sp>
      <p:sp>
        <p:nvSpPr>
          <p:cNvPr id="6" name="Slide Number Placeholder 5">
            <a:extLst>
              <a:ext uri="{FF2B5EF4-FFF2-40B4-BE49-F238E27FC236}">
                <a16:creationId xmlns:a16="http://schemas.microsoft.com/office/drawing/2014/main" id="{1C797462-5134-2B18-DD95-44A0BD4EB449}"/>
              </a:ext>
            </a:extLst>
          </p:cNvPr>
          <p:cNvSpPr>
            <a:spLocks noGrp="1"/>
          </p:cNvSpPr>
          <p:nvPr>
            <p:ph type="sldNum" sz="quarter" idx="12"/>
          </p:nvPr>
        </p:nvSpPr>
        <p:spPr>
          <a:xfrm>
            <a:off x="11064552" y="6408000"/>
            <a:ext cx="681254" cy="365125"/>
          </a:xfrm>
        </p:spPr>
        <p:txBody>
          <a:bodyPr anchor="ctr">
            <a:normAutofit/>
          </a:bodyPr>
          <a:lstStyle/>
          <a:p>
            <a:pPr marL="0" marR="0" lvl="0" indent="0" algn="r" defTabSz="914400" eaLnBrk="1" fontAlgn="auto" latinLnBrk="0" hangingPunct="1">
              <a:lnSpc>
                <a:spcPct val="100000"/>
              </a:lnSpc>
              <a:spcBef>
                <a:spcPts val="0"/>
              </a:spcBef>
              <a:spcAft>
                <a:spcPts val="60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600"/>
                </a:spcAft>
                <a:buClrTx/>
                <a:buSzTx/>
                <a:buFontTx/>
                <a:buNone/>
                <a:tabLst/>
                <a:defRPr/>
              </a:pPr>
              <a:t>17</a:t>
            </a:fld>
            <a:endParaRPr kumimoji="0" lang="en-US" sz="1000" b="0" i="0" u="none" strike="noStrike" kern="0" cap="none" spc="0" normalizeH="0" baseline="0" noProof="0">
              <a:ln>
                <a:noFill/>
              </a:ln>
              <a:solidFill>
                <a:srgbClr val="FFFFFF"/>
              </a:solidFill>
              <a:effectLst/>
              <a:uLnTx/>
              <a:uFillTx/>
              <a:latin typeface="Arial"/>
              <a:cs typeface="Arial"/>
            </a:endParaRPr>
          </a:p>
        </p:txBody>
      </p:sp>
      <p:sp>
        <p:nvSpPr>
          <p:cNvPr id="4" name="Content Placeholder 1">
            <a:extLst>
              <a:ext uri="{FF2B5EF4-FFF2-40B4-BE49-F238E27FC236}">
                <a16:creationId xmlns:a16="http://schemas.microsoft.com/office/drawing/2014/main" id="{D9D860D1-3C89-5ADD-6F78-5CFE19C6C7EF}"/>
              </a:ext>
            </a:extLst>
          </p:cNvPr>
          <p:cNvSpPr txBox="1">
            <a:spLocks/>
          </p:cNvSpPr>
          <p:nvPr/>
        </p:nvSpPr>
        <p:spPr bwMode="auto">
          <a:xfrm>
            <a:off x="5951984" y="1906164"/>
            <a:ext cx="5616575" cy="4283944"/>
          </a:xfrm>
          <a:prstGeom prst="rect">
            <a:avLst/>
          </a:prstGeom>
        </p:spPr>
        <p:txBody>
          <a:bodyPr vert="horz" lIns="0" tIns="0" rIns="0" bIns="0" rtlCol="0">
            <a:normAutofit/>
          </a:bodyPr>
          <a:lstStyle>
            <a:lvl1pPr marL="0" indent="0" algn="l" defTabSz="914400" eaLnBrk="1" hangingPunct="1">
              <a:lnSpc>
                <a:spcPct val="90000"/>
              </a:lnSpc>
              <a:spcBef>
                <a:spcPts val="1800"/>
              </a:spcBef>
              <a:spcAft>
                <a:spcPts val="400"/>
              </a:spcAft>
              <a:buFont typeface="Arial"/>
              <a:buNone/>
              <a:defRPr sz="21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18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17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16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a:lstStyle>
          <a:p>
            <a:pPr marL="0" marR="0" lvl="0" indent="0" algn="l" defTabSz="914400" eaLnBrk="1" fontAlgn="auto" latinLnBrk="0" hangingPunct="1">
              <a:lnSpc>
                <a:spcPct val="90000"/>
              </a:lnSpc>
              <a:spcBef>
                <a:spcPts val="1800"/>
              </a:spcBef>
              <a:spcAft>
                <a:spcPts val="400"/>
              </a:spcAft>
              <a:buClrTx/>
              <a:buSzTx/>
              <a:buFont typeface="Arial"/>
              <a:buNone/>
              <a:tabLst/>
              <a:defRPr/>
            </a:pPr>
            <a:endParaRPr kumimoji="0" lang="en-US" sz="1300" b="1" i="0" u="none" strike="noStrike" kern="0" cap="none" spc="0" normalizeH="0" baseline="0" noProof="0" dirty="0">
              <a:ln>
                <a:noFill/>
              </a:ln>
              <a:solidFill>
                <a:srgbClr val="2F2F2F">
                  <a:lumMod val="50000"/>
                </a:srgbClr>
              </a:solidFill>
              <a:effectLst/>
              <a:uLnTx/>
              <a:uFillTx/>
              <a:latin typeface="Arial"/>
              <a:cs typeface="Arial"/>
            </a:endParaRPr>
          </a:p>
        </p:txBody>
      </p:sp>
      <p:sp>
        <p:nvSpPr>
          <p:cNvPr id="7" name="ZoneTexte 6">
            <a:extLst>
              <a:ext uri="{FF2B5EF4-FFF2-40B4-BE49-F238E27FC236}">
                <a16:creationId xmlns:a16="http://schemas.microsoft.com/office/drawing/2014/main" id="{F14E9C29-92AF-B553-58AB-6795A86EA298}"/>
              </a:ext>
            </a:extLst>
          </p:cNvPr>
          <p:cNvSpPr txBox="1"/>
          <p:nvPr/>
        </p:nvSpPr>
        <p:spPr bwMode="auto">
          <a:xfrm>
            <a:off x="6024562" y="1916832"/>
            <a:ext cx="5616575" cy="1954381"/>
          </a:xfrm>
          <a:prstGeom prst="rect">
            <a:avLst/>
          </a:prstGeom>
          <a:noFill/>
        </p:spPr>
        <p:txBody>
          <a:bodyPr wrap="square">
            <a:spAutoFit/>
          </a:bodyPr>
          <a:lstStyle/>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1" i="0" u="none" strike="noStrike" kern="0" cap="none" spc="0" normalizeH="0" baseline="0" noProof="0" dirty="0">
                <a:ln>
                  <a:noFill/>
                </a:ln>
                <a:solidFill>
                  <a:srgbClr val="212529"/>
                </a:solidFill>
                <a:effectLst/>
                <a:uLnTx/>
                <a:uFillTx/>
                <a:latin typeface="Arial"/>
                <a:cs typeface="Arial"/>
              </a:rPr>
              <a:t>FCA et le connaissement maritime</a:t>
            </a:r>
            <a:r>
              <a:rPr kumimoji="0" lang="fr-FR" sz="1100" b="0" i="0" u="none" strike="noStrike" kern="0" cap="none" spc="0" normalizeH="0" baseline="0" noProof="0" dirty="0">
                <a:ln>
                  <a:noFill/>
                </a:ln>
                <a:solidFill>
                  <a:srgbClr val="212529"/>
                </a:solidFill>
                <a:effectLst/>
                <a:uLnTx/>
                <a:uFillTx/>
                <a:latin typeface="Arial"/>
                <a:cs typeface="Arial"/>
              </a:rPr>
              <a:t> : Une option a été ajoutée pour permettre au vendeur de fournir une preuve de chargement à bord.</a:t>
            </a: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100" b="0" i="0" u="none" strike="noStrike" kern="0" cap="none" spc="0" normalizeH="0" baseline="0" noProof="0" dirty="0">
              <a:ln>
                <a:noFill/>
              </a:ln>
              <a:solidFill>
                <a:srgbClr val="212529"/>
              </a:solidFill>
              <a:effectLst/>
              <a:uLnTx/>
              <a:uFillTx/>
              <a:latin typeface="Arial"/>
              <a:cs typeface="Arial"/>
            </a:endParaRP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1" i="0" u="none" strike="noStrike" kern="0" cap="none" spc="0" normalizeH="0" baseline="0" noProof="0" dirty="0">
                <a:ln>
                  <a:noFill/>
                </a:ln>
                <a:solidFill>
                  <a:srgbClr val="212529"/>
                </a:solidFill>
                <a:effectLst/>
                <a:uLnTx/>
                <a:uFillTx/>
                <a:latin typeface="Arial"/>
                <a:cs typeface="Arial"/>
              </a:rPr>
              <a:t>CIF vs CIP</a:t>
            </a:r>
            <a:r>
              <a:rPr kumimoji="0" lang="fr-FR" sz="1100" b="0" i="0" u="none" strike="noStrike" kern="0" cap="none" spc="0" normalizeH="0" baseline="0" noProof="0" dirty="0">
                <a:ln>
                  <a:noFill/>
                </a:ln>
                <a:solidFill>
                  <a:srgbClr val="212529"/>
                </a:solidFill>
                <a:effectLst/>
                <a:uLnTx/>
                <a:uFillTx/>
                <a:latin typeface="Arial"/>
                <a:cs typeface="Arial"/>
              </a:rPr>
              <a:t> : Le niveau d'assurance requis pour le CIP a été augmenté pour inclure une couverture tous risques, tandis que le CIF est resté au niveau minimum.</a:t>
            </a: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100" b="0" i="0" u="none" strike="noStrike" kern="0" cap="none" spc="0" normalizeH="0" baseline="0" noProof="0" dirty="0">
              <a:ln>
                <a:noFill/>
              </a:ln>
              <a:solidFill>
                <a:srgbClr val="212529"/>
              </a:solidFill>
              <a:effectLst/>
              <a:uLnTx/>
              <a:uFillTx/>
              <a:latin typeface="Arial"/>
              <a:cs typeface="Arial"/>
            </a:endParaRP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1" i="0" u="none" strike="noStrike" kern="0" cap="none" spc="0" normalizeH="0" baseline="0" noProof="0" dirty="0">
                <a:ln>
                  <a:noFill/>
                </a:ln>
                <a:solidFill>
                  <a:srgbClr val="212529"/>
                </a:solidFill>
                <a:effectLst/>
                <a:uLnTx/>
                <a:uFillTx/>
                <a:latin typeface="Arial"/>
                <a:cs typeface="Arial"/>
              </a:rPr>
              <a:t>DAT à DPU</a:t>
            </a:r>
            <a:r>
              <a:rPr kumimoji="0" lang="fr-FR" sz="1100" b="0" i="0" u="none" strike="noStrike" kern="0" cap="none" spc="0" normalizeH="0" baseline="0" noProof="0" dirty="0">
                <a:ln>
                  <a:noFill/>
                </a:ln>
                <a:solidFill>
                  <a:srgbClr val="212529"/>
                </a:solidFill>
                <a:effectLst/>
                <a:uLnTx/>
                <a:uFillTx/>
                <a:latin typeface="Arial"/>
                <a:cs typeface="Arial"/>
              </a:rPr>
              <a:t> : Le DAT (</a:t>
            </a:r>
            <a:r>
              <a:rPr kumimoji="0" lang="fr-FR" sz="1100" b="0" i="0" u="none" strike="noStrike" kern="0" cap="none" spc="0" normalizeH="0" baseline="0" noProof="0" dirty="0" err="1">
                <a:ln>
                  <a:noFill/>
                </a:ln>
                <a:solidFill>
                  <a:srgbClr val="212529"/>
                </a:solidFill>
                <a:effectLst/>
                <a:uLnTx/>
                <a:uFillTx/>
                <a:latin typeface="Arial"/>
                <a:cs typeface="Arial"/>
              </a:rPr>
              <a:t>Delivered</a:t>
            </a:r>
            <a:r>
              <a:rPr kumimoji="0" lang="fr-FR" sz="1100" b="0" i="0" u="none" strike="noStrike" kern="0" cap="none" spc="0" normalizeH="0" baseline="0" noProof="0" dirty="0">
                <a:ln>
                  <a:noFill/>
                </a:ln>
                <a:solidFill>
                  <a:srgbClr val="212529"/>
                </a:solidFill>
                <a:effectLst/>
                <a:uLnTx/>
                <a:uFillTx/>
                <a:latin typeface="Arial"/>
                <a:cs typeface="Arial"/>
              </a:rPr>
              <a:t> at Terminal) a été remplacé par le DPU (</a:t>
            </a:r>
            <a:r>
              <a:rPr kumimoji="0" lang="fr-FR" sz="1100" b="0" i="0" u="none" strike="noStrike" kern="0" cap="none" spc="0" normalizeH="0" baseline="0" noProof="0" dirty="0" err="1">
                <a:ln>
                  <a:noFill/>
                </a:ln>
                <a:solidFill>
                  <a:srgbClr val="212529"/>
                </a:solidFill>
                <a:effectLst/>
                <a:uLnTx/>
                <a:uFillTx/>
                <a:latin typeface="Arial"/>
                <a:cs typeface="Arial"/>
              </a:rPr>
              <a:t>Delivered</a:t>
            </a:r>
            <a:r>
              <a:rPr kumimoji="0" lang="fr-FR" sz="1100" b="0" i="0" u="none" strike="noStrike" kern="0" cap="none" spc="0" normalizeH="0" baseline="0" noProof="0" dirty="0">
                <a:ln>
                  <a:noFill/>
                </a:ln>
                <a:solidFill>
                  <a:srgbClr val="212529"/>
                </a:solidFill>
                <a:effectLst/>
                <a:uLnTx/>
                <a:uFillTx/>
                <a:latin typeface="Arial"/>
                <a:cs typeface="Arial"/>
              </a:rPr>
              <a:t> at Place </a:t>
            </a:r>
            <a:r>
              <a:rPr kumimoji="0" lang="fr-FR" sz="1100" b="0" i="0" u="none" strike="noStrike" kern="0" cap="none" spc="0" normalizeH="0" baseline="0" noProof="0" dirty="0" err="1">
                <a:ln>
                  <a:noFill/>
                </a:ln>
                <a:solidFill>
                  <a:srgbClr val="212529"/>
                </a:solidFill>
                <a:effectLst/>
                <a:uLnTx/>
                <a:uFillTx/>
                <a:latin typeface="Arial"/>
                <a:cs typeface="Arial"/>
              </a:rPr>
              <a:t>Unloaded</a:t>
            </a:r>
            <a:r>
              <a:rPr kumimoji="0" lang="fr-FR" sz="1100" b="0" i="0" u="none" strike="noStrike" kern="0" cap="none" spc="0" normalizeH="0" baseline="0" noProof="0" dirty="0">
                <a:ln>
                  <a:noFill/>
                </a:ln>
                <a:solidFill>
                  <a:srgbClr val="212529"/>
                </a:solidFill>
                <a:effectLst/>
                <a:uLnTx/>
                <a:uFillTx/>
                <a:latin typeface="Arial"/>
                <a:cs typeface="Arial"/>
              </a:rPr>
              <a:t>).</a:t>
            </a: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FR" sz="1100" b="0" i="0" u="none" strike="noStrike" kern="0" cap="none" spc="0" normalizeH="0" baseline="0" noProof="0" dirty="0">
              <a:ln>
                <a:noFill/>
              </a:ln>
              <a:solidFill>
                <a:srgbClr val="212529"/>
              </a:solidFill>
              <a:effectLst/>
              <a:uLnTx/>
              <a:uFillTx/>
              <a:latin typeface="Arial"/>
              <a:cs typeface="Arial"/>
            </a:endParaRPr>
          </a:p>
          <a:p>
            <a:pPr marL="0" marR="0" lvl="0" indent="0" algn="l"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FR" sz="1100" b="0" i="0" u="none" strike="noStrike" kern="0" cap="none" spc="0" normalizeH="0" baseline="0" noProof="0" dirty="0">
                <a:ln>
                  <a:noFill/>
                </a:ln>
                <a:solidFill>
                  <a:srgbClr val="212529"/>
                </a:solidFill>
                <a:effectLst/>
                <a:uLnTx/>
                <a:uFillTx/>
                <a:latin typeface="Arial"/>
                <a:cs typeface="Arial"/>
              </a:rPr>
              <a:t>Une différenciation du niveau de couverture d'assurance entre CIF et CIP, et la transformation du DAT 2010 en DPU 2020</a:t>
            </a:r>
          </a:p>
        </p:txBody>
      </p:sp>
      <p:sp>
        <p:nvSpPr>
          <p:cNvPr id="8" name="ZoneTexte 7">
            <a:extLst>
              <a:ext uri="{FF2B5EF4-FFF2-40B4-BE49-F238E27FC236}">
                <a16:creationId xmlns:a16="http://schemas.microsoft.com/office/drawing/2014/main" id="{D8980F52-9331-7BA0-5CED-DA45F70CFE7D}"/>
              </a:ext>
            </a:extLst>
          </p:cNvPr>
          <p:cNvSpPr txBox="1"/>
          <p:nvPr/>
        </p:nvSpPr>
        <p:spPr bwMode="auto">
          <a:xfrm>
            <a:off x="6267355" y="1045935"/>
            <a:ext cx="5351145" cy="461665"/>
          </a:xfrm>
          <a:prstGeom prst="rect">
            <a:avLst/>
          </a:prstGeom>
          <a:noFill/>
        </p:spPr>
        <p:txBody>
          <a:bodyPr wrap="none" rtlCol="0">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fr-CH" sz="2400" b="1" i="0" u="none" strike="noStrike" kern="0" cap="none" spc="0" normalizeH="0" baseline="0" noProof="0" dirty="0">
                <a:ln>
                  <a:noFill/>
                </a:ln>
                <a:solidFill>
                  <a:srgbClr val="0033A0"/>
                </a:solidFill>
                <a:effectLst/>
                <a:uLnTx/>
                <a:uFillTx/>
                <a:latin typeface="Arial"/>
                <a:cs typeface="Arial"/>
              </a:rPr>
              <a:t>Les changements majeurs en 2020 </a:t>
            </a:r>
            <a:endParaRPr kumimoji="0" lang="en-GB" sz="2400" b="1" i="0" u="none" strike="noStrike" kern="0" cap="none" spc="0" normalizeH="0" baseline="0" noProof="0" dirty="0">
              <a:ln>
                <a:noFill/>
              </a:ln>
              <a:solidFill>
                <a:srgbClr val="0033A0"/>
              </a:solidFill>
              <a:effectLst/>
              <a:uLnTx/>
              <a:uFillTx/>
              <a:latin typeface="Arial"/>
              <a:cs typeface="Arial"/>
            </a:endParaRPr>
          </a:p>
        </p:txBody>
      </p:sp>
      <p:pic>
        <p:nvPicPr>
          <p:cNvPr id="10" name="Picture 5">
            <a:extLst>
              <a:ext uri="{FF2B5EF4-FFF2-40B4-BE49-F238E27FC236}">
                <a16:creationId xmlns:a16="http://schemas.microsoft.com/office/drawing/2014/main" id="{FD9305A1-5B0E-00D8-1B31-65FE7AF02BDF}"/>
              </a:ext>
            </a:extLst>
          </p:cNvPr>
          <p:cNvPicPr>
            <a:picLocks noChangeAspect="1"/>
          </p:cNvPicPr>
          <p:nvPr/>
        </p:nvPicPr>
        <p:blipFill>
          <a:blip r:embed="rId2"/>
          <a:stretch>
            <a:fillRect/>
          </a:stretch>
        </p:blipFill>
        <p:spPr>
          <a:xfrm>
            <a:off x="263352" y="116632"/>
            <a:ext cx="2837448" cy="839482"/>
          </a:xfrm>
          <a:prstGeom prst="rect">
            <a:avLst/>
          </a:prstGeom>
        </p:spPr>
      </p:pic>
    </p:spTree>
    <p:extLst>
      <p:ext uri="{BB962C8B-B14F-4D97-AF65-F5344CB8AC3E}">
        <p14:creationId xmlns:p14="http://schemas.microsoft.com/office/powerpoint/2010/main" val="647657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162725E-52C2-B9CD-68B7-F30EAC79BD6D}"/>
              </a:ext>
            </a:extLst>
          </p:cNvPr>
          <p:cNvSpPr>
            <a:spLocks noGrp="1"/>
          </p:cNvSpPr>
          <p:nvPr>
            <p:ph type="title"/>
          </p:nvPr>
        </p:nvSpPr>
        <p:spPr/>
        <p:txBody>
          <a:bodyPr/>
          <a:lstStyle/>
          <a:p>
            <a:pPr algn="ctr"/>
            <a:r>
              <a:rPr lang="fr-CH" dirty="0"/>
              <a:t>EXW </a:t>
            </a:r>
            <a:endParaRPr lang="en-GB" dirty="0"/>
          </a:p>
        </p:txBody>
      </p:sp>
      <p:sp>
        <p:nvSpPr>
          <p:cNvPr id="3" name="Espace réservé du contenu 2">
            <a:extLst>
              <a:ext uri="{FF2B5EF4-FFF2-40B4-BE49-F238E27FC236}">
                <a16:creationId xmlns:a16="http://schemas.microsoft.com/office/drawing/2014/main" id="{D6725E4B-670A-7045-EEC2-D25F51EF38C8}"/>
              </a:ext>
            </a:extLst>
          </p:cNvPr>
          <p:cNvSpPr>
            <a:spLocks noGrp="1"/>
          </p:cNvSpPr>
          <p:nvPr>
            <p:ph sz="half" idx="1"/>
          </p:nvPr>
        </p:nvSpPr>
        <p:spPr>
          <a:xfrm>
            <a:off x="407987" y="1592264"/>
            <a:ext cx="11337819" cy="4608512"/>
          </a:xfrm>
        </p:spPr>
        <p:txBody>
          <a:bodyPr/>
          <a:lstStyle/>
          <a:p>
            <a:r>
              <a:rPr lang="fr-CH" sz="2800" dirty="0">
                <a:solidFill>
                  <a:schemeClr val="accent1"/>
                </a:solidFill>
              </a:rPr>
              <a:t>Pourquoi ne pas l’utiliser : </a:t>
            </a:r>
          </a:p>
          <a:p>
            <a:r>
              <a:rPr lang="fr-CH" b="0" dirty="0"/>
              <a:t>L’incoterm EXW (Ex Works) peut-être déconseillé, particulièrement pour les ventes internationales, car il place l’acheteur comme responsable de tous les aspects de la logistique, du transport, des formalités douanières, et du choix du transporteur. Il donne souvent lieu dans la pratique à des malentendus et a des risques supplémentaires. Par conséquent, l’incoterm FCA est souvent préférable, car il offre des règles claires tant pour le vendeur que pour l’acheteur. </a:t>
            </a:r>
          </a:p>
          <a:p>
            <a:r>
              <a:rPr lang="en-GB" b="0" dirty="0"/>
              <a:t>A titre </a:t>
            </a:r>
            <a:r>
              <a:rPr lang="en-GB" b="0" dirty="0" err="1"/>
              <a:t>d’exemple</a:t>
            </a:r>
            <a:r>
              <a:rPr lang="en-GB" b="0" dirty="0"/>
              <a:t> le </a:t>
            </a:r>
            <a:r>
              <a:rPr lang="en-GB" b="0" dirty="0" err="1"/>
              <a:t>vendeur</a:t>
            </a:r>
            <a:r>
              <a:rPr lang="en-GB" b="0" dirty="0"/>
              <a:t> </a:t>
            </a:r>
            <a:r>
              <a:rPr lang="en-GB" b="0" dirty="0" err="1"/>
              <a:t>n’a</a:t>
            </a:r>
            <a:r>
              <a:rPr lang="en-GB" b="0" dirty="0"/>
              <a:t> </a:t>
            </a:r>
            <a:r>
              <a:rPr lang="en-GB" b="0" dirty="0" err="1"/>
              <a:t>aucune</a:t>
            </a:r>
            <a:r>
              <a:rPr lang="en-GB" b="0" dirty="0"/>
              <a:t> obligation </a:t>
            </a:r>
            <a:r>
              <a:rPr lang="en-GB" b="0" dirty="0" err="1"/>
              <a:t>d’organiser</a:t>
            </a:r>
            <a:r>
              <a:rPr lang="en-GB" b="0" dirty="0"/>
              <a:t> le </a:t>
            </a:r>
            <a:r>
              <a:rPr lang="en-GB" b="0" dirty="0" err="1"/>
              <a:t>dédouanement</a:t>
            </a:r>
            <a:r>
              <a:rPr lang="en-GB" b="0" dirty="0"/>
              <a:t> à </a:t>
            </a:r>
            <a:r>
              <a:rPr lang="en-GB" b="0" dirty="0" err="1"/>
              <a:t>l’exportation</a:t>
            </a:r>
            <a:r>
              <a:rPr lang="en-GB" b="0" dirty="0"/>
              <a:t> </a:t>
            </a:r>
            <a:r>
              <a:rPr lang="en-GB" b="0" dirty="0" err="1"/>
              <a:t>ou</a:t>
            </a:r>
            <a:r>
              <a:rPr lang="en-GB" b="0" dirty="0"/>
              <a:t> le </a:t>
            </a:r>
            <a:r>
              <a:rPr lang="en-GB" b="0" dirty="0" err="1"/>
              <a:t>dédouanement</a:t>
            </a:r>
            <a:r>
              <a:rPr lang="en-GB" b="0" dirty="0"/>
              <a:t> dans des pays tiers par </a:t>
            </a:r>
            <a:r>
              <a:rPr lang="en-GB" b="0" dirty="0" err="1"/>
              <a:t>lesquels</a:t>
            </a:r>
            <a:r>
              <a:rPr lang="en-GB" b="0" dirty="0"/>
              <a:t> les </a:t>
            </a:r>
            <a:r>
              <a:rPr lang="en-GB" b="0" dirty="0" err="1"/>
              <a:t>marchandises</a:t>
            </a:r>
            <a:r>
              <a:rPr lang="en-GB" b="0" dirty="0"/>
              <a:t> </a:t>
            </a:r>
            <a:r>
              <a:rPr lang="en-GB" b="0" dirty="0" err="1"/>
              <a:t>transitent</a:t>
            </a:r>
            <a:r>
              <a:rPr lang="en-GB" b="0" dirty="0"/>
              <a:t>. EXW </a:t>
            </a:r>
            <a:r>
              <a:rPr lang="en-GB" b="0" dirty="0" err="1"/>
              <a:t>peut</a:t>
            </a:r>
            <a:r>
              <a:rPr lang="en-GB" b="0" dirty="0"/>
              <a:t> </a:t>
            </a:r>
            <a:r>
              <a:rPr lang="en-GB" b="0" dirty="0" err="1"/>
              <a:t>convenir</a:t>
            </a:r>
            <a:r>
              <a:rPr lang="en-GB" b="0" dirty="0"/>
              <a:t> aux </a:t>
            </a:r>
            <a:r>
              <a:rPr lang="en-GB" b="0" dirty="0" err="1"/>
              <a:t>échanges</a:t>
            </a:r>
            <a:r>
              <a:rPr lang="en-GB" b="0" dirty="0"/>
              <a:t> domestiques, dans </a:t>
            </a:r>
            <a:r>
              <a:rPr lang="en-GB" b="0" dirty="0" err="1"/>
              <a:t>lesquels</a:t>
            </a:r>
            <a:r>
              <a:rPr lang="en-GB" b="0" dirty="0"/>
              <a:t> il </a:t>
            </a:r>
            <a:r>
              <a:rPr lang="en-GB" b="0" dirty="0" err="1"/>
              <a:t>n’y</a:t>
            </a:r>
            <a:r>
              <a:rPr lang="en-GB" b="0" dirty="0"/>
              <a:t> a </a:t>
            </a:r>
            <a:r>
              <a:rPr lang="en-GB" b="0" dirty="0" err="1"/>
              <a:t>aucune</a:t>
            </a:r>
            <a:r>
              <a:rPr lang="en-GB" b="0" dirty="0"/>
              <a:t> intention </a:t>
            </a:r>
            <a:r>
              <a:rPr lang="en-GB" b="0" dirty="0" err="1"/>
              <a:t>d’exporter</a:t>
            </a:r>
            <a:r>
              <a:rPr lang="en-GB" b="0" dirty="0"/>
              <a:t> les </a:t>
            </a:r>
            <a:r>
              <a:rPr lang="en-GB" b="0" dirty="0" err="1"/>
              <a:t>marchandises</a:t>
            </a:r>
            <a:r>
              <a:rPr lang="en-GB" b="0" dirty="0"/>
              <a:t>.  </a:t>
            </a:r>
            <a:endParaRPr lang="fr-CH" b="0" dirty="0"/>
          </a:p>
        </p:txBody>
      </p:sp>
      <p:sp>
        <p:nvSpPr>
          <p:cNvPr id="5" name="Espace réservé du numéro de diapositive 4">
            <a:extLst>
              <a:ext uri="{FF2B5EF4-FFF2-40B4-BE49-F238E27FC236}">
                <a16:creationId xmlns:a16="http://schemas.microsoft.com/office/drawing/2014/main" id="{D1ECB7CC-093F-E50C-DF45-7BB4AE89C6FE}"/>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18</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6" name="Picture 4" descr="douane zoll">
            <a:extLst>
              <a:ext uri="{FF2B5EF4-FFF2-40B4-BE49-F238E27FC236}">
                <a16:creationId xmlns:a16="http://schemas.microsoft.com/office/drawing/2014/main" id="{BC7B9228-2155-E46B-FB9F-B22F4A774287}"/>
              </a:ext>
            </a:extLst>
          </p:cNvPr>
          <p:cNvPicPr>
            <a:picLocks noChangeAspect="1" noChangeArrowheads="1"/>
          </p:cNvPicPr>
          <p:nvPr/>
        </p:nvPicPr>
        <p:blipFill>
          <a:blip r:embed="rId2" cstate="print"/>
          <a:srcRect/>
          <a:stretch>
            <a:fillRect/>
          </a:stretch>
        </p:blipFill>
        <p:spPr bwMode="auto">
          <a:xfrm>
            <a:off x="10189840" y="504826"/>
            <a:ext cx="874712" cy="803275"/>
          </a:xfrm>
          <a:prstGeom prst="rect">
            <a:avLst/>
          </a:prstGeom>
          <a:noFill/>
          <a:ln w="9525">
            <a:noFill/>
            <a:miter lim="800000"/>
            <a:headEnd/>
            <a:tailEnd/>
          </a:ln>
        </p:spPr>
      </p:pic>
      <p:pic>
        <p:nvPicPr>
          <p:cNvPr id="7" name="Picture 5">
            <a:extLst>
              <a:ext uri="{FF2B5EF4-FFF2-40B4-BE49-F238E27FC236}">
                <a16:creationId xmlns:a16="http://schemas.microsoft.com/office/drawing/2014/main" id="{1D7E15BE-07A1-6A35-29EF-7BA7A6C1BDB2}"/>
              </a:ext>
            </a:extLst>
          </p:cNvPr>
          <p:cNvPicPr>
            <a:picLocks noChangeAspect="1"/>
          </p:cNvPicPr>
          <p:nvPr/>
        </p:nvPicPr>
        <p:blipFill>
          <a:blip r:embed="rId3"/>
          <a:stretch>
            <a:fillRect/>
          </a:stretch>
        </p:blipFill>
        <p:spPr>
          <a:xfrm>
            <a:off x="407987" y="180508"/>
            <a:ext cx="2837448" cy="839482"/>
          </a:xfrm>
          <a:prstGeom prst="rect">
            <a:avLst/>
          </a:prstGeom>
        </p:spPr>
      </p:pic>
    </p:spTree>
    <p:extLst>
      <p:ext uri="{BB962C8B-B14F-4D97-AF65-F5344CB8AC3E}">
        <p14:creationId xmlns:p14="http://schemas.microsoft.com/office/powerpoint/2010/main" val="3030588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BC14BF-A90B-F42D-3EDC-5CB04343D2EF}"/>
              </a:ext>
            </a:extLst>
          </p:cNvPr>
          <p:cNvSpPr>
            <a:spLocks noGrp="1"/>
          </p:cNvSpPr>
          <p:nvPr>
            <p:ph type="title"/>
          </p:nvPr>
        </p:nvSpPr>
        <p:spPr/>
        <p:txBody>
          <a:bodyPr/>
          <a:lstStyle/>
          <a:p>
            <a:pPr algn="ctr"/>
            <a:r>
              <a:rPr lang="fr-CH" dirty="0"/>
              <a:t>FCA</a:t>
            </a:r>
            <a:endParaRPr lang="en-GB" dirty="0"/>
          </a:p>
        </p:txBody>
      </p:sp>
      <p:sp>
        <p:nvSpPr>
          <p:cNvPr id="8" name="Espace réservé du texte 7">
            <a:extLst>
              <a:ext uri="{FF2B5EF4-FFF2-40B4-BE49-F238E27FC236}">
                <a16:creationId xmlns:a16="http://schemas.microsoft.com/office/drawing/2014/main" id="{76A41F8A-2E7F-E1D8-C845-966EB3BD1190}"/>
              </a:ext>
            </a:extLst>
          </p:cNvPr>
          <p:cNvSpPr>
            <a:spLocks noGrp="1"/>
          </p:cNvSpPr>
          <p:nvPr>
            <p:ph type="body" idx="1"/>
          </p:nvPr>
        </p:nvSpPr>
        <p:spPr>
          <a:xfrm>
            <a:off x="263352" y="1644361"/>
            <a:ext cx="5616575" cy="668337"/>
          </a:xfrm>
        </p:spPr>
        <p:txBody>
          <a:bodyPr/>
          <a:lstStyle/>
          <a:p>
            <a:r>
              <a:rPr lang="fr-CH" dirty="0">
                <a:solidFill>
                  <a:schemeClr val="tx1"/>
                </a:solidFill>
              </a:rPr>
              <a:t>FCA (insérer le lieu de livraison désigné) </a:t>
            </a:r>
            <a:endParaRPr lang="en-GB" dirty="0">
              <a:solidFill>
                <a:schemeClr val="tx1"/>
              </a:solidFill>
            </a:endParaRPr>
          </a:p>
        </p:txBody>
      </p:sp>
      <p:sp>
        <p:nvSpPr>
          <p:cNvPr id="3" name="Espace réservé du contenu 2">
            <a:extLst>
              <a:ext uri="{FF2B5EF4-FFF2-40B4-BE49-F238E27FC236}">
                <a16:creationId xmlns:a16="http://schemas.microsoft.com/office/drawing/2014/main" id="{922D3D6F-F4C9-76CE-93EC-3E53194FE647}"/>
              </a:ext>
            </a:extLst>
          </p:cNvPr>
          <p:cNvSpPr>
            <a:spLocks noGrp="1"/>
          </p:cNvSpPr>
          <p:nvPr>
            <p:ph sz="half" idx="2"/>
          </p:nvPr>
        </p:nvSpPr>
        <p:spPr>
          <a:xfrm>
            <a:off x="407987" y="2996951"/>
            <a:ext cx="5616575" cy="3192711"/>
          </a:xfrm>
        </p:spPr>
        <p:txBody>
          <a:bodyPr/>
          <a:lstStyle/>
          <a:p>
            <a:pPr marL="0" indent="0">
              <a:buNone/>
            </a:pPr>
            <a:r>
              <a:rPr lang="fr-CH" sz="1800" b="0" dirty="0"/>
              <a:t>Le vendeur a remplis son obligation de livraison quand il a remis la marchandise, dédouanée à l’exportation, au transporteur désigné par l’acheteur au point convenu. L’acheteur choisit le mode de transport et le transporteur. Il paye le transport principal. Le transfert des frais et risques intervient au moment où le transporteur prend en charge la marchandise. </a:t>
            </a:r>
            <a:endParaRPr lang="en-GB" sz="1800" b="0" dirty="0"/>
          </a:p>
        </p:txBody>
      </p:sp>
      <p:sp>
        <p:nvSpPr>
          <p:cNvPr id="9" name="Espace réservé du texte 8">
            <a:extLst>
              <a:ext uri="{FF2B5EF4-FFF2-40B4-BE49-F238E27FC236}">
                <a16:creationId xmlns:a16="http://schemas.microsoft.com/office/drawing/2014/main" id="{3B75FC90-392B-374E-0FD6-0225A0E957E0}"/>
              </a:ext>
            </a:extLst>
          </p:cNvPr>
          <p:cNvSpPr>
            <a:spLocks noGrp="1"/>
          </p:cNvSpPr>
          <p:nvPr>
            <p:ph type="body" sz="quarter" idx="3"/>
          </p:nvPr>
        </p:nvSpPr>
        <p:spPr>
          <a:xfrm>
            <a:off x="6172200" y="1028122"/>
            <a:ext cx="5616600" cy="1232478"/>
          </a:xfrm>
        </p:spPr>
        <p:txBody>
          <a:bodyPr/>
          <a:lstStyle/>
          <a:p>
            <a:r>
              <a:rPr lang="fr-CH" sz="1800" dirty="0">
                <a:solidFill>
                  <a:schemeClr val="tx1"/>
                </a:solidFill>
              </a:rPr>
              <a:t>Livraison et risque «Franco Transporteur (lieu désigné» signifie que le vendeur livre les marchandise à l’acheteur selon l’une ou l’autre des deux options suivantes. </a:t>
            </a:r>
            <a:endParaRPr lang="en-GB" sz="1800" dirty="0">
              <a:solidFill>
                <a:schemeClr val="tx1"/>
              </a:solidFill>
            </a:endParaRPr>
          </a:p>
        </p:txBody>
      </p:sp>
      <p:sp>
        <p:nvSpPr>
          <p:cNvPr id="10" name="Espace réservé du contenu 9">
            <a:extLst>
              <a:ext uri="{FF2B5EF4-FFF2-40B4-BE49-F238E27FC236}">
                <a16:creationId xmlns:a16="http://schemas.microsoft.com/office/drawing/2014/main" id="{81BBCB9B-50F7-C450-78BF-EB9C4ADB6F66}"/>
              </a:ext>
            </a:extLst>
          </p:cNvPr>
          <p:cNvSpPr>
            <a:spLocks noGrp="1"/>
          </p:cNvSpPr>
          <p:nvPr>
            <p:ph sz="quarter" idx="4"/>
          </p:nvPr>
        </p:nvSpPr>
        <p:spPr/>
        <p:txBody>
          <a:bodyPr/>
          <a:lstStyle/>
          <a:p>
            <a:pPr marL="0" indent="0">
              <a:lnSpc>
                <a:spcPct val="100000"/>
              </a:lnSpc>
              <a:buNone/>
            </a:pPr>
            <a:r>
              <a:rPr lang="fr-CH" sz="1200" dirty="0"/>
              <a:t>Premièrement</a:t>
            </a:r>
            <a:r>
              <a:rPr lang="fr-CH" sz="1200" b="0" dirty="0"/>
              <a:t>, lorsque le lieu désigné est celui des locaux du vendeur, les marchandises sont dûment livrées.</a:t>
            </a:r>
          </a:p>
          <a:p>
            <a:pPr>
              <a:lnSpc>
                <a:spcPct val="100000"/>
              </a:lnSpc>
            </a:pPr>
            <a:r>
              <a:rPr lang="fr-CH" sz="1200" b="0" dirty="0"/>
              <a:t>lorsqu’elles sont chargées sur le moyen de transport mis en place par l’acheteur</a:t>
            </a:r>
          </a:p>
          <a:p>
            <a:pPr marL="0" indent="0">
              <a:lnSpc>
                <a:spcPct val="100000"/>
              </a:lnSpc>
              <a:buNone/>
            </a:pPr>
            <a:r>
              <a:rPr lang="fr-CH" sz="1200" dirty="0"/>
              <a:t>Deuxièmement</a:t>
            </a:r>
            <a:r>
              <a:rPr lang="fr-CH" sz="1200" b="0" dirty="0"/>
              <a:t>, lorsque le lieu désigné est autre que les locaux du vendeur, les marchandises sont dûment livrées.</a:t>
            </a:r>
          </a:p>
          <a:p>
            <a:pPr>
              <a:lnSpc>
                <a:spcPct val="100000"/>
              </a:lnSpc>
            </a:pPr>
            <a:r>
              <a:rPr lang="fr-CH" sz="1200" b="0" dirty="0"/>
              <a:t>lorsque, ayant été chargées sur le moyen de transport du vendeur, </a:t>
            </a:r>
          </a:p>
          <a:p>
            <a:pPr>
              <a:lnSpc>
                <a:spcPct val="100000"/>
              </a:lnSpc>
            </a:pPr>
            <a:r>
              <a:rPr lang="fr-CH" sz="1200" b="0" dirty="0"/>
              <a:t>elles sont arrivées à ce lieu convenu et  </a:t>
            </a:r>
          </a:p>
          <a:p>
            <a:pPr>
              <a:lnSpc>
                <a:spcPct val="100000"/>
              </a:lnSpc>
            </a:pPr>
            <a:r>
              <a:rPr lang="fr-CH" sz="1200" b="0" dirty="0"/>
              <a:t>sont prêtes à être décharges du moyen de transport du vendeur et </a:t>
            </a:r>
          </a:p>
          <a:p>
            <a:pPr>
              <a:lnSpc>
                <a:spcPct val="100000"/>
              </a:lnSpc>
            </a:pPr>
            <a:r>
              <a:rPr lang="fr-CH" sz="1200" b="0" dirty="0"/>
              <a:t>sont à la disposition du transporteur ou d’une autre personne nommée par l’acheteur. </a:t>
            </a:r>
            <a:endParaRPr lang="en-GB" sz="1200" b="0" dirty="0"/>
          </a:p>
        </p:txBody>
      </p:sp>
      <p:sp>
        <p:nvSpPr>
          <p:cNvPr id="5" name="Espace réservé du numéro de diapositive 4">
            <a:extLst>
              <a:ext uri="{FF2B5EF4-FFF2-40B4-BE49-F238E27FC236}">
                <a16:creationId xmlns:a16="http://schemas.microsoft.com/office/drawing/2014/main" id="{7C88AE94-65EE-0671-1A33-089A2CCD3AF7}"/>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19</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6" name="Picture 5">
            <a:extLst>
              <a:ext uri="{FF2B5EF4-FFF2-40B4-BE49-F238E27FC236}">
                <a16:creationId xmlns:a16="http://schemas.microsoft.com/office/drawing/2014/main" id="{A57735CD-F270-76AC-D62E-77B533994C74}"/>
              </a:ext>
            </a:extLst>
          </p:cNvPr>
          <p:cNvPicPr>
            <a:picLocks noChangeAspect="1"/>
          </p:cNvPicPr>
          <p:nvPr/>
        </p:nvPicPr>
        <p:blipFill>
          <a:blip r:embed="rId2"/>
          <a:stretch>
            <a:fillRect/>
          </a:stretch>
        </p:blipFill>
        <p:spPr>
          <a:xfrm>
            <a:off x="551384" y="188640"/>
            <a:ext cx="2837448" cy="839482"/>
          </a:xfrm>
          <a:prstGeom prst="rect">
            <a:avLst/>
          </a:prstGeom>
        </p:spPr>
      </p:pic>
    </p:spTree>
    <p:extLst>
      <p:ext uri="{BB962C8B-B14F-4D97-AF65-F5344CB8AC3E}">
        <p14:creationId xmlns:p14="http://schemas.microsoft.com/office/powerpoint/2010/main" val="32135797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10728571" cy="4608512"/>
          </a:xfrm>
        </p:spPr>
        <p:txBody>
          <a:bodyPr/>
          <a:lstStyle/>
          <a:p>
            <a:pPr marL="342900" lvl="1" indent="-342900">
              <a:buAutoNum type="arabicPeriod"/>
            </a:pPr>
            <a:r>
              <a:rPr lang="en-US" b="1"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PRESENTATION GENERALE et SPECIFICITES DU CERN (</a:t>
            </a:r>
            <a:r>
              <a:rPr lang="en-US" b="1" u="sng" dirty="0" err="1">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lisa</a:t>
            </a:r>
            <a:r>
              <a:rPr lang="en-US" b="1"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a:t>
            </a:r>
          </a:p>
          <a:p>
            <a:pPr lvl="3">
              <a:buFontTx/>
              <a:buChar char="-"/>
            </a:pPr>
            <a:r>
              <a:rPr lang="en-US"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Qui </a:t>
            </a:r>
            <a:r>
              <a:rPr lang="en-US" u="sng" dirty="0" err="1">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sommes</a:t>
            </a:r>
            <a:r>
              <a:rPr lang="en-US"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-nous? </a:t>
            </a:r>
          </a:p>
          <a:p>
            <a:pPr lvl="3">
              <a:buFontTx/>
              <a:buChar char="-"/>
            </a:pPr>
            <a:r>
              <a:rPr lang="en-US" u="sng" dirty="0" err="1">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Statut</a:t>
            </a:r>
            <a:r>
              <a:rPr lang="en-US"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 du CERN du point de </a:t>
            </a:r>
            <a:r>
              <a:rPr lang="en-US" u="sng" dirty="0" err="1">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vue</a:t>
            </a:r>
            <a:r>
              <a:rPr lang="en-US"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 fiscal et douanier</a:t>
            </a:r>
          </a:p>
          <a:p>
            <a:pPr lvl="3">
              <a:buFontTx/>
              <a:buChar char="-"/>
            </a:pPr>
            <a:r>
              <a:rPr lang="en-US" u="sng" dirty="0" err="1">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Localisation</a:t>
            </a:r>
            <a:r>
              <a:rPr lang="en-US"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 de part et </a:t>
            </a:r>
            <a:r>
              <a:rPr lang="en-US" u="sng" dirty="0" err="1">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d’autre</a:t>
            </a:r>
            <a:r>
              <a:rPr lang="en-US"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 de la </a:t>
            </a:r>
            <a:r>
              <a:rPr lang="en-US" u="sng" dirty="0" err="1">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frontière</a:t>
            </a:r>
            <a:r>
              <a:rPr lang="en-US"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 franco-Suisse</a:t>
            </a:r>
          </a:p>
          <a:p>
            <a:pPr marL="648000" lvl="3" indent="0">
              <a:buNone/>
            </a:pPr>
            <a:endParaRPr lang="en-US"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endParaRPr>
          </a:p>
          <a:p>
            <a:pPr marL="342900" lvl="1" indent="-342900">
              <a:buFont typeface="Arial" charset="0"/>
              <a:buAutoNum type="arabicPeriod"/>
            </a:pPr>
            <a:r>
              <a:rPr lang="en-US" b="1"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Les </a:t>
            </a:r>
            <a:r>
              <a:rPr lang="en-US" b="1" u="sng" dirty="0" err="1">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règles</a:t>
            </a:r>
            <a:r>
              <a:rPr lang="en-US" b="1"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 TVA/douane (Elodie)</a:t>
            </a:r>
            <a:br>
              <a:rPr lang="en-US" b="1"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br>
            <a:r>
              <a:rPr lang="en-US" b="1" u="sng" dirty="0">
                <a:solidFill>
                  <a:schemeClr val="tx1"/>
                </a:solidFill>
                <a:latin typeface="Aptos" panose="020B0004020202020204" pitchFamily="34" charset="0"/>
                <a:hlinkClick r:id="rId2" action="ppaction://hlinksldjump">
                  <a:extLst>
                    <a:ext uri="{A12FA001-AC4F-418D-AE19-62706E023703}">
                      <ahyp:hlinkClr xmlns:ahyp="http://schemas.microsoft.com/office/drawing/2018/hyperlinkcolor" val="tx"/>
                    </a:ext>
                  </a:extLst>
                </a:hlinkClick>
              </a:rPr>
              <a:t>    </a:t>
            </a:r>
            <a:endParaRPr lang="en-US" b="1" u="sng" dirty="0">
              <a:solidFill>
                <a:schemeClr val="tx1"/>
              </a:solidFill>
              <a:latin typeface="Aptos" panose="020B0004020202020204" pitchFamily="34" charset="0"/>
            </a:endParaRPr>
          </a:p>
          <a:p>
            <a:pPr marL="342900" lvl="1" indent="-342900">
              <a:buFont typeface="Arial" charset="0"/>
              <a:buAutoNum type="arabicPeriod"/>
            </a:pPr>
            <a:r>
              <a:rPr lang="en-US" b="1" u="sng" dirty="0">
                <a:solidFill>
                  <a:schemeClr val="tx1"/>
                </a:solidFill>
                <a:latin typeface="Aptos" panose="020B0004020202020204" pitchFamily="34" charset="0"/>
              </a:rPr>
              <a:t>INCOTERMS  (Patrick) </a:t>
            </a:r>
          </a:p>
          <a:p>
            <a:pPr marL="342900" lvl="1" indent="-342900">
              <a:buFont typeface="Arial" charset="0"/>
              <a:buAutoNum type="arabicPeriod"/>
            </a:pPr>
            <a:endParaRPr lang="en-US" b="1" u="sng" dirty="0">
              <a:solidFill>
                <a:schemeClr val="tx1"/>
              </a:solidFill>
              <a:latin typeface="Aptos" panose="020B0004020202020204" pitchFamily="34" charset="0"/>
            </a:endParaRPr>
          </a:p>
          <a:p>
            <a:pPr marL="342900" lvl="1" indent="-342900">
              <a:buFont typeface="Arial" charset="0"/>
              <a:buAutoNum type="arabicPeriod"/>
            </a:pPr>
            <a:r>
              <a:rPr lang="en-US" b="1" u="sng" dirty="0">
                <a:solidFill>
                  <a:schemeClr val="tx1"/>
                </a:solidFill>
                <a:latin typeface="Aptos" panose="020B0004020202020204" pitchFamily="34" charset="0"/>
              </a:rPr>
              <a:t>Evolutions </a:t>
            </a:r>
            <a:r>
              <a:rPr lang="en-US" b="1" u="sng" dirty="0" err="1">
                <a:solidFill>
                  <a:schemeClr val="tx1"/>
                </a:solidFill>
                <a:latin typeface="Aptos" panose="020B0004020202020204" pitchFamily="34" charset="0"/>
              </a:rPr>
              <a:t>en</a:t>
            </a:r>
            <a:r>
              <a:rPr lang="en-US" b="1" u="sng" dirty="0">
                <a:solidFill>
                  <a:schemeClr val="tx1"/>
                </a:solidFill>
                <a:latin typeface="Aptos" panose="020B0004020202020204" pitchFamily="34" charset="0"/>
              </a:rPr>
              <a:t> </a:t>
            </a:r>
            <a:r>
              <a:rPr lang="en-US" b="1" u="sng" dirty="0" err="1">
                <a:solidFill>
                  <a:schemeClr val="tx1"/>
                </a:solidFill>
                <a:latin typeface="Aptos" panose="020B0004020202020204" pitchFamily="34" charset="0"/>
              </a:rPr>
              <a:t>cours</a:t>
            </a:r>
            <a:r>
              <a:rPr lang="en-US" b="1" u="sng" dirty="0">
                <a:solidFill>
                  <a:schemeClr val="tx1"/>
                </a:solidFill>
                <a:latin typeface="Aptos" panose="020B0004020202020204" pitchFamily="34" charset="0"/>
              </a:rPr>
              <a:t> (Elodie)</a:t>
            </a:r>
          </a:p>
          <a:p>
            <a:pPr marL="342900" lvl="1" indent="-342900">
              <a:buFont typeface="Arial" charset="0"/>
              <a:buAutoNum type="arabicPeriod"/>
            </a:pPr>
            <a:endParaRPr lang="en-US" b="1" u="sng" dirty="0">
              <a:solidFill>
                <a:schemeClr val="tx1"/>
              </a:solidFill>
              <a:latin typeface="Aptos" panose="020B0004020202020204" pitchFamily="34" charset="0"/>
            </a:endParaRPr>
          </a:p>
          <a:p>
            <a:pPr marL="342900" lvl="1" indent="-342900">
              <a:buFont typeface="Arial" charset="0"/>
              <a:buAutoNum type="arabicPeriod"/>
            </a:pPr>
            <a:r>
              <a:rPr lang="en-US" b="1" u="sng" dirty="0">
                <a:solidFill>
                  <a:schemeClr val="tx1"/>
                </a:solidFill>
                <a:latin typeface="Aptos" panose="020B0004020202020204" pitchFamily="34" charset="0"/>
              </a:rPr>
              <a:t>Q&amp;A</a:t>
            </a:r>
          </a:p>
          <a:p>
            <a:pPr marL="0" lvl="1" indent="0">
              <a:buNone/>
            </a:pPr>
            <a:endParaRPr lang="en-US" b="1" dirty="0">
              <a:solidFill>
                <a:schemeClr val="tx1"/>
              </a:solidFill>
              <a:latin typeface="Aptos" panose="020B0004020202020204" pitchFamily="34" charset="0"/>
            </a:endParaRPr>
          </a:p>
          <a:p>
            <a:pPr marL="0" lvl="1" indent="0">
              <a:buNone/>
            </a:pPr>
            <a:br>
              <a:rPr lang="en-US" b="1" u="sng" dirty="0">
                <a:solidFill>
                  <a:schemeClr val="tx1"/>
                </a:solidFill>
                <a:latin typeface="Aptos" panose="020B0004020202020204" pitchFamily="34" charset="0"/>
              </a:rPr>
            </a:br>
            <a:r>
              <a:rPr lang="en-US" b="1" u="sng" dirty="0">
                <a:solidFill>
                  <a:schemeClr val="tx1"/>
                </a:solidFill>
                <a:latin typeface="Aptos" panose="020B0004020202020204" pitchFamily="34" charset="0"/>
              </a:rPr>
              <a:t>    </a:t>
            </a:r>
          </a:p>
          <a:p>
            <a:pPr marL="0" lvl="1" indent="0">
              <a:buNone/>
            </a:pPr>
            <a:br>
              <a:rPr lang="en-US" b="1" dirty="0">
                <a:solidFill>
                  <a:schemeClr val="bg1">
                    <a:lumMod val="50000"/>
                  </a:schemeClr>
                </a:solidFill>
              </a:rPr>
            </a:br>
            <a:endParaRPr lang="en-US" b="1" dirty="0">
              <a:solidFill>
                <a:schemeClr val="bg1">
                  <a:lumMod val="50000"/>
                </a:schemeClr>
              </a:solidFill>
            </a:endParaRPr>
          </a:p>
          <a:p>
            <a:pPr marL="342900" lvl="1" indent="-342900">
              <a:buAutoNum type="arabicPeriod"/>
            </a:pPr>
            <a:endParaRPr lang="en-US" b="1" dirty="0">
              <a:solidFill>
                <a:schemeClr val="bg1">
                  <a:lumMod val="50000"/>
                </a:schemeClr>
              </a:solidFill>
            </a:endParaRPr>
          </a:p>
          <a:p>
            <a:pPr marL="342900" lvl="1" indent="-342900">
              <a:buAutoNum type="arabicPeriod"/>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latin typeface="Aptos" panose="020B0004020202020204" pitchFamily="34" charset="0"/>
              </a:rPr>
              <a:t>SOMMAIRE</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8" name="Footer Placeholder 4">
            <a:extLst>
              <a:ext uri="{FF2B5EF4-FFF2-40B4-BE49-F238E27FC236}">
                <a16:creationId xmlns:a16="http://schemas.microsoft.com/office/drawing/2014/main" id="{F5AB3D3E-BBB9-FEB4-B992-D5E4EA97D209}"/>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9" name="Date Placeholder 3">
            <a:extLst>
              <a:ext uri="{FF2B5EF4-FFF2-40B4-BE49-F238E27FC236}">
                <a16:creationId xmlns:a16="http://schemas.microsoft.com/office/drawing/2014/main" id="{D9D36FE2-454B-E236-6D07-59DE4387C1DF}"/>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369777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12DBE-9B7A-9B93-4351-0B958D6082C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F02069B-307A-0D2B-CBEA-47BE3FE98BB1}"/>
              </a:ext>
            </a:extLst>
          </p:cNvPr>
          <p:cNvSpPr>
            <a:spLocks noGrp="1"/>
          </p:cNvSpPr>
          <p:nvPr>
            <p:ph type="title"/>
          </p:nvPr>
        </p:nvSpPr>
        <p:spPr/>
        <p:txBody>
          <a:bodyPr/>
          <a:lstStyle/>
          <a:p>
            <a:pPr algn="ctr"/>
            <a:r>
              <a:rPr lang="fr-CH" dirty="0"/>
              <a:t>DDP </a:t>
            </a:r>
            <a:endParaRPr lang="en-GB" dirty="0"/>
          </a:p>
        </p:txBody>
      </p:sp>
      <p:sp>
        <p:nvSpPr>
          <p:cNvPr id="3" name="Espace réservé du contenu 2">
            <a:extLst>
              <a:ext uri="{FF2B5EF4-FFF2-40B4-BE49-F238E27FC236}">
                <a16:creationId xmlns:a16="http://schemas.microsoft.com/office/drawing/2014/main" id="{388D6C45-6B9E-12ED-E68B-2E773D257BB1}"/>
              </a:ext>
            </a:extLst>
          </p:cNvPr>
          <p:cNvSpPr>
            <a:spLocks noGrp="1"/>
          </p:cNvSpPr>
          <p:nvPr>
            <p:ph sz="half" idx="1"/>
          </p:nvPr>
        </p:nvSpPr>
        <p:spPr>
          <a:xfrm>
            <a:off x="407987" y="1592264"/>
            <a:ext cx="11337819" cy="4608512"/>
          </a:xfrm>
        </p:spPr>
        <p:txBody>
          <a:bodyPr/>
          <a:lstStyle/>
          <a:p>
            <a:r>
              <a:rPr lang="fr-CH" sz="2800" dirty="0">
                <a:solidFill>
                  <a:schemeClr val="accent1"/>
                </a:solidFill>
              </a:rPr>
              <a:t>Pourquoi ne pas l’utiliser : </a:t>
            </a:r>
          </a:p>
          <a:p>
            <a:r>
              <a:rPr lang="fr-CH" b="0" dirty="0">
                <a:solidFill>
                  <a:schemeClr val="tx2"/>
                </a:solidFill>
              </a:rPr>
              <a:t>Ce sont les formalités d’importation qui peuvent poser problème, il est conseillé de laisser l’entreprise enregistrée et située dans le pays ou les marchandises sont importées de prendre en charge et payer les formalités d’importation (formalités en douane, TVA + droits de douane si applicable). Il est préférable d’utiliser l’incoterm DAP</a:t>
            </a:r>
          </a:p>
          <a:p>
            <a:r>
              <a:rPr lang="fr-CH" b="0" dirty="0">
                <a:solidFill>
                  <a:schemeClr val="tx2"/>
                </a:solidFill>
              </a:rPr>
              <a:t>A titre d’exemple si une licence est nécessaire à l’importation et que l’acheteur n’a pas fait pas fait les démarches auprès des autorités ou ne veut pas les faire, tout les frais incomberont au vendeur. </a:t>
            </a:r>
          </a:p>
          <a:p>
            <a:endParaRPr lang="fr-CH" dirty="0">
              <a:solidFill>
                <a:schemeClr val="tx2"/>
              </a:solidFill>
            </a:endParaRPr>
          </a:p>
        </p:txBody>
      </p:sp>
      <p:sp>
        <p:nvSpPr>
          <p:cNvPr id="5" name="Espace réservé du numéro de diapositive 4">
            <a:extLst>
              <a:ext uri="{FF2B5EF4-FFF2-40B4-BE49-F238E27FC236}">
                <a16:creationId xmlns:a16="http://schemas.microsoft.com/office/drawing/2014/main" id="{A590BE86-27F8-D80A-8F2C-8B208002AB03}"/>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20</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6" name="Picture 4" descr="douane zoll">
            <a:extLst>
              <a:ext uri="{FF2B5EF4-FFF2-40B4-BE49-F238E27FC236}">
                <a16:creationId xmlns:a16="http://schemas.microsoft.com/office/drawing/2014/main" id="{DE83DD0B-FFB5-EA42-5DD1-7B3D245008FC}"/>
              </a:ext>
            </a:extLst>
          </p:cNvPr>
          <p:cNvPicPr>
            <a:picLocks noChangeAspect="1" noChangeArrowheads="1"/>
          </p:cNvPicPr>
          <p:nvPr/>
        </p:nvPicPr>
        <p:blipFill>
          <a:blip r:embed="rId2" cstate="print"/>
          <a:srcRect/>
          <a:stretch>
            <a:fillRect/>
          </a:stretch>
        </p:blipFill>
        <p:spPr bwMode="auto">
          <a:xfrm>
            <a:off x="10189840" y="504826"/>
            <a:ext cx="874712" cy="803275"/>
          </a:xfrm>
          <a:prstGeom prst="rect">
            <a:avLst/>
          </a:prstGeom>
          <a:noFill/>
          <a:ln w="9525">
            <a:noFill/>
            <a:miter lim="800000"/>
            <a:headEnd/>
            <a:tailEnd/>
          </a:ln>
        </p:spPr>
      </p:pic>
      <p:pic>
        <p:nvPicPr>
          <p:cNvPr id="4" name="Picture 5">
            <a:extLst>
              <a:ext uri="{FF2B5EF4-FFF2-40B4-BE49-F238E27FC236}">
                <a16:creationId xmlns:a16="http://schemas.microsoft.com/office/drawing/2014/main" id="{3E55F0BF-2336-7D31-ED2E-E71BA605D2EB}"/>
              </a:ext>
            </a:extLst>
          </p:cNvPr>
          <p:cNvPicPr>
            <a:picLocks noChangeAspect="1"/>
          </p:cNvPicPr>
          <p:nvPr/>
        </p:nvPicPr>
        <p:blipFill>
          <a:blip r:embed="rId3"/>
          <a:stretch>
            <a:fillRect/>
          </a:stretch>
        </p:blipFill>
        <p:spPr>
          <a:xfrm>
            <a:off x="479376" y="245491"/>
            <a:ext cx="2837448" cy="839482"/>
          </a:xfrm>
          <a:prstGeom prst="rect">
            <a:avLst/>
          </a:prstGeom>
        </p:spPr>
      </p:pic>
    </p:spTree>
    <p:extLst>
      <p:ext uri="{BB962C8B-B14F-4D97-AF65-F5344CB8AC3E}">
        <p14:creationId xmlns:p14="http://schemas.microsoft.com/office/powerpoint/2010/main" val="3475971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55E77A-D3B4-DA06-13B6-AAE8CA8B8B1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D27A183-DC53-11D6-28A7-26B51D9F7974}"/>
              </a:ext>
            </a:extLst>
          </p:cNvPr>
          <p:cNvSpPr>
            <a:spLocks noGrp="1"/>
          </p:cNvSpPr>
          <p:nvPr>
            <p:ph type="title"/>
          </p:nvPr>
        </p:nvSpPr>
        <p:spPr/>
        <p:txBody>
          <a:bodyPr/>
          <a:lstStyle/>
          <a:p>
            <a:pPr algn="ctr"/>
            <a:r>
              <a:rPr lang="fr-CH" dirty="0"/>
              <a:t>DDP </a:t>
            </a:r>
            <a:endParaRPr lang="en-GB" dirty="0"/>
          </a:p>
        </p:txBody>
      </p:sp>
      <p:sp>
        <p:nvSpPr>
          <p:cNvPr id="3" name="Espace réservé du contenu 2">
            <a:extLst>
              <a:ext uri="{FF2B5EF4-FFF2-40B4-BE49-F238E27FC236}">
                <a16:creationId xmlns:a16="http://schemas.microsoft.com/office/drawing/2014/main" id="{DF790E67-1344-B2E3-F351-5B27E1F6C7B4}"/>
              </a:ext>
            </a:extLst>
          </p:cNvPr>
          <p:cNvSpPr>
            <a:spLocks noGrp="1"/>
          </p:cNvSpPr>
          <p:nvPr>
            <p:ph sz="half" idx="1"/>
          </p:nvPr>
        </p:nvSpPr>
        <p:spPr>
          <a:xfrm>
            <a:off x="2351584" y="1970572"/>
            <a:ext cx="6984776" cy="2916856"/>
          </a:xfrm>
        </p:spPr>
        <p:txBody>
          <a:bodyPr/>
          <a:lstStyle/>
          <a:p>
            <a:r>
              <a:rPr lang="fr-CH" dirty="0">
                <a:solidFill>
                  <a:schemeClr val="accent1"/>
                </a:solidFill>
              </a:rPr>
              <a:t>DDP</a:t>
            </a:r>
            <a:r>
              <a:rPr lang="fr-CH" dirty="0"/>
              <a:t> :</a:t>
            </a:r>
            <a:r>
              <a:rPr lang="fr-CH" b="0" dirty="0"/>
              <a:t> A l’inverse du terme EXW à l’usine, ce terme désigne l’obligation maximum du vendeur. Le vendeur fait tout, y compris le dédouanement à l’import et le paiement des droits et taxes éligibles. Le transfert des frais et risques se fait à la livraison chez l’acheteur. Le déchargement incombe en frais et risque à l’acheteur.  </a:t>
            </a:r>
            <a:endParaRPr lang="en-GB" b="0" dirty="0"/>
          </a:p>
        </p:txBody>
      </p:sp>
      <p:sp>
        <p:nvSpPr>
          <p:cNvPr id="5" name="Espace réservé du numéro de diapositive 4">
            <a:extLst>
              <a:ext uri="{FF2B5EF4-FFF2-40B4-BE49-F238E27FC236}">
                <a16:creationId xmlns:a16="http://schemas.microsoft.com/office/drawing/2014/main" id="{1647615C-C455-3CD7-8601-519B1EA204E1}"/>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21</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4" name="Picture 5">
            <a:extLst>
              <a:ext uri="{FF2B5EF4-FFF2-40B4-BE49-F238E27FC236}">
                <a16:creationId xmlns:a16="http://schemas.microsoft.com/office/drawing/2014/main" id="{37BCE099-19F9-734E-A8E3-B713EDF9437F}"/>
              </a:ext>
            </a:extLst>
          </p:cNvPr>
          <p:cNvPicPr>
            <a:picLocks noChangeAspect="1"/>
          </p:cNvPicPr>
          <p:nvPr/>
        </p:nvPicPr>
        <p:blipFill>
          <a:blip r:embed="rId2"/>
          <a:stretch>
            <a:fillRect/>
          </a:stretch>
        </p:blipFill>
        <p:spPr>
          <a:xfrm>
            <a:off x="431263" y="373593"/>
            <a:ext cx="2837448" cy="839482"/>
          </a:xfrm>
          <a:prstGeom prst="rect">
            <a:avLst/>
          </a:prstGeom>
        </p:spPr>
      </p:pic>
    </p:spTree>
    <p:extLst>
      <p:ext uri="{BB962C8B-B14F-4D97-AF65-F5344CB8AC3E}">
        <p14:creationId xmlns:p14="http://schemas.microsoft.com/office/powerpoint/2010/main" val="33877096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01617F-E957-B3B7-48DD-FDE7569863E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02E4D9B0-EF21-A257-C17C-6193EB66C998}"/>
              </a:ext>
            </a:extLst>
          </p:cNvPr>
          <p:cNvSpPr>
            <a:spLocks noGrp="1"/>
          </p:cNvSpPr>
          <p:nvPr>
            <p:ph type="title"/>
          </p:nvPr>
        </p:nvSpPr>
        <p:spPr/>
        <p:txBody>
          <a:bodyPr/>
          <a:lstStyle/>
          <a:p>
            <a:pPr algn="ctr"/>
            <a:r>
              <a:rPr lang="fr-CH" dirty="0"/>
              <a:t>DAP </a:t>
            </a:r>
            <a:endParaRPr lang="en-GB" dirty="0"/>
          </a:p>
        </p:txBody>
      </p:sp>
      <p:sp>
        <p:nvSpPr>
          <p:cNvPr id="3" name="Espace réservé du contenu 2">
            <a:extLst>
              <a:ext uri="{FF2B5EF4-FFF2-40B4-BE49-F238E27FC236}">
                <a16:creationId xmlns:a16="http://schemas.microsoft.com/office/drawing/2014/main" id="{60AE7B90-4AC6-59FB-3821-D91FC08E5E94}"/>
              </a:ext>
            </a:extLst>
          </p:cNvPr>
          <p:cNvSpPr>
            <a:spLocks noGrp="1"/>
          </p:cNvSpPr>
          <p:nvPr>
            <p:ph sz="half" idx="1"/>
          </p:nvPr>
        </p:nvSpPr>
        <p:spPr>
          <a:xfrm>
            <a:off x="2351584" y="1970572"/>
            <a:ext cx="6984776" cy="2916856"/>
          </a:xfrm>
        </p:spPr>
        <p:txBody>
          <a:bodyPr/>
          <a:lstStyle/>
          <a:p>
            <a:r>
              <a:rPr lang="fr-CH" dirty="0">
                <a:solidFill>
                  <a:schemeClr val="accent1"/>
                </a:solidFill>
              </a:rPr>
              <a:t>DAP</a:t>
            </a:r>
            <a:r>
              <a:rPr lang="fr-CH" dirty="0"/>
              <a:t> : </a:t>
            </a:r>
            <a:r>
              <a:rPr lang="fr-CH" b="0" dirty="0"/>
              <a:t>Le vendeur livre la marchandise à l’acheteur, non dédouanée à l’importation, et non déchargé à l’arrivée de tout véhicule de transport, au lieu de destination convenu. L’acheteur s’occupe à ses risques et frais, de l’accomplissement des formalités douanières d’importation et du paiement des droits et taxes d’importation.   </a:t>
            </a:r>
            <a:endParaRPr lang="en-GB" b="0" dirty="0"/>
          </a:p>
        </p:txBody>
      </p:sp>
      <p:sp>
        <p:nvSpPr>
          <p:cNvPr id="5" name="Espace réservé du numéro de diapositive 4">
            <a:extLst>
              <a:ext uri="{FF2B5EF4-FFF2-40B4-BE49-F238E27FC236}">
                <a16:creationId xmlns:a16="http://schemas.microsoft.com/office/drawing/2014/main" id="{71198C3B-2F59-56C4-FDA4-7909831EB0E4}"/>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22</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4" name="Picture 5">
            <a:extLst>
              <a:ext uri="{FF2B5EF4-FFF2-40B4-BE49-F238E27FC236}">
                <a16:creationId xmlns:a16="http://schemas.microsoft.com/office/drawing/2014/main" id="{B25E3E1A-5080-6BA7-E8B2-F25F8C8F2FA0}"/>
              </a:ext>
            </a:extLst>
          </p:cNvPr>
          <p:cNvPicPr>
            <a:picLocks noChangeAspect="1"/>
          </p:cNvPicPr>
          <p:nvPr/>
        </p:nvPicPr>
        <p:blipFill>
          <a:blip r:embed="rId2"/>
          <a:stretch>
            <a:fillRect/>
          </a:stretch>
        </p:blipFill>
        <p:spPr>
          <a:xfrm>
            <a:off x="551384" y="188640"/>
            <a:ext cx="2837448" cy="839482"/>
          </a:xfrm>
          <a:prstGeom prst="rect">
            <a:avLst/>
          </a:prstGeom>
        </p:spPr>
      </p:pic>
    </p:spTree>
    <p:extLst>
      <p:ext uri="{BB962C8B-B14F-4D97-AF65-F5344CB8AC3E}">
        <p14:creationId xmlns:p14="http://schemas.microsoft.com/office/powerpoint/2010/main" val="4524560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DE55D-E053-0AA6-0DCB-187F9B98DCF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894DDC4D-1558-905A-94DD-1E24AD8D82CA}"/>
              </a:ext>
            </a:extLst>
          </p:cNvPr>
          <p:cNvSpPr>
            <a:spLocks noGrp="1"/>
          </p:cNvSpPr>
          <p:nvPr>
            <p:ph type="title"/>
          </p:nvPr>
        </p:nvSpPr>
        <p:spPr>
          <a:xfrm>
            <a:off x="372268" y="1270011"/>
            <a:ext cx="5688012" cy="530615"/>
          </a:xfrm>
        </p:spPr>
        <p:txBody>
          <a:bodyPr anchor="t">
            <a:normAutofit/>
          </a:bodyPr>
          <a:lstStyle/>
          <a:p>
            <a:r>
              <a:rPr lang="fr-CH" sz="2800" dirty="0"/>
              <a:t>EMBALLAGE</a:t>
            </a:r>
            <a:r>
              <a:rPr lang="fr-CH" dirty="0"/>
              <a:t> </a:t>
            </a:r>
            <a:endParaRPr lang="en-GB" dirty="0"/>
          </a:p>
        </p:txBody>
      </p:sp>
      <p:sp>
        <p:nvSpPr>
          <p:cNvPr id="3" name="Espace réservé du contenu 2">
            <a:extLst>
              <a:ext uri="{FF2B5EF4-FFF2-40B4-BE49-F238E27FC236}">
                <a16:creationId xmlns:a16="http://schemas.microsoft.com/office/drawing/2014/main" id="{399FBC78-0487-7918-9827-4F6E781B8D9E}"/>
              </a:ext>
            </a:extLst>
          </p:cNvPr>
          <p:cNvSpPr>
            <a:spLocks noGrp="1"/>
          </p:cNvSpPr>
          <p:nvPr>
            <p:ph sz="half" idx="1"/>
          </p:nvPr>
        </p:nvSpPr>
        <p:spPr>
          <a:xfrm>
            <a:off x="407987" y="2204864"/>
            <a:ext cx="5616575" cy="3995912"/>
          </a:xfrm>
        </p:spPr>
        <p:txBody>
          <a:bodyPr>
            <a:normAutofit/>
          </a:bodyPr>
          <a:lstStyle/>
          <a:p>
            <a:r>
              <a:rPr lang="fr-CH" dirty="0">
                <a:solidFill>
                  <a:schemeClr val="accent1">
                    <a:lumMod val="75000"/>
                  </a:schemeClr>
                </a:solidFill>
              </a:rPr>
              <a:t>Valable pour tous les incoterms : </a:t>
            </a:r>
          </a:p>
          <a:p>
            <a:r>
              <a:rPr lang="fr-CH" b="0" dirty="0"/>
              <a:t>Le vendeur doit, à ses propres frais, emballer les marchandises, sauf s’il est d’usage dans la profession de transporter ce type de marchandise vendue sans emballage (p.ex. poutres métalliques). Le vendeur doit emballer et procéder au marquage des marchandises d’une manière appropriée pour leur transport, sauf si les parties ont convenu d’exigences spécifiques pour l’emballage et le marquage. </a:t>
            </a:r>
          </a:p>
        </p:txBody>
      </p:sp>
      <p:sp>
        <p:nvSpPr>
          <p:cNvPr id="5" name="Espace réservé du numéro de diapositive 4">
            <a:extLst>
              <a:ext uri="{FF2B5EF4-FFF2-40B4-BE49-F238E27FC236}">
                <a16:creationId xmlns:a16="http://schemas.microsoft.com/office/drawing/2014/main" id="{1B1CEB21-B7BA-E015-6EB3-9554130EFC0F}"/>
              </a:ext>
            </a:extLst>
          </p:cNvPr>
          <p:cNvSpPr>
            <a:spLocks noGrp="1"/>
          </p:cNvSpPr>
          <p:nvPr>
            <p:ph type="sldNum" sz="quarter" idx="12"/>
          </p:nvPr>
        </p:nvSpPr>
        <p:spPr>
          <a:xfrm>
            <a:off x="11064552" y="6408000"/>
            <a:ext cx="681254" cy="365125"/>
          </a:xfrm>
        </p:spPr>
        <p:txBody>
          <a:bodyPr anchor="ctr">
            <a:normAutofit/>
          </a:bodyPr>
          <a:lstStyle/>
          <a:p>
            <a:pPr marL="0" marR="0" lvl="0" indent="0" algn="r" defTabSz="914400" eaLnBrk="1" fontAlgn="auto" latinLnBrk="0" hangingPunct="1">
              <a:lnSpc>
                <a:spcPct val="100000"/>
              </a:lnSpc>
              <a:spcBef>
                <a:spcPts val="0"/>
              </a:spcBef>
              <a:spcAft>
                <a:spcPts val="60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600"/>
                </a:spcAft>
                <a:buClrTx/>
                <a:buSzTx/>
                <a:buFontTx/>
                <a:buNone/>
                <a:tabLst/>
                <a:defRPr/>
              </a:pPr>
              <a:t>23</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11" name="Image 10">
            <a:extLst>
              <a:ext uri="{FF2B5EF4-FFF2-40B4-BE49-F238E27FC236}">
                <a16:creationId xmlns:a16="http://schemas.microsoft.com/office/drawing/2014/main" id="{637E3E37-669F-DFA9-DD7C-BCBD33EFD395}"/>
              </a:ext>
            </a:extLst>
          </p:cNvPr>
          <p:cNvPicPr>
            <a:picLocks noChangeAspect="1"/>
          </p:cNvPicPr>
          <p:nvPr/>
        </p:nvPicPr>
        <p:blipFill>
          <a:blip r:embed="rId2"/>
          <a:stretch>
            <a:fillRect/>
          </a:stretch>
        </p:blipFill>
        <p:spPr>
          <a:xfrm>
            <a:off x="6384032" y="1700808"/>
            <a:ext cx="4899552" cy="3020196"/>
          </a:xfrm>
          <a:prstGeom prst="rect">
            <a:avLst/>
          </a:prstGeom>
        </p:spPr>
      </p:pic>
      <p:pic>
        <p:nvPicPr>
          <p:cNvPr id="12" name="Picture 5">
            <a:extLst>
              <a:ext uri="{FF2B5EF4-FFF2-40B4-BE49-F238E27FC236}">
                <a16:creationId xmlns:a16="http://schemas.microsoft.com/office/drawing/2014/main" id="{3DDD0FC3-558A-DD68-64A3-E4016024DDDA}"/>
              </a:ext>
            </a:extLst>
          </p:cNvPr>
          <p:cNvPicPr>
            <a:picLocks noChangeAspect="1"/>
          </p:cNvPicPr>
          <p:nvPr/>
        </p:nvPicPr>
        <p:blipFill>
          <a:blip r:embed="rId3"/>
          <a:stretch>
            <a:fillRect/>
          </a:stretch>
        </p:blipFill>
        <p:spPr>
          <a:xfrm>
            <a:off x="263352" y="26292"/>
            <a:ext cx="2837448" cy="839482"/>
          </a:xfrm>
          <a:prstGeom prst="rect">
            <a:avLst/>
          </a:prstGeom>
        </p:spPr>
      </p:pic>
    </p:spTree>
    <p:extLst>
      <p:ext uri="{BB962C8B-B14F-4D97-AF65-F5344CB8AC3E}">
        <p14:creationId xmlns:p14="http://schemas.microsoft.com/office/powerpoint/2010/main" val="5784245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1C5B5-B282-A7FF-D11E-BEB2799A920F}"/>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1200AFC-4D07-6377-31E2-251CA3ACA8FE}"/>
              </a:ext>
            </a:extLst>
          </p:cNvPr>
          <p:cNvSpPr>
            <a:spLocks noGrp="1"/>
          </p:cNvSpPr>
          <p:nvPr>
            <p:ph type="title"/>
          </p:nvPr>
        </p:nvSpPr>
        <p:spPr>
          <a:xfrm>
            <a:off x="1055441" y="1028121"/>
            <a:ext cx="9649072" cy="1104735"/>
          </a:xfrm>
        </p:spPr>
        <p:txBody>
          <a:bodyPr/>
          <a:lstStyle/>
          <a:p>
            <a:pPr algn="ctr"/>
            <a:r>
              <a:rPr lang="fr-CH" dirty="0"/>
              <a:t>ASSURANCE TRANSPORT </a:t>
            </a:r>
            <a:br>
              <a:rPr lang="fr-CH" dirty="0"/>
            </a:br>
            <a:r>
              <a:rPr lang="fr-CH" dirty="0"/>
              <a:t>(Niveau de couverture) </a:t>
            </a:r>
            <a:endParaRPr lang="en-GB" dirty="0"/>
          </a:p>
        </p:txBody>
      </p:sp>
      <p:sp>
        <p:nvSpPr>
          <p:cNvPr id="3" name="Espace réservé du contenu 2">
            <a:extLst>
              <a:ext uri="{FF2B5EF4-FFF2-40B4-BE49-F238E27FC236}">
                <a16:creationId xmlns:a16="http://schemas.microsoft.com/office/drawing/2014/main" id="{804C6293-D360-D047-8E85-23C05268CCC2}"/>
              </a:ext>
            </a:extLst>
          </p:cNvPr>
          <p:cNvSpPr>
            <a:spLocks noGrp="1"/>
          </p:cNvSpPr>
          <p:nvPr>
            <p:ph sz="half" idx="1"/>
          </p:nvPr>
        </p:nvSpPr>
        <p:spPr>
          <a:xfrm>
            <a:off x="407368" y="2132856"/>
            <a:ext cx="11161240" cy="4104456"/>
          </a:xfrm>
        </p:spPr>
        <p:txBody>
          <a:bodyPr/>
          <a:lstStyle/>
          <a:p>
            <a:r>
              <a:rPr lang="fr-CH" b="0" dirty="0">
                <a:solidFill>
                  <a:schemeClr val="accent1"/>
                </a:solidFill>
              </a:rPr>
              <a:t>CIF/CIP : </a:t>
            </a:r>
          </a:p>
          <a:p>
            <a:pPr marL="342900" indent="-342900">
              <a:buFont typeface="Arial" panose="020B0604020202020204" pitchFamily="34" charset="0"/>
              <a:buChar char="•"/>
            </a:pPr>
            <a:r>
              <a:rPr lang="fr-CH" sz="1400" b="0" dirty="0">
                <a:solidFill>
                  <a:schemeClr val="tx2"/>
                </a:solidFill>
              </a:rPr>
              <a:t>Incoterms 2010 imposait dans les 2 cas au vendeur l’obligation d’obtenir a ses frais une assurance marchandise correspondant au moins à la couverture minimum décrite dans les Clause C des Institute Cargo Clauses (Lloyd’s </a:t>
            </a:r>
            <a:r>
              <a:rPr lang="fr-CH" sz="1400" b="0" dirty="0" err="1">
                <a:solidFill>
                  <a:schemeClr val="tx2"/>
                </a:solidFill>
              </a:rPr>
              <a:t>Market</a:t>
            </a:r>
            <a:r>
              <a:rPr lang="fr-CH" sz="1400" b="0" dirty="0">
                <a:solidFill>
                  <a:schemeClr val="tx2"/>
                </a:solidFill>
              </a:rPr>
              <a:t> Association), risques repris dans une liste et sujet à des exclusions précises.</a:t>
            </a:r>
          </a:p>
          <a:p>
            <a:pPr marL="342900" indent="-342900">
              <a:buFont typeface="Arial" panose="020B0604020202020204" pitchFamily="34" charset="0"/>
              <a:buChar char="•"/>
            </a:pPr>
            <a:r>
              <a:rPr lang="fr-CH" sz="1400" b="0" dirty="0">
                <a:solidFill>
                  <a:schemeClr val="tx2"/>
                </a:solidFill>
              </a:rPr>
              <a:t>Incoterms 2020, dans le premier cas (CIF) et après de longs échanges au sein du comité de rédaction et au-delà, la décision a été prise de retenir une couverture minimal (Clause C). Dans le 2</a:t>
            </a:r>
            <a:r>
              <a:rPr lang="fr-CH" sz="1400" b="0" baseline="30000" dirty="0">
                <a:solidFill>
                  <a:schemeClr val="tx2"/>
                </a:solidFill>
              </a:rPr>
              <a:t>nd</a:t>
            </a:r>
            <a:r>
              <a:rPr lang="fr-CH" sz="1400" b="0" dirty="0">
                <a:solidFill>
                  <a:schemeClr val="tx2"/>
                </a:solidFill>
              </a:rPr>
              <a:t> cas (CIP) le vendeur doit à présent obtenir une couverture assurance conforme à la clause A des Institute Cargo Clauses qui offre quand à elle une couverture «tout risques» mais également sujets à des exclusions précises </a:t>
            </a:r>
          </a:p>
          <a:p>
            <a:pPr marL="342900" indent="-342900">
              <a:buFont typeface="Arial" panose="020B0604020202020204" pitchFamily="34" charset="0"/>
              <a:buChar char="•"/>
            </a:pPr>
            <a:r>
              <a:rPr lang="fr-CH" sz="1400" b="0" dirty="0">
                <a:solidFill>
                  <a:schemeClr val="tx2"/>
                </a:solidFill>
              </a:rPr>
              <a:t>A titre d’information toutes les marchandises transportées qui sont organisées et payées par le CERN sont couvertes de domicile à domicile «tous risques» jusqu’à une valeur de </a:t>
            </a:r>
            <a:r>
              <a:rPr lang="fr-CH" sz="1400" b="0" dirty="0" err="1">
                <a:solidFill>
                  <a:schemeClr val="tx2"/>
                </a:solidFill>
              </a:rPr>
              <a:t>chf</a:t>
            </a:r>
            <a:r>
              <a:rPr lang="fr-CH" sz="1400" b="0" dirty="0">
                <a:solidFill>
                  <a:schemeClr val="tx2"/>
                </a:solidFill>
              </a:rPr>
              <a:t> 3’000’000.- </a:t>
            </a:r>
            <a:endParaRPr lang="en-GB" sz="1400" b="0" dirty="0"/>
          </a:p>
        </p:txBody>
      </p:sp>
      <p:sp>
        <p:nvSpPr>
          <p:cNvPr id="5" name="Espace réservé du numéro de diapositive 4">
            <a:extLst>
              <a:ext uri="{FF2B5EF4-FFF2-40B4-BE49-F238E27FC236}">
                <a16:creationId xmlns:a16="http://schemas.microsoft.com/office/drawing/2014/main" id="{58A93016-8F7E-34CC-58AB-09D104658B46}"/>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24</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4" name="Picture 5">
            <a:extLst>
              <a:ext uri="{FF2B5EF4-FFF2-40B4-BE49-F238E27FC236}">
                <a16:creationId xmlns:a16="http://schemas.microsoft.com/office/drawing/2014/main" id="{E679F865-5F59-728A-1E14-249E717A1B3F}"/>
              </a:ext>
            </a:extLst>
          </p:cNvPr>
          <p:cNvPicPr>
            <a:picLocks noChangeAspect="1"/>
          </p:cNvPicPr>
          <p:nvPr/>
        </p:nvPicPr>
        <p:blipFill>
          <a:blip r:embed="rId2"/>
          <a:stretch>
            <a:fillRect/>
          </a:stretch>
        </p:blipFill>
        <p:spPr>
          <a:xfrm>
            <a:off x="551384" y="188640"/>
            <a:ext cx="2837448" cy="839482"/>
          </a:xfrm>
          <a:prstGeom prst="rect">
            <a:avLst/>
          </a:prstGeom>
        </p:spPr>
      </p:pic>
    </p:spTree>
    <p:extLst>
      <p:ext uri="{BB962C8B-B14F-4D97-AF65-F5344CB8AC3E}">
        <p14:creationId xmlns:p14="http://schemas.microsoft.com/office/powerpoint/2010/main" val="3112679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041D38-CB6F-C9F4-2F50-4D58AD5DDE04}"/>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FEC53BE-3A8A-D710-3208-200942C8D431}"/>
              </a:ext>
            </a:extLst>
          </p:cNvPr>
          <p:cNvSpPr>
            <a:spLocks noGrp="1"/>
          </p:cNvSpPr>
          <p:nvPr>
            <p:ph type="title"/>
          </p:nvPr>
        </p:nvSpPr>
        <p:spPr>
          <a:xfrm>
            <a:off x="1055441" y="1028121"/>
            <a:ext cx="9649072" cy="1104735"/>
          </a:xfrm>
        </p:spPr>
        <p:txBody>
          <a:bodyPr/>
          <a:lstStyle/>
          <a:p>
            <a:pPr algn="ctr"/>
            <a:r>
              <a:rPr lang="fr-CH" dirty="0"/>
              <a:t>Incoterms Routiers </a:t>
            </a:r>
            <a:endParaRPr lang="en-GB" dirty="0"/>
          </a:p>
        </p:txBody>
      </p:sp>
      <p:sp>
        <p:nvSpPr>
          <p:cNvPr id="5" name="Espace réservé du numéro de diapositive 4">
            <a:extLst>
              <a:ext uri="{FF2B5EF4-FFF2-40B4-BE49-F238E27FC236}">
                <a16:creationId xmlns:a16="http://schemas.microsoft.com/office/drawing/2014/main" id="{6C94FCF6-6F9D-C4CD-354C-5E84E003F268}"/>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25</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4" name="Picture 5">
            <a:extLst>
              <a:ext uri="{FF2B5EF4-FFF2-40B4-BE49-F238E27FC236}">
                <a16:creationId xmlns:a16="http://schemas.microsoft.com/office/drawing/2014/main" id="{449DA976-D606-C115-3AE8-A113BE62EF65}"/>
              </a:ext>
            </a:extLst>
          </p:cNvPr>
          <p:cNvPicPr>
            <a:picLocks noChangeAspect="1"/>
          </p:cNvPicPr>
          <p:nvPr/>
        </p:nvPicPr>
        <p:blipFill>
          <a:blip r:embed="rId2"/>
          <a:stretch>
            <a:fillRect/>
          </a:stretch>
        </p:blipFill>
        <p:spPr>
          <a:xfrm>
            <a:off x="551384" y="188640"/>
            <a:ext cx="2837448" cy="839482"/>
          </a:xfrm>
          <a:prstGeom prst="rect">
            <a:avLst/>
          </a:prstGeom>
        </p:spPr>
      </p:pic>
      <p:pic>
        <p:nvPicPr>
          <p:cNvPr id="14" name="Espace réservé du contenu 13">
            <a:extLst>
              <a:ext uri="{FF2B5EF4-FFF2-40B4-BE49-F238E27FC236}">
                <a16:creationId xmlns:a16="http://schemas.microsoft.com/office/drawing/2014/main" id="{06E8A7F1-C199-E1D3-E05F-82C41D223B6F}"/>
              </a:ext>
            </a:extLst>
          </p:cNvPr>
          <p:cNvPicPr>
            <a:picLocks noGrp="1" noChangeAspect="1"/>
          </p:cNvPicPr>
          <p:nvPr>
            <p:ph sz="half" idx="1"/>
          </p:nvPr>
        </p:nvPicPr>
        <p:blipFill>
          <a:blip r:embed="rId3"/>
          <a:stretch>
            <a:fillRect/>
          </a:stretch>
        </p:blipFill>
        <p:spPr>
          <a:xfrm>
            <a:off x="2639616" y="2060848"/>
            <a:ext cx="6696744" cy="2854998"/>
          </a:xfrm>
        </p:spPr>
      </p:pic>
    </p:spTree>
    <p:extLst>
      <p:ext uri="{BB962C8B-B14F-4D97-AF65-F5344CB8AC3E}">
        <p14:creationId xmlns:p14="http://schemas.microsoft.com/office/powerpoint/2010/main" val="18733217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CF08BE-961F-3C4F-EA80-C04ACDE21E46}"/>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4F7A088-005A-3BAB-5B4A-BC59FECD7531}"/>
              </a:ext>
            </a:extLst>
          </p:cNvPr>
          <p:cNvSpPr>
            <a:spLocks noGrp="1"/>
          </p:cNvSpPr>
          <p:nvPr>
            <p:ph type="title"/>
          </p:nvPr>
        </p:nvSpPr>
        <p:spPr>
          <a:xfrm>
            <a:off x="1055441" y="1028121"/>
            <a:ext cx="9649072" cy="1104735"/>
          </a:xfrm>
        </p:spPr>
        <p:txBody>
          <a:bodyPr/>
          <a:lstStyle/>
          <a:p>
            <a:pPr algn="ctr"/>
            <a:r>
              <a:rPr lang="fr-CH" dirty="0"/>
              <a:t>Incoterms </a:t>
            </a:r>
            <a:r>
              <a:rPr lang="fr-CH" dirty="0" err="1"/>
              <a:t>Aeriens</a:t>
            </a:r>
            <a:r>
              <a:rPr lang="fr-CH" dirty="0"/>
              <a:t> </a:t>
            </a:r>
            <a:endParaRPr lang="en-GB" dirty="0"/>
          </a:p>
        </p:txBody>
      </p:sp>
      <p:sp>
        <p:nvSpPr>
          <p:cNvPr id="5" name="Espace réservé du numéro de diapositive 4">
            <a:extLst>
              <a:ext uri="{FF2B5EF4-FFF2-40B4-BE49-F238E27FC236}">
                <a16:creationId xmlns:a16="http://schemas.microsoft.com/office/drawing/2014/main" id="{ADA067B4-D786-22D5-1797-51C0C4D53D7D}"/>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26</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4" name="Picture 5">
            <a:extLst>
              <a:ext uri="{FF2B5EF4-FFF2-40B4-BE49-F238E27FC236}">
                <a16:creationId xmlns:a16="http://schemas.microsoft.com/office/drawing/2014/main" id="{AA440A11-1053-2D1F-52BE-D70C0D7C6187}"/>
              </a:ext>
            </a:extLst>
          </p:cNvPr>
          <p:cNvPicPr>
            <a:picLocks noChangeAspect="1"/>
          </p:cNvPicPr>
          <p:nvPr/>
        </p:nvPicPr>
        <p:blipFill>
          <a:blip r:embed="rId2"/>
          <a:stretch>
            <a:fillRect/>
          </a:stretch>
        </p:blipFill>
        <p:spPr>
          <a:xfrm>
            <a:off x="551384" y="188640"/>
            <a:ext cx="2837448" cy="839482"/>
          </a:xfrm>
          <a:prstGeom prst="rect">
            <a:avLst/>
          </a:prstGeom>
        </p:spPr>
      </p:pic>
      <p:pic>
        <p:nvPicPr>
          <p:cNvPr id="9" name="Image 8">
            <a:extLst>
              <a:ext uri="{FF2B5EF4-FFF2-40B4-BE49-F238E27FC236}">
                <a16:creationId xmlns:a16="http://schemas.microsoft.com/office/drawing/2014/main" id="{2A5CF42F-F2DE-C78D-623E-BF7F0E0D59B5}"/>
              </a:ext>
            </a:extLst>
          </p:cNvPr>
          <p:cNvPicPr>
            <a:picLocks noChangeAspect="1"/>
          </p:cNvPicPr>
          <p:nvPr/>
        </p:nvPicPr>
        <p:blipFill>
          <a:blip r:embed="rId3"/>
          <a:stretch>
            <a:fillRect/>
          </a:stretch>
        </p:blipFill>
        <p:spPr>
          <a:xfrm>
            <a:off x="2430462" y="1840092"/>
            <a:ext cx="7331075" cy="3177815"/>
          </a:xfrm>
          <a:prstGeom prst="rect">
            <a:avLst/>
          </a:prstGeom>
        </p:spPr>
      </p:pic>
    </p:spTree>
    <p:extLst>
      <p:ext uri="{BB962C8B-B14F-4D97-AF65-F5344CB8AC3E}">
        <p14:creationId xmlns:p14="http://schemas.microsoft.com/office/powerpoint/2010/main" val="41664244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63D33-5D9E-D22D-EFDF-756A256CD0A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92B77B60-44C2-1070-BD33-52449AC8E229}"/>
              </a:ext>
            </a:extLst>
          </p:cNvPr>
          <p:cNvSpPr>
            <a:spLocks noGrp="1"/>
          </p:cNvSpPr>
          <p:nvPr>
            <p:ph type="title"/>
          </p:nvPr>
        </p:nvSpPr>
        <p:spPr>
          <a:xfrm>
            <a:off x="1055441" y="1028121"/>
            <a:ext cx="9649072" cy="1104735"/>
          </a:xfrm>
        </p:spPr>
        <p:txBody>
          <a:bodyPr/>
          <a:lstStyle/>
          <a:p>
            <a:pPr algn="ctr"/>
            <a:r>
              <a:rPr lang="fr-CH" dirty="0"/>
              <a:t>Incoterms Maritimes  </a:t>
            </a:r>
            <a:endParaRPr lang="en-GB" dirty="0"/>
          </a:p>
        </p:txBody>
      </p:sp>
      <p:sp>
        <p:nvSpPr>
          <p:cNvPr id="5" name="Espace réservé du numéro de diapositive 4">
            <a:extLst>
              <a:ext uri="{FF2B5EF4-FFF2-40B4-BE49-F238E27FC236}">
                <a16:creationId xmlns:a16="http://schemas.microsoft.com/office/drawing/2014/main" id="{C1677F24-8F70-4549-96A7-C58C61E3E9BB}"/>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27</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4" name="Picture 5">
            <a:extLst>
              <a:ext uri="{FF2B5EF4-FFF2-40B4-BE49-F238E27FC236}">
                <a16:creationId xmlns:a16="http://schemas.microsoft.com/office/drawing/2014/main" id="{A3D27F03-7E15-BE82-E296-D53C17E4F0ED}"/>
              </a:ext>
            </a:extLst>
          </p:cNvPr>
          <p:cNvPicPr>
            <a:picLocks noChangeAspect="1"/>
          </p:cNvPicPr>
          <p:nvPr/>
        </p:nvPicPr>
        <p:blipFill>
          <a:blip r:embed="rId2"/>
          <a:stretch>
            <a:fillRect/>
          </a:stretch>
        </p:blipFill>
        <p:spPr>
          <a:xfrm>
            <a:off x="551384" y="188640"/>
            <a:ext cx="2837448" cy="839482"/>
          </a:xfrm>
          <a:prstGeom prst="rect">
            <a:avLst/>
          </a:prstGeom>
        </p:spPr>
      </p:pic>
      <p:pic>
        <p:nvPicPr>
          <p:cNvPr id="6" name="Image 5">
            <a:extLst>
              <a:ext uri="{FF2B5EF4-FFF2-40B4-BE49-F238E27FC236}">
                <a16:creationId xmlns:a16="http://schemas.microsoft.com/office/drawing/2014/main" id="{52C2E4A2-19C2-E7AF-F4E7-21675D51214E}"/>
              </a:ext>
            </a:extLst>
          </p:cNvPr>
          <p:cNvPicPr>
            <a:picLocks noChangeAspect="1"/>
          </p:cNvPicPr>
          <p:nvPr/>
        </p:nvPicPr>
        <p:blipFill>
          <a:blip r:embed="rId3"/>
          <a:stretch>
            <a:fillRect/>
          </a:stretch>
        </p:blipFill>
        <p:spPr>
          <a:xfrm>
            <a:off x="2279576" y="2240176"/>
            <a:ext cx="7526521" cy="2772999"/>
          </a:xfrm>
          <a:prstGeom prst="rect">
            <a:avLst/>
          </a:prstGeom>
        </p:spPr>
      </p:pic>
    </p:spTree>
    <p:extLst>
      <p:ext uri="{BB962C8B-B14F-4D97-AF65-F5344CB8AC3E}">
        <p14:creationId xmlns:p14="http://schemas.microsoft.com/office/powerpoint/2010/main" val="21322926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FECB5A-F63E-D641-6221-55E4A80C59F1}"/>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262D8CB-5AD8-E4AF-84A7-4319F24F361F}"/>
              </a:ext>
            </a:extLst>
          </p:cNvPr>
          <p:cNvSpPr>
            <a:spLocks noGrp="1"/>
          </p:cNvSpPr>
          <p:nvPr>
            <p:ph type="title"/>
          </p:nvPr>
        </p:nvSpPr>
        <p:spPr>
          <a:xfrm>
            <a:off x="1055441" y="1028121"/>
            <a:ext cx="9649072" cy="1104735"/>
          </a:xfrm>
        </p:spPr>
        <p:txBody>
          <a:bodyPr/>
          <a:lstStyle/>
          <a:p>
            <a:pPr algn="ctr"/>
            <a:r>
              <a:rPr lang="fr-CH" dirty="0"/>
              <a:t>Incoterms (coûts &amp; risques)  </a:t>
            </a:r>
            <a:endParaRPr lang="en-GB" dirty="0"/>
          </a:p>
        </p:txBody>
      </p:sp>
      <p:sp>
        <p:nvSpPr>
          <p:cNvPr id="5" name="Espace réservé du numéro de diapositive 4">
            <a:extLst>
              <a:ext uri="{FF2B5EF4-FFF2-40B4-BE49-F238E27FC236}">
                <a16:creationId xmlns:a16="http://schemas.microsoft.com/office/drawing/2014/main" id="{2FE5DF88-777A-BCD4-9136-95EA7D753EE8}"/>
              </a:ext>
            </a:extLst>
          </p:cNvPr>
          <p:cNvSpPr>
            <a:spLocks noGrp="1"/>
          </p:cNvSpPr>
          <p:nvPr>
            <p:ph type="sldNum" sz="quarter" idx="12"/>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36B5EA5A-BC32-A742-B11B-8E7414D5B535}" type="slidenum">
              <a:rPr kumimoji="0" lang="en-US" sz="1000" b="0" i="0" u="none" strike="noStrike" kern="0" cap="none" spc="0" normalizeH="0" baseline="0" noProof="0" smtClean="0">
                <a:ln>
                  <a:noFill/>
                </a:ln>
                <a:solidFill>
                  <a:srgbClr val="FFFFFF"/>
                </a:solidFill>
                <a:effectLst/>
                <a:uLnTx/>
                <a:uFillTx/>
                <a:latin typeface="Arial"/>
                <a:cs typeface="Arial"/>
              </a:rPr>
              <a:pPr marL="0" marR="0" lvl="0" indent="0" algn="r" defTabSz="914400" eaLnBrk="1" fontAlgn="auto" latinLnBrk="0" hangingPunct="1">
                <a:lnSpc>
                  <a:spcPct val="100000"/>
                </a:lnSpc>
                <a:spcBef>
                  <a:spcPts val="0"/>
                </a:spcBef>
                <a:spcAft>
                  <a:spcPts val="0"/>
                </a:spcAft>
                <a:buClrTx/>
                <a:buSzTx/>
                <a:buFontTx/>
                <a:buNone/>
                <a:tabLst/>
                <a:defRPr/>
              </a:pPr>
              <a:t>28</a:t>
            </a:fld>
            <a:endParaRPr kumimoji="0" lang="en-US" sz="1000" b="0" i="0" u="none" strike="noStrike" kern="0" cap="none" spc="0" normalizeH="0" baseline="0" noProof="0">
              <a:ln>
                <a:noFill/>
              </a:ln>
              <a:solidFill>
                <a:srgbClr val="FFFFFF"/>
              </a:solidFill>
              <a:effectLst/>
              <a:uLnTx/>
              <a:uFillTx/>
              <a:latin typeface="Arial"/>
              <a:cs typeface="Arial"/>
            </a:endParaRPr>
          </a:p>
        </p:txBody>
      </p:sp>
      <p:pic>
        <p:nvPicPr>
          <p:cNvPr id="4" name="Picture 5">
            <a:extLst>
              <a:ext uri="{FF2B5EF4-FFF2-40B4-BE49-F238E27FC236}">
                <a16:creationId xmlns:a16="http://schemas.microsoft.com/office/drawing/2014/main" id="{715A03DD-FF23-FEEC-7527-A562CF9178A2}"/>
              </a:ext>
            </a:extLst>
          </p:cNvPr>
          <p:cNvPicPr>
            <a:picLocks noChangeAspect="1"/>
          </p:cNvPicPr>
          <p:nvPr/>
        </p:nvPicPr>
        <p:blipFill>
          <a:blip r:embed="rId2"/>
          <a:stretch>
            <a:fillRect/>
          </a:stretch>
        </p:blipFill>
        <p:spPr>
          <a:xfrm>
            <a:off x="551384" y="188640"/>
            <a:ext cx="2837448" cy="839482"/>
          </a:xfrm>
          <a:prstGeom prst="rect">
            <a:avLst/>
          </a:prstGeom>
        </p:spPr>
      </p:pic>
      <p:pic>
        <p:nvPicPr>
          <p:cNvPr id="7" name="Image 6">
            <a:extLst>
              <a:ext uri="{FF2B5EF4-FFF2-40B4-BE49-F238E27FC236}">
                <a16:creationId xmlns:a16="http://schemas.microsoft.com/office/drawing/2014/main" id="{E592D471-3094-8676-8F4A-4147B963EC70}"/>
              </a:ext>
            </a:extLst>
          </p:cNvPr>
          <p:cNvPicPr>
            <a:picLocks noChangeAspect="1"/>
          </p:cNvPicPr>
          <p:nvPr/>
        </p:nvPicPr>
        <p:blipFill>
          <a:blip r:embed="rId3"/>
          <a:stretch>
            <a:fillRect/>
          </a:stretch>
        </p:blipFill>
        <p:spPr>
          <a:xfrm>
            <a:off x="2521911" y="1556254"/>
            <a:ext cx="6526418" cy="4139892"/>
          </a:xfrm>
          <a:prstGeom prst="rect">
            <a:avLst/>
          </a:prstGeom>
        </p:spPr>
      </p:pic>
    </p:spTree>
    <p:extLst>
      <p:ext uri="{BB962C8B-B14F-4D97-AF65-F5344CB8AC3E}">
        <p14:creationId xmlns:p14="http://schemas.microsoft.com/office/powerpoint/2010/main" val="10927784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1EE46-4FD0-D02E-1E14-C4605589639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4700746-DE73-4BD7-23F4-44AD12792A40}"/>
              </a:ext>
            </a:extLst>
          </p:cNvPr>
          <p:cNvSpPr>
            <a:spLocks noGrp="1"/>
          </p:cNvSpPr>
          <p:nvPr>
            <p:ph idx="1"/>
          </p:nvPr>
        </p:nvSpPr>
        <p:spPr>
          <a:xfrm>
            <a:off x="407989" y="1592263"/>
            <a:ext cx="9802811" cy="4608512"/>
          </a:xfrm>
        </p:spPr>
        <p:txBody>
          <a:bodyPr/>
          <a:lstStyle/>
          <a:p>
            <a:pPr marL="0" lvl="1" indent="0">
              <a:buNone/>
            </a:pPr>
            <a:r>
              <a:rPr lang="en-US" b="1" dirty="0"/>
              <a:t>    </a:t>
            </a:r>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p:txBody>
      </p:sp>
      <p:sp>
        <p:nvSpPr>
          <p:cNvPr id="3" name="Title 2">
            <a:extLst>
              <a:ext uri="{FF2B5EF4-FFF2-40B4-BE49-F238E27FC236}">
                <a16:creationId xmlns:a16="http://schemas.microsoft.com/office/drawing/2014/main" id="{7D5E22B5-89B8-3B1D-6D78-02E29D479066}"/>
              </a:ext>
            </a:extLst>
          </p:cNvPr>
          <p:cNvSpPr>
            <a:spLocks noGrp="1"/>
          </p:cNvSpPr>
          <p:nvPr>
            <p:ph type="title"/>
          </p:nvPr>
        </p:nvSpPr>
        <p:spPr>
          <a:xfrm>
            <a:off x="191344" y="2363258"/>
            <a:ext cx="11376025" cy="1065742"/>
          </a:xfrm>
        </p:spPr>
        <p:txBody>
          <a:bodyPr/>
          <a:lstStyle/>
          <a:p>
            <a:pPr algn="ctr"/>
            <a:r>
              <a:rPr lang="en-US" dirty="0">
                <a:latin typeface="Aptos" panose="020B0004020202020204" pitchFamily="34" charset="0"/>
              </a:rPr>
              <a:t>4. Evolutions </a:t>
            </a:r>
            <a:r>
              <a:rPr lang="en-US" dirty="0" err="1">
                <a:latin typeface="Aptos" panose="020B0004020202020204" pitchFamily="34" charset="0"/>
              </a:rPr>
              <a:t>en</a:t>
            </a:r>
            <a:r>
              <a:rPr lang="en-US" dirty="0">
                <a:latin typeface="Aptos" panose="020B0004020202020204" pitchFamily="34" charset="0"/>
              </a:rPr>
              <a:t> </a:t>
            </a:r>
            <a:r>
              <a:rPr lang="en-US" dirty="0" err="1">
                <a:latin typeface="Aptos" panose="020B0004020202020204" pitchFamily="34" charset="0"/>
              </a:rPr>
              <a:t>cours</a:t>
            </a:r>
            <a:br>
              <a:rPr lang="en-US" dirty="0"/>
            </a:br>
            <a:endParaRPr lang="en-US" dirty="0"/>
          </a:p>
        </p:txBody>
      </p:sp>
      <p:sp>
        <p:nvSpPr>
          <p:cNvPr id="6" name="Slide Number Placeholder 5">
            <a:extLst>
              <a:ext uri="{FF2B5EF4-FFF2-40B4-BE49-F238E27FC236}">
                <a16:creationId xmlns:a16="http://schemas.microsoft.com/office/drawing/2014/main" id="{7FF2E6A9-4B6E-EAEF-F7D1-94BFDD7A8B8A}"/>
              </a:ext>
            </a:extLst>
          </p:cNvPr>
          <p:cNvSpPr>
            <a:spLocks noGrp="1"/>
          </p:cNvSpPr>
          <p:nvPr>
            <p:ph type="sldNum" sz="quarter" idx="12"/>
          </p:nvPr>
        </p:nvSpPr>
        <p:spPr/>
        <p:txBody>
          <a:bodyPr/>
          <a:lstStyle/>
          <a:p>
            <a:fld id="{36B5EA5A-BC32-A742-B11B-8E7414D5B535}" type="slidenum">
              <a:rPr lang="en-US" smtClean="0"/>
              <a:pPr/>
              <a:t>29</a:t>
            </a:fld>
            <a:endParaRPr lang="en-US" dirty="0"/>
          </a:p>
        </p:txBody>
      </p:sp>
      <p:sp>
        <p:nvSpPr>
          <p:cNvPr id="8" name="Footer Placeholder 4">
            <a:extLst>
              <a:ext uri="{FF2B5EF4-FFF2-40B4-BE49-F238E27FC236}">
                <a16:creationId xmlns:a16="http://schemas.microsoft.com/office/drawing/2014/main" id="{19DD44AC-E98E-D5C2-2075-E61000AFB343}"/>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9" name="Date Placeholder 3">
            <a:extLst>
              <a:ext uri="{FF2B5EF4-FFF2-40B4-BE49-F238E27FC236}">
                <a16:creationId xmlns:a16="http://schemas.microsoft.com/office/drawing/2014/main" id="{95DCF833-E86A-D67E-8C2C-7BD857D087D5}"/>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3700039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72F561-B2CE-01F0-B319-B9AAF8674E75}"/>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E51769-624C-D470-5038-0DAA16A40760}"/>
              </a:ext>
            </a:extLst>
          </p:cNvPr>
          <p:cNvSpPr>
            <a:spLocks noGrp="1"/>
          </p:cNvSpPr>
          <p:nvPr>
            <p:ph idx="1"/>
          </p:nvPr>
        </p:nvSpPr>
        <p:spPr>
          <a:xfrm>
            <a:off x="407989" y="1592263"/>
            <a:ext cx="9802811" cy="4608512"/>
          </a:xfrm>
        </p:spPr>
        <p:txBody>
          <a:bodyPr/>
          <a:lstStyle/>
          <a:p>
            <a:pPr marL="0" lvl="1" indent="0">
              <a:buNone/>
            </a:pPr>
            <a:r>
              <a:rPr lang="en-US" b="1" dirty="0"/>
              <a:t>    </a:t>
            </a:r>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p:txBody>
      </p:sp>
      <p:sp>
        <p:nvSpPr>
          <p:cNvPr id="3" name="Title 2">
            <a:extLst>
              <a:ext uri="{FF2B5EF4-FFF2-40B4-BE49-F238E27FC236}">
                <a16:creationId xmlns:a16="http://schemas.microsoft.com/office/drawing/2014/main" id="{027E8EEC-60CD-0795-5037-8752D111054E}"/>
              </a:ext>
            </a:extLst>
          </p:cNvPr>
          <p:cNvSpPr>
            <a:spLocks noGrp="1"/>
          </p:cNvSpPr>
          <p:nvPr>
            <p:ph type="title"/>
          </p:nvPr>
        </p:nvSpPr>
        <p:spPr>
          <a:xfrm>
            <a:off x="191344" y="2363258"/>
            <a:ext cx="11376025" cy="1065742"/>
          </a:xfrm>
        </p:spPr>
        <p:txBody>
          <a:bodyPr/>
          <a:lstStyle/>
          <a:p>
            <a:pPr algn="ctr"/>
            <a:r>
              <a:rPr lang="en-US" dirty="0">
                <a:latin typeface="Aptos" panose="020B0004020202020204" pitchFamily="34" charset="0"/>
              </a:rPr>
              <a:t>1. PRESENTATION GENERALE</a:t>
            </a:r>
            <a:br>
              <a:rPr lang="en-US" dirty="0"/>
            </a:br>
            <a:endParaRPr lang="en-US" dirty="0"/>
          </a:p>
        </p:txBody>
      </p:sp>
      <p:sp>
        <p:nvSpPr>
          <p:cNvPr id="5" name="Footer Placeholder 4">
            <a:extLst>
              <a:ext uri="{FF2B5EF4-FFF2-40B4-BE49-F238E27FC236}">
                <a16:creationId xmlns:a16="http://schemas.microsoft.com/office/drawing/2014/main" id="{0418953F-0A15-3EBC-E80A-811794921301}"/>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6" name="Slide Number Placeholder 5">
            <a:extLst>
              <a:ext uri="{FF2B5EF4-FFF2-40B4-BE49-F238E27FC236}">
                <a16:creationId xmlns:a16="http://schemas.microsoft.com/office/drawing/2014/main" id="{65F22CCB-6B41-43AE-9380-ADA67D5129F6}"/>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
        <p:nvSpPr>
          <p:cNvPr id="8" name="Date Placeholder 3">
            <a:extLst>
              <a:ext uri="{FF2B5EF4-FFF2-40B4-BE49-F238E27FC236}">
                <a16:creationId xmlns:a16="http://schemas.microsoft.com/office/drawing/2014/main" id="{F43D299F-0D9B-F941-8D2F-1BB0ECDAC8C9}"/>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25255765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8B744DF2-0423-4023-7AE2-ACF9A9DA39EB}"/>
              </a:ext>
            </a:extLst>
          </p:cNvPr>
          <p:cNvSpPr>
            <a:spLocks noGrp="1"/>
          </p:cNvSpPr>
          <p:nvPr>
            <p:ph idx="1"/>
          </p:nvPr>
        </p:nvSpPr>
        <p:spPr>
          <a:xfrm>
            <a:off x="264592" y="1593954"/>
            <a:ext cx="11376024" cy="2808312"/>
          </a:xfrm>
        </p:spPr>
        <p:txBody>
          <a:bodyPr/>
          <a:lstStyle/>
          <a:p>
            <a:pPr marL="457200" lvl="1" indent="0">
              <a:lnSpc>
                <a:spcPct val="115000"/>
              </a:lnSpc>
              <a:buNone/>
            </a:pPr>
            <a:r>
              <a:rPr lang="fr-CH" sz="1600" b="1" kern="100" dirty="0">
                <a:solidFill>
                  <a:schemeClr val="tx1"/>
                </a:solidFill>
                <a:effectLst/>
                <a:latin typeface="Aptos" panose="020B0004020202020204" pitchFamily="34" charset="0"/>
                <a:ea typeface="Aptos" panose="020B0004020202020204" pitchFamily="34" charset="0"/>
                <a:cs typeface="Times New Roman" panose="02020603050405020304" pitchFamily="18" charset="0"/>
              </a:rPr>
              <a:t>Utilisation du Tunnel inter-sites</a:t>
            </a:r>
          </a:p>
          <a:p>
            <a:pPr marL="457200" lvl="1" indent="0">
              <a:lnSpc>
                <a:spcPct val="115000"/>
              </a:lnSpc>
              <a:buNone/>
            </a:pPr>
            <a:r>
              <a:rPr lang="fr-CH" sz="1200" b="1" kern="100" dirty="0">
                <a:effectLst/>
                <a:latin typeface="Aptos" panose="020B0004020202020204" pitchFamily="34" charset="0"/>
                <a:ea typeface="Aptos" panose="020B0004020202020204" pitchFamily="34" charset="0"/>
                <a:cs typeface="Times New Roman" panose="02020603050405020304" pitchFamily="18" charset="0"/>
              </a:rPr>
              <a:t>Pour le personnel d’entreprises intervenant sur le domaine du CERN: </a:t>
            </a:r>
            <a:r>
              <a:rPr lang="fr-CH" sz="1200" kern="100" dirty="0">
                <a:effectLst/>
                <a:latin typeface="Aptos" panose="020B0004020202020204" pitchFamily="34" charset="0"/>
                <a:ea typeface="Aptos" panose="020B0004020202020204" pitchFamily="34" charset="0"/>
                <a:cs typeface="Times New Roman" panose="02020603050405020304" pitchFamily="18" charset="0"/>
              </a:rPr>
              <a:t>utilisation du tunnel comme porte d’accès ou mouvement inter-sites </a:t>
            </a:r>
            <a:r>
              <a:rPr lang="fr-CH" sz="1200" b="1" kern="100" dirty="0">
                <a:effectLst/>
                <a:latin typeface="Aptos" panose="020B0004020202020204" pitchFamily="34" charset="0"/>
                <a:ea typeface="Aptos" panose="020B0004020202020204" pitchFamily="34" charset="0"/>
                <a:cs typeface="Times New Roman" panose="02020603050405020304" pitchFamily="18" charset="0"/>
              </a:rPr>
              <a:t>par tous les moyens de transport individuels</a:t>
            </a:r>
            <a:r>
              <a:rPr lang="fr-CH" sz="1200" kern="100" dirty="0">
                <a:effectLst/>
                <a:latin typeface="Aptos" panose="020B0004020202020204" pitchFamily="34" charset="0"/>
                <a:ea typeface="Aptos" panose="020B0004020202020204" pitchFamily="34" charset="0"/>
                <a:cs typeface="Times New Roman" panose="02020603050405020304" pitchFamily="18" charset="0"/>
              </a:rPr>
              <a:t>, hormis les camions, y compris en transportant des biens, sous réserve des conditions suivantes:</a:t>
            </a:r>
          </a:p>
          <a:p>
            <a:pPr marL="1143000" lvl="2" indent="-228600">
              <a:lnSpc>
                <a:spcPct val="115000"/>
              </a:lnSpc>
              <a:buFont typeface="Symbol" panose="05050102010706020507" pitchFamily="18" charset="2"/>
              <a:buChar char=""/>
            </a:pPr>
            <a:r>
              <a:rPr lang="fr-CH" sz="1200" kern="100" dirty="0">
                <a:effectLst/>
                <a:latin typeface="Aptos" panose="020B0004020202020204" pitchFamily="34" charset="0"/>
                <a:ea typeface="Aptos" panose="020B0004020202020204" pitchFamily="34" charset="0"/>
                <a:cs typeface="Times New Roman" panose="02020603050405020304" pitchFamily="18" charset="0"/>
              </a:rPr>
              <a:t>Effets personnels qui ne sont pas assujettis à une déclaration en douane: autorisation comme pour les membres du personnel ;</a:t>
            </a:r>
          </a:p>
          <a:p>
            <a:pPr marL="1143000" lvl="2" indent="-228600">
              <a:lnSpc>
                <a:spcPct val="115000"/>
              </a:lnSpc>
              <a:buFont typeface="Symbol" panose="05050102010706020507" pitchFamily="18" charset="2"/>
              <a:buChar char=""/>
            </a:pPr>
            <a:r>
              <a:rPr lang="fr-CH" sz="1200" kern="100" dirty="0">
                <a:effectLst/>
                <a:latin typeface="Aptos" panose="020B0004020202020204" pitchFamily="34" charset="0"/>
                <a:ea typeface="Aptos" panose="020B0004020202020204" pitchFamily="34" charset="0"/>
                <a:cs typeface="Times New Roman" panose="02020603050405020304" pitchFamily="18" charset="0"/>
              </a:rPr>
              <a:t>Biens meubles du CERN ou des instituts de recherche : accompagnés de fiches de transfert (éventuellement annuelles) ;</a:t>
            </a:r>
          </a:p>
          <a:p>
            <a:pPr marL="1143000" lvl="2" indent="-228600">
              <a:lnSpc>
                <a:spcPct val="115000"/>
              </a:lnSpc>
              <a:buFont typeface="Symbol" panose="05050102010706020507" pitchFamily="18" charset="2"/>
              <a:buChar char=""/>
            </a:pPr>
            <a:r>
              <a:rPr lang="fr-CH" sz="1200" kern="100" dirty="0">
                <a:effectLst/>
                <a:latin typeface="Aptos" panose="020B0004020202020204" pitchFamily="34" charset="0"/>
                <a:ea typeface="Aptos" panose="020B0004020202020204" pitchFamily="34" charset="0"/>
                <a:cs typeface="Times New Roman" panose="02020603050405020304" pitchFamily="18" charset="0"/>
              </a:rPr>
              <a:t>Outillage: faisant l’objet d’un inventaire annuel visé par le bureau des douanes de Ferney-Voltaire ; et </a:t>
            </a:r>
          </a:p>
          <a:p>
            <a:pPr marL="1143000" lvl="2" indent="-228600">
              <a:lnSpc>
                <a:spcPct val="115000"/>
              </a:lnSpc>
              <a:spcAft>
                <a:spcPts val="800"/>
              </a:spcAft>
              <a:buFont typeface="Symbol" panose="05050102010706020507" pitchFamily="18" charset="2"/>
              <a:buChar char=""/>
            </a:pPr>
            <a:r>
              <a:rPr lang="fr-CH" sz="1200" b="1" kern="100" dirty="0">
                <a:effectLst/>
                <a:latin typeface="Aptos" panose="020B0004020202020204" pitchFamily="34" charset="0"/>
                <a:ea typeface="Aptos" panose="020B0004020202020204" pitchFamily="34" charset="0"/>
                <a:cs typeface="Times New Roman" panose="02020603050405020304" pitchFamily="18" charset="0"/>
              </a:rPr>
              <a:t>Biens destinés au CERN dans le cadre d’un contrat de prestation de service (par exemple pièces détachées nécessaires à des interventions d’entretien et de maintenance, peinture, carrelage…) : autorisés sous réserve de l’accomplissement des formalités douanières applicables. Pour des interventions d’urgence, un accord </a:t>
            </a:r>
            <a:r>
              <a:rPr lang="fr-CH" sz="1200" b="1" i="1" kern="100" dirty="0">
                <a:effectLst/>
                <a:latin typeface="Aptos" panose="020B0004020202020204" pitchFamily="34" charset="0"/>
                <a:ea typeface="Aptos" panose="020B0004020202020204" pitchFamily="34" charset="0"/>
                <a:cs typeface="Times New Roman" panose="02020603050405020304" pitchFamily="18" charset="0"/>
              </a:rPr>
              <a:t>ad-hoc</a:t>
            </a:r>
            <a:r>
              <a:rPr lang="fr-CH" sz="1200" b="1" kern="100" dirty="0">
                <a:effectLst/>
                <a:latin typeface="Aptos" panose="020B0004020202020204" pitchFamily="34" charset="0"/>
                <a:ea typeface="Aptos" panose="020B0004020202020204" pitchFamily="34" charset="0"/>
                <a:cs typeface="Times New Roman" panose="02020603050405020304" pitchFamily="18" charset="0"/>
              </a:rPr>
              <a:t> pourra être convenu sous réserve d’une liste des biens nécessaires à l’exécution des prestations, visée par les douanes</a:t>
            </a:r>
            <a:r>
              <a:rPr lang="fr-CH" sz="1200" kern="100" dirty="0">
                <a:effectLst/>
                <a:latin typeface="Aptos" panose="020B0004020202020204" pitchFamily="34" charset="0"/>
                <a:ea typeface="Aptos" panose="020B0004020202020204" pitchFamily="34" charset="0"/>
                <a:cs typeface="Times New Roman" panose="02020603050405020304" pitchFamily="18" charset="0"/>
              </a:rPr>
              <a:t>.</a:t>
            </a:r>
          </a:p>
          <a:p>
            <a:pPr>
              <a:lnSpc>
                <a:spcPct val="115000"/>
              </a:lnSpc>
              <a:spcAft>
                <a:spcPts val="800"/>
              </a:spcAft>
              <a:buNone/>
            </a:pPr>
            <a:r>
              <a:rPr lang="fr-CH" sz="1200" kern="100" dirty="0">
                <a:effectLst/>
                <a:latin typeface="Aptos" panose="020B0004020202020204" pitchFamily="34" charset="0"/>
                <a:ea typeface="Aptos" panose="020B0004020202020204" pitchFamily="34" charset="0"/>
                <a:cs typeface="Times New Roman" panose="02020603050405020304" pitchFamily="18" charset="0"/>
              </a:rPr>
              <a:t>              </a:t>
            </a:r>
            <a:endParaRPr lang="fr-CH" dirty="0"/>
          </a:p>
        </p:txBody>
      </p:sp>
      <p:sp>
        <p:nvSpPr>
          <p:cNvPr id="3" name="Titre 2">
            <a:extLst>
              <a:ext uri="{FF2B5EF4-FFF2-40B4-BE49-F238E27FC236}">
                <a16:creationId xmlns:a16="http://schemas.microsoft.com/office/drawing/2014/main" id="{69C927CE-1888-7480-A298-4EC5B239D981}"/>
              </a:ext>
            </a:extLst>
          </p:cNvPr>
          <p:cNvSpPr>
            <a:spLocks noGrp="1"/>
          </p:cNvSpPr>
          <p:nvPr>
            <p:ph type="title"/>
          </p:nvPr>
        </p:nvSpPr>
        <p:spPr/>
        <p:txBody>
          <a:bodyPr/>
          <a:lstStyle/>
          <a:p>
            <a:pPr algn="ctr"/>
            <a:r>
              <a:rPr lang="fr-CH" dirty="0"/>
              <a:t>Proposition d’aménagement en cours auprès des Douanes CH et FR</a:t>
            </a:r>
          </a:p>
        </p:txBody>
      </p:sp>
      <p:sp>
        <p:nvSpPr>
          <p:cNvPr id="4" name="Espace réservé du numéro de diapositive 3">
            <a:extLst>
              <a:ext uri="{FF2B5EF4-FFF2-40B4-BE49-F238E27FC236}">
                <a16:creationId xmlns:a16="http://schemas.microsoft.com/office/drawing/2014/main" id="{F84DA30A-EAAE-D11A-2E00-F8F6F7512AD9}"/>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
        <p:nvSpPr>
          <p:cNvPr id="5" name="ZoneTexte 4">
            <a:extLst>
              <a:ext uri="{FF2B5EF4-FFF2-40B4-BE49-F238E27FC236}">
                <a16:creationId xmlns:a16="http://schemas.microsoft.com/office/drawing/2014/main" id="{F9ED5427-C473-3F17-1F5F-D60D7A68EC99}"/>
              </a:ext>
            </a:extLst>
          </p:cNvPr>
          <p:cNvSpPr txBox="1"/>
          <p:nvPr/>
        </p:nvSpPr>
        <p:spPr bwMode="auto">
          <a:xfrm>
            <a:off x="767408" y="4556885"/>
            <a:ext cx="9361040" cy="1015663"/>
          </a:xfrm>
          <a:prstGeom prst="rect">
            <a:avLst/>
          </a:prstGeom>
          <a:noFill/>
        </p:spPr>
        <p:txBody>
          <a:bodyPr wrap="square" rtlCol="0">
            <a:spAutoFit/>
          </a:bodyPr>
          <a:lstStyle/>
          <a:p>
            <a:r>
              <a:rPr lang="fr-CH" sz="1200" dirty="0">
                <a:solidFill>
                  <a:schemeClr val="tx2"/>
                </a:solidFill>
                <a:latin typeface="Aptos" panose="020B0004020202020204" pitchFamily="34" charset="0"/>
              </a:rPr>
              <a:t> </a:t>
            </a:r>
            <a:r>
              <a:rPr lang="fr-CH" sz="1200" b="1" dirty="0">
                <a:solidFill>
                  <a:schemeClr val="tx2"/>
                </a:solidFill>
                <a:latin typeface="Aptos" panose="020B0004020202020204" pitchFamily="34" charset="0"/>
              </a:rPr>
              <a:t>Ces aménagements permettent :</a:t>
            </a:r>
          </a:p>
          <a:p>
            <a:r>
              <a:rPr lang="fr-CH" sz="1200" dirty="0">
                <a:solidFill>
                  <a:schemeClr val="tx2"/>
                </a:solidFill>
                <a:latin typeface="Aptos" panose="020B0004020202020204" pitchFamily="34" charset="0"/>
              </a:rPr>
              <a:t>           1.Réduction de la flotte de véhicules CERN : certains véhicules étant presque exclusivement utilisés pour les passages inter-sites, leur suppression permet d’optimiser l’allocation des ressources du CERN.</a:t>
            </a:r>
            <a:br>
              <a:rPr lang="fr-CH" sz="1200" dirty="0">
                <a:solidFill>
                  <a:schemeClr val="tx2"/>
                </a:solidFill>
                <a:latin typeface="Aptos" panose="020B0004020202020204" pitchFamily="34" charset="0"/>
              </a:rPr>
            </a:br>
            <a:r>
              <a:rPr lang="fr-CH" sz="1200" dirty="0">
                <a:solidFill>
                  <a:schemeClr val="tx2"/>
                </a:solidFill>
                <a:latin typeface="Aptos" panose="020B0004020202020204" pitchFamily="34" charset="0"/>
              </a:rPr>
              <a:t>          2. Amélioration de l’attractivité du CERN : simplification de certaines démarches administratives pour les entreprises, permettant de diminuer les barrières à la participation aux appels d’offres du CERN et de réduire les coûts indirects pour le CERN.</a:t>
            </a:r>
          </a:p>
        </p:txBody>
      </p:sp>
    </p:spTree>
    <p:extLst>
      <p:ext uri="{BB962C8B-B14F-4D97-AF65-F5344CB8AC3E}">
        <p14:creationId xmlns:p14="http://schemas.microsoft.com/office/powerpoint/2010/main" val="122054968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E89F56A3-439F-3910-418D-0AC513639D14}"/>
              </a:ext>
            </a:extLst>
          </p:cNvPr>
          <p:cNvSpPr>
            <a:spLocks noGrp="1"/>
          </p:cNvSpPr>
          <p:nvPr>
            <p:ph type="title"/>
          </p:nvPr>
        </p:nvSpPr>
        <p:spPr>
          <a:xfrm>
            <a:off x="2063552" y="2492896"/>
            <a:ext cx="7416824" cy="1065742"/>
          </a:xfrm>
        </p:spPr>
        <p:txBody>
          <a:bodyPr/>
          <a:lstStyle/>
          <a:p>
            <a:pPr algn="ctr"/>
            <a:r>
              <a:rPr lang="fr-CH" dirty="0">
                <a:latin typeface="Aptos" panose="020B0004020202020204" pitchFamily="34" charset="0"/>
              </a:rPr>
              <a:t>MERCI DE VOTRE ATTENTION</a:t>
            </a:r>
          </a:p>
        </p:txBody>
      </p:sp>
      <p:sp>
        <p:nvSpPr>
          <p:cNvPr id="4" name="Espace réservé du numéro de diapositive 3">
            <a:extLst>
              <a:ext uri="{FF2B5EF4-FFF2-40B4-BE49-F238E27FC236}">
                <a16:creationId xmlns:a16="http://schemas.microsoft.com/office/drawing/2014/main" id="{96FE7C64-4C9D-D090-9EFB-196E31A7A778}"/>
              </a:ext>
            </a:extLst>
          </p:cNvPr>
          <p:cNvSpPr>
            <a:spLocks noGrp="1"/>
          </p:cNvSpPr>
          <p:nvPr>
            <p:ph type="sldNum" sz="quarter" idx="12"/>
          </p:nvPr>
        </p:nvSpPr>
        <p:spPr/>
        <p:txBody>
          <a:bodyPr/>
          <a:lstStyle/>
          <a:p>
            <a:fld id="{36B5EA5A-BC32-A742-B11B-8E7414D5B535}" type="slidenum">
              <a:rPr lang="en-US" smtClean="0"/>
              <a:pPr/>
              <a:t>31</a:t>
            </a:fld>
            <a:endParaRPr lang="en-US" dirty="0"/>
          </a:p>
        </p:txBody>
      </p:sp>
      <p:sp>
        <p:nvSpPr>
          <p:cNvPr id="2" name="Footer Placeholder 4">
            <a:extLst>
              <a:ext uri="{FF2B5EF4-FFF2-40B4-BE49-F238E27FC236}">
                <a16:creationId xmlns:a16="http://schemas.microsoft.com/office/drawing/2014/main" id="{13BA6CF2-0DC4-E6CB-22F3-580F7B260AC6}"/>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5" name="Date Placeholder 3">
            <a:extLst>
              <a:ext uri="{FF2B5EF4-FFF2-40B4-BE49-F238E27FC236}">
                <a16:creationId xmlns:a16="http://schemas.microsoft.com/office/drawing/2014/main" id="{607E986F-B1B7-21DC-5503-E3D314DEFC3F}"/>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27107052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9DFF65-226D-D2F2-0CAB-6CB3810A3542}"/>
            </a:ext>
          </a:extLst>
        </p:cNvPr>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20F35B97-24D3-3443-0F9D-5703271C8B5F}"/>
              </a:ext>
            </a:extLst>
          </p:cNvPr>
          <p:cNvSpPr>
            <a:spLocks noGrp="1"/>
          </p:cNvSpPr>
          <p:nvPr>
            <p:ph type="sldNum" sz="quarter" idx="12"/>
          </p:nvPr>
        </p:nvSpPr>
        <p:spPr/>
        <p:txBody>
          <a:bodyPr/>
          <a:lstStyle/>
          <a:p>
            <a:pPr>
              <a:defRPr/>
            </a:pPr>
            <a:fld id="{36B5EA5A-BC32-A742-B11B-8E7414D5B535}" type="slidenum">
              <a:rPr lang="en-US" smtClean="0"/>
              <a:t>4</a:t>
            </a:fld>
            <a:endParaRPr lang="en-US"/>
          </a:p>
        </p:txBody>
      </p:sp>
      <p:sp>
        <p:nvSpPr>
          <p:cNvPr id="7" name="TextBox 6">
            <a:extLst>
              <a:ext uri="{FF2B5EF4-FFF2-40B4-BE49-F238E27FC236}">
                <a16:creationId xmlns:a16="http://schemas.microsoft.com/office/drawing/2014/main" id="{4E6B344E-D045-D772-DA26-6A6E3243D745}"/>
              </a:ext>
            </a:extLst>
          </p:cNvPr>
          <p:cNvSpPr txBox="1"/>
          <p:nvPr/>
        </p:nvSpPr>
        <p:spPr bwMode="auto">
          <a:xfrm>
            <a:off x="695400" y="116632"/>
            <a:ext cx="8784976" cy="523220"/>
          </a:xfrm>
          <a:prstGeom prst="rect">
            <a:avLst/>
          </a:prstGeom>
          <a:noFill/>
        </p:spPr>
        <p:txBody>
          <a:bodyPr wrap="square" rtlCol="0">
            <a:spAutoFit/>
          </a:bodyPr>
          <a:lstStyle/>
          <a:p>
            <a:r>
              <a:rPr lang="fr-CH" sz="2800" b="1" u="sng" dirty="0"/>
              <a:t>SCE-SSC-SC: </a:t>
            </a:r>
            <a:r>
              <a:rPr lang="fr-CH" sz="2800" u="sng" dirty="0"/>
              <a:t>service Douane et Fiscalité</a:t>
            </a:r>
            <a:r>
              <a:rPr lang="fr-CH" sz="2800" b="1" u="sng" dirty="0"/>
              <a:t> </a:t>
            </a:r>
            <a:endParaRPr lang="en-GB" sz="2800" b="1" u="sng" dirty="0"/>
          </a:p>
        </p:txBody>
      </p:sp>
      <p:sp>
        <p:nvSpPr>
          <p:cNvPr id="8" name="TextBox 7">
            <a:extLst>
              <a:ext uri="{FF2B5EF4-FFF2-40B4-BE49-F238E27FC236}">
                <a16:creationId xmlns:a16="http://schemas.microsoft.com/office/drawing/2014/main" id="{A76A6693-647C-1617-08E6-1457C4B06CBD}"/>
              </a:ext>
            </a:extLst>
          </p:cNvPr>
          <p:cNvSpPr txBox="1"/>
          <p:nvPr/>
        </p:nvSpPr>
        <p:spPr bwMode="auto">
          <a:xfrm>
            <a:off x="767408" y="764704"/>
            <a:ext cx="10866457" cy="5484835"/>
          </a:xfrm>
          <a:prstGeom prst="rect">
            <a:avLst/>
          </a:prstGeom>
          <a:noFill/>
        </p:spPr>
        <p:txBody>
          <a:bodyPr wrap="square" rtlCol="0">
            <a:spAutoFit/>
          </a:bodyPr>
          <a:lstStyle/>
          <a:p>
            <a:pPr marL="285750" indent="-285750">
              <a:lnSpc>
                <a:spcPct val="200000"/>
              </a:lnSpc>
              <a:buFont typeface="Wingdings" panose="05000000000000000000" pitchFamily="2" charset="2"/>
              <a:buChar char="§"/>
            </a:pPr>
            <a:r>
              <a:rPr lang="fr-CH" sz="1600" dirty="0">
                <a:latin typeface="Aptos" panose="020B0004020202020204" pitchFamily="34" charset="0"/>
              </a:rPr>
              <a:t>Déclarations en douane et dédouanement de marchandises en franchise de taxes (import et export)</a:t>
            </a:r>
          </a:p>
          <a:p>
            <a:pPr marL="285750" indent="-285750" algn="just">
              <a:lnSpc>
                <a:spcPct val="200000"/>
              </a:lnSpc>
              <a:buFont typeface="Wingdings" panose="05000000000000000000" pitchFamily="2" charset="2"/>
              <a:buChar char="§"/>
            </a:pPr>
            <a:r>
              <a:rPr lang="fr-CH" sz="1600" dirty="0">
                <a:latin typeface="Aptos" panose="020B0004020202020204" pitchFamily="34" charset="0"/>
              </a:rPr>
              <a:t>Gestion des certificats d’exonération relatifs à l’article 151 de la 2006/112/CE (pays UE hors FR) </a:t>
            </a:r>
          </a:p>
          <a:p>
            <a:pPr marL="285750" indent="-285750" algn="just">
              <a:lnSpc>
                <a:spcPct val="200000"/>
              </a:lnSpc>
              <a:buFont typeface="Wingdings" panose="05000000000000000000" pitchFamily="2" charset="2"/>
              <a:buChar char="§"/>
            </a:pPr>
            <a:r>
              <a:rPr lang="fr-CH" sz="1600" dirty="0">
                <a:latin typeface="Aptos" panose="020B0004020202020204" pitchFamily="34" charset="0"/>
              </a:rPr>
              <a:t>Contrôles à l’exportation de biens à double usage et demandes de licences nécessaires</a:t>
            </a:r>
          </a:p>
          <a:p>
            <a:pPr marL="285750" indent="-285750" algn="just">
              <a:lnSpc>
                <a:spcPct val="200000"/>
              </a:lnSpc>
              <a:buFont typeface="Wingdings" panose="05000000000000000000" pitchFamily="2" charset="2"/>
              <a:buChar char="§"/>
            </a:pPr>
            <a:r>
              <a:rPr lang="fr-CH" sz="1600" dirty="0">
                <a:latin typeface="Aptos" panose="020B0004020202020204" pitchFamily="34" charset="0"/>
              </a:rPr>
              <a:t>Gestion des autorisations de contingents de carburant et de gaz en franchises fiscales annuelles</a:t>
            </a:r>
          </a:p>
          <a:p>
            <a:pPr marL="285750" indent="-285750">
              <a:lnSpc>
                <a:spcPct val="200000"/>
              </a:lnSpc>
              <a:buFont typeface="Wingdings" panose="05000000000000000000" pitchFamily="2" charset="2"/>
              <a:buChar char="§"/>
            </a:pPr>
            <a:endParaRPr lang="fr-CH" sz="1600" dirty="0">
              <a:latin typeface="Aptos" panose="020B0004020202020204" pitchFamily="34" charset="0"/>
            </a:endParaRPr>
          </a:p>
          <a:p>
            <a:pPr marL="285750" indent="-285750">
              <a:lnSpc>
                <a:spcPct val="200000"/>
              </a:lnSpc>
              <a:buFont typeface="Wingdings" panose="05000000000000000000" pitchFamily="2" charset="2"/>
              <a:buChar char="§"/>
            </a:pPr>
            <a:r>
              <a:rPr lang="fr-CH" sz="1600" dirty="0">
                <a:latin typeface="Aptos" panose="020B0004020202020204" pitchFamily="34" charset="0"/>
              </a:rPr>
              <a:t>Relations avec les services fiscaux et douaniers, en particulier celles des Etats Hôtes FR + CH</a:t>
            </a:r>
          </a:p>
          <a:p>
            <a:pPr marL="285750" indent="-285750">
              <a:lnSpc>
                <a:spcPct val="200000"/>
              </a:lnSpc>
              <a:buFont typeface="Wingdings" panose="05000000000000000000" pitchFamily="2" charset="2"/>
              <a:buChar char="§"/>
            </a:pPr>
            <a:r>
              <a:rPr lang="fr-CH" sz="1600" dirty="0">
                <a:latin typeface="Aptos" panose="020B0004020202020204" pitchFamily="34" charset="0"/>
              </a:rPr>
              <a:t>Elaborations des procédures douanières au CERN concernant l’import et l’export</a:t>
            </a:r>
          </a:p>
          <a:p>
            <a:pPr marL="285750" indent="-285750">
              <a:lnSpc>
                <a:spcPct val="200000"/>
              </a:lnSpc>
              <a:buFont typeface="Wingdings" panose="05000000000000000000" pitchFamily="2" charset="2"/>
              <a:buChar char="§"/>
            </a:pPr>
            <a:r>
              <a:rPr lang="fr-CH" sz="1600" dirty="0">
                <a:latin typeface="Aptos" panose="020B0004020202020204" pitchFamily="34" charset="0"/>
              </a:rPr>
              <a:t>Veille sur le respect de la réglementation douanière et fiscale par les utilisateurs et contractants</a:t>
            </a:r>
          </a:p>
          <a:p>
            <a:pPr marL="285750" indent="-285750">
              <a:lnSpc>
                <a:spcPct val="200000"/>
              </a:lnSpc>
              <a:buFont typeface="Wingdings" panose="05000000000000000000" pitchFamily="2" charset="2"/>
              <a:buChar char="§"/>
            </a:pPr>
            <a:r>
              <a:rPr lang="fr-CH" sz="1600" dirty="0">
                <a:latin typeface="Aptos" panose="020B0004020202020204" pitchFamily="34" charset="0"/>
              </a:rPr>
              <a:t>Conseils sur la fiscalité (TVA) et la facturation concernant les biens et les services et contrats</a:t>
            </a:r>
          </a:p>
          <a:p>
            <a:pPr marL="285750" indent="-285750">
              <a:lnSpc>
                <a:spcPct val="200000"/>
              </a:lnSpc>
              <a:buFont typeface="Wingdings" panose="05000000000000000000" pitchFamily="2" charset="2"/>
              <a:buChar char="§"/>
            </a:pPr>
            <a:r>
              <a:rPr lang="fr-CH" sz="1600" dirty="0">
                <a:latin typeface="Aptos" panose="020B0004020202020204" pitchFamily="34" charset="0"/>
              </a:rPr>
              <a:t>Conseils sur les pratiques douanières concernant transports triangulaires intra-UE et extérieurs</a:t>
            </a:r>
          </a:p>
          <a:p>
            <a:pPr>
              <a:lnSpc>
                <a:spcPct val="200000"/>
              </a:lnSpc>
            </a:pPr>
            <a:endParaRPr lang="fr-CH" dirty="0"/>
          </a:p>
        </p:txBody>
      </p:sp>
      <p:sp>
        <p:nvSpPr>
          <p:cNvPr id="2" name="Footer Placeholder 4">
            <a:extLst>
              <a:ext uri="{FF2B5EF4-FFF2-40B4-BE49-F238E27FC236}">
                <a16:creationId xmlns:a16="http://schemas.microsoft.com/office/drawing/2014/main" id="{257F9A1E-BC08-E3D0-FEF6-47D4BC12D610}"/>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3" name="Date Placeholder 3">
            <a:extLst>
              <a:ext uri="{FF2B5EF4-FFF2-40B4-BE49-F238E27FC236}">
                <a16:creationId xmlns:a16="http://schemas.microsoft.com/office/drawing/2014/main" id="{17F25471-395E-AFD4-24BD-D2BB7DB2FFE7}"/>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2948283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BD5CB-4DCD-B308-0D90-76AB9F20C195}"/>
            </a:ext>
          </a:extLst>
        </p:cNvPr>
        <p:cNvGrpSpPr/>
        <p:nvPr/>
      </p:nvGrpSpPr>
      <p:grpSpPr>
        <a:xfrm>
          <a:off x="0" y="0"/>
          <a:ext cx="0" cy="0"/>
          <a:chOff x="0" y="0"/>
          <a:chExt cx="0" cy="0"/>
        </a:xfrm>
      </p:grpSpPr>
      <p:sp>
        <p:nvSpPr>
          <p:cNvPr id="2" name="Espace réservé du contenu 1">
            <a:extLst>
              <a:ext uri="{FF2B5EF4-FFF2-40B4-BE49-F238E27FC236}">
                <a16:creationId xmlns:a16="http://schemas.microsoft.com/office/drawing/2014/main" id="{4D693727-0A8B-47F6-45FC-F69C1AE3FC46}"/>
              </a:ext>
            </a:extLst>
          </p:cNvPr>
          <p:cNvSpPr>
            <a:spLocks noGrp="1"/>
          </p:cNvSpPr>
          <p:nvPr>
            <p:ph idx="1"/>
          </p:nvPr>
        </p:nvSpPr>
        <p:spPr>
          <a:xfrm>
            <a:off x="369782" y="1124744"/>
            <a:ext cx="11376024" cy="5040560"/>
          </a:xfrm>
        </p:spPr>
        <p:txBody>
          <a:bodyPr/>
          <a:lstStyle/>
          <a:p>
            <a:endParaRPr lang="fr-CH" sz="2000" dirty="0"/>
          </a:p>
          <a:p>
            <a:br>
              <a:rPr lang="fr-CH" sz="2000" dirty="0"/>
            </a:br>
            <a:endParaRPr lang="fr-CH" dirty="0"/>
          </a:p>
          <a:p>
            <a:endParaRPr lang="fr-CH" dirty="0"/>
          </a:p>
        </p:txBody>
      </p:sp>
      <p:sp>
        <p:nvSpPr>
          <p:cNvPr id="3" name="Titre 2">
            <a:extLst>
              <a:ext uri="{FF2B5EF4-FFF2-40B4-BE49-F238E27FC236}">
                <a16:creationId xmlns:a16="http://schemas.microsoft.com/office/drawing/2014/main" id="{9B8397DC-251F-7A98-853B-C847FAE6C559}"/>
              </a:ext>
            </a:extLst>
          </p:cNvPr>
          <p:cNvSpPr>
            <a:spLocks noGrp="1"/>
          </p:cNvSpPr>
          <p:nvPr>
            <p:ph type="title"/>
          </p:nvPr>
        </p:nvSpPr>
        <p:spPr>
          <a:xfrm>
            <a:off x="407988" y="373593"/>
            <a:ext cx="11376025" cy="508455"/>
          </a:xfrm>
        </p:spPr>
        <p:txBody>
          <a:bodyPr/>
          <a:lstStyle/>
          <a:p>
            <a:pPr algn="ctr"/>
            <a:r>
              <a:rPr lang="fr-CH" dirty="0">
                <a:latin typeface="Aptos" panose="020B0004020202020204" pitchFamily="34" charset="0"/>
              </a:rPr>
              <a:t>«Privilèges et Immunités du CERN» - statut particulier</a:t>
            </a:r>
          </a:p>
        </p:txBody>
      </p:sp>
      <p:sp>
        <p:nvSpPr>
          <p:cNvPr id="4" name="Espace réservé du numéro de diapositive 3">
            <a:extLst>
              <a:ext uri="{FF2B5EF4-FFF2-40B4-BE49-F238E27FC236}">
                <a16:creationId xmlns:a16="http://schemas.microsoft.com/office/drawing/2014/main" id="{E71744E0-1278-72D9-A773-C8C44DFED0E5}"/>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
        <p:nvSpPr>
          <p:cNvPr id="5" name="ZoneTexte 4">
            <a:extLst>
              <a:ext uri="{FF2B5EF4-FFF2-40B4-BE49-F238E27FC236}">
                <a16:creationId xmlns:a16="http://schemas.microsoft.com/office/drawing/2014/main" id="{BA0E66C1-D51E-8AAA-E504-19EB7903E0B9}"/>
              </a:ext>
            </a:extLst>
          </p:cNvPr>
          <p:cNvSpPr txBox="1"/>
          <p:nvPr/>
        </p:nvSpPr>
        <p:spPr bwMode="auto">
          <a:xfrm>
            <a:off x="263352" y="882048"/>
            <a:ext cx="11233248" cy="5816977"/>
          </a:xfrm>
          <a:prstGeom prst="rect">
            <a:avLst/>
          </a:prstGeom>
          <a:noFill/>
        </p:spPr>
        <p:txBody>
          <a:bodyPr wrap="square" rtlCol="0">
            <a:spAutoFit/>
          </a:bodyPr>
          <a:lstStyle/>
          <a:p>
            <a:pPr marL="457200"/>
            <a:r>
              <a:rPr lang="fr-CH" sz="1600" dirty="0">
                <a:effectLst/>
                <a:latin typeface="Aptos" panose="020B0004020202020204" pitchFamily="34" charset="0"/>
                <a:ea typeface="Calibri" panose="020F0502020204030204" pitchFamily="34" charset="0"/>
                <a:cs typeface="Times New Roman" panose="02020603050405020304" pitchFamily="18" charset="0"/>
              </a:rPr>
              <a:t>L’Organisation européenne pour la recherche nucléaire est une organisation intergouvernementale bénéficiant de </a:t>
            </a:r>
            <a:r>
              <a:rPr lang="fr-CH" sz="1600" b="1" dirty="0">
                <a:effectLst/>
                <a:latin typeface="Aptos" panose="020B0004020202020204" pitchFamily="34" charset="0"/>
                <a:ea typeface="Calibri" panose="020F0502020204030204" pitchFamily="34" charset="0"/>
                <a:cs typeface="Times New Roman" panose="02020603050405020304" pitchFamily="18" charset="0"/>
              </a:rPr>
              <a:t>privilèges et immunités dans ses Etats hôtes (la Suisse et la France) et ses autres </a:t>
            </a:r>
            <a:r>
              <a:rPr lang="fr-CH" sz="1600" b="1" dirty="0">
                <a:latin typeface="Aptos" panose="020B0004020202020204" pitchFamily="34" charset="0"/>
                <a:ea typeface="Calibri" panose="020F0502020204030204" pitchFamily="34" charset="0"/>
                <a:cs typeface="Times New Roman" panose="02020603050405020304" pitchFamily="18" charset="0"/>
              </a:rPr>
              <a:t>E</a:t>
            </a:r>
            <a:r>
              <a:rPr lang="fr-CH" sz="1600" b="1" dirty="0">
                <a:effectLst/>
                <a:latin typeface="Aptos" panose="020B0004020202020204" pitchFamily="34" charset="0"/>
                <a:ea typeface="Calibri" panose="020F0502020204030204" pitchFamily="34" charset="0"/>
                <a:cs typeface="Times New Roman" panose="02020603050405020304" pitchFamily="18" charset="0"/>
              </a:rPr>
              <a:t>tats membres, ainsi que dans ses États membres associés:  </a:t>
            </a:r>
          </a:p>
          <a:p>
            <a:pPr marL="457200"/>
            <a:endParaRPr lang="fr-CH" sz="1600" dirty="0">
              <a:effectLst/>
              <a:latin typeface="Aptos" panose="020B0004020202020204" pitchFamily="34" charset="0"/>
              <a:ea typeface="Calibri" panose="020F0502020204030204" pitchFamily="34" charset="0"/>
              <a:cs typeface="Times New Roman" panose="02020603050405020304" pitchFamily="18" charset="0"/>
            </a:endParaRPr>
          </a:p>
          <a:p>
            <a:pPr marL="457200"/>
            <a:r>
              <a:rPr lang="fr-CH" sz="1600" dirty="0">
                <a:effectLst/>
                <a:latin typeface="Aptos" panose="020B0004020202020204" pitchFamily="34" charset="0"/>
                <a:ea typeface="Calibri" panose="020F0502020204030204" pitchFamily="34" charset="0"/>
                <a:cs typeface="Times New Roman" panose="02020603050405020304" pitchFamily="18" charset="0"/>
              </a:rPr>
              <a:t>En particulier</a:t>
            </a:r>
            <a:r>
              <a:rPr lang="fr-CH" sz="1600" dirty="0">
                <a:solidFill>
                  <a:srgbClr val="00B0F0"/>
                </a:solidFill>
                <a:effectLst/>
                <a:latin typeface="Aptos" panose="020B0004020202020204" pitchFamily="34" charset="0"/>
                <a:ea typeface="Calibri" panose="020F0502020204030204" pitchFamily="34" charset="0"/>
                <a:cs typeface="Times New Roman" panose="02020603050405020304" pitchFamily="18" charset="0"/>
              </a:rPr>
              <a:t>: le CERN bénéficie d’une exonération de TVA sur les biens et services achetés ou utilisés par le CERN dans l’exercice de ses activités officielles</a:t>
            </a:r>
          </a:p>
          <a:p>
            <a:pPr marL="457200"/>
            <a:endParaRPr lang="fr-CH" sz="1600" dirty="0">
              <a:effectLst/>
              <a:latin typeface="Aptos" panose="020B0004020202020204" pitchFamily="34" charset="0"/>
              <a:ea typeface="Calibri" panose="020F0502020204030204" pitchFamily="34" charset="0"/>
              <a:cs typeface="Times New Roman" panose="02020603050405020304" pitchFamily="18" charset="0"/>
            </a:endParaRPr>
          </a:p>
          <a:p>
            <a:pPr marL="742950" indent="-285750">
              <a:buFont typeface="Arial" panose="020B0604020202020204" pitchFamily="34" charset="0"/>
              <a:buChar char="•"/>
            </a:pPr>
            <a:r>
              <a:rPr lang="fr-CH" sz="1600" dirty="0">
                <a:effectLst/>
                <a:latin typeface="Aptos" panose="020B0004020202020204" pitchFamily="34" charset="0"/>
                <a:ea typeface="Calibri" panose="020F0502020204030204" pitchFamily="34" charset="0"/>
                <a:cs typeface="Times New Roman" panose="02020603050405020304" pitchFamily="18" charset="0"/>
              </a:rPr>
              <a:t>En Suisse, l’exonération de la TVA résulte de l’Accord de siège entre le Conseil fédéral suisse et le CERN du 11 juin 1955 et de l’Ordonnance fédérale régissant la taxe sur la valeur ajoutée (OTVA) du 27 novembre 2009. Elle se fait à la source. </a:t>
            </a:r>
          </a:p>
          <a:p>
            <a:pPr marL="742950" indent="-285750">
              <a:buFont typeface="Arial" panose="020B0604020202020204" pitchFamily="34" charset="0"/>
              <a:buChar char="•"/>
            </a:pPr>
            <a:endParaRPr lang="fr-CH" sz="1600" dirty="0">
              <a:effectLst/>
              <a:latin typeface="Aptos" panose="020B0004020202020204" pitchFamily="34" charset="0"/>
              <a:ea typeface="Calibri" panose="020F0502020204030204" pitchFamily="34" charset="0"/>
              <a:cs typeface="Times New Roman" panose="02020603050405020304" pitchFamily="18" charset="0"/>
            </a:endParaRPr>
          </a:p>
          <a:p>
            <a:pPr marL="742950" indent="-285750">
              <a:buFont typeface="Arial" panose="020B0604020202020204" pitchFamily="34" charset="0"/>
              <a:buChar char="•"/>
            </a:pPr>
            <a:r>
              <a:rPr lang="fr-CH" sz="1600" dirty="0">
                <a:effectLst/>
                <a:latin typeface="Aptos" panose="020B0004020202020204" pitchFamily="34" charset="0"/>
                <a:ea typeface="Calibri" panose="020F0502020204030204" pitchFamily="34" charset="0"/>
                <a:cs typeface="Times New Roman" panose="02020603050405020304" pitchFamily="18" charset="0"/>
              </a:rPr>
              <a:t>En France, l’exonération de la TVA résulte de l’Accord de statut entre le Gouvernement français et le CERN du 16 juin 1972. Elle se fait par remboursement </a:t>
            </a:r>
            <a:r>
              <a:rPr lang="fr-CH" sz="1600" i="1" dirty="0">
                <a:effectLst/>
                <a:latin typeface="Aptos" panose="020B0004020202020204" pitchFamily="34" charset="0"/>
                <a:ea typeface="Calibri" panose="020F0502020204030204" pitchFamily="34" charset="0"/>
                <a:cs typeface="Times New Roman" panose="02020603050405020304" pitchFamily="18" charset="0"/>
              </a:rPr>
              <a:t>a posteriori</a:t>
            </a:r>
            <a:r>
              <a:rPr lang="fr-CH" sz="1600" dirty="0">
                <a:effectLst/>
                <a:latin typeface="Aptos" panose="020B0004020202020204" pitchFamily="34" charset="0"/>
                <a:ea typeface="Calibri" panose="020F0502020204030204" pitchFamily="34" charset="0"/>
                <a:cs typeface="Times New Roman" panose="02020603050405020304" pitchFamily="18" charset="0"/>
              </a:rPr>
              <a:t>. </a:t>
            </a:r>
          </a:p>
          <a:p>
            <a:pPr marL="742950" indent="-285750">
              <a:buFont typeface="Arial" panose="020B0604020202020204" pitchFamily="34" charset="0"/>
              <a:buChar char="•"/>
            </a:pPr>
            <a:endParaRPr lang="fr-CH" sz="1600" dirty="0">
              <a:effectLst/>
              <a:latin typeface="Aptos" panose="020B0004020202020204" pitchFamily="34" charset="0"/>
              <a:ea typeface="Calibri" panose="020F0502020204030204" pitchFamily="34" charset="0"/>
              <a:cs typeface="Times New Roman" panose="02020603050405020304" pitchFamily="18" charset="0"/>
            </a:endParaRPr>
          </a:p>
          <a:p>
            <a:pPr marL="742950" indent="-285750">
              <a:buFont typeface="Arial" panose="020B0604020202020204" pitchFamily="34" charset="0"/>
              <a:buChar char="•"/>
            </a:pPr>
            <a:r>
              <a:rPr lang="fr-CH" sz="1600" dirty="0">
                <a:effectLst/>
                <a:latin typeface="Aptos" panose="020B0004020202020204" pitchFamily="34" charset="0"/>
                <a:ea typeface="Calibri" panose="020F0502020204030204" pitchFamily="34" charset="0"/>
                <a:cs typeface="Times New Roman" panose="02020603050405020304" pitchFamily="18" charset="0"/>
              </a:rPr>
              <a:t>Dans ses autres États membres, l’exonération résulte du Protocole sur les privilèges et immunités de l’Organisation européenne pour la recherche nucléaire de 2004.</a:t>
            </a:r>
          </a:p>
          <a:p>
            <a:pPr marL="742950" indent="-285750">
              <a:buFont typeface="Arial" panose="020B0604020202020204" pitchFamily="34" charset="0"/>
              <a:buChar char="•"/>
            </a:pPr>
            <a:endParaRPr lang="fr-CH" sz="1600" dirty="0">
              <a:effectLst/>
              <a:latin typeface="Aptos" panose="020B0004020202020204" pitchFamily="34" charset="0"/>
              <a:ea typeface="Calibri" panose="020F0502020204030204" pitchFamily="34" charset="0"/>
              <a:cs typeface="Times New Roman" panose="02020603050405020304" pitchFamily="18" charset="0"/>
            </a:endParaRPr>
          </a:p>
          <a:p>
            <a:pPr marL="742950" indent="-285750">
              <a:buFont typeface="Arial" panose="020B0604020202020204" pitchFamily="34" charset="0"/>
              <a:buChar char="•"/>
            </a:pPr>
            <a:r>
              <a:rPr lang="fr-CH" sz="1600" dirty="0">
                <a:effectLst/>
                <a:latin typeface="Aptos" panose="020B0004020202020204" pitchFamily="34" charset="0"/>
                <a:ea typeface="Calibri" panose="020F0502020204030204" pitchFamily="34" charset="0"/>
                <a:cs typeface="Times New Roman" panose="02020603050405020304" pitchFamily="18" charset="0"/>
              </a:rPr>
              <a:t>Dans ses États membres associés, l’exonération résulte de l’accord d’association conclu entre le CERN et l’État membre associé concerné, ou le Protocole s’il y a adhéré.  </a:t>
            </a:r>
          </a:p>
          <a:p>
            <a:pPr marL="457200" algn="just"/>
            <a:endParaRPr lang="fr-CH" sz="1600" b="1" dirty="0">
              <a:effectLst/>
              <a:latin typeface="Aptos" panose="020B0004020202020204" pitchFamily="34" charset="0"/>
              <a:ea typeface="Calibri" panose="020F0502020204030204" pitchFamily="34" charset="0"/>
              <a:cs typeface="Times New Roman" panose="02020603050405020304" pitchFamily="18" charset="0"/>
            </a:endParaRPr>
          </a:p>
          <a:p>
            <a:pPr marL="457200" algn="just"/>
            <a:r>
              <a:rPr lang="fr-CH" sz="1600" b="1" dirty="0">
                <a:effectLst/>
                <a:latin typeface="Aptos" panose="020B0004020202020204" pitchFamily="34" charset="0"/>
                <a:ea typeface="Calibri" panose="020F0502020204030204" pitchFamily="34" charset="0"/>
                <a:cs typeface="Times New Roman" panose="02020603050405020304" pitchFamily="18" charset="0"/>
              </a:rPr>
              <a:t> </a:t>
            </a:r>
            <a:r>
              <a:rPr lang="en-GB" sz="1600" b="1" dirty="0">
                <a:effectLst/>
                <a:latin typeface="Aptos" panose="020B0004020202020204" pitchFamily="34" charset="0"/>
                <a:ea typeface="Calibri" panose="020F0502020204030204" pitchFamily="34" charset="0"/>
                <a:cs typeface="Times New Roman" panose="02020603050405020304" pitchFamily="18" charset="0"/>
              </a:rPr>
              <a:t> </a:t>
            </a:r>
            <a:endParaRPr lang="fr-CH" sz="1600" b="1" dirty="0">
              <a:effectLst/>
              <a:latin typeface="Aptos" panose="020B0004020202020204" pitchFamily="34" charset="0"/>
              <a:ea typeface="Calibri" panose="020F0502020204030204" pitchFamily="34" charset="0"/>
              <a:cs typeface="Times New Roman" panose="02020603050405020304" pitchFamily="18" charset="0"/>
            </a:endParaRPr>
          </a:p>
          <a:p>
            <a:endParaRPr lang="en-GB" dirty="0">
              <a:latin typeface="Aptos" panose="020B0004020202020204" pitchFamily="34" charset="0"/>
            </a:endParaRPr>
          </a:p>
          <a:p>
            <a:endParaRPr lang="fr-CH" dirty="0"/>
          </a:p>
        </p:txBody>
      </p:sp>
      <p:sp>
        <p:nvSpPr>
          <p:cNvPr id="6" name="Footer Placeholder 4">
            <a:extLst>
              <a:ext uri="{FF2B5EF4-FFF2-40B4-BE49-F238E27FC236}">
                <a16:creationId xmlns:a16="http://schemas.microsoft.com/office/drawing/2014/main" id="{C3B6D403-D2A4-E12C-70C5-7B3776599637}"/>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7" name="Date Placeholder 3">
            <a:extLst>
              <a:ext uri="{FF2B5EF4-FFF2-40B4-BE49-F238E27FC236}">
                <a16:creationId xmlns:a16="http://schemas.microsoft.com/office/drawing/2014/main" id="{2984586F-46C4-7EE8-8781-A974ABEB95C0}"/>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8485038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F3F3B44B-51FC-88C8-C3EA-ADD0D50F2D18}"/>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2" name="Rectangle 2">
            <a:extLst>
              <a:ext uri="{FF2B5EF4-FFF2-40B4-BE49-F238E27FC236}">
                <a16:creationId xmlns:a16="http://schemas.microsoft.com/office/drawing/2014/main" id="{567A749A-982A-0357-8BEC-AFB77637737C}"/>
              </a:ext>
            </a:extLst>
          </p:cNvPr>
          <p:cNvSpPr>
            <a:spLocks noGrp="1" noChangeArrowheads="1"/>
          </p:cNvSpPr>
          <p:nvPr>
            <p:ph type="title"/>
          </p:nvPr>
        </p:nvSpPr>
        <p:spPr>
          <a:xfrm>
            <a:off x="623393" y="188913"/>
            <a:ext cx="10945216" cy="731837"/>
          </a:xfrm>
        </p:spPr>
        <p:txBody>
          <a:bodyPr/>
          <a:lstStyle/>
          <a:p>
            <a:pPr algn="ctr"/>
            <a:r>
              <a:rPr lang="en-GB" sz="3200" b="1" i="0" dirty="0">
                <a:latin typeface="Aptos" panose="020B0004020202020204" pitchFamily="34" charset="0"/>
              </a:rPr>
              <a:t>LES SITES DU CERN</a:t>
            </a:r>
            <a:r>
              <a:rPr lang="en-GB" sz="3200" dirty="0">
                <a:latin typeface="Aptos" panose="020B0004020202020204" pitchFamily="34" charset="0"/>
              </a:rPr>
              <a:t>: à cheval sur la </a:t>
            </a:r>
            <a:r>
              <a:rPr lang="en-GB" sz="3200" dirty="0" err="1">
                <a:latin typeface="Aptos" panose="020B0004020202020204" pitchFamily="34" charset="0"/>
              </a:rPr>
              <a:t>frontière</a:t>
            </a:r>
            <a:r>
              <a:rPr lang="en-GB" sz="3200" dirty="0">
                <a:latin typeface="Aptos" panose="020B0004020202020204" pitchFamily="34" charset="0"/>
              </a:rPr>
              <a:t> FR/CH</a:t>
            </a:r>
            <a:endParaRPr lang="en-GB" sz="2800" b="1" dirty="0">
              <a:solidFill>
                <a:schemeClr val="tx1"/>
              </a:solidFill>
              <a:latin typeface="Aptos" panose="020B0004020202020204" pitchFamily="34" charset="0"/>
            </a:endParaRPr>
          </a:p>
        </p:txBody>
      </p:sp>
      <p:pic>
        <p:nvPicPr>
          <p:cNvPr id="3" name="Picture 5" descr="SiteMap">
            <a:extLst>
              <a:ext uri="{FF2B5EF4-FFF2-40B4-BE49-F238E27FC236}">
                <a16:creationId xmlns:a16="http://schemas.microsoft.com/office/drawing/2014/main" id="{A77F0B47-1775-43DD-DEB5-CE5CEB1518E8}"/>
              </a:ext>
            </a:extLst>
          </p:cNvPr>
          <p:cNvPicPr>
            <a:picLocks noChangeAspect="1" noChangeArrowheads="1"/>
          </p:cNvPicPr>
          <p:nvPr/>
        </p:nvPicPr>
        <p:blipFill>
          <a:blip r:embed="rId3" cstate="print">
            <a:clrChange>
              <a:clrFrom>
                <a:srgbClr val="F4FCFA"/>
              </a:clrFrom>
              <a:clrTo>
                <a:srgbClr val="F4FCFA">
                  <a:alpha val="0"/>
                </a:srgbClr>
              </a:clrTo>
            </a:clrChange>
          </a:blip>
          <a:srcRect/>
          <a:stretch>
            <a:fillRect/>
          </a:stretch>
        </p:blipFill>
        <p:spPr bwMode="auto">
          <a:xfrm>
            <a:off x="3071664" y="837009"/>
            <a:ext cx="5545137" cy="5183981"/>
          </a:xfrm>
          <a:prstGeom prst="rect">
            <a:avLst/>
          </a:prstGeom>
          <a:noFill/>
        </p:spPr>
      </p:pic>
      <p:cxnSp>
        <p:nvCxnSpPr>
          <p:cNvPr id="6" name="Connecteur droit avec flèche 5">
            <a:extLst>
              <a:ext uri="{FF2B5EF4-FFF2-40B4-BE49-F238E27FC236}">
                <a16:creationId xmlns:a16="http://schemas.microsoft.com/office/drawing/2014/main" id="{9A1F33FB-1847-B873-D2CA-889B167604E6}"/>
              </a:ext>
            </a:extLst>
          </p:cNvPr>
          <p:cNvCxnSpPr/>
          <p:nvPr/>
        </p:nvCxnSpPr>
        <p:spPr>
          <a:xfrm>
            <a:off x="2567608" y="3933056"/>
            <a:ext cx="252028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7" name="Connecteur droit avec flèche 6">
            <a:extLst>
              <a:ext uri="{FF2B5EF4-FFF2-40B4-BE49-F238E27FC236}">
                <a16:creationId xmlns:a16="http://schemas.microsoft.com/office/drawing/2014/main" id="{B33FED12-64CA-084A-0891-BD6A82DAA65E}"/>
              </a:ext>
            </a:extLst>
          </p:cNvPr>
          <p:cNvCxnSpPr/>
          <p:nvPr/>
        </p:nvCxnSpPr>
        <p:spPr>
          <a:xfrm>
            <a:off x="2135560" y="5301208"/>
            <a:ext cx="252028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a:extLst>
              <a:ext uri="{FF2B5EF4-FFF2-40B4-BE49-F238E27FC236}">
                <a16:creationId xmlns:a16="http://schemas.microsoft.com/office/drawing/2014/main" id="{16E991AB-F579-8237-BFBA-3ABC09F49E7A}"/>
              </a:ext>
            </a:extLst>
          </p:cNvPr>
          <p:cNvCxnSpPr/>
          <p:nvPr/>
        </p:nvCxnSpPr>
        <p:spPr>
          <a:xfrm>
            <a:off x="2567608" y="5661248"/>
            <a:ext cx="2520280"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a:extLst>
              <a:ext uri="{FF2B5EF4-FFF2-40B4-BE49-F238E27FC236}">
                <a16:creationId xmlns:a16="http://schemas.microsoft.com/office/drawing/2014/main" id="{B38FB78D-1CD5-10DA-F361-73E4A23DE63C}"/>
              </a:ext>
            </a:extLst>
          </p:cNvPr>
          <p:cNvCxnSpPr>
            <a:cxnSpLocks/>
          </p:cNvCxnSpPr>
          <p:nvPr/>
        </p:nvCxnSpPr>
        <p:spPr>
          <a:xfrm flipH="1">
            <a:off x="7896200" y="1484784"/>
            <a:ext cx="2016224" cy="576064"/>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3" name="ZoneTexte 12">
            <a:extLst>
              <a:ext uri="{FF2B5EF4-FFF2-40B4-BE49-F238E27FC236}">
                <a16:creationId xmlns:a16="http://schemas.microsoft.com/office/drawing/2014/main" id="{DC0D9196-4CB8-CDB1-87A5-61C03EFA5C92}"/>
              </a:ext>
            </a:extLst>
          </p:cNvPr>
          <p:cNvSpPr txBox="1"/>
          <p:nvPr/>
        </p:nvSpPr>
        <p:spPr bwMode="auto">
          <a:xfrm>
            <a:off x="10056440" y="1204978"/>
            <a:ext cx="2016224" cy="646331"/>
          </a:xfrm>
          <a:prstGeom prst="rect">
            <a:avLst/>
          </a:prstGeom>
          <a:noFill/>
        </p:spPr>
        <p:txBody>
          <a:bodyPr wrap="square" rtlCol="0">
            <a:spAutoFit/>
          </a:bodyPr>
          <a:lstStyle/>
          <a:p>
            <a:r>
              <a:rPr lang="fr-CH" b="1" dirty="0">
                <a:latin typeface="Aptos" panose="020B0004020202020204" pitchFamily="34" charset="0"/>
              </a:rPr>
              <a:t>Frontière franco-suisse</a:t>
            </a:r>
          </a:p>
        </p:txBody>
      </p:sp>
      <p:sp>
        <p:nvSpPr>
          <p:cNvPr id="14" name="ZoneTexte 13">
            <a:extLst>
              <a:ext uri="{FF2B5EF4-FFF2-40B4-BE49-F238E27FC236}">
                <a16:creationId xmlns:a16="http://schemas.microsoft.com/office/drawing/2014/main" id="{51307EFA-3AAC-D41E-A55C-E9312931EC58}"/>
              </a:ext>
            </a:extLst>
          </p:cNvPr>
          <p:cNvSpPr txBox="1"/>
          <p:nvPr/>
        </p:nvSpPr>
        <p:spPr bwMode="auto">
          <a:xfrm>
            <a:off x="47328" y="3429000"/>
            <a:ext cx="3071664" cy="369332"/>
          </a:xfrm>
          <a:prstGeom prst="rect">
            <a:avLst/>
          </a:prstGeom>
          <a:noFill/>
        </p:spPr>
        <p:txBody>
          <a:bodyPr wrap="square" rtlCol="0">
            <a:spAutoFit/>
          </a:bodyPr>
          <a:lstStyle/>
          <a:p>
            <a:r>
              <a:rPr lang="fr-CH" b="1" dirty="0">
                <a:latin typeface="Aptos" panose="020B0004020202020204" pitchFamily="34" charset="0"/>
              </a:rPr>
              <a:t>Site de </a:t>
            </a:r>
            <a:r>
              <a:rPr lang="fr-CH" b="1" dirty="0" err="1">
                <a:latin typeface="Aptos" panose="020B0004020202020204" pitchFamily="34" charset="0"/>
              </a:rPr>
              <a:t>Prevessin</a:t>
            </a:r>
            <a:r>
              <a:rPr lang="fr-CH" b="1" dirty="0">
                <a:latin typeface="Aptos" panose="020B0004020202020204" pitchFamily="34" charset="0"/>
              </a:rPr>
              <a:t> en France</a:t>
            </a:r>
          </a:p>
        </p:txBody>
      </p:sp>
      <p:sp>
        <p:nvSpPr>
          <p:cNvPr id="15" name="ZoneTexte 14">
            <a:extLst>
              <a:ext uri="{FF2B5EF4-FFF2-40B4-BE49-F238E27FC236}">
                <a16:creationId xmlns:a16="http://schemas.microsoft.com/office/drawing/2014/main" id="{26873BEE-7A92-265A-18FC-85FA91F83A04}"/>
              </a:ext>
            </a:extLst>
          </p:cNvPr>
          <p:cNvSpPr txBox="1"/>
          <p:nvPr/>
        </p:nvSpPr>
        <p:spPr bwMode="auto">
          <a:xfrm>
            <a:off x="119336" y="4889297"/>
            <a:ext cx="2999656" cy="369332"/>
          </a:xfrm>
          <a:prstGeom prst="rect">
            <a:avLst/>
          </a:prstGeom>
          <a:noFill/>
        </p:spPr>
        <p:txBody>
          <a:bodyPr wrap="square" rtlCol="0">
            <a:spAutoFit/>
          </a:bodyPr>
          <a:lstStyle/>
          <a:p>
            <a:r>
              <a:rPr lang="fr-CH" b="1" dirty="0">
                <a:solidFill>
                  <a:srgbClr val="00B0F0"/>
                </a:solidFill>
                <a:latin typeface="Aptos" panose="020B0004020202020204" pitchFamily="34" charset="0"/>
              </a:rPr>
              <a:t>Zone française de Meyrin</a:t>
            </a:r>
          </a:p>
        </p:txBody>
      </p:sp>
      <p:sp>
        <p:nvSpPr>
          <p:cNvPr id="16" name="ZoneTexte 15">
            <a:extLst>
              <a:ext uri="{FF2B5EF4-FFF2-40B4-BE49-F238E27FC236}">
                <a16:creationId xmlns:a16="http://schemas.microsoft.com/office/drawing/2014/main" id="{0CFED6C8-9965-C63D-DF77-DE405C6D3D44}"/>
              </a:ext>
            </a:extLst>
          </p:cNvPr>
          <p:cNvSpPr txBox="1"/>
          <p:nvPr/>
        </p:nvSpPr>
        <p:spPr bwMode="auto">
          <a:xfrm>
            <a:off x="36004" y="5445224"/>
            <a:ext cx="2999656" cy="369332"/>
          </a:xfrm>
          <a:prstGeom prst="rect">
            <a:avLst/>
          </a:prstGeom>
          <a:noFill/>
        </p:spPr>
        <p:txBody>
          <a:bodyPr wrap="square" rtlCol="0">
            <a:spAutoFit/>
          </a:bodyPr>
          <a:lstStyle/>
          <a:p>
            <a:r>
              <a:rPr lang="fr-CH" b="1" dirty="0"/>
              <a:t>Site suisse de Meyrin</a:t>
            </a:r>
          </a:p>
        </p:txBody>
      </p:sp>
      <p:sp>
        <p:nvSpPr>
          <p:cNvPr id="8" name="ZoneTexte 7">
            <a:extLst>
              <a:ext uri="{FF2B5EF4-FFF2-40B4-BE49-F238E27FC236}">
                <a16:creationId xmlns:a16="http://schemas.microsoft.com/office/drawing/2014/main" id="{24CE7597-9B04-26F9-E343-81327C22B369}"/>
              </a:ext>
            </a:extLst>
          </p:cNvPr>
          <p:cNvSpPr txBox="1"/>
          <p:nvPr/>
        </p:nvSpPr>
        <p:spPr bwMode="auto">
          <a:xfrm>
            <a:off x="8882209" y="4658464"/>
            <a:ext cx="2952328" cy="1077218"/>
          </a:xfrm>
          <a:prstGeom prst="rect">
            <a:avLst/>
          </a:prstGeom>
          <a:noFill/>
        </p:spPr>
        <p:txBody>
          <a:bodyPr wrap="square" rtlCol="0">
            <a:spAutoFit/>
          </a:bodyPr>
          <a:lstStyle/>
          <a:p>
            <a:r>
              <a:rPr lang="fr-CH" sz="1600" b="1" dirty="0">
                <a:latin typeface="Aptos" panose="020B0004020202020204" pitchFamily="34" charset="0"/>
              </a:rPr>
              <a:t>Pour les prestations sur site «</a:t>
            </a:r>
            <a:r>
              <a:rPr lang="fr-CH" sz="1600" b="1" dirty="0" err="1">
                <a:latin typeface="Aptos" panose="020B0004020202020204" pitchFamily="34" charset="0"/>
              </a:rPr>
              <a:t>Working</a:t>
            </a:r>
            <a:r>
              <a:rPr lang="fr-CH" sz="1600" b="1" dirty="0">
                <a:latin typeface="Aptos" panose="020B0004020202020204" pitchFamily="34" charset="0"/>
              </a:rPr>
              <a:t> on the CERN Site» </a:t>
            </a:r>
          </a:p>
          <a:p>
            <a:endParaRPr lang="fr-CH" sz="1600" b="1" dirty="0">
              <a:latin typeface="Aptos" panose="020B0004020202020204" pitchFamily="34" charset="0"/>
            </a:endParaRPr>
          </a:p>
          <a:p>
            <a:r>
              <a:rPr lang="fr-CH" sz="1600" b="1" dirty="0">
                <a:latin typeface="Aptos" panose="020B0004020202020204" pitchFamily="34" charset="0"/>
              </a:rPr>
              <a:t>§4.3 – Formalités douanières </a:t>
            </a:r>
          </a:p>
        </p:txBody>
      </p:sp>
      <p:sp>
        <p:nvSpPr>
          <p:cNvPr id="11" name="Footer Placeholder 4">
            <a:extLst>
              <a:ext uri="{FF2B5EF4-FFF2-40B4-BE49-F238E27FC236}">
                <a16:creationId xmlns:a16="http://schemas.microsoft.com/office/drawing/2014/main" id="{CF7C4F4D-F740-1D5F-8F67-3D02C8BC324E}"/>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12" name="Date Placeholder 3">
            <a:extLst>
              <a:ext uri="{FF2B5EF4-FFF2-40B4-BE49-F238E27FC236}">
                <a16:creationId xmlns:a16="http://schemas.microsoft.com/office/drawing/2014/main" id="{F48D36F3-8A06-D8E7-1687-60B6F914EADC}"/>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3812570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7</a:t>
            </a:fld>
            <a:endParaRPr lang="en-US"/>
          </a:p>
        </p:txBody>
      </p:sp>
      <p:pic>
        <p:nvPicPr>
          <p:cNvPr id="7" name="Picture 6"/>
          <p:cNvPicPr>
            <a:picLocks noChangeAspect="1"/>
          </p:cNvPicPr>
          <p:nvPr/>
        </p:nvPicPr>
        <p:blipFill>
          <a:blip r:embed="rId2"/>
          <a:stretch>
            <a:fillRect/>
          </a:stretch>
        </p:blipFill>
        <p:spPr>
          <a:xfrm>
            <a:off x="1703512" y="12358"/>
            <a:ext cx="8648700" cy="5962650"/>
          </a:xfrm>
          <a:prstGeom prst="rect">
            <a:avLst/>
          </a:prstGeom>
        </p:spPr>
      </p:pic>
      <p:sp>
        <p:nvSpPr>
          <p:cNvPr id="8" name="Line 11"/>
          <p:cNvSpPr>
            <a:spLocks noChangeShapeType="1"/>
          </p:cNvSpPr>
          <p:nvPr/>
        </p:nvSpPr>
        <p:spPr bwMode="auto">
          <a:xfrm flipH="1" flipV="1">
            <a:off x="7104112" y="332656"/>
            <a:ext cx="288032" cy="1728192"/>
          </a:xfrm>
          <a:prstGeom prst="line">
            <a:avLst/>
          </a:prstGeom>
          <a:noFill/>
          <a:ln w="38100" cap="sq">
            <a:solidFill>
              <a:srgbClr val="CC3300"/>
            </a:solidFill>
            <a:round/>
            <a:headEnd type="none" w="sm" len="sm"/>
            <a:tailEnd type="none" w="sm" len="sm"/>
          </a:ln>
        </p:spPr>
        <p:txBody>
          <a:bodyPr/>
          <a:lstStyle/>
          <a:p>
            <a:endParaRPr lang="fr-CH"/>
          </a:p>
        </p:txBody>
      </p:sp>
      <p:sp>
        <p:nvSpPr>
          <p:cNvPr id="9" name="Line 10"/>
          <p:cNvSpPr>
            <a:spLocks noChangeShapeType="1"/>
          </p:cNvSpPr>
          <p:nvPr/>
        </p:nvSpPr>
        <p:spPr bwMode="auto">
          <a:xfrm flipV="1">
            <a:off x="7248128" y="2093657"/>
            <a:ext cx="144016" cy="1911406"/>
          </a:xfrm>
          <a:prstGeom prst="line">
            <a:avLst/>
          </a:prstGeom>
          <a:noFill/>
          <a:ln w="38100" cap="sq">
            <a:solidFill>
              <a:srgbClr val="CC3300"/>
            </a:solidFill>
            <a:round/>
            <a:headEnd type="none" w="sm" len="sm"/>
            <a:tailEnd type="none" w="sm" len="sm"/>
          </a:ln>
        </p:spPr>
        <p:txBody>
          <a:bodyPr/>
          <a:lstStyle/>
          <a:p>
            <a:endParaRPr lang="fr-CH"/>
          </a:p>
        </p:txBody>
      </p:sp>
      <p:sp>
        <p:nvSpPr>
          <p:cNvPr id="10" name="Line 9"/>
          <p:cNvSpPr>
            <a:spLocks noChangeShapeType="1"/>
          </p:cNvSpPr>
          <p:nvPr/>
        </p:nvSpPr>
        <p:spPr bwMode="auto">
          <a:xfrm>
            <a:off x="6033855" y="4005063"/>
            <a:ext cx="1214273" cy="0"/>
          </a:xfrm>
          <a:prstGeom prst="line">
            <a:avLst/>
          </a:prstGeom>
          <a:noFill/>
          <a:ln w="38100" cap="sq">
            <a:solidFill>
              <a:srgbClr val="CC3300"/>
            </a:solidFill>
            <a:round/>
            <a:headEnd type="none" w="sm" len="sm"/>
            <a:tailEnd type="none" w="sm" len="sm"/>
          </a:ln>
        </p:spPr>
        <p:txBody>
          <a:bodyPr/>
          <a:lstStyle/>
          <a:p>
            <a:endParaRPr lang="fr-CH"/>
          </a:p>
        </p:txBody>
      </p:sp>
      <p:sp>
        <p:nvSpPr>
          <p:cNvPr id="11" name="Line 9"/>
          <p:cNvSpPr>
            <a:spLocks noChangeShapeType="1"/>
          </p:cNvSpPr>
          <p:nvPr/>
        </p:nvSpPr>
        <p:spPr bwMode="auto">
          <a:xfrm>
            <a:off x="4583833" y="3861048"/>
            <a:ext cx="1421600" cy="144015"/>
          </a:xfrm>
          <a:prstGeom prst="line">
            <a:avLst/>
          </a:prstGeom>
          <a:noFill/>
          <a:ln w="38100" cap="sq">
            <a:solidFill>
              <a:srgbClr val="CC3300"/>
            </a:solidFill>
            <a:round/>
            <a:headEnd type="none" w="sm" len="sm"/>
            <a:tailEnd type="none" w="sm" len="sm"/>
          </a:ln>
        </p:spPr>
        <p:txBody>
          <a:bodyPr/>
          <a:lstStyle/>
          <a:p>
            <a:endParaRPr lang="fr-CH"/>
          </a:p>
        </p:txBody>
      </p:sp>
      <p:sp>
        <p:nvSpPr>
          <p:cNvPr id="12" name="Line 8"/>
          <p:cNvSpPr>
            <a:spLocks noChangeShapeType="1"/>
          </p:cNvSpPr>
          <p:nvPr/>
        </p:nvSpPr>
        <p:spPr bwMode="auto">
          <a:xfrm>
            <a:off x="2855639" y="3573016"/>
            <a:ext cx="1693895" cy="288032"/>
          </a:xfrm>
          <a:prstGeom prst="line">
            <a:avLst/>
          </a:prstGeom>
          <a:noFill/>
          <a:ln w="38100" cap="sq">
            <a:solidFill>
              <a:srgbClr val="CC3300"/>
            </a:solidFill>
            <a:round/>
            <a:headEnd type="none" w="sm" len="sm"/>
            <a:tailEnd type="none" w="sm" len="sm"/>
          </a:ln>
        </p:spPr>
        <p:txBody>
          <a:bodyPr/>
          <a:lstStyle/>
          <a:p>
            <a:endParaRPr lang="fr-CH"/>
          </a:p>
        </p:txBody>
      </p:sp>
      <p:sp>
        <p:nvSpPr>
          <p:cNvPr id="13" name="Line 7"/>
          <p:cNvSpPr>
            <a:spLocks noChangeShapeType="1"/>
          </p:cNvSpPr>
          <p:nvPr/>
        </p:nvSpPr>
        <p:spPr bwMode="auto">
          <a:xfrm flipV="1">
            <a:off x="2495600" y="3583776"/>
            <a:ext cx="342889" cy="1285383"/>
          </a:xfrm>
          <a:prstGeom prst="line">
            <a:avLst/>
          </a:prstGeom>
          <a:noFill/>
          <a:ln w="38100" cap="sq">
            <a:solidFill>
              <a:srgbClr val="CC3300"/>
            </a:solidFill>
            <a:round/>
            <a:headEnd type="none" w="sm" len="sm"/>
            <a:tailEnd type="none" w="sm" len="sm"/>
          </a:ln>
        </p:spPr>
        <p:txBody>
          <a:bodyPr/>
          <a:lstStyle/>
          <a:p>
            <a:endParaRPr lang="fr-CH"/>
          </a:p>
        </p:txBody>
      </p:sp>
      <p:pic>
        <p:nvPicPr>
          <p:cNvPr id="16" name="Picture 15"/>
          <p:cNvPicPr>
            <a:picLocks noChangeAspect="1"/>
          </p:cNvPicPr>
          <p:nvPr/>
        </p:nvPicPr>
        <p:blipFill>
          <a:blip r:embed="rId3"/>
          <a:stretch>
            <a:fillRect/>
          </a:stretch>
        </p:blipFill>
        <p:spPr>
          <a:xfrm>
            <a:off x="9336360" y="476672"/>
            <a:ext cx="685374" cy="443112"/>
          </a:xfrm>
          <a:prstGeom prst="rect">
            <a:avLst/>
          </a:prstGeom>
        </p:spPr>
      </p:pic>
      <p:pic>
        <p:nvPicPr>
          <p:cNvPr id="17" name="Picture 16"/>
          <p:cNvPicPr>
            <a:picLocks noChangeAspect="1"/>
          </p:cNvPicPr>
          <p:nvPr/>
        </p:nvPicPr>
        <p:blipFill>
          <a:blip r:embed="rId4"/>
          <a:stretch>
            <a:fillRect/>
          </a:stretch>
        </p:blipFill>
        <p:spPr>
          <a:xfrm>
            <a:off x="3458670" y="1505147"/>
            <a:ext cx="685374" cy="460555"/>
          </a:xfrm>
          <a:prstGeom prst="rect">
            <a:avLst/>
          </a:prstGeom>
        </p:spPr>
      </p:pic>
      <p:sp>
        <p:nvSpPr>
          <p:cNvPr id="18" name="TextBox 17"/>
          <p:cNvSpPr txBox="1"/>
          <p:nvPr/>
        </p:nvSpPr>
        <p:spPr>
          <a:xfrm>
            <a:off x="3143673" y="4514719"/>
            <a:ext cx="7056784" cy="1600438"/>
          </a:xfrm>
          <a:prstGeom prst="rect">
            <a:avLst/>
          </a:prstGeom>
          <a:effectLst>
            <a:outerShdw blurRad="50800" dist="203200" dir="8100000" algn="tr" rotWithShape="0">
              <a:prstClr val="black">
                <a:alpha val="40000"/>
              </a:prstClr>
            </a:outerShdw>
          </a:effectLst>
          <a:scene3d>
            <a:camera prst="orthographicFront"/>
            <a:lightRig rig="threePt" dir="t"/>
          </a:scene3d>
          <a:sp3d>
            <a:bevelT w="165100" prst="coolSlant"/>
          </a:sp3d>
        </p:spPr>
        <p:style>
          <a:lnRef idx="2">
            <a:schemeClr val="accent4"/>
          </a:lnRef>
          <a:fillRef idx="1">
            <a:schemeClr val="lt1"/>
          </a:fillRef>
          <a:effectRef idx="0">
            <a:schemeClr val="accent4"/>
          </a:effectRef>
          <a:fontRef idx="minor">
            <a:schemeClr val="dk1"/>
          </a:fontRef>
        </p:style>
        <p:txBody>
          <a:bodyPr wrap="square">
            <a:spAutoFit/>
          </a:bodyPr>
          <a:lstStyle/>
          <a:p>
            <a:pPr algn="ctr">
              <a:defRPr/>
            </a:pPr>
            <a:r>
              <a:rPr lang="fr-CH" sz="1600" dirty="0">
                <a:solidFill>
                  <a:srgbClr val="C00000"/>
                </a:solidFill>
                <a:effectLst>
                  <a:outerShdw blurRad="38100" dist="38100" dir="2700000" algn="tl">
                    <a:srgbClr val="000000">
                      <a:alpha val="43137"/>
                    </a:srgbClr>
                  </a:outerShdw>
                </a:effectLst>
                <a:latin typeface="Arial" pitchFamily="34" charset="0"/>
                <a:cs typeface="Arial" pitchFamily="34" charset="0"/>
              </a:rPr>
              <a:t>La frontière coupe le site de Meyrin en deux parties: </a:t>
            </a:r>
          </a:p>
          <a:p>
            <a:pPr algn="ctr">
              <a:defRPr/>
            </a:pPr>
            <a:endParaRPr lang="fr-CH" sz="1600" dirty="0">
              <a:solidFill>
                <a:srgbClr val="C00000"/>
              </a:solidFill>
              <a:effectLst>
                <a:outerShdw blurRad="38100" dist="38100" dir="2700000" algn="tl">
                  <a:srgbClr val="000000">
                    <a:alpha val="43137"/>
                  </a:srgbClr>
                </a:outerShdw>
              </a:effectLst>
              <a:latin typeface="Arial" pitchFamily="34" charset="0"/>
              <a:cs typeface="Arial" pitchFamily="34" charset="0"/>
            </a:endParaRPr>
          </a:p>
          <a:p>
            <a:pPr algn="ctr">
              <a:defRPr/>
            </a:pPr>
            <a:r>
              <a:rPr lang="fr-CH" sz="1600" dirty="0">
                <a:solidFill>
                  <a:srgbClr val="C00000"/>
                </a:solidFill>
                <a:effectLst>
                  <a:outerShdw blurRad="38100" dist="38100" dir="2700000" algn="tl">
                    <a:srgbClr val="000000">
                      <a:alpha val="43137"/>
                    </a:srgbClr>
                  </a:outerShdw>
                </a:effectLst>
                <a:latin typeface="Arial" pitchFamily="34" charset="0"/>
                <a:cs typeface="Arial" pitchFamily="34" charset="0"/>
              </a:rPr>
              <a:t>Pour l’importation de marchandises, le site de Meyrin est considéré comme Suisse par les autorités (l’entrée marchandises D est en Suisse; pas d’entrées marchandises coté FR, sauf exception) </a:t>
            </a:r>
          </a:p>
          <a:p>
            <a:pPr algn="ctr">
              <a:defRPr/>
            </a:pPr>
            <a:endParaRPr lang="fr-CH"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pic>
        <p:nvPicPr>
          <p:cNvPr id="19" name="Picture 18"/>
          <p:cNvPicPr>
            <a:picLocks noChangeAspect="1"/>
          </p:cNvPicPr>
          <p:nvPr/>
        </p:nvPicPr>
        <p:blipFill>
          <a:blip r:embed="rId5"/>
          <a:stretch>
            <a:fillRect/>
          </a:stretch>
        </p:blipFill>
        <p:spPr>
          <a:xfrm>
            <a:off x="6411553" y="172184"/>
            <a:ext cx="521023" cy="501309"/>
          </a:xfrm>
          <a:prstGeom prst="rect">
            <a:avLst/>
          </a:prstGeom>
        </p:spPr>
      </p:pic>
      <p:pic>
        <p:nvPicPr>
          <p:cNvPr id="21" name="Picture 20"/>
          <p:cNvPicPr>
            <a:picLocks noChangeAspect="1"/>
          </p:cNvPicPr>
          <p:nvPr/>
        </p:nvPicPr>
        <p:blipFill>
          <a:blip r:embed="rId5"/>
          <a:stretch>
            <a:fillRect/>
          </a:stretch>
        </p:blipFill>
        <p:spPr>
          <a:xfrm>
            <a:off x="7281511" y="162893"/>
            <a:ext cx="521023" cy="501309"/>
          </a:xfrm>
          <a:prstGeom prst="rect">
            <a:avLst/>
          </a:prstGeom>
        </p:spPr>
      </p:pic>
      <p:sp>
        <p:nvSpPr>
          <p:cNvPr id="2" name="ZoneTexte 1">
            <a:extLst>
              <a:ext uri="{FF2B5EF4-FFF2-40B4-BE49-F238E27FC236}">
                <a16:creationId xmlns:a16="http://schemas.microsoft.com/office/drawing/2014/main" id="{ADACC6B9-6D10-0214-7400-DBB0D3F77CDD}"/>
              </a:ext>
            </a:extLst>
          </p:cNvPr>
          <p:cNvSpPr txBox="1"/>
          <p:nvPr/>
        </p:nvSpPr>
        <p:spPr bwMode="auto">
          <a:xfrm>
            <a:off x="4283123" y="1505147"/>
            <a:ext cx="1296144" cy="646331"/>
          </a:xfrm>
          <a:prstGeom prst="rect">
            <a:avLst/>
          </a:prstGeom>
          <a:noFill/>
        </p:spPr>
        <p:txBody>
          <a:bodyPr wrap="square" rtlCol="0">
            <a:spAutoFit/>
          </a:bodyPr>
          <a:lstStyle/>
          <a:p>
            <a:r>
              <a:rPr lang="fr-CH" b="1" dirty="0"/>
              <a:t>TUNNEL </a:t>
            </a:r>
          </a:p>
          <a:p>
            <a:r>
              <a:rPr lang="fr-CH" b="1" dirty="0"/>
              <a:t>Inter-sites</a:t>
            </a:r>
          </a:p>
        </p:txBody>
      </p:sp>
      <p:sp>
        <p:nvSpPr>
          <p:cNvPr id="5" name="AutoShape 12">
            <a:extLst>
              <a:ext uri="{FF2B5EF4-FFF2-40B4-BE49-F238E27FC236}">
                <a16:creationId xmlns:a16="http://schemas.microsoft.com/office/drawing/2014/main" id="{FC572AB5-F11A-9AF3-FA3D-A52364883EC1}"/>
              </a:ext>
            </a:extLst>
          </p:cNvPr>
          <p:cNvSpPr>
            <a:spLocks noChangeArrowheads="1"/>
          </p:cNvSpPr>
          <p:nvPr/>
        </p:nvSpPr>
        <p:spPr bwMode="auto">
          <a:xfrm rot="1663938">
            <a:off x="5038303" y="2118949"/>
            <a:ext cx="581656" cy="161285"/>
          </a:xfrm>
          <a:prstGeom prst="rightArrow">
            <a:avLst>
              <a:gd name="adj1" fmla="val 50000"/>
              <a:gd name="adj2" fmla="val 163889"/>
            </a:avLst>
          </a:prstGeom>
          <a:solidFill>
            <a:srgbClr val="CC3300"/>
          </a:solidFill>
          <a:ln w="12700" cap="sq">
            <a:solidFill>
              <a:schemeClr val="tx1"/>
            </a:solidFill>
            <a:miter lim="800000"/>
            <a:headEnd type="none" w="sm" len="sm"/>
            <a:tailEnd type="none" w="sm" len="sm"/>
          </a:ln>
        </p:spPr>
        <p:txBody>
          <a:bodyPr wrap="none" anchor="ctr"/>
          <a:lstStyle>
            <a:lvl1pPr>
              <a:spcBef>
                <a:spcPct val="20000"/>
              </a:spcBef>
              <a:buBlip>
                <a:blip r:embed="rId6"/>
              </a:buBlip>
              <a:defRPr sz="3200">
                <a:solidFill>
                  <a:schemeClr val="tx1"/>
                </a:solidFill>
                <a:latin typeface="Tahoma" panose="020B0604030504040204" pitchFamily="34" charset="0"/>
              </a:defRPr>
            </a:lvl1pPr>
            <a:lvl2pPr marL="742950" indent="-285750">
              <a:spcBef>
                <a:spcPct val="20000"/>
              </a:spcBef>
              <a:buSzPct val="75000"/>
              <a:buBlip>
                <a:blip r:embed="rId7"/>
              </a:buBlip>
              <a:defRPr sz="2800">
                <a:solidFill>
                  <a:schemeClr val="tx1"/>
                </a:solidFill>
                <a:latin typeface="Tahoma" panose="020B0604030504040204" pitchFamily="34" charset="0"/>
              </a:defRPr>
            </a:lvl2pPr>
            <a:lvl3pPr marL="1143000" indent="-228600">
              <a:spcBef>
                <a:spcPct val="20000"/>
              </a:spcBef>
              <a:buChar char="•"/>
              <a:defRPr sz="2400">
                <a:solidFill>
                  <a:schemeClr val="tx1"/>
                </a:solidFill>
                <a:latin typeface="Tahoma" panose="020B0604030504040204" pitchFamily="34" charset="0"/>
              </a:defRPr>
            </a:lvl3pPr>
            <a:lvl4pPr marL="1600200" indent="-228600">
              <a:spcBef>
                <a:spcPct val="20000"/>
              </a:spcBef>
              <a:buChar char="–"/>
              <a:defRPr sz="2000">
                <a:solidFill>
                  <a:schemeClr val="tx1"/>
                </a:solidFill>
                <a:latin typeface="Tahoma" panose="020B0604030504040204" pitchFamily="34" charset="0"/>
              </a:defRPr>
            </a:lvl4pPr>
            <a:lvl5pPr marL="2057400" indent="-228600">
              <a:spcBef>
                <a:spcPct val="20000"/>
              </a:spcBef>
              <a:buClr>
                <a:schemeClr val="tx2"/>
              </a:buClr>
              <a:buChar char="–"/>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tx2"/>
              </a:buClr>
              <a:buChar char="–"/>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tx2"/>
              </a:buClr>
              <a:buChar char="–"/>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tx2"/>
              </a:buClr>
              <a:buChar char="–"/>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tx2"/>
              </a:buClr>
              <a:buChar char="–"/>
              <a:defRPr sz="2000">
                <a:solidFill>
                  <a:schemeClr val="tx1"/>
                </a:solidFill>
                <a:latin typeface="Tahoma" panose="020B0604030504040204" pitchFamily="34" charset="0"/>
              </a:defRPr>
            </a:lvl9pPr>
          </a:lstStyle>
          <a:p>
            <a:pPr eaLnBrk="1" hangingPunct="1">
              <a:spcBef>
                <a:spcPct val="0"/>
              </a:spcBef>
              <a:buFontTx/>
              <a:buNone/>
            </a:pPr>
            <a:endParaRPr lang="fr-CH" altLang="en-US" sz="2400">
              <a:latin typeface="Times New Roman" panose="02020603050405020304" pitchFamily="18" charset="0"/>
            </a:endParaRPr>
          </a:p>
        </p:txBody>
      </p:sp>
      <p:sp>
        <p:nvSpPr>
          <p:cNvPr id="14" name="Line 13">
            <a:extLst>
              <a:ext uri="{FF2B5EF4-FFF2-40B4-BE49-F238E27FC236}">
                <a16:creationId xmlns:a16="http://schemas.microsoft.com/office/drawing/2014/main" id="{ABF2E2DB-CBCA-70A1-03FB-12BE943EB3D6}"/>
              </a:ext>
            </a:extLst>
          </p:cNvPr>
          <p:cNvSpPr>
            <a:spLocks noChangeShapeType="1"/>
          </p:cNvSpPr>
          <p:nvPr/>
        </p:nvSpPr>
        <p:spPr bwMode="auto">
          <a:xfrm flipH="1" flipV="1">
            <a:off x="5754369" y="2259274"/>
            <a:ext cx="144462" cy="215900"/>
          </a:xfrm>
          <a:prstGeom prst="line">
            <a:avLst/>
          </a:prstGeom>
          <a:noFill/>
          <a:ln w="76200">
            <a:solidFill>
              <a:srgbClr val="FF6600"/>
            </a:solidFill>
            <a:miter lim="800000"/>
            <a:headEnd/>
            <a:tailEnd/>
          </a:ln>
          <a:extLst>
            <a:ext uri="{909E8E84-426E-40DD-AFC4-6F175D3DCCD1}">
              <a14:hiddenFill xmlns:a14="http://schemas.microsoft.com/office/drawing/2010/main">
                <a:noFill/>
              </a14:hiddenFill>
            </a:ext>
          </a:extLst>
        </p:spPr>
        <p:txBody>
          <a:bodyPr wrap="none"/>
          <a:lstStyle/>
          <a:p>
            <a:endParaRPr lang="fr-CH"/>
          </a:p>
        </p:txBody>
      </p:sp>
      <p:sp>
        <p:nvSpPr>
          <p:cNvPr id="3" name="Footer Placeholder 4">
            <a:extLst>
              <a:ext uri="{FF2B5EF4-FFF2-40B4-BE49-F238E27FC236}">
                <a16:creationId xmlns:a16="http://schemas.microsoft.com/office/drawing/2014/main" id="{DA31FD03-B0D1-9BCB-F6D6-8010D8D28103}"/>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4" name="Date Placeholder 3">
            <a:extLst>
              <a:ext uri="{FF2B5EF4-FFF2-40B4-BE49-F238E27FC236}">
                <a16:creationId xmlns:a16="http://schemas.microsoft.com/office/drawing/2014/main" id="{4AB5BA65-88FD-CC29-C4A2-755AD31BB64C}"/>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2890557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3" presetClass="entr" presetSubtype="16"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plus(in)">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LHCtunnels">
            <a:extLst>
              <a:ext uri="{FF2B5EF4-FFF2-40B4-BE49-F238E27FC236}">
                <a16:creationId xmlns:a16="http://schemas.microsoft.com/office/drawing/2014/main" id="{F17E35B6-793E-EE4D-5036-A3669C5337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9456" y="23637"/>
            <a:ext cx="9112250" cy="6324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re 2">
            <a:extLst>
              <a:ext uri="{FF2B5EF4-FFF2-40B4-BE49-F238E27FC236}">
                <a16:creationId xmlns:a16="http://schemas.microsoft.com/office/drawing/2014/main" id="{5B6F1A0B-4F82-DD45-99EB-0511E259B526}"/>
              </a:ext>
            </a:extLst>
          </p:cNvPr>
          <p:cNvSpPr>
            <a:spLocks noGrp="1"/>
          </p:cNvSpPr>
          <p:nvPr>
            <p:ph type="title"/>
          </p:nvPr>
        </p:nvSpPr>
        <p:spPr>
          <a:xfrm>
            <a:off x="3359696" y="628637"/>
            <a:ext cx="11376025" cy="1065742"/>
          </a:xfrm>
        </p:spPr>
        <p:txBody>
          <a:bodyPr/>
          <a:lstStyle/>
          <a:p>
            <a:r>
              <a:rPr lang="fr-CH" dirty="0"/>
              <a:t>TUNNEL LHC – 27km</a:t>
            </a:r>
          </a:p>
        </p:txBody>
      </p:sp>
      <p:sp>
        <p:nvSpPr>
          <p:cNvPr id="4" name="Espace réservé du numéro de diapositive 3">
            <a:extLst>
              <a:ext uri="{FF2B5EF4-FFF2-40B4-BE49-F238E27FC236}">
                <a16:creationId xmlns:a16="http://schemas.microsoft.com/office/drawing/2014/main" id="{DC768D06-6715-C148-2912-D00D9A39C285}"/>
              </a:ext>
            </a:extLst>
          </p:cNvPr>
          <p:cNvSpPr>
            <a:spLocks noGrp="1"/>
          </p:cNvSpPr>
          <p:nvPr>
            <p:ph type="sldNum" sz="quarter" idx="12"/>
          </p:nvPr>
        </p:nvSpPr>
        <p:spPr/>
        <p:txBody>
          <a:bodyPr/>
          <a:lstStyle/>
          <a:p>
            <a:pPr>
              <a:defRPr/>
            </a:pPr>
            <a:fld id="{36B5EA5A-BC32-A742-B11B-8E7414D5B535}" type="slidenum">
              <a:rPr lang="en-US" smtClean="0"/>
              <a:t>8</a:t>
            </a:fld>
            <a:endParaRPr lang="en-US"/>
          </a:p>
        </p:txBody>
      </p:sp>
      <p:graphicFrame>
        <p:nvGraphicFramePr>
          <p:cNvPr id="6" name="Object 6">
            <a:extLst>
              <a:ext uri="{FF2B5EF4-FFF2-40B4-BE49-F238E27FC236}">
                <a16:creationId xmlns:a16="http://schemas.microsoft.com/office/drawing/2014/main" id="{83FF1EAD-5AF8-71BF-6B25-72FDCB3941F6}"/>
              </a:ext>
            </a:extLst>
          </p:cNvPr>
          <p:cNvGraphicFramePr>
            <a:graphicFrameLocks noChangeAspect="1"/>
          </p:cNvGraphicFramePr>
          <p:nvPr/>
        </p:nvGraphicFramePr>
        <p:xfrm>
          <a:off x="5724525" y="3357563"/>
          <a:ext cx="444500" cy="312737"/>
        </p:xfrm>
        <a:graphic>
          <a:graphicData uri="http://schemas.openxmlformats.org/presentationml/2006/ole">
            <mc:AlternateContent xmlns:mc="http://schemas.openxmlformats.org/markup-compatibility/2006">
              <mc:Choice xmlns:v="urn:schemas-microsoft-com:vml" Requires="v">
                <p:oleObj name="Document" r:id="rId3" imgW="445751" imgH="312942" progId="Word.Document.8">
                  <p:embed/>
                </p:oleObj>
              </mc:Choice>
              <mc:Fallback>
                <p:oleObj name="Document" r:id="rId3" imgW="445751" imgH="312942" progId="Word.Document.8">
                  <p:embed/>
                  <p:pic>
                    <p:nvPicPr>
                      <p:cNvPr id="185350" name="Object 6">
                        <a:extLst>
                          <a:ext uri="{FF2B5EF4-FFF2-40B4-BE49-F238E27FC236}">
                            <a16:creationId xmlns:a16="http://schemas.microsoft.com/office/drawing/2014/main" id="{D2D88C2D-663F-3F89-2585-730F15EB2B0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4525" y="3357563"/>
                        <a:ext cx="444500" cy="312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Freeform 5">
            <a:extLst>
              <a:ext uri="{FF2B5EF4-FFF2-40B4-BE49-F238E27FC236}">
                <a16:creationId xmlns:a16="http://schemas.microsoft.com/office/drawing/2014/main" id="{502C19F7-78DC-BB00-F86D-69DCC284385D}"/>
              </a:ext>
            </a:extLst>
          </p:cNvPr>
          <p:cNvSpPr>
            <a:spLocks/>
          </p:cNvSpPr>
          <p:nvPr/>
        </p:nvSpPr>
        <p:spPr bwMode="auto">
          <a:xfrm>
            <a:off x="4295800" y="3310631"/>
            <a:ext cx="4319587" cy="2881312"/>
          </a:xfrm>
          <a:custGeom>
            <a:avLst/>
            <a:gdLst>
              <a:gd name="T0" fmla="*/ 0 w 1957"/>
              <a:gd name="T1" fmla="*/ 2147483646 h 2358"/>
              <a:gd name="T2" fmla="*/ 2147483646 w 1957"/>
              <a:gd name="T3" fmla="*/ 2147483646 h 2358"/>
              <a:gd name="T4" fmla="*/ 2147483646 w 1957"/>
              <a:gd name="T5" fmla="*/ 2147483646 h 2358"/>
              <a:gd name="T6" fmla="*/ 2147483646 w 1957"/>
              <a:gd name="T7" fmla="*/ 2147483646 h 2358"/>
              <a:gd name="T8" fmla="*/ 2147483646 w 1957"/>
              <a:gd name="T9" fmla="*/ 2147483646 h 2358"/>
              <a:gd name="T10" fmla="*/ 2147483646 w 1957"/>
              <a:gd name="T11" fmla="*/ 2147483646 h 2358"/>
              <a:gd name="T12" fmla="*/ 2147483646 w 1957"/>
              <a:gd name="T13" fmla="*/ 2147483646 h 2358"/>
              <a:gd name="T14" fmla="*/ 2147483646 w 1957"/>
              <a:gd name="T15" fmla="*/ 0 h 2358"/>
              <a:gd name="T16" fmla="*/ 0 60000 65536"/>
              <a:gd name="T17" fmla="*/ 0 60000 65536"/>
              <a:gd name="T18" fmla="*/ 0 60000 65536"/>
              <a:gd name="T19" fmla="*/ 0 60000 65536"/>
              <a:gd name="T20" fmla="*/ 0 60000 65536"/>
              <a:gd name="T21" fmla="*/ 0 60000 65536"/>
              <a:gd name="T22" fmla="*/ 0 60000 65536"/>
              <a:gd name="T23" fmla="*/ 0 60000 65536"/>
              <a:gd name="T24" fmla="*/ 0 w 1957"/>
              <a:gd name="T25" fmla="*/ 0 h 2358"/>
              <a:gd name="T26" fmla="*/ 1957 w 1957"/>
              <a:gd name="T27" fmla="*/ 2358 h 235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957" h="2358">
                <a:moveTo>
                  <a:pt x="0" y="2358"/>
                </a:moveTo>
                <a:cubicBezTo>
                  <a:pt x="147" y="2138"/>
                  <a:pt x="295" y="1919"/>
                  <a:pt x="408" y="1859"/>
                </a:cubicBezTo>
                <a:cubicBezTo>
                  <a:pt x="521" y="1799"/>
                  <a:pt x="582" y="1995"/>
                  <a:pt x="680" y="1995"/>
                </a:cubicBezTo>
                <a:cubicBezTo>
                  <a:pt x="778" y="1995"/>
                  <a:pt x="877" y="1836"/>
                  <a:pt x="998" y="1859"/>
                </a:cubicBezTo>
                <a:cubicBezTo>
                  <a:pt x="1119" y="1882"/>
                  <a:pt x="1247" y="2169"/>
                  <a:pt x="1406" y="2131"/>
                </a:cubicBezTo>
                <a:cubicBezTo>
                  <a:pt x="1565" y="2093"/>
                  <a:pt x="1943" y="1904"/>
                  <a:pt x="1950" y="1632"/>
                </a:cubicBezTo>
                <a:cubicBezTo>
                  <a:pt x="1957" y="1360"/>
                  <a:pt x="1451" y="770"/>
                  <a:pt x="1451" y="498"/>
                </a:cubicBezTo>
                <a:cubicBezTo>
                  <a:pt x="1451" y="226"/>
                  <a:pt x="1867" y="83"/>
                  <a:pt x="1950" y="0"/>
                </a:cubicBezTo>
              </a:path>
            </a:pathLst>
          </a:custGeom>
          <a:noFill/>
          <a:ln w="50800" cap="flat" cmpd="sng">
            <a:solidFill>
              <a:srgbClr val="CC3300"/>
            </a:solidFill>
            <a:prstDash val="sysDot"/>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fr-CH"/>
          </a:p>
        </p:txBody>
      </p:sp>
      <p:graphicFrame>
        <p:nvGraphicFramePr>
          <p:cNvPr id="8" name="Object 7">
            <a:extLst>
              <a:ext uri="{FF2B5EF4-FFF2-40B4-BE49-F238E27FC236}">
                <a16:creationId xmlns:a16="http://schemas.microsoft.com/office/drawing/2014/main" id="{8C5CFF07-9B24-B27A-3C79-F842180D9DAF}"/>
              </a:ext>
            </a:extLst>
          </p:cNvPr>
          <p:cNvGraphicFramePr>
            <a:graphicFrameLocks noChangeAspect="1"/>
          </p:cNvGraphicFramePr>
          <p:nvPr>
            <p:extLst>
              <p:ext uri="{D42A27DB-BD31-4B8C-83A1-F6EECF244321}">
                <p14:modId xmlns:p14="http://schemas.microsoft.com/office/powerpoint/2010/main" val="1957568636"/>
              </p:ext>
            </p:extLst>
          </p:nvPr>
        </p:nvGraphicFramePr>
        <p:xfrm>
          <a:off x="7896200" y="3878905"/>
          <a:ext cx="504825" cy="344487"/>
        </p:xfrm>
        <a:graphic>
          <a:graphicData uri="http://schemas.openxmlformats.org/presentationml/2006/ole">
            <mc:AlternateContent xmlns:mc="http://schemas.openxmlformats.org/markup-compatibility/2006">
              <mc:Choice xmlns:v="urn:schemas-microsoft-com:vml" Requires="v">
                <p:oleObj name="Document" r:id="rId5" imgW="419100" imgH="286512" progId="Word.Document.8">
                  <p:embed/>
                </p:oleObj>
              </mc:Choice>
              <mc:Fallback>
                <p:oleObj name="Document" r:id="rId5" imgW="419100" imgH="286512" progId="Word.Document.8">
                  <p:embed/>
                  <p:pic>
                    <p:nvPicPr>
                      <p:cNvPr id="185351" name="Object 7">
                        <a:extLst>
                          <a:ext uri="{FF2B5EF4-FFF2-40B4-BE49-F238E27FC236}">
                            <a16:creationId xmlns:a16="http://schemas.microsoft.com/office/drawing/2014/main" id="{DFA4DB15-9639-5A86-90D4-BC6F7E4F21B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96200" y="3878905"/>
                        <a:ext cx="504825" cy="344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ZoneTexte 9">
            <a:extLst>
              <a:ext uri="{FF2B5EF4-FFF2-40B4-BE49-F238E27FC236}">
                <a16:creationId xmlns:a16="http://schemas.microsoft.com/office/drawing/2014/main" id="{A18D2F79-04EC-8026-5259-BFAB10976ECA}"/>
              </a:ext>
            </a:extLst>
          </p:cNvPr>
          <p:cNvSpPr txBox="1"/>
          <p:nvPr/>
        </p:nvSpPr>
        <p:spPr bwMode="auto">
          <a:xfrm>
            <a:off x="983432" y="4100577"/>
            <a:ext cx="7366000" cy="369332"/>
          </a:xfrm>
          <a:prstGeom prst="rect">
            <a:avLst/>
          </a:prstGeom>
          <a:noFill/>
        </p:spPr>
        <p:txBody>
          <a:bodyPr wrap="square">
            <a:spAutoFit/>
          </a:bodyPr>
          <a:lstStyle/>
          <a:p>
            <a:pPr>
              <a:spcBef>
                <a:spcPct val="0"/>
              </a:spcBef>
              <a:buFontTx/>
              <a:buNone/>
            </a:pPr>
            <a:r>
              <a:rPr lang="fr-CH" altLang="en-US" sz="1800" b="1" dirty="0">
                <a:solidFill>
                  <a:srgbClr val="0033CC"/>
                </a:solidFill>
              </a:rPr>
              <a:t>FR/CH la frontière est significative même à 100 m sous-sol</a:t>
            </a:r>
            <a:r>
              <a:rPr lang="fr-CH" altLang="en-US" sz="1800" dirty="0">
                <a:solidFill>
                  <a:srgbClr val="0033CC"/>
                </a:solidFill>
                <a:latin typeface="Comic Sans MS" panose="030F0702030302020204" pitchFamily="66" charset="0"/>
              </a:rPr>
              <a:t>.</a:t>
            </a:r>
          </a:p>
        </p:txBody>
      </p:sp>
      <p:sp>
        <p:nvSpPr>
          <p:cNvPr id="2" name="Footer Placeholder 4">
            <a:extLst>
              <a:ext uri="{FF2B5EF4-FFF2-40B4-BE49-F238E27FC236}">
                <a16:creationId xmlns:a16="http://schemas.microsoft.com/office/drawing/2014/main" id="{6B051FAF-A066-3F7C-A5C8-F39EE0CDF694}"/>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9" name="Date Placeholder 3">
            <a:extLst>
              <a:ext uri="{FF2B5EF4-FFF2-40B4-BE49-F238E27FC236}">
                <a16:creationId xmlns:a16="http://schemas.microsoft.com/office/drawing/2014/main" id="{23A64AEE-DB3A-CE40-F63D-27FF411E68ED}"/>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2377399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8DE1B8-9626-B7C4-3878-5D0C133BF22D}"/>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23313E-A37E-B7D6-1E8B-D91122EFDD70}"/>
              </a:ext>
            </a:extLst>
          </p:cNvPr>
          <p:cNvSpPr>
            <a:spLocks noGrp="1"/>
          </p:cNvSpPr>
          <p:nvPr>
            <p:ph idx="1"/>
          </p:nvPr>
        </p:nvSpPr>
        <p:spPr>
          <a:xfrm>
            <a:off x="407989" y="1592263"/>
            <a:ext cx="9802811" cy="4608512"/>
          </a:xfrm>
        </p:spPr>
        <p:txBody>
          <a:bodyPr/>
          <a:lstStyle/>
          <a:p>
            <a:pPr marL="0" lvl="1" indent="0">
              <a:buNone/>
            </a:pPr>
            <a:r>
              <a:rPr lang="en-US" b="1" dirty="0"/>
              <a:t>    </a:t>
            </a:r>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a:p>
            <a:pPr marL="0" lvl="1" indent="0">
              <a:buNone/>
            </a:pPr>
            <a:endParaRPr lang="en-US" b="1" dirty="0"/>
          </a:p>
        </p:txBody>
      </p:sp>
      <p:sp>
        <p:nvSpPr>
          <p:cNvPr id="3" name="Title 2">
            <a:extLst>
              <a:ext uri="{FF2B5EF4-FFF2-40B4-BE49-F238E27FC236}">
                <a16:creationId xmlns:a16="http://schemas.microsoft.com/office/drawing/2014/main" id="{0A919C2C-2917-A8F8-1EA2-5FF60B7176E8}"/>
              </a:ext>
            </a:extLst>
          </p:cNvPr>
          <p:cNvSpPr>
            <a:spLocks noGrp="1"/>
          </p:cNvSpPr>
          <p:nvPr>
            <p:ph type="title"/>
          </p:nvPr>
        </p:nvSpPr>
        <p:spPr>
          <a:xfrm>
            <a:off x="191344" y="2363258"/>
            <a:ext cx="11376025" cy="1065742"/>
          </a:xfrm>
        </p:spPr>
        <p:txBody>
          <a:bodyPr/>
          <a:lstStyle/>
          <a:p>
            <a:pPr algn="ctr"/>
            <a:r>
              <a:rPr lang="en-US" dirty="0">
                <a:latin typeface="Aptos" panose="020B0004020202020204" pitchFamily="34" charset="0"/>
              </a:rPr>
              <a:t>2. REGLES TVA/DOUANE </a:t>
            </a:r>
            <a:br>
              <a:rPr lang="en-US" dirty="0"/>
            </a:br>
            <a:endParaRPr lang="en-US" dirty="0"/>
          </a:p>
        </p:txBody>
      </p:sp>
      <p:sp>
        <p:nvSpPr>
          <p:cNvPr id="6" name="Slide Number Placeholder 5">
            <a:extLst>
              <a:ext uri="{FF2B5EF4-FFF2-40B4-BE49-F238E27FC236}">
                <a16:creationId xmlns:a16="http://schemas.microsoft.com/office/drawing/2014/main" id="{1C27ED0F-A65E-14A5-B9D9-1DE561F5FD77}"/>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8" name="Footer Placeholder 4">
            <a:extLst>
              <a:ext uri="{FF2B5EF4-FFF2-40B4-BE49-F238E27FC236}">
                <a16:creationId xmlns:a16="http://schemas.microsoft.com/office/drawing/2014/main" id="{9E2F02ED-BBFA-A76A-9889-A11815A1B4DA}"/>
              </a:ext>
            </a:extLst>
          </p:cNvPr>
          <p:cNvSpPr>
            <a:spLocks noGrp="1"/>
          </p:cNvSpPr>
          <p:nvPr>
            <p:ph type="ftr" sz="quarter" idx="11"/>
          </p:nvPr>
        </p:nvSpPr>
        <p:spPr>
          <a:xfrm>
            <a:off x="2504467" y="6407999"/>
            <a:ext cx="7183065" cy="365125"/>
          </a:xfrm>
        </p:spPr>
        <p:txBody>
          <a:bodyPr/>
          <a:lstStyle/>
          <a:p>
            <a:r>
              <a:rPr lang="en-US" sz="1050" dirty="0"/>
              <a:t>SCE-SSC-SC: </a:t>
            </a:r>
            <a:r>
              <a:rPr lang="en-US" sz="1050" dirty="0" err="1"/>
              <a:t>E.Carlat</a:t>
            </a:r>
            <a:r>
              <a:rPr lang="en-US" sz="1050" dirty="0"/>
              <a:t>, </a:t>
            </a:r>
            <a:r>
              <a:rPr lang="en-US" sz="1050" dirty="0" err="1"/>
              <a:t>P.Muffat</a:t>
            </a:r>
            <a:r>
              <a:rPr lang="en-US" sz="1050" dirty="0"/>
              <a:t>, </a:t>
            </a:r>
            <a:r>
              <a:rPr lang="en-US" sz="1050" dirty="0" err="1"/>
              <a:t>L.Bellini</a:t>
            </a:r>
            <a:r>
              <a:rPr lang="en-US" sz="1050" dirty="0"/>
              <a:t>-Devictor </a:t>
            </a:r>
          </a:p>
        </p:txBody>
      </p:sp>
      <p:sp>
        <p:nvSpPr>
          <p:cNvPr id="9" name="Date Placeholder 3">
            <a:extLst>
              <a:ext uri="{FF2B5EF4-FFF2-40B4-BE49-F238E27FC236}">
                <a16:creationId xmlns:a16="http://schemas.microsoft.com/office/drawing/2014/main" id="{E6A43E54-4AD2-B4C1-4405-A01FC0CB1585}"/>
              </a:ext>
            </a:extLst>
          </p:cNvPr>
          <p:cNvSpPr>
            <a:spLocks noGrp="1"/>
          </p:cNvSpPr>
          <p:nvPr>
            <p:ph type="dt" sz="half" idx="10"/>
          </p:nvPr>
        </p:nvSpPr>
        <p:spPr>
          <a:xfrm>
            <a:off x="10632504" y="6407999"/>
            <a:ext cx="681254" cy="365125"/>
          </a:xfrm>
        </p:spPr>
        <p:txBody>
          <a:bodyPr/>
          <a:lstStyle/>
          <a:p>
            <a:r>
              <a:rPr lang="de-CH" dirty="0"/>
              <a:t>26/06/2025</a:t>
            </a:r>
            <a:endParaRPr lang="en-US" dirty="0"/>
          </a:p>
        </p:txBody>
      </p:sp>
    </p:spTree>
    <p:extLst>
      <p:ext uri="{BB962C8B-B14F-4D97-AF65-F5344CB8AC3E}">
        <p14:creationId xmlns:p14="http://schemas.microsoft.com/office/powerpoint/2010/main" val="1965616034"/>
      </p:ext>
    </p:extLst>
  </p:cSld>
  <p:clrMapOvr>
    <a:masterClrMapping/>
  </p:clrMapOvr>
</p:sld>
</file>

<file path=ppt/theme/theme1.xml><?xml version="1.0" encoding="utf-8"?>
<a:theme xmlns:a="http://schemas.openxmlformats.org/drawingml/2006/main" name="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5" id="{89A0F839-4CEA-9849-9520-54DF1AE8A422}" vid="{89DD7773-1F13-3B40-9461-8FDA22A5E9D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SCE_template PPT</Template>
  <TotalTime>24964</TotalTime>
  <Words>2746</Words>
  <Application>Microsoft Office PowerPoint</Application>
  <DocSecurity>0</DocSecurity>
  <PresentationFormat>Grand écran</PresentationFormat>
  <Paragraphs>308</Paragraphs>
  <Slides>31</Slides>
  <Notes>2</Notes>
  <HiddenSlides>0</HiddenSlides>
  <MMClips>0</MMClips>
  <ScaleCrop>false</ScaleCrop>
  <HeadingPairs>
    <vt:vector size="8" baseType="variant">
      <vt:variant>
        <vt:lpstr>Polices utilisées</vt:lpstr>
      </vt:variant>
      <vt:variant>
        <vt:i4>7</vt:i4>
      </vt:variant>
      <vt:variant>
        <vt:lpstr>Thème</vt:lpstr>
      </vt:variant>
      <vt:variant>
        <vt:i4>1</vt:i4>
      </vt:variant>
      <vt:variant>
        <vt:lpstr>Serveurs OLE incorporés</vt:lpstr>
      </vt:variant>
      <vt:variant>
        <vt:i4>1</vt:i4>
      </vt:variant>
      <vt:variant>
        <vt:lpstr>Titres des diapositives</vt:lpstr>
      </vt:variant>
      <vt:variant>
        <vt:i4>31</vt:i4>
      </vt:variant>
    </vt:vector>
  </HeadingPairs>
  <TitlesOfParts>
    <vt:vector size="40" baseType="lpstr">
      <vt:lpstr>Aptos</vt:lpstr>
      <vt:lpstr>Arial</vt:lpstr>
      <vt:lpstr>Calibri</vt:lpstr>
      <vt:lpstr>Comic Sans MS</vt:lpstr>
      <vt:lpstr>Symbol</vt:lpstr>
      <vt:lpstr>Times New Roman</vt:lpstr>
      <vt:lpstr>Wingdings</vt:lpstr>
      <vt:lpstr>Office Theme</vt:lpstr>
      <vt:lpstr>Document</vt:lpstr>
      <vt:lpstr>TVA et DOUANE au CERN  Enjeux pour les activités IPT-PI   </vt:lpstr>
      <vt:lpstr>SOMMAIRE</vt:lpstr>
      <vt:lpstr>1. PRESENTATION GENERALE </vt:lpstr>
      <vt:lpstr>Présentation PowerPoint</vt:lpstr>
      <vt:lpstr>«Privilèges et Immunités du CERN» - statut particulier</vt:lpstr>
      <vt:lpstr>LES SITES DU CERN: à cheval sur la frontière FR/CH</vt:lpstr>
      <vt:lpstr>Présentation PowerPoint</vt:lpstr>
      <vt:lpstr>TUNNEL LHC – 27km</vt:lpstr>
      <vt:lpstr>2. REGLES TVA/DOUANE  </vt:lpstr>
      <vt:lpstr>LIVRAISONS DE BIENS SUR LE SITE CERN MEYRIN</vt:lpstr>
      <vt:lpstr>LIVRAISONS DE BIENS SUR CERN PREVESSIN</vt:lpstr>
      <vt:lpstr>Présentation PowerPoint</vt:lpstr>
      <vt:lpstr>Présentation PowerPoint</vt:lpstr>
      <vt:lpstr>Présentation PowerPoint</vt:lpstr>
      <vt:lpstr>3. INCOTERMS </vt:lpstr>
      <vt:lpstr> Incoterms 2020  </vt:lpstr>
      <vt:lpstr>Les incoterms les plus courants   </vt:lpstr>
      <vt:lpstr>EXW </vt:lpstr>
      <vt:lpstr>FCA</vt:lpstr>
      <vt:lpstr>DDP </vt:lpstr>
      <vt:lpstr>DDP </vt:lpstr>
      <vt:lpstr>DAP </vt:lpstr>
      <vt:lpstr>EMBALLAGE </vt:lpstr>
      <vt:lpstr>ASSURANCE TRANSPORT  (Niveau de couverture) </vt:lpstr>
      <vt:lpstr>Incoterms Routiers </vt:lpstr>
      <vt:lpstr>Incoterms Aeriens </vt:lpstr>
      <vt:lpstr>Incoterms Maritimes  </vt:lpstr>
      <vt:lpstr>Incoterms (coûts &amp; risques)  </vt:lpstr>
      <vt:lpstr>4. Evolutions en cours </vt:lpstr>
      <vt:lpstr>Proposition d’aménagement en cours auprès des Douanes CH et FR</vt:lpstr>
      <vt:lpstr>MERCI DE VOTRE ATTENTION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subject/>
  <dc:creator>Isabel Bejar Alonso</dc:creator>
  <cp:keywords/>
  <dc:description/>
  <cp:lastModifiedBy>Lisa Bellini Devictor</cp:lastModifiedBy>
  <cp:revision>1034</cp:revision>
  <cp:lastPrinted>2024-02-21T14:02:23Z</cp:lastPrinted>
  <dcterms:created xsi:type="dcterms:W3CDTF">2020-12-02T13:10:03Z</dcterms:created>
  <dcterms:modified xsi:type="dcterms:W3CDTF">2025-06-26T06:01:39Z</dcterms:modified>
  <cp:category/>
  <dc:identifier/>
  <cp:contentStatus/>
  <dc:language/>
  <cp:version/>
</cp:coreProperties>
</file>