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74"/>
    <p:restoredTop sz="94658"/>
  </p:normalViewPr>
  <p:slideViewPr>
    <p:cSldViewPr snapToGrid="0">
      <p:cViewPr varScale="1">
        <p:scale>
          <a:sx n="120" d="100"/>
          <a:sy n="120" d="100"/>
        </p:scale>
        <p:origin x="17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AE61-8A50-5AB7-A2C8-44F3D178DF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7ABA6F8-2F9B-2608-6A75-F7AEDBE30A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67D4D6-BF00-9EFD-4400-2C702FAA9004}"/>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5" name="Footer Placeholder 4">
            <a:extLst>
              <a:ext uri="{FF2B5EF4-FFF2-40B4-BE49-F238E27FC236}">
                <a16:creationId xmlns:a16="http://schemas.microsoft.com/office/drawing/2014/main" id="{E9210234-2D09-D0ED-5BEB-434143D17D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1E73B5-BEA9-8339-8C03-11FC3BEE62F5}"/>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1626511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F81C4-13A8-2170-9C01-729A18F571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C3148B9-6CE5-DCFC-C5C5-9ECC102301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E35845-D77B-01C2-6B88-BE46BD2D96BE}"/>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5" name="Footer Placeholder 4">
            <a:extLst>
              <a:ext uri="{FF2B5EF4-FFF2-40B4-BE49-F238E27FC236}">
                <a16:creationId xmlns:a16="http://schemas.microsoft.com/office/drawing/2014/main" id="{8C3A8991-92FF-1AA8-FA5D-5ECBEF7D0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3A5467-941F-629F-0934-C6287506ED15}"/>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1445136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81414E-6F06-ECDB-2A9C-F94971758F5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253C56-59EB-6615-861D-FC3CFEC665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793B9B-D940-271F-CAC1-D46CE9EFC0F5}"/>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5" name="Footer Placeholder 4">
            <a:extLst>
              <a:ext uri="{FF2B5EF4-FFF2-40B4-BE49-F238E27FC236}">
                <a16:creationId xmlns:a16="http://schemas.microsoft.com/office/drawing/2014/main" id="{530F4827-A3B0-C5F4-2F7E-DD010795E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FF4613-E8F2-4BE2-45B8-A75D54F57204}"/>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94325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9EC3-01B2-C2B0-4695-F8D4E5F8FB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EA13DB-1912-C52A-5C15-62895621B6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1EE154-BA19-6B30-802D-F979D6F4D4D1}"/>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5" name="Footer Placeholder 4">
            <a:extLst>
              <a:ext uri="{FF2B5EF4-FFF2-40B4-BE49-F238E27FC236}">
                <a16:creationId xmlns:a16="http://schemas.microsoft.com/office/drawing/2014/main" id="{F9CB39E7-0F95-5089-C261-3516B6EF7F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ADFECD-4B81-7AB8-DEAD-A191E0DB0590}"/>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309401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4455C-ED89-6B70-CBD9-90B66E0D2B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3929BB9-C2BD-23C8-9E68-40B5E1F6689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AFCC35-B844-3C18-F212-01126870473F}"/>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5" name="Footer Placeholder 4">
            <a:extLst>
              <a:ext uri="{FF2B5EF4-FFF2-40B4-BE49-F238E27FC236}">
                <a16:creationId xmlns:a16="http://schemas.microsoft.com/office/drawing/2014/main" id="{C6BE4FCA-8DBC-D136-13B5-D525AA29BB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F50274-8AF5-B869-8FDB-E7CCE950C255}"/>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1514128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B2A73-6F5E-8AC6-8B6C-A7873E5019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8B7D57-E732-5D67-DBF5-0002988312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6134FA-457C-CF89-7A91-09161F1A48D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6588AB-1151-9D35-A8EF-63C605DA342A}"/>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6" name="Footer Placeholder 5">
            <a:extLst>
              <a:ext uri="{FF2B5EF4-FFF2-40B4-BE49-F238E27FC236}">
                <a16:creationId xmlns:a16="http://schemas.microsoft.com/office/drawing/2014/main" id="{BD152784-8958-BD2F-0CBC-0B26ECF0B0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657CFC-BDDB-7EED-FBAA-B8D4B4A47791}"/>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1051004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0813F-E469-7B59-5B22-2BB1AB10908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FCAA1D-6B9B-05D3-E5C3-89887EA8BB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25FA72-7579-C9C7-7C5A-49B2686696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A46664B-F254-7E15-EE0C-40FF436CE1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40268A-B186-481F-60B7-71DCD8383A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D6F693-A396-003F-84AF-AE15288C4F0C}"/>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8" name="Footer Placeholder 7">
            <a:extLst>
              <a:ext uri="{FF2B5EF4-FFF2-40B4-BE49-F238E27FC236}">
                <a16:creationId xmlns:a16="http://schemas.microsoft.com/office/drawing/2014/main" id="{025773C7-5153-A42A-B699-0E75992C41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F2B5E0E-36CA-5A88-B41A-72C7B7A83078}"/>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464096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CBBF9-2097-5619-0F39-BF394F2AB3D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D3F244F-7B56-DDBF-35C4-A7C0CCCC9206}"/>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4" name="Footer Placeholder 3">
            <a:extLst>
              <a:ext uri="{FF2B5EF4-FFF2-40B4-BE49-F238E27FC236}">
                <a16:creationId xmlns:a16="http://schemas.microsoft.com/office/drawing/2014/main" id="{E5731524-E0ED-2609-374F-9D6CE8D16B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45BFBF-5058-B62E-CDBE-32857D9D1C0B}"/>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3806111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BCCB63-B0EE-8D04-CA99-89DF74464BD4}"/>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3" name="Footer Placeholder 2">
            <a:extLst>
              <a:ext uri="{FF2B5EF4-FFF2-40B4-BE49-F238E27FC236}">
                <a16:creationId xmlns:a16="http://schemas.microsoft.com/office/drawing/2014/main" id="{ECA2D4C5-7045-5EE1-5FBC-4FE4268F75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1A93792-6413-7C57-9429-2A5595285C8D}"/>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1526096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9CF5D-B345-ED27-4246-D4CE6D3504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9D7D6E0-206A-7617-EF41-A63FB082DC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065C61-1CD6-64C1-334B-15CF30DE97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EF3F40-83F7-42C6-B512-E85DD69E7D75}"/>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6" name="Footer Placeholder 5">
            <a:extLst>
              <a:ext uri="{FF2B5EF4-FFF2-40B4-BE49-F238E27FC236}">
                <a16:creationId xmlns:a16="http://schemas.microsoft.com/office/drawing/2014/main" id="{ADAC8020-601F-EA0E-EE47-E926D63A8B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CA1F39-B5FA-7A94-D0D5-27D6D90FF58E}"/>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1188968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F9424-93E9-8AAA-9C5D-50389001A3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2E82D42-0D8D-5E5D-2C44-AF16FFBB63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EFDBDFB-B40A-50A4-9A9E-FD215E6539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9616EC-DA1C-A9EA-AF87-B6EFE3077045}"/>
              </a:ext>
            </a:extLst>
          </p:cNvPr>
          <p:cNvSpPr>
            <a:spLocks noGrp="1"/>
          </p:cNvSpPr>
          <p:nvPr>
            <p:ph type="dt" sz="half" idx="10"/>
          </p:nvPr>
        </p:nvSpPr>
        <p:spPr/>
        <p:txBody>
          <a:bodyPr/>
          <a:lstStyle/>
          <a:p>
            <a:fld id="{3410311E-5C1E-5F41-816B-7333C4A0E8F2}" type="datetimeFigureOut">
              <a:rPr lang="en-US" smtClean="0"/>
              <a:t>6/30/25</a:t>
            </a:fld>
            <a:endParaRPr lang="en-US"/>
          </a:p>
        </p:txBody>
      </p:sp>
      <p:sp>
        <p:nvSpPr>
          <p:cNvPr id="6" name="Footer Placeholder 5">
            <a:extLst>
              <a:ext uri="{FF2B5EF4-FFF2-40B4-BE49-F238E27FC236}">
                <a16:creationId xmlns:a16="http://schemas.microsoft.com/office/drawing/2014/main" id="{1B42DBC4-F57B-A43B-AF7B-059DEC31FA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3659EC-424E-08C0-195F-166C10D3D0EA}"/>
              </a:ext>
            </a:extLst>
          </p:cNvPr>
          <p:cNvSpPr>
            <a:spLocks noGrp="1"/>
          </p:cNvSpPr>
          <p:nvPr>
            <p:ph type="sldNum" sz="quarter" idx="12"/>
          </p:nvPr>
        </p:nvSpPr>
        <p:spPr/>
        <p:txBody>
          <a:bodyPr/>
          <a:lstStyle/>
          <a:p>
            <a:fld id="{1E24E994-C416-8842-8D6D-B982FD7EC955}" type="slidenum">
              <a:rPr lang="en-US" smtClean="0"/>
              <a:t>‹#›</a:t>
            </a:fld>
            <a:endParaRPr lang="en-US"/>
          </a:p>
        </p:txBody>
      </p:sp>
    </p:spTree>
    <p:extLst>
      <p:ext uri="{BB962C8B-B14F-4D97-AF65-F5344CB8AC3E}">
        <p14:creationId xmlns:p14="http://schemas.microsoft.com/office/powerpoint/2010/main" val="652378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BB3129-0226-AE25-96C1-7200BD84D2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A4B2979-D666-A1FB-1B00-AC19EC76CD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394471-FBF7-CF25-544F-70D4958B2F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10311E-5C1E-5F41-816B-7333C4A0E8F2}" type="datetimeFigureOut">
              <a:rPr lang="en-US" smtClean="0"/>
              <a:t>6/30/25</a:t>
            </a:fld>
            <a:endParaRPr lang="en-US"/>
          </a:p>
        </p:txBody>
      </p:sp>
      <p:sp>
        <p:nvSpPr>
          <p:cNvPr id="5" name="Footer Placeholder 4">
            <a:extLst>
              <a:ext uri="{FF2B5EF4-FFF2-40B4-BE49-F238E27FC236}">
                <a16:creationId xmlns:a16="http://schemas.microsoft.com/office/drawing/2014/main" id="{8364279C-F2E5-ED72-E4EB-38B0F79AED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158596B-E6B7-1A4E-33C3-AB55A202F6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E24E994-C416-8842-8D6D-B982FD7EC955}" type="slidenum">
              <a:rPr lang="en-US" smtClean="0"/>
              <a:t>‹#›</a:t>
            </a:fld>
            <a:endParaRPr lang="en-US"/>
          </a:p>
        </p:txBody>
      </p:sp>
    </p:spTree>
    <p:extLst>
      <p:ext uri="{BB962C8B-B14F-4D97-AF65-F5344CB8AC3E}">
        <p14:creationId xmlns:p14="http://schemas.microsoft.com/office/powerpoint/2010/main" val="2040579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E12C90-990E-853D-076A-19C605B16E71}"/>
              </a:ext>
            </a:extLst>
          </p:cNvPr>
          <p:cNvSpPr txBox="1"/>
          <p:nvPr/>
        </p:nvSpPr>
        <p:spPr>
          <a:xfrm>
            <a:off x="361506" y="411221"/>
            <a:ext cx="11408735" cy="5324535"/>
          </a:xfrm>
          <a:prstGeom prst="rect">
            <a:avLst/>
          </a:prstGeom>
          <a:noFill/>
        </p:spPr>
        <p:txBody>
          <a:bodyPr wrap="square" rtlCol="0">
            <a:spAutoFit/>
          </a:bodyPr>
          <a:lstStyle/>
          <a:p>
            <a:r>
              <a:rPr lang="en-US" sz="2000" b="1" dirty="0"/>
              <a:t>Mail from DH:</a:t>
            </a:r>
          </a:p>
          <a:p>
            <a:endParaRPr lang="en-US" sz="2000" dirty="0"/>
          </a:p>
          <a:p>
            <a:r>
              <a:rPr lang="en-US" sz="2000" dirty="0"/>
              <a:t>Following the discussions we had in the TEMB, these are the guidelines I would like to propose to keep under control the TE Teleworking, that I would like to maintain running smoothly but with adequate traceability and supervision follow-up.</a:t>
            </a:r>
          </a:p>
          <a:p>
            <a:r>
              <a:rPr lang="en-US" sz="2000" dirty="0"/>
              <a:t> </a:t>
            </a:r>
          </a:p>
          <a:p>
            <a:r>
              <a:rPr lang="en-US" sz="2000" dirty="0"/>
              <a:t>When we were recovering from COVID, it was agreed by many departments running technical infrastructures that the optimum balance to ensure high efficiency of services, labs, and relationship was to have three days of presence at CERN per week minimum, allowing flexibility for </a:t>
            </a:r>
            <a:r>
              <a:rPr lang="en-US" sz="2000" u="sng" dirty="0"/>
              <a:t>two days of teleworking per week upon agreement of supervisor</a:t>
            </a:r>
            <a:r>
              <a:rPr lang="en-US" sz="2000" dirty="0"/>
              <a:t>. And to </a:t>
            </a:r>
            <a:r>
              <a:rPr lang="en-US" sz="2000" u="sng" dirty="0"/>
              <a:t>be opened to special cases while ensuring adequate supervision</a:t>
            </a:r>
            <a:r>
              <a:rPr lang="en-US" sz="2000" dirty="0"/>
              <a:t> follow-up i.e. definition of objectives and proper written reporting of work carried on during longer teleworking periods. Thus, these are my recommendations.</a:t>
            </a:r>
          </a:p>
          <a:p>
            <a:r>
              <a:rPr lang="en-US" sz="2000" dirty="0"/>
              <a:t> </a:t>
            </a:r>
          </a:p>
          <a:p>
            <a:r>
              <a:rPr lang="en-US" sz="2000" dirty="0"/>
              <a:t>The Teleworking is a flexibility offered by CERN to its MPE personnel, and must be dealt with proper supervision level, and right balanced with presence at CERN, to </a:t>
            </a:r>
            <a:r>
              <a:rPr lang="en-US" sz="2000" dirty="0" err="1"/>
              <a:t>minimise</a:t>
            </a:r>
            <a:r>
              <a:rPr lang="en-US" sz="2000" dirty="0"/>
              <a:t> the impact on operation of Services, Labs, Workshops, and </a:t>
            </a:r>
            <a:r>
              <a:rPr lang="en-US" sz="2000" u="sng" dirty="0" err="1"/>
              <a:t>minimise</a:t>
            </a:r>
            <a:r>
              <a:rPr lang="en-US" sz="2000" u="sng" dirty="0"/>
              <a:t> remote meetings while </a:t>
            </a:r>
            <a:r>
              <a:rPr lang="en-US" sz="2000" u="sng" dirty="0" err="1"/>
              <a:t>favouring</a:t>
            </a:r>
            <a:r>
              <a:rPr lang="en-US" sz="2000" u="sng" dirty="0"/>
              <a:t> interpersonal discussions</a:t>
            </a:r>
            <a:r>
              <a:rPr lang="en-US" sz="2000" dirty="0"/>
              <a:t>.</a:t>
            </a:r>
          </a:p>
          <a:p>
            <a:r>
              <a:rPr lang="en-US" sz="2000" dirty="0"/>
              <a:t> </a:t>
            </a:r>
          </a:p>
        </p:txBody>
      </p:sp>
    </p:spTree>
    <p:extLst>
      <p:ext uri="{BB962C8B-B14F-4D97-AF65-F5344CB8AC3E}">
        <p14:creationId xmlns:p14="http://schemas.microsoft.com/office/powerpoint/2010/main" val="757441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7C4B9-CABD-73D8-39F1-B2A0E4E6293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903E71D-8416-AE19-259F-B9B4F3D12B37}"/>
              </a:ext>
            </a:extLst>
          </p:cNvPr>
          <p:cNvSpPr txBox="1"/>
          <p:nvPr/>
        </p:nvSpPr>
        <p:spPr>
          <a:xfrm>
            <a:off x="361506" y="411221"/>
            <a:ext cx="11408735" cy="6186309"/>
          </a:xfrm>
          <a:prstGeom prst="rect">
            <a:avLst/>
          </a:prstGeom>
          <a:noFill/>
        </p:spPr>
        <p:txBody>
          <a:bodyPr wrap="square" rtlCol="0">
            <a:spAutoFit/>
          </a:bodyPr>
          <a:lstStyle/>
          <a:p>
            <a:pPr marL="285750" indent="-285750">
              <a:buFont typeface="Arial" panose="020B0604020202020204" pitchFamily="34" charset="0"/>
              <a:buChar char="•"/>
            </a:pPr>
            <a:r>
              <a:rPr lang="en-US" dirty="0"/>
              <a:t>Maximum 2 days of teleworking per week, ensuring 3 days of presence at CERN. The</a:t>
            </a:r>
            <a:r>
              <a:rPr lang="en-US" b="1" dirty="0"/>
              <a:t> work to be done during the teleworking is to be defined by the supervisor, ideally in written, and the responsibility for reporting fall on the supervisee</a:t>
            </a:r>
            <a:r>
              <a:rPr lang="en-US" dirty="0"/>
              <a:t>. This equilibrium is a prerequisite for teleworking. If not done properly by the parties, the GL/SL are empowered to refuse further teleworking, since not an acquired right, but rather a flexibility.</a:t>
            </a:r>
          </a:p>
          <a:p>
            <a:pPr marL="285750" indent="-285750">
              <a:buFont typeface="Arial" panose="020B0604020202020204" pitchFamily="34" charset="0"/>
              <a:buChar char="•"/>
            </a:pPr>
            <a:r>
              <a:rPr lang="en-US" dirty="0">
                <a:solidFill>
                  <a:srgbClr val="0070C0"/>
                </a:solidFill>
              </a:rPr>
              <a:t>Teleworking is to be done in Geneva area to allow for possible return to CERN premises if requested by supervision. The teleworking location is to be reported adequately in the EDH teleworking form. If teleworking is done outside Geneva area, it is the responsibility of the supervisee to declare the exact location of the teleworking in the EDH request, and it is the responsibility of the supervisor to ensure that the proposed location allows for proper working conditions, and similar working risk level that at CERN. Remember that in case of accident, it may be considered as professional accident with all liabilities for CERN!</a:t>
            </a:r>
          </a:p>
          <a:p>
            <a:pPr marL="285750" indent="-285750">
              <a:buFont typeface="Arial" panose="020B0604020202020204" pitchFamily="34" charset="0"/>
              <a:buChar char="•"/>
            </a:pPr>
            <a:r>
              <a:rPr lang="en-US" dirty="0"/>
              <a:t>The management of TE department is not opposed to special cases of teleworking for longer periods (&gt;2 days/week) and outside Member States and Associate Member States. But the request must be done in advance and get cleared by the Group Leader after defining the set of objectives to be completed during that teleworking period and the workplace as well as a relevant justification for that request. If the workplace may imply higher liabilities for CERN (distance, responsibilities, lower levels of medical heath care, etc.), the GL is empowered to request more details and reject the request or get advice from TE HRA or TE DH.</a:t>
            </a:r>
          </a:p>
          <a:p>
            <a:pPr marL="285750" indent="-285750">
              <a:buFont typeface="Arial" panose="020B0604020202020204" pitchFamily="34" charset="0"/>
              <a:buChar char="•"/>
            </a:pPr>
            <a:r>
              <a:rPr lang="en-US" dirty="0">
                <a:solidFill>
                  <a:srgbClr val="0070C0"/>
                </a:solidFill>
              </a:rPr>
              <a:t>Holidays are accumulated </a:t>
            </a:r>
            <a:r>
              <a:rPr lang="en-US" dirty="0" err="1">
                <a:solidFill>
                  <a:srgbClr val="0070C0"/>
                </a:solidFill>
              </a:rPr>
              <a:t>prorata</a:t>
            </a:r>
            <a:r>
              <a:rPr lang="en-US" dirty="0">
                <a:solidFill>
                  <a:srgbClr val="0070C0"/>
                </a:solidFill>
              </a:rPr>
              <a:t> of the work and are meant to be used to rest. Therefore, teleworking before and after holidays should not be granted without proper evaluation. Personnel should be either on teleworking or on holidays, combination of both is not recommended.</a:t>
            </a:r>
          </a:p>
          <a:p>
            <a:pPr marL="285750" indent="-285750">
              <a:buFont typeface="Arial" panose="020B0604020202020204" pitchFamily="34" charset="0"/>
              <a:buChar char="•"/>
            </a:pPr>
            <a:r>
              <a:rPr lang="en-US" dirty="0"/>
              <a:t>The management of TE department welcomes some </a:t>
            </a:r>
            <a:r>
              <a:rPr lang="en-US" dirty="0" err="1"/>
              <a:t>flexitime</a:t>
            </a:r>
            <a:r>
              <a:rPr lang="en-US" dirty="0"/>
              <a:t>, to visit doctors (or other) for short durations. The supervisor shall be informed. And using telework when sick is accepted up to 2 days, but TE management maintains the recommendation to see a doctor after two days to get an absence certificate in case of sickness.</a:t>
            </a:r>
          </a:p>
        </p:txBody>
      </p:sp>
    </p:spTree>
    <p:extLst>
      <p:ext uri="{BB962C8B-B14F-4D97-AF65-F5344CB8AC3E}">
        <p14:creationId xmlns:p14="http://schemas.microsoft.com/office/powerpoint/2010/main" val="1392719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TotalTime>
  <Words>620</Words>
  <Application>Microsoft Macintosh PowerPoint</Application>
  <PresentationFormat>Widescreen</PresentationFormat>
  <Paragraphs>13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Arjan Verweij</dc:creator>
  <cp:lastModifiedBy>Arjan Verweij</cp:lastModifiedBy>
  <cp:revision>1</cp:revision>
  <dcterms:created xsi:type="dcterms:W3CDTF">2025-06-30T12:25:25Z</dcterms:created>
  <dcterms:modified xsi:type="dcterms:W3CDTF">2025-06-30T12:33:35Z</dcterms:modified>
</cp:coreProperties>
</file>