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896" r:id="rId5"/>
    <p:sldId id="921" r:id="rId6"/>
    <p:sldId id="2618" r:id="rId7"/>
    <p:sldId id="2634" r:id="rId8"/>
    <p:sldId id="2622" r:id="rId9"/>
    <p:sldId id="2624" r:id="rId10"/>
    <p:sldId id="2625" r:id="rId11"/>
    <p:sldId id="2626" r:id="rId12"/>
    <p:sldId id="2619" r:id="rId13"/>
    <p:sldId id="2627" r:id="rId14"/>
    <p:sldId id="258" r:id="rId15"/>
    <p:sldId id="2632" r:id="rId16"/>
    <p:sldId id="2628" r:id="rId17"/>
    <p:sldId id="2629" r:id="rId18"/>
    <p:sldId id="2630" r:id="rId19"/>
    <p:sldId id="2631" r:id="rId20"/>
    <p:sldId id="2633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6B6"/>
    <a:srgbClr val="00FDFF"/>
    <a:srgbClr val="D0EDA5"/>
    <a:srgbClr val="0432FF"/>
    <a:srgbClr val="008F00"/>
    <a:srgbClr val="AB7942"/>
    <a:srgbClr val="F9E9A6"/>
    <a:srgbClr val="00FA00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1"/>
    <p:restoredTop sz="95462"/>
  </p:normalViewPr>
  <p:slideViewPr>
    <p:cSldViewPr snapToGrid="0" snapToObjects="1" showGuides="1">
      <p:cViewPr varScale="1">
        <p:scale>
          <a:sx n="122" d="100"/>
          <a:sy n="122" d="100"/>
        </p:scale>
        <p:origin x="128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22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41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28613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4298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19016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6600" y="6417763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Status of D1, DQHDS and HPRF, T. Nakamoto, KEK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5" r:id="rId9"/>
    <p:sldLayoutId id="2147483666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74821" TargetMode="External"/><Relationship Id="rId2" Type="http://schemas.openxmlformats.org/officeDocument/2006/relationships/hyperlink" Target="https://edms.cern.ch/document/2975586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h.cern.ch/Document/General/JOB/10966704" TargetMode="External"/><Relationship Id="rId5" Type="http://schemas.openxmlformats.org/officeDocument/2006/relationships/hyperlink" Target="https://edh.cern.ch/Document/SupplyChain/DAI/10275566" TargetMode="External"/><Relationship Id="rId4" Type="http://schemas.openxmlformats.org/officeDocument/2006/relationships/hyperlink" Target="https://edh.cern.ch/Document/SupplyChain/DAI/11009036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4734" y="2828120"/>
            <a:ext cx="7854531" cy="1979525"/>
          </a:xfrm>
        </p:spPr>
        <p:txBody>
          <a:bodyPr/>
          <a:lstStyle/>
          <a:p>
            <a:pPr algn="ctr"/>
            <a:r>
              <a:rPr lang="en-US" altLang="ja-JP" sz="4000" dirty="0"/>
              <a:t>Status of D1, DQHDS and HPRF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681360" y="5587624"/>
            <a:ext cx="5262362" cy="662450"/>
          </a:xfrm>
        </p:spPr>
        <p:txBody>
          <a:bodyPr>
            <a:noAutofit/>
          </a:bodyPr>
          <a:lstStyle/>
          <a:p>
            <a:r>
              <a:rPr lang="en-GB" altLang="ja-JP" b="1" dirty="0"/>
              <a:t>Tatsushi NAKAMOTO, KEK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HL-LHC-KEK Collaboration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60A8337-816F-8A48-96A6-3BACC2DFFA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19395" y="6569849"/>
            <a:ext cx="5724605" cy="2873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1113" indent="-11113"/>
            <a:r>
              <a:rPr lang="en-US" altLang="ja-JP" dirty="0"/>
              <a:t>15</a:t>
            </a:r>
            <a:r>
              <a:rPr lang="en-US" altLang="ja-JP" baseline="30000" dirty="0"/>
              <a:t>th</a:t>
            </a:r>
            <a:r>
              <a:rPr lang="en-US" altLang="ja-JP" dirty="0"/>
              <a:t> HL-LHC Collaboration Meeting, CERN, Sep. 29, 2025</a:t>
            </a:r>
            <a:endParaRPr lang="en-GB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9282B0-E6C6-BC4A-A18C-747B5D77E7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32" y="352923"/>
            <a:ext cx="1352446" cy="774384"/>
          </a:xfrm>
          <a:prstGeom prst="rect">
            <a:avLst/>
          </a:prstGeom>
        </p:spPr>
      </p:pic>
      <p:pic>
        <p:nvPicPr>
          <p:cNvPr id="7" name="Picture 3" descr="200px-CERN_logo.svg.png">
            <a:extLst>
              <a:ext uri="{FF2B5EF4-FFF2-40B4-BE49-F238E27FC236}">
                <a16:creationId xmlns:a16="http://schemas.microsoft.com/office/drawing/2014/main" id="{473721FD-554C-FA4A-8477-0D9A72146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48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890FAB-C844-3B47-C71C-E109834A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10407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Quench Heater Discharge Power Supply</a:t>
            </a:r>
            <a:br>
              <a:rPr kumimoji="1" lang="en-US" altLang="ja-JP" dirty="0"/>
            </a:br>
            <a:r>
              <a:rPr kumimoji="1" lang="en-US" altLang="ja-JP" dirty="0"/>
              <a:t>DQHDS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A2944F-DAC8-92F6-126B-5C2FB36F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11A4E9-4226-CB5F-C2DB-19C0C6C2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110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B0E367-50A0-EBB6-1E62-A13B7F85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Status of D1, DQHDS and HPRF, T. Nakamoto, KEK</a:t>
            </a:r>
            <a:endParaRPr lang="en-GB" noProof="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965F961-F585-1E53-A0B0-D67C26279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978" y="0"/>
            <a:ext cx="8986167" cy="924910"/>
          </a:xfrm>
        </p:spPr>
        <p:txBody>
          <a:bodyPr>
            <a:normAutofit fontScale="90000"/>
          </a:bodyPr>
          <a:lstStyle/>
          <a:p>
            <a:r>
              <a:rPr lang="en-US" altLang="ja-JP" sz="3323" dirty="0"/>
              <a:t>Quench Heater Power Discharge Supply Units (DQHDS)</a:t>
            </a:r>
            <a:endParaRPr lang="ja-JP" altLang="en-US" sz="3323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E212DE-9F6E-1B69-F615-C035DE3E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58" y="1008994"/>
            <a:ext cx="4635063" cy="4729655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en-US" altLang="ja-JP" sz="1800" dirty="0"/>
              <a:t>In the event of a quench, the </a:t>
            </a:r>
            <a:r>
              <a:rPr lang="en-US" altLang="ja-JP" sz="1800" dirty="0">
                <a:sym typeface="Wingdings" panose="05000000000000000000" pitchFamily="2" charset="2"/>
              </a:rPr>
              <a:t>Heater Discharge Power Supplies (</a:t>
            </a:r>
            <a:r>
              <a:rPr lang="en-US" altLang="ja-JP" sz="1800" dirty="0"/>
              <a:t>DQHDS) energize the heater strips to protect the magnet.</a:t>
            </a:r>
          </a:p>
          <a:p>
            <a:pPr algn="just">
              <a:lnSpc>
                <a:spcPct val="110000"/>
              </a:lnSpc>
            </a:pPr>
            <a:r>
              <a:rPr lang="en-US" altLang="ja-JP" sz="1800" dirty="0"/>
              <a:t>Japanese in-kind contribution: 630 DQHDS units.</a:t>
            </a:r>
          </a:p>
          <a:p>
            <a:pPr lvl="1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ja-JP" sz="1800" dirty="0"/>
              <a:t>Collaboration with HL-LHC WP7 and TE-MPE-MP.</a:t>
            </a:r>
          </a:p>
          <a:p>
            <a:pPr lvl="1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ja-JP" sz="1800" dirty="0"/>
              <a:t>Phase 1 in JFY2023: 4 units of pre-series for validation.</a:t>
            </a:r>
          </a:p>
          <a:p>
            <a:pPr lvl="1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n-US" altLang="ja-JP" sz="1800" dirty="0"/>
              <a:t>Phase 2 in JFY2024-2025: series production of 626 units.</a:t>
            </a:r>
          </a:p>
          <a:p>
            <a:pPr algn="just">
              <a:lnSpc>
                <a:spcPct val="110000"/>
              </a:lnSpc>
            </a:pPr>
            <a:r>
              <a:rPr lang="en-US" altLang="ja-JP" sz="1800" dirty="0"/>
              <a:t>Manufacturing in accordance with CERN’s Technical Specification (EDMS 2786661).</a:t>
            </a:r>
          </a:p>
          <a:p>
            <a:pPr algn="just">
              <a:lnSpc>
                <a:spcPct val="110000"/>
              </a:lnSpc>
            </a:pPr>
            <a:r>
              <a:rPr lang="en-US" altLang="ja-JP" sz="1800" dirty="0"/>
              <a:t>The contract was awarded to </a:t>
            </a:r>
            <a:r>
              <a:rPr lang="en-US" altLang="ja-JP" sz="1800" b="1" dirty="0">
                <a:solidFill>
                  <a:srgbClr val="00B0F0"/>
                </a:solidFill>
              </a:rPr>
              <a:t>Nichicon</a:t>
            </a:r>
            <a:r>
              <a:rPr lang="en-US" altLang="ja-JP" sz="1800" dirty="0"/>
              <a:t> and the kick-off meeting was held at Oct. 10-11, 2023.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F4D81700-AEAF-028F-686B-640FBF324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1DAF03-216E-D393-A6DA-184FC6DD1CE9}"/>
              </a:ext>
            </a:extLst>
          </p:cNvPr>
          <p:cNvGrpSpPr/>
          <p:nvPr/>
        </p:nvGrpSpPr>
        <p:grpSpPr>
          <a:xfrm>
            <a:off x="4971837" y="842593"/>
            <a:ext cx="1602313" cy="1814900"/>
            <a:chOff x="5102837" y="1573567"/>
            <a:chExt cx="1602313" cy="18149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9D581DD-8D8E-BE76-BB85-FA7D5D149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2837" y="1707654"/>
              <a:ext cx="1602313" cy="168081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DE62CB-EEAE-7FEF-4F82-AA1CA4FFEAD1}"/>
                </a:ext>
              </a:extLst>
            </p:cNvPr>
            <p:cNvSpPr txBox="1"/>
            <p:nvPr/>
          </p:nvSpPr>
          <p:spPr>
            <a:xfrm>
              <a:off x="5492986" y="199568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~200 A</a:t>
              </a:r>
              <a:endParaRPr lang="en-GB" sz="1100" b="1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4D49D8-E63F-E0A4-FAFD-D09D9707C1F7}"/>
                </a:ext>
              </a:extLst>
            </p:cNvPr>
            <p:cNvSpPr txBox="1"/>
            <p:nvPr/>
          </p:nvSpPr>
          <p:spPr>
            <a:xfrm>
              <a:off x="5356652" y="304718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1">
                      <a:lumMod val="75000"/>
                    </a:schemeClr>
                  </a:solidFill>
                </a:rPr>
                <a:t>~ 32 </a:t>
              </a:r>
              <a:r>
                <a:rPr lang="en-US" sz="1050" b="1" dirty="0" err="1">
                  <a:solidFill>
                    <a:schemeClr val="accent1">
                      <a:lumMod val="75000"/>
                    </a:schemeClr>
                  </a:solidFill>
                </a:rPr>
                <a:t>ms</a:t>
              </a:r>
              <a:r>
                <a:rPr lang="en-US" sz="1050" b="1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endParaRPr lang="en-GB" sz="105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195FCFB-035A-4BBA-A118-E82EE095E259}"/>
                </a:ext>
              </a:extLst>
            </p:cNvPr>
            <p:cNvSpPr txBox="1"/>
            <p:nvPr/>
          </p:nvSpPr>
          <p:spPr>
            <a:xfrm>
              <a:off x="5102837" y="1573567"/>
              <a:ext cx="151847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accent1">
                      <a:lumMod val="75000"/>
                    </a:schemeClr>
                  </a:solidFill>
                </a:rPr>
                <a:t>~940 V</a:t>
              </a:r>
              <a:endParaRPr lang="en-GB" sz="11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C682C1C5-8D13-16EF-B5DC-73B4C5FFA7F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309" y="914401"/>
            <a:ext cx="2617077" cy="1442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A52D625-6D40-5756-2FD4-80DF00021C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482" y="2605089"/>
            <a:ext cx="3106022" cy="232951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3C06F8-727B-3F35-9C9B-F8F56D3C95A2}"/>
              </a:ext>
            </a:extLst>
          </p:cNvPr>
          <p:cNvSpPr txBox="1"/>
          <p:nvPr/>
        </p:nvSpPr>
        <p:spPr>
          <a:xfrm>
            <a:off x="7323619" y="4638847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at Nichicon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BD99411-578E-87AB-BCEF-E42F6EB13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9615" y="4999661"/>
            <a:ext cx="3129888" cy="180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813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2B91B4-105D-D313-5859-B21B9D6AF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78070"/>
          </a:xfrm>
        </p:spPr>
        <p:txBody>
          <a:bodyPr/>
          <a:lstStyle/>
          <a:p>
            <a:r>
              <a:rPr kumimoji="1" lang="en-US" altLang="ja-JP" dirty="0"/>
              <a:t>DQHDS: Status and Progress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88C718-F9D9-AA2F-5FD7-6C031D7D4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22" y="746233"/>
            <a:ext cx="8700164" cy="3069022"/>
          </a:xfrm>
        </p:spPr>
        <p:txBody>
          <a:bodyPr>
            <a:normAutofit/>
          </a:bodyPr>
          <a:lstStyle/>
          <a:p>
            <a:pPr algn="just"/>
            <a:r>
              <a:rPr kumimoji="1" lang="en-US" altLang="ja-JP" sz="1800" dirty="0"/>
              <a:t>4 units of the pre-series DQHDS were validated by CERN at June 2024 and green light to start series production was given.</a:t>
            </a:r>
          </a:p>
          <a:p>
            <a:pPr algn="just"/>
            <a:r>
              <a:rPr lang="en-US" altLang="ja-JP" sz="1800" dirty="0"/>
              <a:t>264 series production units were produced (~40%) by March 2025 (JFY2024).</a:t>
            </a:r>
            <a:endParaRPr kumimoji="1" lang="en-US" altLang="ja-JP" sz="1800" dirty="0"/>
          </a:p>
          <a:p>
            <a:pPr algn="just"/>
            <a:r>
              <a:rPr kumimoji="1" lang="en-US" altLang="ja-JP" sz="1800" dirty="0"/>
              <a:t>The first batch of 48 units were delivered to CERN. </a:t>
            </a:r>
            <a:r>
              <a:rPr kumimoji="1" lang="en-US" altLang="ja-JP" sz="1800" u="sng" dirty="0"/>
              <a:t>A systematic NC for all 264 units was detected at SAT</a:t>
            </a:r>
            <a:r>
              <a:rPr kumimoji="1" lang="en-US" altLang="ja-JP" sz="1800" dirty="0"/>
              <a:t>: miswiring of transformer (EDMS </a:t>
            </a:r>
            <a:r>
              <a:rPr lang="en-US" altLang="ja-JP" sz="1800" b="0" i="0" u="none" strike="noStrike" dirty="0">
                <a:effectLst/>
              </a:rPr>
              <a:t>3310566</a:t>
            </a:r>
            <a:r>
              <a:rPr kumimoji="1" lang="en-US" altLang="ja-JP" sz="1800" dirty="0"/>
              <a:t>).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/>
              <a:t>The first 48 units at CERN were repaired and fully validated.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/>
              <a:t>All the remaining 216 units were repaired by Nichicon and passed the FAT. Shipping to CERN has resumed </a:t>
            </a:r>
            <a:r>
              <a:rPr lang="en-US" altLang="ja-JP" sz="1800" b="1" dirty="0"/>
              <a:t>today (Sep. 29)</a:t>
            </a:r>
            <a:r>
              <a:rPr lang="en-US" altLang="ja-JP" sz="1800" dirty="0"/>
              <a:t>.</a:t>
            </a:r>
          </a:p>
          <a:p>
            <a:pPr algn="just"/>
            <a:r>
              <a:rPr kumimoji="1" lang="en-US" altLang="ja-JP" sz="1800" dirty="0"/>
              <a:t>Remaining series production with 362 units will be started soon and be delivered to KEK in March 2026.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C953368-685C-C364-3769-223394E56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Status of D1, DQHDS and HPRF,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E3F00E-C85D-37F1-3011-1895296A4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E4C00F7-52BC-3F31-FCF4-87E2A9F82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58" y="3852676"/>
            <a:ext cx="3099598" cy="2385214"/>
          </a:xfrm>
          <a:prstGeom prst="rect">
            <a:avLst/>
          </a:prstGeom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18603F39-258C-78D1-F702-D7BA781210DA}"/>
              </a:ext>
            </a:extLst>
          </p:cNvPr>
          <p:cNvSpPr/>
          <p:nvPr/>
        </p:nvSpPr>
        <p:spPr>
          <a:xfrm>
            <a:off x="1765738" y="4189007"/>
            <a:ext cx="651641" cy="10510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7B99D4-6DC8-9FB8-573D-1FED8D9685D8}"/>
              </a:ext>
            </a:extLst>
          </p:cNvPr>
          <p:cNvSpPr txBox="1"/>
          <p:nvPr/>
        </p:nvSpPr>
        <p:spPr>
          <a:xfrm>
            <a:off x="425669" y="5678877"/>
            <a:ext cx="31268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FFFF00"/>
                </a:solidFill>
              </a:rPr>
              <a:t>Successful qualification of Japanese pre-series units</a:t>
            </a:r>
            <a:endParaRPr lang="ja-JP" altLang="en-US" sz="1400">
              <a:solidFill>
                <a:srgbClr val="FFFF00"/>
              </a:solidFill>
            </a:endParaRPr>
          </a:p>
        </p:txBody>
      </p:sp>
      <p:pic>
        <p:nvPicPr>
          <p:cNvPr id="11" name="Picture 5" descr="A group of people standing in a factory&#10;&#10;AI-generated content may be incorrect.">
            <a:extLst>
              <a:ext uri="{FF2B5EF4-FFF2-40B4-BE49-F238E27FC236}">
                <a16:creationId xmlns:a16="http://schemas.microsoft.com/office/drawing/2014/main" id="{32DBDD39-D1AD-CD9B-AEC2-87E2DF9647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6118" y="3936265"/>
            <a:ext cx="3840714" cy="222279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47A9B6-0F8A-8CFF-2ABE-76D31C688854}"/>
              </a:ext>
            </a:extLst>
          </p:cNvPr>
          <p:cNvSpPr txBox="1"/>
          <p:nvPr/>
        </p:nvSpPr>
        <p:spPr>
          <a:xfrm>
            <a:off x="3745782" y="5454868"/>
            <a:ext cx="37060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FFFF00"/>
                </a:solidFill>
              </a:rPr>
              <a:t>First batch of the DQHDS series production delivered (48 units) and acceptance tests finished</a:t>
            </a:r>
            <a:endParaRPr lang="en-GB" altLang="ja-JP" sz="1400" b="1" dirty="0">
              <a:solidFill>
                <a:srgbClr val="FFFF00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C3124485-8070-512A-AE79-0EBE3509B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326" y="3478926"/>
            <a:ext cx="2227674" cy="309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71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890FAB-C844-3B47-C71C-E109834A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62909"/>
            <a:ext cx="7920000" cy="1196625"/>
          </a:xfrm>
        </p:spPr>
        <p:txBody>
          <a:bodyPr/>
          <a:lstStyle/>
          <a:p>
            <a:pPr algn="ctr"/>
            <a:r>
              <a:rPr lang="en-US" altLang="ja-JP" sz="2800" b="1" noProof="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 Power RF Station (HPRF) and </a:t>
            </a:r>
            <a:br>
              <a:rPr lang="en-US" altLang="ja-JP" sz="2800" b="1" noProof="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altLang="ja-JP" sz="2800" b="1" noProof="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 Power RF Lines (HPRL) for Crab Cavities</a:t>
            </a:r>
            <a:endParaRPr lang="en-US" altLang="ja-JP" sz="2800" noProof="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A2944F-DAC8-92F6-126B-5C2FB36F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11A4E9-4226-CB5F-C2DB-19C0C6C2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B2B813-A9CD-608D-336E-8D8B2BACD0A9}"/>
              </a:ext>
            </a:extLst>
          </p:cNvPr>
          <p:cNvSpPr txBox="1"/>
          <p:nvPr/>
        </p:nvSpPr>
        <p:spPr>
          <a:xfrm>
            <a:off x="4727911" y="4682202"/>
            <a:ext cx="42689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C</a:t>
            </a:r>
            <a:r>
              <a:rPr lang="ja-JP" altLang="en-US"/>
              <a:t>ourtesy of</a:t>
            </a:r>
            <a:r>
              <a:rPr lang="en-US" altLang="ja-JP" dirty="0"/>
              <a:t> G. </a:t>
            </a:r>
            <a:r>
              <a:rPr lang="en-US" altLang="ja-JP" dirty="0" err="1"/>
              <a:t>Cipolla</a:t>
            </a:r>
            <a:r>
              <a:rPr lang="en-US" altLang="ja-JP" dirty="0"/>
              <a:t>, R. </a:t>
            </a:r>
            <a:r>
              <a:rPr lang="en-US" altLang="ja-JP" dirty="0" err="1"/>
              <a:t>Calaga</a:t>
            </a:r>
            <a:r>
              <a:rPr lang="ja-JP" alt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6737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3E5E77-13AD-4D8B-CB11-A35D3981A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b="1" noProof="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 Power RF Station (HPRF) and </a:t>
            </a:r>
            <a:br>
              <a:rPr lang="en-US" altLang="ja-JP" sz="2800" b="1" noProof="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en-US" altLang="ja-JP" sz="2800" b="1" noProof="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 Power RF Lines (HPRL) for Crab Cavities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6C51F8-9632-D3BB-2E48-9CBDB0B06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129" y="5298832"/>
            <a:ext cx="8371227" cy="130293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800" noProof="0" dirty="0"/>
              <a:t>Collaboration agreement:</a:t>
            </a:r>
            <a:r>
              <a:rPr lang="en-US" altLang="ja-JP" sz="1800" dirty="0"/>
              <a:t> </a:t>
            </a:r>
            <a:r>
              <a:rPr lang="en-US" altLang="ja-JP" sz="1800" noProof="0" dirty="0">
                <a:hlinkClick r:id="rId2"/>
              </a:rPr>
              <a:t>KR5904_SYADD5_RFCC</a:t>
            </a:r>
            <a:r>
              <a:rPr lang="en-US" altLang="ja-JP" sz="1800" noProof="0" dirty="0"/>
              <a:t> signed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800" noProof="0" dirty="0"/>
              <a:t>Project scope: </a:t>
            </a:r>
            <a:r>
              <a:rPr lang="en-US" altLang="ja-JP" sz="1800" noProof="0" dirty="0">
                <a:hlinkClick r:id="rId3"/>
              </a:rPr>
              <a:t>EDMS 2874821</a:t>
            </a:r>
            <a:r>
              <a:rPr lang="en-US" altLang="ja-JP" sz="1800" dirty="0"/>
              <a:t>:</a:t>
            </a:r>
            <a:r>
              <a:rPr lang="en-US" altLang="ja-JP" sz="1800" noProof="0" dirty="0"/>
              <a:t> </a:t>
            </a:r>
            <a:r>
              <a:rPr lang="en-US" altLang="ja-JP" sz="1800" b="1" i="1" noProof="0" dirty="0"/>
              <a:t>cash contribution from Japan</a:t>
            </a:r>
            <a:r>
              <a:rPr lang="en-US" altLang="ja-JP" sz="1800" noProof="0" dirty="0"/>
              <a:t>, procurement managed by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1800" dirty="0"/>
              <a:t>Procurement: FY2024-2027</a:t>
            </a:r>
            <a:endParaRPr lang="en-US" altLang="ja-JP" sz="1800" noProof="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6027F8-7CA1-6C65-69DF-C71E903C3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3F2D7DA-78A1-0EF7-5231-73490EE97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15" descr="A crane with a crane hook&#10;&#10;Description automatically generated">
            <a:extLst>
              <a:ext uri="{FF2B5EF4-FFF2-40B4-BE49-F238E27FC236}">
                <a16:creationId xmlns:a16="http://schemas.microsoft.com/office/drawing/2014/main" id="{D2F0ED21-7BC3-8ADB-4C29-EF168975B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533" y="1829086"/>
            <a:ext cx="8940467" cy="3334334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B8AB7106-7D72-7D2C-DEAA-7E282C169ABC}"/>
              </a:ext>
            </a:extLst>
          </p:cNvPr>
          <p:cNvSpPr txBox="1"/>
          <p:nvPr/>
        </p:nvSpPr>
        <p:spPr>
          <a:xfrm>
            <a:off x="771716" y="3848234"/>
            <a:ext cx="248194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HPRF, IOTs 400MHz amplifiers</a:t>
            </a:r>
          </a:p>
          <a:p>
            <a:pPr algn="ctr"/>
            <a:r>
              <a:rPr lang="en-US" noProof="0" dirty="0"/>
              <a:t>(Total: 16 + 4)</a:t>
            </a:r>
          </a:p>
        </p:txBody>
      </p:sp>
      <p:sp>
        <p:nvSpPr>
          <p:cNvPr id="8" name="Arrow: Down 18">
            <a:extLst>
              <a:ext uri="{FF2B5EF4-FFF2-40B4-BE49-F238E27FC236}">
                <a16:creationId xmlns:a16="http://schemas.microsoft.com/office/drawing/2014/main" id="{DA098482-4D03-405C-C18A-12BF01538C3F}"/>
              </a:ext>
            </a:extLst>
          </p:cNvPr>
          <p:cNvSpPr/>
          <p:nvPr/>
        </p:nvSpPr>
        <p:spPr>
          <a:xfrm rot="8895554">
            <a:off x="942667" y="3044239"/>
            <a:ext cx="138793" cy="592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Arrow: Down 20">
            <a:extLst>
              <a:ext uri="{FF2B5EF4-FFF2-40B4-BE49-F238E27FC236}">
                <a16:creationId xmlns:a16="http://schemas.microsoft.com/office/drawing/2014/main" id="{19E215F2-22D6-A29A-512F-79F086E632C5}"/>
              </a:ext>
            </a:extLst>
          </p:cNvPr>
          <p:cNvSpPr/>
          <p:nvPr/>
        </p:nvSpPr>
        <p:spPr>
          <a:xfrm rot="10237957">
            <a:off x="1625394" y="2975489"/>
            <a:ext cx="138793" cy="592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Arrow: Down 21">
            <a:extLst>
              <a:ext uri="{FF2B5EF4-FFF2-40B4-BE49-F238E27FC236}">
                <a16:creationId xmlns:a16="http://schemas.microsoft.com/office/drawing/2014/main" id="{7B118F35-E79C-4950-0038-8C0853D61A4B}"/>
              </a:ext>
            </a:extLst>
          </p:cNvPr>
          <p:cNvSpPr/>
          <p:nvPr/>
        </p:nvSpPr>
        <p:spPr>
          <a:xfrm rot="12019209">
            <a:off x="2348969" y="3044241"/>
            <a:ext cx="138793" cy="592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Arrow: Down 22">
            <a:extLst>
              <a:ext uri="{FF2B5EF4-FFF2-40B4-BE49-F238E27FC236}">
                <a16:creationId xmlns:a16="http://schemas.microsoft.com/office/drawing/2014/main" id="{951F0EE3-CDE5-8148-5A18-D42ACAF51343}"/>
              </a:ext>
            </a:extLst>
          </p:cNvPr>
          <p:cNvSpPr/>
          <p:nvPr/>
        </p:nvSpPr>
        <p:spPr>
          <a:xfrm rot="13787980">
            <a:off x="3004156" y="3204807"/>
            <a:ext cx="138793" cy="592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01125025-8B7A-3C5E-9BF2-5DE80E40EF1C}"/>
              </a:ext>
            </a:extLst>
          </p:cNvPr>
          <p:cNvSpPr txBox="1"/>
          <p:nvPr/>
        </p:nvSpPr>
        <p:spPr>
          <a:xfrm>
            <a:off x="4653569" y="4217566"/>
            <a:ext cx="259714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16 Crab cavities </a:t>
            </a:r>
          </a:p>
          <a:p>
            <a:pPr algn="ctr"/>
            <a:r>
              <a:rPr lang="en-US" noProof="0" dirty="0"/>
              <a:t>(8 Cryomodules +2)</a:t>
            </a:r>
          </a:p>
        </p:txBody>
      </p:sp>
      <p:sp>
        <p:nvSpPr>
          <p:cNvPr id="13" name="Arrow: Right 25">
            <a:extLst>
              <a:ext uri="{FF2B5EF4-FFF2-40B4-BE49-F238E27FC236}">
                <a16:creationId xmlns:a16="http://schemas.microsoft.com/office/drawing/2014/main" id="{BC7B6211-4B67-A5C9-4BE5-F5E335758082}"/>
              </a:ext>
            </a:extLst>
          </p:cNvPr>
          <p:cNvSpPr/>
          <p:nvPr/>
        </p:nvSpPr>
        <p:spPr>
          <a:xfrm rot="1212418">
            <a:off x="7259336" y="4462684"/>
            <a:ext cx="595992" cy="1560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9F9F9E14-1055-9C78-E290-A250EF8792E5}"/>
              </a:ext>
            </a:extLst>
          </p:cNvPr>
          <p:cNvSpPr txBox="1"/>
          <p:nvPr/>
        </p:nvSpPr>
        <p:spPr>
          <a:xfrm>
            <a:off x="4768776" y="1541864"/>
            <a:ext cx="248194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HPRL (RF Lines)</a:t>
            </a:r>
          </a:p>
          <a:p>
            <a:pPr algn="ctr"/>
            <a:r>
              <a:rPr lang="en-US" noProof="0" dirty="0"/>
              <a:t>(16 sets + spares)</a:t>
            </a:r>
          </a:p>
        </p:txBody>
      </p:sp>
      <p:sp>
        <p:nvSpPr>
          <p:cNvPr id="15" name="Arrow: Down 2">
            <a:extLst>
              <a:ext uri="{FF2B5EF4-FFF2-40B4-BE49-F238E27FC236}">
                <a16:creationId xmlns:a16="http://schemas.microsoft.com/office/drawing/2014/main" id="{DDD21D05-9822-41D5-5433-FA375E8E6A10}"/>
              </a:ext>
            </a:extLst>
          </p:cNvPr>
          <p:cNvSpPr/>
          <p:nvPr/>
        </p:nvSpPr>
        <p:spPr>
          <a:xfrm rot="3377695">
            <a:off x="4817711" y="2194611"/>
            <a:ext cx="138793" cy="592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Arrow: Down 3">
            <a:extLst>
              <a:ext uri="{FF2B5EF4-FFF2-40B4-BE49-F238E27FC236}">
                <a16:creationId xmlns:a16="http://schemas.microsoft.com/office/drawing/2014/main" id="{B8F24913-C76E-3892-43A5-92D42C8A2F8A}"/>
              </a:ext>
            </a:extLst>
          </p:cNvPr>
          <p:cNvSpPr/>
          <p:nvPr/>
        </p:nvSpPr>
        <p:spPr>
          <a:xfrm rot="18239566">
            <a:off x="7281305" y="2134905"/>
            <a:ext cx="138793" cy="592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円/楕円 16">
            <a:extLst>
              <a:ext uri="{FF2B5EF4-FFF2-40B4-BE49-F238E27FC236}">
                <a16:creationId xmlns:a16="http://schemas.microsoft.com/office/drawing/2014/main" id="{D77E5C93-B977-3472-E8AB-4826A6B21633}"/>
              </a:ext>
            </a:extLst>
          </p:cNvPr>
          <p:cNvSpPr/>
          <p:nvPr/>
        </p:nvSpPr>
        <p:spPr>
          <a:xfrm>
            <a:off x="304276" y="3581812"/>
            <a:ext cx="3549112" cy="1456841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>
            <a:extLst>
              <a:ext uri="{FF2B5EF4-FFF2-40B4-BE49-F238E27FC236}">
                <a16:creationId xmlns:a16="http://schemas.microsoft.com/office/drawing/2014/main" id="{F28BDE0B-4F73-A9BC-C25A-3F506D9F5EBA}"/>
              </a:ext>
            </a:extLst>
          </p:cNvPr>
          <p:cNvSpPr/>
          <p:nvPr/>
        </p:nvSpPr>
        <p:spPr>
          <a:xfrm>
            <a:off x="4191767" y="991012"/>
            <a:ext cx="3549112" cy="1456841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783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FD0F8E-3147-A1B0-8009-A123BB29E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83191"/>
          </a:xfrm>
        </p:spPr>
        <p:txBody>
          <a:bodyPr/>
          <a:lstStyle/>
          <a:p>
            <a:r>
              <a:rPr lang="en-US" altLang="ja-JP" dirty="0"/>
              <a:t>High Power RF Status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D5D9D7-30EB-EF5E-5023-A0C6BC21F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7A781-F16A-C45D-5408-AE16EDA3D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48" name="Picture 56" descr="A crane with a crane hook&#10;&#10;Description automatically generated">
            <a:extLst>
              <a:ext uri="{FF2B5EF4-FFF2-40B4-BE49-F238E27FC236}">
                <a16:creationId xmlns:a16="http://schemas.microsoft.com/office/drawing/2014/main" id="{14F3BC30-1BB5-459C-1166-AA69B5CB29A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3641" y="502418"/>
            <a:ext cx="2659827" cy="991978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2A9B54B3-9513-7EAC-B88C-B926197DD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58" y="902507"/>
            <a:ext cx="8900499" cy="1689968"/>
          </a:xfrm>
          <a:prstGeom prst="rect">
            <a:avLst/>
          </a:prstGeom>
        </p:spPr>
      </p:pic>
      <p:sp>
        <p:nvSpPr>
          <p:cNvPr id="50" name="TextBox 2">
            <a:extLst>
              <a:ext uri="{FF2B5EF4-FFF2-40B4-BE49-F238E27FC236}">
                <a16:creationId xmlns:a16="http://schemas.microsoft.com/office/drawing/2014/main" id="{60555191-D783-EBD8-525E-BA3C0B1F2AA6}"/>
              </a:ext>
            </a:extLst>
          </p:cNvPr>
          <p:cNvSpPr txBox="1"/>
          <p:nvPr/>
        </p:nvSpPr>
        <p:spPr>
          <a:xfrm>
            <a:off x="441935" y="3049935"/>
            <a:ext cx="79864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Procurement launched for all major items, tight schedule but on track</a:t>
            </a:r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97C789D1-15B5-0C71-6151-076C4CD6B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667964"/>
              </p:ext>
            </p:extLst>
          </p:nvPr>
        </p:nvGraphicFramePr>
        <p:xfrm>
          <a:off x="86295" y="3555826"/>
          <a:ext cx="4306385" cy="2392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530">
                  <a:extLst>
                    <a:ext uri="{9D8B030D-6E8A-4147-A177-3AD203B41FA5}">
                      <a16:colId xmlns:a16="http://schemas.microsoft.com/office/drawing/2014/main" val="255693196"/>
                    </a:ext>
                  </a:extLst>
                </a:gridCol>
                <a:gridCol w="3240855">
                  <a:extLst>
                    <a:ext uri="{9D8B030D-6E8A-4147-A177-3AD203B41FA5}">
                      <a16:colId xmlns:a16="http://schemas.microsoft.com/office/drawing/2014/main" val="1589028757"/>
                    </a:ext>
                  </a:extLst>
                </a:gridCol>
              </a:tblGrid>
              <a:tr h="408404">
                <a:tc gridSpan="2">
                  <a:txBody>
                    <a:bodyPr/>
                    <a:lstStyle/>
                    <a:p>
                      <a:r>
                        <a:rPr lang="en-GB" sz="2000" b="1" dirty="0"/>
                        <a:t>HPRF Station, IOT based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817693"/>
                  </a:ext>
                </a:extLst>
              </a:tr>
              <a:tr h="785392">
                <a:tc>
                  <a:txBody>
                    <a:bodyPr/>
                    <a:lstStyle/>
                    <a:p>
                      <a:r>
                        <a:rPr lang="en-GB" sz="1100" b="1" dirty="0"/>
                        <a:t>Transmitters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100" b="0" dirty="0"/>
                        <a:t>MS, IT, FC 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MS dispatched in Nov’24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IT dispatched - </a:t>
                      </a:r>
                      <a:r>
                        <a:rPr lang="en-GB" sz="1100" b="0" i="1" u="sng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Target FC Sep’25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  <a:hlinkClick r:id="rId4"/>
                        </a:rPr>
                        <a:t>DAI</a:t>
                      </a:r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 already placed for </a:t>
                      </a:r>
                      <a:r>
                        <a:rPr lang="pl-PL" sz="1100" b="0" i="1" dirty="0">
                          <a:solidFill>
                            <a:srgbClr val="00B050"/>
                          </a:solidFill>
                        </a:rPr>
                        <a:t>3 x 400 MHz SSPA</a:t>
                      </a:r>
                      <a:endParaRPr lang="en-GB" sz="1100" b="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929601"/>
                  </a:ext>
                </a:extLst>
              </a:tr>
              <a:tr h="555056">
                <a:tc>
                  <a:txBody>
                    <a:bodyPr/>
                    <a:lstStyle/>
                    <a:p>
                      <a:r>
                        <a:rPr lang="en-GB" sz="1100" b="1" dirty="0"/>
                        <a:t>Trolleys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100" b="0" dirty="0"/>
                        <a:t>Extension of existing Blanket Contract B1641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Extension approved in FC Sep’24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124748"/>
                  </a:ext>
                </a:extLst>
              </a:tr>
              <a:tr h="643946">
                <a:tc>
                  <a:txBody>
                    <a:bodyPr/>
                    <a:lstStyle/>
                    <a:p>
                      <a:r>
                        <a:rPr lang="en-GB" sz="1100" b="1" dirty="0"/>
                        <a:t>IOT Tubes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100" b="0" dirty="0"/>
                        <a:t>Extension of existing Blanket Contract B1641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Extension approved in FC Sep’24 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  <a:hlinkClick r:id="rId5"/>
                        </a:rPr>
                        <a:t>DAI</a:t>
                      </a:r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 already placed for 12 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38329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91502071-4D96-51A3-D23A-B979DC92EB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460657"/>
              </p:ext>
            </p:extLst>
          </p:nvPr>
        </p:nvGraphicFramePr>
        <p:xfrm>
          <a:off x="4611515" y="3555504"/>
          <a:ext cx="4261180" cy="239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148">
                  <a:extLst>
                    <a:ext uri="{9D8B030D-6E8A-4147-A177-3AD203B41FA5}">
                      <a16:colId xmlns:a16="http://schemas.microsoft.com/office/drawing/2014/main" val="255693196"/>
                    </a:ext>
                  </a:extLst>
                </a:gridCol>
                <a:gridCol w="3105032">
                  <a:extLst>
                    <a:ext uri="{9D8B030D-6E8A-4147-A177-3AD203B41FA5}">
                      <a16:colId xmlns:a16="http://schemas.microsoft.com/office/drawing/2014/main" val="1589028757"/>
                    </a:ext>
                  </a:extLst>
                </a:gridCol>
              </a:tblGrid>
              <a:tr h="489930">
                <a:tc gridSpan="2">
                  <a:txBody>
                    <a:bodyPr/>
                    <a:lstStyle/>
                    <a:p>
                      <a:pPr algn="l"/>
                      <a:r>
                        <a:rPr lang="en-GB" sz="2000" b="1" dirty="0"/>
                        <a:t>RF Lines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817693"/>
                  </a:ext>
                </a:extLst>
              </a:tr>
              <a:tr h="734894">
                <a:tc>
                  <a:txBody>
                    <a:bodyPr/>
                    <a:lstStyle/>
                    <a:p>
                      <a:r>
                        <a:rPr lang="en-GB" sz="1100" b="1" dirty="0"/>
                        <a:t>6-1/8‘’ – Straight tubes and elbows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100" b="0" dirty="0"/>
                        <a:t>EN-MME + SY-RF</a:t>
                      </a:r>
                    </a:p>
                    <a:p>
                      <a:pPr algn="just"/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Purchase of all Cu &amp; Al tubes for coaxial lines via EN-MME (</a:t>
                      </a:r>
                      <a:r>
                        <a:rPr lang="en-GB" sz="1100" b="0" i="1" dirty="0">
                          <a:solidFill>
                            <a:srgbClr val="00B050"/>
                          </a:solidFill>
                          <a:hlinkClick r:id="rId6"/>
                        </a:rPr>
                        <a:t>J3096468</a:t>
                      </a:r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) in Apr’25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929601"/>
                  </a:ext>
                </a:extLst>
              </a:tr>
              <a:tr h="320339">
                <a:tc>
                  <a:txBody>
                    <a:bodyPr/>
                    <a:lstStyle/>
                    <a:p>
                      <a:r>
                        <a:rPr lang="en-GB" sz="1100" b="1" dirty="0"/>
                        <a:t>Circulators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100" b="0" dirty="0"/>
                        <a:t>IT awarded Jul 2025</a:t>
                      </a:r>
                      <a:endParaRPr lang="en-GB" sz="1100" b="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124748"/>
                  </a:ext>
                </a:extLst>
              </a:tr>
              <a:tr h="320339">
                <a:tc>
                  <a:txBody>
                    <a:bodyPr/>
                    <a:lstStyle/>
                    <a:p>
                      <a:r>
                        <a:rPr lang="en-GB" sz="1100" b="1" dirty="0"/>
                        <a:t>Dummy loads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100" b="0" dirty="0"/>
                        <a:t>IT awarded Aug 2025</a:t>
                      </a:r>
                      <a:endParaRPr lang="en-GB" sz="1100" b="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593237"/>
                  </a:ext>
                </a:extLst>
              </a:tr>
              <a:tr h="527617">
                <a:tc>
                  <a:txBody>
                    <a:bodyPr/>
                    <a:lstStyle/>
                    <a:p>
                      <a:r>
                        <a:rPr lang="en-GB" sz="1100" b="1" dirty="0"/>
                        <a:t>Waveguides WR2300HH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/>
                        <a:t>EN-MME + SY-RF </a:t>
                      </a:r>
                      <a:br>
                        <a:rPr lang="en-GB" sz="1100" b="0" dirty="0"/>
                      </a:br>
                      <a:r>
                        <a:rPr lang="en-GB" sz="1100" b="0" i="1" dirty="0">
                          <a:solidFill>
                            <a:srgbClr val="00B050"/>
                          </a:solidFill>
                        </a:rPr>
                        <a:t>in-house (recovery and adaptation)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38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392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7589A-202A-695A-8AB3-C524E037C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93723"/>
          </a:xfrm>
        </p:spPr>
        <p:txBody>
          <a:bodyPr/>
          <a:lstStyle/>
          <a:p>
            <a:r>
              <a:rPr lang="en-US" altLang="ja-JP" noProof="0" dirty="0"/>
              <a:t>HPRF: Procurement </a:t>
            </a:r>
            <a:r>
              <a:rPr lang="en-US" altLang="ja-JP" dirty="0"/>
              <a:t>P</a:t>
            </a:r>
            <a:r>
              <a:rPr lang="en-US" altLang="ja-JP" noProof="0" dirty="0" err="1"/>
              <a:t>rofile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1F5E9B2-C938-4ABF-3C93-54086FD2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38EBA4A-9024-FEAD-5A66-2298A813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7BD88746-E79A-979C-0DDD-92BD61FE7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787585"/>
              </p:ext>
            </p:extLst>
          </p:nvPr>
        </p:nvGraphicFramePr>
        <p:xfrm>
          <a:off x="81670" y="1184908"/>
          <a:ext cx="8921654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598">
                  <a:extLst>
                    <a:ext uri="{9D8B030D-6E8A-4147-A177-3AD203B41FA5}">
                      <a16:colId xmlns:a16="http://schemas.microsoft.com/office/drawing/2014/main" val="2637297918"/>
                    </a:ext>
                  </a:extLst>
                </a:gridCol>
                <a:gridCol w="1487156">
                  <a:extLst>
                    <a:ext uri="{9D8B030D-6E8A-4147-A177-3AD203B41FA5}">
                      <a16:colId xmlns:a16="http://schemas.microsoft.com/office/drawing/2014/main" val="3529701984"/>
                    </a:ext>
                  </a:extLst>
                </a:gridCol>
                <a:gridCol w="1159580">
                  <a:extLst>
                    <a:ext uri="{9D8B030D-6E8A-4147-A177-3AD203B41FA5}">
                      <a16:colId xmlns:a16="http://schemas.microsoft.com/office/drawing/2014/main" val="2943097589"/>
                    </a:ext>
                  </a:extLst>
                </a:gridCol>
                <a:gridCol w="1159580">
                  <a:extLst>
                    <a:ext uri="{9D8B030D-6E8A-4147-A177-3AD203B41FA5}">
                      <a16:colId xmlns:a16="http://schemas.microsoft.com/office/drawing/2014/main" val="20980790"/>
                    </a:ext>
                  </a:extLst>
                </a:gridCol>
                <a:gridCol w="1159580">
                  <a:extLst>
                    <a:ext uri="{9D8B030D-6E8A-4147-A177-3AD203B41FA5}">
                      <a16:colId xmlns:a16="http://schemas.microsoft.com/office/drawing/2014/main" val="1490971861"/>
                    </a:ext>
                  </a:extLst>
                </a:gridCol>
                <a:gridCol w="1159580">
                  <a:extLst>
                    <a:ext uri="{9D8B030D-6E8A-4147-A177-3AD203B41FA5}">
                      <a16:colId xmlns:a16="http://schemas.microsoft.com/office/drawing/2014/main" val="3800998822"/>
                    </a:ext>
                  </a:extLst>
                </a:gridCol>
                <a:gridCol w="1159580">
                  <a:extLst>
                    <a:ext uri="{9D8B030D-6E8A-4147-A177-3AD203B41FA5}">
                      <a16:colId xmlns:a16="http://schemas.microsoft.com/office/drawing/2014/main" val="2582842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Document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FY2024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FY2025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FY2026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FY2027</a:t>
                      </a:r>
                    </a:p>
                    <a:p>
                      <a:pPr algn="ctr"/>
                      <a:r>
                        <a:rPr lang="en-US" noProof="0" dirty="0"/>
                        <a:t>+FY2028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Total</a:t>
                      </a:r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668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10450082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WG WR2300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 adapters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 adapters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lines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37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DR 10449709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Coaxial 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 adapters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Special adapters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lines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00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</a:t>
                      </a:r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10433507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Circulators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9976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</a:t>
                      </a:r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10432515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Loads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4100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</a:t>
                      </a:r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10432432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SSPA drivers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16+32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1962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</a:t>
                      </a:r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10432432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HPRF cubicles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12+7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5856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</a:t>
                      </a:r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10432536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IOTs Tubes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5639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DR </a:t>
                      </a:r>
                      <a:r>
                        <a:rPr lang="en-US" sz="1800" b="0" kern="1200" noProof="0" dirty="0">
                          <a:solidFill>
                            <a:schemeClr val="dk1"/>
                          </a:solidFill>
                          <a:effectLst/>
                        </a:rPr>
                        <a:t>10432536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IOTs Trolleys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US" altLang="ja-JP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4824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293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A3C12C-326F-DF80-E42B-A407F24CA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D3E8AF-AF71-7144-9C07-79C0523D2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/>
              <a:t>Japanese contributions to the HL-LHC project: D1 magnet, DQHDS units, and HPRF syste</a:t>
            </a:r>
            <a:r>
              <a:rPr lang="en-US" altLang="ja-JP" sz="2000" dirty="0"/>
              <a:t>m.</a:t>
            </a:r>
          </a:p>
          <a:p>
            <a:r>
              <a:rPr lang="en-US" altLang="ja-JP" sz="2000" dirty="0"/>
              <a:t>D1 magnet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/>
              <a:t>Performances have been verified at V test at KEK.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/>
              <a:t>One cold mass was accepted by CERN. Other two cold masses will be delivered to CERN soon.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/>
              <a:t>A concern with the 4</a:t>
            </a:r>
            <a:r>
              <a:rPr lang="en-US" altLang="ja-JP" sz="2000" baseline="30000" dirty="0"/>
              <a:t>th</a:t>
            </a:r>
            <a:r>
              <a:rPr lang="en-US" altLang="ja-JP" sz="2000" dirty="0"/>
              <a:t> cold mass (MBXF5). </a:t>
            </a:r>
          </a:p>
          <a:p>
            <a:r>
              <a:rPr lang="en-US" altLang="ja-JP" sz="2000" dirty="0"/>
              <a:t>DQHDS units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/>
              <a:t>Repair work for produced 264 units was completed and the shipping to CERN has been resumed.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2000" dirty="0"/>
              <a:t>Remaining series production of 362 units as scheduled.</a:t>
            </a:r>
          </a:p>
          <a:p>
            <a:r>
              <a:rPr kumimoji="1" lang="en-US" altLang="ja-JP" sz="2000" dirty="0"/>
              <a:t>HPRF syste</a:t>
            </a:r>
            <a:r>
              <a:rPr lang="en-US" altLang="ja-JP" sz="2000" dirty="0"/>
              <a:t>m</a:t>
            </a:r>
          </a:p>
          <a:p>
            <a:pPr lvl="1">
              <a:buFont typeface="Wingdings" pitchFamily="2" charset="2"/>
              <a:buChar char="Ø"/>
            </a:pPr>
            <a:r>
              <a:rPr kumimoji="1" lang="en-US" altLang="ja-JP" sz="2000" dirty="0"/>
              <a:t>Procurement and fabrication at CERN are on track. 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6D59FC-303A-8146-0A42-E95BE7FBE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2BDE08-C0CF-F7AB-B0E4-9D60FC56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89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E09796-ECFC-444B-ABDF-33F3B8B0E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sz="3600" dirty="0"/>
              <a:t>Collaborators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F30EE-58A2-3040-8C1B-9DF3EE378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16" y="1129593"/>
            <a:ext cx="8269244" cy="4735179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KEK (in particular)</a:t>
            </a:r>
          </a:p>
          <a:p>
            <a:pPr marL="0" indent="0">
              <a:buNone/>
            </a:pPr>
            <a:r>
              <a:rPr lang="en-US" altLang="ja-JP" sz="1800" dirty="0"/>
              <a:t>M. Sugano, K. Suzuki, Y. </a:t>
            </a:r>
            <a:r>
              <a:rPr lang="en-US" altLang="ja-JP" sz="1800" dirty="0" err="1"/>
              <a:t>Arimoto</a:t>
            </a:r>
            <a:r>
              <a:rPr lang="en-US" altLang="ja-JP" sz="1800" dirty="0"/>
              <a:t>, R. Ueki, Y. </a:t>
            </a:r>
            <a:r>
              <a:rPr lang="en-US" altLang="ja-JP" sz="1800" dirty="0" err="1"/>
              <a:t>Ikemoto</a:t>
            </a:r>
            <a:r>
              <a:rPr lang="en-US" altLang="ja-JP" sz="1800" dirty="0"/>
              <a:t>, H. </a:t>
            </a:r>
            <a:r>
              <a:rPr lang="en-US" altLang="ja-JP" sz="1800" dirty="0" err="1"/>
              <a:t>Kawamata</a:t>
            </a:r>
            <a:r>
              <a:rPr lang="en-US" altLang="ja-JP" sz="1800" dirty="0"/>
              <a:t>, </a:t>
            </a:r>
          </a:p>
          <a:p>
            <a:pPr marL="0" indent="0">
              <a:buNone/>
            </a:pPr>
            <a:r>
              <a:rPr lang="en-US" altLang="ja-JP" sz="1800" dirty="0"/>
              <a:t>N. Okada, R. Okada, H. </a:t>
            </a:r>
            <a:r>
              <a:rPr lang="en-US" altLang="ja-JP" sz="1800" dirty="0" err="1"/>
              <a:t>Ohhata</a:t>
            </a:r>
            <a:r>
              <a:rPr lang="en-US" altLang="ja-JP" sz="1800" dirty="0"/>
              <a:t>, A. </a:t>
            </a:r>
            <a:r>
              <a:rPr lang="en-US" altLang="ja-JP" sz="1800" dirty="0" err="1"/>
              <a:t>Terashima</a:t>
            </a:r>
            <a:r>
              <a:rPr lang="en-US" altLang="ja-JP" sz="1800" dirty="0"/>
              <a:t>, K. Tanaka, N. Ohuchi, T. </a:t>
            </a:r>
            <a:r>
              <a:rPr lang="en-US" altLang="ja-JP" sz="1800" dirty="0" err="1"/>
              <a:t>Ogitsu</a:t>
            </a:r>
            <a:r>
              <a:rPr lang="en-US" altLang="ja-JP" sz="1800" dirty="0"/>
              <a:t>,</a:t>
            </a:r>
          </a:p>
          <a:p>
            <a:pPr marL="0" indent="0">
              <a:buNone/>
            </a:pPr>
            <a:r>
              <a:rPr lang="en-US" altLang="ja-JP" sz="1800" dirty="0"/>
              <a:t>K. </a:t>
            </a:r>
            <a:r>
              <a:rPr lang="en-US" altLang="ja-JP" sz="1800" dirty="0" err="1"/>
              <a:t>Hanagaki</a:t>
            </a:r>
            <a:r>
              <a:rPr lang="en-US" altLang="ja-JP" sz="1800" dirty="0"/>
              <a:t> (Director)</a:t>
            </a:r>
          </a:p>
          <a:p>
            <a:endParaRPr lang="en-US" altLang="ja-JP" sz="1800" dirty="0"/>
          </a:p>
          <a:p>
            <a:r>
              <a:rPr lang="en-US" altLang="ja-JP" sz="1800" dirty="0"/>
              <a:t>CERN WP3 for D1 </a:t>
            </a:r>
          </a:p>
          <a:p>
            <a:pPr marL="0" indent="0">
              <a:buNone/>
            </a:pPr>
            <a:r>
              <a:rPr lang="fr-CH" altLang="ja-JP" sz="1800" dirty="0">
                <a:latin typeface="+mj-lt"/>
                <a:cs typeface="Times New Roman" panose="02020603050405020304" pitchFamily="18" charset="0"/>
              </a:rPr>
              <a:t>S. Izquierdo Bermudez</a:t>
            </a:r>
            <a:r>
              <a:rPr lang="en-US" altLang="ja-JP" sz="1800" dirty="0"/>
              <a:t>, J. C. Perez (WPE), H. </a:t>
            </a:r>
            <a:r>
              <a:rPr lang="en-US" altLang="ja-JP" sz="1800" dirty="0" err="1"/>
              <a:t>Prin</a:t>
            </a:r>
            <a:r>
              <a:rPr lang="en-US" altLang="ja-JP" sz="1800" dirty="0"/>
              <a:t>, D. Duarte Ramos, C. </a:t>
            </a:r>
            <a:r>
              <a:rPr lang="en-US" altLang="ja-JP" sz="1800" dirty="0" err="1"/>
              <a:t>Scheuerlein</a:t>
            </a:r>
            <a:r>
              <a:rPr lang="en-US" altLang="ja-JP" sz="1800" dirty="0"/>
              <a:t>, H. G. </a:t>
            </a:r>
            <a:r>
              <a:rPr lang="en-US" altLang="ja-JP" sz="1800" dirty="0" err="1"/>
              <a:t>Gavela</a:t>
            </a:r>
            <a:r>
              <a:rPr lang="en-US" altLang="ja-JP" sz="1800" dirty="0"/>
              <a:t>, </a:t>
            </a:r>
            <a:r>
              <a:rPr lang="en-GB" altLang="ja-JP" sz="1800" dirty="0"/>
              <a:t>G. </a:t>
            </a:r>
            <a:r>
              <a:rPr lang="en-GB" altLang="ja-JP" sz="1800" dirty="0" err="1"/>
              <a:t>Willering</a:t>
            </a:r>
            <a:r>
              <a:rPr lang="en-GB" altLang="ja-JP" sz="1800" dirty="0"/>
              <a:t>, </a:t>
            </a:r>
            <a:r>
              <a:rPr lang="en-US" altLang="ja-JP" sz="1800" dirty="0"/>
              <a:t>F. </a:t>
            </a:r>
            <a:r>
              <a:rPr lang="en-US" altLang="ja-JP" sz="1800" dirty="0" err="1"/>
              <a:t>Mangiarotti</a:t>
            </a:r>
            <a:r>
              <a:rPr lang="en-US" altLang="ja-JP" sz="1800" dirty="0"/>
              <a:t>, </a:t>
            </a:r>
            <a:r>
              <a:rPr lang="en-GB" altLang="ja-JP" sz="1800" dirty="0"/>
              <a:t>L. </a:t>
            </a:r>
            <a:r>
              <a:rPr lang="en-GB" altLang="ja-JP" sz="1800" dirty="0" err="1"/>
              <a:t>Fiscarelli</a:t>
            </a:r>
            <a:r>
              <a:rPr lang="en-US" altLang="ja-JP" sz="1800" dirty="0"/>
              <a:t>.</a:t>
            </a:r>
          </a:p>
          <a:p>
            <a:pPr marL="0" indent="0">
              <a:buNone/>
            </a:pPr>
            <a:endParaRPr lang="en-US" altLang="ja-JP" sz="1800" dirty="0"/>
          </a:p>
          <a:p>
            <a:r>
              <a:rPr lang="en-US" altLang="ja-JP" sz="1800" dirty="0"/>
              <a:t>CERN WP7 for DQHDS</a:t>
            </a:r>
          </a:p>
          <a:p>
            <a:pPr marL="0" indent="0">
              <a:buNone/>
            </a:pPr>
            <a:r>
              <a:rPr lang="en-US" altLang="ja-JP" sz="1800" dirty="0"/>
              <a:t>D. Carrillo (WPE), E. Nowak, M. </a:t>
            </a:r>
            <a:r>
              <a:rPr lang="en-US" altLang="ja-JP" sz="1800" dirty="0" err="1"/>
              <a:t>Pojer</a:t>
            </a:r>
            <a:r>
              <a:rPr lang="en-US" altLang="ja-JP" sz="1800" dirty="0"/>
              <a:t>, D. </a:t>
            </a:r>
            <a:r>
              <a:rPr lang="en-US" altLang="ja-JP" sz="1800" dirty="0" err="1"/>
              <a:t>Wollmann</a:t>
            </a:r>
            <a:r>
              <a:rPr lang="en-US" altLang="ja-JP" sz="1800" dirty="0"/>
              <a:t>.</a:t>
            </a:r>
          </a:p>
          <a:p>
            <a:pPr marL="0" indent="0">
              <a:buNone/>
            </a:pPr>
            <a:endParaRPr lang="en-US" altLang="ja-JP" sz="1800" dirty="0"/>
          </a:p>
          <a:p>
            <a:r>
              <a:rPr lang="en-US" altLang="ja-JP" sz="1800" dirty="0"/>
              <a:t>CERN WP4 for HPRF</a:t>
            </a:r>
          </a:p>
          <a:p>
            <a:pPr marL="0" indent="0">
              <a:buNone/>
            </a:pPr>
            <a:r>
              <a:rPr lang="en-US" altLang="ja-JP" sz="1800" dirty="0"/>
              <a:t>G. </a:t>
            </a:r>
            <a:r>
              <a:rPr lang="en-US" altLang="ja-JP" sz="1800" dirty="0" err="1"/>
              <a:t>Cipolla</a:t>
            </a:r>
            <a:r>
              <a:rPr lang="en-US" altLang="ja-JP" sz="1800" dirty="0"/>
              <a:t> (WPE), R. </a:t>
            </a:r>
            <a:r>
              <a:rPr lang="en-US" altLang="ja-JP" sz="1800" dirty="0" err="1"/>
              <a:t>Calaga</a:t>
            </a:r>
            <a:endParaRPr lang="en-US" altLang="ja-JP" sz="1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4D9338-B834-8C48-AC4C-78A358A9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40C69A-D2B9-1446-A6F5-5192C2D86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25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333BAA-FD56-81D0-A09A-AC680D1BE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622998"/>
          </a:xfrm>
        </p:spPr>
        <p:txBody>
          <a:bodyPr/>
          <a:lstStyle/>
          <a:p>
            <a:r>
              <a:rPr kumimoji="1" lang="en-US" altLang="ja-JP" dirty="0"/>
              <a:t>Japanese Contribution to HL-LHC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C77F26-B729-61EA-9ACD-EDBAD6AFD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288A444-42C7-E9D7-F9A8-08C62178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B7867C2-AE6F-446D-EC10-09EA540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20" y="2010345"/>
            <a:ext cx="7772400" cy="386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15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333BAA-FD56-81D0-A09A-AC680D1BE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622998"/>
          </a:xfrm>
        </p:spPr>
        <p:txBody>
          <a:bodyPr/>
          <a:lstStyle/>
          <a:p>
            <a:r>
              <a:rPr kumimoji="1" lang="en-US" altLang="ja-JP" dirty="0"/>
              <a:t>Japanese Contribution to HL-LHC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C77F26-B729-61EA-9ACD-EDBAD6AFD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288A444-42C7-E9D7-F9A8-08C62178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B7867C2-AE6F-446D-EC10-09EA540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20" y="2010345"/>
            <a:ext cx="7772400" cy="3862241"/>
          </a:xfrm>
          <a:prstGeom prst="rect">
            <a:avLst/>
          </a:prstGeom>
        </p:spPr>
      </p:pic>
      <p:pic>
        <p:nvPicPr>
          <p:cNvPr id="8" name="Picture 15" descr="A crane with a crane hook&#10;&#10;Description automatically generated">
            <a:extLst>
              <a:ext uri="{FF2B5EF4-FFF2-40B4-BE49-F238E27FC236}">
                <a16:creationId xmlns:a16="http://schemas.microsoft.com/office/drawing/2014/main" id="{C96BAC5E-5558-8758-BDDC-11176772F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98" y="683575"/>
            <a:ext cx="3259334" cy="121556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94C7ECE-2B32-3E71-B5AE-2DFBC6EDF59E}"/>
              </a:ext>
            </a:extLst>
          </p:cNvPr>
          <p:cNvSpPr txBox="1"/>
          <p:nvPr/>
        </p:nvSpPr>
        <p:spPr>
          <a:xfrm>
            <a:off x="157655" y="1330426"/>
            <a:ext cx="2766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High power RF system for Crab Cavity</a:t>
            </a:r>
            <a:endParaRPr kumimoji="1" lang="ja-JP" altLang="en-US" b="1">
              <a:solidFill>
                <a:srgbClr val="00B0F0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57A5DF6-CD9B-BA90-ED6C-44FDFE856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670" y="585316"/>
            <a:ext cx="2273300" cy="131445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BF9948F-477C-BE3F-9150-F5A56DBB73BF}"/>
              </a:ext>
            </a:extLst>
          </p:cNvPr>
          <p:cNvSpPr txBox="1"/>
          <p:nvPr/>
        </p:nvSpPr>
        <p:spPr>
          <a:xfrm>
            <a:off x="4519448" y="1069341"/>
            <a:ext cx="2165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Quench heater discharge power supply (DQHDS) </a:t>
            </a:r>
            <a:endParaRPr kumimoji="1" lang="ja-JP" altLang="en-US" b="1">
              <a:solidFill>
                <a:srgbClr val="00B0F0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9BD0F953-670F-8A29-0DA4-E07C69E20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0540" y="4750991"/>
            <a:ext cx="2140300" cy="142062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B233C68-62FB-B226-BE72-51F3E01631FE}"/>
              </a:ext>
            </a:extLst>
          </p:cNvPr>
          <p:cNvSpPr txBox="1"/>
          <p:nvPr/>
        </p:nvSpPr>
        <p:spPr>
          <a:xfrm>
            <a:off x="2863664" y="6169689"/>
            <a:ext cx="32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Beam separation dipole D1</a:t>
            </a:r>
            <a:endParaRPr kumimoji="1" lang="ja-JP" altLang="en-US" b="1">
              <a:solidFill>
                <a:srgbClr val="00B0F0"/>
              </a:solidFill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F26347B4-336E-993B-2F90-2D7D5F9D52C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304" y="4750796"/>
            <a:ext cx="1877254" cy="140805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CB64F24F-62BE-E93E-1006-6EBBDC78630C}"/>
              </a:ext>
            </a:extLst>
          </p:cNvPr>
          <p:cNvSpPr/>
          <p:nvPr/>
        </p:nvSpPr>
        <p:spPr>
          <a:xfrm>
            <a:off x="1527349" y="2391508"/>
            <a:ext cx="522515" cy="3818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4A24631D-F1E2-CE45-5C32-6B720390E56C}"/>
              </a:ext>
            </a:extLst>
          </p:cNvPr>
          <p:cNvSpPr/>
          <p:nvPr/>
        </p:nvSpPr>
        <p:spPr>
          <a:xfrm>
            <a:off x="5749331" y="2373086"/>
            <a:ext cx="522515" cy="3818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48495577-7B80-F360-595E-FE7FF9B3B20E}"/>
              </a:ext>
            </a:extLst>
          </p:cNvPr>
          <p:cNvSpPr/>
          <p:nvPr/>
        </p:nvSpPr>
        <p:spPr>
          <a:xfrm>
            <a:off x="2867129" y="3791578"/>
            <a:ext cx="522515" cy="3818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12171AF-F429-982A-64FA-6D455423CB7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952" y="5097517"/>
            <a:ext cx="1185905" cy="117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81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890FAB-C844-3B47-C71C-E109834A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10407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Beam Separation Dipole D1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A2944F-DAC8-92F6-126B-5C2FB36F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11A4E9-4226-CB5F-C2DB-19C0C6C2A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14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7E9AF0-32BA-E5DB-C231-C3E9BA0D5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62041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D1: Training Performance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1C132F-EA0A-74CA-D033-F3CC72DB0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75" y="5028425"/>
            <a:ext cx="8888671" cy="133424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1800" dirty="0"/>
              <a:t>All series production magnets so far reached the ultimate current corresponding to 108% of the nominal current.</a:t>
            </a:r>
          </a:p>
          <a:p>
            <a:r>
              <a:rPr lang="en-US" altLang="ja-JP" sz="1800" dirty="0"/>
              <a:t>Reaching the nominal current after a full thermal cycle with less than 3 quenches</a:t>
            </a:r>
          </a:p>
          <a:p>
            <a:r>
              <a:rPr lang="en-US" altLang="ja-JP" sz="1800" dirty="0"/>
              <a:t>Current-holding at the ultimate current for 4 hours was successful.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3C6C79-306A-C442-0162-A15444C7D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DD809FC-C73E-361B-AD4A-BEBD7BE41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4989E03-603A-8169-DFB0-5A9A84D1C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978"/>
            <a:ext cx="9164992" cy="23749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440B93C-3BA5-C87D-7447-EAA4326B4553}"/>
              </a:ext>
            </a:extLst>
          </p:cNvPr>
          <p:cNvSpPr txBox="1"/>
          <p:nvPr/>
        </p:nvSpPr>
        <p:spPr>
          <a:xfrm>
            <a:off x="612000" y="48735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Prototype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EEB2C5E-98DD-8CA2-482F-A300F2CB8F52}"/>
              </a:ext>
            </a:extLst>
          </p:cNvPr>
          <p:cNvSpPr txBox="1"/>
          <p:nvPr/>
        </p:nvSpPr>
        <p:spPr>
          <a:xfrm>
            <a:off x="3753996" y="327148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Series production magnets</a:t>
            </a:r>
            <a:endParaRPr kumimoji="1" lang="ja-JP" altLang="en-US">
              <a:solidFill>
                <a:srgbClr val="FFC000"/>
              </a:solidFill>
            </a:endParaRPr>
          </a:p>
        </p:txBody>
      </p:sp>
      <p:sp>
        <p:nvSpPr>
          <p:cNvPr id="10" name="右中かっこ 9">
            <a:extLst>
              <a:ext uri="{FF2B5EF4-FFF2-40B4-BE49-F238E27FC236}">
                <a16:creationId xmlns:a16="http://schemas.microsoft.com/office/drawing/2014/main" id="{8609D706-E260-23F5-473F-16C036963532}"/>
              </a:ext>
            </a:extLst>
          </p:cNvPr>
          <p:cNvSpPr/>
          <p:nvPr/>
        </p:nvSpPr>
        <p:spPr>
          <a:xfrm rot="16200000">
            <a:off x="5241137" y="-2652058"/>
            <a:ext cx="178755" cy="6712573"/>
          </a:xfrm>
          <a:prstGeom prst="rightBrace">
            <a:avLst/>
          </a:prstGeom>
          <a:ln w="12700">
            <a:solidFill>
              <a:srgbClr val="FFC00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4312BB65-B157-22B5-CF8D-65A46ACD7FF2}"/>
              </a:ext>
            </a:extLst>
          </p:cNvPr>
          <p:cNvGraphicFramePr>
            <a:graphicFrameLocks noGrp="1"/>
          </p:cNvGraphicFramePr>
          <p:nvPr/>
        </p:nvGraphicFramePr>
        <p:xfrm>
          <a:off x="1684195" y="3433925"/>
          <a:ext cx="548494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4299">
                  <a:extLst>
                    <a:ext uri="{9D8B030D-6E8A-4147-A177-3AD203B41FA5}">
                      <a16:colId xmlns:a16="http://schemas.microsoft.com/office/drawing/2014/main" val="3484155888"/>
                    </a:ext>
                  </a:extLst>
                </a:gridCol>
                <a:gridCol w="902129">
                  <a:extLst>
                    <a:ext uri="{9D8B030D-6E8A-4147-A177-3AD203B41FA5}">
                      <a16:colId xmlns:a16="http://schemas.microsoft.com/office/drawing/2014/main" val="2658294554"/>
                    </a:ext>
                  </a:extLst>
                </a:gridCol>
                <a:gridCol w="902129">
                  <a:extLst>
                    <a:ext uri="{9D8B030D-6E8A-4147-A177-3AD203B41FA5}">
                      <a16:colId xmlns:a16="http://schemas.microsoft.com/office/drawing/2014/main" val="2350663820"/>
                    </a:ext>
                  </a:extLst>
                </a:gridCol>
                <a:gridCol w="902129">
                  <a:extLst>
                    <a:ext uri="{9D8B030D-6E8A-4147-A177-3AD203B41FA5}">
                      <a16:colId xmlns:a16="http://schemas.microsoft.com/office/drawing/2014/main" val="4233633327"/>
                    </a:ext>
                  </a:extLst>
                </a:gridCol>
                <a:gridCol w="902129">
                  <a:extLst>
                    <a:ext uri="{9D8B030D-6E8A-4147-A177-3AD203B41FA5}">
                      <a16:colId xmlns:a16="http://schemas.microsoft.com/office/drawing/2014/main" val="405237990"/>
                    </a:ext>
                  </a:extLst>
                </a:gridCol>
                <a:gridCol w="902129">
                  <a:extLst>
                    <a:ext uri="{9D8B030D-6E8A-4147-A177-3AD203B41FA5}">
                      <a16:colId xmlns:a16="http://schemas.microsoft.com/office/drawing/2014/main" val="427795441"/>
                    </a:ext>
                  </a:extLst>
                </a:gridCol>
              </a:tblGrid>
              <a:tr h="286692"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MBXF5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MBXF2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MBXF3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54641"/>
                  </a:ext>
                </a:extLst>
              </a:tr>
              <a:tr h="28669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1st cycle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Nominal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4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10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6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484324"/>
                  </a:ext>
                </a:extLst>
              </a:tr>
              <a:tr h="2866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Ultimate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7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9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18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18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2944035"/>
                  </a:ext>
                </a:extLst>
              </a:tr>
              <a:tr h="28669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2nd cycle</a:t>
                      </a:r>
                      <a:endParaRPr kumimoji="1" lang="ja-JP" alt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Nominal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</a:t>
                      </a:r>
                      <a:endParaRPr kumimoji="1" lang="ja-JP" altLang="en-US" sz="1400"/>
                    </a:p>
                  </a:txBody>
                  <a:tcPr>
                    <a:solidFill>
                      <a:srgbClr val="F9E9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390947"/>
                  </a:ext>
                </a:extLst>
              </a:tr>
              <a:tr h="2866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Ultimate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–</a:t>
                      </a:r>
                      <a:endParaRPr kumimoji="1" lang="ja-JP" altLang="en-US" sz="14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107468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8534019-D43F-D99E-8C98-0C4FE00070F2}"/>
              </a:ext>
            </a:extLst>
          </p:cNvPr>
          <p:cNvSpPr txBox="1"/>
          <p:nvPr/>
        </p:nvSpPr>
        <p:spPr>
          <a:xfrm>
            <a:off x="2343405" y="3085521"/>
            <a:ext cx="4166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Number of quenches to nominal or ultimate 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23909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86DD25-6EE0-7E71-208B-FE4F29A50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72756"/>
          </a:xfrm>
        </p:spPr>
        <p:txBody>
          <a:bodyPr/>
          <a:lstStyle/>
          <a:p>
            <a:r>
              <a:rPr kumimoji="1" lang="en-US" altLang="ja-JP" dirty="0"/>
              <a:t>D1: Field Measurement at V Test (KEK)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33DDE3-A89B-A136-6811-9AB3D6987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DDC124-F7C4-0383-2177-C3F77C6A2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0B91FA8-3C44-C7AE-E996-9A3C07AA6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65" y="442126"/>
            <a:ext cx="7359896" cy="483325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3387A77-2E3D-7CCB-8B15-92D1E82FC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593" y="1955493"/>
            <a:ext cx="3842312" cy="5495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A563E313-5A73-4664-6509-4F8161E43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822" y="5174901"/>
            <a:ext cx="8892792" cy="1597687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1600" b="1" dirty="0"/>
              <a:t>Major systematics (</a:t>
            </a:r>
            <a:r>
              <a:rPr kumimoji="1" lang="en-US" altLang="ja-JP" sz="1600" b="1" i="1" dirty="0"/>
              <a:t>b</a:t>
            </a:r>
            <a:r>
              <a:rPr kumimoji="1" lang="en-US" altLang="ja-JP" sz="1600" b="1" i="1" baseline="-25000" dirty="0"/>
              <a:t>3</a:t>
            </a:r>
            <a:r>
              <a:rPr kumimoji="1" lang="en-US" altLang="ja-JP" sz="1600" b="1" dirty="0"/>
              <a:t>, </a:t>
            </a:r>
            <a:r>
              <a:rPr kumimoji="1" lang="en-US" altLang="ja-JP" sz="1600" b="1" i="1" dirty="0"/>
              <a:t>b</a:t>
            </a:r>
            <a:r>
              <a:rPr kumimoji="1" lang="en-US" altLang="ja-JP" sz="1600" b="1" i="1" baseline="-25000" dirty="0"/>
              <a:t>5</a:t>
            </a:r>
            <a:r>
              <a:rPr kumimoji="1" lang="en-US" altLang="ja-JP" sz="1600" b="1" dirty="0"/>
              <a:t>) are well controlled and consistent with the design values (Opera3D).</a:t>
            </a:r>
          </a:p>
          <a:p>
            <a:pPr lvl="1">
              <a:buFont typeface="Wingdings" pitchFamily="2" charset="2"/>
              <a:buChar char="Ø"/>
            </a:pPr>
            <a:r>
              <a:rPr kumimoji="1" lang="en-US" altLang="ja-JP" sz="1600" b="1" dirty="0"/>
              <a:t>Coefficients of </a:t>
            </a:r>
            <a:r>
              <a:rPr kumimoji="1" lang="en-US" altLang="ja-JP" sz="1600" b="1" i="1" dirty="0"/>
              <a:t>b</a:t>
            </a:r>
            <a:r>
              <a:rPr kumimoji="1" lang="en-US" altLang="ja-JP" sz="1600" b="1" i="1" baseline="-25000" dirty="0"/>
              <a:t>3</a:t>
            </a:r>
            <a:r>
              <a:rPr kumimoji="1" lang="en-US" altLang="ja-JP" sz="1600" b="1" dirty="0"/>
              <a:t> and </a:t>
            </a:r>
            <a:r>
              <a:rPr kumimoji="1" lang="en-US" altLang="ja-JP" sz="1600" b="1" i="1" dirty="0"/>
              <a:t>b</a:t>
            </a:r>
            <a:r>
              <a:rPr kumimoji="1" lang="en-US" altLang="ja-JP" sz="1600" b="1" i="1" baseline="-25000" dirty="0"/>
              <a:t>5</a:t>
            </a:r>
            <a:r>
              <a:rPr kumimoji="1" lang="en-US" altLang="ja-JP" sz="1600" b="1" dirty="0"/>
              <a:t> are influenced by ferromagnetic environments of the cryostats and will be shifted within the criteria in the horizontal cryostat at HL-LHC.</a:t>
            </a:r>
          </a:p>
          <a:p>
            <a:r>
              <a:rPr kumimoji="1" lang="en-US" altLang="ja-JP" sz="1600" b="1" dirty="0"/>
              <a:t>Variation in </a:t>
            </a:r>
            <a:r>
              <a:rPr kumimoji="1" lang="en-US" altLang="ja-JP" sz="1600" b="1" i="1" dirty="0"/>
              <a:t>a</a:t>
            </a:r>
            <a:r>
              <a:rPr kumimoji="1" lang="en-US" altLang="ja-JP" sz="1600" b="1" i="1" baseline="-25000" dirty="0"/>
              <a:t>2</a:t>
            </a:r>
            <a:r>
              <a:rPr kumimoji="1" lang="en-US" altLang="ja-JP" sz="1600" b="1" dirty="0"/>
              <a:t> is considered to correlate with a dipole (top-bottom) asymmetry caused by different coil size.</a:t>
            </a:r>
            <a:endParaRPr kumimoji="1" lang="ja-JP" altLang="en-US" sz="1600" b="1"/>
          </a:p>
        </p:txBody>
      </p:sp>
    </p:spTree>
    <p:extLst>
      <p:ext uri="{BB962C8B-B14F-4D97-AF65-F5344CB8AC3E}">
        <p14:creationId xmlns:p14="http://schemas.microsoft.com/office/powerpoint/2010/main" val="336535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C20950-5648-08D4-CD4C-1EC1C8D6A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033" y="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D1- MBXF1: H Test at CERN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FB0966-32DD-D7E0-CFBD-B08040E83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4080" y="4330840"/>
            <a:ext cx="3868615" cy="2059914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Good training performance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800" dirty="0"/>
              <a:t>one quench needed to reach the ultimate.</a:t>
            </a:r>
          </a:p>
          <a:p>
            <a:r>
              <a:rPr kumimoji="1" lang="en-US" altLang="ja-JP" sz="1800" dirty="0"/>
              <a:t>Field quality in </a:t>
            </a:r>
            <a:r>
              <a:rPr lang="en-US" altLang="ja-JP" sz="1800" dirty="0"/>
              <a:t>horizontal cryostat at CERN was confirmed.</a:t>
            </a:r>
            <a:endParaRPr kumimoji="1" lang="en-US" altLang="ja-JP" sz="1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8401B7-0D53-91A1-88C3-36276C16D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of D1, DQHDS and HPRF,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83F741-174A-2346-1BDA-5EF024A01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32E5768-02B6-F13F-F46B-30254AF59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07" y="614416"/>
            <a:ext cx="4664380" cy="2902507"/>
          </a:xfrm>
          <a:prstGeom prst="rect">
            <a:avLst/>
          </a:prstGeom>
        </p:spPr>
      </p:pic>
      <p:pic>
        <p:nvPicPr>
          <p:cNvPr id="8" name="Picture 7" descr="A large machine in a factory&#10;&#10;Description automatically generated">
            <a:extLst>
              <a:ext uri="{FF2B5EF4-FFF2-40B4-BE49-F238E27FC236}">
                <a16:creationId xmlns:a16="http://schemas.microsoft.com/office/drawing/2014/main" id="{1B1898E6-4944-4D3D-7E81-838587070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660" y="654636"/>
            <a:ext cx="2376264" cy="3168351"/>
          </a:xfrm>
          <a:prstGeom prst="rect">
            <a:avLst/>
          </a:prstGeom>
        </p:spPr>
      </p:pic>
      <p:graphicFrame>
        <p:nvGraphicFramePr>
          <p:cNvPr id="9" name="コンテンツ プレースホルダー 6">
            <a:extLst>
              <a:ext uri="{FF2B5EF4-FFF2-40B4-BE49-F238E27FC236}">
                <a16:creationId xmlns:a16="http://schemas.microsoft.com/office/drawing/2014/main" id="{2CDDD4CE-EB23-C55E-CB22-870F1A423B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742465"/>
              </p:ext>
            </p:extLst>
          </p:nvPr>
        </p:nvGraphicFramePr>
        <p:xfrm>
          <a:off x="100483" y="3597406"/>
          <a:ext cx="4762920" cy="3190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84">
                  <a:extLst>
                    <a:ext uri="{9D8B030D-6E8A-4147-A177-3AD203B41FA5}">
                      <a16:colId xmlns:a16="http://schemas.microsoft.com/office/drawing/2014/main" val="3557238766"/>
                    </a:ext>
                  </a:extLst>
                </a:gridCol>
                <a:gridCol w="952584">
                  <a:extLst>
                    <a:ext uri="{9D8B030D-6E8A-4147-A177-3AD203B41FA5}">
                      <a16:colId xmlns:a16="http://schemas.microsoft.com/office/drawing/2014/main" val="15644999"/>
                    </a:ext>
                  </a:extLst>
                </a:gridCol>
                <a:gridCol w="952584">
                  <a:extLst>
                    <a:ext uri="{9D8B030D-6E8A-4147-A177-3AD203B41FA5}">
                      <a16:colId xmlns:a16="http://schemas.microsoft.com/office/drawing/2014/main" val="3531333178"/>
                    </a:ext>
                  </a:extLst>
                </a:gridCol>
                <a:gridCol w="952584">
                  <a:extLst>
                    <a:ext uri="{9D8B030D-6E8A-4147-A177-3AD203B41FA5}">
                      <a16:colId xmlns:a16="http://schemas.microsoft.com/office/drawing/2014/main" val="156361593"/>
                    </a:ext>
                  </a:extLst>
                </a:gridCol>
                <a:gridCol w="952584">
                  <a:extLst>
                    <a:ext uri="{9D8B030D-6E8A-4147-A177-3AD203B41FA5}">
                      <a16:colId xmlns:a16="http://schemas.microsoft.com/office/drawing/2014/main" val="2445849589"/>
                    </a:ext>
                  </a:extLst>
                </a:gridCol>
              </a:tblGrid>
              <a:tr h="284482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Injection 790 A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Nominal 12110 A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682080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B1 (Tm)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2.5618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35.290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108912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bn (units)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an (units)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bn (units)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an (units)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996526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1880825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-14.37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7322423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4829069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4031570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9122986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0703678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555615"/>
                  </a:ext>
                </a:extLst>
              </a:tr>
              <a:tr h="28448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120311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62FA158-2778-B61E-70AD-65FF520BFB68}"/>
              </a:ext>
            </a:extLst>
          </p:cNvPr>
          <p:cNvSpPr txBox="1"/>
          <p:nvPr/>
        </p:nvSpPr>
        <p:spPr>
          <a:xfrm>
            <a:off x="6788960" y="0"/>
            <a:ext cx="2545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Courtesy of L. </a:t>
            </a:r>
            <a:r>
              <a:rPr kumimoji="1" lang="en-US" altLang="ja-JP" sz="1600" dirty="0" err="1"/>
              <a:t>Fiscarelli</a:t>
            </a:r>
            <a:r>
              <a:rPr kumimoji="1" lang="en-US" altLang="ja-JP" sz="1600" dirty="0"/>
              <a:t>, G. </a:t>
            </a:r>
            <a:r>
              <a:rPr kumimoji="1" lang="en-US" altLang="ja-JP" sz="1600" dirty="0" err="1"/>
              <a:t>Willering</a:t>
            </a:r>
            <a:r>
              <a:rPr kumimoji="1" lang="en-US" altLang="ja-JP" sz="1600" dirty="0"/>
              <a:t> </a:t>
            </a:r>
            <a:endParaRPr kumimoji="1" lang="ja-JP" altLang="en-US" sz="1600"/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521FF854-EB73-AF6A-F521-BF2856EA809B}"/>
              </a:ext>
            </a:extLst>
          </p:cNvPr>
          <p:cNvSpPr/>
          <p:nvPr/>
        </p:nvSpPr>
        <p:spPr>
          <a:xfrm>
            <a:off x="3436868" y="4793064"/>
            <a:ext cx="481657" cy="301451"/>
          </a:xfrm>
          <a:prstGeom prst="ellipse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id="{250FFDBF-0D1C-AA21-8331-CCC59422144F}"/>
              </a:ext>
            </a:extLst>
          </p:cNvPr>
          <p:cNvSpPr/>
          <p:nvPr/>
        </p:nvSpPr>
        <p:spPr>
          <a:xfrm>
            <a:off x="3458639" y="5377543"/>
            <a:ext cx="481657" cy="301451"/>
          </a:xfrm>
          <a:prstGeom prst="ellipse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701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BF9C10-0297-E2DE-EAB7-887D27A5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097" y="0"/>
            <a:ext cx="7920000" cy="720000"/>
          </a:xfrm>
        </p:spPr>
        <p:txBody>
          <a:bodyPr/>
          <a:lstStyle/>
          <a:p>
            <a:r>
              <a:rPr lang="en-US" altLang="ja-JP" dirty="0"/>
              <a:t>D1: </a:t>
            </a:r>
            <a:r>
              <a:rPr kumimoji="1" lang="en-US" altLang="ja-JP" dirty="0"/>
              <a:t>Status of Production</a:t>
            </a:r>
            <a:endParaRPr kumimoji="1" lang="ja-JP" altLang="en-US"/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9E9A601C-6F10-7FEF-2A89-4C7311C3DE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300213"/>
              </p:ext>
            </p:extLst>
          </p:nvPr>
        </p:nvGraphicFramePr>
        <p:xfrm>
          <a:off x="361567" y="746927"/>
          <a:ext cx="8400598" cy="3423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950">
                  <a:extLst>
                    <a:ext uri="{9D8B030D-6E8A-4147-A177-3AD203B41FA5}">
                      <a16:colId xmlns:a16="http://schemas.microsoft.com/office/drawing/2014/main" val="684688419"/>
                    </a:ext>
                  </a:extLst>
                </a:gridCol>
                <a:gridCol w="1153108">
                  <a:extLst>
                    <a:ext uri="{9D8B030D-6E8A-4147-A177-3AD203B41FA5}">
                      <a16:colId xmlns:a16="http://schemas.microsoft.com/office/drawing/2014/main" val="1043816043"/>
                    </a:ext>
                  </a:extLst>
                </a:gridCol>
                <a:gridCol w="1153108">
                  <a:extLst>
                    <a:ext uri="{9D8B030D-6E8A-4147-A177-3AD203B41FA5}">
                      <a16:colId xmlns:a16="http://schemas.microsoft.com/office/drawing/2014/main" val="954136806"/>
                    </a:ext>
                  </a:extLst>
                </a:gridCol>
                <a:gridCol w="1153108">
                  <a:extLst>
                    <a:ext uri="{9D8B030D-6E8A-4147-A177-3AD203B41FA5}">
                      <a16:colId xmlns:a16="http://schemas.microsoft.com/office/drawing/2014/main" val="3154166010"/>
                    </a:ext>
                  </a:extLst>
                </a:gridCol>
                <a:gridCol w="1153108">
                  <a:extLst>
                    <a:ext uri="{9D8B030D-6E8A-4147-A177-3AD203B41FA5}">
                      <a16:colId xmlns:a16="http://schemas.microsoft.com/office/drawing/2014/main" val="3405759659"/>
                    </a:ext>
                  </a:extLst>
                </a:gridCol>
                <a:gridCol w="1153108">
                  <a:extLst>
                    <a:ext uri="{9D8B030D-6E8A-4147-A177-3AD203B41FA5}">
                      <a16:colId xmlns:a16="http://schemas.microsoft.com/office/drawing/2014/main" val="3825683942"/>
                    </a:ext>
                  </a:extLst>
                </a:gridCol>
                <a:gridCol w="1153108">
                  <a:extLst>
                    <a:ext uri="{9D8B030D-6E8A-4147-A177-3AD203B41FA5}">
                      <a16:colId xmlns:a16="http://schemas.microsoft.com/office/drawing/2014/main" val="4070486034"/>
                    </a:ext>
                  </a:extLst>
                </a:gridCol>
              </a:tblGrid>
              <a:tr h="3740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MBXF1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MBXF2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MBXF3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MBXF4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MBXF5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MBXF6</a:t>
                      </a:r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5517136"/>
                  </a:ext>
                </a:extLst>
              </a:tr>
              <a:tr h="3740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Coils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418724"/>
                  </a:ext>
                </a:extLst>
              </a:tr>
              <a:tr h="64568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Magnet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Jan. 2026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March 2026</a:t>
                      </a:r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4624932"/>
                  </a:ext>
                </a:extLst>
              </a:tr>
              <a:tr h="64568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V test (KEK)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3735621"/>
                  </a:ext>
                </a:extLst>
              </a:tr>
              <a:tr h="73792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Cold mass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  <a:endParaRPr kumimoji="1" lang="en-US" altLang="ja-JP" dirty="0"/>
                    </a:p>
                    <a:p>
                      <a:pPr algn="ctr"/>
                      <a:r>
                        <a:rPr kumimoji="1" lang="en-US" altLang="ja-JP" sz="1200" dirty="0"/>
                        <a:t>To be shipped to CERN.</a:t>
                      </a:r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Dec. 2025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3198226"/>
                  </a:ext>
                </a:extLst>
              </a:tr>
              <a:tr h="64568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 test (CERN)</a:t>
                      </a:r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/>
                        <a:t>✔︎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8204682"/>
                  </a:ext>
                </a:extLst>
              </a:tr>
            </a:tbl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6BABA2-16C0-73F3-A1C4-A28CB9CDB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Status of D1, DQHDS and HPRF,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787731-CADE-69C1-B6CB-26B481E23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7B5E49F4-0BE9-52B0-DA50-9D5A4113A452}"/>
              </a:ext>
            </a:extLst>
          </p:cNvPr>
          <p:cNvSpPr txBox="1">
            <a:spLocks/>
          </p:cNvSpPr>
          <p:nvPr/>
        </p:nvSpPr>
        <p:spPr>
          <a:xfrm>
            <a:off x="893354" y="4350937"/>
            <a:ext cx="7920000" cy="180537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Prototype (MBXFP1) was installed in the IT String.</a:t>
            </a:r>
          </a:p>
          <a:p>
            <a:r>
              <a:rPr lang="en-US" altLang="ja-JP" sz="1800" dirty="0"/>
              <a:t>4 magnets fulfilled the acceptance criteria at the V test at KEK.</a:t>
            </a:r>
          </a:p>
          <a:p>
            <a:r>
              <a:rPr lang="en-US" altLang="ja-JP" sz="1800" dirty="0"/>
              <a:t>MBXF1 was validated and accepted by CERN.</a:t>
            </a:r>
          </a:p>
          <a:p>
            <a:r>
              <a:rPr lang="en-US" altLang="ja-JP" sz="1800" dirty="0"/>
              <a:t>MBXF2 and MBXF3 will be delivered to CERN by April 2026.</a:t>
            </a:r>
          </a:p>
          <a:p>
            <a:r>
              <a:rPr lang="en-US" altLang="ja-JP" sz="1800" dirty="0"/>
              <a:t>A target of signing contract of MBXF5 is Dec. 2025.</a:t>
            </a:r>
          </a:p>
          <a:p>
            <a:r>
              <a:rPr lang="en-US" altLang="ja-JP" sz="1800" dirty="0"/>
              <a:t>Remaining two magnets for spare will be tested at KEK in early 2026.</a:t>
            </a:r>
          </a:p>
          <a:p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871140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28575">
          <a:solidFill>
            <a:srgbClr val="FF000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P3_meeting_20170208" id="{B7698E67-20D6-8F4A-876E-5D659D0A0BEC}" vid="{380E9621-9565-2449-988D-8729698CFEC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14793</TotalTime>
  <Words>1524</Words>
  <Application>Microsoft Macintosh PowerPoint</Application>
  <PresentationFormat>画面に合わせる (4:3)</PresentationFormat>
  <Paragraphs>310</Paragraphs>
  <Slides>17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Thème Office</vt:lpstr>
      <vt:lpstr>Status of D1, DQHDS and HPRF</vt:lpstr>
      <vt:lpstr>Collaborators</vt:lpstr>
      <vt:lpstr>Japanese Contribution to HL-LHC</vt:lpstr>
      <vt:lpstr>Japanese Contribution to HL-LHC</vt:lpstr>
      <vt:lpstr>Beam Separation Dipole D1</vt:lpstr>
      <vt:lpstr>D1: Training Performance</vt:lpstr>
      <vt:lpstr>D1: Field Measurement at V Test (KEK)</vt:lpstr>
      <vt:lpstr>D1- MBXF1: H Test at CERN</vt:lpstr>
      <vt:lpstr>D1: Status of Production</vt:lpstr>
      <vt:lpstr>Quench Heater Discharge Power Supply DQHDS</vt:lpstr>
      <vt:lpstr>Quench Heater Power Discharge Supply Units (DQHDS)</vt:lpstr>
      <vt:lpstr>DQHDS: Status and Progress </vt:lpstr>
      <vt:lpstr>High Power RF Station (HPRF) and  High Power RF Lines (HPRL) for Crab Cavities</vt:lpstr>
      <vt:lpstr>High Power RF Station (HPRF) and  High Power RF Lines (HPRL) for Crab Cavities</vt:lpstr>
      <vt:lpstr>High Power RF Status</vt:lpstr>
      <vt:lpstr>HPRF: Procurement Profile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model magnet development of D1</dc:title>
  <dc:creator>Microsoft Office ユーザー</dc:creator>
  <cp:lastModifiedBy> </cp:lastModifiedBy>
  <cp:revision>1257</cp:revision>
  <cp:lastPrinted>2019-09-25T16:02:36Z</cp:lastPrinted>
  <dcterms:created xsi:type="dcterms:W3CDTF">2017-02-04T09:19:33Z</dcterms:created>
  <dcterms:modified xsi:type="dcterms:W3CDTF">2025-09-29T05:05:43Z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