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media/image2.jpeg" ContentType="image/jpeg"/>
  <Override PartName="/ppt/media/image3.jpeg" ContentType="image/jpeg"/>
  <Override PartName="/ppt/theme/theme2.xml" ContentType="application/vnd.openxmlformats-officedocument.theme+xml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charts/chart1.xml" ContentType="application/vnd.openxmlformats-officedocument.drawingml.chart+xml"/>
  <Override PartName="/ppt/media/image8.jpeg" ContentType="image/jpeg"/>
  <Override PartName="/ppt/media/image9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jpeg" ContentType="image/jpeg"/>
  <Override PartName="/ppt/media/image17.jpeg" ContentType="image/jpeg"/>
  <Override PartName="/ppt/media/image18.jpeg" ContentType="image/jpeg"/>
  <Override PartName="/ppt/media/image19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300" u="none" kumimoji="0" normalizeH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1pPr>
    <a:lvl2pPr marL="0" marR="0" indent="3429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300" u="none" kumimoji="0" normalizeH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2pPr>
    <a:lvl3pPr marL="0" marR="0" indent="6858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300" u="none" kumimoji="0" normalizeH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3pPr>
    <a:lvl4pPr marL="0" marR="0" indent="10287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300" u="none" kumimoji="0" normalizeH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4pPr>
    <a:lvl5pPr marL="0" marR="0" indent="13716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300" u="none" kumimoji="0" normalizeH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5pPr>
    <a:lvl6pPr marL="0" marR="0" indent="17145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300" u="none" kumimoji="0" normalizeH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6pPr>
    <a:lvl7pPr marL="0" marR="0" indent="20574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300" u="none" kumimoji="0" normalizeH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7pPr>
    <a:lvl8pPr marL="0" marR="0" indent="24003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300" u="none" kumimoji="0" normalizeH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8pPr>
    <a:lvl9pPr marL="0" marR="0" indent="27432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300" u="none" kumimoji="0" normalizeH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8F44A2F1-9E1F-4B54-A3A2-5F16C0AD49E2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1F3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4C3C2611-4C71-4FC5-86AE-919BDF0F9419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/Relationships>

</file>

<file path=ppt/charts/_rels/chart1.xml.rels><?xml version="1.0" encoding="UTF-8"?>
<Relationships xmlns="http://schemas.openxmlformats.org/package/2006/relationships"><Relationship Id="rId1" Type="http://schemas.openxmlformats.org/officeDocument/2006/relationships/package" Target="../embeddings/Microsoft_Excel_Sheet1.xlsx"/></Relationships>
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autoTitleDeleted val="1"/>
    <c:plotArea>
      <c:layout>
        <c:manualLayout>
          <c:layoutTarget val="inner"/>
          <c:xMode val="edge"/>
          <c:yMode val="edge"/>
          <c:x val="0.108874"/>
          <c:y val="0.0472939"/>
          <c:w val="0.851932"/>
          <c:h val="0.796452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/>
            </c:strRef>
          </c:tx>
          <c:spPr>
            <a:noFill/>
            <a:ln w="38100" cap="flat">
              <a:noFill/>
              <a:prstDash val="solid"/>
              <a:miter lim="400000"/>
            </a:ln>
            <a:effectLst/>
          </c:spPr>
          <c:marker>
            <c:symbol val="diamond"/>
            <c:size val="3"/>
            <c:spPr>
              <a:solidFill>
                <a:srgbClr val="00A2FF"/>
              </a:solidFill>
              <a:ln w="38100" cap="flat">
                <a:solidFill>
                  <a:srgbClr val="00A2FF"/>
                </a:solidFill>
                <a:prstDash val="solid"/>
                <a:miter lim="400000"/>
              </a:ln>
              <a:effectLst/>
            </c:spPr>
          </c:marker>
          <c:dLbls>
            <c:numFmt formatCode="0.0" sourceLinked="0"/>
            <c:txPr>
              <a:bodyPr/>
              <a:lstStyle/>
              <a:p>
                <a:pPr>
                  <a:defRPr b="0" i="0" strike="noStrike" sz="2490" u="none">
                    <a:solidFill>
                      <a:srgbClr val="000000"/>
                    </a:solidFill>
                    <a:latin typeface="Helvetica Neue"/>
                  </a:defRPr>
                </a:pPr>
              </a:p>
            </c:txPr>
            <c:dLblPos val="b"/>
            <c:showLegendKey val="0"/>
            <c:showVal val="0"/>
            <c:showCatName val="0"/>
            <c:showSerName val="1"/>
            <c:showPercent val="0"/>
            <c:showBubbleSize val="0"/>
            <c:showLeaderLines val="0"/>
          </c:dLbls>
          <c:xVal>
            <c:numRef>
              <c:f>Sheet1!$B$2:$B$163</c:f>
              <c:numCache>
                <c:ptCount val="162"/>
                <c:pt idx="0">
                  <c:v>11108.000000</c:v>
                </c:pt>
                <c:pt idx="1">
                  <c:v>11107.000000</c:v>
                </c:pt>
                <c:pt idx="2">
                  <c:v>11106.000000</c:v>
                </c:pt>
                <c:pt idx="3">
                  <c:v>11105.000000</c:v>
                </c:pt>
                <c:pt idx="4">
                  <c:v>11102.000000</c:v>
                </c:pt>
                <c:pt idx="5">
                  <c:v>11101.000000</c:v>
                </c:pt>
                <c:pt idx="6">
                  <c:v>11098.000000</c:v>
                </c:pt>
                <c:pt idx="7">
                  <c:v>11096.000000</c:v>
                </c:pt>
                <c:pt idx="8">
                  <c:v>11094.000000</c:v>
                </c:pt>
                <c:pt idx="9">
                  <c:v>11092.000000</c:v>
                </c:pt>
                <c:pt idx="10">
                  <c:v>11091.000000</c:v>
                </c:pt>
                <c:pt idx="11">
                  <c:v>11090.000000</c:v>
                </c:pt>
                <c:pt idx="12">
                  <c:v>11089.000000</c:v>
                </c:pt>
                <c:pt idx="13">
                  <c:v>11088.000000</c:v>
                </c:pt>
                <c:pt idx="14">
                  <c:v>11086.000000</c:v>
                </c:pt>
                <c:pt idx="15">
                  <c:v>11085.000000</c:v>
                </c:pt>
                <c:pt idx="16">
                  <c:v>11081.000000</c:v>
                </c:pt>
                <c:pt idx="17">
                  <c:v>11079.000000</c:v>
                </c:pt>
                <c:pt idx="18">
                  <c:v>11077.000000</c:v>
                </c:pt>
                <c:pt idx="19">
                  <c:v>11076.000000</c:v>
                </c:pt>
                <c:pt idx="20">
                  <c:v>11072.000000</c:v>
                </c:pt>
                <c:pt idx="21">
                  <c:v>11071.000000</c:v>
                </c:pt>
                <c:pt idx="22">
                  <c:v>11069.000000</c:v>
                </c:pt>
                <c:pt idx="23">
                  <c:v>11067.000000</c:v>
                </c:pt>
                <c:pt idx="24">
                  <c:v>11066.000000</c:v>
                </c:pt>
                <c:pt idx="25">
                  <c:v>11059.000000</c:v>
                </c:pt>
                <c:pt idx="26">
                  <c:v>11058.000000</c:v>
                </c:pt>
                <c:pt idx="27">
                  <c:v>11057.000000</c:v>
                </c:pt>
                <c:pt idx="28">
                  <c:v>11056.000000</c:v>
                </c:pt>
                <c:pt idx="29">
                  <c:v>11055.000000</c:v>
                </c:pt>
                <c:pt idx="30">
                  <c:v>11053.000000</c:v>
                </c:pt>
                <c:pt idx="31">
                  <c:v>11050.000000</c:v>
                </c:pt>
                <c:pt idx="32">
                  <c:v>11047.000000</c:v>
                </c:pt>
                <c:pt idx="33">
                  <c:v>11045.000000</c:v>
                </c:pt>
                <c:pt idx="34">
                  <c:v>10997.000000</c:v>
                </c:pt>
                <c:pt idx="35">
                  <c:v>10994.000000</c:v>
                </c:pt>
                <c:pt idx="36">
                  <c:v>10993.000000</c:v>
                </c:pt>
                <c:pt idx="37">
                  <c:v>10992.000000</c:v>
                </c:pt>
                <c:pt idx="38">
                  <c:v>10990.000000</c:v>
                </c:pt>
                <c:pt idx="39">
                  <c:v>10988.000000</c:v>
                </c:pt>
                <c:pt idx="40">
                  <c:v>10986.000000</c:v>
                </c:pt>
                <c:pt idx="41">
                  <c:v>10985.000000</c:v>
                </c:pt>
                <c:pt idx="42">
                  <c:v>10984.000000</c:v>
                </c:pt>
                <c:pt idx="43">
                  <c:v>10982.000000</c:v>
                </c:pt>
                <c:pt idx="44">
                  <c:v>10981.000000</c:v>
                </c:pt>
                <c:pt idx="45">
                  <c:v>10980.000000</c:v>
                </c:pt>
                <c:pt idx="46">
                  <c:v>10976.000000</c:v>
                </c:pt>
                <c:pt idx="47">
                  <c:v>10975.000000</c:v>
                </c:pt>
                <c:pt idx="48">
                  <c:v>10973.000000</c:v>
                </c:pt>
                <c:pt idx="49">
                  <c:v>10972.000000</c:v>
                </c:pt>
                <c:pt idx="50">
                  <c:v>10971.000000</c:v>
                </c:pt>
                <c:pt idx="51">
                  <c:v>10969.000000</c:v>
                </c:pt>
                <c:pt idx="52">
                  <c:v>10968.000000</c:v>
                </c:pt>
                <c:pt idx="53">
                  <c:v>10964.000000</c:v>
                </c:pt>
                <c:pt idx="54">
                  <c:v>10962.000000</c:v>
                </c:pt>
                <c:pt idx="55">
                  <c:v>10961.000000</c:v>
                </c:pt>
                <c:pt idx="56">
                  <c:v>10959.000000</c:v>
                </c:pt>
                <c:pt idx="57">
                  <c:v>10956.000000</c:v>
                </c:pt>
                <c:pt idx="58">
                  <c:v>10955.000000</c:v>
                </c:pt>
                <c:pt idx="59">
                  <c:v>10954.000000</c:v>
                </c:pt>
                <c:pt idx="60">
                  <c:v>10952.000000</c:v>
                </c:pt>
                <c:pt idx="61">
                  <c:v>10950.000000</c:v>
                </c:pt>
                <c:pt idx="62">
                  <c:v>10948.000000</c:v>
                </c:pt>
                <c:pt idx="63">
                  <c:v>10946.000000</c:v>
                </c:pt>
                <c:pt idx="64">
                  <c:v>10945.000000</c:v>
                </c:pt>
                <c:pt idx="65">
                  <c:v>10943.000000</c:v>
                </c:pt>
                <c:pt idx="66">
                  <c:v>10940.000000</c:v>
                </c:pt>
                <c:pt idx="67">
                  <c:v>10939.000000</c:v>
                </c:pt>
                <c:pt idx="68">
                  <c:v>10938.000000</c:v>
                </c:pt>
                <c:pt idx="69">
                  <c:v>10935.000000</c:v>
                </c:pt>
                <c:pt idx="70">
                  <c:v>10932.000000</c:v>
                </c:pt>
                <c:pt idx="71">
                  <c:v>10931.000000</c:v>
                </c:pt>
                <c:pt idx="72">
                  <c:v>10928.000000</c:v>
                </c:pt>
                <c:pt idx="73">
                  <c:v>10927.000000</c:v>
                </c:pt>
                <c:pt idx="74">
                  <c:v>10926.000000</c:v>
                </c:pt>
                <c:pt idx="75">
                  <c:v>10922.000000</c:v>
                </c:pt>
                <c:pt idx="76">
                  <c:v>10921.000000</c:v>
                </c:pt>
                <c:pt idx="77">
                  <c:v>10920.000000</c:v>
                </c:pt>
                <c:pt idx="78">
                  <c:v>10919.000000</c:v>
                </c:pt>
                <c:pt idx="79">
                  <c:v>10915.000000</c:v>
                </c:pt>
                <c:pt idx="80">
                  <c:v>10913.000000</c:v>
                </c:pt>
                <c:pt idx="81">
                  <c:v>10911.000000</c:v>
                </c:pt>
                <c:pt idx="82">
                  <c:v>10908.000000</c:v>
                </c:pt>
                <c:pt idx="83">
                  <c:v>10907.000000</c:v>
                </c:pt>
                <c:pt idx="84">
                  <c:v>10906.000000</c:v>
                </c:pt>
                <c:pt idx="85">
                  <c:v>10905.000000</c:v>
                </c:pt>
                <c:pt idx="86">
                  <c:v>10904.000000</c:v>
                </c:pt>
                <c:pt idx="87">
                  <c:v>10895.000000</c:v>
                </c:pt>
                <c:pt idx="88">
                  <c:v>10887.000000</c:v>
                </c:pt>
                <c:pt idx="89">
                  <c:v>10886.000000</c:v>
                </c:pt>
                <c:pt idx="90">
                  <c:v>10884.000000</c:v>
                </c:pt>
                <c:pt idx="91">
                  <c:v>10883.000000</c:v>
                </c:pt>
                <c:pt idx="92">
                  <c:v>10878.000000</c:v>
                </c:pt>
                <c:pt idx="93">
                  <c:v>10876.000000</c:v>
                </c:pt>
                <c:pt idx="94">
                  <c:v>10875.000000</c:v>
                </c:pt>
                <c:pt idx="95">
                  <c:v>10874.000000</c:v>
                </c:pt>
                <c:pt idx="96">
                  <c:v>10871.000000</c:v>
                </c:pt>
                <c:pt idx="97">
                  <c:v>10868.000000</c:v>
                </c:pt>
                <c:pt idx="98">
                  <c:v>10866.000000</c:v>
                </c:pt>
                <c:pt idx="99">
                  <c:v>10865.000000</c:v>
                </c:pt>
                <c:pt idx="100">
                  <c:v>10862.000000</c:v>
                </c:pt>
                <c:pt idx="101">
                  <c:v>10859.000000</c:v>
                </c:pt>
                <c:pt idx="102">
                  <c:v>10857.000000</c:v>
                </c:pt>
                <c:pt idx="103">
                  <c:v>10855.000000</c:v>
                </c:pt>
                <c:pt idx="104">
                  <c:v>10854.000000</c:v>
                </c:pt>
                <c:pt idx="105">
                  <c:v>10852.000000</c:v>
                </c:pt>
                <c:pt idx="106">
                  <c:v>10850.000000</c:v>
                </c:pt>
                <c:pt idx="107">
                  <c:v>10848.000000</c:v>
                </c:pt>
                <c:pt idx="108">
                  <c:v>10845.000000</c:v>
                </c:pt>
                <c:pt idx="109">
                  <c:v>10827.000000</c:v>
                </c:pt>
                <c:pt idx="110">
                  <c:v>10826.000000</c:v>
                </c:pt>
                <c:pt idx="111">
                  <c:v>10825.000000</c:v>
                </c:pt>
                <c:pt idx="112">
                  <c:v>10824.000000</c:v>
                </c:pt>
                <c:pt idx="113">
                  <c:v>10821.000000</c:v>
                </c:pt>
                <c:pt idx="114">
                  <c:v>10808.000000</c:v>
                </c:pt>
                <c:pt idx="115">
                  <c:v>10732.000000</c:v>
                </c:pt>
                <c:pt idx="116">
                  <c:v>10731.000000</c:v>
                </c:pt>
                <c:pt idx="117">
                  <c:v>10721.000000</c:v>
                </c:pt>
                <c:pt idx="118">
                  <c:v>10718.000000</c:v>
                </c:pt>
                <c:pt idx="119">
                  <c:v>10717.000000</c:v>
                </c:pt>
                <c:pt idx="120">
                  <c:v>10713.000000</c:v>
                </c:pt>
                <c:pt idx="121">
                  <c:v>10709.000000</c:v>
                </c:pt>
                <c:pt idx="122">
                  <c:v>10705.000000</c:v>
                </c:pt>
                <c:pt idx="123">
                  <c:v>10704.000000</c:v>
                </c:pt>
                <c:pt idx="124">
                  <c:v>10702.000000</c:v>
                </c:pt>
                <c:pt idx="125">
                  <c:v>10701.000000</c:v>
                </c:pt>
                <c:pt idx="126">
                  <c:v>10697.000000</c:v>
                </c:pt>
                <c:pt idx="127">
                  <c:v>10696.000000</c:v>
                </c:pt>
                <c:pt idx="128">
                  <c:v>10691.000000</c:v>
                </c:pt>
                <c:pt idx="129">
                  <c:v>10690.000000</c:v>
                </c:pt>
                <c:pt idx="130">
                  <c:v>10689.000000</c:v>
                </c:pt>
                <c:pt idx="131">
                  <c:v>10685.000000</c:v>
                </c:pt>
                <c:pt idx="132">
                  <c:v>10683.000000</c:v>
                </c:pt>
                <c:pt idx="133">
                  <c:v>10678.000000</c:v>
                </c:pt>
                <c:pt idx="134">
                  <c:v>10677.000000</c:v>
                </c:pt>
                <c:pt idx="135">
                  <c:v>10676.000000</c:v>
                </c:pt>
                <c:pt idx="136">
                  <c:v>10675.000000</c:v>
                </c:pt>
                <c:pt idx="137">
                  <c:v>10674.000000</c:v>
                </c:pt>
                <c:pt idx="138">
                  <c:v>10673.000000</c:v>
                </c:pt>
                <c:pt idx="139">
                  <c:v>10672.000000</c:v>
                </c:pt>
                <c:pt idx="140">
                  <c:v>10671.000000</c:v>
                </c:pt>
                <c:pt idx="141">
                  <c:v>10670.000000</c:v>
                </c:pt>
                <c:pt idx="142">
                  <c:v>10666.000000</c:v>
                </c:pt>
                <c:pt idx="143">
                  <c:v>10665.000000</c:v>
                </c:pt>
                <c:pt idx="144">
                  <c:v>10663.000000</c:v>
                </c:pt>
                <c:pt idx="145">
                  <c:v>10659.000000</c:v>
                </c:pt>
                <c:pt idx="146">
                  <c:v>10656.000000</c:v>
                </c:pt>
                <c:pt idx="147">
                  <c:v>10653.000000</c:v>
                </c:pt>
                <c:pt idx="148">
                  <c:v>10650.000000</c:v>
                </c:pt>
                <c:pt idx="149">
                  <c:v>10649.000000</c:v>
                </c:pt>
                <c:pt idx="150">
                  <c:v>10647.000000</c:v>
                </c:pt>
                <c:pt idx="151">
                  <c:v>10645.000000</c:v>
                </c:pt>
                <c:pt idx="152">
                  <c:v>10644.000000</c:v>
                </c:pt>
                <c:pt idx="153">
                  <c:v>10640.000000</c:v>
                </c:pt>
                <c:pt idx="154">
                  <c:v>10639.000000</c:v>
                </c:pt>
                <c:pt idx="155">
                  <c:v>10638.000000</c:v>
                </c:pt>
                <c:pt idx="156">
                  <c:v>10629.000000</c:v>
                </c:pt>
                <c:pt idx="157">
                  <c:v>10628.000000</c:v>
                </c:pt>
                <c:pt idx="158">
                  <c:v>10623.000000</c:v>
                </c:pt>
                <c:pt idx="159">
                  <c:v>10616.000000</c:v>
                </c:pt>
                <c:pt idx="160">
                  <c:v>10612.000000</c:v>
                </c:pt>
                <c:pt idx="161">
                  <c:v>10611.000000</c:v>
                </c:pt>
              </c:numCache>
            </c:numRef>
          </c:xVal>
          <c:yVal>
            <c:numRef>
              <c:f>Sheet1!$C$2:$C$163</c:f>
              <c:numCache>
                <c:ptCount val="162"/>
                <c:pt idx="0">
                  <c:v>437.616752</c:v>
                </c:pt>
                <c:pt idx="1">
                  <c:v>437.933922</c:v>
                </c:pt>
                <c:pt idx="2">
                  <c:v>438.633740</c:v>
                </c:pt>
                <c:pt idx="3">
                  <c:v>433.881521</c:v>
                </c:pt>
                <c:pt idx="4">
                  <c:v>434.278496</c:v>
                </c:pt>
                <c:pt idx="5">
                  <c:v>433.501156</c:v>
                </c:pt>
                <c:pt idx="6">
                  <c:v>435.675024</c:v>
                </c:pt>
                <c:pt idx="7">
                  <c:v>434.843236</c:v>
                </c:pt>
                <c:pt idx="8">
                  <c:v>433.417047</c:v>
                </c:pt>
                <c:pt idx="9">
                  <c:v>433.284147</c:v>
                </c:pt>
                <c:pt idx="10">
                  <c:v>431.124693</c:v>
                </c:pt>
                <c:pt idx="11">
                  <c:v>434.706244</c:v>
                </c:pt>
                <c:pt idx="12">
                  <c:v>433.443386</c:v>
                </c:pt>
                <c:pt idx="13">
                  <c:v>433.404839</c:v>
                </c:pt>
                <c:pt idx="14">
                  <c:v>431.309176</c:v>
                </c:pt>
                <c:pt idx="15">
                  <c:v>435.780454</c:v>
                </c:pt>
                <c:pt idx="16">
                  <c:v>427.808505</c:v>
                </c:pt>
                <c:pt idx="17">
                  <c:v>432.581748</c:v>
                </c:pt>
                <c:pt idx="18">
                  <c:v>434.821058</c:v>
                </c:pt>
                <c:pt idx="19">
                  <c:v>436.568886</c:v>
                </c:pt>
                <c:pt idx="20">
                  <c:v>428.239701</c:v>
                </c:pt>
                <c:pt idx="21">
                  <c:v>424.238159</c:v>
                </c:pt>
                <c:pt idx="22">
                  <c:v>427.784273</c:v>
                </c:pt>
                <c:pt idx="23">
                  <c:v>429.808418</c:v>
                </c:pt>
                <c:pt idx="24">
                  <c:v>418.615606</c:v>
                </c:pt>
                <c:pt idx="25">
                  <c:v>427.678640</c:v>
                </c:pt>
                <c:pt idx="26">
                  <c:v>425.390105</c:v>
                </c:pt>
                <c:pt idx="27">
                  <c:v>423.877671</c:v>
                </c:pt>
                <c:pt idx="28">
                  <c:v>427.351089</c:v>
                </c:pt>
                <c:pt idx="29">
                  <c:v>425.707331</c:v>
                </c:pt>
                <c:pt idx="30">
                  <c:v>424.999028</c:v>
                </c:pt>
                <c:pt idx="31">
                  <c:v>203.655356</c:v>
                </c:pt>
                <c:pt idx="32">
                  <c:v>77.521831</c:v>
                </c:pt>
                <c:pt idx="33">
                  <c:v>12.689122</c:v>
                </c:pt>
                <c:pt idx="34">
                  <c:v>432.573038</c:v>
                </c:pt>
                <c:pt idx="35">
                  <c:v>430.502818</c:v>
                </c:pt>
                <c:pt idx="36">
                  <c:v>433.206134</c:v>
                </c:pt>
                <c:pt idx="37">
                  <c:v>425.216591</c:v>
                </c:pt>
                <c:pt idx="38">
                  <c:v>426.612870</c:v>
                </c:pt>
                <c:pt idx="39">
                  <c:v>432.241857</c:v>
                </c:pt>
                <c:pt idx="40">
                  <c:v>430.760267</c:v>
                </c:pt>
                <c:pt idx="41">
                  <c:v>434.630692</c:v>
                </c:pt>
                <c:pt idx="42">
                  <c:v>432.047489</c:v>
                </c:pt>
                <c:pt idx="43">
                  <c:v>432.911110</c:v>
                </c:pt>
                <c:pt idx="44">
                  <c:v>431.593007</c:v>
                </c:pt>
                <c:pt idx="45">
                  <c:v>427.309989</c:v>
                </c:pt>
                <c:pt idx="46">
                  <c:v>433.300057</c:v>
                </c:pt>
                <c:pt idx="47">
                  <c:v>435.111511</c:v>
                </c:pt>
                <c:pt idx="48">
                  <c:v>435.277996</c:v>
                </c:pt>
                <c:pt idx="49">
                  <c:v>432.827291</c:v>
                </c:pt>
                <c:pt idx="50">
                  <c:v>433.607013</c:v>
                </c:pt>
                <c:pt idx="51">
                  <c:v>433.283572</c:v>
                </c:pt>
                <c:pt idx="52">
                  <c:v>437.525086</c:v>
                </c:pt>
                <c:pt idx="53">
                  <c:v>427.147342</c:v>
                </c:pt>
                <c:pt idx="54">
                  <c:v>431.131361</c:v>
                </c:pt>
                <c:pt idx="55">
                  <c:v>435.715456</c:v>
                </c:pt>
                <c:pt idx="56">
                  <c:v>432.969750</c:v>
                </c:pt>
                <c:pt idx="57">
                  <c:v>434.374282</c:v>
                </c:pt>
                <c:pt idx="58">
                  <c:v>430.258269</c:v>
                </c:pt>
                <c:pt idx="59">
                  <c:v>430.180291</c:v>
                </c:pt>
                <c:pt idx="60">
                  <c:v>435.718542</c:v>
                </c:pt>
                <c:pt idx="61">
                  <c:v>429.419421</c:v>
                </c:pt>
                <c:pt idx="62">
                  <c:v>429.283636</c:v>
                </c:pt>
                <c:pt idx="63">
                  <c:v>437.245323</c:v>
                </c:pt>
                <c:pt idx="64">
                  <c:v>434.705368</c:v>
                </c:pt>
                <c:pt idx="65">
                  <c:v>429.907973</c:v>
                </c:pt>
                <c:pt idx="66">
                  <c:v>428.902318</c:v>
                </c:pt>
                <c:pt idx="67">
                  <c:v>434.893962</c:v>
                </c:pt>
                <c:pt idx="68">
                  <c:v>433.003555</c:v>
                </c:pt>
                <c:pt idx="69">
                  <c:v>418.172946</c:v>
                </c:pt>
                <c:pt idx="70">
                  <c:v>425.570964</c:v>
                </c:pt>
                <c:pt idx="71">
                  <c:v>421.031718</c:v>
                </c:pt>
                <c:pt idx="72">
                  <c:v>431.257492</c:v>
                </c:pt>
                <c:pt idx="73">
                  <c:v>425.937298</c:v>
                </c:pt>
                <c:pt idx="74">
                  <c:v>424.938616</c:v>
                </c:pt>
                <c:pt idx="75">
                  <c:v>432.361814</c:v>
                </c:pt>
                <c:pt idx="76">
                  <c:v>428.435767</c:v>
                </c:pt>
                <c:pt idx="77">
                  <c:v>401.614299</c:v>
                </c:pt>
                <c:pt idx="78">
                  <c:v>429.434747</c:v>
                </c:pt>
                <c:pt idx="79">
                  <c:v>434.976857</c:v>
                </c:pt>
                <c:pt idx="80">
                  <c:v>432.757522</c:v>
                </c:pt>
                <c:pt idx="81">
                  <c:v>432.591795</c:v>
                </c:pt>
                <c:pt idx="82">
                  <c:v>424.173171</c:v>
                </c:pt>
                <c:pt idx="83">
                  <c:v>429.126710</c:v>
                </c:pt>
                <c:pt idx="84">
                  <c:v>425.760986</c:v>
                </c:pt>
                <c:pt idx="85">
                  <c:v>427.170660</c:v>
                </c:pt>
                <c:pt idx="86">
                  <c:v>203.500910</c:v>
                </c:pt>
                <c:pt idx="87">
                  <c:v>431.889581</c:v>
                </c:pt>
                <c:pt idx="88">
                  <c:v>426.279371</c:v>
                </c:pt>
                <c:pt idx="89">
                  <c:v>430.995851</c:v>
                </c:pt>
                <c:pt idx="90">
                  <c:v>432.669313</c:v>
                </c:pt>
                <c:pt idx="91">
                  <c:v>429.261029</c:v>
                </c:pt>
                <c:pt idx="92">
                  <c:v>431.721540</c:v>
                </c:pt>
                <c:pt idx="93">
                  <c:v>438.327673</c:v>
                </c:pt>
                <c:pt idx="94">
                  <c:v>428.784513</c:v>
                </c:pt>
                <c:pt idx="95">
                  <c:v>438.898086</c:v>
                </c:pt>
                <c:pt idx="96">
                  <c:v>434.785354</c:v>
                </c:pt>
                <c:pt idx="97">
                  <c:v>432.833268</c:v>
                </c:pt>
                <c:pt idx="98">
                  <c:v>438.334827</c:v>
                </c:pt>
                <c:pt idx="99">
                  <c:v>433.502884</c:v>
                </c:pt>
                <c:pt idx="100">
                  <c:v>430.787405</c:v>
                </c:pt>
                <c:pt idx="101">
                  <c:v>434.264745</c:v>
                </c:pt>
                <c:pt idx="102">
                  <c:v>437.499373</c:v>
                </c:pt>
                <c:pt idx="103">
                  <c:v>368.965333</c:v>
                </c:pt>
                <c:pt idx="104">
                  <c:v>370.187083</c:v>
                </c:pt>
                <c:pt idx="105">
                  <c:v>198.866682</c:v>
                </c:pt>
                <c:pt idx="106">
                  <c:v>76.990287</c:v>
                </c:pt>
                <c:pt idx="107">
                  <c:v>12.812964</c:v>
                </c:pt>
                <c:pt idx="108">
                  <c:v>23.186037</c:v>
                </c:pt>
                <c:pt idx="109">
                  <c:v>14.151209</c:v>
                </c:pt>
                <c:pt idx="110">
                  <c:v>13.731994</c:v>
                </c:pt>
                <c:pt idx="111">
                  <c:v>13.414426</c:v>
                </c:pt>
                <c:pt idx="112">
                  <c:v>7.057311</c:v>
                </c:pt>
                <c:pt idx="113">
                  <c:v>6.921340</c:v>
                </c:pt>
                <c:pt idx="114">
                  <c:v>1.493565</c:v>
                </c:pt>
                <c:pt idx="115">
                  <c:v>430.883550</c:v>
                </c:pt>
                <c:pt idx="116">
                  <c:v>437.063611</c:v>
                </c:pt>
                <c:pt idx="117">
                  <c:v>428.181199</c:v>
                </c:pt>
                <c:pt idx="118">
                  <c:v>424.017824</c:v>
                </c:pt>
                <c:pt idx="119">
                  <c:v>429.655512</c:v>
                </c:pt>
                <c:pt idx="120">
                  <c:v>427.809825</c:v>
                </c:pt>
                <c:pt idx="121">
                  <c:v>419.559076</c:v>
                </c:pt>
                <c:pt idx="122">
                  <c:v>432.044979</c:v>
                </c:pt>
                <c:pt idx="123">
                  <c:v>430.883060</c:v>
                </c:pt>
                <c:pt idx="124">
                  <c:v>428.201629</c:v>
                </c:pt>
                <c:pt idx="125">
                  <c:v>432.650367</c:v>
                </c:pt>
                <c:pt idx="126">
                  <c:v>435.800336</c:v>
                </c:pt>
                <c:pt idx="127">
                  <c:v>435.965164</c:v>
                </c:pt>
                <c:pt idx="128">
                  <c:v>440.346890</c:v>
                </c:pt>
                <c:pt idx="129">
                  <c:v>436.691376</c:v>
                </c:pt>
                <c:pt idx="130">
                  <c:v>436.037779</c:v>
                </c:pt>
                <c:pt idx="131">
                  <c:v>426.988948</c:v>
                </c:pt>
                <c:pt idx="132">
                  <c:v>431.023251</c:v>
                </c:pt>
                <c:pt idx="133">
                  <c:v>425.646524</c:v>
                </c:pt>
                <c:pt idx="134">
                  <c:v>428.471058</c:v>
                </c:pt>
                <c:pt idx="135">
                  <c:v>432.319985</c:v>
                </c:pt>
                <c:pt idx="136">
                  <c:v>413.449266</c:v>
                </c:pt>
                <c:pt idx="137">
                  <c:v>417.583382</c:v>
                </c:pt>
                <c:pt idx="138">
                  <c:v>419.058452</c:v>
                </c:pt>
                <c:pt idx="139">
                  <c:v>429.135792</c:v>
                </c:pt>
                <c:pt idx="140">
                  <c:v>427.517449</c:v>
                </c:pt>
                <c:pt idx="141">
                  <c:v>146.112997</c:v>
                </c:pt>
                <c:pt idx="142">
                  <c:v>418.814485</c:v>
                </c:pt>
                <c:pt idx="143">
                  <c:v>426.405874</c:v>
                </c:pt>
                <c:pt idx="144">
                  <c:v>412.025785</c:v>
                </c:pt>
                <c:pt idx="145">
                  <c:v>404.023361</c:v>
                </c:pt>
                <c:pt idx="146">
                  <c:v>322.960300</c:v>
                </c:pt>
                <c:pt idx="147">
                  <c:v>332.163859</c:v>
                </c:pt>
                <c:pt idx="148">
                  <c:v>325.959798</c:v>
                </c:pt>
                <c:pt idx="149">
                  <c:v>320.267577</c:v>
                </c:pt>
                <c:pt idx="150">
                  <c:v>201.034673</c:v>
                </c:pt>
                <c:pt idx="151">
                  <c:v>200.795633</c:v>
                </c:pt>
                <c:pt idx="152">
                  <c:v>198.063109</c:v>
                </c:pt>
                <c:pt idx="153">
                  <c:v>144.205195</c:v>
                </c:pt>
                <c:pt idx="154">
                  <c:v>143.789191</c:v>
                </c:pt>
                <c:pt idx="155">
                  <c:v>141.504070</c:v>
                </c:pt>
                <c:pt idx="156">
                  <c:v>77.249253</c:v>
                </c:pt>
                <c:pt idx="157">
                  <c:v>76.105025</c:v>
                </c:pt>
                <c:pt idx="158">
                  <c:v>76.392812</c:v>
                </c:pt>
                <c:pt idx="159">
                  <c:v>12.298564</c:v>
                </c:pt>
                <c:pt idx="160">
                  <c:v>12.613847</c:v>
                </c:pt>
                <c:pt idx="161">
                  <c:v>13.377508</c:v>
                </c:pt>
              </c:numCache>
            </c:numRef>
          </c:yVal>
          <c:smooth val="0"/>
        </c:ser>
        <c:axId val="2094734552"/>
        <c:axId val="2094734553"/>
      </c:scatterChart>
      <c:valAx>
        <c:axId val="2094734552"/>
        <c:scaling>
          <c:orientation val="minMax"/>
          <c:max val="11150"/>
        </c:scaling>
        <c:delete val="0"/>
        <c:axPos val="b"/>
        <c:title>
          <c:tx>
            <c:rich>
              <a:bodyPr rot="0"/>
              <a:lstStyle/>
              <a:p>
                <a:pPr>
                  <a:defRPr b="0" i="0" strike="noStrike" sz="2090" u="none">
                    <a:solidFill>
                      <a:srgbClr val="000000"/>
                    </a:solidFill>
                    <a:latin typeface="Helvetica Neue"/>
                  </a:defRPr>
                </a:pPr>
                <a:r>
                  <a:rPr b="0" i="0" strike="noStrike" sz="2090" u="none">
                    <a:solidFill>
                      <a:srgbClr val="000000"/>
                    </a:solidFill>
                    <a:latin typeface="Helvetica Neue"/>
                  </a:rPr>
                  <a:t>Fill number in 2025</a:t>
                </a:r>
              </a:p>
            </c:rich>
          </c:tx>
          <c:layout/>
          <c:overlay val="1"/>
        </c:title>
        <c:numFmt formatCode="#,##0" sourceLinked="0"/>
        <c:majorTickMark val="cross"/>
        <c:minorTickMark val="none"/>
        <c:tickLblPos val="nextTo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>
              <a:defRPr b="0" i="0" strike="noStrike" sz="2090" u="none">
                <a:solidFill>
                  <a:srgbClr val="000000"/>
                </a:solidFill>
                <a:latin typeface="Helvetica Neue"/>
              </a:defRPr>
            </a:pPr>
          </a:p>
        </c:txPr>
        <c:crossAx val="2094734553"/>
        <c:crosses val="autoZero"/>
        <c:crossBetween val="between"/>
        <c:majorUnit val="68.75"/>
        <c:minorUnit val="34.375"/>
      </c:valAx>
      <c:valAx>
        <c:axId val="2094734553"/>
        <c:scaling>
          <c:orientation val="minMax"/>
          <c:max val="500"/>
          <c:min val="0"/>
        </c:scaling>
        <c:delete val="0"/>
        <c:axPos val="l"/>
        <c:majorGridlines>
          <c:spPr>
            <a:ln w="6350" cap="flat">
              <a:solidFill>
                <a:srgbClr val="B8B8B8"/>
              </a:solidFill>
              <a:prstDash val="solid"/>
              <a:miter lim="400000"/>
            </a:ln>
          </c:spPr>
        </c:majorGridlines>
        <c:minorGridlines>
          <c:spPr>
            <a:ln w="6350" cap="flat">
              <a:solidFill>
                <a:srgbClr val="EBEBEB"/>
              </a:solidFill>
              <a:prstDash val="solid"/>
              <a:miter lim="400000"/>
            </a:ln>
          </c:spPr>
        </c:minorGridlines>
        <c:title>
          <c:tx>
            <c:rich>
              <a:bodyPr rot="-5400000"/>
              <a:lstStyle/>
              <a:p>
                <a:pPr>
                  <a:defRPr b="0" i="0" strike="noStrike" sz="2090" u="none">
                    <a:solidFill>
                      <a:srgbClr val="000000"/>
                    </a:solidFill>
                    <a:latin typeface="Helvetica Neue"/>
                  </a:defRPr>
                </a:pPr>
                <a:r>
                  <a:rPr b="0" i="0" strike="noStrike" sz="2090" u="none">
                    <a:solidFill>
                      <a:srgbClr val="000000"/>
                    </a:solidFill>
                    <a:latin typeface="Helvetica Neue"/>
                  </a:rPr>
                  <a:t>Proton beam stored energy [ MJ ]</a:t>
                </a:r>
              </a:p>
            </c:rich>
          </c:tx>
          <c:layout/>
          <c:overlay val="1"/>
        </c:title>
        <c:numFmt formatCode="0" sourceLinked="0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>
              <a:defRPr b="0" i="0" strike="noStrike" sz="2090" u="none">
                <a:solidFill>
                  <a:srgbClr val="000000"/>
                </a:solidFill>
                <a:latin typeface="Helvetica Neue"/>
              </a:defRPr>
            </a:pPr>
          </a:p>
        </c:txPr>
        <c:crossAx val="2094734552"/>
        <c:crosses val="autoZero"/>
        <c:crossBetween val="between"/>
        <c:majorUnit val="100"/>
        <c:minorUnit val="50"/>
      </c:valAx>
      <c:spPr>
        <a:noFill/>
        <a:ln w="12700" cap="flat">
          <a:solidFill>
            <a:srgbClr val="000000"/>
          </a:solidFill>
          <a:prstDash val="solid"/>
          <a:miter lim="400000"/>
        </a:ln>
        <a:effectLst/>
      </c:spPr>
    </c:plotArea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14" name="Shape 214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584200" latinLnBrk="0">
      <a:defRPr sz="2200">
        <a:latin typeface="Lucida Grande"/>
        <a:ea typeface="Lucida Grande"/>
        <a:cs typeface="Lucida Grande"/>
        <a:sym typeface="Lucida Grande"/>
      </a:defRPr>
    </a:lvl1pPr>
    <a:lvl2pPr indent="228600" defTabSz="584200" latinLnBrk="0">
      <a:defRPr sz="2200">
        <a:latin typeface="Lucida Grande"/>
        <a:ea typeface="Lucida Grande"/>
        <a:cs typeface="Lucida Grande"/>
        <a:sym typeface="Lucida Grande"/>
      </a:defRPr>
    </a:lvl2pPr>
    <a:lvl3pPr indent="457200" defTabSz="584200" latinLnBrk="0">
      <a:defRPr sz="2200">
        <a:latin typeface="Lucida Grande"/>
        <a:ea typeface="Lucida Grande"/>
        <a:cs typeface="Lucida Grande"/>
        <a:sym typeface="Lucida Grande"/>
      </a:defRPr>
    </a:lvl3pPr>
    <a:lvl4pPr indent="685800" defTabSz="584200" latinLnBrk="0">
      <a:defRPr sz="2200">
        <a:latin typeface="Lucida Grande"/>
        <a:ea typeface="Lucida Grande"/>
        <a:cs typeface="Lucida Grande"/>
        <a:sym typeface="Lucida Grande"/>
      </a:defRPr>
    </a:lvl4pPr>
    <a:lvl5pPr indent="914400" defTabSz="584200" latinLnBrk="0">
      <a:defRPr sz="2200">
        <a:latin typeface="Lucida Grande"/>
        <a:ea typeface="Lucida Grande"/>
        <a:cs typeface="Lucida Grande"/>
        <a:sym typeface="Lucida Grande"/>
      </a:defRPr>
    </a:lvl5pPr>
    <a:lvl6pPr indent="1143000" defTabSz="584200" latinLnBrk="0">
      <a:defRPr sz="2200">
        <a:latin typeface="Lucida Grande"/>
        <a:ea typeface="Lucida Grande"/>
        <a:cs typeface="Lucida Grande"/>
        <a:sym typeface="Lucida Grande"/>
      </a:defRPr>
    </a:lvl6pPr>
    <a:lvl7pPr indent="1371600" defTabSz="584200" latinLnBrk="0">
      <a:defRPr sz="2200">
        <a:latin typeface="Lucida Grande"/>
        <a:ea typeface="Lucida Grande"/>
        <a:cs typeface="Lucida Grande"/>
        <a:sym typeface="Lucida Grande"/>
      </a:defRPr>
    </a:lvl7pPr>
    <a:lvl8pPr indent="1600200" defTabSz="584200" latinLnBrk="0">
      <a:defRPr sz="2200">
        <a:latin typeface="Lucida Grande"/>
        <a:ea typeface="Lucida Grande"/>
        <a:cs typeface="Lucida Grande"/>
        <a:sym typeface="Lucida Grande"/>
      </a:defRPr>
    </a:lvl8pPr>
    <a:lvl9pPr indent="1828800" defTabSz="584200" latinLnBrk="0">
      <a:defRPr sz="22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2.png"/><Relationship Id="rId5" Type="http://schemas.openxmlformats.org/officeDocument/2006/relationships/image" Target="../media/image6.png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2.png"/></Relationships>
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3.png"/><Relationship Id="rId4" Type="http://schemas.openxmlformats.org/officeDocument/2006/relationships/image" Target="../media/image1.jpe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2.png"/><Relationship Id="rId4" Type="http://schemas.openxmlformats.org/officeDocument/2006/relationships/image" Target="../media/image8.png"/><Relationship Id="rId5" Type="http://schemas.openxmlformats.org/officeDocument/2006/relationships/image" Target="../media/image5.png"/><Relationship Id="rId6" Type="http://schemas.openxmlformats.org/officeDocument/2006/relationships/image" Target="../media/image1.tif"/></Relationships>
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Logo/Title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droppedImage.pdf" descr="dropped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30140" y="-13395"/>
            <a:ext cx="18323720" cy="13742790"/>
          </a:xfrm>
          <a:prstGeom prst="rect">
            <a:avLst/>
          </a:prstGeom>
          <a:ln w="12700">
            <a:miter lim="400000"/>
          </a:ln>
        </p:spPr>
      </p:pic>
      <p:pic>
        <p:nvPicPr>
          <p:cNvPr id="21" name="CERNlogo.png" descr="CERNlogo.png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56929" y="321468"/>
            <a:ext cx="1160861" cy="1178720"/>
          </a:xfrm>
          <a:prstGeom prst="rect">
            <a:avLst/>
          </a:prstGeom>
          <a:ln w="12700">
            <a:miter lim="400000"/>
          </a:ln>
        </p:spPr>
      </p:pic>
      <p:pic>
        <p:nvPicPr>
          <p:cNvPr id="22" name="lcoll_logo3_small.png" descr="lcoll_logo3_small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0059054" y="317003"/>
            <a:ext cx="1232298" cy="1307342"/>
          </a:xfrm>
          <a:prstGeom prst="rect">
            <a:avLst/>
          </a:prstGeom>
          <a:ln w="12700">
            <a:miter lim="400000"/>
          </a:ln>
        </p:spPr>
      </p:pic>
      <p:sp>
        <p:nvSpPr>
          <p:cNvPr id="23" name="S. Redaelli, ColUMM, 25-02-2016,"/>
          <p:cNvSpPr txBox="1"/>
          <p:nvPr/>
        </p:nvSpPr>
        <p:spPr>
          <a:xfrm>
            <a:off x="17311656" y="13281620"/>
            <a:ext cx="3720989" cy="422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>
              <a:defRPr i="1" sz="1800"/>
            </a:lvl1pPr>
          </a:lstStyle>
          <a:p>
            <a:pPr/>
            <a:r>
              <a:t>S. Redaelli, ColUMM, 25-02-2016,</a:t>
            </a:r>
          </a:p>
        </p:txBody>
      </p:sp>
      <p:pic>
        <p:nvPicPr>
          <p:cNvPr id="24" name="droppedImage.pdf" descr="dropped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101578" y="12501562"/>
            <a:ext cx="1587104" cy="767954"/>
          </a:xfrm>
          <a:prstGeom prst="rect">
            <a:avLst/>
          </a:prstGeom>
          <a:ln w="12700">
            <a:miter lim="400000"/>
          </a:ln>
        </p:spPr>
      </p:pic>
      <p:sp>
        <p:nvSpPr>
          <p:cNvPr id="25" name="Title Text"/>
          <p:cNvSpPr txBox="1"/>
          <p:nvPr>
            <p:ph type="title"/>
          </p:nvPr>
        </p:nvSpPr>
        <p:spPr>
          <a:xfrm>
            <a:off x="4833937" y="232171"/>
            <a:ext cx="14716126" cy="1339454"/>
          </a:xfrm>
          <a:prstGeom prst="rect">
            <a:avLst/>
          </a:prstGeom>
        </p:spPr>
        <p:txBody>
          <a:bodyPr lIns="71437" tIns="71437" rIns="71437" bIns="71437">
            <a:noAutofit/>
          </a:bodyPr>
          <a:lstStyle>
            <a:lvl1pPr defTabSz="821531">
              <a:defRPr sz="6200">
                <a:solidFill>
                  <a:srgbClr val="7396AA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6" name="Slide Number"/>
          <p:cNvSpPr txBox="1"/>
          <p:nvPr>
            <p:ph type="sldNum" sz="quarter" idx="2"/>
          </p:nvPr>
        </p:nvSpPr>
        <p:spPr>
          <a:xfrm>
            <a:off x="20872115" y="13269515"/>
            <a:ext cx="409848" cy="422276"/>
          </a:xfrm>
          <a:prstGeom prst="rect">
            <a:avLst/>
          </a:prstGeom>
        </p:spPr>
        <p:txBody>
          <a:bodyPr lIns="71437" tIns="71437" rIns="71437" bIns="71437" anchor="t"/>
          <a:lstStyle>
            <a:lvl1pPr algn="ctr" defTabSz="821531">
              <a:defRPr i="1" sz="18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- Center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itle Text"/>
          <p:cNvSpPr txBox="1"/>
          <p:nvPr>
            <p:ph type="title"/>
          </p:nvPr>
        </p:nvSpPr>
        <p:spPr>
          <a:xfrm>
            <a:off x="4833937" y="4179093"/>
            <a:ext cx="14716126" cy="5357814"/>
          </a:xfrm>
          <a:prstGeom prst="rect">
            <a:avLst/>
          </a:prstGeom>
        </p:spPr>
        <p:txBody>
          <a:bodyPr lIns="71437" tIns="71437" rIns="71437" bIns="71437">
            <a:noAutofit/>
          </a:bodyPr>
          <a:lstStyle>
            <a:lvl1pPr defTabSz="821531">
              <a:defRPr b="0" sz="118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10" name="Slide Number"/>
          <p:cNvSpPr txBox="1"/>
          <p:nvPr>
            <p:ph type="sldNum" sz="quarter" idx="2"/>
          </p:nvPr>
        </p:nvSpPr>
        <p:spPr>
          <a:xfrm>
            <a:off x="11952882" y="13019484"/>
            <a:ext cx="460376" cy="498476"/>
          </a:xfrm>
          <a:prstGeom prst="rect">
            <a:avLst/>
          </a:prstGeom>
        </p:spPr>
        <p:txBody>
          <a:bodyPr lIns="71437" tIns="71437" rIns="71437" bIns="71437" anchor="t"/>
          <a:lstStyle>
            <a:lvl1pPr algn="ctr" defTabSz="821531"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hoto - Horizontal">
    <p:bg>
      <p:bgPr>
        <a:solidFill>
          <a:srgbClr val="EAEAE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white_photo-h.pdf" descr="white_photo-h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48000" y="0"/>
            <a:ext cx="18288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18" name="Title Text"/>
          <p:cNvSpPr txBox="1"/>
          <p:nvPr>
            <p:ph type="title"/>
          </p:nvPr>
        </p:nvSpPr>
        <p:spPr>
          <a:xfrm>
            <a:off x="4833937" y="10358437"/>
            <a:ext cx="14716126" cy="2393157"/>
          </a:xfrm>
          <a:prstGeom prst="rect">
            <a:avLst/>
          </a:prstGeom>
        </p:spPr>
        <p:txBody>
          <a:bodyPr lIns="71437" tIns="71437" rIns="71437" bIns="71437">
            <a:noAutofit/>
          </a:bodyPr>
          <a:lstStyle>
            <a:lvl1pPr defTabSz="821531">
              <a:defRPr b="0" sz="118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19" name="Slide Number"/>
          <p:cNvSpPr txBox="1"/>
          <p:nvPr>
            <p:ph type="sldNum" sz="quarter" idx="2"/>
          </p:nvPr>
        </p:nvSpPr>
        <p:spPr>
          <a:xfrm>
            <a:off x="11952882" y="13019484"/>
            <a:ext cx="460376" cy="498476"/>
          </a:xfrm>
          <a:prstGeom prst="rect">
            <a:avLst/>
          </a:prstGeom>
        </p:spPr>
        <p:txBody>
          <a:bodyPr lIns="71437" tIns="71437" rIns="71437" bIns="71437" anchor="t"/>
          <a:lstStyle>
            <a:lvl1pPr algn="ctr" defTabSz="821531"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hoto - Horizontal Reflection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itle Text"/>
          <p:cNvSpPr txBox="1"/>
          <p:nvPr>
            <p:ph type="title"/>
          </p:nvPr>
        </p:nvSpPr>
        <p:spPr>
          <a:xfrm>
            <a:off x="4833937" y="10358437"/>
            <a:ext cx="14716126" cy="2393157"/>
          </a:xfrm>
          <a:prstGeom prst="rect">
            <a:avLst/>
          </a:prstGeom>
        </p:spPr>
        <p:txBody>
          <a:bodyPr lIns="71437" tIns="71437" rIns="71437" bIns="71437">
            <a:noAutofit/>
          </a:bodyPr>
          <a:lstStyle>
            <a:lvl1pPr defTabSz="821531">
              <a:defRPr b="0" sz="118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27" name="Slide Number"/>
          <p:cNvSpPr txBox="1"/>
          <p:nvPr>
            <p:ph type="sldNum" sz="quarter" idx="2"/>
          </p:nvPr>
        </p:nvSpPr>
        <p:spPr>
          <a:xfrm>
            <a:off x="11952882" y="13019484"/>
            <a:ext cx="460376" cy="498476"/>
          </a:xfrm>
          <a:prstGeom prst="rect">
            <a:avLst/>
          </a:prstGeom>
        </p:spPr>
        <p:txBody>
          <a:bodyPr lIns="71437" tIns="71437" rIns="71437" bIns="71437" anchor="t"/>
          <a:lstStyle>
            <a:lvl1pPr algn="ctr" defTabSz="821531"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hoto - Vertical">
    <p:bg>
      <p:bgPr>
        <a:solidFill>
          <a:srgbClr val="EAEAE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white_photo-v-1.pdf" descr="white_photo-v-1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48000" y="0"/>
            <a:ext cx="18288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35" name="Title Text"/>
          <p:cNvSpPr txBox="1"/>
          <p:nvPr>
            <p:ph type="title"/>
          </p:nvPr>
        </p:nvSpPr>
        <p:spPr>
          <a:xfrm>
            <a:off x="3940968" y="1982390"/>
            <a:ext cx="8251032" cy="4643439"/>
          </a:xfrm>
          <a:prstGeom prst="rect">
            <a:avLst/>
          </a:prstGeom>
        </p:spPr>
        <p:txBody>
          <a:bodyPr lIns="71437" tIns="71437" rIns="71437" bIns="71437" anchor="b">
            <a:noAutofit/>
          </a:bodyPr>
          <a:lstStyle>
            <a:lvl1pPr defTabSz="821531">
              <a:defRPr b="0" sz="98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36" name="Body Level One…"/>
          <p:cNvSpPr txBox="1"/>
          <p:nvPr>
            <p:ph type="body" sz="quarter" idx="1"/>
          </p:nvPr>
        </p:nvSpPr>
        <p:spPr>
          <a:xfrm>
            <a:off x="3940968" y="6732984"/>
            <a:ext cx="8251032" cy="4643438"/>
          </a:xfrm>
          <a:prstGeom prst="rect">
            <a:avLst/>
          </a:prstGeom>
        </p:spPr>
        <p:txBody>
          <a:bodyPr lIns="71437" tIns="71437" rIns="71437" bIns="71437">
            <a:noAutofit/>
          </a:bodyPr>
          <a:lstStyle>
            <a:lvl1pPr marL="0" indent="0" algn="ctr" defTabSz="821531">
              <a:spcBef>
                <a:spcPts val="0"/>
              </a:spcBef>
              <a:buClrTx/>
              <a:buSzTx/>
              <a:buNone/>
              <a:defRPr sz="46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marL="0" indent="0" algn="ctr" defTabSz="821531">
              <a:spcBef>
                <a:spcPts val="0"/>
              </a:spcBef>
              <a:buClrTx/>
              <a:buSzTx/>
              <a:buNone/>
              <a:defRPr sz="46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marL="0" indent="0" algn="ctr" defTabSz="821531">
              <a:spcBef>
                <a:spcPts val="0"/>
              </a:spcBef>
              <a:buClrTx/>
              <a:buSzTx/>
              <a:buNone/>
              <a:defRPr sz="46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marL="0" indent="0" algn="ctr" defTabSz="821531">
              <a:spcBef>
                <a:spcPts val="0"/>
              </a:spcBef>
              <a:buClrTx/>
              <a:buSzTx/>
              <a:buNone/>
              <a:defRPr sz="46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marL="0" indent="0" algn="ctr" defTabSz="821531">
              <a:spcBef>
                <a:spcPts val="0"/>
              </a:spcBef>
              <a:buClrTx/>
              <a:buSzTx/>
              <a:buNone/>
              <a:defRPr sz="46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7" name="Slide Number"/>
          <p:cNvSpPr txBox="1"/>
          <p:nvPr>
            <p:ph type="sldNum" sz="quarter" idx="2"/>
          </p:nvPr>
        </p:nvSpPr>
        <p:spPr>
          <a:xfrm>
            <a:off x="11952882" y="13019484"/>
            <a:ext cx="460376" cy="498476"/>
          </a:xfrm>
          <a:prstGeom prst="rect">
            <a:avLst/>
          </a:prstGeom>
        </p:spPr>
        <p:txBody>
          <a:bodyPr lIns="71437" tIns="71437" rIns="71437" bIns="71437" anchor="t"/>
          <a:lstStyle>
            <a:lvl1pPr algn="ctr" defTabSz="821531"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hoto - Vertical Reflection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itle Text"/>
          <p:cNvSpPr txBox="1"/>
          <p:nvPr>
            <p:ph type="title"/>
          </p:nvPr>
        </p:nvSpPr>
        <p:spPr>
          <a:xfrm>
            <a:off x="3940968" y="1982390"/>
            <a:ext cx="8251032" cy="4643439"/>
          </a:xfrm>
          <a:prstGeom prst="rect">
            <a:avLst/>
          </a:prstGeom>
        </p:spPr>
        <p:txBody>
          <a:bodyPr lIns="71437" tIns="71437" rIns="71437" bIns="71437" anchor="b">
            <a:noAutofit/>
          </a:bodyPr>
          <a:lstStyle>
            <a:lvl1pPr defTabSz="821531">
              <a:defRPr b="0" sz="98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45" name="Body Level One…"/>
          <p:cNvSpPr txBox="1"/>
          <p:nvPr>
            <p:ph type="body" sz="quarter" idx="1"/>
          </p:nvPr>
        </p:nvSpPr>
        <p:spPr>
          <a:xfrm>
            <a:off x="3940968" y="6732984"/>
            <a:ext cx="8251032" cy="4643438"/>
          </a:xfrm>
          <a:prstGeom prst="rect">
            <a:avLst/>
          </a:prstGeom>
        </p:spPr>
        <p:txBody>
          <a:bodyPr lIns="71437" tIns="71437" rIns="71437" bIns="71437">
            <a:noAutofit/>
          </a:bodyPr>
          <a:lstStyle>
            <a:lvl1pPr marL="0" indent="0" algn="ctr" defTabSz="821531">
              <a:spcBef>
                <a:spcPts val="0"/>
              </a:spcBef>
              <a:buClrTx/>
              <a:buSzTx/>
              <a:buNone/>
              <a:defRPr sz="46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marL="0" indent="0" algn="ctr" defTabSz="821531">
              <a:spcBef>
                <a:spcPts val="0"/>
              </a:spcBef>
              <a:buClrTx/>
              <a:buSzTx/>
              <a:buNone/>
              <a:defRPr sz="46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marL="0" indent="0" algn="ctr" defTabSz="821531">
              <a:spcBef>
                <a:spcPts val="0"/>
              </a:spcBef>
              <a:buClrTx/>
              <a:buSzTx/>
              <a:buNone/>
              <a:defRPr sz="46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marL="0" indent="0" algn="ctr" defTabSz="821531">
              <a:spcBef>
                <a:spcPts val="0"/>
              </a:spcBef>
              <a:buClrTx/>
              <a:buSzTx/>
              <a:buNone/>
              <a:defRPr sz="46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marL="0" indent="0" algn="ctr" defTabSz="821531">
              <a:spcBef>
                <a:spcPts val="0"/>
              </a:spcBef>
              <a:buClrTx/>
              <a:buSzTx/>
              <a:buNone/>
              <a:defRPr sz="46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6" name="Slide Number"/>
          <p:cNvSpPr txBox="1"/>
          <p:nvPr>
            <p:ph type="sldNum" sz="quarter" idx="2"/>
          </p:nvPr>
        </p:nvSpPr>
        <p:spPr>
          <a:xfrm>
            <a:off x="11952882" y="13019484"/>
            <a:ext cx="460376" cy="498476"/>
          </a:xfrm>
          <a:prstGeom prst="rect">
            <a:avLst/>
          </a:prstGeom>
        </p:spPr>
        <p:txBody>
          <a:bodyPr lIns="71437" tIns="71437" rIns="71437" bIns="71437" anchor="t"/>
          <a:lstStyle>
            <a:lvl1pPr algn="ctr" defTabSz="821531"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, Bullets &amp; Photo">
    <p:bg>
      <p:bgPr>
        <a:solidFill>
          <a:srgbClr val="EAEAE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" name="white_photo-bullets-1.pdf" descr="white_photo-bullets-1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48000" y="0"/>
            <a:ext cx="18288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54" name="Title Text"/>
          <p:cNvSpPr txBox="1"/>
          <p:nvPr>
            <p:ph type="title"/>
          </p:nvPr>
        </p:nvSpPr>
        <p:spPr>
          <a:xfrm>
            <a:off x="4833937" y="357187"/>
            <a:ext cx="14716126" cy="3429001"/>
          </a:xfrm>
          <a:prstGeom prst="rect">
            <a:avLst/>
          </a:prstGeom>
        </p:spPr>
        <p:txBody>
          <a:bodyPr lIns="71437" tIns="71437" rIns="71437" bIns="71437">
            <a:noAutofit/>
          </a:bodyPr>
          <a:lstStyle>
            <a:lvl1pPr defTabSz="821531">
              <a:defRPr b="0" sz="118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55" name="Body Level One…"/>
          <p:cNvSpPr txBox="1"/>
          <p:nvPr>
            <p:ph type="body" sz="quarter" idx="1"/>
          </p:nvPr>
        </p:nvSpPr>
        <p:spPr>
          <a:xfrm>
            <a:off x="4833937" y="3893343"/>
            <a:ext cx="7090173" cy="8036720"/>
          </a:xfrm>
          <a:prstGeom prst="rect">
            <a:avLst/>
          </a:prstGeom>
        </p:spPr>
        <p:txBody>
          <a:bodyPr lIns="71437" tIns="71437" rIns="71437" bIns="71437" anchor="ctr">
            <a:noAutofit/>
          </a:bodyPr>
          <a:lstStyle>
            <a:lvl1pPr marL="997603" indent="-680103" defTabSz="821531">
              <a:spcBef>
                <a:spcPts val="5300"/>
              </a:spcBef>
              <a:buClrTx/>
              <a:buSzPct val="171000"/>
              <a:buChar char="•"/>
              <a:defRPr sz="44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marL="1442103" indent="-680103" defTabSz="821531">
              <a:spcBef>
                <a:spcPts val="5300"/>
              </a:spcBef>
              <a:buClrTx/>
              <a:buSzPct val="171000"/>
              <a:buChar char="•"/>
              <a:defRPr sz="44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marL="1886603" indent="-680103" defTabSz="821531">
              <a:spcBef>
                <a:spcPts val="5300"/>
              </a:spcBef>
              <a:buClrTx/>
              <a:buSzPct val="171000"/>
              <a:buChar char="•"/>
              <a:defRPr sz="44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marL="2331103" indent="-680103" defTabSz="821531">
              <a:spcBef>
                <a:spcPts val="5300"/>
              </a:spcBef>
              <a:buClrTx/>
              <a:buSzPct val="171000"/>
              <a:buChar char="•"/>
              <a:defRPr sz="44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marL="2775603" indent="-680103" defTabSz="821531">
              <a:spcBef>
                <a:spcPts val="5300"/>
              </a:spcBef>
              <a:buClrTx/>
              <a:buSzPct val="171000"/>
              <a:buChar char="•"/>
              <a:defRPr sz="44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6" name="Slide Number"/>
          <p:cNvSpPr txBox="1"/>
          <p:nvPr>
            <p:ph type="sldNum" sz="quarter" idx="2"/>
          </p:nvPr>
        </p:nvSpPr>
        <p:spPr>
          <a:xfrm>
            <a:off x="11952882" y="13019484"/>
            <a:ext cx="460376" cy="498476"/>
          </a:xfrm>
          <a:prstGeom prst="rect">
            <a:avLst/>
          </a:prstGeom>
        </p:spPr>
        <p:txBody>
          <a:bodyPr lIns="71437" tIns="71437" rIns="71437" bIns="71437" anchor="t"/>
          <a:lstStyle>
            <a:lvl1pPr algn="ctr" defTabSz="821531"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&amp; Bullets - Lef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Title Text"/>
          <p:cNvSpPr txBox="1"/>
          <p:nvPr>
            <p:ph type="title"/>
          </p:nvPr>
        </p:nvSpPr>
        <p:spPr>
          <a:xfrm>
            <a:off x="4833937" y="357187"/>
            <a:ext cx="14716126" cy="3429001"/>
          </a:xfrm>
          <a:prstGeom prst="rect">
            <a:avLst/>
          </a:prstGeom>
        </p:spPr>
        <p:txBody>
          <a:bodyPr lIns="71437" tIns="71437" rIns="71437" bIns="71437">
            <a:noAutofit/>
          </a:bodyPr>
          <a:lstStyle>
            <a:lvl1pPr defTabSz="821531">
              <a:defRPr b="0" sz="118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64" name="Body Level One…"/>
          <p:cNvSpPr txBox="1"/>
          <p:nvPr>
            <p:ph type="body" sz="quarter" idx="1"/>
          </p:nvPr>
        </p:nvSpPr>
        <p:spPr>
          <a:xfrm>
            <a:off x="4833937" y="3893343"/>
            <a:ext cx="7090173" cy="8036720"/>
          </a:xfrm>
          <a:prstGeom prst="rect">
            <a:avLst/>
          </a:prstGeom>
        </p:spPr>
        <p:txBody>
          <a:bodyPr lIns="71437" tIns="71437" rIns="71437" bIns="71437" anchor="ctr">
            <a:noAutofit/>
          </a:bodyPr>
          <a:lstStyle>
            <a:lvl1pPr marL="997603" indent="-680103" defTabSz="821531">
              <a:spcBef>
                <a:spcPts val="5300"/>
              </a:spcBef>
              <a:buClrTx/>
              <a:buSzPct val="171000"/>
              <a:buChar char="•"/>
              <a:defRPr sz="44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marL="1442103" indent="-680103" defTabSz="821531">
              <a:spcBef>
                <a:spcPts val="5300"/>
              </a:spcBef>
              <a:buClrTx/>
              <a:buSzPct val="171000"/>
              <a:buChar char="•"/>
              <a:defRPr sz="44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marL="1886603" indent="-680103" defTabSz="821531">
              <a:spcBef>
                <a:spcPts val="5300"/>
              </a:spcBef>
              <a:buClrTx/>
              <a:buSzPct val="171000"/>
              <a:buChar char="•"/>
              <a:defRPr sz="44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marL="2331103" indent="-680103" defTabSz="821531">
              <a:spcBef>
                <a:spcPts val="5300"/>
              </a:spcBef>
              <a:buClrTx/>
              <a:buSzPct val="171000"/>
              <a:buChar char="•"/>
              <a:defRPr sz="44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marL="2775603" indent="-680103" defTabSz="821531">
              <a:spcBef>
                <a:spcPts val="5300"/>
              </a:spcBef>
              <a:buClrTx/>
              <a:buSzPct val="171000"/>
              <a:buChar char="•"/>
              <a:defRPr sz="44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5" name="Slide Number"/>
          <p:cNvSpPr txBox="1"/>
          <p:nvPr>
            <p:ph type="sldNum" sz="quarter" idx="2"/>
          </p:nvPr>
        </p:nvSpPr>
        <p:spPr>
          <a:xfrm>
            <a:off x="11952882" y="13019484"/>
            <a:ext cx="460376" cy="498476"/>
          </a:xfrm>
          <a:prstGeom prst="rect">
            <a:avLst/>
          </a:prstGeom>
        </p:spPr>
        <p:txBody>
          <a:bodyPr lIns="71437" tIns="71437" rIns="71437" bIns="71437" anchor="t"/>
          <a:lstStyle>
            <a:lvl1pPr algn="ctr" defTabSz="821531"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&amp; Bullets - Righ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itle Text"/>
          <p:cNvSpPr txBox="1"/>
          <p:nvPr>
            <p:ph type="title"/>
          </p:nvPr>
        </p:nvSpPr>
        <p:spPr>
          <a:xfrm>
            <a:off x="4833937" y="357187"/>
            <a:ext cx="14716126" cy="3429001"/>
          </a:xfrm>
          <a:prstGeom prst="rect">
            <a:avLst/>
          </a:prstGeom>
        </p:spPr>
        <p:txBody>
          <a:bodyPr lIns="71437" tIns="71437" rIns="71437" bIns="71437">
            <a:noAutofit/>
          </a:bodyPr>
          <a:lstStyle>
            <a:lvl1pPr defTabSz="821531">
              <a:defRPr b="0" sz="118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73" name="Body Level One…"/>
          <p:cNvSpPr txBox="1"/>
          <p:nvPr>
            <p:ph type="body" sz="quarter" idx="1"/>
          </p:nvPr>
        </p:nvSpPr>
        <p:spPr>
          <a:xfrm>
            <a:off x="13977937" y="3893343"/>
            <a:ext cx="5572126" cy="8036720"/>
          </a:xfrm>
          <a:prstGeom prst="rect">
            <a:avLst/>
          </a:prstGeom>
        </p:spPr>
        <p:txBody>
          <a:bodyPr lIns="71437" tIns="71437" rIns="71437" bIns="71437" anchor="ctr">
            <a:noAutofit/>
          </a:bodyPr>
          <a:lstStyle>
            <a:lvl1pPr marL="997603" indent="-680103" defTabSz="821531">
              <a:spcBef>
                <a:spcPts val="5300"/>
              </a:spcBef>
              <a:buClrTx/>
              <a:buSzPct val="171000"/>
              <a:buChar char="•"/>
              <a:defRPr sz="44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marL="1442103" indent="-680103" defTabSz="821531">
              <a:spcBef>
                <a:spcPts val="5300"/>
              </a:spcBef>
              <a:buClrTx/>
              <a:buSzPct val="171000"/>
              <a:buChar char="•"/>
              <a:defRPr sz="44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marL="1886603" indent="-680103" defTabSz="821531">
              <a:spcBef>
                <a:spcPts val="5300"/>
              </a:spcBef>
              <a:buClrTx/>
              <a:buSzPct val="171000"/>
              <a:buChar char="•"/>
              <a:defRPr sz="44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marL="2331103" indent="-680103" defTabSz="821531">
              <a:spcBef>
                <a:spcPts val="5300"/>
              </a:spcBef>
              <a:buClrTx/>
              <a:buSzPct val="171000"/>
              <a:buChar char="•"/>
              <a:defRPr sz="44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marL="2775603" indent="-680103" defTabSz="821531">
              <a:spcBef>
                <a:spcPts val="5300"/>
              </a:spcBef>
              <a:buClrTx/>
              <a:buSzPct val="171000"/>
              <a:buChar char="•"/>
              <a:defRPr sz="44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4" name="Slide Number"/>
          <p:cNvSpPr txBox="1"/>
          <p:nvPr>
            <p:ph type="sldNum" sz="quarter" idx="2"/>
          </p:nvPr>
        </p:nvSpPr>
        <p:spPr>
          <a:xfrm>
            <a:off x="11952882" y="13019484"/>
            <a:ext cx="460376" cy="498476"/>
          </a:xfrm>
          <a:prstGeom prst="rect">
            <a:avLst/>
          </a:prstGeom>
        </p:spPr>
        <p:txBody>
          <a:bodyPr lIns="71437" tIns="71437" rIns="71437" bIns="71437" anchor="t"/>
          <a:lstStyle>
            <a:lvl1pPr algn="ctr" defTabSz="821531"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Logo/Title copy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. Redaelli, LARP-CM11 27/10/2008"/>
          <p:cNvSpPr txBox="1"/>
          <p:nvPr/>
        </p:nvSpPr>
        <p:spPr>
          <a:xfrm>
            <a:off x="3049578" y="13312576"/>
            <a:ext cx="392906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>
              <a:defRPr i="1" sz="1800"/>
            </a:lvl1pPr>
          </a:lstStyle>
          <a:p>
            <a:pPr/>
            <a:r>
              <a:t>S. Redaelli, LARP-CM11 27/10/2008</a:t>
            </a:r>
          </a:p>
        </p:txBody>
      </p:sp>
      <p:pic>
        <p:nvPicPr>
          <p:cNvPr id="182" name="CERNlogo.png" descr="CERNlogo.png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39070" y="0"/>
            <a:ext cx="1428751" cy="1428750"/>
          </a:xfrm>
          <a:prstGeom prst="rect">
            <a:avLst/>
          </a:prstGeom>
          <a:ln w="12700">
            <a:miter lim="400000"/>
          </a:ln>
        </p:spPr>
      </p:pic>
      <p:pic>
        <p:nvPicPr>
          <p:cNvPr id="183" name="lcoll_logo3_small.png" descr="lcoll_logo3_small.png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826882" y="-4465"/>
            <a:ext cx="1428751" cy="1428751"/>
          </a:xfrm>
          <a:prstGeom prst="rect">
            <a:avLst/>
          </a:prstGeom>
          <a:ln w="12700">
            <a:miter lim="400000"/>
          </a:ln>
        </p:spPr>
      </p:pic>
      <p:sp>
        <p:nvSpPr>
          <p:cNvPr id="184" name="Title Text"/>
          <p:cNvSpPr txBox="1"/>
          <p:nvPr>
            <p:ph type="title"/>
          </p:nvPr>
        </p:nvSpPr>
        <p:spPr>
          <a:xfrm>
            <a:off x="4833937" y="35718"/>
            <a:ext cx="14716126" cy="1339454"/>
          </a:xfrm>
          <a:prstGeom prst="rect">
            <a:avLst/>
          </a:prstGeom>
        </p:spPr>
        <p:txBody>
          <a:bodyPr lIns="71437" tIns="71437" rIns="71437" bIns="71437">
            <a:noAutofit/>
          </a:bodyPr>
          <a:lstStyle>
            <a:lvl1pPr defTabSz="821531">
              <a:defRPr sz="6200">
                <a:solidFill>
                  <a:srgbClr val="0433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85" name="Slide Number"/>
          <p:cNvSpPr txBox="1"/>
          <p:nvPr>
            <p:ph type="sldNum" sz="quarter" idx="2"/>
          </p:nvPr>
        </p:nvSpPr>
        <p:spPr>
          <a:xfrm>
            <a:off x="20907833" y="13323093"/>
            <a:ext cx="409849" cy="422276"/>
          </a:xfrm>
          <a:prstGeom prst="rect">
            <a:avLst/>
          </a:prstGeom>
        </p:spPr>
        <p:txBody>
          <a:bodyPr lIns="71437" tIns="71437" rIns="71437" bIns="71437" anchor="t"/>
          <a:lstStyle>
            <a:lvl1pPr algn="ctr" defTabSz="821531">
              <a:defRPr i="1" sz="18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Diapositive de titre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Title Text"/>
          <p:cNvSpPr txBox="1"/>
          <p:nvPr>
            <p:ph type="title"/>
          </p:nvPr>
        </p:nvSpPr>
        <p:spPr>
          <a:xfrm>
            <a:off x="5791200" y="5638800"/>
            <a:ext cx="14400001" cy="3600001"/>
          </a:xfrm>
          <a:prstGeom prst="rect">
            <a:avLst/>
          </a:prstGeom>
        </p:spPr>
        <p:txBody>
          <a:bodyPr anchor="t"/>
          <a:lstStyle>
            <a:lvl1pPr algn="l">
              <a:defRPr sz="5200">
                <a:solidFill>
                  <a:srgbClr val="5A5A5A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93" name="Body Level One…"/>
          <p:cNvSpPr txBox="1"/>
          <p:nvPr>
            <p:ph type="body" sz="quarter" idx="1"/>
          </p:nvPr>
        </p:nvSpPr>
        <p:spPr>
          <a:xfrm>
            <a:off x="5791200" y="9601199"/>
            <a:ext cx="12960001" cy="19812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900"/>
              </a:spcBef>
              <a:buClrTx/>
              <a:buSzTx/>
              <a:buNone/>
              <a:defRPr sz="3800"/>
            </a:lvl1pPr>
            <a:lvl2pPr marL="0" indent="457200">
              <a:spcBef>
                <a:spcPts val="900"/>
              </a:spcBef>
              <a:buClrTx/>
              <a:buSzTx/>
              <a:buNone/>
              <a:defRPr sz="3800"/>
            </a:lvl2pPr>
            <a:lvl3pPr marL="0" indent="914400">
              <a:spcBef>
                <a:spcPts val="900"/>
              </a:spcBef>
              <a:buClrTx/>
              <a:buSzTx/>
              <a:buNone/>
              <a:defRPr sz="3800"/>
            </a:lvl3pPr>
            <a:lvl4pPr marL="0" indent="1371600">
              <a:spcBef>
                <a:spcPts val="900"/>
              </a:spcBef>
              <a:buClrTx/>
              <a:buSzTx/>
              <a:buNone/>
              <a:defRPr sz="3800"/>
            </a:lvl4pPr>
            <a:lvl5pPr marL="0" indent="1828800">
              <a:spcBef>
                <a:spcPts val="900"/>
              </a:spcBef>
              <a:buClrTx/>
              <a:buSzTx/>
              <a:buNone/>
              <a:defRPr sz="3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4" name="Slide Number"/>
          <p:cNvSpPr txBox="1"/>
          <p:nvPr>
            <p:ph type="sldNum" sz="quarter" idx="2"/>
          </p:nvPr>
        </p:nvSpPr>
        <p:spPr>
          <a:xfrm>
            <a:off x="20421600" y="13098940"/>
            <a:ext cx="720000" cy="333760"/>
          </a:xfrm>
          <a:prstGeom prst="rect">
            <a:avLst/>
          </a:prstGeom>
          <a:ln>
            <a:solidFill>
              <a:srgbClr val="2BABAD"/>
            </a:solidFill>
            <a:round/>
          </a:ln>
        </p:spPr>
        <p:txBody>
          <a:bodyPr wrap="square"/>
          <a:lstStyle/>
          <a:p>
            <a:pPr/>
            <a:fld id="{86CB4B4D-7CA3-9044-876B-883B54F8677D}" type="slidenum"/>
          </a:p>
        </p:txBody>
      </p:sp>
      <p:pic>
        <p:nvPicPr>
          <p:cNvPr id="195" name="HLU-logoN-title.png" descr="HLU-logoN-titl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394200" y="1347419"/>
            <a:ext cx="7570728" cy="3068778"/>
          </a:xfrm>
          <a:prstGeom prst="rect">
            <a:avLst/>
          </a:prstGeom>
          <a:ln w="12700">
            <a:miter lim="400000"/>
          </a:ln>
        </p:spPr>
      </p:pic>
      <p:sp>
        <p:nvSpPr>
          <p:cNvPr id="196" name="Rectangle"/>
          <p:cNvSpPr/>
          <p:nvPr>
            <p:ph type="body" sz="quarter" idx="21"/>
          </p:nvPr>
        </p:nvSpPr>
        <p:spPr>
          <a:xfrm>
            <a:off x="5791199" y="11798300"/>
            <a:ext cx="12960002" cy="698501"/>
          </a:xfrm>
          <a:prstGeom prst="rect">
            <a:avLst/>
          </a:prstGeom>
        </p:spPr>
        <p:txBody>
          <a:bodyPr/>
          <a:lstStyle/>
          <a:p>
            <a:pPr marL="685800" indent="-685800">
              <a:spcBef>
                <a:spcPts val="700"/>
              </a:spcBef>
              <a:buClrTx/>
              <a:buSzTx/>
              <a:buNone/>
              <a:defRPr sz="3000">
                <a:solidFill>
                  <a:srgbClr val="0093BE"/>
                </a:solidFill>
              </a:defRPr>
            </a:pPr>
          </a:p>
        </p:txBody>
      </p:sp>
      <p:grpSp>
        <p:nvGrpSpPr>
          <p:cNvPr id="199" name="Group"/>
          <p:cNvGrpSpPr/>
          <p:nvPr/>
        </p:nvGrpSpPr>
        <p:grpSpPr>
          <a:xfrm>
            <a:off x="1041399" y="12142799"/>
            <a:ext cx="914401" cy="914401"/>
            <a:chOff x="0" y="0"/>
            <a:chExt cx="914400" cy="914400"/>
          </a:xfrm>
        </p:grpSpPr>
        <p:sp>
          <p:nvSpPr>
            <p:cNvPr id="197" name="Square"/>
            <p:cNvSpPr/>
            <p:nvPr/>
          </p:nvSpPr>
          <p:spPr>
            <a:xfrm>
              <a:off x="0" y="0"/>
              <a:ext cx="914400" cy="914400"/>
            </a:xfrm>
            <a:prstGeom prst="rect">
              <a:avLst/>
            </a:prstGeom>
            <a:solidFill>
              <a:srgbClr val="5A5A5A">
                <a:alpha val="32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marL="685800" indent="-685800" algn="l" defTabSz="914400">
                <a:spcBef>
                  <a:spcPts val="700"/>
                </a:spcBef>
                <a:defRPr sz="3200">
                  <a:solidFill>
                    <a:srgbClr val="0093BE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98" name="logo…"/>
            <p:cNvSpPr txBox="1"/>
            <p:nvPr/>
          </p:nvSpPr>
          <p:spPr>
            <a:xfrm>
              <a:off x="47399" y="98501"/>
              <a:ext cx="762001" cy="4505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defTabSz="914400">
                <a:defRPr sz="1600">
                  <a:latin typeface="Arial"/>
                  <a:ea typeface="Arial"/>
                  <a:cs typeface="Arial"/>
                  <a:sym typeface="Arial"/>
                </a:defRPr>
              </a:pPr>
              <a:r>
                <a:t>logo</a:t>
              </a:r>
            </a:p>
            <a:p>
              <a:pPr defTabSz="914400">
                <a:defRPr sz="1600">
                  <a:latin typeface="Arial"/>
                  <a:ea typeface="Arial"/>
                  <a:cs typeface="Arial"/>
                  <a:sym typeface="Arial"/>
                </a:defRPr>
              </a:pPr>
              <a:r>
                <a:t>area</a:t>
              </a:r>
            </a:p>
          </p:txBody>
        </p:sp>
      </p:grpSp>
      <p:pic>
        <p:nvPicPr>
          <p:cNvPr id="200" name="CERN-logo_outline.jpg" descr="CERN-logo_outline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81379" y="11893550"/>
            <a:ext cx="1226821" cy="12065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Logo/Title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Screen Shot 2016-09-22 at 11.16.45.png" descr="Screen Shot 2016-09-22 at 11.16.45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122429" y="7314847"/>
            <a:ext cx="1212705" cy="6429259"/>
          </a:xfrm>
          <a:prstGeom prst="rect">
            <a:avLst/>
          </a:prstGeom>
          <a:ln w="12700">
            <a:miter lim="400000"/>
          </a:ln>
        </p:spPr>
      </p:pic>
      <p:pic>
        <p:nvPicPr>
          <p:cNvPr id="34" name="lcoll_logo3_small.png" descr="lcoll_logo3_small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0094773" y="13394"/>
            <a:ext cx="1232298" cy="1307342"/>
          </a:xfrm>
          <a:prstGeom prst="rect">
            <a:avLst/>
          </a:prstGeom>
          <a:ln w="12700">
            <a:miter lim="400000"/>
          </a:ln>
        </p:spPr>
      </p:pic>
      <p:sp>
        <p:nvSpPr>
          <p:cNvPr id="35" name="S. Redaelli, HL-TCC 22-09-2016, p."/>
          <p:cNvSpPr txBox="1"/>
          <p:nvPr/>
        </p:nvSpPr>
        <p:spPr>
          <a:xfrm>
            <a:off x="15997625" y="13276857"/>
            <a:ext cx="4054079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>
              <a:defRPr i="1" sz="1800"/>
            </a:lvl1pPr>
          </a:lstStyle>
          <a:p>
            <a:pPr/>
            <a:r>
              <a:t>S. Redaelli, HL-TCC 22-09-2016, p. </a:t>
            </a:r>
          </a:p>
        </p:txBody>
      </p:sp>
      <p:sp>
        <p:nvSpPr>
          <p:cNvPr id="36" name="Title Text"/>
          <p:cNvSpPr txBox="1"/>
          <p:nvPr>
            <p:ph type="title"/>
          </p:nvPr>
        </p:nvSpPr>
        <p:spPr>
          <a:xfrm>
            <a:off x="5356735" y="-105953"/>
            <a:ext cx="14716126" cy="1339454"/>
          </a:xfrm>
          <a:prstGeom prst="rect">
            <a:avLst/>
          </a:prstGeom>
        </p:spPr>
        <p:txBody>
          <a:bodyPr lIns="71437" tIns="71437" rIns="71437" bIns="71437">
            <a:noAutofit/>
          </a:bodyPr>
          <a:lstStyle>
            <a:lvl1pPr defTabSz="821531">
              <a:defRPr sz="6200">
                <a:solidFill>
                  <a:srgbClr val="0E78A9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7" name="Slide Number"/>
          <p:cNvSpPr txBox="1"/>
          <p:nvPr>
            <p:ph type="sldNum" sz="quarter" idx="2"/>
          </p:nvPr>
        </p:nvSpPr>
        <p:spPr>
          <a:xfrm>
            <a:off x="19818412" y="13287375"/>
            <a:ext cx="409848" cy="422275"/>
          </a:xfrm>
          <a:prstGeom prst="rect">
            <a:avLst/>
          </a:prstGeom>
        </p:spPr>
        <p:txBody>
          <a:bodyPr lIns="71437" tIns="71437" rIns="71437" bIns="71437" anchor="t"/>
          <a:lstStyle>
            <a:lvl1pPr algn="ctr" defTabSz="821531">
              <a:defRPr i="1" sz="18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fld id="{86CB4B4D-7CA3-9044-876B-883B54F8677D}" type="slidenum"/>
          </a:p>
        </p:txBody>
      </p:sp>
      <p:pic>
        <p:nvPicPr>
          <p:cNvPr id="38" name="Screen Shot 2016-09-22 at 11.16.26.png" descr="Screen Shot 2016-09-22 at 11.16.26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043222" y="-28509"/>
            <a:ext cx="1188275" cy="5766055"/>
          </a:xfrm>
          <a:prstGeom prst="rect">
            <a:avLst/>
          </a:prstGeom>
          <a:ln w="12700">
            <a:miter lim="400000"/>
          </a:ln>
        </p:spPr>
      </p:pic>
      <p:pic>
        <p:nvPicPr>
          <p:cNvPr id="39" name="CERNlogo.png" descr="CERNlogo.png"/>
          <p:cNvPicPr>
            <a:picLocks noChangeAspect="0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173963" y="-25586"/>
            <a:ext cx="1160860" cy="1178720"/>
          </a:xfrm>
          <a:prstGeom prst="rect">
            <a:avLst/>
          </a:prstGeom>
          <a:ln w="12700">
            <a:miter lim="400000"/>
          </a:ln>
        </p:spPr>
      </p:pic>
      <p:pic>
        <p:nvPicPr>
          <p:cNvPr id="40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877703" y="12579930"/>
            <a:ext cx="2520351" cy="117872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lide Number"/>
          <p:cNvSpPr txBox="1"/>
          <p:nvPr>
            <p:ph type="sldNum" sz="quarter" idx="2"/>
          </p:nvPr>
        </p:nvSpPr>
        <p:spPr>
          <a:xfrm>
            <a:off x="18709630" y="11666636"/>
            <a:ext cx="345877" cy="348457"/>
          </a:xfrm>
          <a:prstGeom prst="rect">
            <a:avLst/>
          </a:prstGeom>
        </p:spPr>
        <p:txBody>
          <a:bodyPr lIns="53578" tIns="53578" rIns="53578" bIns="53578" anchor="t"/>
          <a:lstStyle>
            <a:lvl1pPr algn="ctr" defTabSz="821531">
              <a:defRPr i="1" sz="16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8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&amp; Subtitle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/>
          <p:nvPr>
            <p:ph type="title"/>
          </p:nvPr>
        </p:nvSpPr>
        <p:spPr>
          <a:xfrm>
            <a:off x="4833937" y="2303859"/>
            <a:ext cx="14716126" cy="4643438"/>
          </a:xfrm>
          <a:prstGeom prst="rect">
            <a:avLst/>
          </a:prstGeom>
        </p:spPr>
        <p:txBody>
          <a:bodyPr lIns="71437" tIns="71437" rIns="71437" bIns="71437" anchor="b">
            <a:noAutofit/>
          </a:bodyPr>
          <a:lstStyle>
            <a:lvl1pPr defTabSz="821531">
              <a:defRPr b="0" sz="118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57" name="Body Level One…"/>
          <p:cNvSpPr txBox="1"/>
          <p:nvPr>
            <p:ph type="body" sz="quarter" idx="1"/>
          </p:nvPr>
        </p:nvSpPr>
        <p:spPr>
          <a:xfrm>
            <a:off x="4833937" y="7072312"/>
            <a:ext cx="14716126" cy="1589485"/>
          </a:xfrm>
          <a:prstGeom prst="rect">
            <a:avLst/>
          </a:prstGeom>
        </p:spPr>
        <p:txBody>
          <a:bodyPr lIns="71437" tIns="71437" rIns="71437" bIns="71437">
            <a:noAutofit/>
          </a:bodyPr>
          <a:lstStyle>
            <a:lvl1pPr marL="0" indent="0" algn="ctr" defTabSz="821531">
              <a:spcBef>
                <a:spcPts val="0"/>
              </a:spcBef>
              <a:buClrTx/>
              <a:buSzTx/>
              <a:buNone/>
              <a:defRPr sz="50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marL="0" indent="0" algn="ctr" defTabSz="821531">
              <a:spcBef>
                <a:spcPts val="0"/>
              </a:spcBef>
              <a:buClrTx/>
              <a:buSzTx/>
              <a:buNone/>
              <a:defRPr sz="50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marL="0" indent="0" algn="ctr" defTabSz="821531">
              <a:spcBef>
                <a:spcPts val="0"/>
              </a:spcBef>
              <a:buClrTx/>
              <a:buSzTx/>
              <a:buNone/>
              <a:defRPr sz="50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marL="0" indent="0" algn="ctr" defTabSz="821531">
              <a:spcBef>
                <a:spcPts val="0"/>
              </a:spcBef>
              <a:buClrTx/>
              <a:buSzTx/>
              <a:buNone/>
              <a:defRPr sz="50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marL="0" indent="0" algn="ctr" defTabSz="821531">
              <a:spcBef>
                <a:spcPts val="0"/>
              </a:spcBef>
              <a:buClrTx/>
              <a:buSzTx/>
              <a:buNone/>
              <a:defRPr sz="50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xfrm>
            <a:off x="11952882" y="13019484"/>
            <a:ext cx="460376" cy="498476"/>
          </a:xfrm>
          <a:prstGeom prst="rect">
            <a:avLst/>
          </a:prstGeom>
        </p:spPr>
        <p:txBody>
          <a:bodyPr lIns="71437" tIns="71437" rIns="71437" bIns="71437" anchor="t"/>
          <a:lstStyle>
            <a:lvl1pPr algn="ctr" defTabSz="821531"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&amp; Bullets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. Redaelli, APC meeting"/>
          <p:cNvSpPr txBox="1"/>
          <p:nvPr/>
        </p:nvSpPr>
        <p:spPr>
          <a:xfrm>
            <a:off x="3067699" y="13241139"/>
            <a:ext cx="276768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i="1" sz="1800"/>
            </a:lvl1pPr>
          </a:lstStyle>
          <a:p>
            <a:pPr/>
            <a:r>
              <a:t>S. Redaelli, APC meeting</a:t>
            </a:r>
          </a:p>
        </p:txBody>
      </p:sp>
      <p:sp>
        <p:nvSpPr>
          <p:cNvPr id="66" name="Title Text"/>
          <p:cNvSpPr txBox="1"/>
          <p:nvPr>
            <p:ph type="title"/>
          </p:nvPr>
        </p:nvSpPr>
        <p:spPr>
          <a:xfrm>
            <a:off x="4833937" y="357187"/>
            <a:ext cx="14716126" cy="3429001"/>
          </a:xfrm>
          <a:prstGeom prst="rect">
            <a:avLst/>
          </a:prstGeom>
        </p:spPr>
        <p:txBody>
          <a:bodyPr lIns="71437" tIns="71437" rIns="71437" bIns="71437">
            <a:noAutofit/>
          </a:bodyPr>
          <a:lstStyle>
            <a:lvl1pPr defTabSz="821531">
              <a:defRPr b="0" sz="118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67" name="Body Level One…"/>
          <p:cNvSpPr txBox="1"/>
          <p:nvPr>
            <p:ph type="body" sz="half" idx="1"/>
          </p:nvPr>
        </p:nvSpPr>
        <p:spPr>
          <a:xfrm>
            <a:off x="4833937" y="3893343"/>
            <a:ext cx="14716126" cy="8036720"/>
          </a:xfrm>
          <a:prstGeom prst="rect">
            <a:avLst/>
          </a:prstGeom>
        </p:spPr>
        <p:txBody>
          <a:bodyPr lIns="71437" tIns="71437" rIns="71437" bIns="71437" anchor="ctr">
            <a:noAutofit/>
          </a:bodyPr>
          <a:lstStyle>
            <a:lvl1pPr marL="1106714" indent="-789214" defTabSz="821531">
              <a:spcBef>
                <a:spcPts val="3300"/>
              </a:spcBef>
              <a:buClrTx/>
              <a:buSzPct val="171000"/>
              <a:buChar char="•"/>
              <a:defRPr sz="58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marL="1551214" indent="-789214" defTabSz="821531">
              <a:spcBef>
                <a:spcPts val="3300"/>
              </a:spcBef>
              <a:buClrTx/>
              <a:buSzPct val="171000"/>
              <a:buChar char="•"/>
              <a:defRPr sz="58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marL="1995714" indent="-789214" defTabSz="821531">
              <a:spcBef>
                <a:spcPts val="3300"/>
              </a:spcBef>
              <a:buClrTx/>
              <a:buSzPct val="171000"/>
              <a:buChar char="•"/>
              <a:defRPr sz="58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marL="2440214" indent="-789214" defTabSz="821531">
              <a:spcBef>
                <a:spcPts val="3300"/>
              </a:spcBef>
              <a:buClrTx/>
              <a:buSzPct val="171000"/>
              <a:buChar char="•"/>
              <a:defRPr sz="58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marL="2884714" indent="-789214" defTabSz="821531">
              <a:spcBef>
                <a:spcPts val="3300"/>
              </a:spcBef>
              <a:buClrTx/>
              <a:buSzPct val="171000"/>
              <a:buChar char="•"/>
              <a:defRPr sz="58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/>
          <p:nvPr>
            <p:ph type="sldNum" sz="quarter" idx="2"/>
          </p:nvPr>
        </p:nvSpPr>
        <p:spPr>
          <a:xfrm>
            <a:off x="20872115" y="13251656"/>
            <a:ext cx="409848" cy="422276"/>
          </a:xfrm>
          <a:prstGeom prst="rect">
            <a:avLst/>
          </a:prstGeom>
        </p:spPr>
        <p:txBody>
          <a:bodyPr lIns="71437" tIns="71437" rIns="71437" bIns="71437" anchor="t"/>
          <a:lstStyle>
            <a:lvl1pPr algn="ctr" defTabSz="821531">
              <a:defRPr i="1" sz="18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&amp; Bullets - 2 Column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. Redaelli, APC meeting"/>
          <p:cNvSpPr txBox="1"/>
          <p:nvPr/>
        </p:nvSpPr>
        <p:spPr>
          <a:xfrm>
            <a:off x="3085558" y="13258998"/>
            <a:ext cx="276768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i="1" sz="1800"/>
            </a:lvl1pPr>
          </a:lstStyle>
          <a:p>
            <a:pPr/>
            <a:r>
              <a:t>S. Redaelli, APC meeting</a:t>
            </a:r>
          </a:p>
        </p:txBody>
      </p:sp>
      <p:sp>
        <p:nvSpPr>
          <p:cNvPr id="76" name="Title Text"/>
          <p:cNvSpPr txBox="1"/>
          <p:nvPr>
            <p:ph type="title"/>
          </p:nvPr>
        </p:nvSpPr>
        <p:spPr>
          <a:xfrm>
            <a:off x="4833937" y="357187"/>
            <a:ext cx="14716126" cy="3429001"/>
          </a:xfrm>
          <a:prstGeom prst="rect">
            <a:avLst/>
          </a:prstGeom>
        </p:spPr>
        <p:txBody>
          <a:bodyPr lIns="71437" tIns="71437" rIns="71437" bIns="71437">
            <a:noAutofit/>
          </a:bodyPr>
          <a:lstStyle>
            <a:lvl1pPr defTabSz="821531">
              <a:defRPr b="0" sz="118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77" name="Body Level One…"/>
          <p:cNvSpPr txBox="1"/>
          <p:nvPr>
            <p:ph type="body" sz="half" idx="1"/>
          </p:nvPr>
        </p:nvSpPr>
        <p:spPr>
          <a:xfrm>
            <a:off x="4833937" y="3893343"/>
            <a:ext cx="14716126" cy="8036720"/>
          </a:xfrm>
          <a:prstGeom prst="rect">
            <a:avLst/>
          </a:prstGeom>
        </p:spPr>
        <p:txBody>
          <a:bodyPr lIns="71437" tIns="71437" rIns="71437" bIns="71437" numCol="2" spcCol="735806">
            <a:noAutofit/>
          </a:bodyPr>
          <a:lstStyle>
            <a:lvl1pPr marL="997603" indent="-680103" defTabSz="821531">
              <a:spcBef>
                <a:spcPts val="5300"/>
              </a:spcBef>
              <a:buClrTx/>
              <a:buSzPct val="171000"/>
              <a:buChar char="•"/>
              <a:defRPr sz="44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marL="1442103" indent="-680103" defTabSz="821531">
              <a:spcBef>
                <a:spcPts val="5300"/>
              </a:spcBef>
              <a:buClrTx/>
              <a:buSzPct val="171000"/>
              <a:buChar char="•"/>
              <a:defRPr sz="44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marL="1886603" indent="-680103" defTabSz="821531">
              <a:spcBef>
                <a:spcPts val="5300"/>
              </a:spcBef>
              <a:buClrTx/>
              <a:buSzPct val="171000"/>
              <a:buChar char="•"/>
              <a:defRPr sz="44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marL="2331103" indent="-680103" defTabSz="821531">
              <a:spcBef>
                <a:spcPts val="5300"/>
              </a:spcBef>
              <a:buClrTx/>
              <a:buSzPct val="171000"/>
              <a:buChar char="•"/>
              <a:defRPr sz="44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marL="2775603" indent="-680103" defTabSz="821531">
              <a:spcBef>
                <a:spcPts val="5300"/>
              </a:spcBef>
              <a:buClrTx/>
              <a:buSzPct val="171000"/>
              <a:buChar char="•"/>
              <a:defRPr sz="44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8" name="Slide Number"/>
          <p:cNvSpPr txBox="1"/>
          <p:nvPr>
            <p:ph type="sldNum" sz="quarter" idx="2"/>
          </p:nvPr>
        </p:nvSpPr>
        <p:spPr>
          <a:xfrm>
            <a:off x="20907833" y="13269515"/>
            <a:ext cx="409849" cy="422276"/>
          </a:xfrm>
          <a:prstGeom prst="rect">
            <a:avLst/>
          </a:prstGeom>
        </p:spPr>
        <p:txBody>
          <a:bodyPr lIns="71437" tIns="71437" rIns="71437" bIns="71437" anchor="t"/>
          <a:lstStyle>
            <a:lvl1pPr algn="ctr" defTabSz="821531">
              <a:defRPr i="1" sz="18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ullets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Body Level One…"/>
          <p:cNvSpPr txBox="1"/>
          <p:nvPr>
            <p:ph type="body" idx="1"/>
          </p:nvPr>
        </p:nvSpPr>
        <p:spPr>
          <a:xfrm>
            <a:off x="4833937" y="1785937"/>
            <a:ext cx="14716126" cy="10144126"/>
          </a:xfrm>
          <a:prstGeom prst="rect">
            <a:avLst/>
          </a:prstGeom>
        </p:spPr>
        <p:txBody>
          <a:bodyPr lIns="71437" tIns="71437" rIns="71437" bIns="71437" anchor="ctr">
            <a:noAutofit/>
          </a:bodyPr>
          <a:lstStyle>
            <a:lvl1pPr marL="1106714" indent="-789214" defTabSz="821531">
              <a:spcBef>
                <a:spcPts val="6700"/>
              </a:spcBef>
              <a:buClrTx/>
              <a:buSzPct val="171000"/>
              <a:buChar char="•"/>
              <a:defRPr sz="58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marL="1551214" indent="-789214" defTabSz="821531">
              <a:spcBef>
                <a:spcPts val="6700"/>
              </a:spcBef>
              <a:buClrTx/>
              <a:buSzPct val="171000"/>
              <a:buChar char="•"/>
              <a:defRPr sz="58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marL="1995714" indent="-789214" defTabSz="821531">
              <a:spcBef>
                <a:spcPts val="6700"/>
              </a:spcBef>
              <a:buClrTx/>
              <a:buSzPct val="171000"/>
              <a:buChar char="•"/>
              <a:defRPr sz="58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marL="2440214" indent="-789214" defTabSz="821531">
              <a:spcBef>
                <a:spcPts val="6700"/>
              </a:spcBef>
              <a:buClrTx/>
              <a:buSzPct val="171000"/>
              <a:buChar char="•"/>
              <a:defRPr sz="58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marL="2884714" indent="-789214" defTabSz="821531">
              <a:spcBef>
                <a:spcPts val="6700"/>
              </a:spcBef>
              <a:buClrTx/>
              <a:buSzPct val="171000"/>
              <a:buChar char="•"/>
              <a:defRPr sz="58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6" name="Slide Number"/>
          <p:cNvSpPr txBox="1"/>
          <p:nvPr>
            <p:ph type="sldNum" sz="quarter" idx="2"/>
          </p:nvPr>
        </p:nvSpPr>
        <p:spPr>
          <a:xfrm>
            <a:off x="11952882" y="13019484"/>
            <a:ext cx="460376" cy="498476"/>
          </a:xfrm>
          <a:prstGeom prst="rect">
            <a:avLst/>
          </a:prstGeom>
        </p:spPr>
        <p:txBody>
          <a:bodyPr lIns="71437" tIns="71437" rIns="71437" bIns="71437" anchor="t"/>
          <a:lstStyle>
            <a:lvl1pPr algn="ctr" defTabSz="821531"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. Redaelli, APC meeting"/>
          <p:cNvSpPr txBox="1"/>
          <p:nvPr/>
        </p:nvSpPr>
        <p:spPr>
          <a:xfrm>
            <a:off x="3085558" y="13258998"/>
            <a:ext cx="276768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i="1" sz="1800"/>
            </a:lvl1pPr>
          </a:lstStyle>
          <a:p>
            <a:pPr/>
            <a:r>
              <a:t>S. Redaelli, APC meeting</a:t>
            </a:r>
          </a:p>
        </p:txBody>
      </p:sp>
      <p:sp>
        <p:nvSpPr>
          <p:cNvPr id="94" name="Slide Number"/>
          <p:cNvSpPr txBox="1"/>
          <p:nvPr>
            <p:ph type="sldNum" sz="quarter" idx="2"/>
          </p:nvPr>
        </p:nvSpPr>
        <p:spPr>
          <a:xfrm>
            <a:off x="20907833" y="13269515"/>
            <a:ext cx="409849" cy="422276"/>
          </a:xfrm>
          <a:prstGeom prst="rect">
            <a:avLst/>
          </a:prstGeom>
        </p:spPr>
        <p:txBody>
          <a:bodyPr lIns="71437" tIns="71437" rIns="71437" bIns="71437" anchor="t"/>
          <a:lstStyle>
            <a:lvl1pPr algn="ctr" defTabSz="821531">
              <a:defRPr i="1" sz="18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- Top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itle Text"/>
          <p:cNvSpPr txBox="1"/>
          <p:nvPr>
            <p:ph type="title"/>
          </p:nvPr>
        </p:nvSpPr>
        <p:spPr>
          <a:xfrm>
            <a:off x="4833937" y="357187"/>
            <a:ext cx="14716126" cy="3429001"/>
          </a:xfrm>
          <a:prstGeom prst="rect">
            <a:avLst/>
          </a:prstGeom>
        </p:spPr>
        <p:txBody>
          <a:bodyPr lIns="71437" tIns="71437" rIns="71437" bIns="71437">
            <a:noAutofit/>
          </a:bodyPr>
          <a:lstStyle>
            <a:lvl1pPr defTabSz="821531">
              <a:defRPr b="0" sz="118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02" name="Slide Number"/>
          <p:cNvSpPr txBox="1"/>
          <p:nvPr>
            <p:ph type="sldNum" sz="quarter" idx="2"/>
          </p:nvPr>
        </p:nvSpPr>
        <p:spPr>
          <a:xfrm>
            <a:off x="11952882" y="13019484"/>
            <a:ext cx="460376" cy="498476"/>
          </a:xfrm>
          <a:prstGeom prst="rect">
            <a:avLst/>
          </a:prstGeom>
        </p:spPr>
        <p:txBody>
          <a:bodyPr lIns="71437" tIns="71437" rIns="71437" bIns="71437" anchor="t"/>
          <a:lstStyle>
            <a:lvl1pPr algn="ctr" defTabSz="821531"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1.jpeg"/><Relationship Id="rId5" Type="http://schemas.openxmlformats.org/officeDocument/2006/relationships/image" Target="../media/image3.png"/><Relationship Id="rId6" Type="http://schemas.openxmlformats.org/officeDocument/2006/relationships/slideLayout" Target="../slideLayouts/slideLayout1.xml"/><Relationship Id="rId7" Type="http://schemas.openxmlformats.org/officeDocument/2006/relationships/slideLayout" Target="../slideLayouts/slideLayout2.xml"/><Relationship Id="rId8" Type="http://schemas.openxmlformats.org/officeDocument/2006/relationships/slideLayout" Target="../slideLayouts/slideLayout3.xml"/><Relationship Id="rId9" Type="http://schemas.openxmlformats.org/officeDocument/2006/relationships/slideLayout" Target="../slideLayouts/slideLayout4.xml"/><Relationship Id="rId10" Type="http://schemas.openxmlformats.org/officeDocument/2006/relationships/slideLayout" Target="../slideLayouts/slideLayout5.xml"/><Relationship Id="rId11" Type="http://schemas.openxmlformats.org/officeDocument/2006/relationships/slideLayout" Target="../slideLayouts/slideLayout6.xml"/><Relationship Id="rId12" Type="http://schemas.openxmlformats.org/officeDocument/2006/relationships/slideLayout" Target="../slideLayouts/slideLayout7.xml"/><Relationship Id="rId13" Type="http://schemas.openxmlformats.org/officeDocument/2006/relationships/slideLayout" Target="../slideLayouts/slideLayout8.xml"/><Relationship Id="rId14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0.xml"/><Relationship Id="rId16" Type="http://schemas.openxmlformats.org/officeDocument/2006/relationships/slideLayout" Target="../slideLayouts/slideLayout11.xml"/><Relationship Id="rId17" Type="http://schemas.openxmlformats.org/officeDocument/2006/relationships/slideLayout" Target="../slideLayouts/slideLayout12.xml"/><Relationship Id="rId18" Type="http://schemas.openxmlformats.org/officeDocument/2006/relationships/slideLayout" Target="../slideLayouts/slideLayout13.xml"/><Relationship Id="rId19" Type="http://schemas.openxmlformats.org/officeDocument/2006/relationships/slideLayout" Target="../slideLayouts/slideLayout14.xml"/><Relationship Id="rId20" Type="http://schemas.openxmlformats.org/officeDocument/2006/relationships/slideLayout" Target="../slideLayouts/slideLayout15.xml"/><Relationship Id="rId21" Type="http://schemas.openxmlformats.org/officeDocument/2006/relationships/slideLayout" Target="../slideLayouts/slideLayout16.xml"/><Relationship Id="rId22" Type="http://schemas.openxmlformats.org/officeDocument/2006/relationships/slideLayout" Target="../slideLayouts/slideLayout17.xml"/><Relationship Id="rId23" Type="http://schemas.openxmlformats.org/officeDocument/2006/relationships/slideLayout" Target="../slideLayouts/slideLayout18.xml"/><Relationship Id="rId24" Type="http://schemas.openxmlformats.org/officeDocument/2006/relationships/slideLayout" Target="../slideLayouts/slideLayout19.xml"/><Relationship Id="rId25" Type="http://schemas.openxmlformats.org/officeDocument/2006/relationships/slideLayout" Target="../slideLayouts/slideLayout20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4629187" y="127827"/>
            <a:ext cx="15840001" cy="11445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4271999" y="2438399"/>
            <a:ext cx="15840002" cy="98139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23955418" y="13361671"/>
            <a:ext cx="323479" cy="32106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b">
            <a:spAutoFit/>
          </a:bodyPr>
          <a:lstStyle>
            <a:lvl1pPr algn="r" defTabSz="914400">
              <a:defRPr sz="2200">
                <a:solidFill>
                  <a:srgbClr val="64BCD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5" name="S. Redaelli, 15th HL-LHC Collaboration Meeting, 29/09/2025"/>
          <p:cNvSpPr txBox="1"/>
          <p:nvPr/>
        </p:nvSpPr>
        <p:spPr>
          <a:xfrm>
            <a:off x="9489281" y="13361671"/>
            <a:ext cx="13254001" cy="32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/>
          <a:p>
            <a:pPr algn="r" defTabSz="914400">
              <a:defRPr sz="2200">
                <a:solidFill>
                  <a:srgbClr val="64BCD9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S. Redaelli, 15</a:t>
            </a:r>
            <a:r>
              <a:rPr baseline="31999"/>
              <a:t>th</a:t>
            </a:r>
            <a:r>
              <a:t> HL-LHC Collaboration Meeting, 29/09/2025</a:t>
            </a:r>
          </a:p>
        </p:txBody>
      </p:sp>
      <p:pic>
        <p:nvPicPr>
          <p:cNvPr id="6" name="lcoll_logo3_small.png" descr="lcoll_logo3_small.png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039928" y="28870"/>
            <a:ext cx="1322409" cy="1342446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Rectangle"/>
          <p:cNvSpPr/>
          <p:nvPr/>
        </p:nvSpPr>
        <p:spPr>
          <a:xfrm>
            <a:off x="37460" y="12349755"/>
            <a:ext cx="3302914" cy="134244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marL="685800" indent="-685800" algn="l" defTabSz="914400">
              <a:spcBef>
                <a:spcPts val="700"/>
              </a:spcBef>
              <a:defRPr sz="3000">
                <a:solidFill>
                  <a:srgbClr val="0093BE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grpSp>
        <p:nvGrpSpPr>
          <p:cNvPr id="12" name="Group"/>
          <p:cNvGrpSpPr/>
          <p:nvPr/>
        </p:nvGrpSpPr>
        <p:grpSpPr>
          <a:xfrm>
            <a:off x="3015084" y="12635935"/>
            <a:ext cx="988371" cy="972001"/>
            <a:chOff x="0" y="0"/>
            <a:chExt cx="988370" cy="971999"/>
          </a:xfrm>
        </p:grpSpPr>
        <p:grpSp>
          <p:nvGrpSpPr>
            <p:cNvPr id="10" name="Group"/>
            <p:cNvGrpSpPr/>
            <p:nvPr/>
          </p:nvGrpSpPr>
          <p:grpSpPr>
            <a:xfrm>
              <a:off x="1266" y="28799"/>
              <a:ext cx="914401" cy="914401"/>
              <a:chOff x="0" y="0"/>
              <a:chExt cx="914400" cy="914400"/>
            </a:xfrm>
          </p:grpSpPr>
          <p:sp>
            <p:nvSpPr>
              <p:cNvPr id="8" name="Square"/>
              <p:cNvSpPr/>
              <p:nvPr/>
            </p:nvSpPr>
            <p:spPr>
              <a:xfrm>
                <a:off x="0" y="0"/>
                <a:ext cx="914400" cy="914400"/>
              </a:xfrm>
              <a:prstGeom prst="rect">
                <a:avLst/>
              </a:prstGeom>
              <a:solidFill>
                <a:srgbClr val="5A5A5A">
                  <a:alpha val="32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ctr">
                <a:noAutofit/>
              </a:bodyPr>
              <a:lstStyle/>
              <a:p>
                <a:pPr marL="685800" indent="-685800" algn="l" defTabSz="914400">
                  <a:spcBef>
                    <a:spcPts val="700"/>
                  </a:spcBef>
                  <a:defRPr sz="3200">
                    <a:solidFill>
                      <a:srgbClr val="0093BE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9" name="logo…"/>
              <p:cNvSpPr txBox="1"/>
              <p:nvPr/>
            </p:nvSpPr>
            <p:spPr>
              <a:xfrm>
                <a:off x="47399" y="98501"/>
                <a:ext cx="762001" cy="45055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spAutoFit/>
              </a:bodyPr>
              <a:lstStyle/>
              <a:p>
                <a:pPr defTabSz="914400">
                  <a:defRPr sz="1600"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t>logo</a:t>
                </a:r>
              </a:p>
              <a:p>
                <a:pPr defTabSz="914400">
                  <a:defRPr sz="1600"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t>area</a:t>
                </a:r>
              </a:p>
            </p:txBody>
          </p:sp>
        </p:grpSp>
        <p:pic>
          <p:nvPicPr>
            <p:cNvPr id="11" name="CERN-logo_outline.jpg" descr="CERN-logo_outline.jp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988371" cy="972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13" name="HLU-logoN-title.png" descr="HLU-logoN-titl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1130" y="12549670"/>
            <a:ext cx="2823580" cy="1144532"/>
          </a:xfrm>
          <a:prstGeom prst="rect">
            <a:avLst/>
          </a:prstGeom>
          <a:ln w="12700">
            <a:miter lim="400000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6"/>
    <p:sldLayoutId id="2147483650" r:id="rId7"/>
    <p:sldLayoutId id="2147483651" r:id="rId8"/>
    <p:sldLayoutId id="2147483652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  <p:sldLayoutId id="2147483660" r:id="rId17"/>
    <p:sldLayoutId id="2147483661" r:id="rId18"/>
    <p:sldLayoutId id="2147483662" r:id="rId19"/>
    <p:sldLayoutId id="2147483663" r:id="rId20"/>
    <p:sldLayoutId id="2147483664" r:id="rId21"/>
    <p:sldLayoutId id="2147483665" r:id="rId22"/>
    <p:sldLayoutId id="2147483666" r:id="rId23"/>
    <p:sldLayoutId id="2147483667" r:id="rId24"/>
    <p:sldLayoutId id="2147483668" r:id="rId25"/>
  </p:sldLayoutIdLst>
  <p:transition xmlns:p14="http://schemas.microsoft.com/office/powerpoint/2010/main" spd="med" advClick="1"/>
  <p:txStyles>
    <p:titleStyle>
      <a:lvl1pPr marL="0" marR="0" indent="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6000" u="none">
          <a:solidFill>
            <a:srgbClr val="0093BE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6000" u="none">
          <a:solidFill>
            <a:srgbClr val="0093BE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6000" u="none">
          <a:solidFill>
            <a:srgbClr val="0093BE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6000" u="none">
          <a:solidFill>
            <a:srgbClr val="0093BE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6000" u="none">
          <a:solidFill>
            <a:srgbClr val="0093BE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6000" u="none">
          <a:solidFill>
            <a:srgbClr val="0093BE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6000" u="none">
          <a:solidFill>
            <a:srgbClr val="0093BE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6000" u="none">
          <a:solidFill>
            <a:srgbClr val="0093BE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6000" u="none">
          <a:solidFill>
            <a:srgbClr val="0093BE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636814" marR="0" indent="-636814" algn="l" defTabSz="914400" latinLnBrk="0">
        <a:lnSpc>
          <a:spcPct val="100000"/>
        </a:lnSpc>
        <a:spcBef>
          <a:spcPts val="1300"/>
        </a:spcBef>
        <a:spcAft>
          <a:spcPts val="0"/>
        </a:spcAft>
        <a:buClr>
          <a:srgbClr val="FB963C"/>
        </a:buClr>
        <a:buSzPct val="100000"/>
        <a:buFontTx/>
        <a:buChar char="▪"/>
        <a:tabLst/>
        <a:defRPr b="0" baseline="0" cap="none" i="0" spc="0" strike="noStrike" sz="5200" u="none">
          <a:solidFill>
            <a:srgbClr val="5A5A5A"/>
          </a:solidFill>
          <a:uFillTx/>
          <a:latin typeface="Arial"/>
          <a:ea typeface="Arial"/>
          <a:cs typeface="Arial"/>
          <a:sym typeface="Arial"/>
        </a:defRPr>
      </a:lvl1pPr>
      <a:lvl2pPr marL="1076325" marR="0" indent="-619125" algn="l" defTabSz="914400" latinLnBrk="0">
        <a:lnSpc>
          <a:spcPct val="100000"/>
        </a:lnSpc>
        <a:spcBef>
          <a:spcPts val="1300"/>
        </a:spcBef>
        <a:spcAft>
          <a:spcPts val="0"/>
        </a:spcAft>
        <a:buClr>
          <a:srgbClr val="FB963C"/>
        </a:buClr>
        <a:buSzPct val="100000"/>
        <a:buFontTx/>
        <a:buChar char="▪"/>
        <a:tabLst/>
        <a:defRPr b="0" baseline="0" cap="none" i="0" spc="0" strike="noStrike" sz="5200" u="none">
          <a:solidFill>
            <a:srgbClr val="5A5A5A"/>
          </a:solidFill>
          <a:uFillTx/>
          <a:latin typeface="Arial"/>
          <a:ea typeface="Arial"/>
          <a:cs typeface="Arial"/>
          <a:sym typeface="Arial"/>
        </a:defRPr>
      </a:lvl2pPr>
      <a:lvl3pPr marL="1508760" marR="0" indent="-594360" algn="l" defTabSz="914400" latinLnBrk="0">
        <a:lnSpc>
          <a:spcPct val="100000"/>
        </a:lnSpc>
        <a:spcBef>
          <a:spcPts val="1300"/>
        </a:spcBef>
        <a:spcAft>
          <a:spcPts val="0"/>
        </a:spcAft>
        <a:buClr>
          <a:srgbClr val="FB963C"/>
        </a:buClr>
        <a:buSzPct val="100000"/>
        <a:buFontTx/>
        <a:buChar char="▪"/>
        <a:tabLst/>
        <a:defRPr b="0" baseline="0" cap="none" i="0" spc="0" strike="noStrike" sz="5200" u="none">
          <a:solidFill>
            <a:srgbClr val="5A5A5A"/>
          </a:solidFill>
          <a:uFillTx/>
          <a:latin typeface="Arial"/>
          <a:ea typeface="Arial"/>
          <a:cs typeface="Arial"/>
          <a:sym typeface="Arial"/>
        </a:defRPr>
      </a:lvl3pPr>
      <a:lvl4pPr marL="2032000" marR="0" indent="-660400" algn="l" defTabSz="914400" latinLnBrk="0">
        <a:lnSpc>
          <a:spcPct val="100000"/>
        </a:lnSpc>
        <a:spcBef>
          <a:spcPts val="1300"/>
        </a:spcBef>
        <a:spcAft>
          <a:spcPts val="0"/>
        </a:spcAft>
        <a:buClr>
          <a:srgbClr val="FB963C"/>
        </a:buClr>
        <a:buSzPct val="100000"/>
        <a:buFontTx/>
        <a:buChar char="▪"/>
        <a:tabLst/>
        <a:defRPr b="0" baseline="0" cap="none" i="0" spc="0" strike="noStrike" sz="5200" u="none">
          <a:solidFill>
            <a:srgbClr val="5A5A5A"/>
          </a:solidFill>
          <a:uFillTx/>
          <a:latin typeface="Arial"/>
          <a:ea typeface="Arial"/>
          <a:cs typeface="Arial"/>
          <a:sym typeface="Arial"/>
        </a:defRPr>
      </a:lvl4pPr>
      <a:lvl5pPr marL="2571750" marR="0" indent="-742950" algn="l" defTabSz="914400" latinLnBrk="0">
        <a:lnSpc>
          <a:spcPct val="100000"/>
        </a:lnSpc>
        <a:spcBef>
          <a:spcPts val="1300"/>
        </a:spcBef>
        <a:spcAft>
          <a:spcPts val="0"/>
        </a:spcAft>
        <a:buClr>
          <a:srgbClr val="FB963C"/>
        </a:buClr>
        <a:buSzPct val="100000"/>
        <a:buFontTx/>
        <a:buChar char="▪"/>
        <a:tabLst/>
        <a:defRPr b="0" baseline="0" cap="none" i="0" spc="0" strike="noStrike" sz="5200" u="none">
          <a:solidFill>
            <a:srgbClr val="5A5A5A"/>
          </a:solidFill>
          <a:uFillTx/>
          <a:latin typeface="Arial"/>
          <a:ea typeface="Arial"/>
          <a:cs typeface="Arial"/>
          <a:sym typeface="Arial"/>
        </a:defRPr>
      </a:lvl5pPr>
      <a:lvl6pPr marL="2880360" marR="0" indent="-594360" algn="l" defTabSz="914400" latinLnBrk="0">
        <a:lnSpc>
          <a:spcPct val="100000"/>
        </a:lnSpc>
        <a:spcBef>
          <a:spcPts val="1300"/>
        </a:spcBef>
        <a:spcAft>
          <a:spcPts val="0"/>
        </a:spcAft>
        <a:buClr>
          <a:srgbClr val="FB963C"/>
        </a:buClr>
        <a:buSzPct val="100000"/>
        <a:buFontTx/>
        <a:buChar char="•"/>
        <a:tabLst/>
        <a:defRPr b="0" baseline="0" cap="none" i="0" spc="0" strike="noStrike" sz="5200" u="none">
          <a:solidFill>
            <a:srgbClr val="5A5A5A"/>
          </a:solidFill>
          <a:uFillTx/>
          <a:latin typeface="Arial"/>
          <a:ea typeface="Arial"/>
          <a:cs typeface="Arial"/>
          <a:sym typeface="Arial"/>
        </a:defRPr>
      </a:lvl6pPr>
      <a:lvl7pPr marL="3337559" marR="0" indent="-594359" algn="l" defTabSz="914400" latinLnBrk="0">
        <a:lnSpc>
          <a:spcPct val="100000"/>
        </a:lnSpc>
        <a:spcBef>
          <a:spcPts val="1300"/>
        </a:spcBef>
        <a:spcAft>
          <a:spcPts val="0"/>
        </a:spcAft>
        <a:buClr>
          <a:srgbClr val="FB963C"/>
        </a:buClr>
        <a:buSzPct val="100000"/>
        <a:buFontTx/>
        <a:buChar char="•"/>
        <a:tabLst/>
        <a:defRPr b="0" baseline="0" cap="none" i="0" spc="0" strike="noStrike" sz="5200" u="none">
          <a:solidFill>
            <a:srgbClr val="5A5A5A"/>
          </a:solidFill>
          <a:uFillTx/>
          <a:latin typeface="Arial"/>
          <a:ea typeface="Arial"/>
          <a:cs typeface="Arial"/>
          <a:sym typeface="Arial"/>
        </a:defRPr>
      </a:lvl7pPr>
      <a:lvl8pPr marL="3794759" marR="0" indent="-594359" algn="l" defTabSz="914400" latinLnBrk="0">
        <a:lnSpc>
          <a:spcPct val="100000"/>
        </a:lnSpc>
        <a:spcBef>
          <a:spcPts val="1300"/>
        </a:spcBef>
        <a:spcAft>
          <a:spcPts val="0"/>
        </a:spcAft>
        <a:buClr>
          <a:srgbClr val="FB963C"/>
        </a:buClr>
        <a:buSzPct val="100000"/>
        <a:buFontTx/>
        <a:buChar char="•"/>
        <a:tabLst/>
        <a:defRPr b="0" baseline="0" cap="none" i="0" spc="0" strike="noStrike" sz="5200" u="none">
          <a:solidFill>
            <a:srgbClr val="5A5A5A"/>
          </a:solidFill>
          <a:uFillTx/>
          <a:latin typeface="Arial"/>
          <a:ea typeface="Arial"/>
          <a:cs typeface="Arial"/>
          <a:sym typeface="Arial"/>
        </a:defRPr>
      </a:lvl8pPr>
      <a:lvl9pPr marL="4251959" marR="0" indent="-594359" algn="l" defTabSz="914400" latinLnBrk="0">
        <a:lnSpc>
          <a:spcPct val="100000"/>
        </a:lnSpc>
        <a:spcBef>
          <a:spcPts val="1300"/>
        </a:spcBef>
        <a:spcAft>
          <a:spcPts val="0"/>
        </a:spcAft>
        <a:buClr>
          <a:srgbClr val="FB963C"/>
        </a:buClr>
        <a:buSzPct val="100000"/>
        <a:buFontTx/>
        <a:buChar char="•"/>
        <a:tabLst/>
        <a:defRPr b="0" baseline="0" cap="none" i="0" spc="0" strike="noStrike" sz="5200" u="none">
          <a:solidFill>
            <a:srgbClr val="5A5A5A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12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3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4.png"/><Relationship Id="rId3" Type="http://schemas.openxmlformats.org/officeDocument/2006/relationships/image" Target="../media/image8.jpe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Relationship Id="rId4" Type="http://schemas.openxmlformats.org/officeDocument/2006/relationships/image" Target="../media/image37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8.png"/><Relationship Id="rId3" Type="http://schemas.openxmlformats.org/officeDocument/2006/relationships/image" Target="../media/image39.pn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0.png"/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5" Type="http://schemas.openxmlformats.org/officeDocument/2006/relationships/image" Target="../media/image43.png"/><Relationship Id="rId6" Type="http://schemas.openxmlformats.org/officeDocument/2006/relationships/image" Target="../media/image44.png"/><Relationship Id="rId7" Type="http://schemas.openxmlformats.org/officeDocument/2006/relationships/image" Target="../media/image45.pn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6.png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7.png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8.png"/><Relationship Id="rId3" Type="http://schemas.openxmlformats.org/officeDocument/2006/relationships/image" Target="../media/image9.jpe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1.jpeg"/><Relationship Id="rId3" Type="http://schemas.openxmlformats.org/officeDocument/2006/relationships/image" Target="../media/image2.png"/><Relationship Id="rId4" Type="http://schemas.openxmlformats.org/officeDocument/2006/relationships/image" Target="../media/image13.png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jpeg"/><Relationship Id="rId3" Type="http://schemas.openxmlformats.org/officeDocument/2006/relationships/hyperlink" Target="https://hilumilhc.web.cern.ch/article/hl-lhc-collimators-prototypes-installation-surface-mock-stand" TargetMode="External"/><Relationship Id="rId4" Type="http://schemas.openxmlformats.org/officeDocument/2006/relationships/image" Target="../media/image49.png"/><Relationship Id="rId5" Type="http://schemas.openxmlformats.org/officeDocument/2006/relationships/image" Target="../media/image50.png"/><Relationship Id="rId6" Type="http://schemas.openxmlformats.org/officeDocument/2006/relationships/image" Target="../media/image51.png"/><Relationship Id="rId7" Type="http://schemas.openxmlformats.org/officeDocument/2006/relationships/image" Target="../media/image52.png"/><Relationship Id="rId8" Type="http://schemas.openxmlformats.org/officeDocument/2006/relationships/image" Target="../media/image53.png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jpeg"/><Relationship Id="rId3" Type="http://schemas.openxmlformats.org/officeDocument/2006/relationships/image" Target="../media/image12.jpeg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3.jpeg"/><Relationship Id="rId3" Type="http://schemas.openxmlformats.org/officeDocument/2006/relationships/image" Target="../media/image14.jpeg"/><Relationship Id="rId4" Type="http://schemas.openxmlformats.org/officeDocument/2006/relationships/image" Target="../media/image15.jpeg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4.png"/><Relationship Id="rId3" Type="http://schemas.openxmlformats.org/officeDocument/2006/relationships/image" Target="../media/image16.jpeg"/><Relationship Id="rId4" Type="http://schemas.openxmlformats.org/officeDocument/2006/relationships/image" Target="../media/image17.jpeg"/></Relationships>
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5.png"/><Relationship Id="rId3" Type="http://schemas.openxmlformats.org/officeDocument/2006/relationships/image" Target="../media/image56.png"/></Relationships>
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7.png"/></Relationships>
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8.jpeg"/><Relationship Id="rId3" Type="http://schemas.openxmlformats.org/officeDocument/2006/relationships/image" Target="../media/image19.jpe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4.png"/><Relationship Id="rId3" Type="http://schemas.openxmlformats.org/officeDocument/2006/relationships/image" Target="../media/image4.jpeg"/><Relationship Id="rId4" Type="http://schemas.openxmlformats.org/officeDocument/2006/relationships/image" Target="../media/image15.png"/><Relationship Id="rId5" Type="http://schemas.openxmlformats.org/officeDocument/2006/relationships/image" Target="../media/image5.jpeg"/><Relationship Id="rId6" Type="http://schemas.openxmlformats.org/officeDocument/2006/relationships/image" Target="../media/image16.png"/><Relationship Id="rId7" Type="http://schemas.openxmlformats.org/officeDocument/2006/relationships/image" Target="../media/image6.jpeg"/><Relationship Id="rId8" Type="http://schemas.openxmlformats.org/officeDocument/2006/relationships/image" Target="../media/image17.png"/><Relationship Id="rId9" Type="http://schemas.openxmlformats.org/officeDocument/2006/relationships/image" Target="../media/image18.png"/><Relationship Id="rId10" Type="http://schemas.openxmlformats.org/officeDocument/2006/relationships/image" Target="../media/image19.png"/><Relationship Id="rId11" Type="http://schemas.openxmlformats.org/officeDocument/2006/relationships/image" Target="../media/image20.png"/><Relationship Id="rId12" Type="http://schemas.openxmlformats.org/officeDocument/2006/relationships/image" Target="../media/image7.jpe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1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Relationship Id="rId4" Type="http://schemas.openxmlformats.org/officeDocument/2006/relationships/image" Target="../media/image26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1.xml"/><Relationship Id="rId3" Type="http://schemas.openxmlformats.org/officeDocument/2006/relationships/image" Target="../media/image31.png"/><Relationship Id="rId4" Type="http://schemas.openxmlformats.org/officeDocument/2006/relationships/image" Target="../media/image32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Rectangle"/>
          <p:cNvSpPr/>
          <p:nvPr/>
        </p:nvSpPr>
        <p:spPr>
          <a:xfrm>
            <a:off x="-372361" y="-185681"/>
            <a:ext cx="25128722" cy="14087362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sz="52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</a:p>
        </p:txBody>
      </p:sp>
      <p:pic>
        <p:nvPicPr>
          <p:cNvPr id="217" name="image2.pdf" descr="image2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342021" y="4543203"/>
            <a:ext cx="3699958" cy="4629593"/>
          </a:xfrm>
          <a:prstGeom prst="rect">
            <a:avLst/>
          </a:prstGeom>
          <a:ln w="12700"/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Collimator gymnastics during levelling"/>
          <p:cNvSpPr txBox="1"/>
          <p:nvPr>
            <p:ph type="title"/>
          </p:nvPr>
        </p:nvSpPr>
        <p:spPr>
          <a:xfrm>
            <a:off x="3851183" y="127827"/>
            <a:ext cx="16681634" cy="1144532"/>
          </a:xfrm>
          <a:prstGeom prst="rect">
            <a:avLst/>
          </a:prstGeom>
        </p:spPr>
        <p:txBody>
          <a:bodyPr/>
          <a:lstStyle/>
          <a:p>
            <a:pPr/>
            <a:r>
              <a:t>Collimator gymnastics during levelling</a:t>
            </a:r>
          </a:p>
        </p:txBody>
      </p:sp>
      <p:sp>
        <p:nvSpPr>
          <p:cNvPr id="348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49" name="TCT settings down to 8.5σ at the smallest the β* values, margin to aperture of about 1σ.…"/>
          <p:cNvSpPr txBox="1"/>
          <p:nvPr/>
        </p:nvSpPr>
        <p:spPr>
          <a:xfrm>
            <a:off x="1950699" y="9106350"/>
            <a:ext cx="20405670" cy="21342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algn="l">
              <a:lnSpc>
                <a:spcPct val="110000"/>
              </a:lnSpc>
              <a:defRPr i="1" sz="4100"/>
            </a:pPr>
            <a:r>
              <a:t>TCT settings down to 8.5σ at the smallest the β* values, margin to aperture of about 1σ.</a:t>
            </a:r>
          </a:p>
          <a:p>
            <a:pPr algn="l">
              <a:lnSpc>
                <a:spcPct val="110000"/>
              </a:lnSpc>
              <a:defRPr i="1" sz="4100"/>
            </a:pPr>
            <a:r>
              <a:t>Excellent stability throughout the run, but needs regular monitoring.</a:t>
            </a:r>
          </a:p>
          <a:p>
            <a:pPr algn="l">
              <a:lnSpc>
                <a:spcPct val="110000"/>
              </a:lnSpc>
              <a:defRPr i="1" sz="4100"/>
            </a:pPr>
            <a:r>
              <a:t>Big improvements also in IR7 (not shown): ML-assisted angular alignment!</a:t>
            </a:r>
          </a:p>
        </p:txBody>
      </p:sp>
      <p:pic>
        <p:nvPicPr>
          <p:cNvPr id="350" name="Screenshot 2025-09-27 at 12.24.02.png" descr="Screenshot 2025-09-27 at 12.24.0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21454" y="2265594"/>
            <a:ext cx="11937699" cy="5738142"/>
          </a:xfrm>
          <a:prstGeom prst="rect">
            <a:avLst/>
          </a:prstGeom>
          <a:ln w="12700">
            <a:miter lim="400000"/>
          </a:ln>
        </p:spPr>
      </p:pic>
      <p:sp>
        <p:nvSpPr>
          <p:cNvPr id="351" name="Works reliably and safely at the LHC!…"/>
          <p:cNvSpPr txBox="1"/>
          <p:nvPr/>
        </p:nvSpPr>
        <p:spPr>
          <a:xfrm>
            <a:off x="13270990" y="2244803"/>
            <a:ext cx="11447603" cy="51619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marL="931148" indent="-613648" algn="l">
              <a:lnSpc>
                <a:spcPct val="110000"/>
              </a:lnSpc>
              <a:buSzPct val="171000"/>
              <a:buChar char="-"/>
            </a:pPr>
            <a:r>
              <a:t>Works reliably and safely at the LHC!</a:t>
            </a:r>
          </a:p>
          <a:p>
            <a:pPr marL="931148" indent="-613648" algn="l">
              <a:lnSpc>
                <a:spcPct val="110000"/>
              </a:lnSpc>
              <a:buSzPct val="171000"/>
              <a:buChar char="-"/>
            </a:pPr>
            <a:r>
              <a:t>The HL-LHC upgrade ensures better performance (2 more TCTs per IP side) and flexibility, with BPMs in all devices.</a:t>
            </a:r>
          </a:p>
          <a:p>
            <a:pPr marL="931148" indent="-613648" algn="l">
              <a:lnSpc>
                <a:spcPct val="110000"/>
              </a:lnSpc>
              <a:buSzPct val="171000"/>
              <a:buChar char="-"/>
            </a:pPr>
            <a:r>
              <a:t>Process will remain challenging even if larger aperture margins are expected in Run 4.</a:t>
            </a:r>
          </a:p>
        </p:txBody>
      </p:sp>
      <p:sp>
        <p:nvSpPr>
          <p:cNvPr id="352" name="Collimator centres and gap during levelling in IR1/5"/>
          <p:cNvSpPr txBox="1"/>
          <p:nvPr/>
        </p:nvSpPr>
        <p:spPr>
          <a:xfrm>
            <a:off x="1700846" y="1584347"/>
            <a:ext cx="10378915" cy="650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b="1" i="1" sz="3300">
                <a:solidFill>
                  <a:srgbClr val="0433FF"/>
                </a:solidFill>
              </a:defRPr>
            </a:lvl1pPr>
          </a:lstStyle>
          <a:p>
            <a:pPr/>
            <a:r>
              <a:t>Collimator centres and gap during levelling in IR1/5</a:t>
            </a:r>
          </a:p>
        </p:txBody>
      </p:sp>
      <p:sp>
        <p:nvSpPr>
          <p:cNvPr id="353" name="D. Mirarchi"/>
          <p:cNvSpPr txBox="1"/>
          <p:nvPr/>
        </p:nvSpPr>
        <p:spPr>
          <a:xfrm>
            <a:off x="124530" y="7390960"/>
            <a:ext cx="2190206" cy="6127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b="1" i="1" sz="3100">
                <a:solidFill>
                  <a:srgbClr val="FF9300"/>
                </a:solidFill>
              </a:defRPr>
            </a:lvl1pPr>
          </a:lstStyle>
          <a:p>
            <a:pPr/>
            <a:r>
              <a:t>D. Mirarchi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51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Collimation cleaning and loss patterns"/>
          <p:cNvSpPr txBox="1"/>
          <p:nvPr>
            <p:ph type="title"/>
          </p:nvPr>
        </p:nvSpPr>
        <p:spPr>
          <a:xfrm>
            <a:off x="3851183" y="127827"/>
            <a:ext cx="16681634" cy="1144532"/>
          </a:xfrm>
          <a:prstGeom prst="rect">
            <a:avLst/>
          </a:prstGeom>
        </p:spPr>
        <p:txBody>
          <a:bodyPr/>
          <a:lstStyle/>
          <a:p>
            <a:pPr/>
            <a:r>
              <a:t>Collimation cleaning and loss patterns</a:t>
            </a:r>
          </a:p>
        </p:txBody>
      </p:sp>
      <p:sp>
        <p:nvSpPr>
          <p:cNvPr id="356" name="Slide Number"/>
          <p:cNvSpPr txBox="1"/>
          <p:nvPr>
            <p:ph type="sldNum" sz="quarter" idx="2"/>
          </p:nvPr>
        </p:nvSpPr>
        <p:spPr>
          <a:xfrm>
            <a:off x="23976155" y="13361671"/>
            <a:ext cx="302742" cy="32106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57" name="Peak cleaning performance excellent and stable throughout the runs.…"/>
          <p:cNvSpPr txBox="1"/>
          <p:nvPr/>
        </p:nvSpPr>
        <p:spPr>
          <a:xfrm>
            <a:off x="13069833" y="1912230"/>
            <a:ext cx="11124650" cy="5984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marL="931148" indent="-613648" algn="l">
              <a:buSzPct val="171000"/>
              <a:buChar char="-"/>
            </a:pPr>
            <a:r>
              <a:t>Peak cleaning performance excellent and stable throughout the runs.</a:t>
            </a:r>
          </a:p>
          <a:p>
            <a:pPr marL="931148" indent="-613648" algn="l">
              <a:buSzPct val="171000"/>
              <a:buChar char="-"/>
            </a:pPr>
            <a:r>
              <a:t>Run 3 showed </a:t>
            </a:r>
            <a:r>
              <a:rPr u="sng"/>
              <a:t>anomalies in loss patterns</a:t>
            </a:r>
            <a:r>
              <a:t> from various effects under study: </a:t>
            </a:r>
            <a:br/>
            <a:r>
              <a:t>	</a:t>
            </a:r>
            <a:r>
              <a:rPr i="1" sz="4000"/>
              <a:t>orbit distortion and β-beating from beam-</a:t>
            </a:r>
            <a:br>
              <a:rPr i="1" sz="4000"/>
            </a:br>
            <a:r>
              <a:rPr i="1" sz="4000"/>
              <a:t>	beam effects, spurious dispersion, BB</a:t>
            </a:r>
            <a:br>
              <a:rPr i="1" sz="4000"/>
            </a:br>
            <a:r>
              <a:rPr i="1" sz="4000"/>
              <a:t>	resonances and machine non-linearities.</a:t>
            </a:r>
          </a:p>
          <a:p>
            <a:pPr marL="931148" indent="-613648" algn="l">
              <a:buSzPct val="171000"/>
              <a:buChar char="-"/>
              <a:defRPr>
                <a:solidFill>
                  <a:srgbClr val="FF40FF"/>
                </a:solidFill>
              </a:defRPr>
            </a:pPr>
            <a:r>
              <a:t>To be studies further as critical regimes for HL-LHC.</a:t>
            </a:r>
          </a:p>
        </p:txBody>
      </p:sp>
      <p:pic>
        <p:nvPicPr>
          <p:cNvPr id="358" name="Screenshot 2025-09-29 at 07.26.56.png" descr="Screenshot 2025-09-29 at 07.26.56.png"/>
          <p:cNvPicPr>
            <a:picLocks noChangeAspect="1"/>
          </p:cNvPicPr>
          <p:nvPr/>
        </p:nvPicPr>
        <p:blipFill>
          <a:blip r:embed="rId2">
            <a:extLst/>
          </a:blip>
          <a:srcRect l="0" t="4916" r="894" b="0"/>
          <a:stretch>
            <a:fillRect/>
          </a:stretch>
        </p:blipFill>
        <p:spPr>
          <a:xfrm>
            <a:off x="1096350" y="1366725"/>
            <a:ext cx="11678187" cy="7075823"/>
          </a:xfrm>
          <a:prstGeom prst="rect">
            <a:avLst/>
          </a:prstGeom>
          <a:ln w="12700">
            <a:miter lim="400000"/>
          </a:ln>
        </p:spPr>
      </p:pic>
      <p:sp>
        <p:nvSpPr>
          <p:cNvPr id="359" name="N. Triantafyllou, F. van der Veken"/>
          <p:cNvSpPr txBox="1"/>
          <p:nvPr/>
        </p:nvSpPr>
        <p:spPr>
          <a:xfrm>
            <a:off x="186368" y="8536977"/>
            <a:ext cx="5933431" cy="6127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i="1" sz="3100">
                <a:solidFill>
                  <a:srgbClr val="FF9300"/>
                </a:solidFill>
              </a:defRPr>
            </a:lvl1pPr>
          </a:lstStyle>
          <a:p>
            <a:pPr/>
            <a:r>
              <a:t>N. Triantafyllou, F. van der Veken</a:t>
            </a:r>
          </a:p>
        </p:txBody>
      </p:sp>
      <p:sp>
        <p:nvSpPr>
          <p:cNvPr id="360" name="Dedicated discussions on Thu., WP2/WP4/WP5"/>
          <p:cNvSpPr txBox="1"/>
          <p:nvPr/>
        </p:nvSpPr>
        <p:spPr>
          <a:xfrm>
            <a:off x="7883667" y="12815548"/>
            <a:ext cx="8616666" cy="6127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i="1" sz="3100">
                <a:solidFill>
                  <a:srgbClr val="FF9300"/>
                </a:solidFill>
              </a:defRPr>
            </a:lvl1pPr>
          </a:lstStyle>
          <a:p>
            <a:pPr/>
            <a:r>
              <a:t>Dedicated discussions on Thu., WP2/WP4/WP5 </a:t>
            </a:r>
          </a:p>
        </p:txBody>
      </p:sp>
      <p:pic>
        <p:nvPicPr>
          <p:cNvPr id="361" name="WhatsApp Image 2025-09-29 at 12.57.04.jpeg" descr="WhatsApp Image 2025-09-29 at 12.57.04.jpeg"/>
          <p:cNvPicPr>
            <a:picLocks noChangeAspect="1"/>
          </p:cNvPicPr>
          <p:nvPr/>
        </p:nvPicPr>
        <p:blipFill>
          <a:blip r:embed="rId3">
            <a:extLst/>
          </a:blip>
          <a:srcRect l="0" t="11164" r="19056" b="3360"/>
          <a:stretch>
            <a:fillRect/>
          </a:stretch>
        </p:blipFill>
        <p:spPr>
          <a:xfrm>
            <a:off x="-106909" y="9205918"/>
            <a:ext cx="18450553" cy="325131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Table of content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Table of contents</a:t>
            </a:r>
          </a:p>
        </p:txBody>
      </p:sp>
      <p:sp>
        <p:nvSpPr>
          <p:cNvPr id="364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65" name="Introduction…"/>
          <p:cNvSpPr txBox="1"/>
          <p:nvPr>
            <p:ph type="body" idx="1"/>
          </p:nvPr>
        </p:nvSpPr>
        <p:spPr>
          <a:xfrm>
            <a:off x="4845570" y="2210816"/>
            <a:ext cx="14906458" cy="9294368"/>
          </a:xfrm>
          <a:prstGeom prst="rect">
            <a:avLst/>
          </a:prstGeom>
        </p:spPr>
        <p:txBody>
          <a:bodyPr>
            <a:noAutofit/>
          </a:bodyPr>
          <a:lstStyle/>
          <a:p>
            <a:pPr marL="647463" indent="-647463">
              <a:lnSpc>
                <a:spcPct val="170000"/>
              </a:lnSpc>
              <a:defRPr sz="6400">
                <a:latin typeface="Helvetica"/>
                <a:ea typeface="Helvetica"/>
                <a:cs typeface="Helvetica"/>
                <a:sym typeface="Helvetica"/>
              </a:defRPr>
            </a:pPr>
            <a:r>
              <a:t>Introduction</a:t>
            </a:r>
          </a:p>
          <a:p>
            <a:pPr marL="647463" indent="-647463">
              <a:lnSpc>
                <a:spcPct val="170000"/>
              </a:lnSpc>
              <a:defRPr sz="6400">
                <a:latin typeface="Helvetica"/>
                <a:ea typeface="Helvetica"/>
                <a:cs typeface="Helvetica"/>
                <a:sym typeface="Helvetica"/>
              </a:defRPr>
            </a:pPr>
            <a:r>
              <a:t>Run 3 collimation upgrade performance</a:t>
            </a:r>
          </a:p>
          <a:p>
            <a:pPr marL="647463" indent="-647463">
              <a:lnSpc>
                <a:spcPct val="170000"/>
              </a:lnSpc>
              <a:defRPr b="1" sz="6400">
                <a:latin typeface="Helvetica"/>
                <a:ea typeface="Helvetica"/>
                <a:cs typeface="Helvetica"/>
                <a:sym typeface="Helvetica"/>
              </a:defRPr>
            </a:pPr>
            <a:r>
              <a:t>Limitations for HL-LHC under study</a:t>
            </a:r>
          </a:p>
          <a:p>
            <a:pPr marL="647463" indent="-647463">
              <a:lnSpc>
                <a:spcPct val="170000"/>
              </a:lnSpc>
              <a:defRPr sz="6400">
                <a:latin typeface="Helvetica"/>
                <a:ea typeface="Helvetica"/>
                <a:cs typeface="Helvetica"/>
                <a:sym typeface="Helvetica"/>
              </a:defRPr>
            </a:pPr>
            <a:r>
              <a:t>Upcoming for Run 4   </a:t>
            </a:r>
          </a:p>
          <a:p>
            <a:pPr marL="647463" indent="-647463">
              <a:lnSpc>
                <a:spcPct val="170000"/>
              </a:lnSpc>
              <a:defRPr sz="6400">
                <a:latin typeface="Helvetica"/>
                <a:ea typeface="Helvetica"/>
                <a:cs typeface="Helvetica"/>
                <a:sym typeface="Helvetica"/>
              </a:defRPr>
            </a:pPr>
            <a:r>
              <a:t>Conclusions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Developments and some issues being followed up"/>
          <p:cNvSpPr txBox="1"/>
          <p:nvPr>
            <p:ph type="title"/>
          </p:nvPr>
        </p:nvSpPr>
        <p:spPr>
          <a:xfrm>
            <a:off x="2935272" y="127827"/>
            <a:ext cx="18513456" cy="1144532"/>
          </a:xfrm>
          <a:prstGeom prst="rect">
            <a:avLst/>
          </a:prstGeom>
        </p:spPr>
        <p:txBody>
          <a:bodyPr/>
          <a:lstStyle/>
          <a:p>
            <a:pPr/>
            <a:r>
              <a:t>Developments and some issues being followed up</a:t>
            </a:r>
          </a:p>
        </p:txBody>
      </p:sp>
      <p:sp>
        <p:nvSpPr>
          <p:cNvPr id="368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69" name="IR7 cleaning performance for different HL-LHC setting scenarios  Both “TDR” and “relaxed” settings are larger than Run 3 ones  New IR7 optics, tested in 2025 with high intensity…"/>
          <p:cNvSpPr txBox="1"/>
          <p:nvPr/>
        </p:nvSpPr>
        <p:spPr>
          <a:xfrm>
            <a:off x="2138766" y="2125289"/>
            <a:ext cx="21576140" cy="96577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marL="931148" indent="-613648" algn="l">
              <a:lnSpc>
                <a:spcPct val="140000"/>
              </a:lnSpc>
              <a:spcBef>
                <a:spcPts val="600"/>
              </a:spcBef>
              <a:buSzPct val="91000"/>
              <a:buChar char="➡"/>
            </a:pPr>
            <a:r>
              <a:t>IR7 cleaning performance for different HL-LHC setting scenarios</a:t>
            </a:r>
            <a:br/>
            <a:r>
              <a:t>	Both “TDR” and “relaxed” settings are larger than Run 3 ones</a:t>
            </a:r>
            <a:br/>
            <a:r>
              <a:t>	New IR7 optics, tested in 2025 with high intensity</a:t>
            </a:r>
          </a:p>
          <a:p>
            <a:pPr marL="931148" indent="-613648" algn="l">
              <a:lnSpc>
                <a:spcPct val="140000"/>
              </a:lnSpc>
              <a:spcBef>
                <a:spcPts val="600"/>
              </a:spcBef>
              <a:buSzPct val="91000"/>
              <a:buChar char="➡"/>
            </a:pPr>
            <a:r>
              <a:t>Hierarchy violations / concerns in presence of spurious dispersion and non-linearities</a:t>
            </a:r>
          </a:p>
          <a:p>
            <a:pPr marL="931148" indent="-613648" algn="l">
              <a:lnSpc>
                <a:spcPct val="140000"/>
              </a:lnSpc>
              <a:spcBef>
                <a:spcPts val="600"/>
              </a:spcBef>
              <a:buSzPct val="91000"/>
              <a:buChar char="➡"/>
            </a:pPr>
            <a:r>
              <a:t>Evolution of beam halo and predicted impact on HL-LHC (lifetime, failures) </a:t>
            </a:r>
          </a:p>
          <a:p>
            <a:pPr marL="931148" indent="-613648" algn="l">
              <a:lnSpc>
                <a:spcPct val="140000"/>
              </a:lnSpc>
              <a:spcBef>
                <a:spcPts val="600"/>
              </a:spcBef>
              <a:buSzPct val="91000"/>
              <a:buChar char="➡"/>
            </a:pPr>
            <a:r>
              <a:t>Continued studies of beam stability and collimation impedance.</a:t>
            </a:r>
          </a:p>
          <a:p>
            <a:pPr marL="931148" indent="-613648" algn="l">
              <a:lnSpc>
                <a:spcPct val="140000"/>
              </a:lnSpc>
              <a:spcBef>
                <a:spcPts val="600"/>
              </a:spcBef>
              <a:buSzPct val="91000"/>
              <a:buChar char="➡"/>
            </a:pPr>
            <a:r>
              <a:t>Vacuum spikes at news TCLD and scaling to HL-LHC beam parameters</a:t>
            </a:r>
          </a:p>
          <a:p>
            <a:pPr marL="931148" indent="-613648" algn="l">
              <a:lnSpc>
                <a:spcPct val="140000"/>
              </a:lnSpc>
              <a:spcBef>
                <a:spcPts val="600"/>
              </a:spcBef>
              <a:buSzPct val="91000"/>
              <a:buChar char="➡"/>
            </a:pPr>
            <a:r>
              <a:t>Long-term lifetime of edge-welded bellows</a:t>
            </a:r>
          </a:p>
          <a:p>
            <a:pPr marL="931148" indent="-613648" algn="l">
              <a:lnSpc>
                <a:spcPct val="140000"/>
              </a:lnSpc>
              <a:spcBef>
                <a:spcPts val="600"/>
              </a:spcBef>
              <a:buSzPct val="91000"/>
              <a:buChar char="➡"/>
            </a:pPr>
            <a:r>
              <a:t>Beam losses in presence of vacuum activities from fingers</a:t>
            </a:r>
          </a:p>
          <a:p>
            <a:pPr marL="931148" indent="-613648" algn="l">
              <a:lnSpc>
                <a:spcPct val="140000"/>
              </a:lnSpc>
              <a:spcBef>
                <a:spcPts val="600"/>
              </a:spcBef>
              <a:buSzPct val="91000"/>
              <a:buChar char="➡"/>
            </a:pPr>
            <a:r>
              <a:t>…</a:t>
            </a:r>
          </a:p>
        </p:txBody>
      </p:sp>
      <p:grpSp>
        <p:nvGrpSpPr>
          <p:cNvPr id="373" name="Group"/>
          <p:cNvGrpSpPr/>
          <p:nvPr/>
        </p:nvGrpSpPr>
        <p:grpSpPr>
          <a:xfrm>
            <a:off x="1339669" y="1936162"/>
            <a:ext cx="981076" cy="5129427"/>
            <a:chOff x="0" y="0"/>
            <a:chExt cx="981075" cy="5129426"/>
          </a:xfrm>
        </p:grpSpPr>
        <p:sp>
          <p:nvSpPr>
            <p:cNvPr id="370" name="✅"/>
            <p:cNvSpPr txBox="1"/>
            <p:nvPr/>
          </p:nvSpPr>
          <p:spPr>
            <a:xfrm>
              <a:off x="0" y="0"/>
              <a:ext cx="981075" cy="12223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71437" tIns="71437" rIns="71437" bIns="71437" numCol="1" anchor="ctr">
              <a:spAutoFit/>
            </a:bodyPr>
            <a:lstStyle>
              <a:lvl1pPr>
                <a:defRPr sz="6500">
                  <a:solidFill>
                    <a:srgbClr val="00F900"/>
                  </a:solidFill>
                </a:defRPr>
              </a:lvl1pPr>
            </a:lstStyle>
            <a:p>
              <a:pPr/>
              <a:r>
                <a:t>✅</a:t>
              </a:r>
            </a:p>
          </p:txBody>
        </p:sp>
        <p:sp>
          <p:nvSpPr>
            <p:cNvPr id="371" name="✅"/>
            <p:cNvSpPr txBox="1"/>
            <p:nvPr/>
          </p:nvSpPr>
          <p:spPr>
            <a:xfrm>
              <a:off x="0" y="3907051"/>
              <a:ext cx="981075" cy="12223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71437" tIns="71437" rIns="71437" bIns="71437" numCol="1" anchor="ctr">
              <a:spAutoFit/>
            </a:bodyPr>
            <a:lstStyle>
              <a:lvl1pPr>
                <a:defRPr sz="6500">
                  <a:solidFill>
                    <a:srgbClr val="00F900"/>
                  </a:solidFill>
                </a:defRPr>
              </a:lvl1pPr>
            </a:lstStyle>
            <a:p>
              <a:pPr/>
              <a:r>
                <a:t>✅</a:t>
              </a:r>
            </a:p>
          </p:txBody>
        </p:sp>
        <p:sp>
          <p:nvSpPr>
            <p:cNvPr id="372" name="✅"/>
            <p:cNvSpPr txBox="1"/>
            <p:nvPr/>
          </p:nvSpPr>
          <p:spPr>
            <a:xfrm>
              <a:off x="0" y="2795141"/>
              <a:ext cx="981075" cy="12223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71437" tIns="71437" rIns="71437" bIns="71437" numCol="1" anchor="ctr">
              <a:spAutoFit/>
            </a:bodyPr>
            <a:lstStyle>
              <a:lvl1pPr>
                <a:defRPr sz="6500">
                  <a:solidFill>
                    <a:srgbClr val="00F900"/>
                  </a:solidFill>
                </a:defRPr>
              </a:lvl1pPr>
            </a:lstStyle>
            <a:p>
              <a:pPr/>
              <a:r>
                <a:t>✅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73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Status of new IR7 optics and configurations"/>
          <p:cNvSpPr txBox="1"/>
          <p:nvPr>
            <p:ph type="title"/>
          </p:nvPr>
        </p:nvSpPr>
        <p:spPr>
          <a:xfrm>
            <a:off x="3863883" y="127827"/>
            <a:ext cx="16681634" cy="1144532"/>
          </a:xfrm>
          <a:prstGeom prst="rect">
            <a:avLst/>
          </a:prstGeom>
        </p:spPr>
        <p:txBody>
          <a:bodyPr/>
          <a:lstStyle/>
          <a:p>
            <a:pPr/>
            <a:r>
              <a:t>Status of new IR7 optics and configurations</a:t>
            </a:r>
          </a:p>
        </p:txBody>
      </p:sp>
      <p:sp>
        <p:nvSpPr>
          <p:cNvPr id="376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77" name="Screenshot 2025-09-29 at 11.08.08.png" descr="Screenshot 2025-09-29 at 11.08.08.png"/>
          <p:cNvPicPr>
            <a:picLocks noChangeAspect="1"/>
          </p:cNvPicPr>
          <p:nvPr/>
        </p:nvPicPr>
        <p:blipFill>
          <a:blip r:embed="rId2">
            <a:extLst/>
          </a:blip>
          <a:srcRect l="819" t="0" r="0" b="0"/>
          <a:stretch>
            <a:fillRect/>
          </a:stretch>
        </p:blipFill>
        <p:spPr>
          <a:xfrm>
            <a:off x="870248" y="1755620"/>
            <a:ext cx="11069461" cy="6212322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80" name="Group"/>
          <p:cNvGrpSpPr/>
          <p:nvPr/>
        </p:nvGrpSpPr>
        <p:grpSpPr>
          <a:xfrm>
            <a:off x="-33114" y="8360055"/>
            <a:ext cx="12076746" cy="1383448"/>
            <a:chOff x="0" y="0"/>
            <a:chExt cx="12076745" cy="1383446"/>
          </a:xfrm>
        </p:grpSpPr>
        <p:pic>
          <p:nvPicPr>
            <p:cNvPr id="378" name="Screenshot 2025-09-29 at 11.08.38.png" descr="Screenshot 2025-09-29 at 11.08.38.png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6774" t="25211" r="0" b="8485"/>
            <a:stretch>
              <a:fillRect/>
            </a:stretch>
          </p:blipFill>
          <p:spPr>
            <a:xfrm>
              <a:off x="0" y="-1"/>
              <a:ext cx="12076747" cy="130177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79" name="Rectangle"/>
            <p:cNvSpPr/>
            <p:nvPr/>
          </p:nvSpPr>
          <p:spPr>
            <a:xfrm>
              <a:off x="7135674" y="927338"/>
              <a:ext cx="1926821" cy="45610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marL="685800" indent="-685800" algn="l" defTabSz="914400">
                <a:spcBef>
                  <a:spcPts val="700"/>
                </a:spcBef>
                <a:defRPr sz="3000">
                  <a:solidFill>
                    <a:srgbClr val="0093BE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</p:grpSp>
      <p:sp>
        <p:nvSpPr>
          <p:cNvPr id="381" name="The principle feasibility, addressing cleaning and impedance improvements, already assesses in MDs until 2024."/>
          <p:cNvSpPr txBox="1"/>
          <p:nvPr/>
        </p:nvSpPr>
        <p:spPr>
          <a:xfrm>
            <a:off x="1446178" y="10154703"/>
            <a:ext cx="10293205" cy="2162176"/>
          </a:xfrm>
          <a:prstGeom prst="rect">
            <a:avLst/>
          </a:prstGeom>
          <a:ln w="38100">
            <a:solidFill>
              <a:srgbClr val="0433FF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>
              <a:defRPr>
                <a:solidFill>
                  <a:srgbClr val="0433FF"/>
                </a:solidFill>
              </a:defRPr>
            </a:lvl1pPr>
          </a:lstStyle>
          <a:p>
            <a:pPr/>
            <a:r>
              <a:t>The principle feasibility, addressing cleaning and impedance improvements, already assesses in MDs until 2024.</a:t>
            </a:r>
          </a:p>
        </p:txBody>
      </p:sp>
      <p:sp>
        <p:nvSpPr>
          <p:cNvPr id="382" name="In 2025: full integration in the operational cycle for validation at high beam current.…"/>
          <p:cNvSpPr txBox="1"/>
          <p:nvPr/>
        </p:nvSpPr>
        <p:spPr>
          <a:xfrm>
            <a:off x="12670372" y="1482430"/>
            <a:ext cx="11273748" cy="5273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marL="931148" indent="-613648" algn="l">
              <a:buSzPct val="171000"/>
              <a:buChar char="-"/>
            </a:pPr>
            <a:r>
              <a:t>In 2025: </a:t>
            </a:r>
            <a:r>
              <a:rPr u="sng"/>
              <a:t>full integration</a:t>
            </a:r>
            <a:r>
              <a:t> in the operational cycle for validation at high beam current.</a:t>
            </a:r>
          </a:p>
          <a:p>
            <a:pPr marL="931148" indent="-613648" algn="l">
              <a:buSzPct val="171000"/>
              <a:buChar char="-"/>
            </a:pPr>
            <a:r>
              <a:t>Results obtained in MD1 and MD2 are very promising.</a:t>
            </a:r>
          </a:p>
          <a:p>
            <a:pPr lvl="1" marL="1375648" indent="-613648" algn="l">
              <a:buSzPct val="171000"/>
              <a:buChar char="-"/>
              <a:defRPr i="1" sz="3800"/>
            </a:pPr>
            <a:r>
              <a:t>Lifetime in “combined ramp&amp;de-squeeze” comparable to operational fills</a:t>
            </a:r>
          </a:p>
          <a:p>
            <a:pPr marL="931148" indent="-613648" algn="l">
              <a:buSzPct val="171000"/>
              <a:buChar char="-"/>
            </a:pPr>
            <a:r>
              <a:t>Still considering to propose it for 2026, with minor caveat on TCT losses.</a:t>
            </a:r>
          </a:p>
        </p:txBody>
      </p:sp>
      <p:grpSp>
        <p:nvGrpSpPr>
          <p:cNvPr id="386" name="Group"/>
          <p:cNvGrpSpPr/>
          <p:nvPr/>
        </p:nvGrpSpPr>
        <p:grpSpPr>
          <a:xfrm>
            <a:off x="12588807" y="7055077"/>
            <a:ext cx="11436878" cy="6271019"/>
            <a:chOff x="0" y="0"/>
            <a:chExt cx="11436877" cy="6271018"/>
          </a:xfrm>
        </p:grpSpPr>
        <p:pic>
          <p:nvPicPr>
            <p:cNvPr id="383" name="Screenshot 2025-09-29 at 11.22.02.png" descr="Screenshot 2025-09-29 at 11.22.02.png"/>
            <p:cNvPicPr>
              <a:picLocks noChangeAspect="0"/>
            </p:cNvPicPr>
            <p:nvPr/>
          </p:nvPicPr>
          <p:blipFill>
            <a:blip r:embed="rId4">
              <a:extLst/>
            </a:blip>
            <a:srcRect l="10515" t="54089" r="2017" b="1927"/>
            <a:stretch>
              <a:fillRect/>
            </a:stretch>
          </p:blipFill>
          <p:spPr>
            <a:xfrm>
              <a:off x="0" y="37575"/>
              <a:ext cx="11436878" cy="623344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84" name="300h"/>
            <p:cNvSpPr txBox="1"/>
            <p:nvPr/>
          </p:nvSpPr>
          <p:spPr>
            <a:xfrm>
              <a:off x="1662433" y="3178757"/>
              <a:ext cx="1400300" cy="8032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71437" tIns="71437" rIns="71437" bIns="71437" numCol="1" anchor="ctr">
              <a:spAutoFit/>
            </a:bodyPr>
            <a:lstStyle>
              <a:lvl1pPr>
                <a:defRPr b="1">
                  <a:solidFill>
                    <a:srgbClr val="7ABAD6"/>
                  </a:solidFill>
                </a:defRPr>
              </a:lvl1pPr>
            </a:lstStyle>
            <a:p>
              <a:pPr/>
              <a:r>
                <a:t>300h</a:t>
              </a:r>
            </a:p>
          </p:txBody>
        </p:sp>
        <p:sp>
          <p:nvSpPr>
            <p:cNvPr id="385" name="Beam 2 lifetime vs time"/>
            <p:cNvSpPr txBox="1"/>
            <p:nvPr/>
          </p:nvSpPr>
          <p:spPr>
            <a:xfrm>
              <a:off x="474517" y="0"/>
              <a:ext cx="5352927" cy="7016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71437" tIns="71437" rIns="71437" bIns="71437" numCol="1" anchor="ctr">
              <a:spAutoFit/>
            </a:bodyPr>
            <a:lstStyle>
              <a:lvl1pPr>
                <a:defRPr b="1" i="1" sz="3700">
                  <a:solidFill>
                    <a:srgbClr val="FF2600"/>
                  </a:solidFill>
                </a:defRPr>
              </a:lvl1pPr>
            </a:lstStyle>
            <a:p>
              <a:pPr/>
              <a:r>
                <a:t>Beam 2 lifetime vs time</a:t>
              </a:r>
            </a:p>
          </p:txBody>
        </p:sp>
      </p:grpSp>
      <p:sp>
        <p:nvSpPr>
          <p:cNvPr id="387" name="See talk by B. Lindstrom, L. Bertolozzi"/>
          <p:cNvSpPr txBox="1"/>
          <p:nvPr/>
        </p:nvSpPr>
        <p:spPr>
          <a:xfrm>
            <a:off x="4310149" y="12728079"/>
            <a:ext cx="7308883" cy="6127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b="1" i="1" sz="3100">
                <a:solidFill>
                  <a:srgbClr val="FF9300"/>
                </a:solidFill>
              </a:defRPr>
            </a:lvl1pPr>
          </a:lstStyle>
          <a:p>
            <a:pPr/>
            <a:r>
              <a:t>See talk by B. Lindstrom, L. Bertolozzi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82" grpId="1"/>
      <p:bldP build="whole" bldLvl="1" animBg="1" rev="0" advAuto="0" spid="386" grpId="2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Update on LHC beam halos"/>
          <p:cNvSpPr txBox="1"/>
          <p:nvPr>
            <p:ph type="title"/>
          </p:nvPr>
        </p:nvSpPr>
        <p:spPr>
          <a:xfrm>
            <a:off x="3863883" y="127827"/>
            <a:ext cx="16681634" cy="1144532"/>
          </a:xfrm>
          <a:prstGeom prst="rect">
            <a:avLst/>
          </a:prstGeom>
        </p:spPr>
        <p:txBody>
          <a:bodyPr/>
          <a:lstStyle/>
          <a:p>
            <a:pPr/>
            <a:r>
              <a:t>Update on LHC beam halos</a:t>
            </a:r>
          </a:p>
        </p:txBody>
      </p:sp>
      <p:sp>
        <p:nvSpPr>
          <p:cNvPr id="390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91" name="Improved analysis: established new reference models for LHC halo population…"/>
          <p:cNvSpPr txBox="1"/>
          <p:nvPr/>
        </p:nvSpPr>
        <p:spPr>
          <a:xfrm>
            <a:off x="12226376" y="1730746"/>
            <a:ext cx="11856329" cy="87941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marL="931148" indent="-613648" algn="l">
              <a:lnSpc>
                <a:spcPct val="110000"/>
              </a:lnSpc>
              <a:buSzPct val="171000"/>
              <a:buChar char="-"/>
            </a:pPr>
            <a:r>
              <a:t>Improved analysis: established new reference models for LHC halo population</a:t>
            </a:r>
          </a:p>
          <a:p>
            <a:pPr marL="931148" indent="-613648" algn="l">
              <a:lnSpc>
                <a:spcPct val="110000"/>
              </a:lnSpc>
              <a:buSzPct val="171000"/>
              <a:buChar char="-"/>
            </a:pPr>
            <a:r>
              <a:t>Although </a:t>
            </a:r>
            <a:r>
              <a:rPr u="sng"/>
              <a:t>present operation is smooth</a:t>
            </a:r>
            <a:r>
              <a:t>, halo content consistent with Run 2 and could pose concerns at HL-LHC. </a:t>
            </a:r>
          </a:p>
          <a:p>
            <a:pPr marL="931148" indent="-613648" algn="l">
              <a:lnSpc>
                <a:spcPct val="110000"/>
              </a:lnSpc>
              <a:buSzPct val="171000"/>
              <a:buChar char="-"/>
            </a:pPr>
            <a:r>
              <a:t>Upcoming post-doc to study impact of Run 3 findings to collimation system, machine and including experiments for relevant failures</a:t>
            </a:r>
          </a:p>
          <a:p>
            <a:pPr marL="931148" indent="-613648" algn="l">
              <a:lnSpc>
                <a:spcPct val="110000"/>
              </a:lnSpc>
              <a:buSzPct val="171000"/>
              <a:buChar char="-"/>
            </a:pPr>
            <a:r>
              <a:t>Plan to gather more data but not yet included if 2025 MD schedule.</a:t>
            </a:r>
          </a:p>
          <a:p>
            <a:pPr marL="931148" indent="-613648" algn="l">
              <a:lnSpc>
                <a:spcPct val="110000"/>
              </a:lnSpc>
              <a:buSzPct val="171000"/>
              <a:buChar char="-"/>
            </a:pPr>
            <a:r>
              <a:t>Plan to measure with pushed beams in any high-intensity opportunities in 2026.</a:t>
            </a:r>
          </a:p>
        </p:txBody>
      </p:sp>
      <p:pic>
        <p:nvPicPr>
          <p:cNvPr id="392" name="Screenshot 2025-09-29 at 11.36.59.png" descr="Screenshot 2025-09-29 at 11.36.59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25262" y="1352946"/>
            <a:ext cx="10064648" cy="736100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95" name="Group"/>
          <p:cNvGrpSpPr/>
          <p:nvPr/>
        </p:nvGrpSpPr>
        <p:grpSpPr>
          <a:xfrm>
            <a:off x="2907016" y="9057754"/>
            <a:ext cx="9098721" cy="4604457"/>
            <a:chOff x="0" y="0"/>
            <a:chExt cx="9098720" cy="4604455"/>
          </a:xfrm>
        </p:grpSpPr>
        <p:pic>
          <p:nvPicPr>
            <p:cNvPr id="393" name="Screenshot 2025-09-29 at 11.50.04.png" descr="Screenshot 2025-09-29 at 11.50.04.png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0" r="1694" b="0"/>
            <a:stretch>
              <a:fillRect/>
            </a:stretch>
          </p:blipFill>
          <p:spPr>
            <a:xfrm>
              <a:off x="0" y="0"/>
              <a:ext cx="9098721" cy="460445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94" name="Rectangle"/>
            <p:cNvSpPr/>
            <p:nvPr/>
          </p:nvSpPr>
          <p:spPr>
            <a:xfrm>
              <a:off x="1629493" y="2158427"/>
              <a:ext cx="5726367" cy="2428326"/>
            </a:xfrm>
            <a:prstGeom prst="rect">
              <a:avLst/>
            </a:prstGeom>
            <a:noFill/>
            <a:ln w="50800" cap="flat">
              <a:solidFill>
                <a:srgbClr val="FF2600"/>
              </a:solidFill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marL="685800" indent="-685800" algn="l" defTabSz="914400">
                <a:spcBef>
                  <a:spcPts val="700"/>
                </a:spcBef>
                <a:defRPr sz="3000">
                  <a:solidFill>
                    <a:srgbClr val="0093BE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</p:grpSp>
      <p:sp>
        <p:nvSpPr>
          <p:cNvPr id="396" name="See talks P.Hermes, M. Rakic"/>
          <p:cNvSpPr txBox="1"/>
          <p:nvPr/>
        </p:nvSpPr>
        <p:spPr>
          <a:xfrm>
            <a:off x="-40661" y="8612745"/>
            <a:ext cx="2257790" cy="1552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>
              <a:defRPr b="1" i="1" sz="3100">
                <a:solidFill>
                  <a:srgbClr val="FF9300"/>
                </a:solidFill>
              </a:defRPr>
            </a:lvl1pPr>
          </a:lstStyle>
          <a:p>
            <a:pPr/>
            <a:r>
              <a:t>See talks P.Hermes, M. Rakic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95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“Soft landing” of hollow e-lens project"/>
          <p:cNvSpPr txBox="1"/>
          <p:nvPr>
            <p:ph type="title"/>
          </p:nvPr>
        </p:nvSpPr>
        <p:spPr>
          <a:xfrm>
            <a:off x="3863883" y="127827"/>
            <a:ext cx="16681634" cy="1144532"/>
          </a:xfrm>
          <a:prstGeom prst="rect">
            <a:avLst/>
          </a:prstGeom>
        </p:spPr>
        <p:txBody>
          <a:bodyPr/>
          <a:lstStyle/>
          <a:p>
            <a:pPr/>
            <a:r>
              <a:t>“Soft landing” of hollow e-lens project</a:t>
            </a:r>
          </a:p>
        </p:txBody>
      </p:sp>
      <p:sp>
        <p:nvSpPr>
          <p:cNvPr id="399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pSp>
        <p:nvGrpSpPr>
          <p:cNvPr id="402" name="Group"/>
          <p:cNvGrpSpPr/>
          <p:nvPr/>
        </p:nvGrpSpPr>
        <p:grpSpPr>
          <a:xfrm>
            <a:off x="1483611" y="2922638"/>
            <a:ext cx="4633848" cy="5517450"/>
            <a:chOff x="0" y="0"/>
            <a:chExt cx="4633847" cy="5517449"/>
          </a:xfrm>
        </p:grpSpPr>
        <p:pic>
          <p:nvPicPr>
            <p:cNvPr id="400" name="pasted-movie.png" descr="pasted-movie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45074" y="0"/>
              <a:ext cx="4488774" cy="551745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01" name="Rectangle"/>
            <p:cNvSpPr/>
            <p:nvPr/>
          </p:nvSpPr>
          <p:spPr>
            <a:xfrm>
              <a:off x="0" y="30898"/>
              <a:ext cx="4580888" cy="5454781"/>
            </a:xfrm>
            <a:prstGeom prst="rect">
              <a:avLst/>
            </a:prstGeom>
            <a:noFill/>
            <a:ln w="25400" cap="flat">
              <a:solidFill>
                <a:srgbClr val="00FDFF"/>
              </a:solidFill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marL="685800" indent="-685800" algn="l" defTabSz="914400">
                <a:spcBef>
                  <a:spcPts val="700"/>
                </a:spcBef>
                <a:defRPr sz="3000">
                  <a:solidFill>
                    <a:srgbClr val="0093BE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</p:grpSp>
      <p:grpSp>
        <p:nvGrpSpPr>
          <p:cNvPr id="405" name="Group"/>
          <p:cNvGrpSpPr/>
          <p:nvPr/>
        </p:nvGrpSpPr>
        <p:grpSpPr>
          <a:xfrm>
            <a:off x="6336922" y="2698329"/>
            <a:ext cx="3786968" cy="5966068"/>
            <a:chOff x="0" y="0"/>
            <a:chExt cx="3786967" cy="5966066"/>
          </a:xfrm>
        </p:grpSpPr>
        <p:pic>
          <p:nvPicPr>
            <p:cNvPr id="403" name="pasted-movie.png" descr="pasted-movie.png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11423" t="0" r="6186" b="11981"/>
            <a:stretch>
              <a:fillRect/>
            </a:stretch>
          </p:blipFill>
          <p:spPr>
            <a:xfrm>
              <a:off x="0" y="103301"/>
              <a:ext cx="3786968" cy="575385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04" name="Rectangle"/>
            <p:cNvSpPr/>
            <p:nvPr/>
          </p:nvSpPr>
          <p:spPr>
            <a:xfrm>
              <a:off x="9382" y="0"/>
              <a:ext cx="3752587" cy="5966067"/>
            </a:xfrm>
            <a:prstGeom prst="rect">
              <a:avLst/>
            </a:prstGeom>
            <a:noFill/>
            <a:ln w="25400" cap="flat">
              <a:solidFill>
                <a:srgbClr val="00FDFF"/>
              </a:solidFill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marL="685800" indent="-685800" algn="l" defTabSz="914400">
                <a:spcBef>
                  <a:spcPts val="700"/>
                </a:spcBef>
                <a:defRPr sz="3000">
                  <a:solidFill>
                    <a:srgbClr val="0093BE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</p:grpSp>
      <p:grpSp>
        <p:nvGrpSpPr>
          <p:cNvPr id="408" name="Group"/>
          <p:cNvGrpSpPr/>
          <p:nvPr/>
        </p:nvGrpSpPr>
        <p:grpSpPr>
          <a:xfrm>
            <a:off x="1755593" y="8875999"/>
            <a:ext cx="7922951" cy="3037846"/>
            <a:chOff x="0" y="0"/>
            <a:chExt cx="7922950" cy="3037844"/>
          </a:xfrm>
        </p:grpSpPr>
        <p:pic>
          <p:nvPicPr>
            <p:cNvPr id="406" name="pasted-movie.png" descr="pasted-movie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44566" y="189049"/>
              <a:ext cx="7633819" cy="265974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07" name="Rectangle"/>
            <p:cNvSpPr/>
            <p:nvPr/>
          </p:nvSpPr>
          <p:spPr>
            <a:xfrm>
              <a:off x="0" y="0"/>
              <a:ext cx="7922951" cy="3037845"/>
            </a:xfrm>
            <a:prstGeom prst="rect">
              <a:avLst/>
            </a:prstGeom>
            <a:noFill/>
            <a:ln w="25400" cap="flat">
              <a:solidFill>
                <a:srgbClr val="00FDFF"/>
              </a:solidFill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marL="685800" indent="-685800" algn="l" defTabSz="914400">
                <a:spcBef>
                  <a:spcPts val="700"/>
                </a:spcBef>
                <a:defRPr sz="3000">
                  <a:solidFill>
                    <a:srgbClr val="0093BE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</p:grpSp>
      <p:sp>
        <p:nvSpPr>
          <p:cNvPr id="409" name="HW deliverables: Gun, collector and BPMs"/>
          <p:cNvSpPr txBox="1"/>
          <p:nvPr/>
        </p:nvSpPr>
        <p:spPr>
          <a:xfrm>
            <a:off x="1412469" y="1772061"/>
            <a:ext cx="8609200" cy="650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b="1" i="1" sz="3300">
                <a:solidFill>
                  <a:srgbClr val="0433FF"/>
                </a:solidFill>
              </a:defRPr>
            </a:lvl1pPr>
          </a:lstStyle>
          <a:p>
            <a:pPr/>
            <a:r>
              <a:t>HW deliverables: Gun, collector and BPMs</a:t>
            </a:r>
          </a:p>
        </p:txBody>
      </p:sp>
      <p:grpSp>
        <p:nvGrpSpPr>
          <p:cNvPr id="412" name="Group"/>
          <p:cNvGrpSpPr/>
          <p:nvPr/>
        </p:nvGrpSpPr>
        <p:grpSpPr>
          <a:xfrm>
            <a:off x="15275469" y="8931135"/>
            <a:ext cx="7397503" cy="4357470"/>
            <a:chOff x="0" y="0"/>
            <a:chExt cx="7397501" cy="4357468"/>
          </a:xfrm>
        </p:grpSpPr>
        <p:pic>
          <p:nvPicPr>
            <p:cNvPr id="410" name="pasted-movie.png" descr="pasted-movie.png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0"/>
              <a:ext cx="3184850" cy="383139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11" name="pasted-movie.png" descr="pasted-movie.png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3464907" y="132849"/>
              <a:ext cx="3932595" cy="422462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413" name="pasted-movie.png" descr="pasted-movie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3196459" y="2074581"/>
            <a:ext cx="7922951" cy="6054331"/>
          </a:xfrm>
          <a:prstGeom prst="rect">
            <a:avLst/>
          </a:prstGeom>
          <a:ln w="12700">
            <a:miter lim="400000"/>
          </a:ln>
        </p:spPr>
      </p:pic>
      <p:sp>
        <p:nvSpPr>
          <p:cNvPr id="414" name="Produced target 5 A at 8kV (design: 10kV)"/>
          <p:cNvSpPr txBox="1"/>
          <p:nvPr/>
        </p:nvSpPr>
        <p:spPr>
          <a:xfrm>
            <a:off x="12938260" y="1449516"/>
            <a:ext cx="8439349" cy="650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b="1" i="1" sz="3300">
                <a:solidFill>
                  <a:srgbClr val="0433FF"/>
                </a:solidFill>
              </a:defRPr>
            </a:lvl1pPr>
          </a:lstStyle>
          <a:p>
            <a:pPr/>
            <a:r>
              <a:t>Produced target 5 A at 8kV (design: 10kV)</a:t>
            </a:r>
          </a:p>
        </p:txBody>
      </p:sp>
      <p:sp>
        <p:nvSpPr>
          <p:cNvPr id="415" name="Calibration / mapping BTV vs BPM for hollow beam"/>
          <p:cNvSpPr txBox="1"/>
          <p:nvPr/>
        </p:nvSpPr>
        <p:spPr>
          <a:xfrm>
            <a:off x="13631653" y="8334206"/>
            <a:ext cx="10354563" cy="650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b="1" i="1" sz="3300">
                <a:solidFill>
                  <a:srgbClr val="0433FF"/>
                </a:solidFill>
              </a:defRPr>
            </a:lvl1pPr>
          </a:lstStyle>
          <a:p>
            <a:pPr/>
            <a:r>
              <a:t>Calibration / mapping BTV vs BPM for hollow beam</a:t>
            </a:r>
          </a:p>
        </p:txBody>
      </p:sp>
      <p:sp>
        <p:nvSpPr>
          <p:cNvPr id="416" name="We will be ready in case the Run 4 performance is affected by halo issues."/>
          <p:cNvSpPr txBox="1"/>
          <p:nvPr/>
        </p:nvSpPr>
        <p:spPr>
          <a:xfrm>
            <a:off x="4404719" y="12157199"/>
            <a:ext cx="10596559" cy="1514476"/>
          </a:xfrm>
          <a:prstGeom prst="rect">
            <a:avLst/>
          </a:prstGeom>
          <a:ln w="50800">
            <a:solidFill>
              <a:srgbClr val="FF40FF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>
              <a:defRPr b="1">
                <a:solidFill>
                  <a:srgbClr val="FF40FF"/>
                </a:solidFill>
              </a:defRPr>
            </a:lvl1pPr>
          </a:lstStyle>
          <a:p>
            <a:pPr/>
            <a:r>
              <a:t>We will be ready in case the Run 4 performance is affected by halo issues.</a:t>
            </a:r>
          </a:p>
        </p:txBody>
      </p:sp>
      <p:sp>
        <p:nvSpPr>
          <p:cNvPr id="417" name="A. Rossi"/>
          <p:cNvSpPr txBox="1"/>
          <p:nvPr/>
        </p:nvSpPr>
        <p:spPr>
          <a:xfrm>
            <a:off x="9889390" y="8050220"/>
            <a:ext cx="2257789" cy="6127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>
              <a:defRPr b="1" i="1" sz="3100">
                <a:solidFill>
                  <a:srgbClr val="FF9300"/>
                </a:solidFill>
              </a:defRPr>
            </a:lvl1pPr>
          </a:lstStyle>
          <a:p>
            <a:pPr/>
            <a:r>
              <a:t>A. Rossi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416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Table of contents"/>
          <p:cNvSpPr txBox="1"/>
          <p:nvPr>
            <p:ph type="title"/>
          </p:nvPr>
        </p:nvSpPr>
        <p:spPr>
          <a:xfrm>
            <a:off x="3851183" y="127827"/>
            <a:ext cx="16681634" cy="1144532"/>
          </a:xfrm>
          <a:prstGeom prst="rect">
            <a:avLst/>
          </a:prstGeom>
        </p:spPr>
        <p:txBody>
          <a:bodyPr/>
          <a:lstStyle/>
          <a:p>
            <a:pPr/>
            <a:r>
              <a:t>Table of contents</a:t>
            </a:r>
          </a:p>
        </p:txBody>
      </p:sp>
      <p:sp>
        <p:nvSpPr>
          <p:cNvPr id="420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421" name="Screenshot 2025-09-28 at 12.10.15.png" descr="Screenshot 2025-09-28 at 12.10.15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734863" y="7449722"/>
            <a:ext cx="12516766" cy="5625514"/>
          </a:xfrm>
          <a:prstGeom prst="rect">
            <a:avLst/>
          </a:prstGeom>
          <a:ln w="12700">
            <a:miter lim="400000"/>
          </a:ln>
        </p:spPr>
      </p:pic>
      <p:sp>
        <p:nvSpPr>
          <p:cNvPr id="422" name="Rectangle"/>
          <p:cNvSpPr/>
          <p:nvPr/>
        </p:nvSpPr>
        <p:spPr>
          <a:xfrm>
            <a:off x="12270311" y="7432869"/>
            <a:ext cx="5176938" cy="2236213"/>
          </a:xfrm>
          <a:prstGeom prst="rect">
            <a:avLst/>
          </a:prstGeom>
          <a:ln w="50800">
            <a:solidFill>
              <a:srgbClr val="0433FF"/>
            </a:solidFill>
            <a:miter lim="400000"/>
          </a:ln>
        </p:spPr>
        <p:txBody>
          <a:bodyPr lIns="71437" tIns="71437" rIns="71437" bIns="71437" anchor="ctr"/>
          <a:lstStyle/>
          <a:p>
            <a:pPr marL="685800" indent="-685800" algn="l" defTabSz="914400">
              <a:spcBef>
                <a:spcPts val="700"/>
              </a:spcBef>
              <a:defRPr sz="3000">
                <a:solidFill>
                  <a:srgbClr val="0093BE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23" name="Rectangle"/>
          <p:cNvSpPr/>
          <p:nvPr/>
        </p:nvSpPr>
        <p:spPr>
          <a:xfrm>
            <a:off x="19555873" y="10431887"/>
            <a:ext cx="4625896" cy="2661135"/>
          </a:xfrm>
          <a:prstGeom prst="rect">
            <a:avLst/>
          </a:prstGeom>
          <a:ln w="50800">
            <a:solidFill>
              <a:srgbClr val="0433FF"/>
            </a:solidFill>
            <a:miter lim="400000"/>
          </a:ln>
        </p:spPr>
        <p:txBody>
          <a:bodyPr lIns="71437" tIns="71437" rIns="71437" bIns="71437" anchor="ctr"/>
          <a:lstStyle/>
          <a:p>
            <a:pPr marL="685800" indent="-685800" algn="l" defTabSz="914400">
              <a:spcBef>
                <a:spcPts val="700"/>
              </a:spcBef>
              <a:defRPr sz="3000">
                <a:solidFill>
                  <a:srgbClr val="0093BE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24" name="Introduction…"/>
          <p:cNvSpPr txBox="1"/>
          <p:nvPr>
            <p:ph type="body" idx="1"/>
          </p:nvPr>
        </p:nvSpPr>
        <p:spPr>
          <a:xfrm>
            <a:off x="2574235" y="2060645"/>
            <a:ext cx="14692860" cy="9294368"/>
          </a:xfrm>
          <a:prstGeom prst="rect">
            <a:avLst/>
          </a:prstGeom>
        </p:spPr>
        <p:txBody>
          <a:bodyPr>
            <a:noAutofit/>
          </a:bodyPr>
          <a:lstStyle/>
          <a:p>
            <a:pPr marL="647463" indent="-647463">
              <a:lnSpc>
                <a:spcPct val="170000"/>
              </a:lnSpc>
              <a:defRPr sz="6400">
                <a:latin typeface="Helvetica"/>
                <a:ea typeface="Helvetica"/>
                <a:cs typeface="Helvetica"/>
                <a:sym typeface="Helvetica"/>
              </a:defRPr>
            </a:pPr>
            <a:r>
              <a:t>Introduction</a:t>
            </a:r>
          </a:p>
          <a:p>
            <a:pPr marL="647463" indent="-647463">
              <a:lnSpc>
                <a:spcPct val="170000"/>
              </a:lnSpc>
              <a:defRPr sz="6400">
                <a:latin typeface="Helvetica"/>
                <a:ea typeface="Helvetica"/>
                <a:cs typeface="Helvetica"/>
                <a:sym typeface="Helvetica"/>
              </a:defRPr>
            </a:pPr>
            <a:r>
              <a:t>Run 3 collimation upgrades</a:t>
            </a:r>
          </a:p>
          <a:p>
            <a:pPr marL="647463" indent="-647463">
              <a:lnSpc>
                <a:spcPct val="170000"/>
              </a:lnSpc>
              <a:defRPr sz="6400">
                <a:latin typeface="Helvetica"/>
                <a:ea typeface="Helvetica"/>
                <a:cs typeface="Helvetica"/>
                <a:sym typeface="Helvetica"/>
              </a:defRPr>
            </a:pPr>
            <a:r>
              <a:t>Limitations for HL-LHC under study</a:t>
            </a:r>
          </a:p>
          <a:p>
            <a:pPr marL="647463" indent="-647463">
              <a:lnSpc>
                <a:spcPct val="170000"/>
              </a:lnSpc>
              <a:defRPr sz="6400">
                <a:latin typeface="Helvetica"/>
                <a:ea typeface="Helvetica"/>
                <a:cs typeface="Helvetica"/>
                <a:sym typeface="Helvetica"/>
              </a:defRPr>
            </a:pPr>
            <a:r>
              <a:rPr b="1"/>
              <a:t>Upcoming for Run 4</a:t>
            </a:r>
            <a:r>
              <a:t>   </a:t>
            </a:r>
          </a:p>
          <a:p>
            <a:pPr marL="647463" indent="-647463">
              <a:lnSpc>
                <a:spcPct val="170000"/>
              </a:lnSpc>
              <a:defRPr sz="6400">
                <a:latin typeface="Helvetica"/>
                <a:ea typeface="Helvetica"/>
                <a:cs typeface="Helvetica"/>
                <a:sym typeface="Helvetica"/>
              </a:defRPr>
            </a:pPr>
            <a:r>
              <a:t>Conclusions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WP5 master schedule"/>
          <p:cNvSpPr txBox="1"/>
          <p:nvPr>
            <p:ph type="title"/>
          </p:nvPr>
        </p:nvSpPr>
        <p:spPr>
          <a:xfrm>
            <a:off x="3851183" y="127827"/>
            <a:ext cx="16681634" cy="1144532"/>
          </a:xfrm>
          <a:prstGeom prst="rect">
            <a:avLst/>
          </a:prstGeom>
        </p:spPr>
        <p:txBody>
          <a:bodyPr/>
          <a:lstStyle/>
          <a:p>
            <a:pPr/>
            <a:r>
              <a:t>WP5 master schedule</a:t>
            </a:r>
          </a:p>
        </p:txBody>
      </p:sp>
      <p:sp>
        <p:nvSpPr>
          <p:cNvPr id="427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428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57547" y="1638489"/>
            <a:ext cx="23468906" cy="8935860"/>
          </a:xfrm>
          <a:prstGeom prst="rect">
            <a:avLst/>
          </a:prstGeom>
          <a:ln w="12700">
            <a:miter lim="400000"/>
          </a:ln>
        </p:spPr>
      </p:pic>
      <p:sp>
        <p:nvSpPr>
          <p:cNvPr id="429" name="Issues with a “slow start” of the contractor, same one that produced the collimators in LS1 and LS2 - unique design &amp; challenges for TCLPX &amp; TCTPX. Focus now is to maintain the schedule &amp; quality."/>
          <p:cNvSpPr txBox="1"/>
          <p:nvPr/>
        </p:nvSpPr>
        <p:spPr>
          <a:xfrm>
            <a:off x="4703599" y="10965879"/>
            <a:ext cx="17421776" cy="2174876"/>
          </a:xfrm>
          <a:prstGeom prst="rect">
            <a:avLst/>
          </a:prstGeom>
          <a:ln w="50800">
            <a:solidFill>
              <a:srgbClr val="FF40FF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>
              <a:defRPr>
                <a:solidFill>
                  <a:srgbClr val="FF40FF"/>
                </a:solidFill>
              </a:defRPr>
            </a:lvl1pPr>
          </a:lstStyle>
          <a:p>
            <a:pPr/>
            <a:r>
              <a:t>Issues with a “slow start” of the contractor, same one that produced the collimators in LS1 and LS2 - unique design &amp; challenges for TCLPX &amp; TCTPX. Focus now is to maintain the schedule &amp; quality.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429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Recap.: Collimation systems for LS3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Recap.: Collimation systems for LS3</a:t>
            </a:r>
          </a:p>
        </p:txBody>
      </p:sp>
      <p:sp>
        <p:nvSpPr>
          <p:cNvPr id="432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433" name="IR1layout.pdf" descr="IR1layout.pdf"/>
          <p:cNvPicPr>
            <a:picLocks noChangeAspect="1"/>
          </p:cNvPicPr>
          <p:nvPr/>
        </p:nvPicPr>
        <p:blipFill>
          <a:blip r:embed="rId2">
            <a:extLst/>
          </a:blip>
          <a:srcRect l="0" t="11798" r="0" b="0"/>
          <a:stretch>
            <a:fillRect/>
          </a:stretch>
        </p:blipFill>
        <p:spPr>
          <a:xfrm>
            <a:off x="905203" y="1540455"/>
            <a:ext cx="23025170" cy="4540952"/>
          </a:xfrm>
          <a:prstGeom prst="rect">
            <a:avLst/>
          </a:prstGeom>
          <a:ln w="12700">
            <a:miter lim="400000"/>
          </a:ln>
        </p:spPr>
      </p:pic>
      <p:pic>
        <p:nvPicPr>
          <p:cNvPr id="434" name="TAXN_Coll_D2_n.jpg" descr="TAXN_Coll_D2_n.jpg"/>
          <p:cNvPicPr>
            <a:picLocks noChangeAspect="1"/>
          </p:cNvPicPr>
          <p:nvPr/>
        </p:nvPicPr>
        <p:blipFill>
          <a:blip r:embed="rId3">
            <a:extLst/>
          </a:blip>
          <a:srcRect l="1430" t="0" r="3665" b="0"/>
          <a:stretch>
            <a:fillRect/>
          </a:stretch>
        </p:blipFill>
        <p:spPr>
          <a:xfrm>
            <a:off x="7929940" y="6862898"/>
            <a:ext cx="16372512" cy="4732935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</p:pic>
      <p:sp>
        <p:nvSpPr>
          <p:cNvPr id="435" name="Rectangle"/>
          <p:cNvSpPr/>
          <p:nvPr/>
        </p:nvSpPr>
        <p:spPr>
          <a:xfrm>
            <a:off x="17594412" y="1548872"/>
            <a:ext cx="1642056" cy="3591637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 marL="685800" indent="-685800" algn="l" defTabSz="914400">
              <a:spcBef>
                <a:spcPts val="700"/>
              </a:spcBef>
              <a:defRPr sz="3000">
                <a:solidFill>
                  <a:srgbClr val="0093BE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36" name="Rectangle"/>
          <p:cNvSpPr/>
          <p:nvPr/>
        </p:nvSpPr>
        <p:spPr>
          <a:xfrm>
            <a:off x="5482484" y="1548872"/>
            <a:ext cx="1642055" cy="3591637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 marL="685800" indent="-685800" algn="l" defTabSz="914400">
              <a:spcBef>
                <a:spcPts val="700"/>
              </a:spcBef>
              <a:defRPr sz="3000">
                <a:solidFill>
                  <a:srgbClr val="0093BE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37" name="Line"/>
          <p:cNvSpPr/>
          <p:nvPr/>
        </p:nvSpPr>
        <p:spPr>
          <a:xfrm flipH="1" flipV="1">
            <a:off x="19221948" y="1543928"/>
            <a:ext cx="5088726" cy="5323729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marL="685800" indent="-685800" algn="l" defTabSz="914400">
              <a:spcBef>
                <a:spcPts val="700"/>
              </a:spcBef>
              <a:defRPr sz="3000">
                <a:solidFill>
                  <a:srgbClr val="0093BE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38" name="Tertiary collimators to protect against incoming beam losses + physics debris collimators, all with BPMs…"/>
          <p:cNvSpPr txBox="1"/>
          <p:nvPr>
            <p:ph type="body" sz="quarter" idx="1"/>
          </p:nvPr>
        </p:nvSpPr>
        <p:spPr>
          <a:xfrm>
            <a:off x="43984" y="6848294"/>
            <a:ext cx="7661261" cy="5358732"/>
          </a:xfrm>
          <a:prstGeom prst="rect">
            <a:avLst/>
          </a:prstGeom>
        </p:spPr>
        <p:txBody>
          <a:bodyPr/>
          <a:lstStyle/>
          <a:p>
            <a:pPr marL="401193" indent="-401193" defTabSz="576072">
              <a:spcBef>
                <a:spcPts val="800"/>
              </a:spcBef>
              <a:defRPr sz="3275"/>
            </a:pPr>
            <a:r>
              <a:rPr b="1"/>
              <a:t>Tertiary collimators</a:t>
            </a:r>
            <a:r>
              <a:t> to protect against incoming beam losses + </a:t>
            </a:r>
            <a:r>
              <a:rPr b="1"/>
              <a:t>physics debris collimators</a:t>
            </a:r>
            <a:r>
              <a:t>, all with </a:t>
            </a:r>
            <a:r>
              <a:rPr b="1"/>
              <a:t>BPMs</a:t>
            </a:r>
          </a:p>
          <a:p>
            <a:pPr marL="401193" indent="-401193" defTabSz="576072">
              <a:spcBef>
                <a:spcPts val="800"/>
              </a:spcBef>
              <a:defRPr sz="3275"/>
            </a:pPr>
            <a:r>
              <a:rPr b="1"/>
              <a:t>Two-in-one design</a:t>
            </a:r>
            <a:r>
              <a:t> for H collimators to fit the tight space at the re-combination region between TAXN and D2.</a:t>
            </a:r>
          </a:p>
          <a:p>
            <a:pPr marL="401193" indent="-401193" defTabSz="576072">
              <a:spcBef>
                <a:spcPts val="800"/>
              </a:spcBef>
              <a:defRPr sz="3275"/>
            </a:pPr>
            <a:r>
              <a:t>Other “TCT” and “TCL” devices in cells 5 and 6 use a more conventional single-beam design</a:t>
            </a:r>
          </a:p>
          <a:p>
            <a:pPr marL="401193" indent="-401193" defTabSz="576072">
              <a:spcBef>
                <a:spcPts val="800"/>
              </a:spcBef>
              <a:defRPr sz="3275"/>
            </a:pPr>
            <a:r>
              <a:rPr b="1"/>
              <a:t>Low-impedance</a:t>
            </a:r>
            <a:r>
              <a:t> + </a:t>
            </a:r>
            <a:r>
              <a:rPr b="1"/>
              <a:t>BPM</a:t>
            </a:r>
            <a:r>
              <a:t> design in  IR7</a:t>
            </a:r>
          </a:p>
        </p:txBody>
      </p:sp>
      <p:sp>
        <p:nvSpPr>
          <p:cNvPr id="439" name="R. Bruce"/>
          <p:cNvSpPr txBox="1"/>
          <p:nvPr/>
        </p:nvSpPr>
        <p:spPr>
          <a:xfrm>
            <a:off x="608418" y="5482096"/>
            <a:ext cx="2160998" cy="650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>
              <a:defRPr i="1" sz="3300">
                <a:solidFill>
                  <a:srgbClr val="FF9300"/>
                </a:solidFill>
              </a:defRPr>
            </a:lvl1pPr>
          </a:lstStyle>
          <a:p>
            <a:pPr/>
            <a:r>
              <a:t>R. Bruce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WP5 collimation update"/>
          <p:cNvSpPr txBox="1"/>
          <p:nvPr>
            <p:ph type="title"/>
          </p:nvPr>
        </p:nvSpPr>
        <p:spPr>
          <a:xfrm>
            <a:off x="3730090" y="6482219"/>
            <a:ext cx="15931650" cy="1437483"/>
          </a:xfrm>
          <a:prstGeom prst="rect">
            <a:avLst/>
          </a:prstGeom>
        </p:spPr>
        <p:txBody>
          <a:bodyPr/>
          <a:lstStyle>
            <a:lvl1pPr>
              <a:defRPr sz="7600"/>
            </a:lvl1pPr>
          </a:lstStyle>
          <a:p>
            <a:pPr/>
            <a:r>
              <a:t>WP5 collimation update</a:t>
            </a:r>
          </a:p>
        </p:txBody>
      </p:sp>
      <p:sp>
        <p:nvSpPr>
          <p:cNvPr id="220" name="Stefano Redaelli, BE-ABP, on behalf of WP5 &amp; LHC Collimation teams…"/>
          <p:cNvSpPr txBox="1"/>
          <p:nvPr>
            <p:ph type="body" sz="quarter" idx="1"/>
          </p:nvPr>
        </p:nvSpPr>
        <p:spPr>
          <a:xfrm>
            <a:off x="3783124" y="8442517"/>
            <a:ext cx="17460880" cy="1785990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spcBef>
                <a:spcPts val="1800"/>
              </a:spcBef>
              <a:defRPr sz="4300"/>
            </a:pPr>
            <a:r>
              <a:t>Stefano Redaelli, BE-ABP, on behalf of WP5 &amp; LHC Collimation teams </a:t>
            </a:r>
          </a:p>
          <a:p>
            <a:pPr>
              <a:spcBef>
                <a:spcPts val="1800"/>
              </a:spcBef>
            </a:pPr>
            <a:r>
              <a:t>with R. Bruce, F. Carra, M. Di Castro, A. Perillo Marcone, F.-X. Nuiry, A. Rossi</a:t>
            </a:r>
          </a:p>
        </p:txBody>
      </p:sp>
      <p:sp>
        <p:nvSpPr>
          <p:cNvPr id="221" name="15th HL-LHC Collaboration Meeting…"/>
          <p:cNvSpPr/>
          <p:nvPr>
            <p:ph type="body" idx="21"/>
          </p:nvPr>
        </p:nvSpPr>
        <p:spPr>
          <a:xfrm>
            <a:off x="3402557" y="11603806"/>
            <a:ext cx="11471264" cy="178598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marL="685800" indent="-685800">
              <a:spcBef>
                <a:spcPts val="700"/>
              </a:spcBef>
              <a:buClrTx/>
              <a:buSzTx/>
              <a:buNone/>
              <a:defRPr sz="3400">
                <a:solidFill>
                  <a:srgbClr val="0093BE"/>
                </a:solidFill>
              </a:defRPr>
            </a:pPr>
            <a:r>
              <a:t>15</a:t>
            </a:r>
            <a:r>
              <a:rPr baseline="31999"/>
              <a:t>th</a:t>
            </a:r>
            <a:r>
              <a:t> HL-LHC Collaboration Meeting</a:t>
            </a:r>
          </a:p>
          <a:p>
            <a:pPr marL="685800" indent="-685800">
              <a:spcBef>
                <a:spcPts val="700"/>
              </a:spcBef>
              <a:buClrTx/>
              <a:buSzTx/>
              <a:buNone/>
              <a:defRPr sz="3400">
                <a:solidFill>
                  <a:srgbClr val="0093BE"/>
                </a:solidFill>
              </a:defRPr>
            </a:pPr>
            <a:r>
              <a:t>29 September — 2 October 2025</a:t>
            </a:r>
          </a:p>
          <a:p>
            <a:pPr marL="685800" indent="-685800">
              <a:spcBef>
                <a:spcPts val="700"/>
              </a:spcBef>
              <a:buClrTx/>
              <a:buSzTx/>
              <a:buNone/>
              <a:defRPr sz="3400">
                <a:solidFill>
                  <a:srgbClr val="0093BE"/>
                </a:solidFill>
              </a:defRPr>
            </a:pPr>
            <a:r>
              <a:t>CERN, Geneva, Switzerland</a:t>
            </a:r>
          </a:p>
        </p:txBody>
      </p:sp>
      <p:pic>
        <p:nvPicPr>
          <p:cNvPr id="222" name="CERN-logo_outline.jpg" descr="CERN-logo_outlin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14437" y="11457401"/>
            <a:ext cx="2113811" cy="2078799"/>
          </a:xfrm>
          <a:prstGeom prst="rect">
            <a:avLst/>
          </a:prstGeom>
          <a:ln w="12700">
            <a:miter lim="400000"/>
          </a:ln>
        </p:spPr>
      </p:pic>
      <p:pic>
        <p:nvPicPr>
          <p:cNvPr id="223" name="lcoll_logo3_small.png" descr="lcoll_logo3_small.png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691473" y="1414998"/>
            <a:ext cx="2889833" cy="2933620"/>
          </a:xfrm>
          <a:prstGeom prst="rect">
            <a:avLst/>
          </a:prstGeom>
          <a:ln w="12700">
            <a:miter lim="400000"/>
          </a:ln>
        </p:spPr>
      </p:pic>
      <p:pic>
        <p:nvPicPr>
          <p:cNvPr id="224" name="Screenshot 2025-09-25 at 15.18.43.png" descr="Screenshot 2025-09-25 at 15.18.43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6307850" y="670236"/>
            <a:ext cx="6932661" cy="596723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1" name="20250929_105405.jpg" descr="20250929_105405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25841" y="1113752"/>
            <a:ext cx="9510031" cy="7132523"/>
          </a:xfrm>
          <a:prstGeom prst="rect">
            <a:avLst/>
          </a:prstGeom>
          <a:ln w="12700">
            <a:miter lim="400000"/>
          </a:ln>
        </p:spPr>
      </p:pic>
      <p:sp>
        <p:nvSpPr>
          <p:cNvPr id="442" name="From CERN prototypes to pre-series in industry"/>
          <p:cNvSpPr txBox="1"/>
          <p:nvPr>
            <p:ph type="title"/>
          </p:nvPr>
        </p:nvSpPr>
        <p:spPr>
          <a:xfrm>
            <a:off x="3544939" y="-22343"/>
            <a:ext cx="17294122" cy="1144531"/>
          </a:xfrm>
          <a:prstGeom prst="rect">
            <a:avLst/>
          </a:prstGeom>
        </p:spPr>
        <p:txBody>
          <a:bodyPr/>
          <a:lstStyle>
            <a:lvl1pPr defTabSz="905255">
              <a:defRPr sz="5940"/>
            </a:lvl1pPr>
          </a:lstStyle>
          <a:p>
            <a:pPr/>
            <a:r>
              <a:t>From CERN prototypes to pre-series in industry</a:t>
            </a:r>
          </a:p>
        </p:txBody>
      </p:sp>
      <p:sp>
        <p:nvSpPr>
          <p:cNvPr id="443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44" name="Courtesy F.X. Nuiry&amp; D. Baillard"/>
          <p:cNvSpPr txBox="1"/>
          <p:nvPr/>
        </p:nvSpPr>
        <p:spPr>
          <a:xfrm>
            <a:off x="1036595" y="7583758"/>
            <a:ext cx="6409192" cy="650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>
              <a:defRPr i="1" sz="3300">
                <a:solidFill>
                  <a:srgbClr val="FFFFFF"/>
                </a:solidFill>
              </a:defRPr>
            </a:lvl1pPr>
          </a:lstStyle>
          <a:p>
            <a:pPr/>
            <a:r>
              <a:t>Courtesy F.X. Nuiry&amp; D. Baillard</a:t>
            </a:r>
          </a:p>
        </p:txBody>
      </p:sp>
      <p:sp>
        <p:nvSpPr>
          <p:cNvPr id="445" name="See the HL-LHC news on collimation string, Sep. 2023"/>
          <p:cNvSpPr txBox="1"/>
          <p:nvPr/>
        </p:nvSpPr>
        <p:spPr>
          <a:xfrm>
            <a:off x="1027904" y="8254705"/>
            <a:ext cx="8446791" cy="549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>
              <a:defRPr sz="2700">
                <a:solidFill>
                  <a:srgbClr val="0433FF"/>
                </a:solidFill>
              </a:defRPr>
            </a:pPr>
            <a:r>
              <a:rPr>
                <a:solidFill>
                  <a:srgbClr val="000000"/>
                </a:solidFill>
              </a:rPr>
              <a:t>See the </a:t>
            </a:r>
            <a:r>
              <a:rPr u="sng">
                <a:hlinkClick r:id="rId3" invalidUrl="" action="" tgtFrame="" tooltip="" history="1" highlightClick="0" endSnd="0"/>
              </a:rPr>
              <a:t>HL-LHC news on collimation string, Sep. 2023</a:t>
            </a:r>
          </a:p>
        </p:txBody>
      </p:sp>
      <p:grpSp>
        <p:nvGrpSpPr>
          <p:cNvPr id="451" name="Group"/>
          <p:cNvGrpSpPr/>
          <p:nvPr/>
        </p:nvGrpSpPr>
        <p:grpSpPr>
          <a:xfrm>
            <a:off x="4740703" y="2754944"/>
            <a:ext cx="19415989" cy="9687713"/>
            <a:chOff x="0" y="0"/>
            <a:chExt cx="19415988" cy="9687712"/>
          </a:xfrm>
        </p:grpSpPr>
        <p:pic>
          <p:nvPicPr>
            <p:cNvPr id="446" name="Screenshot 2025-09-28 at 14.36.28.png" descr="Screenshot 2025-09-28 at 14.36.28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7185681" y="0"/>
              <a:ext cx="5411162" cy="414471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47" name="Screenshot 2025-09-28 at 14.49.27.png" descr="Screenshot 2025-09-28 at 14.49.27.png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12700478" y="251422"/>
              <a:ext cx="6715511" cy="364187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48" name="Screenshot 2025-09-28 at 14.57.14.png" descr="Screenshot 2025-09-28 at 14.57.14.png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0" y="6057467"/>
              <a:ext cx="6235700" cy="35433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49" name="Screenshot 2025-09-28 at 14.57.33.png" descr="Screenshot 2025-09-28 at 14.57.33.png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6475838" y="4599194"/>
              <a:ext cx="5411162" cy="508851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50" name="Screenshot 2025-09-28 at 14.59.12.png" descr="Screenshot 2025-09-28 at 14.59.12.png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12127138" y="4599194"/>
              <a:ext cx="7143499" cy="508851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452" name="F.X. Nuiry, T. Parmentier"/>
          <p:cNvSpPr txBox="1"/>
          <p:nvPr/>
        </p:nvSpPr>
        <p:spPr>
          <a:xfrm>
            <a:off x="10643134" y="12576726"/>
            <a:ext cx="6409191" cy="650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>
              <a:defRPr b="1" i="1" sz="3300">
                <a:solidFill>
                  <a:srgbClr val="FF9300"/>
                </a:solidFill>
              </a:defRPr>
            </a:lvl1pPr>
          </a:lstStyle>
          <a:p>
            <a:pPr/>
            <a:r>
              <a:t>F.X. Nuiry, T. Parmentier</a:t>
            </a:r>
          </a:p>
        </p:txBody>
      </p:sp>
      <p:sp>
        <p:nvSpPr>
          <p:cNvPr id="453" name="See also talk by L. Puddu"/>
          <p:cNvSpPr txBox="1"/>
          <p:nvPr/>
        </p:nvSpPr>
        <p:spPr>
          <a:xfrm>
            <a:off x="61131" y="11064295"/>
            <a:ext cx="2823579" cy="1158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>
              <a:defRPr b="1" i="1" sz="3300">
                <a:solidFill>
                  <a:srgbClr val="FF9300"/>
                </a:solidFill>
              </a:defRPr>
            </a:lvl1pPr>
          </a:lstStyle>
          <a:p>
            <a:pPr/>
            <a:r>
              <a:t>See also talk by L. Puddu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451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Pre-series collimators: TCTPXV"/>
          <p:cNvSpPr txBox="1"/>
          <p:nvPr>
            <p:ph type="title"/>
          </p:nvPr>
        </p:nvSpPr>
        <p:spPr>
          <a:xfrm>
            <a:off x="3851183" y="127827"/>
            <a:ext cx="16681634" cy="1144532"/>
          </a:xfrm>
          <a:prstGeom prst="rect">
            <a:avLst/>
          </a:prstGeom>
        </p:spPr>
        <p:txBody>
          <a:bodyPr/>
          <a:lstStyle/>
          <a:p>
            <a:pPr/>
            <a:r>
              <a:t>Pre-series collimators: TCTPXV</a:t>
            </a:r>
          </a:p>
        </p:txBody>
      </p:sp>
      <p:sp>
        <p:nvSpPr>
          <p:cNvPr id="456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457" name="1000005056.jpg" descr="1000005056.jpg"/>
          <p:cNvPicPr>
            <a:picLocks noChangeAspect="1"/>
          </p:cNvPicPr>
          <p:nvPr/>
        </p:nvPicPr>
        <p:blipFill>
          <a:blip r:embed="rId2">
            <a:extLst/>
          </a:blip>
          <a:srcRect l="1571" t="8558" r="6520" b="5666"/>
          <a:stretch>
            <a:fillRect/>
          </a:stretch>
        </p:blipFill>
        <p:spPr>
          <a:xfrm>
            <a:off x="11314352" y="1802247"/>
            <a:ext cx="11935271" cy="8354161"/>
          </a:xfrm>
          <a:prstGeom prst="rect">
            <a:avLst/>
          </a:prstGeom>
          <a:ln w="12700">
            <a:miter lim="400000"/>
          </a:ln>
        </p:spPr>
      </p:pic>
      <p:pic>
        <p:nvPicPr>
          <p:cNvPr id="458" name="1000005079.jpg" descr="1000005079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39611" y="2014410"/>
            <a:ext cx="9713852" cy="7285390"/>
          </a:xfrm>
          <a:prstGeom prst="rect">
            <a:avLst/>
          </a:prstGeom>
          <a:ln w="12700">
            <a:miter lim="400000"/>
          </a:ln>
        </p:spPr>
      </p:pic>
      <p:sp>
        <p:nvSpPr>
          <p:cNvPr id="459" name="F.X. Nuiry, T. Parmentier"/>
          <p:cNvSpPr txBox="1"/>
          <p:nvPr/>
        </p:nvSpPr>
        <p:spPr>
          <a:xfrm>
            <a:off x="304674" y="9535766"/>
            <a:ext cx="6409191" cy="650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>
              <a:defRPr b="1" i="1" sz="3300">
                <a:solidFill>
                  <a:srgbClr val="FF9300"/>
                </a:solidFill>
              </a:defRPr>
            </a:lvl1pPr>
          </a:lstStyle>
          <a:p>
            <a:pPr/>
            <a:r>
              <a:t>F.X. Nuiry, T. Parmentier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Pre-series collimators: TCSPM"/>
          <p:cNvSpPr txBox="1"/>
          <p:nvPr>
            <p:ph type="title"/>
          </p:nvPr>
        </p:nvSpPr>
        <p:spPr>
          <a:xfrm>
            <a:off x="3851183" y="127827"/>
            <a:ext cx="16681634" cy="1144532"/>
          </a:xfrm>
          <a:prstGeom prst="rect">
            <a:avLst/>
          </a:prstGeom>
        </p:spPr>
        <p:txBody>
          <a:bodyPr/>
          <a:lstStyle/>
          <a:p>
            <a:pPr/>
            <a:r>
              <a:t>Pre-series collimators: TCSPM</a:t>
            </a:r>
          </a:p>
        </p:txBody>
      </p:sp>
      <p:sp>
        <p:nvSpPr>
          <p:cNvPr id="462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463" name="1000005091.jpg" descr="1000005091.jpg"/>
          <p:cNvPicPr>
            <a:picLocks noChangeAspect="1"/>
          </p:cNvPicPr>
          <p:nvPr/>
        </p:nvPicPr>
        <p:blipFill>
          <a:blip r:embed="rId2">
            <a:extLst/>
          </a:blip>
          <a:srcRect l="0" t="27544" r="0" b="20061"/>
          <a:stretch>
            <a:fillRect/>
          </a:stretch>
        </p:blipFill>
        <p:spPr>
          <a:xfrm>
            <a:off x="1147198" y="1510215"/>
            <a:ext cx="22652745" cy="8901439"/>
          </a:xfrm>
          <a:prstGeom prst="rect">
            <a:avLst/>
          </a:prstGeom>
          <a:ln w="12700">
            <a:miter lim="400000"/>
          </a:ln>
        </p:spPr>
      </p:pic>
      <p:pic>
        <p:nvPicPr>
          <p:cNvPr id="464" name="1000005093.jpg" descr="1000005093.jpg"/>
          <p:cNvPicPr>
            <a:picLocks noChangeAspect="1"/>
          </p:cNvPicPr>
          <p:nvPr/>
        </p:nvPicPr>
        <p:blipFill>
          <a:blip r:embed="rId3">
            <a:extLst/>
          </a:blip>
          <a:srcRect l="0" t="25881" r="0" b="10977"/>
          <a:stretch>
            <a:fillRect/>
          </a:stretch>
        </p:blipFill>
        <p:spPr>
          <a:xfrm>
            <a:off x="9476261" y="6278688"/>
            <a:ext cx="14881040" cy="7046996"/>
          </a:xfrm>
          <a:prstGeom prst="rect">
            <a:avLst/>
          </a:prstGeom>
          <a:ln w="12700">
            <a:miter lim="400000"/>
          </a:ln>
        </p:spPr>
      </p:pic>
      <p:pic>
        <p:nvPicPr>
          <p:cNvPr id="465" name="1000005108.jpeg" descr="1000005108.jpe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85000" y="6142366"/>
            <a:ext cx="8483647" cy="6362735"/>
          </a:xfrm>
          <a:prstGeom prst="rect">
            <a:avLst/>
          </a:prstGeom>
          <a:ln w="12700">
            <a:miter lim="400000"/>
          </a:ln>
        </p:spPr>
      </p:pic>
      <p:sp>
        <p:nvSpPr>
          <p:cNvPr id="466" name="F.X. Nuiry, T. Parmentier"/>
          <p:cNvSpPr txBox="1"/>
          <p:nvPr/>
        </p:nvSpPr>
        <p:spPr>
          <a:xfrm>
            <a:off x="3585101" y="12796498"/>
            <a:ext cx="6409192" cy="650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>
              <a:defRPr b="1" i="1" sz="3300">
                <a:solidFill>
                  <a:srgbClr val="FF9300"/>
                </a:solidFill>
              </a:defRPr>
            </a:lvl1pPr>
          </a:lstStyle>
          <a:p>
            <a:pPr/>
            <a:r>
              <a:t>F.X. Nuiry, T. Parmentier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464" grpId="1"/>
      <p:bldP build="whole" bldLvl="1" animBg="1" rev="0" advAuto="0" spid="465" grpId="2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etting ready for the series production"/>
          <p:cNvSpPr txBox="1"/>
          <p:nvPr>
            <p:ph type="title"/>
          </p:nvPr>
        </p:nvSpPr>
        <p:spPr>
          <a:xfrm>
            <a:off x="3851183" y="127827"/>
            <a:ext cx="16681634" cy="1144532"/>
          </a:xfrm>
          <a:prstGeom prst="rect">
            <a:avLst/>
          </a:prstGeom>
        </p:spPr>
        <p:txBody>
          <a:bodyPr/>
          <a:lstStyle/>
          <a:p>
            <a:pPr/>
            <a:r>
              <a:t>Getting ready for the series production</a:t>
            </a:r>
          </a:p>
        </p:txBody>
      </p:sp>
      <p:sp>
        <p:nvSpPr>
          <p:cNvPr id="469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470" name="1000004997.jpg" descr="1000004997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16200000">
            <a:off x="2378434" y="313282"/>
            <a:ext cx="7447768" cy="9930357"/>
          </a:xfrm>
          <a:prstGeom prst="rect">
            <a:avLst/>
          </a:prstGeom>
          <a:ln w="12700">
            <a:miter lim="400000"/>
          </a:ln>
        </p:spPr>
      </p:pic>
      <p:pic>
        <p:nvPicPr>
          <p:cNvPr id="471" name="1000005136.jpg" descr="1000005136.jpg"/>
          <p:cNvPicPr>
            <a:picLocks noChangeAspect="1"/>
          </p:cNvPicPr>
          <p:nvPr/>
        </p:nvPicPr>
        <p:blipFill>
          <a:blip r:embed="rId3">
            <a:extLst/>
          </a:blip>
          <a:srcRect l="25449" t="0" r="14419" b="0"/>
          <a:stretch>
            <a:fillRect/>
          </a:stretch>
        </p:blipFill>
        <p:spPr>
          <a:xfrm>
            <a:off x="16419590" y="1732904"/>
            <a:ext cx="7555914" cy="9424252"/>
          </a:xfrm>
          <a:prstGeom prst="rect">
            <a:avLst/>
          </a:prstGeom>
          <a:ln w="12700">
            <a:miter lim="400000"/>
          </a:ln>
        </p:spPr>
      </p:pic>
      <p:pic>
        <p:nvPicPr>
          <p:cNvPr id="472" name="P1049256.JPG" descr="P1049256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011953" y="6793052"/>
            <a:ext cx="11106096" cy="6247179"/>
          </a:xfrm>
          <a:prstGeom prst="rect">
            <a:avLst/>
          </a:prstGeom>
          <a:ln w="12700">
            <a:miter lim="400000"/>
          </a:ln>
        </p:spPr>
      </p:pic>
      <p:sp>
        <p:nvSpPr>
          <p:cNvPr id="473" name="F.X. Nuiry, T. Parmentier"/>
          <p:cNvSpPr txBox="1"/>
          <p:nvPr/>
        </p:nvSpPr>
        <p:spPr>
          <a:xfrm>
            <a:off x="-281800" y="9337204"/>
            <a:ext cx="4220422" cy="1158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>
              <a:defRPr b="1" i="1" sz="3300">
                <a:solidFill>
                  <a:srgbClr val="FF9300"/>
                </a:solidFill>
              </a:defRPr>
            </a:lvl1pPr>
          </a:lstStyle>
          <a:p>
            <a:pPr/>
            <a:r>
              <a:t>F.X. Nuiry, T. Parmentier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472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WP5 deliverables staged between LS2 and LS3  Successful deployment in LS2, with key performance milestones achieved in Run 3…"/>
          <p:cNvSpPr txBox="1"/>
          <p:nvPr>
            <p:ph type="body" idx="1"/>
          </p:nvPr>
        </p:nvSpPr>
        <p:spPr>
          <a:xfrm>
            <a:off x="1795462" y="1458648"/>
            <a:ext cx="21344044" cy="11591718"/>
          </a:xfrm>
          <a:prstGeom prst="rect">
            <a:avLst/>
          </a:prstGeom>
        </p:spPr>
        <p:txBody>
          <a:bodyPr>
            <a:noAutofit/>
          </a:bodyPr>
          <a:lstStyle/>
          <a:p>
            <a:pPr marL="639875" indent="-639875">
              <a:lnSpc>
                <a:spcPct val="110000"/>
              </a:lnSpc>
              <a:spcBef>
                <a:spcPts val="100"/>
              </a:spcBef>
              <a:tabLst>
                <a:tab pos="1066800" algn="l"/>
              </a:tabLst>
              <a:defRPr sz="4700"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rgbClr val="0094BE"/>
                </a:solidFill>
              </a:rPr>
              <a:t>WP5 deliverables staged between LS2 and LS3</a:t>
            </a:r>
            <a:br>
              <a:rPr>
                <a:solidFill>
                  <a:srgbClr val="0094BE"/>
                </a:solidFill>
              </a:rPr>
            </a:br>
            <a:r>
              <a:rPr>
                <a:solidFill>
                  <a:srgbClr val="0094BE"/>
                </a:solidFill>
              </a:rPr>
              <a:t>	</a:t>
            </a:r>
            <a:r>
              <a:rPr sz="3700">
                <a:solidFill>
                  <a:srgbClr val="000000"/>
                </a:solidFill>
              </a:rPr>
              <a:t>Successful deployment in LS2, with key performance milestones achieved in Run 3</a:t>
            </a:r>
            <a:endParaRPr sz="3300">
              <a:solidFill>
                <a:srgbClr val="000000"/>
              </a:solidFill>
            </a:endParaRPr>
          </a:p>
          <a:p>
            <a:pPr marL="639875" indent="-639875">
              <a:lnSpc>
                <a:spcPct val="110000"/>
              </a:lnSpc>
              <a:spcBef>
                <a:spcPts val="100"/>
              </a:spcBef>
              <a:tabLst>
                <a:tab pos="1066800" algn="l"/>
              </a:tabLst>
              <a:defRPr sz="4700"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rgbClr val="0094BE"/>
                </a:solidFill>
              </a:rPr>
              <a:t>Feedback from the operational experience in Run 3 collected </a:t>
            </a:r>
            <a:br>
              <a:rPr>
                <a:solidFill>
                  <a:srgbClr val="0094BE"/>
                </a:solidFill>
              </a:rPr>
            </a:br>
            <a:r>
              <a:rPr>
                <a:solidFill>
                  <a:srgbClr val="000000"/>
                </a:solidFill>
              </a:rPr>
              <a:t>	</a:t>
            </a:r>
            <a:r>
              <a:rPr sz="3700">
                <a:solidFill>
                  <a:srgbClr val="000000"/>
                </a:solidFill>
              </a:rPr>
              <a:t>Performance excellent for ion and protons.</a:t>
            </a:r>
            <a:br>
              <a:rPr sz="3700">
                <a:solidFill>
                  <a:srgbClr val="000000"/>
                </a:solidFill>
              </a:rPr>
            </a:br>
            <a:r>
              <a:rPr sz="3700">
                <a:solidFill>
                  <a:srgbClr val="000000"/>
                </a:solidFill>
              </a:rPr>
              <a:t>	Concerns for futures being addressed: hierarchy issues; halo populations; …</a:t>
            </a:r>
            <a:endParaRPr>
              <a:solidFill>
                <a:srgbClr val="0094BE"/>
              </a:solidFill>
            </a:endParaRPr>
          </a:p>
          <a:p>
            <a:pPr marL="639875" indent="-639875">
              <a:lnSpc>
                <a:spcPct val="110000"/>
              </a:lnSpc>
              <a:spcBef>
                <a:spcPts val="100"/>
              </a:spcBef>
              <a:tabLst>
                <a:tab pos="1066800" algn="l"/>
              </a:tabLst>
              <a:defRPr sz="4700"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rgbClr val="0094BE"/>
                </a:solidFill>
              </a:rPr>
              <a:t>Future efforts focused on the production of LS3 collimators for IR1/5/7</a:t>
            </a:r>
            <a:br>
              <a:rPr>
                <a:solidFill>
                  <a:srgbClr val="0094BE"/>
                </a:solidFill>
              </a:rPr>
            </a:br>
            <a:r>
              <a:rPr>
                <a:solidFill>
                  <a:srgbClr val="000000"/>
                </a:solidFill>
              </a:rPr>
              <a:t>	</a:t>
            </a:r>
            <a:r>
              <a:rPr sz="3700">
                <a:solidFill>
                  <a:srgbClr val="000000"/>
                </a:solidFill>
              </a:rPr>
              <a:t>Series production in industry of </a:t>
            </a:r>
            <a:r>
              <a:rPr sz="3700" u="sng">
                <a:solidFill>
                  <a:srgbClr val="000000"/>
                </a:solidFill>
              </a:rPr>
              <a:t>36 new movable collimators</a:t>
            </a:r>
            <a:r>
              <a:rPr sz="3700">
                <a:solidFill>
                  <a:srgbClr val="000000"/>
                </a:solidFill>
              </a:rPr>
              <a:t> has started.</a:t>
            </a:r>
            <a:br>
              <a:rPr sz="3700">
                <a:solidFill>
                  <a:srgbClr val="000000"/>
                </a:solidFill>
              </a:rPr>
            </a:br>
            <a:r>
              <a:rPr sz="3700">
                <a:solidFill>
                  <a:srgbClr val="000000"/>
                </a:solidFill>
              </a:rPr>
              <a:t>	Additional contact for 15 fixed masks with the same contractor.</a:t>
            </a:r>
            <a:endParaRPr sz="3700">
              <a:solidFill>
                <a:srgbClr val="000000"/>
              </a:solidFill>
            </a:endParaRPr>
          </a:p>
          <a:p>
            <a:pPr marL="639875" indent="-639875">
              <a:lnSpc>
                <a:spcPct val="110000"/>
              </a:lnSpc>
              <a:spcBef>
                <a:spcPts val="100"/>
              </a:spcBef>
              <a:tabLst>
                <a:tab pos="1066800" algn="l"/>
              </a:tabLst>
              <a:defRPr sz="4700"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rgbClr val="0094BE"/>
                </a:solidFill>
              </a:rPr>
              <a:t>Status and feedback on ongoing production </a:t>
            </a:r>
            <a:br>
              <a:rPr>
                <a:solidFill>
                  <a:srgbClr val="0094BE"/>
                </a:solidFill>
              </a:rPr>
            </a:br>
            <a:r>
              <a:rPr>
                <a:solidFill>
                  <a:srgbClr val="0094BE"/>
                </a:solidFill>
              </a:rPr>
              <a:t>	</a:t>
            </a:r>
            <a:r>
              <a:rPr sz="3700">
                <a:solidFill>
                  <a:srgbClr val="000000"/>
                </a:solidFill>
              </a:rPr>
              <a:t>Production is on track: three pre-series collimators are in the final assembly phase. </a:t>
            </a:r>
            <a:br>
              <a:rPr sz="3700">
                <a:solidFill>
                  <a:srgbClr val="000000"/>
                </a:solidFill>
              </a:rPr>
            </a:br>
            <a:r>
              <a:rPr sz="3700">
                <a:solidFill>
                  <a:srgbClr val="000000"/>
                </a:solidFill>
              </a:rPr>
              <a:t>	Series production for the remaining 33 collimators is pending the approval of the three pre-series,</a:t>
            </a:r>
            <a:br>
              <a:rPr sz="3700">
                <a:solidFill>
                  <a:srgbClr val="000000"/>
                </a:solidFill>
              </a:rPr>
            </a:br>
            <a:r>
              <a:rPr sz="3700">
                <a:solidFill>
                  <a:srgbClr val="000000"/>
                </a:solidFill>
              </a:rPr>
              <a:t>		expected in March 2026.</a:t>
            </a:r>
            <a:br>
              <a:rPr sz="3700">
                <a:solidFill>
                  <a:srgbClr val="000000"/>
                </a:solidFill>
              </a:rPr>
            </a:br>
            <a:r>
              <a:rPr sz="3700">
                <a:solidFill>
                  <a:srgbClr val="000000"/>
                </a:solidFill>
              </a:rPr>
              <a:t>	First deliveries of series units planned in November 2026. However, several sub-components </a:t>
            </a:r>
            <a:br>
              <a:rPr sz="3700">
                <a:solidFill>
                  <a:srgbClr val="000000"/>
                </a:solidFill>
              </a:rPr>
            </a:br>
            <a:r>
              <a:rPr sz="3700">
                <a:solidFill>
                  <a:srgbClr val="000000"/>
                </a:solidFill>
              </a:rPr>
              <a:t>		series units are already available (Absorbing blocks, mechanical tables).</a:t>
            </a:r>
            <a:endParaRPr sz="3700">
              <a:solidFill>
                <a:srgbClr val="000000"/>
              </a:solidFill>
            </a:endParaRPr>
          </a:p>
          <a:p>
            <a:pPr marL="639875" indent="-639875">
              <a:lnSpc>
                <a:spcPct val="110000"/>
              </a:lnSpc>
              <a:spcBef>
                <a:spcPts val="100"/>
              </a:spcBef>
              <a:tabLst>
                <a:tab pos="1066800" algn="l"/>
              </a:tabLst>
              <a:defRPr sz="4700"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rgbClr val="0094BE"/>
                </a:solidFill>
              </a:rPr>
              <a:t>Thanks to all teams involved and ready to take on the LS3 challenges!</a:t>
            </a:r>
          </a:p>
        </p:txBody>
      </p:sp>
      <p:sp>
        <p:nvSpPr>
          <p:cNvPr id="476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77" name="Conclusions"/>
          <p:cNvSpPr txBox="1"/>
          <p:nvPr>
            <p:ph type="title"/>
          </p:nvPr>
        </p:nvSpPr>
        <p:spPr>
          <a:xfrm>
            <a:off x="4271999" y="2812"/>
            <a:ext cx="15840002" cy="1144532"/>
          </a:xfrm>
          <a:prstGeom prst="rect">
            <a:avLst/>
          </a:prstGeom>
        </p:spPr>
        <p:txBody>
          <a:bodyPr/>
          <a:lstStyle/>
          <a:p>
            <a:pPr/>
            <a:r>
              <a:t>Conclusions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80" name="Reserve slides"/>
          <p:cNvSpPr txBox="1"/>
          <p:nvPr/>
        </p:nvSpPr>
        <p:spPr>
          <a:xfrm>
            <a:off x="6458274" y="3839950"/>
            <a:ext cx="11485313" cy="6036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/>
          <a:lstStyle>
            <a:lvl1pPr>
              <a:defRPr b="1" i="1" sz="17000">
                <a:solidFill>
                  <a:srgbClr val="0094BE"/>
                </a:solidFill>
              </a:defRPr>
            </a:lvl1pPr>
          </a:lstStyle>
          <a:p>
            <a:pPr/>
            <a:r>
              <a:t>Reserve slides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Collimation impedance upgrade Phase 1"/>
          <p:cNvSpPr txBox="1"/>
          <p:nvPr>
            <p:ph type="title"/>
          </p:nvPr>
        </p:nvSpPr>
        <p:spPr>
          <a:xfrm>
            <a:off x="3851183" y="127827"/>
            <a:ext cx="16681634" cy="1144532"/>
          </a:xfrm>
          <a:prstGeom prst="rect">
            <a:avLst/>
          </a:prstGeom>
        </p:spPr>
        <p:txBody>
          <a:bodyPr/>
          <a:lstStyle/>
          <a:p>
            <a:pPr/>
            <a:r>
              <a:t>Collimation impedance upgrade Phase 1</a:t>
            </a:r>
          </a:p>
        </p:txBody>
      </p:sp>
      <p:sp>
        <p:nvSpPr>
          <p:cNvPr id="483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484" name="FbW0SBCFJJLNuHnz.png" descr="FbW0SBCFJJLNuHnz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02804" y="2446011"/>
            <a:ext cx="9405270" cy="6975049"/>
          </a:xfrm>
          <a:prstGeom prst="rect">
            <a:avLst/>
          </a:prstGeom>
          <a:ln w="12700">
            <a:miter lim="400000"/>
          </a:ln>
        </p:spPr>
      </p:pic>
      <p:sp>
        <p:nvSpPr>
          <p:cNvPr id="485" name="Successful deployment of first low-impedance phase.…"/>
          <p:cNvSpPr txBox="1"/>
          <p:nvPr/>
        </p:nvSpPr>
        <p:spPr>
          <a:xfrm>
            <a:off x="1632746" y="10686152"/>
            <a:ext cx="20796621" cy="15297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marL="931148" indent="-613648" algn="l">
              <a:lnSpc>
                <a:spcPct val="110000"/>
              </a:lnSpc>
              <a:buSzPct val="171000"/>
              <a:buChar char="-"/>
            </a:pPr>
            <a:r>
              <a:t>Successful deployment of first low-impedance phase.</a:t>
            </a:r>
          </a:p>
          <a:p>
            <a:pPr marL="931148" indent="-613648" algn="l">
              <a:lnSpc>
                <a:spcPct val="110000"/>
              </a:lnSpc>
              <a:buSzPct val="171000"/>
              <a:buChar char="-"/>
            </a:pPr>
            <a:r>
              <a:t>More details on talks by </a:t>
            </a:r>
            <a:r>
              <a:rPr b="1">
                <a:solidFill>
                  <a:srgbClr val="FF9300"/>
                </a:solidFill>
              </a:rPr>
              <a:t>C. Antuono, X. Buffat</a:t>
            </a:r>
            <a:r>
              <a:t>.</a:t>
            </a:r>
          </a:p>
        </p:txBody>
      </p:sp>
      <p:grpSp>
        <p:nvGrpSpPr>
          <p:cNvPr id="489" name="Group"/>
          <p:cNvGrpSpPr/>
          <p:nvPr/>
        </p:nvGrpSpPr>
        <p:grpSpPr>
          <a:xfrm>
            <a:off x="5150450" y="2144954"/>
            <a:ext cx="16565668" cy="7577163"/>
            <a:chOff x="0" y="0"/>
            <a:chExt cx="16565666" cy="7577162"/>
          </a:xfrm>
        </p:grpSpPr>
        <p:pic>
          <p:nvPicPr>
            <p:cNvPr id="486" name="eVjRfIL4yC3HEp5z.png" descr="eVjRfIL4yC3HEp5z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405639" y="0"/>
              <a:ext cx="10160027" cy="7577163"/>
            </a:xfrm>
            <a:prstGeom prst="rect">
              <a:avLst/>
            </a:prstGeom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</p:pic>
        <p:sp>
          <p:nvSpPr>
            <p:cNvPr id="487" name="Rectangle"/>
            <p:cNvSpPr/>
            <p:nvPr/>
          </p:nvSpPr>
          <p:spPr>
            <a:xfrm>
              <a:off x="23038" y="1293357"/>
              <a:ext cx="4593779" cy="3920063"/>
            </a:xfrm>
            <a:prstGeom prst="rect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marL="685800" indent="-685800" algn="l" defTabSz="914400">
                <a:spcBef>
                  <a:spcPts val="700"/>
                </a:spcBef>
                <a:defRPr sz="3000">
                  <a:solidFill>
                    <a:srgbClr val="0093BE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488" name="Line"/>
            <p:cNvSpPr/>
            <p:nvPr/>
          </p:nvSpPr>
          <p:spPr>
            <a:xfrm flipV="1">
              <a:off x="0" y="35121"/>
              <a:ext cx="6396929" cy="1292627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685800" indent="-685800" algn="l" defTabSz="914400">
                <a:spcBef>
                  <a:spcPts val="700"/>
                </a:spcBef>
                <a:defRPr sz="3000">
                  <a:solidFill>
                    <a:srgbClr val="0093BE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489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Update on beam lifetime at the LHC"/>
          <p:cNvSpPr txBox="1"/>
          <p:nvPr>
            <p:ph type="title"/>
          </p:nvPr>
        </p:nvSpPr>
        <p:spPr>
          <a:xfrm>
            <a:off x="3851183" y="127827"/>
            <a:ext cx="16681634" cy="1144532"/>
          </a:xfrm>
          <a:prstGeom prst="rect">
            <a:avLst/>
          </a:prstGeom>
        </p:spPr>
        <p:txBody>
          <a:bodyPr/>
          <a:lstStyle/>
          <a:p>
            <a:pPr/>
            <a:r>
              <a:t>Update on beam lifetime at the LHC</a:t>
            </a:r>
          </a:p>
        </p:txBody>
      </p:sp>
      <p:sp>
        <p:nvSpPr>
          <p:cNvPr id="492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493" name="adjust_Min_Beam_Lifetime_BCTDC_date.png" descr="adjust_Min_Beam_Lifetime_BCTDC_date.png"/>
          <p:cNvPicPr>
            <a:picLocks noChangeAspect="1"/>
          </p:cNvPicPr>
          <p:nvPr/>
        </p:nvPicPr>
        <p:blipFill>
          <a:blip r:embed="rId2">
            <a:extLst/>
          </a:blip>
          <a:srcRect l="6358" t="0" r="7989" b="0"/>
          <a:stretch>
            <a:fillRect/>
          </a:stretch>
        </p:blipFill>
        <p:spPr>
          <a:xfrm>
            <a:off x="1937577" y="1188901"/>
            <a:ext cx="20771688" cy="8083713"/>
          </a:xfrm>
          <a:prstGeom prst="rect">
            <a:avLst/>
          </a:prstGeom>
          <a:ln w="12700">
            <a:miter lim="400000"/>
          </a:ln>
        </p:spPr>
      </p:pic>
      <p:sp>
        <p:nvSpPr>
          <p:cNvPr id="494" name="S. Morales…"/>
          <p:cNvSpPr txBox="1"/>
          <p:nvPr/>
        </p:nvSpPr>
        <p:spPr>
          <a:xfrm>
            <a:off x="-328708" y="7605629"/>
            <a:ext cx="3302914" cy="1158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>
              <a:defRPr b="1" i="1" sz="3300">
                <a:solidFill>
                  <a:srgbClr val="FF9300"/>
                </a:solidFill>
              </a:defRPr>
            </a:pPr>
            <a:r>
              <a:t>S. Morales</a:t>
            </a:r>
          </a:p>
          <a:p>
            <a:pPr>
              <a:defRPr b="1" i="1" sz="3300">
                <a:solidFill>
                  <a:srgbClr val="FF9300"/>
                </a:solidFill>
              </a:defRPr>
            </a:pPr>
            <a:r>
              <a:t>B. Salvachua</a:t>
            </a:r>
          </a:p>
        </p:txBody>
      </p:sp>
      <p:sp>
        <p:nvSpPr>
          <p:cNvPr id="495" name="LHC beam lifetime in 2025 excellent! Typical around 10h while entering in collisions. Can we rely on that for the final HL-LHC beam parameters?"/>
          <p:cNvSpPr txBox="1"/>
          <p:nvPr/>
        </p:nvSpPr>
        <p:spPr>
          <a:xfrm>
            <a:off x="3142054" y="10663106"/>
            <a:ext cx="18099892" cy="1514476"/>
          </a:xfrm>
          <a:prstGeom prst="rect">
            <a:avLst/>
          </a:prstGeom>
          <a:ln w="50800">
            <a:solidFill>
              <a:srgbClr val="FF40FF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>
              <a:defRPr>
                <a:solidFill>
                  <a:srgbClr val="FF40FF"/>
                </a:solidFill>
              </a:defRPr>
            </a:lvl1pPr>
          </a:lstStyle>
          <a:p>
            <a:pPr/>
            <a:r>
              <a:t>LHC beam lifetime in 2025 excellent! Typical around 10h while entering in collisions. Can we rely on that for the final HL-LHC beam parameters? 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495" grpId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Xray machine for crystal characterisation"/>
          <p:cNvSpPr txBox="1"/>
          <p:nvPr>
            <p:ph type="title"/>
          </p:nvPr>
        </p:nvSpPr>
        <p:spPr>
          <a:xfrm>
            <a:off x="2973513" y="-3572"/>
            <a:ext cx="18436974" cy="1144532"/>
          </a:xfrm>
          <a:prstGeom prst="rect">
            <a:avLst/>
          </a:prstGeom>
        </p:spPr>
        <p:txBody>
          <a:bodyPr/>
          <a:lstStyle/>
          <a:p>
            <a:pPr/>
            <a:r>
              <a:t>Xray machine for crystal characterisation </a:t>
            </a:r>
          </a:p>
        </p:txBody>
      </p:sp>
      <p:sp>
        <p:nvSpPr>
          <p:cNvPr id="498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99" name="Facility funded by WP5 &amp; PNPI enables detailed measurements of mechanical properties of bent crystals:…"/>
          <p:cNvSpPr txBox="1"/>
          <p:nvPr/>
        </p:nvSpPr>
        <p:spPr>
          <a:xfrm>
            <a:off x="13630788" y="1101140"/>
            <a:ext cx="9700565" cy="6746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/>
            <a:r>
              <a:t>Facility funded by WP5 &amp; PNPI enables detailed measurements of mechanical properties of bent crystals:</a:t>
            </a:r>
          </a:p>
          <a:p>
            <a:pPr/>
            <a:r>
              <a:t>Geometric properties and their stability vs thermal cycles; the crystal miscut. </a:t>
            </a:r>
          </a:p>
          <a:p>
            <a:pPr/>
          </a:p>
          <a:p>
            <a:pPr/>
            <a:r>
              <a:t>Being finalised, will be used also for other crystal project at CERN.</a:t>
            </a:r>
          </a:p>
          <a:p>
            <a:pPr/>
            <a:r>
              <a:t>All WP5 crystal tested as part of the acceptance.</a:t>
            </a:r>
          </a:p>
        </p:txBody>
      </p:sp>
      <p:sp>
        <p:nvSpPr>
          <p:cNvPr id="500" name="Courtesy M. Di Castro, E. Matheson"/>
          <p:cNvSpPr txBox="1"/>
          <p:nvPr/>
        </p:nvSpPr>
        <p:spPr>
          <a:xfrm>
            <a:off x="4452984" y="12796497"/>
            <a:ext cx="7027253" cy="650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>
              <a:defRPr i="1" sz="3300">
                <a:solidFill>
                  <a:srgbClr val="FF9300"/>
                </a:solidFill>
              </a:defRPr>
            </a:lvl1pPr>
          </a:lstStyle>
          <a:p>
            <a:pPr/>
            <a:r>
              <a:t>Courtesy M. Di Castro, E. Matheson</a:t>
            </a:r>
          </a:p>
        </p:txBody>
      </p:sp>
      <p:pic>
        <p:nvPicPr>
          <p:cNvPr id="501" name="IMG_9258.JPEG" descr="IMG_9258.JPEG"/>
          <p:cNvPicPr>
            <a:picLocks noChangeAspect="1"/>
          </p:cNvPicPr>
          <p:nvPr/>
        </p:nvPicPr>
        <p:blipFill>
          <a:blip r:embed="rId2">
            <a:extLst/>
          </a:blip>
          <a:srcRect l="0" t="12071" r="13786" b="0"/>
          <a:stretch>
            <a:fillRect/>
          </a:stretch>
        </p:blipFill>
        <p:spPr>
          <a:xfrm>
            <a:off x="1101055" y="1781038"/>
            <a:ext cx="11676233" cy="8931398"/>
          </a:xfrm>
          <a:prstGeom prst="rect">
            <a:avLst/>
          </a:prstGeom>
          <a:ln w="12700">
            <a:miter lim="400000"/>
          </a:ln>
        </p:spPr>
      </p:pic>
      <p:pic>
        <p:nvPicPr>
          <p:cNvPr id="502" name="IMG_9255.JPEG" descr="IMG_9255.JPEG"/>
          <p:cNvPicPr>
            <a:picLocks noChangeAspect="1"/>
          </p:cNvPicPr>
          <p:nvPr/>
        </p:nvPicPr>
        <p:blipFill>
          <a:blip r:embed="rId3">
            <a:extLst/>
          </a:blip>
          <a:srcRect l="0" t="23460" r="0" b="17789"/>
          <a:stretch>
            <a:fillRect/>
          </a:stretch>
        </p:blipFill>
        <p:spPr>
          <a:xfrm>
            <a:off x="10621911" y="6866954"/>
            <a:ext cx="13639513" cy="600983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lide Number"/>
          <p:cNvSpPr txBox="1"/>
          <p:nvPr>
            <p:ph type="sldNum" sz="quarter" idx="2"/>
          </p:nvPr>
        </p:nvSpPr>
        <p:spPr>
          <a:xfrm>
            <a:off x="24110807" y="13361671"/>
            <a:ext cx="168090" cy="32106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27" name="WP5 upgrade scope"/>
          <p:cNvSpPr txBox="1"/>
          <p:nvPr>
            <p:ph type="title"/>
          </p:nvPr>
        </p:nvSpPr>
        <p:spPr>
          <a:xfrm>
            <a:off x="4271999" y="-3572"/>
            <a:ext cx="15840002" cy="1144532"/>
          </a:xfrm>
          <a:prstGeom prst="rect">
            <a:avLst/>
          </a:prstGeom>
        </p:spPr>
        <p:txBody>
          <a:bodyPr/>
          <a:lstStyle/>
          <a:p>
            <a:pPr/>
            <a:r>
              <a:t>WP5 upgrade scope</a:t>
            </a:r>
          </a:p>
        </p:txBody>
      </p:sp>
      <p:pic>
        <p:nvPicPr>
          <p:cNvPr id="228" name="CollimationLayout2015.pdf" descr="CollimationLayout2015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377557" y="4392070"/>
            <a:ext cx="5715451" cy="5412869"/>
          </a:xfrm>
          <a:prstGeom prst="rect">
            <a:avLst/>
          </a:prstGeom>
          <a:ln w="12700">
            <a:miter lim="400000"/>
          </a:ln>
        </p:spPr>
      </p:pic>
      <p:sp>
        <p:nvSpPr>
          <p:cNvPr id="229" name="Shape"/>
          <p:cNvSpPr/>
          <p:nvPr/>
        </p:nvSpPr>
        <p:spPr>
          <a:xfrm>
            <a:off x="6366878" y="1652313"/>
            <a:ext cx="6183363" cy="33041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3531"/>
                </a:moveTo>
                <a:cubicBezTo>
                  <a:pt x="0" y="1581"/>
                  <a:pt x="457" y="0"/>
                  <a:pt x="1021" y="0"/>
                </a:cubicBezTo>
                <a:lnTo>
                  <a:pt x="18310" y="0"/>
                </a:lnTo>
                <a:cubicBezTo>
                  <a:pt x="18875" y="0"/>
                  <a:pt x="19332" y="1581"/>
                  <a:pt x="19332" y="3531"/>
                </a:cubicBezTo>
                <a:lnTo>
                  <a:pt x="19332" y="12358"/>
                </a:lnTo>
                <a:lnTo>
                  <a:pt x="21600" y="21600"/>
                </a:lnTo>
                <a:lnTo>
                  <a:pt x="19332" y="17654"/>
                </a:lnTo>
                <a:cubicBezTo>
                  <a:pt x="19332" y="19604"/>
                  <a:pt x="18875" y="21184"/>
                  <a:pt x="18310" y="21184"/>
                </a:cubicBezTo>
                <a:lnTo>
                  <a:pt x="1021" y="21184"/>
                </a:lnTo>
                <a:cubicBezTo>
                  <a:pt x="457" y="21184"/>
                  <a:pt x="0" y="19604"/>
                  <a:pt x="0" y="17654"/>
                </a:cubicBezTo>
                <a:lnTo>
                  <a:pt x="0" y="12358"/>
                </a:lnTo>
                <a:close/>
              </a:path>
            </a:pathLst>
          </a:custGeom>
          <a:solidFill>
            <a:srgbClr val="FFFFFF"/>
          </a:solidFill>
          <a:ln w="25400">
            <a:solidFill>
              <a:srgbClr val="000000"/>
            </a:solidFill>
          </a:ln>
          <a:effectLst>
            <a:outerShdw sx="100000" sy="100000" kx="0" ky="0" algn="b" rotWithShape="0" blurRad="266700" dist="317500" dir="2700000">
              <a:srgbClr val="000000">
                <a:alpha val="30000"/>
              </a:srgbClr>
            </a:outerShdw>
          </a:effectLst>
        </p:spPr>
        <p:txBody>
          <a:bodyPr lIns="64292" tIns="64292" rIns="64292" bIns="64292"/>
          <a:lstStyle/>
          <a:p>
            <a:pPr marL="482186" indent="-482186" algn="l" defTabSz="452048">
              <a:spcBef>
                <a:spcPts val="400"/>
              </a:spcBef>
              <a:defRPr sz="3200"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30" name="Completely new layouts Novel robust material: CuCD IR1+IR5, per beam:…"/>
          <p:cNvSpPr txBox="1"/>
          <p:nvPr/>
        </p:nvSpPr>
        <p:spPr>
          <a:xfrm>
            <a:off x="7963408" y="1733758"/>
            <a:ext cx="3834157" cy="16047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/>
          <a:lstStyle/>
          <a:p>
            <a:pPr algn="l" defTabSz="452048">
              <a:lnSpc>
                <a:spcPct val="110000"/>
              </a:lnSpc>
              <a:defRPr b="1" sz="1800">
                <a:solidFill>
                  <a:srgbClr val="00B050"/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IR collimation: </a:t>
            </a:r>
            <a:r>
              <a:rPr b="0"/>
              <a:t>Completely new layouts and collimator designs:</a:t>
            </a:r>
            <a:r>
              <a:t> </a:t>
            </a:r>
            <a:br/>
            <a:r>
              <a:rPr b="0"/>
              <a:t>IR1+IR5: incoming and outgoing.</a:t>
            </a:r>
            <a:endParaRPr b="0"/>
          </a:p>
          <a:p>
            <a:pPr algn="l" defTabSz="452048">
              <a:lnSpc>
                <a:spcPct val="110000"/>
              </a:lnSpc>
              <a:defRPr b="1" sz="1800">
                <a:solidFill>
                  <a:srgbClr val="00B050"/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b="0"/>
              <a:t>Full remote alignment system (FRAS)</a:t>
            </a:r>
          </a:p>
        </p:txBody>
      </p:sp>
      <p:pic>
        <p:nvPicPr>
          <p:cNvPr id="231" name="image32.jpg" descr="image32.jpg"/>
          <p:cNvPicPr>
            <a:picLocks noChangeAspect="1"/>
          </p:cNvPicPr>
          <p:nvPr/>
        </p:nvPicPr>
        <p:blipFill>
          <a:blip r:embed="rId3">
            <a:extLst/>
          </a:blip>
          <a:srcRect l="52649" t="0" r="0" b="0"/>
          <a:stretch>
            <a:fillRect/>
          </a:stretch>
        </p:blipFill>
        <p:spPr>
          <a:xfrm rot="21599967">
            <a:off x="6440400" y="1849449"/>
            <a:ext cx="1444236" cy="2186906"/>
          </a:xfrm>
          <a:prstGeom prst="rect">
            <a:avLst/>
          </a:prstGeom>
          <a:ln w="12700">
            <a:miter lim="400000"/>
          </a:ln>
        </p:spPr>
      </p:pic>
      <p:pic>
        <p:nvPicPr>
          <p:cNvPr id="232" name="Screenshot 2020-03-03 at 06.28.02.png" descr="Screenshot 2020-03-03 at 06.28.02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770737" y="3513953"/>
            <a:ext cx="3869005" cy="118649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36" name="Group"/>
          <p:cNvGrpSpPr/>
          <p:nvPr/>
        </p:nvGrpSpPr>
        <p:grpSpPr>
          <a:xfrm>
            <a:off x="6087773" y="6111712"/>
            <a:ext cx="4601638" cy="2904065"/>
            <a:chOff x="0" y="0"/>
            <a:chExt cx="4601636" cy="2904064"/>
          </a:xfrm>
        </p:grpSpPr>
        <p:sp>
          <p:nvSpPr>
            <p:cNvPr id="233" name="Shape"/>
            <p:cNvSpPr/>
            <p:nvPr/>
          </p:nvSpPr>
          <p:spPr>
            <a:xfrm>
              <a:off x="0" y="0"/>
              <a:ext cx="4601637" cy="29040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3461"/>
                  </a:moveTo>
                  <a:cubicBezTo>
                    <a:pt x="0" y="1550"/>
                    <a:pt x="765" y="0"/>
                    <a:pt x="1708" y="0"/>
                  </a:cubicBezTo>
                  <a:lnTo>
                    <a:pt x="13422" y="0"/>
                  </a:lnTo>
                  <a:cubicBezTo>
                    <a:pt x="14365" y="0"/>
                    <a:pt x="15130" y="1550"/>
                    <a:pt x="15130" y="3461"/>
                  </a:cubicBezTo>
                  <a:lnTo>
                    <a:pt x="15130" y="12115"/>
                  </a:lnTo>
                  <a:lnTo>
                    <a:pt x="21600" y="21600"/>
                  </a:lnTo>
                  <a:lnTo>
                    <a:pt x="15130" y="17307"/>
                  </a:lnTo>
                  <a:cubicBezTo>
                    <a:pt x="15130" y="19219"/>
                    <a:pt x="14365" y="20768"/>
                    <a:pt x="13422" y="20768"/>
                  </a:cubicBezTo>
                  <a:lnTo>
                    <a:pt x="1708" y="20768"/>
                  </a:lnTo>
                  <a:cubicBezTo>
                    <a:pt x="765" y="20768"/>
                    <a:pt x="0" y="19219"/>
                    <a:pt x="0" y="17307"/>
                  </a:cubicBezTo>
                  <a:lnTo>
                    <a:pt x="0" y="12115"/>
                  </a:ln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>
              <a:outerShdw sx="100000" sy="100000" kx="0" ky="0" algn="b" rotWithShape="0" blurRad="266700" dist="317500" dir="2700000">
                <a:srgbClr val="000000">
                  <a:alpha val="30000"/>
                </a:srgbClr>
              </a:outerShdw>
            </a:effectLst>
          </p:spPr>
          <p:txBody>
            <a:bodyPr wrap="square" lIns="64292" tIns="64292" rIns="64292" bIns="64292" numCol="1" anchor="t">
              <a:noAutofit/>
            </a:bodyPr>
            <a:lstStyle/>
            <a:p>
              <a:pPr marL="482186" indent="-482186" algn="l" defTabSz="452048">
                <a:spcBef>
                  <a:spcPts val="400"/>
                </a:spcBef>
                <a:defRPr sz="3200"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34" name="Ion physics: dispersion suppressor (DS) collimation"/>
            <p:cNvSpPr txBox="1"/>
            <p:nvPr/>
          </p:nvSpPr>
          <p:spPr>
            <a:xfrm>
              <a:off x="138062" y="199249"/>
              <a:ext cx="3063794" cy="89977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3578" tIns="53578" rIns="53578" bIns="53578" numCol="1" anchor="t">
              <a:spAutoFit/>
            </a:bodyPr>
            <a:lstStyle/>
            <a:p>
              <a:pPr defTabSz="642937">
                <a:defRPr sz="1800">
                  <a:solidFill>
                    <a:srgbClr val="0070C0"/>
                  </a:solidFill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r>
                <a:rPr b="1"/>
                <a:t>Dispersion suppressor collimation</a:t>
              </a:r>
              <a:r>
                <a:t>: Secondary beams from ion physics </a:t>
              </a:r>
            </a:p>
          </p:txBody>
        </p:sp>
        <p:pic>
          <p:nvPicPr>
            <p:cNvPr id="235" name="image11.jpg" descr="image11.jpg"/>
            <p:cNvPicPr>
              <a:picLocks noChangeAspect="1"/>
            </p:cNvPicPr>
            <p:nvPr/>
          </p:nvPicPr>
          <p:blipFill>
            <a:blip r:embed="rId5">
              <a:extLst/>
            </a:blip>
            <a:srcRect l="25423" t="19653" r="10160" b="1912"/>
            <a:stretch>
              <a:fillRect/>
            </a:stretch>
          </p:blipFill>
          <p:spPr>
            <a:xfrm flipH="1">
              <a:off x="680781" y="1293793"/>
              <a:ext cx="1786291" cy="140168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243" name="Group"/>
          <p:cNvGrpSpPr/>
          <p:nvPr/>
        </p:nvGrpSpPr>
        <p:grpSpPr>
          <a:xfrm>
            <a:off x="16916678" y="6786837"/>
            <a:ext cx="4333658" cy="3860320"/>
            <a:chOff x="0" y="0"/>
            <a:chExt cx="4333657" cy="3860319"/>
          </a:xfrm>
        </p:grpSpPr>
        <p:sp>
          <p:nvSpPr>
            <p:cNvPr id="237" name="Rounded Rectangle"/>
            <p:cNvSpPr/>
            <p:nvPr/>
          </p:nvSpPr>
          <p:spPr>
            <a:xfrm>
              <a:off x="0" y="0"/>
              <a:ext cx="4333658" cy="3860320"/>
            </a:xfrm>
            <a:prstGeom prst="roundRect">
              <a:avLst>
                <a:gd name="adj" fmla="val 5923"/>
              </a:avLst>
            </a:pr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>
              <a:outerShdw sx="100000" sy="100000" kx="0" ky="0" algn="b" rotWithShape="0" blurRad="266700" dist="317500" dir="2700000">
                <a:srgbClr val="000000">
                  <a:alpha val="30000"/>
                </a:srgbClr>
              </a:outerShdw>
            </a:effectLst>
          </p:spPr>
          <p:txBody>
            <a:bodyPr wrap="square" lIns="64292" tIns="64292" rIns="64292" bIns="64292" numCol="1" anchor="t">
              <a:noAutofit/>
            </a:bodyPr>
            <a:lstStyle/>
            <a:p>
              <a:pPr marL="482186" indent="-482186" algn="l" defTabSz="452048">
                <a:spcBef>
                  <a:spcPts val="400"/>
                </a:spcBef>
                <a:defRPr sz="3200"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38" name="9 low-impedance, high robustness secondary collimators: coated MoGr"/>
            <p:cNvSpPr txBox="1"/>
            <p:nvPr/>
          </p:nvSpPr>
          <p:spPr>
            <a:xfrm>
              <a:off x="62193" y="63684"/>
              <a:ext cx="4209271" cy="19139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3578" tIns="53578" rIns="53578" bIns="53578" numCol="1" anchor="t">
              <a:noAutofit/>
            </a:bodyPr>
            <a:lstStyle/>
            <a:p>
              <a:pPr defTabSz="642937">
                <a:lnSpc>
                  <a:spcPct val="90000"/>
                </a:lnSpc>
                <a:defRPr sz="1800">
                  <a:solidFill>
                    <a:srgbClr val="FF0000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r>
                <a:rPr b="1"/>
                <a:t>Impedance reduction: </a:t>
              </a:r>
              <a:r>
                <a:t>low-impedance, high robustness secondary collimators: coated MoGr and coated Gr</a:t>
              </a:r>
            </a:p>
            <a:p>
              <a:pPr defTabSz="642937">
                <a:lnSpc>
                  <a:spcPct val="90000"/>
                </a:lnSpc>
                <a:defRPr sz="1800">
                  <a:solidFill>
                    <a:srgbClr val="0070C0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r>
                <a:t>Un-coated MoGr primary collimators.</a:t>
              </a:r>
            </a:p>
          </p:txBody>
        </p:sp>
        <p:pic>
          <p:nvPicPr>
            <p:cNvPr id="239" name="image9.png" descr="image9.png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237612" y="1282743"/>
              <a:ext cx="1549139" cy="114453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40" name="image32.jpg" descr="image32.jpg"/>
            <p:cNvPicPr>
              <a:picLocks noChangeAspect="1"/>
            </p:cNvPicPr>
            <p:nvPr/>
          </p:nvPicPr>
          <p:blipFill>
            <a:blip r:embed="rId7">
              <a:extLst/>
            </a:blip>
            <a:srcRect l="32259" t="21635" r="32246" b="13729"/>
            <a:stretch>
              <a:fillRect/>
            </a:stretch>
          </p:blipFill>
          <p:spPr>
            <a:xfrm>
              <a:off x="202405" y="2470927"/>
              <a:ext cx="1264619" cy="131325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41" name="image31.png" descr="image31.png"/>
            <p:cNvPicPr>
              <a:picLocks noChangeAspect="1"/>
            </p:cNvPicPr>
            <p:nvPr/>
          </p:nvPicPr>
          <p:blipFill>
            <a:blip r:embed="rId8">
              <a:extLst/>
            </a:blip>
            <a:srcRect l="6043" t="31263" r="1964" b="27620"/>
            <a:stretch>
              <a:fillRect/>
            </a:stretch>
          </p:blipFill>
          <p:spPr>
            <a:xfrm>
              <a:off x="1483236" y="2769024"/>
              <a:ext cx="2820338" cy="71703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42" name="Screenshot 2020-10-05 at 15.16.21.png" descr="Screenshot 2020-10-05 at 15.16.21.png"/>
            <p:cNvPicPr>
              <a:picLocks noChangeAspect="1"/>
            </p:cNvPicPr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2073499" y="1287153"/>
              <a:ext cx="2046424" cy="147293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244" name="Image" descr="Image"/>
          <p:cNvPicPr>
            <a:picLocks noChangeAspect="1"/>
          </p:cNvPicPr>
          <p:nvPr/>
        </p:nvPicPr>
        <p:blipFill>
          <a:blip r:embed="rId10">
            <a:extLst/>
          </a:blip>
          <a:srcRect l="20440" t="80530" r="33143" b="5248"/>
          <a:stretch>
            <a:fillRect/>
          </a:stretch>
        </p:blipFill>
        <p:spPr>
          <a:xfrm>
            <a:off x="9514031" y="11782056"/>
            <a:ext cx="6429706" cy="1388343"/>
          </a:xfrm>
          <a:prstGeom prst="rect">
            <a:avLst/>
          </a:prstGeom>
          <a:ln w="12700">
            <a:miter lim="400000"/>
          </a:ln>
        </p:spPr>
      </p:pic>
      <p:sp>
        <p:nvSpPr>
          <p:cNvPr id="245" name="Shape"/>
          <p:cNvSpPr/>
          <p:nvPr/>
        </p:nvSpPr>
        <p:spPr>
          <a:xfrm flipH="1">
            <a:off x="15206093" y="2668174"/>
            <a:ext cx="7131173" cy="31462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3531"/>
                </a:moveTo>
                <a:cubicBezTo>
                  <a:pt x="0" y="1581"/>
                  <a:pt x="457" y="0"/>
                  <a:pt x="1021" y="0"/>
                </a:cubicBezTo>
                <a:lnTo>
                  <a:pt x="11277" y="0"/>
                </a:lnTo>
                <a:lnTo>
                  <a:pt x="11277" y="0"/>
                </a:lnTo>
                <a:lnTo>
                  <a:pt x="16110" y="0"/>
                </a:lnTo>
                <a:lnTo>
                  <a:pt x="18310" y="0"/>
                </a:lnTo>
                <a:cubicBezTo>
                  <a:pt x="18875" y="0"/>
                  <a:pt x="19332" y="1581"/>
                  <a:pt x="19332" y="3531"/>
                </a:cubicBezTo>
                <a:lnTo>
                  <a:pt x="19332" y="12358"/>
                </a:lnTo>
                <a:lnTo>
                  <a:pt x="21600" y="21600"/>
                </a:lnTo>
                <a:lnTo>
                  <a:pt x="19332" y="17654"/>
                </a:lnTo>
                <a:lnTo>
                  <a:pt x="19332" y="17654"/>
                </a:lnTo>
                <a:cubicBezTo>
                  <a:pt x="19332" y="19604"/>
                  <a:pt x="18875" y="21184"/>
                  <a:pt x="18310" y="21184"/>
                </a:cubicBezTo>
                <a:lnTo>
                  <a:pt x="16110" y="21184"/>
                </a:lnTo>
                <a:lnTo>
                  <a:pt x="11277" y="21184"/>
                </a:lnTo>
                <a:lnTo>
                  <a:pt x="11277" y="21184"/>
                </a:lnTo>
                <a:lnTo>
                  <a:pt x="1021" y="21184"/>
                </a:lnTo>
                <a:cubicBezTo>
                  <a:pt x="457" y="21184"/>
                  <a:pt x="0" y="19604"/>
                  <a:pt x="0" y="17654"/>
                </a:cubicBezTo>
                <a:lnTo>
                  <a:pt x="0" y="17654"/>
                </a:lnTo>
                <a:lnTo>
                  <a:pt x="0" y="12358"/>
                </a:lnTo>
                <a:lnTo>
                  <a:pt x="0" y="12358"/>
                </a:lnTo>
                <a:close/>
              </a:path>
            </a:pathLst>
          </a:custGeom>
          <a:solidFill>
            <a:srgbClr val="FFFFFF"/>
          </a:solidFill>
          <a:ln w="25400">
            <a:solidFill>
              <a:srgbClr val="000000"/>
            </a:solidFill>
          </a:ln>
          <a:effectLst>
            <a:outerShdw sx="100000" sy="100000" kx="0" ky="0" algn="b" rotWithShape="0" blurRad="266700" dist="317500" dir="2700000">
              <a:srgbClr val="000000">
                <a:alpha val="30000"/>
              </a:srgbClr>
            </a:outerShdw>
          </a:effectLst>
        </p:spPr>
        <p:txBody>
          <a:bodyPr lIns="53578" tIns="53578" rIns="53578" bIns="53578"/>
          <a:lstStyle/>
          <a:p>
            <a:pPr algn="l" defTabSz="642937">
              <a:buClr>
                <a:srgbClr val="000000"/>
              </a:buClr>
              <a:defRPr sz="32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pic>
        <p:nvPicPr>
          <p:cNvPr id="246" name="crystal-2.png" descr="crystal-2.png"/>
          <p:cNvPicPr>
            <a:picLocks noChangeAspect="1"/>
          </p:cNvPicPr>
          <p:nvPr/>
        </p:nvPicPr>
        <p:blipFill>
          <a:blip r:embed="rId11">
            <a:extLst/>
          </a:blip>
          <a:srcRect l="0" t="16375" r="0" b="0"/>
          <a:stretch>
            <a:fillRect/>
          </a:stretch>
        </p:blipFill>
        <p:spPr>
          <a:xfrm>
            <a:off x="16289272" y="4017921"/>
            <a:ext cx="4103926" cy="1344092"/>
          </a:xfrm>
          <a:prstGeom prst="rect">
            <a:avLst/>
          </a:prstGeom>
          <a:ln w="12700">
            <a:miter lim="400000"/>
          </a:ln>
        </p:spPr>
      </p:pic>
      <p:pic>
        <p:nvPicPr>
          <p:cNvPr id="247" name="20181109_QMP54_P1022632_e.JPG" descr="20181109_QMP54_P1022632_e.JPG"/>
          <p:cNvPicPr>
            <a:picLocks noChangeAspect="1"/>
          </p:cNvPicPr>
          <p:nvPr/>
        </p:nvPicPr>
        <p:blipFill>
          <a:blip r:embed="rId12">
            <a:extLst/>
          </a:blip>
          <a:srcRect l="24689" t="16643" r="28759" b="5520"/>
          <a:stretch>
            <a:fillRect/>
          </a:stretch>
        </p:blipFill>
        <p:spPr>
          <a:xfrm>
            <a:off x="20268664" y="3498540"/>
            <a:ext cx="1946910" cy="2170224"/>
          </a:xfrm>
          <a:prstGeom prst="rect">
            <a:avLst/>
          </a:prstGeom>
          <a:ln w="12700">
            <a:miter lim="400000"/>
          </a:ln>
        </p:spPr>
      </p:pic>
      <p:sp>
        <p:nvSpPr>
          <p:cNvPr id="248" name="Crystal-assisted collimation (Pb ions)…"/>
          <p:cNvSpPr txBox="1"/>
          <p:nvPr/>
        </p:nvSpPr>
        <p:spPr>
          <a:xfrm>
            <a:off x="16033573" y="2873407"/>
            <a:ext cx="5028209" cy="9728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7672" tIns="37672" rIns="37672" bIns="37672"/>
          <a:lstStyle/>
          <a:p>
            <a:pPr defTabSz="452065">
              <a:buClr>
                <a:srgbClr val="000000"/>
              </a:buClr>
              <a:defRPr b="1" sz="18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>
                <a:solidFill>
                  <a:srgbClr val="000000"/>
                </a:solidFill>
              </a:rPr>
              <a:t>Crystal-assisted collimation (Pb ions)</a:t>
            </a:r>
            <a:endParaRPr>
              <a:solidFill>
                <a:srgbClr val="000000"/>
              </a:solidFill>
            </a:endParaRPr>
          </a:p>
          <a:p>
            <a:pPr defTabSz="452065">
              <a:buClr>
                <a:srgbClr val="000000"/>
              </a:buClr>
              <a:defRPr sz="18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rPr>
              <a:t>4-8 bent crystals, 50 μrad bending</a:t>
            </a:r>
            <a:endParaRPr>
              <a:solidFill>
                <a:srgbClr val="000000"/>
              </a:solidFill>
              <a:uFill>
                <a:solidFill>
                  <a:srgbClr val="000000"/>
                </a:solidFill>
              </a:uFill>
            </a:endParaRPr>
          </a:p>
          <a:p>
            <a:pPr defTabSz="452065">
              <a:buClr>
                <a:srgbClr val="000000"/>
              </a:buClr>
              <a:defRPr sz="18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rPr>
              <a:t>IP7</a:t>
            </a:r>
            <a:r>
              <a:rPr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rPr>
              <a:t> (betatron cleaning)</a:t>
            </a:r>
            <a:r>
              <a: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rPr>
              <a:t>	</a:t>
            </a:r>
          </a:p>
        </p:txBody>
      </p:sp>
      <p:grpSp>
        <p:nvGrpSpPr>
          <p:cNvPr id="251" name="Group"/>
          <p:cNvGrpSpPr/>
          <p:nvPr/>
        </p:nvGrpSpPr>
        <p:grpSpPr>
          <a:xfrm>
            <a:off x="21605556" y="7243623"/>
            <a:ext cx="2595215" cy="859869"/>
            <a:chOff x="0" y="0"/>
            <a:chExt cx="2595214" cy="859867"/>
          </a:xfrm>
        </p:grpSpPr>
        <p:sp>
          <p:nvSpPr>
            <p:cNvPr id="249" name="LS2+LS3"/>
            <p:cNvSpPr txBox="1"/>
            <p:nvPr/>
          </p:nvSpPr>
          <p:spPr>
            <a:xfrm>
              <a:off x="58824" y="28296"/>
              <a:ext cx="2477567" cy="8032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71437" tIns="71437" rIns="71437" bIns="71437" numCol="1" anchor="ctr">
              <a:spAutoFit/>
            </a:bodyPr>
            <a:lstStyle/>
            <a:p>
              <a:pPr>
                <a:defRPr b="1" i="1">
                  <a:solidFill>
                    <a:srgbClr val="00F900"/>
                  </a:solidFill>
                </a:defRPr>
              </a:pPr>
              <a:r>
                <a:t>LS2+</a:t>
              </a:r>
              <a:r>
                <a:rPr>
                  <a:solidFill>
                    <a:srgbClr val="0433FF"/>
                  </a:solidFill>
                </a:rPr>
                <a:t>LS3</a:t>
              </a:r>
            </a:p>
          </p:txBody>
        </p:sp>
        <p:sp>
          <p:nvSpPr>
            <p:cNvPr id="250" name="Rectangle"/>
            <p:cNvSpPr/>
            <p:nvPr/>
          </p:nvSpPr>
          <p:spPr>
            <a:xfrm>
              <a:off x="0" y="0"/>
              <a:ext cx="2595215" cy="859868"/>
            </a:xfrm>
            <a:prstGeom prst="rect">
              <a:avLst/>
            </a:prstGeom>
            <a:noFill/>
            <a:ln w="38100" cap="flat">
              <a:solidFill>
                <a:srgbClr val="00F900"/>
              </a:solidFill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marL="685800" indent="-685800" algn="l" defTabSz="914400">
                <a:spcBef>
                  <a:spcPts val="700"/>
                </a:spcBef>
                <a:defRPr sz="3000">
                  <a:solidFill>
                    <a:srgbClr val="0093BE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</p:grpSp>
      <p:grpSp>
        <p:nvGrpSpPr>
          <p:cNvPr id="254" name="Group"/>
          <p:cNvGrpSpPr/>
          <p:nvPr/>
        </p:nvGrpSpPr>
        <p:grpSpPr>
          <a:xfrm>
            <a:off x="22508576" y="2387252"/>
            <a:ext cx="1585374" cy="859869"/>
            <a:chOff x="-137065" y="0"/>
            <a:chExt cx="1585373" cy="859867"/>
          </a:xfrm>
        </p:grpSpPr>
        <p:sp>
          <p:nvSpPr>
            <p:cNvPr id="252" name="LS2"/>
            <p:cNvSpPr txBox="1"/>
            <p:nvPr/>
          </p:nvSpPr>
          <p:spPr>
            <a:xfrm>
              <a:off x="-101662" y="28296"/>
              <a:ext cx="1543556" cy="8032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71437" tIns="71437" rIns="71437" bIns="71437" numCol="1" anchor="ctr">
              <a:noAutofit/>
            </a:bodyPr>
            <a:lstStyle>
              <a:lvl1pPr>
                <a:defRPr b="1" i="1">
                  <a:solidFill>
                    <a:srgbClr val="00F900"/>
                  </a:solidFill>
                </a:defRPr>
              </a:lvl1pPr>
            </a:lstStyle>
            <a:p>
              <a:pPr/>
              <a:r>
                <a:t>LS2</a:t>
              </a:r>
            </a:p>
          </p:txBody>
        </p:sp>
        <p:sp>
          <p:nvSpPr>
            <p:cNvPr id="253" name="Rectangle"/>
            <p:cNvSpPr/>
            <p:nvPr/>
          </p:nvSpPr>
          <p:spPr>
            <a:xfrm>
              <a:off x="-137066" y="0"/>
              <a:ext cx="1585375" cy="859868"/>
            </a:xfrm>
            <a:prstGeom prst="rect">
              <a:avLst/>
            </a:prstGeom>
            <a:noFill/>
            <a:ln w="38100" cap="flat">
              <a:solidFill>
                <a:srgbClr val="00F900"/>
              </a:solidFill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marL="685800" indent="-685800" algn="l" defTabSz="914400">
                <a:spcBef>
                  <a:spcPts val="700"/>
                </a:spcBef>
                <a:defRPr sz="3000">
                  <a:solidFill>
                    <a:srgbClr val="0093BE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</p:grpSp>
      <p:grpSp>
        <p:nvGrpSpPr>
          <p:cNvPr id="257" name="Group"/>
          <p:cNvGrpSpPr/>
          <p:nvPr/>
        </p:nvGrpSpPr>
        <p:grpSpPr>
          <a:xfrm>
            <a:off x="3374164" y="6253388"/>
            <a:ext cx="2234159" cy="859869"/>
            <a:chOff x="0" y="0"/>
            <a:chExt cx="2234158" cy="859867"/>
          </a:xfrm>
        </p:grpSpPr>
        <p:sp>
          <p:nvSpPr>
            <p:cNvPr id="255" name="LS2"/>
            <p:cNvSpPr txBox="1"/>
            <p:nvPr/>
          </p:nvSpPr>
          <p:spPr>
            <a:xfrm>
              <a:off x="538522" y="28296"/>
              <a:ext cx="1157115" cy="8032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71437" tIns="71437" rIns="71437" bIns="71437" numCol="1" anchor="ctr">
              <a:noAutofit/>
            </a:bodyPr>
            <a:lstStyle>
              <a:lvl1pPr>
                <a:defRPr b="1" i="1">
                  <a:solidFill>
                    <a:srgbClr val="00F900"/>
                  </a:solidFill>
                </a:defRPr>
              </a:lvl1pPr>
            </a:lstStyle>
            <a:p>
              <a:pPr/>
              <a:r>
                <a:t>LS2</a:t>
              </a:r>
            </a:p>
          </p:txBody>
        </p:sp>
        <p:sp>
          <p:nvSpPr>
            <p:cNvPr id="256" name="Rectangle"/>
            <p:cNvSpPr/>
            <p:nvPr/>
          </p:nvSpPr>
          <p:spPr>
            <a:xfrm>
              <a:off x="0" y="0"/>
              <a:ext cx="2234159" cy="859868"/>
            </a:xfrm>
            <a:prstGeom prst="rect">
              <a:avLst/>
            </a:prstGeom>
            <a:noFill/>
            <a:ln w="38100" cap="flat">
              <a:solidFill>
                <a:srgbClr val="00F900"/>
              </a:solidFill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marL="685800" indent="-685800" algn="l" defTabSz="914400">
                <a:spcBef>
                  <a:spcPts val="700"/>
                </a:spcBef>
                <a:defRPr sz="3000">
                  <a:solidFill>
                    <a:srgbClr val="0093BE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</p:grpSp>
      <p:grpSp>
        <p:nvGrpSpPr>
          <p:cNvPr id="260" name="Group"/>
          <p:cNvGrpSpPr/>
          <p:nvPr/>
        </p:nvGrpSpPr>
        <p:grpSpPr>
          <a:xfrm>
            <a:off x="3932905" y="1631895"/>
            <a:ext cx="2234160" cy="859869"/>
            <a:chOff x="0" y="0"/>
            <a:chExt cx="2234158" cy="859867"/>
          </a:xfrm>
        </p:grpSpPr>
        <p:sp>
          <p:nvSpPr>
            <p:cNvPr id="258" name="LS3"/>
            <p:cNvSpPr txBox="1"/>
            <p:nvPr/>
          </p:nvSpPr>
          <p:spPr>
            <a:xfrm>
              <a:off x="538522" y="28296"/>
              <a:ext cx="1157115" cy="8032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71437" tIns="71437" rIns="71437" bIns="71437" numCol="1" anchor="ctr">
              <a:noAutofit/>
            </a:bodyPr>
            <a:lstStyle>
              <a:lvl1pPr>
                <a:defRPr b="1" i="1">
                  <a:solidFill>
                    <a:srgbClr val="0433FF"/>
                  </a:solidFill>
                </a:defRPr>
              </a:lvl1pPr>
            </a:lstStyle>
            <a:p>
              <a:pPr/>
              <a:r>
                <a:t>LS3</a:t>
              </a:r>
            </a:p>
          </p:txBody>
        </p:sp>
        <p:sp>
          <p:nvSpPr>
            <p:cNvPr id="259" name="Rectangle"/>
            <p:cNvSpPr/>
            <p:nvPr/>
          </p:nvSpPr>
          <p:spPr>
            <a:xfrm>
              <a:off x="0" y="0"/>
              <a:ext cx="2234159" cy="859868"/>
            </a:xfrm>
            <a:prstGeom prst="rect">
              <a:avLst/>
            </a:prstGeom>
            <a:noFill/>
            <a:ln w="38100" cap="flat">
              <a:solidFill>
                <a:srgbClr val="0433FF"/>
              </a:solidFill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marL="685800" indent="-685800" algn="l" defTabSz="914400">
                <a:spcBef>
                  <a:spcPts val="700"/>
                </a:spcBef>
                <a:defRPr sz="3000">
                  <a:solidFill>
                    <a:srgbClr val="0093BE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</p:grpSp>
      <p:grpSp>
        <p:nvGrpSpPr>
          <p:cNvPr id="263" name="Group"/>
          <p:cNvGrpSpPr/>
          <p:nvPr/>
        </p:nvGrpSpPr>
        <p:grpSpPr>
          <a:xfrm>
            <a:off x="13215955" y="10858485"/>
            <a:ext cx="2698439" cy="859868"/>
            <a:chOff x="-464279" y="0"/>
            <a:chExt cx="2698437" cy="859867"/>
          </a:xfrm>
        </p:grpSpPr>
        <p:sp>
          <p:nvSpPr>
            <p:cNvPr id="261" name="LS2+LS3"/>
            <p:cNvSpPr txBox="1"/>
            <p:nvPr/>
          </p:nvSpPr>
          <p:spPr>
            <a:xfrm>
              <a:off x="-464280" y="28296"/>
              <a:ext cx="2602877" cy="8032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71437" tIns="71437" rIns="71437" bIns="71437" numCol="1" anchor="ctr">
              <a:noAutofit/>
            </a:bodyPr>
            <a:lstStyle/>
            <a:p>
              <a:pPr>
                <a:defRPr b="1" i="1">
                  <a:solidFill>
                    <a:srgbClr val="00F900"/>
                  </a:solidFill>
                </a:defRPr>
              </a:pPr>
              <a:r>
                <a:t>LS2+</a:t>
              </a:r>
              <a:r>
                <a:rPr>
                  <a:solidFill>
                    <a:srgbClr val="0433FF"/>
                  </a:solidFill>
                </a:rPr>
                <a:t>LS3</a:t>
              </a:r>
            </a:p>
          </p:txBody>
        </p:sp>
        <p:sp>
          <p:nvSpPr>
            <p:cNvPr id="262" name="Rectangle"/>
            <p:cNvSpPr/>
            <p:nvPr/>
          </p:nvSpPr>
          <p:spPr>
            <a:xfrm>
              <a:off x="-338178" y="0"/>
              <a:ext cx="2572337" cy="859868"/>
            </a:xfrm>
            <a:prstGeom prst="rect">
              <a:avLst/>
            </a:prstGeom>
            <a:noFill/>
            <a:ln w="38100" cap="flat">
              <a:solidFill>
                <a:srgbClr val="00F900"/>
              </a:solidFill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marL="685800" indent="-685800" algn="l" defTabSz="914400">
                <a:spcBef>
                  <a:spcPts val="700"/>
                </a:spcBef>
                <a:defRPr sz="3000">
                  <a:solidFill>
                    <a:srgbClr val="0093BE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</p:grpSp>
      <p:sp>
        <p:nvSpPr>
          <p:cNvPr id="264" name="LHC collimation upgrade to ensure safe and efficient operation at higher beam currents and luminosity!"/>
          <p:cNvSpPr txBox="1"/>
          <p:nvPr/>
        </p:nvSpPr>
        <p:spPr>
          <a:xfrm>
            <a:off x="168398" y="9390435"/>
            <a:ext cx="9763173" cy="2174876"/>
          </a:xfrm>
          <a:prstGeom prst="rect">
            <a:avLst/>
          </a:prstGeom>
          <a:ln w="50800">
            <a:solidFill>
              <a:srgbClr val="FF40FF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>
              <a:defRPr b="1">
                <a:solidFill>
                  <a:srgbClr val="FF40FF"/>
                </a:solidFill>
              </a:defRPr>
            </a:lvl1pPr>
          </a:lstStyle>
          <a:p>
            <a:pPr/>
            <a:r>
              <a:t>LHC collimation upgrade to ensure safe and efficient operation at higher beam currents and luminosity!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Slide Number"/>
          <p:cNvSpPr txBox="1"/>
          <p:nvPr>
            <p:ph type="sldNum" sz="quarter" idx="2"/>
          </p:nvPr>
        </p:nvSpPr>
        <p:spPr>
          <a:xfrm>
            <a:off x="24110807" y="13361671"/>
            <a:ext cx="168090" cy="32106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67" name="Some WP5 numbers"/>
          <p:cNvSpPr txBox="1"/>
          <p:nvPr>
            <p:ph type="title"/>
          </p:nvPr>
        </p:nvSpPr>
        <p:spPr>
          <a:xfrm>
            <a:off x="4271999" y="-3572"/>
            <a:ext cx="15840002" cy="1144532"/>
          </a:xfrm>
          <a:prstGeom prst="rect">
            <a:avLst/>
          </a:prstGeom>
        </p:spPr>
        <p:txBody>
          <a:bodyPr/>
          <a:lstStyle/>
          <a:p>
            <a:pPr/>
            <a:r>
              <a:t>Some WP5 numbers</a:t>
            </a:r>
          </a:p>
        </p:txBody>
      </p:sp>
      <p:pic>
        <p:nvPicPr>
          <p:cNvPr id="268" name="Screenshot 2025-09-25 at 12.42.06.png" descr="Screenshot 2025-09-25 at 12.42.06.png"/>
          <p:cNvPicPr>
            <a:picLocks noChangeAspect="1"/>
          </p:cNvPicPr>
          <p:nvPr/>
        </p:nvPicPr>
        <p:blipFill>
          <a:blip r:embed="rId2">
            <a:extLst/>
          </a:blip>
          <a:srcRect l="4241" t="6380" r="5216" b="13147"/>
          <a:stretch>
            <a:fillRect/>
          </a:stretch>
        </p:blipFill>
        <p:spPr>
          <a:xfrm>
            <a:off x="10753744" y="1350828"/>
            <a:ext cx="13409730" cy="7563238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269" name="Table 1"/>
          <p:cNvGraphicFramePr/>
          <p:nvPr/>
        </p:nvGraphicFramePr>
        <p:xfrm>
          <a:off x="1334555" y="1261576"/>
          <a:ext cx="9321949" cy="7767151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{8F44A2F1-9E1F-4B54-A3A2-5F16C0AD49E2}</a:tableStyleId>
              </a:tblPr>
              <a:tblGrid>
                <a:gridCol w="4487273"/>
                <a:gridCol w="1351686"/>
                <a:gridCol w="841760"/>
                <a:gridCol w="841760"/>
                <a:gridCol w="1576601"/>
              </a:tblGrid>
              <a:tr h="645145">
                <a:tc>
                  <a:txBody>
                    <a:bodyPr/>
                    <a:lstStyle/>
                    <a:p>
                      <a:pPr algn="l" defTabSz="457200">
                        <a:tabLst>
                          <a:tab pos="1638300" algn="l"/>
                        </a:tabLst>
                        <a:defRPr sz="1800"/>
                      </a:pPr>
                      <a:r>
                        <a:rPr b="1" sz="270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Description</a:t>
                      </a:r>
                    </a:p>
                  </a:txBody>
                  <a:tcPr marL="121920" marR="121920" marT="60960" marB="60960" anchor="ctr" anchorCtr="0" horzOverflow="overflow">
                    <a:solidFill>
                      <a:srgbClr val="156082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tabLst>
                          <a:tab pos="1638300" algn="l"/>
                        </a:tabLst>
                        <a:defRPr sz="1800"/>
                      </a:pPr>
                      <a:r>
                        <a:rPr b="1" sz="270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Name</a:t>
                      </a:r>
                    </a:p>
                  </a:txBody>
                  <a:tcPr marL="121920" marR="121920" marT="60960" marB="60960" anchor="ctr" anchorCtr="0" horzOverflow="overflow">
                    <a:solidFill>
                      <a:srgbClr val="156082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tabLst>
                          <a:tab pos="1638300" algn="l"/>
                        </a:tabLst>
                        <a:defRPr sz="1800"/>
                      </a:pPr>
                      <a:r>
                        <a:rPr b="1" sz="270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LS2</a:t>
                      </a:r>
                    </a:p>
                  </a:txBody>
                  <a:tcPr marL="121920" marR="121920" marT="60960" marB="60960" anchor="ctr" anchorCtr="0" horzOverflow="overflow">
                    <a:solidFill>
                      <a:srgbClr val="156082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tabLst>
                          <a:tab pos="1638300" algn="l"/>
                        </a:tabLst>
                        <a:defRPr sz="1800"/>
                      </a:pPr>
                      <a:r>
                        <a:rPr b="1" sz="270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LS3</a:t>
                      </a:r>
                    </a:p>
                  </a:txBody>
                  <a:tcPr marL="121920" marR="121920" marT="60960" marB="60960" anchor="ctr" anchorCtr="0" horzOverflow="overflow">
                    <a:solidFill>
                      <a:srgbClr val="156082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tabLst>
                          <a:tab pos="1638300" algn="l"/>
                        </a:tabLst>
                        <a:defRPr sz="1800"/>
                      </a:pPr>
                      <a:r>
                        <a:rPr b="1" sz="270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Tunnel</a:t>
                      </a:r>
                    </a:p>
                  </a:txBody>
                  <a:tcPr marL="121920" marR="121920" marT="60960" marB="60960" anchor="ctr" anchorCtr="0" horzOverflow="overflow">
                    <a:solidFill>
                      <a:srgbClr val="156082"/>
                    </a:solidFill>
                  </a:tcPr>
                </a:tc>
              </a:tr>
              <a:tr h="645145">
                <a:tc>
                  <a:txBody>
                    <a:bodyPr/>
                    <a:lstStyle/>
                    <a:p>
                      <a:pPr algn="l" defTabSz="457200">
                        <a:tabLst>
                          <a:tab pos="1638300" algn="l"/>
                        </a:tabLst>
                        <a:defRPr sz="1800"/>
                      </a:pPr>
                      <a:r>
                        <a:rPr sz="2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Dispersion suppressor</a:t>
                      </a:r>
                    </a:p>
                  </a:txBody>
                  <a:tcPr marL="121920" marR="121920" marT="60960" marB="60960" anchor="ctr" anchorCtr="0" horzOverflow="overflow">
                    <a:solidFill>
                      <a:srgbClr val="CCD2D8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tabLst>
                          <a:tab pos="1638300" algn="l"/>
                        </a:tabLst>
                        <a:defRPr sz="1800"/>
                      </a:pPr>
                      <a:r>
                        <a:rPr sz="2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TCLD</a:t>
                      </a:r>
                    </a:p>
                  </a:txBody>
                  <a:tcPr marL="121920" marR="121920" marT="60960" marB="60960" anchor="ctr" anchorCtr="0" horzOverflow="overflow">
                    <a:solidFill>
                      <a:srgbClr val="CCD2D8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tabLst>
                          <a:tab pos="1638300" algn="l"/>
                        </a:tabLst>
                        <a:defRPr sz="1800"/>
                      </a:pPr>
                      <a:r>
                        <a:rPr sz="2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</a:t>
                      </a:r>
                    </a:p>
                  </a:txBody>
                  <a:tcPr marL="121920" marR="121920" marT="60960" marB="60960" anchor="ctr" anchorCtr="0" horzOverflow="overflow">
                    <a:solidFill>
                      <a:srgbClr val="CCD2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638300" algn="l"/>
                        </a:tabLst>
                        <a:defRPr sz="26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121920" marR="121920" marT="60960" marB="60960" anchor="ctr" anchorCtr="0" horzOverflow="overflow">
                    <a:solidFill>
                      <a:srgbClr val="CCD2D8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tabLst>
                          <a:tab pos="1638300" algn="l"/>
                        </a:tabLst>
                        <a:defRPr sz="1800"/>
                      </a:pPr>
                      <a:r>
                        <a:rPr sz="2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</a:p>
                  </a:txBody>
                  <a:tcPr marL="121920" marR="121920" marT="60960" marB="60960" anchor="ctr" anchorCtr="0" horzOverflow="overflow">
                    <a:solidFill>
                      <a:srgbClr val="CCD2D8"/>
                    </a:solidFill>
                  </a:tcPr>
                </a:tc>
              </a:tr>
              <a:tr h="645145">
                <a:tc>
                  <a:txBody>
                    <a:bodyPr/>
                    <a:lstStyle/>
                    <a:p>
                      <a:pPr algn="l" defTabSz="457200">
                        <a:tabLst>
                          <a:tab pos="1638300" algn="l"/>
                        </a:tabLst>
                        <a:defRPr sz="1800"/>
                      </a:pPr>
                      <a:r>
                        <a:rPr sz="2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Low-impedance primary</a:t>
                      </a:r>
                    </a:p>
                  </a:txBody>
                  <a:tcPr marL="121920" marR="121920" marT="60960" marB="60960" anchor="ctr" anchorCtr="0" horzOverflow="overflow"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tabLst>
                          <a:tab pos="1638300" algn="l"/>
                        </a:tabLst>
                        <a:defRPr sz="1800"/>
                      </a:pPr>
                      <a:r>
                        <a:rPr sz="2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TCPPM</a:t>
                      </a:r>
                    </a:p>
                  </a:txBody>
                  <a:tcPr marL="121920" marR="121920" marT="60960" marB="60960" anchor="ctr" anchorCtr="0" horzOverflow="overflow"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tabLst>
                          <a:tab pos="1638300" algn="l"/>
                        </a:tabLst>
                        <a:defRPr sz="1800"/>
                      </a:pPr>
                      <a:r>
                        <a:rPr sz="2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</a:t>
                      </a:r>
                    </a:p>
                  </a:txBody>
                  <a:tcPr marL="121920" marR="121920" marT="60960" marB="60960" anchor="ctr" anchorCtr="0" horzOverflow="overflow"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638300" algn="l"/>
                        </a:tabLst>
                        <a:defRPr sz="26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121920" marR="121920" marT="60960" marB="60960" anchor="ctr" anchorCtr="0" horzOverflow="overflow"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tabLst>
                          <a:tab pos="1638300" algn="l"/>
                        </a:tabLst>
                        <a:defRPr sz="1800"/>
                      </a:pPr>
                      <a:r>
                        <a:rPr sz="2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</a:t>
                      </a:r>
                    </a:p>
                  </a:txBody>
                  <a:tcPr marL="121920" marR="121920" marT="60960" marB="60960" anchor="ctr" anchorCtr="0" horzOverflow="overflow">
                    <a:solidFill>
                      <a:srgbClr val="E7EAED"/>
                    </a:solidFill>
                  </a:tcPr>
                </a:tc>
              </a:tr>
              <a:tr h="645145">
                <a:tc>
                  <a:txBody>
                    <a:bodyPr/>
                    <a:lstStyle/>
                    <a:p>
                      <a:pPr algn="l" defTabSz="457200">
                        <a:tabLst>
                          <a:tab pos="1638300" algn="l"/>
                        </a:tabLst>
                        <a:defRPr sz="1800"/>
                      </a:pPr>
                      <a:r>
                        <a:rPr sz="2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Low-impedance secondary–V1</a:t>
                      </a:r>
                    </a:p>
                  </a:txBody>
                  <a:tcPr marL="121920" marR="121920" marT="60960" marB="60960" anchor="ctr" anchorCtr="0" horzOverflow="overflow">
                    <a:solidFill>
                      <a:srgbClr val="CCD2D8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tabLst>
                          <a:tab pos="1638300" algn="l"/>
                        </a:tabLst>
                        <a:defRPr sz="1800"/>
                      </a:pPr>
                      <a:r>
                        <a:rPr sz="2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TCSPM</a:t>
                      </a:r>
                    </a:p>
                  </a:txBody>
                  <a:tcPr marL="121920" marR="121920" marT="60960" marB="60960" anchor="ctr" anchorCtr="0" horzOverflow="overflow">
                    <a:solidFill>
                      <a:srgbClr val="CCD2D8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tabLst>
                          <a:tab pos="1638300" algn="l"/>
                        </a:tabLst>
                        <a:defRPr sz="1800"/>
                      </a:pPr>
                      <a:r>
                        <a:rPr sz="2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</a:t>
                      </a:r>
                    </a:p>
                  </a:txBody>
                  <a:tcPr marL="121920" marR="121920" marT="60960" marB="60960" anchor="ctr" anchorCtr="0" horzOverflow="overflow">
                    <a:solidFill>
                      <a:srgbClr val="CCD2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638300" algn="l"/>
                        </a:tabLst>
                        <a:defRPr sz="26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121920" marR="121920" marT="60960" marB="60960" anchor="ctr" anchorCtr="0" horzOverflow="overflow">
                    <a:solidFill>
                      <a:srgbClr val="CCD2D8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tabLst>
                          <a:tab pos="1638300" algn="l"/>
                        </a:tabLst>
                        <a:defRPr sz="1800"/>
                      </a:pPr>
                      <a:r>
                        <a:rPr sz="2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</a:t>
                      </a:r>
                    </a:p>
                  </a:txBody>
                  <a:tcPr marL="121920" marR="121920" marT="60960" marB="60960" anchor="ctr" anchorCtr="0" horzOverflow="overflow">
                    <a:solidFill>
                      <a:srgbClr val="CCD2D8"/>
                    </a:solidFill>
                  </a:tcPr>
                </a:tc>
              </a:tr>
              <a:tr h="645145">
                <a:tc>
                  <a:txBody>
                    <a:bodyPr/>
                    <a:lstStyle/>
                    <a:p>
                      <a:pPr algn="l" defTabSz="457200">
                        <a:tabLst>
                          <a:tab pos="1638300" algn="l"/>
                        </a:tabLst>
                        <a:defRPr sz="1800"/>
                      </a:pPr>
                      <a:r>
                        <a:rPr sz="2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Low-impedance secondary–V2</a:t>
                      </a:r>
                    </a:p>
                  </a:txBody>
                  <a:tcPr marL="121920" marR="121920" marT="60960" marB="60960" anchor="ctr" anchorCtr="0" horzOverflow="overflow"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tabLst>
                          <a:tab pos="1638300" algn="l"/>
                        </a:tabLst>
                        <a:defRPr sz="1800"/>
                      </a:pPr>
                      <a:r>
                        <a:rPr sz="2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TCSPM</a:t>
                      </a:r>
                    </a:p>
                  </a:txBody>
                  <a:tcPr marL="121920" marR="121920" marT="60960" marB="60960" anchor="ctr" anchorCtr="0" horzOverflow="overflow"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638300" algn="l"/>
                        </a:tabLst>
                        <a:defRPr sz="26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121920" marR="121920" marT="60960" marB="60960" anchor="ctr" anchorCtr="0" horzOverflow="overflow"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tabLst>
                          <a:tab pos="1638300" algn="l"/>
                        </a:tabLst>
                        <a:defRPr sz="1800"/>
                      </a:pPr>
                      <a:r>
                        <a:rPr sz="2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12</a:t>
                      </a:r>
                    </a:p>
                  </a:txBody>
                  <a:tcPr marL="121920" marR="121920" marT="60960" marB="60960" anchor="ctr" anchorCtr="0" horzOverflow="overflow"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tabLst>
                          <a:tab pos="1638300" algn="l"/>
                        </a:tabLst>
                        <a:defRPr sz="1800"/>
                      </a:pPr>
                      <a:r>
                        <a:rPr sz="2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</a:t>
                      </a:r>
                    </a:p>
                  </a:txBody>
                  <a:tcPr marL="121920" marR="121920" marT="60960" marB="60960" anchor="ctr" anchorCtr="0" horzOverflow="overflow">
                    <a:solidFill>
                      <a:srgbClr val="E7EAED"/>
                    </a:solidFill>
                  </a:tcPr>
                </a:tc>
              </a:tr>
              <a:tr h="645145">
                <a:tc>
                  <a:txBody>
                    <a:bodyPr/>
                    <a:lstStyle/>
                    <a:p>
                      <a:pPr algn="l" defTabSz="457200">
                        <a:tabLst>
                          <a:tab pos="1638300" algn="l"/>
                        </a:tabLst>
                        <a:defRPr sz="1800"/>
                      </a:pPr>
                      <a:r>
                        <a:rPr sz="2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Crystal primary</a:t>
                      </a:r>
                    </a:p>
                  </a:txBody>
                  <a:tcPr marL="121920" marR="121920" marT="60960" marB="60960" anchor="ctr" anchorCtr="0" horzOverflow="overflow">
                    <a:solidFill>
                      <a:srgbClr val="CCD2D8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tabLst>
                          <a:tab pos="1638300" algn="l"/>
                        </a:tabLst>
                        <a:defRPr sz="1800"/>
                      </a:pPr>
                      <a:r>
                        <a:rPr sz="2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TCPC</a:t>
                      </a:r>
                    </a:p>
                  </a:txBody>
                  <a:tcPr marL="121920" marR="121920" marT="60960" marB="60960" anchor="ctr" anchorCtr="0" horzOverflow="overflow">
                    <a:solidFill>
                      <a:srgbClr val="CCD2D8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tabLst>
                          <a:tab pos="1638300" algn="l"/>
                        </a:tabLst>
                        <a:defRPr sz="1800"/>
                      </a:pPr>
                      <a:r>
                        <a:rPr sz="2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</a:t>
                      </a:r>
                    </a:p>
                  </a:txBody>
                  <a:tcPr marL="121920" marR="121920" marT="60960" marB="60960" anchor="ctr" anchorCtr="0" horzOverflow="overflow">
                    <a:solidFill>
                      <a:srgbClr val="CCD2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638300" algn="l"/>
                        </a:tabLst>
                        <a:defRPr sz="26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121920" marR="121920" marT="60960" marB="60960" anchor="ctr" anchorCtr="0" horzOverflow="overflow">
                    <a:solidFill>
                      <a:srgbClr val="CCD2D8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tabLst>
                          <a:tab pos="1638300" algn="l"/>
                        </a:tabLst>
                        <a:defRPr sz="1800"/>
                      </a:pPr>
                      <a:r>
                        <a:rPr sz="2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</a:t>
                      </a:r>
                    </a:p>
                  </a:txBody>
                  <a:tcPr marL="121920" marR="121920" marT="60960" marB="60960" anchor="ctr" anchorCtr="0" horzOverflow="overflow">
                    <a:solidFill>
                      <a:srgbClr val="CCD2D8"/>
                    </a:solidFill>
                  </a:tcPr>
                </a:tc>
              </a:tr>
              <a:tr h="645145">
                <a:tc>
                  <a:txBody>
                    <a:bodyPr/>
                    <a:lstStyle/>
                    <a:p>
                      <a:pPr algn="l" defTabSz="457200">
                        <a:tabLst>
                          <a:tab pos="1638300" algn="l"/>
                        </a:tabLst>
                        <a:defRPr sz="1800"/>
                      </a:pPr>
                      <a:r>
                        <a:rPr sz="2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Two-beam tertiary H</a:t>
                      </a:r>
                    </a:p>
                  </a:txBody>
                  <a:tcPr marL="121920" marR="121920" marT="60960" marB="60960" anchor="ctr" anchorCtr="0" horzOverflow="overflow"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tabLst>
                          <a:tab pos="1638300" algn="l"/>
                        </a:tabLst>
                        <a:defRPr sz="1800"/>
                      </a:pPr>
                      <a:r>
                        <a:rPr sz="2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TCTPXH</a:t>
                      </a:r>
                    </a:p>
                  </a:txBody>
                  <a:tcPr marL="121920" marR="121920" marT="60960" marB="60960" anchor="ctr" anchorCtr="0" horzOverflow="overflow"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638300" algn="l"/>
                        </a:tabLst>
                        <a:defRPr sz="26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121920" marR="121920" marT="60960" marB="60960" anchor="ctr" anchorCtr="0" horzOverflow="overflow"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tabLst>
                          <a:tab pos="1638300" algn="l"/>
                        </a:tabLst>
                        <a:defRPr sz="1800"/>
                      </a:pPr>
                      <a:r>
                        <a:rPr sz="2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</a:t>
                      </a:r>
                    </a:p>
                  </a:txBody>
                  <a:tcPr marL="121920" marR="121920" marT="60960" marB="60960" anchor="ctr" anchorCtr="0" horzOverflow="overflow"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tabLst>
                          <a:tab pos="1638300" algn="l"/>
                        </a:tabLst>
                        <a:defRPr sz="1800"/>
                      </a:pPr>
                      <a:r>
                        <a:rPr sz="2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</a:t>
                      </a:r>
                    </a:p>
                  </a:txBody>
                  <a:tcPr marL="121920" marR="121920" marT="60960" marB="60960" anchor="ctr" anchorCtr="0" horzOverflow="overflow">
                    <a:solidFill>
                      <a:srgbClr val="E7EAED"/>
                    </a:solidFill>
                  </a:tcPr>
                </a:tc>
              </a:tr>
              <a:tr h="645145">
                <a:tc>
                  <a:txBody>
                    <a:bodyPr/>
                    <a:lstStyle/>
                    <a:p>
                      <a:pPr algn="l" defTabSz="457200">
                        <a:tabLst>
                          <a:tab pos="1638300" algn="l"/>
                        </a:tabLst>
                        <a:defRPr sz="1800"/>
                      </a:pPr>
                      <a:r>
                        <a:rPr sz="2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Two-beam tertiary V</a:t>
                      </a:r>
                    </a:p>
                  </a:txBody>
                  <a:tcPr marL="121920" marR="121920" marT="60960" marB="60960" anchor="ctr" anchorCtr="0" horzOverflow="overflow">
                    <a:solidFill>
                      <a:srgbClr val="CCD2D8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tabLst>
                          <a:tab pos="1638300" algn="l"/>
                        </a:tabLst>
                        <a:defRPr sz="1800"/>
                      </a:pPr>
                      <a:r>
                        <a:rPr sz="2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TCTPXV</a:t>
                      </a:r>
                    </a:p>
                  </a:txBody>
                  <a:tcPr marL="121920" marR="121920" marT="60960" marB="60960" anchor="ctr" anchorCtr="0" horzOverflow="overflow">
                    <a:solidFill>
                      <a:srgbClr val="CCD2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638300" algn="l"/>
                        </a:tabLst>
                        <a:defRPr sz="26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121920" marR="121920" marT="60960" marB="60960" anchor="ctr" anchorCtr="0" horzOverflow="overflow">
                    <a:solidFill>
                      <a:srgbClr val="CCD2D8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tabLst>
                          <a:tab pos="1638300" algn="l"/>
                        </a:tabLst>
                        <a:defRPr sz="1800"/>
                      </a:pPr>
                      <a:r>
                        <a:rPr sz="2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</a:t>
                      </a:r>
                    </a:p>
                  </a:txBody>
                  <a:tcPr marL="121920" marR="121920" marT="60960" marB="60960" anchor="ctr" anchorCtr="0" horzOverflow="overflow">
                    <a:solidFill>
                      <a:srgbClr val="CCD2D8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tabLst>
                          <a:tab pos="1638300" algn="l"/>
                        </a:tabLst>
                        <a:defRPr sz="1800"/>
                      </a:pPr>
                      <a:r>
                        <a:rPr sz="2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</a:t>
                      </a:r>
                    </a:p>
                  </a:txBody>
                  <a:tcPr marL="121920" marR="121920" marT="60960" marB="60960" anchor="ctr" anchorCtr="0" horzOverflow="overflow">
                    <a:solidFill>
                      <a:srgbClr val="CCD2D8"/>
                    </a:solidFill>
                  </a:tcPr>
                </a:tc>
              </a:tr>
              <a:tr h="645145">
                <a:tc>
                  <a:txBody>
                    <a:bodyPr/>
                    <a:lstStyle/>
                    <a:p>
                      <a:pPr algn="l" defTabSz="457200">
                        <a:tabLst>
                          <a:tab pos="1638300" algn="l"/>
                        </a:tabLst>
                        <a:defRPr sz="1800"/>
                      </a:pPr>
                      <a:r>
                        <a:rPr sz="2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Two-beam physics debris</a:t>
                      </a:r>
                    </a:p>
                  </a:txBody>
                  <a:tcPr marL="121920" marR="121920" marT="60960" marB="60960" anchor="ctr" anchorCtr="0" horzOverflow="overflow"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tabLst>
                          <a:tab pos="1638300" algn="l"/>
                        </a:tabLst>
                        <a:defRPr sz="1800"/>
                      </a:pPr>
                      <a:r>
                        <a:rPr sz="2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TCLPX</a:t>
                      </a:r>
                    </a:p>
                  </a:txBody>
                  <a:tcPr marL="121920" marR="121920" marT="60960" marB="60960" anchor="ctr" anchorCtr="0" horzOverflow="overflow"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638300" algn="l"/>
                        </a:tabLst>
                        <a:defRPr sz="26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121920" marR="121920" marT="60960" marB="60960" anchor="ctr" anchorCtr="0" horzOverflow="overflow"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tabLst>
                          <a:tab pos="1638300" algn="l"/>
                        </a:tabLst>
                        <a:defRPr sz="1800"/>
                      </a:pPr>
                      <a:r>
                        <a:rPr sz="2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</a:t>
                      </a:r>
                    </a:p>
                  </a:txBody>
                  <a:tcPr marL="121920" marR="121920" marT="60960" marB="60960" anchor="ctr" anchorCtr="0" horzOverflow="overflow"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tabLst>
                          <a:tab pos="1638300" algn="l"/>
                        </a:tabLst>
                        <a:defRPr sz="1800"/>
                      </a:pPr>
                      <a:r>
                        <a:rPr sz="2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</a:t>
                      </a:r>
                    </a:p>
                  </a:txBody>
                  <a:tcPr marL="121920" marR="121920" marT="60960" marB="60960" anchor="ctr" anchorCtr="0" horzOverflow="overflow">
                    <a:solidFill>
                      <a:srgbClr val="E7EAED"/>
                    </a:solidFill>
                  </a:tcPr>
                </a:tc>
              </a:tr>
              <a:tr h="645145">
                <a:tc>
                  <a:txBody>
                    <a:bodyPr/>
                    <a:lstStyle/>
                    <a:p>
                      <a:pPr algn="l" defTabSz="457200">
                        <a:tabLst>
                          <a:tab pos="1638300" algn="l"/>
                        </a:tabLst>
                        <a:defRPr sz="1800"/>
                      </a:pPr>
                      <a:r>
                        <a:rPr sz="2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Single-beam tertiary/debris</a:t>
                      </a:r>
                    </a:p>
                  </a:txBody>
                  <a:tcPr marL="121920" marR="121920" marT="60960" marB="60960" anchor="ctr" anchorCtr="0" horzOverflow="overflow">
                    <a:solidFill>
                      <a:srgbClr val="CCD2D8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tabLst>
                          <a:tab pos="1638300" algn="l"/>
                        </a:tabLst>
                        <a:defRPr sz="1800"/>
                      </a:pPr>
                      <a:r>
                        <a:rPr sz="2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TCTPM</a:t>
                      </a:r>
                    </a:p>
                  </a:txBody>
                  <a:tcPr marL="121920" marR="121920" marT="60960" marB="60960" anchor="ctr" anchorCtr="0" horzOverflow="overflow">
                    <a:solidFill>
                      <a:srgbClr val="CCD2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638300" algn="l"/>
                        </a:tabLst>
                        <a:defRPr sz="26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121920" marR="121920" marT="60960" marB="60960" anchor="ctr" anchorCtr="0" horzOverflow="overflow">
                    <a:solidFill>
                      <a:srgbClr val="CCD2D8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tabLst>
                          <a:tab pos="1638300" algn="l"/>
                        </a:tabLst>
                        <a:defRPr sz="1800"/>
                      </a:pPr>
                      <a:r>
                        <a:rPr sz="2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</a:t>
                      </a:r>
                    </a:p>
                  </a:txBody>
                  <a:tcPr marL="121920" marR="121920" marT="60960" marB="60960" anchor="ctr" anchorCtr="0" horzOverflow="overflow">
                    <a:solidFill>
                      <a:srgbClr val="CCD2D8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tabLst>
                          <a:tab pos="1638300" algn="l"/>
                        </a:tabLst>
                        <a:defRPr sz="1800"/>
                      </a:pPr>
                      <a:r>
                        <a:rPr sz="2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</a:t>
                      </a:r>
                    </a:p>
                  </a:txBody>
                  <a:tcPr marL="121920" marR="121920" marT="60960" marB="60960" anchor="ctr" anchorCtr="0" horzOverflow="overflow">
                    <a:solidFill>
                      <a:srgbClr val="CCD2D8"/>
                    </a:solidFill>
                  </a:tcPr>
                </a:tc>
              </a:tr>
              <a:tr h="645145">
                <a:tc>
                  <a:txBody>
                    <a:bodyPr/>
                    <a:lstStyle/>
                    <a:p>
                      <a:pPr algn="l" defTabSz="457200">
                        <a:tabLst>
                          <a:tab pos="1638300" algn="l"/>
                        </a:tabLst>
                        <a:defRPr sz="1800"/>
                      </a:pPr>
                      <a:r>
                        <a:rPr sz="2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Physics-debris fixed masks</a:t>
                      </a:r>
                    </a:p>
                  </a:txBody>
                  <a:tcPr marL="121920" marR="121920" marT="60960" marB="60960" anchor="ctr" anchorCtr="0" horzOverflow="overflow"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tabLst>
                          <a:tab pos="1638300" algn="l"/>
                        </a:tabLst>
                        <a:defRPr sz="1800"/>
                      </a:pPr>
                      <a:r>
                        <a:rPr sz="2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TCLM</a:t>
                      </a:r>
                    </a:p>
                  </a:txBody>
                  <a:tcPr marL="121920" marR="121920" marT="60960" marB="60960" anchor="ctr" anchorCtr="0" horzOverflow="overflow"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638300" algn="l"/>
                        </a:tabLst>
                        <a:defRPr sz="26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121920" marR="121920" marT="60960" marB="60960" anchor="ctr" anchorCtr="0" horzOverflow="overflow"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tabLst>
                          <a:tab pos="1638300" algn="l"/>
                        </a:tabLst>
                        <a:defRPr sz="1800"/>
                      </a:pPr>
                      <a:r>
                        <a:rPr sz="2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15</a:t>
                      </a:r>
                    </a:p>
                  </a:txBody>
                  <a:tcPr marL="121920" marR="121920" marT="60960" marB="60960" anchor="ctr" anchorCtr="0" horzOverflow="overflow"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tabLst>
                          <a:tab pos="1638300" algn="l"/>
                        </a:tabLst>
                        <a:defRPr sz="1800"/>
                      </a:pPr>
                      <a:r>
                        <a:rPr sz="2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12</a:t>
                      </a:r>
                    </a:p>
                  </a:txBody>
                  <a:tcPr marL="121920" marR="121920" marT="60960" marB="60960" anchor="ctr" anchorCtr="0" horzOverflow="overflow">
                    <a:solidFill>
                      <a:srgbClr val="E7EAED"/>
                    </a:solidFill>
                  </a:tcPr>
                </a:tc>
              </a:tr>
              <a:tr h="645145">
                <a:tc>
                  <a:txBody>
                    <a:bodyPr/>
                    <a:lstStyle/>
                    <a:p>
                      <a:pPr algn="ctr">
                        <a:tabLst>
                          <a:tab pos="1638300" algn="l"/>
                        </a:tabLst>
                        <a:defRPr sz="26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121920" marR="121920" marT="60960" marB="60960" anchor="ctr" anchorCtr="0" horzOverflow="overflow">
                    <a:solidFill>
                      <a:srgbClr val="CCD2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638300" algn="l"/>
                        </a:tabLst>
                        <a:defRPr sz="26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121920" marR="121920" marT="60960" marB="60960" anchor="ctr" anchorCtr="0" horzOverflow="overflow">
                    <a:solidFill>
                      <a:srgbClr val="CCD2D8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tabLst>
                          <a:tab pos="1638300" algn="l"/>
                        </a:tabLst>
                        <a:defRPr sz="1800"/>
                      </a:pPr>
                      <a:r>
                        <a:rPr sz="2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26</a:t>
                      </a:r>
                    </a:p>
                  </a:txBody>
                  <a:tcPr marL="121920" marR="121920" marT="60960" marB="60960" anchor="ctr" anchorCtr="0" horzOverflow="overflow">
                    <a:solidFill>
                      <a:srgbClr val="CCD2D8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tabLst>
                          <a:tab pos="1638300" algn="l"/>
                        </a:tabLst>
                        <a:defRPr sz="1800"/>
                      </a:pPr>
                      <a:r>
                        <a:rPr sz="2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51</a:t>
                      </a:r>
                    </a:p>
                  </a:txBody>
                  <a:tcPr marL="121920" marR="121920" marT="60960" marB="60960" anchor="ctr" anchorCtr="0" horzOverflow="overflow">
                    <a:solidFill>
                      <a:srgbClr val="CCD2D8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tabLst>
                          <a:tab pos="1638300" algn="l"/>
                        </a:tabLst>
                        <a:defRPr sz="1800"/>
                      </a:pPr>
                      <a:r>
                        <a:rPr sz="2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52</a:t>
                      </a:r>
                    </a:p>
                  </a:txBody>
                  <a:tcPr marL="121920" marR="121920" marT="60960" marB="60960" anchor="ctr" anchorCtr="0" horzOverflow="overflow">
                    <a:solidFill>
                      <a:srgbClr val="CCD2D8"/>
                    </a:solidFill>
                  </a:tcPr>
                </a:tc>
              </a:tr>
            </a:tbl>
          </a:graphicData>
        </a:graphic>
      </p:graphicFrame>
      <p:sp>
        <p:nvSpPr>
          <p:cNvPr id="270" name="The successful deployment of the first installation provided crucial benefits to the Run 3 performance, in particular for ions…"/>
          <p:cNvSpPr txBox="1"/>
          <p:nvPr/>
        </p:nvSpPr>
        <p:spPr>
          <a:xfrm>
            <a:off x="12397117" y="9156386"/>
            <a:ext cx="11197838" cy="3444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algn="l">
              <a:defRPr i="1"/>
            </a:pPr>
            <a:r>
              <a:t>The successful deployment of the first installation provided </a:t>
            </a:r>
            <a:r>
              <a:rPr u="sng"/>
              <a:t>crucial benefits to the Run 3 performance</a:t>
            </a:r>
            <a:r>
              <a:t>, in particular for ions</a:t>
            </a:r>
          </a:p>
          <a:p>
            <a:pPr algn="l">
              <a:defRPr i="1"/>
            </a:pPr>
            <a:r>
              <a:t>It also allows collecting feedback for the LS3 upgrades (designs, materials, …)</a:t>
            </a:r>
          </a:p>
        </p:txBody>
      </p:sp>
      <p:sp>
        <p:nvSpPr>
          <p:cNvPr id="271" name="Upgrades in the second long shutdown (LS2)…"/>
          <p:cNvSpPr txBox="1"/>
          <p:nvPr/>
        </p:nvSpPr>
        <p:spPr>
          <a:xfrm>
            <a:off x="1261811" y="9334077"/>
            <a:ext cx="10189943" cy="41362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algn="l" defTabSz="457200">
              <a:lnSpc>
                <a:spcPct val="110000"/>
              </a:lnSpc>
              <a:defRPr b="1" sz="3500">
                <a:latin typeface="Calibri"/>
                <a:ea typeface="Calibri"/>
                <a:cs typeface="Calibri"/>
                <a:sym typeface="Calibri"/>
              </a:defRPr>
            </a:pPr>
            <a:r>
              <a:t>Upgrades in the second long shutdown (</a:t>
            </a:r>
            <a:r>
              <a:rPr u="sng"/>
              <a:t>LS2</a:t>
            </a:r>
            <a:r>
              <a:t>)</a:t>
            </a:r>
            <a:endParaRPr b="0"/>
          </a:p>
          <a:p>
            <a:pPr marL="182879" algn="l" defTabSz="457200">
              <a:lnSpc>
                <a:spcPct val="110000"/>
              </a:lnSpc>
              <a:defRPr sz="3500">
                <a:solidFill>
                  <a:srgbClr val="484848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- First phase of the low-impedance upgrade of IR7</a:t>
            </a:r>
            <a:endParaRPr>
              <a:solidFill>
                <a:srgbClr val="000000"/>
              </a:solidFill>
            </a:endParaRPr>
          </a:p>
          <a:p>
            <a:pPr marL="182879" algn="l" defTabSz="457200">
              <a:lnSpc>
                <a:spcPct val="110000"/>
              </a:lnSpc>
              <a:defRPr sz="3500">
                <a:solidFill>
                  <a:srgbClr val="484848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- Dispersion suppressor collimation (ion beams)</a:t>
            </a:r>
            <a:endParaRPr>
              <a:solidFill>
                <a:srgbClr val="000000"/>
              </a:solidFill>
            </a:endParaRPr>
          </a:p>
          <a:p>
            <a:pPr marL="182879" algn="l" defTabSz="457200">
              <a:lnSpc>
                <a:spcPct val="110000"/>
              </a:lnSpc>
              <a:defRPr sz="3500">
                <a:solidFill>
                  <a:srgbClr val="484848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- Crystal collimation for betatron cleaning (ion beams)</a:t>
            </a:r>
          </a:p>
          <a:p>
            <a:pPr algn="l" defTabSz="457200">
              <a:lnSpc>
                <a:spcPct val="110000"/>
              </a:lnSpc>
              <a:defRPr b="1" sz="3500">
                <a:solidFill>
                  <a:srgbClr val="484848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Upgrades in the third long shutdown (</a:t>
            </a:r>
            <a:r>
              <a:rPr u="sng"/>
              <a:t>LS3</a:t>
            </a:r>
            <a:r>
              <a:t>)</a:t>
            </a:r>
            <a:endParaRPr b="0">
              <a:solidFill>
                <a:srgbClr val="000000"/>
              </a:solidFill>
            </a:endParaRPr>
          </a:p>
          <a:p>
            <a:pPr marL="182879" algn="l" defTabSz="457200">
              <a:lnSpc>
                <a:spcPct val="110000"/>
              </a:lnSpc>
              <a:defRPr sz="3500">
                <a:solidFill>
                  <a:srgbClr val="484848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- Second phase of the low-impedance upgrade of IR7</a:t>
            </a:r>
            <a:endParaRPr>
              <a:solidFill>
                <a:srgbClr val="000000"/>
              </a:solidFill>
            </a:endParaRPr>
          </a:p>
          <a:p>
            <a:pPr marL="182879" algn="l" defTabSz="457200">
              <a:lnSpc>
                <a:spcPct val="110000"/>
              </a:lnSpc>
              <a:defRPr sz="3500">
                <a:solidFill>
                  <a:srgbClr val="484848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- New collimation layouts in IR1/5</a:t>
            </a:r>
          </a:p>
        </p:txBody>
      </p:sp>
      <p:grpSp>
        <p:nvGrpSpPr>
          <p:cNvPr id="276" name="Group"/>
          <p:cNvGrpSpPr/>
          <p:nvPr/>
        </p:nvGrpSpPr>
        <p:grpSpPr>
          <a:xfrm>
            <a:off x="7243862" y="1838789"/>
            <a:ext cx="11033148" cy="6087316"/>
            <a:chOff x="0" y="0"/>
            <a:chExt cx="11033146" cy="6087315"/>
          </a:xfrm>
        </p:grpSpPr>
        <p:sp>
          <p:nvSpPr>
            <p:cNvPr id="272" name="R&amp;D, validation, studies and first deployment"/>
            <p:cNvSpPr txBox="1"/>
            <p:nvPr/>
          </p:nvSpPr>
          <p:spPr>
            <a:xfrm>
              <a:off x="5772944" y="2084240"/>
              <a:ext cx="4330976" cy="17430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71437" tIns="71437" rIns="71437" bIns="71437" numCol="1" anchor="ctr">
              <a:spAutoFit/>
            </a:bodyPr>
            <a:lstStyle/>
            <a:p>
              <a:pPr>
                <a:defRPr i="1" sz="3500">
                  <a:solidFill>
                    <a:srgbClr val="00F900"/>
                  </a:solidFill>
                </a:defRPr>
              </a:pPr>
              <a:r>
                <a:t>R&amp;D, validation, studies and </a:t>
              </a:r>
              <a:r>
                <a:rPr b="1"/>
                <a:t>first deployment</a:t>
              </a:r>
            </a:p>
          </p:txBody>
        </p:sp>
        <p:grpSp>
          <p:nvGrpSpPr>
            <p:cNvPr id="275" name="Group"/>
            <p:cNvGrpSpPr/>
            <p:nvPr/>
          </p:nvGrpSpPr>
          <p:grpSpPr>
            <a:xfrm>
              <a:off x="0" y="-1"/>
              <a:ext cx="11033147" cy="6087317"/>
              <a:chOff x="0" y="0"/>
              <a:chExt cx="11033146" cy="6087315"/>
            </a:xfrm>
          </p:grpSpPr>
          <p:sp>
            <p:nvSpPr>
              <p:cNvPr id="273" name="Oval"/>
              <p:cNvSpPr/>
              <p:nvPr/>
            </p:nvSpPr>
            <p:spPr>
              <a:xfrm rot="20583622">
                <a:off x="5178726" y="4000621"/>
                <a:ext cx="5795124" cy="1270001"/>
              </a:xfrm>
              <a:prstGeom prst="ellipse">
                <a:avLst/>
              </a:prstGeom>
              <a:noFill/>
              <a:ln w="38100" cap="flat">
                <a:solidFill>
                  <a:srgbClr val="00F900"/>
                </a:solidFill>
                <a:prstDash val="solid"/>
                <a:miter lim="400000"/>
              </a:ln>
              <a:effectLst/>
            </p:spPr>
            <p:txBody>
              <a:bodyPr wrap="square" lIns="71437" tIns="71437" rIns="71437" bIns="71437" numCol="1" anchor="ctr">
                <a:noAutofit/>
              </a:bodyPr>
              <a:lstStyle/>
              <a:p>
                <a:pPr marL="685800" indent="-685800" algn="l" defTabSz="914400">
                  <a:spcBef>
                    <a:spcPts val="700"/>
                  </a:spcBef>
                  <a:defRPr sz="3000">
                    <a:solidFill>
                      <a:srgbClr val="00F900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274" name="Oval"/>
              <p:cNvSpPr/>
              <p:nvPr/>
            </p:nvSpPr>
            <p:spPr>
              <a:xfrm rot="16200000">
                <a:off x="-1487269" y="1487268"/>
                <a:ext cx="3587321" cy="612784"/>
              </a:xfrm>
              <a:prstGeom prst="ellipse">
                <a:avLst/>
              </a:prstGeom>
              <a:noFill/>
              <a:ln w="38100" cap="flat">
                <a:solidFill>
                  <a:srgbClr val="00F900"/>
                </a:solidFill>
                <a:prstDash val="solid"/>
                <a:miter lim="400000"/>
              </a:ln>
              <a:effectLst/>
            </p:spPr>
            <p:txBody>
              <a:bodyPr wrap="square" lIns="71437" tIns="71437" rIns="71437" bIns="71437" numCol="1" anchor="ctr">
                <a:noAutofit/>
              </a:bodyPr>
              <a:lstStyle/>
              <a:p>
                <a:pPr marL="685800" indent="-685800" algn="l" defTabSz="914400">
                  <a:spcBef>
                    <a:spcPts val="700"/>
                  </a:spcBef>
                  <a:defRPr sz="3000">
                    <a:solidFill>
                      <a:srgbClr val="00F900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</p:grpSp>
      </p:grpSp>
      <p:grpSp>
        <p:nvGrpSpPr>
          <p:cNvPr id="281" name="Group"/>
          <p:cNvGrpSpPr/>
          <p:nvPr/>
        </p:nvGrpSpPr>
        <p:grpSpPr>
          <a:xfrm>
            <a:off x="8046630" y="2166788"/>
            <a:ext cx="16549500" cy="6371818"/>
            <a:chOff x="0" y="0"/>
            <a:chExt cx="16549497" cy="6371817"/>
          </a:xfrm>
        </p:grpSpPr>
        <p:sp>
          <p:nvSpPr>
            <p:cNvPr id="277" name="Final deployment,  Run 4 scenarios preparation"/>
            <p:cNvSpPr txBox="1"/>
            <p:nvPr/>
          </p:nvSpPr>
          <p:spPr>
            <a:xfrm>
              <a:off x="12218522" y="2094126"/>
              <a:ext cx="4330976" cy="17430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71437" tIns="71437" rIns="71437" bIns="71437" numCol="1" anchor="ctr">
              <a:spAutoFit/>
            </a:bodyPr>
            <a:lstStyle/>
            <a:p>
              <a:pPr>
                <a:defRPr i="1" sz="3500">
                  <a:solidFill>
                    <a:srgbClr val="0433FF"/>
                  </a:solidFill>
                </a:defRPr>
              </a:pPr>
              <a:r>
                <a:rPr b="1"/>
                <a:t>Final deployment</a:t>
              </a:r>
              <a:r>
                <a:t>,  Run 4 scenarios preparation</a:t>
              </a:r>
            </a:p>
          </p:txBody>
        </p:sp>
        <p:grpSp>
          <p:nvGrpSpPr>
            <p:cNvPr id="280" name="Group"/>
            <p:cNvGrpSpPr/>
            <p:nvPr/>
          </p:nvGrpSpPr>
          <p:grpSpPr>
            <a:xfrm>
              <a:off x="-1" y="0"/>
              <a:ext cx="14513695" cy="6371818"/>
              <a:chOff x="0" y="0"/>
              <a:chExt cx="14513693" cy="6371817"/>
            </a:xfrm>
          </p:grpSpPr>
          <p:sp>
            <p:nvSpPr>
              <p:cNvPr id="278" name="Oval"/>
              <p:cNvSpPr/>
              <p:nvPr/>
            </p:nvSpPr>
            <p:spPr>
              <a:xfrm rot="19685019">
                <a:off x="10270360" y="1027081"/>
                <a:ext cx="4237883" cy="1232468"/>
              </a:xfrm>
              <a:prstGeom prst="ellipse">
                <a:avLst/>
              </a:prstGeom>
              <a:noFill/>
              <a:ln w="38100" cap="flat">
                <a:solidFill>
                  <a:srgbClr val="0433FF"/>
                </a:solidFill>
                <a:prstDash val="solid"/>
                <a:miter lim="400000"/>
              </a:ln>
              <a:effectLst/>
            </p:spPr>
            <p:txBody>
              <a:bodyPr wrap="square" lIns="71437" tIns="71437" rIns="71437" bIns="71437" numCol="1" anchor="ctr">
                <a:noAutofit/>
              </a:bodyPr>
              <a:lstStyle/>
              <a:p>
                <a:pPr marL="685800" indent="-685800" algn="l" defTabSz="914400">
                  <a:spcBef>
                    <a:spcPts val="700"/>
                  </a:spcBef>
                  <a:defRPr sz="3000">
                    <a:solidFill>
                      <a:srgbClr val="0093BE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279" name="Oval"/>
              <p:cNvSpPr/>
              <p:nvPr/>
            </p:nvSpPr>
            <p:spPr>
              <a:xfrm rot="16200000">
                <a:off x="-2137411" y="3488978"/>
                <a:ext cx="5020251" cy="745429"/>
              </a:xfrm>
              <a:prstGeom prst="ellipse">
                <a:avLst/>
              </a:prstGeom>
              <a:noFill/>
              <a:ln w="38100" cap="flat">
                <a:solidFill>
                  <a:srgbClr val="0433FF"/>
                </a:solidFill>
                <a:prstDash val="solid"/>
                <a:miter lim="400000"/>
              </a:ln>
              <a:effectLst/>
            </p:spPr>
            <p:txBody>
              <a:bodyPr wrap="square" lIns="71437" tIns="71437" rIns="71437" bIns="71437" numCol="1" anchor="ctr">
                <a:noAutofit/>
              </a:bodyPr>
              <a:lstStyle/>
              <a:p>
                <a:pPr marL="685800" indent="-685800" algn="l" defTabSz="914400">
                  <a:spcBef>
                    <a:spcPts val="700"/>
                  </a:spcBef>
                  <a:defRPr sz="3000">
                    <a:solidFill>
                      <a:srgbClr val="00F900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</p:grp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76" grpId="2"/>
      <p:bldP build="whole" bldLvl="1" animBg="1" rev="0" advAuto="0" spid="281" grpId="3"/>
      <p:bldP build="whole" bldLvl="1" animBg="1" rev="0" advAuto="0" spid="268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Table of content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Table of contents</a:t>
            </a:r>
          </a:p>
        </p:txBody>
      </p:sp>
      <p:sp>
        <p:nvSpPr>
          <p:cNvPr id="284" name="Slide Number"/>
          <p:cNvSpPr txBox="1"/>
          <p:nvPr>
            <p:ph type="sldNum" sz="quarter" idx="2"/>
          </p:nvPr>
        </p:nvSpPr>
        <p:spPr>
          <a:xfrm>
            <a:off x="24110807" y="13361671"/>
            <a:ext cx="168090" cy="32106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85" name="Introduction…"/>
          <p:cNvSpPr txBox="1"/>
          <p:nvPr>
            <p:ph type="body" idx="1"/>
          </p:nvPr>
        </p:nvSpPr>
        <p:spPr>
          <a:xfrm>
            <a:off x="4845570" y="2210816"/>
            <a:ext cx="16136935" cy="9294368"/>
          </a:xfrm>
          <a:prstGeom prst="rect">
            <a:avLst/>
          </a:prstGeom>
        </p:spPr>
        <p:txBody>
          <a:bodyPr>
            <a:noAutofit/>
          </a:bodyPr>
          <a:lstStyle/>
          <a:p>
            <a:pPr marL="647463" indent="-647463">
              <a:lnSpc>
                <a:spcPct val="170000"/>
              </a:lnSpc>
              <a:defRPr b="1" sz="6400">
                <a:latin typeface="Helvetica"/>
                <a:ea typeface="Helvetica"/>
                <a:cs typeface="Helvetica"/>
                <a:sym typeface="Helvetica"/>
              </a:defRPr>
            </a:pPr>
            <a:r>
              <a:t>Introduction</a:t>
            </a:r>
          </a:p>
          <a:p>
            <a:pPr marL="647463" indent="-647463">
              <a:lnSpc>
                <a:spcPct val="170000"/>
              </a:lnSpc>
              <a:defRPr b="1" sz="6400">
                <a:latin typeface="Helvetica"/>
                <a:ea typeface="Helvetica"/>
                <a:cs typeface="Helvetica"/>
                <a:sym typeface="Helvetica"/>
              </a:defRPr>
            </a:pPr>
            <a:r>
              <a:t>Run 3 collimation upgrade performance </a:t>
            </a:r>
          </a:p>
          <a:p>
            <a:pPr marL="647463" indent="-647463">
              <a:lnSpc>
                <a:spcPct val="170000"/>
              </a:lnSpc>
              <a:defRPr b="1" sz="6400">
                <a:latin typeface="Helvetica"/>
                <a:ea typeface="Helvetica"/>
                <a:cs typeface="Helvetica"/>
                <a:sym typeface="Helvetica"/>
              </a:defRPr>
            </a:pPr>
            <a:r>
              <a:t>Limitations for HL-LHC under study</a:t>
            </a:r>
          </a:p>
          <a:p>
            <a:pPr marL="647463" indent="-647463">
              <a:lnSpc>
                <a:spcPct val="170000"/>
              </a:lnSpc>
              <a:defRPr b="1" sz="6400">
                <a:latin typeface="Helvetica"/>
                <a:ea typeface="Helvetica"/>
                <a:cs typeface="Helvetica"/>
                <a:sym typeface="Helvetica"/>
              </a:defRPr>
            </a:pPr>
            <a:r>
              <a:t>Upcoming for Run 4   </a:t>
            </a:r>
          </a:p>
          <a:p>
            <a:pPr marL="647463" indent="-647463">
              <a:lnSpc>
                <a:spcPct val="170000"/>
              </a:lnSpc>
              <a:defRPr b="1" sz="6400">
                <a:latin typeface="Helvetica"/>
                <a:ea typeface="Helvetica"/>
                <a:cs typeface="Helvetica"/>
                <a:sym typeface="Helvetica"/>
              </a:defRPr>
            </a:pPr>
            <a:r>
              <a:t>Conclusions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Recap. of 2024 Pb performance and WP5 role"/>
          <p:cNvSpPr txBox="1"/>
          <p:nvPr>
            <p:ph type="title"/>
          </p:nvPr>
        </p:nvSpPr>
        <p:spPr>
          <a:xfrm>
            <a:off x="3492951" y="-22343"/>
            <a:ext cx="17398098" cy="1144531"/>
          </a:xfrm>
          <a:prstGeom prst="rect">
            <a:avLst/>
          </a:prstGeom>
        </p:spPr>
        <p:txBody>
          <a:bodyPr/>
          <a:lstStyle/>
          <a:p>
            <a:pPr/>
            <a:r>
              <a:t>Recap. of 2024 Pb performance and WP5 role</a:t>
            </a:r>
          </a:p>
        </p:txBody>
      </p:sp>
      <p:sp>
        <p:nvSpPr>
          <p:cNvPr id="288" name="Slide Number"/>
          <p:cNvSpPr txBox="1"/>
          <p:nvPr>
            <p:ph type="sldNum" sz="quarter" idx="2"/>
          </p:nvPr>
        </p:nvSpPr>
        <p:spPr>
          <a:xfrm>
            <a:off x="24110807" y="13361671"/>
            <a:ext cx="168090" cy="32106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89" name="WP5 deliverables successfully deployed: - TCLD collimator task (was task 5.2: many thanks I. Lamas, O. Aberle): absorbers around ALICE to protect dispersion suppressors from collisional losses…"/>
          <p:cNvSpPr txBox="1"/>
          <p:nvPr/>
        </p:nvSpPr>
        <p:spPr>
          <a:xfrm>
            <a:off x="10318595" y="6017548"/>
            <a:ext cx="13380478" cy="4435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algn="l">
              <a:lnSpc>
                <a:spcPct val="110000"/>
              </a:lnSpc>
            </a:pPr>
            <a:r>
              <a:t>WP5 deliverables successfully deployed:</a:t>
            </a:r>
            <a:br/>
            <a:r>
              <a:t>- </a:t>
            </a:r>
            <a:r>
              <a:rPr u="sng"/>
              <a:t>TCLD collimator task</a:t>
            </a:r>
            <a:r>
              <a:t> (was task 5.2: many thanks I. Lamas, O. Aberle): absorbers around ALICE to protect dispersion suppressors from collisional losses</a:t>
            </a:r>
          </a:p>
          <a:p>
            <a:pPr algn="l">
              <a:lnSpc>
                <a:spcPct val="110000"/>
              </a:lnSpc>
            </a:pPr>
            <a:r>
              <a:t>- </a:t>
            </a:r>
            <a:r>
              <a:rPr u="sng"/>
              <a:t>Crystal collimation</a:t>
            </a:r>
            <a:r>
              <a:t> (sub-WP5.4): 4 devices in IR7. </a:t>
            </a:r>
            <a:br/>
            <a:r>
              <a:t>	Many thanks to M. Di Castro</a:t>
            </a:r>
          </a:p>
        </p:txBody>
      </p:sp>
      <p:pic>
        <p:nvPicPr>
          <p:cNvPr id="290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rcRect l="0" t="0" r="0" b="8631"/>
          <a:stretch>
            <a:fillRect/>
          </a:stretch>
        </p:blipFill>
        <p:spPr>
          <a:xfrm>
            <a:off x="2865526" y="1349366"/>
            <a:ext cx="20004413" cy="390834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93" name="Group"/>
          <p:cNvGrpSpPr/>
          <p:nvPr/>
        </p:nvGrpSpPr>
        <p:grpSpPr>
          <a:xfrm>
            <a:off x="245691" y="5484971"/>
            <a:ext cx="9045699" cy="5903707"/>
            <a:chOff x="0" y="0"/>
            <a:chExt cx="9045697" cy="5903706"/>
          </a:xfrm>
        </p:grpSpPr>
        <p:pic>
          <p:nvPicPr>
            <p:cNvPr id="291" name="pasted-movie.png" descr="pasted-movie.png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0" r="13736" b="0"/>
            <a:stretch>
              <a:fillRect/>
            </a:stretch>
          </p:blipFill>
          <p:spPr>
            <a:xfrm>
              <a:off x="0" y="0"/>
              <a:ext cx="9045698" cy="590370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92" name="pasted-movie.png" descr="pasted-movie.png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86283" t="39426" r="0" b="39426"/>
            <a:stretch>
              <a:fillRect/>
            </a:stretch>
          </p:blipFill>
          <p:spPr>
            <a:xfrm>
              <a:off x="7353974" y="159976"/>
              <a:ext cx="1318410" cy="114433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296" name="Group"/>
          <p:cNvGrpSpPr/>
          <p:nvPr/>
        </p:nvGrpSpPr>
        <p:grpSpPr>
          <a:xfrm>
            <a:off x="11253322" y="11212779"/>
            <a:ext cx="10270528" cy="1590676"/>
            <a:chOff x="0" y="0"/>
            <a:chExt cx="10270526" cy="1590675"/>
          </a:xfrm>
        </p:grpSpPr>
        <p:sp>
          <p:nvSpPr>
            <p:cNvPr id="294" name="One goal of the HL-LHC project successfully delivered!"/>
            <p:cNvSpPr txBox="1"/>
            <p:nvPr/>
          </p:nvSpPr>
          <p:spPr>
            <a:xfrm>
              <a:off x="0" y="0"/>
              <a:ext cx="8994898" cy="1590675"/>
            </a:xfrm>
            <a:prstGeom prst="rect">
              <a:avLst/>
            </a:prstGeom>
            <a:noFill/>
            <a:ln w="50800" cap="flat">
              <a:solidFill>
                <a:srgbClr val="00F9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71437" tIns="71437" rIns="71437" bIns="71437" numCol="1" anchor="ctr">
              <a:spAutoFit/>
            </a:bodyPr>
            <a:lstStyle>
              <a:lvl1pPr>
                <a:defRPr b="1" sz="4600">
                  <a:solidFill>
                    <a:srgbClr val="00F900"/>
                  </a:solidFill>
                </a:defRPr>
              </a:lvl1pPr>
            </a:lstStyle>
            <a:p>
              <a:pPr/>
              <a:r>
                <a:t>One goal of the HL-LHC project successfully delivered!</a:t>
              </a:r>
            </a:p>
          </p:txBody>
        </p:sp>
        <p:sp>
          <p:nvSpPr>
            <p:cNvPr id="295" name="✅"/>
            <p:cNvSpPr txBox="1"/>
            <p:nvPr/>
          </p:nvSpPr>
          <p:spPr>
            <a:xfrm>
              <a:off x="9289451" y="184150"/>
              <a:ext cx="981076" cy="12223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71437" tIns="71437" rIns="71437" bIns="71437" numCol="1" anchor="ctr">
              <a:spAutoFit/>
            </a:bodyPr>
            <a:lstStyle>
              <a:lvl1pPr>
                <a:defRPr sz="6500">
                  <a:solidFill>
                    <a:srgbClr val="00F900"/>
                  </a:solidFill>
                </a:defRPr>
              </a:lvl1pPr>
            </a:lstStyle>
            <a:p>
              <a:pPr/>
              <a:r>
                <a:t>✅</a:t>
              </a:r>
            </a:p>
          </p:txBody>
        </p:sp>
      </p:grpSp>
      <p:sp>
        <p:nvSpPr>
          <p:cNvPr id="297" name="R. Bruce et al."/>
          <p:cNvSpPr txBox="1"/>
          <p:nvPr/>
        </p:nvSpPr>
        <p:spPr>
          <a:xfrm>
            <a:off x="298347" y="4749561"/>
            <a:ext cx="2781140" cy="6127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b="1" i="1" sz="3100">
                <a:solidFill>
                  <a:srgbClr val="FF9300"/>
                </a:solidFill>
              </a:defRPr>
            </a:lvl1pPr>
          </a:lstStyle>
          <a:p>
            <a:pPr/>
            <a:r>
              <a:t>R. Bruce et al.</a:t>
            </a:r>
          </a:p>
        </p:txBody>
      </p:sp>
      <p:grpSp>
        <p:nvGrpSpPr>
          <p:cNvPr id="301" name="Group"/>
          <p:cNvGrpSpPr/>
          <p:nvPr/>
        </p:nvGrpSpPr>
        <p:grpSpPr>
          <a:xfrm>
            <a:off x="2005842" y="5510371"/>
            <a:ext cx="8246016" cy="7569161"/>
            <a:chOff x="0" y="0"/>
            <a:chExt cx="8246014" cy="7569160"/>
          </a:xfrm>
        </p:grpSpPr>
        <p:sp>
          <p:nvSpPr>
            <p:cNvPr id="298" name="Oval"/>
            <p:cNvSpPr/>
            <p:nvPr/>
          </p:nvSpPr>
          <p:spPr>
            <a:xfrm>
              <a:off x="634759" y="0"/>
              <a:ext cx="3252115" cy="921200"/>
            </a:xfrm>
            <a:prstGeom prst="ellipse">
              <a:avLst/>
            </a:prstGeom>
            <a:noFill/>
            <a:ln w="50800" cap="flat">
              <a:solidFill>
                <a:srgbClr val="D79F41"/>
              </a:solidFill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marL="685800" indent="-685800" algn="l" defTabSz="914400">
                <a:spcBef>
                  <a:spcPts val="700"/>
                </a:spcBef>
                <a:defRPr sz="3000">
                  <a:solidFill>
                    <a:srgbClr val="0093BE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99" name="Line"/>
            <p:cNvSpPr/>
            <p:nvPr/>
          </p:nvSpPr>
          <p:spPr>
            <a:xfrm>
              <a:off x="1460908" y="883245"/>
              <a:ext cx="2758692" cy="5118379"/>
            </a:xfrm>
            <a:prstGeom prst="line">
              <a:avLst/>
            </a:prstGeom>
            <a:noFill/>
            <a:ln w="50800" cap="flat">
              <a:solidFill>
                <a:srgbClr val="D79F4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685800" indent="-685800" algn="l" defTabSz="914400">
                <a:spcBef>
                  <a:spcPts val="700"/>
                </a:spcBef>
                <a:defRPr sz="3000">
                  <a:solidFill>
                    <a:srgbClr val="0093BE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00" name="Up to +30% above target without  beam-induced quenches"/>
            <p:cNvSpPr txBox="1"/>
            <p:nvPr/>
          </p:nvSpPr>
          <p:spPr>
            <a:xfrm>
              <a:off x="0" y="6105485"/>
              <a:ext cx="8246015" cy="14636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71437" tIns="71437" rIns="71437" bIns="71437" numCol="1" anchor="ctr">
              <a:spAutoFit/>
            </a:bodyPr>
            <a:lstStyle/>
            <a:p>
              <a:pPr algn="r">
                <a:defRPr i="1">
                  <a:solidFill>
                    <a:srgbClr val="D79F41"/>
                  </a:solidFill>
                </a:defRPr>
              </a:pPr>
              <a:r>
                <a:t>Up to +30% above target without </a:t>
              </a:r>
              <a:br/>
              <a:r>
                <a:t>beam-induced quenches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01" grpId="1"/>
      <p:bldP build="whole" bldLvl="1" animBg="1" rev="0" advAuto="0" spid="296" grpId="3"/>
      <p:bldP build="whole" bldLvl="1" animBg="1" rev="0" advAuto="0" spid="289" grpId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Crystal collimation of lead ion beams"/>
          <p:cNvSpPr txBox="1"/>
          <p:nvPr>
            <p:ph type="title"/>
          </p:nvPr>
        </p:nvSpPr>
        <p:spPr>
          <a:xfrm>
            <a:off x="3851183" y="127827"/>
            <a:ext cx="16681634" cy="1144532"/>
          </a:xfrm>
          <a:prstGeom prst="rect">
            <a:avLst/>
          </a:prstGeom>
        </p:spPr>
        <p:txBody>
          <a:bodyPr/>
          <a:lstStyle/>
          <a:p>
            <a:pPr/>
            <a:r>
              <a:t>Crystal collimation of lead ion beams</a:t>
            </a:r>
          </a:p>
        </p:txBody>
      </p:sp>
      <p:sp>
        <p:nvSpPr>
          <p:cNvPr id="304" name="Slide Number"/>
          <p:cNvSpPr txBox="1"/>
          <p:nvPr>
            <p:ph type="sldNum" sz="quarter" idx="2"/>
          </p:nvPr>
        </p:nvSpPr>
        <p:spPr>
          <a:xfrm>
            <a:off x="24110807" y="13361671"/>
            <a:ext cx="168090" cy="32106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05" name="Outstanding: Consolidate system for runs beyond LS4, not in initial HL-LHC scope"/>
          <p:cNvSpPr txBox="1"/>
          <p:nvPr/>
        </p:nvSpPr>
        <p:spPr>
          <a:xfrm>
            <a:off x="1363334" y="11511948"/>
            <a:ext cx="21657333" cy="854076"/>
          </a:xfrm>
          <a:prstGeom prst="rect">
            <a:avLst/>
          </a:prstGeom>
          <a:ln w="50800">
            <a:solidFill>
              <a:srgbClr val="FF40FF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b="1">
                <a:solidFill>
                  <a:srgbClr val="FF40FF"/>
                </a:solidFill>
              </a:defRPr>
            </a:lvl1pPr>
          </a:lstStyle>
          <a:p>
            <a:pPr/>
            <a:r>
              <a:t>Outstanding: Consolidate system for runs beyond LS4, not in initial HL-LHC scope</a:t>
            </a:r>
          </a:p>
        </p:txBody>
      </p:sp>
      <p:grpSp>
        <p:nvGrpSpPr>
          <p:cNvPr id="310" name="Group"/>
          <p:cNvGrpSpPr/>
          <p:nvPr/>
        </p:nvGrpSpPr>
        <p:grpSpPr>
          <a:xfrm>
            <a:off x="2252780" y="1597160"/>
            <a:ext cx="19878440" cy="5072715"/>
            <a:chOff x="0" y="0"/>
            <a:chExt cx="19878439" cy="5072714"/>
          </a:xfrm>
        </p:grpSpPr>
        <p:pic>
          <p:nvPicPr>
            <p:cNvPr id="306" name="B1v_good.png" descr="B1v_good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19878440" cy="507271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07" name="Line"/>
            <p:cNvSpPr/>
            <p:nvPr/>
          </p:nvSpPr>
          <p:spPr>
            <a:xfrm>
              <a:off x="993993" y="2329280"/>
              <a:ext cx="12291174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685800" indent="-685800" algn="l" defTabSz="914400">
                <a:spcBef>
                  <a:spcPts val="700"/>
                </a:spcBef>
                <a:defRPr sz="3000">
                  <a:solidFill>
                    <a:srgbClr val="0093BE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08" name="Crystal collimation scheme"/>
            <p:cNvSpPr txBox="1"/>
            <p:nvPr/>
          </p:nvSpPr>
          <p:spPr>
            <a:xfrm>
              <a:off x="1925647" y="661065"/>
              <a:ext cx="5139755" cy="6508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71437" tIns="71437" rIns="71437" bIns="71437" numCol="1" anchor="ctr">
              <a:spAutoFit/>
            </a:bodyPr>
            <a:lstStyle>
              <a:lvl1pPr>
                <a:defRPr sz="3300"/>
              </a:lvl1pPr>
            </a:lstStyle>
            <a:p>
              <a:pPr/>
              <a:r>
                <a:t>Crystal collimation scheme</a:t>
              </a:r>
            </a:p>
          </p:txBody>
        </p:sp>
        <p:sp>
          <p:nvSpPr>
            <p:cNvPr id="309" name="IR7"/>
            <p:cNvSpPr txBox="1"/>
            <p:nvPr/>
          </p:nvSpPr>
          <p:spPr>
            <a:xfrm>
              <a:off x="10074750" y="567312"/>
              <a:ext cx="1005391" cy="8032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71437" tIns="71437" rIns="71437" bIns="71437" numCol="1" anchor="ctr">
              <a:spAutoFit/>
            </a:bodyPr>
            <a:lstStyle/>
            <a:p>
              <a:pPr/>
              <a:r>
                <a:t>IR7</a:t>
              </a:r>
            </a:p>
          </p:txBody>
        </p:sp>
      </p:grpSp>
      <p:grpSp>
        <p:nvGrpSpPr>
          <p:cNvPr id="313" name="Group"/>
          <p:cNvGrpSpPr/>
          <p:nvPr/>
        </p:nvGrpSpPr>
        <p:grpSpPr>
          <a:xfrm>
            <a:off x="31206" y="7515600"/>
            <a:ext cx="14504071" cy="3370960"/>
            <a:chOff x="0" y="0"/>
            <a:chExt cx="14504070" cy="3370959"/>
          </a:xfrm>
        </p:grpSpPr>
        <p:pic>
          <p:nvPicPr>
            <p:cNvPr id="311" name="Screenshot 2025-09-29 at 05.51.52.png" descr="Screenshot 2025-09-29 at 05.51.52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5349707" y="73915"/>
              <a:ext cx="9154364" cy="329704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12" name="Screenshot 2024-05-23 at 19.08.51.png" descr="Screenshot 2024-05-23 at 19.08.51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5139755" cy="285102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314" name="Used since first ion run in 2023…"/>
          <p:cNvSpPr txBox="1"/>
          <p:nvPr/>
        </p:nvSpPr>
        <p:spPr>
          <a:xfrm>
            <a:off x="15142921" y="7383520"/>
            <a:ext cx="8577490" cy="3709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marL="931148" indent="-613648" algn="l">
              <a:lnSpc>
                <a:spcPct val="110000"/>
              </a:lnSpc>
              <a:buSzPct val="171000"/>
              <a:buChar char="-"/>
            </a:pPr>
            <a:r>
              <a:t>Used since first ion run in 2023</a:t>
            </a:r>
          </a:p>
          <a:p>
            <a:pPr marL="931148" indent="-613648" algn="l">
              <a:lnSpc>
                <a:spcPct val="110000"/>
              </a:lnSpc>
              <a:buSzPct val="171000"/>
              <a:buChar char="-"/>
            </a:pPr>
            <a:r>
              <a:t>Peak performance </a:t>
            </a:r>
            <a:r>
              <a:rPr b="1">
                <a:solidFill>
                  <a:srgbClr val="0433FF"/>
                </a:solidFill>
              </a:rPr>
              <a:t>5-13 times</a:t>
            </a:r>
            <a:r>
              <a:t> better than standard system</a:t>
            </a:r>
          </a:p>
          <a:p>
            <a:pPr marL="931148" indent="-613648" algn="l">
              <a:lnSpc>
                <a:spcPct val="110000"/>
              </a:lnSpc>
              <a:buSzPct val="171000"/>
              <a:buChar char="-"/>
            </a:pPr>
            <a:r>
              <a:rPr>
                <a:solidFill>
                  <a:srgbClr val="0433FF"/>
                </a:solidFill>
              </a:rPr>
              <a:t>ML-assisted tools</a:t>
            </a:r>
            <a:r>
              <a:t> to optimise and monitor channeling</a:t>
            </a:r>
          </a:p>
        </p:txBody>
      </p:sp>
      <p:sp>
        <p:nvSpPr>
          <p:cNvPr id="315" name="D. Mirarchi et al."/>
          <p:cNvSpPr txBox="1"/>
          <p:nvPr/>
        </p:nvSpPr>
        <p:spPr>
          <a:xfrm>
            <a:off x="90540" y="10474827"/>
            <a:ext cx="3196755" cy="6127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b="1" i="1" sz="3100">
                <a:solidFill>
                  <a:srgbClr val="FF9300"/>
                </a:solidFill>
              </a:defRPr>
            </a:lvl1pPr>
          </a:lstStyle>
          <a:p>
            <a:pPr/>
            <a:r>
              <a:t>D. Mirarchi et al.</a:t>
            </a:r>
          </a:p>
        </p:txBody>
      </p:sp>
      <p:sp>
        <p:nvSpPr>
          <p:cNvPr id="316" name="N. Triantafyllou"/>
          <p:cNvSpPr txBox="1"/>
          <p:nvPr/>
        </p:nvSpPr>
        <p:spPr>
          <a:xfrm>
            <a:off x="410014" y="6077928"/>
            <a:ext cx="2999520" cy="6127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b="1" i="1" sz="3100">
                <a:solidFill>
                  <a:srgbClr val="FF9300"/>
                </a:solidFill>
              </a:defRPr>
            </a:lvl1pPr>
          </a:lstStyle>
          <a:p>
            <a:pPr/>
            <a:r>
              <a:t>N. Triantafyllou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13" grpId="1"/>
      <p:bldP build="whole" bldLvl="1" animBg="1" rev="0" advAuto="0" spid="314" grpId="2"/>
      <p:bldP build="whole" bldLvl="1" animBg="1" rev="0" advAuto="0" spid="305" grpId="3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Spinoffs of WP5 developments with bent crystals"/>
          <p:cNvSpPr txBox="1"/>
          <p:nvPr>
            <p:ph type="title"/>
          </p:nvPr>
        </p:nvSpPr>
        <p:spPr>
          <a:xfrm>
            <a:off x="3507395" y="127827"/>
            <a:ext cx="17369210" cy="1144532"/>
          </a:xfrm>
          <a:prstGeom prst="rect">
            <a:avLst/>
          </a:prstGeom>
        </p:spPr>
        <p:txBody>
          <a:bodyPr/>
          <a:lstStyle>
            <a:lvl1pPr defTabSz="886968">
              <a:defRPr sz="5820"/>
            </a:lvl1pPr>
          </a:lstStyle>
          <a:p>
            <a:pPr/>
            <a:r>
              <a:t>Spinoffs of WP5 developments with bent crystals</a:t>
            </a:r>
          </a:p>
        </p:txBody>
      </p:sp>
      <p:sp>
        <p:nvSpPr>
          <p:cNvPr id="319" name="Slide Number"/>
          <p:cNvSpPr txBox="1"/>
          <p:nvPr>
            <p:ph type="sldNum" sz="quarter" idx="2"/>
          </p:nvPr>
        </p:nvSpPr>
        <p:spPr>
          <a:xfrm>
            <a:off x="24110807" y="13361671"/>
            <a:ext cx="168090" cy="32106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20" name="Screenshot 2025-09-28 at 23.15.36.png" descr="Screenshot 2025-09-28 at 23.15.36.png"/>
          <p:cNvPicPr>
            <a:picLocks noChangeAspect="1"/>
          </p:cNvPicPr>
          <p:nvPr/>
        </p:nvPicPr>
        <p:blipFill>
          <a:blip r:embed="rId2">
            <a:extLst/>
          </a:blip>
          <a:srcRect l="5226" t="2752" r="5226" b="5767"/>
          <a:stretch>
            <a:fillRect/>
          </a:stretch>
        </p:blipFill>
        <p:spPr>
          <a:xfrm>
            <a:off x="54472" y="6095742"/>
            <a:ext cx="6909558" cy="8453559"/>
          </a:xfrm>
          <a:prstGeom prst="rect">
            <a:avLst/>
          </a:prstGeom>
          <a:ln w="12700">
            <a:miter lim="400000"/>
          </a:ln>
        </p:spPr>
      </p:pic>
      <p:pic>
        <p:nvPicPr>
          <p:cNvPr id="321" name="Screenshot 2025-09-28 at 23.15.52.png" descr="Screenshot 2025-09-28 at 23.15.52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78007" y="1520210"/>
            <a:ext cx="7665071" cy="4456664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27" name="Group"/>
          <p:cNvGrpSpPr/>
          <p:nvPr/>
        </p:nvGrpSpPr>
        <p:grpSpPr>
          <a:xfrm>
            <a:off x="11968639" y="1231750"/>
            <a:ext cx="12025570" cy="11784385"/>
            <a:chOff x="0" y="0"/>
            <a:chExt cx="12025569" cy="11784384"/>
          </a:xfrm>
        </p:grpSpPr>
        <p:grpSp>
          <p:nvGrpSpPr>
            <p:cNvPr id="325" name="Group"/>
            <p:cNvGrpSpPr/>
            <p:nvPr/>
          </p:nvGrpSpPr>
          <p:grpSpPr>
            <a:xfrm>
              <a:off x="829788" y="0"/>
              <a:ext cx="9964094" cy="7354862"/>
              <a:chOff x="0" y="0"/>
              <a:chExt cx="9964093" cy="7354861"/>
            </a:xfrm>
          </p:grpSpPr>
          <p:pic>
            <p:nvPicPr>
              <p:cNvPr id="322" name="pasted-movie.png" descr="pasted-movie.png"/>
              <p:cNvPicPr>
                <a:picLocks noChangeAspect="1"/>
              </p:cNvPicPr>
              <p:nvPr/>
            </p:nvPicPr>
            <p:blipFill>
              <a:blip r:embed="rId4">
                <a:extLst/>
              </a:blip>
              <a:stretch>
                <a:fillRect/>
              </a:stretch>
            </p:blipFill>
            <p:spPr>
              <a:xfrm>
                <a:off x="0" y="0"/>
                <a:ext cx="9964094" cy="3560577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23" name="pasted-movie.png" descr="pasted-movie.png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tretch>
                <a:fillRect/>
              </a:stretch>
            </p:blipFill>
            <p:spPr>
              <a:xfrm>
                <a:off x="41402" y="3403541"/>
                <a:ext cx="9881290" cy="358817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324" name="M. Zielinska"/>
              <p:cNvSpPr txBox="1"/>
              <p:nvPr/>
            </p:nvSpPr>
            <p:spPr>
              <a:xfrm>
                <a:off x="7299200" y="6742086"/>
                <a:ext cx="2255758" cy="61277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71437" tIns="71437" rIns="71437" bIns="71437" numCol="1" anchor="ctr">
                <a:spAutoFit/>
              </a:bodyPr>
              <a:lstStyle>
                <a:lvl1pPr>
                  <a:defRPr i="1" sz="3100">
                    <a:solidFill>
                      <a:srgbClr val="FF9300"/>
                    </a:solidFill>
                  </a:defRPr>
                </a:lvl1pPr>
              </a:lstStyle>
              <a:p>
                <a:pPr/>
                <a:r>
                  <a:t>M. Zielinska</a:t>
                </a:r>
              </a:p>
            </p:txBody>
          </p:sp>
        </p:grpSp>
        <p:sp>
          <p:nvSpPr>
            <p:cNvPr id="326" name="Crystal studies with Ne and O beams in special runs in 2025, up to 6.8 Z TeV.…"/>
            <p:cNvSpPr txBox="1"/>
            <p:nvPr/>
          </p:nvSpPr>
          <p:spPr>
            <a:xfrm>
              <a:off x="0" y="7348909"/>
              <a:ext cx="12025570" cy="44354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71437" tIns="71437" rIns="71437" bIns="71437" numCol="1" anchor="ctr">
              <a:spAutoFit/>
            </a:bodyPr>
            <a:lstStyle/>
            <a:p>
              <a:pPr marL="931148" indent="-613648" algn="l">
                <a:lnSpc>
                  <a:spcPct val="110000"/>
                </a:lnSpc>
                <a:buSzPct val="171000"/>
                <a:buChar char="-"/>
              </a:pPr>
              <a:r>
                <a:t>Crystal studies with Ne and O beams in special runs in 2025, up to 6.8 Z TeV. </a:t>
              </a:r>
            </a:p>
            <a:p>
              <a:pPr marL="931148" indent="-613648" algn="l">
                <a:lnSpc>
                  <a:spcPct val="110000"/>
                </a:lnSpc>
                <a:buSzPct val="171000"/>
                <a:buChar char="-"/>
              </a:pPr>
              <a:r>
                <a:t>Not “needed” as intensities were low, but demonstrated improvements </a:t>
              </a:r>
              <a:r>
                <a:rPr u="sng"/>
                <a:t>up to x10 times</a:t>
              </a:r>
              <a:r>
                <a:t>!</a:t>
              </a:r>
            </a:p>
            <a:p>
              <a:pPr marL="931148" indent="-613648" algn="l">
                <a:lnSpc>
                  <a:spcPct val="110000"/>
                </a:lnSpc>
                <a:buSzPct val="171000"/>
                <a:buChar char="-"/>
              </a:pPr>
              <a:r>
                <a:t>Unique database for crystal performance data in the TeV scale, for p, Pb, Ne, O, Xe.</a:t>
              </a:r>
            </a:p>
          </p:txBody>
        </p:sp>
      </p:grpSp>
      <p:sp>
        <p:nvSpPr>
          <p:cNvPr id="328" name="Know-how developed for collimation was key to these concept…"/>
          <p:cNvSpPr txBox="1"/>
          <p:nvPr/>
        </p:nvSpPr>
        <p:spPr>
          <a:xfrm>
            <a:off x="6916664" y="6235319"/>
            <a:ext cx="4680599" cy="58883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marL="931148" indent="-613648" algn="l">
              <a:lnSpc>
                <a:spcPct val="110000"/>
              </a:lnSpc>
              <a:buSzPct val="171000"/>
              <a:buChar char="-"/>
            </a:pPr>
            <a:r>
              <a:t>Know-how developed for collimation was key to these concept</a:t>
            </a:r>
          </a:p>
          <a:p>
            <a:pPr marL="931148" indent="-613648" algn="l">
              <a:lnSpc>
                <a:spcPct val="110000"/>
              </a:lnSpc>
              <a:buSzPct val="171000"/>
              <a:buChar char="-"/>
            </a:pPr>
            <a:r>
              <a:t>HL-LHC supported with hardware!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27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LHC Run 3 — proton beam intensity and luminosity"/>
          <p:cNvSpPr txBox="1"/>
          <p:nvPr>
            <p:ph type="title"/>
          </p:nvPr>
        </p:nvSpPr>
        <p:spPr>
          <a:xfrm>
            <a:off x="3163938" y="127827"/>
            <a:ext cx="18056124" cy="1144532"/>
          </a:xfrm>
          <a:prstGeom prst="rect">
            <a:avLst/>
          </a:prstGeom>
        </p:spPr>
        <p:txBody>
          <a:bodyPr/>
          <a:lstStyle>
            <a:lvl1pPr defTabSz="877823">
              <a:defRPr sz="5760"/>
            </a:lvl1pPr>
          </a:lstStyle>
          <a:p>
            <a:pPr/>
            <a:r>
              <a:t>LHC Run 3 — proton beam intensity and luminosity </a:t>
            </a:r>
          </a:p>
        </p:txBody>
      </p:sp>
      <p:sp>
        <p:nvSpPr>
          <p:cNvPr id="331" name="Slide Number"/>
          <p:cNvSpPr txBox="1"/>
          <p:nvPr>
            <p:ph type="sldNum" sz="quarter" idx="2"/>
          </p:nvPr>
        </p:nvSpPr>
        <p:spPr>
          <a:xfrm>
            <a:off x="24110807" y="13361671"/>
            <a:ext cx="168090" cy="32106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aphicFrame>
        <p:nvGraphicFramePr>
          <p:cNvPr id="332" name="Scatter Chart"/>
          <p:cNvGraphicFramePr/>
          <p:nvPr/>
        </p:nvGraphicFramePr>
        <p:xfrm>
          <a:off x="839789" y="1796946"/>
          <a:ext cx="10516755" cy="6556190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2"/>
          </a:graphicData>
        </a:graphic>
      </p:graphicFrame>
      <p:grpSp>
        <p:nvGrpSpPr>
          <p:cNvPr id="341" name="Group"/>
          <p:cNvGrpSpPr/>
          <p:nvPr/>
        </p:nvGrpSpPr>
        <p:grpSpPr>
          <a:xfrm>
            <a:off x="11130353" y="2034574"/>
            <a:ext cx="13184263" cy="4617709"/>
            <a:chOff x="0" y="0"/>
            <a:chExt cx="13184261" cy="4617708"/>
          </a:xfrm>
        </p:grpSpPr>
        <p:pic>
          <p:nvPicPr>
            <p:cNvPr id="333" name="Immagine 10" descr="Immagine 10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13184262" cy="461770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34" name="Rettangolo arrotondato 16"/>
            <p:cNvSpPr/>
            <p:nvPr/>
          </p:nvSpPr>
          <p:spPr>
            <a:xfrm>
              <a:off x="1807350" y="573245"/>
              <a:ext cx="6142471" cy="285368"/>
            </a:xfrm>
            <a:prstGeom prst="roundRect">
              <a:avLst>
                <a:gd name="adj" fmla="val 16667"/>
              </a:avLst>
            </a:prstGeom>
            <a:solidFill>
              <a:srgbClr val="00B050">
                <a:alpha val="5019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914400">
                <a:defRPr sz="18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35" name="CasellaDiTesto 17"/>
            <p:cNvSpPr txBox="1"/>
            <p:nvPr/>
          </p:nvSpPr>
          <p:spPr>
            <a:xfrm>
              <a:off x="2366733" y="1047088"/>
              <a:ext cx="4592110" cy="11785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/>
            <a:p>
              <a:pPr defTabSz="914400">
                <a:defRPr sz="3500">
                  <a:solidFill>
                    <a:srgbClr val="00B05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t>β*+ separation levelling → ±</a:t>
              </a:r>
              <a:r>
                <a:t>1.5% control</a:t>
              </a:r>
            </a:p>
          </p:txBody>
        </p:sp>
        <p:sp>
          <p:nvSpPr>
            <p:cNvPr id="336" name="Arco 21"/>
            <p:cNvSpPr/>
            <p:nvPr/>
          </p:nvSpPr>
          <p:spPr>
            <a:xfrm rot="360000">
              <a:off x="8641836" y="1204697"/>
              <a:ext cx="4241371" cy="862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1600"/>
                  </a:moveTo>
                  <a:lnTo>
                    <a:pt x="21600" y="21600"/>
                  </a:lnTo>
                  <a:cubicBezTo>
                    <a:pt x="12722" y="16607"/>
                    <a:pt x="5262" y="9146"/>
                    <a:pt x="0" y="0"/>
                  </a:cubicBezTo>
                </a:path>
              </a:pathLst>
            </a:custGeom>
            <a:noFill/>
            <a:ln w="12700" cap="flat">
              <a:solidFill>
                <a:srgbClr val="C95ABD"/>
              </a:solidFill>
              <a:prstDash val="sysDash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914400">
                <a:defRPr sz="1800">
                  <a:solidFill>
                    <a:srgbClr val="0033A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37" name="Rettangolo arrotondato 20"/>
            <p:cNvSpPr/>
            <p:nvPr/>
          </p:nvSpPr>
          <p:spPr>
            <a:xfrm>
              <a:off x="8431758" y="755479"/>
              <a:ext cx="1506145" cy="537086"/>
            </a:xfrm>
            <a:prstGeom prst="roundRect">
              <a:avLst>
                <a:gd name="adj" fmla="val 16667"/>
              </a:avLst>
            </a:prstGeom>
            <a:solidFill>
              <a:srgbClr val="C95ABD">
                <a:alpha val="5019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914400">
                <a:defRPr sz="18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38" name="CasellaDiTesto 22"/>
            <p:cNvSpPr txBox="1"/>
            <p:nvPr/>
          </p:nvSpPr>
          <p:spPr>
            <a:xfrm>
              <a:off x="8027151" y="1412130"/>
              <a:ext cx="2823579" cy="11445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defTabSz="914400">
                <a:defRPr sz="3500">
                  <a:solidFill>
                    <a:srgbClr val="C95ABD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/>
              <a:r>
                <a:t>Xing 160 μrad → 120 μrad</a:t>
              </a:r>
            </a:p>
          </p:txBody>
        </p:sp>
        <p:sp>
          <p:nvSpPr>
            <p:cNvPr id="339" name="Line"/>
            <p:cNvSpPr/>
            <p:nvPr/>
          </p:nvSpPr>
          <p:spPr>
            <a:xfrm>
              <a:off x="1496614" y="3463145"/>
              <a:ext cx="11148482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400000"/>
              <a:headEnd type="triangle" w="med" len="med"/>
              <a:tailEnd type="triangle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685800" indent="-685800" algn="l" defTabSz="914400">
                <a:spcBef>
                  <a:spcPts val="700"/>
                </a:spcBef>
                <a:defRPr sz="3000">
                  <a:solidFill>
                    <a:srgbClr val="0093BE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40" name="CasellaDiTesto 17"/>
            <p:cNvSpPr txBox="1"/>
            <p:nvPr/>
          </p:nvSpPr>
          <p:spPr>
            <a:xfrm>
              <a:off x="6088402" y="3140997"/>
              <a:ext cx="1697361" cy="6442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914400">
                <a:defRPr sz="3500"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/>
              <a:r>
                <a:t> 12h-14h </a:t>
              </a:r>
            </a:p>
          </p:txBody>
        </p:sp>
      </p:grpSp>
      <p:pic>
        <p:nvPicPr>
          <p:cNvPr id="342" name="Screenshot 2025-09-28 at 22.58.53.png" descr="Screenshot 2025-09-28 at 22.58.53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402466" y="9142536"/>
            <a:ext cx="7391401" cy="2362201"/>
          </a:xfrm>
          <a:prstGeom prst="rect">
            <a:avLst/>
          </a:prstGeom>
          <a:ln w="12700">
            <a:miter lim="400000"/>
          </a:ln>
        </p:spPr>
      </p:pic>
      <p:sp>
        <p:nvSpPr>
          <p:cNvPr id="343" name="As reported to the LHCC meeting in Sep.2025"/>
          <p:cNvSpPr txBox="1"/>
          <p:nvPr/>
        </p:nvSpPr>
        <p:spPr>
          <a:xfrm>
            <a:off x="2004466" y="11476788"/>
            <a:ext cx="8187402" cy="6127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i="1" sz="3100">
                <a:solidFill>
                  <a:srgbClr val="0433FF"/>
                </a:solidFill>
              </a:defRPr>
            </a:lvl1pPr>
          </a:lstStyle>
          <a:p>
            <a:pPr/>
            <a:r>
              <a:t>As reported to the LHCC meeting in Sep.2025</a:t>
            </a:r>
          </a:p>
        </p:txBody>
      </p:sp>
      <p:sp>
        <p:nvSpPr>
          <p:cNvPr id="344" name="Record 2025: 440 MJ (64% of HL-LHC target)"/>
          <p:cNvSpPr txBox="1"/>
          <p:nvPr/>
        </p:nvSpPr>
        <p:spPr>
          <a:xfrm>
            <a:off x="2230057" y="1383298"/>
            <a:ext cx="8469029" cy="6127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b="1" i="1" sz="3100">
                <a:solidFill>
                  <a:srgbClr val="0433FF"/>
                </a:solidFill>
              </a:defRPr>
            </a:lvl1pPr>
          </a:lstStyle>
          <a:p>
            <a:pPr/>
            <a:r>
              <a:t>Record 2025: 440 MJ (64% of HL-LHC target)</a:t>
            </a:r>
          </a:p>
        </p:txBody>
      </p:sp>
      <p:sp>
        <p:nvSpPr>
          <p:cNvPr id="345" name="Optimised cleaning performance to operate efficiently and with low backgrounds…"/>
          <p:cNvSpPr txBox="1"/>
          <p:nvPr/>
        </p:nvSpPr>
        <p:spPr>
          <a:xfrm>
            <a:off x="11698043" y="7051278"/>
            <a:ext cx="12048884" cy="51619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marL="931148" indent="-613648" algn="l">
              <a:lnSpc>
                <a:spcPct val="110000"/>
              </a:lnSpc>
              <a:buSzPct val="171000"/>
              <a:buChar char="-"/>
            </a:pPr>
            <a:r>
              <a:t>Optimised cleaning performance to operate efficiently and with low backgrounds</a:t>
            </a:r>
          </a:p>
          <a:p>
            <a:pPr marL="931148" indent="-613648" algn="l">
              <a:lnSpc>
                <a:spcPct val="110000"/>
              </a:lnSpc>
              <a:buSzPct val="171000"/>
              <a:buChar char="-"/>
            </a:pPr>
            <a:r>
              <a:t>Complex IR collimator gymnastics in levelling</a:t>
            </a:r>
          </a:p>
          <a:p>
            <a:pPr marL="931148" indent="-613648" algn="l">
              <a:lnSpc>
                <a:spcPct val="110000"/>
              </a:lnSpc>
              <a:buSzPct val="171000"/>
              <a:buChar char="-"/>
            </a:pPr>
            <a:r>
              <a:t>Controlled disposal of physics debris in IR1/5</a:t>
            </a:r>
          </a:p>
          <a:p>
            <a:pPr marL="931148" indent="-613648" algn="l">
              <a:lnSpc>
                <a:spcPct val="110000"/>
              </a:lnSpc>
              <a:buSzPct val="171000"/>
              <a:buChar char="-"/>
            </a:pPr>
            <a:r>
              <a:t>New in Run 3: background optimization of forward physics experiments</a:t>
            </a:r>
            <a:br/>
            <a:r>
              <a:t>	</a:t>
            </a:r>
            <a:r>
              <a:rPr i="1" sz="3500"/>
              <a:t>(dedicated talks on Wed., WP2/WP5/WP6B/WP10)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41" grpId="1"/>
      <p:bldP build="whole" bldLvl="1" animBg="1" rev="0" advAuto="0" spid="345" grpId="2"/>
    </p:bldLst>
  </p:timing>
</p:sld>
</file>

<file path=ppt/theme/_rels/theme1.xml.rels><?xml version="1.0" encoding="UTF-8"?>
<Relationships xmlns="http://schemas.openxmlformats.org/package/2006/relationships"><Relationship Id="rId1" Type="http://schemas.openxmlformats.org/officeDocument/2006/relationships/image" Target="../media/image2.jpeg"/></Relationships>

</file>

<file path=ppt/theme/_rels/theme2.xml.rels><?xml version="1.0" encoding="UTF-8"?>
<Relationships xmlns="http://schemas.openxmlformats.org/package/2006/relationships"><Relationship Id="rId1" Type="http://schemas.openxmlformats.org/officeDocument/2006/relationships/image" Target="../media/image2.jpe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sx="100000" sy="100000" kx="0" ky="0" algn="b" rotWithShape="0" blurRad="635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 upright="0">
        <a:spAutoFit/>
      </a:bodyPr>
      <a:lstStyle>
        <a:defPPr marL="685800" marR="0" indent="-685800" algn="l" defTabSz="914400" rtl="0" fontAlgn="auto" latinLnBrk="0" hangingPunct="0">
          <a:lnSpc>
            <a:spcPct val="100000"/>
          </a:lnSpc>
          <a:spcBef>
            <a:spcPts val="7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93BE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508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 upright="0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3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sx="100000" sy="100000" kx="0" ky="0" algn="b" rotWithShape="0" blurRad="635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 upright="0">
        <a:spAutoFit/>
      </a:bodyPr>
      <a:lstStyle>
        <a:defPPr marL="685800" marR="0" indent="-685800" algn="l" defTabSz="914400" rtl="0" fontAlgn="auto" latinLnBrk="0" hangingPunct="0">
          <a:lnSpc>
            <a:spcPct val="100000"/>
          </a:lnSpc>
          <a:spcBef>
            <a:spcPts val="7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93BE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508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 upright="0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3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