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1"/>
  </p:notesMasterIdLst>
  <p:handoutMasterIdLst>
    <p:handoutMasterId r:id="rId32"/>
  </p:handoutMasterIdLst>
  <p:sldIdLst>
    <p:sldId id="263" r:id="rId5"/>
    <p:sldId id="2583" r:id="rId6"/>
    <p:sldId id="2625" r:id="rId7"/>
    <p:sldId id="4865" r:id="rId8"/>
    <p:sldId id="4860" r:id="rId9"/>
    <p:sldId id="3020" r:id="rId10"/>
    <p:sldId id="3019" r:id="rId11"/>
    <p:sldId id="4862" r:id="rId12"/>
    <p:sldId id="4864" r:id="rId13"/>
    <p:sldId id="2626" r:id="rId14"/>
    <p:sldId id="4801" r:id="rId15"/>
    <p:sldId id="4802" r:id="rId16"/>
    <p:sldId id="4804" r:id="rId17"/>
    <p:sldId id="4811" r:id="rId18"/>
    <p:sldId id="4866" r:id="rId19"/>
    <p:sldId id="4806" r:id="rId20"/>
    <p:sldId id="4805" r:id="rId21"/>
    <p:sldId id="4808" r:id="rId22"/>
    <p:sldId id="4814" r:id="rId23"/>
    <p:sldId id="4858" r:id="rId24"/>
    <p:sldId id="4815" r:id="rId25"/>
    <p:sldId id="4855" r:id="rId26"/>
    <p:sldId id="4856" r:id="rId27"/>
    <p:sldId id="4867" r:id="rId28"/>
    <p:sldId id="4803" r:id="rId29"/>
    <p:sldId id="4816" r:id="rId30"/>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FF00"/>
    <a:srgbClr val="FF33CC"/>
    <a:srgbClr val="FFCCFF"/>
    <a:srgbClr val="008000"/>
    <a:srgbClr val="FF6600"/>
    <a:srgbClr val="CC9900"/>
    <a:srgbClr val="CCCC00"/>
    <a:srgbClr val="99CC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57" autoAdjust="0"/>
    <p:restoredTop sz="94660"/>
  </p:normalViewPr>
  <p:slideViewPr>
    <p:cSldViewPr snapToObjects="1" showGuides="1">
      <p:cViewPr varScale="1">
        <p:scale>
          <a:sx n="136" d="100"/>
          <a:sy n="136" d="100"/>
        </p:scale>
        <p:origin x="1422" y="120"/>
      </p:cViewPr>
      <p:guideLst>
        <p:guide orient="horz" pos="3204"/>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92" d="100"/>
          <a:sy n="92" d="100"/>
        </p:scale>
        <p:origin x="63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29/09/2025</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29/09/2025</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2217406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ACC0-F580-8F04-63B9-7A4D987206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7BD8A6-B5E4-7408-9800-05EF661388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107782-B42D-FDDD-7475-07375CFC9B5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EAB3513-626A-65F9-C242-82DE7E44FE99}"/>
              </a:ext>
            </a:extLst>
          </p:cNvPr>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29216588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2025 HL-LHC Collaboration Meeting 29/09/2025-03/10/2025</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2025 HL-LHC Collaboration Meeting 29/09/2025-03/10/2025</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2025 HL-LHC Collaboration Meeting 29/09/2025-03/10/2025</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2025 HL-LHC Collaboration Meeting 29/09/2025-03/10/2025</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2025 HL-LHC Collaboration Meeting 29/09/2025-03/10/2025</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2025 HL-LHC Collaboration Meeting 29/09/2025-03/10/2025</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2025 HL-LHC Collaboration Meeting 29/09/2025-03/10/2025</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2965121" y="4783762"/>
            <a:ext cx="3213758" cy="273844"/>
          </a:xfrm>
        </p:spPr>
        <p:txBody>
          <a:bodyPr/>
          <a:lstStyle>
            <a:lvl1pPr algn="l">
              <a:defRPr/>
            </a:lvl1pPr>
          </a:lstStyle>
          <a:p>
            <a:r>
              <a:rPr lang="en-GB"/>
              <a:t>14th HL-LHC Collaboration Meeting, Genoa  08/10/2024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92863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2025 HL-LHC Collaboration Meeting 29/09/2025-03/10/2025</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99592" y="1646398"/>
            <a:ext cx="7848872" cy="1350000"/>
          </a:xfrm>
        </p:spPr>
        <p:txBody>
          <a:bodyPr/>
          <a:lstStyle/>
          <a:p>
            <a:r>
              <a:rPr lang="en-GB" dirty="0"/>
              <a:t>HL-LHC project</a:t>
            </a:r>
            <a:br>
              <a:rPr lang="en-GB" dirty="0"/>
            </a:br>
            <a:br>
              <a:rPr lang="en-GB" dirty="0"/>
            </a:br>
            <a:r>
              <a:rPr lang="en-GB" dirty="0"/>
              <a:t>Schedule considerations</a:t>
            </a:r>
            <a:br>
              <a:rPr lang="en-GB" dirty="0"/>
            </a:br>
            <a:br>
              <a:rPr lang="en-GB" dirty="0"/>
            </a:br>
            <a:br>
              <a:rPr lang="en-GB" dirty="0"/>
            </a:br>
            <a:endParaRPr lang="en-GB" dirty="0"/>
          </a:p>
        </p:txBody>
      </p:sp>
      <p:sp>
        <p:nvSpPr>
          <p:cNvPr id="19" name="Sous-titre 18"/>
          <p:cNvSpPr>
            <a:spLocks noGrp="1"/>
          </p:cNvSpPr>
          <p:nvPr>
            <p:ph type="subTitle" idx="1"/>
          </p:nvPr>
        </p:nvSpPr>
        <p:spPr>
          <a:xfrm>
            <a:off x="1043608" y="3112587"/>
            <a:ext cx="6768392" cy="1195586"/>
          </a:xfrm>
        </p:spPr>
        <p:txBody>
          <a:bodyPr>
            <a:normAutofit fontScale="92500" lnSpcReduction="20000"/>
          </a:bodyPr>
          <a:lstStyle/>
          <a:p>
            <a:r>
              <a:rPr lang="en-US" dirty="0"/>
              <a:t>HL Installation Technical Coordination </a:t>
            </a:r>
          </a:p>
          <a:p>
            <a:r>
              <a:rPr lang="en-GB" dirty="0"/>
              <a:t>EN-ACE-OSS</a:t>
            </a:r>
          </a:p>
          <a:p>
            <a:endParaRPr lang="en-GB" dirty="0"/>
          </a:p>
          <a:p>
            <a:r>
              <a:rPr lang="en-GB" dirty="0"/>
              <a:t>Presented by P. Fessia </a:t>
            </a:r>
          </a:p>
        </p:txBody>
      </p:sp>
      <p:sp>
        <p:nvSpPr>
          <p:cNvPr id="20" name="Espace réservé du texte 19"/>
          <p:cNvSpPr>
            <a:spLocks noGrp="1"/>
          </p:cNvSpPr>
          <p:nvPr>
            <p:ph type="body" sz="quarter" idx="14"/>
          </p:nvPr>
        </p:nvSpPr>
        <p:spPr/>
        <p:txBody>
          <a:bodyPr>
            <a:normAutofit fontScale="92500"/>
          </a:bodyPr>
          <a:lstStyle/>
          <a:p>
            <a:r>
              <a:rPr lang="en-US" b="0" i="0" dirty="0">
                <a:solidFill>
                  <a:schemeClr val="bg2"/>
                </a:solidFill>
              </a:rPr>
              <a:t>2025 HL-LHC Collaboration Meeting					CERN 30/09/2025</a:t>
            </a:r>
            <a:endParaRPr lang="en-GB" b="0" i="0" dirty="0">
              <a:solidFill>
                <a:schemeClr val="bg2"/>
              </a:solidFill>
            </a:endParaRP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97D4E-6345-6292-801B-2720C893E0E6}"/>
              </a:ext>
            </a:extLst>
          </p:cNvPr>
          <p:cNvSpPr>
            <a:spLocks noGrp="1"/>
          </p:cNvSpPr>
          <p:nvPr>
            <p:ph type="title"/>
          </p:nvPr>
        </p:nvSpPr>
        <p:spPr>
          <a:xfrm>
            <a:off x="683568" y="1779662"/>
            <a:ext cx="7920000" cy="540000"/>
          </a:xfrm>
        </p:spPr>
        <p:txBody>
          <a:bodyPr/>
          <a:lstStyle/>
          <a:p>
            <a:r>
              <a:rPr lang="en-US" dirty="0"/>
              <a:t>The installation float for HL-LHC</a:t>
            </a:r>
            <a:endParaRPr lang="en-GB" dirty="0"/>
          </a:p>
        </p:txBody>
      </p:sp>
      <p:sp>
        <p:nvSpPr>
          <p:cNvPr id="4" name="Footer Placeholder 3">
            <a:extLst>
              <a:ext uri="{FF2B5EF4-FFF2-40B4-BE49-F238E27FC236}">
                <a16:creationId xmlns:a16="http://schemas.microsoft.com/office/drawing/2014/main" id="{ABE858B9-A248-95DE-6F62-571C11C76A14}"/>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276A7DDF-1725-A680-BCC8-7C7458CF21E0}"/>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454199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8F2B983-C898-6CF5-D4B2-57DC5E7B2D0F}"/>
              </a:ext>
            </a:extLst>
          </p:cNvPr>
          <p:cNvPicPr>
            <a:picLocks noChangeAspect="1"/>
          </p:cNvPicPr>
          <p:nvPr/>
        </p:nvPicPr>
        <p:blipFill>
          <a:blip r:embed="rId2"/>
          <a:stretch>
            <a:fillRect/>
          </a:stretch>
        </p:blipFill>
        <p:spPr>
          <a:xfrm>
            <a:off x="0" y="474813"/>
            <a:ext cx="9144000" cy="4411362"/>
          </a:xfrm>
          <a:prstGeom prst="rect">
            <a:avLst/>
          </a:prstGeom>
          <a:solidFill>
            <a:schemeClr val="bg1"/>
          </a:solidFill>
        </p:spPr>
      </p:pic>
      <p:sp>
        <p:nvSpPr>
          <p:cNvPr id="4" name="Footer Placeholder 3">
            <a:extLst>
              <a:ext uri="{FF2B5EF4-FFF2-40B4-BE49-F238E27FC236}">
                <a16:creationId xmlns:a16="http://schemas.microsoft.com/office/drawing/2014/main" id="{4A69D6C3-5FDA-8DA6-00D7-E5FB8D4AA7C8}"/>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79D591DE-C92B-5D36-83F2-0F8C1F183853}"/>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6" name="Title 1">
            <a:extLst>
              <a:ext uri="{FF2B5EF4-FFF2-40B4-BE49-F238E27FC236}">
                <a16:creationId xmlns:a16="http://schemas.microsoft.com/office/drawing/2014/main" id="{4F82D4FE-DAA3-62E9-C2FC-EFB3B4F5ADC2}"/>
              </a:ext>
            </a:extLst>
          </p:cNvPr>
          <p:cNvSpPr>
            <a:spLocks noGrp="1"/>
          </p:cNvSpPr>
          <p:nvPr>
            <p:ph type="title"/>
          </p:nvPr>
        </p:nvSpPr>
        <p:spPr>
          <a:xfrm>
            <a:off x="612000" y="-10550"/>
            <a:ext cx="7918450" cy="485363"/>
          </a:xfrm>
        </p:spPr>
        <p:txBody>
          <a:bodyPr/>
          <a:lstStyle/>
          <a:p>
            <a:r>
              <a:rPr lang="en-US" sz="2400" dirty="0"/>
              <a:t>Installation Float Long Straight Section 1 Right</a:t>
            </a:r>
            <a:endParaRPr lang="en-GB" sz="2000" dirty="0">
              <a:effectLst>
                <a:outerShdw blurRad="38100" dist="38100" dir="2700000" algn="tl">
                  <a:srgbClr val="000000">
                    <a:alpha val="43137"/>
                  </a:srgbClr>
                </a:outerShdw>
              </a:effectLst>
            </a:endParaRPr>
          </a:p>
        </p:txBody>
      </p:sp>
      <p:cxnSp>
        <p:nvCxnSpPr>
          <p:cNvPr id="12" name="Straight Arrow Connector 11">
            <a:extLst>
              <a:ext uri="{FF2B5EF4-FFF2-40B4-BE49-F238E27FC236}">
                <a16:creationId xmlns:a16="http://schemas.microsoft.com/office/drawing/2014/main" id="{A75B7249-595A-112A-6BD1-54851D5CD27F}"/>
              </a:ext>
            </a:extLst>
          </p:cNvPr>
          <p:cNvCxnSpPr/>
          <p:nvPr/>
        </p:nvCxnSpPr>
        <p:spPr>
          <a:xfrm>
            <a:off x="7380312" y="1603195"/>
            <a:ext cx="360040" cy="1440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A55D80D-AD2F-47EF-B66D-ACB6E72C3321}"/>
              </a:ext>
            </a:extLst>
          </p:cNvPr>
          <p:cNvCxnSpPr/>
          <p:nvPr/>
        </p:nvCxnSpPr>
        <p:spPr>
          <a:xfrm>
            <a:off x="7524328" y="1781126"/>
            <a:ext cx="360040" cy="1440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7356A578-DB1B-89F5-F6D7-3EC73C0BFB42}"/>
              </a:ext>
            </a:extLst>
          </p:cNvPr>
          <p:cNvCxnSpPr/>
          <p:nvPr/>
        </p:nvCxnSpPr>
        <p:spPr>
          <a:xfrm>
            <a:off x="7890863" y="2680494"/>
            <a:ext cx="360040" cy="1440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865243A0-635B-294E-FE35-F62A9E26BE88}"/>
              </a:ext>
            </a:extLst>
          </p:cNvPr>
          <p:cNvCxnSpPr>
            <a:cxnSpLocks/>
          </p:cNvCxnSpPr>
          <p:nvPr/>
        </p:nvCxnSpPr>
        <p:spPr>
          <a:xfrm>
            <a:off x="467544" y="3723878"/>
            <a:ext cx="8651264"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BB79D3C2-E5CE-A202-73CE-D60EC7D85185}"/>
              </a:ext>
            </a:extLst>
          </p:cNvPr>
          <p:cNvSpPr/>
          <p:nvPr/>
        </p:nvSpPr>
        <p:spPr>
          <a:xfrm>
            <a:off x="5724128" y="2427734"/>
            <a:ext cx="504056" cy="252760"/>
          </a:xfrm>
          <a:prstGeom prst="rect">
            <a:avLst/>
          </a:prstGeom>
          <a:noFill/>
          <a:ln w="317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7B580DC4-5897-0036-4AB2-1AD0E46AD705}"/>
              </a:ext>
            </a:extLst>
          </p:cNvPr>
          <p:cNvSpPr/>
          <p:nvPr/>
        </p:nvSpPr>
        <p:spPr>
          <a:xfrm>
            <a:off x="8686800" y="2554114"/>
            <a:ext cx="205680" cy="252760"/>
          </a:xfrm>
          <a:prstGeom prst="rect">
            <a:avLst/>
          </a:prstGeom>
          <a:noFill/>
          <a:ln w="317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0AE08448-B447-DE52-02CE-B9547187519E}"/>
              </a:ext>
            </a:extLst>
          </p:cNvPr>
          <p:cNvGrpSpPr/>
          <p:nvPr/>
        </p:nvGrpSpPr>
        <p:grpSpPr>
          <a:xfrm>
            <a:off x="5040000" y="2451480"/>
            <a:ext cx="1713838" cy="923032"/>
            <a:chOff x="5018400" y="2440800"/>
            <a:chExt cx="1713838" cy="923032"/>
          </a:xfrm>
          <a:solidFill>
            <a:schemeClr val="bg2">
              <a:lumMod val="75000"/>
            </a:schemeClr>
          </a:solidFill>
        </p:grpSpPr>
        <p:sp>
          <p:nvSpPr>
            <p:cNvPr id="21" name="Oval 20">
              <a:extLst>
                <a:ext uri="{FF2B5EF4-FFF2-40B4-BE49-F238E27FC236}">
                  <a16:creationId xmlns:a16="http://schemas.microsoft.com/office/drawing/2014/main" id="{F1AFAEA4-9181-9507-7DF8-CB6D9A0D8D58}"/>
                </a:ext>
              </a:extLst>
            </p:cNvPr>
            <p:cNvSpPr/>
            <p:nvPr/>
          </p:nvSpPr>
          <p:spPr>
            <a:xfrm>
              <a:off x="5018400" y="2440800"/>
              <a:ext cx="144016" cy="144016"/>
            </a:xfrm>
            <a:prstGeom prst="ellipse">
              <a:avLst/>
            </a:prstGeom>
            <a:noFill/>
            <a:ln w="22225">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Callout: Bent Line 1">
              <a:extLst>
                <a:ext uri="{FF2B5EF4-FFF2-40B4-BE49-F238E27FC236}">
                  <a16:creationId xmlns:a16="http://schemas.microsoft.com/office/drawing/2014/main" id="{19B4F1A8-8AF6-9B14-1A31-AC31C94CD7F9}"/>
                </a:ext>
              </a:extLst>
            </p:cNvPr>
            <p:cNvSpPr/>
            <p:nvPr/>
          </p:nvSpPr>
          <p:spPr>
            <a:xfrm>
              <a:off x="5436095" y="2849041"/>
              <a:ext cx="1296143" cy="514791"/>
            </a:xfrm>
            <a:prstGeom prst="borderCallout2">
              <a:avLst>
                <a:gd name="adj1" fmla="val 18750"/>
                <a:gd name="adj2" fmla="val -8333"/>
                <a:gd name="adj3" fmla="val 18750"/>
                <a:gd name="adj4" fmla="val -16667"/>
                <a:gd name="adj5" fmla="val -50802"/>
                <a:gd name="adj6" fmla="val -26136"/>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TCM5 CERN</a:t>
              </a:r>
              <a:endParaRPr lang="en-GB" dirty="0"/>
            </a:p>
          </p:txBody>
        </p:sp>
      </p:grpSp>
      <p:grpSp>
        <p:nvGrpSpPr>
          <p:cNvPr id="15" name="Group 14">
            <a:extLst>
              <a:ext uri="{FF2B5EF4-FFF2-40B4-BE49-F238E27FC236}">
                <a16:creationId xmlns:a16="http://schemas.microsoft.com/office/drawing/2014/main" id="{C54463F4-8ADD-12EC-EA2E-CCAC07B5E06A}"/>
              </a:ext>
            </a:extLst>
          </p:cNvPr>
          <p:cNvGrpSpPr/>
          <p:nvPr/>
        </p:nvGrpSpPr>
        <p:grpSpPr>
          <a:xfrm>
            <a:off x="6012" y="463500"/>
            <a:ext cx="5688498" cy="4680000"/>
            <a:chOff x="-18563" y="484510"/>
            <a:chExt cx="5688498" cy="4680000"/>
          </a:xfrm>
        </p:grpSpPr>
        <p:pic>
          <p:nvPicPr>
            <p:cNvPr id="10" name="Picture 9">
              <a:extLst>
                <a:ext uri="{FF2B5EF4-FFF2-40B4-BE49-F238E27FC236}">
                  <a16:creationId xmlns:a16="http://schemas.microsoft.com/office/drawing/2014/main" id="{43BE7317-8B7C-90E3-37C8-58BC4F55F92D}"/>
                </a:ext>
              </a:extLst>
            </p:cNvPr>
            <p:cNvPicPr>
              <a:picLocks noChangeAspect="1"/>
            </p:cNvPicPr>
            <p:nvPr/>
          </p:nvPicPr>
          <p:blipFill>
            <a:blip r:embed="rId3"/>
            <a:stretch>
              <a:fillRect/>
            </a:stretch>
          </p:blipFill>
          <p:spPr>
            <a:xfrm>
              <a:off x="-18563" y="484510"/>
              <a:ext cx="5688498" cy="4680000"/>
            </a:xfrm>
            <a:prstGeom prst="rect">
              <a:avLst/>
            </a:prstGeom>
          </p:spPr>
        </p:pic>
        <p:cxnSp>
          <p:nvCxnSpPr>
            <p:cNvPr id="28" name="Straight Connector 27">
              <a:extLst>
                <a:ext uri="{FF2B5EF4-FFF2-40B4-BE49-F238E27FC236}">
                  <a16:creationId xmlns:a16="http://schemas.microsoft.com/office/drawing/2014/main" id="{FC69CD10-6A72-102F-2489-89745427D515}"/>
                </a:ext>
              </a:extLst>
            </p:cNvPr>
            <p:cNvCxnSpPr>
              <a:cxnSpLocks/>
            </p:cNvCxnSpPr>
            <p:nvPr/>
          </p:nvCxnSpPr>
          <p:spPr>
            <a:xfrm>
              <a:off x="1115616" y="591262"/>
              <a:ext cx="0" cy="4430892"/>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68318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171BD-031A-B76E-4B2F-AB36CFF3346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02B3971-769E-6E76-CD0F-83E5BAC3AD8F}"/>
              </a:ext>
            </a:extLst>
          </p:cNvPr>
          <p:cNvPicPr>
            <a:picLocks noChangeAspect="1"/>
          </p:cNvPicPr>
          <p:nvPr/>
        </p:nvPicPr>
        <p:blipFill>
          <a:blip r:embed="rId2"/>
          <a:stretch>
            <a:fillRect/>
          </a:stretch>
        </p:blipFill>
        <p:spPr>
          <a:xfrm>
            <a:off x="0" y="483518"/>
            <a:ext cx="9144000" cy="3971715"/>
          </a:xfrm>
          <a:prstGeom prst="rect">
            <a:avLst/>
          </a:prstGeom>
          <a:solidFill>
            <a:schemeClr val="bg1"/>
          </a:solidFill>
        </p:spPr>
      </p:pic>
      <p:sp>
        <p:nvSpPr>
          <p:cNvPr id="4" name="Footer Placeholder 3">
            <a:extLst>
              <a:ext uri="{FF2B5EF4-FFF2-40B4-BE49-F238E27FC236}">
                <a16:creationId xmlns:a16="http://schemas.microsoft.com/office/drawing/2014/main" id="{5FB83154-263F-7549-8495-25785A626A3C}"/>
              </a:ext>
            </a:extLst>
          </p:cNvPr>
          <p:cNvSpPr>
            <a:spLocks noGrp="1"/>
          </p:cNvSpPr>
          <p:nvPr>
            <p:ph type="ftr" sz="quarter" idx="11"/>
          </p:nvPr>
        </p:nvSpPr>
        <p:spPr/>
        <p:txBody>
          <a:bodyPr/>
          <a:lstStyle/>
          <a:p>
            <a:r>
              <a:rPr lang="en-GB" noProof="0"/>
              <a:t>2025 HL-LHC Collaboration Meeting 29/09/2025-03/10/2025</a:t>
            </a:r>
            <a:endParaRPr lang="en-GB" noProof="0" dirty="0"/>
          </a:p>
        </p:txBody>
      </p:sp>
      <p:sp>
        <p:nvSpPr>
          <p:cNvPr id="5" name="Slide Number Placeholder 4">
            <a:extLst>
              <a:ext uri="{FF2B5EF4-FFF2-40B4-BE49-F238E27FC236}">
                <a16:creationId xmlns:a16="http://schemas.microsoft.com/office/drawing/2014/main" id="{E4D26C87-A78E-E7A6-BC37-F0837934A830}"/>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6" name="Title 1">
            <a:extLst>
              <a:ext uri="{FF2B5EF4-FFF2-40B4-BE49-F238E27FC236}">
                <a16:creationId xmlns:a16="http://schemas.microsoft.com/office/drawing/2014/main" id="{7ED12508-0311-D6F5-D3BA-FF2C712085C9}"/>
              </a:ext>
            </a:extLst>
          </p:cNvPr>
          <p:cNvSpPr>
            <a:spLocks noGrp="1"/>
          </p:cNvSpPr>
          <p:nvPr>
            <p:ph type="title"/>
          </p:nvPr>
        </p:nvSpPr>
        <p:spPr>
          <a:xfrm>
            <a:off x="612000" y="57860"/>
            <a:ext cx="7918450" cy="539750"/>
          </a:xfrm>
        </p:spPr>
        <p:txBody>
          <a:bodyPr/>
          <a:lstStyle/>
          <a:p>
            <a:r>
              <a:rPr lang="en-US" sz="2400" dirty="0"/>
              <a:t>Installation Float Long Straight Section 1 Left</a:t>
            </a:r>
            <a:endParaRPr lang="en-GB" sz="2000" dirty="0">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24B0EA15-C39C-2B4A-3B29-57C06AEA508A}"/>
              </a:ext>
            </a:extLst>
          </p:cNvPr>
          <p:cNvCxnSpPr>
            <a:cxnSpLocks/>
          </p:cNvCxnSpPr>
          <p:nvPr/>
        </p:nvCxnSpPr>
        <p:spPr>
          <a:xfrm>
            <a:off x="323528" y="3363838"/>
            <a:ext cx="8651264"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4304BB8A-B586-8BE6-8F0B-A6507C349880}"/>
              </a:ext>
            </a:extLst>
          </p:cNvPr>
          <p:cNvSpPr/>
          <p:nvPr/>
        </p:nvSpPr>
        <p:spPr>
          <a:xfrm>
            <a:off x="4932040" y="1862775"/>
            <a:ext cx="504056" cy="348927"/>
          </a:xfrm>
          <a:prstGeom prst="rect">
            <a:avLst/>
          </a:prstGeom>
          <a:noFill/>
          <a:ln w="31750">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8DA1CA81-E181-8D42-956C-07698DA60BED}"/>
              </a:ext>
            </a:extLst>
          </p:cNvPr>
          <p:cNvGrpSpPr>
            <a:grpSpLocks noChangeAspect="1"/>
          </p:cNvGrpSpPr>
          <p:nvPr/>
        </p:nvGrpSpPr>
        <p:grpSpPr>
          <a:xfrm>
            <a:off x="0" y="463500"/>
            <a:ext cx="5362584" cy="4680000"/>
            <a:chOff x="-3299" y="758498"/>
            <a:chExt cx="5007347" cy="4369982"/>
          </a:xfrm>
        </p:grpSpPr>
        <p:pic>
          <p:nvPicPr>
            <p:cNvPr id="3" name="Picture 2">
              <a:extLst>
                <a:ext uri="{FF2B5EF4-FFF2-40B4-BE49-F238E27FC236}">
                  <a16:creationId xmlns:a16="http://schemas.microsoft.com/office/drawing/2014/main" id="{117AE30A-482B-F7C2-DA73-D3F2CFBDF6B7}"/>
                </a:ext>
              </a:extLst>
            </p:cNvPr>
            <p:cNvPicPr>
              <a:picLocks noChangeAspect="1"/>
            </p:cNvPicPr>
            <p:nvPr/>
          </p:nvPicPr>
          <p:blipFill>
            <a:blip r:embed="rId3"/>
            <a:stretch>
              <a:fillRect/>
            </a:stretch>
          </p:blipFill>
          <p:spPr>
            <a:xfrm>
              <a:off x="-3299" y="758498"/>
              <a:ext cx="5007347" cy="4369982"/>
            </a:xfrm>
            <a:prstGeom prst="rect">
              <a:avLst/>
            </a:prstGeom>
          </p:spPr>
        </p:pic>
        <p:cxnSp>
          <p:nvCxnSpPr>
            <p:cNvPr id="10" name="Straight Connector 9">
              <a:extLst>
                <a:ext uri="{FF2B5EF4-FFF2-40B4-BE49-F238E27FC236}">
                  <a16:creationId xmlns:a16="http://schemas.microsoft.com/office/drawing/2014/main" id="{ADB8CE73-0D65-F12A-903C-5AF5B79E4678}"/>
                </a:ext>
              </a:extLst>
            </p:cNvPr>
            <p:cNvCxnSpPr>
              <a:cxnSpLocks/>
            </p:cNvCxnSpPr>
            <p:nvPr/>
          </p:nvCxnSpPr>
          <p:spPr>
            <a:xfrm>
              <a:off x="1043608" y="1090178"/>
              <a:ext cx="0" cy="374441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7405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A39CF-BEDD-976C-85E1-9D3DC9F8B0BB}"/>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4B677684-250B-82EA-96A2-B50368D583AA}"/>
              </a:ext>
            </a:extLst>
          </p:cNvPr>
          <p:cNvPicPr>
            <a:picLocks noChangeAspect="1"/>
          </p:cNvPicPr>
          <p:nvPr/>
        </p:nvPicPr>
        <p:blipFill>
          <a:blip r:embed="rId2"/>
          <a:stretch>
            <a:fillRect/>
          </a:stretch>
        </p:blipFill>
        <p:spPr>
          <a:xfrm>
            <a:off x="0" y="707459"/>
            <a:ext cx="9144000" cy="4059804"/>
          </a:xfrm>
          <a:prstGeom prst="rect">
            <a:avLst/>
          </a:prstGeom>
          <a:solidFill>
            <a:schemeClr val="bg1"/>
          </a:solidFill>
        </p:spPr>
      </p:pic>
      <p:sp>
        <p:nvSpPr>
          <p:cNvPr id="4" name="Footer Placeholder 3">
            <a:extLst>
              <a:ext uri="{FF2B5EF4-FFF2-40B4-BE49-F238E27FC236}">
                <a16:creationId xmlns:a16="http://schemas.microsoft.com/office/drawing/2014/main" id="{4D631C84-0A02-C432-C485-45B40627D7A2}"/>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6FFA34CF-64EE-A5B2-14F4-1C36B525214F}"/>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6" name="Title 1">
            <a:extLst>
              <a:ext uri="{FF2B5EF4-FFF2-40B4-BE49-F238E27FC236}">
                <a16:creationId xmlns:a16="http://schemas.microsoft.com/office/drawing/2014/main" id="{0E9ECF7B-CE73-E2D3-E781-E2E81C8531F2}"/>
              </a:ext>
            </a:extLst>
          </p:cNvPr>
          <p:cNvSpPr>
            <a:spLocks noGrp="1"/>
          </p:cNvSpPr>
          <p:nvPr>
            <p:ph type="title"/>
          </p:nvPr>
        </p:nvSpPr>
        <p:spPr>
          <a:xfrm>
            <a:off x="612000" y="-1326"/>
            <a:ext cx="7918450" cy="471358"/>
          </a:xfrm>
        </p:spPr>
        <p:txBody>
          <a:bodyPr/>
          <a:lstStyle/>
          <a:p>
            <a:r>
              <a:rPr lang="en-US" sz="2400" dirty="0"/>
              <a:t>Installation Float Long Straight Section 5 Right</a:t>
            </a:r>
            <a:endParaRPr lang="en-GB" sz="2000" dirty="0">
              <a:effectLst>
                <a:outerShdw blurRad="38100" dist="38100" dir="2700000" algn="tl">
                  <a:srgbClr val="000000">
                    <a:alpha val="43137"/>
                  </a:srgbClr>
                </a:outerShdw>
              </a:effectLst>
            </a:endParaRPr>
          </a:p>
        </p:txBody>
      </p:sp>
      <p:cxnSp>
        <p:nvCxnSpPr>
          <p:cNvPr id="10" name="Straight Connector 9">
            <a:extLst>
              <a:ext uri="{FF2B5EF4-FFF2-40B4-BE49-F238E27FC236}">
                <a16:creationId xmlns:a16="http://schemas.microsoft.com/office/drawing/2014/main" id="{A7A2E962-84B6-525A-ADE9-404650B758EF}"/>
              </a:ext>
            </a:extLst>
          </p:cNvPr>
          <p:cNvCxnSpPr>
            <a:cxnSpLocks/>
          </p:cNvCxnSpPr>
          <p:nvPr/>
        </p:nvCxnSpPr>
        <p:spPr>
          <a:xfrm>
            <a:off x="395536" y="3507854"/>
            <a:ext cx="8651264"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sp>
        <p:nvSpPr>
          <p:cNvPr id="14" name="Isosceles Triangle 13">
            <a:extLst>
              <a:ext uri="{FF2B5EF4-FFF2-40B4-BE49-F238E27FC236}">
                <a16:creationId xmlns:a16="http://schemas.microsoft.com/office/drawing/2014/main" id="{325189A2-557A-8371-8684-AAFD4B25E042}"/>
              </a:ext>
            </a:extLst>
          </p:cNvPr>
          <p:cNvSpPr/>
          <p:nvPr/>
        </p:nvSpPr>
        <p:spPr>
          <a:xfrm>
            <a:off x="5202000" y="1972800"/>
            <a:ext cx="288032" cy="263913"/>
          </a:xfrm>
          <a:prstGeom prst="triangle">
            <a:avLst/>
          </a:prstGeom>
          <a:noFill/>
          <a:ln w="254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8922ECF6-F481-5ED6-E1D7-4048978CFA29}"/>
              </a:ext>
            </a:extLst>
          </p:cNvPr>
          <p:cNvGrpSpPr/>
          <p:nvPr/>
        </p:nvGrpSpPr>
        <p:grpSpPr>
          <a:xfrm>
            <a:off x="5032752" y="2880000"/>
            <a:ext cx="1987520" cy="840290"/>
            <a:chOff x="5018400" y="2440800"/>
            <a:chExt cx="1987520" cy="840290"/>
          </a:xfrm>
          <a:solidFill>
            <a:schemeClr val="bg2">
              <a:lumMod val="75000"/>
            </a:schemeClr>
          </a:solidFill>
        </p:grpSpPr>
        <p:sp>
          <p:nvSpPr>
            <p:cNvPr id="7" name="Oval 6">
              <a:extLst>
                <a:ext uri="{FF2B5EF4-FFF2-40B4-BE49-F238E27FC236}">
                  <a16:creationId xmlns:a16="http://schemas.microsoft.com/office/drawing/2014/main" id="{5A41CA5B-BE50-5AF0-66DD-E256589C800F}"/>
                </a:ext>
              </a:extLst>
            </p:cNvPr>
            <p:cNvSpPr/>
            <p:nvPr/>
          </p:nvSpPr>
          <p:spPr>
            <a:xfrm>
              <a:off x="5018400" y="2440800"/>
              <a:ext cx="144016" cy="144016"/>
            </a:xfrm>
            <a:prstGeom prst="ellipse">
              <a:avLst/>
            </a:prstGeom>
            <a:noFill/>
            <a:ln w="22225">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Callout: Bent Line 7">
              <a:extLst>
                <a:ext uri="{FF2B5EF4-FFF2-40B4-BE49-F238E27FC236}">
                  <a16:creationId xmlns:a16="http://schemas.microsoft.com/office/drawing/2014/main" id="{CFEC7D7A-D55C-D7E3-B316-78B7EDE2E806}"/>
                </a:ext>
              </a:extLst>
            </p:cNvPr>
            <p:cNvSpPr/>
            <p:nvPr/>
          </p:nvSpPr>
          <p:spPr>
            <a:xfrm>
              <a:off x="5436096" y="2849042"/>
              <a:ext cx="1569824" cy="432048"/>
            </a:xfrm>
            <a:prstGeom prst="borderCallout2">
              <a:avLst>
                <a:gd name="adj1" fmla="val 18750"/>
                <a:gd name="adj2" fmla="val -8333"/>
                <a:gd name="adj3" fmla="val 18750"/>
                <a:gd name="adj4" fmla="val -16667"/>
                <a:gd name="adj5" fmla="val -59620"/>
                <a:gd name="adj6" fmla="val -19293"/>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CM1 CERN</a:t>
              </a:r>
              <a:endParaRPr lang="en-GB" dirty="0"/>
            </a:p>
          </p:txBody>
        </p:sp>
      </p:grpSp>
      <p:grpSp>
        <p:nvGrpSpPr>
          <p:cNvPr id="22" name="Group 21">
            <a:extLst>
              <a:ext uri="{FF2B5EF4-FFF2-40B4-BE49-F238E27FC236}">
                <a16:creationId xmlns:a16="http://schemas.microsoft.com/office/drawing/2014/main" id="{DFAB27AF-F057-AA79-4974-265224FC3DA3}"/>
              </a:ext>
            </a:extLst>
          </p:cNvPr>
          <p:cNvGrpSpPr/>
          <p:nvPr/>
        </p:nvGrpSpPr>
        <p:grpSpPr>
          <a:xfrm>
            <a:off x="-14708" y="392368"/>
            <a:ext cx="5360724" cy="4689985"/>
            <a:chOff x="-7476" y="452189"/>
            <a:chExt cx="5360724" cy="4689985"/>
          </a:xfrm>
        </p:grpSpPr>
        <p:pic>
          <p:nvPicPr>
            <p:cNvPr id="20" name="Picture 19">
              <a:extLst>
                <a:ext uri="{FF2B5EF4-FFF2-40B4-BE49-F238E27FC236}">
                  <a16:creationId xmlns:a16="http://schemas.microsoft.com/office/drawing/2014/main" id="{C73DB7DE-FA12-4B7E-DE46-2B176CCEC2EF}"/>
                </a:ext>
              </a:extLst>
            </p:cNvPr>
            <p:cNvPicPr>
              <a:picLocks noChangeAspect="1"/>
            </p:cNvPicPr>
            <p:nvPr/>
          </p:nvPicPr>
          <p:blipFill>
            <a:blip r:embed="rId3"/>
            <a:stretch>
              <a:fillRect/>
            </a:stretch>
          </p:blipFill>
          <p:spPr>
            <a:xfrm>
              <a:off x="-7476" y="452189"/>
              <a:ext cx="5360724" cy="4689985"/>
            </a:xfrm>
            <a:prstGeom prst="rect">
              <a:avLst/>
            </a:prstGeom>
          </p:spPr>
        </p:pic>
        <p:cxnSp>
          <p:nvCxnSpPr>
            <p:cNvPr id="21" name="Straight Connector 20">
              <a:extLst>
                <a:ext uri="{FF2B5EF4-FFF2-40B4-BE49-F238E27FC236}">
                  <a16:creationId xmlns:a16="http://schemas.microsoft.com/office/drawing/2014/main" id="{6DFBF337-C00A-119D-113F-FD72C32ABADD}"/>
                </a:ext>
              </a:extLst>
            </p:cNvPr>
            <p:cNvCxnSpPr>
              <a:cxnSpLocks/>
            </p:cNvCxnSpPr>
            <p:nvPr/>
          </p:nvCxnSpPr>
          <p:spPr>
            <a:xfrm>
              <a:off x="1043608" y="850647"/>
              <a:ext cx="0" cy="405870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5434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33DC0-3038-E8AA-4F8E-5E29AC6455F8}"/>
              </a:ext>
            </a:extLst>
          </p:cNvPr>
          <p:cNvSpPr>
            <a:spLocks noGrp="1"/>
          </p:cNvSpPr>
          <p:nvPr>
            <p:ph type="title"/>
          </p:nvPr>
        </p:nvSpPr>
        <p:spPr>
          <a:xfrm>
            <a:off x="467544" y="19183"/>
            <a:ext cx="8676455" cy="779401"/>
          </a:xfrm>
        </p:spPr>
        <p:txBody>
          <a:bodyPr/>
          <a:lstStyle/>
          <a:p>
            <a:r>
              <a:rPr lang="en-US" dirty="0"/>
              <a:t>Some of the actions implemented to increase/maintain float for critical elements</a:t>
            </a:r>
            <a:endParaRPr lang="en-GB" dirty="0"/>
          </a:p>
        </p:txBody>
      </p:sp>
      <p:sp>
        <p:nvSpPr>
          <p:cNvPr id="3" name="Content Placeholder 2">
            <a:extLst>
              <a:ext uri="{FF2B5EF4-FFF2-40B4-BE49-F238E27FC236}">
                <a16:creationId xmlns:a16="http://schemas.microsoft.com/office/drawing/2014/main" id="{C270502C-F574-5A31-4A71-7056226ECB8E}"/>
              </a:ext>
            </a:extLst>
          </p:cNvPr>
          <p:cNvSpPr>
            <a:spLocks noGrp="1"/>
          </p:cNvSpPr>
          <p:nvPr>
            <p:ph idx="1"/>
          </p:nvPr>
        </p:nvSpPr>
        <p:spPr>
          <a:xfrm>
            <a:off x="395536" y="798584"/>
            <a:ext cx="8496944" cy="4077421"/>
          </a:xfrm>
        </p:spPr>
        <p:txBody>
          <a:bodyPr>
            <a:normAutofit fontScale="55000" lnSpcReduction="20000"/>
          </a:bodyPr>
          <a:lstStyle/>
          <a:p>
            <a:pPr algn="l"/>
            <a:r>
              <a:rPr lang="en-US" dirty="0"/>
              <a:t>WP3 (magnets):</a:t>
            </a:r>
          </a:p>
          <a:p>
            <a:pPr lvl="2" algn="l"/>
            <a:r>
              <a:rPr lang="en-US" dirty="0"/>
              <a:t>Test of MCBRD (D2 correctors) nr. 6/7/8/9/10 to be performed at CERN. Two units (11 and 12) built at CERN using IHEP components </a:t>
            </a:r>
          </a:p>
          <a:p>
            <a:pPr lvl="2" algn="l"/>
            <a:r>
              <a:rPr lang="en-US" dirty="0" err="1"/>
              <a:t>Cryostated</a:t>
            </a:r>
            <a:r>
              <a:rPr lang="en-US" dirty="0"/>
              <a:t> assemblies from AUP CA04, CA05, CA07 will be horizontally tested at CERN</a:t>
            </a:r>
          </a:p>
          <a:p>
            <a:pPr lvl="2" algn="l"/>
            <a:r>
              <a:rPr lang="en-US" dirty="0"/>
              <a:t>Launch the production of 5 additional SC coils at the end of the AUP coil manufacturing</a:t>
            </a:r>
            <a:r>
              <a:rPr lang="en-GB" dirty="0"/>
              <a:t>. This allows using fully conform coils for magnet assembly  </a:t>
            </a:r>
            <a:r>
              <a:rPr lang="en-US" dirty="0"/>
              <a:t>(4 already completed)</a:t>
            </a:r>
          </a:p>
          <a:p>
            <a:pPr lvl="2" algn="l"/>
            <a:r>
              <a:rPr lang="en-US" dirty="0"/>
              <a:t>AUP magnet vertical cold test: as it became evident that 1</a:t>
            </a:r>
            <a:r>
              <a:rPr lang="en-US" baseline="30000" dirty="0"/>
              <a:t>st</a:t>
            </a:r>
            <a:r>
              <a:rPr lang="en-US" dirty="0"/>
              <a:t> thermal cycle was capable to intercept 100% of the issues, second thermal cycle abandoned for good units  </a:t>
            </a:r>
          </a:p>
          <a:p>
            <a:pPr algn="l"/>
            <a:r>
              <a:rPr lang="en-US" dirty="0"/>
              <a:t>WP4 (RF)</a:t>
            </a:r>
          </a:p>
          <a:p>
            <a:pPr lvl="2" algn="l"/>
            <a:r>
              <a:rPr lang="en-US" dirty="0"/>
              <a:t>Use RFD @ CERN assembled cryomodule for installation on LSS1 R. Making use of components from TRIUMF. </a:t>
            </a:r>
            <a:r>
              <a:rPr lang="en-US" dirty="0">
                <a:solidFill>
                  <a:schemeClr val="tx2"/>
                </a:solidFill>
              </a:rPr>
              <a:t>TCM5</a:t>
            </a:r>
          </a:p>
          <a:p>
            <a:pPr lvl="2" algn="l"/>
            <a:r>
              <a:rPr lang="en-US" dirty="0"/>
              <a:t>Fabrication at CERN of 2 RFDs jacketed cavities</a:t>
            </a:r>
          </a:p>
          <a:p>
            <a:pPr lvl="2" algn="l"/>
            <a:r>
              <a:rPr lang="en-US" dirty="0"/>
              <a:t>Use of CERN assembled DQW cryomodule CM1 for installation in LSS5 R. </a:t>
            </a:r>
          </a:p>
          <a:p>
            <a:pPr lvl="2" algn="l"/>
            <a:r>
              <a:rPr lang="en-US" dirty="0"/>
              <a:t>Reshuffling of the test sequence to provide preferential test path to the last RFDs, allowing to gain margin in LSS 1, but </a:t>
            </a:r>
            <a:r>
              <a:rPr lang="en-US" b="1" dirty="0">
                <a:effectLst>
                  <a:outerShdw blurRad="38100" dist="38100" dir="2700000" algn="tl">
                    <a:srgbClr val="000000">
                      <a:alpha val="43137"/>
                    </a:srgbClr>
                  </a:outerShdw>
                </a:effectLst>
              </a:rPr>
              <a:t>reducing</a:t>
            </a:r>
            <a:r>
              <a:rPr lang="en-US" dirty="0"/>
              <a:t> the float for last </a:t>
            </a:r>
            <a:r>
              <a:rPr lang="en-US" b="1" dirty="0"/>
              <a:t>DQW</a:t>
            </a:r>
            <a:r>
              <a:rPr lang="en-US" dirty="0"/>
              <a:t> cryomodule in LSS5 R</a:t>
            </a:r>
          </a:p>
          <a:p>
            <a:pPr lvl="2" algn="l"/>
            <a:r>
              <a:rPr lang="en-GB" dirty="0"/>
              <a:t>Reconfiguration of RFD prototype module presently installed in SPS to make it compatible with LHC interfaces</a:t>
            </a:r>
            <a:endParaRPr lang="en-US" dirty="0"/>
          </a:p>
          <a:p>
            <a:pPr algn="l"/>
            <a:r>
              <a:rPr lang="en-US" dirty="0"/>
              <a:t>WP9 (Cryogenic)</a:t>
            </a:r>
          </a:p>
          <a:p>
            <a:pPr lvl="1" algn="l"/>
            <a:r>
              <a:rPr lang="en-US" dirty="0"/>
              <a:t>Limited float raises concerns for the LS3 installation; hence CERN has increased and enlarged the engineering support to the contractor to speed up and facilitate design completion for the QXL phase II (LHC Tunnel) </a:t>
            </a:r>
          </a:p>
          <a:p>
            <a:pPr lvl="1" algn="l"/>
            <a:endParaRPr lang="en-GB" dirty="0"/>
          </a:p>
        </p:txBody>
      </p:sp>
      <p:sp>
        <p:nvSpPr>
          <p:cNvPr id="4" name="Footer Placeholder 3">
            <a:extLst>
              <a:ext uri="{FF2B5EF4-FFF2-40B4-BE49-F238E27FC236}">
                <a16:creationId xmlns:a16="http://schemas.microsoft.com/office/drawing/2014/main" id="{6BE3064A-5261-6356-CDBC-70427527591D}"/>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9EB9564F-6289-6A82-DBCA-53DF33CE4AC5}"/>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10" name="Oval 9">
            <a:extLst>
              <a:ext uri="{FF2B5EF4-FFF2-40B4-BE49-F238E27FC236}">
                <a16:creationId xmlns:a16="http://schemas.microsoft.com/office/drawing/2014/main" id="{04D24065-70CD-158A-90EF-BBA9EBD8F3F9}"/>
              </a:ext>
            </a:extLst>
          </p:cNvPr>
          <p:cNvSpPr/>
          <p:nvPr/>
        </p:nvSpPr>
        <p:spPr>
          <a:xfrm>
            <a:off x="1047358" y="2306206"/>
            <a:ext cx="144016" cy="144016"/>
          </a:xfrm>
          <a:prstGeom prst="ellipse">
            <a:avLst/>
          </a:prstGeom>
          <a:noFill/>
          <a:ln w="22225">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Isosceles Triangle 10">
            <a:extLst>
              <a:ext uri="{FF2B5EF4-FFF2-40B4-BE49-F238E27FC236}">
                <a16:creationId xmlns:a16="http://schemas.microsoft.com/office/drawing/2014/main" id="{60CAB343-AF8D-F37B-7708-D2C915C8981A}"/>
              </a:ext>
            </a:extLst>
          </p:cNvPr>
          <p:cNvSpPr/>
          <p:nvPr/>
        </p:nvSpPr>
        <p:spPr>
          <a:xfrm>
            <a:off x="974868" y="2960453"/>
            <a:ext cx="288032" cy="263913"/>
          </a:xfrm>
          <a:prstGeom prst="triangle">
            <a:avLst/>
          </a:prstGeom>
          <a:noFill/>
          <a:ln w="254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46E3E41-7126-753C-C5A4-BC6F51077341}"/>
              </a:ext>
            </a:extLst>
          </p:cNvPr>
          <p:cNvSpPr/>
          <p:nvPr/>
        </p:nvSpPr>
        <p:spPr>
          <a:xfrm>
            <a:off x="1046876" y="2765286"/>
            <a:ext cx="144016" cy="144016"/>
          </a:xfrm>
          <a:prstGeom prst="ellipse">
            <a:avLst/>
          </a:prstGeom>
          <a:noFill/>
          <a:ln w="2222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369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5D583-629A-A8D6-3CD2-86DAB45414E7}"/>
            </a:ext>
          </a:extLst>
        </p:cNvPr>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C65906AD-F2D1-05E4-6D32-1E6ADACBEB04}"/>
              </a:ext>
            </a:extLst>
          </p:cNvPr>
          <p:cNvGraphicFramePr>
            <a:graphicFrameLocks noGrp="1"/>
          </p:cNvGraphicFramePr>
          <p:nvPr>
            <p:extLst>
              <p:ext uri="{D42A27DB-BD31-4B8C-83A1-F6EECF244321}">
                <p14:modId xmlns:p14="http://schemas.microsoft.com/office/powerpoint/2010/main" val="1203997378"/>
              </p:ext>
            </p:extLst>
          </p:nvPr>
        </p:nvGraphicFramePr>
        <p:xfrm>
          <a:off x="97200" y="464095"/>
          <a:ext cx="8949600" cy="3041053"/>
        </p:xfrm>
        <a:graphic>
          <a:graphicData uri="http://schemas.openxmlformats.org/drawingml/2006/table">
            <a:tbl>
              <a:tblPr firstRow="1" bandRow="1">
                <a:tableStyleId>{5C22544A-7EE6-4342-B048-85BDC9FD1C3A}</a:tableStyleId>
              </a:tblPr>
              <a:tblGrid>
                <a:gridCol w="2458576">
                  <a:extLst>
                    <a:ext uri="{9D8B030D-6E8A-4147-A177-3AD203B41FA5}">
                      <a16:colId xmlns:a16="http://schemas.microsoft.com/office/drawing/2014/main" val="600513463"/>
                    </a:ext>
                  </a:extLst>
                </a:gridCol>
                <a:gridCol w="2088232">
                  <a:extLst>
                    <a:ext uri="{9D8B030D-6E8A-4147-A177-3AD203B41FA5}">
                      <a16:colId xmlns:a16="http://schemas.microsoft.com/office/drawing/2014/main" val="1096454593"/>
                    </a:ext>
                  </a:extLst>
                </a:gridCol>
                <a:gridCol w="2115968">
                  <a:extLst>
                    <a:ext uri="{9D8B030D-6E8A-4147-A177-3AD203B41FA5}">
                      <a16:colId xmlns:a16="http://schemas.microsoft.com/office/drawing/2014/main" val="3235125656"/>
                    </a:ext>
                  </a:extLst>
                </a:gridCol>
                <a:gridCol w="2286824">
                  <a:extLst>
                    <a:ext uri="{9D8B030D-6E8A-4147-A177-3AD203B41FA5}">
                      <a16:colId xmlns:a16="http://schemas.microsoft.com/office/drawing/2014/main" val="3983948484"/>
                    </a:ext>
                  </a:extLst>
                </a:gridCol>
              </a:tblGrid>
              <a:tr h="508556">
                <a:tc>
                  <a:txBody>
                    <a:bodyPr/>
                    <a:lstStyle/>
                    <a:p>
                      <a:pPr algn="ctr"/>
                      <a:r>
                        <a:rPr lang="en-US" sz="1400" dirty="0"/>
                        <a:t>Crab cavities </a:t>
                      </a:r>
                      <a:r>
                        <a:rPr lang="en-US" sz="1400" dirty="0" err="1"/>
                        <a:t>cryo</a:t>
                      </a:r>
                      <a:r>
                        <a:rPr lang="en-US" sz="1400" dirty="0"/>
                        <a:t> modules</a:t>
                      </a:r>
                      <a:endParaRPr lang="en-GB" sz="1400" dirty="0"/>
                    </a:p>
                  </a:txBody>
                  <a:tcPr/>
                </a:tc>
                <a:tc>
                  <a:txBody>
                    <a:bodyPr/>
                    <a:lstStyle/>
                    <a:p>
                      <a:pPr algn="ctr"/>
                      <a:r>
                        <a:rPr lang="en-US" sz="1400" dirty="0">
                          <a:effectLst>
                            <a:outerShdw blurRad="38100" dist="38100" dir="2700000" algn="tl">
                              <a:srgbClr val="000000">
                                <a:alpha val="43137"/>
                              </a:srgbClr>
                            </a:outerShdw>
                          </a:effectLst>
                        </a:rPr>
                        <a:t>Collaboration Meeting 2024</a:t>
                      </a:r>
                    </a:p>
                  </a:txBody>
                  <a:tcPr/>
                </a:tc>
                <a:tc>
                  <a:txBody>
                    <a:bodyPr/>
                    <a:lstStyle/>
                    <a:p>
                      <a:pPr algn="ctr"/>
                      <a:r>
                        <a:rPr lang="en-US" sz="1400" dirty="0">
                          <a:effectLst>
                            <a:outerShdw blurRad="38100" dist="38100" dir="2700000" algn="tl">
                              <a:srgbClr val="000000">
                                <a:alpha val="43137"/>
                              </a:srgbClr>
                            </a:outerShdw>
                          </a:effectLst>
                        </a:rPr>
                        <a:t>Chamonix </a:t>
                      </a:r>
                    </a:p>
                    <a:p>
                      <a:pPr algn="ctr"/>
                      <a:r>
                        <a:rPr lang="en-US" sz="1400" dirty="0">
                          <a:effectLst>
                            <a:outerShdw blurRad="38100" dist="38100" dir="2700000" algn="tl">
                              <a:srgbClr val="000000">
                                <a:alpha val="43137"/>
                              </a:srgbClr>
                            </a:outerShdw>
                          </a:effectLst>
                        </a:rPr>
                        <a:t>2025</a:t>
                      </a:r>
                    </a:p>
                  </a:txBody>
                  <a:tcPr/>
                </a:tc>
                <a:tc>
                  <a:txBody>
                    <a:bodyPr/>
                    <a:lstStyle/>
                    <a:p>
                      <a:pPr algn="ctr"/>
                      <a:r>
                        <a:rPr lang="en-US" sz="1400" dirty="0">
                          <a:effectLst>
                            <a:outerShdw blurRad="38100" dist="38100" dir="2700000" algn="tl">
                              <a:srgbClr val="000000">
                                <a:alpha val="43137"/>
                              </a:srgbClr>
                            </a:outerShdw>
                          </a:effectLst>
                        </a:rPr>
                        <a:t>Collaboration Meeting 2025</a:t>
                      </a:r>
                    </a:p>
                  </a:txBody>
                  <a:tcPr/>
                </a:tc>
                <a:extLst>
                  <a:ext uri="{0D108BD9-81ED-4DB2-BD59-A6C34878D82A}">
                    <a16:rowId xmlns:a16="http://schemas.microsoft.com/office/drawing/2014/main" val="2530155946"/>
                  </a:ext>
                </a:extLst>
              </a:tr>
              <a:tr h="299151">
                <a:tc>
                  <a:txBody>
                    <a:bodyPr/>
                    <a:lstStyle/>
                    <a:p>
                      <a:r>
                        <a:rPr lang="en-US" sz="1400" dirty="0"/>
                        <a:t>RFD1 (1R) CERN </a:t>
                      </a:r>
                      <a:r>
                        <a:rPr lang="en-US" sz="1400" dirty="0">
                          <a:solidFill>
                            <a:schemeClr val="tx2"/>
                          </a:solidFill>
                        </a:rPr>
                        <a:t>TCM5</a:t>
                      </a:r>
                      <a:endParaRPr lang="en-GB" sz="1400" dirty="0">
                        <a:solidFill>
                          <a:schemeClr val="tx2"/>
                        </a:solidFill>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19</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6</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9</a:t>
                      </a:r>
                      <a:endParaRPr lang="en-GB" sz="1400" b="1" dirty="0">
                        <a:solidFill>
                          <a:srgbClr val="00B05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138848489"/>
                  </a:ext>
                </a:extLst>
              </a:tr>
              <a:tr h="330127">
                <a:tc>
                  <a:txBody>
                    <a:bodyPr/>
                    <a:lstStyle/>
                    <a:p>
                      <a:r>
                        <a:rPr lang="en-US" sz="1400" dirty="0"/>
                        <a:t>RFD2 (1R)</a:t>
                      </a:r>
                      <a:endParaRPr lang="en-GB" sz="1400" dirty="0"/>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16</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chemeClr val="bg2">
                              <a:lumMod val="75000"/>
                            </a:schemeClr>
                          </a:solidFill>
                          <a:effectLst>
                            <a:outerShdw blurRad="38100" dist="38100" dir="2700000" algn="tl">
                              <a:srgbClr val="000000">
                                <a:alpha val="43137"/>
                              </a:srgbClr>
                            </a:outerShdw>
                          </a:effectLst>
                        </a:rPr>
                        <a:t>3</a:t>
                      </a:r>
                      <a:endParaRPr lang="en-GB" sz="1400" b="1" dirty="0">
                        <a:solidFill>
                          <a:schemeClr val="bg2">
                            <a:lumMod val="75000"/>
                          </a:schemeClr>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5</a:t>
                      </a:r>
                      <a:endParaRPr lang="en-GB" sz="1400" b="1" dirty="0">
                        <a:solidFill>
                          <a:srgbClr val="00B05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14028252"/>
                  </a:ext>
                </a:extLst>
              </a:tr>
              <a:tr h="299151">
                <a:tc>
                  <a:txBody>
                    <a:bodyPr/>
                    <a:lstStyle/>
                    <a:p>
                      <a:r>
                        <a:rPr lang="en-US" sz="1400" dirty="0"/>
                        <a:t>RFD3 (1L)</a:t>
                      </a:r>
                      <a:endParaRPr lang="en-GB" sz="1400" dirty="0"/>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11</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FF9933"/>
                          </a:solidFill>
                          <a:effectLst>
                            <a:outerShdw blurRad="38100" dist="38100" dir="2700000" algn="tl">
                              <a:srgbClr val="000000">
                                <a:alpha val="43137"/>
                              </a:srgbClr>
                            </a:outerShdw>
                          </a:effectLst>
                        </a:rPr>
                        <a:t>2</a:t>
                      </a:r>
                      <a:endParaRPr lang="en-GB" sz="1400" b="1" dirty="0">
                        <a:solidFill>
                          <a:srgbClr val="FF9933"/>
                        </a:solidFill>
                        <a:effectLst>
                          <a:outerShdw blurRad="38100" dist="38100" dir="2700000" algn="tl">
                            <a:srgbClr val="000000">
                              <a:alpha val="43137"/>
                            </a:srgbClr>
                          </a:outerShdw>
                        </a:effectLst>
                      </a:endParaRPr>
                    </a:p>
                  </a:txBody>
                  <a:tcPr/>
                </a:tc>
                <a:tc>
                  <a:txBody>
                    <a:bodyPr/>
                    <a:lstStyle/>
                    <a:p>
                      <a:pPr algn="ctr"/>
                      <a:r>
                        <a:rPr lang="en-US" sz="1400" b="1" dirty="0">
                          <a:solidFill>
                            <a:schemeClr val="accent1">
                              <a:lumMod val="75000"/>
                            </a:schemeClr>
                          </a:solidFill>
                          <a:effectLst>
                            <a:outerShdw blurRad="38100" dist="38100" dir="2700000" algn="tl">
                              <a:srgbClr val="000000">
                                <a:alpha val="43137"/>
                              </a:srgbClr>
                            </a:outerShdw>
                          </a:effectLst>
                        </a:rPr>
                        <a:t>4</a:t>
                      </a:r>
                      <a:endParaRPr lang="en-GB" sz="1400" b="1" dirty="0">
                        <a:solidFill>
                          <a:schemeClr val="accent1">
                            <a:lumMod val="75000"/>
                          </a:schemeClr>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658787372"/>
                  </a:ext>
                </a:extLst>
              </a:tr>
              <a:tr h="299151">
                <a:tc>
                  <a:txBody>
                    <a:bodyPr/>
                    <a:lstStyle/>
                    <a:p>
                      <a:r>
                        <a:rPr lang="en-US" sz="1400" dirty="0"/>
                        <a:t>RFD4 (1L)</a:t>
                      </a:r>
                      <a:endParaRPr lang="en-GB" sz="1400" dirty="0"/>
                    </a:p>
                  </a:txBody>
                  <a:tcPr/>
                </a:tc>
                <a:tc>
                  <a:txBody>
                    <a:bodyPr/>
                    <a:lstStyle/>
                    <a:p>
                      <a:pPr algn="ctr"/>
                      <a:r>
                        <a:rPr lang="en-US" sz="1400" b="1" dirty="0">
                          <a:solidFill>
                            <a:schemeClr val="tx2">
                              <a:lumMod val="75000"/>
                            </a:schemeClr>
                          </a:solidFill>
                          <a:effectLst>
                            <a:outerShdw blurRad="38100" dist="38100" dir="2700000" algn="tl">
                              <a:srgbClr val="000000">
                                <a:alpha val="43137"/>
                              </a:srgbClr>
                            </a:outerShdw>
                          </a:effectLst>
                        </a:rPr>
                        <a:t>5</a:t>
                      </a:r>
                      <a:endParaRPr lang="en-GB" sz="1400" b="1" dirty="0">
                        <a:solidFill>
                          <a:schemeClr val="tx2">
                            <a:lumMod val="75000"/>
                          </a:schemeClr>
                        </a:solidFill>
                        <a:effectLst>
                          <a:outerShdw blurRad="38100" dist="38100" dir="2700000" algn="tl">
                            <a:srgbClr val="000000">
                              <a:alpha val="43137"/>
                            </a:srgbClr>
                          </a:outerShdw>
                        </a:effectLst>
                      </a:endParaRPr>
                    </a:p>
                  </a:txBody>
                  <a:tcPr/>
                </a:tc>
                <a:tc>
                  <a:txBody>
                    <a:bodyPr/>
                    <a:lstStyle/>
                    <a:p>
                      <a:pPr algn="ctr"/>
                      <a:r>
                        <a:rPr lang="en-US" sz="1400" b="1" dirty="0">
                          <a:solidFill>
                            <a:srgbClr val="FF0000"/>
                          </a:solidFill>
                          <a:effectLst>
                            <a:outerShdw blurRad="38100" dist="38100" dir="2700000" algn="tl">
                              <a:srgbClr val="000000">
                                <a:alpha val="43137"/>
                              </a:srgbClr>
                            </a:outerShdw>
                          </a:effectLst>
                        </a:rPr>
                        <a:t>-1</a:t>
                      </a:r>
                      <a:endParaRPr lang="en-GB" sz="1400" b="1" dirty="0">
                        <a:solidFill>
                          <a:srgbClr val="FF0000"/>
                        </a:solidFill>
                        <a:effectLst>
                          <a:outerShdw blurRad="38100" dist="38100" dir="2700000" algn="tl">
                            <a:srgbClr val="000000">
                              <a:alpha val="43137"/>
                            </a:srgbClr>
                          </a:outerShdw>
                        </a:effectLst>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accent6">
                              <a:lumMod val="75000"/>
                            </a:schemeClr>
                          </a:solidFill>
                          <a:effectLst>
                            <a:outerShdw blurRad="38100" dist="38100" dir="2700000" algn="tl">
                              <a:srgbClr val="000000">
                                <a:alpha val="43137"/>
                              </a:srgbClr>
                            </a:outerShdw>
                          </a:effectLst>
                        </a:rPr>
                        <a:t>1</a:t>
                      </a:r>
                      <a:endParaRPr lang="en-GB" sz="1400" b="1" dirty="0">
                        <a:solidFill>
                          <a:schemeClr val="accent6">
                            <a:lumMod val="75000"/>
                          </a:schemeClr>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710078016"/>
                  </a:ext>
                </a:extLst>
              </a:tr>
              <a:tr h="299151">
                <a:tc>
                  <a:txBody>
                    <a:bodyPr/>
                    <a:lstStyle/>
                    <a:p>
                      <a:r>
                        <a:rPr lang="en-US" sz="1400" dirty="0"/>
                        <a:t>DQW1 (5L)</a:t>
                      </a:r>
                      <a:endParaRPr lang="en-GB" sz="1400" dirty="0"/>
                    </a:p>
                  </a:txBody>
                  <a:tcPr/>
                </a:tc>
                <a:tc>
                  <a:txBody>
                    <a:bodyPr/>
                    <a:lstStyle/>
                    <a:p>
                      <a:pPr algn="ctr"/>
                      <a:r>
                        <a:rPr lang="en-US" sz="1400" b="1" dirty="0">
                          <a:solidFill>
                            <a:srgbClr val="00B050"/>
                          </a:solidFill>
                          <a:effectLst>
                            <a:outerShdw blurRad="38100" dist="38100" dir="2700000" algn="tl">
                              <a:srgbClr val="000000">
                                <a:alpha val="43137"/>
                              </a:srgbClr>
                            </a:outerShdw>
                          </a:effectLst>
                        </a:rPr>
                        <a:t>30</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39</a:t>
                      </a: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34</a:t>
                      </a:r>
                    </a:p>
                  </a:txBody>
                  <a:tcPr/>
                </a:tc>
                <a:extLst>
                  <a:ext uri="{0D108BD9-81ED-4DB2-BD59-A6C34878D82A}">
                    <a16:rowId xmlns:a16="http://schemas.microsoft.com/office/drawing/2014/main" val="4114048903"/>
                  </a:ext>
                </a:extLst>
              </a:tr>
              <a:tr h="299151">
                <a:tc>
                  <a:txBody>
                    <a:bodyPr/>
                    <a:lstStyle/>
                    <a:p>
                      <a:r>
                        <a:rPr lang="en-US" sz="1400" dirty="0"/>
                        <a:t>DQW2 (5L)</a:t>
                      </a:r>
                      <a:endParaRPr lang="en-GB" sz="1400" dirty="0"/>
                    </a:p>
                  </a:txBody>
                  <a:tcPr/>
                </a:tc>
                <a:tc>
                  <a:txBody>
                    <a:bodyPr/>
                    <a:lstStyle/>
                    <a:p>
                      <a:pPr algn="ctr"/>
                      <a:r>
                        <a:rPr lang="en-US" sz="1400" b="1" dirty="0">
                          <a:solidFill>
                            <a:srgbClr val="00B050"/>
                          </a:solidFill>
                          <a:effectLst>
                            <a:outerShdw blurRad="38100" dist="38100" dir="2700000" algn="tl">
                              <a:srgbClr val="000000">
                                <a:alpha val="43137"/>
                              </a:srgbClr>
                            </a:outerShdw>
                          </a:effectLst>
                        </a:rPr>
                        <a:t>36</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31</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20</a:t>
                      </a:r>
                      <a:endParaRPr lang="en-GB" sz="1400" b="1" dirty="0">
                        <a:solidFill>
                          <a:srgbClr val="00B05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899565009"/>
                  </a:ext>
                </a:extLst>
              </a:tr>
              <a:tr h="299151">
                <a:tc>
                  <a:txBody>
                    <a:bodyPr/>
                    <a:lstStyle/>
                    <a:p>
                      <a:r>
                        <a:rPr lang="en-US" sz="1400" dirty="0"/>
                        <a:t>DQW1 (5R) </a:t>
                      </a:r>
                      <a:r>
                        <a:rPr lang="en-US" sz="1400" dirty="0">
                          <a:solidFill>
                            <a:schemeClr val="tx2">
                              <a:lumMod val="60000"/>
                              <a:lumOff val="40000"/>
                            </a:schemeClr>
                          </a:solidFill>
                        </a:rPr>
                        <a:t>CM1 CERN</a:t>
                      </a:r>
                      <a:endParaRPr lang="en-GB" sz="1400" dirty="0">
                        <a:solidFill>
                          <a:schemeClr val="tx2">
                            <a:lumMod val="60000"/>
                            <a:lumOff val="40000"/>
                          </a:schemeClr>
                        </a:solidFill>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17</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24</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25</a:t>
                      </a:r>
                      <a:endParaRPr lang="en-GB" sz="1400" b="1" dirty="0">
                        <a:solidFill>
                          <a:srgbClr val="00B05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351498466"/>
                  </a:ext>
                </a:extLst>
              </a:tr>
              <a:tr h="363966">
                <a:tc>
                  <a:txBody>
                    <a:bodyPr/>
                    <a:lstStyle/>
                    <a:p>
                      <a:r>
                        <a:rPr lang="en-US" sz="1400" dirty="0"/>
                        <a:t>DQW2 (5R)</a:t>
                      </a:r>
                      <a:endParaRPr lang="en-GB" sz="1400" dirty="0"/>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11</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algn="ctr"/>
                      <a:r>
                        <a:rPr lang="en-US" sz="1400" b="1" dirty="0">
                          <a:solidFill>
                            <a:srgbClr val="00B050"/>
                          </a:solidFill>
                          <a:effectLst>
                            <a:outerShdw blurRad="38100" dist="38100" dir="2700000" algn="tl">
                              <a:srgbClr val="000000">
                                <a:alpha val="43137"/>
                              </a:srgbClr>
                            </a:outerShdw>
                          </a:effectLst>
                        </a:rPr>
                        <a:t>15</a:t>
                      </a:r>
                      <a:endParaRPr lang="en-GB" sz="1400" b="1" dirty="0">
                        <a:solidFill>
                          <a:srgbClr val="00B050"/>
                        </a:solidFill>
                        <a:effectLst>
                          <a:outerShdw blurRad="38100" dist="38100" dir="2700000" algn="tl">
                            <a:srgbClr val="000000">
                              <a:alpha val="43137"/>
                            </a:srgbClr>
                          </a:outerShdw>
                        </a:effectLst>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dirty="0">
                          <a:solidFill>
                            <a:srgbClr val="FF6600"/>
                          </a:solidFill>
                          <a:effectLst>
                            <a:outerShdw blurRad="38100" dist="38100" dir="2700000" algn="tl">
                              <a:srgbClr val="000000">
                                <a:alpha val="43137"/>
                              </a:srgbClr>
                            </a:outerShdw>
                          </a:effectLst>
                        </a:rPr>
                        <a:t>1</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2473613567"/>
                  </a:ext>
                </a:extLst>
              </a:tr>
            </a:tbl>
          </a:graphicData>
        </a:graphic>
      </p:graphicFrame>
      <p:sp>
        <p:nvSpPr>
          <p:cNvPr id="2" name="Isosceles Triangle 1">
            <a:extLst>
              <a:ext uri="{FF2B5EF4-FFF2-40B4-BE49-F238E27FC236}">
                <a16:creationId xmlns:a16="http://schemas.microsoft.com/office/drawing/2014/main" id="{4CAC71C1-A4E1-0E77-F9CE-00C2EAA0FEB2}"/>
              </a:ext>
            </a:extLst>
          </p:cNvPr>
          <p:cNvSpPr/>
          <p:nvPr/>
        </p:nvSpPr>
        <p:spPr>
          <a:xfrm>
            <a:off x="7735600" y="3150712"/>
            <a:ext cx="360040" cy="263913"/>
          </a:xfrm>
          <a:prstGeom prst="triangle">
            <a:avLst/>
          </a:prstGeom>
          <a:noFill/>
          <a:ln w="254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7D02092D-9983-C08D-FDE7-3B565486FE76}"/>
              </a:ext>
            </a:extLst>
          </p:cNvPr>
          <p:cNvSpPr>
            <a:spLocks noGrp="1"/>
          </p:cNvSpPr>
          <p:nvPr>
            <p:ph type="ftr" sz="quarter" idx="11"/>
          </p:nvPr>
        </p:nvSpPr>
        <p:spPr>
          <a:xfrm>
            <a:off x="2110643" y="7935615"/>
            <a:ext cx="6627000" cy="270000"/>
          </a:xfrm>
        </p:spPr>
        <p:txBody>
          <a:bodyPr/>
          <a:lstStyle/>
          <a:p>
            <a:r>
              <a:rPr lang="en-GB"/>
              <a:t>2025 HL-LHC Collaboration Meeting 29/09/2025-03/10/2025</a:t>
            </a:r>
            <a:endParaRPr lang="en-GB" dirty="0"/>
          </a:p>
        </p:txBody>
      </p:sp>
      <p:sp>
        <p:nvSpPr>
          <p:cNvPr id="20" name="Title 19">
            <a:extLst>
              <a:ext uri="{FF2B5EF4-FFF2-40B4-BE49-F238E27FC236}">
                <a16:creationId xmlns:a16="http://schemas.microsoft.com/office/drawing/2014/main" id="{D32CFDA9-2B95-5494-8F48-60682EE726C5}"/>
              </a:ext>
            </a:extLst>
          </p:cNvPr>
          <p:cNvSpPr>
            <a:spLocks noGrp="1"/>
          </p:cNvSpPr>
          <p:nvPr>
            <p:ph type="title"/>
          </p:nvPr>
        </p:nvSpPr>
        <p:spPr>
          <a:xfrm>
            <a:off x="370344" y="6046"/>
            <a:ext cx="8676456" cy="540000"/>
          </a:xfrm>
        </p:spPr>
        <p:txBody>
          <a:bodyPr/>
          <a:lstStyle/>
          <a:p>
            <a:r>
              <a:rPr lang="en-US" sz="2400" dirty="0"/>
              <a:t>Evolution of Float</a:t>
            </a:r>
            <a:endParaRPr lang="en-GB" sz="2400" dirty="0"/>
          </a:p>
        </p:txBody>
      </p:sp>
      <p:sp>
        <p:nvSpPr>
          <p:cNvPr id="4" name="Oval 3">
            <a:extLst>
              <a:ext uri="{FF2B5EF4-FFF2-40B4-BE49-F238E27FC236}">
                <a16:creationId xmlns:a16="http://schemas.microsoft.com/office/drawing/2014/main" id="{DA9C546F-241C-F8F0-928C-ACBF06E02F4C}"/>
              </a:ext>
            </a:extLst>
          </p:cNvPr>
          <p:cNvSpPr/>
          <p:nvPr/>
        </p:nvSpPr>
        <p:spPr>
          <a:xfrm>
            <a:off x="2267744" y="1059582"/>
            <a:ext cx="144016" cy="144016"/>
          </a:xfrm>
          <a:prstGeom prst="ellipse">
            <a:avLst/>
          </a:prstGeom>
          <a:noFill/>
          <a:ln w="22225">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64F3E66B-6F71-6E82-555B-2B3A4CDBBABB}"/>
              </a:ext>
            </a:extLst>
          </p:cNvPr>
          <p:cNvSpPr/>
          <p:nvPr/>
        </p:nvSpPr>
        <p:spPr>
          <a:xfrm>
            <a:off x="2264457" y="2909302"/>
            <a:ext cx="144016" cy="144016"/>
          </a:xfrm>
          <a:prstGeom prst="ellipse">
            <a:avLst/>
          </a:prstGeom>
          <a:noFill/>
          <a:ln w="2222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0" name="Table 9">
            <a:extLst>
              <a:ext uri="{FF2B5EF4-FFF2-40B4-BE49-F238E27FC236}">
                <a16:creationId xmlns:a16="http://schemas.microsoft.com/office/drawing/2014/main" id="{517C5FEF-D07D-700B-4694-E8CA00376F5A}"/>
              </a:ext>
            </a:extLst>
          </p:cNvPr>
          <p:cNvGraphicFramePr>
            <a:graphicFrameLocks noGrp="1"/>
          </p:cNvGraphicFramePr>
          <p:nvPr>
            <p:extLst>
              <p:ext uri="{D42A27DB-BD31-4B8C-83A1-F6EECF244321}">
                <p14:modId xmlns:p14="http://schemas.microsoft.com/office/powerpoint/2010/main" val="1350528241"/>
              </p:ext>
            </p:extLst>
          </p:nvPr>
        </p:nvGraphicFramePr>
        <p:xfrm>
          <a:off x="5303" y="441033"/>
          <a:ext cx="9128125" cy="3713185"/>
        </p:xfrm>
        <a:graphic>
          <a:graphicData uri="http://schemas.openxmlformats.org/drawingml/2006/table">
            <a:tbl>
              <a:tblPr firstRow="1" bandRow="1">
                <a:tableStyleId>{5C22544A-7EE6-4342-B048-85BDC9FD1C3A}</a:tableStyleId>
              </a:tblPr>
              <a:tblGrid>
                <a:gridCol w="1116381">
                  <a:extLst>
                    <a:ext uri="{9D8B030D-6E8A-4147-A177-3AD203B41FA5}">
                      <a16:colId xmlns:a16="http://schemas.microsoft.com/office/drawing/2014/main" val="600513463"/>
                    </a:ext>
                  </a:extLst>
                </a:gridCol>
                <a:gridCol w="1351513">
                  <a:extLst>
                    <a:ext uri="{9D8B030D-6E8A-4147-A177-3AD203B41FA5}">
                      <a16:colId xmlns:a16="http://schemas.microsoft.com/office/drawing/2014/main" val="1390779577"/>
                    </a:ext>
                  </a:extLst>
                </a:gridCol>
                <a:gridCol w="1387737">
                  <a:extLst>
                    <a:ext uri="{9D8B030D-6E8A-4147-A177-3AD203B41FA5}">
                      <a16:colId xmlns:a16="http://schemas.microsoft.com/office/drawing/2014/main" val="3486981752"/>
                    </a:ext>
                  </a:extLst>
                </a:gridCol>
                <a:gridCol w="1369625">
                  <a:extLst>
                    <a:ext uri="{9D8B030D-6E8A-4147-A177-3AD203B41FA5}">
                      <a16:colId xmlns:a16="http://schemas.microsoft.com/office/drawing/2014/main" val="3235125656"/>
                    </a:ext>
                  </a:extLst>
                </a:gridCol>
                <a:gridCol w="1310077">
                  <a:extLst>
                    <a:ext uri="{9D8B030D-6E8A-4147-A177-3AD203B41FA5}">
                      <a16:colId xmlns:a16="http://schemas.microsoft.com/office/drawing/2014/main" val="2218350279"/>
                    </a:ext>
                  </a:extLst>
                </a:gridCol>
                <a:gridCol w="1345179">
                  <a:extLst>
                    <a:ext uri="{9D8B030D-6E8A-4147-A177-3AD203B41FA5}">
                      <a16:colId xmlns:a16="http://schemas.microsoft.com/office/drawing/2014/main" val="490526276"/>
                    </a:ext>
                  </a:extLst>
                </a:gridCol>
                <a:gridCol w="1247613">
                  <a:extLst>
                    <a:ext uri="{9D8B030D-6E8A-4147-A177-3AD203B41FA5}">
                      <a16:colId xmlns:a16="http://schemas.microsoft.com/office/drawing/2014/main" val="3563631483"/>
                    </a:ext>
                  </a:extLst>
                </a:gridCol>
              </a:tblGrid>
              <a:tr h="421476">
                <a:tc gridSpan="7">
                  <a:txBody>
                    <a:bodyPr/>
                    <a:lstStyle/>
                    <a:p>
                      <a:pPr algn="ctr"/>
                      <a:r>
                        <a:rPr lang="en-US" sz="1800" dirty="0"/>
                        <a:t>Magnet Float LSS R 5</a:t>
                      </a:r>
                      <a:endParaRPr lang="en-GB" sz="1800" dirty="0"/>
                    </a:p>
                  </a:txBody>
                  <a:tcPr>
                    <a:solidFill>
                      <a:schemeClr val="accent1">
                        <a:lumMod val="50000"/>
                      </a:schemeClr>
                    </a:solidFill>
                  </a:tcPr>
                </a:tc>
                <a:tc hMerge="1">
                  <a:txBody>
                    <a:bodyPr/>
                    <a:lstStyle/>
                    <a:p>
                      <a:endParaRPr lang="en-GB"/>
                    </a:p>
                  </a:txBody>
                  <a:tcPr/>
                </a:tc>
                <a:tc hMerge="1">
                  <a:txBody>
                    <a:bodyPr/>
                    <a:lstStyle/>
                    <a:p>
                      <a:endParaRPr lang="en-GB"/>
                    </a:p>
                  </a:txBody>
                  <a:tcPr/>
                </a:tc>
                <a:tc hMerge="1">
                  <a:txBody>
                    <a:bodyPr/>
                    <a:lstStyle/>
                    <a:p>
                      <a:pPr algn="ctr"/>
                      <a:endParaRPr lang="en-GB" sz="1400" dirty="0">
                        <a:solidFill>
                          <a:schemeClr val="bg1"/>
                        </a:solidFill>
                        <a:effectLst>
                          <a:outerShdw blurRad="38100" dist="38100" dir="2700000" algn="tl">
                            <a:srgbClr val="000000">
                              <a:alpha val="43137"/>
                            </a:srgbClr>
                          </a:outerShdw>
                        </a:effectLst>
                      </a:endParaRPr>
                    </a:p>
                  </a:txBody>
                  <a:tcPr>
                    <a:solidFill>
                      <a:schemeClr val="accent1">
                        <a:lumMod val="50000"/>
                      </a:schemeClr>
                    </a:solidFill>
                  </a:tcPr>
                </a:tc>
                <a:tc hMerge="1">
                  <a:txBody>
                    <a:bodyPr/>
                    <a:lstStyle/>
                    <a:p>
                      <a:endParaRPr lang="en-GB"/>
                    </a:p>
                  </a:txBody>
                  <a:tcPr/>
                </a:tc>
                <a:tc hMerge="1">
                  <a:txBody>
                    <a:bodyPr/>
                    <a:lstStyle/>
                    <a:p>
                      <a:pPr algn="ctr"/>
                      <a:endParaRPr lang="en-GB" sz="1400" dirty="0">
                        <a:solidFill>
                          <a:schemeClr val="bg1"/>
                        </a:solidFill>
                        <a:effectLst>
                          <a:outerShdw blurRad="38100" dist="38100" dir="2700000" algn="tl">
                            <a:srgbClr val="000000">
                              <a:alpha val="43137"/>
                            </a:srgbClr>
                          </a:outerShdw>
                        </a:effectLst>
                      </a:endParaRPr>
                    </a:p>
                  </a:txBody>
                  <a:tcPr>
                    <a:solidFill>
                      <a:schemeClr val="accent1">
                        <a:lumMod val="50000"/>
                      </a:schemeClr>
                    </a:solidFill>
                  </a:tcPr>
                </a:tc>
                <a:tc hMerge="1">
                  <a:txBody>
                    <a:bodyPr/>
                    <a:lstStyle/>
                    <a:p>
                      <a:endParaRPr lang="en-GB"/>
                    </a:p>
                  </a:txBody>
                  <a:tcPr/>
                </a:tc>
                <a:extLst>
                  <a:ext uri="{0D108BD9-81ED-4DB2-BD59-A6C34878D82A}">
                    <a16:rowId xmlns:a16="http://schemas.microsoft.com/office/drawing/2014/main" val="2866248378"/>
                  </a:ext>
                </a:extLst>
              </a:tr>
              <a:tr h="218004">
                <a:tc>
                  <a:txBody>
                    <a:bodyPr/>
                    <a:lstStyle/>
                    <a:p>
                      <a:pPr algn="ctr"/>
                      <a:endParaRPr lang="en-GB" sz="1400" dirty="0"/>
                    </a:p>
                  </a:txBody>
                  <a:tcPr>
                    <a:solidFill>
                      <a:schemeClr val="accent1">
                        <a:lumMod val="75000"/>
                      </a:schemeClr>
                    </a:solidFill>
                  </a:tcPr>
                </a:tc>
                <a:tc gridSpan="2">
                  <a:txBody>
                    <a:bodyPr/>
                    <a:lstStyle/>
                    <a:p>
                      <a:pPr algn="ctr"/>
                      <a:r>
                        <a:rPr lang="en-GB" sz="1400" dirty="0">
                          <a:solidFill>
                            <a:schemeClr val="bg1"/>
                          </a:solidFill>
                          <a:effectLst>
                            <a:outerShdw blurRad="38100" dist="38100" dir="2700000" algn="tl">
                              <a:srgbClr val="000000">
                                <a:alpha val="43137"/>
                              </a:srgbClr>
                            </a:outerShdw>
                          </a:effectLst>
                        </a:rPr>
                        <a:t>Collaboration Meeting 2024</a:t>
                      </a:r>
                    </a:p>
                  </a:txBody>
                  <a:tcPr>
                    <a:solidFill>
                      <a:schemeClr val="accent1">
                        <a:lumMod val="75000"/>
                      </a:schemeClr>
                    </a:solidFill>
                  </a:tcPr>
                </a:tc>
                <a:tc hMerge="1">
                  <a:txBody>
                    <a:bodyPr/>
                    <a:lstStyle/>
                    <a:p>
                      <a:pPr algn="ctr"/>
                      <a:endParaRPr lang="en-GB" sz="1400" dirty="0">
                        <a:solidFill>
                          <a:schemeClr val="bg1"/>
                        </a:solidFill>
                        <a:effectLst>
                          <a:outerShdw blurRad="38100" dist="38100" dir="2700000" algn="tl">
                            <a:srgbClr val="000000">
                              <a:alpha val="43137"/>
                            </a:srgbClr>
                          </a:outerShdw>
                        </a:effectLst>
                      </a:endParaRPr>
                    </a:p>
                  </a:txBody>
                  <a:tcPr>
                    <a:solidFill>
                      <a:schemeClr val="accent1">
                        <a:lumMod val="75000"/>
                      </a:schemeClr>
                    </a:solidFill>
                  </a:tcPr>
                </a:tc>
                <a:tc gridSpan="2">
                  <a:txBody>
                    <a:bodyPr/>
                    <a:lstStyle/>
                    <a:p>
                      <a:pPr algn="ctr"/>
                      <a:r>
                        <a:rPr lang="en-GB" sz="1400" dirty="0">
                          <a:solidFill>
                            <a:schemeClr val="bg1"/>
                          </a:solidFill>
                          <a:effectLst>
                            <a:outerShdw blurRad="38100" dist="38100" dir="2700000" algn="tl">
                              <a:srgbClr val="000000">
                                <a:alpha val="43137"/>
                              </a:srgbClr>
                            </a:outerShdw>
                          </a:effectLst>
                        </a:rPr>
                        <a:t>Chamonix 2025 </a:t>
                      </a:r>
                    </a:p>
                  </a:txBody>
                  <a:tcPr>
                    <a:solidFill>
                      <a:schemeClr val="accent1">
                        <a:lumMod val="75000"/>
                      </a:schemeClr>
                    </a:solidFill>
                  </a:tcPr>
                </a:tc>
                <a:tc hMerge="1">
                  <a:txBody>
                    <a:bodyPr/>
                    <a:lstStyle/>
                    <a:p>
                      <a:pPr algn="ctr"/>
                      <a:endParaRPr lang="en-GB" sz="1400" dirty="0">
                        <a:solidFill>
                          <a:srgbClr val="00B0F0"/>
                        </a:solidFill>
                        <a:effectLst>
                          <a:outerShdw blurRad="38100" dist="38100" dir="2700000" algn="tl">
                            <a:srgbClr val="000000">
                              <a:alpha val="43137"/>
                            </a:srgbClr>
                          </a:outerShdw>
                        </a:effectLst>
                      </a:endParaRPr>
                    </a:p>
                  </a:txBody>
                  <a:tcPr/>
                </a:tc>
                <a:tc gridSpan="2">
                  <a:txBody>
                    <a:bodyPr/>
                    <a:lstStyle/>
                    <a:p>
                      <a:pPr algn="ctr"/>
                      <a:r>
                        <a:rPr lang="en-US" sz="1400" dirty="0">
                          <a:solidFill>
                            <a:schemeClr val="bg1"/>
                          </a:solidFill>
                          <a:effectLst>
                            <a:outerShdw blurRad="38100" dist="38100" dir="2700000" algn="tl">
                              <a:srgbClr val="000000">
                                <a:alpha val="43137"/>
                              </a:srgbClr>
                            </a:outerShdw>
                          </a:effectLst>
                        </a:rPr>
                        <a:t>Collaboration Meeting 2025</a:t>
                      </a:r>
                    </a:p>
                  </a:txBody>
                  <a:tcPr>
                    <a:solidFill>
                      <a:schemeClr val="accent1">
                        <a:lumMod val="75000"/>
                      </a:schemeClr>
                    </a:solidFill>
                  </a:tcPr>
                </a:tc>
                <a:tc hMerge="1">
                  <a:txBody>
                    <a:bodyPr/>
                    <a:lstStyle/>
                    <a:p>
                      <a:pPr algn="ctr"/>
                      <a:endParaRPr lang="en-GB" sz="1400" dirty="0">
                        <a:solidFill>
                          <a:srgbClr val="FF00FF"/>
                        </a:solidFill>
                      </a:endParaRPr>
                    </a:p>
                  </a:txBody>
                  <a:tcPr/>
                </a:tc>
                <a:extLst>
                  <a:ext uri="{0D108BD9-81ED-4DB2-BD59-A6C34878D82A}">
                    <a16:rowId xmlns:a16="http://schemas.microsoft.com/office/drawing/2014/main" val="3102558114"/>
                  </a:ext>
                </a:extLst>
              </a:tr>
              <a:tr h="548509">
                <a:tc>
                  <a:txBody>
                    <a:bodyPr/>
                    <a:lstStyle/>
                    <a:p>
                      <a:pPr algn="ctr"/>
                      <a:r>
                        <a:rPr lang="en-US" sz="1400" dirty="0"/>
                        <a:t>Magnets </a:t>
                      </a:r>
                    </a:p>
                    <a:p>
                      <a:pPr algn="ctr"/>
                      <a:r>
                        <a:rPr lang="en-US" sz="1400" dirty="0"/>
                        <a:t>Assembly</a:t>
                      </a:r>
                      <a:endParaRPr lang="en-GB" sz="1400" dirty="0"/>
                    </a:p>
                  </a:txBody>
                  <a:tcPr/>
                </a:tc>
                <a:tc>
                  <a:txBody>
                    <a:bodyPr/>
                    <a:lstStyle/>
                    <a:p>
                      <a:pPr algn="ctr"/>
                      <a:r>
                        <a:rPr lang="en-US" sz="1400" dirty="0">
                          <a:solidFill>
                            <a:srgbClr val="FF00FF"/>
                          </a:solidFill>
                        </a:rPr>
                        <a:t>Vs. transport</a:t>
                      </a:r>
                      <a:endParaRPr lang="en-GB" sz="1400" dirty="0">
                        <a:solidFill>
                          <a:srgbClr val="FF00FF"/>
                        </a:solidFill>
                      </a:endParaRPr>
                    </a:p>
                  </a:txBody>
                  <a:tcPr/>
                </a:tc>
                <a:tc>
                  <a:txBody>
                    <a:bodyPr/>
                    <a:lstStyle/>
                    <a:p>
                      <a:pPr algn="ctr"/>
                      <a:r>
                        <a:rPr lang="en-GB" sz="1400" dirty="0">
                          <a:solidFill>
                            <a:srgbClr val="00B0F0"/>
                          </a:solidFill>
                          <a:effectLst>
                            <a:outerShdw blurRad="38100" dist="38100" dir="2700000" algn="tl">
                              <a:srgbClr val="000000">
                                <a:alpha val="43137"/>
                              </a:srgbClr>
                            </a:outerShdw>
                          </a:effectLst>
                        </a:rPr>
                        <a:t>Vs. installation</a:t>
                      </a:r>
                    </a:p>
                  </a:txBody>
                  <a:tcPr/>
                </a:tc>
                <a:tc>
                  <a:txBody>
                    <a:bodyPr/>
                    <a:lstStyle/>
                    <a:p>
                      <a:pPr algn="ctr"/>
                      <a:r>
                        <a:rPr lang="en-US" sz="1400" dirty="0">
                          <a:solidFill>
                            <a:srgbClr val="FF00FF"/>
                          </a:solidFill>
                        </a:rPr>
                        <a:t>Vs. transport</a:t>
                      </a:r>
                      <a:endParaRPr lang="en-GB" sz="1400" dirty="0">
                        <a:solidFill>
                          <a:srgbClr val="FF00FF"/>
                        </a:solidFill>
                      </a:endParaRPr>
                    </a:p>
                  </a:txBody>
                  <a:tcPr/>
                </a:tc>
                <a:tc>
                  <a:txBody>
                    <a:bodyPr/>
                    <a:lstStyle/>
                    <a:p>
                      <a:pPr algn="ctr"/>
                      <a:r>
                        <a:rPr lang="en-GB" sz="1400" dirty="0">
                          <a:solidFill>
                            <a:srgbClr val="00B0F0"/>
                          </a:solidFill>
                          <a:effectLst>
                            <a:outerShdw blurRad="38100" dist="38100" dir="2700000" algn="tl">
                              <a:srgbClr val="000000">
                                <a:alpha val="43137"/>
                              </a:srgbClr>
                            </a:outerShdw>
                          </a:effectLst>
                        </a:rPr>
                        <a:t>Vs. installation</a:t>
                      </a:r>
                    </a:p>
                  </a:txBody>
                  <a:tcPr/>
                </a:tc>
                <a:tc>
                  <a:txBody>
                    <a:bodyPr/>
                    <a:lstStyle/>
                    <a:p>
                      <a:pPr algn="ctr"/>
                      <a:r>
                        <a:rPr lang="en-US" sz="1400" dirty="0">
                          <a:solidFill>
                            <a:srgbClr val="FF00FF"/>
                          </a:solidFill>
                        </a:rPr>
                        <a:t>Vs. transport</a:t>
                      </a:r>
                      <a:endParaRPr lang="en-GB" sz="1400" dirty="0">
                        <a:solidFill>
                          <a:srgbClr val="FF00FF"/>
                        </a:solidFill>
                      </a:endParaRPr>
                    </a:p>
                  </a:txBody>
                  <a:tcPr/>
                </a:tc>
                <a:tc>
                  <a:txBody>
                    <a:bodyPr/>
                    <a:lstStyle/>
                    <a:p>
                      <a:pPr algn="ctr"/>
                      <a:r>
                        <a:rPr lang="en-GB" sz="1400" dirty="0">
                          <a:solidFill>
                            <a:srgbClr val="00B0F0"/>
                          </a:solidFill>
                          <a:effectLst>
                            <a:outerShdw blurRad="38100" dist="38100" dir="2700000" algn="tl">
                              <a:srgbClr val="000000">
                                <a:alpha val="43137"/>
                              </a:srgbClr>
                            </a:outerShdw>
                          </a:effectLst>
                        </a:rPr>
                        <a:t>Vs. installation</a:t>
                      </a:r>
                    </a:p>
                  </a:txBody>
                  <a:tcPr/>
                </a:tc>
                <a:extLst>
                  <a:ext uri="{0D108BD9-81ED-4DB2-BD59-A6C34878D82A}">
                    <a16:rowId xmlns:a16="http://schemas.microsoft.com/office/drawing/2014/main" val="2530155946"/>
                  </a:ext>
                </a:extLst>
              </a:tr>
              <a:tr h="265239">
                <a:tc>
                  <a:txBody>
                    <a:bodyPr/>
                    <a:lstStyle/>
                    <a:p>
                      <a:r>
                        <a:rPr lang="en-US" sz="1400" dirty="0">
                          <a:solidFill>
                            <a:schemeClr val="accent6">
                              <a:lumMod val="75000"/>
                            </a:schemeClr>
                          </a:solidFill>
                        </a:rPr>
                        <a:t>Q4</a:t>
                      </a:r>
                      <a:endParaRPr lang="en-GB" sz="1400" dirty="0">
                        <a:solidFill>
                          <a:schemeClr val="accent6">
                            <a:lumMod val="75000"/>
                          </a:schemeClr>
                        </a:solidFill>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a:t>
                      </a:r>
                      <a:endParaRPr lang="en-US" sz="1400" b="0" i="0" u="none" strike="noStrike" dirty="0">
                        <a:effectLst/>
                        <a:latin typeface="Arial" panose="020B0604020202020204" pitchFamily="34" charset="0"/>
                      </a:endParaRPr>
                    </a:p>
                  </a:txBody>
                  <a:tcPr/>
                </a:tc>
                <a:tc>
                  <a:txBody>
                    <a:bodyPr/>
                    <a:lstStyle/>
                    <a:p>
                      <a:pPr marL="0" marR="0" indent="0" algn="ctr" rtl="0" eaLnBrk="1" fontAlgn="auto"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12 (+10)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solidFill>
                          <a:srgbClr val="7030A0"/>
                        </a:solidFill>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a:t>
                      </a:r>
                      <a:endParaRPr lang="en-US" sz="1400" b="0" i="0" u="none" strike="noStrike" dirty="0">
                        <a:effectLst/>
                        <a:latin typeface="Arial" panose="020B0604020202020204" pitchFamily="34" charset="0"/>
                      </a:endParaRPr>
                    </a:p>
                  </a:txBody>
                  <a:tcPr/>
                </a:tc>
                <a:tc>
                  <a:txBody>
                    <a:bodyPr/>
                    <a:lstStyle/>
                    <a:p>
                      <a:pPr marL="0" marR="0" indent="0" algn="ctr" rtl="0" eaLnBrk="1" fontAlgn="auto"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12 (+10)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21</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22 (+1) </a:t>
                      </a:r>
                      <a:r>
                        <a:rPr lang="en-US" sz="1000" b="1" i="0" u="none" strike="noStrike" kern="1200" dirty="0">
                          <a:solidFill>
                            <a:srgbClr val="00B050"/>
                          </a:solidFill>
                          <a:effectLst>
                            <a:outerShdw blurRad="38100" dist="38100" dir="2700000" algn="tl" rotWithShape="0">
                              <a:srgbClr val="000000">
                                <a:alpha val="43000"/>
                              </a:srgbClr>
                            </a:outerShdw>
                          </a:effectLst>
                          <a:latin typeface="Century" panose="02040604050505020304" pitchFamily="18" charset="0"/>
                        </a:rPr>
                        <a:t>(PMI2)</a:t>
                      </a:r>
                      <a:endParaRPr lang="en-GB" sz="1000" b="1" dirty="0">
                        <a:solidFill>
                          <a:srgbClr val="00B05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138848489"/>
                  </a:ext>
                </a:extLst>
              </a:tr>
              <a:tr h="265239">
                <a:tc>
                  <a:txBody>
                    <a:bodyPr/>
                    <a:lstStyle/>
                    <a:p>
                      <a:r>
                        <a:rPr lang="en-US" sz="1400" dirty="0"/>
                        <a:t>D1</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9</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21 (+12)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11</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23 (+12)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15</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20 (+5)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GB" sz="10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14028252"/>
                  </a:ext>
                </a:extLst>
              </a:tr>
              <a:tr h="265239">
                <a:tc>
                  <a:txBody>
                    <a:bodyPr/>
                    <a:lstStyle/>
                    <a:p>
                      <a:r>
                        <a:rPr lang="en-US" sz="1400" dirty="0"/>
                        <a:t>Q2b</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11</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23 (+12)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13</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25 (+12)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US" sz="10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21</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26 (+5) </a:t>
                      </a:r>
                      <a:r>
                        <a:rPr lang="en-US" sz="1000" b="1" i="0" u="none" strike="noStrike" kern="1200" dirty="0">
                          <a:solidFill>
                            <a:srgbClr val="7030A0"/>
                          </a:solidFill>
                          <a:effectLst>
                            <a:outerShdw blurRad="38100" dist="38100" dir="2700000" algn="tl" rotWithShape="0">
                              <a:srgbClr val="000000">
                                <a:alpha val="43000"/>
                              </a:srgbClr>
                            </a:outerShdw>
                          </a:effectLst>
                          <a:latin typeface="Century" panose="02040604050505020304" pitchFamily="18" charset="0"/>
                        </a:rPr>
                        <a:t>(PX24)</a:t>
                      </a:r>
                      <a:endParaRPr lang="en-GB" sz="10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658787372"/>
                  </a:ext>
                </a:extLst>
              </a:tr>
              <a:tr h="265239">
                <a:tc>
                  <a:txBody>
                    <a:bodyPr/>
                    <a:lstStyle/>
                    <a:p>
                      <a:r>
                        <a:rPr lang="en-US" sz="1400" dirty="0"/>
                        <a:t>Q3</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13</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15 (+2)</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a:solidFill>
                            <a:srgbClr val="FF00FF"/>
                          </a:solidFill>
                          <a:effectLst>
                            <a:outerShdw blurRad="38100" dist="38100" dir="2700000" algn="tl" rotWithShape="0">
                              <a:srgbClr val="000000">
                                <a:alpha val="43000"/>
                              </a:srgbClr>
                            </a:outerShdw>
                          </a:effectLst>
                          <a:latin typeface="Century" panose="02040604050505020304" pitchFamily="18" charset="0"/>
                        </a:rPr>
                        <a:t>15</a:t>
                      </a:r>
                      <a:endParaRPr lang="en-US" sz="1400" b="0" i="0" u="none" strike="noStrike">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17 (+2)</a:t>
                      </a:r>
                      <a:endParaRPr lang="en-US" sz="14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13</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14 (+1)</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710078016"/>
                  </a:ext>
                </a:extLst>
              </a:tr>
              <a:tr h="265239">
                <a:tc>
                  <a:txBody>
                    <a:bodyPr/>
                    <a:lstStyle/>
                    <a:p>
                      <a:r>
                        <a:rPr lang="en-US" sz="1400" dirty="0"/>
                        <a:t>Q1</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17</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19 (+2)</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18</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21 (+3)</a:t>
                      </a:r>
                      <a:endParaRPr lang="en-US" sz="14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12</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13 (+1)</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4114048903"/>
                  </a:ext>
                </a:extLst>
              </a:tr>
              <a:tr h="265239">
                <a:tc>
                  <a:txBody>
                    <a:bodyPr/>
                    <a:lstStyle/>
                    <a:p>
                      <a:r>
                        <a:rPr lang="en-US" sz="1400" dirty="0">
                          <a:solidFill>
                            <a:schemeClr val="accent6">
                              <a:lumMod val="75000"/>
                            </a:schemeClr>
                          </a:solidFill>
                        </a:rPr>
                        <a:t>Q5</a:t>
                      </a:r>
                      <a:endParaRPr lang="en-GB" sz="1400" dirty="0">
                        <a:solidFill>
                          <a:schemeClr val="accent6">
                            <a:lumMod val="75000"/>
                          </a:schemeClr>
                        </a:solidFill>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18</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18 (0)</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17</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18 (+1)</a:t>
                      </a:r>
                      <a:endParaRPr lang="en-US" sz="14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23</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24 (+0)</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899565009"/>
                  </a:ext>
                </a:extLst>
              </a:tr>
              <a:tr h="280791">
                <a:tc>
                  <a:txBody>
                    <a:bodyPr/>
                    <a:lstStyle/>
                    <a:p>
                      <a:r>
                        <a:rPr lang="en-US" sz="1400" dirty="0"/>
                        <a:t>CP</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21</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23 (+2)</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22</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25 (+3)</a:t>
                      </a:r>
                      <a:endParaRPr lang="en-US" sz="14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14</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15 (+0)</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351498466"/>
                  </a:ext>
                </a:extLst>
              </a:tr>
              <a:tr h="265239">
                <a:tc>
                  <a:txBody>
                    <a:bodyPr/>
                    <a:lstStyle/>
                    <a:p>
                      <a:r>
                        <a:rPr lang="en-US" sz="1400" dirty="0"/>
                        <a:t>Q2a</a:t>
                      </a:r>
                      <a:endParaRPr lang="en-GB" sz="1400" dirty="0"/>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26</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28 (+2)</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00FF"/>
                          </a:solidFill>
                          <a:effectLst>
                            <a:outerShdw blurRad="38100" dist="38100" dir="2700000" algn="tl" rotWithShape="0">
                              <a:srgbClr val="000000">
                                <a:alpha val="43000"/>
                              </a:srgbClr>
                            </a:outerShdw>
                          </a:effectLst>
                          <a:latin typeface="Century" panose="02040604050505020304" pitchFamily="18" charset="0"/>
                        </a:rPr>
                        <a:t>28</a:t>
                      </a:r>
                      <a:endParaRPr lang="en-US" sz="1400" b="0" i="0" u="none" strike="noStrike" dirty="0">
                        <a:effectLst/>
                        <a:latin typeface="Arial" panose="020B0604020202020204" pitchFamily="34" charset="0"/>
                      </a:endParaRPr>
                    </a:p>
                  </a:txBody>
                  <a:tcPr/>
                </a:tc>
                <a:tc>
                  <a:txBody>
                    <a:bodyPr/>
                    <a:lstStyle/>
                    <a:p>
                      <a:pPr marL="0" algn="ctr" rtl="0" eaLnBrk="1" fontAlgn="t" latinLnBrk="0" hangingPunct="1">
                        <a:buNone/>
                      </a:pPr>
                      <a:r>
                        <a:rPr lang="en-US" sz="1400" b="1" i="0" u="none" strike="noStrike" kern="1200" dirty="0">
                          <a:solidFill>
                            <a:srgbClr val="FF6600"/>
                          </a:solidFill>
                          <a:effectLst>
                            <a:outerShdw blurRad="38100" dist="38100" dir="2700000" algn="tl" rotWithShape="0">
                              <a:srgbClr val="000000">
                                <a:alpha val="43000"/>
                              </a:srgbClr>
                            </a:outerShdw>
                          </a:effectLst>
                          <a:latin typeface="Century" panose="02040604050505020304" pitchFamily="18" charset="0"/>
                        </a:rPr>
                        <a:t>30 (+2)</a:t>
                      </a:r>
                      <a:endParaRPr lang="en-US" sz="1400" b="0" i="0" u="none" strike="noStrike" dirty="0">
                        <a:effectLst/>
                        <a:latin typeface="Arial" panose="020B0604020202020204" pitchFamily="34" charset="0"/>
                      </a:endParaRPr>
                    </a:p>
                  </a:txBody>
                  <a:tcPr/>
                </a:tc>
                <a:tc>
                  <a:txBody>
                    <a:bodyPr/>
                    <a:lstStyle/>
                    <a:p>
                      <a:pPr algn="ctr"/>
                      <a:r>
                        <a:rPr lang="en-US" sz="1400" b="1" dirty="0">
                          <a:solidFill>
                            <a:srgbClr val="FF00FF"/>
                          </a:solidFill>
                          <a:effectLst>
                            <a:outerShdw blurRad="38100" dist="38100" dir="2700000" algn="tl">
                              <a:srgbClr val="000000">
                                <a:alpha val="43137"/>
                              </a:srgbClr>
                            </a:outerShdw>
                          </a:effectLst>
                        </a:rPr>
                        <a:t>28</a:t>
                      </a:r>
                      <a:endParaRPr lang="en-GB" sz="1400" b="1" dirty="0">
                        <a:solidFill>
                          <a:srgbClr val="FF00FF"/>
                        </a:solidFill>
                        <a:effectLst>
                          <a:outerShdw blurRad="38100" dist="38100" dir="2700000" algn="tl">
                            <a:srgbClr val="000000">
                              <a:alpha val="43137"/>
                            </a:srgbClr>
                          </a:outerShdw>
                        </a:effectLst>
                      </a:endParaRPr>
                    </a:p>
                  </a:txBody>
                  <a:tcPr/>
                </a:tc>
                <a:tc>
                  <a:txBody>
                    <a:bodyPr/>
                    <a:lstStyle/>
                    <a:p>
                      <a:pPr algn="ctr"/>
                      <a:r>
                        <a:rPr lang="en-US" sz="1400" b="1" dirty="0">
                          <a:solidFill>
                            <a:srgbClr val="FF6600"/>
                          </a:solidFill>
                          <a:effectLst>
                            <a:outerShdw blurRad="38100" dist="38100" dir="2700000" algn="tl">
                              <a:srgbClr val="000000">
                                <a:alpha val="43137"/>
                              </a:srgbClr>
                            </a:outerShdw>
                          </a:effectLst>
                        </a:rPr>
                        <a:t>29 (+1)</a:t>
                      </a:r>
                      <a:endParaRPr lang="en-GB" sz="1400" b="1" dirty="0">
                        <a:solidFill>
                          <a:srgbClr val="FF66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2473613567"/>
                  </a:ext>
                </a:extLst>
              </a:tr>
            </a:tbl>
          </a:graphicData>
        </a:graphic>
      </p:graphicFrame>
      <p:sp>
        <p:nvSpPr>
          <p:cNvPr id="11" name="Rectangle 10">
            <a:extLst>
              <a:ext uri="{FF2B5EF4-FFF2-40B4-BE49-F238E27FC236}">
                <a16:creationId xmlns:a16="http://schemas.microsoft.com/office/drawing/2014/main" id="{A5EF6CB3-8E51-8847-E0F6-3061D59260F6}"/>
              </a:ext>
            </a:extLst>
          </p:cNvPr>
          <p:cNvSpPr/>
          <p:nvPr/>
        </p:nvSpPr>
        <p:spPr>
          <a:xfrm>
            <a:off x="6863768" y="2637578"/>
            <a:ext cx="2016224" cy="591282"/>
          </a:xfrm>
          <a:prstGeom prst="rect">
            <a:avLst/>
          </a:prstGeom>
          <a:noFill/>
          <a:ln w="3492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4A128C65-D99D-10E3-CD63-07B4F47CAE1C}"/>
              </a:ext>
            </a:extLst>
          </p:cNvPr>
          <p:cNvSpPr/>
          <p:nvPr/>
        </p:nvSpPr>
        <p:spPr>
          <a:xfrm>
            <a:off x="6516216" y="1695984"/>
            <a:ext cx="1368152" cy="288032"/>
          </a:xfrm>
          <a:prstGeom prst="rightArrow">
            <a:avLst/>
          </a:prstGeom>
          <a:gradFill flip="none" rotWithShape="1">
            <a:gsLst>
              <a:gs pos="0">
                <a:srgbClr val="7030A0"/>
              </a:gs>
              <a:gs pos="100000">
                <a:srgbClr val="00B050"/>
              </a:gs>
            </a:gsLst>
            <a:lin ang="0" scaled="1"/>
            <a:tileRect/>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274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64AD0E-25B9-C9A1-0937-70AD481896EC}"/>
              </a:ext>
            </a:extLst>
          </p:cNvPr>
          <p:cNvPicPr>
            <a:picLocks noChangeAspect="1"/>
          </p:cNvPicPr>
          <p:nvPr/>
        </p:nvPicPr>
        <p:blipFill>
          <a:blip r:embed="rId2"/>
          <a:stretch>
            <a:fillRect/>
          </a:stretch>
        </p:blipFill>
        <p:spPr>
          <a:xfrm>
            <a:off x="3691127" y="843558"/>
            <a:ext cx="5452873" cy="4299942"/>
          </a:xfrm>
          <a:prstGeom prst="rect">
            <a:avLst/>
          </a:prstGeom>
          <a:solidFill>
            <a:schemeClr val="bg1"/>
          </a:solidFill>
        </p:spPr>
      </p:pic>
      <p:sp>
        <p:nvSpPr>
          <p:cNvPr id="2" name="Title 1">
            <a:extLst>
              <a:ext uri="{FF2B5EF4-FFF2-40B4-BE49-F238E27FC236}">
                <a16:creationId xmlns:a16="http://schemas.microsoft.com/office/drawing/2014/main" id="{F68603A8-B7B8-E6E6-3FFC-23F03BAED38A}"/>
              </a:ext>
            </a:extLst>
          </p:cNvPr>
          <p:cNvSpPr>
            <a:spLocks noGrp="1"/>
          </p:cNvSpPr>
          <p:nvPr>
            <p:ph type="title"/>
          </p:nvPr>
        </p:nvSpPr>
        <p:spPr>
          <a:xfrm>
            <a:off x="467544" y="135000"/>
            <a:ext cx="8676456" cy="540000"/>
          </a:xfrm>
        </p:spPr>
        <p:txBody>
          <a:bodyPr/>
          <a:lstStyle/>
          <a:p>
            <a:r>
              <a:rPr lang="en-US" dirty="0"/>
              <a:t>Installation Float Out Of the Beam Equipment </a:t>
            </a:r>
            <a:br>
              <a:rPr lang="en-US" dirty="0"/>
            </a:br>
            <a:r>
              <a:rPr lang="en-US" dirty="0"/>
              <a:t>LHC Tunnel LSS1 LSS5</a:t>
            </a:r>
            <a:endParaRPr lang="en-GB" dirty="0"/>
          </a:p>
        </p:txBody>
      </p:sp>
      <p:sp>
        <p:nvSpPr>
          <p:cNvPr id="4" name="Footer Placeholder 3">
            <a:extLst>
              <a:ext uri="{FF2B5EF4-FFF2-40B4-BE49-F238E27FC236}">
                <a16:creationId xmlns:a16="http://schemas.microsoft.com/office/drawing/2014/main" id="{7038D926-1275-DD80-2FAA-6E659A77652B}"/>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9E9EB44B-19B2-8EFE-F747-47AD67DD84E8}"/>
              </a:ext>
            </a:extLst>
          </p:cNvPr>
          <p:cNvSpPr>
            <a:spLocks noGrp="1"/>
          </p:cNvSpPr>
          <p:nvPr>
            <p:ph type="sldNum" sz="quarter" idx="12"/>
          </p:nvPr>
        </p:nvSpPr>
        <p:spPr/>
        <p:txBody>
          <a:bodyPr/>
          <a:lstStyle/>
          <a:p>
            <a:fld id="{BFDCA1C4-9514-7B4F-976F-D92F7E296653}" type="slidenum">
              <a:rPr lang="fr-FR" smtClean="0"/>
              <a:pPr/>
              <a:t>16</a:t>
            </a:fld>
            <a:endParaRPr lang="fr-FR"/>
          </a:p>
        </p:txBody>
      </p:sp>
      <p:cxnSp>
        <p:nvCxnSpPr>
          <p:cNvPr id="9" name="Straight Connector 8">
            <a:extLst>
              <a:ext uri="{FF2B5EF4-FFF2-40B4-BE49-F238E27FC236}">
                <a16:creationId xmlns:a16="http://schemas.microsoft.com/office/drawing/2014/main" id="{81849A57-94F7-5824-4C8D-4FD99F728F89}"/>
              </a:ext>
            </a:extLst>
          </p:cNvPr>
          <p:cNvCxnSpPr>
            <a:cxnSpLocks/>
          </p:cNvCxnSpPr>
          <p:nvPr/>
        </p:nvCxnSpPr>
        <p:spPr>
          <a:xfrm>
            <a:off x="4139952" y="4011910"/>
            <a:ext cx="4824536"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808D1485-D747-E43D-F6FF-297AA80E49A5}"/>
              </a:ext>
            </a:extLst>
          </p:cNvPr>
          <p:cNvPicPr>
            <a:picLocks noChangeAspect="1"/>
          </p:cNvPicPr>
          <p:nvPr/>
        </p:nvPicPr>
        <p:blipFill>
          <a:blip r:embed="rId3"/>
          <a:stretch>
            <a:fillRect/>
          </a:stretch>
        </p:blipFill>
        <p:spPr>
          <a:xfrm>
            <a:off x="-2032" y="799238"/>
            <a:ext cx="3458424" cy="4330691"/>
          </a:xfrm>
          <a:prstGeom prst="rect">
            <a:avLst/>
          </a:prstGeom>
        </p:spPr>
      </p:pic>
    </p:spTree>
    <p:extLst>
      <p:ext uri="{BB962C8B-B14F-4D97-AF65-F5344CB8AC3E}">
        <p14:creationId xmlns:p14="http://schemas.microsoft.com/office/powerpoint/2010/main" val="452911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F3433-795B-3E0C-35EE-53D0F861E132}"/>
              </a:ext>
            </a:extLst>
          </p:cNvPr>
          <p:cNvSpPr>
            <a:spLocks noGrp="1"/>
          </p:cNvSpPr>
          <p:nvPr>
            <p:ph type="title"/>
          </p:nvPr>
        </p:nvSpPr>
        <p:spPr>
          <a:xfrm>
            <a:off x="612000" y="29495"/>
            <a:ext cx="7920000" cy="540000"/>
          </a:xfrm>
        </p:spPr>
        <p:txBody>
          <a:bodyPr/>
          <a:lstStyle/>
          <a:p>
            <a:r>
              <a:rPr lang="en-US" dirty="0"/>
              <a:t>Installation Float other LHC tunnel locations </a:t>
            </a:r>
            <a:endParaRPr lang="en-GB" dirty="0"/>
          </a:p>
        </p:txBody>
      </p:sp>
      <p:sp>
        <p:nvSpPr>
          <p:cNvPr id="4" name="Footer Placeholder 3">
            <a:extLst>
              <a:ext uri="{FF2B5EF4-FFF2-40B4-BE49-F238E27FC236}">
                <a16:creationId xmlns:a16="http://schemas.microsoft.com/office/drawing/2014/main" id="{29C37E0F-993D-A4C2-47DD-BE6AC9628E74}"/>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9A7E65F1-3C7B-9271-6045-37012CB1F9C7}"/>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5">
            <a:extLst>
              <a:ext uri="{FF2B5EF4-FFF2-40B4-BE49-F238E27FC236}">
                <a16:creationId xmlns:a16="http://schemas.microsoft.com/office/drawing/2014/main" id="{D66EFBDB-CB42-7342-621D-8E9D816C176F}"/>
              </a:ext>
            </a:extLst>
          </p:cNvPr>
          <p:cNvPicPr>
            <a:picLocks noChangeAspect="1"/>
          </p:cNvPicPr>
          <p:nvPr/>
        </p:nvPicPr>
        <p:blipFill>
          <a:blip r:embed="rId2"/>
          <a:stretch>
            <a:fillRect/>
          </a:stretch>
        </p:blipFill>
        <p:spPr>
          <a:xfrm>
            <a:off x="0" y="915566"/>
            <a:ext cx="9144000" cy="3705866"/>
          </a:xfrm>
          <a:prstGeom prst="rect">
            <a:avLst/>
          </a:prstGeom>
          <a:solidFill>
            <a:schemeClr val="bg1"/>
          </a:solidFill>
        </p:spPr>
      </p:pic>
      <p:cxnSp>
        <p:nvCxnSpPr>
          <p:cNvPr id="8" name="Straight Connector 7">
            <a:extLst>
              <a:ext uri="{FF2B5EF4-FFF2-40B4-BE49-F238E27FC236}">
                <a16:creationId xmlns:a16="http://schemas.microsoft.com/office/drawing/2014/main" id="{7BCBA55F-7D04-F45B-8D8A-933A969778A6}"/>
              </a:ext>
            </a:extLst>
          </p:cNvPr>
          <p:cNvCxnSpPr>
            <a:cxnSpLocks/>
          </p:cNvCxnSpPr>
          <p:nvPr/>
        </p:nvCxnSpPr>
        <p:spPr>
          <a:xfrm>
            <a:off x="396000" y="3672000"/>
            <a:ext cx="8638688"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sp>
        <p:nvSpPr>
          <p:cNvPr id="14" name="Arrow: Down 13">
            <a:extLst>
              <a:ext uri="{FF2B5EF4-FFF2-40B4-BE49-F238E27FC236}">
                <a16:creationId xmlns:a16="http://schemas.microsoft.com/office/drawing/2014/main" id="{B0EC0D91-793C-44DA-D1A4-C0B74929E6A6}"/>
              </a:ext>
            </a:extLst>
          </p:cNvPr>
          <p:cNvSpPr/>
          <p:nvPr/>
        </p:nvSpPr>
        <p:spPr>
          <a:xfrm>
            <a:off x="6469174" y="602086"/>
            <a:ext cx="1781146" cy="218745"/>
          </a:xfrm>
          <a:prstGeom prst="downArrow">
            <a:avLst>
              <a:gd name="adj1" fmla="val 80432"/>
              <a:gd name="adj2" fmla="val 50000"/>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2" name="Group 21">
            <a:extLst>
              <a:ext uri="{FF2B5EF4-FFF2-40B4-BE49-F238E27FC236}">
                <a16:creationId xmlns:a16="http://schemas.microsoft.com/office/drawing/2014/main" id="{34D572BF-98EE-958A-6D7D-06A09D84FA17}"/>
              </a:ext>
            </a:extLst>
          </p:cNvPr>
          <p:cNvGrpSpPr/>
          <p:nvPr/>
        </p:nvGrpSpPr>
        <p:grpSpPr>
          <a:xfrm>
            <a:off x="1308830" y="623984"/>
            <a:ext cx="7725858" cy="247150"/>
            <a:chOff x="1308830" y="623984"/>
            <a:chExt cx="7725858" cy="247150"/>
          </a:xfrm>
        </p:grpSpPr>
        <p:sp>
          <p:nvSpPr>
            <p:cNvPr id="15" name="Arrow: Down 14">
              <a:extLst>
                <a:ext uri="{FF2B5EF4-FFF2-40B4-BE49-F238E27FC236}">
                  <a16:creationId xmlns:a16="http://schemas.microsoft.com/office/drawing/2014/main" id="{B732231F-C4C7-F57B-3D90-3E4A1FFF2057}"/>
                </a:ext>
              </a:extLst>
            </p:cNvPr>
            <p:cNvSpPr/>
            <p:nvPr/>
          </p:nvSpPr>
          <p:spPr>
            <a:xfrm>
              <a:off x="1308830" y="658262"/>
              <a:ext cx="998717" cy="212872"/>
            </a:xfrm>
            <a:prstGeom prst="downArrow">
              <a:avLst>
                <a:gd name="adj1" fmla="val 69352"/>
                <a:gd name="adj2" fmla="val 50000"/>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Arrow: Down 17">
              <a:extLst>
                <a:ext uri="{FF2B5EF4-FFF2-40B4-BE49-F238E27FC236}">
                  <a16:creationId xmlns:a16="http://schemas.microsoft.com/office/drawing/2014/main" id="{2F70C97C-2A75-A7E3-4DDE-FFCDDE24832D}"/>
                </a:ext>
              </a:extLst>
            </p:cNvPr>
            <p:cNvSpPr/>
            <p:nvPr/>
          </p:nvSpPr>
          <p:spPr>
            <a:xfrm>
              <a:off x="8675088" y="623984"/>
              <a:ext cx="359600" cy="240565"/>
            </a:xfrm>
            <a:prstGeom prst="down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24A42599-E79B-56A4-D052-27213FCB5D2F}"/>
                </a:ext>
              </a:extLst>
            </p:cNvPr>
            <p:cNvSpPr/>
            <p:nvPr/>
          </p:nvSpPr>
          <p:spPr>
            <a:xfrm>
              <a:off x="5148064" y="633505"/>
              <a:ext cx="857080" cy="223783"/>
            </a:xfrm>
            <a:prstGeom prst="downArrow">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91696416-61E9-47EA-2538-8751288CF762}"/>
              </a:ext>
            </a:extLst>
          </p:cNvPr>
          <p:cNvGrpSpPr/>
          <p:nvPr/>
        </p:nvGrpSpPr>
        <p:grpSpPr>
          <a:xfrm>
            <a:off x="541033" y="635468"/>
            <a:ext cx="8101471" cy="255189"/>
            <a:chOff x="541033" y="635468"/>
            <a:chExt cx="8101471" cy="255189"/>
          </a:xfrm>
        </p:grpSpPr>
        <p:grpSp>
          <p:nvGrpSpPr>
            <p:cNvPr id="13" name="Group 12">
              <a:extLst>
                <a:ext uri="{FF2B5EF4-FFF2-40B4-BE49-F238E27FC236}">
                  <a16:creationId xmlns:a16="http://schemas.microsoft.com/office/drawing/2014/main" id="{450FBC47-AF6B-8052-2536-A9B39F887BF4}"/>
                </a:ext>
              </a:extLst>
            </p:cNvPr>
            <p:cNvGrpSpPr/>
            <p:nvPr/>
          </p:nvGrpSpPr>
          <p:grpSpPr>
            <a:xfrm>
              <a:off x="541033" y="635468"/>
              <a:ext cx="8101471" cy="249513"/>
              <a:chOff x="617233" y="627632"/>
              <a:chExt cx="8101471" cy="249513"/>
            </a:xfrm>
          </p:grpSpPr>
          <p:sp>
            <p:nvSpPr>
              <p:cNvPr id="3" name="Arrow: Down 2">
                <a:extLst>
                  <a:ext uri="{FF2B5EF4-FFF2-40B4-BE49-F238E27FC236}">
                    <a16:creationId xmlns:a16="http://schemas.microsoft.com/office/drawing/2014/main" id="{72105028-1E76-5DF1-4B95-DE0998FEB75D}"/>
                  </a:ext>
                </a:extLst>
              </p:cNvPr>
              <p:cNvSpPr/>
              <p:nvPr/>
            </p:nvSpPr>
            <p:spPr>
              <a:xfrm>
                <a:off x="617233" y="628960"/>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Arrow: Down 8">
                <a:extLst>
                  <a:ext uri="{FF2B5EF4-FFF2-40B4-BE49-F238E27FC236}">
                    <a16:creationId xmlns:a16="http://schemas.microsoft.com/office/drawing/2014/main" id="{6FFDB330-1EC7-1288-F3EC-FB14CD47ECA7}"/>
                  </a:ext>
                </a:extLst>
              </p:cNvPr>
              <p:cNvSpPr/>
              <p:nvPr/>
            </p:nvSpPr>
            <p:spPr>
              <a:xfrm>
                <a:off x="1059937" y="630928"/>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DE7C83CF-8376-A933-FA83-8382E9E24B06}"/>
                  </a:ext>
                </a:extLst>
              </p:cNvPr>
              <p:cNvSpPr/>
              <p:nvPr/>
            </p:nvSpPr>
            <p:spPr>
              <a:xfrm>
                <a:off x="4631591" y="627633"/>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5DA179A4-83F9-438A-BFAB-D112FB2CD480}"/>
                  </a:ext>
                </a:extLst>
              </p:cNvPr>
              <p:cNvSpPr/>
              <p:nvPr/>
            </p:nvSpPr>
            <p:spPr>
              <a:xfrm>
                <a:off x="6113928" y="636580"/>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4C81CFD8-E2B9-13D6-DE84-3A8F36FF3523}"/>
                  </a:ext>
                </a:extLst>
              </p:cNvPr>
              <p:cNvSpPr/>
              <p:nvPr/>
            </p:nvSpPr>
            <p:spPr>
              <a:xfrm>
                <a:off x="8359104" y="627632"/>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0" name="Arrow: Down 19">
              <a:extLst>
                <a:ext uri="{FF2B5EF4-FFF2-40B4-BE49-F238E27FC236}">
                  <a16:creationId xmlns:a16="http://schemas.microsoft.com/office/drawing/2014/main" id="{004B0148-545C-09C7-92DA-7550B00249E2}"/>
                </a:ext>
              </a:extLst>
            </p:cNvPr>
            <p:cNvSpPr/>
            <p:nvPr/>
          </p:nvSpPr>
          <p:spPr>
            <a:xfrm>
              <a:off x="2304847" y="650092"/>
              <a:ext cx="359600" cy="240565"/>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3" name="Group 22">
            <a:extLst>
              <a:ext uri="{FF2B5EF4-FFF2-40B4-BE49-F238E27FC236}">
                <a16:creationId xmlns:a16="http://schemas.microsoft.com/office/drawing/2014/main" id="{F8F1F9F0-051F-76FC-D91E-C0945CED9D78}"/>
              </a:ext>
            </a:extLst>
          </p:cNvPr>
          <p:cNvGrpSpPr/>
          <p:nvPr/>
        </p:nvGrpSpPr>
        <p:grpSpPr>
          <a:xfrm>
            <a:off x="683568" y="609048"/>
            <a:ext cx="8350111" cy="4504957"/>
            <a:chOff x="683568" y="638543"/>
            <a:chExt cx="8350111" cy="4504957"/>
          </a:xfrm>
        </p:grpSpPr>
        <p:sp>
          <p:nvSpPr>
            <p:cNvPr id="16" name="Arrow: Down 15">
              <a:extLst>
                <a:ext uri="{FF2B5EF4-FFF2-40B4-BE49-F238E27FC236}">
                  <a16:creationId xmlns:a16="http://schemas.microsoft.com/office/drawing/2014/main" id="{EBDB510D-1875-C5D8-F468-314C9CE4878B}"/>
                </a:ext>
              </a:extLst>
            </p:cNvPr>
            <p:cNvSpPr/>
            <p:nvPr/>
          </p:nvSpPr>
          <p:spPr>
            <a:xfrm>
              <a:off x="2867862" y="638543"/>
              <a:ext cx="1359768" cy="218745"/>
            </a:xfrm>
            <a:prstGeom prst="downArrow">
              <a:avLst>
                <a:gd name="adj1" fmla="val 69352"/>
                <a:gd name="adj2" fmla="val 50000"/>
              </a:avLst>
            </a:prstGeom>
            <a:solidFill>
              <a:srgbClr val="FF33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FAC8B8F-95C1-9439-49D5-45AB3E274BE0}"/>
                </a:ext>
              </a:extLst>
            </p:cNvPr>
            <p:cNvSpPr/>
            <p:nvPr/>
          </p:nvSpPr>
          <p:spPr>
            <a:xfrm>
              <a:off x="683568" y="4481869"/>
              <a:ext cx="8350111" cy="661631"/>
            </a:xfrm>
            <a:prstGeom prst="rect">
              <a:avLst/>
            </a:prstGeom>
            <a:solidFill>
              <a:srgbClr val="FF33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WP13 instrumentation planned to be extensively tested on surface till last moment before installation. Proposed installation dates last possible slots</a:t>
              </a:r>
              <a:endParaRPr lang="en-GB" dirty="0"/>
            </a:p>
          </p:txBody>
        </p:sp>
      </p:grpSp>
      <p:pic>
        <p:nvPicPr>
          <p:cNvPr id="7" name="Picture 6">
            <a:extLst>
              <a:ext uri="{FF2B5EF4-FFF2-40B4-BE49-F238E27FC236}">
                <a16:creationId xmlns:a16="http://schemas.microsoft.com/office/drawing/2014/main" id="{E59EEC44-B8CC-842D-736B-8BD796619263}"/>
              </a:ext>
            </a:extLst>
          </p:cNvPr>
          <p:cNvPicPr>
            <a:picLocks noChangeAspect="1"/>
          </p:cNvPicPr>
          <p:nvPr/>
        </p:nvPicPr>
        <p:blipFill>
          <a:blip r:embed="rId3"/>
          <a:stretch>
            <a:fillRect/>
          </a:stretch>
        </p:blipFill>
        <p:spPr>
          <a:xfrm>
            <a:off x="-5392" y="672853"/>
            <a:ext cx="5076056" cy="4470647"/>
          </a:xfrm>
          <a:prstGeom prst="rect">
            <a:avLst/>
          </a:prstGeom>
        </p:spPr>
      </p:pic>
    </p:spTree>
    <p:extLst>
      <p:ext uri="{BB962C8B-B14F-4D97-AF65-F5344CB8AC3E}">
        <p14:creationId xmlns:p14="http://schemas.microsoft.com/office/powerpoint/2010/main" val="1306343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0E23D-8BAD-D3E8-C980-F118F236129B}"/>
            </a:ext>
          </a:extLst>
        </p:cNvPr>
        <p:cNvGrpSpPr/>
        <p:nvPr/>
      </p:nvGrpSpPr>
      <p:grpSpPr>
        <a:xfrm>
          <a:off x="0" y="0"/>
          <a:ext cx="0" cy="0"/>
          <a:chOff x="0" y="0"/>
          <a:chExt cx="0" cy="0"/>
        </a:xfrm>
      </p:grpSpPr>
      <p:pic>
        <p:nvPicPr>
          <p:cNvPr id="51" name="Picture 50">
            <a:extLst>
              <a:ext uri="{FF2B5EF4-FFF2-40B4-BE49-F238E27FC236}">
                <a16:creationId xmlns:a16="http://schemas.microsoft.com/office/drawing/2014/main" id="{4B919462-001C-D9F2-1371-3D5A1C8AF7C5}"/>
              </a:ext>
            </a:extLst>
          </p:cNvPr>
          <p:cNvPicPr>
            <a:picLocks noChangeAspect="1"/>
          </p:cNvPicPr>
          <p:nvPr/>
        </p:nvPicPr>
        <p:blipFill>
          <a:blip r:embed="rId2"/>
          <a:stretch>
            <a:fillRect/>
          </a:stretch>
        </p:blipFill>
        <p:spPr>
          <a:xfrm>
            <a:off x="1763688" y="658550"/>
            <a:ext cx="7399927" cy="4320671"/>
          </a:xfrm>
          <a:prstGeom prst="rect">
            <a:avLst/>
          </a:prstGeom>
          <a:solidFill>
            <a:schemeClr val="bg1"/>
          </a:solidFill>
        </p:spPr>
      </p:pic>
      <p:sp>
        <p:nvSpPr>
          <p:cNvPr id="2" name="Title 1">
            <a:extLst>
              <a:ext uri="{FF2B5EF4-FFF2-40B4-BE49-F238E27FC236}">
                <a16:creationId xmlns:a16="http://schemas.microsoft.com/office/drawing/2014/main" id="{9E8C9FDE-FCDE-8A5A-B53E-91FF675469DD}"/>
              </a:ext>
            </a:extLst>
          </p:cNvPr>
          <p:cNvSpPr>
            <a:spLocks noGrp="1"/>
          </p:cNvSpPr>
          <p:nvPr>
            <p:ph type="title"/>
          </p:nvPr>
        </p:nvSpPr>
        <p:spPr>
          <a:xfrm>
            <a:off x="611999" y="0"/>
            <a:ext cx="7920000" cy="540000"/>
          </a:xfrm>
        </p:spPr>
        <p:txBody>
          <a:bodyPr/>
          <a:lstStyle/>
          <a:p>
            <a:r>
              <a:rPr lang="en-US" dirty="0"/>
              <a:t>Installation Float New HL infrastructure P1</a:t>
            </a:r>
            <a:endParaRPr lang="en-GB" dirty="0"/>
          </a:p>
        </p:txBody>
      </p:sp>
      <p:sp>
        <p:nvSpPr>
          <p:cNvPr id="4" name="Footer Placeholder 3">
            <a:extLst>
              <a:ext uri="{FF2B5EF4-FFF2-40B4-BE49-F238E27FC236}">
                <a16:creationId xmlns:a16="http://schemas.microsoft.com/office/drawing/2014/main" id="{E0189DF9-7CF7-0315-B1B2-6F7F1DB40086}"/>
              </a:ext>
            </a:extLst>
          </p:cNvPr>
          <p:cNvSpPr>
            <a:spLocks noGrp="1"/>
          </p:cNvSpPr>
          <p:nvPr>
            <p:ph type="ftr" sz="quarter" idx="11"/>
          </p:nvPr>
        </p:nvSpPr>
        <p:spPr>
          <a:xfrm>
            <a:off x="1880005" y="4837936"/>
            <a:ext cx="6627000" cy="270000"/>
          </a:xfrm>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4B1AB224-FA53-6481-BCB7-F8E09167406B}"/>
              </a:ext>
            </a:extLst>
          </p:cNvPr>
          <p:cNvSpPr>
            <a:spLocks noGrp="1"/>
          </p:cNvSpPr>
          <p:nvPr>
            <p:ph type="sldNum" sz="quarter" idx="12"/>
          </p:nvPr>
        </p:nvSpPr>
        <p:spPr>
          <a:xfrm>
            <a:off x="8661805" y="4837936"/>
            <a:ext cx="360000" cy="270000"/>
          </a:xfrm>
        </p:spPr>
        <p:txBody>
          <a:bodyPr/>
          <a:lstStyle/>
          <a:p>
            <a:fld id="{BFDCA1C4-9514-7B4F-976F-D92F7E296653}" type="slidenum">
              <a:rPr lang="fr-FR" smtClean="0"/>
              <a:pPr/>
              <a:t>18</a:t>
            </a:fld>
            <a:endParaRPr lang="fr-FR"/>
          </a:p>
        </p:txBody>
      </p:sp>
      <p:cxnSp>
        <p:nvCxnSpPr>
          <p:cNvPr id="10" name="Straight Connector 9">
            <a:extLst>
              <a:ext uri="{FF2B5EF4-FFF2-40B4-BE49-F238E27FC236}">
                <a16:creationId xmlns:a16="http://schemas.microsoft.com/office/drawing/2014/main" id="{A483CA8B-636C-8434-3AAC-76BDD3745F83}"/>
              </a:ext>
            </a:extLst>
          </p:cNvPr>
          <p:cNvCxnSpPr>
            <a:cxnSpLocks/>
          </p:cNvCxnSpPr>
          <p:nvPr/>
        </p:nvCxnSpPr>
        <p:spPr>
          <a:xfrm>
            <a:off x="2104127" y="3651870"/>
            <a:ext cx="7059488"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grpSp>
        <p:nvGrpSpPr>
          <p:cNvPr id="6" name="Group 5">
            <a:extLst>
              <a:ext uri="{FF2B5EF4-FFF2-40B4-BE49-F238E27FC236}">
                <a16:creationId xmlns:a16="http://schemas.microsoft.com/office/drawing/2014/main" id="{7C434485-F485-BD5A-5D52-F26A3A781E1D}"/>
              </a:ext>
            </a:extLst>
          </p:cNvPr>
          <p:cNvGrpSpPr/>
          <p:nvPr/>
        </p:nvGrpSpPr>
        <p:grpSpPr>
          <a:xfrm>
            <a:off x="4121189" y="573618"/>
            <a:ext cx="2789711" cy="275611"/>
            <a:chOff x="4282346" y="560541"/>
            <a:chExt cx="2789711" cy="275611"/>
          </a:xfrm>
        </p:grpSpPr>
        <p:sp>
          <p:nvSpPr>
            <p:cNvPr id="7" name="Arrow: Down 6">
              <a:extLst>
                <a:ext uri="{FF2B5EF4-FFF2-40B4-BE49-F238E27FC236}">
                  <a16:creationId xmlns:a16="http://schemas.microsoft.com/office/drawing/2014/main" id="{F5EB3420-A206-4981-C022-A70119C9135E}"/>
                </a:ext>
              </a:extLst>
            </p:cNvPr>
            <p:cNvSpPr/>
            <p:nvPr/>
          </p:nvSpPr>
          <p:spPr>
            <a:xfrm>
              <a:off x="4282346" y="560541"/>
              <a:ext cx="1155908" cy="255749"/>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0BAA2D31-7C61-012E-C1DC-8983E3DF88B3}"/>
                </a:ext>
              </a:extLst>
            </p:cNvPr>
            <p:cNvSpPr/>
            <p:nvPr/>
          </p:nvSpPr>
          <p:spPr>
            <a:xfrm>
              <a:off x="5916149" y="580403"/>
              <a:ext cx="1155908" cy="255749"/>
            </a:xfrm>
            <a:prstGeom prst="downArrow">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528E87BD-4977-8E7D-2229-D30BFF003D7A}"/>
              </a:ext>
            </a:extLst>
          </p:cNvPr>
          <p:cNvGrpSpPr/>
          <p:nvPr/>
        </p:nvGrpSpPr>
        <p:grpSpPr>
          <a:xfrm>
            <a:off x="3683331" y="602989"/>
            <a:ext cx="3664265" cy="262046"/>
            <a:chOff x="3550783" y="520078"/>
            <a:chExt cx="3664265" cy="262046"/>
          </a:xfrm>
          <a:solidFill>
            <a:srgbClr val="66FF66"/>
          </a:solidFill>
        </p:grpSpPr>
        <p:sp>
          <p:nvSpPr>
            <p:cNvPr id="16" name="Arrow: Down 15">
              <a:extLst>
                <a:ext uri="{FF2B5EF4-FFF2-40B4-BE49-F238E27FC236}">
                  <a16:creationId xmlns:a16="http://schemas.microsoft.com/office/drawing/2014/main" id="{4588C965-95D5-8242-B74C-7F2B39851696}"/>
                </a:ext>
              </a:extLst>
            </p:cNvPr>
            <p:cNvSpPr/>
            <p:nvPr/>
          </p:nvSpPr>
          <p:spPr>
            <a:xfrm>
              <a:off x="3550783" y="520078"/>
              <a:ext cx="414439" cy="246240"/>
            </a:xfrm>
            <a:prstGeom prst="downArrow">
              <a:avLst>
                <a:gd name="adj1" fmla="val 69352"/>
                <a:gd name="adj2" fmla="val 50000"/>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B8EE358A-7C6F-0995-059A-A03BE1D3795C}"/>
                </a:ext>
              </a:extLst>
            </p:cNvPr>
            <p:cNvSpPr/>
            <p:nvPr/>
          </p:nvSpPr>
          <p:spPr>
            <a:xfrm>
              <a:off x="6800609" y="535884"/>
              <a:ext cx="414439" cy="246240"/>
            </a:xfrm>
            <a:prstGeom prst="downArrow">
              <a:avLst>
                <a:gd name="adj1" fmla="val 69352"/>
                <a:gd name="adj2" fmla="val 50000"/>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A1EC3A69-60F0-A59E-6C48-DA645447DCB3}"/>
              </a:ext>
            </a:extLst>
          </p:cNvPr>
          <p:cNvGrpSpPr/>
          <p:nvPr/>
        </p:nvGrpSpPr>
        <p:grpSpPr>
          <a:xfrm>
            <a:off x="2886976" y="618795"/>
            <a:ext cx="5307278" cy="251938"/>
            <a:chOff x="2754428" y="530186"/>
            <a:chExt cx="5307278" cy="251938"/>
          </a:xfrm>
        </p:grpSpPr>
        <p:sp>
          <p:nvSpPr>
            <p:cNvPr id="19" name="Arrow: Down 18">
              <a:extLst>
                <a:ext uri="{FF2B5EF4-FFF2-40B4-BE49-F238E27FC236}">
                  <a16:creationId xmlns:a16="http://schemas.microsoft.com/office/drawing/2014/main" id="{8F186E75-9135-8D05-AD86-9EAB8ADD0553}"/>
                </a:ext>
              </a:extLst>
            </p:cNvPr>
            <p:cNvSpPr/>
            <p:nvPr/>
          </p:nvSpPr>
          <p:spPr>
            <a:xfrm>
              <a:off x="7260909" y="530186"/>
              <a:ext cx="800797" cy="251937"/>
            </a:xfrm>
            <a:prstGeom prst="downArrow">
              <a:avLst>
                <a:gd name="adj1" fmla="val 69352"/>
                <a:gd name="adj2" fmla="val 50000"/>
              </a:avLst>
            </a:prstGeom>
            <a:solidFill>
              <a:srgbClr val="CC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Arrow: Down 19">
              <a:extLst>
                <a:ext uri="{FF2B5EF4-FFF2-40B4-BE49-F238E27FC236}">
                  <a16:creationId xmlns:a16="http://schemas.microsoft.com/office/drawing/2014/main" id="{82D0595D-D5C4-14A1-6312-4B6D2A336EB3}"/>
                </a:ext>
              </a:extLst>
            </p:cNvPr>
            <p:cNvSpPr/>
            <p:nvPr/>
          </p:nvSpPr>
          <p:spPr>
            <a:xfrm>
              <a:off x="2754428" y="530187"/>
              <a:ext cx="800797" cy="251937"/>
            </a:xfrm>
            <a:prstGeom prst="downArrow">
              <a:avLst>
                <a:gd name="adj1" fmla="val 69352"/>
                <a:gd name="adj2" fmla="val 50000"/>
              </a:avLst>
            </a:prstGeom>
            <a:solidFill>
              <a:srgbClr val="CCCC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2E811C71-413B-6FDB-41D2-191CD2CD4F78}"/>
              </a:ext>
            </a:extLst>
          </p:cNvPr>
          <p:cNvGrpSpPr/>
          <p:nvPr/>
        </p:nvGrpSpPr>
        <p:grpSpPr>
          <a:xfrm>
            <a:off x="2094829" y="611412"/>
            <a:ext cx="7036459" cy="283424"/>
            <a:chOff x="1974930" y="494903"/>
            <a:chExt cx="7036459" cy="283424"/>
          </a:xfrm>
        </p:grpSpPr>
        <p:sp>
          <p:nvSpPr>
            <p:cNvPr id="25" name="Arrow: Down 24">
              <a:extLst>
                <a:ext uri="{FF2B5EF4-FFF2-40B4-BE49-F238E27FC236}">
                  <a16:creationId xmlns:a16="http://schemas.microsoft.com/office/drawing/2014/main" id="{9ACEBFA4-CEBB-4F25-3EB6-BC0E96C92ADD}"/>
                </a:ext>
              </a:extLst>
            </p:cNvPr>
            <p:cNvSpPr/>
            <p:nvPr/>
          </p:nvSpPr>
          <p:spPr>
            <a:xfrm>
              <a:off x="1974930" y="526390"/>
              <a:ext cx="800797" cy="251937"/>
            </a:xfrm>
            <a:prstGeom prst="downArrow">
              <a:avLst>
                <a:gd name="adj1" fmla="val 69352"/>
                <a:gd name="adj2" fmla="val 50000"/>
              </a:avLst>
            </a:prstGeom>
            <a:solidFill>
              <a:srgbClr val="CC99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Arrow: Down 25">
              <a:extLst>
                <a:ext uri="{FF2B5EF4-FFF2-40B4-BE49-F238E27FC236}">
                  <a16:creationId xmlns:a16="http://schemas.microsoft.com/office/drawing/2014/main" id="{EF7B1434-F2EC-2723-4E95-0780EAB9AF17}"/>
                </a:ext>
              </a:extLst>
            </p:cNvPr>
            <p:cNvSpPr/>
            <p:nvPr/>
          </p:nvSpPr>
          <p:spPr>
            <a:xfrm>
              <a:off x="8210592" y="494903"/>
              <a:ext cx="800797" cy="251937"/>
            </a:xfrm>
            <a:prstGeom prst="downArrow">
              <a:avLst>
                <a:gd name="adj1" fmla="val 69352"/>
                <a:gd name="adj2" fmla="val 50000"/>
              </a:avLst>
            </a:prstGeom>
            <a:solidFill>
              <a:srgbClr val="CC99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2" name="Picture 51">
            <a:extLst>
              <a:ext uri="{FF2B5EF4-FFF2-40B4-BE49-F238E27FC236}">
                <a16:creationId xmlns:a16="http://schemas.microsoft.com/office/drawing/2014/main" id="{719C760B-F63A-47C8-2C66-5088E7041B20}"/>
              </a:ext>
            </a:extLst>
          </p:cNvPr>
          <p:cNvPicPr>
            <a:picLocks noChangeAspect="1"/>
          </p:cNvPicPr>
          <p:nvPr/>
        </p:nvPicPr>
        <p:blipFill>
          <a:blip r:embed="rId3"/>
          <a:stretch>
            <a:fillRect/>
          </a:stretch>
        </p:blipFill>
        <p:spPr>
          <a:xfrm>
            <a:off x="-2243" y="889942"/>
            <a:ext cx="4572000" cy="4269910"/>
          </a:xfrm>
          <a:prstGeom prst="rect">
            <a:avLst/>
          </a:prstGeom>
        </p:spPr>
      </p:pic>
    </p:spTree>
    <p:extLst>
      <p:ext uri="{BB962C8B-B14F-4D97-AF65-F5344CB8AC3E}">
        <p14:creationId xmlns:p14="http://schemas.microsoft.com/office/powerpoint/2010/main" val="48632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CC5FF-3D79-2377-4A85-FEADFD3169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C7D9BE-70F4-ED56-0577-4FD4D8E7597E}"/>
              </a:ext>
            </a:extLst>
          </p:cNvPr>
          <p:cNvSpPr>
            <a:spLocks noGrp="1"/>
          </p:cNvSpPr>
          <p:nvPr>
            <p:ph type="title"/>
          </p:nvPr>
        </p:nvSpPr>
        <p:spPr>
          <a:xfrm>
            <a:off x="683568" y="1779662"/>
            <a:ext cx="7920000" cy="540000"/>
          </a:xfrm>
        </p:spPr>
        <p:txBody>
          <a:bodyPr/>
          <a:lstStyle/>
          <a:p>
            <a:r>
              <a:rPr lang="en-US" dirty="0"/>
              <a:t>New HL-LHC facility Installation Schedule </a:t>
            </a:r>
            <a:endParaRPr lang="en-GB" dirty="0"/>
          </a:p>
        </p:txBody>
      </p:sp>
      <p:sp>
        <p:nvSpPr>
          <p:cNvPr id="4" name="Footer Placeholder 3">
            <a:extLst>
              <a:ext uri="{FF2B5EF4-FFF2-40B4-BE49-F238E27FC236}">
                <a16:creationId xmlns:a16="http://schemas.microsoft.com/office/drawing/2014/main" id="{FD577A38-5A81-52E4-8041-DA1E22DBCC40}"/>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FA7FAF1E-9216-A2FF-4658-6082B89FAC29}"/>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3" name="Title 1">
            <a:extLst>
              <a:ext uri="{FF2B5EF4-FFF2-40B4-BE49-F238E27FC236}">
                <a16:creationId xmlns:a16="http://schemas.microsoft.com/office/drawing/2014/main" id="{18F8ADB2-C4A4-49E4-77C3-9542E764EDA4}"/>
              </a:ext>
            </a:extLst>
          </p:cNvPr>
          <p:cNvSpPr txBox="1">
            <a:spLocks/>
          </p:cNvSpPr>
          <p:nvPr/>
        </p:nvSpPr>
        <p:spPr>
          <a:xfrm>
            <a:off x="691461" y="3723878"/>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1600" i="1" dirty="0"/>
              <a:t>Concerning the advancement of the  HL-LHC technical infrastructures installation please refer to WP17 talk “Infrastructure and Civil Engineering”</a:t>
            </a:r>
          </a:p>
          <a:p>
            <a:r>
              <a:rPr lang="en-US" sz="1600" i="1" dirty="0"/>
              <a:t>Tomorrow 30/09/2025 at 16:30 </a:t>
            </a:r>
            <a:endParaRPr lang="en-GB" sz="1600" i="1" dirty="0"/>
          </a:p>
        </p:txBody>
      </p:sp>
    </p:spTree>
    <p:extLst>
      <p:ext uri="{BB962C8B-B14F-4D97-AF65-F5344CB8AC3E}">
        <p14:creationId xmlns:p14="http://schemas.microsoft.com/office/powerpoint/2010/main" val="2228754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846AA-5D6E-D50F-FF47-487F610ED5CC}"/>
              </a:ext>
            </a:extLst>
          </p:cNvPr>
          <p:cNvSpPr>
            <a:spLocks noGrp="1"/>
          </p:cNvSpPr>
          <p:nvPr>
            <p:ph type="title"/>
          </p:nvPr>
        </p:nvSpPr>
        <p:spPr>
          <a:xfrm>
            <a:off x="-98175" y="1052879"/>
            <a:ext cx="8784975" cy="2052228"/>
          </a:xfrm>
        </p:spPr>
        <p:txBody>
          <a:bodyPr/>
          <a:lstStyle/>
          <a:p>
            <a:r>
              <a:rPr lang="en-US" sz="3200" dirty="0"/>
              <a:t>Thanks to</a:t>
            </a:r>
            <a:br>
              <a:rPr lang="en-US" sz="3200" dirty="0"/>
            </a:br>
            <a:br>
              <a:rPr lang="en-US" dirty="0"/>
            </a:br>
            <a:r>
              <a:rPr lang="en-US" sz="2400" dirty="0"/>
              <a:t>All HL WPLs, DWPLs,</a:t>
            </a:r>
            <a:br>
              <a:rPr lang="en-US" sz="2400" dirty="0"/>
            </a:br>
            <a:r>
              <a:rPr lang="en-US" sz="2400" dirty="0"/>
              <a:t> Technical Contacts</a:t>
            </a:r>
            <a:br>
              <a:rPr lang="en-US" sz="2400" dirty="0"/>
            </a:br>
            <a:br>
              <a:rPr lang="en-US" sz="2400" dirty="0"/>
            </a:br>
            <a:endParaRPr lang="en-GB" sz="2400" dirty="0"/>
          </a:p>
        </p:txBody>
      </p:sp>
      <p:sp>
        <p:nvSpPr>
          <p:cNvPr id="4" name="Footer Placeholder 3">
            <a:extLst>
              <a:ext uri="{FF2B5EF4-FFF2-40B4-BE49-F238E27FC236}">
                <a16:creationId xmlns:a16="http://schemas.microsoft.com/office/drawing/2014/main" id="{F55E93D1-CA83-2A2E-2A72-5D6B9211195D}"/>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AE3B65AD-73F7-2B52-D1B0-DA4824DC2B7A}"/>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859536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9F4C7-FC66-C60B-B7AA-29D2C4E26CAD}"/>
              </a:ext>
            </a:extLst>
          </p:cNvPr>
          <p:cNvSpPr>
            <a:spLocks noGrp="1"/>
          </p:cNvSpPr>
          <p:nvPr>
            <p:ph type="title"/>
          </p:nvPr>
        </p:nvSpPr>
        <p:spPr>
          <a:xfrm>
            <a:off x="612000" y="0"/>
            <a:ext cx="7920000" cy="779401"/>
          </a:xfrm>
        </p:spPr>
        <p:txBody>
          <a:bodyPr/>
          <a:lstStyle/>
          <a:p>
            <a:r>
              <a:rPr lang="en-US" dirty="0"/>
              <a:t>Some important remarks on the evolution of the New HL-LHC facility Installation Schedule   </a:t>
            </a:r>
            <a:endParaRPr lang="en-GB" dirty="0"/>
          </a:p>
        </p:txBody>
      </p:sp>
      <p:sp>
        <p:nvSpPr>
          <p:cNvPr id="3" name="Content Placeholder 2">
            <a:extLst>
              <a:ext uri="{FF2B5EF4-FFF2-40B4-BE49-F238E27FC236}">
                <a16:creationId xmlns:a16="http://schemas.microsoft.com/office/drawing/2014/main" id="{957AB335-DF8E-AF50-2FB0-00EB91E73094}"/>
              </a:ext>
            </a:extLst>
          </p:cNvPr>
          <p:cNvSpPr>
            <a:spLocks noGrp="1"/>
          </p:cNvSpPr>
          <p:nvPr>
            <p:ph idx="1"/>
          </p:nvPr>
        </p:nvSpPr>
        <p:spPr>
          <a:xfrm>
            <a:off x="470588" y="967184"/>
            <a:ext cx="8576212" cy="4070079"/>
          </a:xfrm>
          <a:solidFill>
            <a:schemeClr val="bg1"/>
          </a:solidFill>
        </p:spPr>
        <p:txBody>
          <a:bodyPr>
            <a:normAutofit fontScale="55000" lnSpcReduction="20000"/>
          </a:bodyPr>
          <a:lstStyle/>
          <a:p>
            <a:pPr algn="l"/>
            <a:r>
              <a:rPr lang="en-US" dirty="0"/>
              <a:t>In October 2024 QXL installation plan was </a:t>
            </a:r>
          </a:p>
          <a:p>
            <a:pPr lvl="1" algn="l"/>
            <a:r>
              <a:rPr lang="en-US" dirty="0"/>
              <a:t>Phase I-A to be installed in one intervention</a:t>
            </a:r>
          </a:p>
          <a:p>
            <a:pPr lvl="1" algn="l"/>
            <a:r>
              <a:rPr lang="en-US" dirty="0"/>
              <a:t>Today phase I-A is divided in 3 sub-phases (I-A1, I-A2, I-A3) and the target for phase I-A1 is to carry out the 1</a:t>
            </a:r>
            <a:r>
              <a:rPr lang="en-US" baseline="30000" dirty="0"/>
              <a:t>st</a:t>
            </a:r>
            <a:r>
              <a:rPr lang="en-US" dirty="0"/>
              <a:t> installation at P1 between October and December 2025. Delayed because of NCR detected on QXL elements, that required refurbishment of many already assembled units </a:t>
            </a:r>
          </a:p>
          <a:p>
            <a:pPr lvl="1" algn="l"/>
            <a:r>
              <a:rPr lang="en-US" dirty="0"/>
              <a:t>Phase I-A will be completed in the last point in December 2026</a:t>
            </a:r>
          </a:p>
          <a:p>
            <a:pPr algn="l"/>
            <a:r>
              <a:rPr lang="en-US" dirty="0"/>
              <a:t>Major cable campaigns were added for pulling the cables to the patch panels in order to complete the activities before the deployment of EN-EL resources in the LHC complex:</a:t>
            </a:r>
          </a:p>
          <a:p>
            <a:pPr lvl="1" algn="l"/>
            <a:r>
              <a:rPr lang="en-US" dirty="0"/>
              <a:t>February to June 2026 in P1</a:t>
            </a:r>
          </a:p>
          <a:p>
            <a:pPr lvl="1" algn="l"/>
            <a:r>
              <a:rPr lang="en-US" dirty="0"/>
              <a:t>June to November 2026 in P5 </a:t>
            </a:r>
          </a:p>
          <a:p>
            <a:pPr algn="l"/>
            <a:r>
              <a:rPr lang="en-US" dirty="0"/>
              <a:t>The selected core excavation approach requires 4.5 months of activities from the HL side (</a:t>
            </a:r>
            <a:r>
              <a:rPr lang="en-US" dirty="0">
                <a:solidFill>
                  <a:schemeClr val="tx2">
                    <a:lumMod val="60000"/>
                    <a:lumOff val="40000"/>
                  </a:schemeClr>
                </a:solidFill>
              </a:rPr>
              <a:t>Phase I</a:t>
            </a:r>
            <a:r>
              <a:rPr lang="en-US" dirty="0"/>
              <a:t>) plus 4.2 months from both HL and LHC side (</a:t>
            </a:r>
            <a:r>
              <a:rPr lang="en-US" dirty="0">
                <a:solidFill>
                  <a:srgbClr val="00B050"/>
                </a:solidFill>
              </a:rPr>
              <a:t>Phase 2</a:t>
            </a:r>
            <a:r>
              <a:rPr lang="en-US" dirty="0"/>
              <a:t>) with a possible maximum impact of 9 months on the new infrastructures  </a:t>
            </a:r>
          </a:p>
          <a:p>
            <a:pPr algn="l"/>
            <a:r>
              <a:rPr lang="en-US" dirty="0"/>
              <a:t>While solutions to cope with all these changes were found, this has consumed all schedule margin before core completion, and it has led to a very important increase of parallelism and the implementation of thinner geographical granularity.</a:t>
            </a:r>
          </a:p>
          <a:p>
            <a:pPr algn="l"/>
            <a:r>
              <a:rPr lang="en-US" dirty="0"/>
              <a:t>As it will be visible from the next slides, 2025 and 2026 will be a very packed sequence of activities especially from the large cryogenic contractors.</a:t>
            </a:r>
          </a:p>
          <a:p>
            <a:pPr algn="l"/>
            <a:r>
              <a:rPr lang="en-US" dirty="0"/>
              <a:t>Changes in installation sequence, duration and methodology will be very complicate to integrate with teams sharing the space, time and logistic means.</a:t>
            </a:r>
          </a:p>
          <a:p>
            <a:pPr marL="0" indent="0" algn="l">
              <a:buNone/>
            </a:pPr>
            <a:endParaRPr lang="en-US" dirty="0"/>
          </a:p>
        </p:txBody>
      </p:sp>
      <p:sp>
        <p:nvSpPr>
          <p:cNvPr id="4" name="Footer Placeholder 3">
            <a:extLst>
              <a:ext uri="{FF2B5EF4-FFF2-40B4-BE49-F238E27FC236}">
                <a16:creationId xmlns:a16="http://schemas.microsoft.com/office/drawing/2014/main" id="{3904EF70-798F-B5AA-1C13-F5210A6D8BF0}"/>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A1ED180C-DF78-0685-CA7B-50FB3DE0DC10}"/>
              </a:ext>
            </a:extLst>
          </p:cNvPr>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1597200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5C0F907-217E-1DE3-3B0E-14986FC3DD54}"/>
              </a:ext>
            </a:extLst>
          </p:cNvPr>
          <p:cNvSpPr>
            <a:spLocks noGrp="1"/>
          </p:cNvSpPr>
          <p:nvPr>
            <p:ph type="title"/>
          </p:nvPr>
        </p:nvSpPr>
        <p:spPr>
          <a:xfrm>
            <a:off x="596224" y="44292"/>
            <a:ext cx="7920000" cy="540000"/>
          </a:xfrm>
        </p:spPr>
        <p:txBody>
          <a:bodyPr/>
          <a:lstStyle/>
          <a:p>
            <a:r>
              <a:rPr lang="en-US" dirty="0"/>
              <a:t>Point 1 till LS3</a:t>
            </a:r>
            <a:endParaRPr lang="en-GB" dirty="0"/>
          </a:p>
        </p:txBody>
      </p:sp>
      <p:sp>
        <p:nvSpPr>
          <p:cNvPr id="4" name="Footer Placeholder 3">
            <a:extLst>
              <a:ext uri="{FF2B5EF4-FFF2-40B4-BE49-F238E27FC236}">
                <a16:creationId xmlns:a16="http://schemas.microsoft.com/office/drawing/2014/main" id="{7C5F9018-F7A4-8D55-09DB-ED2FC0ECA241}"/>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C88FAE02-DA5F-F019-395E-81F0AB24CFD3}"/>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7" name="Picture 6">
            <a:extLst>
              <a:ext uri="{FF2B5EF4-FFF2-40B4-BE49-F238E27FC236}">
                <a16:creationId xmlns:a16="http://schemas.microsoft.com/office/drawing/2014/main" id="{E9477D53-BB79-2C63-1BFD-69759E8E1F96}"/>
              </a:ext>
            </a:extLst>
          </p:cNvPr>
          <p:cNvPicPr>
            <a:picLocks noChangeAspect="1"/>
          </p:cNvPicPr>
          <p:nvPr/>
        </p:nvPicPr>
        <p:blipFill>
          <a:blip r:embed="rId2"/>
          <a:srcRect r="49212"/>
          <a:stretch>
            <a:fillRect/>
          </a:stretch>
        </p:blipFill>
        <p:spPr>
          <a:xfrm>
            <a:off x="1403648" y="790882"/>
            <a:ext cx="6188204" cy="4320000"/>
          </a:xfrm>
          <a:prstGeom prst="rect">
            <a:avLst/>
          </a:prstGeom>
        </p:spPr>
      </p:pic>
      <p:sp>
        <p:nvSpPr>
          <p:cNvPr id="10" name="Callout: Right Arrow 9">
            <a:extLst>
              <a:ext uri="{FF2B5EF4-FFF2-40B4-BE49-F238E27FC236}">
                <a16:creationId xmlns:a16="http://schemas.microsoft.com/office/drawing/2014/main" id="{8051B06A-2715-29F0-544B-8DF645B42C55}"/>
              </a:ext>
            </a:extLst>
          </p:cNvPr>
          <p:cNvSpPr/>
          <p:nvPr/>
        </p:nvSpPr>
        <p:spPr>
          <a:xfrm>
            <a:off x="22342" y="2685477"/>
            <a:ext cx="3458626" cy="1296144"/>
          </a:xfrm>
          <a:prstGeom prst="rightArrowCallout">
            <a:avLst>
              <a:gd name="adj1" fmla="val 10148"/>
              <a:gd name="adj2" fmla="val 11540"/>
              <a:gd name="adj3" fmla="val 25000"/>
              <a:gd name="adj4" fmla="val 42249"/>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Vertical Transfer line Jan.-Apr. 2026</a:t>
            </a:r>
            <a:endParaRPr lang="en-GB" sz="1500" dirty="0"/>
          </a:p>
        </p:txBody>
      </p:sp>
      <p:sp>
        <p:nvSpPr>
          <p:cNvPr id="11" name="Callout: Right Arrow 10">
            <a:extLst>
              <a:ext uri="{FF2B5EF4-FFF2-40B4-BE49-F238E27FC236}">
                <a16:creationId xmlns:a16="http://schemas.microsoft.com/office/drawing/2014/main" id="{7A09B73A-3B98-46D7-BD73-0866E7A181ED}"/>
              </a:ext>
            </a:extLst>
          </p:cNvPr>
          <p:cNvSpPr/>
          <p:nvPr/>
        </p:nvSpPr>
        <p:spPr>
          <a:xfrm>
            <a:off x="33254" y="705550"/>
            <a:ext cx="2555776" cy="1000472"/>
          </a:xfrm>
          <a:prstGeom prst="rightArrowCallout">
            <a:avLst>
              <a:gd name="adj1" fmla="val 10148"/>
              <a:gd name="adj2" fmla="val 11540"/>
              <a:gd name="adj3" fmla="val 25000"/>
              <a:gd name="adj4" fmla="val 56349"/>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SD17 </a:t>
            </a:r>
          </a:p>
          <a:p>
            <a:pPr algn="ctr"/>
            <a:r>
              <a:rPr lang="en-US" sz="1500" dirty="0"/>
              <a:t>Cold box</a:t>
            </a:r>
          </a:p>
          <a:p>
            <a:pPr algn="ctr"/>
            <a:r>
              <a:rPr lang="en-US" sz="1500" dirty="0"/>
              <a:t>Oct. 2025</a:t>
            </a:r>
            <a:endParaRPr lang="en-GB" sz="1500" dirty="0"/>
          </a:p>
        </p:txBody>
      </p:sp>
      <p:sp>
        <p:nvSpPr>
          <p:cNvPr id="12" name="Callout: Right Arrow 11">
            <a:extLst>
              <a:ext uri="{FF2B5EF4-FFF2-40B4-BE49-F238E27FC236}">
                <a16:creationId xmlns:a16="http://schemas.microsoft.com/office/drawing/2014/main" id="{402E36DE-4537-849D-33B7-3E4DA8F5F551}"/>
              </a:ext>
            </a:extLst>
          </p:cNvPr>
          <p:cNvSpPr/>
          <p:nvPr/>
        </p:nvSpPr>
        <p:spPr>
          <a:xfrm>
            <a:off x="35084" y="1706022"/>
            <a:ext cx="3672819" cy="951793"/>
          </a:xfrm>
          <a:prstGeom prst="rightArrowCallout">
            <a:avLst>
              <a:gd name="adj1" fmla="val 10148"/>
              <a:gd name="adj2" fmla="val 11540"/>
              <a:gd name="adj3" fmla="val 25000"/>
              <a:gd name="adj4" fmla="val 39315"/>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US17 </a:t>
            </a:r>
          </a:p>
          <a:p>
            <a:pPr algn="ctr"/>
            <a:r>
              <a:rPr lang="en-US" sz="1500" dirty="0"/>
              <a:t>Cold box</a:t>
            </a:r>
          </a:p>
          <a:p>
            <a:pPr algn="ctr"/>
            <a:r>
              <a:rPr lang="en-US" sz="1500" dirty="0"/>
              <a:t>Dec. 2025</a:t>
            </a:r>
            <a:endParaRPr lang="en-GB" sz="1500" dirty="0"/>
          </a:p>
        </p:txBody>
      </p:sp>
      <p:sp>
        <p:nvSpPr>
          <p:cNvPr id="13" name="Callout: Left Arrow 12">
            <a:extLst>
              <a:ext uri="{FF2B5EF4-FFF2-40B4-BE49-F238E27FC236}">
                <a16:creationId xmlns:a16="http://schemas.microsoft.com/office/drawing/2014/main" id="{35547672-F037-C9F7-4079-44E80B57A580}"/>
              </a:ext>
            </a:extLst>
          </p:cNvPr>
          <p:cNvSpPr/>
          <p:nvPr/>
        </p:nvSpPr>
        <p:spPr>
          <a:xfrm>
            <a:off x="5300464" y="713548"/>
            <a:ext cx="3851920" cy="1167464"/>
          </a:xfrm>
          <a:prstGeom prst="leftArrowCallout">
            <a:avLst>
              <a:gd name="adj1" fmla="val 9157"/>
              <a:gd name="adj2" fmla="val 12128"/>
              <a:gd name="adj3" fmla="val 25000"/>
              <a:gd name="adj4" fmla="val 42957"/>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UR15 </a:t>
            </a:r>
          </a:p>
          <a:p>
            <a:pPr algn="ctr"/>
            <a:r>
              <a:rPr lang="en-US" sz="1500" dirty="0"/>
              <a:t>QXL </a:t>
            </a:r>
          </a:p>
          <a:p>
            <a:pPr algn="ctr"/>
            <a:r>
              <a:rPr lang="en-US" sz="1500" dirty="0"/>
              <a:t>ph. 1A-1</a:t>
            </a:r>
          </a:p>
          <a:p>
            <a:pPr algn="ctr"/>
            <a:r>
              <a:rPr lang="en-US" sz="1500" dirty="0"/>
              <a:t>Oct.-Dec. 2025</a:t>
            </a:r>
            <a:endParaRPr lang="en-GB" sz="1500" dirty="0"/>
          </a:p>
        </p:txBody>
      </p:sp>
      <p:sp>
        <p:nvSpPr>
          <p:cNvPr id="30" name="Callout: Left Arrow 29">
            <a:extLst>
              <a:ext uri="{FF2B5EF4-FFF2-40B4-BE49-F238E27FC236}">
                <a16:creationId xmlns:a16="http://schemas.microsoft.com/office/drawing/2014/main" id="{AE0FCD6A-3E5C-60BB-60D3-73F157E7F1AB}"/>
              </a:ext>
            </a:extLst>
          </p:cNvPr>
          <p:cNvSpPr/>
          <p:nvPr/>
        </p:nvSpPr>
        <p:spPr>
          <a:xfrm>
            <a:off x="6205104" y="3936719"/>
            <a:ext cx="2924200" cy="1130371"/>
          </a:xfrm>
          <a:prstGeom prst="leftArrowCallout">
            <a:avLst>
              <a:gd name="adj1" fmla="val 9157"/>
              <a:gd name="adj2" fmla="val 12128"/>
              <a:gd name="adj3" fmla="val 25000"/>
              <a:gd name="adj4" fmla="val 56414"/>
            </a:avLst>
          </a:prstGeom>
          <a:solidFill>
            <a:srgbClr val="6666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All WPs</a:t>
            </a:r>
          </a:p>
          <a:p>
            <a:pPr algn="ctr"/>
            <a:r>
              <a:rPr lang="en-US" sz="1500" dirty="0"/>
              <a:t>Signal cabling to </a:t>
            </a:r>
          </a:p>
          <a:p>
            <a:pPr algn="ctr"/>
            <a:r>
              <a:rPr lang="en-US" sz="1500" dirty="0"/>
              <a:t>Patch Panels</a:t>
            </a:r>
          </a:p>
          <a:p>
            <a:pPr algn="ctr"/>
            <a:r>
              <a:rPr lang="en-US" sz="1500" dirty="0"/>
              <a:t>Feb-June 2026</a:t>
            </a:r>
          </a:p>
        </p:txBody>
      </p:sp>
      <p:grpSp>
        <p:nvGrpSpPr>
          <p:cNvPr id="39" name="Group 38">
            <a:extLst>
              <a:ext uri="{FF2B5EF4-FFF2-40B4-BE49-F238E27FC236}">
                <a16:creationId xmlns:a16="http://schemas.microsoft.com/office/drawing/2014/main" id="{7A7EF8FF-4845-EDD2-8B17-A49CE4018527}"/>
              </a:ext>
            </a:extLst>
          </p:cNvPr>
          <p:cNvGrpSpPr/>
          <p:nvPr/>
        </p:nvGrpSpPr>
        <p:grpSpPr>
          <a:xfrm>
            <a:off x="4714227" y="1943760"/>
            <a:ext cx="4438157" cy="1963132"/>
            <a:chOff x="4724399" y="1923678"/>
            <a:chExt cx="4438157" cy="1963132"/>
          </a:xfrm>
        </p:grpSpPr>
        <p:sp>
          <p:nvSpPr>
            <p:cNvPr id="22" name="Callout: Left Arrow 21">
              <a:extLst>
                <a:ext uri="{FF2B5EF4-FFF2-40B4-BE49-F238E27FC236}">
                  <a16:creationId xmlns:a16="http://schemas.microsoft.com/office/drawing/2014/main" id="{098F0F19-0060-D4A4-0006-0EB174D9157D}"/>
                </a:ext>
              </a:extLst>
            </p:cNvPr>
            <p:cNvSpPr/>
            <p:nvPr/>
          </p:nvSpPr>
          <p:spPr>
            <a:xfrm>
              <a:off x="6310364" y="2719346"/>
              <a:ext cx="2852192" cy="1167464"/>
            </a:xfrm>
            <a:prstGeom prst="leftArrowCallout">
              <a:avLst>
                <a:gd name="adj1" fmla="val 9157"/>
                <a:gd name="adj2" fmla="val 12128"/>
                <a:gd name="adj3" fmla="val 25000"/>
                <a:gd name="adj4" fmla="val 57664"/>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UR15 </a:t>
              </a:r>
            </a:p>
            <a:p>
              <a:pPr algn="ctr"/>
              <a:r>
                <a:rPr lang="en-US" sz="1500" dirty="0"/>
                <a:t>QXL </a:t>
              </a:r>
            </a:p>
            <a:p>
              <a:pPr algn="ctr"/>
              <a:r>
                <a:rPr lang="en-US" sz="1500" dirty="0"/>
                <a:t>ph. 1A-2 supp</a:t>
              </a:r>
            </a:p>
            <a:p>
              <a:pPr algn="ctr"/>
              <a:r>
                <a:rPr lang="en-US" sz="1500" dirty="0"/>
                <a:t>Dec. 2025</a:t>
              </a:r>
              <a:endParaRPr lang="en-GB" sz="1500" dirty="0"/>
            </a:p>
          </p:txBody>
        </p:sp>
        <p:cxnSp>
          <p:nvCxnSpPr>
            <p:cNvPr id="28" name="Straight Arrow Connector 27">
              <a:extLst>
                <a:ext uri="{FF2B5EF4-FFF2-40B4-BE49-F238E27FC236}">
                  <a16:creationId xmlns:a16="http://schemas.microsoft.com/office/drawing/2014/main" id="{01A83A36-7E1E-2C99-FA09-FB9FFAE70BAA}"/>
                </a:ext>
              </a:extLst>
            </p:cNvPr>
            <p:cNvCxnSpPr>
              <a:cxnSpLocks/>
            </p:cNvCxnSpPr>
            <p:nvPr/>
          </p:nvCxnSpPr>
          <p:spPr>
            <a:xfrm flipH="1" flipV="1">
              <a:off x="5364088" y="1923678"/>
              <a:ext cx="946276" cy="1379400"/>
            </a:xfrm>
            <a:prstGeom prst="straightConnector1">
              <a:avLst/>
            </a:prstGeom>
            <a:ln>
              <a:solidFill>
                <a:srgbClr val="00CC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6628809A-D8A4-AF8F-1154-2A0EE19792F0}"/>
                </a:ext>
              </a:extLst>
            </p:cNvPr>
            <p:cNvCxnSpPr>
              <a:cxnSpLocks/>
              <a:stCxn id="22" idx="1"/>
            </p:cNvCxnSpPr>
            <p:nvPr/>
          </p:nvCxnSpPr>
          <p:spPr>
            <a:xfrm flipH="1" flipV="1">
              <a:off x="4932040" y="2076078"/>
              <a:ext cx="1378324" cy="1227000"/>
            </a:xfrm>
            <a:prstGeom prst="straightConnector1">
              <a:avLst/>
            </a:prstGeom>
            <a:ln>
              <a:solidFill>
                <a:srgbClr val="00CC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41ED1D7-EFCF-6DAB-E49E-F9DE7F71099A}"/>
                </a:ext>
              </a:extLst>
            </p:cNvPr>
            <p:cNvCxnSpPr>
              <a:cxnSpLocks/>
              <a:stCxn id="22" idx="1"/>
            </p:cNvCxnSpPr>
            <p:nvPr/>
          </p:nvCxnSpPr>
          <p:spPr>
            <a:xfrm flipH="1" flipV="1">
              <a:off x="4724399" y="2196489"/>
              <a:ext cx="1585965" cy="1106589"/>
            </a:xfrm>
            <a:prstGeom prst="straightConnector1">
              <a:avLst/>
            </a:prstGeom>
            <a:ln>
              <a:solidFill>
                <a:srgbClr val="00CC00"/>
              </a:solidFill>
              <a:tailEnd type="triangle"/>
            </a:ln>
          </p:spPr>
          <p:style>
            <a:lnRef idx="2">
              <a:schemeClr val="accent1"/>
            </a:lnRef>
            <a:fillRef idx="0">
              <a:schemeClr val="accent1"/>
            </a:fillRef>
            <a:effectRef idx="1">
              <a:schemeClr val="accent1"/>
            </a:effectRef>
            <a:fontRef idx="minor">
              <a:schemeClr val="tx1"/>
            </a:fontRef>
          </p:style>
        </p:cxnSp>
      </p:grpSp>
      <p:sp>
        <p:nvSpPr>
          <p:cNvPr id="3" name="Rectangle 2">
            <a:extLst>
              <a:ext uri="{FF2B5EF4-FFF2-40B4-BE49-F238E27FC236}">
                <a16:creationId xmlns:a16="http://schemas.microsoft.com/office/drawing/2014/main" id="{96463534-7054-4C17-B1A5-4F6ACB877A1C}"/>
              </a:ext>
            </a:extLst>
          </p:cNvPr>
          <p:cNvSpPr/>
          <p:nvPr/>
        </p:nvSpPr>
        <p:spPr>
          <a:xfrm>
            <a:off x="5590055" y="2074147"/>
            <a:ext cx="216024" cy="108012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F722BE28-60ED-1F3E-8E04-F63CAB300414}"/>
              </a:ext>
            </a:extLst>
          </p:cNvPr>
          <p:cNvGrpSpPr/>
          <p:nvPr/>
        </p:nvGrpSpPr>
        <p:grpSpPr>
          <a:xfrm>
            <a:off x="5590055" y="1731075"/>
            <a:ext cx="3562329" cy="980481"/>
            <a:chOff x="5590055" y="1731075"/>
            <a:chExt cx="3562329" cy="980481"/>
          </a:xfrm>
        </p:grpSpPr>
        <p:sp>
          <p:nvSpPr>
            <p:cNvPr id="27" name="Callout: Left Arrow 26">
              <a:extLst>
                <a:ext uri="{FF2B5EF4-FFF2-40B4-BE49-F238E27FC236}">
                  <a16:creationId xmlns:a16="http://schemas.microsoft.com/office/drawing/2014/main" id="{94DB08BA-1EB3-3C38-330A-76E7D5C0DC1A}"/>
                </a:ext>
              </a:extLst>
            </p:cNvPr>
            <p:cNvSpPr/>
            <p:nvPr/>
          </p:nvSpPr>
          <p:spPr>
            <a:xfrm>
              <a:off x="6300192" y="1899968"/>
              <a:ext cx="2852192" cy="811588"/>
            </a:xfrm>
            <a:prstGeom prst="leftArrowCallout">
              <a:avLst>
                <a:gd name="adj1" fmla="val 9157"/>
                <a:gd name="adj2" fmla="val 12128"/>
                <a:gd name="adj3" fmla="val 25000"/>
                <a:gd name="adj4" fmla="val 57664"/>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WP6A</a:t>
              </a:r>
            </a:p>
            <a:p>
              <a:pPr algn="ctr"/>
              <a:r>
                <a:rPr lang="en-US" sz="1500" dirty="0"/>
                <a:t>DFHX/DSHX Routing test </a:t>
              </a:r>
              <a:endParaRPr lang="en-GB" sz="1500" dirty="0"/>
            </a:p>
          </p:txBody>
        </p:sp>
        <p:cxnSp>
          <p:nvCxnSpPr>
            <p:cNvPr id="29" name="Straight Arrow Connector 28">
              <a:extLst>
                <a:ext uri="{FF2B5EF4-FFF2-40B4-BE49-F238E27FC236}">
                  <a16:creationId xmlns:a16="http://schemas.microsoft.com/office/drawing/2014/main" id="{205A4310-193A-48E1-9C2B-B4932DEC07FB}"/>
                </a:ext>
              </a:extLst>
            </p:cNvPr>
            <p:cNvCxnSpPr>
              <a:cxnSpLocks/>
              <a:stCxn id="27" idx="1"/>
            </p:cNvCxnSpPr>
            <p:nvPr/>
          </p:nvCxnSpPr>
          <p:spPr>
            <a:xfrm flipH="1" flipV="1">
              <a:off x="5590055" y="1731075"/>
              <a:ext cx="710137" cy="574687"/>
            </a:xfrm>
            <a:prstGeom prst="straightConnector1">
              <a:avLst/>
            </a:prstGeom>
            <a:ln>
              <a:solidFill>
                <a:srgbClr val="66FF66"/>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120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ppt_x"/>
                                          </p:val>
                                        </p:tav>
                                        <p:tav tm="100000">
                                          <p:val>
                                            <p:strVal val="#ppt_x"/>
                                          </p:val>
                                        </p:tav>
                                      </p:tavLst>
                                    </p:anim>
                                    <p:anim calcmode="lin" valueType="num">
                                      <p:cBhvr additive="base">
                                        <p:cTn id="2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30"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08C326D-2ACE-81DA-6946-017FFBEDAD15}"/>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E2AB6030-9542-63BF-7DFF-ADE526036A20}"/>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11" name="Picture 10">
            <a:extLst>
              <a:ext uri="{FF2B5EF4-FFF2-40B4-BE49-F238E27FC236}">
                <a16:creationId xmlns:a16="http://schemas.microsoft.com/office/drawing/2014/main" id="{2254BF9A-1D4B-D34C-185A-2FC7E70E025B}"/>
              </a:ext>
            </a:extLst>
          </p:cNvPr>
          <p:cNvPicPr>
            <a:picLocks noChangeAspect="1"/>
          </p:cNvPicPr>
          <p:nvPr/>
        </p:nvPicPr>
        <p:blipFill>
          <a:blip r:embed="rId2"/>
          <a:stretch>
            <a:fillRect/>
          </a:stretch>
        </p:blipFill>
        <p:spPr>
          <a:xfrm>
            <a:off x="323528" y="0"/>
            <a:ext cx="2683169" cy="5143500"/>
          </a:xfrm>
          <a:prstGeom prst="rect">
            <a:avLst/>
          </a:prstGeom>
        </p:spPr>
      </p:pic>
      <p:pic>
        <p:nvPicPr>
          <p:cNvPr id="13" name="Picture 12">
            <a:extLst>
              <a:ext uri="{FF2B5EF4-FFF2-40B4-BE49-F238E27FC236}">
                <a16:creationId xmlns:a16="http://schemas.microsoft.com/office/drawing/2014/main" id="{390018F3-9CC4-1856-8444-F965D1B912E2}"/>
              </a:ext>
            </a:extLst>
          </p:cNvPr>
          <p:cNvPicPr>
            <a:picLocks noChangeAspect="1"/>
          </p:cNvPicPr>
          <p:nvPr/>
        </p:nvPicPr>
        <p:blipFill>
          <a:blip r:embed="rId3"/>
          <a:stretch>
            <a:fillRect/>
          </a:stretch>
        </p:blipFill>
        <p:spPr>
          <a:xfrm>
            <a:off x="5067970" y="0"/>
            <a:ext cx="2341594" cy="5143500"/>
          </a:xfrm>
          <a:prstGeom prst="rect">
            <a:avLst/>
          </a:prstGeom>
        </p:spPr>
      </p:pic>
      <p:sp>
        <p:nvSpPr>
          <p:cNvPr id="14" name="Rectangle 13">
            <a:extLst>
              <a:ext uri="{FF2B5EF4-FFF2-40B4-BE49-F238E27FC236}">
                <a16:creationId xmlns:a16="http://schemas.microsoft.com/office/drawing/2014/main" id="{59ADD543-5EE5-FE65-E216-69AAFEC7554B}"/>
              </a:ext>
            </a:extLst>
          </p:cNvPr>
          <p:cNvSpPr/>
          <p:nvPr/>
        </p:nvSpPr>
        <p:spPr>
          <a:xfrm>
            <a:off x="179512" y="0"/>
            <a:ext cx="216024" cy="1707654"/>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2026</a:t>
            </a:r>
            <a:endParaRPr lang="en-GB" dirty="0"/>
          </a:p>
        </p:txBody>
      </p:sp>
      <p:sp>
        <p:nvSpPr>
          <p:cNvPr id="19" name="Rectangle 18">
            <a:extLst>
              <a:ext uri="{FF2B5EF4-FFF2-40B4-BE49-F238E27FC236}">
                <a16:creationId xmlns:a16="http://schemas.microsoft.com/office/drawing/2014/main" id="{DFF83817-9291-559D-E304-9261A9B077F1}"/>
              </a:ext>
            </a:extLst>
          </p:cNvPr>
          <p:cNvSpPr/>
          <p:nvPr/>
        </p:nvSpPr>
        <p:spPr>
          <a:xfrm>
            <a:off x="179512" y="1707653"/>
            <a:ext cx="216024" cy="3329609"/>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2027</a:t>
            </a:r>
            <a:endParaRPr lang="en-GB" dirty="0"/>
          </a:p>
        </p:txBody>
      </p:sp>
      <p:sp>
        <p:nvSpPr>
          <p:cNvPr id="20" name="Rectangle 19">
            <a:extLst>
              <a:ext uri="{FF2B5EF4-FFF2-40B4-BE49-F238E27FC236}">
                <a16:creationId xmlns:a16="http://schemas.microsoft.com/office/drawing/2014/main" id="{15E154A5-19E4-1C44-B4CB-9C2DAD4E424C}"/>
              </a:ext>
            </a:extLst>
          </p:cNvPr>
          <p:cNvSpPr/>
          <p:nvPr/>
        </p:nvSpPr>
        <p:spPr>
          <a:xfrm>
            <a:off x="4851946" y="1"/>
            <a:ext cx="216024" cy="3003798"/>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2028</a:t>
            </a:r>
            <a:endParaRPr lang="en-GB" dirty="0"/>
          </a:p>
        </p:txBody>
      </p:sp>
      <p:sp>
        <p:nvSpPr>
          <p:cNvPr id="21" name="Rectangle 20">
            <a:extLst>
              <a:ext uri="{FF2B5EF4-FFF2-40B4-BE49-F238E27FC236}">
                <a16:creationId xmlns:a16="http://schemas.microsoft.com/office/drawing/2014/main" id="{015045B0-EF3B-7B1B-A5F4-F32C4ACBDEAD}"/>
              </a:ext>
            </a:extLst>
          </p:cNvPr>
          <p:cNvSpPr/>
          <p:nvPr/>
        </p:nvSpPr>
        <p:spPr>
          <a:xfrm>
            <a:off x="4851946" y="3003799"/>
            <a:ext cx="216024" cy="2139701"/>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2029</a:t>
            </a:r>
            <a:endParaRPr lang="en-GB" dirty="0"/>
          </a:p>
        </p:txBody>
      </p:sp>
      <p:sp>
        <p:nvSpPr>
          <p:cNvPr id="22" name="Callout: Left Arrow 21">
            <a:extLst>
              <a:ext uri="{FF2B5EF4-FFF2-40B4-BE49-F238E27FC236}">
                <a16:creationId xmlns:a16="http://schemas.microsoft.com/office/drawing/2014/main" id="{71064577-C11B-BF0B-D252-3EBA9AF3A558}"/>
              </a:ext>
            </a:extLst>
          </p:cNvPr>
          <p:cNvSpPr/>
          <p:nvPr/>
        </p:nvSpPr>
        <p:spPr>
          <a:xfrm>
            <a:off x="2843809" y="51468"/>
            <a:ext cx="1944216" cy="432049"/>
          </a:xfrm>
          <a:prstGeom prst="leftArrowCallout">
            <a:avLst>
              <a:gd name="adj1" fmla="val 13748"/>
              <a:gd name="adj2" fmla="val 15283"/>
              <a:gd name="adj3" fmla="val 25000"/>
              <a:gd name="adj4" fmla="val 84645"/>
            </a:avLst>
          </a:prstGeom>
          <a:solidFill>
            <a:srgbClr val="6666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Cabling P.P.</a:t>
            </a:r>
          </a:p>
        </p:txBody>
      </p:sp>
      <p:sp>
        <p:nvSpPr>
          <p:cNvPr id="2" name="Callout: Left Arrow 1">
            <a:extLst>
              <a:ext uri="{FF2B5EF4-FFF2-40B4-BE49-F238E27FC236}">
                <a16:creationId xmlns:a16="http://schemas.microsoft.com/office/drawing/2014/main" id="{0C1CA510-B75E-5D90-78FC-DB798B15C5E2}"/>
              </a:ext>
            </a:extLst>
          </p:cNvPr>
          <p:cNvSpPr/>
          <p:nvPr/>
        </p:nvSpPr>
        <p:spPr>
          <a:xfrm>
            <a:off x="1691680" y="1019905"/>
            <a:ext cx="3096345" cy="432049"/>
          </a:xfrm>
          <a:prstGeom prst="leftArrowCallout">
            <a:avLst>
              <a:gd name="adj1" fmla="val 13748"/>
              <a:gd name="adj2" fmla="val 15283"/>
              <a:gd name="adj3" fmla="val 25000"/>
              <a:gd name="adj4" fmla="val 52347"/>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QXL to C.B.</a:t>
            </a:r>
          </a:p>
        </p:txBody>
      </p:sp>
      <p:sp>
        <p:nvSpPr>
          <p:cNvPr id="3" name="Callout: Left Arrow 2">
            <a:extLst>
              <a:ext uri="{FF2B5EF4-FFF2-40B4-BE49-F238E27FC236}">
                <a16:creationId xmlns:a16="http://schemas.microsoft.com/office/drawing/2014/main" id="{1F305AAD-7CD1-BCBA-577D-8BAE3753736F}"/>
              </a:ext>
            </a:extLst>
          </p:cNvPr>
          <p:cNvSpPr/>
          <p:nvPr/>
        </p:nvSpPr>
        <p:spPr>
          <a:xfrm>
            <a:off x="2104856" y="540617"/>
            <a:ext cx="2683169" cy="432049"/>
          </a:xfrm>
          <a:prstGeom prst="leftArrowCallout">
            <a:avLst>
              <a:gd name="adj1" fmla="val 13748"/>
              <a:gd name="adj2" fmla="val 15283"/>
              <a:gd name="adj3" fmla="val 25000"/>
              <a:gd name="adj4" fmla="val 60159"/>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PC </a:t>
            </a:r>
            <a:r>
              <a:rPr lang="en-US" dirty="0" err="1">
                <a:solidFill>
                  <a:srgbClr val="002060"/>
                </a:solidFill>
              </a:rPr>
              <a:t>infrastr</a:t>
            </a:r>
            <a:r>
              <a:rPr lang="en-US" dirty="0">
                <a:solidFill>
                  <a:srgbClr val="002060"/>
                </a:solidFill>
              </a:rPr>
              <a:t>.</a:t>
            </a:r>
          </a:p>
        </p:txBody>
      </p:sp>
      <p:sp>
        <p:nvSpPr>
          <p:cNvPr id="6" name="Callout: Left Arrow 5">
            <a:extLst>
              <a:ext uri="{FF2B5EF4-FFF2-40B4-BE49-F238E27FC236}">
                <a16:creationId xmlns:a16="http://schemas.microsoft.com/office/drawing/2014/main" id="{7C708CF5-5B2B-36C5-06E8-21218B7544D2}"/>
              </a:ext>
            </a:extLst>
          </p:cNvPr>
          <p:cNvSpPr/>
          <p:nvPr/>
        </p:nvSpPr>
        <p:spPr>
          <a:xfrm>
            <a:off x="2812978" y="2714664"/>
            <a:ext cx="2024242" cy="432049"/>
          </a:xfrm>
          <a:prstGeom prst="leftArrowCallout">
            <a:avLst>
              <a:gd name="adj1" fmla="val 13748"/>
              <a:gd name="adj2" fmla="val 15283"/>
              <a:gd name="adj3" fmla="val 25000"/>
              <a:gd name="adj4" fmla="val 8137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Cores</a:t>
            </a:r>
          </a:p>
        </p:txBody>
      </p:sp>
      <p:sp>
        <p:nvSpPr>
          <p:cNvPr id="7" name="Callout: Left Arrow 6">
            <a:extLst>
              <a:ext uri="{FF2B5EF4-FFF2-40B4-BE49-F238E27FC236}">
                <a16:creationId xmlns:a16="http://schemas.microsoft.com/office/drawing/2014/main" id="{53C5F8FB-D6A2-7084-A989-AE7D4C8D76EB}"/>
              </a:ext>
            </a:extLst>
          </p:cNvPr>
          <p:cNvSpPr/>
          <p:nvPr/>
        </p:nvSpPr>
        <p:spPr>
          <a:xfrm>
            <a:off x="2051720" y="4686238"/>
            <a:ext cx="2800226" cy="432049"/>
          </a:xfrm>
          <a:prstGeom prst="leftArrowCallout">
            <a:avLst>
              <a:gd name="adj1" fmla="val 13748"/>
              <a:gd name="adj2" fmla="val 15283"/>
              <a:gd name="adj3" fmla="val 25000"/>
              <a:gd name="adj4" fmla="val 60120"/>
            </a:avLst>
          </a:prstGeom>
          <a:solidFill>
            <a:srgbClr val="00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DC cabling</a:t>
            </a:r>
          </a:p>
        </p:txBody>
      </p:sp>
      <p:sp>
        <p:nvSpPr>
          <p:cNvPr id="8" name="Callout: Left Arrow 7">
            <a:extLst>
              <a:ext uri="{FF2B5EF4-FFF2-40B4-BE49-F238E27FC236}">
                <a16:creationId xmlns:a16="http://schemas.microsoft.com/office/drawing/2014/main" id="{9A262B99-653C-2925-1CA3-741E59DFB5E2}"/>
              </a:ext>
            </a:extLst>
          </p:cNvPr>
          <p:cNvSpPr/>
          <p:nvPr/>
        </p:nvSpPr>
        <p:spPr>
          <a:xfrm>
            <a:off x="2790264" y="4086492"/>
            <a:ext cx="2046956" cy="530741"/>
          </a:xfrm>
          <a:prstGeom prst="leftArrowCallout">
            <a:avLst>
              <a:gd name="adj1" fmla="val 13748"/>
              <a:gd name="adj2" fmla="val 15283"/>
              <a:gd name="adj3" fmla="val 25000"/>
              <a:gd name="adj4" fmla="val 81206"/>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rgbClr val="002060"/>
                </a:solidFill>
              </a:rPr>
              <a:t>Cryo</a:t>
            </a:r>
            <a:r>
              <a:rPr lang="en-US" dirty="0">
                <a:solidFill>
                  <a:srgbClr val="002060"/>
                </a:solidFill>
              </a:rPr>
              <a:t> QXL UL</a:t>
            </a:r>
          </a:p>
        </p:txBody>
      </p:sp>
      <p:sp>
        <p:nvSpPr>
          <p:cNvPr id="9" name="Callout: Left Arrow 8">
            <a:extLst>
              <a:ext uri="{FF2B5EF4-FFF2-40B4-BE49-F238E27FC236}">
                <a16:creationId xmlns:a16="http://schemas.microsoft.com/office/drawing/2014/main" id="{B4A12AB6-3298-41F4-5562-C9EF5E267A16}"/>
              </a:ext>
            </a:extLst>
          </p:cNvPr>
          <p:cNvSpPr/>
          <p:nvPr/>
        </p:nvSpPr>
        <p:spPr>
          <a:xfrm>
            <a:off x="2339752" y="3527301"/>
            <a:ext cx="2497468" cy="432049"/>
          </a:xfrm>
          <a:prstGeom prst="leftArrowCallout">
            <a:avLst>
              <a:gd name="adj1" fmla="val 13748"/>
              <a:gd name="adj2" fmla="val 15283"/>
              <a:gd name="adj3" fmla="val 25000"/>
              <a:gd name="adj4" fmla="val 66334"/>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PC Phase I</a:t>
            </a:r>
          </a:p>
        </p:txBody>
      </p:sp>
      <p:sp>
        <p:nvSpPr>
          <p:cNvPr id="10" name="Callout: Left Arrow 9">
            <a:extLst>
              <a:ext uri="{FF2B5EF4-FFF2-40B4-BE49-F238E27FC236}">
                <a16:creationId xmlns:a16="http://schemas.microsoft.com/office/drawing/2014/main" id="{44A37591-77A6-3152-ACE9-9D93841501FA}"/>
              </a:ext>
            </a:extLst>
          </p:cNvPr>
          <p:cNvSpPr/>
          <p:nvPr/>
        </p:nvSpPr>
        <p:spPr>
          <a:xfrm>
            <a:off x="2339753" y="2092136"/>
            <a:ext cx="2497468" cy="483879"/>
          </a:xfrm>
          <a:prstGeom prst="leftArrowCallout">
            <a:avLst>
              <a:gd name="adj1" fmla="val 13748"/>
              <a:gd name="adj2" fmla="val 15283"/>
              <a:gd name="adj3" fmla="val 25000"/>
              <a:gd name="adj4" fmla="val 66622"/>
            </a:avLst>
          </a:prstGeom>
          <a:solidFill>
            <a:srgbClr val="CC99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Faraday cages for RF</a:t>
            </a:r>
          </a:p>
        </p:txBody>
      </p:sp>
      <p:sp>
        <p:nvSpPr>
          <p:cNvPr id="12" name="Callout: Left Arrow 11">
            <a:extLst>
              <a:ext uri="{FF2B5EF4-FFF2-40B4-BE49-F238E27FC236}">
                <a16:creationId xmlns:a16="http://schemas.microsoft.com/office/drawing/2014/main" id="{47A0D3BE-56DB-B0A3-504C-D5EE8F50B71E}"/>
              </a:ext>
            </a:extLst>
          </p:cNvPr>
          <p:cNvSpPr/>
          <p:nvPr/>
        </p:nvSpPr>
        <p:spPr>
          <a:xfrm>
            <a:off x="7387697" y="524626"/>
            <a:ext cx="1763688" cy="360041"/>
          </a:xfrm>
          <a:prstGeom prst="leftArrowCallout">
            <a:avLst>
              <a:gd name="adj1" fmla="val 13748"/>
              <a:gd name="adj2" fmla="val 15283"/>
              <a:gd name="adj3" fmla="val 25000"/>
              <a:gd name="adj4" fmla="val 91880"/>
            </a:avLst>
          </a:prstGeom>
          <a:solidFill>
            <a:srgbClr val="CC99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HPRF</a:t>
            </a:r>
          </a:p>
        </p:txBody>
      </p:sp>
      <p:sp>
        <p:nvSpPr>
          <p:cNvPr id="15" name="Callout: Left Arrow 14">
            <a:extLst>
              <a:ext uri="{FF2B5EF4-FFF2-40B4-BE49-F238E27FC236}">
                <a16:creationId xmlns:a16="http://schemas.microsoft.com/office/drawing/2014/main" id="{5733A90C-C88E-67F1-6F64-FBE6F7F935AE}"/>
              </a:ext>
            </a:extLst>
          </p:cNvPr>
          <p:cNvSpPr/>
          <p:nvPr/>
        </p:nvSpPr>
        <p:spPr>
          <a:xfrm>
            <a:off x="7077798" y="1852931"/>
            <a:ext cx="2051720" cy="483879"/>
          </a:xfrm>
          <a:prstGeom prst="leftArrowCallout">
            <a:avLst>
              <a:gd name="adj1" fmla="val 13748"/>
              <a:gd name="adj2" fmla="val 15283"/>
              <a:gd name="adj3" fmla="val 25000"/>
              <a:gd name="adj4" fmla="val 79024"/>
            </a:avLst>
          </a:prstGeom>
          <a:solidFill>
            <a:srgbClr val="CC99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HPRF</a:t>
            </a:r>
          </a:p>
        </p:txBody>
      </p:sp>
      <p:sp>
        <p:nvSpPr>
          <p:cNvPr id="16" name="Callout: Left Arrow 15">
            <a:extLst>
              <a:ext uri="{FF2B5EF4-FFF2-40B4-BE49-F238E27FC236}">
                <a16:creationId xmlns:a16="http://schemas.microsoft.com/office/drawing/2014/main" id="{CFD2E1DE-7572-A057-22F4-5038E8F03C48}"/>
              </a:ext>
            </a:extLst>
          </p:cNvPr>
          <p:cNvSpPr/>
          <p:nvPr/>
        </p:nvSpPr>
        <p:spPr>
          <a:xfrm>
            <a:off x="7380312" y="1359767"/>
            <a:ext cx="1763688" cy="360041"/>
          </a:xfrm>
          <a:prstGeom prst="leftArrowCallout">
            <a:avLst>
              <a:gd name="adj1" fmla="val 13748"/>
              <a:gd name="adj2" fmla="val 15283"/>
              <a:gd name="adj3" fmla="val 25000"/>
              <a:gd name="adj4" fmla="val 91880"/>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SC link</a:t>
            </a:r>
          </a:p>
        </p:txBody>
      </p:sp>
      <p:sp>
        <p:nvSpPr>
          <p:cNvPr id="17" name="Callout: Left Arrow 16">
            <a:extLst>
              <a:ext uri="{FF2B5EF4-FFF2-40B4-BE49-F238E27FC236}">
                <a16:creationId xmlns:a16="http://schemas.microsoft.com/office/drawing/2014/main" id="{302E0351-F12B-E763-5AD8-6F66A6A8912C}"/>
              </a:ext>
            </a:extLst>
          </p:cNvPr>
          <p:cNvSpPr/>
          <p:nvPr/>
        </p:nvSpPr>
        <p:spPr>
          <a:xfrm>
            <a:off x="7365830" y="2432466"/>
            <a:ext cx="1763688" cy="483879"/>
          </a:xfrm>
          <a:prstGeom prst="leftArrowCallout">
            <a:avLst>
              <a:gd name="adj1" fmla="val 13748"/>
              <a:gd name="adj2" fmla="val 15283"/>
              <a:gd name="adj3" fmla="val 25000"/>
              <a:gd name="adj4" fmla="val 91880"/>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SC link</a:t>
            </a:r>
          </a:p>
        </p:txBody>
      </p:sp>
      <p:sp>
        <p:nvSpPr>
          <p:cNvPr id="18" name="Callout: Left Arrow 17">
            <a:extLst>
              <a:ext uri="{FF2B5EF4-FFF2-40B4-BE49-F238E27FC236}">
                <a16:creationId xmlns:a16="http://schemas.microsoft.com/office/drawing/2014/main" id="{DA88DB6C-6FFB-AF31-9C43-BAD56570E366}"/>
              </a:ext>
            </a:extLst>
          </p:cNvPr>
          <p:cNvSpPr/>
          <p:nvPr/>
        </p:nvSpPr>
        <p:spPr>
          <a:xfrm>
            <a:off x="6898493" y="3890867"/>
            <a:ext cx="2247953" cy="552211"/>
          </a:xfrm>
          <a:prstGeom prst="leftArrowCallout">
            <a:avLst>
              <a:gd name="adj1" fmla="val 13748"/>
              <a:gd name="adj2" fmla="val 15283"/>
              <a:gd name="adj3" fmla="val 25000"/>
              <a:gd name="adj4" fmla="val 76496"/>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Cold Pow. prox. equip.</a:t>
            </a:r>
          </a:p>
        </p:txBody>
      </p:sp>
      <p:sp>
        <p:nvSpPr>
          <p:cNvPr id="26" name="Callout: Left Arrow 25">
            <a:extLst>
              <a:ext uri="{FF2B5EF4-FFF2-40B4-BE49-F238E27FC236}">
                <a16:creationId xmlns:a16="http://schemas.microsoft.com/office/drawing/2014/main" id="{D9E86DEB-EA6D-4461-5420-7947FDE7EC4A}"/>
              </a:ext>
            </a:extLst>
          </p:cNvPr>
          <p:cNvSpPr/>
          <p:nvPr/>
        </p:nvSpPr>
        <p:spPr>
          <a:xfrm>
            <a:off x="7185302" y="2987235"/>
            <a:ext cx="1944216" cy="822608"/>
          </a:xfrm>
          <a:prstGeom prst="leftArrowCallout">
            <a:avLst>
              <a:gd name="adj1" fmla="val 13748"/>
              <a:gd name="adj2" fmla="val 15283"/>
              <a:gd name="adj3" fmla="val 25000"/>
              <a:gd name="adj4" fmla="val 84645"/>
            </a:avLst>
          </a:prstGeom>
          <a:solidFill>
            <a:srgbClr val="6666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Cabling to P.P. for LHC tunnel</a:t>
            </a:r>
          </a:p>
        </p:txBody>
      </p:sp>
      <p:sp>
        <p:nvSpPr>
          <p:cNvPr id="27" name="Callout: Left Arrow 26">
            <a:extLst>
              <a:ext uri="{FF2B5EF4-FFF2-40B4-BE49-F238E27FC236}">
                <a16:creationId xmlns:a16="http://schemas.microsoft.com/office/drawing/2014/main" id="{A1AA0F80-852B-18F8-6900-768F29574AF7}"/>
              </a:ext>
            </a:extLst>
          </p:cNvPr>
          <p:cNvSpPr/>
          <p:nvPr/>
        </p:nvSpPr>
        <p:spPr>
          <a:xfrm>
            <a:off x="7387697" y="939516"/>
            <a:ext cx="1763688" cy="360041"/>
          </a:xfrm>
          <a:prstGeom prst="leftArrowCallout">
            <a:avLst>
              <a:gd name="adj1" fmla="val 13748"/>
              <a:gd name="adj2" fmla="val 15283"/>
              <a:gd name="adj3" fmla="val 25000"/>
              <a:gd name="adj4" fmla="val 91880"/>
            </a:avLst>
          </a:prstGeom>
          <a:solidFill>
            <a:srgbClr val="99CC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PC phase II</a:t>
            </a:r>
          </a:p>
        </p:txBody>
      </p:sp>
      <p:sp>
        <p:nvSpPr>
          <p:cNvPr id="28" name="Callout: Left Arrow 27">
            <a:extLst>
              <a:ext uri="{FF2B5EF4-FFF2-40B4-BE49-F238E27FC236}">
                <a16:creationId xmlns:a16="http://schemas.microsoft.com/office/drawing/2014/main" id="{BF4F051C-9671-95F4-FC71-A24E0B5DF873}"/>
              </a:ext>
            </a:extLst>
          </p:cNvPr>
          <p:cNvSpPr/>
          <p:nvPr/>
        </p:nvSpPr>
        <p:spPr>
          <a:xfrm>
            <a:off x="6682469" y="4522275"/>
            <a:ext cx="2461531" cy="552211"/>
          </a:xfrm>
          <a:prstGeom prst="leftArrowCallout">
            <a:avLst>
              <a:gd name="adj1" fmla="val 13748"/>
              <a:gd name="adj2" fmla="val 15283"/>
              <a:gd name="adj3" fmla="val 25000"/>
              <a:gd name="adj4" fmla="val 70305"/>
            </a:avLst>
          </a:prstGeom>
          <a:solidFill>
            <a:srgbClr val="CCCC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rPr>
              <a:t>Machine protection</a:t>
            </a:r>
          </a:p>
        </p:txBody>
      </p:sp>
    </p:spTree>
    <p:extLst>
      <p:ext uri="{BB962C8B-B14F-4D97-AF65-F5344CB8AC3E}">
        <p14:creationId xmlns:p14="http://schemas.microsoft.com/office/powerpoint/2010/main" val="413264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2141C-4869-7520-51D6-12E941C90E3F}"/>
              </a:ext>
            </a:extLst>
          </p:cNvPr>
          <p:cNvSpPr>
            <a:spLocks noGrp="1"/>
          </p:cNvSpPr>
          <p:nvPr>
            <p:ph type="title"/>
          </p:nvPr>
        </p:nvSpPr>
        <p:spPr>
          <a:xfrm>
            <a:off x="597070" y="1"/>
            <a:ext cx="7920000" cy="339502"/>
          </a:xfrm>
        </p:spPr>
        <p:txBody>
          <a:bodyPr/>
          <a:lstStyle/>
          <a:p>
            <a:r>
              <a:rPr lang="en-US" dirty="0"/>
              <a:t>Conclusions</a:t>
            </a:r>
            <a:endParaRPr lang="en-GB" dirty="0"/>
          </a:p>
        </p:txBody>
      </p:sp>
      <p:sp>
        <p:nvSpPr>
          <p:cNvPr id="3" name="Content Placeholder 2">
            <a:extLst>
              <a:ext uri="{FF2B5EF4-FFF2-40B4-BE49-F238E27FC236}">
                <a16:creationId xmlns:a16="http://schemas.microsoft.com/office/drawing/2014/main" id="{7C8F49D3-4402-FA3B-8810-E5C6C1D1C1A4}"/>
              </a:ext>
            </a:extLst>
          </p:cNvPr>
          <p:cNvSpPr>
            <a:spLocks noGrp="1"/>
          </p:cNvSpPr>
          <p:nvPr>
            <p:ph idx="1"/>
          </p:nvPr>
        </p:nvSpPr>
        <p:spPr>
          <a:xfrm>
            <a:off x="251520" y="411510"/>
            <a:ext cx="8784975" cy="4275160"/>
          </a:xfrm>
        </p:spPr>
        <p:txBody>
          <a:bodyPr>
            <a:normAutofit fontScale="70000" lnSpcReduction="20000"/>
          </a:bodyPr>
          <a:lstStyle/>
          <a:p>
            <a:pPr algn="l"/>
            <a:r>
              <a:rPr lang="en-US" dirty="0"/>
              <a:t>The implementation of a long list of actions and optimizations has allowed to reach the goal of a 47 months LS3 schedule albeit without any contingency </a:t>
            </a:r>
          </a:p>
          <a:p>
            <a:pPr algn="l"/>
            <a:endParaRPr lang="en-US" dirty="0"/>
          </a:p>
          <a:p>
            <a:pPr algn="l"/>
            <a:r>
              <a:rPr lang="en-US" dirty="0"/>
              <a:t>The Installation Float for the HL-LHC critical machine components is under control and several actions have been implemented or are under evaluation to increase it or maintain to the present level</a:t>
            </a:r>
          </a:p>
          <a:p>
            <a:pPr algn="l"/>
            <a:endParaRPr lang="en-US" dirty="0"/>
          </a:p>
          <a:p>
            <a:pPr algn="l"/>
            <a:r>
              <a:rPr lang="en-US" dirty="0"/>
              <a:t>The Cryogenic installations are being carefully prepared and monitored</a:t>
            </a:r>
          </a:p>
          <a:p>
            <a:pPr lvl="1" algn="l"/>
            <a:r>
              <a:rPr lang="en-US" dirty="0"/>
              <a:t>The installation of the refrigeration system and of the distribution line will be the main activities in the new underground in the next 12 months, and they imply very complex logistics and space sharing </a:t>
            </a:r>
          </a:p>
          <a:p>
            <a:pPr lvl="1" algn="l"/>
            <a:r>
              <a:rPr lang="en-US" dirty="0"/>
              <a:t>QXL design for phase II is being strongly reinforced and upcoming installation activities of phase IA-1 carefully monitored to feedforward to Phase II</a:t>
            </a:r>
          </a:p>
          <a:p>
            <a:pPr algn="l"/>
            <a:endParaRPr lang="en-GB" dirty="0"/>
          </a:p>
        </p:txBody>
      </p:sp>
      <p:sp>
        <p:nvSpPr>
          <p:cNvPr id="4" name="Footer Placeholder 3">
            <a:extLst>
              <a:ext uri="{FF2B5EF4-FFF2-40B4-BE49-F238E27FC236}">
                <a16:creationId xmlns:a16="http://schemas.microsoft.com/office/drawing/2014/main" id="{1FA04D39-B5F4-179B-DD4F-34A20F5ECEBE}"/>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E22B2585-0EB9-0188-0E70-56804C74B55A}"/>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948990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01A7A-0C59-6534-52AF-5045CA5ECF10}"/>
              </a:ext>
            </a:extLst>
          </p:cNvPr>
          <p:cNvSpPr>
            <a:spLocks noGrp="1"/>
          </p:cNvSpPr>
          <p:nvPr>
            <p:ph type="title"/>
          </p:nvPr>
        </p:nvSpPr>
        <p:spPr>
          <a:xfrm>
            <a:off x="539552" y="1995686"/>
            <a:ext cx="7920000" cy="540000"/>
          </a:xfrm>
        </p:spPr>
        <p:txBody>
          <a:bodyPr/>
          <a:lstStyle/>
          <a:p>
            <a:r>
              <a:rPr lang="en-US" dirty="0"/>
              <a:t>Annex slides</a:t>
            </a:r>
            <a:endParaRPr lang="en-GB" dirty="0"/>
          </a:p>
        </p:txBody>
      </p:sp>
      <p:sp>
        <p:nvSpPr>
          <p:cNvPr id="4" name="Footer Placeholder 3">
            <a:extLst>
              <a:ext uri="{FF2B5EF4-FFF2-40B4-BE49-F238E27FC236}">
                <a16:creationId xmlns:a16="http://schemas.microsoft.com/office/drawing/2014/main" id="{93642860-1CCC-8E66-7165-0DBF5383906A}"/>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40721B6A-EC46-6994-AD85-B47458AF9D92}"/>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41230292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F201C-1FF7-36FF-FD54-D194764D6E5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090ECD6-2CBF-C7E6-1EBC-35DD291CA5E4}"/>
              </a:ext>
            </a:extLst>
          </p:cNvPr>
          <p:cNvPicPr>
            <a:picLocks noChangeAspect="1"/>
          </p:cNvPicPr>
          <p:nvPr/>
        </p:nvPicPr>
        <p:blipFill>
          <a:blip r:embed="rId2"/>
          <a:stretch>
            <a:fillRect/>
          </a:stretch>
        </p:blipFill>
        <p:spPr>
          <a:xfrm>
            <a:off x="458" y="502599"/>
            <a:ext cx="9144000" cy="4138301"/>
          </a:xfrm>
          <a:prstGeom prst="rect">
            <a:avLst/>
          </a:prstGeom>
          <a:solidFill>
            <a:schemeClr val="bg1"/>
          </a:solidFill>
        </p:spPr>
      </p:pic>
      <p:sp>
        <p:nvSpPr>
          <p:cNvPr id="4" name="Footer Placeholder 3">
            <a:extLst>
              <a:ext uri="{FF2B5EF4-FFF2-40B4-BE49-F238E27FC236}">
                <a16:creationId xmlns:a16="http://schemas.microsoft.com/office/drawing/2014/main" id="{4A9748D7-C7FE-6487-F6BD-D70C54952AE7}"/>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E06D3E4D-32F4-B9B8-485F-26ED422E668D}"/>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6" name="Title 1">
            <a:extLst>
              <a:ext uri="{FF2B5EF4-FFF2-40B4-BE49-F238E27FC236}">
                <a16:creationId xmlns:a16="http://schemas.microsoft.com/office/drawing/2014/main" id="{D74E47DC-3A5A-96EE-13BF-4FB69676DCBE}"/>
              </a:ext>
            </a:extLst>
          </p:cNvPr>
          <p:cNvSpPr>
            <a:spLocks noGrp="1"/>
          </p:cNvSpPr>
          <p:nvPr>
            <p:ph type="title"/>
          </p:nvPr>
        </p:nvSpPr>
        <p:spPr>
          <a:xfrm>
            <a:off x="608552" y="-37151"/>
            <a:ext cx="7918450" cy="539750"/>
          </a:xfrm>
        </p:spPr>
        <p:txBody>
          <a:bodyPr/>
          <a:lstStyle/>
          <a:p>
            <a:r>
              <a:rPr lang="en-US" sz="2400" dirty="0"/>
              <a:t>Installation Float Long Straight Section 5 Left</a:t>
            </a:r>
            <a:endParaRPr lang="en-GB" sz="2000" dirty="0">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20A6BE90-EC83-DED3-4FBB-A043281EF461}"/>
              </a:ext>
            </a:extLst>
          </p:cNvPr>
          <p:cNvCxnSpPr>
            <a:cxnSpLocks/>
          </p:cNvCxnSpPr>
          <p:nvPr/>
        </p:nvCxnSpPr>
        <p:spPr>
          <a:xfrm>
            <a:off x="395536" y="3379425"/>
            <a:ext cx="8651264" cy="0"/>
          </a:xfrm>
          <a:prstGeom prst="line">
            <a:avLst/>
          </a:prstGeom>
          <a:ln>
            <a:solidFill>
              <a:srgbClr val="00CC00"/>
            </a:solidFill>
          </a:ln>
        </p:spPr>
        <p:style>
          <a:lnRef idx="2">
            <a:schemeClr val="accent1"/>
          </a:lnRef>
          <a:fillRef idx="0">
            <a:schemeClr val="accent1"/>
          </a:fillRef>
          <a:effectRef idx="1">
            <a:schemeClr val="accent1"/>
          </a:effectRef>
          <a:fontRef idx="minor">
            <a:schemeClr val="tx1"/>
          </a:fontRef>
        </p:style>
      </p:cxnSp>
      <p:grpSp>
        <p:nvGrpSpPr>
          <p:cNvPr id="13" name="Group 12">
            <a:extLst>
              <a:ext uri="{FF2B5EF4-FFF2-40B4-BE49-F238E27FC236}">
                <a16:creationId xmlns:a16="http://schemas.microsoft.com/office/drawing/2014/main" id="{B0B01EBB-30A6-AD90-5653-AB49DEF27933}"/>
              </a:ext>
            </a:extLst>
          </p:cNvPr>
          <p:cNvGrpSpPr/>
          <p:nvPr/>
        </p:nvGrpSpPr>
        <p:grpSpPr>
          <a:xfrm>
            <a:off x="458" y="491795"/>
            <a:ext cx="5309756" cy="4640901"/>
            <a:chOff x="-2008" y="502598"/>
            <a:chExt cx="5309756" cy="4640901"/>
          </a:xfrm>
        </p:grpSpPr>
        <p:pic>
          <p:nvPicPr>
            <p:cNvPr id="8" name="Picture 7">
              <a:extLst>
                <a:ext uri="{FF2B5EF4-FFF2-40B4-BE49-F238E27FC236}">
                  <a16:creationId xmlns:a16="http://schemas.microsoft.com/office/drawing/2014/main" id="{669803B2-B35D-5A55-382B-8887D5A73C26}"/>
                </a:ext>
              </a:extLst>
            </p:cNvPr>
            <p:cNvPicPr>
              <a:picLocks noChangeAspect="1"/>
            </p:cNvPicPr>
            <p:nvPr/>
          </p:nvPicPr>
          <p:blipFill>
            <a:blip r:embed="rId3"/>
            <a:stretch>
              <a:fillRect/>
            </a:stretch>
          </p:blipFill>
          <p:spPr>
            <a:xfrm>
              <a:off x="-2008" y="502598"/>
              <a:ext cx="5309756" cy="4640901"/>
            </a:xfrm>
            <a:prstGeom prst="rect">
              <a:avLst/>
            </a:prstGeom>
          </p:spPr>
        </p:pic>
        <p:cxnSp>
          <p:nvCxnSpPr>
            <p:cNvPr id="10" name="Straight Connector 9">
              <a:extLst>
                <a:ext uri="{FF2B5EF4-FFF2-40B4-BE49-F238E27FC236}">
                  <a16:creationId xmlns:a16="http://schemas.microsoft.com/office/drawing/2014/main" id="{647A85D0-E62B-D41E-D765-B2C45FF721C8}"/>
                </a:ext>
              </a:extLst>
            </p:cNvPr>
            <p:cNvCxnSpPr>
              <a:cxnSpLocks/>
            </p:cNvCxnSpPr>
            <p:nvPr/>
          </p:nvCxnSpPr>
          <p:spPr>
            <a:xfrm>
              <a:off x="1043608" y="843558"/>
              <a:ext cx="0" cy="4058705"/>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7611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81764-746D-69AB-24D9-34EC196BB329}"/>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03293664-F58F-6750-DE4D-9A0F7BB3DAFE}"/>
              </a:ext>
            </a:extLst>
          </p:cNvPr>
          <p:cNvSpPr>
            <a:spLocks noGrp="1"/>
          </p:cNvSpPr>
          <p:nvPr>
            <p:ph type="ftr" sz="quarter" idx="11"/>
          </p:nvPr>
        </p:nvSpPr>
        <p:spPr/>
        <p:txBody>
          <a:bodyPr/>
          <a:lstStyle/>
          <a:p>
            <a:r>
              <a:rPr lang="en-GB" noProof="0"/>
              <a:t>2025 HL-LHC Collaboration Meeting 29/09/2025-03/10/2025</a:t>
            </a:r>
            <a:endParaRPr lang="en-GB" noProof="0" dirty="0"/>
          </a:p>
        </p:txBody>
      </p:sp>
      <p:pic>
        <p:nvPicPr>
          <p:cNvPr id="7" name="Picture 6">
            <a:extLst>
              <a:ext uri="{FF2B5EF4-FFF2-40B4-BE49-F238E27FC236}">
                <a16:creationId xmlns:a16="http://schemas.microsoft.com/office/drawing/2014/main" id="{D206BF35-5F8F-01D4-4135-0D76CC176C51}"/>
              </a:ext>
            </a:extLst>
          </p:cNvPr>
          <p:cNvPicPr>
            <a:picLocks noChangeAspect="1"/>
          </p:cNvPicPr>
          <p:nvPr/>
        </p:nvPicPr>
        <p:blipFill>
          <a:blip r:embed="rId2"/>
          <a:srcRect l="48404" t="884" r="808" b="-884"/>
          <a:stretch>
            <a:fillRect/>
          </a:stretch>
        </p:blipFill>
        <p:spPr>
          <a:xfrm>
            <a:off x="1403648" y="790882"/>
            <a:ext cx="6188204" cy="4320000"/>
          </a:xfrm>
          <a:prstGeom prst="rect">
            <a:avLst/>
          </a:prstGeom>
        </p:spPr>
      </p:pic>
      <p:sp>
        <p:nvSpPr>
          <p:cNvPr id="8" name="Title 7">
            <a:extLst>
              <a:ext uri="{FF2B5EF4-FFF2-40B4-BE49-F238E27FC236}">
                <a16:creationId xmlns:a16="http://schemas.microsoft.com/office/drawing/2014/main" id="{C5E83E21-2C6C-8AA3-86AC-A4FA0E999B5C}"/>
              </a:ext>
            </a:extLst>
          </p:cNvPr>
          <p:cNvSpPr>
            <a:spLocks noGrp="1"/>
          </p:cNvSpPr>
          <p:nvPr>
            <p:ph type="title"/>
          </p:nvPr>
        </p:nvSpPr>
        <p:spPr>
          <a:xfrm>
            <a:off x="596224" y="44292"/>
            <a:ext cx="7920000" cy="540000"/>
          </a:xfrm>
        </p:spPr>
        <p:txBody>
          <a:bodyPr/>
          <a:lstStyle/>
          <a:p>
            <a:r>
              <a:rPr lang="en-US" dirty="0"/>
              <a:t>Point 5 till LS3</a:t>
            </a:r>
            <a:endParaRPr lang="en-GB" dirty="0"/>
          </a:p>
        </p:txBody>
      </p:sp>
      <p:sp>
        <p:nvSpPr>
          <p:cNvPr id="5" name="Slide Number Placeholder 4">
            <a:extLst>
              <a:ext uri="{FF2B5EF4-FFF2-40B4-BE49-F238E27FC236}">
                <a16:creationId xmlns:a16="http://schemas.microsoft.com/office/drawing/2014/main" id="{86D13AA3-C47C-EF3D-FEEB-73CDA52B74DF}"/>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10" name="Callout: Right Arrow 9">
            <a:extLst>
              <a:ext uri="{FF2B5EF4-FFF2-40B4-BE49-F238E27FC236}">
                <a16:creationId xmlns:a16="http://schemas.microsoft.com/office/drawing/2014/main" id="{31FA7D9B-D67F-17BA-70B4-172CC63D66FB}"/>
              </a:ext>
            </a:extLst>
          </p:cNvPr>
          <p:cNvSpPr/>
          <p:nvPr/>
        </p:nvSpPr>
        <p:spPr>
          <a:xfrm>
            <a:off x="-17736" y="528184"/>
            <a:ext cx="2048575" cy="1296144"/>
          </a:xfrm>
          <a:prstGeom prst="rightArrowCallout">
            <a:avLst>
              <a:gd name="adj1" fmla="val 10148"/>
              <a:gd name="adj2" fmla="val 11540"/>
              <a:gd name="adj3" fmla="val 25000"/>
              <a:gd name="adj4" fmla="val 68629"/>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Vertical Transfer line Oct.-Nov. 2026</a:t>
            </a:r>
            <a:endParaRPr lang="en-GB" sz="1500" dirty="0"/>
          </a:p>
        </p:txBody>
      </p:sp>
      <p:sp>
        <p:nvSpPr>
          <p:cNvPr id="13" name="Callout: Left Arrow 12">
            <a:extLst>
              <a:ext uri="{FF2B5EF4-FFF2-40B4-BE49-F238E27FC236}">
                <a16:creationId xmlns:a16="http://schemas.microsoft.com/office/drawing/2014/main" id="{ECD1DAEC-BD6E-0283-FBCF-4E1B73C115C3}"/>
              </a:ext>
            </a:extLst>
          </p:cNvPr>
          <p:cNvSpPr/>
          <p:nvPr/>
        </p:nvSpPr>
        <p:spPr>
          <a:xfrm>
            <a:off x="7115039" y="610066"/>
            <a:ext cx="2048575" cy="1132380"/>
          </a:xfrm>
          <a:prstGeom prst="leftArrowCallout">
            <a:avLst>
              <a:gd name="adj1" fmla="val 9157"/>
              <a:gd name="adj2" fmla="val 12128"/>
              <a:gd name="adj3" fmla="val 25000"/>
              <a:gd name="adj4" fmla="val 78456"/>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SD57 </a:t>
            </a:r>
          </a:p>
          <a:p>
            <a:pPr algn="ctr"/>
            <a:r>
              <a:rPr lang="en-US" sz="1500" dirty="0"/>
              <a:t>Cold box</a:t>
            </a:r>
          </a:p>
          <a:p>
            <a:pPr algn="ctr"/>
            <a:r>
              <a:rPr lang="en-US" sz="1500" dirty="0"/>
              <a:t>Oct. 2025</a:t>
            </a:r>
            <a:endParaRPr lang="en-GB" sz="1500" dirty="0"/>
          </a:p>
        </p:txBody>
      </p:sp>
      <p:grpSp>
        <p:nvGrpSpPr>
          <p:cNvPr id="6" name="Group 5">
            <a:extLst>
              <a:ext uri="{FF2B5EF4-FFF2-40B4-BE49-F238E27FC236}">
                <a16:creationId xmlns:a16="http://schemas.microsoft.com/office/drawing/2014/main" id="{4F840307-CC72-F4AC-F35E-2F854E8627A4}"/>
              </a:ext>
            </a:extLst>
          </p:cNvPr>
          <p:cNvGrpSpPr/>
          <p:nvPr/>
        </p:nvGrpSpPr>
        <p:grpSpPr>
          <a:xfrm>
            <a:off x="3603634" y="1995686"/>
            <a:ext cx="5527718" cy="1728192"/>
            <a:chOff x="3668781" y="1922785"/>
            <a:chExt cx="5483603" cy="1988953"/>
          </a:xfrm>
        </p:grpSpPr>
        <p:sp>
          <p:nvSpPr>
            <p:cNvPr id="14" name="Callout: Left Arrow 13">
              <a:extLst>
                <a:ext uri="{FF2B5EF4-FFF2-40B4-BE49-F238E27FC236}">
                  <a16:creationId xmlns:a16="http://schemas.microsoft.com/office/drawing/2014/main" id="{B3794528-AC15-EFBF-0C72-A3C35D2350C4}"/>
                </a:ext>
              </a:extLst>
            </p:cNvPr>
            <p:cNvSpPr/>
            <p:nvPr/>
          </p:nvSpPr>
          <p:spPr>
            <a:xfrm>
              <a:off x="6596608" y="1922785"/>
              <a:ext cx="2555776" cy="796371"/>
            </a:xfrm>
            <a:prstGeom prst="leftArrowCallout">
              <a:avLst>
                <a:gd name="adj1" fmla="val 9157"/>
                <a:gd name="adj2" fmla="val 12128"/>
                <a:gd name="adj3" fmla="val 25000"/>
                <a:gd name="adj4" fmla="val 63174"/>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UR55 Warm piping 1</a:t>
              </a:r>
              <a:r>
                <a:rPr lang="en-US" sz="1500" baseline="30000" dirty="0"/>
                <a:t>st</a:t>
              </a:r>
              <a:r>
                <a:rPr lang="en-US" sz="1500" dirty="0"/>
                <a:t> phase</a:t>
              </a:r>
            </a:p>
          </p:txBody>
        </p:sp>
        <p:cxnSp>
          <p:nvCxnSpPr>
            <p:cNvPr id="17" name="Straight Arrow Connector 16">
              <a:extLst>
                <a:ext uri="{FF2B5EF4-FFF2-40B4-BE49-F238E27FC236}">
                  <a16:creationId xmlns:a16="http://schemas.microsoft.com/office/drawing/2014/main" id="{B37CFDE8-D207-9A06-97AF-23475D1CBE6A}"/>
                </a:ext>
              </a:extLst>
            </p:cNvPr>
            <p:cNvCxnSpPr>
              <a:cxnSpLocks/>
              <a:stCxn id="14" idx="1"/>
            </p:cNvCxnSpPr>
            <p:nvPr/>
          </p:nvCxnSpPr>
          <p:spPr>
            <a:xfrm flipH="1">
              <a:off x="3832805" y="2320971"/>
              <a:ext cx="2763803" cy="140590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F57023D-29A5-D590-8BDE-6EDFEE4EFF1E}"/>
                </a:ext>
              </a:extLst>
            </p:cNvPr>
            <p:cNvCxnSpPr>
              <a:cxnSpLocks/>
              <a:stCxn id="14" idx="1"/>
            </p:cNvCxnSpPr>
            <p:nvPr/>
          </p:nvCxnSpPr>
          <p:spPr>
            <a:xfrm flipH="1">
              <a:off x="5004048" y="2320971"/>
              <a:ext cx="1592560" cy="93168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4FC9CB0-FE74-668D-1643-53E4B8F2E69B}"/>
                </a:ext>
              </a:extLst>
            </p:cNvPr>
            <p:cNvCxnSpPr>
              <a:cxnSpLocks/>
              <a:stCxn id="14" idx="1"/>
            </p:cNvCxnSpPr>
            <p:nvPr/>
          </p:nvCxnSpPr>
          <p:spPr>
            <a:xfrm flipH="1">
              <a:off x="3668781" y="2320971"/>
              <a:ext cx="2927827" cy="1590767"/>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sp>
        <p:nvSpPr>
          <p:cNvPr id="30" name="Callout: Left Arrow 29">
            <a:extLst>
              <a:ext uri="{FF2B5EF4-FFF2-40B4-BE49-F238E27FC236}">
                <a16:creationId xmlns:a16="http://schemas.microsoft.com/office/drawing/2014/main" id="{18D385E1-DB9E-201C-5572-ADD791DD978F}"/>
              </a:ext>
            </a:extLst>
          </p:cNvPr>
          <p:cNvSpPr/>
          <p:nvPr/>
        </p:nvSpPr>
        <p:spPr>
          <a:xfrm>
            <a:off x="4211960" y="3991116"/>
            <a:ext cx="4919392" cy="1130371"/>
          </a:xfrm>
          <a:prstGeom prst="leftArrowCallout">
            <a:avLst>
              <a:gd name="adj1" fmla="val 9157"/>
              <a:gd name="adj2" fmla="val 12128"/>
              <a:gd name="adj3" fmla="val 25000"/>
              <a:gd name="adj4" fmla="val 32855"/>
            </a:avLst>
          </a:prstGeom>
          <a:solidFill>
            <a:srgbClr val="6666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All WPs</a:t>
            </a:r>
          </a:p>
          <a:p>
            <a:pPr algn="ctr"/>
            <a:r>
              <a:rPr lang="en-US" sz="1500" dirty="0"/>
              <a:t>Signal cabling to </a:t>
            </a:r>
          </a:p>
          <a:p>
            <a:pPr algn="ctr"/>
            <a:r>
              <a:rPr lang="en-US" sz="1500" dirty="0"/>
              <a:t>Patch Panels</a:t>
            </a:r>
          </a:p>
          <a:p>
            <a:pPr algn="ctr"/>
            <a:r>
              <a:rPr lang="en-US" sz="1500" dirty="0"/>
              <a:t>Jun.-Oct. 2026</a:t>
            </a:r>
          </a:p>
        </p:txBody>
      </p:sp>
      <p:sp>
        <p:nvSpPr>
          <p:cNvPr id="35" name="Callout: Left Arrow 34">
            <a:extLst>
              <a:ext uri="{FF2B5EF4-FFF2-40B4-BE49-F238E27FC236}">
                <a16:creationId xmlns:a16="http://schemas.microsoft.com/office/drawing/2014/main" id="{589FC82A-E6F8-5461-75E7-578ED0CB7F13}"/>
              </a:ext>
            </a:extLst>
          </p:cNvPr>
          <p:cNvSpPr/>
          <p:nvPr/>
        </p:nvSpPr>
        <p:spPr>
          <a:xfrm>
            <a:off x="3995936" y="2740366"/>
            <a:ext cx="5148064" cy="1151298"/>
          </a:xfrm>
          <a:prstGeom prst="leftArrowCallout">
            <a:avLst>
              <a:gd name="adj1" fmla="val 9157"/>
              <a:gd name="adj2" fmla="val 12128"/>
              <a:gd name="adj3" fmla="val 25000"/>
              <a:gd name="adj4" fmla="val 31156"/>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UR15 </a:t>
            </a:r>
          </a:p>
          <a:p>
            <a:pPr algn="ctr"/>
            <a:r>
              <a:rPr lang="en-US" sz="1500" dirty="0"/>
              <a:t>QXL supports </a:t>
            </a:r>
          </a:p>
          <a:p>
            <a:pPr algn="ctr"/>
            <a:r>
              <a:rPr lang="en-US" sz="1500" dirty="0"/>
              <a:t>ph. 1A-2</a:t>
            </a:r>
          </a:p>
          <a:p>
            <a:pPr algn="ctr"/>
            <a:r>
              <a:rPr lang="en-US" sz="1500" dirty="0"/>
              <a:t>Mar. 2026</a:t>
            </a:r>
            <a:endParaRPr lang="en-GB" sz="1500" dirty="0"/>
          </a:p>
        </p:txBody>
      </p:sp>
      <p:sp>
        <p:nvSpPr>
          <p:cNvPr id="2" name="Callout: Right Arrow 1">
            <a:extLst>
              <a:ext uri="{FF2B5EF4-FFF2-40B4-BE49-F238E27FC236}">
                <a16:creationId xmlns:a16="http://schemas.microsoft.com/office/drawing/2014/main" id="{A3639059-5541-1CBF-51FE-0A674726D38D}"/>
              </a:ext>
            </a:extLst>
          </p:cNvPr>
          <p:cNvSpPr/>
          <p:nvPr/>
        </p:nvSpPr>
        <p:spPr>
          <a:xfrm>
            <a:off x="3799" y="2832112"/>
            <a:ext cx="3200703" cy="1296144"/>
          </a:xfrm>
          <a:prstGeom prst="rightArrowCallout">
            <a:avLst>
              <a:gd name="adj1" fmla="val 10148"/>
              <a:gd name="adj2" fmla="val 11540"/>
              <a:gd name="adj3" fmla="val 25000"/>
              <a:gd name="adj4" fmla="val 43439"/>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UR15 </a:t>
            </a:r>
          </a:p>
          <a:p>
            <a:pPr algn="ctr"/>
            <a:r>
              <a:rPr lang="en-US" sz="1500" dirty="0"/>
              <a:t>QXL </a:t>
            </a:r>
          </a:p>
          <a:p>
            <a:pPr algn="ctr"/>
            <a:r>
              <a:rPr lang="en-US" sz="1500" dirty="0"/>
              <a:t>ph. 1A-1</a:t>
            </a:r>
          </a:p>
          <a:p>
            <a:pPr algn="ctr"/>
            <a:r>
              <a:rPr lang="en-US" sz="1500" dirty="0"/>
              <a:t>Jan.-Mar. 2026</a:t>
            </a:r>
            <a:endParaRPr lang="en-GB" sz="1500" dirty="0"/>
          </a:p>
        </p:txBody>
      </p:sp>
      <p:grpSp>
        <p:nvGrpSpPr>
          <p:cNvPr id="3" name="Group 2">
            <a:extLst>
              <a:ext uri="{FF2B5EF4-FFF2-40B4-BE49-F238E27FC236}">
                <a16:creationId xmlns:a16="http://schemas.microsoft.com/office/drawing/2014/main" id="{419B552B-F156-585C-0374-8262E21558C1}"/>
              </a:ext>
            </a:extLst>
          </p:cNvPr>
          <p:cNvGrpSpPr/>
          <p:nvPr/>
        </p:nvGrpSpPr>
        <p:grpSpPr>
          <a:xfrm>
            <a:off x="-25578" y="1845074"/>
            <a:ext cx="2365330" cy="951793"/>
            <a:chOff x="-25578" y="1845074"/>
            <a:chExt cx="2365330" cy="951793"/>
          </a:xfrm>
        </p:grpSpPr>
        <p:sp>
          <p:nvSpPr>
            <p:cNvPr id="12" name="Callout: Right Arrow 11">
              <a:extLst>
                <a:ext uri="{FF2B5EF4-FFF2-40B4-BE49-F238E27FC236}">
                  <a16:creationId xmlns:a16="http://schemas.microsoft.com/office/drawing/2014/main" id="{5F2D8B41-8915-653D-02F9-D094F68BFD4B}"/>
                </a:ext>
              </a:extLst>
            </p:cNvPr>
            <p:cNvSpPr/>
            <p:nvPr/>
          </p:nvSpPr>
          <p:spPr>
            <a:xfrm>
              <a:off x="-25578" y="1845074"/>
              <a:ext cx="1905000" cy="951793"/>
            </a:xfrm>
            <a:prstGeom prst="rightArrowCallout">
              <a:avLst>
                <a:gd name="adj1" fmla="val 10148"/>
                <a:gd name="adj2" fmla="val 11540"/>
                <a:gd name="adj3" fmla="val 25000"/>
                <a:gd name="adj4" fmla="val 74487"/>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500" dirty="0"/>
                <a:t>WP9</a:t>
              </a:r>
            </a:p>
            <a:p>
              <a:pPr algn="ctr"/>
              <a:r>
                <a:rPr lang="en-US" sz="1500" dirty="0"/>
                <a:t>US17 </a:t>
              </a:r>
            </a:p>
            <a:p>
              <a:pPr algn="ctr"/>
              <a:r>
                <a:rPr lang="en-US" sz="1500" dirty="0"/>
                <a:t>Cold box</a:t>
              </a:r>
            </a:p>
            <a:p>
              <a:pPr algn="ctr"/>
              <a:r>
                <a:rPr lang="en-US" sz="1500" dirty="0"/>
                <a:t>Jan. 2026</a:t>
              </a:r>
              <a:endParaRPr lang="en-GB" sz="1500" dirty="0"/>
            </a:p>
          </p:txBody>
        </p:sp>
        <p:cxnSp>
          <p:nvCxnSpPr>
            <p:cNvPr id="19" name="Straight Arrow Connector 18">
              <a:extLst>
                <a:ext uri="{FF2B5EF4-FFF2-40B4-BE49-F238E27FC236}">
                  <a16:creationId xmlns:a16="http://schemas.microsoft.com/office/drawing/2014/main" id="{DB52F24F-4CF3-B008-9F76-D98BC6BE0EB7}"/>
                </a:ext>
              </a:extLst>
            </p:cNvPr>
            <p:cNvCxnSpPr>
              <a:cxnSpLocks/>
              <a:stCxn id="12" idx="3"/>
            </p:cNvCxnSpPr>
            <p:nvPr/>
          </p:nvCxnSpPr>
          <p:spPr>
            <a:xfrm>
              <a:off x="1879422" y="2320971"/>
              <a:ext cx="460330" cy="250779"/>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9955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ppt_x"/>
                                          </p:val>
                                        </p:tav>
                                        <p:tav tm="100000">
                                          <p:val>
                                            <p:strVal val="#ppt_x"/>
                                          </p:val>
                                        </p:tav>
                                      </p:tavLst>
                                    </p:anim>
                                    <p:anim calcmode="lin" valueType="num">
                                      <p:cBhvr additive="base">
                                        <p:cTn id="3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30" grpId="0" animBg="1"/>
      <p:bldP spid="35"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41154-9BD5-1974-B099-5DA38B762029}"/>
              </a:ext>
            </a:extLst>
          </p:cNvPr>
          <p:cNvSpPr>
            <a:spLocks noGrp="1"/>
          </p:cNvSpPr>
          <p:nvPr>
            <p:ph type="title"/>
          </p:nvPr>
        </p:nvSpPr>
        <p:spPr>
          <a:xfrm>
            <a:off x="612000" y="48680"/>
            <a:ext cx="7920000" cy="540000"/>
          </a:xfrm>
        </p:spPr>
        <p:txBody>
          <a:bodyPr/>
          <a:lstStyle/>
          <a:p>
            <a:r>
              <a:rPr lang="en-US" dirty="0"/>
              <a:t>Outline</a:t>
            </a:r>
            <a:endParaRPr lang="en-GB" dirty="0"/>
          </a:p>
        </p:txBody>
      </p:sp>
      <p:sp>
        <p:nvSpPr>
          <p:cNvPr id="5" name="Content Placeholder 4">
            <a:extLst>
              <a:ext uri="{FF2B5EF4-FFF2-40B4-BE49-F238E27FC236}">
                <a16:creationId xmlns:a16="http://schemas.microsoft.com/office/drawing/2014/main" id="{1E93E17D-6B85-B434-5EF6-8BA63AAD4A24}"/>
              </a:ext>
            </a:extLst>
          </p:cNvPr>
          <p:cNvSpPr>
            <a:spLocks noGrp="1"/>
          </p:cNvSpPr>
          <p:nvPr>
            <p:ph idx="1"/>
          </p:nvPr>
        </p:nvSpPr>
        <p:spPr>
          <a:xfrm>
            <a:off x="612000" y="675000"/>
            <a:ext cx="7920000" cy="3919623"/>
          </a:xfrm>
        </p:spPr>
        <p:txBody>
          <a:bodyPr>
            <a:normAutofit lnSpcReduction="10000"/>
          </a:bodyPr>
          <a:lstStyle/>
          <a:p>
            <a:pPr algn="l"/>
            <a:r>
              <a:rPr lang="en-GB" dirty="0"/>
              <a:t>HL-LHC installation schedule</a:t>
            </a:r>
          </a:p>
          <a:p>
            <a:pPr lvl="1" algn="l"/>
            <a:r>
              <a:rPr lang="en-GB" dirty="0"/>
              <a:t>Main changes since September 2024</a:t>
            </a:r>
          </a:p>
          <a:p>
            <a:pPr algn="l"/>
            <a:r>
              <a:rPr lang="en-GB" dirty="0"/>
              <a:t>Installation float for HL-LHC</a:t>
            </a:r>
          </a:p>
          <a:p>
            <a:pPr lvl="1" algn="l"/>
            <a:r>
              <a:rPr lang="en-GB" dirty="0"/>
              <a:t>The Long Straight Sections of IR1 and IR5:</a:t>
            </a:r>
          </a:p>
          <a:p>
            <a:pPr lvl="2" algn="l"/>
            <a:r>
              <a:rPr lang="en-GB" dirty="0"/>
              <a:t>Beam line equipment</a:t>
            </a:r>
          </a:p>
          <a:p>
            <a:pPr lvl="2" algn="l"/>
            <a:r>
              <a:rPr lang="en-GB" dirty="0"/>
              <a:t>Out of the beam equipment</a:t>
            </a:r>
          </a:p>
          <a:p>
            <a:pPr lvl="1" algn="l"/>
            <a:r>
              <a:rPr lang="en-GB" dirty="0"/>
              <a:t>The other LHC locations</a:t>
            </a:r>
          </a:p>
          <a:p>
            <a:pPr lvl="1" algn="l"/>
            <a:r>
              <a:rPr lang="en-GB" dirty="0"/>
              <a:t>The new HL-LHC infrastructures </a:t>
            </a:r>
          </a:p>
          <a:p>
            <a:pPr algn="l"/>
            <a:r>
              <a:rPr lang="en-US" dirty="0"/>
              <a:t>New HL-LHC facility Installation Schedule </a:t>
            </a:r>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marL="0" indent="0" algn="l">
              <a:buNone/>
            </a:pPr>
            <a:endParaRPr lang="en-US" dirty="0"/>
          </a:p>
        </p:txBody>
      </p:sp>
      <p:sp>
        <p:nvSpPr>
          <p:cNvPr id="3" name="Footer Placeholder 2">
            <a:extLst>
              <a:ext uri="{FF2B5EF4-FFF2-40B4-BE49-F238E27FC236}">
                <a16:creationId xmlns:a16="http://schemas.microsoft.com/office/drawing/2014/main" id="{A7974BBF-09CA-FDA0-DE07-31C4D20D38E4}"/>
              </a:ext>
            </a:extLst>
          </p:cNvPr>
          <p:cNvSpPr>
            <a:spLocks noGrp="1"/>
          </p:cNvSpPr>
          <p:nvPr>
            <p:ph type="ftr" sz="quarter" idx="11"/>
          </p:nvPr>
        </p:nvSpPr>
        <p:spPr/>
        <p:txBody>
          <a:bodyPr/>
          <a:lstStyle/>
          <a:p>
            <a:r>
              <a:rPr lang="en-GB" noProof="0"/>
              <a:t>2025 HL-LHC Collaboration Meeting 29/09/2025-03/10/2025</a:t>
            </a:r>
            <a:endParaRPr lang="en-GB" noProof="0" dirty="0"/>
          </a:p>
        </p:txBody>
      </p:sp>
      <p:sp>
        <p:nvSpPr>
          <p:cNvPr id="4" name="Slide Number Placeholder 3">
            <a:extLst>
              <a:ext uri="{FF2B5EF4-FFF2-40B4-BE49-F238E27FC236}">
                <a16:creationId xmlns:a16="http://schemas.microsoft.com/office/drawing/2014/main" id="{7543C1A5-F55D-8B2A-2107-B09C2F8E1722}"/>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957814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C7AF2-4738-803C-56F7-AAB296DE8F5D}"/>
              </a:ext>
            </a:extLst>
          </p:cNvPr>
          <p:cNvSpPr>
            <a:spLocks noGrp="1"/>
          </p:cNvSpPr>
          <p:nvPr>
            <p:ph type="title"/>
          </p:nvPr>
        </p:nvSpPr>
        <p:spPr>
          <a:xfrm>
            <a:off x="612000" y="1650"/>
            <a:ext cx="7920000" cy="409860"/>
          </a:xfrm>
        </p:spPr>
        <p:txBody>
          <a:bodyPr/>
          <a:lstStyle/>
          <a:p>
            <a:r>
              <a:rPr lang="en-US" dirty="0"/>
              <a:t>From 2024 Collaboration Meeting </a:t>
            </a:r>
            <a:endParaRPr lang="en-GB" dirty="0"/>
          </a:p>
        </p:txBody>
      </p:sp>
      <p:sp>
        <p:nvSpPr>
          <p:cNvPr id="4" name="Footer Placeholder 3">
            <a:extLst>
              <a:ext uri="{FF2B5EF4-FFF2-40B4-BE49-F238E27FC236}">
                <a16:creationId xmlns:a16="http://schemas.microsoft.com/office/drawing/2014/main" id="{E623D409-C416-B3EB-54A4-2B1C51583151}"/>
              </a:ext>
            </a:extLst>
          </p:cNvPr>
          <p:cNvSpPr>
            <a:spLocks noGrp="1"/>
          </p:cNvSpPr>
          <p:nvPr>
            <p:ph type="ftr" sz="quarter" idx="11"/>
          </p:nvPr>
        </p:nvSpPr>
        <p:spPr/>
        <p:txBody>
          <a:bodyPr/>
          <a:lstStyle/>
          <a:p>
            <a:r>
              <a:rPr lang="en-GB" noProof="0"/>
              <a:t>2025 HL-LHC Collaboration Meeting 29/09/2025-03/10/2025</a:t>
            </a:r>
          </a:p>
        </p:txBody>
      </p:sp>
      <p:sp>
        <p:nvSpPr>
          <p:cNvPr id="5" name="Slide Number Placeholder 4">
            <a:extLst>
              <a:ext uri="{FF2B5EF4-FFF2-40B4-BE49-F238E27FC236}">
                <a16:creationId xmlns:a16="http://schemas.microsoft.com/office/drawing/2014/main" id="{4B465371-A087-2A67-BFE5-93D8E6BA9072}"/>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7" name="Picture 6">
            <a:extLst>
              <a:ext uri="{FF2B5EF4-FFF2-40B4-BE49-F238E27FC236}">
                <a16:creationId xmlns:a16="http://schemas.microsoft.com/office/drawing/2014/main" id="{77D2A727-9CD4-99E5-65C6-651C491F693A}"/>
              </a:ext>
            </a:extLst>
          </p:cNvPr>
          <p:cNvPicPr>
            <a:picLocks noChangeAspect="1"/>
          </p:cNvPicPr>
          <p:nvPr/>
        </p:nvPicPr>
        <p:blipFill>
          <a:blip r:embed="rId2"/>
          <a:stretch>
            <a:fillRect/>
          </a:stretch>
        </p:blipFill>
        <p:spPr>
          <a:xfrm>
            <a:off x="1259632" y="411510"/>
            <a:ext cx="6419034" cy="3609155"/>
          </a:xfrm>
          <a:prstGeom prst="rect">
            <a:avLst/>
          </a:prstGeom>
        </p:spPr>
      </p:pic>
      <p:sp>
        <p:nvSpPr>
          <p:cNvPr id="8" name="Rectangle 7">
            <a:extLst>
              <a:ext uri="{FF2B5EF4-FFF2-40B4-BE49-F238E27FC236}">
                <a16:creationId xmlns:a16="http://schemas.microsoft.com/office/drawing/2014/main" id="{1601A5BC-8FF5-F890-8ED2-44D73F4335D9}"/>
              </a:ext>
            </a:extLst>
          </p:cNvPr>
          <p:cNvSpPr/>
          <p:nvPr/>
        </p:nvSpPr>
        <p:spPr>
          <a:xfrm>
            <a:off x="827584" y="4083918"/>
            <a:ext cx="7704416" cy="409860"/>
          </a:xfrm>
          <a:prstGeom prst="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FFFF00"/>
                </a:solidFill>
              </a:rPr>
              <a:t>New LS3 starting Date 29/06/2026</a:t>
            </a:r>
            <a:endParaRPr lang="en-GB" dirty="0">
              <a:solidFill>
                <a:srgbClr val="FFFF00"/>
              </a:solidFill>
            </a:endParaRPr>
          </a:p>
        </p:txBody>
      </p:sp>
    </p:spTree>
    <p:extLst>
      <p:ext uri="{BB962C8B-B14F-4D97-AF65-F5344CB8AC3E}">
        <p14:creationId xmlns:p14="http://schemas.microsoft.com/office/powerpoint/2010/main" val="296557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EC590-1A48-06F4-7888-D6E73B17729A}"/>
              </a:ext>
            </a:extLst>
          </p:cNvPr>
          <p:cNvSpPr>
            <a:spLocks noGrp="1"/>
          </p:cNvSpPr>
          <p:nvPr>
            <p:ph type="title"/>
          </p:nvPr>
        </p:nvSpPr>
        <p:spPr>
          <a:xfrm>
            <a:off x="612000" y="109742"/>
            <a:ext cx="7920000" cy="540000"/>
          </a:xfrm>
        </p:spPr>
        <p:txBody>
          <a:bodyPr/>
          <a:lstStyle/>
          <a:p>
            <a:r>
              <a:rPr lang="en-US" dirty="0"/>
              <a:t>Evolution of Critical path duration vs. LS3 allocated window (Beam to Beam)</a:t>
            </a:r>
            <a:endParaRPr lang="en-GB" dirty="0"/>
          </a:p>
        </p:txBody>
      </p:sp>
      <p:sp>
        <p:nvSpPr>
          <p:cNvPr id="4" name="Footer Placeholder 3">
            <a:extLst>
              <a:ext uri="{FF2B5EF4-FFF2-40B4-BE49-F238E27FC236}">
                <a16:creationId xmlns:a16="http://schemas.microsoft.com/office/drawing/2014/main" id="{DB3FFDD8-9420-EC38-D92E-17FD69A874F1}"/>
              </a:ext>
            </a:extLst>
          </p:cNvPr>
          <p:cNvSpPr>
            <a:spLocks noGrp="1"/>
          </p:cNvSpPr>
          <p:nvPr>
            <p:ph type="ftr" sz="quarter" idx="11"/>
          </p:nvPr>
        </p:nvSpPr>
        <p:spPr>
          <a:xfrm>
            <a:off x="1905000" y="4750022"/>
            <a:ext cx="6627000" cy="270000"/>
          </a:xfrm>
        </p:spPr>
        <p:txBody>
          <a:bodyPr/>
          <a:lstStyle/>
          <a:p>
            <a:r>
              <a:rPr lang="en-GB" noProof="0" dirty="0"/>
              <a:t>2025 HL-LHC Collaboration Meeting 29/09/2025-03/10/2025</a:t>
            </a:r>
          </a:p>
        </p:txBody>
      </p:sp>
      <p:sp>
        <p:nvSpPr>
          <p:cNvPr id="5" name="Slide Number Placeholder 4">
            <a:extLst>
              <a:ext uri="{FF2B5EF4-FFF2-40B4-BE49-F238E27FC236}">
                <a16:creationId xmlns:a16="http://schemas.microsoft.com/office/drawing/2014/main" id="{649C5EC0-B1EF-B9B2-324B-2132B8C96C6A}"/>
              </a:ext>
            </a:extLst>
          </p:cNvPr>
          <p:cNvSpPr>
            <a:spLocks noGrp="1"/>
          </p:cNvSpPr>
          <p:nvPr>
            <p:ph type="sldNum" sz="quarter" idx="12"/>
          </p:nvPr>
        </p:nvSpPr>
        <p:spPr>
          <a:xfrm>
            <a:off x="8686800" y="4750022"/>
            <a:ext cx="360000" cy="270000"/>
          </a:xfrm>
        </p:spPr>
        <p:txBody>
          <a:bodyPr/>
          <a:lstStyle/>
          <a:p>
            <a:fld id="{BFDCA1C4-9514-7B4F-976F-D92F7E296653}" type="slidenum">
              <a:rPr lang="fr-FR" smtClean="0"/>
              <a:pPr/>
              <a:t>5</a:t>
            </a:fld>
            <a:endParaRPr lang="fr-FR" dirty="0"/>
          </a:p>
        </p:txBody>
      </p:sp>
      <p:grpSp>
        <p:nvGrpSpPr>
          <p:cNvPr id="17" name="Group 16">
            <a:extLst>
              <a:ext uri="{FF2B5EF4-FFF2-40B4-BE49-F238E27FC236}">
                <a16:creationId xmlns:a16="http://schemas.microsoft.com/office/drawing/2014/main" id="{7B7C1566-1B30-B1F1-CC70-B0610F9F425A}"/>
              </a:ext>
            </a:extLst>
          </p:cNvPr>
          <p:cNvGrpSpPr/>
          <p:nvPr/>
        </p:nvGrpSpPr>
        <p:grpSpPr>
          <a:xfrm>
            <a:off x="1475656" y="771550"/>
            <a:ext cx="2160000" cy="2802701"/>
            <a:chOff x="1228734" y="1923678"/>
            <a:chExt cx="1800000" cy="2802701"/>
          </a:xfrm>
        </p:grpSpPr>
        <p:sp>
          <p:nvSpPr>
            <p:cNvPr id="6" name="Rectangle 5">
              <a:extLst>
                <a:ext uri="{FF2B5EF4-FFF2-40B4-BE49-F238E27FC236}">
                  <a16:creationId xmlns:a16="http://schemas.microsoft.com/office/drawing/2014/main" id="{B1E296CA-D325-73BF-F0CD-8C3BD3E01908}"/>
                </a:ext>
              </a:extLst>
            </p:cNvPr>
            <p:cNvSpPr/>
            <p:nvPr/>
          </p:nvSpPr>
          <p:spPr>
            <a:xfrm>
              <a:off x="1228734" y="3291831"/>
              <a:ext cx="1800000" cy="1434548"/>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HL-LHC</a:t>
              </a:r>
            </a:p>
            <a:p>
              <a:pPr algn="ctr"/>
              <a:r>
                <a:rPr lang="en-US" dirty="0"/>
                <a:t>Collaboration meeting 2024</a:t>
              </a:r>
            </a:p>
            <a:p>
              <a:pPr algn="ctr"/>
              <a:endParaRPr lang="en-US" sz="500" dirty="0"/>
            </a:p>
            <a:p>
              <a:pPr algn="ctr"/>
              <a:r>
                <a:rPr lang="en-US" dirty="0"/>
                <a:t>(October ‘24)</a:t>
              </a:r>
              <a:endParaRPr lang="en-GB" dirty="0"/>
            </a:p>
          </p:txBody>
        </p:sp>
        <p:sp>
          <p:nvSpPr>
            <p:cNvPr id="11" name="Rectangle 10">
              <a:extLst>
                <a:ext uri="{FF2B5EF4-FFF2-40B4-BE49-F238E27FC236}">
                  <a16:creationId xmlns:a16="http://schemas.microsoft.com/office/drawing/2014/main" id="{1C45CD96-549A-4A25-3B89-AB674EBD6E83}"/>
                </a:ext>
              </a:extLst>
            </p:cNvPr>
            <p:cNvSpPr/>
            <p:nvPr/>
          </p:nvSpPr>
          <p:spPr>
            <a:xfrm>
              <a:off x="1228734" y="1923678"/>
              <a:ext cx="1800000" cy="1368152"/>
            </a:xfrm>
            <a:prstGeom prst="rect">
              <a:avLst/>
            </a:prstGeom>
            <a:gradFill>
              <a:gsLst>
                <a:gs pos="1000">
                  <a:srgbClr val="FF0000"/>
                </a:gs>
                <a:gs pos="100000">
                  <a:schemeClr val="bg2">
                    <a:lumMod val="7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2000" b="1" dirty="0"/>
                <a:t>51.5</a:t>
              </a:r>
              <a:endParaRPr lang="en-GB" sz="2000" b="1" dirty="0"/>
            </a:p>
          </p:txBody>
        </p:sp>
      </p:grpSp>
      <p:grpSp>
        <p:nvGrpSpPr>
          <p:cNvPr id="18" name="Group 17">
            <a:extLst>
              <a:ext uri="{FF2B5EF4-FFF2-40B4-BE49-F238E27FC236}">
                <a16:creationId xmlns:a16="http://schemas.microsoft.com/office/drawing/2014/main" id="{CA5469D5-C107-2537-4BB1-730211629A9B}"/>
              </a:ext>
            </a:extLst>
          </p:cNvPr>
          <p:cNvGrpSpPr/>
          <p:nvPr/>
        </p:nvGrpSpPr>
        <p:grpSpPr>
          <a:xfrm>
            <a:off x="3851918" y="1256106"/>
            <a:ext cx="2160000" cy="2318145"/>
            <a:chOff x="3834756" y="2408234"/>
            <a:chExt cx="1800001" cy="2318145"/>
          </a:xfrm>
        </p:grpSpPr>
        <p:sp>
          <p:nvSpPr>
            <p:cNvPr id="12" name="Rectangle 11">
              <a:extLst>
                <a:ext uri="{FF2B5EF4-FFF2-40B4-BE49-F238E27FC236}">
                  <a16:creationId xmlns:a16="http://schemas.microsoft.com/office/drawing/2014/main" id="{503EBB4F-CA64-DFF4-12C2-C604307161C6}"/>
                </a:ext>
              </a:extLst>
            </p:cNvPr>
            <p:cNvSpPr/>
            <p:nvPr/>
          </p:nvSpPr>
          <p:spPr>
            <a:xfrm>
              <a:off x="3834757" y="2408234"/>
              <a:ext cx="1800000" cy="847240"/>
            </a:xfrm>
            <a:prstGeom prst="rect">
              <a:avLst/>
            </a:prstGeom>
            <a:gradFill>
              <a:gsLst>
                <a:gs pos="1000">
                  <a:srgbClr val="FFC000"/>
                </a:gs>
                <a:gs pos="100000">
                  <a:schemeClr val="bg2">
                    <a:lumMod val="7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2000" b="1" dirty="0"/>
                <a:t>49</a:t>
              </a:r>
              <a:endParaRPr lang="en-GB" sz="2000" b="1" dirty="0"/>
            </a:p>
          </p:txBody>
        </p:sp>
        <p:sp>
          <p:nvSpPr>
            <p:cNvPr id="13" name="Rectangle 12">
              <a:extLst>
                <a:ext uri="{FF2B5EF4-FFF2-40B4-BE49-F238E27FC236}">
                  <a16:creationId xmlns:a16="http://schemas.microsoft.com/office/drawing/2014/main" id="{D0754177-F0B3-F697-E584-C7B07B4C3B4F}"/>
                </a:ext>
              </a:extLst>
            </p:cNvPr>
            <p:cNvSpPr/>
            <p:nvPr/>
          </p:nvSpPr>
          <p:spPr>
            <a:xfrm>
              <a:off x="3834756" y="3255474"/>
              <a:ext cx="1800000" cy="1470905"/>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LHC Performance Workshop</a:t>
              </a:r>
            </a:p>
            <a:p>
              <a:pPr algn="ctr"/>
              <a:r>
                <a:rPr lang="en-US" dirty="0"/>
                <a:t>Chamonix 2025</a:t>
              </a:r>
            </a:p>
            <a:p>
              <a:pPr algn="ctr"/>
              <a:endParaRPr lang="en-US" sz="500" dirty="0"/>
            </a:p>
            <a:p>
              <a:pPr algn="ctr"/>
              <a:r>
                <a:rPr lang="en-US" dirty="0"/>
                <a:t>(January ‘25)</a:t>
              </a:r>
              <a:endParaRPr lang="en-GB" dirty="0"/>
            </a:p>
          </p:txBody>
        </p:sp>
      </p:grpSp>
      <p:grpSp>
        <p:nvGrpSpPr>
          <p:cNvPr id="19" name="Group 18">
            <a:extLst>
              <a:ext uri="{FF2B5EF4-FFF2-40B4-BE49-F238E27FC236}">
                <a16:creationId xmlns:a16="http://schemas.microsoft.com/office/drawing/2014/main" id="{C9426E5B-F76A-D964-2AD1-8D7AC3BF42A3}"/>
              </a:ext>
            </a:extLst>
          </p:cNvPr>
          <p:cNvGrpSpPr/>
          <p:nvPr/>
        </p:nvGrpSpPr>
        <p:grpSpPr>
          <a:xfrm>
            <a:off x="6228424" y="1753871"/>
            <a:ext cx="2160000" cy="1820380"/>
            <a:chOff x="6431650" y="2859781"/>
            <a:chExt cx="1800000" cy="1820380"/>
          </a:xfrm>
        </p:grpSpPr>
        <p:sp>
          <p:nvSpPr>
            <p:cNvPr id="14" name="Rectangle 13">
              <a:extLst>
                <a:ext uri="{FF2B5EF4-FFF2-40B4-BE49-F238E27FC236}">
                  <a16:creationId xmlns:a16="http://schemas.microsoft.com/office/drawing/2014/main" id="{D12A71ED-6899-8CFE-884E-A736EF959B51}"/>
                </a:ext>
              </a:extLst>
            </p:cNvPr>
            <p:cNvSpPr/>
            <p:nvPr/>
          </p:nvSpPr>
          <p:spPr>
            <a:xfrm>
              <a:off x="6431650" y="3280395"/>
              <a:ext cx="1800000" cy="1399766"/>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LS3 Countdown days 2025</a:t>
              </a:r>
            </a:p>
            <a:p>
              <a:pPr algn="ctr"/>
              <a:endParaRPr lang="en-US" dirty="0"/>
            </a:p>
            <a:p>
              <a:pPr algn="ctr"/>
              <a:endParaRPr lang="en-US" sz="500" dirty="0"/>
            </a:p>
            <a:p>
              <a:pPr algn="ctr"/>
              <a:r>
                <a:rPr lang="en-US" dirty="0"/>
                <a:t>(September ‘25)</a:t>
              </a:r>
              <a:endParaRPr lang="en-GB" dirty="0"/>
            </a:p>
          </p:txBody>
        </p:sp>
        <p:sp>
          <p:nvSpPr>
            <p:cNvPr id="15" name="Rectangle 14">
              <a:extLst>
                <a:ext uri="{FF2B5EF4-FFF2-40B4-BE49-F238E27FC236}">
                  <a16:creationId xmlns:a16="http://schemas.microsoft.com/office/drawing/2014/main" id="{514F9F8A-645E-51B6-8D3C-F3FDC9C8CBFF}"/>
                </a:ext>
              </a:extLst>
            </p:cNvPr>
            <p:cNvSpPr/>
            <p:nvPr/>
          </p:nvSpPr>
          <p:spPr>
            <a:xfrm>
              <a:off x="6431650" y="2859781"/>
              <a:ext cx="1800000" cy="437245"/>
            </a:xfrm>
            <a:prstGeom prst="rect">
              <a:avLst/>
            </a:prstGeom>
            <a:gradFill>
              <a:gsLst>
                <a:gs pos="1000">
                  <a:schemeClr val="tx2">
                    <a:lumMod val="60000"/>
                    <a:lumOff val="40000"/>
                  </a:schemeClr>
                </a:gs>
                <a:gs pos="100000">
                  <a:schemeClr val="bg2">
                    <a:lumMod val="7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2000" b="1" dirty="0"/>
                <a:t>47</a:t>
              </a:r>
              <a:endParaRPr lang="en-GB" sz="2000" b="1" dirty="0"/>
            </a:p>
          </p:txBody>
        </p:sp>
      </p:grpSp>
      <p:cxnSp>
        <p:nvCxnSpPr>
          <p:cNvPr id="21" name="Straight Connector 20">
            <a:extLst>
              <a:ext uri="{FF2B5EF4-FFF2-40B4-BE49-F238E27FC236}">
                <a16:creationId xmlns:a16="http://schemas.microsoft.com/office/drawing/2014/main" id="{147013EA-DD91-A117-AC75-D848A413BF80}"/>
              </a:ext>
            </a:extLst>
          </p:cNvPr>
          <p:cNvCxnSpPr>
            <a:cxnSpLocks/>
          </p:cNvCxnSpPr>
          <p:nvPr/>
        </p:nvCxnSpPr>
        <p:spPr>
          <a:xfrm>
            <a:off x="251520" y="1734014"/>
            <a:ext cx="8712968" cy="19857"/>
          </a:xfrm>
          <a:prstGeom prst="line">
            <a:avLst/>
          </a:prstGeom>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2B789735-83C8-A122-9981-777AF7710EBE}"/>
              </a:ext>
            </a:extLst>
          </p:cNvPr>
          <p:cNvSpPr txBox="1"/>
          <p:nvPr/>
        </p:nvSpPr>
        <p:spPr>
          <a:xfrm>
            <a:off x="107504" y="1364682"/>
            <a:ext cx="1305165" cy="369332"/>
          </a:xfrm>
          <a:prstGeom prst="rect">
            <a:avLst/>
          </a:prstGeom>
          <a:noFill/>
        </p:spPr>
        <p:txBody>
          <a:bodyPr wrap="none" rtlCol="0">
            <a:spAutoFit/>
          </a:bodyPr>
          <a:lstStyle/>
          <a:p>
            <a:r>
              <a:rPr lang="en-US" dirty="0"/>
              <a:t>47 months</a:t>
            </a:r>
            <a:endParaRPr lang="en-GB" dirty="0"/>
          </a:p>
        </p:txBody>
      </p:sp>
      <p:sp>
        <p:nvSpPr>
          <p:cNvPr id="23" name="TextBox 22">
            <a:extLst>
              <a:ext uri="{FF2B5EF4-FFF2-40B4-BE49-F238E27FC236}">
                <a16:creationId xmlns:a16="http://schemas.microsoft.com/office/drawing/2014/main" id="{C6D70491-C6E2-A4B4-3114-32AEBD3022AF}"/>
              </a:ext>
            </a:extLst>
          </p:cNvPr>
          <p:cNvSpPr txBox="1"/>
          <p:nvPr/>
        </p:nvSpPr>
        <p:spPr>
          <a:xfrm>
            <a:off x="7753704" y="1319021"/>
            <a:ext cx="1305165" cy="369332"/>
          </a:xfrm>
          <a:prstGeom prst="rect">
            <a:avLst/>
          </a:prstGeom>
          <a:noFill/>
        </p:spPr>
        <p:txBody>
          <a:bodyPr wrap="none" rtlCol="0">
            <a:spAutoFit/>
          </a:bodyPr>
          <a:lstStyle/>
          <a:p>
            <a:r>
              <a:rPr lang="en-US" dirty="0"/>
              <a:t>47 months</a:t>
            </a:r>
            <a:endParaRPr lang="en-GB" dirty="0"/>
          </a:p>
        </p:txBody>
      </p:sp>
      <p:sp>
        <p:nvSpPr>
          <p:cNvPr id="27" name="Rectangle 26">
            <a:extLst>
              <a:ext uri="{FF2B5EF4-FFF2-40B4-BE49-F238E27FC236}">
                <a16:creationId xmlns:a16="http://schemas.microsoft.com/office/drawing/2014/main" id="{29880FF6-B001-0A5C-EC34-7F84C93DBB51}"/>
              </a:ext>
            </a:extLst>
          </p:cNvPr>
          <p:cNvSpPr/>
          <p:nvPr/>
        </p:nvSpPr>
        <p:spPr>
          <a:xfrm>
            <a:off x="3851920" y="3613962"/>
            <a:ext cx="2160000" cy="1470905"/>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sz="1600" dirty="0"/>
              <a:t>Increased parallelism and geographical granularity.</a:t>
            </a:r>
            <a:endParaRPr lang="en-US" sz="1600" dirty="0"/>
          </a:p>
          <a:p>
            <a:pPr algn="ctr"/>
            <a:r>
              <a:rPr lang="en-US" sz="1600" dirty="0"/>
              <a:t>Revised test sequence</a:t>
            </a:r>
            <a:endParaRPr lang="en-GB" sz="1600" dirty="0"/>
          </a:p>
        </p:txBody>
      </p:sp>
      <p:sp>
        <p:nvSpPr>
          <p:cNvPr id="28" name="Rectangle 27">
            <a:extLst>
              <a:ext uri="{FF2B5EF4-FFF2-40B4-BE49-F238E27FC236}">
                <a16:creationId xmlns:a16="http://schemas.microsoft.com/office/drawing/2014/main" id="{2BD9B94F-EA89-F474-86EB-D7A6E5923C32}"/>
              </a:ext>
            </a:extLst>
          </p:cNvPr>
          <p:cNvSpPr/>
          <p:nvPr/>
        </p:nvSpPr>
        <p:spPr>
          <a:xfrm>
            <a:off x="6228424" y="3613963"/>
            <a:ext cx="2160000" cy="1470904"/>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500" dirty="0"/>
              <a:t>Revised strategies for core excavation and cabling</a:t>
            </a:r>
            <a:endParaRPr lang="en-GB" sz="1500" dirty="0"/>
          </a:p>
        </p:txBody>
      </p:sp>
    </p:spTree>
    <p:extLst>
      <p:ext uri="{BB962C8B-B14F-4D97-AF65-F5344CB8AC3E}">
        <p14:creationId xmlns:p14="http://schemas.microsoft.com/office/powerpoint/2010/main" val="2893427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F5608D7-C87F-71EA-E51B-F3DBEDA2CDBE}"/>
              </a:ext>
            </a:extLst>
          </p:cNvPr>
          <p:cNvPicPr>
            <a:picLocks noChangeAspect="1"/>
          </p:cNvPicPr>
          <p:nvPr/>
        </p:nvPicPr>
        <p:blipFill>
          <a:blip r:embed="rId2"/>
          <a:stretch>
            <a:fillRect/>
          </a:stretch>
        </p:blipFill>
        <p:spPr>
          <a:xfrm>
            <a:off x="6664934" y="311616"/>
            <a:ext cx="1885177" cy="4213152"/>
          </a:xfrm>
          <a:prstGeom prst="rect">
            <a:avLst/>
          </a:prstGeom>
        </p:spPr>
      </p:pic>
      <p:sp>
        <p:nvSpPr>
          <p:cNvPr id="2" name="Title 1">
            <a:extLst>
              <a:ext uri="{FF2B5EF4-FFF2-40B4-BE49-F238E27FC236}">
                <a16:creationId xmlns:a16="http://schemas.microsoft.com/office/drawing/2014/main" id="{4AC0DAE7-376F-56E3-9E2E-B3C9095581CA}"/>
              </a:ext>
            </a:extLst>
          </p:cNvPr>
          <p:cNvSpPr>
            <a:spLocks noGrp="1"/>
          </p:cNvSpPr>
          <p:nvPr>
            <p:ph type="title"/>
          </p:nvPr>
        </p:nvSpPr>
        <p:spPr>
          <a:xfrm>
            <a:off x="611560" y="111221"/>
            <a:ext cx="8532440" cy="540000"/>
          </a:xfrm>
        </p:spPr>
        <p:txBody>
          <a:bodyPr/>
          <a:lstStyle/>
          <a:p>
            <a:r>
              <a:rPr lang="en-US" dirty="0"/>
              <a:t>Revised Core Excavation Strategy Following Contract Adjudication </a:t>
            </a:r>
            <a:endParaRPr lang="en-GB" dirty="0"/>
          </a:p>
        </p:txBody>
      </p:sp>
      <p:sp>
        <p:nvSpPr>
          <p:cNvPr id="5" name="Slide Number Placeholder 4">
            <a:extLst>
              <a:ext uri="{FF2B5EF4-FFF2-40B4-BE49-F238E27FC236}">
                <a16:creationId xmlns:a16="http://schemas.microsoft.com/office/drawing/2014/main" id="{F91DF08B-039B-155A-298C-A1049A654DD3}"/>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15" name="Content Placeholder 4">
            <a:extLst>
              <a:ext uri="{FF2B5EF4-FFF2-40B4-BE49-F238E27FC236}">
                <a16:creationId xmlns:a16="http://schemas.microsoft.com/office/drawing/2014/main" id="{D703E866-9B01-19B3-2D29-4596EF9ADEC8}"/>
              </a:ext>
            </a:extLst>
          </p:cNvPr>
          <p:cNvSpPr>
            <a:spLocks noGrp="1"/>
          </p:cNvSpPr>
          <p:nvPr>
            <p:ph idx="1"/>
          </p:nvPr>
        </p:nvSpPr>
        <p:spPr>
          <a:xfrm>
            <a:off x="426445" y="730645"/>
            <a:ext cx="6179355" cy="1893415"/>
          </a:xfrm>
        </p:spPr>
        <p:txBody>
          <a:bodyPr>
            <a:normAutofit fontScale="85000" lnSpcReduction="10000"/>
          </a:bodyPr>
          <a:lstStyle/>
          <a:p>
            <a:pPr algn="l">
              <a:lnSpc>
                <a:spcPct val="200000"/>
              </a:lnSpc>
            </a:pPr>
            <a:r>
              <a:rPr lang="en-US" sz="1800" dirty="0"/>
              <a:t> 2-phase execution to minimize time in the LHC Tunnel</a:t>
            </a:r>
          </a:p>
          <a:p>
            <a:pPr algn="l">
              <a:lnSpc>
                <a:spcPct val="200000"/>
              </a:lnSpc>
            </a:pPr>
            <a:r>
              <a:rPr lang="en-US" sz="1800" dirty="0">
                <a:solidFill>
                  <a:schemeClr val="tx2">
                    <a:lumMod val="60000"/>
                    <a:lumOff val="40000"/>
                  </a:schemeClr>
                </a:solidFill>
              </a:rPr>
              <a:t>Phase 1</a:t>
            </a:r>
            <a:r>
              <a:rPr lang="en-US" sz="1800" dirty="0"/>
              <a:t>: from HL-LHC, with punctual LHC access allowing LS3 activities.</a:t>
            </a:r>
          </a:p>
          <a:p>
            <a:pPr algn="l">
              <a:lnSpc>
                <a:spcPct val="200000"/>
              </a:lnSpc>
            </a:pPr>
            <a:r>
              <a:rPr lang="en-US" sz="1800" dirty="0">
                <a:solidFill>
                  <a:srgbClr val="00B050"/>
                </a:solidFill>
              </a:rPr>
              <a:t>Phase 2</a:t>
            </a:r>
            <a:r>
              <a:rPr lang="en-US" sz="1800" dirty="0"/>
              <a:t>: from LHC with access to HL-LHC.</a:t>
            </a:r>
          </a:p>
        </p:txBody>
      </p:sp>
      <p:sp>
        <p:nvSpPr>
          <p:cNvPr id="16" name="Freeform: Shape 15">
            <a:extLst>
              <a:ext uri="{FF2B5EF4-FFF2-40B4-BE49-F238E27FC236}">
                <a16:creationId xmlns:a16="http://schemas.microsoft.com/office/drawing/2014/main" id="{81DB0504-71BF-F082-FD7B-6A8818A99554}"/>
              </a:ext>
            </a:extLst>
          </p:cNvPr>
          <p:cNvSpPr/>
          <p:nvPr/>
        </p:nvSpPr>
        <p:spPr>
          <a:xfrm>
            <a:off x="7563563" y="1603206"/>
            <a:ext cx="474345" cy="1725930"/>
          </a:xfrm>
          <a:custGeom>
            <a:avLst/>
            <a:gdLst>
              <a:gd name="connsiteX0" fmla="*/ 0 w 632460"/>
              <a:gd name="connsiteY0" fmla="*/ 7620 h 2301240"/>
              <a:gd name="connsiteX1" fmla="*/ 3810 w 632460"/>
              <a:gd name="connsiteY1" fmla="*/ 121920 h 2301240"/>
              <a:gd name="connsiteX2" fmla="*/ 11430 w 632460"/>
              <a:gd name="connsiteY2" fmla="*/ 137160 h 2301240"/>
              <a:gd name="connsiteX3" fmla="*/ 76200 w 632460"/>
              <a:gd name="connsiteY3" fmla="*/ 137160 h 2301240"/>
              <a:gd name="connsiteX4" fmla="*/ 72390 w 632460"/>
              <a:gd name="connsiteY4" fmla="*/ 2301240 h 2301240"/>
              <a:gd name="connsiteX5" fmla="*/ 556260 w 632460"/>
              <a:gd name="connsiteY5" fmla="*/ 2297430 h 2301240"/>
              <a:gd name="connsiteX6" fmla="*/ 544830 w 632460"/>
              <a:gd name="connsiteY6" fmla="*/ 144780 h 2301240"/>
              <a:gd name="connsiteX7" fmla="*/ 628650 w 632460"/>
              <a:gd name="connsiteY7" fmla="*/ 140970 h 2301240"/>
              <a:gd name="connsiteX8" fmla="*/ 632460 w 632460"/>
              <a:gd name="connsiteY8" fmla="*/ 0 h 2301240"/>
              <a:gd name="connsiteX9" fmla="*/ 0 w 632460"/>
              <a:gd name="connsiteY9" fmla="*/ 7620 h 230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460" h="2301240">
                <a:moveTo>
                  <a:pt x="0" y="7620"/>
                </a:moveTo>
                <a:lnTo>
                  <a:pt x="3810" y="121920"/>
                </a:lnTo>
                <a:lnTo>
                  <a:pt x="11430" y="137160"/>
                </a:lnTo>
                <a:lnTo>
                  <a:pt x="76200" y="137160"/>
                </a:lnTo>
                <a:lnTo>
                  <a:pt x="72390" y="2301240"/>
                </a:lnTo>
                <a:lnTo>
                  <a:pt x="556260" y="2297430"/>
                </a:lnTo>
                <a:lnTo>
                  <a:pt x="544830" y="144780"/>
                </a:lnTo>
                <a:lnTo>
                  <a:pt x="628650" y="140970"/>
                </a:lnTo>
                <a:lnTo>
                  <a:pt x="632460" y="0"/>
                </a:lnTo>
                <a:lnTo>
                  <a:pt x="0" y="7620"/>
                </a:lnTo>
                <a:close/>
              </a:path>
            </a:pathLst>
          </a:custGeom>
          <a:solidFill>
            <a:srgbClr val="00B0F0">
              <a:alpha val="50196"/>
            </a:srgbClr>
          </a:solidFill>
          <a:ln>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7" name="Freeform: Shape 16">
            <a:extLst>
              <a:ext uri="{FF2B5EF4-FFF2-40B4-BE49-F238E27FC236}">
                <a16:creationId xmlns:a16="http://schemas.microsoft.com/office/drawing/2014/main" id="{911EC92C-E96C-48D6-DA6C-A3046F4BF20B}"/>
              </a:ext>
            </a:extLst>
          </p:cNvPr>
          <p:cNvSpPr/>
          <p:nvPr/>
        </p:nvSpPr>
        <p:spPr>
          <a:xfrm>
            <a:off x="7563563" y="3320211"/>
            <a:ext cx="557784" cy="265176"/>
          </a:xfrm>
          <a:custGeom>
            <a:avLst/>
            <a:gdLst>
              <a:gd name="connsiteX0" fmla="*/ 737616 w 743712"/>
              <a:gd name="connsiteY0" fmla="*/ 353568 h 353568"/>
              <a:gd name="connsiteX1" fmla="*/ 743712 w 743712"/>
              <a:gd name="connsiteY1" fmla="*/ 225552 h 353568"/>
              <a:gd name="connsiteX2" fmla="*/ 652272 w 743712"/>
              <a:gd name="connsiteY2" fmla="*/ 225552 h 353568"/>
              <a:gd name="connsiteX3" fmla="*/ 640080 w 743712"/>
              <a:gd name="connsiteY3" fmla="*/ 195072 h 353568"/>
              <a:gd name="connsiteX4" fmla="*/ 573024 w 743712"/>
              <a:gd name="connsiteY4" fmla="*/ 188976 h 353568"/>
              <a:gd name="connsiteX5" fmla="*/ 585216 w 743712"/>
              <a:gd name="connsiteY5" fmla="*/ 0 h 353568"/>
              <a:gd name="connsiteX6" fmla="*/ 60960 w 743712"/>
              <a:gd name="connsiteY6" fmla="*/ 6096 h 353568"/>
              <a:gd name="connsiteX7" fmla="*/ 73152 w 743712"/>
              <a:gd name="connsiteY7" fmla="*/ 188976 h 353568"/>
              <a:gd name="connsiteX8" fmla="*/ 0 w 743712"/>
              <a:gd name="connsiteY8" fmla="*/ 176784 h 353568"/>
              <a:gd name="connsiteX9" fmla="*/ 6096 w 743712"/>
              <a:gd name="connsiteY9" fmla="*/ 335280 h 353568"/>
              <a:gd name="connsiteX10" fmla="*/ 737616 w 743712"/>
              <a:gd name="connsiteY10" fmla="*/ 353568 h 35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12" h="353568">
                <a:moveTo>
                  <a:pt x="737616" y="353568"/>
                </a:moveTo>
                <a:lnTo>
                  <a:pt x="743712" y="225552"/>
                </a:lnTo>
                <a:lnTo>
                  <a:pt x="652272" y="225552"/>
                </a:lnTo>
                <a:lnTo>
                  <a:pt x="640080" y="195072"/>
                </a:lnTo>
                <a:lnTo>
                  <a:pt x="573024" y="188976"/>
                </a:lnTo>
                <a:lnTo>
                  <a:pt x="585216" y="0"/>
                </a:lnTo>
                <a:lnTo>
                  <a:pt x="60960" y="6096"/>
                </a:lnTo>
                <a:lnTo>
                  <a:pt x="73152" y="188976"/>
                </a:lnTo>
                <a:lnTo>
                  <a:pt x="0" y="176784"/>
                </a:lnTo>
                <a:lnTo>
                  <a:pt x="6096" y="335280"/>
                </a:lnTo>
                <a:lnTo>
                  <a:pt x="737616" y="353568"/>
                </a:lnTo>
                <a:close/>
              </a:path>
            </a:pathLst>
          </a:custGeom>
          <a:solidFill>
            <a:srgbClr val="92D050">
              <a:alpha val="50196"/>
            </a:srgbClr>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8" name="TextBox 17">
            <a:extLst>
              <a:ext uri="{FF2B5EF4-FFF2-40B4-BE49-F238E27FC236}">
                <a16:creationId xmlns:a16="http://schemas.microsoft.com/office/drawing/2014/main" id="{12A40E5D-F154-B1E6-85A8-48C8238A5F1D}"/>
              </a:ext>
            </a:extLst>
          </p:cNvPr>
          <p:cNvSpPr txBox="1"/>
          <p:nvPr/>
        </p:nvSpPr>
        <p:spPr>
          <a:xfrm>
            <a:off x="8165122" y="2078375"/>
            <a:ext cx="899933" cy="300082"/>
          </a:xfrm>
          <a:prstGeom prst="rect">
            <a:avLst/>
          </a:prstGeom>
          <a:solidFill>
            <a:schemeClr val="bg1"/>
          </a:solidFill>
        </p:spPr>
        <p:txBody>
          <a:bodyPr wrap="square" rtlCol="0">
            <a:spAutoFit/>
          </a:bodyPr>
          <a:lstStyle/>
          <a:p>
            <a:r>
              <a:rPr lang="es-ES" sz="1350" dirty="0" err="1">
                <a:solidFill>
                  <a:srgbClr val="00B0F0"/>
                </a:solidFill>
              </a:rPr>
              <a:t>Phase</a:t>
            </a:r>
            <a:r>
              <a:rPr lang="es-ES" sz="1350" dirty="0">
                <a:solidFill>
                  <a:srgbClr val="00B0F0"/>
                </a:solidFill>
              </a:rPr>
              <a:t> 1</a:t>
            </a:r>
            <a:endParaRPr lang="en-GB" sz="1350" dirty="0">
              <a:solidFill>
                <a:srgbClr val="00B0F0"/>
              </a:solidFill>
            </a:endParaRPr>
          </a:p>
        </p:txBody>
      </p:sp>
      <p:sp>
        <p:nvSpPr>
          <p:cNvPr id="19" name="TextBox 18">
            <a:extLst>
              <a:ext uri="{FF2B5EF4-FFF2-40B4-BE49-F238E27FC236}">
                <a16:creationId xmlns:a16="http://schemas.microsoft.com/office/drawing/2014/main" id="{B58B9DFB-267A-AC7D-9353-D874E158D5DB}"/>
              </a:ext>
            </a:extLst>
          </p:cNvPr>
          <p:cNvSpPr txBox="1"/>
          <p:nvPr/>
        </p:nvSpPr>
        <p:spPr>
          <a:xfrm>
            <a:off x="8222713" y="3253542"/>
            <a:ext cx="899933" cy="300082"/>
          </a:xfrm>
          <a:prstGeom prst="rect">
            <a:avLst/>
          </a:prstGeom>
          <a:solidFill>
            <a:schemeClr val="bg1"/>
          </a:solidFill>
        </p:spPr>
        <p:txBody>
          <a:bodyPr wrap="square" rtlCol="0">
            <a:spAutoFit/>
          </a:bodyPr>
          <a:lstStyle/>
          <a:p>
            <a:r>
              <a:rPr lang="es-ES" sz="1350" dirty="0" err="1">
                <a:solidFill>
                  <a:srgbClr val="92D050"/>
                </a:solidFill>
              </a:rPr>
              <a:t>Phase</a:t>
            </a:r>
            <a:r>
              <a:rPr lang="es-ES" sz="1350" dirty="0">
                <a:solidFill>
                  <a:srgbClr val="92D050"/>
                </a:solidFill>
              </a:rPr>
              <a:t> 2</a:t>
            </a:r>
            <a:endParaRPr lang="en-GB" sz="1350" dirty="0">
              <a:solidFill>
                <a:srgbClr val="92D050"/>
              </a:solidFill>
            </a:endParaRPr>
          </a:p>
        </p:txBody>
      </p:sp>
      <p:sp>
        <p:nvSpPr>
          <p:cNvPr id="4" name="Footer Placeholder 3">
            <a:extLst>
              <a:ext uri="{FF2B5EF4-FFF2-40B4-BE49-F238E27FC236}">
                <a16:creationId xmlns:a16="http://schemas.microsoft.com/office/drawing/2014/main" id="{44C2E16F-D63A-955B-0BF8-10EE1831367E}"/>
              </a:ext>
            </a:extLst>
          </p:cNvPr>
          <p:cNvSpPr>
            <a:spLocks noGrp="1"/>
          </p:cNvSpPr>
          <p:nvPr>
            <p:ph type="ftr" sz="quarter" idx="11"/>
          </p:nvPr>
        </p:nvSpPr>
        <p:spPr>
          <a:xfrm>
            <a:off x="1905000" y="4836647"/>
            <a:ext cx="6627000" cy="270000"/>
          </a:xfrm>
        </p:spPr>
        <p:txBody>
          <a:bodyPr/>
          <a:lstStyle/>
          <a:p>
            <a:r>
              <a:rPr lang="en-GB" noProof="0" dirty="0"/>
              <a:t>2025 HL-LHC Collaboration Meeting 29/09/2025-03/10/2025</a:t>
            </a:r>
          </a:p>
        </p:txBody>
      </p:sp>
      <p:pic>
        <p:nvPicPr>
          <p:cNvPr id="3" name="Picture 2">
            <a:extLst>
              <a:ext uri="{FF2B5EF4-FFF2-40B4-BE49-F238E27FC236}">
                <a16:creationId xmlns:a16="http://schemas.microsoft.com/office/drawing/2014/main" id="{505E25F2-FC68-45E6-C3EA-651D69119E31}"/>
              </a:ext>
            </a:extLst>
          </p:cNvPr>
          <p:cNvPicPr>
            <a:picLocks noChangeAspect="1"/>
          </p:cNvPicPr>
          <p:nvPr/>
        </p:nvPicPr>
        <p:blipFill>
          <a:blip r:embed="rId3"/>
          <a:stretch>
            <a:fillRect/>
          </a:stretch>
        </p:blipFill>
        <p:spPr>
          <a:xfrm>
            <a:off x="21354" y="2604977"/>
            <a:ext cx="6573482" cy="2534897"/>
          </a:xfrm>
          <a:prstGeom prst="rect">
            <a:avLst/>
          </a:prstGeom>
          <a:solidFill>
            <a:schemeClr val="bg1"/>
          </a:solidFill>
          <a:ln>
            <a:solidFill>
              <a:schemeClr val="tx1"/>
            </a:solidFill>
          </a:ln>
        </p:spPr>
      </p:pic>
      <p:sp>
        <p:nvSpPr>
          <p:cNvPr id="6" name="Rectangle 5">
            <a:extLst>
              <a:ext uri="{FF2B5EF4-FFF2-40B4-BE49-F238E27FC236}">
                <a16:creationId xmlns:a16="http://schemas.microsoft.com/office/drawing/2014/main" id="{9DCCB990-6B63-E6B9-C8FD-1AAF255F62A5}"/>
              </a:ext>
            </a:extLst>
          </p:cNvPr>
          <p:cNvSpPr/>
          <p:nvPr/>
        </p:nvSpPr>
        <p:spPr>
          <a:xfrm>
            <a:off x="6645276" y="4558884"/>
            <a:ext cx="2479066" cy="555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1" dirty="0">
                <a:solidFill>
                  <a:schemeClr val="tx2">
                    <a:lumMod val="50000"/>
                  </a:schemeClr>
                </a:solidFill>
              </a:rPr>
              <a:t>Courtesy D. Rodriguez Gomez and SCE team</a:t>
            </a:r>
            <a:endParaRPr lang="en-GB" sz="1400" i="1" dirty="0">
              <a:solidFill>
                <a:schemeClr val="tx2">
                  <a:lumMod val="50000"/>
                </a:schemeClr>
              </a:solidFill>
            </a:endParaRPr>
          </a:p>
        </p:txBody>
      </p:sp>
    </p:spTree>
    <p:extLst>
      <p:ext uri="{BB962C8B-B14F-4D97-AF65-F5344CB8AC3E}">
        <p14:creationId xmlns:p14="http://schemas.microsoft.com/office/powerpoint/2010/main" val="1315993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C9C42-EB8E-15D6-E0E4-694B43C722F1}"/>
            </a:ext>
          </a:extLst>
        </p:cNvPr>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30FC221A-3D8C-EA19-CFD9-AEEF50F2B11F}"/>
              </a:ext>
            </a:extLst>
          </p:cNvPr>
          <p:cNvPicPr>
            <a:picLocks noGrp="1" noChangeAspect="1"/>
          </p:cNvPicPr>
          <p:nvPr>
            <p:ph idx="1"/>
          </p:nvPr>
        </p:nvPicPr>
        <p:blipFill>
          <a:blip r:embed="rId2"/>
          <a:stretch>
            <a:fillRect/>
          </a:stretch>
        </p:blipFill>
        <p:spPr>
          <a:xfrm>
            <a:off x="418202" y="1276650"/>
            <a:ext cx="7740285" cy="3490612"/>
          </a:xfrm>
        </p:spPr>
      </p:pic>
      <p:sp>
        <p:nvSpPr>
          <p:cNvPr id="7" name="Title 1">
            <a:extLst>
              <a:ext uri="{FF2B5EF4-FFF2-40B4-BE49-F238E27FC236}">
                <a16:creationId xmlns:a16="http://schemas.microsoft.com/office/drawing/2014/main" id="{DD84D473-9EF3-2E10-E6E7-92838C5E03B7}"/>
              </a:ext>
            </a:extLst>
          </p:cNvPr>
          <p:cNvSpPr>
            <a:spLocks noGrp="1"/>
          </p:cNvSpPr>
          <p:nvPr>
            <p:ph type="title"/>
          </p:nvPr>
        </p:nvSpPr>
        <p:spPr>
          <a:xfrm>
            <a:off x="323528" y="33468"/>
            <a:ext cx="8730969" cy="540544"/>
          </a:xfrm>
        </p:spPr>
        <p:txBody>
          <a:bodyPr/>
          <a:lstStyle/>
          <a:p>
            <a:r>
              <a:rPr lang="en-GB" noProof="0" dirty="0"/>
              <a:t>Selected bidder programme</a:t>
            </a:r>
          </a:p>
        </p:txBody>
      </p:sp>
      <p:pic>
        <p:nvPicPr>
          <p:cNvPr id="9" name="Picture 8">
            <a:extLst>
              <a:ext uri="{FF2B5EF4-FFF2-40B4-BE49-F238E27FC236}">
                <a16:creationId xmlns:a16="http://schemas.microsoft.com/office/drawing/2014/main" id="{845455B9-088A-9FDD-FEE0-A0BE8FCEA4B0}"/>
              </a:ext>
            </a:extLst>
          </p:cNvPr>
          <p:cNvPicPr>
            <a:picLocks noChangeAspect="1"/>
          </p:cNvPicPr>
          <p:nvPr/>
        </p:nvPicPr>
        <p:blipFill>
          <a:blip r:embed="rId3"/>
          <a:stretch>
            <a:fillRect/>
          </a:stretch>
        </p:blipFill>
        <p:spPr>
          <a:xfrm>
            <a:off x="842660" y="498254"/>
            <a:ext cx="6588732" cy="777352"/>
          </a:xfrm>
          <a:prstGeom prst="rect">
            <a:avLst/>
          </a:prstGeom>
        </p:spPr>
      </p:pic>
      <p:sp>
        <p:nvSpPr>
          <p:cNvPr id="10" name="Rectangle 9">
            <a:extLst>
              <a:ext uri="{FF2B5EF4-FFF2-40B4-BE49-F238E27FC236}">
                <a16:creationId xmlns:a16="http://schemas.microsoft.com/office/drawing/2014/main" id="{9561D9F8-F38F-6132-AA6D-EAA5131666BB}"/>
              </a:ext>
            </a:extLst>
          </p:cNvPr>
          <p:cNvSpPr/>
          <p:nvPr/>
        </p:nvSpPr>
        <p:spPr>
          <a:xfrm>
            <a:off x="1586177" y="2317998"/>
            <a:ext cx="294725" cy="945758"/>
          </a:xfrm>
          <a:prstGeom prst="rect">
            <a:avLst/>
          </a:prstGeom>
          <a:solidFill>
            <a:srgbClr val="FFC000">
              <a:alpha val="5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Rectangle 10">
            <a:extLst>
              <a:ext uri="{FF2B5EF4-FFF2-40B4-BE49-F238E27FC236}">
                <a16:creationId xmlns:a16="http://schemas.microsoft.com/office/drawing/2014/main" id="{876A799D-A904-2F27-0A29-B3A08D7EBF27}"/>
              </a:ext>
            </a:extLst>
          </p:cNvPr>
          <p:cNvSpPr/>
          <p:nvPr/>
        </p:nvSpPr>
        <p:spPr>
          <a:xfrm>
            <a:off x="3488954" y="2317998"/>
            <a:ext cx="365331" cy="945758"/>
          </a:xfrm>
          <a:prstGeom prst="rect">
            <a:avLst/>
          </a:prstGeom>
          <a:solidFill>
            <a:srgbClr val="FFC000">
              <a:alpha val="5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Rectangle 11">
            <a:extLst>
              <a:ext uri="{FF2B5EF4-FFF2-40B4-BE49-F238E27FC236}">
                <a16:creationId xmlns:a16="http://schemas.microsoft.com/office/drawing/2014/main" id="{12C1217D-DFC3-695B-D51B-51DB771EE538}"/>
              </a:ext>
            </a:extLst>
          </p:cNvPr>
          <p:cNvSpPr/>
          <p:nvPr/>
        </p:nvSpPr>
        <p:spPr>
          <a:xfrm>
            <a:off x="4585352" y="2642034"/>
            <a:ext cx="307623" cy="1017066"/>
          </a:xfrm>
          <a:prstGeom prst="rect">
            <a:avLst/>
          </a:prstGeom>
          <a:solidFill>
            <a:srgbClr val="FFC00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3" name="Rectangle 12">
            <a:extLst>
              <a:ext uri="{FF2B5EF4-FFF2-40B4-BE49-F238E27FC236}">
                <a16:creationId xmlns:a16="http://schemas.microsoft.com/office/drawing/2014/main" id="{6AEDF478-EAC0-928B-81D0-7FD18A8D3EFB}"/>
              </a:ext>
            </a:extLst>
          </p:cNvPr>
          <p:cNvSpPr/>
          <p:nvPr/>
        </p:nvSpPr>
        <p:spPr>
          <a:xfrm>
            <a:off x="6421556" y="2642034"/>
            <a:ext cx="307623" cy="1017066"/>
          </a:xfrm>
          <a:prstGeom prst="rect">
            <a:avLst/>
          </a:prstGeom>
          <a:solidFill>
            <a:srgbClr val="FFC000">
              <a:alpha val="5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5" name="Arrow: Up-Down 14">
            <a:extLst>
              <a:ext uri="{FF2B5EF4-FFF2-40B4-BE49-F238E27FC236}">
                <a16:creationId xmlns:a16="http://schemas.microsoft.com/office/drawing/2014/main" id="{CCF71901-E8A4-8ED4-67F0-6FBE90CE6512}"/>
              </a:ext>
            </a:extLst>
          </p:cNvPr>
          <p:cNvSpPr/>
          <p:nvPr/>
        </p:nvSpPr>
        <p:spPr>
          <a:xfrm>
            <a:off x="4083020" y="2317998"/>
            <a:ext cx="108012" cy="307758"/>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BCBBE5AB-E31A-43FA-E882-F65A0F32C0C2}"/>
              </a:ext>
            </a:extLst>
          </p:cNvPr>
          <p:cNvSpPr txBox="1"/>
          <p:nvPr/>
        </p:nvSpPr>
        <p:spPr>
          <a:xfrm>
            <a:off x="4191032" y="2341879"/>
            <a:ext cx="2358227" cy="276999"/>
          </a:xfrm>
          <a:prstGeom prst="rect">
            <a:avLst/>
          </a:prstGeom>
          <a:noFill/>
        </p:spPr>
        <p:txBody>
          <a:bodyPr wrap="square" rtlCol="0">
            <a:spAutoFit/>
          </a:bodyPr>
          <a:lstStyle/>
          <a:p>
            <a:r>
              <a:rPr lang="fr-CH" sz="1200" b="1" dirty="0">
                <a:solidFill>
                  <a:srgbClr val="FF0000"/>
                </a:solidFill>
                <a:latin typeface="Calibri" panose="020F0502020204030204" pitchFamily="34" charset="0"/>
                <a:cs typeface="Calibri" panose="020F0502020204030204" pitchFamily="34" charset="0"/>
              </a:rPr>
              <a:t>5,5 </a:t>
            </a:r>
            <a:r>
              <a:rPr lang="fr-CH" sz="1200" b="1" dirty="0" err="1">
                <a:solidFill>
                  <a:srgbClr val="FF0000"/>
                </a:solidFill>
                <a:latin typeface="Calibri" panose="020F0502020204030204" pitchFamily="34" charset="0"/>
                <a:cs typeface="Calibri" panose="020F0502020204030204" pitchFamily="34" charset="0"/>
              </a:rPr>
              <a:t>wk</a:t>
            </a:r>
            <a:endParaRPr lang="en-US" sz="1200" b="1" dirty="0">
              <a:solidFill>
                <a:srgbClr val="FF0000"/>
              </a:solidFill>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AD15C1B3-FF74-525E-B33A-FE5CFE698E7F}"/>
              </a:ext>
            </a:extLst>
          </p:cNvPr>
          <p:cNvSpPr/>
          <p:nvPr/>
        </p:nvSpPr>
        <p:spPr>
          <a:xfrm>
            <a:off x="1436726" y="2317998"/>
            <a:ext cx="2437725" cy="945758"/>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350"/>
          </a:p>
        </p:txBody>
      </p:sp>
      <p:sp>
        <p:nvSpPr>
          <p:cNvPr id="3" name="Rectangle 2">
            <a:extLst>
              <a:ext uri="{FF2B5EF4-FFF2-40B4-BE49-F238E27FC236}">
                <a16:creationId xmlns:a16="http://schemas.microsoft.com/office/drawing/2014/main" id="{1164B2DC-200D-85B1-FC71-4509609DBB96}"/>
              </a:ext>
            </a:extLst>
          </p:cNvPr>
          <p:cNvSpPr/>
          <p:nvPr/>
        </p:nvSpPr>
        <p:spPr>
          <a:xfrm>
            <a:off x="4407056" y="2625756"/>
            <a:ext cx="2437725" cy="1033344"/>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350"/>
          </a:p>
        </p:txBody>
      </p:sp>
      <p:sp>
        <p:nvSpPr>
          <p:cNvPr id="17" name="ZoneTexte 16">
            <a:extLst>
              <a:ext uri="{FF2B5EF4-FFF2-40B4-BE49-F238E27FC236}">
                <a16:creationId xmlns:a16="http://schemas.microsoft.com/office/drawing/2014/main" id="{FDC7C125-3F32-1BFF-4628-643FEE9559B5}"/>
              </a:ext>
            </a:extLst>
          </p:cNvPr>
          <p:cNvSpPr txBox="1"/>
          <p:nvPr/>
        </p:nvSpPr>
        <p:spPr>
          <a:xfrm>
            <a:off x="7697170" y="1118537"/>
            <a:ext cx="1357328" cy="577081"/>
          </a:xfrm>
          <a:prstGeom prst="rect">
            <a:avLst/>
          </a:prstGeom>
          <a:noFill/>
          <a:ln>
            <a:solidFill>
              <a:schemeClr val="accent4"/>
            </a:solidFill>
          </a:ln>
        </p:spPr>
        <p:txBody>
          <a:bodyPr wrap="square" rtlCol="0">
            <a:spAutoFit/>
          </a:bodyPr>
          <a:lstStyle/>
          <a:p>
            <a:r>
              <a:rPr lang="en-GB" sz="1050" dirty="0">
                <a:solidFill>
                  <a:srgbClr val="FF0000"/>
                </a:solidFill>
                <a:latin typeface="Calibri" panose="020F0502020204030204" pitchFamily="34" charset="0"/>
                <a:cs typeface="Calibri" panose="020F0502020204030204" pitchFamily="34" charset="0"/>
              </a:rPr>
              <a:t>Same start/end dates for L and R at each point. </a:t>
            </a:r>
          </a:p>
        </p:txBody>
      </p:sp>
      <p:cxnSp>
        <p:nvCxnSpPr>
          <p:cNvPr id="19" name="Connecteur droit avec flèche 18">
            <a:extLst>
              <a:ext uri="{FF2B5EF4-FFF2-40B4-BE49-F238E27FC236}">
                <a16:creationId xmlns:a16="http://schemas.microsoft.com/office/drawing/2014/main" id="{51AE6ACC-88BD-40D3-239F-B3C02DBC6CA0}"/>
              </a:ext>
            </a:extLst>
          </p:cNvPr>
          <p:cNvCxnSpPr>
            <a:cxnSpLocks/>
            <a:stCxn id="17" idx="1"/>
            <a:endCxn id="3" idx="0"/>
          </p:cNvCxnSpPr>
          <p:nvPr/>
        </p:nvCxnSpPr>
        <p:spPr>
          <a:xfrm flipH="1">
            <a:off x="5625919" y="1407078"/>
            <a:ext cx="2071251" cy="1218678"/>
          </a:xfrm>
          <a:prstGeom prst="straightConnector1">
            <a:avLst/>
          </a:prstGeom>
          <a:ln w="19050">
            <a:solidFill>
              <a:schemeClr val="accent4"/>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22" name="Connecteur droit avec flèche 21">
            <a:extLst>
              <a:ext uri="{FF2B5EF4-FFF2-40B4-BE49-F238E27FC236}">
                <a16:creationId xmlns:a16="http://schemas.microsoft.com/office/drawing/2014/main" id="{544F3CC7-7EC1-A671-600E-2C15E64F66D1}"/>
              </a:ext>
            </a:extLst>
          </p:cNvPr>
          <p:cNvCxnSpPr>
            <a:cxnSpLocks/>
            <a:stCxn id="17" idx="1"/>
            <a:endCxn id="2" idx="0"/>
          </p:cNvCxnSpPr>
          <p:nvPr/>
        </p:nvCxnSpPr>
        <p:spPr>
          <a:xfrm flipH="1">
            <a:off x="2655589" y="1407078"/>
            <a:ext cx="5041581" cy="910920"/>
          </a:xfrm>
          <a:prstGeom prst="straightConnector1">
            <a:avLst/>
          </a:prstGeom>
          <a:ln w="19050">
            <a:solidFill>
              <a:schemeClr val="accent4"/>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20" name="ZoneTexte 16">
            <a:extLst>
              <a:ext uri="{FF2B5EF4-FFF2-40B4-BE49-F238E27FC236}">
                <a16:creationId xmlns:a16="http://schemas.microsoft.com/office/drawing/2014/main" id="{E14C59D2-6AC2-1B14-28BA-EA70715ADD34}"/>
              </a:ext>
            </a:extLst>
          </p:cNvPr>
          <p:cNvSpPr txBox="1"/>
          <p:nvPr/>
        </p:nvSpPr>
        <p:spPr>
          <a:xfrm>
            <a:off x="7697171" y="656096"/>
            <a:ext cx="1347224" cy="253916"/>
          </a:xfrm>
          <a:prstGeom prst="rect">
            <a:avLst/>
          </a:prstGeom>
          <a:noFill/>
          <a:ln>
            <a:solidFill>
              <a:schemeClr val="accent4"/>
            </a:solidFill>
          </a:ln>
        </p:spPr>
        <p:txBody>
          <a:bodyPr wrap="square" rtlCol="0">
            <a:spAutoFit/>
          </a:bodyPr>
          <a:lstStyle/>
          <a:p>
            <a:r>
              <a:rPr lang="en-GB" sz="1050" dirty="0">
                <a:solidFill>
                  <a:srgbClr val="FF0000"/>
                </a:solidFill>
                <a:latin typeface="Calibri" panose="020F0502020204030204" pitchFamily="34" charset="0"/>
                <a:cs typeface="Calibri" panose="020F0502020204030204" pitchFamily="34" charset="0"/>
              </a:rPr>
              <a:t>4.2 months / point </a:t>
            </a:r>
            <a:endParaRPr lang="fr-FR" sz="1050" dirty="0">
              <a:solidFill>
                <a:srgbClr val="FF0000"/>
              </a:solidFill>
              <a:latin typeface="Calibri" panose="020F0502020204030204" pitchFamily="34" charset="0"/>
              <a:cs typeface="Calibri" panose="020F0502020204030204" pitchFamily="34" charset="0"/>
            </a:endParaRPr>
          </a:p>
        </p:txBody>
      </p:sp>
      <p:cxnSp>
        <p:nvCxnSpPr>
          <p:cNvPr id="21" name="Connecteur droit avec flèche 18">
            <a:extLst>
              <a:ext uri="{FF2B5EF4-FFF2-40B4-BE49-F238E27FC236}">
                <a16:creationId xmlns:a16="http://schemas.microsoft.com/office/drawing/2014/main" id="{BAAA907A-D150-5CB5-DDDF-12B28B106D04}"/>
              </a:ext>
            </a:extLst>
          </p:cNvPr>
          <p:cNvCxnSpPr>
            <a:cxnSpLocks/>
          </p:cNvCxnSpPr>
          <p:nvPr/>
        </p:nvCxnSpPr>
        <p:spPr>
          <a:xfrm flipH="1">
            <a:off x="6871049" y="2414382"/>
            <a:ext cx="836225" cy="739747"/>
          </a:xfrm>
          <a:prstGeom prst="straightConnector1">
            <a:avLst/>
          </a:prstGeom>
          <a:ln w="19050">
            <a:solidFill>
              <a:schemeClr val="accent4"/>
            </a:solidFill>
            <a:prstDash val="solid"/>
            <a:tailEnd type="triangle"/>
          </a:ln>
        </p:spPr>
        <p:style>
          <a:lnRef idx="2">
            <a:schemeClr val="accent1"/>
          </a:lnRef>
          <a:fillRef idx="0">
            <a:schemeClr val="accent1"/>
          </a:fillRef>
          <a:effectRef idx="1">
            <a:schemeClr val="accent1"/>
          </a:effectRef>
          <a:fontRef idx="minor">
            <a:schemeClr val="tx1"/>
          </a:fontRef>
        </p:style>
      </p:cxnSp>
      <p:sp>
        <p:nvSpPr>
          <p:cNvPr id="4" name="ZoneTexte 16">
            <a:extLst>
              <a:ext uri="{FF2B5EF4-FFF2-40B4-BE49-F238E27FC236}">
                <a16:creationId xmlns:a16="http://schemas.microsoft.com/office/drawing/2014/main" id="{DA3D1F96-2576-207B-A07C-D47521816F0F}"/>
              </a:ext>
            </a:extLst>
          </p:cNvPr>
          <p:cNvSpPr txBox="1"/>
          <p:nvPr/>
        </p:nvSpPr>
        <p:spPr>
          <a:xfrm>
            <a:off x="7697170" y="1703674"/>
            <a:ext cx="1357328" cy="577081"/>
          </a:xfrm>
          <a:prstGeom prst="rect">
            <a:avLst/>
          </a:prstGeom>
          <a:noFill/>
          <a:ln>
            <a:solidFill>
              <a:schemeClr val="accent4"/>
            </a:solidFill>
          </a:ln>
        </p:spPr>
        <p:txBody>
          <a:bodyPr wrap="square" rtlCol="0">
            <a:spAutoFit/>
          </a:bodyPr>
          <a:lstStyle/>
          <a:p>
            <a:r>
              <a:rPr lang="en-GB" sz="1050" dirty="0">
                <a:solidFill>
                  <a:srgbClr val="FF0000"/>
                </a:solidFill>
                <a:latin typeface="Calibri" panose="020F0502020204030204" pitchFamily="34" charset="0"/>
                <a:cs typeface="Calibri" panose="020F0502020204030204" pitchFamily="34" charset="0"/>
              </a:rPr>
              <a:t>Start -to-start lag of only 5.5 weeks between P1 and P5. </a:t>
            </a:r>
            <a:endParaRPr lang="fr-FR" sz="1050" dirty="0">
              <a:solidFill>
                <a:srgbClr val="FF0000"/>
              </a:solidFill>
              <a:latin typeface="Calibri" panose="020F0502020204030204" pitchFamily="34" charset="0"/>
              <a:cs typeface="Calibri" panose="020F0502020204030204" pitchFamily="34" charset="0"/>
            </a:endParaRPr>
          </a:p>
        </p:txBody>
      </p:sp>
      <p:sp>
        <p:nvSpPr>
          <p:cNvPr id="5" name="ZoneTexte 16">
            <a:extLst>
              <a:ext uri="{FF2B5EF4-FFF2-40B4-BE49-F238E27FC236}">
                <a16:creationId xmlns:a16="http://schemas.microsoft.com/office/drawing/2014/main" id="{94B61CD4-23F9-A340-7C98-3CE1F34EC8AF}"/>
              </a:ext>
            </a:extLst>
          </p:cNvPr>
          <p:cNvSpPr txBox="1"/>
          <p:nvPr/>
        </p:nvSpPr>
        <p:spPr>
          <a:xfrm>
            <a:off x="7707274" y="2364473"/>
            <a:ext cx="1347224" cy="738664"/>
          </a:xfrm>
          <a:prstGeom prst="rect">
            <a:avLst/>
          </a:prstGeom>
          <a:solidFill>
            <a:srgbClr val="FFFF00"/>
          </a:solidFill>
          <a:ln>
            <a:solidFill>
              <a:schemeClr val="accent4"/>
            </a:solidFill>
          </a:ln>
        </p:spPr>
        <p:txBody>
          <a:bodyPr wrap="square" rtlCol="0">
            <a:spAutoFit/>
          </a:bodyPr>
          <a:lstStyle/>
          <a:p>
            <a:r>
              <a:rPr lang="en-GB" sz="1050" dirty="0">
                <a:solidFill>
                  <a:srgbClr val="FF0000"/>
                </a:solidFill>
                <a:latin typeface="Calibri" panose="020F0502020204030204" pitchFamily="34" charset="0"/>
                <a:cs typeface="Calibri" panose="020F0502020204030204" pitchFamily="34" charset="0"/>
              </a:rPr>
              <a:t>To be re-assessed after the site test during YETS</a:t>
            </a:r>
          </a:p>
          <a:p>
            <a:r>
              <a:rPr lang="en-GB" sz="1050" dirty="0">
                <a:solidFill>
                  <a:srgbClr val="FF0000"/>
                </a:solidFill>
                <a:latin typeface="Calibri" panose="020F0502020204030204" pitchFamily="34" charset="0"/>
                <a:cs typeface="Calibri" panose="020F0502020204030204" pitchFamily="34" charset="0"/>
              </a:rPr>
              <a:t>See Slide 21</a:t>
            </a:r>
            <a:endParaRPr lang="fr-FR" sz="1050" dirty="0">
              <a:solidFill>
                <a:srgbClr val="FF0000"/>
              </a:solidFill>
              <a:latin typeface="Calibri" panose="020F0502020204030204" pitchFamily="34" charset="0"/>
              <a:cs typeface="Calibri" panose="020F0502020204030204" pitchFamily="34" charset="0"/>
            </a:endParaRPr>
          </a:p>
        </p:txBody>
      </p:sp>
      <p:sp>
        <p:nvSpPr>
          <p:cNvPr id="14" name="Arrow: Up-Down 13">
            <a:extLst>
              <a:ext uri="{FF2B5EF4-FFF2-40B4-BE49-F238E27FC236}">
                <a16:creationId xmlns:a16="http://schemas.microsoft.com/office/drawing/2014/main" id="{48062BF6-DFB0-CC3B-5D70-D01E07423FE1}"/>
              </a:ext>
            </a:extLst>
          </p:cNvPr>
          <p:cNvSpPr/>
          <p:nvPr/>
        </p:nvSpPr>
        <p:spPr>
          <a:xfrm flipH="1">
            <a:off x="7328467" y="2317998"/>
            <a:ext cx="133415" cy="1341102"/>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0F051E74-6EC4-9FEB-B96A-081BCE4DED56}"/>
              </a:ext>
            </a:extLst>
          </p:cNvPr>
          <p:cNvSpPr txBox="1"/>
          <p:nvPr/>
        </p:nvSpPr>
        <p:spPr>
          <a:xfrm>
            <a:off x="7557823" y="3094991"/>
            <a:ext cx="3036904" cy="646331"/>
          </a:xfrm>
          <a:prstGeom prst="rect">
            <a:avLst/>
          </a:prstGeom>
          <a:noFill/>
        </p:spPr>
        <p:txBody>
          <a:bodyPr wrap="square" rtlCol="0">
            <a:spAutoFit/>
          </a:bodyPr>
          <a:lstStyle/>
          <a:p>
            <a:r>
              <a:rPr lang="fr-CH" sz="1200" b="1" dirty="0">
                <a:solidFill>
                  <a:srgbClr val="FF0000"/>
                </a:solidFill>
                <a:latin typeface="Calibri" panose="020F0502020204030204" pitchFamily="34" charset="0"/>
                <a:cs typeface="Calibri" panose="020F0502020204030204" pitchFamily="34" charset="0"/>
              </a:rPr>
              <a:t>Total duration of </a:t>
            </a:r>
          </a:p>
          <a:p>
            <a:r>
              <a:rPr lang="fr-CH" sz="1200" b="1" dirty="0">
                <a:solidFill>
                  <a:srgbClr val="FF0000"/>
                </a:solidFill>
                <a:latin typeface="Calibri" panose="020F0502020204030204" pitchFamily="34" charset="0"/>
                <a:cs typeface="Calibri" panose="020F0502020204030204" pitchFamily="34" charset="0"/>
              </a:rPr>
              <a:t>~ 5,5 </a:t>
            </a:r>
            <a:r>
              <a:rPr lang="fr-CH" sz="1200" b="1" dirty="0" err="1">
                <a:solidFill>
                  <a:srgbClr val="FF0000"/>
                </a:solidFill>
                <a:latin typeface="Calibri" panose="020F0502020204030204" pitchFamily="34" charset="0"/>
                <a:cs typeface="Calibri" panose="020F0502020204030204" pitchFamily="34" charset="0"/>
              </a:rPr>
              <a:t>months</a:t>
            </a:r>
            <a:r>
              <a:rPr lang="fr-CH" sz="1200" b="1" dirty="0">
                <a:solidFill>
                  <a:srgbClr val="FF0000"/>
                </a:solidFill>
                <a:latin typeface="Calibri" panose="020F0502020204030204" pitchFamily="34" charset="0"/>
                <a:cs typeface="Calibri" panose="020F0502020204030204" pitchFamily="34" charset="0"/>
              </a:rPr>
              <a:t> </a:t>
            </a:r>
            <a:r>
              <a:rPr lang="fr-CH" sz="1200" b="1" dirty="0" err="1">
                <a:solidFill>
                  <a:srgbClr val="FF0000"/>
                </a:solidFill>
                <a:latin typeface="Calibri" panose="020F0502020204030204" pitchFamily="34" charset="0"/>
                <a:cs typeface="Calibri" panose="020F0502020204030204" pitchFamily="34" charset="0"/>
              </a:rPr>
              <a:t>between</a:t>
            </a:r>
            <a:r>
              <a:rPr lang="fr-CH" sz="1200" b="1" dirty="0">
                <a:solidFill>
                  <a:srgbClr val="FF0000"/>
                </a:solidFill>
                <a:latin typeface="Calibri" panose="020F0502020204030204" pitchFamily="34" charset="0"/>
                <a:cs typeface="Calibri" panose="020F0502020204030204" pitchFamily="34" charset="0"/>
              </a:rPr>
              <a:t> </a:t>
            </a:r>
          </a:p>
          <a:p>
            <a:r>
              <a:rPr lang="fr-CH" sz="1200" b="1" dirty="0">
                <a:solidFill>
                  <a:srgbClr val="FF0000"/>
                </a:solidFill>
                <a:latin typeface="Calibri" panose="020F0502020204030204" pitchFamily="34" charset="0"/>
                <a:cs typeface="Calibri" panose="020F0502020204030204" pitchFamily="34" charset="0"/>
              </a:rPr>
              <a:t>Start at Pt1 and end Pt5  </a:t>
            </a:r>
            <a:endParaRPr lang="en-US" sz="1200" b="1" dirty="0">
              <a:solidFill>
                <a:srgbClr val="FF0000"/>
              </a:solidFill>
              <a:latin typeface="Calibri" panose="020F0502020204030204" pitchFamily="34" charset="0"/>
              <a:cs typeface="Calibri" panose="020F0502020204030204" pitchFamily="34" charset="0"/>
            </a:endParaRPr>
          </a:p>
        </p:txBody>
      </p:sp>
      <p:sp>
        <p:nvSpPr>
          <p:cNvPr id="8" name="Footer Placeholder 7">
            <a:extLst>
              <a:ext uri="{FF2B5EF4-FFF2-40B4-BE49-F238E27FC236}">
                <a16:creationId xmlns:a16="http://schemas.microsoft.com/office/drawing/2014/main" id="{975FA1D6-66A6-F3AA-C0B1-59870B3057B3}"/>
              </a:ext>
            </a:extLst>
          </p:cNvPr>
          <p:cNvSpPr>
            <a:spLocks noGrp="1"/>
          </p:cNvSpPr>
          <p:nvPr>
            <p:ph type="ftr" sz="quarter" idx="11"/>
          </p:nvPr>
        </p:nvSpPr>
        <p:spPr/>
        <p:txBody>
          <a:bodyPr/>
          <a:lstStyle/>
          <a:p>
            <a:r>
              <a:rPr lang="en-GB" noProof="0"/>
              <a:t>2025 HL-LHC Collaboration Meeting 29/09/2025-03/10/2025</a:t>
            </a:r>
          </a:p>
        </p:txBody>
      </p:sp>
      <p:sp>
        <p:nvSpPr>
          <p:cNvPr id="18" name="Slide Number Placeholder 17">
            <a:extLst>
              <a:ext uri="{FF2B5EF4-FFF2-40B4-BE49-F238E27FC236}">
                <a16:creationId xmlns:a16="http://schemas.microsoft.com/office/drawing/2014/main" id="{D15C0EB4-7677-E0BB-3224-75E0F6A1FF8C}"/>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23" name="Rectangle 22">
            <a:extLst>
              <a:ext uri="{FF2B5EF4-FFF2-40B4-BE49-F238E27FC236}">
                <a16:creationId xmlns:a16="http://schemas.microsoft.com/office/drawing/2014/main" id="{E3784DAC-1501-20AA-1FF5-35B549F32D4D}"/>
              </a:ext>
            </a:extLst>
          </p:cNvPr>
          <p:cNvSpPr/>
          <p:nvPr/>
        </p:nvSpPr>
        <p:spPr>
          <a:xfrm>
            <a:off x="6664934" y="4587974"/>
            <a:ext cx="2479066" cy="555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1" dirty="0">
                <a:solidFill>
                  <a:schemeClr val="tx2">
                    <a:lumMod val="50000"/>
                  </a:schemeClr>
                </a:solidFill>
              </a:rPr>
              <a:t>Courtesy D. Rodriguez Gomez and SCE team</a:t>
            </a:r>
            <a:endParaRPr lang="en-GB" sz="1400" i="1" dirty="0">
              <a:solidFill>
                <a:schemeClr val="tx2">
                  <a:lumMod val="50000"/>
                </a:schemeClr>
              </a:solidFill>
            </a:endParaRPr>
          </a:p>
        </p:txBody>
      </p:sp>
    </p:spTree>
    <p:extLst>
      <p:ext uri="{BB962C8B-B14F-4D97-AF65-F5344CB8AC3E}">
        <p14:creationId xmlns:p14="http://schemas.microsoft.com/office/powerpoint/2010/main" val="91116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dissolve">
                                      <p:cBhvr>
                                        <p:cTn id="16" dur="500"/>
                                        <p:tgtEl>
                                          <p:spTgt spid="1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dissolv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dissolve">
                                      <p:cBhvr>
                                        <p:cTn id="24" dur="500"/>
                                        <p:tgtEl>
                                          <p:spTgt spid="2"/>
                                        </p:tgtEl>
                                      </p:cBhvr>
                                    </p:animEffect>
                                  </p:childTnLst>
                                </p:cTn>
                              </p:par>
                              <p:par>
                                <p:cTn id="25" presetID="9"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dissolve">
                                      <p:cBhvr>
                                        <p:cTn id="27" dur="500"/>
                                        <p:tgtEl>
                                          <p:spTgt spid="2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dissolve">
                                      <p:cBhvr>
                                        <p:cTn id="35" dur="500"/>
                                        <p:tgtEl>
                                          <p:spTgt spid="3"/>
                                        </p:tgtEl>
                                      </p:cBhvr>
                                    </p:animEffect>
                                  </p:childTnLst>
                                </p:cTn>
                              </p:par>
                              <p:par>
                                <p:cTn id="36" presetID="9"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dissolve">
                                      <p:cBhvr>
                                        <p:cTn id="38" dur="500"/>
                                        <p:tgtEl>
                                          <p:spTgt spid="19"/>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dissolve">
                                      <p:cBhvr>
                                        <p:cTn id="41" dur="500"/>
                                        <p:tgtEl>
                                          <p:spTgt spid="15"/>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dissolve">
                                      <p:cBhvr>
                                        <p:cTn id="44" dur="500"/>
                                        <p:tgtEl>
                                          <p:spTgt spid="16"/>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dissolve">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dissolve">
                                      <p:cBhvr>
                                        <p:cTn id="52" dur="500"/>
                                        <p:tgtEl>
                                          <p:spTgt spid="21"/>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dissolve">
                                      <p:cBhvr>
                                        <p:cTn id="55" dur="500"/>
                                        <p:tgtEl>
                                          <p:spTgt spid="5"/>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dissolve">
                                      <p:cBhvr>
                                        <p:cTn id="60" dur="500"/>
                                        <p:tgtEl>
                                          <p:spTgt spid="14"/>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dissolve">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animBg="1"/>
      <p:bldP spid="16" grpId="0"/>
      <p:bldP spid="2" grpId="0" animBg="1"/>
      <p:bldP spid="3" grpId="0" animBg="1"/>
      <p:bldP spid="17" grpId="0" animBg="1"/>
      <p:bldP spid="20" grpId="0" animBg="1"/>
      <p:bldP spid="4" grpId="0" animBg="1"/>
      <p:bldP spid="5" grpId="0" animBg="1"/>
      <p:bldP spid="14" grpId="0" animBg="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CDAB2-D3BB-6DF8-B9CB-057BD8CE750B}"/>
              </a:ext>
            </a:extLst>
          </p:cNvPr>
          <p:cNvSpPr>
            <a:spLocks noGrp="1"/>
          </p:cNvSpPr>
          <p:nvPr>
            <p:ph type="title"/>
          </p:nvPr>
        </p:nvSpPr>
        <p:spPr>
          <a:xfrm>
            <a:off x="612000" y="-15775"/>
            <a:ext cx="7920000" cy="467592"/>
          </a:xfrm>
        </p:spPr>
        <p:txBody>
          <a:bodyPr/>
          <a:lstStyle/>
          <a:p>
            <a:r>
              <a:rPr lang="en-US" dirty="0"/>
              <a:t>Patch Panel Implementation</a:t>
            </a:r>
            <a:endParaRPr lang="en-GB" dirty="0"/>
          </a:p>
        </p:txBody>
      </p:sp>
      <p:sp>
        <p:nvSpPr>
          <p:cNvPr id="4" name="Footer Placeholder 3">
            <a:extLst>
              <a:ext uri="{FF2B5EF4-FFF2-40B4-BE49-F238E27FC236}">
                <a16:creationId xmlns:a16="http://schemas.microsoft.com/office/drawing/2014/main" id="{E3E5C27B-A948-8A47-32C3-C5F6919D1AFF}"/>
              </a:ext>
            </a:extLst>
          </p:cNvPr>
          <p:cNvSpPr>
            <a:spLocks noGrp="1"/>
          </p:cNvSpPr>
          <p:nvPr>
            <p:ph type="ftr" sz="quarter" idx="11"/>
          </p:nvPr>
        </p:nvSpPr>
        <p:spPr/>
        <p:txBody>
          <a:bodyPr/>
          <a:lstStyle/>
          <a:p>
            <a:r>
              <a:rPr lang="en-GB" noProof="0" dirty="0"/>
              <a:t>2025 HL-LHC Collaboration Meeting 29/09/2025-03/10/2025</a:t>
            </a:r>
          </a:p>
        </p:txBody>
      </p:sp>
      <p:sp>
        <p:nvSpPr>
          <p:cNvPr id="5" name="Slide Number Placeholder 4">
            <a:extLst>
              <a:ext uri="{FF2B5EF4-FFF2-40B4-BE49-F238E27FC236}">
                <a16:creationId xmlns:a16="http://schemas.microsoft.com/office/drawing/2014/main" id="{63CD439D-058F-1FF2-4ECA-A2F144018313}"/>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6" name="Content Placeholder 1">
            <a:extLst>
              <a:ext uri="{FF2B5EF4-FFF2-40B4-BE49-F238E27FC236}">
                <a16:creationId xmlns:a16="http://schemas.microsoft.com/office/drawing/2014/main" id="{D355F32A-47FB-29F4-256D-0415A0238968}"/>
              </a:ext>
            </a:extLst>
          </p:cNvPr>
          <p:cNvSpPr txBox="1">
            <a:spLocks/>
          </p:cNvSpPr>
          <p:nvPr/>
        </p:nvSpPr>
        <p:spPr>
          <a:xfrm>
            <a:off x="431411" y="417643"/>
            <a:ext cx="5709353" cy="1469783"/>
          </a:xfrm>
          <a:prstGeom prst="rect">
            <a:avLst/>
          </a:prstGeom>
        </p:spPr>
        <p:txBody>
          <a:bodyPr vert="horz" lIns="0" tIns="0" rIns="0" bIns="0" rtlCol="0">
            <a:normAutofit fontScale="92500"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14313" indent="-214313" algn="l">
              <a:spcBef>
                <a:spcPts val="450"/>
              </a:spcBef>
              <a:buFont typeface="Arial" panose="020B0604020202020204" pitchFamily="34" charset="0"/>
              <a:buChar char="•"/>
            </a:pPr>
            <a:r>
              <a:rPr lang="en-GB" sz="1350" dirty="0">
                <a:solidFill>
                  <a:schemeClr val="tx1"/>
                </a:solidFill>
              </a:rPr>
              <a:t>Patch panels ensure interconnection of signal cables between HL facilities  and LHC tunnel</a:t>
            </a:r>
          </a:p>
          <a:p>
            <a:pPr marL="214313" indent="-214313" algn="l">
              <a:spcBef>
                <a:spcPts val="450"/>
              </a:spcBef>
              <a:buFont typeface="Arial" panose="020B0604020202020204" pitchFamily="34" charset="0"/>
              <a:buChar char="•"/>
            </a:pPr>
            <a:r>
              <a:rPr lang="en-GB" sz="1350" dirty="0">
                <a:solidFill>
                  <a:schemeClr val="tx1"/>
                </a:solidFill>
              </a:rPr>
              <a:t>Implementing patch panels close to the cores allow to shift installation of </a:t>
            </a:r>
            <a:r>
              <a:rPr lang="en-GB" sz="1350" b="1" dirty="0">
                <a:solidFill>
                  <a:srgbClr val="00B050"/>
                </a:solidFill>
              </a:rPr>
              <a:t>335 km </a:t>
            </a:r>
            <a:r>
              <a:rPr lang="en-GB" sz="1350" dirty="0">
                <a:solidFill>
                  <a:schemeClr val="tx1"/>
                </a:solidFill>
              </a:rPr>
              <a:t>from LS3 to 2025-2026.</a:t>
            </a:r>
          </a:p>
          <a:p>
            <a:pPr marL="214313" indent="-214313" algn="l">
              <a:spcBef>
                <a:spcPts val="450"/>
              </a:spcBef>
              <a:buFont typeface="Arial" panose="020B0604020202020204" pitchFamily="34" charset="0"/>
              <a:buChar char="•"/>
            </a:pPr>
            <a:r>
              <a:rPr lang="en-GB" sz="1350" dirty="0">
                <a:solidFill>
                  <a:schemeClr val="tx1"/>
                </a:solidFill>
              </a:rPr>
              <a:t>Volume to be installed during LS3 is reduced to </a:t>
            </a:r>
            <a:r>
              <a:rPr lang="en-GB" sz="1350" b="1" dirty="0">
                <a:solidFill>
                  <a:srgbClr val="FF0000"/>
                </a:solidFill>
              </a:rPr>
              <a:t>670 km.</a:t>
            </a:r>
          </a:p>
          <a:p>
            <a:pPr marL="214313" indent="-214313" algn="l">
              <a:spcBef>
                <a:spcPts val="450"/>
              </a:spcBef>
              <a:buFont typeface="Arial" panose="020B0604020202020204" pitchFamily="34" charset="0"/>
              <a:buChar char="•"/>
            </a:pPr>
            <a:r>
              <a:rPr lang="en-GB" sz="1350" dirty="0">
                <a:solidFill>
                  <a:schemeClr val="tx1">
                    <a:lumMod val="85000"/>
                    <a:lumOff val="15000"/>
                  </a:schemeClr>
                </a:solidFill>
              </a:rPr>
              <a:t>Purchase of the required cables and connectors completed. Production and delivery ongoing </a:t>
            </a:r>
            <a:r>
              <a:rPr lang="en-GB" sz="1350" dirty="0">
                <a:solidFill>
                  <a:schemeClr val="tx1"/>
                </a:solidFill>
              </a:rPr>
              <a:t> </a:t>
            </a:r>
          </a:p>
          <a:p>
            <a:pPr>
              <a:spcBef>
                <a:spcPts val="450"/>
              </a:spcBef>
            </a:pPr>
            <a:endParaRPr lang="en-GB" dirty="0"/>
          </a:p>
        </p:txBody>
      </p:sp>
      <p:grpSp>
        <p:nvGrpSpPr>
          <p:cNvPr id="7" name="Group 6">
            <a:extLst>
              <a:ext uri="{FF2B5EF4-FFF2-40B4-BE49-F238E27FC236}">
                <a16:creationId xmlns:a16="http://schemas.microsoft.com/office/drawing/2014/main" id="{1C48350C-CB66-6065-DB33-A30DC662E2ED}"/>
              </a:ext>
            </a:extLst>
          </p:cNvPr>
          <p:cNvGrpSpPr/>
          <p:nvPr/>
        </p:nvGrpSpPr>
        <p:grpSpPr>
          <a:xfrm>
            <a:off x="7063444" y="303222"/>
            <a:ext cx="1974363" cy="664752"/>
            <a:chOff x="3791744" y="4520156"/>
            <a:chExt cx="2816696" cy="927393"/>
          </a:xfrm>
        </p:grpSpPr>
        <p:sp>
          <p:nvSpPr>
            <p:cNvPr id="8" name="Rectangle 7">
              <a:extLst>
                <a:ext uri="{FF2B5EF4-FFF2-40B4-BE49-F238E27FC236}">
                  <a16:creationId xmlns:a16="http://schemas.microsoft.com/office/drawing/2014/main" id="{57B81F82-26A7-18BF-04F7-B81FC8965F4B}"/>
                </a:ext>
              </a:extLst>
            </p:cNvPr>
            <p:cNvSpPr/>
            <p:nvPr/>
          </p:nvSpPr>
          <p:spPr>
            <a:xfrm>
              <a:off x="3791744"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F854E12C-A58D-04AE-F9CB-8C0E8D782736}"/>
                </a:ext>
              </a:extLst>
            </p:cNvPr>
            <p:cNvSpPr/>
            <p:nvPr/>
          </p:nvSpPr>
          <p:spPr>
            <a:xfrm>
              <a:off x="5015880"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E07EE432-489D-72A0-97A7-E0167CB51B78}"/>
                </a:ext>
              </a:extLst>
            </p:cNvPr>
            <p:cNvSpPr/>
            <p:nvPr/>
          </p:nvSpPr>
          <p:spPr>
            <a:xfrm>
              <a:off x="5240288"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a:extLst>
                <a:ext uri="{FF2B5EF4-FFF2-40B4-BE49-F238E27FC236}">
                  <a16:creationId xmlns:a16="http://schemas.microsoft.com/office/drawing/2014/main" id="{D6B5BF59-0BEB-0A12-0030-A143F06B8B7C}"/>
                </a:ext>
              </a:extLst>
            </p:cNvPr>
            <p:cNvSpPr/>
            <p:nvPr/>
          </p:nvSpPr>
          <p:spPr>
            <a:xfrm>
              <a:off x="6464424" y="4797152"/>
              <a:ext cx="144016" cy="720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2" name="Straight Connector 11">
              <a:extLst>
                <a:ext uri="{FF2B5EF4-FFF2-40B4-BE49-F238E27FC236}">
                  <a16:creationId xmlns:a16="http://schemas.microsoft.com/office/drawing/2014/main" id="{6C7A1874-A1C8-F87E-0EB2-BFC0354C7841}"/>
                </a:ext>
              </a:extLst>
            </p:cNvPr>
            <p:cNvCxnSpPr>
              <a:stCxn id="8" idx="3"/>
              <a:endCxn id="9" idx="1"/>
            </p:cNvCxnSpPr>
            <p:nvPr/>
          </p:nvCxnSpPr>
          <p:spPr>
            <a:xfrm>
              <a:off x="3935760" y="4833156"/>
              <a:ext cx="10801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109CF6-C839-4B65-44E3-2E0DA503DE60}"/>
                </a:ext>
              </a:extLst>
            </p:cNvPr>
            <p:cNvCxnSpPr/>
            <p:nvPr/>
          </p:nvCxnSpPr>
          <p:spPr>
            <a:xfrm>
              <a:off x="5384304" y="4833156"/>
              <a:ext cx="10801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4734E7-7471-A401-798E-E863D94CEDD7}"/>
                </a:ext>
              </a:extLst>
            </p:cNvPr>
            <p:cNvSpPr txBox="1"/>
            <p:nvPr/>
          </p:nvSpPr>
          <p:spPr>
            <a:xfrm>
              <a:off x="4401141" y="4592161"/>
              <a:ext cx="178378" cy="289830"/>
            </a:xfrm>
            <a:prstGeom prst="rect">
              <a:avLst/>
            </a:prstGeom>
            <a:noFill/>
          </p:spPr>
          <p:txBody>
            <a:bodyPr wrap="none" lIns="0" tIns="0" rIns="0" bIns="0" rtlCol="0">
              <a:spAutoFit/>
            </a:bodyPr>
            <a:lstStyle/>
            <a:p>
              <a:pPr algn="l"/>
              <a:r>
                <a:rPr lang="fr-CH" sz="1350" dirty="0"/>
                <a:t>A</a:t>
              </a:r>
              <a:endParaRPr lang="en-US" sz="1350" dirty="0"/>
            </a:p>
          </p:txBody>
        </p:sp>
        <p:sp>
          <p:nvSpPr>
            <p:cNvPr id="15" name="TextBox 14">
              <a:extLst>
                <a:ext uri="{FF2B5EF4-FFF2-40B4-BE49-F238E27FC236}">
                  <a16:creationId xmlns:a16="http://schemas.microsoft.com/office/drawing/2014/main" id="{30693D38-0FDB-DA20-0DCA-84A717EBA060}"/>
                </a:ext>
              </a:extLst>
            </p:cNvPr>
            <p:cNvSpPr txBox="1"/>
            <p:nvPr/>
          </p:nvSpPr>
          <p:spPr>
            <a:xfrm>
              <a:off x="5847420" y="4592160"/>
              <a:ext cx="178378" cy="289830"/>
            </a:xfrm>
            <a:prstGeom prst="rect">
              <a:avLst/>
            </a:prstGeom>
            <a:noFill/>
          </p:spPr>
          <p:txBody>
            <a:bodyPr wrap="none" lIns="0" tIns="0" rIns="0" bIns="0" rtlCol="0">
              <a:spAutoFit/>
            </a:bodyPr>
            <a:lstStyle/>
            <a:p>
              <a:pPr algn="l"/>
              <a:r>
                <a:rPr lang="fr-CH" sz="1350" dirty="0"/>
                <a:t>B</a:t>
              </a:r>
              <a:endParaRPr lang="en-US" sz="1350" dirty="0"/>
            </a:p>
          </p:txBody>
        </p:sp>
        <p:sp>
          <p:nvSpPr>
            <p:cNvPr id="16" name="Rectangle 15">
              <a:extLst>
                <a:ext uri="{FF2B5EF4-FFF2-40B4-BE49-F238E27FC236}">
                  <a16:creationId xmlns:a16="http://schemas.microsoft.com/office/drawing/2014/main" id="{E6C0B5D1-8F52-ABC4-FA4A-49480DECAF6D}"/>
                </a:ext>
              </a:extLst>
            </p:cNvPr>
            <p:cNvSpPr/>
            <p:nvPr/>
          </p:nvSpPr>
          <p:spPr>
            <a:xfrm>
              <a:off x="5159896" y="4520156"/>
              <a:ext cx="80392" cy="601559"/>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sz="1350"/>
            </a:p>
          </p:txBody>
        </p:sp>
        <p:sp>
          <p:nvSpPr>
            <p:cNvPr id="17" name="TextBox 16">
              <a:extLst>
                <a:ext uri="{FF2B5EF4-FFF2-40B4-BE49-F238E27FC236}">
                  <a16:creationId xmlns:a16="http://schemas.microsoft.com/office/drawing/2014/main" id="{8BD825C2-60CC-887C-A3F0-6D51F3C6F01E}"/>
                </a:ext>
              </a:extLst>
            </p:cNvPr>
            <p:cNvSpPr txBox="1"/>
            <p:nvPr/>
          </p:nvSpPr>
          <p:spPr>
            <a:xfrm>
              <a:off x="4610188" y="5157719"/>
              <a:ext cx="1381288" cy="289830"/>
            </a:xfrm>
            <a:prstGeom prst="rect">
              <a:avLst/>
            </a:prstGeom>
            <a:noFill/>
          </p:spPr>
          <p:txBody>
            <a:bodyPr wrap="none" lIns="0" tIns="0" rIns="0" bIns="0" rtlCol="0">
              <a:spAutoFit/>
            </a:bodyPr>
            <a:lstStyle/>
            <a:p>
              <a:pPr algn="l"/>
              <a:r>
                <a:rPr lang="fr-CH" sz="1350" dirty="0">
                  <a:solidFill>
                    <a:schemeClr val="accent3">
                      <a:lumMod val="75000"/>
                    </a:schemeClr>
                  </a:solidFill>
                </a:rPr>
                <a:t>Patch Panel</a:t>
              </a:r>
              <a:endParaRPr lang="en-US" sz="1350" dirty="0">
                <a:solidFill>
                  <a:schemeClr val="accent3">
                    <a:lumMod val="75000"/>
                  </a:schemeClr>
                </a:solidFill>
              </a:endParaRPr>
            </a:p>
          </p:txBody>
        </p:sp>
      </p:grpSp>
      <p:grpSp>
        <p:nvGrpSpPr>
          <p:cNvPr id="19" name="Group 18">
            <a:extLst>
              <a:ext uri="{FF2B5EF4-FFF2-40B4-BE49-F238E27FC236}">
                <a16:creationId xmlns:a16="http://schemas.microsoft.com/office/drawing/2014/main" id="{7538BDE3-89AD-35D6-083F-F5ED0E237F56}"/>
              </a:ext>
            </a:extLst>
          </p:cNvPr>
          <p:cNvGrpSpPr/>
          <p:nvPr/>
        </p:nvGrpSpPr>
        <p:grpSpPr>
          <a:xfrm>
            <a:off x="2286" y="1807127"/>
            <a:ext cx="6155754" cy="1650963"/>
            <a:chOff x="611673" y="3751808"/>
            <a:chExt cx="7800302" cy="1647366"/>
          </a:xfrm>
        </p:grpSpPr>
        <p:pic>
          <p:nvPicPr>
            <p:cNvPr id="21" name="Picture 20" descr="A blue and white machine&#10;&#10;Description automatically generated">
              <a:extLst>
                <a:ext uri="{FF2B5EF4-FFF2-40B4-BE49-F238E27FC236}">
                  <a16:creationId xmlns:a16="http://schemas.microsoft.com/office/drawing/2014/main" id="{19799FCE-6D00-1464-8985-72F507F1E0FE}"/>
                </a:ext>
              </a:extLst>
            </p:cNvPr>
            <p:cNvPicPr>
              <a:picLocks noChangeAspect="1"/>
            </p:cNvPicPr>
            <p:nvPr/>
          </p:nvPicPr>
          <p:blipFill>
            <a:blip r:embed="rId2"/>
            <a:stretch>
              <a:fillRect/>
            </a:stretch>
          </p:blipFill>
          <p:spPr>
            <a:xfrm>
              <a:off x="611673" y="3751808"/>
              <a:ext cx="7800302" cy="1647366"/>
            </a:xfrm>
            <a:prstGeom prst="rect">
              <a:avLst/>
            </a:prstGeom>
          </p:spPr>
        </p:pic>
        <p:sp>
          <p:nvSpPr>
            <p:cNvPr id="22" name="Arrow: Down 21">
              <a:extLst>
                <a:ext uri="{FF2B5EF4-FFF2-40B4-BE49-F238E27FC236}">
                  <a16:creationId xmlns:a16="http://schemas.microsoft.com/office/drawing/2014/main" id="{C6F259DC-7A29-D4A2-3410-1A98A1DF53E0}"/>
                </a:ext>
              </a:extLst>
            </p:cNvPr>
            <p:cNvSpPr/>
            <p:nvPr/>
          </p:nvSpPr>
          <p:spPr>
            <a:xfrm>
              <a:off x="1593226" y="3914333"/>
              <a:ext cx="274562" cy="275522"/>
            </a:xfrm>
            <a:prstGeom prst="downArrow">
              <a:avLst/>
            </a:prstGeom>
            <a:solidFill>
              <a:schemeClr val="accent3">
                <a:lumMod val="60000"/>
                <a:lumOff val="40000"/>
              </a:schemeClr>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3" name="Arrow: Down 22">
              <a:extLst>
                <a:ext uri="{FF2B5EF4-FFF2-40B4-BE49-F238E27FC236}">
                  <a16:creationId xmlns:a16="http://schemas.microsoft.com/office/drawing/2014/main" id="{477F43AA-BABA-8608-16A8-37F5B7F92BCC}"/>
                </a:ext>
              </a:extLst>
            </p:cNvPr>
            <p:cNvSpPr/>
            <p:nvPr/>
          </p:nvSpPr>
          <p:spPr>
            <a:xfrm>
              <a:off x="2495600" y="4159235"/>
              <a:ext cx="274562" cy="275522"/>
            </a:xfrm>
            <a:prstGeom prst="downArrow">
              <a:avLst/>
            </a:prstGeom>
            <a:solidFill>
              <a:srgbClr val="00B0F0"/>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Arrow: Down 23">
              <a:extLst>
                <a:ext uri="{FF2B5EF4-FFF2-40B4-BE49-F238E27FC236}">
                  <a16:creationId xmlns:a16="http://schemas.microsoft.com/office/drawing/2014/main" id="{D618CBA4-AA41-1B0A-2BE5-219E458CCDC4}"/>
                </a:ext>
              </a:extLst>
            </p:cNvPr>
            <p:cNvSpPr/>
            <p:nvPr/>
          </p:nvSpPr>
          <p:spPr>
            <a:xfrm>
              <a:off x="5735960" y="4145510"/>
              <a:ext cx="274562" cy="275522"/>
            </a:xfrm>
            <a:prstGeom prst="downArrow">
              <a:avLst/>
            </a:prstGeom>
            <a:solidFill>
              <a:srgbClr val="00B0F0"/>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Arrow: Down 24">
              <a:extLst>
                <a:ext uri="{FF2B5EF4-FFF2-40B4-BE49-F238E27FC236}">
                  <a16:creationId xmlns:a16="http://schemas.microsoft.com/office/drawing/2014/main" id="{C5E76F0B-5A6C-3729-C90F-84824964B45E}"/>
                </a:ext>
              </a:extLst>
            </p:cNvPr>
            <p:cNvSpPr/>
            <p:nvPr/>
          </p:nvSpPr>
          <p:spPr>
            <a:xfrm>
              <a:off x="6936686" y="3914333"/>
              <a:ext cx="274562" cy="275522"/>
            </a:xfrm>
            <a:prstGeom prst="downArrow">
              <a:avLst/>
            </a:prstGeom>
            <a:solidFill>
              <a:schemeClr val="accent3">
                <a:lumMod val="60000"/>
                <a:lumOff val="40000"/>
              </a:schemeClr>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pic>
        <p:nvPicPr>
          <p:cNvPr id="3" name="Image 1">
            <a:extLst>
              <a:ext uri="{FF2B5EF4-FFF2-40B4-BE49-F238E27FC236}">
                <a16:creationId xmlns:a16="http://schemas.microsoft.com/office/drawing/2014/main" id="{AA729C70-490C-C142-9D4D-1C5A6E77A1C9}"/>
              </a:ext>
            </a:extLst>
          </p:cNvPr>
          <p:cNvPicPr>
            <a:picLocks noChangeAspect="1"/>
          </p:cNvPicPr>
          <p:nvPr/>
        </p:nvPicPr>
        <p:blipFill>
          <a:blip r:embed="rId3"/>
          <a:srcRect l="19499" t="2644" r="1203" b="2697"/>
          <a:stretch/>
        </p:blipFill>
        <p:spPr>
          <a:xfrm>
            <a:off x="6371938" y="1382209"/>
            <a:ext cx="2738858" cy="1678500"/>
          </a:xfrm>
          <a:prstGeom prst="rect">
            <a:avLst/>
          </a:prstGeom>
        </p:spPr>
      </p:pic>
      <p:pic>
        <p:nvPicPr>
          <p:cNvPr id="29" name="Picture 28" descr="A colorful stairs and a purple and green railing&#10;&#10;AI-generated content may be incorrect.">
            <a:extLst>
              <a:ext uri="{FF2B5EF4-FFF2-40B4-BE49-F238E27FC236}">
                <a16:creationId xmlns:a16="http://schemas.microsoft.com/office/drawing/2014/main" id="{2237D9B0-6672-1150-7365-18B829B927E5}"/>
              </a:ext>
            </a:extLst>
          </p:cNvPr>
          <p:cNvPicPr>
            <a:picLocks noChangeAspect="1"/>
          </p:cNvPicPr>
          <p:nvPr/>
        </p:nvPicPr>
        <p:blipFill>
          <a:blip r:embed="rId4"/>
          <a:stretch>
            <a:fillRect/>
          </a:stretch>
        </p:blipFill>
        <p:spPr>
          <a:xfrm>
            <a:off x="6917711" y="2247266"/>
            <a:ext cx="2206453" cy="1132794"/>
          </a:xfrm>
          <a:prstGeom prst="rect">
            <a:avLst/>
          </a:prstGeom>
        </p:spPr>
      </p:pic>
      <p:cxnSp>
        <p:nvCxnSpPr>
          <p:cNvPr id="31" name="Straight Arrow Connector 30">
            <a:extLst>
              <a:ext uri="{FF2B5EF4-FFF2-40B4-BE49-F238E27FC236}">
                <a16:creationId xmlns:a16="http://schemas.microsoft.com/office/drawing/2014/main" id="{99D2BB4D-B889-2108-E766-0432068D27E7}"/>
              </a:ext>
            </a:extLst>
          </p:cNvPr>
          <p:cNvCxnSpPr>
            <a:cxnSpLocks/>
          </p:cNvCxnSpPr>
          <p:nvPr/>
        </p:nvCxnSpPr>
        <p:spPr>
          <a:xfrm flipV="1">
            <a:off x="5175689" y="1875500"/>
            <a:ext cx="1296665" cy="37176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1C184E6C-877D-E2FB-5BC9-3A78B2A37C78}"/>
              </a:ext>
            </a:extLst>
          </p:cNvPr>
          <p:cNvCxnSpPr>
            <a:cxnSpLocks/>
          </p:cNvCxnSpPr>
          <p:nvPr/>
        </p:nvCxnSpPr>
        <p:spPr>
          <a:xfrm>
            <a:off x="6472354" y="1921773"/>
            <a:ext cx="2059646" cy="94891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grpSp>
        <p:nvGrpSpPr>
          <p:cNvPr id="38" name="Group 37">
            <a:extLst>
              <a:ext uri="{FF2B5EF4-FFF2-40B4-BE49-F238E27FC236}">
                <a16:creationId xmlns:a16="http://schemas.microsoft.com/office/drawing/2014/main" id="{80BE0A66-1766-96E3-85A5-E8F0E5B4E766}"/>
              </a:ext>
            </a:extLst>
          </p:cNvPr>
          <p:cNvGrpSpPr/>
          <p:nvPr/>
        </p:nvGrpSpPr>
        <p:grpSpPr>
          <a:xfrm>
            <a:off x="17088" y="3566704"/>
            <a:ext cx="5539190" cy="1117978"/>
            <a:chOff x="6542802" y="180108"/>
            <a:chExt cx="5539190" cy="1117978"/>
          </a:xfrm>
        </p:grpSpPr>
        <p:pic>
          <p:nvPicPr>
            <p:cNvPr id="39" name="Image 1">
              <a:extLst>
                <a:ext uri="{FF2B5EF4-FFF2-40B4-BE49-F238E27FC236}">
                  <a16:creationId xmlns:a16="http://schemas.microsoft.com/office/drawing/2014/main" id="{E9C99792-A0EB-0453-FC19-813683403617}"/>
                </a:ext>
              </a:extLst>
            </p:cNvPr>
            <p:cNvPicPr>
              <a:picLocks noChangeAspect="1"/>
            </p:cNvPicPr>
            <p:nvPr/>
          </p:nvPicPr>
          <p:blipFill>
            <a:blip r:embed="rId5"/>
            <a:srcRect t="36501" r="19008" b="36179"/>
            <a:stretch/>
          </p:blipFill>
          <p:spPr>
            <a:xfrm>
              <a:off x="6542802" y="339122"/>
              <a:ext cx="5539190" cy="958964"/>
            </a:xfrm>
            <a:prstGeom prst="rect">
              <a:avLst/>
            </a:prstGeom>
          </p:spPr>
        </p:pic>
        <p:sp>
          <p:nvSpPr>
            <p:cNvPr id="40" name="Oval 39">
              <a:extLst>
                <a:ext uri="{FF2B5EF4-FFF2-40B4-BE49-F238E27FC236}">
                  <a16:creationId xmlns:a16="http://schemas.microsoft.com/office/drawing/2014/main" id="{A5831B87-6B7D-DAF2-8E1D-3C2CE5E19ABA}"/>
                </a:ext>
              </a:extLst>
            </p:cNvPr>
            <p:cNvSpPr/>
            <p:nvPr/>
          </p:nvSpPr>
          <p:spPr>
            <a:xfrm>
              <a:off x="8184232" y="657793"/>
              <a:ext cx="1728192" cy="466951"/>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Arrow Connector 40">
              <a:extLst>
                <a:ext uri="{FF2B5EF4-FFF2-40B4-BE49-F238E27FC236}">
                  <a16:creationId xmlns:a16="http://schemas.microsoft.com/office/drawing/2014/main" id="{987AB692-FA31-0AC0-3D3F-2699C8B276A8}"/>
                </a:ext>
              </a:extLst>
            </p:cNvPr>
            <p:cNvCxnSpPr>
              <a:cxnSpLocks/>
            </p:cNvCxnSpPr>
            <p:nvPr/>
          </p:nvCxnSpPr>
          <p:spPr>
            <a:xfrm>
              <a:off x="8403386" y="348725"/>
              <a:ext cx="117634" cy="51111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A8794B72-F052-4D54-B3EC-90EEC503A1B1}"/>
                </a:ext>
              </a:extLst>
            </p:cNvPr>
            <p:cNvSpPr txBox="1"/>
            <p:nvPr/>
          </p:nvSpPr>
          <p:spPr>
            <a:xfrm>
              <a:off x="8307491" y="180108"/>
              <a:ext cx="181140" cy="169277"/>
            </a:xfrm>
            <a:prstGeom prst="rect">
              <a:avLst/>
            </a:prstGeom>
            <a:noFill/>
          </p:spPr>
          <p:txBody>
            <a:bodyPr wrap="none" lIns="0" tIns="0" rIns="0" bIns="0" rtlCol="0">
              <a:spAutoFit/>
            </a:bodyPr>
            <a:lstStyle/>
            <a:p>
              <a:pPr algn="r"/>
              <a:r>
                <a:rPr lang="en-GB" sz="1100" dirty="0"/>
                <a:t>R1</a:t>
              </a:r>
            </a:p>
          </p:txBody>
        </p:sp>
        <p:cxnSp>
          <p:nvCxnSpPr>
            <p:cNvPr id="43" name="Straight Arrow Connector 42">
              <a:extLst>
                <a:ext uri="{FF2B5EF4-FFF2-40B4-BE49-F238E27FC236}">
                  <a16:creationId xmlns:a16="http://schemas.microsoft.com/office/drawing/2014/main" id="{40B4880C-1C61-C920-92A7-FEEC6F0D78E6}"/>
                </a:ext>
              </a:extLst>
            </p:cNvPr>
            <p:cNvCxnSpPr>
              <a:cxnSpLocks/>
            </p:cNvCxnSpPr>
            <p:nvPr/>
          </p:nvCxnSpPr>
          <p:spPr>
            <a:xfrm>
              <a:off x="8891336" y="378719"/>
              <a:ext cx="105290" cy="50744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743172F-0CCA-300D-AD35-6518F0247183}"/>
                </a:ext>
              </a:extLst>
            </p:cNvPr>
            <p:cNvSpPr txBox="1"/>
            <p:nvPr/>
          </p:nvSpPr>
          <p:spPr>
            <a:xfrm>
              <a:off x="8791949" y="185234"/>
              <a:ext cx="181140" cy="169277"/>
            </a:xfrm>
            <a:prstGeom prst="rect">
              <a:avLst/>
            </a:prstGeom>
            <a:noFill/>
          </p:spPr>
          <p:txBody>
            <a:bodyPr wrap="none" lIns="0" tIns="0" rIns="0" bIns="0" rtlCol="0">
              <a:spAutoFit/>
            </a:bodyPr>
            <a:lstStyle/>
            <a:p>
              <a:pPr algn="r"/>
              <a:r>
                <a:rPr lang="en-GB" sz="1100" dirty="0"/>
                <a:t>R2</a:t>
              </a:r>
            </a:p>
          </p:txBody>
        </p:sp>
        <p:cxnSp>
          <p:nvCxnSpPr>
            <p:cNvPr id="45" name="Straight Arrow Connector 44">
              <a:extLst>
                <a:ext uri="{FF2B5EF4-FFF2-40B4-BE49-F238E27FC236}">
                  <a16:creationId xmlns:a16="http://schemas.microsoft.com/office/drawing/2014/main" id="{AA237719-0F02-C22D-BDEE-312B45BB9794}"/>
                </a:ext>
              </a:extLst>
            </p:cNvPr>
            <p:cNvCxnSpPr>
              <a:cxnSpLocks/>
            </p:cNvCxnSpPr>
            <p:nvPr/>
          </p:nvCxnSpPr>
          <p:spPr>
            <a:xfrm>
              <a:off x="9450676" y="378719"/>
              <a:ext cx="105290" cy="50744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379A2B3-F48B-4CD6-2888-F31C70817D63}"/>
                </a:ext>
              </a:extLst>
            </p:cNvPr>
            <p:cNvSpPr txBox="1"/>
            <p:nvPr/>
          </p:nvSpPr>
          <p:spPr>
            <a:xfrm>
              <a:off x="9351289" y="185234"/>
              <a:ext cx="181140" cy="169277"/>
            </a:xfrm>
            <a:prstGeom prst="rect">
              <a:avLst/>
            </a:prstGeom>
            <a:noFill/>
          </p:spPr>
          <p:txBody>
            <a:bodyPr wrap="none" lIns="0" tIns="0" rIns="0" bIns="0" rtlCol="0">
              <a:spAutoFit/>
            </a:bodyPr>
            <a:lstStyle/>
            <a:p>
              <a:pPr algn="r"/>
              <a:r>
                <a:rPr lang="en-GB" sz="1100" dirty="0"/>
                <a:t>R3</a:t>
              </a:r>
            </a:p>
          </p:txBody>
        </p:sp>
      </p:grpSp>
      <p:pic>
        <p:nvPicPr>
          <p:cNvPr id="51" name="Picture 50" descr="A large pipe in a room&#10;&#10;AI-generated content may be incorrect.">
            <a:extLst>
              <a:ext uri="{FF2B5EF4-FFF2-40B4-BE49-F238E27FC236}">
                <a16:creationId xmlns:a16="http://schemas.microsoft.com/office/drawing/2014/main" id="{EB19E12C-8BCD-2432-F0E0-E8D24077E345}"/>
              </a:ext>
            </a:extLst>
          </p:cNvPr>
          <p:cNvPicPr>
            <a:picLocks noChangeAspect="1"/>
          </p:cNvPicPr>
          <p:nvPr/>
        </p:nvPicPr>
        <p:blipFill>
          <a:blip r:embed="rId6"/>
          <a:srcRect t="3799" b="16853"/>
          <a:stretch/>
        </p:blipFill>
        <p:spPr>
          <a:xfrm>
            <a:off x="6007780" y="3587270"/>
            <a:ext cx="3030027" cy="1215000"/>
          </a:xfrm>
          <a:prstGeom prst="rect">
            <a:avLst/>
          </a:prstGeom>
        </p:spPr>
      </p:pic>
      <p:cxnSp>
        <p:nvCxnSpPr>
          <p:cNvPr id="54" name="Straight Arrow Connector 53">
            <a:extLst>
              <a:ext uri="{FF2B5EF4-FFF2-40B4-BE49-F238E27FC236}">
                <a16:creationId xmlns:a16="http://schemas.microsoft.com/office/drawing/2014/main" id="{005FD53F-9CC5-9E49-C920-958404285717}"/>
              </a:ext>
            </a:extLst>
          </p:cNvPr>
          <p:cNvCxnSpPr>
            <a:cxnSpLocks/>
            <a:stCxn id="24" idx="2"/>
          </p:cNvCxnSpPr>
          <p:nvPr/>
        </p:nvCxnSpPr>
        <p:spPr>
          <a:xfrm flipH="1">
            <a:off x="2860915" y="2477813"/>
            <a:ext cx="1293636" cy="1614291"/>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FBA71D16-CAE8-F458-DA4C-DE7B8D986BA6}"/>
              </a:ext>
            </a:extLst>
          </p:cNvPr>
          <p:cNvCxnSpPr>
            <a:cxnSpLocks/>
            <a:endCxn id="51" idx="1"/>
          </p:cNvCxnSpPr>
          <p:nvPr/>
        </p:nvCxnSpPr>
        <p:spPr>
          <a:xfrm flipV="1">
            <a:off x="2883836" y="4194770"/>
            <a:ext cx="3123944" cy="10247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63" name="Rectangle 62">
            <a:extLst>
              <a:ext uri="{FF2B5EF4-FFF2-40B4-BE49-F238E27FC236}">
                <a16:creationId xmlns:a16="http://schemas.microsoft.com/office/drawing/2014/main" id="{8EE51568-4500-E3CF-A737-BC52F2A2A714}"/>
              </a:ext>
            </a:extLst>
          </p:cNvPr>
          <p:cNvSpPr/>
          <p:nvPr/>
        </p:nvSpPr>
        <p:spPr>
          <a:xfrm>
            <a:off x="2092934" y="4561155"/>
            <a:ext cx="3199146" cy="52260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1" dirty="0">
                <a:solidFill>
                  <a:schemeClr val="tx2">
                    <a:lumMod val="50000"/>
                  </a:schemeClr>
                </a:solidFill>
              </a:rPr>
              <a:t>Courtesy D. Gameiro, G. Girardot and EN-EL team</a:t>
            </a:r>
            <a:endParaRPr lang="en-GB" sz="1400" i="1" dirty="0">
              <a:solidFill>
                <a:schemeClr val="tx2">
                  <a:lumMod val="50000"/>
                </a:schemeClr>
              </a:solidFill>
            </a:endParaRPr>
          </a:p>
        </p:txBody>
      </p:sp>
    </p:spTree>
    <p:extLst>
      <p:ext uri="{BB962C8B-B14F-4D97-AF65-F5344CB8AC3E}">
        <p14:creationId xmlns:p14="http://schemas.microsoft.com/office/powerpoint/2010/main" val="3757660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4C765AB-ED2B-FF08-AA31-5302155F1691}"/>
              </a:ext>
            </a:extLst>
          </p:cNvPr>
          <p:cNvSpPr>
            <a:spLocks noGrp="1"/>
          </p:cNvSpPr>
          <p:nvPr>
            <p:ph type="sldNum" sz="quarter" idx="12"/>
          </p:nvPr>
        </p:nvSpPr>
        <p:spPr>
          <a:xfrm>
            <a:off x="10865042" y="4240902"/>
            <a:ext cx="360000" cy="270000"/>
          </a:xfrm>
        </p:spPr>
        <p:txBody>
          <a:bodyPr/>
          <a:lstStyle/>
          <a:p>
            <a:fld id="{36B5EA5A-BC32-A742-B11B-8E7414D5B535}" type="slidenum">
              <a:rPr lang="en-US" smtClean="0"/>
              <a:pPr/>
              <a:t>9</a:t>
            </a:fld>
            <a:endParaRPr lang="en-US" dirty="0"/>
          </a:p>
        </p:txBody>
      </p:sp>
      <p:pic>
        <p:nvPicPr>
          <p:cNvPr id="6" name="Picture 5">
            <a:extLst>
              <a:ext uri="{FF2B5EF4-FFF2-40B4-BE49-F238E27FC236}">
                <a16:creationId xmlns:a16="http://schemas.microsoft.com/office/drawing/2014/main" id="{9BAEB0B9-DB01-6CD9-7450-D14A5A97B16D}"/>
              </a:ext>
            </a:extLst>
          </p:cNvPr>
          <p:cNvPicPr>
            <a:picLocks noChangeAspect="1"/>
          </p:cNvPicPr>
          <p:nvPr/>
        </p:nvPicPr>
        <p:blipFill>
          <a:blip r:embed="rId2"/>
          <a:stretch>
            <a:fillRect/>
          </a:stretch>
        </p:blipFill>
        <p:spPr>
          <a:xfrm>
            <a:off x="2469535" y="-1"/>
            <a:ext cx="3124882" cy="5143500"/>
          </a:xfrm>
          <a:prstGeom prst="rect">
            <a:avLst/>
          </a:prstGeom>
        </p:spPr>
      </p:pic>
      <p:sp>
        <p:nvSpPr>
          <p:cNvPr id="7" name="Rectangle: Rounded Corners 6">
            <a:extLst>
              <a:ext uri="{FF2B5EF4-FFF2-40B4-BE49-F238E27FC236}">
                <a16:creationId xmlns:a16="http://schemas.microsoft.com/office/drawing/2014/main" id="{04E55ECE-8B0B-DFF9-4226-1A70B4538CB9}"/>
              </a:ext>
            </a:extLst>
          </p:cNvPr>
          <p:cNvSpPr/>
          <p:nvPr/>
        </p:nvSpPr>
        <p:spPr>
          <a:xfrm rot="10800000" flipV="1">
            <a:off x="2433530" y="313405"/>
            <a:ext cx="3196890" cy="200041"/>
          </a:xfrm>
          <a:prstGeom prst="roundRect">
            <a:avLst/>
          </a:prstGeom>
          <a:noFill/>
          <a:ln w="190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 name="TextBox 7">
            <a:extLst>
              <a:ext uri="{FF2B5EF4-FFF2-40B4-BE49-F238E27FC236}">
                <a16:creationId xmlns:a16="http://schemas.microsoft.com/office/drawing/2014/main" id="{18502ECE-DAEC-3269-5321-087290D7A123}"/>
              </a:ext>
            </a:extLst>
          </p:cNvPr>
          <p:cNvSpPr txBox="1"/>
          <p:nvPr/>
        </p:nvSpPr>
        <p:spPr>
          <a:xfrm>
            <a:off x="450499" y="251837"/>
            <a:ext cx="1917071" cy="523220"/>
          </a:xfrm>
          <a:prstGeom prst="rect">
            <a:avLst/>
          </a:prstGeom>
          <a:noFill/>
          <a:ln w="25400">
            <a:noFill/>
          </a:ln>
        </p:spPr>
        <p:txBody>
          <a:bodyPr wrap="square" rtlCol="0">
            <a:spAutoFit/>
          </a:bodyPr>
          <a:lstStyle/>
          <a:p>
            <a:r>
              <a:rPr lang="en-GB" sz="1400" i="1" dirty="0">
                <a:solidFill>
                  <a:schemeClr val="tx2"/>
                </a:solidFill>
                <a:latin typeface="+mj-lt"/>
                <a:ea typeface="Source Sans Pro" panose="020B0503030403020204" pitchFamily="34" charset="0"/>
              </a:rPr>
              <a:t>Warm-up and related tests </a:t>
            </a:r>
            <a:endParaRPr lang="en-GB" sz="1400" i="1" dirty="0">
              <a:solidFill>
                <a:schemeClr val="tx2"/>
              </a:solidFill>
              <a:highlight>
                <a:srgbClr val="FFFF00"/>
              </a:highlight>
              <a:latin typeface="+mj-lt"/>
              <a:ea typeface="Source Sans Pro" panose="020B0503030403020204" pitchFamily="34" charset="0"/>
            </a:endParaRPr>
          </a:p>
        </p:txBody>
      </p:sp>
      <p:sp>
        <p:nvSpPr>
          <p:cNvPr id="9" name="Rectangle: Rounded Corners 8">
            <a:extLst>
              <a:ext uri="{FF2B5EF4-FFF2-40B4-BE49-F238E27FC236}">
                <a16:creationId xmlns:a16="http://schemas.microsoft.com/office/drawing/2014/main" id="{7B31F2A2-E0D7-837D-453D-A979B9A96198}"/>
              </a:ext>
            </a:extLst>
          </p:cNvPr>
          <p:cNvSpPr/>
          <p:nvPr/>
        </p:nvSpPr>
        <p:spPr>
          <a:xfrm>
            <a:off x="2433477" y="871021"/>
            <a:ext cx="3196888" cy="629415"/>
          </a:xfrm>
          <a:prstGeom prst="roundRect">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0" name="TextBox 9">
            <a:extLst>
              <a:ext uri="{FF2B5EF4-FFF2-40B4-BE49-F238E27FC236}">
                <a16:creationId xmlns:a16="http://schemas.microsoft.com/office/drawing/2014/main" id="{1B19EAAC-B301-B3F9-B7ED-D4456901D616}"/>
              </a:ext>
            </a:extLst>
          </p:cNvPr>
          <p:cNvSpPr txBox="1"/>
          <p:nvPr/>
        </p:nvSpPr>
        <p:spPr>
          <a:xfrm>
            <a:off x="323529" y="1070312"/>
            <a:ext cx="2088820" cy="523220"/>
          </a:xfrm>
          <a:prstGeom prst="rect">
            <a:avLst/>
          </a:prstGeom>
          <a:noFill/>
          <a:ln w="25400">
            <a:noFill/>
          </a:ln>
        </p:spPr>
        <p:txBody>
          <a:bodyPr wrap="square" rtlCol="0">
            <a:spAutoFit/>
          </a:bodyPr>
          <a:lstStyle/>
          <a:p>
            <a:r>
              <a:rPr lang="en-GB" sz="1400" i="1" dirty="0">
                <a:solidFill>
                  <a:srgbClr val="7030A0"/>
                </a:solidFill>
                <a:latin typeface="+mj-lt"/>
                <a:ea typeface="Source Sans Pro" panose="020B0503030403020204" pitchFamily="34" charset="0"/>
              </a:rPr>
              <a:t>Cabling and CV dismantling </a:t>
            </a:r>
            <a:endParaRPr lang="en-GB" sz="1400" i="1" dirty="0">
              <a:solidFill>
                <a:srgbClr val="7030A0"/>
              </a:solidFill>
              <a:highlight>
                <a:srgbClr val="FFFF00"/>
              </a:highlight>
              <a:latin typeface="+mj-lt"/>
              <a:ea typeface="Source Sans Pro" panose="020B0503030403020204" pitchFamily="34" charset="0"/>
            </a:endParaRPr>
          </a:p>
        </p:txBody>
      </p:sp>
      <p:sp>
        <p:nvSpPr>
          <p:cNvPr id="11" name="Rectangle: Rounded Corners 10">
            <a:extLst>
              <a:ext uri="{FF2B5EF4-FFF2-40B4-BE49-F238E27FC236}">
                <a16:creationId xmlns:a16="http://schemas.microsoft.com/office/drawing/2014/main" id="{D5DF2C35-C330-B007-00A3-79895DFC6437}"/>
              </a:ext>
            </a:extLst>
          </p:cNvPr>
          <p:cNvSpPr/>
          <p:nvPr/>
        </p:nvSpPr>
        <p:spPr>
          <a:xfrm>
            <a:off x="2433531" y="527933"/>
            <a:ext cx="3196889" cy="415505"/>
          </a:xfrm>
          <a:prstGeom prst="roundRect">
            <a:avLst/>
          </a:prstGeom>
          <a:noFill/>
          <a:ln w="19050">
            <a:solidFill>
              <a:srgbClr val="F787D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 name="TextBox 11">
            <a:extLst>
              <a:ext uri="{FF2B5EF4-FFF2-40B4-BE49-F238E27FC236}">
                <a16:creationId xmlns:a16="http://schemas.microsoft.com/office/drawing/2014/main" id="{4B07A097-0494-0A4F-57E2-7330671260C1}"/>
              </a:ext>
            </a:extLst>
          </p:cNvPr>
          <p:cNvSpPr txBox="1"/>
          <p:nvPr/>
        </p:nvSpPr>
        <p:spPr>
          <a:xfrm>
            <a:off x="5696380" y="551019"/>
            <a:ext cx="3447620" cy="738664"/>
          </a:xfrm>
          <a:prstGeom prst="rect">
            <a:avLst/>
          </a:prstGeom>
          <a:noFill/>
          <a:ln w="25400">
            <a:noFill/>
          </a:ln>
        </p:spPr>
        <p:txBody>
          <a:bodyPr wrap="square" rtlCol="0">
            <a:spAutoFit/>
          </a:bodyPr>
          <a:lstStyle/>
          <a:p>
            <a:r>
              <a:rPr lang="en-GB" sz="1400" i="1" dirty="0">
                <a:solidFill>
                  <a:srgbClr val="F787DF"/>
                </a:solidFill>
                <a:latin typeface="+mj-lt"/>
                <a:ea typeface="Source Sans Pro" panose="020B0503030403020204" pitchFamily="34" charset="0"/>
              </a:rPr>
              <a:t>LSS dismantling after </a:t>
            </a:r>
            <a:br>
              <a:rPr lang="en-GB" sz="1400" i="1" dirty="0">
                <a:solidFill>
                  <a:srgbClr val="F787DF"/>
                </a:solidFill>
                <a:latin typeface="+mj-lt"/>
                <a:ea typeface="Source Sans Pro" panose="020B0503030403020204" pitchFamily="34" charset="0"/>
              </a:rPr>
            </a:br>
            <a:r>
              <a:rPr lang="en-GB" sz="1400" i="1" dirty="0" err="1">
                <a:solidFill>
                  <a:srgbClr val="F787DF"/>
                </a:solidFill>
                <a:latin typeface="+mj-lt"/>
                <a:ea typeface="Source Sans Pro" panose="020B0503030403020204" pitchFamily="34" charset="0"/>
              </a:rPr>
              <a:t>cryo</a:t>
            </a:r>
            <a:r>
              <a:rPr lang="en-GB" sz="1400" i="1" dirty="0">
                <a:solidFill>
                  <a:srgbClr val="F787DF"/>
                </a:solidFill>
                <a:latin typeface="+mj-lt"/>
                <a:ea typeface="Source Sans Pro" panose="020B0503030403020204" pitchFamily="34" charset="0"/>
              </a:rPr>
              <a:t> lockout  </a:t>
            </a:r>
          </a:p>
          <a:p>
            <a:r>
              <a:rPr lang="en-GB" sz="1400" i="1" dirty="0">
                <a:solidFill>
                  <a:srgbClr val="F787DF"/>
                </a:solidFill>
                <a:latin typeface="+mj-lt"/>
                <a:ea typeface="Source Sans Pro" panose="020B0503030403020204" pitchFamily="34" charset="0"/>
              </a:rPr>
              <a:t>(magnets, QRL, collimators )</a:t>
            </a:r>
            <a:endParaRPr lang="en-GB" sz="1400" i="1" dirty="0">
              <a:solidFill>
                <a:srgbClr val="F787DF"/>
              </a:solidFill>
              <a:highlight>
                <a:srgbClr val="FFFF00"/>
              </a:highlight>
              <a:latin typeface="+mj-lt"/>
              <a:ea typeface="Source Sans Pro" panose="020B0503030403020204" pitchFamily="34" charset="0"/>
            </a:endParaRPr>
          </a:p>
        </p:txBody>
      </p:sp>
      <p:sp>
        <p:nvSpPr>
          <p:cNvPr id="13" name="Rectangle: Rounded Corners 12">
            <a:extLst>
              <a:ext uri="{FF2B5EF4-FFF2-40B4-BE49-F238E27FC236}">
                <a16:creationId xmlns:a16="http://schemas.microsoft.com/office/drawing/2014/main" id="{908C2C27-06E7-BC64-5C25-E9A36FBB59FA}"/>
              </a:ext>
            </a:extLst>
          </p:cNvPr>
          <p:cNvSpPr/>
          <p:nvPr/>
        </p:nvSpPr>
        <p:spPr>
          <a:xfrm>
            <a:off x="2421594" y="1049293"/>
            <a:ext cx="3208825" cy="841433"/>
          </a:xfrm>
          <a:prstGeom prst="roundRect">
            <a:avLst/>
          </a:prstGeom>
          <a:noFill/>
          <a:ln w="19050">
            <a:solidFill>
              <a:srgbClr val="CC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 name="TextBox 13">
            <a:extLst>
              <a:ext uri="{FF2B5EF4-FFF2-40B4-BE49-F238E27FC236}">
                <a16:creationId xmlns:a16="http://schemas.microsoft.com/office/drawing/2014/main" id="{9B212D84-19FE-C641-7C2B-A0C6F2420619}"/>
              </a:ext>
            </a:extLst>
          </p:cNvPr>
          <p:cNvSpPr txBox="1"/>
          <p:nvPr/>
        </p:nvSpPr>
        <p:spPr>
          <a:xfrm>
            <a:off x="5725994" y="1301144"/>
            <a:ext cx="3418006" cy="307777"/>
          </a:xfrm>
          <a:prstGeom prst="rect">
            <a:avLst/>
          </a:prstGeom>
          <a:noFill/>
          <a:ln w="25400">
            <a:noFill/>
          </a:ln>
        </p:spPr>
        <p:txBody>
          <a:bodyPr wrap="square" rtlCol="0">
            <a:spAutoFit/>
          </a:bodyPr>
          <a:lstStyle/>
          <a:p>
            <a:r>
              <a:rPr lang="en-GB" sz="1400" i="1" dirty="0">
                <a:solidFill>
                  <a:srgbClr val="CC6600"/>
                </a:solidFill>
                <a:latin typeface="+mj-lt"/>
                <a:ea typeface="Source Sans Pro" panose="020B0503030403020204" pitchFamily="34" charset="0"/>
              </a:rPr>
              <a:t>Core excavation  and MCEW</a:t>
            </a:r>
          </a:p>
        </p:txBody>
      </p:sp>
      <p:sp>
        <p:nvSpPr>
          <p:cNvPr id="15" name="Rectangle: Rounded Corners 14">
            <a:extLst>
              <a:ext uri="{FF2B5EF4-FFF2-40B4-BE49-F238E27FC236}">
                <a16:creationId xmlns:a16="http://schemas.microsoft.com/office/drawing/2014/main" id="{12BDE5D9-7E8A-62C6-8D3F-05E69AD08CDB}"/>
              </a:ext>
            </a:extLst>
          </p:cNvPr>
          <p:cNvSpPr/>
          <p:nvPr/>
        </p:nvSpPr>
        <p:spPr>
          <a:xfrm>
            <a:off x="2412349" y="1675470"/>
            <a:ext cx="3218015" cy="1760375"/>
          </a:xfrm>
          <a:prstGeom prst="roundRect">
            <a:avLst>
              <a:gd name="adj" fmla="val 7990"/>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6" name="TextBox 15">
            <a:extLst>
              <a:ext uri="{FF2B5EF4-FFF2-40B4-BE49-F238E27FC236}">
                <a16:creationId xmlns:a16="http://schemas.microsoft.com/office/drawing/2014/main" id="{BAD9EDBD-BB2D-9AED-76AF-234B1F11AE3A}"/>
              </a:ext>
            </a:extLst>
          </p:cNvPr>
          <p:cNvSpPr txBox="1"/>
          <p:nvPr/>
        </p:nvSpPr>
        <p:spPr>
          <a:xfrm>
            <a:off x="388589" y="2472970"/>
            <a:ext cx="1728191" cy="523220"/>
          </a:xfrm>
          <a:prstGeom prst="rect">
            <a:avLst/>
          </a:prstGeom>
          <a:noFill/>
          <a:ln w="25400">
            <a:noFill/>
          </a:ln>
        </p:spPr>
        <p:txBody>
          <a:bodyPr wrap="square" rtlCol="0">
            <a:spAutoFit/>
          </a:bodyPr>
          <a:lstStyle/>
          <a:p>
            <a:r>
              <a:rPr lang="en-GB" sz="1400" i="1" dirty="0">
                <a:solidFill>
                  <a:srgbClr val="7030A0"/>
                </a:solidFill>
                <a:latin typeface="+mj-lt"/>
                <a:ea typeface="Source Sans Pro" panose="020B0503030403020204" pitchFamily="34" charset="0"/>
              </a:rPr>
              <a:t>Cabling  and CV installation </a:t>
            </a:r>
            <a:endParaRPr lang="en-GB" sz="1400" i="1" dirty="0">
              <a:solidFill>
                <a:srgbClr val="7030A0"/>
              </a:solidFill>
              <a:highlight>
                <a:srgbClr val="FFFF00"/>
              </a:highlight>
              <a:latin typeface="+mj-lt"/>
              <a:ea typeface="Source Sans Pro" panose="020B0503030403020204" pitchFamily="34" charset="0"/>
            </a:endParaRPr>
          </a:p>
        </p:txBody>
      </p:sp>
      <p:sp>
        <p:nvSpPr>
          <p:cNvPr id="17" name="Rectangle: Rounded Corners 16">
            <a:extLst>
              <a:ext uri="{FF2B5EF4-FFF2-40B4-BE49-F238E27FC236}">
                <a16:creationId xmlns:a16="http://schemas.microsoft.com/office/drawing/2014/main" id="{C99996B3-6E8C-E532-9F31-A75BD892EB33}"/>
              </a:ext>
            </a:extLst>
          </p:cNvPr>
          <p:cNvSpPr/>
          <p:nvPr/>
        </p:nvSpPr>
        <p:spPr>
          <a:xfrm>
            <a:off x="2429218" y="2228007"/>
            <a:ext cx="3208825" cy="1960456"/>
          </a:xfrm>
          <a:prstGeom prst="roundRect">
            <a:avLst>
              <a:gd name="adj" fmla="val 6555"/>
            </a:avLst>
          </a:prstGeom>
          <a:noFill/>
          <a:ln w="19050">
            <a:solidFill>
              <a:srgbClr val="F787D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8" name="TextBox 17">
            <a:extLst>
              <a:ext uri="{FF2B5EF4-FFF2-40B4-BE49-F238E27FC236}">
                <a16:creationId xmlns:a16="http://schemas.microsoft.com/office/drawing/2014/main" id="{315E0967-A70F-5F66-AA1E-8B643547C3A3}"/>
              </a:ext>
            </a:extLst>
          </p:cNvPr>
          <p:cNvSpPr txBox="1"/>
          <p:nvPr/>
        </p:nvSpPr>
        <p:spPr>
          <a:xfrm>
            <a:off x="7434997" y="2996190"/>
            <a:ext cx="1547664" cy="307777"/>
          </a:xfrm>
          <a:prstGeom prst="rect">
            <a:avLst/>
          </a:prstGeom>
          <a:noFill/>
          <a:ln w="25400">
            <a:noFill/>
          </a:ln>
        </p:spPr>
        <p:txBody>
          <a:bodyPr wrap="square" rtlCol="0">
            <a:spAutoFit/>
          </a:bodyPr>
          <a:lstStyle/>
          <a:p>
            <a:r>
              <a:rPr lang="en-GB" sz="1400" i="1" dirty="0">
                <a:solidFill>
                  <a:srgbClr val="F787DF"/>
                </a:solidFill>
                <a:latin typeface="+mj-lt"/>
                <a:ea typeface="Source Sans Pro" panose="020B0503030403020204" pitchFamily="34" charset="0"/>
              </a:rPr>
              <a:t>LSS installation </a:t>
            </a:r>
            <a:endParaRPr lang="en-GB" sz="1400" i="1" dirty="0">
              <a:solidFill>
                <a:srgbClr val="F787DF"/>
              </a:solidFill>
              <a:highlight>
                <a:srgbClr val="FFFF00"/>
              </a:highlight>
              <a:latin typeface="+mj-lt"/>
              <a:ea typeface="Source Sans Pro" panose="020B0503030403020204" pitchFamily="34" charset="0"/>
            </a:endParaRPr>
          </a:p>
        </p:txBody>
      </p:sp>
      <p:sp>
        <p:nvSpPr>
          <p:cNvPr id="19" name="Rectangle: Rounded Corners 18">
            <a:extLst>
              <a:ext uri="{FF2B5EF4-FFF2-40B4-BE49-F238E27FC236}">
                <a16:creationId xmlns:a16="http://schemas.microsoft.com/office/drawing/2014/main" id="{E1CB65F9-760F-09DC-ED76-7DA41F863E5E}"/>
              </a:ext>
            </a:extLst>
          </p:cNvPr>
          <p:cNvSpPr/>
          <p:nvPr/>
        </p:nvSpPr>
        <p:spPr>
          <a:xfrm>
            <a:off x="2434525" y="3784091"/>
            <a:ext cx="3203518" cy="1359407"/>
          </a:xfrm>
          <a:prstGeom prst="roundRect">
            <a:avLst/>
          </a:prstGeom>
          <a:noFill/>
          <a:ln w="190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0" name="TextBox 19">
            <a:extLst>
              <a:ext uri="{FF2B5EF4-FFF2-40B4-BE49-F238E27FC236}">
                <a16:creationId xmlns:a16="http://schemas.microsoft.com/office/drawing/2014/main" id="{593EF579-A1D0-4941-1ECC-3B45068AA0B3}"/>
              </a:ext>
            </a:extLst>
          </p:cNvPr>
          <p:cNvSpPr txBox="1"/>
          <p:nvPr/>
        </p:nvSpPr>
        <p:spPr>
          <a:xfrm>
            <a:off x="0" y="4073188"/>
            <a:ext cx="2434525" cy="523220"/>
          </a:xfrm>
          <a:prstGeom prst="rect">
            <a:avLst/>
          </a:prstGeom>
          <a:noFill/>
          <a:ln w="25400">
            <a:noFill/>
          </a:ln>
        </p:spPr>
        <p:txBody>
          <a:bodyPr wrap="square" rtlCol="0">
            <a:spAutoFit/>
          </a:bodyPr>
          <a:lstStyle/>
          <a:p>
            <a:r>
              <a:rPr lang="en-GB" sz="1400" i="1" dirty="0">
                <a:solidFill>
                  <a:schemeClr val="tx2"/>
                </a:solidFill>
                <a:latin typeface="+mj-lt"/>
                <a:ea typeface="Source Sans Pro" panose="020B0503030403020204" pitchFamily="34" charset="0"/>
              </a:rPr>
              <a:t>Cool-down, related test &amp; HWC</a:t>
            </a:r>
            <a:endParaRPr lang="en-GB" sz="1400" i="1" dirty="0">
              <a:solidFill>
                <a:schemeClr val="tx2"/>
              </a:solidFill>
              <a:highlight>
                <a:srgbClr val="FFFF00"/>
              </a:highlight>
              <a:latin typeface="+mj-lt"/>
              <a:ea typeface="Source Sans Pro" panose="020B0503030403020204" pitchFamily="34" charset="0"/>
            </a:endParaRPr>
          </a:p>
        </p:txBody>
      </p:sp>
      <p:grpSp>
        <p:nvGrpSpPr>
          <p:cNvPr id="56" name="Group 55">
            <a:extLst>
              <a:ext uri="{FF2B5EF4-FFF2-40B4-BE49-F238E27FC236}">
                <a16:creationId xmlns:a16="http://schemas.microsoft.com/office/drawing/2014/main" id="{9C1A6B1C-106B-A743-4E59-242DB8C2ADD9}"/>
              </a:ext>
            </a:extLst>
          </p:cNvPr>
          <p:cNvGrpSpPr/>
          <p:nvPr/>
        </p:nvGrpSpPr>
        <p:grpSpPr>
          <a:xfrm>
            <a:off x="4903236" y="1997081"/>
            <a:ext cx="2549084" cy="2325172"/>
            <a:chOff x="4903236" y="1997081"/>
            <a:chExt cx="2549084" cy="2325172"/>
          </a:xfrm>
        </p:grpSpPr>
        <p:grpSp>
          <p:nvGrpSpPr>
            <p:cNvPr id="35" name="Group 34">
              <a:extLst>
                <a:ext uri="{FF2B5EF4-FFF2-40B4-BE49-F238E27FC236}">
                  <a16:creationId xmlns:a16="http://schemas.microsoft.com/office/drawing/2014/main" id="{47459CEA-D328-F59F-CCCE-09D01325CC57}"/>
                </a:ext>
              </a:extLst>
            </p:cNvPr>
            <p:cNvGrpSpPr/>
            <p:nvPr/>
          </p:nvGrpSpPr>
          <p:grpSpPr>
            <a:xfrm>
              <a:off x="5706826" y="1997081"/>
              <a:ext cx="1745494" cy="2325172"/>
              <a:chOff x="5706826" y="1997081"/>
              <a:chExt cx="1745494" cy="2325172"/>
            </a:xfrm>
          </p:grpSpPr>
          <p:sp>
            <p:nvSpPr>
              <p:cNvPr id="28" name="Rectangle 27">
                <a:extLst>
                  <a:ext uri="{FF2B5EF4-FFF2-40B4-BE49-F238E27FC236}">
                    <a16:creationId xmlns:a16="http://schemas.microsoft.com/office/drawing/2014/main" id="{45D7A4B1-D64C-1E2D-3B57-926A9BC6346B}"/>
                  </a:ext>
                </a:extLst>
              </p:cNvPr>
              <p:cNvSpPr/>
              <p:nvPr/>
            </p:nvSpPr>
            <p:spPr>
              <a:xfrm>
                <a:off x="5706827" y="1997081"/>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QXL and QRL </a:t>
                </a:r>
                <a:endParaRPr lang="en-GB" sz="1200" b="1" dirty="0">
                  <a:solidFill>
                    <a:schemeClr val="tx2">
                      <a:lumMod val="75000"/>
                    </a:schemeClr>
                  </a:solidFill>
                </a:endParaRPr>
              </a:p>
            </p:txBody>
          </p:sp>
          <p:grpSp>
            <p:nvGrpSpPr>
              <p:cNvPr id="34" name="Group 33">
                <a:extLst>
                  <a:ext uri="{FF2B5EF4-FFF2-40B4-BE49-F238E27FC236}">
                    <a16:creationId xmlns:a16="http://schemas.microsoft.com/office/drawing/2014/main" id="{56B6E32B-2DC8-2E95-6C35-1AA97F21DC54}"/>
                  </a:ext>
                </a:extLst>
              </p:cNvPr>
              <p:cNvGrpSpPr/>
              <p:nvPr/>
            </p:nvGrpSpPr>
            <p:grpSpPr>
              <a:xfrm>
                <a:off x="5706826" y="2398191"/>
                <a:ext cx="1745494" cy="1924062"/>
                <a:chOff x="5706826" y="2398191"/>
                <a:chExt cx="1745494" cy="1924062"/>
              </a:xfrm>
            </p:grpSpPr>
            <p:sp>
              <p:nvSpPr>
                <p:cNvPr id="29" name="Rectangle 28">
                  <a:extLst>
                    <a:ext uri="{FF2B5EF4-FFF2-40B4-BE49-F238E27FC236}">
                      <a16:creationId xmlns:a16="http://schemas.microsoft.com/office/drawing/2014/main" id="{74237777-6175-C887-0327-ABDE535BCEAB}"/>
                    </a:ext>
                  </a:extLst>
                </p:cNvPr>
                <p:cNvSpPr/>
                <p:nvPr/>
              </p:nvSpPr>
              <p:spPr>
                <a:xfrm>
                  <a:off x="5714443" y="2398191"/>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SC link </a:t>
                  </a:r>
                  <a:endParaRPr lang="en-GB" sz="1200" b="1" dirty="0">
                    <a:solidFill>
                      <a:schemeClr val="tx2">
                        <a:lumMod val="75000"/>
                      </a:schemeClr>
                    </a:solidFill>
                  </a:endParaRPr>
                </a:p>
              </p:txBody>
            </p:sp>
            <p:sp>
              <p:nvSpPr>
                <p:cNvPr id="30" name="Rectangle 29">
                  <a:extLst>
                    <a:ext uri="{FF2B5EF4-FFF2-40B4-BE49-F238E27FC236}">
                      <a16:creationId xmlns:a16="http://schemas.microsoft.com/office/drawing/2014/main" id="{13FB2CCB-6546-CCF2-C051-2D03E36C4772}"/>
                    </a:ext>
                  </a:extLst>
                </p:cNvPr>
                <p:cNvSpPr/>
                <p:nvPr/>
              </p:nvSpPr>
              <p:spPr>
                <a:xfrm>
                  <a:off x="5706827" y="3218478"/>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Crab Cavities </a:t>
                  </a:r>
                  <a:endParaRPr lang="en-GB" sz="1200" b="1" dirty="0">
                    <a:solidFill>
                      <a:schemeClr val="tx2">
                        <a:lumMod val="75000"/>
                      </a:schemeClr>
                    </a:solidFill>
                  </a:endParaRPr>
                </a:p>
              </p:txBody>
            </p:sp>
            <p:sp>
              <p:nvSpPr>
                <p:cNvPr id="31" name="Rectangle 30">
                  <a:extLst>
                    <a:ext uri="{FF2B5EF4-FFF2-40B4-BE49-F238E27FC236}">
                      <a16:creationId xmlns:a16="http://schemas.microsoft.com/office/drawing/2014/main" id="{E7FA9B67-7CA9-D7FC-DF15-D982B96D6374}"/>
                    </a:ext>
                  </a:extLst>
                </p:cNvPr>
                <p:cNvSpPr/>
                <p:nvPr/>
              </p:nvSpPr>
              <p:spPr>
                <a:xfrm>
                  <a:off x="5714443" y="2793079"/>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Magnets </a:t>
                  </a:r>
                  <a:endParaRPr lang="en-GB" sz="1200" b="1" dirty="0">
                    <a:solidFill>
                      <a:schemeClr val="tx2">
                        <a:lumMod val="75000"/>
                      </a:schemeClr>
                    </a:solidFill>
                  </a:endParaRPr>
                </a:p>
              </p:txBody>
            </p:sp>
            <p:sp>
              <p:nvSpPr>
                <p:cNvPr id="32" name="Rectangle 31">
                  <a:extLst>
                    <a:ext uri="{FF2B5EF4-FFF2-40B4-BE49-F238E27FC236}">
                      <a16:creationId xmlns:a16="http://schemas.microsoft.com/office/drawing/2014/main" id="{5C639280-8F8D-16F6-A2BD-8EC7030E574D}"/>
                    </a:ext>
                  </a:extLst>
                </p:cNvPr>
                <p:cNvSpPr/>
                <p:nvPr/>
              </p:nvSpPr>
              <p:spPr>
                <a:xfrm>
                  <a:off x="5706826" y="3630202"/>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Collimators </a:t>
                  </a:r>
                  <a:endParaRPr lang="en-GB" sz="1200" b="1" dirty="0">
                    <a:solidFill>
                      <a:schemeClr val="tx2">
                        <a:lumMod val="75000"/>
                      </a:schemeClr>
                    </a:solidFill>
                  </a:endParaRPr>
                </a:p>
              </p:txBody>
            </p:sp>
            <p:sp>
              <p:nvSpPr>
                <p:cNvPr id="33" name="Rectangle 32">
                  <a:extLst>
                    <a:ext uri="{FF2B5EF4-FFF2-40B4-BE49-F238E27FC236}">
                      <a16:creationId xmlns:a16="http://schemas.microsoft.com/office/drawing/2014/main" id="{AFAF6630-CD23-26D1-F654-2508527979C4}"/>
                    </a:ext>
                  </a:extLst>
                </p:cNvPr>
                <p:cNvSpPr/>
                <p:nvPr/>
              </p:nvSpPr>
              <p:spPr>
                <a:xfrm>
                  <a:off x="5711235" y="4014476"/>
                  <a:ext cx="1737877" cy="307777"/>
                </a:xfrm>
                <a:prstGeom prst="rect">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lumMod val="75000"/>
                        </a:schemeClr>
                      </a:solidFill>
                    </a:rPr>
                    <a:t>Alignment system </a:t>
                  </a:r>
                  <a:endParaRPr lang="en-GB" sz="1200" b="1" dirty="0">
                    <a:solidFill>
                      <a:schemeClr val="tx2">
                        <a:lumMod val="75000"/>
                      </a:schemeClr>
                    </a:solidFill>
                  </a:endParaRPr>
                </a:p>
              </p:txBody>
            </p:sp>
          </p:grpSp>
        </p:grpSp>
        <p:grpSp>
          <p:nvGrpSpPr>
            <p:cNvPr id="55" name="Group 54">
              <a:extLst>
                <a:ext uri="{FF2B5EF4-FFF2-40B4-BE49-F238E27FC236}">
                  <a16:creationId xmlns:a16="http://schemas.microsoft.com/office/drawing/2014/main" id="{31040D7E-87B4-D832-2FC1-2C2CE4D6CD9F}"/>
                </a:ext>
              </a:extLst>
            </p:cNvPr>
            <p:cNvGrpSpPr/>
            <p:nvPr/>
          </p:nvGrpSpPr>
          <p:grpSpPr>
            <a:xfrm>
              <a:off x="4903236" y="2150970"/>
              <a:ext cx="811207" cy="2017395"/>
              <a:chOff x="4903236" y="2150970"/>
              <a:chExt cx="811207" cy="2017395"/>
            </a:xfrm>
          </p:grpSpPr>
          <p:cxnSp>
            <p:nvCxnSpPr>
              <p:cNvPr id="37" name="Straight Arrow Connector 36">
                <a:extLst>
                  <a:ext uri="{FF2B5EF4-FFF2-40B4-BE49-F238E27FC236}">
                    <a16:creationId xmlns:a16="http://schemas.microsoft.com/office/drawing/2014/main" id="{98A38E39-2E80-D879-6798-5DD935EF628A}"/>
                  </a:ext>
                </a:extLst>
              </p:cNvPr>
              <p:cNvCxnSpPr>
                <a:stCxn id="28" idx="1"/>
              </p:cNvCxnSpPr>
              <p:nvPr/>
            </p:nvCxnSpPr>
            <p:spPr>
              <a:xfrm flipH="1">
                <a:off x="5076056" y="2150970"/>
                <a:ext cx="630771" cy="404687"/>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cxnSp>
            <p:nvCxnSpPr>
              <p:cNvPr id="38" name="Straight Arrow Connector 37">
                <a:extLst>
                  <a:ext uri="{FF2B5EF4-FFF2-40B4-BE49-F238E27FC236}">
                    <a16:creationId xmlns:a16="http://schemas.microsoft.com/office/drawing/2014/main" id="{D7FEEBCB-B592-7347-A0D4-5507FC6CC37A}"/>
                  </a:ext>
                </a:extLst>
              </p:cNvPr>
              <p:cNvCxnSpPr>
                <a:cxnSpLocks/>
                <a:stCxn id="29" idx="1"/>
              </p:cNvCxnSpPr>
              <p:nvPr/>
            </p:nvCxnSpPr>
            <p:spPr>
              <a:xfrm flipH="1">
                <a:off x="5004048" y="2552080"/>
                <a:ext cx="710395" cy="529599"/>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cxnSp>
            <p:nvCxnSpPr>
              <p:cNvPr id="41" name="Straight Arrow Connector 40">
                <a:extLst>
                  <a:ext uri="{FF2B5EF4-FFF2-40B4-BE49-F238E27FC236}">
                    <a16:creationId xmlns:a16="http://schemas.microsoft.com/office/drawing/2014/main" id="{67DB3EC0-F351-0A58-4003-319A59A96AC9}"/>
                  </a:ext>
                </a:extLst>
              </p:cNvPr>
              <p:cNvCxnSpPr>
                <a:cxnSpLocks/>
                <a:stCxn id="31" idx="1"/>
              </p:cNvCxnSpPr>
              <p:nvPr/>
            </p:nvCxnSpPr>
            <p:spPr>
              <a:xfrm flipH="1">
                <a:off x="4903236" y="2946968"/>
                <a:ext cx="811207" cy="716086"/>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cxnSp>
            <p:nvCxnSpPr>
              <p:cNvPr id="44" name="Straight Arrow Connector 43">
                <a:extLst>
                  <a:ext uri="{FF2B5EF4-FFF2-40B4-BE49-F238E27FC236}">
                    <a16:creationId xmlns:a16="http://schemas.microsoft.com/office/drawing/2014/main" id="{72626933-5475-6189-F70A-409F600EB300}"/>
                  </a:ext>
                </a:extLst>
              </p:cNvPr>
              <p:cNvCxnSpPr>
                <a:cxnSpLocks/>
                <a:stCxn id="30" idx="1"/>
              </p:cNvCxnSpPr>
              <p:nvPr/>
            </p:nvCxnSpPr>
            <p:spPr>
              <a:xfrm flipH="1">
                <a:off x="5055636" y="3372367"/>
                <a:ext cx="651191" cy="464588"/>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cxnSp>
            <p:nvCxnSpPr>
              <p:cNvPr id="47" name="Straight Arrow Connector 46">
                <a:extLst>
                  <a:ext uri="{FF2B5EF4-FFF2-40B4-BE49-F238E27FC236}">
                    <a16:creationId xmlns:a16="http://schemas.microsoft.com/office/drawing/2014/main" id="{7B61A96D-6C80-C2D9-529A-3A6BAD18D6B4}"/>
                  </a:ext>
                </a:extLst>
              </p:cNvPr>
              <p:cNvCxnSpPr>
                <a:cxnSpLocks/>
                <a:stCxn id="32" idx="1"/>
              </p:cNvCxnSpPr>
              <p:nvPr/>
            </p:nvCxnSpPr>
            <p:spPr>
              <a:xfrm flipH="1">
                <a:off x="4932040" y="3784091"/>
                <a:ext cx="774786" cy="206753"/>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cxnSp>
            <p:nvCxnSpPr>
              <p:cNvPr id="52" name="Straight Arrow Connector 51">
                <a:extLst>
                  <a:ext uri="{FF2B5EF4-FFF2-40B4-BE49-F238E27FC236}">
                    <a16:creationId xmlns:a16="http://schemas.microsoft.com/office/drawing/2014/main" id="{7C3C7F25-4E1E-C928-5B26-565CFBA3DC67}"/>
                  </a:ext>
                </a:extLst>
              </p:cNvPr>
              <p:cNvCxnSpPr>
                <a:cxnSpLocks/>
                <a:stCxn id="33" idx="1"/>
              </p:cNvCxnSpPr>
              <p:nvPr/>
            </p:nvCxnSpPr>
            <p:spPr>
              <a:xfrm flipH="1" flipV="1">
                <a:off x="4932040" y="4077093"/>
                <a:ext cx="779195" cy="91272"/>
              </a:xfrm>
              <a:prstGeom prst="straightConnector1">
                <a:avLst/>
              </a:prstGeom>
              <a:ln>
                <a:solidFill>
                  <a:srgbClr val="FF33CC"/>
                </a:solidFill>
                <a:tailEnd type="triangle"/>
              </a:ln>
            </p:spPr>
            <p:style>
              <a:lnRef idx="2">
                <a:schemeClr val="accent6"/>
              </a:lnRef>
              <a:fillRef idx="0">
                <a:schemeClr val="accent6"/>
              </a:fillRef>
              <a:effectRef idx="1">
                <a:schemeClr val="accent6"/>
              </a:effectRef>
              <a:fontRef idx="minor">
                <a:schemeClr val="tx1"/>
              </a:fontRef>
            </p:style>
          </p:cxnSp>
        </p:grpSp>
      </p:grpSp>
    </p:spTree>
    <p:extLst>
      <p:ext uri="{BB962C8B-B14F-4D97-AF65-F5344CB8AC3E}">
        <p14:creationId xmlns:p14="http://schemas.microsoft.com/office/powerpoint/2010/main" val="295043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2"/>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0"/>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4"/>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5"/>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16"/>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56"/>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7"/>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18"/>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56"/>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500"/>
                                        <p:tgtEl>
                                          <p:spTgt spid="20"/>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xit" presetSubtype="0" fill="hold" grpId="1" nodeType="clickEffect">
                                  <p:stCondLst>
                                    <p:cond delay="0"/>
                                  </p:stCondLst>
                                  <p:childTnLst>
                                    <p:set>
                                      <p:cBhvr>
                                        <p:cTn id="104" dur="1" fill="hold">
                                          <p:stCondLst>
                                            <p:cond delay="0"/>
                                          </p:stCondLst>
                                        </p:cTn>
                                        <p:tgtEl>
                                          <p:spTgt spid="20"/>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2" nodeType="clickEffect">
                                  <p:stCondLst>
                                    <p:cond delay="0"/>
                                  </p:stCondLst>
                                  <p:childTnLst>
                                    <p:set>
                                      <p:cBhvr>
                                        <p:cTn id="108" dur="1" fill="hold">
                                          <p:stCondLst>
                                            <p:cond delay="0"/>
                                          </p:stCondLst>
                                        </p:cTn>
                                        <p:tgtEl>
                                          <p:spTgt spid="7"/>
                                        </p:tgtEl>
                                        <p:attrNameLst>
                                          <p:attrName>style.visibility</p:attrName>
                                        </p:attrNameLst>
                                      </p:cBhvr>
                                      <p:to>
                                        <p:strVal val="visible"/>
                                      </p:to>
                                    </p:set>
                                  </p:childTnLst>
                                </p:cTn>
                              </p:par>
                              <p:par>
                                <p:cTn id="109" presetID="1" presetClass="entr" presetSubtype="0" fill="hold" grpId="2" nodeType="withEffect">
                                  <p:stCondLst>
                                    <p:cond delay="0"/>
                                  </p:stCondLst>
                                  <p:childTnLst>
                                    <p:set>
                                      <p:cBhvr>
                                        <p:cTn id="110" dur="1" fill="hold">
                                          <p:stCondLst>
                                            <p:cond delay="0"/>
                                          </p:stCondLst>
                                        </p:cTn>
                                        <p:tgtEl>
                                          <p:spTgt spid="11"/>
                                        </p:tgtEl>
                                        <p:attrNameLst>
                                          <p:attrName>style.visibility</p:attrName>
                                        </p:attrNameLst>
                                      </p:cBhvr>
                                      <p:to>
                                        <p:strVal val="visible"/>
                                      </p:to>
                                    </p:set>
                                  </p:childTnLst>
                                </p:cTn>
                              </p:par>
                              <p:par>
                                <p:cTn id="111" presetID="1" presetClass="entr" presetSubtype="0" fill="hold" grpId="2" nodeType="withEffect">
                                  <p:stCondLst>
                                    <p:cond delay="0"/>
                                  </p:stCondLst>
                                  <p:childTnLst>
                                    <p:set>
                                      <p:cBhvr>
                                        <p:cTn id="112" dur="1" fill="hold">
                                          <p:stCondLst>
                                            <p:cond delay="0"/>
                                          </p:stCondLst>
                                        </p:cTn>
                                        <p:tgtEl>
                                          <p:spTgt spid="9"/>
                                        </p:tgtEl>
                                        <p:attrNameLst>
                                          <p:attrName>style.visibility</p:attrName>
                                        </p:attrNameLst>
                                      </p:cBhvr>
                                      <p:to>
                                        <p:strVal val="visible"/>
                                      </p:to>
                                    </p:set>
                                  </p:childTnLst>
                                </p:cTn>
                              </p:par>
                              <p:par>
                                <p:cTn id="113" presetID="1" presetClass="entr" presetSubtype="0" fill="hold" grpId="2" nodeType="withEffect">
                                  <p:stCondLst>
                                    <p:cond delay="0"/>
                                  </p:stCondLst>
                                  <p:childTnLst>
                                    <p:set>
                                      <p:cBhvr>
                                        <p:cTn id="114" dur="1" fill="hold">
                                          <p:stCondLst>
                                            <p:cond delay="0"/>
                                          </p:stCondLst>
                                        </p:cTn>
                                        <p:tgtEl>
                                          <p:spTgt spid="13"/>
                                        </p:tgtEl>
                                        <p:attrNameLst>
                                          <p:attrName>style.visibility</p:attrName>
                                        </p:attrNameLst>
                                      </p:cBhvr>
                                      <p:to>
                                        <p:strVal val="visible"/>
                                      </p:to>
                                    </p:set>
                                  </p:childTnLst>
                                </p:cTn>
                              </p:par>
                              <p:par>
                                <p:cTn id="115" presetID="1" presetClass="entr" presetSubtype="0" fill="hold" grpId="2" nodeType="withEffect">
                                  <p:stCondLst>
                                    <p:cond delay="0"/>
                                  </p:stCondLst>
                                  <p:childTnLst>
                                    <p:set>
                                      <p:cBhvr>
                                        <p:cTn id="116" dur="1" fill="hold">
                                          <p:stCondLst>
                                            <p:cond delay="0"/>
                                          </p:stCondLst>
                                        </p:cTn>
                                        <p:tgtEl>
                                          <p:spTgt spid="15"/>
                                        </p:tgtEl>
                                        <p:attrNameLst>
                                          <p:attrName>style.visibility</p:attrName>
                                        </p:attrNameLst>
                                      </p:cBhvr>
                                      <p:to>
                                        <p:strVal val="visible"/>
                                      </p:to>
                                    </p:set>
                                  </p:childTnLst>
                                </p:cTn>
                              </p:par>
                              <p:par>
                                <p:cTn id="117" presetID="1" presetClass="entr" presetSubtype="0" fill="hold" grpId="2" nodeType="withEffect">
                                  <p:stCondLst>
                                    <p:cond delay="0"/>
                                  </p:stCondLst>
                                  <p:childTnLst>
                                    <p:set>
                                      <p:cBhvr>
                                        <p:cTn id="118" dur="1" fill="hold">
                                          <p:stCondLst>
                                            <p:cond delay="0"/>
                                          </p:stCondLst>
                                        </p:cTn>
                                        <p:tgtEl>
                                          <p:spTgt spid="17"/>
                                        </p:tgtEl>
                                        <p:attrNameLst>
                                          <p:attrName>style.visibility</p:attrName>
                                        </p:attrNameLst>
                                      </p:cBhvr>
                                      <p:to>
                                        <p:strVal val="visible"/>
                                      </p:to>
                                    </p:set>
                                  </p:childTnLst>
                                </p:cTn>
                              </p:par>
                              <p:par>
                                <p:cTn id="119" presetID="1" presetClass="entr" presetSubtype="0" fill="hold" grpId="1" nodeType="withEffect">
                                  <p:stCondLst>
                                    <p:cond delay="0"/>
                                  </p:stCondLst>
                                  <p:childTnLst>
                                    <p:set>
                                      <p:cBhvr>
                                        <p:cTn id="1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8" grpId="0"/>
      <p:bldP spid="8" grpId="1"/>
      <p:bldP spid="9" grpId="0" animBg="1"/>
      <p:bldP spid="9" grpId="1" animBg="1"/>
      <p:bldP spid="9" grpId="2" animBg="1"/>
      <p:bldP spid="10" grpId="0"/>
      <p:bldP spid="10" grpId="1"/>
      <p:bldP spid="11" grpId="0" animBg="1"/>
      <p:bldP spid="11" grpId="1" animBg="1"/>
      <p:bldP spid="11" grpId="2" animBg="1"/>
      <p:bldP spid="12" grpId="0"/>
      <p:bldP spid="12" grpId="1"/>
      <p:bldP spid="13" grpId="0" animBg="1"/>
      <p:bldP spid="13" grpId="1" animBg="1"/>
      <p:bldP spid="13" grpId="2" animBg="1"/>
      <p:bldP spid="14" grpId="0"/>
      <p:bldP spid="14" grpId="1"/>
      <p:bldP spid="15" grpId="0" animBg="1"/>
      <p:bldP spid="15" grpId="1" animBg="1"/>
      <p:bldP spid="15" grpId="2" animBg="1"/>
      <p:bldP spid="16" grpId="0"/>
      <p:bldP spid="16" grpId="1"/>
      <p:bldP spid="17" grpId="0" animBg="1"/>
      <p:bldP spid="17" grpId="1" animBg="1"/>
      <p:bldP spid="17" grpId="2" animBg="1"/>
      <p:bldP spid="18" grpId="0"/>
      <p:bldP spid="18" grpId="1"/>
      <p:bldP spid="19" grpId="0" animBg="1"/>
      <p:bldP spid="19" grpId="1" animBg="1"/>
      <p:bldP spid="20" grpId="0"/>
      <p:bldP spid="20" grpId="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Custom 1">
      <a:majorFont>
        <a:latin typeface="Century"/>
        <a:ea typeface=""/>
        <a:cs typeface=""/>
      </a:majorFont>
      <a:minorFont>
        <a:latin typeface="Century"/>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633AA935-2A91-4D97-AD59-4BD039BBCD87}" vid="{DB0691AB-A80B-44D8-92AD-383D1F87AD14}"/>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C524BDF110D040B68CA70FE3294456" ma:contentTypeVersion="1" ma:contentTypeDescription="Create a new document." ma:contentTypeScope="" ma:versionID="89b14a02302ad28749ee1cac92c78013">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151538-7B12-4890-887A-E687D80164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1DCB4E-5F44-49E2-937F-E6AC00142344}">
  <ds:schemaRef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fopath/2007/PartnerControls"/>
    <ds:schemaRef ds:uri="http://schemas.microsoft.com/sharepoint/v4"/>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08F26443-B57E-462D-8A1B-8B66904E8E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Template_Presentation_PSM_WPXX_2022</Template>
  <TotalTime>34999</TotalTime>
  <Words>1776</Words>
  <Application>Microsoft Office PowerPoint</Application>
  <PresentationFormat>On-screen Show (16:9)</PresentationFormat>
  <Paragraphs>386</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Century</vt:lpstr>
      <vt:lpstr>Wingdings</vt:lpstr>
      <vt:lpstr>Thème Office</vt:lpstr>
      <vt:lpstr>HL-LHC project  Schedule considerations   </vt:lpstr>
      <vt:lpstr>Thanks to  All HL WPLs, DWPLs,  Technical Contacts  </vt:lpstr>
      <vt:lpstr>Outline</vt:lpstr>
      <vt:lpstr>From 2024 Collaboration Meeting </vt:lpstr>
      <vt:lpstr>Evolution of Critical path duration vs. LS3 allocated window (Beam to Beam)</vt:lpstr>
      <vt:lpstr>Revised Core Excavation Strategy Following Contract Adjudication </vt:lpstr>
      <vt:lpstr>Selected bidder programme</vt:lpstr>
      <vt:lpstr>Patch Panel Implementation</vt:lpstr>
      <vt:lpstr>PowerPoint Presentation</vt:lpstr>
      <vt:lpstr>The installation float for HL-LHC</vt:lpstr>
      <vt:lpstr>Installation Float Long Straight Section 1 Right</vt:lpstr>
      <vt:lpstr>Installation Float Long Straight Section 1 Left</vt:lpstr>
      <vt:lpstr>Installation Float Long Straight Section 5 Right</vt:lpstr>
      <vt:lpstr>Some of the actions implemented to increase/maintain float for critical elements</vt:lpstr>
      <vt:lpstr>Evolution of Float</vt:lpstr>
      <vt:lpstr>Installation Float Out Of the Beam Equipment  LHC Tunnel LSS1 LSS5</vt:lpstr>
      <vt:lpstr>Installation Float other LHC tunnel locations </vt:lpstr>
      <vt:lpstr>Installation Float New HL infrastructure P1</vt:lpstr>
      <vt:lpstr>New HL-LHC facility Installation Schedule </vt:lpstr>
      <vt:lpstr>Some important remarks on the evolution of the New HL-LHC facility Installation Schedule   </vt:lpstr>
      <vt:lpstr>Point 1 till LS3</vt:lpstr>
      <vt:lpstr>PowerPoint Presentation</vt:lpstr>
      <vt:lpstr>Conclusions</vt:lpstr>
      <vt:lpstr>Annex slides</vt:lpstr>
      <vt:lpstr>Installation Float Long Straight Section 5 Left</vt:lpstr>
      <vt:lpstr>Point 5 till LS3</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Project Steering Meeting WPxx xxx</dc:title>
  <dc:creator>Cecile Noels</dc:creator>
  <cp:lastModifiedBy>Paolo Fessia</cp:lastModifiedBy>
  <cp:revision>640</cp:revision>
  <cp:lastPrinted>2024-09-06T09:47:23Z</cp:lastPrinted>
  <dcterms:created xsi:type="dcterms:W3CDTF">2022-01-19T10:06:53Z</dcterms:created>
  <dcterms:modified xsi:type="dcterms:W3CDTF">2025-09-29T06:06:15Z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0x01010054C524BDF110D040B68CA70FE3294456</vt:lpwstr>
  </property>
</Properties>
</file>