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2147196894" r:id="rId6"/>
    <p:sldId id="2147196856" r:id="rId7"/>
    <p:sldId id="2147196892" r:id="rId8"/>
    <p:sldId id="2147196858" r:id="rId9"/>
    <p:sldId id="2147196884" r:id="rId10"/>
    <p:sldId id="2147196857" r:id="rId11"/>
    <p:sldId id="2147196859" r:id="rId12"/>
    <p:sldId id="2147196870" r:id="rId13"/>
    <p:sldId id="2147196860" r:id="rId14"/>
    <p:sldId id="2147196861" r:id="rId15"/>
    <p:sldId id="2147196888" r:id="rId16"/>
    <p:sldId id="2147196895" r:id="rId17"/>
    <p:sldId id="2147196871" r:id="rId18"/>
    <p:sldId id="2147196885" r:id="rId19"/>
    <p:sldId id="2147196897" r:id="rId20"/>
    <p:sldId id="2147196893" r:id="rId21"/>
    <p:sldId id="2147196899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DD6D7E-F085-3495-EFA5-8170ED83353C}" name="Rama Calaga" initials="RC" userId="S::rama.calaga@cern.ch::c27716a5-c5b4-4af0-90a5-9e51957cc20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0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  <p:cmAuthor id="2" name="Markus Zerlauth" initials="MZ" lastIdx="2" clrIdx="1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  <p:cmAuthor id="3" name="Marta Bajko" initials="MB" lastIdx="1" clrIdx="2">
    <p:extLst>
      <p:ext uri="{19B8F6BF-5375-455C-9EA6-DF929625EA0E}">
        <p15:presenceInfo xmlns:p15="http://schemas.microsoft.com/office/powerpoint/2012/main" userId="S::marta.bajko@cern.ch::b34ed40b-3462-4588-ad0e-49be5e461c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FFFFFF"/>
    <a:srgbClr val="111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86479" autoAdjust="0"/>
  </p:normalViewPr>
  <p:slideViewPr>
    <p:cSldViewPr snapToObjects="1" showGuides="1">
      <p:cViewPr varScale="1">
        <p:scale>
          <a:sx n="95" d="100"/>
          <a:sy n="95" d="100"/>
        </p:scale>
        <p:origin x="1194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741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 part of IT-String, 36 UQDS crates have been installed for quench detection and data acquisition.</a:t>
            </a:r>
            <a:endParaRPr lang="en-GB" dirty="0"/>
          </a:p>
          <a:p>
            <a:r>
              <a:rPr lang="da-DK" dirty="0"/>
              <a:t>TE-MPE-EP’s largest installation of the UQDS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543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ensure the safe operation of the system and avoid laborious and untimely in field debugging, we performed thorough validation of the functionality of all UQDS’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583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4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common mode rejection ratio of a FDA is primarily determined by mismatch in the resistor network of the two input legs.”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393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A6193-849F-EB85-A4DA-FA44B10B9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1C185C-920E-8D1D-814B-F24715545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9120C-DDB4-21B7-B5F3-D27A9B890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909CB-5849-8749-3E02-443337CBE2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136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6C52DD7-A21E-2E3F-F354-810B258B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51584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Magnus Christensen – 1</a:t>
            </a:r>
            <a:r>
              <a:rPr lang="en-GB" baseline="30000" dirty="0"/>
              <a:t>st</a:t>
            </a:r>
            <a:r>
              <a:rPr lang="en-GB" dirty="0"/>
              <a:t> October 2025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C9666CCA-5C99-0B6E-8737-62C68EB9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51584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Magnus Christensen – 1</a:t>
            </a:r>
            <a:r>
              <a:rPr lang="en-GB" baseline="30000" dirty="0"/>
              <a:t>st</a:t>
            </a:r>
            <a:r>
              <a:rPr lang="en-GB" dirty="0"/>
              <a:t> October 2025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C29459E-25D3-B8ED-60EE-FC02222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51584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Magnus Christensen – 1</a:t>
            </a:r>
            <a:r>
              <a:rPr lang="en-GB" baseline="30000" dirty="0"/>
              <a:t>st</a:t>
            </a:r>
            <a:r>
              <a:rPr lang="en-GB" dirty="0"/>
              <a:t> October 2025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Magnus Christensen – 1</a:t>
            </a:r>
            <a:r>
              <a:rPr lang="en-GB" baseline="30000" dirty="0"/>
              <a:t>st</a:t>
            </a:r>
            <a:r>
              <a:rPr lang="en-GB" dirty="0"/>
              <a:t> October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52012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Magnus Christensen – 1</a:t>
            </a:r>
            <a:r>
              <a:rPr lang="en-GB" baseline="30000" dirty="0"/>
              <a:t>st</a:t>
            </a:r>
            <a:r>
              <a:rPr lang="en-GB" dirty="0"/>
              <a:t> October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71464" y="2986982"/>
            <a:ext cx="6120680" cy="1331625"/>
          </a:xfrm>
        </p:spPr>
        <p:txBody>
          <a:bodyPr/>
          <a:lstStyle/>
          <a:p>
            <a:r>
              <a:rPr lang="en-US" sz="3200" noProof="0" dirty="0"/>
              <a:t>UQDS Functional Testing Prior to Installation in IT-String</a:t>
            </a:r>
            <a:br>
              <a:rPr lang="en-US" sz="3200" noProof="0" dirty="0"/>
            </a:br>
            <a:br>
              <a:rPr lang="en-US" sz="3200" noProof="0" dirty="0"/>
            </a:br>
            <a:br>
              <a:rPr lang="en-US" sz="3200" noProof="0" dirty="0"/>
            </a:br>
            <a:endParaRPr lang="en-US" sz="3200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0136" y="4462631"/>
            <a:ext cx="4679800" cy="441021"/>
          </a:xfrm>
        </p:spPr>
        <p:txBody>
          <a:bodyPr>
            <a:normAutofit fontScale="85000" lnSpcReduction="10000"/>
          </a:bodyPr>
          <a:lstStyle/>
          <a:p>
            <a:r>
              <a:rPr lang="en-US" noProof="0" dirty="0"/>
              <a:t>Magnus Christensen – CERN – TE-MPE-EP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E3F50B-BF27-834E-BF95-8060CDB26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6305004"/>
            <a:ext cx="3456384" cy="349250"/>
          </a:xfrm>
        </p:spPr>
        <p:txBody>
          <a:bodyPr>
            <a:normAutofit/>
          </a:bodyPr>
          <a:lstStyle/>
          <a:p>
            <a:r>
              <a:rPr lang="en-US" noProof="0" dirty="0"/>
              <a:t>CERN – October 1</a:t>
            </a:r>
            <a:r>
              <a:rPr lang="en-US" baseline="30000" noProof="0" dirty="0"/>
              <a:t>st</a:t>
            </a:r>
            <a:endParaRPr lang="en-US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4899B-926F-0C4B-BB15-D591B895D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D6CE84-91A0-1CA4-C607-50A4CCC8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51893-AA95-353C-FA5A-4E6F2C377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7C7483-F061-3FB1-C9D4-EE463907AD4E}"/>
              </a:ext>
            </a:extLst>
          </p:cNvPr>
          <p:cNvSpPr txBox="1">
            <a:spLocks/>
          </p:cNvSpPr>
          <p:nvPr/>
        </p:nvSpPr>
        <p:spPr>
          <a:xfrm>
            <a:off x="750900" y="847936"/>
            <a:ext cx="10560000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noProof="0" dirty="0"/>
              <a:t>Total of 36 crates and 477 Channels tested</a:t>
            </a:r>
          </a:p>
          <a:p>
            <a:r>
              <a:rPr lang="en-US" sz="2400" noProof="0" dirty="0"/>
              <a:t>All crates eventually passed testing and have been installed in IT-String</a:t>
            </a:r>
          </a:p>
          <a:p>
            <a:r>
              <a:rPr lang="en-US" sz="2400" noProof="0" dirty="0"/>
              <a:t>However certain non-conformities were discovered (and then rectified) due to the rigorous testing procedures: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CCBEDB5-2222-DF88-B77D-B12962D7D2E1}"/>
              </a:ext>
            </a:extLst>
          </p:cNvPr>
          <p:cNvSpPr txBox="1">
            <a:spLocks/>
          </p:cNvSpPr>
          <p:nvPr/>
        </p:nvSpPr>
        <p:spPr>
          <a:xfrm>
            <a:off x="105544" y="2686471"/>
            <a:ext cx="5990456" cy="31683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noProof="0" dirty="0"/>
              <a:t>Component failure:</a:t>
            </a:r>
          </a:p>
          <a:p>
            <a:pPr lvl="2"/>
            <a:r>
              <a:rPr lang="en-US" noProof="0" dirty="0"/>
              <a:t> 1x Dead flash chip on front-end channel.</a:t>
            </a:r>
          </a:p>
          <a:p>
            <a:pPr lvl="2"/>
            <a:r>
              <a:rPr lang="en-US" noProof="0" dirty="0"/>
              <a:t> 1x Dead flash on FPGA main board.</a:t>
            </a:r>
          </a:p>
          <a:p>
            <a:pPr lvl="2"/>
            <a:r>
              <a:rPr lang="en-US" noProof="0" dirty="0"/>
              <a:t> 1x Dead midplane.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0F41B87-0490-F130-7508-C0E2113C7D9C}"/>
              </a:ext>
            </a:extLst>
          </p:cNvPr>
          <p:cNvSpPr txBox="1">
            <a:spLocks/>
          </p:cNvSpPr>
          <p:nvPr/>
        </p:nvSpPr>
        <p:spPr>
          <a:xfrm>
            <a:off x="5946957" y="2514532"/>
            <a:ext cx="5793312" cy="31683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noProof="0" dirty="0"/>
              <a:t>Assembly Errors:</a:t>
            </a:r>
          </a:p>
          <a:p>
            <a:pPr lvl="2"/>
            <a:r>
              <a:rPr lang="en-US" noProof="0" dirty="0"/>
              <a:t>Some power supplies used 12V DC-DC instead of 15V supply. Caused different voltage output on Trigger Port.</a:t>
            </a:r>
          </a:p>
          <a:p>
            <a:pPr lvl="2"/>
            <a:r>
              <a:rPr lang="en-US" noProof="0" dirty="0"/>
              <a:t>2x bad ribbon cables connecting FPGA main board to Front IO.</a:t>
            </a:r>
          </a:p>
          <a:p>
            <a:pPr lvl="2"/>
            <a:r>
              <a:rPr lang="en-US" dirty="0"/>
              <a:t>3 Channels were initially installed with wrong polarity.</a:t>
            </a:r>
          </a:p>
          <a:p>
            <a:pPr lvl="2"/>
            <a:r>
              <a:rPr lang="en-US" dirty="0"/>
              <a:t>2 Channels were installed in the wrong slot.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F9F0A6C-B456-A2CC-06CF-DAE2926F4AAA}"/>
              </a:ext>
            </a:extLst>
          </p:cNvPr>
          <p:cNvSpPr txBox="1">
            <a:spLocks/>
          </p:cNvSpPr>
          <p:nvPr/>
        </p:nvSpPr>
        <p:spPr>
          <a:xfrm>
            <a:off x="194700" y="4232297"/>
            <a:ext cx="5568032" cy="31683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Manufacturing errors:</a:t>
            </a:r>
          </a:p>
          <a:p>
            <a:pPr lvl="2"/>
            <a:r>
              <a:rPr lang="en-US" dirty="0"/>
              <a:t>1x Front End channel was missing a DC-DC converter.</a:t>
            </a:r>
          </a:p>
        </p:txBody>
      </p:sp>
    </p:spTree>
    <p:extLst>
      <p:ext uri="{BB962C8B-B14F-4D97-AF65-F5344CB8AC3E}">
        <p14:creationId xmlns:p14="http://schemas.microsoft.com/office/powerpoint/2010/main" val="148608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F959F2-447A-1BD6-42D7-66F7B4CC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44C30-6FBF-BBAA-7C71-A36C5E1EC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64AF7E-3F4F-12CD-18C1-5962D5FA499C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  <a:endParaRPr lang="en-US" dirty="0"/>
          </a:p>
          <a:p>
            <a:r>
              <a:rPr lang="en-US" noProof="0" dirty="0"/>
              <a:t>Bandwidth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4632621-5A24-FC00-8842-248CB66F93A8}"/>
              </a:ext>
            </a:extLst>
          </p:cNvPr>
          <p:cNvSpPr txBox="1">
            <a:spLocks/>
          </p:cNvSpPr>
          <p:nvPr/>
        </p:nvSpPr>
        <p:spPr>
          <a:xfrm>
            <a:off x="551384" y="1554223"/>
            <a:ext cx="4464496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Measured with DS360 by injection a sine wave with fixed amplitude and sweeping across a range of frequencies.</a:t>
            </a:r>
          </a:p>
          <a:p>
            <a:endParaRPr lang="en-US" sz="2000" noProof="0" dirty="0"/>
          </a:p>
          <a:p>
            <a:pPr marL="0" indent="0">
              <a:buNone/>
            </a:pPr>
            <a:endParaRPr lang="en-US" sz="2000" noProof="0" dirty="0"/>
          </a:p>
          <a:p>
            <a:r>
              <a:rPr lang="en-US" sz="2000" dirty="0"/>
              <a:t>Higher gain has lower cut-off frequency</a:t>
            </a:r>
          </a:p>
          <a:p>
            <a:pPr lvl="1"/>
            <a:r>
              <a:rPr lang="en-US" sz="1600" dirty="0"/>
              <a:t>Expected due to the gain-bandwidth product of our amplifier chain</a:t>
            </a:r>
            <a:endParaRPr lang="en-US" sz="1600" noProof="0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E37C452-BF5E-9366-5995-F461516E4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3879" y="1304075"/>
            <a:ext cx="715645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94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E724C6-BECD-5449-B30C-DC938BEFE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6F1A6-C271-7EAD-DDB6-21B5D1ED1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2D84FE-99AE-6696-2AEE-6A78146CA557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</a:p>
          <a:p>
            <a:r>
              <a:rPr lang="en-US" dirty="0"/>
              <a:t>Bandwidth – All Channels</a:t>
            </a:r>
            <a:endParaRPr lang="en-US" noProof="0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08023EA-49D9-ABF2-A3E6-F41359AB7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6178" y="1351333"/>
            <a:ext cx="6694507" cy="4800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927040A-0472-1546-0DF5-6A7720BB4D8D}"/>
              </a:ext>
            </a:extLst>
          </p:cNvPr>
          <p:cNvSpPr txBox="1">
            <a:spLocks/>
          </p:cNvSpPr>
          <p:nvPr/>
        </p:nvSpPr>
        <p:spPr>
          <a:xfrm>
            <a:off x="551384" y="1554223"/>
            <a:ext cx="4464496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Plotted all traces on top of each other with transparency to convey variation, due to component tolerances.</a:t>
            </a:r>
          </a:p>
          <a:p>
            <a:r>
              <a:rPr lang="en-US" sz="2000" noProof="0" dirty="0"/>
              <a:t>Spread stays at 10% or less:</a:t>
            </a:r>
          </a:p>
          <a:p>
            <a:pPr lvl="1"/>
            <a:r>
              <a:rPr lang="en-US" sz="1600" dirty="0"/>
              <a:t>1x: 10%</a:t>
            </a:r>
          </a:p>
          <a:p>
            <a:pPr lvl="1"/>
            <a:r>
              <a:rPr lang="en-US" sz="1600" dirty="0"/>
              <a:t>9x: 7.6%</a:t>
            </a:r>
          </a:p>
          <a:p>
            <a:pPr lvl="1"/>
            <a:r>
              <a:rPr lang="en-US" sz="1600" dirty="0"/>
              <a:t>45x: 8.2%</a:t>
            </a:r>
          </a:p>
          <a:p>
            <a:pPr lvl="1"/>
            <a:r>
              <a:rPr lang="en-US" sz="1600" dirty="0"/>
              <a:t>450x gain: 7.2% spread</a:t>
            </a:r>
          </a:p>
          <a:p>
            <a:r>
              <a:rPr lang="en-GB" sz="2000" dirty="0"/>
              <a:t>Such small differences in cutoff frequency are insignificant for quench detection.</a:t>
            </a:r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1131995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51D8A-D445-A56D-3292-12C760430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1B8C53-FA80-89D7-1ABF-655A8051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2E548-40E6-164E-1991-227A71A4B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9401C4B-B778-FA32-2189-5A5CFB6666AC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744224" cy="10803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</a:p>
          <a:p>
            <a:r>
              <a:rPr lang="en-US" dirty="0"/>
              <a:t>Common Mode Rejection Ratio (CMRR), G1 – All Channels</a:t>
            </a:r>
          </a:p>
          <a:p>
            <a:endParaRPr lang="en-US" noProof="0" dirty="0"/>
          </a:p>
        </p:txBody>
      </p:sp>
      <p:pic>
        <p:nvPicPr>
          <p:cNvPr id="10" name="Picture 9" descr="A diagram of a circuit&#10;&#10;AI-generated content may be incorrect.">
            <a:extLst>
              <a:ext uri="{FF2B5EF4-FFF2-40B4-BE49-F238E27FC236}">
                <a16:creationId xmlns:a16="http://schemas.microsoft.com/office/drawing/2014/main" id="{8574C350-059F-26A7-7164-AC47259D50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962" y="2747346"/>
            <a:ext cx="6960096" cy="2925930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315F46A-C8E2-EAD8-B75E-41A08E4C3846}"/>
              </a:ext>
            </a:extLst>
          </p:cNvPr>
          <p:cNvSpPr txBox="1">
            <a:spLocks/>
          </p:cNvSpPr>
          <p:nvPr/>
        </p:nvSpPr>
        <p:spPr>
          <a:xfrm>
            <a:off x="551384" y="1554223"/>
            <a:ext cx="9073008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Measured by short-circuiting Analog channels differential input and connecting to waveform generator in unbalanced drive mode.</a:t>
            </a:r>
          </a:p>
          <a:p>
            <a:r>
              <a:rPr lang="en-US" sz="2000" dirty="0"/>
              <a:t>Generator ground and channel ground not connected!</a:t>
            </a:r>
            <a:endParaRPr lang="en-US" sz="1600" dirty="0"/>
          </a:p>
          <a:p>
            <a:endParaRPr lang="en-US" sz="2000" noProof="0" dirty="0"/>
          </a:p>
          <a:p>
            <a:endParaRPr lang="en-US" sz="2000" noProof="0" dirty="0"/>
          </a:p>
        </p:txBody>
      </p:sp>
      <p:pic>
        <p:nvPicPr>
          <p:cNvPr id="6" name="Picture 5" descr="A white electronic device with buttons and switches&#10;&#10;AI-generated content may be incorrect.">
            <a:extLst>
              <a:ext uri="{FF2B5EF4-FFF2-40B4-BE49-F238E27FC236}">
                <a16:creationId xmlns:a16="http://schemas.microsoft.com/office/drawing/2014/main" id="{1CD16363-AF84-5474-8FF4-2C7D8EEBE9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6" y="3629945"/>
            <a:ext cx="3309671" cy="116073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F2A5E8-EA5C-C119-5427-91F7470A6D53}"/>
              </a:ext>
            </a:extLst>
          </p:cNvPr>
          <p:cNvCxnSpPr/>
          <p:nvPr/>
        </p:nvCxnSpPr>
        <p:spPr>
          <a:xfrm flipH="1">
            <a:off x="4871864" y="3429000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61D5D9B-7EF6-AC92-0DAB-AAB3353620B2}"/>
              </a:ext>
            </a:extLst>
          </p:cNvPr>
          <p:cNvCxnSpPr>
            <a:cxnSpLocks/>
          </p:cNvCxnSpPr>
          <p:nvPr/>
        </p:nvCxnSpPr>
        <p:spPr>
          <a:xfrm flipV="1">
            <a:off x="4871864" y="3429000"/>
            <a:ext cx="0" cy="1565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B77CE3-D19D-7F0E-DE6A-C3BEB08B8C7C}"/>
              </a:ext>
            </a:extLst>
          </p:cNvPr>
          <p:cNvCxnSpPr/>
          <p:nvPr/>
        </p:nvCxnSpPr>
        <p:spPr>
          <a:xfrm flipH="1">
            <a:off x="4871864" y="4980461"/>
            <a:ext cx="432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3B7ACF-484E-276C-9211-1A6FF3BD56F5}"/>
              </a:ext>
            </a:extLst>
          </p:cNvPr>
          <p:cNvCxnSpPr>
            <a:cxnSpLocks/>
          </p:cNvCxnSpPr>
          <p:nvPr/>
        </p:nvCxnSpPr>
        <p:spPr>
          <a:xfrm>
            <a:off x="3351777" y="4293096"/>
            <a:ext cx="15200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885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76F2D2-9627-00FD-5ADB-AC6FEDA97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26DADB-0562-A242-6058-B2EC21E5B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9517B2-1377-735F-1EAE-268302E160AF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744224" cy="10803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</a:p>
          <a:p>
            <a:r>
              <a:rPr lang="en-US" dirty="0"/>
              <a:t>Common Mode Rejection Ratio (CMRR), G1 – All Channels</a:t>
            </a:r>
          </a:p>
          <a:p>
            <a:endParaRPr lang="en-US" noProof="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4183C2-7DA9-F439-4977-E35995156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0184" y="1518300"/>
            <a:ext cx="7251700" cy="48006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719E7F-3727-ECBB-FA2A-A602F994A5DA}"/>
              </a:ext>
            </a:extLst>
          </p:cNvPr>
          <p:cNvSpPr txBox="1">
            <a:spLocks/>
          </p:cNvSpPr>
          <p:nvPr/>
        </p:nvSpPr>
        <p:spPr>
          <a:xfrm>
            <a:off x="551384" y="1554223"/>
            <a:ext cx="4464496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We see very high CMRR - due to channel ground being isolated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Spread between channels increase with frequency:</a:t>
            </a:r>
          </a:p>
          <a:p>
            <a:pPr lvl="1"/>
            <a:r>
              <a:rPr lang="en-US" sz="2000" noProof="0" dirty="0"/>
              <a:t>At low frequencies, CMRR is dominated by mismatch between resistors; very low due to use of matched array</a:t>
            </a:r>
          </a:p>
          <a:p>
            <a:pPr lvl="1"/>
            <a:r>
              <a:rPr lang="en-US" sz="2000" dirty="0"/>
              <a:t>At higher frequencies, capacitors start to dominate; these inherently have larger variations.</a:t>
            </a:r>
            <a:endParaRPr lang="en-US" sz="2000" noProof="0" dirty="0"/>
          </a:p>
          <a:p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1577953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165DE6-08B0-5BA9-EBB7-704229AF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3F294F-CE68-D70C-AF6F-DFD0B49C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0205FD5-DA35-C0C7-209C-29E93192E098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</a:p>
          <a:p>
            <a:r>
              <a:rPr lang="en-US" dirty="0"/>
              <a:t>Calibration, G1 – All Channels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84D59A-29F3-52DC-7D8B-EFDA3BECB6B0}"/>
              </a:ext>
            </a:extLst>
          </p:cNvPr>
          <p:cNvSpPr txBox="1">
            <a:spLocks/>
          </p:cNvSpPr>
          <p:nvPr/>
        </p:nvSpPr>
        <p:spPr>
          <a:xfrm>
            <a:off x="1415480" y="1375034"/>
            <a:ext cx="9073008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Input DC voltage using precision voltage source.</a:t>
            </a:r>
          </a:p>
          <a:p>
            <a:r>
              <a:rPr lang="en-US" sz="2000" dirty="0"/>
              <a:t>Compared voltage measured using analog front end channels with precision multimeter.</a:t>
            </a:r>
          </a:p>
          <a:p>
            <a:r>
              <a:rPr lang="en-US" sz="2000" dirty="0"/>
              <a:t>Calculated gain and offset correction parameters for each channel.</a:t>
            </a:r>
            <a:endParaRPr lang="en-US" sz="1600" dirty="0"/>
          </a:p>
          <a:p>
            <a:endParaRPr lang="en-US" sz="2000" noProof="0" dirty="0"/>
          </a:p>
          <a:p>
            <a:endParaRPr lang="en-US" sz="2000" noProof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FE7A0C4-9728-EDEC-BD3D-FBEC05E7C3ED}"/>
              </a:ext>
            </a:extLst>
          </p:cNvPr>
          <p:cNvSpPr txBox="1">
            <a:spLocks/>
          </p:cNvSpPr>
          <p:nvPr/>
        </p:nvSpPr>
        <p:spPr>
          <a:xfrm>
            <a:off x="129600" y="3408988"/>
            <a:ext cx="2917612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noProof="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65C70DB-275D-C7A8-4707-C1B72456358B}"/>
              </a:ext>
            </a:extLst>
          </p:cNvPr>
          <p:cNvSpPr txBox="1">
            <a:spLocks/>
          </p:cNvSpPr>
          <p:nvPr/>
        </p:nvSpPr>
        <p:spPr>
          <a:xfrm>
            <a:off x="154459" y="3634413"/>
            <a:ext cx="2904772" cy="231789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Up to 10mV error before calibration.</a:t>
            </a:r>
          </a:p>
          <a:p>
            <a:r>
              <a:rPr lang="en-US" sz="2000" noProof="0" dirty="0"/>
              <a:t>Reduced to under. 100uV after applying </a:t>
            </a:r>
            <a:r>
              <a:rPr lang="en-US" sz="2000" dirty="0"/>
              <a:t>gain and offset corrections.</a:t>
            </a:r>
            <a:endParaRPr lang="en-US" sz="2000" noProof="0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681035A-D6AB-C865-7CE6-FDB0719A4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796"/>
          <a:stretch>
            <a:fillRect/>
          </a:stretch>
        </p:blipFill>
        <p:spPr>
          <a:xfrm>
            <a:off x="3182468" y="2996952"/>
            <a:ext cx="8994281" cy="344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91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0CDE4B-97F0-A07F-F614-DE2FEED9A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B118C-DFA2-8966-11A9-B3AC0E024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18C289-7A68-353B-C596-668DBB641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1220CA2-B1C9-318E-4FE6-EA15BFB38856}"/>
              </a:ext>
            </a:extLst>
          </p:cNvPr>
          <p:cNvSpPr txBox="1">
            <a:spLocks/>
          </p:cNvSpPr>
          <p:nvPr/>
        </p:nvSpPr>
        <p:spPr>
          <a:xfrm>
            <a:off x="968400" y="3324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ADC Channel Calibration and Characterization Results</a:t>
            </a:r>
          </a:p>
          <a:p>
            <a:r>
              <a:rPr lang="en-US" dirty="0"/>
              <a:t>Calibration, G1 – All Channels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FD7468B-27F6-E963-8C58-D9606C2CD6E9}"/>
              </a:ext>
            </a:extLst>
          </p:cNvPr>
          <p:cNvSpPr txBox="1">
            <a:spLocks/>
          </p:cNvSpPr>
          <p:nvPr/>
        </p:nvSpPr>
        <p:spPr>
          <a:xfrm>
            <a:off x="240300" y="1374223"/>
            <a:ext cx="5141748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Offset error drifts with environmental conditions (e.g. temperature).</a:t>
            </a:r>
          </a:p>
          <a:p>
            <a:r>
              <a:rPr lang="en-GB" sz="2000" dirty="0"/>
              <a:t>Calibration was performed in an uncontrolled environment.</a:t>
            </a:r>
          </a:p>
          <a:p>
            <a:r>
              <a:rPr lang="en-GB" sz="2000" dirty="0"/>
              <a:t>Offset errors were remeasured for two UQDS crates one month after initial calibration; large differences were observed, likely due to different ambient temperatures at the time of calibration.</a:t>
            </a:r>
          </a:p>
          <a:p>
            <a:r>
              <a:rPr lang="en-GB" sz="2000" dirty="0"/>
              <a:t>Only two crates were measured at one instant, so the long-term impact of drift is not fully characterized.</a:t>
            </a:r>
          </a:p>
          <a:p>
            <a:r>
              <a:rPr lang="en-GB" sz="2000" dirty="0"/>
              <a:t>These variations are unlikely to significantly affect quench detection.</a:t>
            </a:r>
            <a:endParaRPr lang="en-US" sz="2000" dirty="0"/>
          </a:p>
          <a:p>
            <a:endParaRPr lang="en-US" sz="2000" noProof="0" dirty="0"/>
          </a:p>
          <a:p>
            <a:endParaRPr lang="en-US" sz="2000" noProof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3F71A19-68F4-9540-CB2F-203FB7EF3679}"/>
              </a:ext>
            </a:extLst>
          </p:cNvPr>
          <p:cNvSpPr txBox="1">
            <a:spLocks/>
          </p:cNvSpPr>
          <p:nvPr/>
        </p:nvSpPr>
        <p:spPr>
          <a:xfrm>
            <a:off x="129600" y="3408988"/>
            <a:ext cx="2917612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noProof="0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DE07BBE-7361-27D7-D4F8-EA1DBF6C6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4191" y="1565182"/>
            <a:ext cx="6815802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16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AF18D-CF08-872C-159B-6FEFA8D2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B73EDD-7754-7569-836D-FA48BE011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50C3B-57D5-306B-90B4-8C49970F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43F6C2-19B8-D54F-F982-7B5D5D2AB1B3}"/>
              </a:ext>
            </a:extLst>
          </p:cNvPr>
          <p:cNvSpPr txBox="1">
            <a:spLocks/>
          </p:cNvSpPr>
          <p:nvPr/>
        </p:nvSpPr>
        <p:spPr>
          <a:xfrm>
            <a:off x="240300" y="1374223"/>
            <a:ext cx="11472324" cy="51621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sz="2000" noProof="0" dirty="0"/>
          </a:p>
          <a:p>
            <a:endParaRPr lang="en-US" sz="2000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F7128BD-8B99-68E9-90CF-A19624A326DA}"/>
              </a:ext>
            </a:extLst>
          </p:cNvPr>
          <p:cNvSpPr txBox="1">
            <a:spLocks/>
          </p:cNvSpPr>
          <p:nvPr/>
        </p:nvSpPr>
        <p:spPr>
          <a:xfrm>
            <a:off x="569110" y="1286505"/>
            <a:ext cx="1128753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noProof="0" dirty="0"/>
              <a:t>36 Universal Quench Detection Systems have been installed in IT-String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GB" sz="2400" noProof="0" dirty="0"/>
              <a:t>Before installation, hardware behaviour was validated (digital I/O), characterized, and calibrated (</a:t>
            </a:r>
            <a:r>
              <a:rPr lang="en-GB" sz="2400" noProof="0" dirty="0" err="1"/>
              <a:t>analog</a:t>
            </a:r>
            <a:r>
              <a:rPr lang="en-GB" sz="2400" noProof="0" dirty="0"/>
              <a:t> channels).</a:t>
            </a:r>
          </a:p>
          <a:p>
            <a:pPr marL="0" indent="0">
              <a:buNone/>
            </a:pPr>
            <a:endParaRPr lang="en-US" sz="2400" noProof="0" dirty="0"/>
          </a:p>
          <a:p>
            <a:r>
              <a:rPr lang="en-GB" sz="2400" dirty="0"/>
              <a:t>The testing campaign allowed correction of several issues before installation, avoiding more difficult in-field debugging.</a:t>
            </a:r>
          </a:p>
          <a:p>
            <a:endParaRPr lang="en-US" sz="2400" dirty="0"/>
          </a:p>
          <a:p>
            <a:r>
              <a:rPr lang="en-US" sz="2400" noProof="0" dirty="0"/>
              <a:t>As part of  testing, analog channels were calibrated to maximize their operational performance.</a:t>
            </a:r>
          </a:p>
        </p:txBody>
      </p:sp>
    </p:spTree>
    <p:extLst>
      <p:ext uri="{BB962C8B-B14F-4D97-AF65-F5344CB8AC3E}">
        <p14:creationId xmlns:p14="http://schemas.microsoft.com/office/powerpoint/2010/main" val="2593401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21179-436F-0152-D153-5880F1CBC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11CD0-69D3-9806-C8B3-4D0FCD2E6C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1464" y="2986982"/>
            <a:ext cx="6120680" cy="1331625"/>
          </a:xfrm>
        </p:spPr>
        <p:txBody>
          <a:bodyPr/>
          <a:lstStyle/>
          <a:p>
            <a:r>
              <a:rPr lang="en-US" sz="3200" noProof="0" dirty="0"/>
              <a:t>Thank you!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41E16DF-AF1A-88A4-FF9E-DF804E70E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136" y="4462631"/>
            <a:ext cx="4679800" cy="1054601"/>
          </a:xfrm>
        </p:spPr>
        <p:txBody>
          <a:bodyPr>
            <a:normAutofit/>
          </a:bodyPr>
          <a:lstStyle/>
          <a:p>
            <a:r>
              <a:rPr lang="en-US" dirty="0"/>
              <a:t>Acknowledgements:</a:t>
            </a:r>
          </a:p>
          <a:p>
            <a:r>
              <a:rPr lang="en-US" dirty="0"/>
              <a:t>TE-MPE-EP: Jens Steckert, Joaquin Gaite Plaza, Fabienne </a:t>
            </a:r>
            <a:r>
              <a:rPr lang="en-US"/>
              <a:t>Boisier</a:t>
            </a:r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26787B-4B80-D1B5-0598-9623353EE9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1464" y="6305004"/>
            <a:ext cx="3456384" cy="349250"/>
          </a:xfrm>
        </p:spPr>
        <p:txBody>
          <a:bodyPr>
            <a:normAutofit/>
          </a:bodyPr>
          <a:lstStyle/>
          <a:p>
            <a:r>
              <a:rPr lang="en-US" noProof="0" dirty="0"/>
              <a:t>CERN – October 1</a:t>
            </a:r>
            <a:r>
              <a:rPr lang="en-US" baseline="30000" noProof="0" dirty="0"/>
              <a:t>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844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7CD3-FA59-0FFA-E9BB-A82FCDF02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Universal Quench Detection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8BB15B-DEFC-E1E4-D4BA-A5CB669B1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19385-2E28-4BCE-8E17-22B3F2432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0195F5-8905-8552-9CB4-4FDF6039E4C6}"/>
              </a:ext>
            </a:extLst>
          </p:cNvPr>
          <p:cNvSpPr txBox="1">
            <a:spLocks/>
          </p:cNvSpPr>
          <p:nvPr/>
        </p:nvSpPr>
        <p:spPr>
          <a:xfrm>
            <a:off x="816000" y="1219201"/>
            <a:ext cx="1056000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/>
              <a:t>The Universal Quench Detection System (UQDS) is CERN’s custom platform for voltage-based quench detection in superconducting circuits.</a:t>
            </a:r>
          </a:p>
          <a:p>
            <a:r>
              <a:rPr lang="en-GB" noProof="0" dirty="0"/>
              <a:t>Instruments circuits with up to 16 fully differential </a:t>
            </a:r>
            <a:r>
              <a:rPr lang="en-GB" noProof="0" dirty="0" err="1"/>
              <a:t>analog</a:t>
            </a:r>
            <a:r>
              <a:rPr lang="en-GB" noProof="0" dirty="0"/>
              <a:t>-to-digital channels.</a:t>
            </a:r>
          </a:p>
          <a:p>
            <a:r>
              <a:rPr lang="en-GB" dirty="0"/>
              <a:t>Aggregated data are processed by an FPGA running quench detection algorithms.</a:t>
            </a:r>
            <a:endParaRPr lang="en-US" dirty="0"/>
          </a:p>
          <a:p>
            <a:r>
              <a:rPr lang="en-GB" dirty="0"/>
              <a:t>Upon detection, the FPGA interfaces with other safety systems via the crates front I/O.</a:t>
            </a:r>
            <a:endParaRPr lang="en-US" noProof="0" dirty="0"/>
          </a:p>
          <a:p>
            <a:endParaRPr lang="en-US" noProof="0" dirty="0"/>
          </a:p>
          <a:p>
            <a:pPr lvl="1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677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ow of white cabinets with glass doors&#10;&#10;AI-generated content may be incorrect.">
            <a:extLst>
              <a:ext uri="{FF2B5EF4-FFF2-40B4-BE49-F238E27FC236}">
                <a16:creationId xmlns:a16="http://schemas.microsoft.com/office/drawing/2014/main" id="{7BD6EEED-33A7-2B12-653C-2FEE28CCFA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712"/>
            <a:ext cx="12192000" cy="53813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073765-D0F4-445E-4168-BAFAD8FC7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36 UQDS crates installed in IT-String</a:t>
            </a:r>
          </a:p>
        </p:txBody>
      </p:sp>
    </p:spTree>
    <p:extLst>
      <p:ext uri="{BB962C8B-B14F-4D97-AF65-F5344CB8AC3E}">
        <p14:creationId xmlns:p14="http://schemas.microsoft.com/office/powerpoint/2010/main" val="380178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233F7-930D-76BD-6A90-528DA7087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Pre-installation Hardware Validation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3B9A70-F54A-3255-05F3-C67A4D06C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6841C-2D99-F5E2-4736-E5869AADE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pic>
        <p:nvPicPr>
          <p:cNvPr id="5" name="Picture 4" descr="A close-up of a device&#10;&#10;AI-generated content may be incorrect.">
            <a:extLst>
              <a:ext uri="{FF2B5EF4-FFF2-40B4-BE49-F238E27FC236}">
                <a16:creationId xmlns:a16="http://schemas.microsoft.com/office/drawing/2014/main" id="{ECE0D32F-1227-7770-12DC-B77CE765DC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281" y="2204864"/>
            <a:ext cx="5282119" cy="3429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2D46A8F-7D8A-CAAF-3E0D-BBE24CDBE3EC}"/>
              </a:ext>
            </a:extLst>
          </p:cNvPr>
          <p:cNvSpPr txBox="1">
            <a:spLocks/>
          </p:cNvSpPr>
          <p:nvPr/>
        </p:nvSpPr>
        <p:spPr>
          <a:xfrm>
            <a:off x="816000" y="1219201"/>
            <a:ext cx="5424016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/>
              <a:t>Before installation, all hardware was validated for correct functionality, and </a:t>
            </a:r>
            <a:r>
              <a:rPr lang="en-GB" noProof="0" dirty="0" err="1"/>
              <a:t>analog</a:t>
            </a:r>
            <a:r>
              <a:rPr lang="en-GB" noProof="0" dirty="0"/>
              <a:t> channels were calibrated.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8001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152EE-3879-5DD6-D995-296B8DB86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Types of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41B73-F45D-0D8D-4B04-73067AB0D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Analog Channels are calibrated and characterized.</a:t>
            </a:r>
          </a:p>
          <a:p>
            <a:pPr lvl="1"/>
            <a:r>
              <a:rPr lang="en-US" noProof="0" dirty="0"/>
              <a:t>UQDS in IT-String has between 9 and 16 Analog Channels</a:t>
            </a:r>
          </a:p>
          <a:p>
            <a:pPr lvl="1"/>
            <a:r>
              <a:rPr lang="en-US" noProof="0" dirty="0"/>
              <a:t>Each channel supports various gain levels (1x, 9x, 45x, 450x)</a:t>
            </a:r>
          </a:p>
          <a:p>
            <a:pPr marL="457200" lvl="1" indent="0">
              <a:buNone/>
            </a:pPr>
            <a:endParaRPr lang="en-US" noProof="0" dirty="0"/>
          </a:p>
          <a:p>
            <a:r>
              <a:rPr lang="en-US" noProof="0" dirty="0"/>
              <a:t>Front I/O ports are tested to verify correct functionality (e.g., to detect missing cables or poor connections).</a:t>
            </a:r>
          </a:p>
        </p:txBody>
      </p:sp>
    </p:spTree>
    <p:extLst>
      <p:ext uri="{BB962C8B-B14F-4D97-AF65-F5344CB8AC3E}">
        <p14:creationId xmlns:p14="http://schemas.microsoft.com/office/powerpoint/2010/main" val="162188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283-0DD9-3593-9C30-B820E7300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Analog Channel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5D2E77-B031-274A-BC51-156F2D42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4D36EC-B2BD-71C3-8258-412273342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pic>
        <p:nvPicPr>
          <p:cNvPr id="11" name="Picture 10" descr="A diagram of a circuit&#10;&#10;AI-generated content may be incorrect.">
            <a:extLst>
              <a:ext uri="{FF2B5EF4-FFF2-40B4-BE49-F238E27FC236}">
                <a16:creationId xmlns:a16="http://schemas.microsoft.com/office/drawing/2014/main" id="{1E3B9327-BC59-84CD-81A0-98B4E3345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3615339"/>
            <a:ext cx="7680176" cy="3228642"/>
          </a:xfrm>
          <a:prstGeom prst="rect">
            <a:avLst/>
          </a:prstGeom>
        </p:spPr>
      </p:pic>
      <p:pic>
        <p:nvPicPr>
          <p:cNvPr id="9" name="Picture 8" descr="A close-up of a green circuit board&#10;&#10;AI-generated content may be incorrect.">
            <a:extLst>
              <a:ext uri="{FF2B5EF4-FFF2-40B4-BE49-F238E27FC236}">
                <a16:creationId xmlns:a16="http://schemas.microsoft.com/office/drawing/2014/main" id="{86999B60-FFDA-0E73-46C5-5D6677ED62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1180696"/>
            <a:ext cx="6552728" cy="281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electronic device with buttons and switches&#10;&#10;AI-generated content may be incorrect.">
            <a:extLst>
              <a:ext uri="{FF2B5EF4-FFF2-40B4-BE49-F238E27FC236}">
                <a16:creationId xmlns:a16="http://schemas.microsoft.com/office/drawing/2014/main" id="{F2519456-42B3-6C3E-F655-8B86943B57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02" y="804049"/>
            <a:ext cx="3309671" cy="11607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488D6C9-3C73-4578-81E9-C6413035F9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" t="4260" r="2745" b="4817"/>
          <a:stretch>
            <a:fillRect/>
          </a:stretch>
        </p:blipFill>
        <p:spPr>
          <a:xfrm>
            <a:off x="9361074" y="1336188"/>
            <a:ext cx="2856789" cy="165642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32C70E2-47E4-59F4-3518-96C6E342D742}"/>
              </a:ext>
            </a:extLst>
          </p:cNvPr>
          <p:cNvSpPr txBox="1">
            <a:spLocks/>
          </p:cNvSpPr>
          <p:nvPr/>
        </p:nvSpPr>
        <p:spPr>
          <a:xfrm>
            <a:off x="1159200" y="850031"/>
            <a:ext cx="10560000" cy="52547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noProof="0" dirty="0"/>
              <a:t>DS360, low distortion generator</a:t>
            </a:r>
          </a:p>
          <a:p>
            <a:pPr lvl="1"/>
            <a:r>
              <a:rPr lang="en-US" sz="1600" noProof="0" dirty="0"/>
              <a:t>For bandwidth</a:t>
            </a:r>
            <a:r>
              <a:rPr lang="en-US" sz="1600" dirty="0"/>
              <a:t> measurements</a:t>
            </a:r>
            <a:endParaRPr lang="en-US" sz="1600" noProof="0" dirty="0"/>
          </a:p>
          <a:p>
            <a:pPr lvl="1"/>
            <a:r>
              <a:rPr lang="en-US" sz="1600" noProof="0" dirty="0"/>
              <a:t>Total Harmonic Distortion (THD) measurements</a:t>
            </a:r>
          </a:p>
          <a:p>
            <a:pPr lvl="1"/>
            <a:r>
              <a:rPr lang="en-US" sz="1600" noProof="0" dirty="0"/>
              <a:t>Common Mode Rejection Ratio (CMRR) measurements</a:t>
            </a:r>
          </a:p>
          <a:p>
            <a:pPr marL="457200" lvl="1" indent="0">
              <a:buNone/>
            </a:pPr>
            <a:endParaRPr lang="en-US" sz="1600" noProof="0" dirty="0"/>
          </a:p>
          <a:p>
            <a:r>
              <a:rPr lang="en-US" sz="1600" noProof="0" dirty="0"/>
              <a:t>Keysight 33502A, Isolated Amplifier</a:t>
            </a:r>
          </a:p>
          <a:p>
            <a:pPr lvl="1"/>
            <a:r>
              <a:rPr lang="en-US" sz="1600" noProof="0" dirty="0"/>
              <a:t>To provide sufficient drive strength for high frequency  bandwidth measurements</a:t>
            </a:r>
          </a:p>
          <a:p>
            <a:pPr marL="0" indent="0">
              <a:buNone/>
            </a:pPr>
            <a:endParaRPr lang="en-US" sz="1600" noProof="0" dirty="0"/>
          </a:p>
          <a:p>
            <a:r>
              <a:rPr lang="en-US" sz="1800" noProof="0" dirty="0" err="1"/>
              <a:t>Digistant</a:t>
            </a:r>
            <a:r>
              <a:rPr lang="en-US" sz="1800" noProof="0" dirty="0"/>
              <a:t> 4462, Precision DC Source</a:t>
            </a:r>
          </a:p>
          <a:p>
            <a:pPr lvl="1"/>
            <a:r>
              <a:rPr lang="en-US" sz="1600" noProof="0" dirty="0"/>
              <a:t>As part of polarity and linearity measurements</a:t>
            </a:r>
          </a:p>
          <a:p>
            <a:pPr marL="457200" lvl="1" indent="0">
              <a:buNone/>
            </a:pPr>
            <a:endParaRPr lang="en-US" sz="1600" noProof="0" dirty="0"/>
          </a:p>
          <a:p>
            <a:r>
              <a:rPr lang="en-US" sz="1800" noProof="0" dirty="0"/>
              <a:t>Keithley 2002, Precision Multimeter</a:t>
            </a:r>
          </a:p>
          <a:p>
            <a:pPr lvl="1"/>
            <a:r>
              <a:rPr lang="en-US" sz="1600" noProof="0" dirty="0"/>
              <a:t>To measure digestant 4462 output</a:t>
            </a:r>
          </a:p>
          <a:p>
            <a:pPr marL="0" indent="0">
              <a:buNone/>
            </a:pPr>
            <a:endParaRPr lang="en-US" sz="1600" noProof="0" dirty="0"/>
          </a:p>
          <a:p>
            <a:r>
              <a:rPr lang="en-US" sz="1800" noProof="0" dirty="0"/>
              <a:t>(Custom) Battery Box, low noise DC source</a:t>
            </a:r>
          </a:p>
          <a:p>
            <a:pPr lvl="1"/>
            <a:r>
              <a:rPr lang="en-US" sz="1400" noProof="0" dirty="0"/>
              <a:t>For noise measurements</a:t>
            </a:r>
            <a:endParaRPr lang="en-US" sz="1800" noProof="0" dirty="0"/>
          </a:p>
          <a:p>
            <a:endParaRPr lang="en-US" sz="1600" noProof="0" dirty="0"/>
          </a:p>
          <a:p>
            <a:r>
              <a:rPr lang="en-US" sz="1800" noProof="0" dirty="0"/>
              <a:t>Keysight 34972A, Switch Matrix</a:t>
            </a:r>
          </a:p>
          <a:p>
            <a:pPr lvl="1"/>
            <a:r>
              <a:rPr lang="en-US" sz="1600" noProof="0" dirty="0"/>
              <a:t>To switch channel connections to different test equipment</a:t>
            </a:r>
          </a:p>
          <a:p>
            <a:endParaRPr lang="en-US" sz="2000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30B87A-2D83-8375-B6AF-DA5FBD756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Hardware Test Bench – Equipment, Front End Channels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0BB260-D1E3-D256-616C-975058A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B521B-A030-0489-4C93-09D0EAE4F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36581D5-B351-6410-9F81-B1E7C966F80D}"/>
              </a:ext>
            </a:extLst>
          </p:cNvPr>
          <p:cNvSpPr txBox="1">
            <a:spLocks/>
          </p:cNvSpPr>
          <p:nvPr/>
        </p:nvSpPr>
        <p:spPr>
          <a:xfrm>
            <a:off x="816000" y="1219201"/>
            <a:ext cx="1056000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B48EE1-51F1-58AE-2753-3769101DC7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" t="7097" r="5040" b="42623"/>
          <a:stretch>
            <a:fillRect/>
          </a:stretch>
        </p:blipFill>
        <p:spPr>
          <a:xfrm>
            <a:off x="9103706" y="3186346"/>
            <a:ext cx="2958694" cy="12201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5657CA-AAB8-3960-74D3-991C22FFAB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23130" r="9838" b="24800"/>
          <a:stretch>
            <a:fillRect/>
          </a:stretch>
        </p:blipFill>
        <p:spPr>
          <a:xfrm>
            <a:off x="6023992" y="3082728"/>
            <a:ext cx="3088822" cy="15317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747EF2-8644-CB50-AD20-C938F88473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5" t="8449" r="25194" b="20601"/>
          <a:stretch>
            <a:fillRect/>
          </a:stretch>
        </p:blipFill>
        <p:spPr>
          <a:xfrm>
            <a:off x="9386939" y="4811286"/>
            <a:ext cx="2805061" cy="16340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AAB591-C05C-914E-9031-3A2F67C9C2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696" y="4644303"/>
            <a:ext cx="2790484" cy="156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32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D8C39-56A9-A359-50E7-1DAB4D067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8CBD17C-8EF2-22E6-CE2A-DD9F1DF389EF}"/>
              </a:ext>
            </a:extLst>
          </p:cNvPr>
          <p:cNvSpPr txBox="1">
            <a:spLocks/>
          </p:cNvSpPr>
          <p:nvPr/>
        </p:nvSpPr>
        <p:spPr>
          <a:xfrm>
            <a:off x="569110" y="1286505"/>
            <a:ext cx="6639768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Three types of front IO ports are supported across three front panel configurations:</a:t>
            </a:r>
          </a:p>
          <a:p>
            <a:pPr lvl="1"/>
            <a:r>
              <a:rPr lang="en-US" sz="2000" noProof="0" dirty="0"/>
              <a:t>Synchronize</a:t>
            </a:r>
            <a:endParaRPr lang="en-US" noProof="0" dirty="0"/>
          </a:p>
          <a:p>
            <a:pPr lvl="2"/>
            <a:r>
              <a:rPr lang="en-US" sz="1800" noProof="0" dirty="0"/>
              <a:t>Input: When a pulse is received trigger postmortem recording</a:t>
            </a:r>
          </a:p>
          <a:p>
            <a:pPr lvl="2"/>
            <a:r>
              <a:rPr lang="en-US" sz="1800" noProof="0" dirty="0"/>
              <a:t>Output: Emit a pulse</a:t>
            </a:r>
          </a:p>
          <a:p>
            <a:pPr lvl="1"/>
            <a:r>
              <a:rPr lang="en-US" sz="2000" noProof="0" dirty="0"/>
              <a:t>Interlock</a:t>
            </a:r>
            <a:endParaRPr lang="en-US" noProof="0" dirty="0"/>
          </a:p>
          <a:p>
            <a:pPr lvl="2"/>
            <a:r>
              <a:rPr lang="en-US" sz="1800" noProof="0" dirty="0"/>
              <a:t>Open/close current interlock loop</a:t>
            </a:r>
          </a:p>
          <a:p>
            <a:pPr lvl="1"/>
            <a:r>
              <a:rPr lang="en-US" sz="2000" noProof="0" dirty="0"/>
              <a:t>Trigger</a:t>
            </a:r>
            <a:endParaRPr lang="en-US" noProof="0" dirty="0"/>
          </a:p>
          <a:p>
            <a:pPr lvl="2"/>
            <a:r>
              <a:rPr lang="en-US" sz="1800" noProof="0" dirty="0"/>
              <a:t>Emits DC voltage when active</a:t>
            </a:r>
          </a:p>
          <a:p>
            <a:r>
              <a:rPr lang="en-US" sz="2000" noProof="0" dirty="0"/>
              <a:t>These IO characteristics were measured and validated: </a:t>
            </a:r>
          </a:p>
          <a:p>
            <a:pPr lvl="1"/>
            <a:r>
              <a:rPr lang="en-US" sz="1600" noProof="0" dirty="0"/>
              <a:t>Output voltages level</a:t>
            </a:r>
          </a:p>
          <a:p>
            <a:pPr lvl="1"/>
            <a:r>
              <a:rPr lang="en-US" sz="1600" noProof="0" dirty="0"/>
              <a:t>Input activation voltage threshold</a:t>
            </a:r>
          </a:p>
          <a:p>
            <a:pPr lvl="1"/>
            <a:r>
              <a:rPr lang="en-US" sz="1600" noProof="0" dirty="0"/>
              <a:t>Interlock open/close behavior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FAC4C-9369-78CA-64D7-623382CAC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Hardware Test Bench – Equipment, Front IO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E74CFC-9FE8-17E2-8920-21B6F0CD4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EF10C-5F04-D057-16FA-932AE0D8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Magnus Christensen – 1</a:t>
            </a:r>
            <a:r>
              <a:rPr lang="en-US" baseline="30000" noProof="0" dirty="0"/>
              <a:t>st</a:t>
            </a:r>
            <a:r>
              <a:rPr lang="en-US" noProof="0" dirty="0"/>
              <a:t> October 2025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2E3344-0621-70E1-8CF1-BD1ECF2A0528}"/>
              </a:ext>
            </a:extLst>
          </p:cNvPr>
          <p:cNvSpPr txBox="1">
            <a:spLocks/>
          </p:cNvSpPr>
          <p:nvPr/>
        </p:nvSpPr>
        <p:spPr>
          <a:xfrm>
            <a:off x="816000" y="1219201"/>
            <a:ext cx="10560000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818AD7-C0CD-C87D-E2D7-B87EBE8B0C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t="9569" r="29397" b="12605"/>
          <a:stretch>
            <a:fillRect/>
          </a:stretch>
        </p:blipFill>
        <p:spPr>
          <a:xfrm>
            <a:off x="10390464" y="208542"/>
            <a:ext cx="1422057" cy="1608225"/>
          </a:xfrm>
          <a:prstGeom prst="rect">
            <a:avLst/>
          </a:prstGeom>
        </p:spPr>
      </p:pic>
      <p:pic>
        <p:nvPicPr>
          <p:cNvPr id="17" name="Picture 16" descr="A grey electronic device with orange connectors&#10;&#10;AI-generated content may be incorrect.">
            <a:extLst>
              <a:ext uri="{FF2B5EF4-FFF2-40B4-BE49-F238E27FC236}">
                <a16:creationId xmlns:a16="http://schemas.microsoft.com/office/drawing/2014/main" id="{58B12144-8F5F-221E-1977-9849E08660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3" t="9051" r="27945" b="10671"/>
          <a:stretch>
            <a:fillRect/>
          </a:stretch>
        </p:blipFill>
        <p:spPr>
          <a:xfrm>
            <a:off x="10554341" y="2204864"/>
            <a:ext cx="1417627" cy="159392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B79A1B-5B20-B8A9-D39F-AE587E8D65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4" t="20473" r="10481" b="24016"/>
          <a:stretch>
            <a:fillRect/>
          </a:stretch>
        </p:blipFill>
        <p:spPr>
          <a:xfrm>
            <a:off x="9460251" y="4225149"/>
            <a:ext cx="2597968" cy="18372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1C1D560-E65A-7F15-9969-2FBC57C5EDA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44" t="10819" r="8221" b="6492"/>
          <a:stretch>
            <a:fillRect/>
          </a:stretch>
        </p:blipFill>
        <p:spPr>
          <a:xfrm>
            <a:off x="6409128" y="3871145"/>
            <a:ext cx="3069716" cy="23701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E71F74-C4F6-CD6B-E5DA-3B840264CFB5}"/>
              </a:ext>
            </a:extLst>
          </p:cNvPr>
          <p:cNvSpPr txBox="1">
            <a:spLocks/>
          </p:cNvSpPr>
          <p:nvPr/>
        </p:nvSpPr>
        <p:spPr>
          <a:xfrm>
            <a:off x="6960096" y="1031158"/>
            <a:ext cx="3528392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Testing done with: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noProof="0" dirty="0"/>
              <a:t>	</a:t>
            </a:r>
            <a:r>
              <a:rPr lang="en-US" sz="2000" noProof="0" dirty="0"/>
              <a:t>NI </a:t>
            </a:r>
            <a:r>
              <a:rPr lang="en-US" sz="2000" noProof="0" dirty="0" err="1"/>
              <a:t>cDAQ</a:t>
            </a:r>
            <a:endParaRPr lang="en-US" sz="2000" noProof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noProof="0" dirty="0"/>
              <a:t>	</a:t>
            </a:r>
            <a:r>
              <a:rPr lang="en-US" sz="1600" noProof="0" dirty="0"/>
              <a:t>NI-9264, DAC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noProof="0" dirty="0"/>
              <a:t>	NI-9220, ADC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noProof="0" dirty="0"/>
              <a:t>ADC/DAC channels connect to appropriate IO port through custom PCB.</a:t>
            </a:r>
          </a:p>
        </p:txBody>
      </p:sp>
    </p:spTree>
    <p:extLst>
      <p:ext uri="{BB962C8B-B14F-4D97-AF65-F5344CB8AC3E}">
        <p14:creationId xmlns:p14="http://schemas.microsoft.com/office/powerpoint/2010/main" val="339845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6F1B5-7D34-48B5-75A5-36907A970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 dirty="0"/>
              <a:t>Hardware Test Bench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C2E7A1-226B-DB8A-DC9A-E9AD49DA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fld id="{BFDCA1C4-9514-7B4F-976F-D92F7E296653}" type="slidenum">
              <a:rPr lang="en-US" noProof="0"/>
              <a:pPr/>
              <a:t>9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177BC1-F273-1B23-FE8F-4816C638D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51584" y="6356350"/>
            <a:ext cx="8920000" cy="36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Magnus Christensen – 1st October 2025</a:t>
            </a:r>
          </a:p>
        </p:txBody>
      </p:sp>
      <p:pic>
        <p:nvPicPr>
          <p:cNvPr id="11" name="Picture 10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5F4F45CD-098B-2196-5132-F62A5AC5FE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r="18500"/>
          <a:stretch>
            <a:fillRect/>
          </a:stretch>
        </p:blipFill>
        <p:spPr>
          <a:xfrm rot="5400000">
            <a:off x="7676415" y="1839979"/>
            <a:ext cx="4968552" cy="30888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EBF40A-1C77-936E-A454-8124AD39D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3348404"/>
            <a:ext cx="5328592" cy="337366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3D277B-9B9B-52F4-752F-11E749D89EDF}"/>
              </a:ext>
            </a:extLst>
          </p:cNvPr>
          <p:cNvSpPr txBox="1">
            <a:spLocks/>
          </p:cNvSpPr>
          <p:nvPr/>
        </p:nvSpPr>
        <p:spPr>
          <a:xfrm>
            <a:off x="407368" y="1174693"/>
            <a:ext cx="8208912" cy="4906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noProof="0" dirty="0"/>
              <a:t>Final test bench installed in a rack.</a:t>
            </a:r>
          </a:p>
          <a:p>
            <a:r>
              <a:rPr lang="en-US" sz="2000" noProof="0" dirty="0"/>
              <a:t>Data acquisition from UQDS done with </a:t>
            </a:r>
            <a:r>
              <a:rPr lang="en-US" sz="2000" noProof="0" dirty="0" err="1"/>
              <a:t>EDAQ</a:t>
            </a:r>
            <a:r>
              <a:rPr lang="en-US" sz="2000" noProof="0" dirty="0"/>
              <a:t>. </a:t>
            </a:r>
          </a:p>
          <a:p>
            <a:pPr lvl="1"/>
            <a:r>
              <a:rPr lang="en-US" sz="1600" dirty="0"/>
              <a:t>See talk from Tomasz Podzorny for details!</a:t>
            </a:r>
            <a:endParaRPr lang="en-US" sz="1600" noProof="0" dirty="0"/>
          </a:p>
          <a:p>
            <a:r>
              <a:rPr lang="en-US" sz="2000" noProof="0" dirty="0"/>
              <a:t>Result and test progress reported live in a Grafana dashboard.</a:t>
            </a:r>
          </a:p>
          <a:p>
            <a:r>
              <a:rPr lang="en-US" sz="2000" noProof="0" dirty="0"/>
              <a:t>Analog channels are programmed with IDs matching their labels to ensure future traceability.</a:t>
            </a:r>
          </a:p>
        </p:txBody>
      </p:sp>
    </p:spTree>
    <p:extLst>
      <p:ext uri="{BB962C8B-B14F-4D97-AF65-F5344CB8AC3E}">
        <p14:creationId xmlns:p14="http://schemas.microsoft.com/office/powerpoint/2010/main" val="174734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254752</TotalTime>
  <Words>1191</Words>
  <Application>Microsoft Office PowerPoint</Application>
  <PresentationFormat>Widescreen</PresentationFormat>
  <Paragraphs>169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UQDS Functional Testing Prior to Installation in IT-String   </vt:lpstr>
      <vt:lpstr>Universal Quench Detection System</vt:lpstr>
      <vt:lpstr>36 UQDS crates installed in IT-String</vt:lpstr>
      <vt:lpstr>Pre-installation Hardware Validation</vt:lpstr>
      <vt:lpstr>Types of Test</vt:lpstr>
      <vt:lpstr>Analog Channel</vt:lpstr>
      <vt:lpstr>Hardware Test Bench – Equipment, Front End Channels</vt:lpstr>
      <vt:lpstr>Hardware Test Bench – Equipment, Front IO</vt:lpstr>
      <vt:lpstr>Hardware Test Bench</vt:lpstr>
      <vt:lpstr>Test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Magnus Christensen</dc:creator>
  <cp:lastModifiedBy>Magnus</cp:lastModifiedBy>
  <cp:revision>552</cp:revision>
  <cp:lastPrinted>2020-07-14T15:51:05Z</cp:lastPrinted>
  <dcterms:created xsi:type="dcterms:W3CDTF">2016-01-11T14:38:10Z</dcterms:created>
  <dcterms:modified xsi:type="dcterms:W3CDTF">2025-10-01T05:19:03Z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