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63" r:id="rId2"/>
    <p:sldId id="2565" r:id="rId3"/>
    <p:sldId id="2586" r:id="rId4"/>
    <p:sldId id="2587" r:id="rId5"/>
    <p:sldId id="638" r:id="rId6"/>
    <p:sldId id="2566" r:id="rId7"/>
    <p:sldId id="645" r:id="rId8"/>
    <p:sldId id="2567" r:id="rId9"/>
    <p:sldId id="324" r:id="rId10"/>
    <p:sldId id="651" r:id="rId11"/>
    <p:sldId id="661" r:id="rId12"/>
    <p:sldId id="2570" r:id="rId13"/>
    <p:sldId id="2571" r:id="rId14"/>
    <p:sldId id="2572" r:id="rId15"/>
    <p:sldId id="2576" r:id="rId16"/>
    <p:sldId id="2575" r:id="rId17"/>
    <p:sldId id="2574" r:id="rId18"/>
    <p:sldId id="641" r:id="rId19"/>
    <p:sldId id="2588" r:id="rId20"/>
    <p:sldId id="642" r:id="rId21"/>
    <p:sldId id="647" r:id="rId22"/>
    <p:sldId id="2577" r:id="rId23"/>
    <p:sldId id="611" r:id="rId24"/>
    <p:sldId id="2581" r:id="rId25"/>
    <p:sldId id="2582" r:id="rId26"/>
    <p:sldId id="2585" r:id="rId27"/>
    <p:sldId id="631" r:id="rId28"/>
    <p:sldId id="2583" r:id="rId29"/>
    <p:sldId id="617" r:id="rId30"/>
    <p:sldId id="2584" r:id="rId31"/>
    <p:sldId id="633" r:id="rId32"/>
    <p:sldId id="284" r:id="rId33"/>
    <p:sldId id="636" r:id="rId34"/>
    <p:sldId id="618" r:id="rId35"/>
    <p:sldId id="622" r:id="rId36"/>
    <p:sldId id="623" r:id="rId37"/>
    <p:sldId id="612" r:id="rId38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us Zerlauth" initials="MZ" lastIdx="1" clrIdx="0">
    <p:extLst>
      <p:ext uri="{19B8F6BF-5375-455C-9EA6-DF929625EA0E}">
        <p15:presenceInfo xmlns:p15="http://schemas.microsoft.com/office/powerpoint/2012/main" userId="S::markus.zerlauth@cern.ch::5f12ab63-b3c0-438f-8c94-e72fc022f9f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BF7"/>
    <a:srgbClr val="BCE292"/>
    <a:srgbClr val="4472C4"/>
    <a:srgbClr val="5FB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5" autoAdjust="0"/>
    <p:restoredTop sz="93049" autoAdjust="0"/>
  </p:normalViewPr>
  <p:slideViewPr>
    <p:cSldViewPr snapToObjects="1" showGuides="1">
      <p:cViewPr varScale="1">
        <p:scale>
          <a:sx n="192" d="100"/>
          <a:sy n="192" d="100"/>
        </p:scale>
        <p:origin x="894" y="15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39775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29" tIns="46964" rIns="93929" bIns="4696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3929" tIns="46964" rIns="93929" bIns="46964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3115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AD81BE-BB00-56C1-7873-106062797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8D8D59-10BE-B0C7-940F-19DAE2EE7C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40A0E5-87FF-923E-CE9F-B5E26CBD70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8BA21-65F7-3F84-7110-EAABEC7030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240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490FB-478A-33C0-A1FC-F08293129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91CE76-D858-DAA8-6ED6-D65B1C4CB0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942E54-5644-22B3-FBB9-456E5A92BE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969751-5456-A5A9-B5B2-DB6782D112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77318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BCB43A-4858-4849-9F70-EB65F383F4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052430-FE52-6048-8D09-DBCE55ACDE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FADCEA-1FCB-2681-6F3F-E9AF22D932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92F27A-E165-0373-1F91-5A382C5674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42665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71B32-53DB-05DF-B4A2-53FB3A036B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F78A77-7C29-09BF-A932-64B3B0181E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8540C2-72BF-5D8B-2961-6EB3E73D81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CA2C1-CC24-5B70-A9EC-6CBCEC3252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2225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DA5C7C-AD74-C996-811F-38F7BDD0BE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1589C0-2198-1669-4540-9D88C57FE5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320F8A-5F41-A675-E831-DF799AF3A6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9B50D2-52DA-F150-9150-CC105BE8EA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1275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1C3B4D-9F93-56F3-B56E-E5FFE9F7F8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FB64A8-F9F0-8C26-F7ED-16950411B3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CCC4C7-5E1C-3CB6-9701-5ED9A41A87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C55671-79F5-2059-42DB-CB6F44F6F8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80041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BA549D-12EE-51D7-A36B-B0E52EC77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12D673-B57A-8791-60CB-54C866DBB3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E90A89-D770-DB6F-4D36-92E3F4F4F6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451E24-4D31-C05A-C0AE-050B23D8A5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64515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22FFDF-12BB-C1E7-7720-E4FDC259E1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8A2D9D-A52A-08D7-6543-B2B60642C6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551B3F-1C87-0041-76D7-CE7429B152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FC3D36-5421-85B3-409C-105DFF9BFB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15100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65F356-63E9-D69B-48BB-F1695E25BF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56D1E9-B71F-D727-83B1-D9CC4AFFA5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D468BA-87CC-A080-F0E6-12C805B957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02383B-F942-1F05-B091-A6D7FCD8A0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9898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2FEFE-594D-1415-A6DB-1C668E9634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8E0A73-B2EF-5B71-D005-9F7E769036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624850-B6AF-D2D8-FFF8-5C99792278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8DBA37-8711-B23E-6261-8F0C6C18D2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7618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70520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DAEE62-8A26-1937-195B-D1A4D22D07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563F2B-12C6-E2C1-AB6C-A3586A6CA2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DB6A47-5054-136B-432F-858A02A80F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9F1AB4-1F8C-8F34-3E05-3E14607738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8517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0C1227-960A-8B1C-0B2A-65CCDE9E62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CB569D-B095-4BEE-D52E-85749DF455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C84321-3D8A-DA55-395D-BA462F1BB8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E0DF1D-9752-5DB0-33DD-D7D7E29FF0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40284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6EFCA7-244C-A8AB-300A-DB6A6162B6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6AE1C5-6202-3588-9651-E3C6FCADCF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6E2D88-E3D8-C351-46B7-C36D3BFEBD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A522B4-4692-39D2-846A-10679228FC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35408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9775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C31AA4-C2CB-B032-C838-D18FDB781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6B30E8-479B-0553-816D-221873C787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7FEC54-99DE-B284-801F-6BCD9BCCE4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A5AB2E-6FEF-2F0A-F9A7-432EC0AC63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97981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1F930-B0B6-9B60-B487-CCA568EF5E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FBACD5-DA8F-1A49-7DEB-59C9522132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D922BC-D60F-9A3A-6FEA-50140110F3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553B3E-097B-BCBF-E75A-B3B7772922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69468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A8E5C7-E8BD-ADF4-40F1-CEC796F8EA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48FA35-5746-3010-676E-38BBCB227B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057B03-2ED4-1086-F102-B3ADEAA1D1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1AE79B-2240-E74A-60B8-CA1F32E2EB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2304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8054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20D925-FFE4-C257-03C3-E8A2297FB6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EB94F4-0C0B-0D6C-58B2-826AB019EC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CE0502-3FF8-58C8-506F-AA04CF1B76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B94922-9242-B4D2-FF93-178CCA5737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4991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657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7F7654-CADE-AAD6-54A0-693658235A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0D5D02-CED6-625D-9207-52CE179A18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BCDA2A-3ED8-A0BE-AF81-1B13D80ED8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8A6166-F91B-6DD5-9249-0DE526006C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11737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CE43FB-41D4-E071-36E9-2C6B6052F1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29E44B-C17B-9F06-754B-F0E35055CB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17C362-7B69-4492-F816-211719D19A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40EC30-2C0E-68FF-EA0A-E58AD04F40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9283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21211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182671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7718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7383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CC9B2F-D379-1E8A-89CD-6BEFDE148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FAA9C6-CAC8-76E8-494F-81CBD47B46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55406A-3AB3-70B2-B199-D1FA7F3761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77B253-3874-532D-CD0A-FCF8612B72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1302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261C24-2B93-A938-E1AB-9166DCEDE1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308075-A4E2-F229-783C-4B7CF8C5A5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E97341-9789-01A2-518D-D2A05AB53D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03A00A-704D-4F8A-D40C-DE1FDCE1A2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8479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D9A6F1-D962-EA7A-DD04-BD412686F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92848F-60CE-C8C4-618A-26F6F610AB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021BD1-017B-AA5E-2DED-7A4EEB1AE2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74C23F-BFD1-8D9F-10A0-2BB3CE67C7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18491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A6B23-171C-E356-45AF-BEB1EB9EAD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C7C7EA-6D42-276F-1AAC-65FB72A578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261C42-7B43-4F13-446F-E3EDBB798C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C01867-3E28-8F4A-21B9-9FD2B787B5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1089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B83C32-7EBA-17BE-4FD7-8F1D51F44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A43282-FD3A-D1C2-5C7E-7155299DF3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89F99A-7DC7-DB5A-A60C-C38516D09F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83775D-1B68-9EDD-037A-C87A168813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7913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Another important point for strategy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705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14th HL-LHC Collaboration Meeting @ Genoa - Procurement and Quality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14th HL-LHC Collaboration Meeting @ Genoa - Procurement and Quality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14th HL-LHC Collaboration Meeting @ Genoa - Procurement and Quality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14th HL-LHC Collaboration Meeting @ Genoa - Procurement and Quality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14th HL-LHC Collaboration Meeting @ Genoa - Procurement and Quality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14th HL-LHC Collaboration Meeting @ Genoa - Procurement and Quality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14th HL-LHC Collaboration Meeting @ Genoa - Procurement and Quality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829447"/>
            <a:ext cx="4040188" cy="3677069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8" y="829447"/>
            <a:ext cx="4041775" cy="3677069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57200" y="4767263"/>
            <a:ext cx="8074800" cy="270000"/>
          </a:xfrm>
        </p:spPr>
        <p:txBody>
          <a:bodyPr/>
          <a:lstStyle/>
          <a:p>
            <a:r>
              <a:rPr lang="en-GB" noProof="0"/>
              <a:t> S. Barrière, CERN                                        15th HL-LHC Collaboration Meeting – 01/10/2025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117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14th HL-LHC Collaboration Meeting @ Genoa - Procurement and Quality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6" Type="http://schemas.openxmlformats.org/officeDocument/2006/relationships/image" Target="../media/image40.png"/><Relationship Id="rId21" Type="http://schemas.openxmlformats.org/officeDocument/2006/relationships/image" Target="../media/image35.png"/><Relationship Id="rId42" Type="http://schemas.microsoft.com/office/2007/relationships/hdphoto" Target="../media/hdphoto3.wdp"/><Relationship Id="rId47" Type="http://schemas.openxmlformats.org/officeDocument/2006/relationships/image" Target="../media/image58.png"/><Relationship Id="rId63" Type="http://schemas.openxmlformats.org/officeDocument/2006/relationships/image" Target="../media/image72.png"/><Relationship Id="rId68" Type="http://schemas.openxmlformats.org/officeDocument/2006/relationships/image" Target="../media/image77.png"/><Relationship Id="rId7" Type="http://schemas.openxmlformats.org/officeDocument/2006/relationships/image" Target="../media/image21.png"/><Relationship Id="rId71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30.png"/><Relationship Id="rId29" Type="http://schemas.openxmlformats.org/officeDocument/2006/relationships/image" Target="../media/image43.png"/><Relationship Id="rId11" Type="http://schemas.openxmlformats.org/officeDocument/2006/relationships/image" Target="../media/image25.png"/><Relationship Id="rId24" Type="http://schemas.openxmlformats.org/officeDocument/2006/relationships/image" Target="../media/image38.png"/><Relationship Id="rId32" Type="http://schemas.openxmlformats.org/officeDocument/2006/relationships/image" Target="../media/image46.png"/><Relationship Id="rId37" Type="http://schemas.openxmlformats.org/officeDocument/2006/relationships/image" Target="../media/image51.png"/><Relationship Id="rId40" Type="http://schemas.microsoft.com/office/2007/relationships/hdphoto" Target="../media/hdphoto2.wdp"/><Relationship Id="rId45" Type="http://schemas.openxmlformats.org/officeDocument/2006/relationships/image" Target="../media/image56.png"/><Relationship Id="rId53" Type="http://schemas.openxmlformats.org/officeDocument/2006/relationships/image" Target="../media/image64.png"/><Relationship Id="rId58" Type="http://schemas.openxmlformats.org/officeDocument/2006/relationships/image" Target="../media/image69.jpeg"/><Relationship Id="rId66" Type="http://schemas.openxmlformats.org/officeDocument/2006/relationships/image" Target="../media/image75.png"/><Relationship Id="rId5" Type="http://schemas.openxmlformats.org/officeDocument/2006/relationships/image" Target="../media/image19.png"/><Relationship Id="rId61" Type="http://schemas.microsoft.com/office/2007/relationships/hdphoto" Target="../media/hdphoto6.wdp"/><Relationship Id="rId19" Type="http://schemas.openxmlformats.org/officeDocument/2006/relationships/image" Target="../media/image33.png"/><Relationship Id="rId14" Type="http://schemas.openxmlformats.org/officeDocument/2006/relationships/image" Target="../media/image28.png"/><Relationship Id="rId22" Type="http://schemas.openxmlformats.org/officeDocument/2006/relationships/image" Target="../media/image36.png"/><Relationship Id="rId27" Type="http://schemas.openxmlformats.org/officeDocument/2006/relationships/image" Target="../media/image41.png"/><Relationship Id="rId30" Type="http://schemas.openxmlformats.org/officeDocument/2006/relationships/image" Target="../media/image44.png"/><Relationship Id="rId35" Type="http://schemas.openxmlformats.org/officeDocument/2006/relationships/image" Target="../media/image49.png"/><Relationship Id="rId43" Type="http://schemas.openxmlformats.org/officeDocument/2006/relationships/image" Target="../media/image55.jpeg"/><Relationship Id="rId48" Type="http://schemas.openxmlformats.org/officeDocument/2006/relationships/image" Target="../media/image59.png"/><Relationship Id="rId56" Type="http://schemas.openxmlformats.org/officeDocument/2006/relationships/image" Target="../media/image67.png"/><Relationship Id="rId64" Type="http://schemas.openxmlformats.org/officeDocument/2006/relationships/image" Target="../media/image73.png"/><Relationship Id="rId69" Type="http://schemas.openxmlformats.org/officeDocument/2006/relationships/image" Target="../media/image78.png"/><Relationship Id="rId8" Type="http://schemas.openxmlformats.org/officeDocument/2006/relationships/image" Target="../media/image22.png"/><Relationship Id="rId51" Type="http://schemas.openxmlformats.org/officeDocument/2006/relationships/image" Target="../media/image62.png"/><Relationship Id="rId72" Type="http://schemas.openxmlformats.org/officeDocument/2006/relationships/image" Target="../media/image80.png"/><Relationship Id="rId3" Type="http://schemas.openxmlformats.org/officeDocument/2006/relationships/image" Target="../media/image17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5" Type="http://schemas.openxmlformats.org/officeDocument/2006/relationships/image" Target="../media/image39.png"/><Relationship Id="rId33" Type="http://schemas.openxmlformats.org/officeDocument/2006/relationships/image" Target="../media/image47.png"/><Relationship Id="rId38" Type="http://schemas.openxmlformats.org/officeDocument/2006/relationships/image" Target="../media/image52.png"/><Relationship Id="rId46" Type="http://schemas.openxmlformats.org/officeDocument/2006/relationships/image" Target="../media/image57.png"/><Relationship Id="rId59" Type="http://schemas.microsoft.com/office/2007/relationships/hdphoto" Target="../media/hdphoto5.wdp"/><Relationship Id="rId67" Type="http://schemas.openxmlformats.org/officeDocument/2006/relationships/image" Target="../media/image76.png"/><Relationship Id="rId20" Type="http://schemas.openxmlformats.org/officeDocument/2006/relationships/image" Target="../media/image34.png"/><Relationship Id="rId41" Type="http://schemas.openxmlformats.org/officeDocument/2006/relationships/image" Target="../media/image54.jpeg"/><Relationship Id="rId54" Type="http://schemas.openxmlformats.org/officeDocument/2006/relationships/image" Target="../media/image65.png"/><Relationship Id="rId62" Type="http://schemas.openxmlformats.org/officeDocument/2006/relationships/image" Target="../media/image71.png"/><Relationship Id="rId70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5" Type="http://schemas.openxmlformats.org/officeDocument/2006/relationships/image" Target="../media/image29.png"/><Relationship Id="rId23" Type="http://schemas.openxmlformats.org/officeDocument/2006/relationships/image" Target="../media/image37.png"/><Relationship Id="rId28" Type="http://schemas.openxmlformats.org/officeDocument/2006/relationships/image" Target="../media/image42.png"/><Relationship Id="rId36" Type="http://schemas.openxmlformats.org/officeDocument/2006/relationships/image" Target="../media/image50.png"/><Relationship Id="rId49" Type="http://schemas.openxmlformats.org/officeDocument/2006/relationships/image" Target="../media/image60.png"/><Relationship Id="rId57" Type="http://schemas.openxmlformats.org/officeDocument/2006/relationships/image" Target="../media/image68.png"/><Relationship Id="rId10" Type="http://schemas.openxmlformats.org/officeDocument/2006/relationships/image" Target="../media/image24.png"/><Relationship Id="rId31" Type="http://schemas.openxmlformats.org/officeDocument/2006/relationships/image" Target="../media/image45.png"/><Relationship Id="rId44" Type="http://schemas.microsoft.com/office/2007/relationships/hdphoto" Target="../media/hdphoto4.wdp"/><Relationship Id="rId52" Type="http://schemas.openxmlformats.org/officeDocument/2006/relationships/image" Target="../media/image63.png"/><Relationship Id="rId60" Type="http://schemas.openxmlformats.org/officeDocument/2006/relationships/image" Target="../media/image70.jpeg"/><Relationship Id="rId65" Type="http://schemas.openxmlformats.org/officeDocument/2006/relationships/image" Target="../media/image7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9" Type="http://schemas.openxmlformats.org/officeDocument/2006/relationships/image" Target="../media/image53.jpeg"/><Relationship Id="rId34" Type="http://schemas.openxmlformats.org/officeDocument/2006/relationships/image" Target="../media/image48.png"/><Relationship Id="rId50" Type="http://schemas.openxmlformats.org/officeDocument/2006/relationships/image" Target="../media/image61.png"/><Relationship Id="rId55" Type="http://schemas.openxmlformats.org/officeDocument/2006/relationships/image" Target="../media/image66.png"/></Relationships>
</file>

<file path=ppt/slides/_rels/slide1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40.png"/><Relationship Id="rId21" Type="http://schemas.openxmlformats.org/officeDocument/2006/relationships/image" Target="../media/image35.png"/><Relationship Id="rId42" Type="http://schemas.openxmlformats.org/officeDocument/2006/relationships/image" Target="../media/image54.jpeg"/><Relationship Id="rId47" Type="http://schemas.openxmlformats.org/officeDocument/2006/relationships/image" Target="../media/image57.png"/><Relationship Id="rId63" Type="http://schemas.openxmlformats.org/officeDocument/2006/relationships/image" Target="../media/image71.png"/><Relationship Id="rId68" Type="http://schemas.openxmlformats.org/officeDocument/2006/relationships/image" Target="../media/image76.png"/><Relationship Id="rId7" Type="http://schemas.openxmlformats.org/officeDocument/2006/relationships/image" Target="../media/image21.png"/><Relationship Id="rId71" Type="http://schemas.openxmlformats.org/officeDocument/2006/relationships/image" Target="../media/image79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30.png"/><Relationship Id="rId29" Type="http://schemas.openxmlformats.org/officeDocument/2006/relationships/image" Target="../media/image43.png"/><Relationship Id="rId11" Type="http://schemas.openxmlformats.org/officeDocument/2006/relationships/image" Target="../media/image25.png"/><Relationship Id="rId24" Type="http://schemas.openxmlformats.org/officeDocument/2006/relationships/image" Target="../media/image38.png"/><Relationship Id="rId32" Type="http://schemas.openxmlformats.org/officeDocument/2006/relationships/image" Target="../media/image46.png"/><Relationship Id="rId37" Type="http://schemas.openxmlformats.org/officeDocument/2006/relationships/image" Target="../media/image50.png"/><Relationship Id="rId40" Type="http://schemas.openxmlformats.org/officeDocument/2006/relationships/image" Target="../media/image53.jpeg"/><Relationship Id="rId45" Type="http://schemas.microsoft.com/office/2007/relationships/hdphoto" Target="../media/hdphoto4.wdp"/><Relationship Id="rId53" Type="http://schemas.openxmlformats.org/officeDocument/2006/relationships/image" Target="../media/image63.png"/><Relationship Id="rId58" Type="http://schemas.openxmlformats.org/officeDocument/2006/relationships/image" Target="../media/image68.png"/><Relationship Id="rId66" Type="http://schemas.openxmlformats.org/officeDocument/2006/relationships/image" Target="../media/image74.png"/><Relationship Id="rId5" Type="http://schemas.openxmlformats.org/officeDocument/2006/relationships/image" Target="../media/image19.png"/><Relationship Id="rId61" Type="http://schemas.openxmlformats.org/officeDocument/2006/relationships/image" Target="../media/image70.jpeg"/><Relationship Id="rId19" Type="http://schemas.openxmlformats.org/officeDocument/2006/relationships/image" Target="../media/image33.png"/><Relationship Id="rId14" Type="http://schemas.openxmlformats.org/officeDocument/2006/relationships/image" Target="../media/image28.png"/><Relationship Id="rId22" Type="http://schemas.openxmlformats.org/officeDocument/2006/relationships/image" Target="../media/image36.png"/><Relationship Id="rId27" Type="http://schemas.openxmlformats.org/officeDocument/2006/relationships/image" Target="../media/image41.png"/><Relationship Id="rId30" Type="http://schemas.openxmlformats.org/officeDocument/2006/relationships/image" Target="../media/image44.png"/><Relationship Id="rId35" Type="http://schemas.openxmlformats.org/officeDocument/2006/relationships/image" Target="../media/image48.png"/><Relationship Id="rId43" Type="http://schemas.microsoft.com/office/2007/relationships/hdphoto" Target="../media/hdphoto3.wdp"/><Relationship Id="rId48" Type="http://schemas.openxmlformats.org/officeDocument/2006/relationships/image" Target="../media/image58.png"/><Relationship Id="rId56" Type="http://schemas.openxmlformats.org/officeDocument/2006/relationships/image" Target="../media/image66.png"/><Relationship Id="rId64" Type="http://schemas.openxmlformats.org/officeDocument/2006/relationships/image" Target="../media/image72.png"/><Relationship Id="rId69" Type="http://schemas.openxmlformats.org/officeDocument/2006/relationships/image" Target="../media/image77.png"/><Relationship Id="rId8" Type="http://schemas.openxmlformats.org/officeDocument/2006/relationships/image" Target="../media/image22.png"/><Relationship Id="rId51" Type="http://schemas.openxmlformats.org/officeDocument/2006/relationships/image" Target="../media/image61.png"/><Relationship Id="rId72" Type="http://schemas.openxmlformats.org/officeDocument/2006/relationships/image" Target="../media/image5.jpeg"/><Relationship Id="rId3" Type="http://schemas.openxmlformats.org/officeDocument/2006/relationships/image" Target="../media/image17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5" Type="http://schemas.openxmlformats.org/officeDocument/2006/relationships/image" Target="../media/image39.png"/><Relationship Id="rId33" Type="http://schemas.openxmlformats.org/officeDocument/2006/relationships/image" Target="../media/image80.png"/><Relationship Id="rId38" Type="http://schemas.openxmlformats.org/officeDocument/2006/relationships/image" Target="../media/image51.png"/><Relationship Id="rId46" Type="http://schemas.openxmlformats.org/officeDocument/2006/relationships/image" Target="../media/image56.png"/><Relationship Id="rId59" Type="http://schemas.openxmlformats.org/officeDocument/2006/relationships/image" Target="../media/image69.jpeg"/><Relationship Id="rId67" Type="http://schemas.openxmlformats.org/officeDocument/2006/relationships/image" Target="../media/image75.png"/><Relationship Id="rId20" Type="http://schemas.openxmlformats.org/officeDocument/2006/relationships/image" Target="../media/image34.png"/><Relationship Id="rId41" Type="http://schemas.microsoft.com/office/2007/relationships/hdphoto" Target="../media/hdphoto2.wdp"/><Relationship Id="rId54" Type="http://schemas.openxmlformats.org/officeDocument/2006/relationships/image" Target="../media/image64.png"/><Relationship Id="rId62" Type="http://schemas.microsoft.com/office/2007/relationships/hdphoto" Target="../media/hdphoto6.wdp"/><Relationship Id="rId70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5" Type="http://schemas.openxmlformats.org/officeDocument/2006/relationships/image" Target="../media/image29.png"/><Relationship Id="rId23" Type="http://schemas.openxmlformats.org/officeDocument/2006/relationships/image" Target="../media/image37.png"/><Relationship Id="rId28" Type="http://schemas.openxmlformats.org/officeDocument/2006/relationships/image" Target="../media/image42.png"/><Relationship Id="rId36" Type="http://schemas.openxmlformats.org/officeDocument/2006/relationships/image" Target="../media/image49.png"/><Relationship Id="rId49" Type="http://schemas.openxmlformats.org/officeDocument/2006/relationships/image" Target="../media/image59.png"/><Relationship Id="rId57" Type="http://schemas.openxmlformats.org/officeDocument/2006/relationships/image" Target="../media/image67.png"/><Relationship Id="rId10" Type="http://schemas.openxmlformats.org/officeDocument/2006/relationships/image" Target="../media/image24.png"/><Relationship Id="rId31" Type="http://schemas.openxmlformats.org/officeDocument/2006/relationships/image" Target="../media/image45.png"/><Relationship Id="rId44" Type="http://schemas.openxmlformats.org/officeDocument/2006/relationships/image" Target="../media/image55.jpeg"/><Relationship Id="rId52" Type="http://schemas.openxmlformats.org/officeDocument/2006/relationships/image" Target="../media/image62.png"/><Relationship Id="rId60" Type="http://schemas.microsoft.com/office/2007/relationships/hdphoto" Target="../media/hdphoto5.wdp"/><Relationship Id="rId65" Type="http://schemas.openxmlformats.org/officeDocument/2006/relationships/image" Target="../media/image73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9" Type="http://schemas.openxmlformats.org/officeDocument/2006/relationships/image" Target="../media/image52.png"/><Relationship Id="rId34" Type="http://schemas.openxmlformats.org/officeDocument/2006/relationships/image" Target="../media/image47.png"/><Relationship Id="rId50" Type="http://schemas.openxmlformats.org/officeDocument/2006/relationships/image" Target="../media/image60.png"/><Relationship Id="rId55" Type="http://schemas.openxmlformats.org/officeDocument/2006/relationships/image" Target="../media/image6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5.jpeg"/><Relationship Id="rId7" Type="http://schemas.openxmlformats.org/officeDocument/2006/relationships/image" Target="../media/image8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g"/><Relationship Id="rId5" Type="http://schemas.openxmlformats.org/officeDocument/2006/relationships/image" Target="../media/image82.jpg"/><Relationship Id="rId4" Type="http://schemas.openxmlformats.org/officeDocument/2006/relationships/image" Target="../media/image8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5.jpe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11" Type="http://schemas.openxmlformats.org/officeDocument/2006/relationships/image" Target="../media/image93.png"/><Relationship Id="rId5" Type="http://schemas.openxmlformats.org/officeDocument/2006/relationships/image" Target="../media/image87.png"/><Relationship Id="rId10" Type="http://schemas.openxmlformats.org/officeDocument/2006/relationships/image" Target="../media/image92.png"/><Relationship Id="rId4" Type="http://schemas.openxmlformats.org/officeDocument/2006/relationships/image" Target="../media/image86.png"/><Relationship Id="rId9" Type="http://schemas.openxmlformats.org/officeDocument/2006/relationships/image" Target="../media/image9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5.jpe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spirehep.net/literature/2723389" TargetMode="External"/><Relationship Id="rId4" Type="http://schemas.openxmlformats.org/officeDocument/2006/relationships/image" Target="../media/image9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hyperlink" Target="https://inspirehep.net/literature/2723389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5.jpeg"/><Relationship Id="rId7" Type="http://schemas.openxmlformats.org/officeDocument/2006/relationships/image" Target="../media/image10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jpeg"/><Relationship Id="rId5" Type="http://schemas.openxmlformats.org/officeDocument/2006/relationships/image" Target="../media/image104.jpeg"/><Relationship Id="rId10" Type="http://schemas.openxmlformats.org/officeDocument/2006/relationships/image" Target="../media/image109.png"/><Relationship Id="rId4" Type="http://schemas.openxmlformats.org/officeDocument/2006/relationships/image" Target="../media/image103.jpeg"/><Relationship Id="rId9" Type="http://schemas.openxmlformats.org/officeDocument/2006/relationships/image" Target="../media/image10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5" Type="http://schemas.openxmlformats.org/officeDocument/2006/relationships/image" Target="../media/image112.jpeg"/><Relationship Id="rId4" Type="http://schemas.openxmlformats.org/officeDocument/2006/relationships/image" Target="../media/image1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20.png"/><Relationship Id="rId7" Type="http://schemas.openxmlformats.org/officeDocument/2006/relationships/image" Target="../media/image1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Relationship Id="rId9" Type="http://schemas.openxmlformats.org/officeDocument/2006/relationships/image" Target="../media/image125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jpeg"/><Relationship Id="rId5" Type="http://schemas.openxmlformats.org/officeDocument/2006/relationships/image" Target="../media/image127.jpg"/><Relationship Id="rId4" Type="http://schemas.openxmlformats.org/officeDocument/2006/relationships/image" Target="../media/image1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2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jpg"/><Relationship Id="rId5" Type="http://schemas.openxmlformats.org/officeDocument/2006/relationships/image" Target="../media/image126.jpeg"/><Relationship Id="rId4" Type="http://schemas.openxmlformats.org/officeDocument/2006/relationships/image" Target="../media/image125.jp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5.jpeg"/><Relationship Id="rId7" Type="http://schemas.openxmlformats.org/officeDocument/2006/relationships/image" Target="../media/image1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4" Type="http://schemas.openxmlformats.org/officeDocument/2006/relationships/image" Target="../media/image129.png"/><Relationship Id="rId9" Type="http://schemas.openxmlformats.org/officeDocument/2006/relationships/image" Target="../media/image13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35.png"/><Relationship Id="rId7" Type="http://schemas.openxmlformats.org/officeDocument/2006/relationships/image" Target="../media/image13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43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2.jpg"/><Relationship Id="rId5" Type="http://schemas.openxmlformats.org/officeDocument/2006/relationships/image" Target="../media/image141.jpeg"/><Relationship Id="rId4" Type="http://schemas.openxmlformats.org/officeDocument/2006/relationships/image" Target="../media/image140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g"/><Relationship Id="rId7" Type="http://schemas.openxmlformats.org/officeDocument/2006/relationships/image" Target="../media/image148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.png"/><Relationship Id="rId5" Type="http://schemas.openxmlformats.org/officeDocument/2006/relationships/image" Target="../media/image146.JPG"/><Relationship Id="rId4" Type="http://schemas.openxmlformats.org/officeDocument/2006/relationships/image" Target="../media/image1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1.jpeg"/><Relationship Id="rId5" Type="http://schemas.openxmlformats.org/officeDocument/2006/relationships/image" Target="../media/image150.jpeg"/><Relationship Id="rId4" Type="http://schemas.openxmlformats.org/officeDocument/2006/relationships/image" Target="../media/image149.JP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jpg"/><Relationship Id="rId5" Type="http://schemas.openxmlformats.org/officeDocument/2006/relationships/image" Target="../media/image128.jpeg"/><Relationship Id="rId4" Type="http://schemas.openxmlformats.org/officeDocument/2006/relationships/image" Target="../media/image12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jpeg"/><Relationship Id="rId3" Type="http://schemas.openxmlformats.org/officeDocument/2006/relationships/image" Target="../media/image5.jpeg"/><Relationship Id="rId7" Type="http://schemas.openxmlformats.org/officeDocument/2006/relationships/image" Target="../media/image15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7.jpeg"/><Relationship Id="rId5" Type="http://schemas.openxmlformats.org/officeDocument/2006/relationships/image" Target="../media/image156.jpeg"/><Relationship Id="rId4" Type="http://schemas.openxmlformats.org/officeDocument/2006/relationships/image" Target="../media/image15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10" Type="http://schemas.microsoft.com/office/2007/relationships/hdphoto" Target="../media/hdphoto1.wdp"/><Relationship Id="rId4" Type="http://schemas.openxmlformats.org/officeDocument/2006/relationships/image" Target="../media/image12.wmf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D66009B-4974-469D-A395-80472D544C59" descr="IMG_5461.jpeg">
            <a:extLst>
              <a:ext uri="{FF2B5EF4-FFF2-40B4-BE49-F238E27FC236}">
                <a16:creationId xmlns:a16="http://schemas.microsoft.com/office/drawing/2014/main" id="{0F22CDAE-1827-EA27-3B69-98C37DAA4C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0" r="24773" b="17193"/>
          <a:stretch>
            <a:fillRect/>
          </a:stretch>
        </p:blipFill>
        <p:spPr bwMode="auto">
          <a:xfrm>
            <a:off x="6012161" y="-190560"/>
            <a:ext cx="3384375" cy="5570622"/>
          </a:xfrm>
          <a:prstGeom prst="rect">
            <a:avLst/>
          </a:prstGeom>
          <a:gradFill>
            <a:gsLst>
              <a:gs pos="19000">
                <a:schemeClr val="bg1">
                  <a:alpha val="0"/>
                </a:schemeClr>
              </a:gs>
              <a:gs pos="69000">
                <a:schemeClr val="bg2">
                  <a:alpha val="38000"/>
                </a:schemeClr>
              </a:gs>
            </a:gsLst>
            <a:lin ang="0" scaled="0"/>
          </a:gradFill>
          <a:ln>
            <a:noFill/>
          </a:ln>
          <a:effectLst>
            <a:softEdge rad="241300"/>
          </a:effectLst>
        </p:spPr>
      </p:pic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90CD3EBF-B1A3-4E8E-DB33-F332CCD60F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327150"/>
            <a:ext cx="1330533" cy="1308496"/>
          </a:xfrm>
          <a:prstGeom prst="rect">
            <a:avLst/>
          </a:prstGeom>
        </p:spPr>
      </p:pic>
      <p:sp>
        <p:nvSpPr>
          <p:cNvPr id="13" name="Sous-titre 2">
            <a:extLst>
              <a:ext uri="{FF2B5EF4-FFF2-40B4-BE49-F238E27FC236}">
                <a16:creationId xmlns:a16="http://schemas.microsoft.com/office/drawing/2014/main" id="{DF2B135D-7A07-1ED1-FDBC-09402A131B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544" y="3627788"/>
            <a:ext cx="4733023" cy="684910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chemeClr val="tx1"/>
                </a:solidFill>
              </a:rPr>
              <a:t>Simon Barrière, CERN</a:t>
            </a:r>
          </a:p>
          <a:p>
            <a:r>
              <a:rPr lang="en-GB" sz="1800" dirty="0">
                <a:solidFill>
                  <a:schemeClr val="tx1"/>
                </a:solidFill>
              </a:rPr>
              <a:t>on behalf of the HL-WP4 team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83BE4147-E263-AED1-89FE-7F0A3EF625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2909283"/>
            <a:ext cx="5929077" cy="430474"/>
          </a:xfrm>
        </p:spPr>
        <p:txBody>
          <a:bodyPr/>
          <a:lstStyle/>
          <a:p>
            <a:r>
              <a:rPr lang="en-GB" sz="2000" dirty="0">
                <a:solidFill>
                  <a:schemeClr val="tx1"/>
                </a:solidFill>
              </a:rPr>
              <a:t>CERN RFD Cavity Fabrication &amp; HOM status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583BB09B-00F4-3FEE-944A-2111720BA72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7544" y="4794250"/>
            <a:ext cx="6480000" cy="349250"/>
          </a:xfrm>
        </p:spPr>
        <p:txBody>
          <a:bodyPr>
            <a:normAutofit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15th HL-LHC Collaboration Meeting – CERN – 1st October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75180-9DD4-F022-95DE-15003EB6C6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6B3DCC-393B-1CB7-FBF4-EA041416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8420"/>
            <a:ext cx="5656551" cy="448895"/>
          </a:xfrm>
        </p:spPr>
        <p:txBody>
          <a:bodyPr/>
          <a:lstStyle/>
          <a:p>
            <a:pPr algn="l"/>
            <a:r>
              <a:rPr lang="en-US" dirty="0"/>
              <a:t>CERN-RFD#4 Fabrication Status</a:t>
            </a:r>
          </a:p>
        </p:txBody>
      </p:sp>
      <p:sp>
        <p:nvSpPr>
          <p:cNvPr id="4" name="Snip Same Side Corner Rectangle 187">
            <a:extLst>
              <a:ext uri="{FF2B5EF4-FFF2-40B4-BE49-F238E27FC236}">
                <a16:creationId xmlns:a16="http://schemas.microsoft.com/office/drawing/2014/main" id="{781AB999-5432-0D44-1C63-6FF20B241DB6}"/>
              </a:ext>
            </a:extLst>
          </p:cNvPr>
          <p:cNvSpPr/>
          <p:nvPr/>
        </p:nvSpPr>
        <p:spPr>
          <a:xfrm rot="10800000">
            <a:off x="2368569" y="1765050"/>
            <a:ext cx="2412718" cy="408375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Snip Same Side Corner Rectangle 185">
            <a:extLst>
              <a:ext uri="{FF2B5EF4-FFF2-40B4-BE49-F238E27FC236}">
                <a16:creationId xmlns:a16="http://schemas.microsoft.com/office/drawing/2014/main" id="{2101A829-71A0-362D-D8D1-2F44E5034B4F}"/>
              </a:ext>
            </a:extLst>
          </p:cNvPr>
          <p:cNvSpPr/>
          <p:nvPr/>
        </p:nvSpPr>
        <p:spPr>
          <a:xfrm rot="10800000">
            <a:off x="1924736" y="1555111"/>
            <a:ext cx="886576" cy="211343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Snip Same Side Corner Rectangle 239">
            <a:extLst>
              <a:ext uri="{FF2B5EF4-FFF2-40B4-BE49-F238E27FC236}">
                <a16:creationId xmlns:a16="http://schemas.microsoft.com/office/drawing/2014/main" id="{3F951E6B-F541-9BBE-3566-888DEE092957}"/>
              </a:ext>
            </a:extLst>
          </p:cNvPr>
          <p:cNvSpPr/>
          <p:nvPr/>
        </p:nvSpPr>
        <p:spPr>
          <a:xfrm rot="10800000">
            <a:off x="4342804" y="930830"/>
            <a:ext cx="442421" cy="320312"/>
          </a:xfrm>
          <a:prstGeom prst="snip2SameRect">
            <a:avLst>
              <a:gd name="adj1" fmla="val 34707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Snip Same Side Corner Rectangle 238">
            <a:extLst>
              <a:ext uri="{FF2B5EF4-FFF2-40B4-BE49-F238E27FC236}">
                <a16:creationId xmlns:a16="http://schemas.microsoft.com/office/drawing/2014/main" id="{E9F474E1-E770-0D86-33AD-67148895826C}"/>
              </a:ext>
            </a:extLst>
          </p:cNvPr>
          <p:cNvSpPr/>
          <p:nvPr/>
        </p:nvSpPr>
        <p:spPr>
          <a:xfrm rot="10800000">
            <a:off x="5186008" y="921164"/>
            <a:ext cx="334541" cy="326504"/>
          </a:xfrm>
          <a:prstGeom prst="snip2SameRect">
            <a:avLst>
              <a:gd name="adj1" fmla="val 34163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6" name="Snip Same Side Corner Rectangle 237">
            <a:extLst>
              <a:ext uri="{FF2B5EF4-FFF2-40B4-BE49-F238E27FC236}">
                <a16:creationId xmlns:a16="http://schemas.microsoft.com/office/drawing/2014/main" id="{97B62BBD-4969-683E-E312-6A8493B63EAE}"/>
              </a:ext>
            </a:extLst>
          </p:cNvPr>
          <p:cNvSpPr/>
          <p:nvPr/>
        </p:nvSpPr>
        <p:spPr>
          <a:xfrm rot="10800000">
            <a:off x="4955094" y="1243836"/>
            <a:ext cx="406250" cy="30611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Snip Same Side Corner Rectangle 211">
            <a:extLst>
              <a:ext uri="{FF2B5EF4-FFF2-40B4-BE49-F238E27FC236}">
                <a16:creationId xmlns:a16="http://schemas.microsoft.com/office/drawing/2014/main" id="{211BC5C8-6E6A-3258-8E93-125AE31A2B90}"/>
              </a:ext>
            </a:extLst>
          </p:cNvPr>
          <p:cNvSpPr/>
          <p:nvPr/>
        </p:nvSpPr>
        <p:spPr>
          <a:xfrm rot="16200000">
            <a:off x="7026270" y="1497701"/>
            <a:ext cx="758328" cy="43172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Snip Same Side Corner Rectangle 210">
            <a:extLst>
              <a:ext uri="{FF2B5EF4-FFF2-40B4-BE49-F238E27FC236}">
                <a16:creationId xmlns:a16="http://schemas.microsoft.com/office/drawing/2014/main" id="{B19A24E9-74EA-549E-1D4C-C813FD5C358F}"/>
              </a:ext>
            </a:extLst>
          </p:cNvPr>
          <p:cNvSpPr/>
          <p:nvPr/>
        </p:nvSpPr>
        <p:spPr>
          <a:xfrm rot="16200000">
            <a:off x="6552507" y="1947494"/>
            <a:ext cx="862655" cy="41148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Snip Same Side Corner Rectangle 209">
            <a:extLst>
              <a:ext uri="{FF2B5EF4-FFF2-40B4-BE49-F238E27FC236}">
                <a16:creationId xmlns:a16="http://schemas.microsoft.com/office/drawing/2014/main" id="{EC35A71C-73CF-C849-4553-9624F833D203}"/>
              </a:ext>
            </a:extLst>
          </p:cNvPr>
          <p:cNvSpPr/>
          <p:nvPr/>
        </p:nvSpPr>
        <p:spPr>
          <a:xfrm rot="16200000">
            <a:off x="5887806" y="2608937"/>
            <a:ext cx="1296143" cy="465686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Snip Same Side Corner Rectangle 208">
            <a:extLst>
              <a:ext uri="{FF2B5EF4-FFF2-40B4-BE49-F238E27FC236}">
                <a16:creationId xmlns:a16="http://schemas.microsoft.com/office/drawing/2014/main" id="{3C7B09A0-4EBC-A729-B9F7-87B8CE4829BC}"/>
              </a:ext>
            </a:extLst>
          </p:cNvPr>
          <p:cNvSpPr/>
          <p:nvPr/>
        </p:nvSpPr>
        <p:spPr>
          <a:xfrm>
            <a:off x="3406483" y="3104775"/>
            <a:ext cx="1961486" cy="34534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Snip Same Side Corner Rectangle 207">
            <a:extLst>
              <a:ext uri="{FF2B5EF4-FFF2-40B4-BE49-F238E27FC236}">
                <a16:creationId xmlns:a16="http://schemas.microsoft.com/office/drawing/2014/main" id="{AFED4AAC-90CF-0879-E61B-F129F16FCA69}"/>
              </a:ext>
            </a:extLst>
          </p:cNvPr>
          <p:cNvSpPr/>
          <p:nvPr/>
        </p:nvSpPr>
        <p:spPr>
          <a:xfrm rot="10800000">
            <a:off x="3442314" y="926761"/>
            <a:ext cx="332654" cy="772301"/>
          </a:xfrm>
          <a:prstGeom prst="snip2SameRect">
            <a:avLst>
              <a:gd name="adj1" fmla="val 49999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2" name="Snip Same Side Corner Rectangle 178">
            <a:extLst>
              <a:ext uri="{FF2B5EF4-FFF2-40B4-BE49-F238E27FC236}">
                <a16:creationId xmlns:a16="http://schemas.microsoft.com/office/drawing/2014/main" id="{986B7C4F-8DC8-379F-DE8B-216AC69B63E2}"/>
              </a:ext>
            </a:extLst>
          </p:cNvPr>
          <p:cNvSpPr/>
          <p:nvPr/>
        </p:nvSpPr>
        <p:spPr>
          <a:xfrm rot="10800000">
            <a:off x="2368569" y="929947"/>
            <a:ext cx="442421" cy="320312"/>
          </a:xfrm>
          <a:prstGeom prst="snip2SameRect">
            <a:avLst>
              <a:gd name="adj1" fmla="val 34707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Snip Same Side Corner Rectangle 199">
            <a:extLst>
              <a:ext uri="{FF2B5EF4-FFF2-40B4-BE49-F238E27FC236}">
                <a16:creationId xmlns:a16="http://schemas.microsoft.com/office/drawing/2014/main" id="{F1AD9671-AEED-D54D-B749-CBBB1D6BAF00}"/>
              </a:ext>
            </a:extLst>
          </p:cNvPr>
          <p:cNvSpPr/>
          <p:nvPr/>
        </p:nvSpPr>
        <p:spPr>
          <a:xfrm>
            <a:off x="6212875" y="4142147"/>
            <a:ext cx="378479" cy="342900"/>
          </a:xfrm>
          <a:prstGeom prst="snip2SameRect">
            <a:avLst>
              <a:gd name="adj1" fmla="val 35047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4" name="Snip Same Side Corner Rectangle 192">
            <a:extLst>
              <a:ext uri="{FF2B5EF4-FFF2-40B4-BE49-F238E27FC236}">
                <a16:creationId xmlns:a16="http://schemas.microsoft.com/office/drawing/2014/main" id="{821313B0-DCC0-42EA-6D26-77DED40A4410}"/>
              </a:ext>
            </a:extLst>
          </p:cNvPr>
          <p:cNvSpPr/>
          <p:nvPr/>
        </p:nvSpPr>
        <p:spPr>
          <a:xfrm>
            <a:off x="3726769" y="4444312"/>
            <a:ext cx="443041" cy="3429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5" name="Snip Same Side Corner Rectangle 200">
            <a:extLst>
              <a:ext uri="{FF2B5EF4-FFF2-40B4-BE49-F238E27FC236}">
                <a16:creationId xmlns:a16="http://schemas.microsoft.com/office/drawing/2014/main" id="{4D79A051-2C8A-27CA-3F9A-BB8ACFE986D7}"/>
              </a:ext>
            </a:extLst>
          </p:cNvPr>
          <p:cNvSpPr/>
          <p:nvPr/>
        </p:nvSpPr>
        <p:spPr>
          <a:xfrm>
            <a:off x="5922150" y="3792719"/>
            <a:ext cx="475798" cy="3429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Snip Same Side Corner Rectangle 203">
            <a:extLst>
              <a:ext uri="{FF2B5EF4-FFF2-40B4-BE49-F238E27FC236}">
                <a16:creationId xmlns:a16="http://schemas.microsoft.com/office/drawing/2014/main" id="{BBB606EE-DF1B-B805-4665-9E5D596A5112}"/>
              </a:ext>
            </a:extLst>
          </p:cNvPr>
          <p:cNvSpPr/>
          <p:nvPr/>
        </p:nvSpPr>
        <p:spPr>
          <a:xfrm>
            <a:off x="4856693" y="3450115"/>
            <a:ext cx="1295676" cy="344045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Snip Same Side Corner Rectangle 201">
            <a:extLst>
              <a:ext uri="{FF2B5EF4-FFF2-40B4-BE49-F238E27FC236}">
                <a16:creationId xmlns:a16="http://schemas.microsoft.com/office/drawing/2014/main" id="{9E1D00E2-F8F9-199B-4F29-57536397F08A}"/>
              </a:ext>
            </a:extLst>
          </p:cNvPr>
          <p:cNvSpPr/>
          <p:nvPr/>
        </p:nvSpPr>
        <p:spPr>
          <a:xfrm>
            <a:off x="5027928" y="4141508"/>
            <a:ext cx="516181" cy="342900"/>
          </a:xfrm>
          <a:prstGeom prst="snip2SameRect">
            <a:avLst>
              <a:gd name="adj1" fmla="val 36916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Snip Same Side Corner Rectangle 202">
            <a:extLst>
              <a:ext uri="{FF2B5EF4-FFF2-40B4-BE49-F238E27FC236}">
                <a16:creationId xmlns:a16="http://schemas.microsoft.com/office/drawing/2014/main" id="{1AA05144-82F5-4D9B-96C0-9C8C3D49E5DB}"/>
              </a:ext>
            </a:extLst>
          </p:cNvPr>
          <p:cNvSpPr/>
          <p:nvPr/>
        </p:nvSpPr>
        <p:spPr>
          <a:xfrm>
            <a:off x="4611177" y="3793828"/>
            <a:ext cx="601699" cy="344045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9" name="Snip Same Side Corner Rectangle 191">
            <a:extLst>
              <a:ext uri="{FF2B5EF4-FFF2-40B4-BE49-F238E27FC236}">
                <a16:creationId xmlns:a16="http://schemas.microsoft.com/office/drawing/2014/main" id="{BBFF63CF-CF39-3995-8BB6-365D093A1C3A}"/>
              </a:ext>
            </a:extLst>
          </p:cNvPr>
          <p:cNvSpPr/>
          <p:nvPr/>
        </p:nvSpPr>
        <p:spPr>
          <a:xfrm rot="10800000">
            <a:off x="3606437" y="2176276"/>
            <a:ext cx="2102183" cy="346790"/>
          </a:xfrm>
          <a:prstGeom prst="snip2SameRect">
            <a:avLst>
              <a:gd name="adj1" fmla="val 30774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0" name="Snip Same Side Corner Rectangle 194">
            <a:extLst>
              <a:ext uri="{FF2B5EF4-FFF2-40B4-BE49-F238E27FC236}">
                <a16:creationId xmlns:a16="http://schemas.microsoft.com/office/drawing/2014/main" id="{76DAED26-685E-AAEB-4399-8CA6ACB32EA6}"/>
              </a:ext>
            </a:extLst>
          </p:cNvPr>
          <p:cNvSpPr/>
          <p:nvPr/>
        </p:nvSpPr>
        <p:spPr>
          <a:xfrm>
            <a:off x="2438463" y="4449156"/>
            <a:ext cx="409944" cy="342900"/>
          </a:xfrm>
          <a:prstGeom prst="snip2SameRect">
            <a:avLst>
              <a:gd name="adj1" fmla="val 40654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Snip Same Side Corner Rectangle 196">
            <a:extLst>
              <a:ext uri="{FF2B5EF4-FFF2-40B4-BE49-F238E27FC236}">
                <a16:creationId xmlns:a16="http://schemas.microsoft.com/office/drawing/2014/main" id="{6CCC7D99-E49F-ED77-52C6-5F96D4B6B568}"/>
              </a:ext>
            </a:extLst>
          </p:cNvPr>
          <p:cNvSpPr/>
          <p:nvPr/>
        </p:nvSpPr>
        <p:spPr>
          <a:xfrm>
            <a:off x="2640691" y="4097095"/>
            <a:ext cx="893909" cy="3429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Snip Same Side Corner Rectangle 193">
            <a:extLst>
              <a:ext uri="{FF2B5EF4-FFF2-40B4-BE49-F238E27FC236}">
                <a16:creationId xmlns:a16="http://schemas.microsoft.com/office/drawing/2014/main" id="{7E709A5F-D9A5-CB94-B938-9EB80E256BB4}"/>
              </a:ext>
            </a:extLst>
          </p:cNvPr>
          <p:cNvSpPr/>
          <p:nvPr/>
        </p:nvSpPr>
        <p:spPr>
          <a:xfrm>
            <a:off x="3950554" y="4097095"/>
            <a:ext cx="420551" cy="3429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Snip Same Side Corner Rectangle 197">
            <a:extLst>
              <a:ext uri="{FF2B5EF4-FFF2-40B4-BE49-F238E27FC236}">
                <a16:creationId xmlns:a16="http://schemas.microsoft.com/office/drawing/2014/main" id="{99959BA4-D8E2-AABF-8CCC-7AEA81D50125}"/>
              </a:ext>
            </a:extLst>
          </p:cNvPr>
          <p:cNvSpPr/>
          <p:nvPr/>
        </p:nvSpPr>
        <p:spPr>
          <a:xfrm>
            <a:off x="3225644" y="3793163"/>
            <a:ext cx="910740" cy="291139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Snip Same Side Corner Rectangle 190">
            <a:extLst>
              <a:ext uri="{FF2B5EF4-FFF2-40B4-BE49-F238E27FC236}">
                <a16:creationId xmlns:a16="http://schemas.microsoft.com/office/drawing/2014/main" id="{F63FC2CA-FCEC-9498-9D8A-30BF5A96C57A}"/>
              </a:ext>
            </a:extLst>
          </p:cNvPr>
          <p:cNvSpPr/>
          <p:nvPr/>
        </p:nvSpPr>
        <p:spPr>
          <a:xfrm rot="10800000">
            <a:off x="5453096" y="1787992"/>
            <a:ext cx="561877" cy="387245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Snip Same Side Corner Rectangle 189">
            <a:extLst>
              <a:ext uri="{FF2B5EF4-FFF2-40B4-BE49-F238E27FC236}">
                <a16:creationId xmlns:a16="http://schemas.microsoft.com/office/drawing/2014/main" id="{C20D6334-AF44-57BF-0EDD-C3581272A4B9}"/>
              </a:ext>
            </a:extLst>
          </p:cNvPr>
          <p:cNvSpPr/>
          <p:nvPr/>
        </p:nvSpPr>
        <p:spPr>
          <a:xfrm rot="10800000">
            <a:off x="5848658" y="1523357"/>
            <a:ext cx="419453" cy="20574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Snip Same Side Corner Rectangle 181">
            <a:extLst>
              <a:ext uri="{FF2B5EF4-FFF2-40B4-BE49-F238E27FC236}">
                <a16:creationId xmlns:a16="http://schemas.microsoft.com/office/drawing/2014/main" id="{98AAC7F7-3DBC-BDC7-8008-85FE83F755CE}"/>
              </a:ext>
            </a:extLst>
          </p:cNvPr>
          <p:cNvSpPr/>
          <p:nvPr/>
        </p:nvSpPr>
        <p:spPr>
          <a:xfrm rot="10800000">
            <a:off x="1579223" y="922138"/>
            <a:ext cx="334541" cy="326504"/>
          </a:xfrm>
          <a:prstGeom prst="snip2SameRect">
            <a:avLst>
              <a:gd name="adj1" fmla="val 34163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7" name="Snip Same Side Corner Rectangle 182">
            <a:extLst>
              <a:ext uri="{FF2B5EF4-FFF2-40B4-BE49-F238E27FC236}">
                <a16:creationId xmlns:a16="http://schemas.microsoft.com/office/drawing/2014/main" id="{0A904929-340E-16AD-4F42-0F48959299CB}"/>
              </a:ext>
            </a:extLst>
          </p:cNvPr>
          <p:cNvSpPr/>
          <p:nvPr/>
        </p:nvSpPr>
        <p:spPr>
          <a:xfrm rot="10800000">
            <a:off x="1709683" y="1243553"/>
            <a:ext cx="390143" cy="308610"/>
          </a:xfrm>
          <a:prstGeom prst="snip2SameRect">
            <a:avLst>
              <a:gd name="adj1" fmla="val 40568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Snip Same Side Corner Rectangle 180">
            <a:extLst>
              <a:ext uri="{FF2B5EF4-FFF2-40B4-BE49-F238E27FC236}">
                <a16:creationId xmlns:a16="http://schemas.microsoft.com/office/drawing/2014/main" id="{00329BFA-3616-ABB4-35D2-5EA562F37BA9}"/>
              </a:ext>
            </a:extLst>
          </p:cNvPr>
          <p:cNvSpPr/>
          <p:nvPr/>
        </p:nvSpPr>
        <p:spPr>
          <a:xfrm rot="10800000">
            <a:off x="2586693" y="1244915"/>
            <a:ext cx="444716" cy="30861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9" name="Picture 6">
            <a:extLst>
              <a:ext uri="{FF2B5EF4-FFF2-40B4-BE49-F238E27FC236}">
                <a16:creationId xmlns:a16="http://schemas.microsoft.com/office/drawing/2014/main" id="{86BB9D53-978A-0267-CEE1-929369315B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17349" flipH="1">
            <a:off x="7371183" y="1031411"/>
            <a:ext cx="417692" cy="4099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Picture 11">
            <a:extLst>
              <a:ext uri="{FF2B5EF4-FFF2-40B4-BE49-F238E27FC236}">
                <a16:creationId xmlns:a16="http://schemas.microsoft.com/office/drawing/2014/main" id="{AFE93390-6025-5A63-01DF-5D336B36B1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54717">
            <a:off x="6821995" y="2477678"/>
            <a:ext cx="759760" cy="4473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1" name="Picture 13">
            <a:extLst>
              <a:ext uri="{FF2B5EF4-FFF2-40B4-BE49-F238E27FC236}">
                <a16:creationId xmlns:a16="http://schemas.microsoft.com/office/drawing/2014/main" id="{DA4B80E4-B7F1-A6B1-AF04-19DDD9ECFE4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9646" y="1536408"/>
            <a:ext cx="579098" cy="2404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2" name="Picture 15">
            <a:extLst>
              <a:ext uri="{FF2B5EF4-FFF2-40B4-BE49-F238E27FC236}">
                <a16:creationId xmlns:a16="http://schemas.microsoft.com/office/drawing/2014/main" id="{83E22A42-0B33-BFF6-4D78-D3EE35886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00821">
            <a:off x="6385157" y="1988526"/>
            <a:ext cx="741413" cy="519269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" name="Picture 17">
            <a:extLst>
              <a:ext uri="{FF2B5EF4-FFF2-40B4-BE49-F238E27FC236}">
                <a16:creationId xmlns:a16="http://schemas.microsoft.com/office/drawing/2014/main" id="{94E122FC-0E0C-38D4-9991-F26104BC622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8608">
            <a:off x="6513602" y="3297879"/>
            <a:ext cx="519612" cy="4342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Picture 19">
            <a:extLst>
              <a:ext uri="{FF2B5EF4-FFF2-40B4-BE49-F238E27FC236}">
                <a16:creationId xmlns:a16="http://schemas.microsoft.com/office/drawing/2014/main" id="{6C093DFB-ABBA-7C8D-F634-457BF4709AB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49496">
            <a:off x="6031351" y="2529398"/>
            <a:ext cx="577004" cy="4800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5" name="Picture 21">
            <a:extLst>
              <a:ext uri="{FF2B5EF4-FFF2-40B4-BE49-F238E27FC236}">
                <a16:creationId xmlns:a16="http://schemas.microsoft.com/office/drawing/2014/main" id="{2FE9ADAC-5840-DAB5-FA5F-5B0236ED994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9200" y="3161722"/>
            <a:ext cx="268415" cy="2390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6" name="Picture 23">
            <a:extLst>
              <a:ext uri="{FF2B5EF4-FFF2-40B4-BE49-F238E27FC236}">
                <a16:creationId xmlns:a16="http://schemas.microsoft.com/office/drawing/2014/main" id="{49824C2D-0496-BC25-6435-612CD59D9EC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1887">
            <a:off x="6057383" y="4384495"/>
            <a:ext cx="290291" cy="2578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25">
            <a:extLst>
              <a:ext uri="{FF2B5EF4-FFF2-40B4-BE49-F238E27FC236}">
                <a16:creationId xmlns:a16="http://schemas.microsoft.com/office/drawing/2014/main" id="{1F5B386F-6561-CC53-943F-B80DF13D646C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557568">
            <a:off x="6449678" y="4388032"/>
            <a:ext cx="327254" cy="2397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8" name="Picture 27">
            <a:extLst>
              <a:ext uri="{FF2B5EF4-FFF2-40B4-BE49-F238E27FC236}">
                <a16:creationId xmlns:a16="http://schemas.microsoft.com/office/drawing/2014/main" id="{172544EF-4381-C264-8122-C6BA9CC08289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581995">
            <a:off x="6261371" y="4009535"/>
            <a:ext cx="311043" cy="3617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9" name="Picture 29">
            <a:extLst>
              <a:ext uri="{FF2B5EF4-FFF2-40B4-BE49-F238E27FC236}">
                <a16:creationId xmlns:a16="http://schemas.microsoft.com/office/drawing/2014/main" id="{659BA927-33F8-BE66-5271-97E2E1123E51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50600">
            <a:off x="5945094" y="3617361"/>
            <a:ext cx="377008" cy="3826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0" name="Picture 31">
            <a:extLst>
              <a:ext uri="{FF2B5EF4-FFF2-40B4-BE49-F238E27FC236}">
                <a16:creationId xmlns:a16="http://schemas.microsoft.com/office/drawing/2014/main" id="{9FF98DAD-69A7-3E3F-540D-491119B0B57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05346">
            <a:off x="5718593" y="4052802"/>
            <a:ext cx="387624" cy="2467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" name="Picture 33">
            <a:extLst>
              <a:ext uri="{FF2B5EF4-FFF2-40B4-BE49-F238E27FC236}">
                <a16:creationId xmlns:a16="http://schemas.microsoft.com/office/drawing/2014/main" id="{DE456909-26F3-888F-600A-851331B1874A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1908" y="3241738"/>
            <a:ext cx="438224" cy="3827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2" name="Picture 35">
            <a:extLst>
              <a:ext uri="{FF2B5EF4-FFF2-40B4-BE49-F238E27FC236}">
                <a16:creationId xmlns:a16="http://schemas.microsoft.com/office/drawing/2014/main" id="{F16998DD-D926-6423-22C6-DCB7D2A39EBE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598673" flipH="1" flipV="1">
            <a:off x="4648174" y="3650497"/>
            <a:ext cx="410881" cy="2726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Picture 38">
            <a:extLst>
              <a:ext uri="{FF2B5EF4-FFF2-40B4-BE49-F238E27FC236}">
                <a16:creationId xmlns:a16="http://schemas.microsoft.com/office/drawing/2014/main" id="{862DEDC5-5B81-91EB-3592-D1B52682CF37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60778">
            <a:off x="5328468" y="3646421"/>
            <a:ext cx="325763" cy="3010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4" name="Picture 42">
            <a:extLst>
              <a:ext uri="{FF2B5EF4-FFF2-40B4-BE49-F238E27FC236}">
                <a16:creationId xmlns:a16="http://schemas.microsoft.com/office/drawing/2014/main" id="{6D3C15EF-EA28-B436-0A4D-E7D48AB600C6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577494">
            <a:off x="5132629" y="3969681"/>
            <a:ext cx="372138" cy="305245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5" name="Picture 46">
            <a:extLst>
              <a:ext uri="{FF2B5EF4-FFF2-40B4-BE49-F238E27FC236}">
                <a16:creationId xmlns:a16="http://schemas.microsoft.com/office/drawing/2014/main" id="{B0BBD024-6F2C-001C-AFEA-AAD2C1EAAAE8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630149">
            <a:off x="4479449" y="4011793"/>
            <a:ext cx="300633" cy="2361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6" name="Picture 54">
            <a:extLst>
              <a:ext uri="{FF2B5EF4-FFF2-40B4-BE49-F238E27FC236}">
                <a16:creationId xmlns:a16="http://schemas.microsoft.com/office/drawing/2014/main" id="{C43BC390-7B42-6C8E-43F4-930055D5D809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416642">
            <a:off x="5408989" y="4421731"/>
            <a:ext cx="281939" cy="1957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7" name="Picture 58">
            <a:extLst>
              <a:ext uri="{FF2B5EF4-FFF2-40B4-BE49-F238E27FC236}">
                <a16:creationId xmlns:a16="http://schemas.microsoft.com/office/drawing/2014/main" id="{F641714D-94CD-C124-5C69-5B076473DCA9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374509">
            <a:off x="4860306" y="4432675"/>
            <a:ext cx="396936" cy="1751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8" name="Picture 66">
            <a:extLst>
              <a:ext uri="{FF2B5EF4-FFF2-40B4-BE49-F238E27FC236}">
                <a16:creationId xmlns:a16="http://schemas.microsoft.com/office/drawing/2014/main" id="{B89FB13A-0DFC-6FD0-CF25-C8226D3FB4F1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18139">
            <a:off x="4003926" y="4649724"/>
            <a:ext cx="384048" cy="2728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9" name="Picture 69">
            <a:extLst>
              <a:ext uri="{FF2B5EF4-FFF2-40B4-BE49-F238E27FC236}">
                <a16:creationId xmlns:a16="http://schemas.microsoft.com/office/drawing/2014/main" id="{50DC16DB-6A3A-52F0-E48B-CD4E82531E00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16326">
            <a:off x="3481591" y="4648338"/>
            <a:ext cx="385408" cy="306774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0" name="Picture 72">
            <a:extLst>
              <a:ext uri="{FF2B5EF4-FFF2-40B4-BE49-F238E27FC236}">
                <a16:creationId xmlns:a16="http://schemas.microsoft.com/office/drawing/2014/main" id="{FF97CF2C-FB17-22C8-1B78-8CA366E41094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06023">
            <a:off x="3766041" y="4325131"/>
            <a:ext cx="381071" cy="254597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" name="Picture 80">
            <a:extLst>
              <a:ext uri="{FF2B5EF4-FFF2-40B4-BE49-F238E27FC236}">
                <a16:creationId xmlns:a16="http://schemas.microsoft.com/office/drawing/2014/main" id="{448E60FF-398C-7877-DB0A-F448137C4E8F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3989175"/>
            <a:ext cx="414736" cy="2814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2" name="Picture 85">
            <a:extLst>
              <a:ext uri="{FF2B5EF4-FFF2-40B4-BE49-F238E27FC236}">
                <a16:creationId xmlns:a16="http://schemas.microsoft.com/office/drawing/2014/main" id="{FA7C769E-7835-6031-FC3E-0DBE59899772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0979" y="3959518"/>
            <a:ext cx="329060" cy="3048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3" name="Picture 87">
            <a:extLst>
              <a:ext uri="{FF2B5EF4-FFF2-40B4-BE49-F238E27FC236}">
                <a16:creationId xmlns:a16="http://schemas.microsoft.com/office/drawing/2014/main" id="{1E747197-CE9C-3AF9-1764-3AB71A2F7074}"/>
              </a:ext>
            </a:extLst>
          </p:cNvPr>
          <p:cNvPicPr>
            <a:picLocks noChangeAspect="1"/>
          </p:cNvPicPr>
          <p:nvPr/>
        </p:nvPicPr>
        <p:blipFill>
          <a:blip r:embed="rId27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766" y="4299943"/>
            <a:ext cx="334329" cy="2753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4" name="Picture 90">
            <a:extLst>
              <a:ext uri="{FF2B5EF4-FFF2-40B4-BE49-F238E27FC236}">
                <a16:creationId xmlns:a16="http://schemas.microsoft.com/office/drawing/2014/main" id="{A102A7DA-23D6-16AC-5A10-2DA08E9C8FCC}"/>
              </a:ext>
            </a:extLst>
          </p:cNvPr>
          <p:cNvPicPr>
            <a:picLocks noChangeAspect="1"/>
          </p:cNvPicPr>
          <p:nvPr/>
        </p:nvPicPr>
        <p:blipFill>
          <a:blip r:embed="rId28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6544" y="4665802"/>
            <a:ext cx="296772" cy="2279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5" name="Picture 94">
            <a:extLst>
              <a:ext uri="{FF2B5EF4-FFF2-40B4-BE49-F238E27FC236}">
                <a16:creationId xmlns:a16="http://schemas.microsoft.com/office/drawing/2014/main" id="{73BA66B3-1500-CD8A-C531-A90112EB1829}"/>
              </a:ext>
            </a:extLst>
          </p:cNvPr>
          <p:cNvPicPr>
            <a:picLocks noChangeAspect="1"/>
          </p:cNvPicPr>
          <p:nvPr/>
        </p:nvPicPr>
        <p:blipFill>
          <a:blip r:embed="rId29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7814" y="4299942"/>
            <a:ext cx="333193" cy="2700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6" name="Picture 97">
            <a:extLst>
              <a:ext uri="{FF2B5EF4-FFF2-40B4-BE49-F238E27FC236}">
                <a16:creationId xmlns:a16="http://schemas.microsoft.com/office/drawing/2014/main" id="{A37218F4-7141-F55C-1892-2D70C356745E}"/>
              </a:ext>
            </a:extLst>
          </p:cNvPr>
          <p:cNvPicPr>
            <a:picLocks noChangeAspect="1"/>
          </p:cNvPicPr>
          <p:nvPr/>
        </p:nvPicPr>
        <p:blipFill>
          <a:blip r:embed="rId30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94206">
            <a:off x="3365640" y="4305159"/>
            <a:ext cx="333193" cy="317015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7" name="Picture 101">
            <a:extLst>
              <a:ext uri="{FF2B5EF4-FFF2-40B4-BE49-F238E27FC236}">
                <a16:creationId xmlns:a16="http://schemas.microsoft.com/office/drawing/2014/main" id="{246C48C6-A6B8-3AAD-4E8E-D846BBE72AF2}"/>
              </a:ext>
            </a:extLst>
          </p:cNvPr>
          <p:cNvPicPr>
            <a:picLocks noChangeAspect="1"/>
          </p:cNvPicPr>
          <p:nvPr/>
        </p:nvPicPr>
        <p:blipFill>
          <a:blip r:embed="rId31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4018" y="743645"/>
            <a:ext cx="474332" cy="3008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8" name="Picture 105">
            <a:extLst>
              <a:ext uri="{FF2B5EF4-FFF2-40B4-BE49-F238E27FC236}">
                <a16:creationId xmlns:a16="http://schemas.microsoft.com/office/drawing/2014/main" id="{B8BEB854-918E-C34B-7CD8-E88FBDD5CC9C}"/>
              </a:ext>
            </a:extLst>
          </p:cNvPr>
          <p:cNvPicPr>
            <a:picLocks noChangeAspect="1"/>
          </p:cNvPicPr>
          <p:nvPr/>
        </p:nvPicPr>
        <p:blipFill>
          <a:blip r:embed="rId32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616" y="2821634"/>
            <a:ext cx="493671" cy="480060"/>
          </a:xfrm>
          <a:custGeom>
            <a:avLst/>
            <a:gdLst>
              <a:gd name="connsiteX0" fmla="*/ 0 w 493671"/>
              <a:gd name="connsiteY0" fmla="*/ 0 h 480060"/>
              <a:gd name="connsiteX1" fmla="*/ 493671 w 493671"/>
              <a:gd name="connsiteY1" fmla="*/ 0 h 480060"/>
              <a:gd name="connsiteX2" fmla="*/ 493671 w 493671"/>
              <a:gd name="connsiteY2" fmla="*/ 480060 h 480060"/>
              <a:gd name="connsiteX3" fmla="*/ 0 w 493671"/>
              <a:gd name="connsiteY3" fmla="*/ 480060 h 480060"/>
              <a:gd name="connsiteX4" fmla="*/ 0 w 493671"/>
              <a:gd name="connsiteY4" fmla="*/ 0 h 480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671" h="480060" fill="none" extrusionOk="0">
                <a:moveTo>
                  <a:pt x="0" y="0"/>
                </a:moveTo>
                <a:cubicBezTo>
                  <a:pt x="203416" y="-26815"/>
                  <a:pt x="317243" y="12890"/>
                  <a:pt x="493671" y="0"/>
                </a:cubicBezTo>
                <a:cubicBezTo>
                  <a:pt x="523752" y="226089"/>
                  <a:pt x="453166" y="345639"/>
                  <a:pt x="493671" y="480060"/>
                </a:cubicBezTo>
                <a:cubicBezTo>
                  <a:pt x="271130" y="507491"/>
                  <a:pt x="121017" y="477329"/>
                  <a:pt x="0" y="480060"/>
                </a:cubicBezTo>
                <a:cubicBezTo>
                  <a:pt x="-5498" y="300220"/>
                  <a:pt x="34207" y="217785"/>
                  <a:pt x="0" y="0"/>
                </a:cubicBezTo>
                <a:close/>
              </a:path>
              <a:path w="493671" h="480060" stroke="0" extrusionOk="0">
                <a:moveTo>
                  <a:pt x="0" y="0"/>
                </a:moveTo>
                <a:cubicBezTo>
                  <a:pt x="233604" y="-11154"/>
                  <a:pt x="279015" y="43018"/>
                  <a:pt x="493671" y="0"/>
                </a:cubicBezTo>
                <a:cubicBezTo>
                  <a:pt x="539040" y="137280"/>
                  <a:pt x="459182" y="369555"/>
                  <a:pt x="493671" y="480060"/>
                </a:cubicBezTo>
                <a:cubicBezTo>
                  <a:pt x="260230" y="491061"/>
                  <a:pt x="220388" y="429639"/>
                  <a:pt x="0" y="480060"/>
                </a:cubicBezTo>
                <a:cubicBezTo>
                  <a:pt x="-47799" y="260674"/>
                  <a:pt x="14894" y="108714"/>
                  <a:pt x="0" y="0"/>
                </a:cubicBezTo>
                <a:close/>
              </a:path>
            </a:pathLst>
          </a:custGeom>
          <a:ln>
            <a:noFill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0" name="Picture 92">
            <a:extLst>
              <a:ext uri="{FF2B5EF4-FFF2-40B4-BE49-F238E27FC236}">
                <a16:creationId xmlns:a16="http://schemas.microsoft.com/office/drawing/2014/main" id="{7690C768-D3CD-2D07-67F2-3FDC68DABBFF}"/>
              </a:ext>
            </a:extLst>
          </p:cNvPr>
          <p:cNvPicPr>
            <a:picLocks noChangeAspect="1"/>
          </p:cNvPicPr>
          <p:nvPr/>
        </p:nvPicPr>
        <p:blipFill>
          <a:blip r:embed="rId3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006340">
            <a:off x="2295898" y="4644636"/>
            <a:ext cx="289868" cy="2505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1" name="Picture 148">
            <a:extLst>
              <a:ext uri="{FF2B5EF4-FFF2-40B4-BE49-F238E27FC236}">
                <a16:creationId xmlns:a16="http://schemas.microsoft.com/office/drawing/2014/main" id="{A6DD92F5-92CD-B076-A19D-51D103B0040D}"/>
              </a:ext>
            </a:extLst>
          </p:cNvPr>
          <p:cNvPicPr>
            <a:picLocks noChangeAspect="1"/>
          </p:cNvPicPr>
          <p:nvPr/>
        </p:nvPicPr>
        <p:blipFill>
          <a:blip r:embed="rId34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172599" flipV="1">
            <a:off x="7304907" y="1822268"/>
            <a:ext cx="554188" cy="376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2" name="Snip Same Side Corner Rectangle 204">
            <a:extLst>
              <a:ext uri="{FF2B5EF4-FFF2-40B4-BE49-F238E27FC236}">
                <a16:creationId xmlns:a16="http://schemas.microsoft.com/office/drawing/2014/main" id="{4FE913F9-723D-08E0-72F5-21A270FB8C91}"/>
              </a:ext>
            </a:extLst>
          </p:cNvPr>
          <p:cNvSpPr/>
          <p:nvPr/>
        </p:nvSpPr>
        <p:spPr>
          <a:xfrm>
            <a:off x="3099017" y="3449574"/>
            <a:ext cx="614930" cy="3429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73" name="Picture 83">
            <a:extLst>
              <a:ext uri="{FF2B5EF4-FFF2-40B4-BE49-F238E27FC236}">
                <a16:creationId xmlns:a16="http://schemas.microsoft.com/office/drawing/2014/main" id="{4F5C895C-A081-FECA-A227-C40560871E10}"/>
              </a:ext>
            </a:extLst>
          </p:cNvPr>
          <p:cNvPicPr>
            <a:picLocks noChangeAspect="1"/>
          </p:cNvPicPr>
          <p:nvPr/>
        </p:nvPicPr>
        <p:blipFill>
          <a:blip r:embed="rId35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12511">
            <a:off x="3501520" y="3567012"/>
            <a:ext cx="451736" cy="3998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4" name="Picture 99">
            <a:extLst>
              <a:ext uri="{FF2B5EF4-FFF2-40B4-BE49-F238E27FC236}">
                <a16:creationId xmlns:a16="http://schemas.microsoft.com/office/drawing/2014/main" id="{E8DB1BEE-67BB-D5E2-F1B4-5AC70AB9AC3E}"/>
              </a:ext>
            </a:extLst>
          </p:cNvPr>
          <p:cNvPicPr>
            <a:picLocks noChangeAspect="1"/>
          </p:cNvPicPr>
          <p:nvPr/>
        </p:nvPicPr>
        <p:blipFill>
          <a:blip r:embed="rId36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8991" y="3597864"/>
            <a:ext cx="472859" cy="3176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5" name="Picture 103">
            <a:extLst>
              <a:ext uri="{FF2B5EF4-FFF2-40B4-BE49-F238E27FC236}">
                <a16:creationId xmlns:a16="http://schemas.microsoft.com/office/drawing/2014/main" id="{5120675F-D41D-4633-5242-17FB7AB6121A}"/>
              </a:ext>
            </a:extLst>
          </p:cNvPr>
          <p:cNvPicPr>
            <a:picLocks noChangeAspect="1"/>
          </p:cNvPicPr>
          <p:nvPr/>
        </p:nvPicPr>
        <p:blipFill>
          <a:blip r:embed="rId37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3391" y="3279448"/>
            <a:ext cx="510508" cy="3513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6" name="Picture 119">
            <a:extLst>
              <a:ext uri="{FF2B5EF4-FFF2-40B4-BE49-F238E27FC236}">
                <a16:creationId xmlns:a16="http://schemas.microsoft.com/office/drawing/2014/main" id="{CDECF120-01BC-D04C-A7C2-115376914DA7}"/>
              </a:ext>
            </a:extLst>
          </p:cNvPr>
          <p:cNvPicPr>
            <a:picLocks noChangeAspect="1"/>
          </p:cNvPicPr>
          <p:nvPr/>
        </p:nvPicPr>
        <p:blipFill>
          <a:blip r:embed="rId38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014" y="2218343"/>
            <a:ext cx="581891" cy="4800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7" name="Picture 39" descr="A picture containing drawing&#10;&#10;Description automatically generated">
            <a:extLst>
              <a:ext uri="{FF2B5EF4-FFF2-40B4-BE49-F238E27FC236}">
                <a16:creationId xmlns:a16="http://schemas.microsoft.com/office/drawing/2014/main" id="{8D0C85C6-2233-9A4D-C51C-FA7FB938D5D1}"/>
              </a:ext>
            </a:extLst>
          </p:cNvPr>
          <p:cNvPicPr>
            <a:picLocks noChangeAspect="1"/>
          </p:cNvPicPr>
          <p:nvPr/>
        </p:nvPicPr>
        <p:blipFill>
          <a:blip r:embed="rId39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90894">
            <a:off x="1466352" y="824651"/>
            <a:ext cx="235344" cy="1829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8" name="Picture 43" descr="A picture containing drawing&#10;&#10;Description automatically generated">
            <a:extLst>
              <a:ext uri="{FF2B5EF4-FFF2-40B4-BE49-F238E27FC236}">
                <a16:creationId xmlns:a16="http://schemas.microsoft.com/office/drawing/2014/main" id="{1FA124D6-9AD6-2B20-D656-CECC03567D65}"/>
              </a:ext>
            </a:extLst>
          </p:cNvPr>
          <p:cNvPicPr>
            <a:picLocks noChangeAspect="1"/>
          </p:cNvPicPr>
          <p:nvPr/>
        </p:nvPicPr>
        <p:blipFill>
          <a:blip r:embed="rId41" cstate="screen">
            <a:alphaModFix/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95636">
            <a:off x="1611568" y="1137952"/>
            <a:ext cx="266033" cy="2413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9" name="Picture 41" descr="A picture containing table, mirror&#10;&#10;Description automatically generated">
            <a:extLst>
              <a:ext uri="{FF2B5EF4-FFF2-40B4-BE49-F238E27FC236}">
                <a16:creationId xmlns:a16="http://schemas.microsoft.com/office/drawing/2014/main" id="{51BF75A1-263F-65A4-D1A1-24718DEA8D82}"/>
              </a:ext>
            </a:extLst>
          </p:cNvPr>
          <p:cNvPicPr>
            <a:picLocks noChangeAspect="1"/>
          </p:cNvPicPr>
          <p:nvPr/>
        </p:nvPicPr>
        <p:blipFill>
          <a:blip r:embed="rId4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23879" y="809046"/>
            <a:ext cx="180584" cy="2334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0" name="Picture 45" descr="A picture containing drawing, table&#10;&#10;Description automatically generated">
            <a:extLst>
              <a:ext uri="{FF2B5EF4-FFF2-40B4-BE49-F238E27FC236}">
                <a16:creationId xmlns:a16="http://schemas.microsoft.com/office/drawing/2014/main" id="{305AB2BE-A0B5-C4C4-2CE4-38183E15D05E}"/>
              </a:ext>
            </a:extLst>
          </p:cNvPr>
          <p:cNvPicPr>
            <a:picLocks noChangeAspect="1"/>
          </p:cNvPicPr>
          <p:nvPr/>
        </p:nvPicPr>
        <p:blipFill>
          <a:blip r:embed="rId45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94027">
            <a:off x="1928292" y="1152800"/>
            <a:ext cx="276761" cy="1951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1" name="Picture 57" descr="A close up of a device&#10;&#10;Description automatically generated">
            <a:extLst>
              <a:ext uri="{FF2B5EF4-FFF2-40B4-BE49-F238E27FC236}">
                <a16:creationId xmlns:a16="http://schemas.microsoft.com/office/drawing/2014/main" id="{0DA0C8CB-0FE4-EA39-BE19-D6D16E32C385}"/>
              </a:ext>
            </a:extLst>
          </p:cNvPr>
          <p:cNvPicPr>
            <a:picLocks noChangeAspect="1"/>
          </p:cNvPicPr>
          <p:nvPr/>
        </p:nvPicPr>
        <p:blipFill>
          <a:blip r:embed="rId46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6576">
            <a:off x="2877153" y="1118538"/>
            <a:ext cx="325918" cy="2586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2" name="Picture 61" descr="A close up of a logo&#10;&#10;Description automatically generated">
            <a:extLst>
              <a:ext uri="{FF2B5EF4-FFF2-40B4-BE49-F238E27FC236}">
                <a16:creationId xmlns:a16="http://schemas.microsoft.com/office/drawing/2014/main" id="{88B6F225-1F01-1ED4-A5A6-7C89CA5FC0CD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419495">
            <a:off x="4564009" y="785885"/>
            <a:ext cx="343250" cy="3086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3" name="Picture 63" descr="A picture containing stationary&#10;&#10;Description automatically generated">
            <a:extLst>
              <a:ext uri="{FF2B5EF4-FFF2-40B4-BE49-F238E27FC236}">
                <a16:creationId xmlns:a16="http://schemas.microsoft.com/office/drawing/2014/main" id="{47BE80AE-09E9-93F2-3452-B9049EAD66CB}"/>
              </a:ext>
            </a:extLst>
          </p:cNvPr>
          <p:cNvPicPr>
            <a:picLocks noChangeAspect="1"/>
          </p:cNvPicPr>
          <p:nvPr/>
        </p:nvPicPr>
        <p:blipFill>
          <a:blip r:embed="rId48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350197">
            <a:off x="4244503" y="766571"/>
            <a:ext cx="334205" cy="308610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4" name="Picture 7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C8898D7-629D-47DA-0564-9CC640BF45F4}"/>
              </a:ext>
            </a:extLst>
          </p:cNvPr>
          <p:cNvPicPr>
            <a:picLocks noChangeAspect="1"/>
          </p:cNvPicPr>
          <p:nvPr/>
        </p:nvPicPr>
        <p:blipFill>
          <a:blip r:embed="rId49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24313">
            <a:off x="4839246" y="1137986"/>
            <a:ext cx="269349" cy="2030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5" name="Picture 107">
            <a:extLst>
              <a:ext uri="{FF2B5EF4-FFF2-40B4-BE49-F238E27FC236}">
                <a16:creationId xmlns:a16="http://schemas.microsoft.com/office/drawing/2014/main" id="{530742A7-D527-898A-D087-1A92FF77F42A}"/>
              </a:ext>
            </a:extLst>
          </p:cNvPr>
          <p:cNvPicPr>
            <a:picLocks noChangeAspect="1"/>
          </p:cNvPicPr>
          <p:nvPr/>
        </p:nvPicPr>
        <p:blipFill>
          <a:blip r:embed="rId50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34580">
            <a:off x="5680674" y="1391941"/>
            <a:ext cx="324787" cy="2379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6" name="Picture 109">
            <a:extLst>
              <a:ext uri="{FF2B5EF4-FFF2-40B4-BE49-F238E27FC236}">
                <a16:creationId xmlns:a16="http://schemas.microsoft.com/office/drawing/2014/main" id="{1B170EC7-6961-8309-5C12-D924E9CE1F01}"/>
              </a:ext>
            </a:extLst>
          </p:cNvPr>
          <p:cNvPicPr>
            <a:picLocks noChangeAspect="1"/>
          </p:cNvPicPr>
          <p:nvPr/>
        </p:nvPicPr>
        <p:blipFill>
          <a:blip r:embed="rId51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81338">
            <a:off x="6115874" y="1438173"/>
            <a:ext cx="352182" cy="1928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7" name="Picture 113">
            <a:extLst>
              <a:ext uri="{FF2B5EF4-FFF2-40B4-BE49-F238E27FC236}">
                <a16:creationId xmlns:a16="http://schemas.microsoft.com/office/drawing/2014/main" id="{C64807D6-EF32-255A-AEE5-5EA0E9029937}"/>
              </a:ext>
            </a:extLst>
          </p:cNvPr>
          <p:cNvPicPr>
            <a:picLocks noChangeAspect="1"/>
          </p:cNvPicPr>
          <p:nvPr/>
        </p:nvPicPr>
        <p:blipFill>
          <a:blip r:embed="rId52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865760" y="1670774"/>
            <a:ext cx="359795" cy="3166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8" name="Picture 115">
            <a:extLst>
              <a:ext uri="{FF2B5EF4-FFF2-40B4-BE49-F238E27FC236}">
                <a16:creationId xmlns:a16="http://schemas.microsoft.com/office/drawing/2014/main" id="{0C3C9793-8FB7-6561-F0D9-E4906E91B8B6}"/>
              </a:ext>
            </a:extLst>
          </p:cNvPr>
          <p:cNvPicPr>
            <a:picLocks noChangeAspect="1"/>
          </p:cNvPicPr>
          <p:nvPr/>
        </p:nvPicPr>
        <p:blipFill>
          <a:blip r:embed="rId5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074660">
            <a:off x="5501712" y="2071416"/>
            <a:ext cx="379090" cy="2764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9" name="Picture 117">
            <a:extLst>
              <a:ext uri="{FF2B5EF4-FFF2-40B4-BE49-F238E27FC236}">
                <a16:creationId xmlns:a16="http://schemas.microsoft.com/office/drawing/2014/main" id="{1E830F9A-4809-D76B-D593-BE2A94654E5A}"/>
              </a:ext>
            </a:extLst>
          </p:cNvPr>
          <p:cNvPicPr>
            <a:picLocks noChangeAspect="1"/>
          </p:cNvPicPr>
          <p:nvPr/>
        </p:nvPicPr>
        <p:blipFill>
          <a:blip r:embed="rId54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347" y="1956130"/>
            <a:ext cx="576510" cy="4851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0" name="Picture 67" descr="A picture containing table&#10;&#10;Description automatically generated">
            <a:extLst>
              <a:ext uri="{FF2B5EF4-FFF2-40B4-BE49-F238E27FC236}">
                <a16:creationId xmlns:a16="http://schemas.microsoft.com/office/drawing/2014/main" id="{065BFFFA-207B-C0BB-ECBD-3EFFF28CD23C}"/>
              </a:ext>
            </a:extLst>
          </p:cNvPr>
          <p:cNvPicPr>
            <a:picLocks noChangeAspect="1"/>
          </p:cNvPicPr>
          <p:nvPr/>
        </p:nvPicPr>
        <p:blipFill>
          <a:blip r:embed="rId55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28054" y="795085"/>
            <a:ext cx="215383" cy="2327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1" name="Picture 75" descr="A picture containing drawing&#10;&#10;Description automatically generated">
            <a:extLst>
              <a:ext uri="{FF2B5EF4-FFF2-40B4-BE49-F238E27FC236}">
                <a16:creationId xmlns:a16="http://schemas.microsoft.com/office/drawing/2014/main" id="{A9BD9A71-2D5A-0DDC-D432-926D8BD591BB}"/>
              </a:ext>
            </a:extLst>
          </p:cNvPr>
          <p:cNvPicPr>
            <a:picLocks noChangeAspect="1"/>
          </p:cNvPicPr>
          <p:nvPr/>
        </p:nvPicPr>
        <p:blipFill>
          <a:blip r:embed="rId56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4438" y="829297"/>
            <a:ext cx="290280" cy="1867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2" name="Picture 73" descr="A picture containing drawing&#10;&#10;Description automatically generated">
            <a:extLst>
              <a:ext uri="{FF2B5EF4-FFF2-40B4-BE49-F238E27FC236}">
                <a16:creationId xmlns:a16="http://schemas.microsoft.com/office/drawing/2014/main" id="{70B3C36B-6F42-EDBE-EDB5-9B8B98279002}"/>
              </a:ext>
            </a:extLst>
          </p:cNvPr>
          <p:cNvPicPr>
            <a:picLocks noChangeAspect="1"/>
          </p:cNvPicPr>
          <p:nvPr/>
        </p:nvPicPr>
        <p:blipFill>
          <a:blip r:embed="rId57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467383">
            <a:off x="5238240" y="1125775"/>
            <a:ext cx="243583" cy="2352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3" name="Picture 53" descr="A close up of a device&#10;&#10;Description automatically generated">
            <a:extLst>
              <a:ext uri="{FF2B5EF4-FFF2-40B4-BE49-F238E27FC236}">
                <a16:creationId xmlns:a16="http://schemas.microsoft.com/office/drawing/2014/main" id="{D7EA5B01-E3DD-EE3B-63CD-DF3826BC613F}"/>
              </a:ext>
            </a:extLst>
          </p:cNvPr>
          <p:cNvPicPr>
            <a:picLocks noChangeAspect="1"/>
          </p:cNvPicPr>
          <p:nvPr/>
        </p:nvPicPr>
        <p:blipFill>
          <a:blip r:embed="rId58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551122">
            <a:off x="2209201" y="790082"/>
            <a:ext cx="318737" cy="3086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4" name="Picture 51" descr="A close up of a logo&#10;&#10;Description automatically generated">
            <a:extLst>
              <a:ext uri="{FF2B5EF4-FFF2-40B4-BE49-F238E27FC236}">
                <a16:creationId xmlns:a16="http://schemas.microsoft.com/office/drawing/2014/main" id="{A54FAEFE-1724-B627-BB98-61608040D1DF}"/>
              </a:ext>
            </a:extLst>
          </p:cNvPr>
          <p:cNvPicPr>
            <a:picLocks noChangeAspect="1"/>
          </p:cNvPicPr>
          <p:nvPr/>
        </p:nvPicPr>
        <p:blipFill>
          <a:blip r:embed="rId60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521752">
            <a:off x="2640643" y="776525"/>
            <a:ext cx="327117" cy="3086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5" name="Snip Same Side Corner Rectangle 205">
            <a:extLst>
              <a:ext uri="{FF2B5EF4-FFF2-40B4-BE49-F238E27FC236}">
                <a16:creationId xmlns:a16="http://schemas.microsoft.com/office/drawing/2014/main" id="{82FBD416-28CA-8E7B-CFD5-4ECE8D0CE3F1}"/>
              </a:ext>
            </a:extLst>
          </p:cNvPr>
          <p:cNvSpPr/>
          <p:nvPr/>
        </p:nvSpPr>
        <p:spPr>
          <a:xfrm rot="10800000">
            <a:off x="4047487" y="1249001"/>
            <a:ext cx="406250" cy="30611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96" name="Picture 55" descr="A close up of a device&#10;&#10;Description automatically generated">
            <a:extLst>
              <a:ext uri="{FF2B5EF4-FFF2-40B4-BE49-F238E27FC236}">
                <a16:creationId xmlns:a16="http://schemas.microsoft.com/office/drawing/2014/main" id="{EFF2F992-2017-84A2-B8D5-68816235C277}"/>
              </a:ext>
            </a:extLst>
          </p:cNvPr>
          <p:cNvPicPr>
            <a:picLocks noChangeAspect="1"/>
          </p:cNvPicPr>
          <p:nvPr/>
        </p:nvPicPr>
        <p:blipFill>
          <a:blip r:embed="rId62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758" y="1136409"/>
            <a:ext cx="401137" cy="2472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7" name="Picture 65" descr="A close up of a device&#10;&#10;Description automatically generated">
            <a:extLst>
              <a:ext uri="{FF2B5EF4-FFF2-40B4-BE49-F238E27FC236}">
                <a16:creationId xmlns:a16="http://schemas.microsoft.com/office/drawing/2014/main" id="{B51B878F-24AD-ECAC-6895-9F44860BB7EC}"/>
              </a:ext>
            </a:extLst>
          </p:cNvPr>
          <p:cNvPicPr>
            <a:picLocks noChangeAspect="1"/>
          </p:cNvPicPr>
          <p:nvPr/>
        </p:nvPicPr>
        <p:blipFill>
          <a:blip r:embed="rId6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34583">
            <a:off x="4307950" y="1122952"/>
            <a:ext cx="395546" cy="258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8" name="Picture 89">
            <a:extLst>
              <a:ext uri="{FF2B5EF4-FFF2-40B4-BE49-F238E27FC236}">
                <a16:creationId xmlns:a16="http://schemas.microsoft.com/office/drawing/2014/main" id="{E6E51E8B-03CA-2413-8410-73A245A9ACE4}"/>
              </a:ext>
            </a:extLst>
          </p:cNvPr>
          <p:cNvPicPr>
            <a:picLocks noChangeAspect="1"/>
          </p:cNvPicPr>
          <p:nvPr/>
        </p:nvPicPr>
        <p:blipFill>
          <a:blip r:embed="rId64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112" y="1701650"/>
            <a:ext cx="485658" cy="315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9" name="Picture 79" descr="A close up of a logo&#10;&#10;Description automatically generated">
            <a:extLst>
              <a:ext uri="{FF2B5EF4-FFF2-40B4-BE49-F238E27FC236}">
                <a16:creationId xmlns:a16="http://schemas.microsoft.com/office/drawing/2014/main" id="{FD954A6D-57D2-AE72-CD2F-D783F213C4CC}"/>
              </a:ext>
            </a:extLst>
          </p:cNvPr>
          <p:cNvPicPr>
            <a:picLocks noChangeAspect="1"/>
          </p:cNvPicPr>
          <p:nvPr/>
        </p:nvPicPr>
        <p:blipFill>
          <a:blip r:embed="rId65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3192">
            <a:off x="2616250" y="1406580"/>
            <a:ext cx="417935" cy="2741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0" name="Snip Same Side Corner Rectangle 186">
            <a:extLst>
              <a:ext uri="{FF2B5EF4-FFF2-40B4-BE49-F238E27FC236}">
                <a16:creationId xmlns:a16="http://schemas.microsoft.com/office/drawing/2014/main" id="{35472C5F-DBA7-472D-1F97-3DB746B59C50}"/>
              </a:ext>
            </a:extLst>
          </p:cNvPr>
          <p:cNvSpPr/>
          <p:nvPr/>
        </p:nvSpPr>
        <p:spPr>
          <a:xfrm rot="10800000">
            <a:off x="4414837" y="1553526"/>
            <a:ext cx="743382" cy="208435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01" name="Picture 47" descr="A picture containing drawing&#10;&#10;Description automatically generated">
            <a:extLst>
              <a:ext uri="{FF2B5EF4-FFF2-40B4-BE49-F238E27FC236}">
                <a16:creationId xmlns:a16="http://schemas.microsoft.com/office/drawing/2014/main" id="{195B300C-6A71-0CF6-22E8-603A249F59B2}"/>
              </a:ext>
            </a:extLst>
          </p:cNvPr>
          <p:cNvPicPr>
            <a:picLocks noChangeAspect="1"/>
          </p:cNvPicPr>
          <p:nvPr/>
        </p:nvPicPr>
        <p:blipFill>
          <a:blip r:embed="rId66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6290" y="1458924"/>
            <a:ext cx="237432" cy="2170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" name="Picture 81" descr="A picture containing mirror&#10;&#10;Description automatically generated">
            <a:extLst>
              <a:ext uri="{FF2B5EF4-FFF2-40B4-BE49-F238E27FC236}">
                <a16:creationId xmlns:a16="http://schemas.microsoft.com/office/drawing/2014/main" id="{FACF1A23-C016-5835-1051-7DA6F51811B3}"/>
              </a:ext>
            </a:extLst>
          </p:cNvPr>
          <p:cNvPicPr>
            <a:picLocks noChangeAspect="1"/>
          </p:cNvPicPr>
          <p:nvPr/>
        </p:nvPicPr>
        <p:blipFill>
          <a:blip r:embed="rId67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6460">
            <a:off x="4136570" y="1419390"/>
            <a:ext cx="418818" cy="2535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" name="Picture 77" descr="A picture containing drawing&#10;&#10;Description automatically generated">
            <a:extLst>
              <a:ext uri="{FF2B5EF4-FFF2-40B4-BE49-F238E27FC236}">
                <a16:creationId xmlns:a16="http://schemas.microsoft.com/office/drawing/2014/main" id="{A5F0274E-D9AD-14DC-BE5E-AB649010A349}"/>
              </a:ext>
            </a:extLst>
          </p:cNvPr>
          <p:cNvPicPr>
            <a:picLocks noChangeAspect="1"/>
          </p:cNvPicPr>
          <p:nvPr/>
        </p:nvPicPr>
        <p:blipFill>
          <a:blip r:embed="rId68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63801">
            <a:off x="5047812" y="1421168"/>
            <a:ext cx="276393" cy="2743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5" name="Picture 3">
            <a:extLst>
              <a:ext uri="{FF2B5EF4-FFF2-40B4-BE49-F238E27FC236}">
                <a16:creationId xmlns:a16="http://schemas.microsoft.com/office/drawing/2014/main" id="{3518205B-1F05-8ABA-5713-2DE27901F3B6}"/>
              </a:ext>
            </a:extLst>
          </p:cNvPr>
          <p:cNvPicPr>
            <a:picLocks noChangeAspect="1"/>
          </p:cNvPicPr>
          <p:nvPr/>
        </p:nvPicPr>
        <p:blipFill>
          <a:blip r:embed="rId69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74280" y="1640722"/>
            <a:ext cx="455102" cy="2959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6" name="Picture 95" descr="A close up of a logo&#10;&#10;Description automatically generated">
            <a:extLst>
              <a:ext uri="{FF2B5EF4-FFF2-40B4-BE49-F238E27FC236}">
                <a16:creationId xmlns:a16="http://schemas.microsoft.com/office/drawing/2014/main" id="{BEBFEAA3-7E17-139E-93E3-78322101E7A2}"/>
              </a:ext>
            </a:extLst>
          </p:cNvPr>
          <p:cNvPicPr>
            <a:picLocks noChangeAspect="1"/>
          </p:cNvPicPr>
          <p:nvPr/>
        </p:nvPicPr>
        <p:blipFill>
          <a:blip r:embed="rId70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8658" y="1660384"/>
            <a:ext cx="528792" cy="3471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8" name="Picture 236" descr="A close up of a device&#10;&#10;Description automatically generated">
            <a:extLst>
              <a:ext uri="{FF2B5EF4-FFF2-40B4-BE49-F238E27FC236}">
                <a16:creationId xmlns:a16="http://schemas.microsoft.com/office/drawing/2014/main" id="{266E3D3B-A9B3-AFAE-983E-80539C2CADED}"/>
              </a:ext>
            </a:extLst>
          </p:cNvPr>
          <p:cNvPicPr>
            <a:picLocks noChangeAspect="1"/>
          </p:cNvPicPr>
          <p:nvPr/>
        </p:nvPicPr>
        <p:blipFill>
          <a:blip r:embed="rId46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6576">
            <a:off x="3899794" y="1119640"/>
            <a:ext cx="325918" cy="2586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9" name="Picture 240" descr="A close up of a device&#10;&#10;Description automatically generated">
            <a:extLst>
              <a:ext uri="{FF2B5EF4-FFF2-40B4-BE49-F238E27FC236}">
                <a16:creationId xmlns:a16="http://schemas.microsoft.com/office/drawing/2014/main" id="{8ED1CA5A-F247-1265-721D-563963112CA1}"/>
              </a:ext>
            </a:extLst>
          </p:cNvPr>
          <p:cNvPicPr>
            <a:picLocks noChangeAspect="1"/>
          </p:cNvPicPr>
          <p:nvPr/>
        </p:nvPicPr>
        <p:blipFill>
          <a:blip r:embed="rId46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6576">
            <a:off x="4257654" y="4343853"/>
            <a:ext cx="325918" cy="2586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0" name="Picture 114">
            <a:extLst>
              <a:ext uri="{FF2B5EF4-FFF2-40B4-BE49-F238E27FC236}">
                <a16:creationId xmlns:a16="http://schemas.microsoft.com/office/drawing/2014/main" id="{2955E096-1C7A-13B2-5446-E2FBA2A0EC02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05346">
            <a:off x="5302598" y="1680210"/>
            <a:ext cx="387624" cy="2467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CD3EEC7-10A4-E26A-CC2B-8524FB6B6D90}"/>
              </a:ext>
            </a:extLst>
          </p:cNvPr>
          <p:cNvSpPr/>
          <p:nvPr/>
        </p:nvSpPr>
        <p:spPr>
          <a:xfrm>
            <a:off x="6639200" y="458235"/>
            <a:ext cx="387897" cy="163701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4CAB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2EC236-628A-2784-E1C8-ADD6489A5936}"/>
              </a:ext>
            </a:extLst>
          </p:cNvPr>
          <p:cNvSpPr/>
          <p:nvPr/>
        </p:nvSpPr>
        <p:spPr>
          <a:xfrm>
            <a:off x="6639200" y="677293"/>
            <a:ext cx="387897" cy="163701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220">
            <a:extLst>
              <a:ext uri="{FF2B5EF4-FFF2-40B4-BE49-F238E27FC236}">
                <a16:creationId xmlns:a16="http://schemas.microsoft.com/office/drawing/2014/main" id="{9EB3C604-D414-A662-3459-530BEB5E2D82}"/>
              </a:ext>
            </a:extLst>
          </p:cNvPr>
          <p:cNvSpPr txBox="1"/>
          <p:nvPr/>
        </p:nvSpPr>
        <p:spPr>
          <a:xfrm>
            <a:off x="7010838" y="413553"/>
            <a:ext cx="4860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done</a:t>
            </a:r>
          </a:p>
        </p:txBody>
      </p:sp>
      <p:sp>
        <p:nvSpPr>
          <p:cNvPr id="12" name="TextBox 220">
            <a:extLst>
              <a:ext uri="{FF2B5EF4-FFF2-40B4-BE49-F238E27FC236}">
                <a16:creationId xmlns:a16="http://schemas.microsoft.com/office/drawing/2014/main" id="{6D88211C-968B-A246-FA72-896793A7D5B7}"/>
              </a:ext>
            </a:extLst>
          </p:cNvPr>
          <p:cNvSpPr txBox="1"/>
          <p:nvPr/>
        </p:nvSpPr>
        <p:spPr>
          <a:xfrm>
            <a:off x="7001793" y="646674"/>
            <a:ext cx="85311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in progress</a:t>
            </a:r>
          </a:p>
        </p:txBody>
      </p:sp>
      <p:sp>
        <p:nvSpPr>
          <p:cNvPr id="13" name="TextBox 220">
            <a:extLst>
              <a:ext uri="{FF2B5EF4-FFF2-40B4-BE49-F238E27FC236}">
                <a16:creationId xmlns:a16="http://schemas.microsoft.com/office/drawing/2014/main" id="{22BEA2DB-4BBE-B6A5-D2E4-DBADC5DDEA70}"/>
              </a:ext>
            </a:extLst>
          </p:cNvPr>
          <p:cNvSpPr txBox="1"/>
          <p:nvPr/>
        </p:nvSpPr>
        <p:spPr>
          <a:xfrm>
            <a:off x="6303034" y="42166"/>
            <a:ext cx="164820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March 2025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CDCCABCE-85BD-89BA-0618-65D321EDE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21" name="Slide Number Placeholder 14">
            <a:extLst>
              <a:ext uri="{FF2B5EF4-FFF2-40B4-BE49-F238E27FC236}">
                <a16:creationId xmlns:a16="http://schemas.microsoft.com/office/drawing/2014/main" id="{E81A3BD3-1B78-3B78-210C-E6B585F87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6</a:t>
            </a:r>
          </a:p>
        </p:txBody>
      </p:sp>
      <p:pic>
        <p:nvPicPr>
          <p:cNvPr id="122" name="Image 5" descr="CERN-logo_outline.jpg">
            <a:extLst>
              <a:ext uri="{FF2B5EF4-FFF2-40B4-BE49-F238E27FC236}">
                <a16:creationId xmlns:a16="http://schemas.microsoft.com/office/drawing/2014/main" id="{DEC8FE82-28C6-A3BB-C5B5-14E6F3076048}"/>
              </a:ext>
            </a:extLst>
          </p:cNvPr>
          <p:cNvPicPr>
            <a:picLocks noChangeAspect="1"/>
          </p:cNvPicPr>
          <p:nvPr/>
        </p:nvPicPr>
        <p:blipFill>
          <a:blip r:embed="rId71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123" name="TextBox 219">
            <a:extLst>
              <a:ext uri="{FF2B5EF4-FFF2-40B4-BE49-F238E27FC236}">
                <a16:creationId xmlns:a16="http://schemas.microsoft.com/office/drawing/2014/main" id="{B3BB2705-DCA0-7A74-1749-F770B1D9B7D7}"/>
              </a:ext>
            </a:extLst>
          </p:cNvPr>
          <p:cNvSpPr txBox="1"/>
          <p:nvPr/>
        </p:nvSpPr>
        <p:spPr>
          <a:xfrm>
            <a:off x="1762799" y="525033"/>
            <a:ext cx="11673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FPC Waveguide</a:t>
            </a:r>
          </a:p>
        </p:txBody>
      </p:sp>
      <p:sp>
        <p:nvSpPr>
          <p:cNvPr id="124" name="TextBox 220">
            <a:extLst>
              <a:ext uri="{FF2B5EF4-FFF2-40B4-BE49-F238E27FC236}">
                <a16:creationId xmlns:a16="http://schemas.microsoft.com/office/drawing/2014/main" id="{288B4A57-CF0D-9E41-C54E-DFCDFF298A16}"/>
              </a:ext>
            </a:extLst>
          </p:cNvPr>
          <p:cNvSpPr txBox="1"/>
          <p:nvPr/>
        </p:nvSpPr>
        <p:spPr>
          <a:xfrm>
            <a:off x="4308602" y="528067"/>
            <a:ext cx="13548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H-HOM Waveguide</a:t>
            </a:r>
          </a:p>
        </p:txBody>
      </p:sp>
      <p:sp>
        <p:nvSpPr>
          <p:cNvPr id="125" name="TextBox 221">
            <a:extLst>
              <a:ext uri="{FF2B5EF4-FFF2-40B4-BE49-F238E27FC236}">
                <a16:creationId xmlns:a16="http://schemas.microsoft.com/office/drawing/2014/main" id="{5CCE44F2-67EF-423F-F31C-1331A9441CEC}"/>
              </a:ext>
            </a:extLst>
          </p:cNvPr>
          <p:cNvSpPr txBox="1"/>
          <p:nvPr/>
        </p:nvSpPr>
        <p:spPr>
          <a:xfrm>
            <a:off x="3249012" y="527739"/>
            <a:ext cx="7104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End Cap</a:t>
            </a:r>
          </a:p>
        </p:txBody>
      </p:sp>
      <p:sp>
        <p:nvSpPr>
          <p:cNvPr id="126" name="TextBox 222">
            <a:extLst>
              <a:ext uri="{FF2B5EF4-FFF2-40B4-BE49-F238E27FC236}">
                <a16:creationId xmlns:a16="http://schemas.microsoft.com/office/drawing/2014/main" id="{B37DA2AC-F0F1-CCC0-333E-20A8C9955DAB}"/>
              </a:ext>
            </a:extLst>
          </p:cNvPr>
          <p:cNvSpPr txBox="1"/>
          <p:nvPr/>
        </p:nvSpPr>
        <p:spPr>
          <a:xfrm>
            <a:off x="7582804" y="1330195"/>
            <a:ext cx="4555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Pole</a:t>
            </a:r>
          </a:p>
        </p:txBody>
      </p:sp>
      <p:sp>
        <p:nvSpPr>
          <p:cNvPr id="127" name="TextBox 223">
            <a:extLst>
              <a:ext uri="{FF2B5EF4-FFF2-40B4-BE49-F238E27FC236}">
                <a16:creationId xmlns:a16="http://schemas.microsoft.com/office/drawing/2014/main" id="{351A1F4D-82B9-688C-C55F-8B6135786AC5}"/>
              </a:ext>
            </a:extLst>
          </p:cNvPr>
          <p:cNvSpPr txBox="1"/>
          <p:nvPr/>
        </p:nvSpPr>
        <p:spPr>
          <a:xfrm>
            <a:off x="3672204" y="4879199"/>
            <a:ext cx="13468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V-HOM Waveguide</a:t>
            </a:r>
          </a:p>
        </p:txBody>
      </p:sp>
      <p:sp>
        <p:nvSpPr>
          <p:cNvPr id="128" name="TextBox 224">
            <a:extLst>
              <a:ext uri="{FF2B5EF4-FFF2-40B4-BE49-F238E27FC236}">
                <a16:creationId xmlns:a16="http://schemas.microsoft.com/office/drawing/2014/main" id="{26829B00-A160-C8C4-5BB0-BDC997FBAA99}"/>
              </a:ext>
            </a:extLst>
          </p:cNvPr>
          <p:cNvSpPr txBox="1"/>
          <p:nvPr/>
        </p:nvSpPr>
        <p:spPr>
          <a:xfrm>
            <a:off x="4987155" y="4636009"/>
            <a:ext cx="7616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Pick Up</a:t>
            </a:r>
          </a:p>
        </p:txBody>
      </p:sp>
      <p:sp>
        <p:nvSpPr>
          <p:cNvPr id="129" name="TextBox 225">
            <a:extLst>
              <a:ext uri="{FF2B5EF4-FFF2-40B4-BE49-F238E27FC236}">
                <a16:creationId xmlns:a16="http://schemas.microsoft.com/office/drawing/2014/main" id="{B495A721-9309-7A90-80BE-7395B19446AD}"/>
              </a:ext>
            </a:extLst>
          </p:cNvPr>
          <p:cNvSpPr txBox="1"/>
          <p:nvPr/>
        </p:nvSpPr>
        <p:spPr>
          <a:xfrm>
            <a:off x="7477604" y="2153233"/>
            <a:ext cx="59824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Corner</a:t>
            </a:r>
          </a:p>
        </p:txBody>
      </p:sp>
      <p:sp>
        <p:nvSpPr>
          <p:cNvPr id="130" name="TextBox 226">
            <a:extLst>
              <a:ext uri="{FF2B5EF4-FFF2-40B4-BE49-F238E27FC236}">
                <a16:creationId xmlns:a16="http://schemas.microsoft.com/office/drawing/2014/main" id="{05B22C11-3319-EED7-E883-C0728FAE8BED}"/>
              </a:ext>
            </a:extLst>
          </p:cNvPr>
          <p:cNvSpPr txBox="1"/>
          <p:nvPr/>
        </p:nvSpPr>
        <p:spPr>
          <a:xfrm>
            <a:off x="6880531" y="2931182"/>
            <a:ext cx="10999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Half Main Body</a:t>
            </a:r>
          </a:p>
        </p:txBody>
      </p:sp>
      <p:sp>
        <p:nvSpPr>
          <p:cNvPr id="131" name="TextBox 229">
            <a:extLst>
              <a:ext uri="{FF2B5EF4-FFF2-40B4-BE49-F238E27FC236}">
                <a16:creationId xmlns:a16="http://schemas.microsoft.com/office/drawing/2014/main" id="{2FE54343-E567-B185-A757-CCB5FF21203D}"/>
              </a:ext>
            </a:extLst>
          </p:cNvPr>
          <p:cNvSpPr txBox="1"/>
          <p:nvPr/>
        </p:nvSpPr>
        <p:spPr>
          <a:xfrm>
            <a:off x="6050623" y="4637842"/>
            <a:ext cx="8290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Beam Axis</a:t>
            </a:r>
          </a:p>
        </p:txBody>
      </p:sp>
      <p:sp>
        <p:nvSpPr>
          <p:cNvPr id="132" name="TextBox 230">
            <a:extLst>
              <a:ext uri="{FF2B5EF4-FFF2-40B4-BE49-F238E27FC236}">
                <a16:creationId xmlns:a16="http://schemas.microsoft.com/office/drawing/2014/main" id="{492A7A4C-FC72-7035-E302-D09E5496EE7C}"/>
              </a:ext>
            </a:extLst>
          </p:cNvPr>
          <p:cNvSpPr txBox="1"/>
          <p:nvPr/>
        </p:nvSpPr>
        <p:spPr>
          <a:xfrm>
            <a:off x="5711459" y="1152337"/>
            <a:ext cx="8290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Beam Axis</a:t>
            </a:r>
          </a:p>
        </p:txBody>
      </p:sp>
      <p:sp>
        <p:nvSpPr>
          <p:cNvPr id="133" name="TextBox 227">
            <a:extLst>
              <a:ext uri="{FF2B5EF4-FFF2-40B4-BE49-F238E27FC236}">
                <a16:creationId xmlns:a16="http://schemas.microsoft.com/office/drawing/2014/main" id="{8BA037BD-8641-8568-E5E1-FDF431CB889C}"/>
              </a:ext>
            </a:extLst>
          </p:cNvPr>
          <p:cNvSpPr txBox="1"/>
          <p:nvPr/>
        </p:nvSpPr>
        <p:spPr>
          <a:xfrm>
            <a:off x="6805089" y="3566160"/>
            <a:ext cx="95731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Tuning Band</a:t>
            </a:r>
          </a:p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&amp; Tuning Pin</a:t>
            </a:r>
          </a:p>
        </p:txBody>
      </p:sp>
      <p:cxnSp>
        <p:nvCxnSpPr>
          <p:cNvPr id="136" name="Straight Arrow Connector 234">
            <a:extLst>
              <a:ext uri="{FF2B5EF4-FFF2-40B4-BE49-F238E27FC236}">
                <a16:creationId xmlns:a16="http://schemas.microsoft.com/office/drawing/2014/main" id="{6A37581B-68E9-0E9A-A09E-3B6343B7E157}"/>
              </a:ext>
            </a:extLst>
          </p:cNvPr>
          <p:cNvCxnSpPr>
            <a:cxnSpLocks/>
          </p:cNvCxnSpPr>
          <p:nvPr/>
        </p:nvCxnSpPr>
        <p:spPr>
          <a:xfrm flipH="1">
            <a:off x="2747095" y="2769887"/>
            <a:ext cx="3214377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  <a:effectLst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121">
            <a:extLst>
              <a:ext uri="{FF2B5EF4-FFF2-40B4-BE49-F238E27FC236}">
                <a16:creationId xmlns:a16="http://schemas.microsoft.com/office/drawing/2014/main" id="{8BB0B1BD-3D69-8E7A-E604-666B46AD0C57}"/>
              </a:ext>
            </a:extLst>
          </p:cNvPr>
          <p:cNvPicPr>
            <a:picLocks noChangeAspect="1"/>
          </p:cNvPicPr>
          <p:nvPr/>
        </p:nvPicPr>
        <p:blipFill>
          <a:blip r:embed="rId7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773748" flipH="1">
            <a:off x="1013094" y="2246498"/>
            <a:ext cx="1688670" cy="12210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9" name="ZoneTexte 138">
            <a:extLst>
              <a:ext uri="{FF2B5EF4-FFF2-40B4-BE49-F238E27FC236}">
                <a16:creationId xmlns:a16="http://schemas.microsoft.com/office/drawing/2014/main" id="{B1DB9948-6338-8787-7DE6-59BDD4E9AB84}"/>
              </a:ext>
            </a:extLst>
          </p:cNvPr>
          <p:cNvSpPr txBox="1"/>
          <p:nvPr/>
        </p:nvSpPr>
        <p:spPr>
          <a:xfrm>
            <a:off x="7169322" y="4453176"/>
            <a:ext cx="14306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/>
              <a:t>Thank you Manuele for the nice chart!</a:t>
            </a:r>
            <a:endParaRPr lang="en-US" sz="900" b="1" dirty="0"/>
          </a:p>
        </p:txBody>
      </p:sp>
      <p:sp>
        <p:nvSpPr>
          <p:cNvPr id="5" name="TextBox 221">
            <a:extLst>
              <a:ext uri="{FF2B5EF4-FFF2-40B4-BE49-F238E27FC236}">
                <a16:creationId xmlns:a16="http://schemas.microsoft.com/office/drawing/2014/main" id="{15545FBA-94E2-0C88-B275-EF2073D6EE68}"/>
              </a:ext>
            </a:extLst>
          </p:cNvPr>
          <p:cNvSpPr txBox="1"/>
          <p:nvPr/>
        </p:nvSpPr>
        <p:spPr>
          <a:xfrm>
            <a:off x="2473032" y="3354568"/>
            <a:ext cx="7104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End Cap</a:t>
            </a:r>
          </a:p>
        </p:txBody>
      </p:sp>
    </p:spTree>
    <p:extLst>
      <p:ext uri="{BB962C8B-B14F-4D97-AF65-F5344CB8AC3E}">
        <p14:creationId xmlns:p14="http://schemas.microsoft.com/office/powerpoint/2010/main" val="1347086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A450F-2336-3813-E8E1-1E29760431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Same Side Corner Rectangle 187">
            <a:extLst>
              <a:ext uri="{FF2B5EF4-FFF2-40B4-BE49-F238E27FC236}">
                <a16:creationId xmlns:a16="http://schemas.microsoft.com/office/drawing/2014/main" id="{5FFDC028-5141-1AC8-14DE-877A57CA99D4}"/>
              </a:ext>
            </a:extLst>
          </p:cNvPr>
          <p:cNvSpPr/>
          <p:nvPr/>
        </p:nvSpPr>
        <p:spPr>
          <a:xfrm rot="10800000">
            <a:off x="2368569" y="1765050"/>
            <a:ext cx="2412718" cy="408375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Snip Same Side Corner Rectangle 185">
            <a:extLst>
              <a:ext uri="{FF2B5EF4-FFF2-40B4-BE49-F238E27FC236}">
                <a16:creationId xmlns:a16="http://schemas.microsoft.com/office/drawing/2014/main" id="{1F986125-2524-8CD2-BF6D-BC408841728B}"/>
              </a:ext>
            </a:extLst>
          </p:cNvPr>
          <p:cNvSpPr/>
          <p:nvPr/>
        </p:nvSpPr>
        <p:spPr>
          <a:xfrm rot="10800000">
            <a:off x="1924736" y="1555111"/>
            <a:ext cx="886576" cy="211343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Snip Same Side Corner Rectangle 239">
            <a:extLst>
              <a:ext uri="{FF2B5EF4-FFF2-40B4-BE49-F238E27FC236}">
                <a16:creationId xmlns:a16="http://schemas.microsoft.com/office/drawing/2014/main" id="{49879EBB-2D43-A0D3-0451-B90FA453744B}"/>
              </a:ext>
            </a:extLst>
          </p:cNvPr>
          <p:cNvSpPr/>
          <p:nvPr/>
        </p:nvSpPr>
        <p:spPr>
          <a:xfrm rot="10800000">
            <a:off x="4342804" y="930830"/>
            <a:ext cx="442421" cy="320312"/>
          </a:xfrm>
          <a:prstGeom prst="snip2SameRect">
            <a:avLst>
              <a:gd name="adj1" fmla="val 34707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Snip Same Side Corner Rectangle 238">
            <a:extLst>
              <a:ext uri="{FF2B5EF4-FFF2-40B4-BE49-F238E27FC236}">
                <a16:creationId xmlns:a16="http://schemas.microsoft.com/office/drawing/2014/main" id="{1DC2E147-34DF-0AF0-0E69-FDB2D8C6F35E}"/>
              </a:ext>
            </a:extLst>
          </p:cNvPr>
          <p:cNvSpPr/>
          <p:nvPr/>
        </p:nvSpPr>
        <p:spPr>
          <a:xfrm rot="10800000">
            <a:off x="5186008" y="921164"/>
            <a:ext cx="334541" cy="326504"/>
          </a:xfrm>
          <a:prstGeom prst="snip2SameRect">
            <a:avLst>
              <a:gd name="adj1" fmla="val 34163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6" name="Snip Same Side Corner Rectangle 237">
            <a:extLst>
              <a:ext uri="{FF2B5EF4-FFF2-40B4-BE49-F238E27FC236}">
                <a16:creationId xmlns:a16="http://schemas.microsoft.com/office/drawing/2014/main" id="{75214236-9773-AFBF-E170-0BCE3D9AB776}"/>
              </a:ext>
            </a:extLst>
          </p:cNvPr>
          <p:cNvSpPr/>
          <p:nvPr/>
        </p:nvSpPr>
        <p:spPr>
          <a:xfrm rot="10800000">
            <a:off x="4955094" y="1243836"/>
            <a:ext cx="406250" cy="30611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Snip Same Side Corner Rectangle 211">
            <a:extLst>
              <a:ext uri="{FF2B5EF4-FFF2-40B4-BE49-F238E27FC236}">
                <a16:creationId xmlns:a16="http://schemas.microsoft.com/office/drawing/2014/main" id="{2FF0F948-95A4-62D8-56E9-A79A1792A045}"/>
              </a:ext>
            </a:extLst>
          </p:cNvPr>
          <p:cNvSpPr/>
          <p:nvPr/>
        </p:nvSpPr>
        <p:spPr>
          <a:xfrm rot="16200000">
            <a:off x="7026270" y="1497701"/>
            <a:ext cx="758328" cy="43172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Snip Same Side Corner Rectangle 210">
            <a:extLst>
              <a:ext uri="{FF2B5EF4-FFF2-40B4-BE49-F238E27FC236}">
                <a16:creationId xmlns:a16="http://schemas.microsoft.com/office/drawing/2014/main" id="{3DE26545-3DB8-5031-FB7F-48B6B1256166}"/>
              </a:ext>
            </a:extLst>
          </p:cNvPr>
          <p:cNvSpPr/>
          <p:nvPr/>
        </p:nvSpPr>
        <p:spPr>
          <a:xfrm rot="16200000">
            <a:off x="6552507" y="1947494"/>
            <a:ext cx="862655" cy="41148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Snip Same Side Corner Rectangle 209">
            <a:extLst>
              <a:ext uri="{FF2B5EF4-FFF2-40B4-BE49-F238E27FC236}">
                <a16:creationId xmlns:a16="http://schemas.microsoft.com/office/drawing/2014/main" id="{501AC259-5B1E-F32B-610F-8E4FCD5F06E6}"/>
              </a:ext>
            </a:extLst>
          </p:cNvPr>
          <p:cNvSpPr/>
          <p:nvPr/>
        </p:nvSpPr>
        <p:spPr>
          <a:xfrm rot="16200000">
            <a:off x="5887806" y="2608937"/>
            <a:ext cx="1296143" cy="465686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Snip Same Side Corner Rectangle 208">
            <a:extLst>
              <a:ext uri="{FF2B5EF4-FFF2-40B4-BE49-F238E27FC236}">
                <a16:creationId xmlns:a16="http://schemas.microsoft.com/office/drawing/2014/main" id="{8DB55558-5CB9-43D5-99FD-8B99278AF3B6}"/>
              </a:ext>
            </a:extLst>
          </p:cNvPr>
          <p:cNvSpPr/>
          <p:nvPr/>
        </p:nvSpPr>
        <p:spPr>
          <a:xfrm>
            <a:off x="3406483" y="3104775"/>
            <a:ext cx="1961486" cy="34534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Snip Same Side Corner Rectangle 207">
            <a:extLst>
              <a:ext uri="{FF2B5EF4-FFF2-40B4-BE49-F238E27FC236}">
                <a16:creationId xmlns:a16="http://schemas.microsoft.com/office/drawing/2014/main" id="{7B5354DF-B44A-A47F-6D67-A2A8FAEA5D78}"/>
              </a:ext>
            </a:extLst>
          </p:cNvPr>
          <p:cNvSpPr/>
          <p:nvPr/>
        </p:nvSpPr>
        <p:spPr>
          <a:xfrm rot="10800000">
            <a:off x="3442314" y="926761"/>
            <a:ext cx="332654" cy="772301"/>
          </a:xfrm>
          <a:prstGeom prst="snip2SameRect">
            <a:avLst>
              <a:gd name="adj1" fmla="val 49999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2" name="Snip Same Side Corner Rectangle 178">
            <a:extLst>
              <a:ext uri="{FF2B5EF4-FFF2-40B4-BE49-F238E27FC236}">
                <a16:creationId xmlns:a16="http://schemas.microsoft.com/office/drawing/2014/main" id="{307EC11A-356C-0F0C-5611-E2A0255AE025}"/>
              </a:ext>
            </a:extLst>
          </p:cNvPr>
          <p:cNvSpPr/>
          <p:nvPr/>
        </p:nvSpPr>
        <p:spPr>
          <a:xfrm rot="10800000">
            <a:off x="2368569" y="929947"/>
            <a:ext cx="442421" cy="320312"/>
          </a:xfrm>
          <a:prstGeom prst="snip2SameRect">
            <a:avLst>
              <a:gd name="adj1" fmla="val 34707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Snip Same Side Corner Rectangle 199">
            <a:extLst>
              <a:ext uri="{FF2B5EF4-FFF2-40B4-BE49-F238E27FC236}">
                <a16:creationId xmlns:a16="http://schemas.microsoft.com/office/drawing/2014/main" id="{5A8D016E-E304-B82F-07CB-9A008E707FBE}"/>
              </a:ext>
            </a:extLst>
          </p:cNvPr>
          <p:cNvSpPr/>
          <p:nvPr/>
        </p:nvSpPr>
        <p:spPr>
          <a:xfrm>
            <a:off x="6212875" y="4142147"/>
            <a:ext cx="378479" cy="342900"/>
          </a:xfrm>
          <a:prstGeom prst="snip2SameRect">
            <a:avLst>
              <a:gd name="adj1" fmla="val 35047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4" name="Snip Same Side Corner Rectangle 192">
            <a:extLst>
              <a:ext uri="{FF2B5EF4-FFF2-40B4-BE49-F238E27FC236}">
                <a16:creationId xmlns:a16="http://schemas.microsoft.com/office/drawing/2014/main" id="{FC921E2D-CA56-F209-187D-B8D067B4703E}"/>
              </a:ext>
            </a:extLst>
          </p:cNvPr>
          <p:cNvSpPr/>
          <p:nvPr/>
        </p:nvSpPr>
        <p:spPr>
          <a:xfrm>
            <a:off x="3726769" y="4444312"/>
            <a:ext cx="443041" cy="3429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5" name="Snip Same Side Corner Rectangle 200">
            <a:extLst>
              <a:ext uri="{FF2B5EF4-FFF2-40B4-BE49-F238E27FC236}">
                <a16:creationId xmlns:a16="http://schemas.microsoft.com/office/drawing/2014/main" id="{774FB5A8-B8C2-15AB-F234-9646F2201B99}"/>
              </a:ext>
            </a:extLst>
          </p:cNvPr>
          <p:cNvSpPr/>
          <p:nvPr/>
        </p:nvSpPr>
        <p:spPr>
          <a:xfrm>
            <a:off x="5922150" y="3792719"/>
            <a:ext cx="475798" cy="3429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Snip Same Side Corner Rectangle 203">
            <a:extLst>
              <a:ext uri="{FF2B5EF4-FFF2-40B4-BE49-F238E27FC236}">
                <a16:creationId xmlns:a16="http://schemas.microsoft.com/office/drawing/2014/main" id="{13446AB3-F0FC-B706-A0C7-B89A7D34C588}"/>
              </a:ext>
            </a:extLst>
          </p:cNvPr>
          <p:cNvSpPr/>
          <p:nvPr/>
        </p:nvSpPr>
        <p:spPr>
          <a:xfrm>
            <a:off x="4856693" y="3450115"/>
            <a:ext cx="1295676" cy="344045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Snip Same Side Corner Rectangle 201">
            <a:extLst>
              <a:ext uri="{FF2B5EF4-FFF2-40B4-BE49-F238E27FC236}">
                <a16:creationId xmlns:a16="http://schemas.microsoft.com/office/drawing/2014/main" id="{051D3D06-40C8-656A-48A2-297CC07CE854}"/>
              </a:ext>
            </a:extLst>
          </p:cNvPr>
          <p:cNvSpPr/>
          <p:nvPr/>
        </p:nvSpPr>
        <p:spPr>
          <a:xfrm>
            <a:off x="5027928" y="4141508"/>
            <a:ext cx="516181" cy="342900"/>
          </a:xfrm>
          <a:prstGeom prst="snip2SameRect">
            <a:avLst>
              <a:gd name="adj1" fmla="val 36916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Snip Same Side Corner Rectangle 202">
            <a:extLst>
              <a:ext uri="{FF2B5EF4-FFF2-40B4-BE49-F238E27FC236}">
                <a16:creationId xmlns:a16="http://schemas.microsoft.com/office/drawing/2014/main" id="{4290FE5A-9447-FF2B-D254-7A6A55378146}"/>
              </a:ext>
            </a:extLst>
          </p:cNvPr>
          <p:cNvSpPr/>
          <p:nvPr/>
        </p:nvSpPr>
        <p:spPr>
          <a:xfrm>
            <a:off x="4611177" y="3793828"/>
            <a:ext cx="601699" cy="344045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9" name="Snip Same Side Corner Rectangle 191">
            <a:extLst>
              <a:ext uri="{FF2B5EF4-FFF2-40B4-BE49-F238E27FC236}">
                <a16:creationId xmlns:a16="http://schemas.microsoft.com/office/drawing/2014/main" id="{45AF2D46-C1DE-BB98-E84C-E9DBE0FB25DA}"/>
              </a:ext>
            </a:extLst>
          </p:cNvPr>
          <p:cNvSpPr/>
          <p:nvPr/>
        </p:nvSpPr>
        <p:spPr>
          <a:xfrm rot="10800000">
            <a:off x="3606437" y="2176276"/>
            <a:ext cx="2102183" cy="346790"/>
          </a:xfrm>
          <a:prstGeom prst="snip2SameRect">
            <a:avLst>
              <a:gd name="adj1" fmla="val 30774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0" name="Snip Same Side Corner Rectangle 194">
            <a:extLst>
              <a:ext uri="{FF2B5EF4-FFF2-40B4-BE49-F238E27FC236}">
                <a16:creationId xmlns:a16="http://schemas.microsoft.com/office/drawing/2014/main" id="{9D290DFA-4B05-436E-7B6B-05AA71FBADC5}"/>
              </a:ext>
            </a:extLst>
          </p:cNvPr>
          <p:cNvSpPr/>
          <p:nvPr/>
        </p:nvSpPr>
        <p:spPr>
          <a:xfrm>
            <a:off x="2438463" y="4449156"/>
            <a:ext cx="409944" cy="342900"/>
          </a:xfrm>
          <a:prstGeom prst="snip2SameRect">
            <a:avLst>
              <a:gd name="adj1" fmla="val 40654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Snip Same Side Corner Rectangle 196">
            <a:extLst>
              <a:ext uri="{FF2B5EF4-FFF2-40B4-BE49-F238E27FC236}">
                <a16:creationId xmlns:a16="http://schemas.microsoft.com/office/drawing/2014/main" id="{94C98433-A36B-59AE-FBCC-5166078F121B}"/>
              </a:ext>
            </a:extLst>
          </p:cNvPr>
          <p:cNvSpPr/>
          <p:nvPr/>
        </p:nvSpPr>
        <p:spPr>
          <a:xfrm>
            <a:off x="2640691" y="4097095"/>
            <a:ext cx="893909" cy="3429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Snip Same Side Corner Rectangle 193">
            <a:extLst>
              <a:ext uri="{FF2B5EF4-FFF2-40B4-BE49-F238E27FC236}">
                <a16:creationId xmlns:a16="http://schemas.microsoft.com/office/drawing/2014/main" id="{113FB69E-8FBF-91F7-E72F-83CAD7932FB7}"/>
              </a:ext>
            </a:extLst>
          </p:cNvPr>
          <p:cNvSpPr/>
          <p:nvPr/>
        </p:nvSpPr>
        <p:spPr>
          <a:xfrm>
            <a:off x="3950554" y="4097095"/>
            <a:ext cx="420551" cy="3429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Snip Same Side Corner Rectangle 197">
            <a:extLst>
              <a:ext uri="{FF2B5EF4-FFF2-40B4-BE49-F238E27FC236}">
                <a16:creationId xmlns:a16="http://schemas.microsoft.com/office/drawing/2014/main" id="{E330350B-D731-8683-1743-655749D79AE5}"/>
              </a:ext>
            </a:extLst>
          </p:cNvPr>
          <p:cNvSpPr/>
          <p:nvPr/>
        </p:nvSpPr>
        <p:spPr>
          <a:xfrm>
            <a:off x="3225644" y="3793163"/>
            <a:ext cx="910740" cy="291139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Snip Same Side Corner Rectangle 190">
            <a:extLst>
              <a:ext uri="{FF2B5EF4-FFF2-40B4-BE49-F238E27FC236}">
                <a16:creationId xmlns:a16="http://schemas.microsoft.com/office/drawing/2014/main" id="{BF00B53A-5DC7-2D19-5FB6-903F25C6A298}"/>
              </a:ext>
            </a:extLst>
          </p:cNvPr>
          <p:cNvSpPr/>
          <p:nvPr/>
        </p:nvSpPr>
        <p:spPr>
          <a:xfrm rot="10800000">
            <a:off x="5453096" y="1787992"/>
            <a:ext cx="561877" cy="387245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Snip Same Side Corner Rectangle 189">
            <a:extLst>
              <a:ext uri="{FF2B5EF4-FFF2-40B4-BE49-F238E27FC236}">
                <a16:creationId xmlns:a16="http://schemas.microsoft.com/office/drawing/2014/main" id="{BC1F26F1-E282-FD0B-9AC6-3A1746A0E374}"/>
              </a:ext>
            </a:extLst>
          </p:cNvPr>
          <p:cNvSpPr/>
          <p:nvPr/>
        </p:nvSpPr>
        <p:spPr>
          <a:xfrm rot="10800000">
            <a:off x="5848658" y="1523357"/>
            <a:ext cx="419453" cy="20574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Snip Same Side Corner Rectangle 181">
            <a:extLst>
              <a:ext uri="{FF2B5EF4-FFF2-40B4-BE49-F238E27FC236}">
                <a16:creationId xmlns:a16="http://schemas.microsoft.com/office/drawing/2014/main" id="{8862EFEE-6B63-8288-401E-56B753442EFF}"/>
              </a:ext>
            </a:extLst>
          </p:cNvPr>
          <p:cNvSpPr/>
          <p:nvPr/>
        </p:nvSpPr>
        <p:spPr>
          <a:xfrm rot="10800000">
            <a:off x="1579223" y="922138"/>
            <a:ext cx="334541" cy="326504"/>
          </a:xfrm>
          <a:prstGeom prst="snip2SameRect">
            <a:avLst>
              <a:gd name="adj1" fmla="val 34163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7" name="Snip Same Side Corner Rectangle 182">
            <a:extLst>
              <a:ext uri="{FF2B5EF4-FFF2-40B4-BE49-F238E27FC236}">
                <a16:creationId xmlns:a16="http://schemas.microsoft.com/office/drawing/2014/main" id="{8D381D90-DD1C-CD99-6A2F-3C489701842C}"/>
              </a:ext>
            </a:extLst>
          </p:cNvPr>
          <p:cNvSpPr/>
          <p:nvPr/>
        </p:nvSpPr>
        <p:spPr>
          <a:xfrm rot="10800000">
            <a:off x="1709683" y="1243553"/>
            <a:ext cx="390143" cy="308610"/>
          </a:xfrm>
          <a:prstGeom prst="snip2SameRect">
            <a:avLst>
              <a:gd name="adj1" fmla="val 40568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Snip Same Side Corner Rectangle 180">
            <a:extLst>
              <a:ext uri="{FF2B5EF4-FFF2-40B4-BE49-F238E27FC236}">
                <a16:creationId xmlns:a16="http://schemas.microsoft.com/office/drawing/2014/main" id="{6B471065-97C9-1726-522D-DD4A59C8D3E2}"/>
              </a:ext>
            </a:extLst>
          </p:cNvPr>
          <p:cNvSpPr/>
          <p:nvPr/>
        </p:nvSpPr>
        <p:spPr>
          <a:xfrm rot="10800000">
            <a:off x="2586693" y="1244915"/>
            <a:ext cx="444716" cy="30861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39" name="Picture 6">
            <a:extLst>
              <a:ext uri="{FF2B5EF4-FFF2-40B4-BE49-F238E27FC236}">
                <a16:creationId xmlns:a16="http://schemas.microsoft.com/office/drawing/2014/main" id="{6FD5E82B-7CC0-2928-5021-A01105EB43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17349" flipH="1">
            <a:off x="7371183" y="1031411"/>
            <a:ext cx="417692" cy="4099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Picture 11">
            <a:extLst>
              <a:ext uri="{FF2B5EF4-FFF2-40B4-BE49-F238E27FC236}">
                <a16:creationId xmlns:a16="http://schemas.microsoft.com/office/drawing/2014/main" id="{5BD35906-F28B-F23D-DAB5-A3D8ACADEA8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54717">
            <a:off x="6821995" y="2477678"/>
            <a:ext cx="759760" cy="4473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1" name="Picture 13">
            <a:extLst>
              <a:ext uri="{FF2B5EF4-FFF2-40B4-BE49-F238E27FC236}">
                <a16:creationId xmlns:a16="http://schemas.microsoft.com/office/drawing/2014/main" id="{44F40675-E12A-8D43-1878-3D2036AC93B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9646" y="1536408"/>
            <a:ext cx="579098" cy="2404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2" name="Picture 15">
            <a:extLst>
              <a:ext uri="{FF2B5EF4-FFF2-40B4-BE49-F238E27FC236}">
                <a16:creationId xmlns:a16="http://schemas.microsoft.com/office/drawing/2014/main" id="{A2DE8247-C384-8DB3-A3A2-D948C016EC6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00821">
            <a:off x="6385157" y="1988526"/>
            <a:ext cx="741413" cy="519269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" name="Picture 17">
            <a:extLst>
              <a:ext uri="{FF2B5EF4-FFF2-40B4-BE49-F238E27FC236}">
                <a16:creationId xmlns:a16="http://schemas.microsoft.com/office/drawing/2014/main" id="{3DDDD253-5B62-AC22-A3D1-7B8FCCE4CF2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8608">
            <a:off x="6513602" y="3297879"/>
            <a:ext cx="519612" cy="4342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Picture 19">
            <a:extLst>
              <a:ext uri="{FF2B5EF4-FFF2-40B4-BE49-F238E27FC236}">
                <a16:creationId xmlns:a16="http://schemas.microsoft.com/office/drawing/2014/main" id="{CB4BA721-8F76-89DA-C92A-9162D4D7E54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49496">
            <a:off x="6031351" y="2529398"/>
            <a:ext cx="577004" cy="4800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5" name="Picture 21">
            <a:extLst>
              <a:ext uri="{FF2B5EF4-FFF2-40B4-BE49-F238E27FC236}">
                <a16:creationId xmlns:a16="http://schemas.microsoft.com/office/drawing/2014/main" id="{573B2272-E3C0-11AA-E029-5046C5216DD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9200" y="3161722"/>
            <a:ext cx="268415" cy="2390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6" name="Picture 23">
            <a:extLst>
              <a:ext uri="{FF2B5EF4-FFF2-40B4-BE49-F238E27FC236}">
                <a16:creationId xmlns:a16="http://schemas.microsoft.com/office/drawing/2014/main" id="{8BB9E791-86FF-23B6-BD62-F6CA24085088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1887">
            <a:off x="6057383" y="4384495"/>
            <a:ext cx="290291" cy="2578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25">
            <a:extLst>
              <a:ext uri="{FF2B5EF4-FFF2-40B4-BE49-F238E27FC236}">
                <a16:creationId xmlns:a16="http://schemas.microsoft.com/office/drawing/2014/main" id="{E4DFEABA-E705-7758-76CA-5635D2EFBC08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557568">
            <a:off x="6449678" y="4388032"/>
            <a:ext cx="327254" cy="2397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8" name="Picture 27">
            <a:extLst>
              <a:ext uri="{FF2B5EF4-FFF2-40B4-BE49-F238E27FC236}">
                <a16:creationId xmlns:a16="http://schemas.microsoft.com/office/drawing/2014/main" id="{67D990DB-F687-1048-AE33-4A6CF4712AB9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581995">
            <a:off x="6261371" y="4009535"/>
            <a:ext cx="311043" cy="3617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9" name="Picture 29">
            <a:extLst>
              <a:ext uri="{FF2B5EF4-FFF2-40B4-BE49-F238E27FC236}">
                <a16:creationId xmlns:a16="http://schemas.microsoft.com/office/drawing/2014/main" id="{61C76F2F-CA44-7764-03C7-F3F0D5A9D764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50600">
            <a:off x="5945094" y="3617361"/>
            <a:ext cx="377008" cy="3826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0" name="Picture 31">
            <a:extLst>
              <a:ext uri="{FF2B5EF4-FFF2-40B4-BE49-F238E27FC236}">
                <a16:creationId xmlns:a16="http://schemas.microsoft.com/office/drawing/2014/main" id="{0BC98E12-49CB-7FE2-BF1A-DF7748BC64D1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05346">
            <a:off x="5718593" y="4052802"/>
            <a:ext cx="387624" cy="2467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" name="Picture 33">
            <a:extLst>
              <a:ext uri="{FF2B5EF4-FFF2-40B4-BE49-F238E27FC236}">
                <a16:creationId xmlns:a16="http://schemas.microsoft.com/office/drawing/2014/main" id="{A53DA28F-3EA0-9996-620A-D7F2819E3F30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1908" y="3241738"/>
            <a:ext cx="438224" cy="3827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2" name="Picture 35">
            <a:extLst>
              <a:ext uri="{FF2B5EF4-FFF2-40B4-BE49-F238E27FC236}">
                <a16:creationId xmlns:a16="http://schemas.microsoft.com/office/drawing/2014/main" id="{FF10ECA2-BA64-6C2F-48B2-A8DB66D619E0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598673" flipH="1" flipV="1">
            <a:off x="4648174" y="3650497"/>
            <a:ext cx="410881" cy="2726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Picture 38">
            <a:extLst>
              <a:ext uri="{FF2B5EF4-FFF2-40B4-BE49-F238E27FC236}">
                <a16:creationId xmlns:a16="http://schemas.microsoft.com/office/drawing/2014/main" id="{6D782BCD-FCFF-C96A-3F98-597988CA026F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60778">
            <a:off x="5328468" y="3646421"/>
            <a:ext cx="325763" cy="3010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4" name="Picture 42">
            <a:extLst>
              <a:ext uri="{FF2B5EF4-FFF2-40B4-BE49-F238E27FC236}">
                <a16:creationId xmlns:a16="http://schemas.microsoft.com/office/drawing/2014/main" id="{8094698E-6B0C-04DD-98DD-33F0B24A169D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577494">
            <a:off x="5132629" y="3969681"/>
            <a:ext cx="372138" cy="305245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5" name="Picture 46">
            <a:extLst>
              <a:ext uri="{FF2B5EF4-FFF2-40B4-BE49-F238E27FC236}">
                <a16:creationId xmlns:a16="http://schemas.microsoft.com/office/drawing/2014/main" id="{3C838E52-FF14-88E1-BE5A-C7C7DBD0DEA8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630149">
            <a:off x="4479449" y="4011793"/>
            <a:ext cx="300633" cy="2361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6" name="Picture 54">
            <a:extLst>
              <a:ext uri="{FF2B5EF4-FFF2-40B4-BE49-F238E27FC236}">
                <a16:creationId xmlns:a16="http://schemas.microsoft.com/office/drawing/2014/main" id="{D00551F8-1D12-4318-14BF-09DD04E5D3DC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416642">
            <a:off x="5408989" y="4421731"/>
            <a:ext cx="281939" cy="1957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7" name="Picture 58">
            <a:extLst>
              <a:ext uri="{FF2B5EF4-FFF2-40B4-BE49-F238E27FC236}">
                <a16:creationId xmlns:a16="http://schemas.microsoft.com/office/drawing/2014/main" id="{2C77820F-85CC-5919-6D41-E534CBC1E4A6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374509">
            <a:off x="4860306" y="4432675"/>
            <a:ext cx="396936" cy="1751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8" name="Picture 66">
            <a:extLst>
              <a:ext uri="{FF2B5EF4-FFF2-40B4-BE49-F238E27FC236}">
                <a16:creationId xmlns:a16="http://schemas.microsoft.com/office/drawing/2014/main" id="{6F57D008-B435-B8F2-B81C-6A630F134C2A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18139">
            <a:off x="4003926" y="4649724"/>
            <a:ext cx="384048" cy="2728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9" name="Picture 69">
            <a:extLst>
              <a:ext uri="{FF2B5EF4-FFF2-40B4-BE49-F238E27FC236}">
                <a16:creationId xmlns:a16="http://schemas.microsoft.com/office/drawing/2014/main" id="{7754D21E-5FB2-774B-BAAA-240D4F33763E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16326">
            <a:off x="3481591" y="4648338"/>
            <a:ext cx="385408" cy="306774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0" name="Picture 72">
            <a:extLst>
              <a:ext uri="{FF2B5EF4-FFF2-40B4-BE49-F238E27FC236}">
                <a16:creationId xmlns:a16="http://schemas.microsoft.com/office/drawing/2014/main" id="{665E1703-4484-D064-1673-DBBDD7C1AE32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06023">
            <a:off x="3766041" y="4325131"/>
            <a:ext cx="381071" cy="254597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" name="Picture 80">
            <a:extLst>
              <a:ext uri="{FF2B5EF4-FFF2-40B4-BE49-F238E27FC236}">
                <a16:creationId xmlns:a16="http://schemas.microsoft.com/office/drawing/2014/main" id="{A49E4616-4C0A-BBE9-1A3D-10DB27114C6B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3989175"/>
            <a:ext cx="414736" cy="2814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2" name="Picture 85">
            <a:extLst>
              <a:ext uri="{FF2B5EF4-FFF2-40B4-BE49-F238E27FC236}">
                <a16:creationId xmlns:a16="http://schemas.microsoft.com/office/drawing/2014/main" id="{D4E7AEC7-EDD8-9057-1734-755C48BC3836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0979" y="3959518"/>
            <a:ext cx="329060" cy="3048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3" name="Picture 87">
            <a:extLst>
              <a:ext uri="{FF2B5EF4-FFF2-40B4-BE49-F238E27FC236}">
                <a16:creationId xmlns:a16="http://schemas.microsoft.com/office/drawing/2014/main" id="{071D88FD-5D04-F102-108B-13E14B5D7A04}"/>
              </a:ext>
            </a:extLst>
          </p:cNvPr>
          <p:cNvPicPr>
            <a:picLocks noChangeAspect="1"/>
          </p:cNvPicPr>
          <p:nvPr/>
        </p:nvPicPr>
        <p:blipFill>
          <a:blip r:embed="rId27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766" y="4299943"/>
            <a:ext cx="334329" cy="2753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4" name="Picture 90">
            <a:extLst>
              <a:ext uri="{FF2B5EF4-FFF2-40B4-BE49-F238E27FC236}">
                <a16:creationId xmlns:a16="http://schemas.microsoft.com/office/drawing/2014/main" id="{E9F51EE8-6E38-B9D7-7F5E-5E8D6B2A5567}"/>
              </a:ext>
            </a:extLst>
          </p:cNvPr>
          <p:cNvPicPr>
            <a:picLocks noChangeAspect="1"/>
          </p:cNvPicPr>
          <p:nvPr/>
        </p:nvPicPr>
        <p:blipFill>
          <a:blip r:embed="rId28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6544" y="4665802"/>
            <a:ext cx="296772" cy="2279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5" name="Picture 94">
            <a:extLst>
              <a:ext uri="{FF2B5EF4-FFF2-40B4-BE49-F238E27FC236}">
                <a16:creationId xmlns:a16="http://schemas.microsoft.com/office/drawing/2014/main" id="{6A913207-3B76-A951-A7FB-254AD4E8D3EE}"/>
              </a:ext>
            </a:extLst>
          </p:cNvPr>
          <p:cNvPicPr>
            <a:picLocks noChangeAspect="1"/>
          </p:cNvPicPr>
          <p:nvPr/>
        </p:nvPicPr>
        <p:blipFill>
          <a:blip r:embed="rId29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7814" y="4299942"/>
            <a:ext cx="333193" cy="2700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6" name="Picture 97">
            <a:extLst>
              <a:ext uri="{FF2B5EF4-FFF2-40B4-BE49-F238E27FC236}">
                <a16:creationId xmlns:a16="http://schemas.microsoft.com/office/drawing/2014/main" id="{F7802F21-CA88-35EF-46BC-40F973D29598}"/>
              </a:ext>
            </a:extLst>
          </p:cNvPr>
          <p:cNvPicPr>
            <a:picLocks noChangeAspect="1"/>
          </p:cNvPicPr>
          <p:nvPr/>
        </p:nvPicPr>
        <p:blipFill>
          <a:blip r:embed="rId30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94206">
            <a:off x="3365640" y="4305159"/>
            <a:ext cx="333193" cy="317015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7" name="Picture 101">
            <a:extLst>
              <a:ext uri="{FF2B5EF4-FFF2-40B4-BE49-F238E27FC236}">
                <a16:creationId xmlns:a16="http://schemas.microsoft.com/office/drawing/2014/main" id="{94F00E22-9052-BD99-63E3-E4578AD5D9FC}"/>
              </a:ext>
            </a:extLst>
          </p:cNvPr>
          <p:cNvPicPr>
            <a:picLocks noChangeAspect="1"/>
          </p:cNvPicPr>
          <p:nvPr/>
        </p:nvPicPr>
        <p:blipFill>
          <a:blip r:embed="rId31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4018" y="743645"/>
            <a:ext cx="474332" cy="3008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8" name="Picture 105">
            <a:extLst>
              <a:ext uri="{FF2B5EF4-FFF2-40B4-BE49-F238E27FC236}">
                <a16:creationId xmlns:a16="http://schemas.microsoft.com/office/drawing/2014/main" id="{CBB2830B-46BB-58E2-4E6C-A7670A90283A}"/>
              </a:ext>
            </a:extLst>
          </p:cNvPr>
          <p:cNvPicPr>
            <a:picLocks noChangeAspect="1"/>
          </p:cNvPicPr>
          <p:nvPr/>
        </p:nvPicPr>
        <p:blipFill>
          <a:blip r:embed="rId32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616" y="2821634"/>
            <a:ext cx="493671" cy="480060"/>
          </a:xfrm>
          <a:custGeom>
            <a:avLst/>
            <a:gdLst>
              <a:gd name="connsiteX0" fmla="*/ 0 w 493671"/>
              <a:gd name="connsiteY0" fmla="*/ 0 h 480060"/>
              <a:gd name="connsiteX1" fmla="*/ 493671 w 493671"/>
              <a:gd name="connsiteY1" fmla="*/ 0 h 480060"/>
              <a:gd name="connsiteX2" fmla="*/ 493671 w 493671"/>
              <a:gd name="connsiteY2" fmla="*/ 480060 h 480060"/>
              <a:gd name="connsiteX3" fmla="*/ 0 w 493671"/>
              <a:gd name="connsiteY3" fmla="*/ 480060 h 480060"/>
              <a:gd name="connsiteX4" fmla="*/ 0 w 493671"/>
              <a:gd name="connsiteY4" fmla="*/ 0 h 480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671" h="480060" fill="none" extrusionOk="0">
                <a:moveTo>
                  <a:pt x="0" y="0"/>
                </a:moveTo>
                <a:cubicBezTo>
                  <a:pt x="203416" y="-26815"/>
                  <a:pt x="317243" y="12890"/>
                  <a:pt x="493671" y="0"/>
                </a:cubicBezTo>
                <a:cubicBezTo>
                  <a:pt x="523752" y="226089"/>
                  <a:pt x="453166" y="345639"/>
                  <a:pt x="493671" y="480060"/>
                </a:cubicBezTo>
                <a:cubicBezTo>
                  <a:pt x="271130" y="507491"/>
                  <a:pt x="121017" y="477329"/>
                  <a:pt x="0" y="480060"/>
                </a:cubicBezTo>
                <a:cubicBezTo>
                  <a:pt x="-5498" y="300220"/>
                  <a:pt x="34207" y="217785"/>
                  <a:pt x="0" y="0"/>
                </a:cubicBezTo>
                <a:close/>
              </a:path>
              <a:path w="493671" h="480060" stroke="0" extrusionOk="0">
                <a:moveTo>
                  <a:pt x="0" y="0"/>
                </a:moveTo>
                <a:cubicBezTo>
                  <a:pt x="233604" y="-11154"/>
                  <a:pt x="279015" y="43018"/>
                  <a:pt x="493671" y="0"/>
                </a:cubicBezTo>
                <a:cubicBezTo>
                  <a:pt x="539040" y="137280"/>
                  <a:pt x="459182" y="369555"/>
                  <a:pt x="493671" y="480060"/>
                </a:cubicBezTo>
                <a:cubicBezTo>
                  <a:pt x="260230" y="491061"/>
                  <a:pt x="220388" y="429639"/>
                  <a:pt x="0" y="480060"/>
                </a:cubicBezTo>
                <a:cubicBezTo>
                  <a:pt x="-47799" y="260674"/>
                  <a:pt x="14894" y="108714"/>
                  <a:pt x="0" y="0"/>
                </a:cubicBezTo>
                <a:close/>
              </a:path>
            </a:pathLst>
          </a:custGeom>
          <a:ln>
            <a:noFill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9" name="Picture 121">
            <a:extLst>
              <a:ext uri="{FF2B5EF4-FFF2-40B4-BE49-F238E27FC236}">
                <a16:creationId xmlns:a16="http://schemas.microsoft.com/office/drawing/2014/main" id="{678F4AB0-ED01-5BD1-D703-5EB01AB7C45D}"/>
              </a:ext>
            </a:extLst>
          </p:cNvPr>
          <p:cNvPicPr>
            <a:picLocks noChangeAspect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773748" flipH="1">
            <a:off x="1013094" y="2246498"/>
            <a:ext cx="1688670" cy="12210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0" name="Picture 92">
            <a:extLst>
              <a:ext uri="{FF2B5EF4-FFF2-40B4-BE49-F238E27FC236}">
                <a16:creationId xmlns:a16="http://schemas.microsoft.com/office/drawing/2014/main" id="{F71890FC-CC85-72CA-8D6D-68997EC945F4}"/>
              </a:ext>
            </a:extLst>
          </p:cNvPr>
          <p:cNvPicPr>
            <a:picLocks noChangeAspect="1"/>
          </p:cNvPicPr>
          <p:nvPr/>
        </p:nvPicPr>
        <p:blipFill>
          <a:blip r:embed="rId34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006340">
            <a:off x="2295898" y="4644636"/>
            <a:ext cx="289868" cy="2505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1" name="Picture 148">
            <a:extLst>
              <a:ext uri="{FF2B5EF4-FFF2-40B4-BE49-F238E27FC236}">
                <a16:creationId xmlns:a16="http://schemas.microsoft.com/office/drawing/2014/main" id="{62FE449A-9592-AA81-8263-80DDF0167172}"/>
              </a:ext>
            </a:extLst>
          </p:cNvPr>
          <p:cNvPicPr>
            <a:picLocks noChangeAspect="1"/>
          </p:cNvPicPr>
          <p:nvPr/>
        </p:nvPicPr>
        <p:blipFill>
          <a:blip r:embed="rId35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172599" flipV="1">
            <a:off x="7304907" y="1822268"/>
            <a:ext cx="554188" cy="376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2" name="Snip Same Side Corner Rectangle 204">
            <a:extLst>
              <a:ext uri="{FF2B5EF4-FFF2-40B4-BE49-F238E27FC236}">
                <a16:creationId xmlns:a16="http://schemas.microsoft.com/office/drawing/2014/main" id="{F3B3A7EC-FB02-1481-7C87-927AD5EF6CB3}"/>
              </a:ext>
            </a:extLst>
          </p:cNvPr>
          <p:cNvSpPr/>
          <p:nvPr/>
        </p:nvSpPr>
        <p:spPr>
          <a:xfrm>
            <a:off x="3099017" y="3449574"/>
            <a:ext cx="614930" cy="3429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73" name="Picture 83">
            <a:extLst>
              <a:ext uri="{FF2B5EF4-FFF2-40B4-BE49-F238E27FC236}">
                <a16:creationId xmlns:a16="http://schemas.microsoft.com/office/drawing/2014/main" id="{B136F8D8-2AE3-1148-C9FE-F0FB4AE7FC6A}"/>
              </a:ext>
            </a:extLst>
          </p:cNvPr>
          <p:cNvPicPr>
            <a:picLocks noChangeAspect="1"/>
          </p:cNvPicPr>
          <p:nvPr/>
        </p:nvPicPr>
        <p:blipFill>
          <a:blip r:embed="rId36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12511">
            <a:off x="3501520" y="3567012"/>
            <a:ext cx="451736" cy="3998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4" name="Picture 99">
            <a:extLst>
              <a:ext uri="{FF2B5EF4-FFF2-40B4-BE49-F238E27FC236}">
                <a16:creationId xmlns:a16="http://schemas.microsoft.com/office/drawing/2014/main" id="{2EF81613-23EA-32CA-98BE-F10370D16C33}"/>
              </a:ext>
            </a:extLst>
          </p:cNvPr>
          <p:cNvPicPr>
            <a:picLocks noChangeAspect="1"/>
          </p:cNvPicPr>
          <p:nvPr/>
        </p:nvPicPr>
        <p:blipFill>
          <a:blip r:embed="rId37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8991" y="3597864"/>
            <a:ext cx="472859" cy="3176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5" name="Picture 103">
            <a:extLst>
              <a:ext uri="{FF2B5EF4-FFF2-40B4-BE49-F238E27FC236}">
                <a16:creationId xmlns:a16="http://schemas.microsoft.com/office/drawing/2014/main" id="{CB633794-5C10-80C7-2E1A-F205DFE9AF86}"/>
              </a:ext>
            </a:extLst>
          </p:cNvPr>
          <p:cNvPicPr>
            <a:picLocks noChangeAspect="1"/>
          </p:cNvPicPr>
          <p:nvPr/>
        </p:nvPicPr>
        <p:blipFill>
          <a:blip r:embed="rId38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3391" y="3279448"/>
            <a:ext cx="510508" cy="3513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6" name="Picture 119">
            <a:extLst>
              <a:ext uri="{FF2B5EF4-FFF2-40B4-BE49-F238E27FC236}">
                <a16:creationId xmlns:a16="http://schemas.microsoft.com/office/drawing/2014/main" id="{7A34E3FD-C4AB-CEEB-927C-B1C232DECA24}"/>
              </a:ext>
            </a:extLst>
          </p:cNvPr>
          <p:cNvPicPr>
            <a:picLocks noChangeAspect="1"/>
          </p:cNvPicPr>
          <p:nvPr/>
        </p:nvPicPr>
        <p:blipFill>
          <a:blip r:embed="rId39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014" y="2218343"/>
            <a:ext cx="581891" cy="4800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7" name="Picture 39" descr="A picture containing drawing&#10;&#10;Description automatically generated">
            <a:extLst>
              <a:ext uri="{FF2B5EF4-FFF2-40B4-BE49-F238E27FC236}">
                <a16:creationId xmlns:a16="http://schemas.microsoft.com/office/drawing/2014/main" id="{7B9662FD-9A89-EB55-CD5A-B3D166E66890}"/>
              </a:ext>
            </a:extLst>
          </p:cNvPr>
          <p:cNvPicPr>
            <a:picLocks noChangeAspect="1"/>
          </p:cNvPicPr>
          <p:nvPr/>
        </p:nvPicPr>
        <p:blipFill>
          <a:blip r:embed="rId40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90894">
            <a:off x="1466352" y="824651"/>
            <a:ext cx="235344" cy="1829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8" name="Picture 43" descr="A picture containing drawing&#10;&#10;Description automatically generated">
            <a:extLst>
              <a:ext uri="{FF2B5EF4-FFF2-40B4-BE49-F238E27FC236}">
                <a16:creationId xmlns:a16="http://schemas.microsoft.com/office/drawing/2014/main" id="{78CB355D-0A20-CBE7-CD8D-0437ECDF37D2}"/>
              </a:ext>
            </a:extLst>
          </p:cNvPr>
          <p:cNvPicPr>
            <a:picLocks noChangeAspect="1"/>
          </p:cNvPicPr>
          <p:nvPr/>
        </p:nvPicPr>
        <p:blipFill>
          <a:blip r:embed="rId42" cstate="screen">
            <a:alphaModFix/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95636">
            <a:off x="1611568" y="1137952"/>
            <a:ext cx="266033" cy="2413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9" name="Picture 41" descr="A picture containing table, mirror&#10;&#10;Description automatically generated">
            <a:extLst>
              <a:ext uri="{FF2B5EF4-FFF2-40B4-BE49-F238E27FC236}">
                <a16:creationId xmlns:a16="http://schemas.microsoft.com/office/drawing/2014/main" id="{DDBF5DD2-0340-4B3B-5A85-C7265A18251A}"/>
              </a:ext>
            </a:extLst>
          </p:cNvPr>
          <p:cNvPicPr>
            <a:picLocks noChangeAspect="1"/>
          </p:cNvPicPr>
          <p:nvPr/>
        </p:nvPicPr>
        <p:blipFill>
          <a:blip r:embed="rId44" cstate="screen">
            <a:alphaModFix/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23879" y="809046"/>
            <a:ext cx="180584" cy="2334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0" name="Picture 45" descr="A picture containing drawing, table&#10;&#10;Description automatically generated">
            <a:extLst>
              <a:ext uri="{FF2B5EF4-FFF2-40B4-BE49-F238E27FC236}">
                <a16:creationId xmlns:a16="http://schemas.microsoft.com/office/drawing/2014/main" id="{BFDBCC21-37E2-DC11-6792-691A50077A33}"/>
              </a:ext>
            </a:extLst>
          </p:cNvPr>
          <p:cNvPicPr>
            <a:picLocks noChangeAspect="1"/>
          </p:cNvPicPr>
          <p:nvPr/>
        </p:nvPicPr>
        <p:blipFill>
          <a:blip r:embed="rId46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94027">
            <a:off x="1928292" y="1152800"/>
            <a:ext cx="276761" cy="1951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1" name="Picture 57" descr="A close up of a device&#10;&#10;Description automatically generated">
            <a:extLst>
              <a:ext uri="{FF2B5EF4-FFF2-40B4-BE49-F238E27FC236}">
                <a16:creationId xmlns:a16="http://schemas.microsoft.com/office/drawing/2014/main" id="{670E3748-BF79-558C-C8A8-A5C3B1E8BE0A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6576">
            <a:off x="2877153" y="1118538"/>
            <a:ext cx="325918" cy="2586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2" name="Picture 61" descr="A close up of a logo&#10;&#10;Description automatically generated">
            <a:extLst>
              <a:ext uri="{FF2B5EF4-FFF2-40B4-BE49-F238E27FC236}">
                <a16:creationId xmlns:a16="http://schemas.microsoft.com/office/drawing/2014/main" id="{058542AB-8A29-CCB9-15EE-0BDB890057D3}"/>
              </a:ext>
            </a:extLst>
          </p:cNvPr>
          <p:cNvPicPr>
            <a:picLocks noChangeAspect="1"/>
          </p:cNvPicPr>
          <p:nvPr/>
        </p:nvPicPr>
        <p:blipFill>
          <a:blip r:embed="rId48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419495">
            <a:off x="4564009" y="785885"/>
            <a:ext cx="343250" cy="3086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3" name="Picture 63" descr="A picture containing stationary&#10;&#10;Description automatically generated">
            <a:extLst>
              <a:ext uri="{FF2B5EF4-FFF2-40B4-BE49-F238E27FC236}">
                <a16:creationId xmlns:a16="http://schemas.microsoft.com/office/drawing/2014/main" id="{16809C92-82F8-16F2-FA26-68C54F5ACD2B}"/>
              </a:ext>
            </a:extLst>
          </p:cNvPr>
          <p:cNvPicPr>
            <a:picLocks noChangeAspect="1"/>
          </p:cNvPicPr>
          <p:nvPr/>
        </p:nvPicPr>
        <p:blipFill>
          <a:blip r:embed="rId49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350197">
            <a:off x="4244503" y="766571"/>
            <a:ext cx="334205" cy="308610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4" name="Picture 71" descr="A picture containing drawing&#10;&#10;Description automatically generated">
            <a:extLst>
              <a:ext uri="{FF2B5EF4-FFF2-40B4-BE49-F238E27FC236}">
                <a16:creationId xmlns:a16="http://schemas.microsoft.com/office/drawing/2014/main" id="{0CF259E8-44C6-7807-3FD6-446C5C591B5E}"/>
              </a:ext>
            </a:extLst>
          </p:cNvPr>
          <p:cNvPicPr>
            <a:picLocks noChangeAspect="1"/>
          </p:cNvPicPr>
          <p:nvPr/>
        </p:nvPicPr>
        <p:blipFill>
          <a:blip r:embed="rId50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24313">
            <a:off x="4839246" y="1137986"/>
            <a:ext cx="269349" cy="2030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5" name="Picture 107">
            <a:extLst>
              <a:ext uri="{FF2B5EF4-FFF2-40B4-BE49-F238E27FC236}">
                <a16:creationId xmlns:a16="http://schemas.microsoft.com/office/drawing/2014/main" id="{EAAEC6D1-435A-4916-8FDB-EF9BD0178D44}"/>
              </a:ext>
            </a:extLst>
          </p:cNvPr>
          <p:cNvPicPr>
            <a:picLocks noChangeAspect="1"/>
          </p:cNvPicPr>
          <p:nvPr/>
        </p:nvPicPr>
        <p:blipFill>
          <a:blip r:embed="rId51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34580">
            <a:off x="5680674" y="1391941"/>
            <a:ext cx="324787" cy="2379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6" name="Picture 109">
            <a:extLst>
              <a:ext uri="{FF2B5EF4-FFF2-40B4-BE49-F238E27FC236}">
                <a16:creationId xmlns:a16="http://schemas.microsoft.com/office/drawing/2014/main" id="{1BE0BDB2-5F35-1138-6E66-99A3E1F154A0}"/>
              </a:ext>
            </a:extLst>
          </p:cNvPr>
          <p:cNvPicPr>
            <a:picLocks noChangeAspect="1"/>
          </p:cNvPicPr>
          <p:nvPr/>
        </p:nvPicPr>
        <p:blipFill>
          <a:blip r:embed="rId52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81338">
            <a:off x="6115874" y="1438173"/>
            <a:ext cx="352182" cy="1928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7" name="Picture 113">
            <a:extLst>
              <a:ext uri="{FF2B5EF4-FFF2-40B4-BE49-F238E27FC236}">
                <a16:creationId xmlns:a16="http://schemas.microsoft.com/office/drawing/2014/main" id="{4437E462-3D3D-0373-056B-42234E25A10E}"/>
              </a:ext>
            </a:extLst>
          </p:cNvPr>
          <p:cNvPicPr>
            <a:picLocks noChangeAspect="1"/>
          </p:cNvPicPr>
          <p:nvPr/>
        </p:nvPicPr>
        <p:blipFill>
          <a:blip r:embed="rId53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865760" y="1670774"/>
            <a:ext cx="359795" cy="3166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8" name="Picture 115">
            <a:extLst>
              <a:ext uri="{FF2B5EF4-FFF2-40B4-BE49-F238E27FC236}">
                <a16:creationId xmlns:a16="http://schemas.microsoft.com/office/drawing/2014/main" id="{1B5F9EA0-9241-DC5A-C6C0-E74F1DBC39FF}"/>
              </a:ext>
            </a:extLst>
          </p:cNvPr>
          <p:cNvPicPr>
            <a:picLocks noChangeAspect="1"/>
          </p:cNvPicPr>
          <p:nvPr/>
        </p:nvPicPr>
        <p:blipFill>
          <a:blip r:embed="rId54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074660">
            <a:off x="5501712" y="2071416"/>
            <a:ext cx="379090" cy="2764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9" name="Picture 117">
            <a:extLst>
              <a:ext uri="{FF2B5EF4-FFF2-40B4-BE49-F238E27FC236}">
                <a16:creationId xmlns:a16="http://schemas.microsoft.com/office/drawing/2014/main" id="{B65A8C68-77B5-120C-2EA7-69AE832F24C1}"/>
              </a:ext>
            </a:extLst>
          </p:cNvPr>
          <p:cNvPicPr>
            <a:picLocks noChangeAspect="1"/>
          </p:cNvPicPr>
          <p:nvPr/>
        </p:nvPicPr>
        <p:blipFill>
          <a:blip r:embed="rId55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347" y="1956130"/>
            <a:ext cx="576510" cy="4851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0" name="Picture 67" descr="A picture containing table&#10;&#10;Description automatically generated">
            <a:extLst>
              <a:ext uri="{FF2B5EF4-FFF2-40B4-BE49-F238E27FC236}">
                <a16:creationId xmlns:a16="http://schemas.microsoft.com/office/drawing/2014/main" id="{8CA3AB7D-3B46-921B-C863-D79BF33C00C7}"/>
              </a:ext>
            </a:extLst>
          </p:cNvPr>
          <p:cNvPicPr>
            <a:picLocks noChangeAspect="1"/>
          </p:cNvPicPr>
          <p:nvPr/>
        </p:nvPicPr>
        <p:blipFill>
          <a:blip r:embed="rId56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28054" y="795085"/>
            <a:ext cx="215383" cy="2327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1" name="Picture 75" descr="A picture containing drawing&#10;&#10;Description automatically generated">
            <a:extLst>
              <a:ext uri="{FF2B5EF4-FFF2-40B4-BE49-F238E27FC236}">
                <a16:creationId xmlns:a16="http://schemas.microsoft.com/office/drawing/2014/main" id="{A81DC330-50BA-D6B3-E6FE-C9E483CAD51E}"/>
              </a:ext>
            </a:extLst>
          </p:cNvPr>
          <p:cNvPicPr>
            <a:picLocks noChangeAspect="1"/>
          </p:cNvPicPr>
          <p:nvPr/>
        </p:nvPicPr>
        <p:blipFill>
          <a:blip r:embed="rId57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4438" y="829297"/>
            <a:ext cx="290280" cy="1867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2" name="Picture 73" descr="A picture containing drawing&#10;&#10;Description automatically generated">
            <a:extLst>
              <a:ext uri="{FF2B5EF4-FFF2-40B4-BE49-F238E27FC236}">
                <a16:creationId xmlns:a16="http://schemas.microsoft.com/office/drawing/2014/main" id="{2541A267-1C0E-84C0-8CEF-70FF0FE812E4}"/>
              </a:ext>
            </a:extLst>
          </p:cNvPr>
          <p:cNvPicPr>
            <a:picLocks noChangeAspect="1"/>
          </p:cNvPicPr>
          <p:nvPr/>
        </p:nvPicPr>
        <p:blipFill>
          <a:blip r:embed="rId58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467383">
            <a:off x="5238240" y="1125775"/>
            <a:ext cx="243583" cy="2352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3" name="Picture 53" descr="A close up of a device&#10;&#10;Description automatically generated">
            <a:extLst>
              <a:ext uri="{FF2B5EF4-FFF2-40B4-BE49-F238E27FC236}">
                <a16:creationId xmlns:a16="http://schemas.microsoft.com/office/drawing/2014/main" id="{EEB9AEED-D8F7-A4F4-EC6C-6986311F71CE}"/>
              </a:ext>
            </a:extLst>
          </p:cNvPr>
          <p:cNvPicPr>
            <a:picLocks noChangeAspect="1"/>
          </p:cNvPicPr>
          <p:nvPr/>
        </p:nvPicPr>
        <p:blipFill>
          <a:blip r:embed="rId59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551122">
            <a:off x="2209201" y="790082"/>
            <a:ext cx="318737" cy="3086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4" name="Picture 51" descr="A close up of a logo&#10;&#10;Description automatically generated">
            <a:extLst>
              <a:ext uri="{FF2B5EF4-FFF2-40B4-BE49-F238E27FC236}">
                <a16:creationId xmlns:a16="http://schemas.microsoft.com/office/drawing/2014/main" id="{FDBE2252-7381-6352-17B8-9940B1242D43}"/>
              </a:ext>
            </a:extLst>
          </p:cNvPr>
          <p:cNvPicPr>
            <a:picLocks noChangeAspect="1"/>
          </p:cNvPicPr>
          <p:nvPr/>
        </p:nvPicPr>
        <p:blipFill>
          <a:blip r:embed="rId61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521752">
            <a:off x="2640643" y="776525"/>
            <a:ext cx="327117" cy="3086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5" name="Snip Same Side Corner Rectangle 205">
            <a:extLst>
              <a:ext uri="{FF2B5EF4-FFF2-40B4-BE49-F238E27FC236}">
                <a16:creationId xmlns:a16="http://schemas.microsoft.com/office/drawing/2014/main" id="{B685E29A-7E28-4E69-F3CC-535F48170AB0}"/>
              </a:ext>
            </a:extLst>
          </p:cNvPr>
          <p:cNvSpPr/>
          <p:nvPr/>
        </p:nvSpPr>
        <p:spPr>
          <a:xfrm rot="10800000">
            <a:off x="4047487" y="1249001"/>
            <a:ext cx="406250" cy="30611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96" name="Picture 55" descr="A close up of a device&#10;&#10;Description automatically generated">
            <a:extLst>
              <a:ext uri="{FF2B5EF4-FFF2-40B4-BE49-F238E27FC236}">
                <a16:creationId xmlns:a16="http://schemas.microsoft.com/office/drawing/2014/main" id="{211B73FC-11DF-9DF2-6D6B-896074B47247}"/>
              </a:ext>
            </a:extLst>
          </p:cNvPr>
          <p:cNvPicPr>
            <a:picLocks noChangeAspect="1"/>
          </p:cNvPicPr>
          <p:nvPr/>
        </p:nvPicPr>
        <p:blipFill>
          <a:blip r:embed="rId63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758" y="1136409"/>
            <a:ext cx="401137" cy="2472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7" name="Picture 65" descr="A close up of a device&#10;&#10;Description automatically generated">
            <a:extLst>
              <a:ext uri="{FF2B5EF4-FFF2-40B4-BE49-F238E27FC236}">
                <a16:creationId xmlns:a16="http://schemas.microsoft.com/office/drawing/2014/main" id="{80A0EAE4-82CC-7C84-D79A-537611A3163A}"/>
              </a:ext>
            </a:extLst>
          </p:cNvPr>
          <p:cNvPicPr>
            <a:picLocks noChangeAspect="1"/>
          </p:cNvPicPr>
          <p:nvPr/>
        </p:nvPicPr>
        <p:blipFill>
          <a:blip r:embed="rId64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34583">
            <a:off x="4307950" y="1122952"/>
            <a:ext cx="395546" cy="258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8" name="Picture 89">
            <a:extLst>
              <a:ext uri="{FF2B5EF4-FFF2-40B4-BE49-F238E27FC236}">
                <a16:creationId xmlns:a16="http://schemas.microsoft.com/office/drawing/2014/main" id="{64984B00-D7C9-4054-9EF4-A55A1F8E84D2}"/>
              </a:ext>
            </a:extLst>
          </p:cNvPr>
          <p:cNvPicPr>
            <a:picLocks noChangeAspect="1"/>
          </p:cNvPicPr>
          <p:nvPr/>
        </p:nvPicPr>
        <p:blipFill>
          <a:blip r:embed="rId65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112" y="1701650"/>
            <a:ext cx="485658" cy="315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9" name="Picture 79" descr="A close up of a logo&#10;&#10;Description automatically generated">
            <a:extLst>
              <a:ext uri="{FF2B5EF4-FFF2-40B4-BE49-F238E27FC236}">
                <a16:creationId xmlns:a16="http://schemas.microsoft.com/office/drawing/2014/main" id="{CAD40393-2886-EAC9-5C85-73D1103AF23E}"/>
              </a:ext>
            </a:extLst>
          </p:cNvPr>
          <p:cNvPicPr>
            <a:picLocks noChangeAspect="1"/>
          </p:cNvPicPr>
          <p:nvPr/>
        </p:nvPicPr>
        <p:blipFill>
          <a:blip r:embed="rId66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3192">
            <a:off x="2616250" y="1406580"/>
            <a:ext cx="417935" cy="2741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0" name="Snip Same Side Corner Rectangle 186">
            <a:extLst>
              <a:ext uri="{FF2B5EF4-FFF2-40B4-BE49-F238E27FC236}">
                <a16:creationId xmlns:a16="http://schemas.microsoft.com/office/drawing/2014/main" id="{AE358312-F555-D3F0-ACD8-2285CD04C2AE}"/>
              </a:ext>
            </a:extLst>
          </p:cNvPr>
          <p:cNvSpPr/>
          <p:nvPr/>
        </p:nvSpPr>
        <p:spPr>
          <a:xfrm rot="10800000">
            <a:off x="4414837" y="1553526"/>
            <a:ext cx="743382" cy="208435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01" name="Picture 47" descr="A picture containing drawing&#10;&#10;Description automatically generated">
            <a:extLst>
              <a:ext uri="{FF2B5EF4-FFF2-40B4-BE49-F238E27FC236}">
                <a16:creationId xmlns:a16="http://schemas.microsoft.com/office/drawing/2014/main" id="{6357E9A6-71E1-A140-B62F-0507430F63E9}"/>
              </a:ext>
            </a:extLst>
          </p:cNvPr>
          <p:cNvPicPr>
            <a:picLocks noChangeAspect="1"/>
          </p:cNvPicPr>
          <p:nvPr/>
        </p:nvPicPr>
        <p:blipFill>
          <a:blip r:embed="rId67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6290" y="1458924"/>
            <a:ext cx="237432" cy="2170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" name="Picture 81" descr="A picture containing mirror&#10;&#10;Description automatically generated">
            <a:extLst>
              <a:ext uri="{FF2B5EF4-FFF2-40B4-BE49-F238E27FC236}">
                <a16:creationId xmlns:a16="http://schemas.microsoft.com/office/drawing/2014/main" id="{0B8E1057-58F4-BA29-2967-7B53329E11B8}"/>
              </a:ext>
            </a:extLst>
          </p:cNvPr>
          <p:cNvPicPr>
            <a:picLocks noChangeAspect="1"/>
          </p:cNvPicPr>
          <p:nvPr/>
        </p:nvPicPr>
        <p:blipFill>
          <a:blip r:embed="rId68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6460">
            <a:off x="4136570" y="1419390"/>
            <a:ext cx="418818" cy="2535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" name="Picture 77" descr="A picture containing drawing&#10;&#10;Description automatically generated">
            <a:extLst>
              <a:ext uri="{FF2B5EF4-FFF2-40B4-BE49-F238E27FC236}">
                <a16:creationId xmlns:a16="http://schemas.microsoft.com/office/drawing/2014/main" id="{B3ABFC05-FEF9-7996-30A2-7BA294E71B95}"/>
              </a:ext>
            </a:extLst>
          </p:cNvPr>
          <p:cNvPicPr>
            <a:picLocks noChangeAspect="1"/>
          </p:cNvPicPr>
          <p:nvPr/>
        </p:nvPicPr>
        <p:blipFill>
          <a:blip r:embed="rId69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63801">
            <a:off x="5047812" y="1421168"/>
            <a:ext cx="276393" cy="2743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4" name="TextBox 219">
            <a:extLst>
              <a:ext uri="{FF2B5EF4-FFF2-40B4-BE49-F238E27FC236}">
                <a16:creationId xmlns:a16="http://schemas.microsoft.com/office/drawing/2014/main" id="{48237E8C-87C9-2DF6-2D2C-A75B80E6F670}"/>
              </a:ext>
            </a:extLst>
          </p:cNvPr>
          <p:cNvSpPr txBox="1"/>
          <p:nvPr/>
        </p:nvSpPr>
        <p:spPr>
          <a:xfrm>
            <a:off x="1762799" y="525033"/>
            <a:ext cx="11673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FPC Waveguide</a:t>
            </a:r>
          </a:p>
        </p:txBody>
      </p:sp>
      <p:sp>
        <p:nvSpPr>
          <p:cNvPr id="105" name="TextBox 220">
            <a:extLst>
              <a:ext uri="{FF2B5EF4-FFF2-40B4-BE49-F238E27FC236}">
                <a16:creationId xmlns:a16="http://schemas.microsoft.com/office/drawing/2014/main" id="{708510A8-0CB1-D410-EB31-79A01BAF9A62}"/>
              </a:ext>
            </a:extLst>
          </p:cNvPr>
          <p:cNvSpPr txBox="1"/>
          <p:nvPr/>
        </p:nvSpPr>
        <p:spPr>
          <a:xfrm>
            <a:off x="4308602" y="528067"/>
            <a:ext cx="13548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H-HOM Waveguide</a:t>
            </a:r>
          </a:p>
        </p:txBody>
      </p:sp>
      <p:sp>
        <p:nvSpPr>
          <p:cNvPr id="106" name="TextBox 221">
            <a:extLst>
              <a:ext uri="{FF2B5EF4-FFF2-40B4-BE49-F238E27FC236}">
                <a16:creationId xmlns:a16="http://schemas.microsoft.com/office/drawing/2014/main" id="{F580AB09-4061-FB38-42CE-638EBA801E77}"/>
              </a:ext>
            </a:extLst>
          </p:cNvPr>
          <p:cNvSpPr txBox="1"/>
          <p:nvPr/>
        </p:nvSpPr>
        <p:spPr>
          <a:xfrm>
            <a:off x="3249012" y="527739"/>
            <a:ext cx="7104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End Cap</a:t>
            </a:r>
          </a:p>
        </p:txBody>
      </p:sp>
      <p:sp>
        <p:nvSpPr>
          <p:cNvPr id="107" name="TextBox 222">
            <a:extLst>
              <a:ext uri="{FF2B5EF4-FFF2-40B4-BE49-F238E27FC236}">
                <a16:creationId xmlns:a16="http://schemas.microsoft.com/office/drawing/2014/main" id="{302BC45A-036C-EF13-29EF-49B64422CB74}"/>
              </a:ext>
            </a:extLst>
          </p:cNvPr>
          <p:cNvSpPr txBox="1"/>
          <p:nvPr/>
        </p:nvSpPr>
        <p:spPr>
          <a:xfrm>
            <a:off x="7582804" y="1330195"/>
            <a:ext cx="4555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Pole</a:t>
            </a:r>
          </a:p>
        </p:txBody>
      </p:sp>
      <p:sp>
        <p:nvSpPr>
          <p:cNvPr id="108" name="TextBox 223">
            <a:extLst>
              <a:ext uri="{FF2B5EF4-FFF2-40B4-BE49-F238E27FC236}">
                <a16:creationId xmlns:a16="http://schemas.microsoft.com/office/drawing/2014/main" id="{A825AB9B-81F1-90B6-C556-D2F10D9ACB49}"/>
              </a:ext>
            </a:extLst>
          </p:cNvPr>
          <p:cNvSpPr txBox="1"/>
          <p:nvPr/>
        </p:nvSpPr>
        <p:spPr>
          <a:xfrm>
            <a:off x="3672204" y="4879199"/>
            <a:ext cx="13468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V-HOM Waveguide</a:t>
            </a:r>
          </a:p>
        </p:txBody>
      </p:sp>
      <p:sp>
        <p:nvSpPr>
          <p:cNvPr id="109" name="TextBox 224">
            <a:extLst>
              <a:ext uri="{FF2B5EF4-FFF2-40B4-BE49-F238E27FC236}">
                <a16:creationId xmlns:a16="http://schemas.microsoft.com/office/drawing/2014/main" id="{06D5EA7D-D79D-9BC3-778D-E1F58CE3F513}"/>
              </a:ext>
            </a:extLst>
          </p:cNvPr>
          <p:cNvSpPr txBox="1"/>
          <p:nvPr/>
        </p:nvSpPr>
        <p:spPr>
          <a:xfrm>
            <a:off x="4987155" y="4636009"/>
            <a:ext cx="7616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Pick Up</a:t>
            </a:r>
          </a:p>
        </p:txBody>
      </p:sp>
      <p:sp>
        <p:nvSpPr>
          <p:cNvPr id="110" name="TextBox 225">
            <a:extLst>
              <a:ext uri="{FF2B5EF4-FFF2-40B4-BE49-F238E27FC236}">
                <a16:creationId xmlns:a16="http://schemas.microsoft.com/office/drawing/2014/main" id="{5C863A57-02A8-C286-DE3E-FEA17124A23E}"/>
              </a:ext>
            </a:extLst>
          </p:cNvPr>
          <p:cNvSpPr txBox="1"/>
          <p:nvPr/>
        </p:nvSpPr>
        <p:spPr>
          <a:xfrm>
            <a:off x="7477604" y="2153233"/>
            <a:ext cx="59824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Corner</a:t>
            </a:r>
          </a:p>
        </p:txBody>
      </p:sp>
      <p:sp>
        <p:nvSpPr>
          <p:cNvPr id="111" name="TextBox 226">
            <a:extLst>
              <a:ext uri="{FF2B5EF4-FFF2-40B4-BE49-F238E27FC236}">
                <a16:creationId xmlns:a16="http://schemas.microsoft.com/office/drawing/2014/main" id="{3E79AD00-ED3C-7E2A-A396-77B0C7C48FBB}"/>
              </a:ext>
            </a:extLst>
          </p:cNvPr>
          <p:cNvSpPr txBox="1"/>
          <p:nvPr/>
        </p:nvSpPr>
        <p:spPr>
          <a:xfrm>
            <a:off x="6880531" y="2931182"/>
            <a:ext cx="10999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Half Main Body</a:t>
            </a:r>
          </a:p>
        </p:txBody>
      </p:sp>
      <p:sp>
        <p:nvSpPr>
          <p:cNvPr id="113" name="TextBox 229">
            <a:extLst>
              <a:ext uri="{FF2B5EF4-FFF2-40B4-BE49-F238E27FC236}">
                <a16:creationId xmlns:a16="http://schemas.microsoft.com/office/drawing/2014/main" id="{E41E52D4-5AF1-E519-EEEF-D89B2A622F85}"/>
              </a:ext>
            </a:extLst>
          </p:cNvPr>
          <p:cNvSpPr txBox="1"/>
          <p:nvPr/>
        </p:nvSpPr>
        <p:spPr>
          <a:xfrm>
            <a:off x="6050623" y="4637842"/>
            <a:ext cx="8290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Beam Axis</a:t>
            </a:r>
          </a:p>
        </p:txBody>
      </p:sp>
      <p:sp>
        <p:nvSpPr>
          <p:cNvPr id="114" name="TextBox 230">
            <a:extLst>
              <a:ext uri="{FF2B5EF4-FFF2-40B4-BE49-F238E27FC236}">
                <a16:creationId xmlns:a16="http://schemas.microsoft.com/office/drawing/2014/main" id="{1955E91D-FE40-4376-B033-C6C46C98B009}"/>
              </a:ext>
            </a:extLst>
          </p:cNvPr>
          <p:cNvSpPr txBox="1"/>
          <p:nvPr/>
        </p:nvSpPr>
        <p:spPr>
          <a:xfrm>
            <a:off x="5711459" y="1152337"/>
            <a:ext cx="8290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Beam Axis</a:t>
            </a:r>
          </a:p>
        </p:txBody>
      </p:sp>
      <p:pic>
        <p:nvPicPr>
          <p:cNvPr id="115" name="Picture 3">
            <a:extLst>
              <a:ext uri="{FF2B5EF4-FFF2-40B4-BE49-F238E27FC236}">
                <a16:creationId xmlns:a16="http://schemas.microsoft.com/office/drawing/2014/main" id="{E5F3E840-65A7-1E9B-A68F-48312F7EB6C6}"/>
              </a:ext>
            </a:extLst>
          </p:cNvPr>
          <p:cNvPicPr>
            <a:picLocks noChangeAspect="1"/>
          </p:cNvPicPr>
          <p:nvPr/>
        </p:nvPicPr>
        <p:blipFill>
          <a:blip r:embed="rId70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74280" y="1640722"/>
            <a:ext cx="455102" cy="2959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6" name="Picture 95" descr="A close up of a logo&#10;&#10;Description automatically generated">
            <a:extLst>
              <a:ext uri="{FF2B5EF4-FFF2-40B4-BE49-F238E27FC236}">
                <a16:creationId xmlns:a16="http://schemas.microsoft.com/office/drawing/2014/main" id="{1A022F8A-2B67-74C1-67BC-CD17F70E3C8A}"/>
              </a:ext>
            </a:extLst>
          </p:cNvPr>
          <p:cNvPicPr>
            <a:picLocks noChangeAspect="1"/>
          </p:cNvPicPr>
          <p:nvPr/>
        </p:nvPicPr>
        <p:blipFill>
          <a:blip r:embed="rId71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8658" y="1660384"/>
            <a:ext cx="528792" cy="3471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17" name="Straight Arrow Connector 234">
            <a:extLst>
              <a:ext uri="{FF2B5EF4-FFF2-40B4-BE49-F238E27FC236}">
                <a16:creationId xmlns:a16="http://schemas.microsoft.com/office/drawing/2014/main" id="{103C3F2E-4A34-8CC7-BD78-20BFE5F95758}"/>
              </a:ext>
            </a:extLst>
          </p:cNvPr>
          <p:cNvCxnSpPr>
            <a:cxnSpLocks/>
          </p:cNvCxnSpPr>
          <p:nvPr/>
        </p:nvCxnSpPr>
        <p:spPr>
          <a:xfrm flipH="1">
            <a:off x="2747095" y="2769887"/>
            <a:ext cx="3214377" cy="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  <a:effectLst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8" name="Picture 236" descr="A close up of a device&#10;&#10;Description automatically generated">
            <a:extLst>
              <a:ext uri="{FF2B5EF4-FFF2-40B4-BE49-F238E27FC236}">
                <a16:creationId xmlns:a16="http://schemas.microsoft.com/office/drawing/2014/main" id="{4383B7E3-8774-7C48-A71F-3914CD7E5780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6576">
            <a:off x="3899794" y="1119640"/>
            <a:ext cx="325918" cy="2586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9" name="Picture 240" descr="A close up of a device&#10;&#10;Description automatically generated">
            <a:extLst>
              <a:ext uri="{FF2B5EF4-FFF2-40B4-BE49-F238E27FC236}">
                <a16:creationId xmlns:a16="http://schemas.microsoft.com/office/drawing/2014/main" id="{1ABA6315-2928-E654-A8D6-9625403537F6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6576">
            <a:off x="4257654" y="4343853"/>
            <a:ext cx="325918" cy="2586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0" name="Picture 114">
            <a:extLst>
              <a:ext uri="{FF2B5EF4-FFF2-40B4-BE49-F238E27FC236}">
                <a16:creationId xmlns:a16="http://schemas.microsoft.com/office/drawing/2014/main" id="{68570BBD-CB48-2856-3EB6-8B55C18B8214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05346">
            <a:off x="5302598" y="1680210"/>
            <a:ext cx="387624" cy="2467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220">
            <a:extLst>
              <a:ext uri="{FF2B5EF4-FFF2-40B4-BE49-F238E27FC236}">
                <a16:creationId xmlns:a16="http://schemas.microsoft.com/office/drawing/2014/main" id="{534129ED-EA94-EEA0-1550-897F35A5274A}"/>
              </a:ext>
            </a:extLst>
          </p:cNvPr>
          <p:cNvSpPr txBox="1"/>
          <p:nvPr/>
        </p:nvSpPr>
        <p:spPr>
          <a:xfrm>
            <a:off x="6447373" y="42166"/>
            <a:ext cx="15151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Sept. 2025</a:t>
            </a:r>
          </a:p>
        </p:txBody>
      </p:sp>
      <p:sp>
        <p:nvSpPr>
          <p:cNvPr id="9" name="TextBox 227">
            <a:extLst>
              <a:ext uri="{FF2B5EF4-FFF2-40B4-BE49-F238E27FC236}">
                <a16:creationId xmlns:a16="http://schemas.microsoft.com/office/drawing/2014/main" id="{F34FA99F-2F3B-3125-CD16-9ACECA644384}"/>
              </a:ext>
            </a:extLst>
          </p:cNvPr>
          <p:cNvSpPr txBox="1"/>
          <p:nvPr/>
        </p:nvSpPr>
        <p:spPr>
          <a:xfrm>
            <a:off x="6805089" y="3566160"/>
            <a:ext cx="95731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Tuning Band</a:t>
            </a:r>
          </a:p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&amp; Tuning Pin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FC9019-16CE-7488-0293-7B728576ADDB}"/>
              </a:ext>
            </a:extLst>
          </p:cNvPr>
          <p:cNvSpPr/>
          <p:nvPr/>
        </p:nvSpPr>
        <p:spPr>
          <a:xfrm>
            <a:off x="6639200" y="458235"/>
            <a:ext cx="387897" cy="163701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4CAB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09F4E2-0636-55FB-86C1-F9EFFDAA9ED9}"/>
              </a:ext>
            </a:extLst>
          </p:cNvPr>
          <p:cNvSpPr/>
          <p:nvPr/>
        </p:nvSpPr>
        <p:spPr>
          <a:xfrm>
            <a:off x="6639200" y="677293"/>
            <a:ext cx="387897" cy="163701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220">
            <a:extLst>
              <a:ext uri="{FF2B5EF4-FFF2-40B4-BE49-F238E27FC236}">
                <a16:creationId xmlns:a16="http://schemas.microsoft.com/office/drawing/2014/main" id="{8DC306FA-F7B3-5A16-C7C1-9FBD569A2A16}"/>
              </a:ext>
            </a:extLst>
          </p:cNvPr>
          <p:cNvSpPr txBox="1"/>
          <p:nvPr/>
        </p:nvSpPr>
        <p:spPr>
          <a:xfrm>
            <a:off x="7010838" y="413553"/>
            <a:ext cx="4860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done</a:t>
            </a:r>
          </a:p>
        </p:txBody>
      </p:sp>
      <p:sp>
        <p:nvSpPr>
          <p:cNvPr id="121" name="TextBox 220">
            <a:extLst>
              <a:ext uri="{FF2B5EF4-FFF2-40B4-BE49-F238E27FC236}">
                <a16:creationId xmlns:a16="http://schemas.microsoft.com/office/drawing/2014/main" id="{DB913355-49B1-D3CF-7FAC-36AC6F5772DC}"/>
              </a:ext>
            </a:extLst>
          </p:cNvPr>
          <p:cNvSpPr txBox="1"/>
          <p:nvPr/>
        </p:nvSpPr>
        <p:spPr>
          <a:xfrm>
            <a:off x="7001793" y="646674"/>
            <a:ext cx="85311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in progress</a:t>
            </a:r>
          </a:p>
        </p:txBody>
      </p:sp>
      <p:sp>
        <p:nvSpPr>
          <p:cNvPr id="122" name="Titre 1">
            <a:extLst>
              <a:ext uri="{FF2B5EF4-FFF2-40B4-BE49-F238E27FC236}">
                <a16:creationId xmlns:a16="http://schemas.microsoft.com/office/drawing/2014/main" id="{42512D02-25A2-854A-3F06-3692A690A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8420"/>
            <a:ext cx="5656551" cy="448895"/>
          </a:xfrm>
        </p:spPr>
        <p:txBody>
          <a:bodyPr/>
          <a:lstStyle/>
          <a:p>
            <a:pPr algn="l"/>
            <a:r>
              <a:rPr lang="en-US" dirty="0"/>
              <a:t>CERN-RFD#4 Fabrication Status</a:t>
            </a:r>
          </a:p>
        </p:txBody>
      </p:sp>
      <p:sp>
        <p:nvSpPr>
          <p:cNvPr id="123" name="Espace réservé du pied de page 3">
            <a:extLst>
              <a:ext uri="{FF2B5EF4-FFF2-40B4-BE49-F238E27FC236}">
                <a16:creationId xmlns:a16="http://schemas.microsoft.com/office/drawing/2014/main" id="{2D8D4A1D-DEBD-218A-469A-A41D0E90A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24" name="Slide Number Placeholder 14">
            <a:extLst>
              <a:ext uri="{FF2B5EF4-FFF2-40B4-BE49-F238E27FC236}">
                <a16:creationId xmlns:a16="http://schemas.microsoft.com/office/drawing/2014/main" id="{1462B3A9-D6A5-6EA8-CD62-4F6D6D795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6</a:t>
            </a:r>
          </a:p>
        </p:txBody>
      </p:sp>
      <p:pic>
        <p:nvPicPr>
          <p:cNvPr id="125" name="Image 5" descr="CERN-logo_outline.jpg">
            <a:extLst>
              <a:ext uri="{FF2B5EF4-FFF2-40B4-BE49-F238E27FC236}">
                <a16:creationId xmlns:a16="http://schemas.microsoft.com/office/drawing/2014/main" id="{402C8A9C-4A10-6772-5991-C45B6D2A5A1B}"/>
              </a:ext>
            </a:extLst>
          </p:cNvPr>
          <p:cNvPicPr>
            <a:picLocks noChangeAspect="1"/>
          </p:cNvPicPr>
          <p:nvPr/>
        </p:nvPicPr>
        <p:blipFill>
          <a:blip r:embed="rId72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126" name="TextBox 221">
            <a:extLst>
              <a:ext uri="{FF2B5EF4-FFF2-40B4-BE49-F238E27FC236}">
                <a16:creationId xmlns:a16="http://schemas.microsoft.com/office/drawing/2014/main" id="{851123F3-FD08-6ABE-37FD-C45CC3A02D7A}"/>
              </a:ext>
            </a:extLst>
          </p:cNvPr>
          <p:cNvSpPr txBox="1"/>
          <p:nvPr/>
        </p:nvSpPr>
        <p:spPr>
          <a:xfrm>
            <a:off x="2473032" y="3354568"/>
            <a:ext cx="7104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End Cap</a:t>
            </a:r>
          </a:p>
        </p:txBody>
      </p:sp>
      <p:sp>
        <p:nvSpPr>
          <p:cNvPr id="2" name="TextBox 220">
            <a:extLst>
              <a:ext uri="{FF2B5EF4-FFF2-40B4-BE49-F238E27FC236}">
                <a16:creationId xmlns:a16="http://schemas.microsoft.com/office/drawing/2014/main" id="{420B9979-9B90-597F-8AB2-0E2FF557300E}"/>
              </a:ext>
            </a:extLst>
          </p:cNvPr>
          <p:cNvSpPr txBox="1"/>
          <p:nvPr/>
        </p:nvSpPr>
        <p:spPr>
          <a:xfrm>
            <a:off x="23168" y="3433103"/>
            <a:ext cx="225415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All main forming activities done!</a:t>
            </a:r>
          </a:p>
          <a:p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Now entering the phase where we handle high added-value components: </a:t>
            </a:r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extra care at all stages…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C6EF0FD-DAFD-52E9-631F-FC5DE12E6194}"/>
              </a:ext>
            </a:extLst>
          </p:cNvPr>
          <p:cNvSpPr txBox="1"/>
          <p:nvPr/>
        </p:nvSpPr>
        <p:spPr>
          <a:xfrm>
            <a:off x="7169322" y="4453176"/>
            <a:ext cx="14306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/>
              <a:t>Thank you Manuele for the nice chart!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3501043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42479B-B668-88CD-4076-DD2DC12E3A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AC3B1C69-3C6D-6158-06D8-6706FB538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D8C0241-4D12-1B6A-541D-FE1F33A15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7</a:t>
            </a:r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350263F7-6DF2-8AC4-3340-0CEE68CDA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EDAF4FE-E39D-C074-F2E7-82F0F3930F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6047" y="2647321"/>
            <a:ext cx="2724038" cy="210515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9B4357A7-C05A-9D8B-8E0F-0BE48B06B18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4480"/>
          <a:stretch>
            <a:fillRect/>
          </a:stretch>
        </p:blipFill>
        <p:spPr>
          <a:xfrm rot="5400000">
            <a:off x="6758561" y="688808"/>
            <a:ext cx="2003627" cy="172169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7" name="Image 16" descr="Une image contenant texte, objets en métal, métal, Pièce auto&#10;&#10;Le contenu généré par l’IA peut être incorrect.">
            <a:extLst>
              <a:ext uri="{FF2B5EF4-FFF2-40B4-BE49-F238E27FC236}">
                <a16:creationId xmlns:a16="http://schemas.microsoft.com/office/drawing/2014/main" id="{838E9DC9-DFD2-AB1F-81E8-6FC290D72B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7988" y="548089"/>
            <a:ext cx="3566166" cy="200775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7E73CB68-5645-85AB-20B9-9CB8D2C85A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1110" y="563457"/>
            <a:ext cx="2671504" cy="200362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21">
            <a:extLst>
              <a:ext uri="{FF2B5EF4-FFF2-40B4-BE49-F238E27FC236}">
                <a16:creationId xmlns:a16="http://schemas.microsoft.com/office/drawing/2014/main" id="{C48EABEB-DACC-59DA-3598-5307F312D45B}"/>
              </a:ext>
            </a:extLst>
          </p:cNvPr>
          <p:cNvSpPr txBox="1"/>
          <p:nvPr/>
        </p:nvSpPr>
        <p:spPr>
          <a:xfrm>
            <a:off x="507466" y="563457"/>
            <a:ext cx="1874327" cy="276999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All extremities brazed</a:t>
            </a:r>
          </a:p>
        </p:txBody>
      </p:sp>
      <p:sp>
        <p:nvSpPr>
          <p:cNvPr id="20" name="TextBox 21">
            <a:extLst>
              <a:ext uri="{FF2B5EF4-FFF2-40B4-BE49-F238E27FC236}">
                <a16:creationId xmlns:a16="http://schemas.microsoft.com/office/drawing/2014/main" id="{8A32405B-FDB4-DA6C-A517-C2429E4D1772}"/>
              </a:ext>
            </a:extLst>
          </p:cNvPr>
          <p:cNvSpPr txBox="1"/>
          <p:nvPr/>
        </p:nvSpPr>
        <p:spPr>
          <a:xfrm>
            <a:off x="4807931" y="548089"/>
            <a:ext cx="2016223" cy="276999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EB weld Nb to NbTi rings</a:t>
            </a:r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3973FCA1-C6D7-FA71-F0DE-585CD4D4CDD3}"/>
              </a:ext>
            </a:extLst>
          </p:cNvPr>
          <p:cNvSpPr txBox="1"/>
          <p:nvPr/>
        </p:nvSpPr>
        <p:spPr>
          <a:xfrm>
            <a:off x="2376775" y="2651689"/>
            <a:ext cx="2664296" cy="461665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Nb tubes all formed, and EB welded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185913D-5A30-CBEC-23E7-68C209C4AA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8064" y="2648826"/>
            <a:ext cx="2266994" cy="210365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3" name="TextBox 21">
            <a:extLst>
              <a:ext uri="{FF2B5EF4-FFF2-40B4-BE49-F238E27FC236}">
                <a16:creationId xmlns:a16="http://schemas.microsoft.com/office/drawing/2014/main" id="{259A7AF7-2453-0E20-DFD6-7343B8860B1E}"/>
              </a:ext>
            </a:extLst>
          </p:cNvPr>
          <p:cNvSpPr txBox="1"/>
          <p:nvPr/>
        </p:nvSpPr>
        <p:spPr>
          <a:xfrm>
            <a:off x="5943644" y="2648826"/>
            <a:ext cx="1471414" cy="276999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Bulk transitions</a:t>
            </a:r>
          </a:p>
        </p:txBody>
      </p:sp>
      <p:sp>
        <p:nvSpPr>
          <p:cNvPr id="26" name="Titre 1">
            <a:extLst>
              <a:ext uri="{FF2B5EF4-FFF2-40B4-BE49-F238E27FC236}">
                <a16:creationId xmlns:a16="http://schemas.microsoft.com/office/drawing/2014/main" id="{57EE200B-E0DB-47C7-E0D0-B6DD57E39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560"/>
            <a:ext cx="7920000" cy="482108"/>
          </a:xfrm>
        </p:spPr>
        <p:txBody>
          <a:bodyPr/>
          <a:lstStyle/>
          <a:p>
            <a:r>
              <a:rPr lang="en-US" dirty="0"/>
              <a:t>Some Pictures</a:t>
            </a:r>
          </a:p>
        </p:txBody>
      </p:sp>
    </p:spTree>
    <p:extLst>
      <p:ext uri="{BB962C8B-B14F-4D97-AF65-F5344CB8AC3E}">
        <p14:creationId xmlns:p14="http://schemas.microsoft.com/office/powerpoint/2010/main" val="1043258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129E23-4684-B8B2-655C-972FA24666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6072C7C2-35B1-783F-3949-BDB59F5D9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8</a:t>
            </a:r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47DE3E55-D932-DA88-02FF-B26AE4542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496268"/>
            <a:ext cx="499765" cy="49148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76A1015-B466-0342-52F3-8933B761A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560"/>
            <a:ext cx="7920000" cy="482108"/>
          </a:xfrm>
        </p:spPr>
        <p:txBody>
          <a:bodyPr/>
          <a:lstStyle/>
          <a:p>
            <a:r>
              <a:rPr lang="en-US" dirty="0"/>
              <a:t>Some Pictures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3A188C5-6347-9F5F-E5DC-DFA22BD23A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772" y="471734"/>
            <a:ext cx="1659229" cy="214934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37316F2-B7C6-BA3D-8DDC-1010586CBBE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3296" b="19968"/>
          <a:stretch>
            <a:fillRect/>
          </a:stretch>
        </p:blipFill>
        <p:spPr>
          <a:xfrm>
            <a:off x="4652440" y="2701032"/>
            <a:ext cx="3548655" cy="157716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472C577-E85A-0929-460A-415FAC549D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2557" y="471734"/>
            <a:ext cx="1691472" cy="214441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BBE3008-8DAD-6AAF-DA63-002DF6EAD52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955"/>
          <a:stretch>
            <a:fillRect/>
          </a:stretch>
        </p:blipFill>
        <p:spPr>
          <a:xfrm>
            <a:off x="2689218" y="2701032"/>
            <a:ext cx="1765050" cy="222159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8826B51-4B34-BFBC-281D-6718586DFB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82223" y="477874"/>
            <a:ext cx="1778864" cy="214441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F18186F-08A8-E18E-DAB3-9638FB2E2937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1955"/>
          <a:stretch>
            <a:fillRect/>
          </a:stretch>
        </p:blipFill>
        <p:spPr>
          <a:xfrm>
            <a:off x="831773" y="2701032"/>
            <a:ext cx="1660287" cy="222159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316BD13-2952-B578-4DEF-9E53675FAA10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b="8344"/>
          <a:stretch>
            <a:fillRect/>
          </a:stretch>
        </p:blipFill>
        <p:spPr>
          <a:xfrm>
            <a:off x="6556673" y="468480"/>
            <a:ext cx="1654729" cy="214441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21">
            <a:extLst>
              <a:ext uri="{FF2B5EF4-FFF2-40B4-BE49-F238E27FC236}">
                <a16:creationId xmlns:a16="http://schemas.microsoft.com/office/drawing/2014/main" id="{1FC7BEFE-4EEE-CE5D-7E0B-C45297CBE63A}"/>
              </a:ext>
            </a:extLst>
          </p:cNvPr>
          <p:cNvSpPr txBox="1"/>
          <p:nvPr/>
        </p:nvSpPr>
        <p:spPr>
          <a:xfrm>
            <a:off x="831773" y="471735"/>
            <a:ext cx="940986" cy="276999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End Cap</a:t>
            </a:r>
          </a:p>
        </p:txBody>
      </p:sp>
      <p:sp>
        <p:nvSpPr>
          <p:cNvPr id="12" name="TextBox 21">
            <a:extLst>
              <a:ext uri="{FF2B5EF4-FFF2-40B4-BE49-F238E27FC236}">
                <a16:creationId xmlns:a16="http://schemas.microsoft.com/office/drawing/2014/main" id="{C4C6A33C-61A8-BEDE-FF06-2679615C6065}"/>
              </a:ext>
            </a:extLst>
          </p:cNvPr>
          <p:cNvSpPr txBox="1"/>
          <p:nvPr/>
        </p:nvSpPr>
        <p:spPr>
          <a:xfrm>
            <a:off x="3684385" y="471735"/>
            <a:ext cx="788508" cy="646331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Half Main Body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B497E63-46BC-70EE-CBB6-76164C0AE69B}"/>
              </a:ext>
            </a:extLst>
          </p:cNvPr>
          <p:cNvSpPr txBox="1"/>
          <p:nvPr/>
        </p:nvSpPr>
        <p:spPr>
          <a:xfrm>
            <a:off x="5576939" y="471942"/>
            <a:ext cx="788508" cy="461665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V-HOM Box</a:t>
            </a:r>
          </a:p>
        </p:txBody>
      </p:sp>
      <p:sp>
        <p:nvSpPr>
          <p:cNvPr id="16" name="TextBox 21">
            <a:extLst>
              <a:ext uri="{FF2B5EF4-FFF2-40B4-BE49-F238E27FC236}">
                <a16:creationId xmlns:a16="http://schemas.microsoft.com/office/drawing/2014/main" id="{054C431A-EB54-F389-30DE-F8322546C5DC}"/>
              </a:ext>
            </a:extLst>
          </p:cNvPr>
          <p:cNvSpPr txBox="1"/>
          <p:nvPr/>
        </p:nvSpPr>
        <p:spPr>
          <a:xfrm>
            <a:off x="7412587" y="468478"/>
            <a:ext cx="788508" cy="461665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H-HOM Box</a:t>
            </a:r>
          </a:p>
        </p:txBody>
      </p:sp>
      <p:sp>
        <p:nvSpPr>
          <p:cNvPr id="17" name="TextBox 21">
            <a:extLst>
              <a:ext uri="{FF2B5EF4-FFF2-40B4-BE49-F238E27FC236}">
                <a16:creationId xmlns:a16="http://schemas.microsoft.com/office/drawing/2014/main" id="{1CE64BE1-5533-CB56-9F38-A1461439FFB3}"/>
              </a:ext>
            </a:extLst>
          </p:cNvPr>
          <p:cNvSpPr txBox="1"/>
          <p:nvPr/>
        </p:nvSpPr>
        <p:spPr>
          <a:xfrm>
            <a:off x="831772" y="2711808"/>
            <a:ext cx="988173" cy="276999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FPC Box</a:t>
            </a:r>
          </a:p>
        </p:txBody>
      </p:sp>
      <p:sp>
        <p:nvSpPr>
          <p:cNvPr id="18" name="TextBox 21">
            <a:extLst>
              <a:ext uri="{FF2B5EF4-FFF2-40B4-BE49-F238E27FC236}">
                <a16:creationId xmlns:a16="http://schemas.microsoft.com/office/drawing/2014/main" id="{D092FFAF-97C1-52A7-C4CF-BE152BBB16D0}"/>
              </a:ext>
            </a:extLst>
          </p:cNvPr>
          <p:cNvSpPr txBox="1"/>
          <p:nvPr/>
        </p:nvSpPr>
        <p:spPr>
          <a:xfrm>
            <a:off x="2696212" y="2711808"/>
            <a:ext cx="988173" cy="276999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Pole</a:t>
            </a:r>
          </a:p>
        </p:txBody>
      </p:sp>
      <p:sp>
        <p:nvSpPr>
          <p:cNvPr id="19" name="TextBox 21">
            <a:extLst>
              <a:ext uri="{FF2B5EF4-FFF2-40B4-BE49-F238E27FC236}">
                <a16:creationId xmlns:a16="http://schemas.microsoft.com/office/drawing/2014/main" id="{CE2F605E-E9B7-20CF-258D-9C55D2EB6FE3}"/>
              </a:ext>
            </a:extLst>
          </p:cNvPr>
          <p:cNvSpPr txBox="1"/>
          <p:nvPr/>
        </p:nvSpPr>
        <p:spPr>
          <a:xfrm>
            <a:off x="7212922" y="2703507"/>
            <a:ext cx="988173" cy="276999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Corner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59C8FDFD-F619-8DD5-DF0B-7FF3551B18B0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18145" b="35193"/>
          <a:stretch>
            <a:fillRect/>
          </a:stretch>
        </p:blipFill>
        <p:spPr>
          <a:xfrm>
            <a:off x="4658205" y="4355574"/>
            <a:ext cx="3548655" cy="69073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1" name="TextBox 21">
            <a:extLst>
              <a:ext uri="{FF2B5EF4-FFF2-40B4-BE49-F238E27FC236}">
                <a16:creationId xmlns:a16="http://schemas.microsoft.com/office/drawing/2014/main" id="{2C9648C1-D7D4-57E4-D235-D22475C1FBB9}"/>
              </a:ext>
            </a:extLst>
          </p:cNvPr>
          <p:cNvSpPr txBox="1"/>
          <p:nvPr/>
        </p:nvSpPr>
        <p:spPr>
          <a:xfrm>
            <a:off x="4657191" y="4355574"/>
            <a:ext cx="1165460" cy="276999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Tuning Band</a:t>
            </a:r>
          </a:p>
        </p:txBody>
      </p:sp>
    </p:spTree>
    <p:extLst>
      <p:ext uri="{BB962C8B-B14F-4D97-AF65-F5344CB8AC3E}">
        <p14:creationId xmlns:p14="http://schemas.microsoft.com/office/powerpoint/2010/main" val="2543543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E7BCE3-3850-6241-C36C-C418B46CD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6F48AAEB-82B6-526B-EE2F-7CF148A84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C32DB7F-1DDE-7CA9-1B65-569AFB47F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9</a:t>
            </a:r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75BEE3D1-531B-B3E1-A7C3-D6547070F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43A11C39-E960-35DB-D40C-12ACA2A1B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719" y="-66941"/>
            <a:ext cx="7920000" cy="720000"/>
          </a:xfrm>
        </p:spPr>
        <p:txBody>
          <a:bodyPr/>
          <a:lstStyle/>
          <a:p>
            <a:r>
              <a:rPr lang="en-US" dirty="0"/>
              <a:t>QA/QC and Welding Engineering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090C308-C2F6-F978-1175-B6E2E968779A}"/>
              </a:ext>
            </a:extLst>
          </p:cNvPr>
          <p:cNvSpPr txBox="1"/>
          <p:nvPr/>
        </p:nvSpPr>
        <p:spPr>
          <a:xfrm>
            <a:off x="539544" y="549505"/>
            <a:ext cx="9001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5" indent="-342900">
              <a:buFont typeface="Arial" panose="020B0604020202020204" pitchFamily="34" charset="0"/>
              <a:buChar char="•"/>
            </a:pPr>
            <a:r>
              <a:rPr lang="en-GB" sz="1600" dirty="0"/>
              <a:t>All subcomponents traced, compiled in EDMS 3244937, MIP &amp; MTF structure created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AB14728-2FD0-3371-2372-6C3B91D30263}"/>
              </a:ext>
            </a:extLst>
          </p:cNvPr>
          <p:cNvSpPr txBox="1"/>
          <p:nvPr/>
        </p:nvSpPr>
        <p:spPr>
          <a:xfrm>
            <a:off x="519524" y="3116450"/>
            <a:ext cx="79924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5" indent="-342900">
              <a:buFont typeface="Arial" panose="020B0604020202020204" pitchFamily="34" charset="0"/>
              <a:buChar char="•"/>
            </a:pPr>
            <a:r>
              <a:rPr lang="en-GB" sz="1600" dirty="0"/>
              <a:t>Joining processes fully qualified, all documents in EDMS 2726804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4070B99-F7D6-B64C-B707-40150E30A000}"/>
              </a:ext>
            </a:extLst>
          </p:cNvPr>
          <p:cNvSpPr txBox="1"/>
          <p:nvPr/>
        </p:nvSpPr>
        <p:spPr>
          <a:xfrm>
            <a:off x="519524" y="3466269"/>
            <a:ext cx="90730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5" indent="-342900">
              <a:buFont typeface="Arial" panose="020B0604020202020204" pitchFamily="34" charset="0"/>
              <a:buChar char="•"/>
            </a:pPr>
            <a:r>
              <a:rPr lang="en-GB" sz="1600" b="1" dirty="0"/>
              <a:t>Full measurement and tracking of thicknesses’ evolution on sub-components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D22C630-9A66-0E8F-3EF4-6B84569381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6444" y="3870546"/>
            <a:ext cx="1443178" cy="94232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75B8C1B-2EB9-50C7-8C1E-4903C24B4C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2901" y="3882477"/>
            <a:ext cx="1414360" cy="98609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B02F9EB-8B90-D1D1-B5B9-A3C75C5496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3776" y="3889672"/>
            <a:ext cx="1299967" cy="91123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8C4C36B-8DC4-B06B-A44F-179C5F5FE3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6193" y="983638"/>
            <a:ext cx="4067944" cy="208753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76329D2-F08A-ADE5-8BF9-B3925F0829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88024" y="1026541"/>
            <a:ext cx="3412692" cy="2005059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5B6855E-8A0C-D48F-655A-D0A0168A484E}"/>
              </a:ext>
            </a:extLst>
          </p:cNvPr>
          <p:cNvSpPr txBox="1"/>
          <p:nvPr/>
        </p:nvSpPr>
        <p:spPr>
          <a:xfrm rot="20953829">
            <a:off x="7305757" y="191441"/>
            <a:ext cx="179257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i="1" dirty="0">
                <a:solidFill>
                  <a:schemeClr val="accent1">
                    <a:lumMod val="75000"/>
                  </a:schemeClr>
                </a:solidFill>
              </a:rPr>
              <a:t>See Myriam Benahmed’s talk</a:t>
            </a:r>
          </a:p>
        </p:txBody>
      </p:sp>
    </p:spTree>
    <p:extLst>
      <p:ext uri="{BB962C8B-B14F-4D97-AF65-F5344CB8AC3E}">
        <p14:creationId xmlns:p14="http://schemas.microsoft.com/office/powerpoint/2010/main" val="334009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F2B969-A3D8-F60E-03AC-60BAE5CBDB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5778ACF0-7DED-C820-D265-540EA6343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94293FE-6F77-8385-00A8-A79DFF307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10</a:t>
            </a:r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C77D131A-841E-62C3-AFBE-8CDFD26E0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91C47FE-BA49-89EE-A573-7769C65A2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560"/>
            <a:ext cx="7920000" cy="720000"/>
          </a:xfrm>
        </p:spPr>
        <p:txBody>
          <a:bodyPr/>
          <a:lstStyle/>
          <a:p>
            <a:r>
              <a:rPr lang="en-US" dirty="0"/>
              <a:t>Something Interesting</a:t>
            </a:r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C646AD89-AF06-8FBF-797B-378626D074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3518"/>
            <a:ext cx="2262783" cy="402082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5" name="Bulle narrative : ronde 4">
            <a:extLst>
              <a:ext uri="{FF2B5EF4-FFF2-40B4-BE49-F238E27FC236}">
                <a16:creationId xmlns:a16="http://schemas.microsoft.com/office/drawing/2014/main" id="{F8D3E823-DAC0-05C7-E165-D84FC8E03942}"/>
              </a:ext>
            </a:extLst>
          </p:cNvPr>
          <p:cNvSpPr/>
          <p:nvPr/>
        </p:nvSpPr>
        <p:spPr>
          <a:xfrm>
            <a:off x="324675" y="2787774"/>
            <a:ext cx="975816" cy="489442"/>
          </a:xfrm>
          <a:prstGeom prst="wedgeEllipseCallout">
            <a:avLst>
              <a:gd name="adj1" fmla="val 64392"/>
              <a:gd name="adj2" fmla="val 8167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…I’ll be back!</a:t>
            </a:r>
          </a:p>
        </p:txBody>
      </p:sp>
      <p:sp>
        <p:nvSpPr>
          <p:cNvPr id="6" name="TextBox 21">
            <a:extLst>
              <a:ext uri="{FF2B5EF4-FFF2-40B4-BE49-F238E27FC236}">
                <a16:creationId xmlns:a16="http://schemas.microsoft.com/office/drawing/2014/main" id="{6C1A82DA-FF42-EF56-3A62-F78FC72F0902}"/>
              </a:ext>
            </a:extLst>
          </p:cNvPr>
          <p:cNvSpPr txBox="1"/>
          <p:nvPr/>
        </p:nvSpPr>
        <p:spPr>
          <a:xfrm>
            <a:off x="-3388" y="3981124"/>
            <a:ext cx="2266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Pole formed with Zanon/AUP material in 2022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88711EB-68AF-41E4-E94C-871BC95536AB}"/>
              </a:ext>
            </a:extLst>
          </p:cNvPr>
          <p:cNvSpPr txBox="1"/>
          <p:nvPr/>
        </p:nvSpPr>
        <p:spPr>
          <a:xfrm>
            <a:off x="1831832" y="4549197"/>
            <a:ext cx="68042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b="1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 Gallifa Terricabras et al. (SRF 2023)</a:t>
            </a:r>
          </a:p>
          <a:p>
            <a:r>
              <a:rPr lang="en-GB" sz="7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“Optimizing the Manufacture of High-Purity Niobium SRF Cavities Using the Forming Limit Diagram: A Case Study of the HL-LHC Crab Cavities RFD Pole</a:t>
            </a:r>
            <a:r>
              <a:rPr lang="en-GB" sz="700" dirty="0"/>
              <a:t>”</a:t>
            </a:r>
            <a:endParaRPr lang="fr-CH" sz="700" dirty="0"/>
          </a:p>
        </p:txBody>
      </p:sp>
    </p:spTree>
    <p:extLst>
      <p:ext uri="{BB962C8B-B14F-4D97-AF65-F5344CB8AC3E}">
        <p14:creationId xmlns:p14="http://schemas.microsoft.com/office/powerpoint/2010/main" val="358760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/>
      <p:bldP spid="6" grpId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3B362-F265-E3D3-5578-08FD2E067B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C45C2E2C-B24B-E579-9CD3-448199B59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6771DBF8-6500-C20D-2C77-EC7579B5B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11</a:t>
            </a:r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BEF62C21-6151-5DD1-8E14-5BB09D0081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7D86428-AE2C-7A36-D901-D0BB897F9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560"/>
            <a:ext cx="7920000" cy="720000"/>
          </a:xfrm>
        </p:spPr>
        <p:txBody>
          <a:bodyPr/>
          <a:lstStyle/>
          <a:p>
            <a:r>
              <a:rPr lang="en-US" dirty="0"/>
              <a:t>Something Interesting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0654C9D-1392-21DF-7203-6D5678CA49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2" y="744560"/>
            <a:ext cx="2851638" cy="371956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21">
            <a:extLst>
              <a:ext uri="{FF2B5EF4-FFF2-40B4-BE49-F238E27FC236}">
                <a16:creationId xmlns:a16="http://schemas.microsoft.com/office/drawing/2014/main" id="{7E4128C5-7947-2456-CD86-B2F000DADF94}"/>
              </a:ext>
            </a:extLst>
          </p:cNvPr>
          <p:cNvSpPr txBox="1"/>
          <p:nvPr/>
        </p:nvSpPr>
        <p:spPr>
          <a:xfrm>
            <a:off x="-307118" y="3465144"/>
            <a:ext cx="2138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CERN pole PO-01</a:t>
            </a:r>
          </a:p>
          <a:p>
            <a:pPr algn="ctr"/>
            <a:r>
              <a:rPr lang="en-US" sz="1200" dirty="0"/>
              <a:t>Zanon/AUP material </a:t>
            </a:r>
          </a:p>
          <a:p>
            <a:pPr algn="ctr"/>
            <a:r>
              <a:rPr lang="en-US" sz="1200" dirty="0"/>
              <a:t>(March 2025)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B938A0D-9057-A273-1D35-27CE49286B24}"/>
              </a:ext>
            </a:extLst>
          </p:cNvPr>
          <p:cNvSpPr txBox="1"/>
          <p:nvPr/>
        </p:nvSpPr>
        <p:spPr>
          <a:xfrm>
            <a:off x="229122" y="1283042"/>
            <a:ext cx="17656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Thickness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2,1 mm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highlight>
                  <a:srgbClr val="800000"/>
                </a:highlight>
              </a:rPr>
              <a:t>Not acceptable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3BAA061B-6400-B964-0AD8-02D092EE814D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827584" y="1929373"/>
            <a:ext cx="284367" cy="49836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21">
            <a:extLst>
              <a:ext uri="{FF2B5EF4-FFF2-40B4-BE49-F238E27FC236}">
                <a16:creationId xmlns:a16="http://schemas.microsoft.com/office/drawing/2014/main" id="{E3FDD95B-5C4A-DF97-BB0A-B502B1AA349B}"/>
              </a:ext>
            </a:extLst>
          </p:cNvPr>
          <p:cNvSpPr txBox="1"/>
          <p:nvPr/>
        </p:nvSpPr>
        <p:spPr>
          <a:xfrm>
            <a:off x="2966058" y="702867"/>
            <a:ext cx="5925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Heavy thickness reduction on poles formed both with AUP niobium sheets and CERN series material, even using the “2-step” process developed by Zanon RI 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AED0EFB-15A3-C145-42DE-0CA6B40B53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9670" y="1555895"/>
            <a:ext cx="4055370" cy="1178125"/>
          </a:xfrm>
          <a:prstGeom prst="rect">
            <a:avLst/>
          </a:prstGeom>
        </p:spPr>
      </p:pic>
      <p:sp>
        <p:nvSpPr>
          <p:cNvPr id="11" name="TextBox 21">
            <a:extLst>
              <a:ext uri="{FF2B5EF4-FFF2-40B4-BE49-F238E27FC236}">
                <a16:creationId xmlns:a16="http://schemas.microsoft.com/office/drawing/2014/main" id="{1E860E3C-2299-6199-4B47-8F91E5878B24}"/>
              </a:ext>
            </a:extLst>
          </p:cNvPr>
          <p:cNvSpPr txBox="1"/>
          <p:nvPr/>
        </p:nvSpPr>
        <p:spPr>
          <a:xfrm>
            <a:off x="2964450" y="3161479"/>
            <a:ext cx="62880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 folded morphology on the outer part of the sheet blocks it from entering the mold, resulting in tearing of the sheet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Root cause is likely to be the high mechanical properties </a:t>
            </a:r>
          </a:p>
          <a:p>
            <a:r>
              <a:rPr lang="en-US" sz="1400" dirty="0"/>
              <a:t>					(Rp0,2 &gt; 80 MPa) of these niobium sheets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3D3A972-4A04-980F-3739-40907702E2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25504" y="1666386"/>
            <a:ext cx="1910992" cy="1067634"/>
          </a:xfrm>
          <a:prstGeom prst="rect">
            <a:avLst/>
          </a:prstGeom>
        </p:spPr>
      </p:pic>
      <p:sp>
        <p:nvSpPr>
          <p:cNvPr id="13" name="Flèche : courbe vers le bas 12">
            <a:extLst>
              <a:ext uri="{FF2B5EF4-FFF2-40B4-BE49-F238E27FC236}">
                <a16:creationId xmlns:a16="http://schemas.microsoft.com/office/drawing/2014/main" id="{44EC0A4B-7020-F562-ECC2-386B27B4E08B}"/>
              </a:ext>
            </a:extLst>
          </p:cNvPr>
          <p:cNvSpPr/>
          <p:nvPr/>
        </p:nvSpPr>
        <p:spPr>
          <a:xfrm>
            <a:off x="6915040" y="1401422"/>
            <a:ext cx="1008112" cy="441145"/>
          </a:xfrm>
          <a:prstGeom prst="curvedDownArrow">
            <a:avLst>
              <a:gd name="adj1" fmla="val 25000"/>
              <a:gd name="adj2" fmla="val 62188"/>
              <a:gd name="adj3" fmla="val 45728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CCDE4FE-83FF-FB36-97F3-DD4C037F3194}"/>
              </a:ext>
            </a:extLst>
          </p:cNvPr>
          <p:cNvSpPr txBox="1"/>
          <p:nvPr/>
        </p:nvSpPr>
        <p:spPr>
          <a:xfrm>
            <a:off x="1831832" y="4549197"/>
            <a:ext cx="68042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b="1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 Gallifa Terricabras et al. (SRF 2023)</a:t>
            </a:r>
          </a:p>
          <a:p>
            <a:r>
              <a:rPr lang="en-GB" sz="7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“Optimizing the Manufacture of High-Purity Niobium SRF Cavities Using the Forming Limit Diagram: A Case Study of the HL-LHC Crab Cavities RFD Pole</a:t>
            </a:r>
            <a:r>
              <a:rPr lang="en-GB" sz="700" dirty="0"/>
              <a:t>”</a:t>
            </a:r>
            <a:endParaRPr lang="fr-CH" sz="700" dirty="0"/>
          </a:p>
        </p:txBody>
      </p:sp>
    </p:spTree>
    <p:extLst>
      <p:ext uri="{BB962C8B-B14F-4D97-AF65-F5344CB8AC3E}">
        <p14:creationId xmlns:p14="http://schemas.microsoft.com/office/powerpoint/2010/main" val="123374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1" grpId="0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A7AEAB-1434-2EA6-EB62-3026327FD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995CDF5F-91E7-B5B7-366D-76EC94579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6BC66E2-9117-8BC9-EAE3-F17DD48C5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12</a:t>
            </a:r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26E95308-3DC7-8AB1-B7E2-C484F4F33A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E79F29-81B6-CD87-9A89-96DCDE1F0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617" y="3192"/>
            <a:ext cx="7920000" cy="536507"/>
          </a:xfrm>
        </p:spPr>
        <p:txBody>
          <a:bodyPr/>
          <a:lstStyle/>
          <a:p>
            <a:r>
              <a:rPr lang="en-US" dirty="0"/>
              <a:t>Something (Very) Interesting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31FCC8C-B56E-FF33-A429-E2A4782CF5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3" r="16487"/>
          <a:stretch>
            <a:fillRect/>
          </a:stretch>
        </p:blipFill>
        <p:spPr>
          <a:xfrm rot="16200000">
            <a:off x="564596" y="799335"/>
            <a:ext cx="2213434" cy="226706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513DA73-7F9F-E71E-D0CC-EE0EBEB00B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9" t="13871" r="8387" b="3333"/>
          <a:stretch>
            <a:fillRect/>
          </a:stretch>
        </p:blipFill>
        <p:spPr>
          <a:xfrm rot="5400000">
            <a:off x="2816174" y="1020478"/>
            <a:ext cx="2213434" cy="182477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C52267E-437B-2007-2743-F6F0FE1845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33" t="17957" r="19284" b="11075"/>
          <a:stretch>
            <a:fillRect/>
          </a:stretch>
        </p:blipFill>
        <p:spPr>
          <a:xfrm rot="5400000">
            <a:off x="4861438" y="993455"/>
            <a:ext cx="2213435" cy="188742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41AD8ED-D073-B466-711F-E47D7A84DD9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19389" r="23429" b="14409"/>
          <a:stretch>
            <a:fillRect/>
          </a:stretch>
        </p:blipFill>
        <p:spPr>
          <a:xfrm>
            <a:off x="7113032" y="830449"/>
            <a:ext cx="1635432" cy="221343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8497F0F-3174-4F43-3A1C-967DEE356C97}"/>
              </a:ext>
            </a:extLst>
          </p:cNvPr>
          <p:cNvCxnSpPr>
            <a:cxnSpLocks/>
          </p:cNvCxnSpPr>
          <p:nvPr/>
        </p:nvCxnSpPr>
        <p:spPr>
          <a:xfrm flipH="1">
            <a:off x="7967314" y="1945857"/>
            <a:ext cx="504056" cy="501003"/>
          </a:xfrm>
          <a:prstGeom prst="straightConnector1">
            <a:avLst/>
          </a:prstGeom>
          <a:ln>
            <a:solidFill>
              <a:srgbClr val="00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A66B3BE4-1226-09A3-AD64-127557FE7F41}"/>
              </a:ext>
            </a:extLst>
          </p:cNvPr>
          <p:cNvSpPr txBox="1"/>
          <p:nvPr/>
        </p:nvSpPr>
        <p:spPr>
          <a:xfrm>
            <a:off x="484893" y="490846"/>
            <a:ext cx="46037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Solved</a:t>
            </a:r>
            <a:r>
              <a:rPr lang="en-US" sz="1400" dirty="0"/>
              <a:t> using a new initial sheet design!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71D4176-ADA0-1876-9E2C-64323EA5DFC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b="3826"/>
          <a:stretch>
            <a:fillRect/>
          </a:stretch>
        </p:blipFill>
        <p:spPr>
          <a:xfrm>
            <a:off x="5517033" y="3227578"/>
            <a:ext cx="2267064" cy="152468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3B39BF05-7F06-881D-CCFE-044161A21E49}"/>
              </a:ext>
            </a:extLst>
          </p:cNvPr>
          <p:cNvSpPr/>
          <p:nvPr/>
        </p:nvSpPr>
        <p:spPr>
          <a:xfrm>
            <a:off x="4634471" y="1086109"/>
            <a:ext cx="648072" cy="43204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4E8A785F-BFE8-28A2-3F9A-67094392BE90}"/>
              </a:ext>
            </a:extLst>
          </p:cNvPr>
          <p:cNvSpPr/>
          <p:nvPr/>
        </p:nvSpPr>
        <p:spPr>
          <a:xfrm>
            <a:off x="2588123" y="1082524"/>
            <a:ext cx="756084" cy="43204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4C3E218-4718-BF40-F893-BF2AFB971A35}"/>
              </a:ext>
            </a:extLst>
          </p:cNvPr>
          <p:cNvSpPr txBox="1"/>
          <p:nvPr/>
        </p:nvSpPr>
        <p:spPr>
          <a:xfrm>
            <a:off x="3305248" y="1697742"/>
            <a:ext cx="1305892" cy="43088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100" dirty="0"/>
              <a:t>Notches all around the profile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B59F30A-0AB2-5794-7865-08E87FB46665}"/>
              </a:ext>
            </a:extLst>
          </p:cNvPr>
          <p:cNvSpPr txBox="1"/>
          <p:nvPr/>
        </p:nvSpPr>
        <p:spPr>
          <a:xfrm>
            <a:off x="7827101" y="1494094"/>
            <a:ext cx="12196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highlight>
                  <a:srgbClr val="00FF00"/>
                </a:highlight>
              </a:rPr>
              <a:t>Thickness </a:t>
            </a:r>
          </a:p>
          <a:p>
            <a:pPr algn="ctr"/>
            <a:r>
              <a:rPr lang="en-US" sz="1200" dirty="0">
                <a:highlight>
                  <a:srgbClr val="00FF00"/>
                </a:highlight>
              </a:rPr>
              <a:t>3,5 mm</a:t>
            </a:r>
          </a:p>
        </p:txBody>
      </p:sp>
      <p:sp>
        <p:nvSpPr>
          <p:cNvPr id="17" name="TextBox 21">
            <a:extLst>
              <a:ext uri="{FF2B5EF4-FFF2-40B4-BE49-F238E27FC236}">
                <a16:creationId xmlns:a16="http://schemas.microsoft.com/office/drawing/2014/main" id="{425ADC0F-4ACD-672E-01E3-591C5041B5A4}"/>
              </a:ext>
            </a:extLst>
          </p:cNvPr>
          <p:cNvSpPr txBox="1"/>
          <p:nvPr/>
        </p:nvSpPr>
        <p:spPr>
          <a:xfrm>
            <a:off x="7144850" y="836883"/>
            <a:ext cx="1571795" cy="430887"/>
          </a:xfrm>
          <a:prstGeom prst="rect">
            <a:avLst/>
          </a:prstGeom>
          <a:solidFill>
            <a:schemeClr val="tx1">
              <a:lumMod val="85000"/>
              <a:lumOff val="15000"/>
              <a:alpha val="8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CERN pole PO-03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</a:rPr>
              <a:t>Zanon/AUP material 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26C3233B-9A4F-BFE0-C225-A27E2200600C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21507"/>
          <a:stretch>
            <a:fillRect/>
          </a:stretch>
        </p:blipFill>
        <p:spPr>
          <a:xfrm>
            <a:off x="3591511" y="3128756"/>
            <a:ext cx="1747070" cy="191755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9" name="Flèche : droite 18">
            <a:extLst>
              <a:ext uri="{FF2B5EF4-FFF2-40B4-BE49-F238E27FC236}">
                <a16:creationId xmlns:a16="http://schemas.microsoft.com/office/drawing/2014/main" id="{D79CE844-4346-40BC-B471-E5A539F7E99A}"/>
              </a:ext>
            </a:extLst>
          </p:cNvPr>
          <p:cNvSpPr/>
          <p:nvPr/>
        </p:nvSpPr>
        <p:spPr>
          <a:xfrm>
            <a:off x="6669404" y="1066097"/>
            <a:ext cx="648072" cy="43204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06F414E-D136-2392-9673-04C2FF080870}"/>
              </a:ext>
            </a:extLst>
          </p:cNvPr>
          <p:cNvSpPr txBox="1"/>
          <p:nvPr/>
        </p:nvSpPr>
        <p:spPr>
          <a:xfrm>
            <a:off x="7784097" y="3196751"/>
            <a:ext cx="14548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Great teamwork!</a:t>
            </a:r>
            <a:endParaRPr lang="en-US" sz="1600" dirty="0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D59159FE-9325-1D0D-72C4-8070F9E40D4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91675" y="3222445"/>
            <a:ext cx="2088232" cy="153495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8077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/>
      <p:bldP spid="17" grpId="0" animBg="1"/>
      <p:bldP spid="19" grpId="0" animBg="1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9F7D45-C28E-865F-F1EC-03D897BF1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5" descr="CERN-logo_outline.jpg">
            <a:extLst>
              <a:ext uri="{FF2B5EF4-FFF2-40B4-BE49-F238E27FC236}">
                <a16:creationId xmlns:a16="http://schemas.microsoft.com/office/drawing/2014/main" id="{82BA0095-48C3-4F90-B6A2-0EF510F239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F02C22-06E2-C871-A680-A3359AD0D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097" y="58412"/>
            <a:ext cx="5940000" cy="540000"/>
          </a:xfrm>
        </p:spPr>
        <p:txBody>
          <a:bodyPr/>
          <a:lstStyle/>
          <a:p>
            <a:pPr algn="r"/>
            <a:r>
              <a:rPr lang="en-US" dirty="0"/>
              <a:t>CERN-RFD#3 Jacketing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F7EE12AA-7461-853B-D226-A3A976BE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9" name="Slide Number Placeholder 14">
            <a:extLst>
              <a:ext uri="{FF2B5EF4-FFF2-40B4-BE49-F238E27FC236}">
                <a16:creationId xmlns:a16="http://schemas.microsoft.com/office/drawing/2014/main" id="{F1DE916F-4125-270F-0E39-5E2EB8CD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13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7598452-B4DD-ED9A-44A6-35D20C2D76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555987"/>
            <a:ext cx="6048672" cy="427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668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1DC286-89C5-E2F1-78A7-62E3C6F8CC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5" descr="CERN-logo_outline.jpg">
            <a:extLst>
              <a:ext uri="{FF2B5EF4-FFF2-40B4-BE49-F238E27FC236}">
                <a16:creationId xmlns:a16="http://schemas.microsoft.com/office/drawing/2014/main" id="{D25720E1-7ED5-1530-91C1-3FBC50424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64F21B8-2400-BBF0-83FD-B62B4FB8A0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856" y="2277623"/>
            <a:ext cx="3025642" cy="23160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FE9D248-08A1-B3DF-63B4-7CDD084D9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097" y="58412"/>
            <a:ext cx="5940000" cy="540000"/>
          </a:xfrm>
        </p:spPr>
        <p:txBody>
          <a:bodyPr/>
          <a:lstStyle/>
          <a:p>
            <a:pPr algn="r"/>
            <a:r>
              <a:rPr lang="en-US" dirty="0"/>
              <a:t>CERN-RFD#3 Jacketing</a:t>
            </a:r>
          </a:p>
        </p:txBody>
      </p:sp>
      <p:pic>
        <p:nvPicPr>
          <p:cNvPr id="1027" name="1CEF86AB-C7A1-4440-A6EA-EAD0A37F95DE" descr="IMG_4638.jpeg">
            <a:extLst>
              <a:ext uri="{FF2B5EF4-FFF2-40B4-BE49-F238E27FC236}">
                <a16:creationId xmlns:a16="http://schemas.microsoft.com/office/drawing/2014/main" id="{42FF81C6-BAA3-E043-D3B4-B0CB6B298F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7" b="9233"/>
          <a:stretch>
            <a:fillRect/>
          </a:stretch>
        </p:blipFill>
        <p:spPr bwMode="auto">
          <a:xfrm>
            <a:off x="14598" y="551058"/>
            <a:ext cx="3118033" cy="404264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21">
            <a:extLst>
              <a:ext uri="{FF2B5EF4-FFF2-40B4-BE49-F238E27FC236}">
                <a16:creationId xmlns:a16="http://schemas.microsoft.com/office/drawing/2014/main" id="{86C1C76A-C97C-94FB-BA7C-A8CBFCF21C33}"/>
              </a:ext>
            </a:extLst>
          </p:cNvPr>
          <p:cNvSpPr txBox="1"/>
          <p:nvPr/>
        </p:nvSpPr>
        <p:spPr>
          <a:xfrm>
            <a:off x="465806" y="4227934"/>
            <a:ext cx="2169437" cy="369332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Metrology of RFD #3 helium tank before final machining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FE71228-D40C-A701-3D70-EEB76F0D5B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5856" y="551058"/>
            <a:ext cx="1956542" cy="137978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D9B95D4-B325-DA49-04C5-18039BE882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08813" y="785760"/>
            <a:ext cx="1829350" cy="145462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21">
            <a:extLst>
              <a:ext uri="{FF2B5EF4-FFF2-40B4-BE49-F238E27FC236}">
                <a16:creationId xmlns:a16="http://schemas.microsoft.com/office/drawing/2014/main" id="{AC1B2656-4139-2B32-401D-2D0425F16B8A}"/>
              </a:ext>
            </a:extLst>
          </p:cNvPr>
          <p:cNvSpPr txBox="1"/>
          <p:nvPr/>
        </p:nvSpPr>
        <p:spPr>
          <a:xfrm>
            <a:off x="4751280" y="2032633"/>
            <a:ext cx="1744415" cy="230832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Ti-SS brazed transitions done</a:t>
            </a:r>
          </a:p>
        </p:txBody>
      </p:sp>
      <p:sp>
        <p:nvSpPr>
          <p:cNvPr id="12" name="TextBox 21">
            <a:extLst>
              <a:ext uri="{FF2B5EF4-FFF2-40B4-BE49-F238E27FC236}">
                <a16:creationId xmlns:a16="http://schemas.microsoft.com/office/drawing/2014/main" id="{EBCA1BAC-EBE1-1402-E922-CC09CA2D247E}"/>
              </a:ext>
            </a:extLst>
          </p:cNvPr>
          <p:cNvSpPr txBox="1"/>
          <p:nvPr/>
        </p:nvSpPr>
        <p:spPr>
          <a:xfrm>
            <a:off x="4557083" y="4248464"/>
            <a:ext cx="1744415" cy="369332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Cold magnetic shield assembled on CERN-RFD#3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B79AB11D-A207-E7D7-F9AE-427368DA3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9" name="Slide Number Placeholder 14">
            <a:extLst>
              <a:ext uri="{FF2B5EF4-FFF2-40B4-BE49-F238E27FC236}">
                <a16:creationId xmlns:a16="http://schemas.microsoft.com/office/drawing/2014/main" id="{C372BB8B-7267-5BD7-AE51-563C49D3E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13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68513ED-8C69-1660-8254-AD7FAD5783B1}"/>
              </a:ext>
            </a:extLst>
          </p:cNvPr>
          <p:cNvSpPr txBox="1"/>
          <p:nvPr/>
        </p:nvSpPr>
        <p:spPr>
          <a:xfrm>
            <a:off x="6580631" y="820573"/>
            <a:ext cx="254877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All hardware (magnetic shields, titanium vessels, fasteners, brazed transitions) manufactured and checked in record time!</a:t>
            </a:r>
          </a:p>
          <a:p>
            <a:endParaRPr lang="en-US" sz="1400" dirty="0"/>
          </a:p>
          <a:p>
            <a:r>
              <a:rPr lang="en-US" sz="1400" dirty="0"/>
              <a:t>Also all ready for CERN-RFD#4</a:t>
            </a:r>
          </a:p>
          <a:p>
            <a:endParaRPr lang="en-US" sz="1400" b="1" dirty="0"/>
          </a:p>
          <a:p>
            <a:endParaRPr lang="en-US" sz="1400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06C20AA-1143-AEB2-B6FC-751F57BEE485}"/>
              </a:ext>
            </a:extLst>
          </p:cNvPr>
          <p:cNvSpPr txBox="1"/>
          <p:nvPr/>
        </p:nvSpPr>
        <p:spPr>
          <a:xfrm>
            <a:off x="6321375" y="2987118"/>
            <a:ext cx="25597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Great synergy with MME design office &amp; workshop</a:t>
            </a:r>
            <a:endParaRPr lang="en-US" sz="1400" b="1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98A64DF-EDD8-EDDE-FC5F-CFA1F85B70CF}"/>
              </a:ext>
            </a:extLst>
          </p:cNvPr>
          <p:cNvSpPr txBox="1"/>
          <p:nvPr/>
        </p:nvSpPr>
        <p:spPr>
          <a:xfrm>
            <a:off x="6344206" y="3798571"/>
            <a:ext cx="255978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RFD#3 helium vessel assembly to start in the next weeks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635405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5ADBC-8F7C-437D-87D5-AD73534C5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pic>
        <p:nvPicPr>
          <p:cNvPr id="8" name="Image 5" descr="CERN-logo_outline.jpg">
            <a:extLst>
              <a:ext uri="{FF2B5EF4-FFF2-40B4-BE49-F238E27FC236}">
                <a16:creationId xmlns:a16="http://schemas.microsoft.com/office/drawing/2014/main" id="{45EB3CC1-5FC0-D3EE-D40A-52999F5EE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9" name="Espace réservé du pied de page 3">
            <a:extLst>
              <a:ext uri="{FF2B5EF4-FFF2-40B4-BE49-F238E27FC236}">
                <a16:creationId xmlns:a16="http://schemas.microsoft.com/office/drawing/2014/main" id="{6A10B52C-15FB-B856-BF74-DDC9367D5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0" name="Slide Number Placeholder 14">
            <a:extLst>
              <a:ext uri="{FF2B5EF4-FFF2-40B4-BE49-F238E27FC236}">
                <a16:creationId xmlns:a16="http://schemas.microsoft.com/office/drawing/2014/main" id="{390E326E-D7E4-62EF-9CCD-9FEBD505E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704D2D1-8779-8F5E-0E24-856E32DBEAA8}"/>
              </a:ext>
            </a:extLst>
          </p:cNvPr>
          <p:cNvSpPr/>
          <p:nvPr/>
        </p:nvSpPr>
        <p:spPr>
          <a:xfrm>
            <a:off x="395536" y="1046437"/>
            <a:ext cx="822755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/>
              <a:t>In the first few slides, I will highlight the good progress we have made in the production of RFD cavities at CERN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GB" sz="2000" b="1" dirty="0"/>
          </a:p>
          <a:p>
            <a:endParaRPr lang="en-GB" sz="20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/>
              <a:t>Then, a reassuring status update on the fabrication of HL-LHC crab cavities HOM couplers at CERN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291194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0754C9-9020-45E3-172C-F66257CA33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2577917D-1E50-6089-E08E-CC7E27BA2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883E4CF-62E8-5586-B0F6-A23C39F8D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000" y="18420"/>
            <a:ext cx="5940000" cy="540000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6245C93D-968C-F04F-5D84-034C9C448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37" y="492580"/>
            <a:ext cx="2582027" cy="191950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32">
            <a:extLst>
              <a:ext uri="{FF2B5EF4-FFF2-40B4-BE49-F238E27FC236}">
                <a16:creationId xmlns:a16="http://schemas.microsoft.com/office/drawing/2014/main" id="{38887C19-D384-E97A-7569-D05D9508790A}"/>
              </a:ext>
            </a:extLst>
          </p:cNvPr>
          <p:cNvSpPr txBox="1"/>
          <p:nvPr/>
        </p:nvSpPr>
        <p:spPr>
          <a:xfrm>
            <a:off x="1218984" y="1950423"/>
            <a:ext cx="1286655" cy="461665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dirty="0"/>
              <a:t>Helium Vessel</a:t>
            </a:r>
          </a:p>
          <a:p>
            <a:pPr marL="0" lvl="1"/>
            <a:r>
              <a:rPr lang="en-US" sz="1200" dirty="0"/>
              <a:t>assembly</a:t>
            </a:r>
          </a:p>
        </p:txBody>
      </p:sp>
      <p:pic>
        <p:nvPicPr>
          <p:cNvPr id="10" name="Picture 21">
            <a:extLst>
              <a:ext uri="{FF2B5EF4-FFF2-40B4-BE49-F238E27FC236}">
                <a16:creationId xmlns:a16="http://schemas.microsoft.com/office/drawing/2014/main" id="{E7A4E4A6-2C04-3574-2725-3F2AB47E26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7195" y="648680"/>
            <a:ext cx="2741418" cy="19968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34">
            <a:extLst>
              <a:ext uri="{FF2B5EF4-FFF2-40B4-BE49-F238E27FC236}">
                <a16:creationId xmlns:a16="http://schemas.microsoft.com/office/drawing/2014/main" id="{9B7DE404-C82E-D24F-B095-85F954E55F2D}"/>
              </a:ext>
            </a:extLst>
          </p:cNvPr>
          <p:cNvSpPr txBox="1"/>
          <p:nvPr/>
        </p:nvSpPr>
        <p:spPr>
          <a:xfrm>
            <a:off x="4051938" y="2203738"/>
            <a:ext cx="1087283" cy="461665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dirty="0"/>
              <a:t>TIG welding in glove box</a:t>
            </a:r>
          </a:p>
        </p:txBody>
      </p:sp>
      <p:pic>
        <p:nvPicPr>
          <p:cNvPr id="12" name="Picture 35">
            <a:extLst>
              <a:ext uri="{FF2B5EF4-FFF2-40B4-BE49-F238E27FC236}">
                <a16:creationId xmlns:a16="http://schemas.microsoft.com/office/drawing/2014/main" id="{0F5178FB-06D8-C793-74A7-8D3BE612782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61" t="3822" r="-1261" b="9061"/>
          <a:stretch/>
        </p:blipFill>
        <p:spPr>
          <a:xfrm>
            <a:off x="5008336" y="946630"/>
            <a:ext cx="2741418" cy="192800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36">
            <a:extLst>
              <a:ext uri="{FF2B5EF4-FFF2-40B4-BE49-F238E27FC236}">
                <a16:creationId xmlns:a16="http://schemas.microsoft.com/office/drawing/2014/main" id="{532622E8-98E3-6C71-C272-C8523E337A60}"/>
              </a:ext>
            </a:extLst>
          </p:cNvPr>
          <p:cNvSpPr txBox="1"/>
          <p:nvPr/>
        </p:nvSpPr>
        <p:spPr>
          <a:xfrm>
            <a:off x="6864031" y="2262642"/>
            <a:ext cx="845399" cy="461665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dirty="0"/>
              <a:t>Pressure test</a:t>
            </a:r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2E4196B2-0BF4-AC20-3819-0A2A2693E8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4208" y="2756677"/>
            <a:ext cx="2422592" cy="179716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5">
            <a:extLst>
              <a:ext uri="{FF2B5EF4-FFF2-40B4-BE49-F238E27FC236}">
                <a16:creationId xmlns:a16="http://schemas.microsoft.com/office/drawing/2014/main" id="{6DF108F6-5E19-6738-086B-646472CEAEFB}"/>
              </a:ext>
            </a:extLst>
          </p:cNvPr>
          <p:cNvSpPr txBox="1"/>
          <p:nvPr/>
        </p:nvSpPr>
        <p:spPr>
          <a:xfrm>
            <a:off x="7690155" y="4090590"/>
            <a:ext cx="1176646" cy="461665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dirty="0"/>
              <a:t>Beam screen installation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012A455-EFDE-F838-448C-1B54411D18F9}"/>
              </a:ext>
            </a:extLst>
          </p:cNvPr>
          <p:cNvSpPr txBox="1"/>
          <p:nvPr/>
        </p:nvSpPr>
        <p:spPr>
          <a:xfrm>
            <a:off x="88323" y="3104709"/>
            <a:ext cx="617361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From bare cavity to final beam screen assembly, more than 13 fabrication and inspection technologies are intertwined, with teams involved in all ATS departments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1400" dirty="0"/>
              <a:t>              → </a:t>
            </a:r>
            <a:r>
              <a:rPr lang="en-US" sz="1400" b="1" dirty="0"/>
              <a:t>strong coordination and QA/QC follow-up required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33B0685-60F6-C3B2-A728-A6EC5F196C4B}"/>
              </a:ext>
            </a:extLst>
          </p:cNvPr>
          <p:cNvSpPr txBox="1"/>
          <p:nvPr/>
        </p:nvSpPr>
        <p:spPr>
          <a:xfrm>
            <a:off x="5979940" y="405802"/>
            <a:ext cx="31986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Pictures from CERN-RFD#1 and RFD#2 jacketing (2020)</a:t>
            </a:r>
          </a:p>
        </p:txBody>
      </p:sp>
      <p:pic>
        <p:nvPicPr>
          <p:cNvPr id="18" name="Image 5" descr="CERN-logo_outline.jpg">
            <a:extLst>
              <a:ext uri="{FF2B5EF4-FFF2-40B4-BE49-F238E27FC236}">
                <a16:creationId xmlns:a16="http://schemas.microsoft.com/office/drawing/2014/main" id="{2154E5DB-E8B5-6EF0-C7C2-BDBB3E15E3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19" name="Slide Number Placeholder 14">
            <a:extLst>
              <a:ext uri="{FF2B5EF4-FFF2-40B4-BE49-F238E27FC236}">
                <a16:creationId xmlns:a16="http://schemas.microsoft.com/office/drawing/2014/main" id="{724C5AC2-D0C1-88C9-3D9A-52A3171D3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713555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718744-5257-218B-13FF-B6D390F03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D30202-9FC7-D87E-93AF-7910D72A8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000" y="18420"/>
            <a:ext cx="5940000" cy="424954"/>
          </a:xfrm>
        </p:spPr>
        <p:txBody>
          <a:bodyPr/>
          <a:lstStyle/>
          <a:p>
            <a:r>
              <a:rPr lang="en-US" dirty="0"/>
              <a:t>Planning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BFB1A1C-CBFF-0B9F-9EE4-92D1B1A3DE2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424" r="11427"/>
          <a:stretch>
            <a:fillRect/>
          </a:stretch>
        </p:blipFill>
        <p:spPr>
          <a:xfrm>
            <a:off x="3563888" y="555871"/>
            <a:ext cx="4741872" cy="298957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7FD8F60-ED68-F434-806D-5AADE5BD80F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3535" r="80644" b="10113"/>
          <a:stretch>
            <a:fillRect/>
          </a:stretch>
        </p:blipFill>
        <p:spPr>
          <a:xfrm>
            <a:off x="782904" y="758452"/>
            <a:ext cx="2780984" cy="2763969"/>
          </a:xfrm>
          <a:prstGeom prst="rect">
            <a:avLst/>
          </a:prstGeom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DA2C0D3D-4366-D64F-A136-85E8A40DDE9F}"/>
              </a:ext>
            </a:extLst>
          </p:cNvPr>
          <p:cNvSpPr/>
          <p:nvPr/>
        </p:nvSpPr>
        <p:spPr>
          <a:xfrm>
            <a:off x="4587240" y="2737761"/>
            <a:ext cx="176306" cy="21012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FB9C7C-C27D-AE6E-3901-EB34D04B4061}"/>
              </a:ext>
            </a:extLst>
          </p:cNvPr>
          <p:cNvSpPr/>
          <p:nvPr/>
        </p:nvSpPr>
        <p:spPr>
          <a:xfrm>
            <a:off x="3564132" y="2973511"/>
            <a:ext cx="1580461" cy="369332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rgbClr val="FF0000"/>
                </a:solidFill>
              </a:rPr>
              <a:t>CERN-RFD#4 bare cavity manufactured and tested </a:t>
            </a:r>
          </a:p>
        </p:txBody>
      </p:sp>
      <p:sp>
        <p:nvSpPr>
          <p:cNvPr id="12" name="TextBox 21">
            <a:extLst>
              <a:ext uri="{FF2B5EF4-FFF2-40B4-BE49-F238E27FC236}">
                <a16:creationId xmlns:a16="http://schemas.microsoft.com/office/drawing/2014/main" id="{E547805D-33CB-936B-A4F4-68920A411454}"/>
              </a:ext>
            </a:extLst>
          </p:cNvPr>
          <p:cNvSpPr txBox="1"/>
          <p:nvPr/>
        </p:nvSpPr>
        <p:spPr>
          <a:xfrm>
            <a:off x="566593" y="3612049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/>
              <a:t>Production currently on-track, </a:t>
            </a:r>
            <a:r>
              <a:rPr lang="en-US" sz="1400" dirty="0">
                <a:solidFill>
                  <a:srgbClr val="FF0000"/>
                </a:solidFill>
              </a:rPr>
              <a:t>but aggressive schedule requiring many MME workshop resources</a:t>
            </a:r>
            <a:r>
              <a:rPr lang="en-US" sz="1400" dirty="0"/>
              <a:t>, current focus on main body components (critical path)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3FD981D0-CDF5-8059-37D6-05E1BBC04788}"/>
              </a:ext>
            </a:extLst>
          </p:cNvPr>
          <p:cNvSpPr txBox="1"/>
          <p:nvPr/>
        </p:nvSpPr>
        <p:spPr>
          <a:xfrm>
            <a:off x="1104341" y="458426"/>
            <a:ext cx="2584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Only RFD cryomodules shown here</a:t>
            </a:r>
          </a:p>
        </p:txBody>
      </p:sp>
      <p:sp>
        <p:nvSpPr>
          <p:cNvPr id="10" name="TextBox 21">
            <a:extLst>
              <a:ext uri="{FF2B5EF4-FFF2-40B4-BE49-F238E27FC236}">
                <a16:creationId xmlns:a16="http://schemas.microsoft.com/office/drawing/2014/main" id="{B991DEFC-6F6C-82C6-7DCD-63DF96E2AB97}"/>
              </a:ext>
            </a:extLst>
          </p:cNvPr>
          <p:cNvSpPr txBox="1"/>
          <p:nvPr/>
        </p:nvSpPr>
        <p:spPr>
          <a:xfrm>
            <a:off x="570765" y="4190868"/>
            <a:ext cx="8309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/>
              <a:t>CERN-RFD#3 jacketing in the shadow, the goal is to test this jacketed cavity in 2025</a:t>
            </a:r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87ABF583-F047-D3A9-8029-4D7A037CE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CAD1E8D2-A00D-1F24-3109-FC88F6FF8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0373F57-A5F2-FF38-9C12-713016DFE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293145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AA58AC-D20A-24F7-9CDC-0DF3AA4276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5E188CCE-DCEE-968C-A928-2C5FF05CD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31EE9CED-0081-162E-20D1-9339A5AB0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9D4594D-3397-5488-20C3-9F91FE163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444" y="2060928"/>
            <a:ext cx="7920000" cy="720000"/>
          </a:xfrm>
        </p:spPr>
        <p:txBody>
          <a:bodyPr/>
          <a:lstStyle/>
          <a:p>
            <a:r>
              <a:rPr lang="en-US" sz="4000" dirty="0"/>
              <a:t>HOM Couplers</a:t>
            </a:r>
          </a:p>
        </p:txBody>
      </p:sp>
    </p:spTree>
    <p:extLst>
      <p:ext uri="{BB962C8B-B14F-4D97-AF65-F5344CB8AC3E}">
        <p14:creationId xmlns:p14="http://schemas.microsoft.com/office/powerpoint/2010/main" val="11181687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9">
            <a:extLst>
              <a:ext uri="{FF2B5EF4-FFF2-40B4-BE49-F238E27FC236}">
                <a16:creationId xmlns:a16="http://schemas.microsoft.com/office/drawing/2014/main" id="{A459F10C-60D8-7C5D-EC48-B7150ED57F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42" t="1" b="4340"/>
          <a:stretch/>
        </p:blipFill>
        <p:spPr>
          <a:xfrm rot="241293">
            <a:off x="1346310" y="2154857"/>
            <a:ext cx="1199055" cy="63830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DB8E318-1CF8-FCDF-AF4F-5A3DF9A5B4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5423"/>
          <a:stretch/>
        </p:blipFill>
        <p:spPr>
          <a:xfrm>
            <a:off x="2968675" y="1425037"/>
            <a:ext cx="3077672" cy="31548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796" y="61070"/>
            <a:ext cx="6376688" cy="384522"/>
          </a:xfrm>
        </p:spPr>
        <p:txBody>
          <a:bodyPr/>
          <a:lstStyle/>
          <a:p>
            <a:r>
              <a:rPr lang="en-GB" dirty="0"/>
              <a:t>Production Scope: RFD series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1661" y="450918"/>
            <a:ext cx="80648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noProof="0" dirty="0"/>
              <a:t>CERN is manufacturing copper HOMC and Field Antennas for AUP RFD cavities</a:t>
            </a:r>
          </a:p>
          <a:p>
            <a:pPr marL="557213" lvl="1" indent="-214313">
              <a:buFont typeface="Courier New" panose="02070309020205020404" pitchFamily="49" charset="0"/>
              <a:buChar char="o"/>
            </a:pPr>
            <a:r>
              <a:rPr lang="en-US" sz="1400" noProof="0" dirty="0"/>
              <a:t>H-HOM Coupler still under US-AUP scope</a:t>
            </a:r>
          </a:p>
          <a:p>
            <a:pPr marL="342900" lvl="1"/>
            <a:endParaRPr lang="en-US" sz="1400" noProof="0" dirty="0"/>
          </a:p>
          <a:p>
            <a:pPr marL="180975" lvl="1" indent="-180975">
              <a:buFont typeface="Arial" panose="020B0604020202020204" pitchFamily="34" charset="0"/>
              <a:buChar char="•"/>
            </a:pPr>
            <a:r>
              <a:rPr lang="en-US" sz="1400" b="1" noProof="0" dirty="0"/>
              <a:t> Additional batch required for CERN RFD cavities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400" noProof="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B9C7AC4-33E4-223D-6E71-3BE0C9E81289}"/>
              </a:ext>
            </a:extLst>
          </p:cNvPr>
          <p:cNvCxnSpPr>
            <a:cxnSpLocks/>
          </p:cNvCxnSpPr>
          <p:nvPr/>
        </p:nvCxnSpPr>
        <p:spPr>
          <a:xfrm>
            <a:off x="3161990" y="2333392"/>
            <a:ext cx="755990" cy="794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BE4EDFA-7222-21A8-DD2C-4D2DBB129B4A}"/>
              </a:ext>
            </a:extLst>
          </p:cNvPr>
          <p:cNvCxnSpPr>
            <a:cxnSpLocks/>
          </p:cNvCxnSpPr>
          <p:nvPr/>
        </p:nvCxnSpPr>
        <p:spPr>
          <a:xfrm>
            <a:off x="2557999" y="4053335"/>
            <a:ext cx="1167995" cy="817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33E1024-0E0B-AFB8-460C-C60E0DDBE993}"/>
              </a:ext>
            </a:extLst>
          </p:cNvPr>
          <p:cNvCxnSpPr>
            <a:cxnSpLocks/>
          </p:cNvCxnSpPr>
          <p:nvPr/>
        </p:nvCxnSpPr>
        <p:spPr>
          <a:xfrm flipH="1">
            <a:off x="5196118" y="2320755"/>
            <a:ext cx="1078079" cy="3105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glow rad="101600">
              <a:schemeClr val="bg1">
                <a:lumMod val="75000"/>
                <a:alpha val="6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919513A6-CA8C-2379-806E-F3B7E30BB9E4}"/>
              </a:ext>
            </a:extLst>
          </p:cNvPr>
          <p:cNvSpPr txBox="1"/>
          <p:nvPr/>
        </p:nvSpPr>
        <p:spPr>
          <a:xfrm>
            <a:off x="2290866" y="1981720"/>
            <a:ext cx="143314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V-HOM Coupler</a:t>
            </a:r>
          </a:p>
          <a:p>
            <a:r>
              <a:rPr lang="en-GB" sz="1050" dirty="0"/>
              <a:t>14 units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9315B6-CB14-317C-D6B2-30E6F6BE2D43}"/>
              </a:ext>
            </a:extLst>
          </p:cNvPr>
          <p:cNvSpPr txBox="1"/>
          <p:nvPr/>
        </p:nvSpPr>
        <p:spPr>
          <a:xfrm>
            <a:off x="1368148" y="3444466"/>
            <a:ext cx="12912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RF Field Antenna</a:t>
            </a:r>
          </a:p>
          <a:p>
            <a:r>
              <a:rPr lang="en-GB" sz="1050" dirty="0"/>
              <a:t>14 units*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DEA2F47-D73A-3D01-AA05-6E7B7B97CD95}"/>
              </a:ext>
            </a:extLst>
          </p:cNvPr>
          <p:cNvSpPr txBox="1"/>
          <p:nvPr/>
        </p:nvSpPr>
        <p:spPr>
          <a:xfrm>
            <a:off x="6267962" y="1834354"/>
            <a:ext cx="23364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H-HOM Feedthrough &amp; Coupler</a:t>
            </a:r>
          </a:p>
          <a:p>
            <a:r>
              <a:rPr lang="en-GB" sz="1050" dirty="0"/>
              <a:t>14 units &amp; 2 units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9A2D01-C9D8-B377-0DB3-5F6A61DE7159}"/>
              </a:ext>
            </a:extLst>
          </p:cNvPr>
          <p:cNvSpPr txBox="1"/>
          <p:nvPr/>
        </p:nvSpPr>
        <p:spPr>
          <a:xfrm>
            <a:off x="6020519" y="3368118"/>
            <a:ext cx="205995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Fundamental Power Coupler</a:t>
            </a:r>
          </a:p>
          <a:p>
            <a:r>
              <a:rPr lang="en-GB" sz="1050" dirty="0"/>
              <a:t>14 units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18673F-593F-2A67-55D9-19CD9B7D8335}"/>
              </a:ext>
            </a:extLst>
          </p:cNvPr>
          <p:cNvCxnSpPr>
            <a:cxnSpLocks/>
          </p:cNvCxnSpPr>
          <p:nvPr/>
        </p:nvCxnSpPr>
        <p:spPr>
          <a:xfrm flipH="1" flipV="1">
            <a:off x="5609713" y="3311880"/>
            <a:ext cx="436634" cy="2172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4">
            <a:extLst>
              <a:ext uri="{FF2B5EF4-FFF2-40B4-BE49-F238E27FC236}">
                <a16:creationId xmlns:a16="http://schemas.microsoft.com/office/drawing/2014/main" id="{0330B816-258D-018A-71B2-308E91DA928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446617" flipV="1">
            <a:off x="1955008" y="3615228"/>
            <a:ext cx="455397" cy="1088483"/>
          </a:xfrm>
          <a:prstGeom prst="rect">
            <a:avLst/>
          </a:prstGeom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B6585124-04E1-7A81-BD25-78793D1F36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0965" y="2226769"/>
            <a:ext cx="954834" cy="50175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09157B44-A498-B223-6A3A-11794FA764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9484" y="3622402"/>
            <a:ext cx="445022" cy="1221600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8A20D46-9707-5B6A-0DD8-F5C61D48D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pic>
        <p:nvPicPr>
          <p:cNvPr id="14" name="Image 5" descr="CERN-logo_outline.jpg">
            <a:extLst>
              <a:ext uri="{FF2B5EF4-FFF2-40B4-BE49-F238E27FC236}">
                <a16:creationId xmlns:a16="http://schemas.microsoft.com/office/drawing/2014/main" id="{7F02CCD0-233E-D219-CCAC-4C41BB1CEB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C2C7F25-FFAA-17AE-261A-D6B0A008803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303" y="2057409"/>
            <a:ext cx="639980" cy="1307166"/>
          </a:xfrm>
          <a:prstGeom prst="rect">
            <a:avLst/>
          </a:prstGeom>
        </p:spPr>
      </p:pic>
      <p:sp>
        <p:nvSpPr>
          <p:cNvPr id="10" name="Slide Number Placeholder 14">
            <a:extLst>
              <a:ext uri="{FF2B5EF4-FFF2-40B4-BE49-F238E27FC236}">
                <a16:creationId xmlns:a16="http://schemas.microsoft.com/office/drawing/2014/main" id="{1BC427F5-40D2-1ADE-923B-915A32C3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16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1F438D8-C4ED-34D9-C3EE-A0F0E6168386}"/>
              </a:ext>
            </a:extLst>
          </p:cNvPr>
          <p:cNvSpPr txBox="1"/>
          <p:nvPr/>
        </p:nvSpPr>
        <p:spPr>
          <a:xfrm rot="21020065">
            <a:off x="4072454" y="806095"/>
            <a:ext cx="209489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i="1" dirty="0">
                <a:solidFill>
                  <a:schemeClr val="accent1">
                    <a:lumMod val="75000"/>
                  </a:schemeClr>
                </a:solidFill>
              </a:rPr>
              <a:t>See Naeem Huque’s talk</a:t>
            </a:r>
          </a:p>
        </p:txBody>
      </p:sp>
    </p:spTree>
    <p:extLst>
      <p:ext uri="{BB962C8B-B14F-4D97-AF65-F5344CB8AC3E}">
        <p14:creationId xmlns:p14="http://schemas.microsoft.com/office/powerpoint/2010/main" val="9605630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5D3975-6BFF-746A-892E-B68B4D500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2ED41A71-F605-09C2-1A58-9B67AE5F2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6FA35E61-54BC-3CCD-185E-EF29E4B2E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17</a:t>
            </a:r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547D3127-7EEC-72E7-8F5A-96E663479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309F4E-066A-A671-3249-90F533CCA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600" y="0"/>
            <a:ext cx="8434800" cy="720000"/>
          </a:xfrm>
        </p:spPr>
        <p:txBody>
          <a:bodyPr/>
          <a:lstStyle/>
          <a:p>
            <a:r>
              <a:rPr lang="en-GB" dirty="0"/>
              <a:t>RFD </a:t>
            </a:r>
            <a:r>
              <a:rPr lang="en-GB" b="0" dirty="0"/>
              <a:t>– HOMC and Antennas for US-AUP</a:t>
            </a:r>
          </a:p>
        </p:txBody>
      </p:sp>
      <p:graphicFrame>
        <p:nvGraphicFramePr>
          <p:cNvPr id="3" name="Tableau 11">
            <a:extLst>
              <a:ext uri="{FF2B5EF4-FFF2-40B4-BE49-F238E27FC236}">
                <a16:creationId xmlns:a16="http://schemas.microsoft.com/office/drawing/2014/main" id="{2329BE14-08CE-3591-EA3E-BD9D9CE420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80529"/>
              </p:ext>
            </p:extLst>
          </p:nvPr>
        </p:nvGraphicFramePr>
        <p:xfrm>
          <a:off x="550404" y="786719"/>
          <a:ext cx="4696159" cy="3405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653">
                  <a:extLst>
                    <a:ext uri="{9D8B030D-6E8A-4147-A177-3AD203B41FA5}">
                      <a16:colId xmlns:a16="http://schemas.microsoft.com/office/drawing/2014/main" val="2385413433"/>
                    </a:ext>
                  </a:extLst>
                </a:gridCol>
                <a:gridCol w="1368823">
                  <a:extLst>
                    <a:ext uri="{9D8B030D-6E8A-4147-A177-3AD203B41FA5}">
                      <a16:colId xmlns:a16="http://schemas.microsoft.com/office/drawing/2014/main" val="2157740956"/>
                    </a:ext>
                  </a:extLst>
                </a:gridCol>
                <a:gridCol w="1754683">
                  <a:extLst>
                    <a:ext uri="{9D8B030D-6E8A-4147-A177-3AD203B41FA5}">
                      <a16:colId xmlns:a16="http://schemas.microsoft.com/office/drawing/2014/main" val="3467339566"/>
                    </a:ext>
                  </a:extLst>
                </a:gridCol>
              </a:tblGrid>
              <a:tr h="1134077">
                <a:tc>
                  <a:txBody>
                    <a:bodyPr/>
                    <a:lstStyle/>
                    <a:p>
                      <a:pPr marL="0" algn="ctr" defTabSz="609585" rtl="0" eaLnBrk="1" latinLnBrk="0" hangingPunct="1"/>
                      <a:r>
                        <a:rPr lang="en-GB" sz="14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Pieces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Qty requested</a:t>
                      </a:r>
                    </a:p>
                    <a:p>
                      <a:pPr algn="ctr"/>
                      <a:r>
                        <a:rPr lang="en-GB" sz="1400" noProof="0" dirty="0"/>
                        <a:t>(series batch)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Qty produced at CERN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700547105"/>
                  </a:ext>
                </a:extLst>
              </a:tr>
              <a:tr h="821742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H-HOM Feedthrough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8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highlight>
                            <a:srgbClr val="00FF00"/>
                          </a:highlight>
                        </a:rPr>
                        <a:t>4 shipped</a:t>
                      </a:r>
                    </a:p>
                    <a:p>
                      <a:pPr algn="ctr"/>
                      <a:r>
                        <a:rPr lang="en-US" sz="1400" noProof="0" dirty="0">
                          <a:highlight>
                            <a:srgbClr val="F4C74A"/>
                          </a:highlight>
                        </a:rPr>
                        <a:t>4 done*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510876542"/>
                  </a:ext>
                </a:extLst>
              </a:tr>
              <a:tr h="737609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V-HOM Coupler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8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highlight>
                            <a:srgbClr val="00FF00"/>
                          </a:highlight>
                        </a:rPr>
                        <a:t>4 shipped</a:t>
                      </a:r>
                    </a:p>
                    <a:p>
                      <a:pPr algn="ctr"/>
                      <a:r>
                        <a:rPr lang="en-US" sz="1400" noProof="0" dirty="0">
                          <a:highlight>
                            <a:srgbClr val="F4C74A"/>
                          </a:highlight>
                        </a:rPr>
                        <a:t>4 done*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966280341"/>
                  </a:ext>
                </a:extLst>
              </a:tr>
              <a:tr h="712159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Field Antenna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8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highlight>
                            <a:srgbClr val="00FF00"/>
                          </a:highlight>
                        </a:rPr>
                        <a:t>4 shipped</a:t>
                      </a:r>
                    </a:p>
                    <a:p>
                      <a:pPr algn="ctr"/>
                      <a:r>
                        <a:rPr lang="en-US" sz="1400" noProof="0" dirty="0">
                          <a:highlight>
                            <a:srgbClr val="F4C74A"/>
                          </a:highlight>
                        </a:rPr>
                        <a:t>4 done*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1824771498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D3453D9-E823-BCA0-36DD-A9133103A2D9}"/>
              </a:ext>
            </a:extLst>
          </p:cNvPr>
          <p:cNvSpPr/>
          <p:nvPr/>
        </p:nvSpPr>
        <p:spPr>
          <a:xfrm>
            <a:off x="395536" y="4183143"/>
            <a:ext cx="58463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9138" lvl="1" indent="-357188">
              <a:tabLst>
                <a:tab pos="177800" algn="l"/>
              </a:tabLst>
            </a:pPr>
            <a:r>
              <a:rPr lang="en-GB" sz="1600" dirty="0"/>
              <a:t>* : in final steps of preparation before shipping</a:t>
            </a:r>
            <a:endParaRPr lang="en-GB" sz="140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B97EC12-C74A-F2C3-35C6-40D1C571C5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281" y="2466122"/>
            <a:ext cx="916023" cy="2079726"/>
          </a:xfrm>
          <a:prstGeom prst="rect">
            <a:avLst/>
          </a:prstGeom>
        </p:spPr>
      </p:pic>
      <p:pic>
        <p:nvPicPr>
          <p:cNvPr id="13" name="Image 12" descr="Une image contenant bouteille, plastique&#10;&#10;Description générée automatiquement">
            <a:extLst>
              <a:ext uri="{FF2B5EF4-FFF2-40B4-BE49-F238E27FC236}">
                <a16:creationId xmlns:a16="http://schemas.microsoft.com/office/drawing/2014/main" id="{941BD7A0-B1C1-848C-4A59-DA69602CD63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45"/>
          <a:stretch/>
        </p:blipFill>
        <p:spPr>
          <a:xfrm>
            <a:off x="6202302" y="2727776"/>
            <a:ext cx="829542" cy="2133222"/>
          </a:xfrm>
          <a:prstGeom prst="rect">
            <a:avLst/>
          </a:prstGeom>
        </p:spPr>
      </p:pic>
      <p:sp>
        <p:nvSpPr>
          <p:cNvPr id="16" name="TextBox 32">
            <a:extLst>
              <a:ext uri="{FF2B5EF4-FFF2-40B4-BE49-F238E27FC236}">
                <a16:creationId xmlns:a16="http://schemas.microsoft.com/office/drawing/2014/main" id="{30FC3724-8417-7464-75C6-CBFC21EB1970}"/>
              </a:ext>
            </a:extLst>
          </p:cNvPr>
          <p:cNvSpPr txBox="1"/>
          <p:nvPr/>
        </p:nvSpPr>
        <p:spPr>
          <a:xfrm>
            <a:off x="5310935" y="4346643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</a:t>
            </a:r>
          </a:p>
          <a:p>
            <a:r>
              <a:rPr lang="en-GB" sz="1100" dirty="0"/>
              <a:t>V-HOM Coupler</a:t>
            </a:r>
          </a:p>
        </p:txBody>
      </p:sp>
      <p:sp>
        <p:nvSpPr>
          <p:cNvPr id="17" name="TextBox 32">
            <a:extLst>
              <a:ext uri="{FF2B5EF4-FFF2-40B4-BE49-F238E27FC236}">
                <a16:creationId xmlns:a16="http://schemas.microsoft.com/office/drawing/2014/main" id="{29EDDB16-2625-B79D-51DE-DED4B5551689}"/>
              </a:ext>
            </a:extLst>
          </p:cNvPr>
          <p:cNvSpPr txBox="1"/>
          <p:nvPr/>
        </p:nvSpPr>
        <p:spPr>
          <a:xfrm>
            <a:off x="7922520" y="2495514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</a:t>
            </a:r>
          </a:p>
          <a:p>
            <a:r>
              <a:rPr lang="en-GB" sz="1100" dirty="0"/>
              <a:t>Field Antenna</a:t>
            </a:r>
          </a:p>
        </p:txBody>
      </p:sp>
      <p:pic>
        <p:nvPicPr>
          <p:cNvPr id="18" name="Image 17" descr="Une image contenant cercle&#10;&#10;Description générée automatiquement">
            <a:extLst>
              <a:ext uri="{FF2B5EF4-FFF2-40B4-BE49-F238E27FC236}">
                <a16:creationId xmlns:a16="http://schemas.microsoft.com/office/drawing/2014/main" id="{8368DE9D-697C-8560-59E3-713D688667F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112" y="597652"/>
            <a:ext cx="796384" cy="1360041"/>
          </a:xfrm>
          <a:prstGeom prst="rect">
            <a:avLst/>
          </a:prstGeom>
        </p:spPr>
      </p:pic>
      <p:sp>
        <p:nvSpPr>
          <p:cNvPr id="19" name="TextBox 32">
            <a:extLst>
              <a:ext uri="{FF2B5EF4-FFF2-40B4-BE49-F238E27FC236}">
                <a16:creationId xmlns:a16="http://schemas.microsoft.com/office/drawing/2014/main" id="{66265043-E0C6-9304-0C0E-9DD1C7AB0CDD}"/>
              </a:ext>
            </a:extLst>
          </p:cNvPr>
          <p:cNvSpPr txBox="1"/>
          <p:nvPr/>
        </p:nvSpPr>
        <p:spPr>
          <a:xfrm>
            <a:off x="8114232" y="1572758"/>
            <a:ext cx="99971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</a:t>
            </a:r>
          </a:p>
          <a:p>
            <a:r>
              <a:rPr lang="en-GB" sz="1100" dirty="0"/>
              <a:t>H-HOM Feedthrough</a:t>
            </a:r>
          </a:p>
        </p:txBody>
      </p:sp>
    </p:spTree>
    <p:extLst>
      <p:ext uri="{BB962C8B-B14F-4D97-AF65-F5344CB8AC3E}">
        <p14:creationId xmlns:p14="http://schemas.microsoft.com/office/powerpoint/2010/main" val="14794579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B81F9C-374B-209F-5CCF-3549F7D3FD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3D8056A1-9AF5-26AA-005C-332DF86A1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60F75FA-D6BC-0070-3E5E-E80BABC5D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18</a:t>
            </a:r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820BDB6E-E648-119B-4A7A-2B9D58D10C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2A77A90A-CBC9-A34A-83B3-E5E9333AB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600" y="0"/>
            <a:ext cx="8434800" cy="720000"/>
          </a:xfrm>
        </p:spPr>
        <p:txBody>
          <a:bodyPr/>
          <a:lstStyle/>
          <a:p>
            <a:r>
              <a:rPr lang="en-GB" dirty="0"/>
              <a:t>RFD </a:t>
            </a:r>
            <a:r>
              <a:rPr lang="en-GB" b="0" dirty="0"/>
              <a:t>– HOMC and Antennas for CERN cavities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BBCB5544-379F-EF9C-54EE-C6BACE2D97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095" y="564960"/>
            <a:ext cx="1018221" cy="2079727"/>
          </a:xfrm>
          <a:prstGeom prst="rect">
            <a:avLst/>
          </a:prstGeom>
        </p:spPr>
      </p:pic>
      <p:graphicFrame>
        <p:nvGraphicFramePr>
          <p:cNvPr id="18" name="Tableau 11">
            <a:extLst>
              <a:ext uri="{FF2B5EF4-FFF2-40B4-BE49-F238E27FC236}">
                <a16:creationId xmlns:a16="http://schemas.microsoft.com/office/drawing/2014/main" id="{5B35E9C4-9728-31DD-3644-D3CD058E0B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710681"/>
              </p:ext>
            </p:extLst>
          </p:nvPr>
        </p:nvGraphicFramePr>
        <p:xfrm>
          <a:off x="564043" y="707152"/>
          <a:ext cx="4696159" cy="373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653">
                  <a:extLst>
                    <a:ext uri="{9D8B030D-6E8A-4147-A177-3AD203B41FA5}">
                      <a16:colId xmlns:a16="http://schemas.microsoft.com/office/drawing/2014/main" val="2385413433"/>
                    </a:ext>
                  </a:extLst>
                </a:gridCol>
                <a:gridCol w="1202576">
                  <a:extLst>
                    <a:ext uri="{9D8B030D-6E8A-4147-A177-3AD203B41FA5}">
                      <a16:colId xmlns:a16="http://schemas.microsoft.com/office/drawing/2014/main" val="2157740956"/>
                    </a:ext>
                  </a:extLst>
                </a:gridCol>
                <a:gridCol w="1920930">
                  <a:extLst>
                    <a:ext uri="{9D8B030D-6E8A-4147-A177-3AD203B41FA5}">
                      <a16:colId xmlns:a16="http://schemas.microsoft.com/office/drawing/2014/main" val="3467339566"/>
                    </a:ext>
                  </a:extLst>
                </a:gridCol>
              </a:tblGrid>
              <a:tr h="957838">
                <a:tc>
                  <a:txBody>
                    <a:bodyPr/>
                    <a:lstStyle/>
                    <a:p>
                      <a:pPr marL="0" algn="ctr" defTabSz="609585" rtl="0" eaLnBrk="1" latinLnBrk="0" hangingPunct="1"/>
                      <a:r>
                        <a:rPr lang="en-US" sz="14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Pieces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Qty requested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Qty produced at CERN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700547105"/>
                  </a:ext>
                </a:extLst>
              </a:tr>
              <a:tr h="621552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H-HOM Coupler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2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2 ongoing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538513"/>
                  </a:ext>
                </a:extLst>
              </a:tr>
              <a:tr h="694041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H-HOM Feedthrough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2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highlight>
                            <a:srgbClr val="00FF00"/>
                          </a:highlight>
                        </a:rPr>
                        <a:t>2 done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510876542"/>
                  </a:ext>
                </a:extLst>
              </a:tr>
              <a:tr h="684405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V-HOM Coupler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2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highlight>
                            <a:srgbClr val="00FF00"/>
                          </a:highlight>
                        </a:rPr>
                        <a:t>2 done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966280341"/>
                  </a:ext>
                </a:extLst>
              </a:tr>
              <a:tr h="781164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Field Antenna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/>
                        <a:t>2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highlight>
                            <a:srgbClr val="00FF00"/>
                          </a:highlight>
                        </a:rPr>
                        <a:t>2 done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1824771498"/>
                  </a:ext>
                </a:extLst>
              </a:tr>
            </a:tbl>
          </a:graphicData>
        </a:graphic>
      </p:graphicFrame>
      <p:sp>
        <p:nvSpPr>
          <p:cNvPr id="23" name="TextBox 32">
            <a:extLst>
              <a:ext uri="{FF2B5EF4-FFF2-40B4-BE49-F238E27FC236}">
                <a16:creationId xmlns:a16="http://schemas.microsoft.com/office/drawing/2014/main" id="{468340DF-5AF0-340B-EEEB-FE334ABA503B}"/>
              </a:ext>
            </a:extLst>
          </p:cNvPr>
          <p:cNvSpPr txBox="1"/>
          <p:nvPr/>
        </p:nvSpPr>
        <p:spPr>
          <a:xfrm>
            <a:off x="5456677" y="1742249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</a:t>
            </a:r>
            <a:endParaRPr lang="en-GB" sz="1100" dirty="0"/>
          </a:p>
          <a:p>
            <a:r>
              <a:rPr lang="en-GB" sz="1100" dirty="0"/>
              <a:t>H-HOM Coupler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297187DB-C132-FFF1-4735-3A98D8C294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281" y="2466122"/>
            <a:ext cx="916023" cy="2079726"/>
          </a:xfrm>
          <a:prstGeom prst="rect">
            <a:avLst/>
          </a:prstGeom>
        </p:spPr>
      </p:pic>
      <p:pic>
        <p:nvPicPr>
          <p:cNvPr id="27" name="Image 26" descr="Une image contenant bouteille, plastique&#10;&#10;Description générée automatiquement">
            <a:extLst>
              <a:ext uri="{FF2B5EF4-FFF2-40B4-BE49-F238E27FC236}">
                <a16:creationId xmlns:a16="http://schemas.microsoft.com/office/drawing/2014/main" id="{D7CA0896-80D6-4774-C038-6DA0E322EAE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45"/>
          <a:stretch/>
        </p:blipFill>
        <p:spPr>
          <a:xfrm>
            <a:off x="6202302" y="2727776"/>
            <a:ext cx="829542" cy="2133222"/>
          </a:xfrm>
          <a:prstGeom prst="rect">
            <a:avLst/>
          </a:prstGeom>
        </p:spPr>
      </p:pic>
      <p:sp>
        <p:nvSpPr>
          <p:cNvPr id="28" name="TextBox 32">
            <a:extLst>
              <a:ext uri="{FF2B5EF4-FFF2-40B4-BE49-F238E27FC236}">
                <a16:creationId xmlns:a16="http://schemas.microsoft.com/office/drawing/2014/main" id="{06F2356E-F60E-212C-A145-BE1D091711D7}"/>
              </a:ext>
            </a:extLst>
          </p:cNvPr>
          <p:cNvSpPr txBox="1"/>
          <p:nvPr/>
        </p:nvSpPr>
        <p:spPr>
          <a:xfrm>
            <a:off x="5310935" y="4346643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</a:t>
            </a:r>
          </a:p>
          <a:p>
            <a:r>
              <a:rPr lang="en-GB" sz="1100" dirty="0"/>
              <a:t>V-HOM Coupler</a:t>
            </a:r>
          </a:p>
        </p:txBody>
      </p:sp>
      <p:sp>
        <p:nvSpPr>
          <p:cNvPr id="29" name="TextBox 32">
            <a:extLst>
              <a:ext uri="{FF2B5EF4-FFF2-40B4-BE49-F238E27FC236}">
                <a16:creationId xmlns:a16="http://schemas.microsoft.com/office/drawing/2014/main" id="{5CA19CF3-1A84-7820-5188-D949795DA7C6}"/>
              </a:ext>
            </a:extLst>
          </p:cNvPr>
          <p:cNvSpPr txBox="1"/>
          <p:nvPr/>
        </p:nvSpPr>
        <p:spPr>
          <a:xfrm>
            <a:off x="7922520" y="2495514"/>
            <a:ext cx="13946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</a:t>
            </a:r>
          </a:p>
          <a:p>
            <a:r>
              <a:rPr lang="en-GB" sz="1100" dirty="0"/>
              <a:t>Field Antenna</a:t>
            </a:r>
          </a:p>
        </p:txBody>
      </p:sp>
      <p:pic>
        <p:nvPicPr>
          <p:cNvPr id="30" name="Image 29" descr="Une image contenant cercle&#10;&#10;Description générée automatiquement">
            <a:extLst>
              <a:ext uri="{FF2B5EF4-FFF2-40B4-BE49-F238E27FC236}">
                <a16:creationId xmlns:a16="http://schemas.microsoft.com/office/drawing/2014/main" id="{C1CE70E6-4D58-EA91-CF1C-85880399EB1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112" y="597652"/>
            <a:ext cx="796384" cy="1360041"/>
          </a:xfrm>
          <a:prstGeom prst="rect">
            <a:avLst/>
          </a:prstGeom>
        </p:spPr>
      </p:pic>
      <p:sp>
        <p:nvSpPr>
          <p:cNvPr id="31" name="TextBox 32">
            <a:extLst>
              <a:ext uri="{FF2B5EF4-FFF2-40B4-BE49-F238E27FC236}">
                <a16:creationId xmlns:a16="http://schemas.microsoft.com/office/drawing/2014/main" id="{7530C529-3E22-823D-CD4B-922C50709325}"/>
              </a:ext>
            </a:extLst>
          </p:cNvPr>
          <p:cNvSpPr txBox="1"/>
          <p:nvPr/>
        </p:nvSpPr>
        <p:spPr>
          <a:xfrm>
            <a:off x="8114232" y="1572758"/>
            <a:ext cx="99971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RFD</a:t>
            </a:r>
          </a:p>
          <a:p>
            <a:r>
              <a:rPr lang="en-GB" sz="1100" dirty="0"/>
              <a:t>H-HOM Feedthrough</a:t>
            </a:r>
          </a:p>
        </p:txBody>
      </p:sp>
    </p:spTree>
    <p:extLst>
      <p:ext uri="{BB962C8B-B14F-4D97-AF65-F5344CB8AC3E}">
        <p14:creationId xmlns:p14="http://schemas.microsoft.com/office/powerpoint/2010/main" val="26269020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E66195-AA85-9251-1163-CE7765B04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498C10FB-AA2B-EA02-BD84-18DE09A67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E0D36F6-9998-59CF-8A2E-705F72038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19</a:t>
            </a:r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0735A935-C4C2-F908-0A90-37A54187B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D356D5AE-0D87-6BE7-F7B6-7CC6F07E0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600" y="0"/>
            <a:ext cx="8434800" cy="720000"/>
          </a:xfrm>
        </p:spPr>
        <p:txBody>
          <a:bodyPr/>
          <a:lstStyle/>
          <a:p>
            <a:r>
              <a:rPr lang="en-GB" dirty="0"/>
              <a:t>RFD </a:t>
            </a:r>
            <a:r>
              <a:rPr lang="en-GB" b="0" dirty="0"/>
              <a:t>– HOMC and Antennas for CERN cavities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63D5289-805E-A1D3-D525-315E3A57C3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16" y="2756649"/>
            <a:ext cx="2540996" cy="181207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CE1A30C-AA73-740A-5D1F-8EA3610BE5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84" y="619889"/>
            <a:ext cx="2716516" cy="207639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D4E0F93-CD70-E62C-DE79-CA362FB151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3451" y="619889"/>
            <a:ext cx="2785983" cy="207639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78660E3-3768-A3DC-3152-EA8F9E3496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5578" y="619889"/>
            <a:ext cx="1543264" cy="2076391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D88B9DB6-80D7-7BF3-26CB-FAE40A8414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3206470" y="2393649"/>
            <a:ext cx="1814998" cy="2540997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C5588F3-CA0A-3780-9EBC-9F87972FC23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47719" y="2756648"/>
            <a:ext cx="1410150" cy="181499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5B32FDF-6469-E975-AC8B-2A7276E40A65}"/>
              </a:ext>
            </a:extLst>
          </p:cNvPr>
          <p:cNvSpPr txBox="1"/>
          <p:nvPr/>
        </p:nvSpPr>
        <p:spPr>
          <a:xfrm>
            <a:off x="827584" y="2464188"/>
            <a:ext cx="1410151" cy="230832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316LN St. Steel Jackets</a:t>
            </a:r>
          </a:p>
        </p:txBody>
      </p:sp>
      <p:sp>
        <p:nvSpPr>
          <p:cNvPr id="24" name="TextBox 21">
            <a:extLst>
              <a:ext uri="{FF2B5EF4-FFF2-40B4-BE49-F238E27FC236}">
                <a16:creationId xmlns:a16="http://schemas.microsoft.com/office/drawing/2014/main" id="{1EA795D8-1193-D8F7-F7B2-910EE6A6A019}"/>
              </a:ext>
            </a:extLst>
          </p:cNvPr>
          <p:cNvSpPr txBox="1"/>
          <p:nvPr/>
        </p:nvSpPr>
        <p:spPr>
          <a:xfrm>
            <a:off x="3693451" y="2461392"/>
            <a:ext cx="1166581" cy="230832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Brazed Nb Bodies</a:t>
            </a:r>
          </a:p>
        </p:txBody>
      </p:sp>
      <p:sp>
        <p:nvSpPr>
          <p:cNvPr id="25" name="TextBox 21">
            <a:extLst>
              <a:ext uri="{FF2B5EF4-FFF2-40B4-BE49-F238E27FC236}">
                <a16:creationId xmlns:a16="http://schemas.microsoft.com/office/drawing/2014/main" id="{74F21CEF-3370-1ABC-9C32-6E588A3CF0CE}"/>
              </a:ext>
            </a:extLst>
          </p:cNvPr>
          <p:cNvSpPr txBox="1"/>
          <p:nvPr/>
        </p:nvSpPr>
        <p:spPr>
          <a:xfrm>
            <a:off x="6585579" y="2461392"/>
            <a:ext cx="1010758" cy="230832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Bulk Nb Hooks</a:t>
            </a:r>
          </a:p>
        </p:txBody>
      </p:sp>
      <p:sp>
        <p:nvSpPr>
          <p:cNvPr id="32" name="TextBox 21">
            <a:extLst>
              <a:ext uri="{FF2B5EF4-FFF2-40B4-BE49-F238E27FC236}">
                <a16:creationId xmlns:a16="http://schemas.microsoft.com/office/drawing/2014/main" id="{74E30762-5BDF-6024-95AF-2DD6AB1C8E32}"/>
              </a:ext>
            </a:extLst>
          </p:cNvPr>
          <p:cNvSpPr txBox="1"/>
          <p:nvPr/>
        </p:nvSpPr>
        <p:spPr>
          <a:xfrm>
            <a:off x="2842616" y="4337894"/>
            <a:ext cx="1691017" cy="230832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RF Field Antenna after SUBU</a:t>
            </a:r>
          </a:p>
        </p:txBody>
      </p:sp>
      <p:sp>
        <p:nvSpPr>
          <p:cNvPr id="34" name="TextBox 21">
            <a:extLst>
              <a:ext uri="{FF2B5EF4-FFF2-40B4-BE49-F238E27FC236}">
                <a16:creationId xmlns:a16="http://schemas.microsoft.com/office/drawing/2014/main" id="{33F4D1CF-4A82-B294-58A3-4A015B43E35E}"/>
              </a:ext>
            </a:extLst>
          </p:cNvPr>
          <p:cNvSpPr txBox="1"/>
          <p:nvPr/>
        </p:nvSpPr>
        <p:spPr>
          <a:xfrm>
            <a:off x="5531916" y="4337894"/>
            <a:ext cx="1344340" cy="230832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H-HOM Feedtroughs</a:t>
            </a:r>
          </a:p>
        </p:txBody>
      </p:sp>
      <p:sp>
        <p:nvSpPr>
          <p:cNvPr id="35" name="TextBox 21">
            <a:extLst>
              <a:ext uri="{FF2B5EF4-FFF2-40B4-BE49-F238E27FC236}">
                <a16:creationId xmlns:a16="http://schemas.microsoft.com/office/drawing/2014/main" id="{E57E5BD8-8F89-E71D-75A4-988FA624698A}"/>
              </a:ext>
            </a:extLst>
          </p:cNvPr>
          <p:cNvSpPr txBox="1"/>
          <p:nvPr/>
        </p:nvSpPr>
        <p:spPr>
          <a:xfrm>
            <a:off x="3693451" y="2752592"/>
            <a:ext cx="1691017" cy="369332"/>
          </a:xfrm>
          <a:prstGeom prst="rect">
            <a:avLst/>
          </a:prstGeom>
          <a:solidFill>
            <a:srgbClr val="92D050">
              <a:alpha val="56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Chemistry &amp; post-treatment processes now clear!</a:t>
            </a:r>
          </a:p>
        </p:txBody>
      </p:sp>
      <p:sp>
        <p:nvSpPr>
          <p:cNvPr id="36" name="TextBox 21">
            <a:extLst>
              <a:ext uri="{FF2B5EF4-FFF2-40B4-BE49-F238E27FC236}">
                <a16:creationId xmlns:a16="http://schemas.microsoft.com/office/drawing/2014/main" id="{A6C31423-8F2D-E4CB-DB85-9BEB0C1580AE}"/>
              </a:ext>
            </a:extLst>
          </p:cNvPr>
          <p:cNvSpPr txBox="1"/>
          <p:nvPr/>
        </p:nvSpPr>
        <p:spPr>
          <a:xfrm>
            <a:off x="1347719" y="4337894"/>
            <a:ext cx="1064041" cy="230832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V-HOM Coupler</a:t>
            </a:r>
          </a:p>
        </p:txBody>
      </p:sp>
    </p:spTree>
    <p:extLst>
      <p:ext uri="{BB962C8B-B14F-4D97-AF65-F5344CB8AC3E}">
        <p14:creationId xmlns:p14="http://schemas.microsoft.com/office/powerpoint/2010/main" val="35943657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796" y="61070"/>
            <a:ext cx="6376688" cy="384522"/>
          </a:xfrm>
        </p:spPr>
        <p:txBody>
          <a:bodyPr/>
          <a:lstStyle/>
          <a:p>
            <a:r>
              <a:rPr lang="en-GB" dirty="0"/>
              <a:t>Production Scope: DQW series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4FB27C-97B0-56B5-53CA-5524A6CED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8282" y="1125876"/>
            <a:ext cx="2754306" cy="3389915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B9C7AC4-33E4-223D-6E71-3BE0C9E81289}"/>
              </a:ext>
            </a:extLst>
          </p:cNvPr>
          <p:cNvCxnSpPr>
            <a:cxnSpLocks/>
          </p:cNvCxnSpPr>
          <p:nvPr/>
        </p:nvCxnSpPr>
        <p:spPr>
          <a:xfrm>
            <a:off x="3342600" y="1522588"/>
            <a:ext cx="676972" cy="5585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BE4EDFA-7222-21A8-DD2C-4D2DBB129B4A}"/>
              </a:ext>
            </a:extLst>
          </p:cNvPr>
          <p:cNvCxnSpPr>
            <a:cxnSpLocks/>
          </p:cNvCxnSpPr>
          <p:nvPr/>
        </p:nvCxnSpPr>
        <p:spPr>
          <a:xfrm flipV="1">
            <a:off x="2735977" y="3375598"/>
            <a:ext cx="811893" cy="3032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33E1024-0E0B-AFB8-460C-C60E0DDBE993}"/>
              </a:ext>
            </a:extLst>
          </p:cNvPr>
          <p:cNvCxnSpPr>
            <a:cxnSpLocks/>
          </p:cNvCxnSpPr>
          <p:nvPr/>
        </p:nvCxnSpPr>
        <p:spPr>
          <a:xfrm flipH="1" flipV="1">
            <a:off x="5037376" y="3516815"/>
            <a:ext cx="1005524" cy="1050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glow rad="101600">
              <a:schemeClr val="bg1">
                <a:lumMod val="75000"/>
                <a:alpha val="6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DC62FBD8-0F00-CE9B-40F5-5F89E8A7E5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1405" y="1522588"/>
            <a:ext cx="811893" cy="132001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19513A6-CA8C-2379-806E-F3B7E30BB9E4}"/>
              </a:ext>
            </a:extLst>
          </p:cNvPr>
          <p:cNvSpPr txBox="1"/>
          <p:nvPr/>
        </p:nvSpPr>
        <p:spPr>
          <a:xfrm>
            <a:off x="1369395" y="1270117"/>
            <a:ext cx="21494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HOM Coupler + Feedthrough</a:t>
            </a:r>
          </a:p>
          <a:p>
            <a:r>
              <a:rPr lang="en-GB" sz="1050" dirty="0"/>
              <a:t>36 units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9315B6-CB14-317C-D6B2-30E6F6BE2D43}"/>
              </a:ext>
            </a:extLst>
          </p:cNvPr>
          <p:cNvSpPr txBox="1"/>
          <p:nvPr/>
        </p:nvSpPr>
        <p:spPr>
          <a:xfrm>
            <a:off x="1511320" y="3611655"/>
            <a:ext cx="12912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RF Field Antenna</a:t>
            </a:r>
          </a:p>
          <a:p>
            <a:r>
              <a:rPr lang="en-GB" sz="1050" dirty="0"/>
              <a:t>16 units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DEA2F47-D73A-3D01-AA05-6E7B7B97CD95}"/>
              </a:ext>
            </a:extLst>
          </p:cNvPr>
          <p:cNvSpPr txBox="1"/>
          <p:nvPr/>
        </p:nvSpPr>
        <p:spPr>
          <a:xfrm>
            <a:off x="6109618" y="3375598"/>
            <a:ext cx="157393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HF-HOM Coupler</a:t>
            </a:r>
          </a:p>
          <a:p>
            <a:r>
              <a:rPr lang="en-GB" sz="1050" dirty="0"/>
              <a:t>16 units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050B41C-7CDD-C535-ADA1-8F0FAC49E5E9}"/>
              </a:ext>
            </a:extLst>
          </p:cNvPr>
          <p:cNvSpPr/>
          <p:nvPr/>
        </p:nvSpPr>
        <p:spPr>
          <a:xfrm>
            <a:off x="6403036" y="2221322"/>
            <a:ext cx="1014758" cy="1529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BBA7429E-4C86-0E98-9C50-CA472FF29F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4194" y="3967828"/>
            <a:ext cx="1569707" cy="725244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EA96FFE4-288B-526A-DE98-24A7F0AA24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2745" y="3714774"/>
            <a:ext cx="1664471" cy="7595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99A2D01-C9D8-B377-0DB3-5F6A61DE7159}"/>
              </a:ext>
            </a:extLst>
          </p:cNvPr>
          <p:cNvSpPr txBox="1"/>
          <p:nvPr/>
        </p:nvSpPr>
        <p:spPr>
          <a:xfrm>
            <a:off x="5866606" y="2243026"/>
            <a:ext cx="205995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Fundamental Power Coupler</a:t>
            </a:r>
          </a:p>
          <a:p>
            <a:r>
              <a:rPr lang="en-GB" sz="1050" dirty="0"/>
              <a:t>14 units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18673F-593F-2A67-55D9-19CD9B7D8335}"/>
              </a:ext>
            </a:extLst>
          </p:cNvPr>
          <p:cNvCxnSpPr>
            <a:cxnSpLocks/>
          </p:cNvCxnSpPr>
          <p:nvPr/>
        </p:nvCxnSpPr>
        <p:spPr>
          <a:xfrm flipH="1" flipV="1">
            <a:off x="5395369" y="2080503"/>
            <a:ext cx="436634" cy="2172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7C90073F-44EA-9611-8155-86C2BE207FA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33026" y="886438"/>
            <a:ext cx="1066064" cy="1381047"/>
          </a:xfrm>
          <a:prstGeom prst="rect">
            <a:avLst/>
          </a:prstGeom>
        </p:spPr>
      </p:pic>
      <p:sp>
        <p:nvSpPr>
          <p:cNvPr id="6" name="TextBox 20">
            <a:extLst>
              <a:ext uri="{FF2B5EF4-FFF2-40B4-BE49-F238E27FC236}">
                <a16:creationId xmlns:a16="http://schemas.microsoft.com/office/drawing/2014/main" id="{7354866B-FE4A-CE8E-072B-EA1F1487B58B}"/>
              </a:ext>
            </a:extLst>
          </p:cNvPr>
          <p:cNvSpPr txBox="1"/>
          <p:nvPr/>
        </p:nvSpPr>
        <p:spPr>
          <a:xfrm>
            <a:off x="329718" y="449953"/>
            <a:ext cx="83714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r-FR" sz="1400" dirty="0"/>
              <a:t>H</a:t>
            </a:r>
            <a:r>
              <a:rPr lang="en-GB" sz="1400" dirty="0"/>
              <a:t>OM Couplers, HOM Feedthroughs, HF-HOM Couplers and Field Antennas for LHC-series DQW Crab Cavities are being produced at CERN Main Workshop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BACFA9C-6DBF-B913-EC53-70738DE58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pic>
        <p:nvPicPr>
          <p:cNvPr id="12" name="Image 5" descr="CERN-logo_outline.jpg">
            <a:extLst>
              <a:ext uri="{FF2B5EF4-FFF2-40B4-BE49-F238E27FC236}">
                <a16:creationId xmlns:a16="http://schemas.microsoft.com/office/drawing/2014/main" id="{E760A7FC-6B40-7844-DA53-D8B444DA01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A14C842C-F653-7DFE-052B-AF7848421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7038468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459F9B-27C8-01AE-835A-A792F64C8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1C6B538F-E5F2-5A72-CD4D-6695AC6C9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AD56A74-2E84-7C62-ADBE-8CC47C2DE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21</a:t>
            </a:r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AB800E31-088E-5495-B49E-04EC1FAC1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0777D99-2DFA-AB04-C728-F9F2F2872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600" y="0"/>
            <a:ext cx="8434800" cy="720000"/>
          </a:xfrm>
        </p:spPr>
        <p:txBody>
          <a:bodyPr/>
          <a:lstStyle/>
          <a:p>
            <a:r>
              <a:rPr lang="en-GB" dirty="0"/>
              <a:t>DQW </a:t>
            </a:r>
            <a:r>
              <a:rPr lang="en-GB" b="0" dirty="0"/>
              <a:t>– HOMC and Antennas</a:t>
            </a:r>
          </a:p>
        </p:txBody>
      </p:sp>
      <p:graphicFrame>
        <p:nvGraphicFramePr>
          <p:cNvPr id="7" name="Tableau 11">
            <a:extLst>
              <a:ext uri="{FF2B5EF4-FFF2-40B4-BE49-F238E27FC236}">
                <a16:creationId xmlns:a16="http://schemas.microsoft.com/office/drawing/2014/main" id="{50FF36A1-3609-A628-483A-C3DB20612C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725379"/>
              </p:ext>
            </p:extLst>
          </p:nvPr>
        </p:nvGraphicFramePr>
        <p:xfrm>
          <a:off x="565836" y="720000"/>
          <a:ext cx="4608512" cy="3281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2277">
                  <a:extLst>
                    <a:ext uri="{9D8B030D-6E8A-4147-A177-3AD203B41FA5}">
                      <a16:colId xmlns:a16="http://schemas.microsoft.com/office/drawing/2014/main" val="2385413433"/>
                    </a:ext>
                  </a:extLst>
                </a:gridCol>
                <a:gridCol w="1266463">
                  <a:extLst>
                    <a:ext uri="{9D8B030D-6E8A-4147-A177-3AD203B41FA5}">
                      <a16:colId xmlns:a16="http://schemas.microsoft.com/office/drawing/2014/main" val="2157740956"/>
                    </a:ext>
                  </a:extLst>
                </a:gridCol>
                <a:gridCol w="1659772">
                  <a:extLst>
                    <a:ext uri="{9D8B030D-6E8A-4147-A177-3AD203B41FA5}">
                      <a16:colId xmlns:a16="http://schemas.microsoft.com/office/drawing/2014/main" val="3467339566"/>
                    </a:ext>
                  </a:extLst>
                </a:gridCol>
              </a:tblGrid>
              <a:tr h="596370">
                <a:tc>
                  <a:txBody>
                    <a:bodyPr/>
                    <a:lstStyle/>
                    <a:p>
                      <a:pPr marL="0" algn="ctr" defTabSz="609585" rtl="0" eaLnBrk="1" latinLnBrk="0" hangingPunct="1"/>
                      <a:r>
                        <a:rPr lang="en-GB" sz="14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Pieces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Qty requested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Qty produced at CERN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700547105"/>
                  </a:ext>
                </a:extLst>
              </a:tr>
              <a:tr h="874114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HOM Coupler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36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highlight>
                            <a:srgbClr val="00FF00"/>
                          </a:highlight>
                        </a:rPr>
                        <a:t>35 done</a:t>
                      </a:r>
                    </a:p>
                    <a:p>
                      <a:pPr algn="ctr"/>
                      <a:r>
                        <a:rPr lang="en-GB" sz="1400" noProof="0" dirty="0">
                          <a:highlight>
                            <a:srgbClr val="F4C74A"/>
                          </a:highlight>
                        </a:rPr>
                        <a:t>2 </a:t>
                      </a:r>
                      <a:r>
                        <a:rPr lang="en-GB" sz="1400" kern="1200" noProof="0" dirty="0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538513"/>
                  </a:ext>
                </a:extLst>
              </a:tr>
              <a:tr h="577745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HOM Feedthrough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36 + 12*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noProof="0" dirty="0">
                          <a:highlight>
                            <a:srgbClr val="00FF00"/>
                          </a:highlight>
                        </a:rPr>
                        <a:t>32 </a:t>
                      </a:r>
                      <a:r>
                        <a:rPr lang="en-GB" sz="1400" noProof="0" dirty="0">
                          <a:highlight>
                            <a:srgbClr val="00FF00"/>
                          </a:highlight>
                        </a:rPr>
                        <a:t>done</a:t>
                      </a:r>
                    </a:p>
                    <a:p>
                      <a:pPr algn="ctr"/>
                      <a:r>
                        <a:rPr lang="en-GB" sz="1400" noProof="0" dirty="0">
                          <a:highlight>
                            <a:srgbClr val="F4C74A"/>
                          </a:highlight>
                        </a:rPr>
                        <a:t>16* ongoing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510876542"/>
                  </a:ext>
                </a:extLst>
              </a:tr>
              <a:tr h="683169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HF-HOM Coupler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12 + 4*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highlight>
                            <a:srgbClr val="00FF00"/>
                          </a:highlight>
                        </a:rPr>
                        <a:t>12 done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noProof="0" dirty="0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4* ongoing</a:t>
                      </a:r>
                    </a:p>
                    <a:p>
                      <a:pPr algn="ctr"/>
                      <a:endParaRPr lang="en-GB" sz="1400" kern="1200" noProof="0" dirty="0">
                        <a:solidFill>
                          <a:schemeClr val="dk1"/>
                        </a:solidFill>
                        <a:highlight>
                          <a:srgbClr val="00FFFF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1859654234"/>
                  </a:ext>
                </a:extLst>
              </a:tr>
              <a:tr h="478683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Field Antenna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12 + 4*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noProof="0" dirty="0">
                          <a:highlight>
                            <a:srgbClr val="00FF00"/>
                          </a:highlight>
                        </a:rPr>
                        <a:t>1</a:t>
                      </a:r>
                      <a:r>
                        <a:rPr lang="en-GB" sz="1400" noProof="0" dirty="0">
                          <a:highlight>
                            <a:srgbClr val="00FF00"/>
                          </a:highlight>
                        </a:rPr>
                        <a:t>2 done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noProof="0" dirty="0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4* ongoing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83781028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D0DB142B-8B68-E2D8-D224-4E2D5BD6A007}"/>
              </a:ext>
            </a:extLst>
          </p:cNvPr>
          <p:cNvSpPr/>
          <p:nvPr/>
        </p:nvSpPr>
        <p:spPr>
          <a:xfrm>
            <a:off x="-324544" y="4084946"/>
            <a:ext cx="67687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5475" lvl="1" indent="-263525">
              <a:tabLst>
                <a:tab pos="177800" algn="l"/>
              </a:tabLst>
            </a:pPr>
            <a:r>
              <a:rPr lang="en-GB" sz="1600" dirty="0"/>
              <a:t>*: additional quantities to be produced following PSM in Sept 2024</a:t>
            </a:r>
            <a:endParaRPr lang="en-GB" sz="1400" dirty="0"/>
          </a:p>
        </p:txBody>
      </p:sp>
      <p:pic>
        <p:nvPicPr>
          <p:cNvPr id="9" name="Image 8" descr="Une image contenant plastique&#10;&#10;Description générée automatiquement">
            <a:extLst>
              <a:ext uri="{FF2B5EF4-FFF2-40B4-BE49-F238E27FC236}">
                <a16:creationId xmlns:a16="http://schemas.microsoft.com/office/drawing/2014/main" id="{9DB4AEC9-0021-8DD7-7132-A65481C33A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053" y="2370908"/>
            <a:ext cx="749103" cy="2443676"/>
          </a:xfrm>
          <a:prstGeom prst="rect">
            <a:avLst/>
          </a:prstGeom>
        </p:spPr>
      </p:pic>
      <p:pic>
        <p:nvPicPr>
          <p:cNvPr id="10" name="Image 9" descr="Une image contenant plastique, bouteille&#10;&#10;Description générée automatiquement">
            <a:extLst>
              <a:ext uri="{FF2B5EF4-FFF2-40B4-BE49-F238E27FC236}">
                <a16:creationId xmlns:a16="http://schemas.microsoft.com/office/drawing/2014/main" id="{AD675866-EF4B-2FA9-72DB-749AC0898E2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11383">
            <a:off x="6377362" y="887637"/>
            <a:ext cx="609815" cy="967261"/>
          </a:xfrm>
          <a:prstGeom prst="rect">
            <a:avLst/>
          </a:prstGeom>
        </p:spPr>
      </p:pic>
      <p:pic>
        <p:nvPicPr>
          <p:cNvPr id="11" name="Image 10" descr="Une image contenant Poubelle, plastique, poubelle&#10;&#10;Description générée automatiquement">
            <a:extLst>
              <a:ext uri="{FF2B5EF4-FFF2-40B4-BE49-F238E27FC236}">
                <a16:creationId xmlns:a16="http://schemas.microsoft.com/office/drawing/2014/main" id="{A4D0EB0F-CF06-5A45-7DF6-BBF27381704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051" y="1768820"/>
            <a:ext cx="662327" cy="2720557"/>
          </a:xfrm>
          <a:prstGeom prst="rect">
            <a:avLst/>
          </a:prstGeom>
        </p:spPr>
      </p:pic>
      <p:pic>
        <p:nvPicPr>
          <p:cNvPr id="12" name="Image 11" descr="Une image contenant cylindre&#10;&#10;Description générée automatiquement">
            <a:extLst>
              <a:ext uri="{FF2B5EF4-FFF2-40B4-BE49-F238E27FC236}">
                <a16:creationId xmlns:a16="http://schemas.microsoft.com/office/drawing/2014/main" id="{8A7CB442-6961-01E6-1471-EA53182FB86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222" y="100396"/>
            <a:ext cx="1715938" cy="2624526"/>
          </a:xfrm>
          <a:prstGeom prst="rect">
            <a:avLst/>
          </a:prstGeom>
        </p:spPr>
      </p:pic>
      <p:sp>
        <p:nvSpPr>
          <p:cNvPr id="13" name="TextBox 32">
            <a:extLst>
              <a:ext uri="{FF2B5EF4-FFF2-40B4-BE49-F238E27FC236}">
                <a16:creationId xmlns:a16="http://schemas.microsoft.com/office/drawing/2014/main" id="{2240F2EE-D82C-B80B-8646-6114EBD0189D}"/>
              </a:ext>
            </a:extLst>
          </p:cNvPr>
          <p:cNvSpPr txBox="1"/>
          <p:nvPr/>
        </p:nvSpPr>
        <p:spPr>
          <a:xfrm>
            <a:off x="8436905" y="1788738"/>
            <a:ext cx="99646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DQW</a:t>
            </a:r>
          </a:p>
          <a:p>
            <a:r>
              <a:rPr lang="en-GB" sz="1100" dirty="0"/>
              <a:t>HOM Coupler</a:t>
            </a:r>
          </a:p>
        </p:txBody>
      </p:sp>
      <p:sp>
        <p:nvSpPr>
          <p:cNvPr id="19" name="TextBox 32">
            <a:extLst>
              <a:ext uri="{FF2B5EF4-FFF2-40B4-BE49-F238E27FC236}">
                <a16:creationId xmlns:a16="http://schemas.microsoft.com/office/drawing/2014/main" id="{B8B678A9-2446-CEB9-6A5C-0778692FB512}"/>
              </a:ext>
            </a:extLst>
          </p:cNvPr>
          <p:cNvSpPr txBox="1"/>
          <p:nvPr/>
        </p:nvSpPr>
        <p:spPr>
          <a:xfrm>
            <a:off x="5450172" y="672986"/>
            <a:ext cx="1445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DQW</a:t>
            </a:r>
          </a:p>
          <a:p>
            <a:r>
              <a:rPr lang="en-GB" sz="1100" dirty="0"/>
              <a:t>HOM Feedthrough</a:t>
            </a:r>
          </a:p>
        </p:txBody>
      </p:sp>
      <p:sp>
        <p:nvSpPr>
          <p:cNvPr id="20" name="TextBox 32">
            <a:extLst>
              <a:ext uri="{FF2B5EF4-FFF2-40B4-BE49-F238E27FC236}">
                <a16:creationId xmlns:a16="http://schemas.microsoft.com/office/drawing/2014/main" id="{18F8DC42-DA3F-89F8-AB03-CDA44030D031}"/>
              </a:ext>
            </a:extLst>
          </p:cNvPr>
          <p:cNvSpPr txBox="1"/>
          <p:nvPr/>
        </p:nvSpPr>
        <p:spPr>
          <a:xfrm>
            <a:off x="5713818" y="2853003"/>
            <a:ext cx="99646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DQW</a:t>
            </a:r>
          </a:p>
          <a:p>
            <a:r>
              <a:rPr lang="en-GB" sz="1100" dirty="0"/>
              <a:t>HF-HOM Coupler</a:t>
            </a:r>
          </a:p>
        </p:txBody>
      </p:sp>
      <p:sp>
        <p:nvSpPr>
          <p:cNvPr id="21" name="TextBox 32">
            <a:extLst>
              <a:ext uri="{FF2B5EF4-FFF2-40B4-BE49-F238E27FC236}">
                <a16:creationId xmlns:a16="http://schemas.microsoft.com/office/drawing/2014/main" id="{41B38DDA-5B53-EB83-8325-0D3A0CE76D4D}"/>
              </a:ext>
            </a:extLst>
          </p:cNvPr>
          <p:cNvSpPr txBox="1"/>
          <p:nvPr/>
        </p:nvSpPr>
        <p:spPr>
          <a:xfrm>
            <a:off x="7635796" y="3962670"/>
            <a:ext cx="99646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DQW</a:t>
            </a:r>
          </a:p>
          <a:p>
            <a:r>
              <a:rPr lang="en-GB" sz="1100" dirty="0"/>
              <a:t>Field Antenna</a:t>
            </a:r>
          </a:p>
        </p:txBody>
      </p:sp>
    </p:spTree>
    <p:extLst>
      <p:ext uri="{BB962C8B-B14F-4D97-AF65-F5344CB8AC3E}">
        <p14:creationId xmlns:p14="http://schemas.microsoft.com/office/powerpoint/2010/main" val="32185447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8950" y="0"/>
            <a:ext cx="6326100" cy="540000"/>
          </a:xfrm>
        </p:spPr>
        <p:txBody>
          <a:bodyPr/>
          <a:lstStyle/>
          <a:p>
            <a:r>
              <a:rPr lang="en-GB" dirty="0"/>
              <a:t>DQW </a:t>
            </a:r>
            <a:r>
              <a:rPr lang="en-GB" b="0" dirty="0"/>
              <a:t>– HOMC and Antennas</a:t>
            </a:r>
          </a:p>
        </p:txBody>
      </p:sp>
      <p:pic>
        <p:nvPicPr>
          <p:cNvPr id="15" name="Picture 11" descr="A picture containing floor, stone&#10;&#10;Description automatically generated">
            <a:extLst>
              <a:ext uri="{FF2B5EF4-FFF2-40B4-BE49-F238E27FC236}">
                <a16:creationId xmlns:a16="http://schemas.microsoft.com/office/drawing/2014/main" id="{6AFD08A1-2E5F-F3E5-F246-BF661B043D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5571" y="2456601"/>
            <a:ext cx="1791702" cy="238893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DD1E1B3-CE40-F52A-1C06-D0B790F15A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2455801"/>
            <a:ext cx="2255966" cy="2379919"/>
          </a:xfrm>
          <a:prstGeom prst="rect">
            <a:avLst/>
          </a:prstGeom>
        </p:spPr>
      </p:pic>
      <p:sp>
        <p:nvSpPr>
          <p:cNvPr id="4" name="TextBox 25">
            <a:extLst>
              <a:ext uri="{FF2B5EF4-FFF2-40B4-BE49-F238E27FC236}">
                <a16:creationId xmlns:a16="http://schemas.microsoft.com/office/drawing/2014/main" id="{7FFF64F4-21C8-977C-5669-1D3B01F93090}"/>
              </a:ext>
            </a:extLst>
          </p:cNvPr>
          <p:cNvSpPr txBox="1"/>
          <p:nvPr/>
        </p:nvSpPr>
        <p:spPr>
          <a:xfrm>
            <a:off x="2848876" y="2203430"/>
            <a:ext cx="1254590" cy="230832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900" b="1" dirty="0"/>
              <a:t>Nb Hook Machining</a:t>
            </a:r>
            <a:endParaRPr lang="en-US" sz="900" dirty="0"/>
          </a:p>
        </p:txBody>
      </p:sp>
      <p:sp>
        <p:nvSpPr>
          <p:cNvPr id="12" name="TextBox 25">
            <a:extLst>
              <a:ext uri="{FF2B5EF4-FFF2-40B4-BE49-F238E27FC236}">
                <a16:creationId xmlns:a16="http://schemas.microsoft.com/office/drawing/2014/main" id="{0F20B944-7F7D-BBBA-70FF-2BA85D3C00DF}"/>
              </a:ext>
            </a:extLst>
          </p:cNvPr>
          <p:cNvSpPr txBox="1"/>
          <p:nvPr/>
        </p:nvSpPr>
        <p:spPr>
          <a:xfrm>
            <a:off x="1475656" y="4604888"/>
            <a:ext cx="1296013" cy="230832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900">
                <a:solidFill>
                  <a:schemeClr val="bg1"/>
                </a:solidFill>
              </a:defRPr>
            </a:lvl1pPr>
            <a:lvl2pPr marL="0" lvl="1" algn="ctr">
              <a:defRPr sz="900">
                <a:solidFill>
                  <a:schemeClr val="bg1"/>
                </a:solidFill>
              </a:defRPr>
            </a:lvl2pPr>
          </a:lstStyle>
          <a:p>
            <a:pPr lvl="1"/>
            <a:r>
              <a:rPr lang="en-US" dirty="0"/>
              <a:t>HF-HOM Final Weld</a:t>
            </a: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id="{2E61E1A3-A87F-E086-169B-13924C16EB20}"/>
              </a:ext>
            </a:extLst>
          </p:cNvPr>
          <p:cNvSpPr txBox="1"/>
          <p:nvPr/>
        </p:nvSpPr>
        <p:spPr>
          <a:xfrm>
            <a:off x="3839953" y="4617025"/>
            <a:ext cx="1527507" cy="230832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900">
                <a:solidFill>
                  <a:schemeClr val="bg1"/>
                </a:solidFill>
              </a:defRPr>
            </a:lvl1pPr>
            <a:lvl2pPr marL="0" lvl="1" algn="ctr">
              <a:defRPr sz="900">
                <a:solidFill>
                  <a:schemeClr val="bg1"/>
                </a:solidFill>
              </a:defRPr>
            </a:lvl2pPr>
          </a:lstStyle>
          <a:p>
            <a:pPr lvl="1"/>
            <a:r>
              <a:rPr lang="en-US" dirty="0"/>
              <a:t>Field </a:t>
            </a:r>
            <a:r>
              <a:rPr lang="en-US"/>
              <a:t>Antenna Assembly</a:t>
            </a:r>
            <a:endParaRPr lang="en-US" dirty="0"/>
          </a:p>
        </p:txBody>
      </p:sp>
      <p:pic>
        <p:nvPicPr>
          <p:cNvPr id="20" name="Image 19" descr="Une image contenant intérieur, cylindre, mur, sol&#10;&#10;Le contenu généré par l’IA peut être incorrect.">
            <a:extLst>
              <a:ext uri="{FF2B5EF4-FFF2-40B4-BE49-F238E27FC236}">
                <a16:creationId xmlns:a16="http://schemas.microsoft.com/office/drawing/2014/main" id="{75F1F110-9F10-8F40-98CC-915AE97EAC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960" y="547821"/>
            <a:ext cx="2455331" cy="1841498"/>
          </a:xfrm>
          <a:prstGeom prst="rect">
            <a:avLst/>
          </a:prstGeom>
        </p:spPr>
      </p:pic>
      <p:sp>
        <p:nvSpPr>
          <p:cNvPr id="22" name="TextBox 25">
            <a:extLst>
              <a:ext uri="{FF2B5EF4-FFF2-40B4-BE49-F238E27FC236}">
                <a16:creationId xmlns:a16="http://schemas.microsoft.com/office/drawing/2014/main" id="{37DC18B1-1EAA-F4BC-0CC2-49257067C3BF}"/>
              </a:ext>
            </a:extLst>
          </p:cNvPr>
          <p:cNvSpPr txBox="1"/>
          <p:nvPr/>
        </p:nvSpPr>
        <p:spPr>
          <a:xfrm>
            <a:off x="5281897" y="2158487"/>
            <a:ext cx="1385394" cy="230832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900">
                <a:solidFill>
                  <a:schemeClr val="bg1"/>
                </a:solidFill>
              </a:defRPr>
            </a:lvl1pPr>
            <a:lvl2pPr marL="0" lvl="1" algn="ctr">
              <a:defRPr sz="900">
                <a:solidFill>
                  <a:schemeClr val="bg1"/>
                </a:solidFill>
              </a:defRPr>
            </a:lvl2pPr>
          </a:lstStyle>
          <a:p>
            <a:pPr lvl="1"/>
            <a:r>
              <a:rPr lang="en-US" dirty="0"/>
              <a:t>HOM Feedthroughs</a:t>
            </a:r>
          </a:p>
        </p:txBody>
      </p:sp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AFC809BA-8FD7-D8B1-667F-F3F428820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9" name="Slide Number Placeholder 14">
            <a:extLst>
              <a:ext uri="{FF2B5EF4-FFF2-40B4-BE49-F238E27FC236}">
                <a16:creationId xmlns:a16="http://schemas.microsoft.com/office/drawing/2014/main" id="{53ECD377-0DDE-FE38-8CA3-A7A4E23D0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22</a:t>
            </a:r>
          </a:p>
        </p:txBody>
      </p:sp>
      <p:pic>
        <p:nvPicPr>
          <p:cNvPr id="19" name="Image 18" descr="Une image contenant intérieur, cuisine, tasse, magasin&#10;&#10;Le contenu généré par l’IA peut être incorrect.">
            <a:extLst>
              <a:ext uri="{FF2B5EF4-FFF2-40B4-BE49-F238E27FC236}">
                <a16:creationId xmlns:a16="http://schemas.microsoft.com/office/drawing/2014/main" id="{AEAC630F-D2C3-FBCC-6165-A07B7205B5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4128" y="2454116"/>
            <a:ext cx="1791703" cy="2388937"/>
          </a:xfrm>
          <a:prstGeom prst="rect">
            <a:avLst/>
          </a:prstGeom>
        </p:spPr>
      </p:pic>
      <p:sp>
        <p:nvSpPr>
          <p:cNvPr id="10" name="TextBox 25">
            <a:extLst>
              <a:ext uri="{FF2B5EF4-FFF2-40B4-BE49-F238E27FC236}">
                <a16:creationId xmlns:a16="http://schemas.microsoft.com/office/drawing/2014/main" id="{58CDCB0C-E1BE-3BE1-C1D4-05256C5BF9F8}"/>
              </a:ext>
            </a:extLst>
          </p:cNvPr>
          <p:cNvSpPr txBox="1"/>
          <p:nvPr/>
        </p:nvSpPr>
        <p:spPr>
          <a:xfrm>
            <a:off x="5720481" y="4608131"/>
            <a:ext cx="1152127" cy="230832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900">
                <a:solidFill>
                  <a:schemeClr val="bg1"/>
                </a:solidFill>
              </a:defRPr>
            </a:lvl1pPr>
            <a:lvl2pPr marL="0" lvl="1" algn="ctr">
              <a:defRPr sz="900">
                <a:solidFill>
                  <a:schemeClr val="bg1"/>
                </a:solidFill>
              </a:defRPr>
            </a:lvl2pPr>
          </a:lstStyle>
          <a:p>
            <a:pPr lvl="1"/>
            <a:r>
              <a:rPr lang="en-US" dirty="0"/>
              <a:t>HF-HOM Coupler</a:t>
            </a:r>
          </a:p>
        </p:txBody>
      </p:sp>
      <p:pic>
        <p:nvPicPr>
          <p:cNvPr id="23" name="Image 22" descr="Une image contenant habits, personne, texte, plein air&#10;&#10;Le contenu généré par l’IA peut être incorrect.">
            <a:extLst>
              <a:ext uri="{FF2B5EF4-FFF2-40B4-BE49-F238E27FC236}">
                <a16:creationId xmlns:a16="http://schemas.microsoft.com/office/drawing/2014/main" id="{907D1FDF-167D-C7E2-7D2B-BC862302E9A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7820" t="11406" r="17600" b="3264"/>
          <a:stretch>
            <a:fillRect/>
          </a:stretch>
        </p:blipFill>
        <p:spPr>
          <a:xfrm rot="5400000">
            <a:off x="2131320" y="388964"/>
            <a:ext cx="1841499" cy="2159211"/>
          </a:xfrm>
          <a:prstGeom prst="rect">
            <a:avLst/>
          </a:prstGeom>
        </p:spPr>
      </p:pic>
      <p:sp>
        <p:nvSpPr>
          <p:cNvPr id="24" name="TextBox 25">
            <a:extLst>
              <a:ext uri="{FF2B5EF4-FFF2-40B4-BE49-F238E27FC236}">
                <a16:creationId xmlns:a16="http://schemas.microsoft.com/office/drawing/2014/main" id="{31DBD377-781E-1E48-1DF6-BFCFCE003F24}"/>
              </a:ext>
            </a:extLst>
          </p:cNvPr>
          <p:cNvSpPr txBox="1"/>
          <p:nvPr/>
        </p:nvSpPr>
        <p:spPr>
          <a:xfrm>
            <a:off x="1972464" y="2166522"/>
            <a:ext cx="1555836" cy="230832"/>
          </a:xfrm>
          <a:prstGeom prst="rect">
            <a:avLst/>
          </a:prstGeom>
          <a:solidFill>
            <a:schemeClr val="tx1">
              <a:lumMod val="85000"/>
              <a:lumOff val="15000"/>
              <a:alpha val="56000"/>
            </a:scheme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pPr marL="0" lvl="1" algn="ctr"/>
            <a:r>
              <a:rPr lang="en-US" sz="900" dirty="0">
                <a:solidFill>
                  <a:schemeClr val="bg1"/>
                </a:solidFill>
              </a:rPr>
              <a:t>Field Antenna RF Clamp</a:t>
            </a:r>
          </a:p>
        </p:txBody>
      </p:sp>
    </p:spTree>
    <p:extLst>
      <p:ext uri="{BB962C8B-B14F-4D97-AF65-F5344CB8AC3E}">
        <p14:creationId xmlns:p14="http://schemas.microsoft.com/office/powerpoint/2010/main" val="3080033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2FC8C-B473-FBCB-7728-127D60EAF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2EF1E-9FD1-CDD7-AD40-137F7C87E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FA0D8D-4C1C-CECB-AD9B-342AA16D662C}"/>
              </a:ext>
            </a:extLst>
          </p:cNvPr>
          <p:cNvSpPr/>
          <p:nvPr/>
        </p:nvSpPr>
        <p:spPr>
          <a:xfrm>
            <a:off x="395536" y="1046437"/>
            <a:ext cx="822755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/>
              <a:t>In the first few slides, I will highlight the </a:t>
            </a:r>
            <a:r>
              <a:rPr lang="en-GB" sz="2000" dirty="0">
                <a:highlight>
                  <a:srgbClr val="00FF00"/>
                </a:highlight>
              </a:rPr>
              <a:t>good</a:t>
            </a:r>
            <a:r>
              <a:rPr lang="en-GB" sz="2000" dirty="0"/>
              <a:t> progress we have made in the production of RFD cavities at CERN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GB" sz="2000" b="1" dirty="0"/>
          </a:p>
          <a:p>
            <a:endParaRPr lang="en-GB" sz="20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/>
              <a:t>Then, a </a:t>
            </a:r>
            <a:r>
              <a:rPr lang="en-GB" sz="2000" dirty="0">
                <a:highlight>
                  <a:srgbClr val="00FF00"/>
                </a:highlight>
              </a:rPr>
              <a:t>reassuring</a:t>
            </a:r>
            <a:r>
              <a:rPr lang="en-GB" sz="2000" dirty="0"/>
              <a:t> status update on the fabrication of HL-LHC crab cavities HOM couplers at CERN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algn="r"/>
            <a:r>
              <a:rPr lang="en-GB" sz="2000" dirty="0"/>
              <a:t>Let’s now find out how much my </a:t>
            </a:r>
            <a:r>
              <a:rPr lang="en-GB" sz="2000" dirty="0">
                <a:highlight>
                  <a:srgbClr val="00FF00"/>
                </a:highlight>
              </a:rPr>
              <a:t>optimism</a:t>
            </a:r>
            <a:r>
              <a:rPr lang="en-GB" sz="2000" dirty="0"/>
              <a:t> is close to reality</a:t>
            </a:r>
          </a:p>
        </p:txBody>
      </p:sp>
      <p:pic>
        <p:nvPicPr>
          <p:cNvPr id="8" name="Image 5" descr="CERN-logo_outline.jpg">
            <a:extLst>
              <a:ext uri="{FF2B5EF4-FFF2-40B4-BE49-F238E27FC236}">
                <a16:creationId xmlns:a16="http://schemas.microsoft.com/office/drawing/2014/main" id="{2548F32E-E387-DA0F-D122-033DCBE63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9" name="Espace réservé du pied de page 3">
            <a:extLst>
              <a:ext uri="{FF2B5EF4-FFF2-40B4-BE49-F238E27FC236}">
                <a16:creationId xmlns:a16="http://schemas.microsoft.com/office/drawing/2014/main" id="{C6046B83-ADF5-6428-DC04-FEFFF8986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0" name="Slide Number Placeholder 14">
            <a:extLst>
              <a:ext uri="{FF2B5EF4-FFF2-40B4-BE49-F238E27FC236}">
                <a16:creationId xmlns:a16="http://schemas.microsoft.com/office/drawing/2014/main" id="{2DD54F38-6FF5-7307-60C3-499E0730B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006555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7FE5A1-A28D-BC7C-1EC6-02336F0B7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41D97E42-E594-D384-C49F-58DD91F90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CAB2A52-2994-88F9-B798-C9F0E3756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23</a:t>
            </a:r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C4D27A52-79D9-44CC-2F2B-3AC2FCF30F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6EEBD82-9307-D8CA-EA57-7CF2DBF03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2338" y="0"/>
            <a:ext cx="8434800" cy="720000"/>
          </a:xfrm>
        </p:spPr>
        <p:txBody>
          <a:bodyPr/>
          <a:lstStyle/>
          <a:p>
            <a:r>
              <a:rPr lang="en-GB" dirty="0"/>
              <a:t>DQW &amp; RFD </a:t>
            </a:r>
            <a:r>
              <a:rPr lang="en-GB" b="0" dirty="0"/>
              <a:t>– Coaxial RF Internal Lines</a:t>
            </a:r>
          </a:p>
        </p:txBody>
      </p:sp>
      <p:graphicFrame>
        <p:nvGraphicFramePr>
          <p:cNvPr id="16" name="Tableau 11">
            <a:extLst>
              <a:ext uri="{FF2B5EF4-FFF2-40B4-BE49-F238E27FC236}">
                <a16:creationId xmlns:a16="http://schemas.microsoft.com/office/drawing/2014/main" id="{9079669A-FE46-EC40-BEA5-61834B2FE7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265589"/>
              </p:ext>
            </p:extLst>
          </p:nvPr>
        </p:nvGraphicFramePr>
        <p:xfrm>
          <a:off x="371760" y="777182"/>
          <a:ext cx="5328592" cy="307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1066">
                  <a:extLst>
                    <a:ext uri="{9D8B030D-6E8A-4147-A177-3AD203B41FA5}">
                      <a16:colId xmlns:a16="http://schemas.microsoft.com/office/drawing/2014/main" val="2385413433"/>
                    </a:ext>
                  </a:extLst>
                </a:gridCol>
                <a:gridCol w="1183803">
                  <a:extLst>
                    <a:ext uri="{9D8B030D-6E8A-4147-A177-3AD203B41FA5}">
                      <a16:colId xmlns:a16="http://schemas.microsoft.com/office/drawing/2014/main" val="2157740956"/>
                    </a:ext>
                  </a:extLst>
                </a:gridCol>
                <a:gridCol w="1643723">
                  <a:extLst>
                    <a:ext uri="{9D8B030D-6E8A-4147-A177-3AD203B41FA5}">
                      <a16:colId xmlns:a16="http://schemas.microsoft.com/office/drawing/2014/main" val="3467339566"/>
                    </a:ext>
                  </a:extLst>
                </a:gridCol>
              </a:tblGrid>
              <a:tr h="840152">
                <a:tc>
                  <a:txBody>
                    <a:bodyPr/>
                    <a:lstStyle/>
                    <a:p>
                      <a:pPr marL="0" algn="ctr" defTabSz="609585" rtl="0" eaLnBrk="1" latinLnBrk="0" hangingPunct="1"/>
                      <a:r>
                        <a:rPr lang="en-GB" sz="14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Pieces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Qty requested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Qty produced at CERN</a:t>
                      </a: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2700547105"/>
                  </a:ext>
                </a:extLst>
              </a:tr>
              <a:tr h="782687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LHCACFRL0195</a:t>
                      </a:r>
                    </a:p>
                    <a:p>
                      <a:pPr algn="ctr"/>
                      <a:r>
                        <a:rPr lang="en-GB" sz="1400" noProof="0" dirty="0"/>
                        <a:t>x4 for 1 CM RFD</a:t>
                      </a:r>
                    </a:p>
                    <a:p>
                      <a:pPr algn="ctr"/>
                      <a:r>
                        <a:rPr lang="en-GB" sz="1400" noProof="0" dirty="0"/>
                        <a:t>x2 for 1 CM DQW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36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noProof="0" dirty="0">
                          <a:highlight>
                            <a:srgbClr val="F4C74A"/>
                          </a:highlight>
                        </a:rPr>
                        <a:t>36 </a:t>
                      </a:r>
                      <a:r>
                        <a:rPr lang="fr-CH" sz="1400" noProof="0" dirty="0" err="1">
                          <a:highlight>
                            <a:srgbClr val="F4C74A"/>
                          </a:highlight>
                        </a:rPr>
                        <a:t>ongoing</a:t>
                      </a:r>
                      <a:r>
                        <a:rPr lang="fr-CH" sz="1400" noProof="0" dirty="0">
                          <a:highlight>
                            <a:srgbClr val="F4C74A"/>
                          </a:highlight>
                        </a:rPr>
                        <a:t>*</a:t>
                      </a:r>
                      <a:endParaRPr lang="en-GB" sz="1400" noProof="0" dirty="0">
                        <a:highlight>
                          <a:srgbClr val="F4C74A"/>
                        </a:highlight>
                      </a:endParaRPr>
                    </a:p>
                  </a:txBody>
                  <a:tcPr marT="41564" marB="41564" anchor="ctr"/>
                </a:tc>
                <a:extLst>
                  <a:ext uri="{0D108BD9-81ED-4DB2-BD59-A6C34878D82A}">
                    <a16:rowId xmlns:a16="http://schemas.microsoft.com/office/drawing/2014/main" val="538513"/>
                  </a:ext>
                </a:extLst>
              </a:tr>
              <a:tr h="767093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LHCACFRL0198</a:t>
                      </a:r>
                    </a:p>
                    <a:p>
                      <a:pPr algn="ctr"/>
                      <a:r>
                        <a:rPr lang="en-GB" sz="1400" noProof="0" dirty="0"/>
                        <a:t>x2 for 1 CM RFD</a:t>
                      </a:r>
                    </a:p>
                    <a:p>
                      <a:pPr algn="ctr"/>
                      <a:r>
                        <a:rPr lang="en-GB" sz="1400" noProof="0" dirty="0"/>
                        <a:t>x4 for 1 CM DQW</a:t>
                      </a:r>
                    </a:p>
                  </a:txBody>
                  <a:tcPr marT="41564" marB="41564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36</a:t>
                      </a:r>
                    </a:p>
                  </a:txBody>
                  <a:tcPr marT="41564" marB="41564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noProof="0" dirty="0">
                          <a:highlight>
                            <a:srgbClr val="F4C74A"/>
                          </a:highlight>
                        </a:rPr>
                        <a:t>36 </a:t>
                      </a:r>
                      <a:r>
                        <a:rPr lang="fr-CH" sz="1400" noProof="0" dirty="0" err="1">
                          <a:highlight>
                            <a:srgbClr val="F4C74A"/>
                          </a:highlight>
                        </a:rPr>
                        <a:t>ongoing</a:t>
                      </a:r>
                      <a:r>
                        <a:rPr lang="fr-CH" sz="1400" noProof="0" dirty="0">
                          <a:highlight>
                            <a:srgbClr val="F4C74A"/>
                          </a:highlight>
                        </a:rPr>
                        <a:t>*</a:t>
                      </a:r>
                      <a:endParaRPr lang="en-GB" sz="1400" noProof="0" dirty="0">
                        <a:highlight>
                          <a:srgbClr val="F4C74A"/>
                        </a:highlight>
                      </a:endParaRPr>
                    </a:p>
                  </a:txBody>
                  <a:tcPr marT="41564" marB="41564" anchor="ctr"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0876542"/>
                  </a:ext>
                </a:extLst>
              </a:tr>
              <a:tr h="680428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LHCACFRL0261</a:t>
                      </a:r>
                    </a:p>
                    <a:p>
                      <a:pPr algn="ctr"/>
                      <a:r>
                        <a:rPr lang="en-GB" sz="1400" noProof="0" dirty="0"/>
                        <a:t>x4 for 1 CM DQW</a:t>
                      </a:r>
                    </a:p>
                  </a:txBody>
                  <a:tcPr marT="41564" marB="41564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24</a:t>
                      </a:r>
                    </a:p>
                  </a:txBody>
                  <a:tcPr marT="41564" marB="41564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noProof="0" dirty="0">
                          <a:highlight>
                            <a:srgbClr val="F4C74A"/>
                          </a:highlight>
                        </a:rPr>
                        <a:t>24 </a:t>
                      </a:r>
                      <a:r>
                        <a:rPr lang="fr-CH" sz="1400" noProof="0" dirty="0" err="1">
                          <a:highlight>
                            <a:srgbClr val="F4C74A"/>
                          </a:highlight>
                        </a:rPr>
                        <a:t>ongoing</a:t>
                      </a:r>
                      <a:r>
                        <a:rPr lang="fr-CH" sz="1400" noProof="0" dirty="0">
                          <a:highlight>
                            <a:srgbClr val="F4C74A"/>
                          </a:highlight>
                        </a:rPr>
                        <a:t>*</a:t>
                      </a:r>
                      <a:endParaRPr lang="en-GB" sz="1400" noProof="0" dirty="0">
                        <a:highlight>
                          <a:srgbClr val="F4C74A"/>
                        </a:highlight>
                      </a:endParaRPr>
                    </a:p>
                  </a:txBody>
                  <a:tcPr marT="41564" marB="41564" anchor="ctr"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28105288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CD5DF58D-C1F0-EA95-AC4E-B5FADF54FB7E}"/>
              </a:ext>
            </a:extLst>
          </p:cNvPr>
          <p:cNvSpPr/>
          <p:nvPr/>
        </p:nvSpPr>
        <p:spPr>
          <a:xfrm>
            <a:off x="73499" y="3879985"/>
            <a:ext cx="57646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1">
              <a:tabLst>
                <a:tab pos="177800" algn="l"/>
              </a:tabLst>
            </a:pPr>
            <a:r>
              <a:rPr lang="en-US" sz="1600" dirty="0"/>
              <a:t>*only missing components are ceramic brazed feedthroughs, expected to be finished by Q1-2026</a:t>
            </a:r>
          </a:p>
        </p:txBody>
      </p:sp>
      <p:pic>
        <p:nvPicPr>
          <p:cNvPr id="18" name="Image 17" descr="Une image contenant terrain de jeux, capture d’écran&#10;&#10;Description générée automatiquement">
            <a:extLst>
              <a:ext uri="{FF2B5EF4-FFF2-40B4-BE49-F238E27FC236}">
                <a16:creationId xmlns:a16="http://schemas.microsoft.com/office/drawing/2014/main" id="{658C4E0B-F92A-677A-AE18-27ED0CA291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608" y="1935790"/>
            <a:ext cx="2631534" cy="2715115"/>
          </a:xfrm>
          <a:prstGeom prst="rect">
            <a:avLst/>
          </a:prstGeom>
        </p:spPr>
      </p:pic>
      <p:pic>
        <p:nvPicPr>
          <p:cNvPr id="22" name="Image 21" descr="Une image contenant capture d’écran, conception&#10;&#10;Description générée automatiquement">
            <a:extLst>
              <a:ext uri="{FF2B5EF4-FFF2-40B4-BE49-F238E27FC236}">
                <a16:creationId xmlns:a16="http://schemas.microsoft.com/office/drawing/2014/main" id="{5D17F92D-A675-FC82-A07E-CD91E893CD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246370" y="867069"/>
            <a:ext cx="1707351" cy="2592288"/>
          </a:xfrm>
          <a:prstGeom prst="rect">
            <a:avLst/>
          </a:prstGeom>
        </p:spPr>
      </p:pic>
      <p:pic>
        <p:nvPicPr>
          <p:cNvPr id="23" name="Image 22" descr="Une image contenant capture d’écran, pixel&#10;&#10;Description générée automatiquement">
            <a:extLst>
              <a:ext uri="{FF2B5EF4-FFF2-40B4-BE49-F238E27FC236}">
                <a16:creationId xmlns:a16="http://schemas.microsoft.com/office/drawing/2014/main" id="{63D4B63F-3084-AFDF-499E-38691C22FA3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03679" y="2264655"/>
            <a:ext cx="2398463" cy="841346"/>
          </a:xfrm>
          <a:prstGeom prst="rect">
            <a:avLst/>
          </a:prstGeom>
        </p:spPr>
      </p:pic>
      <p:sp>
        <p:nvSpPr>
          <p:cNvPr id="24" name="Date Placeholder 2">
            <a:extLst>
              <a:ext uri="{FF2B5EF4-FFF2-40B4-BE49-F238E27FC236}">
                <a16:creationId xmlns:a16="http://schemas.microsoft.com/office/drawing/2014/main" id="{C6FE867C-70FB-9051-9A14-E239D257DAE3}"/>
              </a:ext>
            </a:extLst>
          </p:cNvPr>
          <p:cNvSpPr txBox="1">
            <a:spLocks/>
          </p:cNvSpPr>
          <p:nvPr/>
        </p:nvSpPr>
        <p:spPr>
          <a:xfrm>
            <a:off x="6668307" y="4453520"/>
            <a:ext cx="1224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050" b="1" dirty="0">
                <a:solidFill>
                  <a:schemeClr val="tx1"/>
                </a:solidFill>
              </a:rPr>
              <a:t>DQW / RFD</a:t>
            </a:r>
          </a:p>
          <a:p>
            <a:pPr algn="l"/>
            <a:r>
              <a:rPr lang="fr-FR" sz="1050" dirty="0">
                <a:solidFill>
                  <a:schemeClr val="tx1"/>
                </a:solidFill>
              </a:rPr>
              <a:t>LHCACFRL0195</a:t>
            </a:r>
          </a:p>
        </p:txBody>
      </p:sp>
      <p:sp>
        <p:nvSpPr>
          <p:cNvPr id="25" name="Date Placeholder 2">
            <a:extLst>
              <a:ext uri="{FF2B5EF4-FFF2-40B4-BE49-F238E27FC236}">
                <a16:creationId xmlns:a16="http://schemas.microsoft.com/office/drawing/2014/main" id="{7D5F182A-8F0E-E5A7-FB87-A365EF5F84E9}"/>
              </a:ext>
            </a:extLst>
          </p:cNvPr>
          <p:cNvSpPr txBox="1">
            <a:spLocks/>
          </p:cNvSpPr>
          <p:nvPr/>
        </p:nvSpPr>
        <p:spPr>
          <a:xfrm>
            <a:off x="7673212" y="492595"/>
            <a:ext cx="1224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050" b="1" dirty="0">
                <a:solidFill>
                  <a:schemeClr val="tx1"/>
                </a:solidFill>
              </a:rPr>
              <a:t>DQW / RFD</a:t>
            </a:r>
          </a:p>
          <a:p>
            <a:pPr algn="l"/>
            <a:r>
              <a:rPr lang="fr-FR" sz="1050" dirty="0">
                <a:solidFill>
                  <a:schemeClr val="tx1"/>
                </a:solidFill>
              </a:rPr>
              <a:t>LHCACFRL0261</a:t>
            </a:r>
          </a:p>
        </p:txBody>
      </p:sp>
      <p:sp>
        <p:nvSpPr>
          <p:cNvPr id="26" name="Date Placeholder 2">
            <a:extLst>
              <a:ext uri="{FF2B5EF4-FFF2-40B4-BE49-F238E27FC236}">
                <a16:creationId xmlns:a16="http://schemas.microsoft.com/office/drawing/2014/main" id="{0F0E38AD-A7BC-5012-2D5B-54319C0900F4}"/>
              </a:ext>
            </a:extLst>
          </p:cNvPr>
          <p:cNvSpPr txBox="1">
            <a:spLocks/>
          </p:cNvSpPr>
          <p:nvPr/>
        </p:nvSpPr>
        <p:spPr>
          <a:xfrm>
            <a:off x="6287380" y="1370483"/>
            <a:ext cx="1224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050" b="1" dirty="0">
                <a:solidFill>
                  <a:schemeClr val="tx1"/>
                </a:solidFill>
              </a:rPr>
              <a:t>DQW / RFD</a:t>
            </a:r>
          </a:p>
          <a:p>
            <a:pPr algn="l"/>
            <a:r>
              <a:rPr lang="fr-FR" sz="1050" dirty="0">
                <a:solidFill>
                  <a:schemeClr val="tx1"/>
                </a:solidFill>
              </a:rPr>
              <a:t>LHCACFRL0198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5844484-23A1-97B4-E1D4-1A4E17651305}"/>
              </a:ext>
            </a:extLst>
          </p:cNvPr>
          <p:cNvSpPr txBox="1"/>
          <p:nvPr/>
        </p:nvSpPr>
        <p:spPr>
          <a:xfrm rot="20953829">
            <a:off x="7252151" y="165445"/>
            <a:ext cx="179257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i="1" dirty="0">
                <a:solidFill>
                  <a:schemeClr val="accent1">
                    <a:lumMod val="75000"/>
                  </a:schemeClr>
                </a:solidFill>
              </a:rPr>
              <a:t>See Alex Verduyn’s talk</a:t>
            </a:r>
          </a:p>
        </p:txBody>
      </p:sp>
    </p:spTree>
    <p:extLst>
      <p:ext uri="{BB962C8B-B14F-4D97-AF65-F5344CB8AC3E}">
        <p14:creationId xmlns:p14="http://schemas.microsoft.com/office/powerpoint/2010/main" val="30337915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82B63B8-CAE0-1558-335C-5CF2D5648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1760" y="24373"/>
            <a:ext cx="4470415" cy="540000"/>
          </a:xfrm>
        </p:spPr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289C08C0-33BB-ABBF-ED2A-2C7782625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F7CBB034-ED4D-7D46-EA1C-299B43AB2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24</a:t>
            </a:r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05A6B91-C674-5BD3-D57A-BBF347B7D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7" name="TextBox 21">
            <a:extLst>
              <a:ext uri="{FF2B5EF4-FFF2-40B4-BE49-F238E27FC236}">
                <a16:creationId xmlns:a16="http://schemas.microsoft.com/office/drawing/2014/main" id="{B61E6D3F-4D19-30A6-12FB-55319609A336}"/>
              </a:ext>
            </a:extLst>
          </p:cNvPr>
          <p:cNvSpPr txBox="1"/>
          <p:nvPr/>
        </p:nvSpPr>
        <p:spPr>
          <a:xfrm>
            <a:off x="467544" y="783741"/>
            <a:ext cx="8309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/>
              <a:t>2x RFD cavities in production at the EN-MME main workshop </a:t>
            </a:r>
            <a:r>
              <a:rPr lang="en-US" sz="1600" dirty="0"/>
              <a:t>for an additional RFD cryomodule to be assembled at CERN</a:t>
            </a:r>
          </a:p>
        </p:txBody>
      </p:sp>
      <p:sp>
        <p:nvSpPr>
          <p:cNvPr id="8" name="TextBox 21">
            <a:extLst>
              <a:ext uri="{FF2B5EF4-FFF2-40B4-BE49-F238E27FC236}">
                <a16:creationId xmlns:a16="http://schemas.microsoft.com/office/drawing/2014/main" id="{C372897A-D466-C9A3-B55C-D91E24B55591}"/>
              </a:ext>
            </a:extLst>
          </p:cNvPr>
          <p:cNvSpPr txBox="1"/>
          <p:nvPr/>
        </p:nvSpPr>
        <p:spPr>
          <a:xfrm>
            <a:off x="1184985" y="1304693"/>
            <a:ext cx="7992888" cy="785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CERN-RFD#3 is being jacketed, goal to cold test it this year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CERN-RFD#4 bare cavity in fabrication, challenging planning, so far on track</a:t>
            </a:r>
          </a:p>
        </p:txBody>
      </p:sp>
      <p:sp>
        <p:nvSpPr>
          <p:cNvPr id="9" name="TextBox 21">
            <a:extLst>
              <a:ext uri="{FF2B5EF4-FFF2-40B4-BE49-F238E27FC236}">
                <a16:creationId xmlns:a16="http://schemas.microsoft.com/office/drawing/2014/main" id="{28123086-248F-C8A7-DCF6-14DD6B020007}"/>
              </a:ext>
            </a:extLst>
          </p:cNvPr>
          <p:cNvSpPr txBox="1"/>
          <p:nvPr/>
        </p:nvSpPr>
        <p:spPr>
          <a:xfrm>
            <a:off x="492426" y="2376571"/>
            <a:ext cx="8309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Technical issues solved on-the-field thanks to teamwork and workshop technical expertise, </a:t>
            </a:r>
            <a:r>
              <a:rPr lang="en-US" sz="1600" b="1" dirty="0"/>
              <a:t>but can lead to potential delays</a:t>
            </a:r>
          </a:p>
        </p:txBody>
      </p:sp>
      <p:sp>
        <p:nvSpPr>
          <p:cNvPr id="10" name="TextBox 21">
            <a:extLst>
              <a:ext uri="{FF2B5EF4-FFF2-40B4-BE49-F238E27FC236}">
                <a16:creationId xmlns:a16="http://schemas.microsoft.com/office/drawing/2014/main" id="{DBA8A567-1FB4-C053-56CB-8BA83AA3AAF0}"/>
              </a:ext>
            </a:extLst>
          </p:cNvPr>
          <p:cNvSpPr txBox="1"/>
          <p:nvPr/>
        </p:nvSpPr>
        <p:spPr>
          <a:xfrm>
            <a:off x="492426" y="3175544"/>
            <a:ext cx="8309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Series production of HOM couplers for WP4 </a:t>
            </a:r>
            <a:r>
              <a:rPr lang="en-US" sz="1600" b="1" dirty="0"/>
              <a:t>near completion</a:t>
            </a:r>
          </a:p>
        </p:txBody>
      </p:sp>
      <p:sp>
        <p:nvSpPr>
          <p:cNvPr id="11" name="TextBox 21">
            <a:extLst>
              <a:ext uri="{FF2B5EF4-FFF2-40B4-BE49-F238E27FC236}">
                <a16:creationId xmlns:a16="http://schemas.microsoft.com/office/drawing/2014/main" id="{4797E9BE-5324-A78D-EEC3-B8D828365A2B}"/>
              </a:ext>
            </a:extLst>
          </p:cNvPr>
          <p:cNvSpPr txBox="1"/>
          <p:nvPr/>
        </p:nvSpPr>
        <p:spPr>
          <a:xfrm>
            <a:off x="492426" y="3795886"/>
            <a:ext cx="8309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/>
              <a:t>Our next main challenge will be to keep momentum on fabrication in parallel of cryomodule assembly activities, ramping-up in 2026</a:t>
            </a:r>
          </a:p>
        </p:txBody>
      </p:sp>
    </p:spTree>
    <p:extLst>
      <p:ext uri="{BB962C8B-B14F-4D97-AF65-F5344CB8AC3E}">
        <p14:creationId xmlns:p14="http://schemas.microsoft.com/office/powerpoint/2010/main" val="176928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C08E4D2-07F5-2801-F77B-2757B524A9E2}"/>
              </a:ext>
            </a:extLst>
          </p:cNvPr>
          <p:cNvSpPr/>
          <p:nvPr/>
        </p:nvSpPr>
        <p:spPr>
          <a:xfrm>
            <a:off x="1369505" y="278471"/>
            <a:ext cx="3384376" cy="15795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026" name="DA67E877-CE36-402D-BCBD-E51E7E8B65B4" descr="IMG_3059.jpeg">
            <a:extLst>
              <a:ext uri="{FF2B5EF4-FFF2-40B4-BE49-F238E27FC236}">
                <a16:creationId xmlns:a16="http://schemas.microsoft.com/office/drawing/2014/main" id="{50138C61-3194-9B48-6470-F943BDB68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3" b="10103"/>
          <a:stretch>
            <a:fillRect/>
          </a:stretch>
        </p:blipFill>
        <p:spPr bwMode="auto">
          <a:xfrm>
            <a:off x="12278" y="0"/>
            <a:ext cx="4567427" cy="5154776"/>
          </a:xfrm>
          <a:prstGeom prst="rect">
            <a:avLst/>
          </a:prstGeom>
          <a:gradFill>
            <a:gsLst>
              <a:gs pos="25000">
                <a:schemeClr val="bg1"/>
              </a:gs>
              <a:gs pos="0">
                <a:schemeClr val="bg2">
                  <a:alpha val="50000"/>
                </a:schemeClr>
              </a:gs>
            </a:gsLst>
            <a:lin ang="0" scaled="0"/>
          </a:gradFill>
          <a:ln>
            <a:noFill/>
          </a:ln>
          <a:effectLst>
            <a:softEdge rad="241300"/>
          </a:effectLst>
        </p:spPr>
      </p:pic>
      <p:pic>
        <p:nvPicPr>
          <p:cNvPr id="8" name="Image 5" descr="CERN-logo_outline.jpg">
            <a:extLst>
              <a:ext uri="{FF2B5EF4-FFF2-40B4-BE49-F238E27FC236}">
                <a16:creationId xmlns:a16="http://schemas.microsoft.com/office/drawing/2014/main" id="{C5A68496-6BD0-8B39-7FB8-356C2EE2C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0640" y="3760960"/>
            <a:ext cx="1087664" cy="10696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749D424-3DA7-270F-B23A-5AF82E0C68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2571750"/>
            <a:ext cx="2474832" cy="11611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A1264C2-351E-3F2E-4092-AF42C5E19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4048" y="771550"/>
            <a:ext cx="3690925" cy="1496585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Many thanks to all main workshop and WP4 colleagues for their inputs!</a:t>
            </a:r>
          </a:p>
        </p:txBody>
      </p:sp>
    </p:spTree>
    <p:extLst>
      <p:ext uri="{BB962C8B-B14F-4D97-AF65-F5344CB8AC3E}">
        <p14:creationId xmlns:p14="http://schemas.microsoft.com/office/powerpoint/2010/main" val="30980865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82B63B8-CAE0-1558-335C-5CF2D5648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5766" y="2301781"/>
            <a:ext cx="4470415" cy="540000"/>
          </a:xfrm>
        </p:spPr>
        <p:txBody>
          <a:bodyPr/>
          <a:lstStyle/>
          <a:p>
            <a:r>
              <a:rPr lang="en-GB" dirty="0"/>
              <a:t>Backup slides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3CB2DA-D2F2-DC0D-D358-7A6A5FFAE7F0}"/>
              </a:ext>
            </a:extLst>
          </p:cNvPr>
          <p:cNvSpPr/>
          <p:nvPr/>
        </p:nvSpPr>
        <p:spPr>
          <a:xfrm>
            <a:off x="1043104" y="2841781"/>
            <a:ext cx="64252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57213" lvl="1" indent="-214313">
              <a:buFont typeface="Arial" panose="020B0604020202020204" pitchFamily="34" charset="0"/>
              <a:buChar char="•"/>
            </a:pPr>
            <a:endParaRPr lang="en-GB" sz="12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043728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32786B92-75BD-7FEB-6E1D-A7AA3DF6D5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94" y="476015"/>
            <a:ext cx="1172581" cy="23950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8950" y="0"/>
            <a:ext cx="6326100" cy="540000"/>
          </a:xfrm>
        </p:spPr>
        <p:txBody>
          <a:bodyPr/>
          <a:lstStyle/>
          <a:p>
            <a:r>
              <a:rPr lang="en-GB" dirty="0"/>
              <a:t>RFD </a:t>
            </a:r>
            <a:r>
              <a:rPr lang="en-GB" b="0" dirty="0"/>
              <a:t>– HOMC and Antennas (1</a:t>
            </a:r>
            <a:r>
              <a:rPr lang="en-GB" b="0" baseline="30000" dirty="0"/>
              <a:t>st</a:t>
            </a:r>
            <a:r>
              <a:rPr lang="en-GB" b="0" dirty="0"/>
              <a:t> set)</a:t>
            </a:r>
          </a:p>
        </p:txBody>
      </p:sp>
      <p:graphicFrame>
        <p:nvGraphicFramePr>
          <p:cNvPr id="13" name="Tableau 11">
            <a:extLst>
              <a:ext uri="{FF2B5EF4-FFF2-40B4-BE49-F238E27FC236}">
                <a16:creationId xmlns:a16="http://schemas.microsoft.com/office/drawing/2014/main" id="{394E4C2A-DB2B-B37A-2ED0-CAB0681212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86828"/>
              </p:ext>
            </p:extLst>
          </p:nvPr>
        </p:nvGraphicFramePr>
        <p:xfrm>
          <a:off x="899592" y="662692"/>
          <a:ext cx="4153846" cy="327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043">
                  <a:extLst>
                    <a:ext uri="{9D8B030D-6E8A-4147-A177-3AD203B41FA5}">
                      <a16:colId xmlns:a16="http://schemas.microsoft.com/office/drawing/2014/main" val="2385413433"/>
                    </a:ext>
                  </a:extLst>
                </a:gridCol>
                <a:gridCol w="1063702">
                  <a:extLst>
                    <a:ext uri="{9D8B030D-6E8A-4147-A177-3AD203B41FA5}">
                      <a16:colId xmlns:a16="http://schemas.microsoft.com/office/drawing/2014/main" val="2157740956"/>
                    </a:ext>
                  </a:extLst>
                </a:gridCol>
                <a:gridCol w="1699101">
                  <a:extLst>
                    <a:ext uri="{9D8B030D-6E8A-4147-A177-3AD203B41FA5}">
                      <a16:colId xmlns:a16="http://schemas.microsoft.com/office/drawing/2014/main" val="3467339566"/>
                    </a:ext>
                  </a:extLst>
                </a:gridCol>
              </a:tblGrid>
              <a:tr h="838814">
                <a:tc>
                  <a:txBody>
                    <a:bodyPr/>
                    <a:lstStyle/>
                    <a:p>
                      <a:pPr marL="0" algn="ctr" defTabSz="609585" rtl="0" eaLnBrk="1" latinLnBrk="0" hangingPunct="1"/>
                      <a:r>
                        <a:rPr lang="en-GB" sz="12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Pieces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Qty requested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Qty produced at CERN</a:t>
                      </a:r>
                    </a:p>
                  </a:txBody>
                  <a:tcPr marL="68580" marR="68580" marT="31173" marB="31173" anchor="ctr"/>
                </a:tc>
                <a:extLst>
                  <a:ext uri="{0D108BD9-81ED-4DB2-BD59-A6C34878D82A}">
                    <a16:rowId xmlns:a16="http://schemas.microsoft.com/office/drawing/2014/main" val="2700547105"/>
                  </a:ext>
                </a:extLst>
              </a:tr>
              <a:tr h="544316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H-HOM Coupler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2*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200" kern="1200" noProof="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2** </a:t>
                      </a:r>
                      <a:r>
                        <a:rPr lang="fr-FR" sz="1200" kern="1200" noProof="0" dirty="0" err="1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shipped</a:t>
                      </a:r>
                      <a:endParaRPr lang="en-GB" sz="1200" kern="1200" noProof="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1173" marB="31173" anchor="ctr"/>
                </a:tc>
                <a:extLst>
                  <a:ext uri="{0D108BD9-81ED-4DB2-BD59-A6C34878D82A}">
                    <a16:rowId xmlns:a16="http://schemas.microsoft.com/office/drawing/2014/main" val="538513"/>
                  </a:ext>
                </a:extLst>
              </a:tr>
              <a:tr h="607797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H-HOM Feedthrough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2* + 4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noProof="0" dirty="0">
                          <a:highlight>
                            <a:srgbClr val="00FF00"/>
                          </a:highlight>
                        </a:rPr>
                        <a:t>2** + 4 </a:t>
                      </a:r>
                      <a:r>
                        <a:rPr lang="fr-FR" sz="1200" noProof="0" dirty="0" err="1">
                          <a:highlight>
                            <a:srgbClr val="00FF00"/>
                          </a:highlight>
                        </a:rPr>
                        <a:t>shipped</a:t>
                      </a:r>
                      <a:endParaRPr lang="en-GB" sz="1200" noProof="0" dirty="0">
                        <a:highlight>
                          <a:srgbClr val="00FF00"/>
                        </a:highlight>
                      </a:endParaRPr>
                    </a:p>
                  </a:txBody>
                  <a:tcPr marL="68580" marR="68580" marT="31173" marB="31173" anchor="ctr"/>
                </a:tc>
                <a:extLst>
                  <a:ext uri="{0D108BD9-81ED-4DB2-BD59-A6C34878D82A}">
                    <a16:rowId xmlns:a16="http://schemas.microsoft.com/office/drawing/2014/main" val="2510876542"/>
                  </a:ext>
                </a:extLst>
              </a:tr>
              <a:tr h="599358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V-HOM Coupler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2* + 4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noProof="0" dirty="0">
                          <a:highlight>
                            <a:srgbClr val="00FF00"/>
                          </a:highlight>
                        </a:rPr>
                        <a:t>2** + 4 </a:t>
                      </a:r>
                      <a:r>
                        <a:rPr lang="fr-FR" sz="1200" noProof="0" dirty="0" err="1">
                          <a:highlight>
                            <a:srgbClr val="00FF00"/>
                          </a:highlight>
                        </a:rPr>
                        <a:t>shipped</a:t>
                      </a:r>
                      <a:endParaRPr lang="en-GB" sz="1200" noProof="0" dirty="0">
                        <a:highlight>
                          <a:srgbClr val="00FF00"/>
                        </a:highlight>
                      </a:endParaRPr>
                    </a:p>
                  </a:txBody>
                  <a:tcPr marL="68580" marR="68580" marT="31173" marB="31173" anchor="ctr"/>
                </a:tc>
                <a:extLst>
                  <a:ext uri="{0D108BD9-81ED-4DB2-BD59-A6C34878D82A}">
                    <a16:rowId xmlns:a16="http://schemas.microsoft.com/office/drawing/2014/main" val="2966280341"/>
                  </a:ext>
                </a:extLst>
              </a:tr>
              <a:tr h="684095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Field Antenna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2* + 4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noProof="0" dirty="0">
                          <a:highlight>
                            <a:srgbClr val="00FF00"/>
                          </a:highlight>
                        </a:rPr>
                        <a:t>2** + 4 </a:t>
                      </a:r>
                      <a:r>
                        <a:rPr lang="fr-FR" sz="1200" noProof="0" dirty="0" err="1">
                          <a:highlight>
                            <a:srgbClr val="00FF00"/>
                          </a:highlight>
                        </a:rPr>
                        <a:t>shipped</a:t>
                      </a:r>
                      <a:endParaRPr lang="en-GB" sz="1200" noProof="0" dirty="0">
                        <a:highlight>
                          <a:srgbClr val="00FF00"/>
                        </a:highlight>
                      </a:endParaRPr>
                    </a:p>
                  </a:txBody>
                  <a:tcPr marL="68580" marR="68580" marT="31173" marB="31173" anchor="ctr"/>
                </a:tc>
                <a:extLst>
                  <a:ext uri="{0D108BD9-81ED-4DB2-BD59-A6C34878D82A}">
                    <a16:rowId xmlns:a16="http://schemas.microsoft.com/office/drawing/2014/main" val="1824771498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90468B78-F2F5-5FCF-EECC-A97A568AF70C}"/>
              </a:ext>
            </a:extLst>
          </p:cNvPr>
          <p:cNvSpPr/>
          <p:nvPr/>
        </p:nvSpPr>
        <p:spPr>
          <a:xfrm>
            <a:off x="1103358" y="4015029"/>
            <a:ext cx="368558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354" lvl="1" indent="-267891">
              <a:tabLst>
                <a:tab pos="133350" algn="l"/>
              </a:tabLst>
            </a:pPr>
            <a:r>
              <a:rPr lang="en-GB" sz="1350" dirty="0"/>
              <a:t>* : spares of the prototypes built at CERN for RFD-SPS cryomodule</a:t>
            </a:r>
            <a:endParaRPr lang="en-GB" sz="12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80245BA-A874-FEA6-ACCE-C3099990D6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518" y="1932489"/>
            <a:ext cx="876731" cy="1990519"/>
          </a:xfrm>
          <a:prstGeom prst="rect">
            <a:avLst/>
          </a:prstGeom>
        </p:spPr>
      </p:pic>
      <p:pic>
        <p:nvPicPr>
          <p:cNvPr id="5" name="Image 4" descr="Une image contenant cercle&#10;&#10;Description générée automatiquement">
            <a:extLst>
              <a:ext uri="{FF2B5EF4-FFF2-40B4-BE49-F238E27FC236}">
                <a16:creationId xmlns:a16="http://schemas.microsoft.com/office/drawing/2014/main" id="{F4922CC3-96E0-3158-F87B-73ADB16C21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008" y="529479"/>
            <a:ext cx="762224" cy="1301704"/>
          </a:xfrm>
          <a:prstGeom prst="rect">
            <a:avLst/>
          </a:prstGeom>
        </p:spPr>
      </p:pic>
      <p:pic>
        <p:nvPicPr>
          <p:cNvPr id="12" name="Image 11" descr="Une image contenant bouteille, plastique&#10;&#10;Description générée automatiquement">
            <a:extLst>
              <a:ext uri="{FF2B5EF4-FFF2-40B4-BE49-F238E27FC236}">
                <a16:creationId xmlns:a16="http://schemas.microsoft.com/office/drawing/2014/main" id="{E31B322B-DDF6-5F27-080A-35A11002237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45"/>
          <a:stretch/>
        </p:blipFill>
        <p:spPr>
          <a:xfrm>
            <a:off x="6374147" y="2706829"/>
            <a:ext cx="793960" cy="2041721"/>
          </a:xfrm>
          <a:prstGeom prst="rect">
            <a:avLst/>
          </a:prstGeom>
        </p:spPr>
      </p:pic>
      <p:sp>
        <p:nvSpPr>
          <p:cNvPr id="8" name="TextBox 32">
            <a:extLst>
              <a:ext uri="{FF2B5EF4-FFF2-40B4-BE49-F238E27FC236}">
                <a16:creationId xmlns:a16="http://schemas.microsoft.com/office/drawing/2014/main" id="{6E2207F4-4473-175F-65D6-5463613BACFD}"/>
              </a:ext>
            </a:extLst>
          </p:cNvPr>
          <p:cNvSpPr txBox="1"/>
          <p:nvPr/>
        </p:nvSpPr>
        <p:spPr>
          <a:xfrm>
            <a:off x="5626084" y="4239616"/>
            <a:ext cx="1045991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25" b="1" dirty="0"/>
              <a:t>RFD</a:t>
            </a:r>
          </a:p>
          <a:p>
            <a:r>
              <a:rPr lang="en-GB" sz="825" dirty="0"/>
              <a:t>V-HOM Coupler</a:t>
            </a:r>
          </a:p>
        </p:txBody>
      </p:sp>
      <p:sp>
        <p:nvSpPr>
          <p:cNvPr id="9" name="TextBox 32">
            <a:extLst>
              <a:ext uri="{FF2B5EF4-FFF2-40B4-BE49-F238E27FC236}">
                <a16:creationId xmlns:a16="http://schemas.microsoft.com/office/drawing/2014/main" id="{3956CCE3-BBA1-9494-3096-75EF4BD0AD08}"/>
              </a:ext>
            </a:extLst>
          </p:cNvPr>
          <p:cNvSpPr txBox="1"/>
          <p:nvPr/>
        </p:nvSpPr>
        <p:spPr>
          <a:xfrm>
            <a:off x="7263479" y="3935931"/>
            <a:ext cx="1045991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25" b="1" dirty="0"/>
              <a:t>RFD</a:t>
            </a:r>
          </a:p>
          <a:p>
            <a:r>
              <a:rPr lang="en-GB" sz="825" dirty="0"/>
              <a:t>Field Antenna</a:t>
            </a:r>
          </a:p>
        </p:txBody>
      </p:sp>
      <p:sp>
        <p:nvSpPr>
          <p:cNvPr id="10" name="TextBox 32">
            <a:extLst>
              <a:ext uri="{FF2B5EF4-FFF2-40B4-BE49-F238E27FC236}">
                <a16:creationId xmlns:a16="http://schemas.microsoft.com/office/drawing/2014/main" id="{602DC82F-3D73-C197-79F2-B3E37FDDB3C9}"/>
              </a:ext>
            </a:extLst>
          </p:cNvPr>
          <p:cNvSpPr txBox="1"/>
          <p:nvPr/>
        </p:nvSpPr>
        <p:spPr>
          <a:xfrm>
            <a:off x="6281082" y="1926705"/>
            <a:ext cx="1045991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25" b="1" dirty="0"/>
              <a:t>RFD</a:t>
            </a:r>
            <a:endParaRPr lang="en-GB" sz="825" dirty="0"/>
          </a:p>
          <a:p>
            <a:r>
              <a:rPr lang="en-GB" sz="825" dirty="0"/>
              <a:t>H-HOM Coupler</a:t>
            </a:r>
          </a:p>
        </p:txBody>
      </p:sp>
      <p:sp>
        <p:nvSpPr>
          <p:cNvPr id="11" name="TextBox 32">
            <a:extLst>
              <a:ext uri="{FF2B5EF4-FFF2-40B4-BE49-F238E27FC236}">
                <a16:creationId xmlns:a16="http://schemas.microsoft.com/office/drawing/2014/main" id="{6FF58F8C-89BB-3AC4-2814-BBD10339BAD7}"/>
              </a:ext>
            </a:extLst>
          </p:cNvPr>
          <p:cNvSpPr txBox="1"/>
          <p:nvPr/>
        </p:nvSpPr>
        <p:spPr>
          <a:xfrm>
            <a:off x="8071609" y="779899"/>
            <a:ext cx="1045991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25" b="1" dirty="0"/>
              <a:t>RFD</a:t>
            </a:r>
          </a:p>
          <a:p>
            <a:r>
              <a:rPr lang="en-GB" sz="825" dirty="0"/>
              <a:t>H-HOM FT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EA855834-8694-A61F-9CCA-8A4240A4D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pic>
        <p:nvPicPr>
          <p:cNvPr id="17" name="Image 5" descr="CERN-logo_outline.jpg">
            <a:extLst>
              <a:ext uri="{FF2B5EF4-FFF2-40B4-BE49-F238E27FC236}">
                <a16:creationId xmlns:a16="http://schemas.microsoft.com/office/drawing/2014/main" id="{B8EECB17-592B-9AC8-2EC8-454F03F8CB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9516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8950" y="0"/>
            <a:ext cx="6326100" cy="540000"/>
          </a:xfrm>
        </p:spPr>
        <p:txBody>
          <a:bodyPr/>
          <a:lstStyle/>
          <a:p>
            <a:r>
              <a:rPr lang="en-GB" dirty="0"/>
              <a:t>DQW &amp; RFD </a:t>
            </a:r>
            <a:r>
              <a:rPr lang="en-GB" b="0" dirty="0"/>
              <a:t>– FPC Air Side</a:t>
            </a:r>
          </a:p>
        </p:txBody>
      </p:sp>
      <p:graphicFrame>
        <p:nvGraphicFramePr>
          <p:cNvPr id="11" name="Tableau 11">
            <a:extLst>
              <a:ext uri="{FF2B5EF4-FFF2-40B4-BE49-F238E27FC236}">
                <a16:creationId xmlns:a16="http://schemas.microsoft.com/office/drawing/2014/main" id="{E6D3B335-A3B2-ABD6-BF2C-1408790BCE57}"/>
              </a:ext>
            </a:extLst>
          </p:cNvPr>
          <p:cNvGraphicFramePr>
            <a:graphicFrameLocks noGrp="1"/>
          </p:cNvGraphicFramePr>
          <p:nvPr/>
        </p:nvGraphicFramePr>
        <p:xfrm>
          <a:off x="1408951" y="970516"/>
          <a:ext cx="3522120" cy="29532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9490">
                  <a:extLst>
                    <a:ext uri="{9D8B030D-6E8A-4147-A177-3AD203B41FA5}">
                      <a16:colId xmlns:a16="http://schemas.microsoft.com/office/drawing/2014/main" val="2385413433"/>
                    </a:ext>
                  </a:extLst>
                </a:gridCol>
                <a:gridCol w="901932">
                  <a:extLst>
                    <a:ext uri="{9D8B030D-6E8A-4147-A177-3AD203B41FA5}">
                      <a16:colId xmlns:a16="http://schemas.microsoft.com/office/drawing/2014/main" val="2157740956"/>
                    </a:ext>
                  </a:extLst>
                </a:gridCol>
                <a:gridCol w="1440698">
                  <a:extLst>
                    <a:ext uri="{9D8B030D-6E8A-4147-A177-3AD203B41FA5}">
                      <a16:colId xmlns:a16="http://schemas.microsoft.com/office/drawing/2014/main" val="3467339566"/>
                    </a:ext>
                  </a:extLst>
                </a:gridCol>
              </a:tblGrid>
              <a:tr h="909808">
                <a:tc>
                  <a:txBody>
                    <a:bodyPr/>
                    <a:lstStyle/>
                    <a:p>
                      <a:pPr marL="0" algn="ctr" defTabSz="609585" rtl="0" eaLnBrk="1" latinLnBrk="0" hangingPunct="1"/>
                      <a:r>
                        <a:rPr lang="en-GB" sz="12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Pieces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Qty requested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Qty produced at CERN</a:t>
                      </a:r>
                    </a:p>
                  </a:txBody>
                  <a:tcPr marL="68580" marR="68580" marT="31173" marB="31173" anchor="ctr"/>
                </a:tc>
                <a:extLst>
                  <a:ext uri="{0D108BD9-81ED-4DB2-BD59-A6C34878D82A}">
                    <a16:rowId xmlns:a16="http://schemas.microsoft.com/office/drawing/2014/main" val="2700547105"/>
                  </a:ext>
                </a:extLst>
              </a:tr>
              <a:tr h="590384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Water Antenna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28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200" kern="1200" noProof="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28 </a:t>
                      </a:r>
                      <a:r>
                        <a:rPr lang="fr-FR" sz="1200" kern="1200" noProof="0" dirty="0" err="1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en-GB" sz="1200" kern="1200" noProof="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1173" marB="31173" anchor="ctr"/>
                </a:tc>
                <a:extLst>
                  <a:ext uri="{0D108BD9-81ED-4DB2-BD59-A6C34878D82A}">
                    <a16:rowId xmlns:a16="http://schemas.microsoft.com/office/drawing/2014/main" val="538513"/>
                  </a:ext>
                </a:extLst>
              </a:tr>
              <a:tr h="659239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Water Flanges In/Out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30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200" kern="1200" noProof="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30 </a:t>
                      </a:r>
                      <a:r>
                        <a:rPr lang="fr-FR" sz="1200" kern="1200" noProof="0" dirty="0" err="1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en-GB" sz="1200" kern="1200" noProof="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1173" marB="31173" anchor="ctr"/>
                </a:tc>
                <a:extLst>
                  <a:ext uri="{0D108BD9-81ED-4DB2-BD59-A6C34878D82A}">
                    <a16:rowId xmlns:a16="http://schemas.microsoft.com/office/drawing/2014/main" val="2510876542"/>
                  </a:ext>
                </a:extLst>
              </a:tr>
              <a:tr h="793866">
                <a:tc>
                  <a:txBody>
                    <a:bodyPr/>
                    <a:lstStyle/>
                    <a:p>
                      <a:pPr algn="ctr"/>
                      <a:r>
                        <a:rPr lang="fr-FR" sz="1200" noProof="0" dirty="0"/>
                        <a:t>T</a:t>
                      </a:r>
                      <a:r>
                        <a:rPr lang="en-GB" sz="1200" noProof="0" dirty="0" err="1"/>
                        <a:t>ransmission</a:t>
                      </a:r>
                      <a:r>
                        <a:rPr lang="en-GB" sz="1200" noProof="0" dirty="0"/>
                        <a:t> Line (</a:t>
                      </a:r>
                      <a:r>
                        <a:rPr lang="en-GB" sz="1200" noProof="0" dirty="0" err="1"/>
                        <a:t>wevaguide</a:t>
                      </a:r>
                      <a:r>
                        <a:rPr lang="en-GB" sz="1200" noProof="0" dirty="0"/>
                        <a:t>, body)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30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200" kern="1200" noProof="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30 </a:t>
                      </a:r>
                      <a:r>
                        <a:rPr lang="fr-FR" sz="1200" kern="1200" noProof="0" dirty="0" err="1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en-GB" sz="1200" kern="1200" noProof="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1173" marB="31173" anchor="ctr"/>
                </a:tc>
                <a:extLst>
                  <a:ext uri="{0D108BD9-81ED-4DB2-BD59-A6C34878D82A}">
                    <a16:rowId xmlns:a16="http://schemas.microsoft.com/office/drawing/2014/main" val="2966280341"/>
                  </a:ext>
                </a:extLst>
              </a:tr>
            </a:tbl>
          </a:graphicData>
        </a:graphic>
      </p:graphicFrame>
      <p:pic>
        <p:nvPicPr>
          <p:cNvPr id="13" name="Image 12" descr="Une image contenant capture d’écran, conception&#10;&#10;Description générée automatiquement">
            <a:extLst>
              <a:ext uri="{FF2B5EF4-FFF2-40B4-BE49-F238E27FC236}">
                <a16:creationId xmlns:a16="http://schemas.microsoft.com/office/drawing/2014/main" id="{59EB2504-BC68-BDD6-86A5-A169FAC5F4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27" r="36387"/>
          <a:stretch/>
        </p:blipFill>
        <p:spPr>
          <a:xfrm>
            <a:off x="5490102" y="1113588"/>
            <a:ext cx="1855103" cy="3464292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AF7ED06-B84A-2E86-AA12-006DD943B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pic>
        <p:nvPicPr>
          <p:cNvPr id="8" name="Image 5" descr="CERN-logo_outline.jpg">
            <a:extLst>
              <a:ext uri="{FF2B5EF4-FFF2-40B4-BE49-F238E27FC236}">
                <a16:creationId xmlns:a16="http://schemas.microsoft.com/office/drawing/2014/main" id="{6448F95C-F6A8-39A2-9ABF-318F35264B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3900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5" descr="CERN-logo_outline.jpg">
            <a:extLst>
              <a:ext uri="{FF2B5EF4-FFF2-40B4-BE49-F238E27FC236}">
                <a16:creationId xmlns:a16="http://schemas.microsoft.com/office/drawing/2014/main" id="{B813073A-A752-32D4-9753-F80E7F3170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8950" y="0"/>
            <a:ext cx="6326100" cy="540000"/>
          </a:xfrm>
        </p:spPr>
        <p:txBody>
          <a:bodyPr/>
          <a:lstStyle/>
          <a:p>
            <a:r>
              <a:rPr lang="en-GB" dirty="0"/>
              <a:t>DQW &amp; RFD </a:t>
            </a:r>
            <a:r>
              <a:rPr lang="en-GB" b="0" dirty="0"/>
              <a:t>– FPC Antenna</a:t>
            </a:r>
          </a:p>
        </p:txBody>
      </p:sp>
      <p:graphicFrame>
        <p:nvGraphicFramePr>
          <p:cNvPr id="11" name="Tableau 11">
            <a:extLst>
              <a:ext uri="{FF2B5EF4-FFF2-40B4-BE49-F238E27FC236}">
                <a16:creationId xmlns:a16="http://schemas.microsoft.com/office/drawing/2014/main" id="{E6D3B335-A3B2-ABD6-BF2C-1408790BCE57}"/>
              </a:ext>
            </a:extLst>
          </p:cNvPr>
          <p:cNvGraphicFramePr>
            <a:graphicFrameLocks noGrp="1"/>
          </p:cNvGraphicFramePr>
          <p:nvPr/>
        </p:nvGraphicFramePr>
        <p:xfrm>
          <a:off x="1584241" y="490802"/>
          <a:ext cx="4027146" cy="3956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8613">
                  <a:extLst>
                    <a:ext uri="{9D8B030D-6E8A-4147-A177-3AD203B41FA5}">
                      <a16:colId xmlns:a16="http://schemas.microsoft.com/office/drawing/2014/main" val="2385413433"/>
                    </a:ext>
                  </a:extLst>
                </a:gridCol>
                <a:gridCol w="1031258">
                  <a:extLst>
                    <a:ext uri="{9D8B030D-6E8A-4147-A177-3AD203B41FA5}">
                      <a16:colId xmlns:a16="http://schemas.microsoft.com/office/drawing/2014/main" val="2157740956"/>
                    </a:ext>
                  </a:extLst>
                </a:gridCol>
                <a:gridCol w="1647275">
                  <a:extLst>
                    <a:ext uri="{9D8B030D-6E8A-4147-A177-3AD203B41FA5}">
                      <a16:colId xmlns:a16="http://schemas.microsoft.com/office/drawing/2014/main" val="3467339566"/>
                    </a:ext>
                  </a:extLst>
                </a:gridCol>
              </a:tblGrid>
              <a:tr h="562612">
                <a:tc>
                  <a:txBody>
                    <a:bodyPr/>
                    <a:lstStyle/>
                    <a:p>
                      <a:pPr marL="0" algn="ctr" defTabSz="609585" rtl="0" eaLnBrk="1" latinLnBrk="0" hangingPunct="1"/>
                      <a:r>
                        <a:rPr lang="en-GB" sz="12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Pieces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Qty requested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Qty produced at CERN</a:t>
                      </a:r>
                    </a:p>
                  </a:txBody>
                  <a:tcPr marL="68580" marR="68580" marT="31173" marB="31173" anchor="ctr"/>
                </a:tc>
                <a:extLst>
                  <a:ext uri="{0D108BD9-81ED-4DB2-BD59-A6C34878D82A}">
                    <a16:rowId xmlns:a16="http://schemas.microsoft.com/office/drawing/2014/main" val="2700547105"/>
                  </a:ext>
                </a:extLst>
              </a:tr>
              <a:tr h="590384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DQW Antenna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14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200" kern="1200" noProof="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fr-FR" sz="1200" kern="1200" noProof="0" dirty="0" err="1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fr-FR" sz="1200" kern="1200" noProof="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457200" rtl="0" eaLnBrk="1" latinLnBrk="0" hangingPunct="1"/>
                      <a:r>
                        <a:rPr lang="fr-FR" sz="1200" kern="1200" noProof="0" dirty="0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8 </a:t>
                      </a:r>
                      <a:r>
                        <a:rPr lang="fr-FR" sz="1200" kern="1200" noProof="0" dirty="0" err="1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fr-FR" sz="1200" kern="1200" noProof="0" dirty="0">
                        <a:solidFill>
                          <a:schemeClr val="dk1"/>
                        </a:solidFill>
                        <a:highlight>
                          <a:srgbClr val="F4C74A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1173" marB="31173" anchor="ctr"/>
                </a:tc>
                <a:extLst>
                  <a:ext uri="{0D108BD9-81ED-4DB2-BD59-A6C34878D82A}">
                    <a16:rowId xmlns:a16="http://schemas.microsoft.com/office/drawing/2014/main" val="538513"/>
                  </a:ext>
                </a:extLst>
              </a:tr>
              <a:tr h="659239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DQW Double Tube</a:t>
                      </a:r>
                    </a:p>
                  </a:txBody>
                  <a:tcPr marL="68580" marR="68580" marT="31173" marB="31173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14</a:t>
                      </a:r>
                    </a:p>
                  </a:txBody>
                  <a:tcPr marL="68580" marR="68580" marT="31173" marB="31173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200" kern="1200" noProof="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8 </a:t>
                      </a:r>
                      <a:r>
                        <a:rPr lang="fr-FR" sz="1200" kern="1200" noProof="0" dirty="0" err="1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fr-FR" sz="1200" kern="1200" noProof="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457200" rtl="0" eaLnBrk="1" latinLnBrk="0" hangingPunct="1"/>
                      <a:r>
                        <a:rPr lang="fr-FR" sz="1200" kern="1200" noProof="0" dirty="0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fr-FR" sz="1200" kern="1200" noProof="0" dirty="0" err="1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en-GB" sz="1200" kern="1200" noProof="0" dirty="0">
                        <a:solidFill>
                          <a:schemeClr val="dk1"/>
                        </a:solidFill>
                        <a:highlight>
                          <a:srgbClr val="F4C74A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1173" marB="31173" anchor="ctr"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0876542"/>
                  </a:ext>
                </a:extLst>
              </a:tr>
              <a:tr h="245226">
                <a:tc>
                  <a:txBody>
                    <a:bodyPr/>
                    <a:lstStyle/>
                    <a:p>
                      <a:pPr algn="ctr"/>
                      <a:endParaRPr lang="en-GB" sz="1200" noProof="0" dirty="0"/>
                    </a:p>
                  </a:txBody>
                  <a:tcPr marL="68580" marR="68580" marT="31173" marB="3117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noProof="0" dirty="0"/>
                    </a:p>
                  </a:txBody>
                  <a:tcPr marL="68580" marR="68580" marT="31173" marB="3117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1200" kern="1200" noProof="0" dirty="0">
                        <a:solidFill>
                          <a:schemeClr val="dk1"/>
                        </a:solidFill>
                        <a:highlight>
                          <a:srgbClr val="FF00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1173" marB="3117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083014"/>
                  </a:ext>
                </a:extLst>
              </a:tr>
              <a:tr h="591743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RFD Antenna</a:t>
                      </a:r>
                    </a:p>
                  </a:txBody>
                  <a:tcPr marL="68580" marR="68580" marT="31173" marB="31173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noProof="0" dirty="0"/>
                        <a:t>14</a:t>
                      </a:r>
                      <a:endParaRPr lang="en-GB" sz="1200" noProof="0" dirty="0"/>
                    </a:p>
                  </a:txBody>
                  <a:tcPr marL="68580" marR="68580" marT="31173" marB="31173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200" kern="1200" noProof="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8 </a:t>
                      </a:r>
                      <a:r>
                        <a:rPr lang="fr-FR" sz="1200" kern="1200" noProof="0" dirty="0" err="1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fr-FR" sz="1200" kern="1200" noProof="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457200" rtl="0" eaLnBrk="1" latinLnBrk="0" hangingPunct="1"/>
                      <a:r>
                        <a:rPr lang="fr-FR" sz="1200" kern="1200" noProof="0" dirty="0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fr-FR" sz="1200" kern="1200" noProof="0" dirty="0" err="1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fr-FR" sz="1200" kern="1200" noProof="0" dirty="0">
                        <a:solidFill>
                          <a:schemeClr val="dk1"/>
                        </a:solidFill>
                        <a:highlight>
                          <a:srgbClr val="F4C74A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1173" marB="31173" anchor="ctr"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28105288"/>
                  </a:ext>
                </a:extLst>
              </a:tr>
              <a:tr h="591743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RFD Double Tube</a:t>
                      </a:r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noProof="0" dirty="0"/>
                        <a:t>14</a:t>
                      </a:r>
                      <a:endParaRPr lang="en-GB" sz="1200" noProof="0" dirty="0"/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200" kern="1200" noProof="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8 </a:t>
                      </a:r>
                      <a:r>
                        <a:rPr lang="fr-FR" sz="1200" kern="1200" noProof="0" dirty="0" err="1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fr-FR" sz="1200" kern="1200" noProof="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457200" rtl="0" eaLnBrk="1" latinLnBrk="0" hangingPunct="1"/>
                      <a:r>
                        <a:rPr lang="fr-FR" sz="1200" kern="1200" noProof="0" dirty="0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fr-FR" sz="1200" kern="1200" noProof="0" dirty="0" err="1">
                          <a:solidFill>
                            <a:schemeClr val="dk1"/>
                          </a:solidFill>
                          <a:highlight>
                            <a:srgbClr val="F4C74A"/>
                          </a:highlight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en-GB" sz="1200" kern="1200" noProof="0" dirty="0">
                        <a:solidFill>
                          <a:schemeClr val="dk1"/>
                        </a:solidFill>
                        <a:highlight>
                          <a:srgbClr val="F4C74A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1173" marB="31173" anchor="ctr"/>
                </a:tc>
                <a:extLst>
                  <a:ext uri="{0D108BD9-81ED-4DB2-BD59-A6C34878D82A}">
                    <a16:rowId xmlns:a16="http://schemas.microsoft.com/office/drawing/2014/main" val="1474488943"/>
                  </a:ext>
                </a:extLst>
              </a:tr>
              <a:tr h="245226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1173" marB="3117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1173" marB="3117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1173" marB="31173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769793"/>
                  </a:ext>
                </a:extLst>
              </a:tr>
              <a:tr h="470426">
                <a:tc>
                  <a:txBody>
                    <a:bodyPr/>
                    <a:lstStyle/>
                    <a:p>
                      <a:pPr algn="ctr"/>
                      <a:r>
                        <a:rPr lang="fr-FR" sz="1200" noProof="0" dirty="0"/>
                        <a:t>Vacuum Body</a:t>
                      </a:r>
                      <a:endParaRPr lang="en-GB" sz="1200" noProof="0" dirty="0"/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noProof="0" dirty="0"/>
                        <a:t>28</a:t>
                      </a:r>
                      <a:endParaRPr lang="en-GB" sz="1200" noProof="0" dirty="0"/>
                    </a:p>
                  </a:txBody>
                  <a:tcPr marL="68580" marR="68580" marT="31173" marB="31173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fr-FR" sz="1200" kern="1200" noProof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28 </a:t>
                      </a:r>
                      <a:r>
                        <a:rPr lang="fr-FR" sz="1200" kern="1200" noProof="0" dirty="0" err="1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fr-FR" sz="1200" kern="1200" noProof="0" dirty="0">
                        <a:solidFill>
                          <a:schemeClr val="tx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1173" marB="31173" anchor="ctr"/>
                </a:tc>
                <a:extLst>
                  <a:ext uri="{0D108BD9-81ED-4DB2-BD59-A6C34878D82A}">
                    <a16:rowId xmlns:a16="http://schemas.microsoft.com/office/drawing/2014/main" val="3983782508"/>
                  </a:ext>
                </a:extLst>
              </a:tr>
            </a:tbl>
          </a:graphicData>
        </a:graphic>
      </p:graphicFrame>
      <p:pic>
        <p:nvPicPr>
          <p:cNvPr id="4" name="Image 3">
            <a:extLst>
              <a:ext uri="{FF2B5EF4-FFF2-40B4-BE49-F238E27FC236}">
                <a16:creationId xmlns:a16="http://schemas.microsoft.com/office/drawing/2014/main" id="{8522C27E-76A8-0BA8-3E91-A1965F17079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4" r="37570"/>
          <a:stretch/>
        </p:blipFill>
        <p:spPr>
          <a:xfrm>
            <a:off x="6787651" y="2201189"/>
            <a:ext cx="675842" cy="143037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CE9957C-C8C4-B74A-B6B1-631377D02C6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86" t="729" r="36387"/>
          <a:stretch/>
        </p:blipFill>
        <p:spPr>
          <a:xfrm>
            <a:off x="6222993" y="2644622"/>
            <a:ext cx="517070" cy="101431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9935B76-3750-2B89-77AD-400B9C36CFA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1" r="36681"/>
          <a:stretch/>
        </p:blipFill>
        <p:spPr>
          <a:xfrm>
            <a:off x="6758441" y="491508"/>
            <a:ext cx="675842" cy="14303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2041ED0-5D84-5EF7-C4E1-1D015803FC9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0" r="35636"/>
          <a:stretch/>
        </p:blipFill>
        <p:spPr>
          <a:xfrm>
            <a:off x="6164864" y="1022039"/>
            <a:ext cx="517069" cy="913620"/>
          </a:xfrm>
          <a:prstGeom prst="rect">
            <a:avLst/>
          </a:prstGeom>
        </p:spPr>
      </p:pic>
      <p:pic>
        <p:nvPicPr>
          <p:cNvPr id="15" name="Image 14" descr="Une image contenant plastique, toilettes&#10;&#10;Description générée automatiquement">
            <a:extLst>
              <a:ext uri="{FF2B5EF4-FFF2-40B4-BE49-F238E27FC236}">
                <a16:creationId xmlns:a16="http://schemas.microsoft.com/office/drawing/2014/main" id="{0B4DAC98-783E-46F6-9D34-AD999ABDBB8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7" t="2750" r="23564" b="6951"/>
          <a:stretch/>
        </p:blipFill>
        <p:spPr>
          <a:xfrm>
            <a:off x="6037981" y="4040254"/>
            <a:ext cx="782333" cy="718316"/>
          </a:xfrm>
          <a:prstGeom prst="rect">
            <a:avLst/>
          </a:prstGeom>
        </p:spPr>
      </p:pic>
      <p:sp>
        <p:nvSpPr>
          <p:cNvPr id="9" name="TextBox 32">
            <a:extLst>
              <a:ext uri="{FF2B5EF4-FFF2-40B4-BE49-F238E27FC236}">
                <a16:creationId xmlns:a16="http://schemas.microsoft.com/office/drawing/2014/main" id="{24D09C28-1585-6851-462F-F284FB1039F2}"/>
              </a:ext>
            </a:extLst>
          </p:cNvPr>
          <p:cNvSpPr txBox="1"/>
          <p:nvPr/>
        </p:nvSpPr>
        <p:spPr>
          <a:xfrm>
            <a:off x="7201909" y="3005462"/>
            <a:ext cx="1045991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25" b="1" dirty="0"/>
              <a:t>RFD</a:t>
            </a:r>
          </a:p>
          <a:p>
            <a:r>
              <a:rPr lang="en-GB" sz="825" dirty="0"/>
              <a:t>FPC Antenna</a:t>
            </a:r>
          </a:p>
        </p:txBody>
      </p:sp>
      <p:sp>
        <p:nvSpPr>
          <p:cNvPr id="12" name="TextBox 32">
            <a:extLst>
              <a:ext uri="{FF2B5EF4-FFF2-40B4-BE49-F238E27FC236}">
                <a16:creationId xmlns:a16="http://schemas.microsoft.com/office/drawing/2014/main" id="{903D7A88-2BF4-D064-F82B-0CDC0F4D14E4}"/>
              </a:ext>
            </a:extLst>
          </p:cNvPr>
          <p:cNvSpPr txBox="1"/>
          <p:nvPr/>
        </p:nvSpPr>
        <p:spPr>
          <a:xfrm>
            <a:off x="6882109" y="4234362"/>
            <a:ext cx="1045991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25" b="1" dirty="0"/>
              <a:t>RFD / DQW</a:t>
            </a:r>
          </a:p>
          <a:p>
            <a:r>
              <a:rPr lang="en-GB" sz="825" dirty="0"/>
              <a:t>Vacuum Body</a:t>
            </a:r>
          </a:p>
        </p:txBody>
      </p:sp>
      <p:sp>
        <p:nvSpPr>
          <p:cNvPr id="13" name="TextBox 32">
            <a:extLst>
              <a:ext uri="{FF2B5EF4-FFF2-40B4-BE49-F238E27FC236}">
                <a16:creationId xmlns:a16="http://schemas.microsoft.com/office/drawing/2014/main" id="{A71F2193-C312-9B3E-4CCD-056110A6A785}"/>
              </a:ext>
            </a:extLst>
          </p:cNvPr>
          <p:cNvSpPr txBox="1"/>
          <p:nvPr/>
        </p:nvSpPr>
        <p:spPr>
          <a:xfrm>
            <a:off x="7201909" y="1221672"/>
            <a:ext cx="1045991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25" b="1" dirty="0"/>
              <a:t>DQW</a:t>
            </a:r>
          </a:p>
          <a:p>
            <a:r>
              <a:rPr lang="en-GB" sz="825" dirty="0"/>
              <a:t>FPC Antenna</a:t>
            </a:r>
          </a:p>
        </p:txBody>
      </p:sp>
      <p:sp>
        <p:nvSpPr>
          <p:cNvPr id="14" name="TextBox 32">
            <a:extLst>
              <a:ext uri="{FF2B5EF4-FFF2-40B4-BE49-F238E27FC236}">
                <a16:creationId xmlns:a16="http://schemas.microsoft.com/office/drawing/2014/main" id="{EA969434-52E7-9770-C484-3417517C3446}"/>
              </a:ext>
            </a:extLst>
          </p:cNvPr>
          <p:cNvSpPr txBox="1"/>
          <p:nvPr/>
        </p:nvSpPr>
        <p:spPr>
          <a:xfrm>
            <a:off x="5818516" y="1829871"/>
            <a:ext cx="1045991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25" b="1" dirty="0"/>
              <a:t>DQW</a:t>
            </a:r>
          </a:p>
          <a:p>
            <a:r>
              <a:rPr lang="en-GB" sz="825" dirty="0"/>
              <a:t>Double Tube</a:t>
            </a:r>
          </a:p>
        </p:txBody>
      </p:sp>
      <p:sp>
        <p:nvSpPr>
          <p:cNvPr id="16" name="TextBox 32">
            <a:extLst>
              <a:ext uri="{FF2B5EF4-FFF2-40B4-BE49-F238E27FC236}">
                <a16:creationId xmlns:a16="http://schemas.microsoft.com/office/drawing/2014/main" id="{DE10EB8F-C47D-869D-A673-F4A1E17245D8}"/>
              </a:ext>
            </a:extLst>
          </p:cNvPr>
          <p:cNvSpPr txBox="1"/>
          <p:nvPr/>
        </p:nvSpPr>
        <p:spPr>
          <a:xfrm>
            <a:off x="5900402" y="3485934"/>
            <a:ext cx="1045991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25" b="1" dirty="0"/>
              <a:t>RFD</a:t>
            </a:r>
          </a:p>
          <a:p>
            <a:r>
              <a:rPr lang="en-GB" sz="825" dirty="0"/>
              <a:t>Double Tube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092DC72-8DF3-E4A3-65E4-5350963C2180}"/>
              </a:ext>
            </a:extLst>
          </p:cNvPr>
          <p:cNvSpPr/>
          <p:nvPr/>
        </p:nvSpPr>
        <p:spPr>
          <a:xfrm>
            <a:off x="1326577" y="4447402"/>
            <a:ext cx="45424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lvl="1">
              <a:tabLst>
                <a:tab pos="133350" algn="l"/>
              </a:tabLst>
            </a:pPr>
            <a:r>
              <a:rPr lang="en-US" sz="1200" dirty="0">
                <a:highlight>
                  <a:srgbClr val="00FF00"/>
                </a:highlight>
              </a:rPr>
              <a:t>All missing assemblies are at very latest steps of production</a:t>
            </a:r>
            <a:endParaRPr lang="en-US" sz="1050" dirty="0">
              <a:highlight>
                <a:srgbClr val="00FF00"/>
              </a:highlight>
            </a:endParaRP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B3C3E1FF-8365-ADCF-2A16-7754F015F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68195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5" descr="CERN-logo_outline.jpg">
            <a:extLst>
              <a:ext uri="{FF2B5EF4-FFF2-40B4-BE49-F238E27FC236}">
                <a16:creationId xmlns:a16="http://schemas.microsoft.com/office/drawing/2014/main" id="{B3191717-73A3-3862-0145-7E7EC613D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71223"/>
            <a:ext cx="6326100" cy="540000"/>
          </a:xfrm>
        </p:spPr>
        <p:txBody>
          <a:bodyPr/>
          <a:lstStyle/>
          <a:p>
            <a:r>
              <a:rPr lang="en-GB" dirty="0"/>
              <a:t>Quality &amp; Documentation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89483644-6BB6-A8E5-BF61-C86F1C67BE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569651"/>
              </p:ext>
            </p:extLst>
          </p:nvPr>
        </p:nvGraphicFramePr>
        <p:xfrm>
          <a:off x="755576" y="542536"/>
          <a:ext cx="7931222" cy="4360168"/>
        </p:xfrm>
        <a:graphic>
          <a:graphicData uri="http://schemas.openxmlformats.org/drawingml/2006/table">
            <a:tbl>
              <a:tblPr/>
              <a:tblGrid>
                <a:gridCol w="2451297">
                  <a:extLst>
                    <a:ext uri="{9D8B030D-6E8A-4147-A177-3AD203B41FA5}">
                      <a16:colId xmlns:a16="http://schemas.microsoft.com/office/drawing/2014/main" val="3782875737"/>
                    </a:ext>
                  </a:extLst>
                </a:gridCol>
                <a:gridCol w="861267">
                  <a:extLst>
                    <a:ext uri="{9D8B030D-6E8A-4147-A177-3AD203B41FA5}">
                      <a16:colId xmlns:a16="http://schemas.microsoft.com/office/drawing/2014/main" val="3351187173"/>
                    </a:ext>
                  </a:extLst>
                </a:gridCol>
                <a:gridCol w="283934">
                  <a:extLst>
                    <a:ext uri="{9D8B030D-6E8A-4147-A177-3AD203B41FA5}">
                      <a16:colId xmlns:a16="http://schemas.microsoft.com/office/drawing/2014/main" val="279658720"/>
                    </a:ext>
                  </a:extLst>
                </a:gridCol>
                <a:gridCol w="785551">
                  <a:extLst>
                    <a:ext uri="{9D8B030D-6E8A-4147-A177-3AD203B41FA5}">
                      <a16:colId xmlns:a16="http://schemas.microsoft.com/office/drawing/2014/main" val="2863474747"/>
                    </a:ext>
                  </a:extLst>
                </a:gridCol>
                <a:gridCol w="780818">
                  <a:extLst>
                    <a:ext uri="{9D8B030D-6E8A-4147-A177-3AD203B41FA5}">
                      <a16:colId xmlns:a16="http://schemas.microsoft.com/office/drawing/2014/main" val="1022764359"/>
                    </a:ext>
                  </a:extLst>
                </a:gridCol>
                <a:gridCol w="560768">
                  <a:extLst>
                    <a:ext uri="{9D8B030D-6E8A-4147-A177-3AD203B41FA5}">
                      <a16:colId xmlns:a16="http://schemas.microsoft.com/office/drawing/2014/main" val="3823191039"/>
                    </a:ext>
                  </a:extLst>
                </a:gridCol>
                <a:gridCol w="2207587">
                  <a:extLst>
                    <a:ext uri="{9D8B030D-6E8A-4147-A177-3AD203B41FA5}">
                      <a16:colId xmlns:a16="http://schemas.microsoft.com/office/drawing/2014/main" val="1245532679"/>
                    </a:ext>
                  </a:extLst>
                </a:gridCol>
              </a:tblGrid>
              <a:tr h="20448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effectLst/>
                          <a:highlight>
                            <a:srgbClr val="DAEEF3"/>
                          </a:highlight>
                          <a:latin typeface="Arial" panose="020B0604020202020204" pitchFamily="34" charset="0"/>
                        </a:rPr>
                        <a:t>TRAVELLER HOM COUPLERS &amp; FEEDTHROUGHS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effectLst/>
                          <a:highlight>
                            <a:srgbClr val="8DB4E2"/>
                          </a:highlight>
                          <a:latin typeface="Arial" panose="020B0604020202020204" pitchFamily="34" charset="0"/>
                        </a:rPr>
                        <a:t>N°WB - 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1460994"/>
                  </a:ext>
                </a:extLst>
              </a:tr>
              <a:tr h="2215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effectLst/>
                          <a:latin typeface="Arial" panose="020B0604020202020204" pitchFamily="34" charset="0"/>
                        </a:rPr>
                        <a:t>CDD Number / </a:t>
                      </a:r>
                      <a:r>
                        <a:rPr lang="en-GB" sz="700" b="0" i="0" u="none" strike="noStrike" dirty="0" err="1">
                          <a:effectLst/>
                          <a:latin typeface="Arial" panose="020B0604020202020204" pitchFamily="34" charset="0"/>
                        </a:rPr>
                        <a:t>Numéro</a:t>
                      </a:r>
                      <a:r>
                        <a:rPr lang="en-GB" sz="700" b="0" i="0" u="none" strike="noStrike" dirty="0">
                          <a:effectLst/>
                          <a:latin typeface="Arial" panose="020B0604020202020204" pitchFamily="34" charset="0"/>
                        </a:rPr>
                        <a:t> CDD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effectLst/>
                          <a:latin typeface="Arial" panose="020B0604020202020204" pitchFamily="34" charset="0"/>
                        </a:rPr>
                        <a:t>Bld./ Lieu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effectLst/>
                          <a:latin typeface="Arial" panose="020B0604020202020204" pitchFamily="34" charset="0"/>
                        </a:rPr>
                        <a:t>Collaborator / </a:t>
                      </a:r>
                      <a:r>
                        <a:rPr lang="en-GB" sz="700" b="0" i="0" u="none" strike="noStrike" dirty="0" err="1">
                          <a:effectLst/>
                          <a:latin typeface="Arial" panose="020B0604020202020204" pitchFamily="34" charset="0"/>
                        </a:rPr>
                        <a:t>Responsable</a:t>
                      </a:r>
                      <a:endParaRPr lang="en-GB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effectLst/>
                          <a:latin typeface="Arial" panose="020B0604020202020204" pitchFamily="34" charset="0"/>
                        </a:rPr>
                        <a:t>Signature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effectLst/>
                          <a:latin typeface="Arial" panose="020B0604020202020204" pitchFamily="34" charset="0"/>
                        </a:rPr>
                        <a:t>Date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effectLst/>
                          <a:latin typeface="Arial" panose="020B0604020202020204" pitchFamily="34" charset="0"/>
                        </a:rPr>
                        <a:t>Comments / Observations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8604420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Ceamic</a:t>
                      </a:r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 order number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493390"/>
                  </a:ext>
                </a:extLst>
              </a:tr>
              <a:tr h="217032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Visual inspection of </a:t>
                      </a:r>
                      <a:r>
                        <a:rPr lang="fr-FR" sz="7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ceramic</a:t>
                      </a:r>
                      <a:r>
                        <a:rPr lang="fr-FR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 discs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269173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Degreasing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107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088118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Metalization</a:t>
                      </a:r>
                      <a:r>
                        <a:rPr lang="fr-FR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 / Mo/Mn 20-45 µm + Ni 5-10 µm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2448176"/>
                  </a:ext>
                </a:extLst>
              </a:tr>
              <a:tr h="217032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Visual inspection of </a:t>
                      </a:r>
                      <a:r>
                        <a:rPr lang="fr-FR" sz="7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ceramic</a:t>
                      </a:r>
                      <a:r>
                        <a:rPr lang="fr-FR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 discs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1421819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Metrology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AP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5728036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Machining Titanium flange (rough)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AP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8640382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Machining</a:t>
                      </a:r>
                      <a:r>
                        <a:rPr lang="fr-FR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 Copper part (</a:t>
                      </a:r>
                      <a:r>
                        <a:rPr lang="fr-FR" sz="7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finishing</a:t>
                      </a:r>
                      <a:r>
                        <a:rPr lang="fr-FR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AP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7166894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Thermal stress relief treatment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107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8282238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Machining final Titanium flange (finishing)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AP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8343816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Etching</a:t>
                      </a:r>
                      <a:r>
                        <a:rPr lang="fr-FR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FR" sz="7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flange</a:t>
                      </a:r>
                      <a:r>
                        <a:rPr lang="fr-FR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 + tube </a:t>
                      </a:r>
                      <a:r>
                        <a:rPr lang="fr-FR" sz="7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before</a:t>
                      </a:r>
                      <a:r>
                        <a:rPr lang="fr-FR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FR" sz="700" b="0" i="0" u="none" strike="noStrike" dirty="0" err="1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brazing</a:t>
                      </a:r>
                      <a:endParaRPr lang="fr-FR" sz="700" b="0" i="0" u="none" strike="noStrike" dirty="0">
                        <a:solidFill>
                          <a:srgbClr val="4F81B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107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6207129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Visual control </a:t>
                      </a:r>
                      <a:r>
                        <a:rPr lang="fr-FR" sz="7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before</a:t>
                      </a:r>
                      <a:r>
                        <a:rPr lang="fr-FR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FR" sz="7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brazing</a:t>
                      </a:r>
                      <a:endParaRPr lang="fr-FR" sz="7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6619572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kern="1200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Vacuum brazing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7471159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Visual control </a:t>
                      </a:r>
                      <a:r>
                        <a:rPr lang="fr-FR" sz="7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after</a:t>
                      </a:r>
                      <a:r>
                        <a:rPr lang="fr-FR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FR" sz="7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brazing</a:t>
                      </a:r>
                      <a:endParaRPr lang="fr-FR" sz="7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6512684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Ceramic n° engraving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1705814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Leak test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864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4591102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Sandblasting of ceramic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864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2743406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Metrology of antenna’s height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AP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8718691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EB Welding of back pieces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AP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4539043"/>
                  </a:ext>
                </a:extLst>
              </a:tr>
              <a:tr h="111356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Visual control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4917015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Metrology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7478218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Inspection finale SY-RF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864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4F81B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3995910"/>
                  </a:ext>
                </a:extLst>
              </a:tr>
              <a:tr h="1694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Leak test / </a:t>
                      </a:r>
                      <a:r>
                        <a:rPr lang="en-GB" sz="7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Contrôle</a:t>
                      </a:r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7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d'étanchéité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864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__/__/20__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E26B0A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15" marR="4915" marT="49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5929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4670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9954BF-3209-3532-4E77-E6A42E287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EE137803-C829-0E41-1D7A-B18C8375F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48973D2C-71E9-9161-5750-7094152E62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94936C4-259A-BB64-4B15-6AAA050B4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444" y="2060928"/>
            <a:ext cx="7920000" cy="720000"/>
          </a:xfrm>
        </p:spPr>
        <p:txBody>
          <a:bodyPr/>
          <a:lstStyle/>
          <a:p>
            <a:r>
              <a:rPr lang="en-US" sz="4000" dirty="0"/>
              <a:t>RFD Cavities @ CERN</a:t>
            </a:r>
          </a:p>
        </p:txBody>
      </p:sp>
    </p:spTree>
    <p:extLst>
      <p:ext uri="{BB962C8B-B14F-4D97-AF65-F5344CB8AC3E}">
        <p14:creationId xmlns:p14="http://schemas.microsoft.com/office/powerpoint/2010/main" val="2255319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8CBD9-2BB2-F1D9-F741-C0B96814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1B5465-677C-123A-8DA2-A5DE334DD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000" y="18420"/>
            <a:ext cx="5940000" cy="540000"/>
          </a:xfrm>
        </p:spPr>
        <p:txBody>
          <a:bodyPr/>
          <a:lstStyle/>
          <a:p>
            <a:r>
              <a:rPr lang="en-US" dirty="0"/>
              <a:t>Context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4A4C23-1433-8346-2CDE-287D88205213}"/>
              </a:ext>
            </a:extLst>
          </p:cNvPr>
          <p:cNvSpPr/>
          <p:nvPr/>
        </p:nvSpPr>
        <p:spPr>
          <a:xfrm>
            <a:off x="295297" y="3211687"/>
            <a:ext cx="20806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Wingdings" panose="05000000000000000000" pitchFamily="2" charset="2"/>
              <a:buChar char="q"/>
            </a:pPr>
            <a:r>
              <a:rPr lang="en-GB" sz="1500" b="1" dirty="0"/>
              <a:t>CERN</a:t>
            </a:r>
          </a:p>
          <a:p>
            <a:r>
              <a:rPr lang="en-GB" sz="1200" dirty="0"/>
              <a:t>	1x DQW CM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634F7E3-298B-CA51-7CFA-AD453200FF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724" y="1081025"/>
            <a:ext cx="1218547" cy="7756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E2BA2C4-A09F-B702-FB57-60C9EB82EB57}"/>
              </a:ext>
            </a:extLst>
          </p:cNvPr>
          <p:cNvSpPr/>
          <p:nvPr/>
        </p:nvSpPr>
        <p:spPr>
          <a:xfrm>
            <a:off x="278460" y="1207637"/>
            <a:ext cx="223330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Wingdings" panose="05000000000000000000" pitchFamily="2" charset="2"/>
              <a:buChar char="q"/>
            </a:pPr>
            <a:r>
              <a:rPr lang="en-GB" sz="1500" b="1" dirty="0"/>
              <a:t>STFC – UK</a:t>
            </a:r>
          </a:p>
          <a:p>
            <a:r>
              <a:rPr lang="en-GB" sz="1200" dirty="0"/>
              <a:t>	4x DQW CMs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9D5A848-01B1-038B-4315-C9C29F3C92EA}"/>
              </a:ext>
            </a:extLst>
          </p:cNvPr>
          <p:cNvSpPr/>
          <p:nvPr/>
        </p:nvSpPr>
        <p:spPr>
          <a:xfrm>
            <a:off x="282423" y="2175236"/>
            <a:ext cx="30549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Wingdings" panose="05000000000000000000" pitchFamily="2" charset="2"/>
              <a:buChar char="q"/>
            </a:pPr>
            <a:r>
              <a:rPr lang="en-GB" sz="1500" b="1" dirty="0"/>
              <a:t>TRIUMF – Canada</a:t>
            </a:r>
          </a:p>
          <a:p>
            <a:r>
              <a:rPr lang="en-GB" sz="1200" dirty="0"/>
              <a:t>	5x RFD CMs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32952DDC-E747-8C71-67C3-13D5157025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6249" y="2013450"/>
            <a:ext cx="1283319" cy="831401"/>
          </a:xfrm>
          <a:prstGeom prst="rect">
            <a:avLst/>
          </a:prstGeom>
        </p:spPr>
      </p:pic>
      <p:sp>
        <p:nvSpPr>
          <p:cNvPr id="45" name="ZoneTexte 44">
            <a:extLst>
              <a:ext uri="{FF2B5EF4-FFF2-40B4-BE49-F238E27FC236}">
                <a16:creationId xmlns:a16="http://schemas.microsoft.com/office/drawing/2014/main" id="{D734E42E-1C1C-AE21-D100-A9D893BB7E4F}"/>
              </a:ext>
            </a:extLst>
          </p:cNvPr>
          <p:cNvSpPr txBox="1"/>
          <p:nvPr/>
        </p:nvSpPr>
        <p:spPr>
          <a:xfrm>
            <a:off x="2699792" y="2728757"/>
            <a:ext cx="59806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r>
              <a:rPr lang="en-GB" dirty="0"/>
              <a:t>TCM-1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E965F80-54DF-218C-CB5F-F2B060D7B6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6917" y="1081025"/>
            <a:ext cx="1218547" cy="77568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9FF8656-A749-B38F-3555-3DD9CED92B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5973" y="1073924"/>
            <a:ext cx="1218547" cy="77568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0D8570B-1F59-5E29-35ED-DB5BA9DBEB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9941" y="1090350"/>
            <a:ext cx="1218547" cy="775689"/>
          </a:xfrm>
          <a:prstGeom prst="rect">
            <a:avLst/>
          </a:prstGeom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id="{52651B42-BBB0-7E3A-1293-42B208CE5CF4}"/>
              </a:ext>
            </a:extLst>
          </p:cNvPr>
          <p:cNvSpPr txBox="1"/>
          <p:nvPr/>
        </p:nvSpPr>
        <p:spPr>
          <a:xfrm>
            <a:off x="2328328" y="1747621"/>
            <a:ext cx="49136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CM-1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D5549B67-B7C8-19FC-CD73-5F842DB46483}"/>
              </a:ext>
            </a:extLst>
          </p:cNvPr>
          <p:cNvSpPr txBox="1"/>
          <p:nvPr/>
        </p:nvSpPr>
        <p:spPr>
          <a:xfrm>
            <a:off x="3655684" y="1741298"/>
            <a:ext cx="49136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CM-3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134664DA-846F-9AD1-878B-1144AE56BF6C}"/>
              </a:ext>
            </a:extLst>
          </p:cNvPr>
          <p:cNvSpPr txBox="1"/>
          <p:nvPr/>
        </p:nvSpPr>
        <p:spPr>
          <a:xfrm>
            <a:off x="4913935" y="1734197"/>
            <a:ext cx="49136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CM-4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CB14520-2B73-4872-69F1-8D75CEEDE9BC}"/>
              </a:ext>
            </a:extLst>
          </p:cNvPr>
          <p:cNvSpPr txBox="1"/>
          <p:nvPr/>
        </p:nvSpPr>
        <p:spPr>
          <a:xfrm>
            <a:off x="6238071" y="1750341"/>
            <a:ext cx="49136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CM-5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17FEC05-942C-C6B3-3CDA-97E4005E83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6713" y="2013450"/>
            <a:ext cx="1283319" cy="83140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18AB3C4-9300-522B-A651-4736F523B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2006349"/>
            <a:ext cx="1283319" cy="831401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4914660-7A2A-8469-2F1E-4E5D51EE9B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2002249"/>
            <a:ext cx="1283319" cy="831401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3B7F3A5-3C6B-D7EE-2134-9131B56516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2006349"/>
            <a:ext cx="1283319" cy="831401"/>
          </a:xfrm>
          <a:prstGeom prst="rect">
            <a:avLst/>
          </a:prstGeom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820B7FD5-AEDF-99A3-5AC5-E43C4DE1EAAD}"/>
              </a:ext>
            </a:extLst>
          </p:cNvPr>
          <p:cNvSpPr txBox="1"/>
          <p:nvPr/>
        </p:nvSpPr>
        <p:spPr>
          <a:xfrm>
            <a:off x="5220072" y="2728757"/>
            <a:ext cx="59698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r>
              <a:rPr lang="en-GB" dirty="0"/>
              <a:t>TCM-3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CA6C4D23-1822-C91F-7285-35497A5971C4}"/>
              </a:ext>
            </a:extLst>
          </p:cNvPr>
          <p:cNvSpPr txBox="1"/>
          <p:nvPr/>
        </p:nvSpPr>
        <p:spPr>
          <a:xfrm>
            <a:off x="6521815" y="2729435"/>
            <a:ext cx="59885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r>
              <a:rPr lang="en-GB" dirty="0"/>
              <a:t>TCM-4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143B4D1A-0848-223C-1B63-B0C0A4A50D22}"/>
              </a:ext>
            </a:extLst>
          </p:cNvPr>
          <p:cNvSpPr txBox="1"/>
          <p:nvPr/>
        </p:nvSpPr>
        <p:spPr>
          <a:xfrm>
            <a:off x="7840655" y="2722334"/>
            <a:ext cx="59698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r>
              <a:rPr lang="en-GB" dirty="0"/>
              <a:t>TCM-5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B06F0A4B-B6E7-A5AA-31F1-723EC11B41A6}"/>
              </a:ext>
            </a:extLst>
          </p:cNvPr>
          <p:cNvSpPr txBox="1"/>
          <p:nvPr/>
        </p:nvSpPr>
        <p:spPr>
          <a:xfrm>
            <a:off x="3960445" y="2728757"/>
            <a:ext cx="59885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r>
              <a:rPr lang="en-GB" dirty="0"/>
              <a:t>TCM-2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96245073-9EA1-D242-2C4B-7AAD0E8D3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8391" y="3101818"/>
            <a:ext cx="1218547" cy="775689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3099010E-5448-C37F-FA28-147A58C2E213}"/>
              </a:ext>
            </a:extLst>
          </p:cNvPr>
          <p:cNvSpPr txBox="1"/>
          <p:nvPr/>
        </p:nvSpPr>
        <p:spPr>
          <a:xfrm>
            <a:off x="2316995" y="3768414"/>
            <a:ext cx="49136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CM-1</a:t>
            </a:r>
          </a:p>
        </p:txBody>
      </p:sp>
      <p:pic>
        <p:nvPicPr>
          <p:cNvPr id="38" name="Image 5" descr="CERN-logo_outline.jpg">
            <a:extLst>
              <a:ext uri="{FF2B5EF4-FFF2-40B4-BE49-F238E27FC236}">
                <a16:creationId xmlns:a16="http://schemas.microsoft.com/office/drawing/2014/main" id="{8B3E32F0-2E1B-57C0-67DF-25B5A2D7EF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40" name="Espace réservé du pied de page 3">
            <a:extLst>
              <a:ext uri="{FF2B5EF4-FFF2-40B4-BE49-F238E27FC236}">
                <a16:creationId xmlns:a16="http://schemas.microsoft.com/office/drawing/2014/main" id="{5073CF07-A33E-DD4D-127E-26603E9CC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41" name="Slide Number Placeholder 14">
            <a:extLst>
              <a:ext uri="{FF2B5EF4-FFF2-40B4-BE49-F238E27FC236}">
                <a16:creationId xmlns:a16="http://schemas.microsoft.com/office/drawing/2014/main" id="{A6962120-7A4E-82E4-993C-281E6125B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3900A6F-DE72-EC82-80D6-CC0652A7D010}"/>
              </a:ext>
            </a:extLst>
          </p:cNvPr>
          <p:cNvSpPr txBox="1"/>
          <p:nvPr/>
        </p:nvSpPr>
        <p:spPr>
          <a:xfrm rot="20953829">
            <a:off x="7133432" y="1803269"/>
            <a:ext cx="129968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i="1" dirty="0">
                <a:solidFill>
                  <a:schemeClr val="accent1">
                    <a:lumMod val="75000"/>
                  </a:schemeClr>
                </a:solidFill>
              </a:rPr>
              <a:t>See Bob Laxdal’s talk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9F7DEA-7C75-3A8B-1180-4F8883D3B9E4}"/>
              </a:ext>
            </a:extLst>
          </p:cNvPr>
          <p:cNvSpPr/>
          <p:nvPr/>
        </p:nvSpPr>
        <p:spPr>
          <a:xfrm>
            <a:off x="592934" y="532764"/>
            <a:ext cx="8093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/>
              <a:t>10 crab cavities cryomodules (CMs) including 2 spares are needed for HL-LHC WP4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B1EDF68-F2EE-8291-D280-E4F1C2198AA3}"/>
              </a:ext>
            </a:extLst>
          </p:cNvPr>
          <p:cNvSpPr txBox="1"/>
          <p:nvPr/>
        </p:nvSpPr>
        <p:spPr>
          <a:xfrm rot="21020065">
            <a:off x="6869783" y="968232"/>
            <a:ext cx="154832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i="1" dirty="0">
                <a:solidFill>
                  <a:schemeClr val="accent1">
                    <a:lumMod val="75000"/>
                  </a:schemeClr>
                </a:solidFill>
              </a:rPr>
              <a:t>See Nik Templeton’s talk</a:t>
            </a:r>
          </a:p>
        </p:txBody>
      </p:sp>
    </p:spTree>
    <p:extLst>
      <p:ext uri="{BB962C8B-B14F-4D97-AF65-F5344CB8AC3E}">
        <p14:creationId xmlns:p14="http://schemas.microsoft.com/office/powerpoint/2010/main" val="137126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F231BD-C974-915A-B264-D51AC05D50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E3D262-3648-74CD-74D8-A0751123F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000" y="18420"/>
            <a:ext cx="5940000" cy="540000"/>
          </a:xfrm>
        </p:spPr>
        <p:txBody>
          <a:bodyPr/>
          <a:lstStyle/>
          <a:p>
            <a:r>
              <a:rPr lang="en-US" dirty="0"/>
              <a:t>Context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8E8AB0-A3B8-710E-5BDC-3C4072FA0E25}"/>
              </a:ext>
            </a:extLst>
          </p:cNvPr>
          <p:cNvSpPr/>
          <p:nvPr/>
        </p:nvSpPr>
        <p:spPr>
          <a:xfrm>
            <a:off x="592934" y="532764"/>
            <a:ext cx="8093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/>
              <a:t>10 crab cavities cryomodules (CMs) including 2 spares are needed for HL-LHC WP4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63273F-5121-3D4B-5B04-EEF040604109}"/>
              </a:ext>
            </a:extLst>
          </p:cNvPr>
          <p:cNvSpPr/>
          <p:nvPr/>
        </p:nvSpPr>
        <p:spPr>
          <a:xfrm>
            <a:off x="295297" y="3211687"/>
            <a:ext cx="20806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Wingdings" panose="05000000000000000000" pitchFamily="2" charset="2"/>
              <a:buChar char="q"/>
            </a:pPr>
            <a:r>
              <a:rPr lang="en-GB" sz="1500" b="1" dirty="0"/>
              <a:t>CERN</a:t>
            </a:r>
          </a:p>
          <a:p>
            <a:r>
              <a:rPr lang="en-GB" sz="1200" dirty="0"/>
              <a:t>	1x DQW CM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5E77B32-37E8-9779-A963-BF680AC3FC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724" y="1081025"/>
            <a:ext cx="1218547" cy="7756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740275D-423B-DDA9-8E5D-4A9FA8A5846D}"/>
              </a:ext>
            </a:extLst>
          </p:cNvPr>
          <p:cNvSpPr/>
          <p:nvPr/>
        </p:nvSpPr>
        <p:spPr>
          <a:xfrm>
            <a:off x="278460" y="1207637"/>
            <a:ext cx="223330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Wingdings" panose="05000000000000000000" pitchFamily="2" charset="2"/>
              <a:buChar char="q"/>
            </a:pPr>
            <a:r>
              <a:rPr lang="en-GB" sz="1500" b="1" dirty="0"/>
              <a:t>STFC – UK</a:t>
            </a:r>
          </a:p>
          <a:p>
            <a:r>
              <a:rPr lang="en-GB" sz="1200" dirty="0"/>
              <a:t>	4x DQW CMs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862052C-83D9-3328-91AF-4092105BE518}"/>
              </a:ext>
            </a:extLst>
          </p:cNvPr>
          <p:cNvSpPr/>
          <p:nvPr/>
        </p:nvSpPr>
        <p:spPr>
          <a:xfrm>
            <a:off x="282423" y="2175236"/>
            <a:ext cx="30549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Wingdings" panose="05000000000000000000" pitchFamily="2" charset="2"/>
              <a:buChar char="q"/>
            </a:pPr>
            <a:r>
              <a:rPr lang="en-GB" sz="1500" b="1" dirty="0"/>
              <a:t>TRIUMF – Canada</a:t>
            </a:r>
          </a:p>
          <a:p>
            <a:r>
              <a:rPr lang="en-GB" sz="1200" dirty="0"/>
              <a:t>	5x RFD CMs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6409988B-F6FF-2A03-FD98-A2451EAB5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6249" y="2013450"/>
            <a:ext cx="1283319" cy="831401"/>
          </a:xfrm>
          <a:prstGeom prst="rect">
            <a:avLst/>
          </a:prstGeom>
        </p:spPr>
      </p:pic>
      <p:sp>
        <p:nvSpPr>
          <p:cNvPr id="45" name="ZoneTexte 44">
            <a:extLst>
              <a:ext uri="{FF2B5EF4-FFF2-40B4-BE49-F238E27FC236}">
                <a16:creationId xmlns:a16="http://schemas.microsoft.com/office/drawing/2014/main" id="{A755BBA2-1B58-DD23-711B-E8DE38A98FAB}"/>
              </a:ext>
            </a:extLst>
          </p:cNvPr>
          <p:cNvSpPr txBox="1"/>
          <p:nvPr/>
        </p:nvSpPr>
        <p:spPr>
          <a:xfrm>
            <a:off x="2699792" y="2728757"/>
            <a:ext cx="59806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r>
              <a:rPr lang="en-GB" dirty="0"/>
              <a:t>TCM-1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AB975EC-9ED7-8314-B718-21CCD32FA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6917" y="1081025"/>
            <a:ext cx="1218547" cy="77568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A23C408-D696-A05D-F0C3-D5C847F8E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5973" y="1073924"/>
            <a:ext cx="1218547" cy="77568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9D793F0-5D18-E6CE-8193-693EE1808E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9941" y="1090350"/>
            <a:ext cx="1218547" cy="775689"/>
          </a:xfrm>
          <a:prstGeom prst="rect">
            <a:avLst/>
          </a:prstGeom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id="{AEB8DB58-7604-1F8A-FF7D-CBDDF8F5206F}"/>
              </a:ext>
            </a:extLst>
          </p:cNvPr>
          <p:cNvSpPr txBox="1"/>
          <p:nvPr/>
        </p:nvSpPr>
        <p:spPr>
          <a:xfrm>
            <a:off x="2328328" y="1747621"/>
            <a:ext cx="49136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CM-1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00263A70-AD69-C350-9199-92AC151E522E}"/>
              </a:ext>
            </a:extLst>
          </p:cNvPr>
          <p:cNvSpPr txBox="1"/>
          <p:nvPr/>
        </p:nvSpPr>
        <p:spPr>
          <a:xfrm>
            <a:off x="3655684" y="1741298"/>
            <a:ext cx="49136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CM-3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780A6457-82B3-2049-A0E4-52058A908777}"/>
              </a:ext>
            </a:extLst>
          </p:cNvPr>
          <p:cNvSpPr txBox="1"/>
          <p:nvPr/>
        </p:nvSpPr>
        <p:spPr>
          <a:xfrm>
            <a:off x="4913935" y="1734197"/>
            <a:ext cx="49136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CM-4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BD04169E-8144-3333-9CBB-85CDB8BAA52B}"/>
              </a:ext>
            </a:extLst>
          </p:cNvPr>
          <p:cNvSpPr txBox="1"/>
          <p:nvPr/>
        </p:nvSpPr>
        <p:spPr>
          <a:xfrm>
            <a:off x="6238071" y="1750341"/>
            <a:ext cx="49136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CM-5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B3BB6D1A-9514-1781-8914-1CF74FAFB5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6713" y="2013450"/>
            <a:ext cx="1283319" cy="83140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D8C55517-95BD-56CB-BF1D-E2E54591C9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2006349"/>
            <a:ext cx="1283319" cy="831401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AED6120C-9FF1-00B3-FB49-4CAF8C3326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2002249"/>
            <a:ext cx="1283319" cy="831401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BD40FC3-8CAA-DC95-B4BB-22B3E351A8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2006349"/>
            <a:ext cx="1283319" cy="831401"/>
          </a:xfrm>
          <a:prstGeom prst="rect">
            <a:avLst/>
          </a:prstGeom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70CAED3E-B727-30DB-9C7E-6439BD4869A7}"/>
              </a:ext>
            </a:extLst>
          </p:cNvPr>
          <p:cNvSpPr txBox="1"/>
          <p:nvPr/>
        </p:nvSpPr>
        <p:spPr>
          <a:xfrm>
            <a:off x="5220072" y="2728757"/>
            <a:ext cx="59698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r>
              <a:rPr lang="en-GB" dirty="0"/>
              <a:t>TCM-3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E550C8BC-FA3F-A2A8-CF21-30264F8628CF}"/>
              </a:ext>
            </a:extLst>
          </p:cNvPr>
          <p:cNvSpPr txBox="1"/>
          <p:nvPr/>
        </p:nvSpPr>
        <p:spPr>
          <a:xfrm>
            <a:off x="6521815" y="2729435"/>
            <a:ext cx="59885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r>
              <a:rPr lang="en-GB" dirty="0"/>
              <a:t>TCM-4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09EAE6A6-7038-A2FE-F080-8C21F07EE589}"/>
              </a:ext>
            </a:extLst>
          </p:cNvPr>
          <p:cNvSpPr txBox="1"/>
          <p:nvPr/>
        </p:nvSpPr>
        <p:spPr>
          <a:xfrm>
            <a:off x="7840655" y="2722334"/>
            <a:ext cx="59698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r>
              <a:rPr lang="en-GB" dirty="0"/>
              <a:t>TCM-5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3CCB1BCE-FC35-CFD7-B228-047F67937D72}"/>
              </a:ext>
            </a:extLst>
          </p:cNvPr>
          <p:cNvSpPr txBox="1"/>
          <p:nvPr/>
        </p:nvSpPr>
        <p:spPr>
          <a:xfrm>
            <a:off x="3960445" y="2728757"/>
            <a:ext cx="59885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r>
              <a:rPr lang="en-GB" dirty="0"/>
              <a:t>TCM-2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C83AC9D2-FA97-BCBB-BF64-44422D2065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8391" y="3101818"/>
            <a:ext cx="1218547" cy="775689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160C58C8-E1EE-B630-BDC4-D4E65BC4AFDB}"/>
              </a:ext>
            </a:extLst>
          </p:cNvPr>
          <p:cNvSpPr txBox="1"/>
          <p:nvPr/>
        </p:nvSpPr>
        <p:spPr>
          <a:xfrm>
            <a:off x="2316995" y="3768414"/>
            <a:ext cx="49136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CM-1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924002D-F935-52B0-51A4-F823F7928F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0034" y="3039972"/>
            <a:ext cx="1283319" cy="831401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C4DBBFD4-B919-4536-5234-4F762FD27F97}"/>
              </a:ext>
            </a:extLst>
          </p:cNvPr>
          <p:cNvSpPr txBox="1"/>
          <p:nvPr/>
        </p:nvSpPr>
        <p:spPr>
          <a:xfrm>
            <a:off x="3563577" y="3755279"/>
            <a:ext cx="59806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r>
              <a:rPr lang="en-GB" dirty="0"/>
              <a:t>TCM-5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457C988-8E6D-D149-E973-0C47A7D25021}"/>
              </a:ext>
            </a:extLst>
          </p:cNvPr>
          <p:cNvSpPr/>
          <p:nvPr/>
        </p:nvSpPr>
        <p:spPr>
          <a:xfrm>
            <a:off x="611560" y="4011910"/>
            <a:ext cx="7229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Following PSM in May 2025, decision to add 1x RFD CM in CERN scope, </a:t>
            </a:r>
            <a:r>
              <a:rPr lang="en-GB" sz="1600" u="sng" dirty="0"/>
              <a:t>with 2x CERN-produced RFD crab cavities</a:t>
            </a: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9A8ED552-5EF3-EFCE-865D-D3246DEDFC43}"/>
              </a:ext>
            </a:extLst>
          </p:cNvPr>
          <p:cNvSpPr/>
          <p:nvPr/>
        </p:nvSpPr>
        <p:spPr>
          <a:xfrm>
            <a:off x="3067273" y="2988472"/>
            <a:ext cx="1576735" cy="10218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D08B5CA-EFE0-305A-AC62-40E3609B0E3A}"/>
              </a:ext>
            </a:extLst>
          </p:cNvPr>
          <p:cNvSpPr/>
          <p:nvPr/>
        </p:nvSpPr>
        <p:spPr>
          <a:xfrm>
            <a:off x="7439495" y="1991596"/>
            <a:ext cx="1338590" cy="1024762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A455064E-0993-6751-E9B9-10475F3CC90D}"/>
              </a:ext>
            </a:extLst>
          </p:cNvPr>
          <p:cNvSpPr txBox="1"/>
          <p:nvPr/>
        </p:nvSpPr>
        <p:spPr>
          <a:xfrm rot="21020065">
            <a:off x="6869783" y="968232"/>
            <a:ext cx="154832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i="1" dirty="0">
                <a:solidFill>
                  <a:schemeClr val="accent1">
                    <a:lumMod val="75000"/>
                  </a:schemeClr>
                </a:solidFill>
              </a:rPr>
              <a:t>See Nik Templeton’s talk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A99788-03F7-8B0D-3A9D-B4F23096510A}"/>
              </a:ext>
            </a:extLst>
          </p:cNvPr>
          <p:cNvSpPr txBox="1"/>
          <p:nvPr/>
        </p:nvSpPr>
        <p:spPr>
          <a:xfrm rot="20953829">
            <a:off x="7133432" y="1803269"/>
            <a:ext cx="129968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i="1" dirty="0">
                <a:solidFill>
                  <a:schemeClr val="accent1">
                    <a:lumMod val="75000"/>
                  </a:schemeClr>
                </a:solidFill>
              </a:rPr>
              <a:t>See Bob Laxdal’s talk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B227DE77-5936-6F17-5E7B-2489BA998D09}"/>
              </a:ext>
            </a:extLst>
          </p:cNvPr>
          <p:cNvSpPr txBox="1"/>
          <p:nvPr/>
        </p:nvSpPr>
        <p:spPr>
          <a:xfrm rot="20970303">
            <a:off x="4366870" y="4481268"/>
            <a:ext cx="158549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i="1" dirty="0">
                <a:solidFill>
                  <a:schemeClr val="accent1">
                    <a:lumMod val="75000"/>
                  </a:schemeClr>
                </a:solidFill>
              </a:rPr>
              <a:t>See Teddy Capelli’s talk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986593A7-7E98-07B0-68EE-EF64CB106B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D41C4089-9551-118E-7D7E-3F86F4D8D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6" name="Slide Number Placeholder 14">
            <a:extLst>
              <a:ext uri="{FF2B5EF4-FFF2-40B4-BE49-F238E27FC236}">
                <a16:creationId xmlns:a16="http://schemas.microsoft.com/office/drawing/2014/main" id="{0EDCDF77-BC5D-8698-22B2-F8EA0E3F0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95051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CAE3AE-EA82-348A-3E22-157871899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5B1B62-BE15-0B69-EA67-E0B47E6C7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000" y="18420"/>
            <a:ext cx="5940000" cy="540000"/>
          </a:xfrm>
        </p:spPr>
        <p:txBody>
          <a:bodyPr/>
          <a:lstStyle/>
          <a:p>
            <a:r>
              <a:rPr lang="en-US" dirty="0"/>
              <a:t>The Challenge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F358F5E-4F6E-2392-2FB9-EA100DCCE5F4}"/>
              </a:ext>
            </a:extLst>
          </p:cNvPr>
          <p:cNvSpPr/>
          <p:nvPr/>
        </p:nvSpPr>
        <p:spPr>
          <a:xfrm>
            <a:off x="362650" y="562736"/>
            <a:ext cx="852983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 additional bare cavity (nickname CERN-RFD#4) to be fully constructed in 1 year…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endParaRPr lang="en-GB" sz="16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lvl="5"/>
            <a:r>
              <a:rPr lang="en-GB" sz="1600" dirty="0"/>
              <a:t>…and then, tested, jacketed and dressed, in time for integration in its TCM-5 cryomodule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FF1BFF8B-F4FB-310A-8B6E-D46964FFF1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809"/>
          <a:stretch/>
        </p:blipFill>
        <p:spPr>
          <a:xfrm>
            <a:off x="2123728" y="1034486"/>
            <a:ext cx="3831081" cy="219581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3F332F8F-3557-F1EC-9678-B66250FD94C2}"/>
              </a:ext>
            </a:extLst>
          </p:cNvPr>
          <p:cNvSpPr txBox="1"/>
          <p:nvPr/>
        </p:nvSpPr>
        <p:spPr>
          <a:xfrm>
            <a:off x="6086698" y="1563638"/>
            <a:ext cx="23762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5"/>
            <a:r>
              <a:rPr lang="en-GB" sz="1400" i="1" dirty="0"/>
              <a:t>including raw materials procurement, </a:t>
            </a:r>
          </a:p>
          <a:p>
            <a:pPr marL="0" lvl="5"/>
            <a:endParaRPr lang="en-GB" sz="1400" i="1" dirty="0"/>
          </a:p>
          <a:p>
            <a:pPr marL="0" lvl="5"/>
            <a:r>
              <a:rPr lang="en-GB" sz="1400" i="1" dirty="0"/>
              <a:t>650+ fabrication steps, </a:t>
            </a:r>
          </a:p>
          <a:p>
            <a:pPr marL="0" lvl="5"/>
            <a:r>
              <a:rPr lang="en-GB" sz="1400" i="1" dirty="0"/>
              <a:t>13 technologies…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B688C68-F8E2-75F5-8373-1A15B20D7EEB}"/>
              </a:ext>
            </a:extLst>
          </p:cNvPr>
          <p:cNvSpPr/>
          <p:nvPr/>
        </p:nvSpPr>
        <p:spPr>
          <a:xfrm>
            <a:off x="393006" y="3979056"/>
            <a:ext cx="83883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1x RFD cavity (CERN-RFD#3) already available at CERN </a:t>
            </a:r>
            <a:r>
              <a:rPr lang="en-GB" sz="1600" dirty="0"/>
              <a:t>(and successfully cold tested), spare from the prototyping programme in 2018-2020</a:t>
            </a:r>
          </a:p>
        </p:txBody>
      </p:sp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5394F960-3798-10EC-3605-93093E88A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1F029C7-1498-DD8D-2A26-89A1C67B4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3</a:t>
            </a:r>
          </a:p>
        </p:txBody>
      </p:sp>
      <p:pic>
        <p:nvPicPr>
          <p:cNvPr id="16" name="Image 5" descr="CERN-logo_outline.jpg">
            <a:extLst>
              <a:ext uri="{FF2B5EF4-FFF2-40B4-BE49-F238E27FC236}">
                <a16:creationId xmlns:a16="http://schemas.microsoft.com/office/drawing/2014/main" id="{54B80AFF-C0A4-8B64-EE0F-E0D0207FFD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pic>
        <p:nvPicPr>
          <p:cNvPr id="3" name="Picture 5">
            <a:extLst>
              <a:ext uri="{FF2B5EF4-FFF2-40B4-BE49-F238E27FC236}">
                <a16:creationId xmlns:a16="http://schemas.microsoft.com/office/drawing/2014/main" id="{A5506892-A993-EB2D-4210-948A7B392D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5659" y="2484462"/>
            <a:ext cx="956138" cy="77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8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41B84-A4E2-EA99-7CC1-1C5C177E8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5A1C25DD-522A-09D0-C7AB-99B8FF9C0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560"/>
            <a:ext cx="7920000" cy="720000"/>
          </a:xfrm>
        </p:spPr>
        <p:txBody>
          <a:bodyPr/>
          <a:lstStyle/>
          <a:p>
            <a:r>
              <a:rPr lang="en-US" dirty="0"/>
              <a:t>Raw Materials Procurement and Tests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2418B71-5684-EBD0-33B8-D009A428CC5D}"/>
              </a:ext>
            </a:extLst>
          </p:cNvPr>
          <p:cNvSpPr txBox="1"/>
          <p:nvPr/>
        </p:nvSpPr>
        <p:spPr>
          <a:xfrm>
            <a:off x="387400" y="627534"/>
            <a:ext cx="82088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5" indent="-342900">
              <a:buFont typeface="Arial" panose="020B0604020202020204" pitchFamily="34" charset="0"/>
              <a:buChar char="•"/>
            </a:pPr>
            <a:r>
              <a:rPr lang="en-GB" dirty="0"/>
              <a:t>Purchase order placed on 27/02 (Nb &amp; </a:t>
            </a:r>
            <a:r>
              <a:rPr lang="en-GB" dirty="0" err="1"/>
              <a:t>NbTi</a:t>
            </a:r>
            <a:r>
              <a:rPr lang="en-GB" dirty="0"/>
              <a:t> for 1x RFD cavity)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52B0265-815A-6461-031C-893A0A36869D}"/>
              </a:ext>
            </a:extLst>
          </p:cNvPr>
          <p:cNvSpPr txBox="1"/>
          <p:nvPr/>
        </p:nvSpPr>
        <p:spPr>
          <a:xfrm>
            <a:off x="387400" y="1161522"/>
            <a:ext cx="85689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5" indent="-342900">
              <a:buFont typeface="Arial" panose="020B0604020202020204" pitchFamily="34" charset="0"/>
              <a:buChar char="•"/>
            </a:pPr>
            <a:r>
              <a:rPr lang="en-GB" dirty="0"/>
              <a:t>Supply of 6 spare sheets from US-AUP’s series stock &amp; DQW spare sheets </a:t>
            </a:r>
            <a:r>
              <a:rPr lang="en-GB" b="1" dirty="0"/>
              <a:t>allowed forming of initial components in April 2025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08A124F-8699-D66A-E9CF-7257E508B6CE}"/>
              </a:ext>
            </a:extLst>
          </p:cNvPr>
          <p:cNvSpPr txBox="1"/>
          <p:nvPr/>
        </p:nvSpPr>
        <p:spPr>
          <a:xfrm>
            <a:off x="395536" y="1851346"/>
            <a:ext cx="6264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5" indent="-342900">
              <a:buFont typeface="Arial" panose="020B0604020202020204" pitchFamily="34" charset="0"/>
              <a:buChar char="•"/>
            </a:pPr>
            <a:r>
              <a:rPr lang="en-GB" dirty="0"/>
              <a:t>All purchased materials tested and qualified at CERN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6E4B19A-21C5-D073-AC95-A897DCD85E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2533158"/>
            <a:ext cx="6336704" cy="1924615"/>
          </a:xfrm>
          <a:prstGeom prst="rect">
            <a:avLst/>
          </a:prstGeom>
        </p:spPr>
      </p:pic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033077D7-F7DA-2BBF-87B2-D990CB6B8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5569DE0-CA8F-6D03-8E82-9C2AD8AFB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4</a:t>
            </a:r>
          </a:p>
        </p:txBody>
      </p:sp>
      <p:pic>
        <p:nvPicPr>
          <p:cNvPr id="16" name="Image 5" descr="CERN-logo_outline.jpg">
            <a:extLst>
              <a:ext uri="{FF2B5EF4-FFF2-40B4-BE49-F238E27FC236}">
                <a16:creationId xmlns:a16="http://schemas.microsoft.com/office/drawing/2014/main" id="{00941A35-6B3A-B1BC-D891-B067273778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AEC51E6-02F6-D3B0-7101-7085428A46C5}"/>
              </a:ext>
            </a:extLst>
          </p:cNvPr>
          <p:cNvSpPr txBox="1"/>
          <p:nvPr/>
        </p:nvSpPr>
        <p:spPr>
          <a:xfrm rot="21020065">
            <a:off x="6179760" y="1907243"/>
            <a:ext cx="209489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i="1" dirty="0">
                <a:solidFill>
                  <a:schemeClr val="accent1">
                    <a:lumMod val="75000"/>
                  </a:schemeClr>
                </a:solidFill>
              </a:rPr>
              <a:t>See Claudia Santos Maldonado’s talk</a:t>
            </a:r>
          </a:p>
        </p:txBody>
      </p:sp>
    </p:spTree>
    <p:extLst>
      <p:ext uri="{BB962C8B-B14F-4D97-AF65-F5344CB8AC3E}">
        <p14:creationId xmlns:p14="http://schemas.microsoft.com/office/powerpoint/2010/main" val="3823868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>
            <a:extLst>
              <a:ext uri="{FF2B5EF4-FFF2-40B4-BE49-F238E27FC236}">
                <a16:creationId xmlns:a16="http://schemas.microsoft.com/office/drawing/2014/main" id="{D8C06ACB-2F73-D26A-5A3C-9AB80734E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6684" y="3859921"/>
            <a:ext cx="1368526" cy="1053188"/>
          </a:xfrm>
          <a:prstGeom prst="rect">
            <a:avLst/>
          </a:prstGeom>
        </p:spPr>
      </p:pic>
      <p:pic>
        <p:nvPicPr>
          <p:cNvPr id="24" name="Picture 8">
            <a:extLst>
              <a:ext uri="{FF2B5EF4-FFF2-40B4-BE49-F238E27FC236}">
                <a16:creationId xmlns:a16="http://schemas.microsoft.com/office/drawing/2014/main" id="{53DB47D5-0FBF-378D-A2EB-2A710E65D09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741536" y="3650988"/>
            <a:ext cx="1344325" cy="124749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7664" y="25314"/>
            <a:ext cx="6326100" cy="540000"/>
          </a:xfrm>
        </p:spPr>
        <p:txBody>
          <a:bodyPr/>
          <a:lstStyle/>
          <a:p>
            <a:r>
              <a:rPr lang="en-GB" dirty="0"/>
              <a:t>Fabrication Strategy</a:t>
            </a:r>
            <a:endParaRPr lang="en-GB" b="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9"/>
          <a:stretch/>
        </p:blipFill>
        <p:spPr>
          <a:xfrm>
            <a:off x="6300192" y="2056149"/>
            <a:ext cx="1246339" cy="1520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664" y="2166171"/>
            <a:ext cx="1176827" cy="1569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Rectangle 21"/>
          <p:cNvSpPr/>
          <p:nvPr/>
        </p:nvSpPr>
        <p:spPr>
          <a:xfrm>
            <a:off x="339845" y="1491811"/>
            <a:ext cx="556954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Kick-off meeting took place on 17/03 with all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66700" lvl="1" indent="-266700">
              <a:buFont typeface="Arial" panose="020B0604020202020204" pitchFamily="34" charset="0"/>
              <a:buChar char="•"/>
            </a:pPr>
            <a:r>
              <a:rPr lang="en-GB" sz="1600" dirty="0"/>
              <a:t>Same manufacturing philosophy as CERN prototypes back in 2018/2019, same </a:t>
            </a:r>
            <a:r>
              <a:rPr lang="en-GB" sz="1600" b="1" dirty="0"/>
              <a:t>cavity cut-out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66700" lvl="1" indent="-266700">
              <a:buFont typeface="Arial" panose="020B0604020202020204" pitchFamily="34" charset="0"/>
              <a:buChar char="•"/>
            </a:pPr>
            <a:r>
              <a:rPr lang="en-GB" sz="1600" b="1" dirty="0"/>
              <a:t>Process rehearsal </a:t>
            </a:r>
            <a:r>
              <a:rPr lang="en-GB" sz="1600" dirty="0"/>
              <a:t>and tooling geometry validation with </a:t>
            </a:r>
            <a:r>
              <a:rPr lang="en-GB" sz="1600" b="1" dirty="0"/>
              <a:t>OFE copper trials</a:t>
            </a:r>
            <a:r>
              <a:rPr lang="en-GB" sz="1600" dirty="0"/>
              <a:t>, for all technologies</a:t>
            </a:r>
          </a:p>
          <a:p>
            <a:pPr marL="266700" lvl="1" indent="-26670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66700" lvl="1" indent="-266700">
              <a:buFont typeface="Arial" panose="020B0604020202020204" pitchFamily="34" charset="0"/>
              <a:buChar char="•"/>
            </a:pPr>
            <a:r>
              <a:rPr lang="en-GB" sz="1600" dirty="0"/>
              <a:t>A few days spent locating </a:t>
            </a:r>
            <a:r>
              <a:rPr lang="en-GB" sz="1600" b="1" dirty="0"/>
              <a:t>70+ production tools </a:t>
            </a:r>
            <a:r>
              <a:rPr lang="en-GB" sz="1600" dirty="0"/>
              <a:t>and making sure they were complete and in good condition</a:t>
            </a:r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F547E459-EC3B-6446-114E-0ED961D4D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2464" y="4851088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                </a:t>
            </a:r>
            <a:r>
              <a:rPr lang="fr-FR" dirty="0"/>
              <a:t>15th HL-LHC Collaboration Meeting – 01/10/2025</a:t>
            </a:r>
            <a:endParaRPr lang="en-GB" dirty="0"/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2E8AE9BF-6D05-32A0-FF34-7659B97C1C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2067" y="4587974"/>
            <a:ext cx="499765" cy="491488"/>
          </a:xfrm>
          <a:prstGeom prst="rect">
            <a:avLst/>
          </a:prstGeom>
        </p:spPr>
      </p:pic>
      <p:sp>
        <p:nvSpPr>
          <p:cNvPr id="5" name="Slide Number Placeholder 14">
            <a:extLst>
              <a:ext uri="{FF2B5EF4-FFF2-40B4-BE49-F238E27FC236}">
                <a16:creationId xmlns:a16="http://schemas.microsoft.com/office/drawing/2014/main" id="{557AEB59-9E9B-67E1-CE75-F42011F05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156" y="4805368"/>
            <a:ext cx="360000" cy="240942"/>
          </a:xfrm>
        </p:spPr>
        <p:txBody>
          <a:bodyPr/>
          <a:lstStyle/>
          <a:p>
            <a:r>
              <a:rPr lang="fr-FR" sz="1100" dirty="0"/>
              <a:t>5</a:t>
            </a:r>
          </a:p>
        </p:txBody>
      </p:sp>
      <p:grpSp>
        <p:nvGrpSpPr>
          <p:cNvPr id="6" name="Group 12">
            <a:extLst>
              <a:ext uri="{FF2B5EF4-FFF2-40B4-BE49-F238E27FC236}">
                <a16:creationId xmlns:a16="http://schemas.microsoft.com/office/drawing/2014/main" id="{B363F035-9602-2C11-62E9-BED7DA81504A}"/>
              </a:ext>
            </a:extLst>
          </p:cNvPr>
          <p:cNvGrpSpPr/>
          <p:nvPr/>
        </p:nvGrpSpPr>
        <p:grpSpPr>
          <a:xfrm>
            <a:off x="5940152" y="486783"/>
            <a:ext cx="3097512" cy="1554741"/>
            <a:chOff x="138915" y="3019841"/>
            <a:chExt cx="3920465" cy="2005448"/>
          </a:xfrm>
        </p:grpSpPr>
        <p:pic>
          <p:nvPicPr>
            <p:cNvPr id="8" name="Picture 9">
              <a:extLst>
                <a:ext uri="{FF2B5EF4-FFF2-40B4-BE49-F238E27FC236}">
                  <a16:creationId xmlns:a16="http://schemas.microsoft.com/office/drawing/2014/main" id="{0E4D521E-3C05-6813-E0B5-688D2BDFBCE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38915" y="3019841"/>
              <a:ext cx="3920465" cy="2005448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8E7C7E9-FC04-A93C-570D-A532028DC5AC}"/>
                </a:ext>
              </a:extLst>
            </p:cNvPr>
            <p:cNvSpPr/>
            <p:nvPr/>
          </p:nvSpPr>
          <p:spPr>
            <a:xfrm rot="1197198">
              <a:off x="518754" y="3696827"/>
              <a:ext cx="529116" cy="4508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391E7C2-B72E-103B-44C7-74394AFD217D}"/>
                </a:ext>
              </a:extLst>
            </p:cNvPr>
            <p:cNvSpPr/>
            <p:nvPr/>
          </p:nvSpPr>
          <p:spPr>
            <a:xfrm>
              <a:off x="274994" y="3609401"/>
              <a:ext cx="529116" cy="2278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4">
              <a:extLst>
                <a:ext uri="{FF2B5EF4-FFF2-40B4-BE49-F238E27FC236}">
                  <a16:creationId xmlns:a16="http://schemas.microsoft.com/office/drawing/2014/main" id="{E24F9028-0DF7-7755-93D3-AD78E3A5669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0" b="96053" l="5556" r="98889">
                          <a14:foregroundMark x1="74444" y1="46711" x2="78889" y2="52632"/>
                          <a14:foregroundMark x1="82222" y1="72368" x2="80000" y2="77632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4970" y="3620077"/>
              <a:ext cx="476630" cy="8049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19327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39559</TotalTime>
  <Words>2548</Words>
  <Application>Microsoft Office PowerPoint</Application>
  <PresentationFormat>Affichage à l'écran (16:9)</PresentationFormat>
  <Paragraphs>693</Paragraphs>
  <Slides>37</Slides>
  <Notes>34</Notes>
  <HiddenSlides>4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42" baseType="lpstr">
      <vt:lpstr>Arial</vt:lpstr>
      <vt:lpstr>Calibri</vt:lpstr>
      <vt:lpstr>Courier New</vt:lpstr>
      <vt:lpstr>Wingdings</vt:lpstr>
      <vt:lpstr>Thème Office</vt:lpstr>
      <vt:lpstr>CERN RFD Cavity Fabrication &amp; HOM status</vt:lpstr>
      <vt:lpstr>Outline</vt:lpstr>
      <vt:lpstr>Outline</vt:lpstr>
      <vt:lpstr>RFD Cavities @ CERN</vt:lpstr>
      <vt:lpstr>Context</vt:lpstr>
      <vt:lpstr>Context</vt:lpstr>
      <vt:lpstr>The Challenge</vt:lpstr>
      <vt:lpstr>Raw Materials Procurement and Tests</vt:lpstr>
      <vt:lpstr>Fabrication Strategy</vt:lpstr>
      <vt:lpstr>CERN-RFD#4 Fabrication Status</vt:lpstr>
      <vt:lpstr>CERN-RFD#4 Fabrication Status</vt:lpstr>
      <vt:lpstr>Some Pictures</vt:lpstr>
      <vt:lpstr>Some Pictures</vt:lpstr>
      <vt:lpstr>QA/QC and Welding Engineering</vt:lpstr>
      <vt:lpstr>Something Interesting</vt:lpstr>
      <vt:lpstr>Something Interesting</vt:lpstr>
      <vt:lpstr>Something (Very) Interesting</vt:lpstr>
      <vt:lpstr>CERN-RFD#3 Jacketing</vt:lpstr>
      <vt:lpstr>CERN-RFD#3 Jacketing</vt:lpstr>
      <vt:lpstr>Next Steps</vt:lpstr>
      <vt:lpstr>Planning</vt:lpstr>
      <vt:lpstr>HOM Couplers</vt:lpstr>
      <vt:lpstr>Production Scope: RFD series</vt:lpstr>
      <vt:lpstr>RFD – HOMC and Antennas for US-AUP</vt:lpstr>
      <vt:lpstr>RFD – HOMC and Antennas for CERN cavities</vt:lpstr>
      <vt:lpstr>RFD – HOMC and Antennas for CERN cavities</vt:lpstr>
      <vt:lpstr>Production Scope: DQW series</vt:lpstr>
      <vt:lpstr>DQW – HOMC and Antennas</vt:lpstr>
      <vt:lpstr>DQW – HOMC and Antennas</vt:lpstr>
      <vt:lpstr>DQW &amp; RFD – Coaxial RF Internal Lines</vt:lpstr>
      <vt:lpstr>Conclusions</vt:lpstr>
      <vt:lpstr>Many thanks to all main workshop and WP4 colleagues for their inputs!</vt:lpstr>
      <vt:lpstr>Backup slides</vt:lpstr>
      <vt:lpstr>RFD – HOMC and Antennas (1st set)</vt:lpstr>
      <vt:lpstr>DQW &amp; RFD – FPC Air Side</vt:lpstr>
      <vt:lpstr>DQW &amp; RFD – FPC Antenna</vt:lpstr>
      <vt:lpstr>Quality &amp; Documentation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HL-LHC_15th_CM_Simon_Barrière</dc:title>
  <dc:creator>Simon Barriere</dc:creator>
  <cp:lastModifiedBy>Simon Barriere</cp:lastModifiedBy>
  <cp:revision>2308</cp:revision>
  <cp:lastPrinted>2023-02-15T12:52:02Z</cp:lastPrinted>
  <dcterms:created xsi:type="dcterms:W3CDTF">2016-02-11T10:47:23Z</dcterms:created>
  <dcterms:modified xsi:type="dcterms:W3CDTF">2025-10-01T05:19:47Z</dcterms:modified>
</cp:coreProperties>
</file>